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1"/>
  </p:notesMasterIdLst>
  <p:handoutMasterIdLst>
    <p:handoutMasterId r:id="rId52"/>
  </p:handoutMasterIdLst>
  <p:sldIdLst>
    <p:sldId id="986" r:id="rId5"/>
    <p:sldId id="992" r:id="rId6"/>
    <p:sldId id="987" r:id="rId7"/>
    <p:sldId id="922" r:id="rId8"/>
    <p:sldId id="942" r:id="rId9"/>
    <p:sldId id="943" r:id="rId10"/>
    <p:sldId id="950" r:id="rId11"/>
    <p:sldId id="976" r:id="rId12"/>
    <p:sldId id="990" r:id="rId13"/>
    <p:sldId id="780" r:id="rId14"/>
    <p:sldId id="977" r:id="rId15"/>
    <p:sldId id="991" r:id="rId16"/>
    <p:sldId id="937" r:id="rId17"/>
    <p:sldId id="790" r:id="rId18"/>
    <p:sldId id="975" r:id="rId19"/>
    <p:sldId id="300" r:id="rId20"/>
    <p:sldId id="302" r:id="rId21"/>
    <p:sldId id="925" r:id="rId22"/>
    <p:sldId id="784" r:id="rId23"/>
    <p:sldId id="924" r:id="rId24"/>
    <p:sldId id="417" r:id="rId25"/>
    <p:sldId id="378" r:id="rId26"/>
    <p:sldId id="959" r:id="rId27"/>
    <p:sldId id="960" r:id="rId28"/>
    <p:sldId id="379" r:id="rId29"/>
    <p:sldId id="981" r:id="rId30"/>
    <p:sldId id="989" r:id="rId31"/>
    <p:sldId id="382" r:id="rId32"/>
    <p:sldId id="964" r:id="rId33"/>
    <p:sldId id="965" r:id="rId34"/>
    <p:sldId id="971" r:id="rId35"/>
    <p:sldId id="966" r:id="rId36"/>
    <p:sldId id="967" r:id="rId37"/>
    <p:sldId id="968" r:id="rId38"/>
    <p:sldId id="969" r:id="rId39"/>
    <p:sldId id="972" r:id="rId40"/>
    <p:sldId id="973" r:id="rId41"/>
    <p:sldId id="974" r:id="rId42"/>
    <p:sldId id="979" r:id="rId43"/>
    <p:sldId id="957" r:id="rId44"/>
    <p:sldId id="988" r:id="rId45"/>
    <p:sldId id="377" r:id="rId46"/>
    <p:sldId id="380" r:id="rId47"/>
    <p:sldId id="381" r:id="rId48"/>
    <p:sldId id="376" r:id="rId49"/>
    <p:sldId id="978" r:id="rId5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s, Maria (CDC/DDPHSS/CSELS/OD)" initials="MM(" lastIdx="5" clrIdx="0">
    <p:extLst>
      <p:ext uri="{19B8F6BF-5375-455C-9EA6-DF929625EA0E}">
        <p15:presenceInfo xmlns:p15="http://schemas.microsoft.com/office/powerpoint/2012/main" userId="S::ktx2@cdc.gov::90e940e6-b690-4d24-b80a-1bdfa10c37a1" providerId="AD"/>
      </p:ext>
    </p:extLst>
  </p:cmAuthor>
  <p:cmAuthor id="2" name="Srinivasan, Arunkumar (CDC/DDNID/NCCDPHP/OD)" initials="SA(" lastIdx="2" clrIdx="1">
    <p:extLst>
      <p:ext uri="{19B8F6BF-5375-455C-9EA6-DF929625EA0E}">
        <p15:presenceInfo xmlns:p15="http://schemas.microsoft.com/office/powerpoint/2012/main" userId="S::fos2@cdc.gov::469e76ce-02ff-4818-a487-97e7fd72fe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D9D9D9"/>
    <a:srgbClr val="BFBFBF"/>
    <a:srgbClr val="E7E6E6"/>
    <a:srgbClr val="FFFFFF"/>
    <a:srgbClr val="AEAFB4"/>
    <a:srgbClr val="E9EBF5"/>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2478A-3272-43A3-BF5D-F21078DC7E23}" v="16" dt="2020-01-17T15:55:01.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9" autoAdjust="0"/>
    <p:restoredTop sz="78012" autoAdjust="0"/>
  </p:normalViewPr>
  <p:slideViewPr>
    <p:cSldViewPr snapToGrid="0">
      <p:cViewPr varScale="1">
        <p:scale>
          <a:sx n="61" d="100"/>
          <a:sy n="61" d="100"/>
        </p:scale>
        <p:origin x="175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FB94-45D4-877E-1EDE0C48460E}"/>
              </c:ext>
            </c:extLst>
          </c:dPt>
          <c:dPt>
            <c:idx val="1"/>
            <c:invertIfNegative val="0"/>
            <c:bubble3D val="0"/>
            <c:spPr>
              <a:solidFill>
                <a:srgbClr val="FFC000"/>
              </a:solidFill>
              <a:ln>
                <a:noFill/>
              </a:ln>
              <a:effectLst/>
            </c:spPr>
            <c:extLst>
              <c:ext xmlns:c16="http://schemas.microsoft.com/office/drawing/2014/chart" uri="{C3380CC4-5D6E-409C-BE32-E72D297353CC}">
                <c16:uniqueId val="{00000001-FB94-45D4-877E-1EDE0C48460E}"/>
              </c:ext>
            </c:extLst>
          </c:dPt>
          <c:dPt>
            <c:idx val="2"/>
            <c:invertIfNegative val="0"/>
            <c:bubble3D val="0"/>
            <c:spPr>
              <a:solidFill>
                <a:srgbClr val="FFC000"/>
              </a:solidFill>
              <a:ln>
                <a:noFill/>
              </a:ln>
              <a:effectLst/>
            </c:spPr>
            <c:extLst>
              <c:ext xmlns:c16="http://schemas.microsoft.com/office/drawing/2014/chart" uri="{C3380CC4-5D6E-409C-BE32-E72D297353CC}">
                <c16:uniqueId val="{00000002-FB94-45D4-877E-1EDE0C48460E}"/>
              </c:ext>
            </c:extLst>
          </c:dPt>
          <c:dPt>
            <c:idx val="3"/>
            <c:invertIfNegative val="0"/>
            <c:bubble3D val="0"/>
            <c:spPr>
              <a:solidFill>
                <a:srgbClr val="FF0000"/>
              </a:solidFill>
              <a:ln>
                <a:noFill/>
              </a:ln>
              <a:effectLst/>
            </c:spPr>
            <c:extLst>
              <c:ext xmlns:c16="http://schemas.microsoft.com/office/drawing/2014/chart" uri="{C3380CC4-5D6E-409C-BE32-E72D297353CC}">
                <c16:uniqueId val="{00000003-FB94-45D4-877E-1EDE0C48460E}"/>
              </c:ext>
            </c:extLst>
          </c:dPt>
          <c:dLbls>
            <c:dLbl>
              <c:idx val="0"/>
              <c:tx>
                <c:rich>
                  <a:bodyPr/>
                  <a:lstStyle/>
                  <a:p>
                    <a:fld id="{B19A9847-C413-4984-9D20-6A09D5E2C818}" type="VALUE">
                      <a:rPr lang="en-US"/>
                      <a:pPr/>
                      <a:t>[VALUE]</a:t>
                    </a:fld>
                    <a:r>
                      <a:rPr lang="en-US"/>
                      <a:t> (100%)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B94-45D4-877E-1EDE0C48460E}"/>
                </c:ext>
              </c:extLst>
            </c:dLbl>
            <c:dLbl>
              <c:idx val="1"/>
              <c:tx>
                <c:rich>
                  <a:bodyPr/>
                  <a:lstStyle/>
                  <a:p>
                    <a:fld id="{810250EC-E247-4E75-84E1-A4613D648468}" type="VALUE">
                      <a:rPr lang="en-US"/>
                      <a:pPr/>
                      <a:t>[VALUE]</a:t>
                    </a:fld>
                    <a:r>
                      <a:rPr lang="en-US" dirty="0"/>
                      <a:t> (56%)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B94-45D4-877E-1EDE0C48460E}"/>
                </c:ext>
              </c:extLst>
            </c:dLbl>
            <c:dLbl>
              <c:idx val="2"/>
              <c:tx>
                <c:rich>
                  <a:bodyPr/>
                  <a:lstStyle/>
                  <a:p>
                    <a:fld id="{3E0B6286-42C4-4148-BE17-924AB755821C}" type="VALUE">
                      <a:rPr lang="en-US"/>
                      <a:pPr/>
                      <a:t>[VALUE]</a:t>
                    </a:fld>
                    <a:r>
                      <a:rPr lang="en-US" dirty="0"/>
                      <a:t> (21%)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B94-45D4-877E-1EDE0C48460E}"/>
                </c:ext>
              </c:extLst>
            </c:dLbl>
            <c:dLbl>
              <c:idx val="3"/>
              <c:tx>
                <c:rich>
                  <a:bodyPr/>
                  <a:lstStyle/>
                  <a:p>
                    <a:fld id="{7E2AD695-8A2F-408C-A200-8621CECEA147}" type="VALUE">
                      <a:rPr lang="en-US"/>
                      <a:pPr/>
                      <a:t>[VALUE]</a:t>
                    </a:fld>
                    <a:r>
                      <a:rPr lang="en-US"/>
                      <a:t>(2%)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B94-45D4-877E-1EDE0C48460E}"/>
                </c:ext>
              </c:extLst>
            </c:dLbl>
            <c:spPr>
              <a:noFill/>
              <a:ln>
                <a:noFill/>
              </a:ln>
              <a:effectLst/>
            </c:spPr>
            <c:txPr>
              <a:bodyPr rot="0" spcFirstLastPara="1" vertOverflow="ellipsis" vert="horz" wrap="square" anchor="ctr" anchorCtr="1"/>
              <a:lstStyle/>
              <a:p>
                <a:pPr>
                  <a:defRPr sz="900" b="1" i="0" u="none" strike="noStrike" kern="1200" baseline="0">
                    <a:solidFill>
                      <a:srgbClr val="00788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Sheet1!$D$2:$D$5</c:f>
              <c:strCache>
                <c:ptCount val="4"/>
                <c:pt idx="0">
                  <c:v>Hepatitis C cases</c:v>
                </c:pt>
                <c:pt idx="1">
                  <c:v>Aware of diagnosis</c:v>
                </c:pt>
                <c:pt idx="2">
                  <c:v>Linked to care</c:v>
                </c:pt>
                <c:pt idx="3">
                  <c:v>Treated</c:v>
                </c:pt>
              </c:strCache>
            </c:strRef>
          </c:cat>
          <c:val>
            <c:numRef>
              <c:f>Sheet1!$E$2:$E$5</c:f>
              <c:numCache>
                <c:formatCode>General</c:formatCode>
                <c:ptCount val="4"/>
                <c:pt idx="0">
                  <c:v>2400000</c:v>
                </c:pt>
                <c:pt idx="1">
                  <c:v>1334400.0000000002</c:v>
                </c:pt>
                <c:pt idx="2">
                  <c:v>507072.00000000012</c:v>
                </c:pt>
                <c:pt idx="3" formatCode="0">
                  <c:v>50707.200000000012</c:v>
                </c:pt>
              </c:numCache>
            </c:numRef>
          </c:val>
          <c:extLst>
            <c:ext xmlns:c16="http://schemas.microsoft.com/office/drawing/2014/chart" uri="{C3380CC4-5D6E-409C-BE32-E72D297353CC}">
              <c16:uniqueId val="{00000004-FB94-45D4-877E-1EDE0C48460E}"/>
            </c:ext>
          </c:extLst>
        </c:ser>
        <c:dLbls>
          <c:showLegendKey val="0"/>
          <c:showVal val="0"/>
          <c:showCatName val="0"/>
          <c:showSerName val="0"/>
          <c:showPercent val="0"/>
          <c:showBubbleSize val="0"/>
        </c:dLbls>
        <c:gapWidth val="219"/>
        <c:overlap val="-27"/>
        <c:axId val="292705216"/>
        <c:axId val="319455184"/>
      </c:barChart>
      <c:catAx>
        <c:axId val="29270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788A"/>
                </a:solidFill>
                <a:latin typeface="+mn-lt"/>
                <a:ea typeface="+mn-ea"/>
                <a:cs typeface="+mn-cs"/>
              </a:defRPr>
            </a:pPr>
            <a:endParaRPr lang="en-US"/>
          </a:p>
        </c:txPr>
        <c:crossAx val="319455184"/>
        <c:crosses val="autoZero"/>
        <c:auto val="1"/>
        <c:lblAlgn val="ctr"/>
        <c:lblOffset val="100"/>
        <c:noMultiLvlLbl val="0"/>
      </c:catAx>
      <c:valAx>
        <c:axId val="319455184"/>
        <c:scaling>
          <c:orientation val="minMax"/>
          <c:max val="25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788A"/>
                </a:solidFill>
                <a:latin typeface="+mn-lt"/>
                <a:ea typeface="+mn-ea"/>
                <a:cs typeface="+mn-cs"/>
              </a:defRPr>
            </a:pPr>
            <a:endParaRPr lang="en-US"/>
          </a:p>
        </c:txPr>
        <c:crossAx val="292705216"/>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rgbClr val="00788A"/>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87175E-3F60-4C8B-8C9A-109B12C283F9}"/>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9FE156-0662-4306-8C67-77991219E751}"/>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0E2321B8-EC58-4951-A0BC-B8FAA023C235}" type="datetimeFigureOut">
              <a:rPr lang="en-US" smtClean="0"/>
              <a:t>2/25/2020</a:t>
            </a:fld>
            <a:endParaRPr lang="en-US"/>
          </a:p>
        </p:txBody>
      </p:sp>
      <p:sp>
        <p:nvSpPr>
          <p:cNvPr id="4" name="Footer Placeholder 3">
            <a:extLst>
              <a:ext uri="{FF2B5EF4-FFF2-40B4-BE49-F238E27FC236}">
                <a16:creationId xmlns:a16="http://schemas.microsoft.com/office/drawing/2014/main" id="{B99F626F-AFC9-4E1E-B3D8-C72767C653DA}"/>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BD2EF6-5CDB-48CC-9533-F35AA67005B6}"/>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C404502B-50FF-4176-A43D-BAA32B5BB5F8}" type="slidenum">
              <a:rPr lang="en-US" smtClean="0"/>
              <a:t>‹#›</a:t>
            </a:fld>
            <a:endParaRPr lang="en-US"/>
          </a:p>
        </p:txBody>
      </p:sp>
    </p:spTree>
    <p:extLst>
      <p:ext uri="{BB962C8B-B14F-4D97-AF65-F5344CB8AC3E}">
        <p14:creationId xmlns:p14="http://schemas.microsoft.com/office/powerpoint/2010/main" val="17658422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D53DD34-5861-491D-900C-A8E58C58956E}" type="datetimeFigureOut">
              <a:rPr lang="en-US" smtClean="0"/>
              <a:t>2/25/2020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7756058-CB8A-4133-89C1-AB227FDAF845}" type="slidenum">
              <a:rPr lang="en-US" smtClean="0"/>
              <a:t>‹#›</a:t>
            </a:fld>
            <a:endParaRPr lang="en-US"/>
          </a:p>
        </p:txBody>
      </p:sp>
    </p:spTree>
    <p:extLst>
      <p:ext uri="{BB962C8B-B14F-4D97-AF65-F5344CB8AC3E}">
        <p14:creationId xmlns:p14="http://schemas.microsoft.com/office/powerpoint/2010/main" val="14394954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cience.sciencemag.org/content/361/6408/eaau1184.ful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CLICK to next slide</a:t>
            </a:r>
            <a:endParaRPr lang="en-US" sz="1200" kern="1200" dirty="0">
              <a:solidFill>
                <a:schemeClr val="tx1"/>
              </a:solidFill>
              <a:effectLst/>
              <a:latin typeface="+mn-lt"/>
              <a:ea typeface="+mn-ea"/>
              <a:cs typeface="+mn-cs"/>
            </a:endParaRPr>
          </a:p>
          <a:p>
            <a:endParaRPr lang="en-US" sz="1200" b="0" kern="1200" baseline="0" dirty="0">
              <a:solidFill>
                <a:schemeClr val="tx1"/>
              </a:solidFill>
              <a:effectLst/>
              <a:latin typeface="+mn-lt"/>
              <a:ea typeface="+mn-ea"/>
              <a:cs typeface="+mn-cs"/>
            </a:endParaRPr>
          </a:p>
          <a:p>
            <a:endParaRPr lang="en-US" sz="1200" b="0" kern="1200" baseline="0" dirty="0">
              <a:solidFill>
                <a:schemeClr val="tx1"/>
              </a:solidFill>
              <a:effectLst/>
              <a:latin typeface="+mn-lt"/>
              <a:ea typeface="+mn-ea"/>
              <a:cs typeface="+mn-cs"/>
            </a:endParaRPr>
          </a:p>
          <a:p>
            <a:endParaRPr lang="en-US" sz="1200" b="0" kern="1200" baseline="0" dirty="0">
              <a:solidFill>
                <a:schemeClr val="tx1"/>
              </a:solidFill>
              <a:effectLst/>
              <a:latin typeface="+mn-lt"/>
              <a:ea typeface="+mn-ea"/>
              <a:cs typeface="+mn-cs"/>
            </a:endParaRPr>
          </a:p>
          <a:p>
            <a:endParaRPr lang="en-US" sz="1200" b="0" kern="1200" baseline="0" dirty="0">
              <a:solidFill>
                <a:schemeClr val="tx1"/>
              </a:solidFill>
              <a:effectLst/>
              <a:latin typeface="+mn-lt"/>
              <a:ea typeface="+mn-ea"/>
              <a:cs typeface="+mn-cs"/>
            </a:endParaRPr>
          </a:p>
          <a:p>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337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83100" y="455613"/>
            <a:ext cx="2201863" cy="1239837"/>
          </a:xfrm>
        </p:spPr>
      </p:sp>
      <p:sp>
        <p:nvSpPr>
          <p:cNvPr id="3" name="Notes Placeholder 2"/>
          <p:cNvSpPr>
            <a:spLocks noGrp="1"/>
          </p:cNvSpPr>
          <p:nvPr>
            <p:ph type="body" idx="1"/>
          </p:nvPr>
        </p:nvSpPr>
        <p:spPr/>
        <p:txBody>
          <a:bodyPr>
            <a:normAutofit/>
          </a:bodyPr>
          <a:lstStyle/>
          <a:p>
            <a:r>
              <a:rPr lang="en-US" altLang="en-US" b="1" u="sng" dirty="0"/>
              <a:t>Making EHR Data More Available for Research and Public Health – Hepatitis C Use Case</a:t>
            </a:r>
            <a:endParaRPr lang="en-US" sz="1200" b="1" u="sng"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 Home 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series of reports commissioned by CDC and developed by the National Academies of Science, Engineering, and Medicine (NASEM) between 2017 and 2018, the Academies concluded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that both hepatitis B and C could </a:t>
            </a:r>
            <a:r>
              <a:rPr lang="en-US" sz="1200" b="1" i="0" u="none" strike="noStrike" kern="1200" baseline="0" dirty="0">
                <a:solidFill>
                  <a:schemeClr val="tx1"/>
                </a:solidFill>
                <a:latin typeface="+mn-lt"/>
                <a:ea typeface="+mn-ea"/>
                <a:cs typeface="+mn-cs"/>
              </a:rPr>
              <a:t>be eliminated as public health problems</a:t>
            </a:r>
            <a:r>
              <a:rPr lang="en-US" sz="1200" b="0" i="0" u="none" strike="noStrike" kern="1200" baseline="0" dirty="0">
                <a:solidFill>
                  <a:schemeClr val="tx1"/>
                </a:solidFill>
                <a:latin typeface="+mn-lt"/>
                <a:ea typeface="+mn-ea"/>
                <a:cs typeface="+mn-cs"/>
              </a:rPr>
              <a:t> in the United States by 2030.</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As shown here, elimination as a public health problem translates into a</a:t>
            </a:r>
            <a:r>
              <a:rPr lang="en-US" dirty="0">
                <a:effectLst/>
              </a:rPr>
              <a:t> 90 percent reduction in incidence and a 65 percent reduction in mortality by 2030.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04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Key Take Home Points: </a:t>
            </a:r>
          </a:p>
          <a:p>
            <a:endParaRPr lang="en-US" dirty="0"/>
          </a:p>
          <a:p>
            <a:pPr marL="171450" indent="-171450">
              <a:buFont typeface="Arial" panose="020B0604020202020204" pitchFamily="34" charset="0"/>
              <a:buChar char="•"/>
            </a:pPr>
            <a:r>
              <a:rPr lang="en-US" dirty="0"/>
              <a:t>At the same time, the National Academies also noted that achieving elimination in the United States will not be easy.  It will require sustained investments in interventions that improve outcomes along the so-called cascade of care (represented here</a:t>
            </a:r>
            <a:r>
              <a:rPr lang="en-US" sz="1200" kern="1200" dirty="0">
                <a:solidFill>
                  <a:schemeClr val="tx1"/>
                </a:solidFill>
                <a:effectLst/>
                <a:latin typeface="+mn-lt"/>
                <a:ea typeface="+mn-ea"/>
                <a:cs typeface="+mn-cs"/>
              </a:rPr>
              <a:t>) and prevention.</a:t>
            </a:r>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a:t>
            </a:r>
            <a:r>
              <a:rPr lang="en-US" dirty="0"/>
              <a:t>ealizing those improvements, in turn, requires better data.  So, the goal </a:t>
            </a:r>
            <a:r>
              <a:rPr lang="en-US"/>
              <a:t>of this</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is to improve the availability and flow of information needed to assemble, track, and </a:t>
            </a:r>
            <a:r>
              <a:rPr lang="en-US" dirty="0"/>
              <a:t>ultimately </a:t>
            </a:r>
            <a:r>
              <a:rPr lang="en-US" b="1" dirty="0"/>
              <a:t>take public health action</a:t>
            </a:r>
            <a:r>
              <a:rPr lang="en-US" dirty="0"/>
              <a:t> based on cascades of care and prevention at community, state, and federal levels.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16208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kind of broad</a:t>
            </a:r>
            <a:r>
              <a:rPr lang="en-US" baseline="0" dirty="0"/>
              <a:t> interoperability is a key part of CDC’s data initiative. We must</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encourage and prioritize innovative ways to connect data</a:t>
            </a:r>
            <a:r>
              <a:rPr lang="en-US" sz="1200" b="0" kern="1200" baseline="0" dirty="0">
                <a:solidFill>
                  <a:schemeClr val="tx1"/>
                </a:solidFill>
                <a:effectLst/>
                <a:latin typeface="+mn-lt"/>
                <a:ea typeface="+mn-ea"/>
                <a:cs typeface="+mn-cs"/>
              </a:rPr>
              <a:t> using newer technologies we now have available, like biosurveillance in the cloud, application programming interfaces (APIs), Fast Healthcare Interoperability Resources (FHIR, pronounced “fire”), and SMART (Substitutable Medical Apps, Reusable Technology) on FHIR apps.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baseline="0" dirty="0">
                <a:solidFill>
                  <a:schemeClr val="tx1"/>
                </a:solidFill>
                <a:effectLst/>
                <a:latin typeface="+mn-lt"/>
                <a:ea typeface="+mn-ea"/>
                <a:cs typeface="+mn-cs"/>
              </a:rPr>
              <a:t>We are making progress, but we must keep going.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traditional systems were built for a simpler era: disease specific, isolated, and with limited inputs known </a:t>
            </a:r>
            <a:r>
              <a:rPr lang="en-US" sz="1200" i="1" kern="1200" dirty="0">
                <a:solidFill>
                  <a:schemeClr val="tx1"/>
                </a:solidFill>
                <a:effectLst/>
                <a:latin typeface="+mn-lt"/>
                <a:ea typeface="+mn-ea"/>
                <a:cs typeface="+mn-cs"/>
              </a:rPr>
              <a:t>a priori</a:t>
            </a:r>
            <a:r>
              <a:rPr lang="en-US" sz="1200" kern="1200" dirty="0">
                <a:solidFill>
                  <a:schemeClr val="tx1"/>
                </a:solidFill>
                <a:effectLst/>
                <a:latin typeface="+mn-lt"/>
                <a:ea typeface="+mn-ea"/>
                <a:cs typeface="+mn-cs"/>
              </a:rPr>
              <a:t> that came in at a slow and predictable cadence. These systems were designed to calculate counts/rates/ratios, typically at the national level, often only once or twice a year. Secondary and tertiary uses of the data were generally precluded by the use agreements under which the data were collected.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technology was developed in isolation from those who depended on it. This approach gave us flashes of insights that were fit for purpose at the time, however, it now precludes our ability to use the best available data to guide decision-making and inform public health action in emergent situations.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change</a:t>
            </a:r>
            <a:r>
              <a:rPr lang="en-US" sz="1200" kern="1200" baseline="0" dirty="0">
                <a:solidFill>
                  <a:schemeClr val="tx1"/>
                </a:solidFill>
                <a:effectLst/>
                <a:latin typeface="+mn-lt"/>
                <a:ea typeface="+mn-ea"/>
                <a:cs typeface="+mn-cs"/>
              </a:rPr>
              <a:t>.. and we need partners looking at the data from many different areas of health and non-health to get ahead of the problems.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a:t>
            </a:r>
            <a:r>
              <a:rPr lang="en-US" sz="1200" kern="1200" baseline="0" dirty="0">
                <a:solidFill>
                  <a:schemeClr val="tx1"/>
                </a:solidFill>
                <a:effectLst/>
                <a:latin typeface="+mn-lt"/>
                <a:ea typeface="+mn-ea"/>
                <a:cs typeface="+mn-cs"/>
              </a:rPr>
              <a:t> this link for reference: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https://science.sciencemag.org/content/361/6408/eaau1184.full</a:t>
            </a:r>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CLICK to next slide</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3198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CLICK to next slide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dirty="0"/>
          </a:p>
        </p:txBody>
      </p:sp>
    </p:spTree>
    <p:extLst>
      <p:ext uri="{BB962C8B-B14F-4D97-AF65-F5344CB8AC3E}">
        <p14:creationId xmlns:p14="http://schemas.microsoft.com/office/powerpoint/2010/main" val="567428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621692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7835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Structuring recommendations</a:t>
            </a:r>
            <a:r>
              <a:rPr lang="en-US" baseline="0" dirty="0"/>
              <a:t> and using standards-based shareable CDS ultimately helps the data lifecycle. Computable guidelines (recommendations, guidance, etc.) help apply the evidence in practice more consistently since they are translated from the source of truth. Data resulting from the actions taken in practice would be more easily extracted to perform analyses that lead to information that can be incorporated into the knowledge that gets translated to practice… and the cycle begins anew.</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B0800-93EF-4FA2-8400-315826E847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31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Sufficient </a:t>
            </a:r>
            <a:r>
              <a:rPr lang="en-US" b="1" dirty="0"/>
              <a:t>similarities</a:t>
            </a:r>
            <a:r>
              <a:rPr lang="en-US" dirty="0"/>
              <a:t> across public health requirements to warrant </a:t>
            </a:r>
            <a:r>
              <a:rPr lang="en-US" b="1" dirty="0"/>
              <a:t>coordination</a:t>
            </a:r>
          </a:p>
          <a:p>
            <a:pPr lvl="1"/>
            <a:r>
              <a:rPr lang="en-US" b="1" dirty="0"/>
              <a:t>Reduce burden </a:t>
            </a:r>
            <a:r>
              <a:rPr lang="en-US" dirty="0"/>
              <a:t>to healthcare/providers</a:t>
            </a:r>
          </a:p>
          <a:p>
            <a:pPr lvl="1"/>
            <a:r>
              <a:rPr lang="en-US" b="1" dirty="0"/>
              <a:t>Harmonized</a:t>
            </a:r>
            <a:r>
              <a:rPr lang="en-US" dirty="0"/>
              <a:t> public health requests to the FHIR community can be better served</a:t>
            </a:r>
          </a:p>
          <a:p>
            <a:pPr lvl="1"/>
            <a:endParaRPr lang="en-US" dirty="0"/>
          </a:p>
          <a:p>
            <a:r>
              <a:rPr lang="en-US" dirty="0"/>
              <a:t>Applying a common framework can address many public health initiatives, such as:</a:t>
            </a:r>
          </a:p>
          <a:p>
            <a:pPr lvl="1"/>
            <a:r>
              <a:rPr lang="en-US" dirty="0"/>
              <a:t>Electronic case reporting</a:t>
            </a:r>
          </a:p>
          <a:p>
            <a:pPr lvl="1"/>
            <a:r>
              <a:rPr lang="en-US" dirty="0"/>
              <a:t>Syndromic surveillance</a:t>
            </a:r>
          </a:p>
          <a:p>
            <a:pPr lvl="1"/>
            <a:r>
              <a:rPr lang="en-US" dirty="0"/>
              <a:t>Chronic disease surveillance</a:t>
            </a:r>
          </a:p>
          <a:p>
            <a:pPr lvl="1"/>
            <a:r>
              <a:rPr lang="en-US" dirty="0"/>
              <a:t>Registry reporting </a:t>
            </a:r>
          </a:p>
          <a:p>
            <a:pPr lvl="1"/>
            <a:r>
              <a:rPr lang="en-US" dirty="0"/>
              <a:t>Healthcare surveys </a:t>
            </a:r>
          </a:p>
          <a:p>
            <a:pPr lvl="1"/>
            <a:r>
              <a:rPr lang="en-US" dirty="0"/>
              <a:t>Etc.</a:t>
            </a:r>
            <a:endParaRPr lang="en-US" sz="2800" dirty="0"/>
          </a:p>
          <a:p>
            <a:pPr lvl="1"/>
            <a:endParaRPr lang="en-US" dirty="0"/>
          </a:p>
          <a:p>
            <a:endParaRPr lang="en-US" dirty="0"/>
          </a:p>
        </p:txBody>
      </p:sp>
    </p:spTree>
    <p:extLst>
      <p:ext uri="{BB962C8B-B14F-4D97-AF65-F5344CB8AC3E}">
        <p14:creationId xmlns:p14="http://schemas.microsoft.com/office/powerpoint/2010/main" val="281905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dirty="0"/>
              <a:t>Leverage FHIR</a:t>
            </a:r>
          </a:p>
          <a:p>
            <a:pPr marL="285750" indent="-285750">
              <a:buFont typeface="Wingdings" panose="05000000000000000000" pitchFamily="2" charset="2"/>
              <a:buChar char="§"/>
            </a:pPr>
            <a:r>
              <a:rPr lang="en-US" dirty="0"/>
              <a:t>Automate (wherever possible)</a:t>
            </a:r>
          </a:p>
          <a:p>
            <a:pPr marL="285750" indent="-285750">
              <a:buFont typeface="Wingdings" panose="05000000000000000000" pitchFamily="2" charset="2"/>
              <a:buChar char="§"/>
            </a:pPr>
            <a:r>
              <a:rPr lang="en-US" dirty="0"/>
              <a:t>Limit proliferation of IGs for public health</a:t>
            </a:r>
          </a:p>
          <a:p>
            <a:pPr marL="285750" indent="-285750">
              <a:buFont typeface="Wingdings" panose="05000000000000000000" pitchFamily="2" charset="2"/>
              <a:buChar char="§"/>
            </a:pPr>
            <a:r>
              <a:rPr lang="en-US" dirty="0"/>
              <a:t>Promote configuration over proprietary implementation</a:t>
            </a:r>
          </a:p>
          <a:p>
            <a:pPr marL="285750" indent="-285750">
              <a:buFont typeface="Wingdings" panose="05000000000000000000" pitchFamily="2" charset="2"/>
              <a:buChar char="§"/>
            </a:pPr>
            <a:r>
              <a:rPr lang="en-US" dirty="0"/>
              <a:t>Account for implementation variability (EHRs, HIEs, bulk FHIR)</a:t>
            </a:r>
          </a:p>
          <a:p>
            <a:endParaRPr lang="en-US" dirty="0"/>
          </a:p>
        </p:txBody>
      </p:sp>
    </p:spTree>
    <p:extLst>
      <p:ext uri="{BB962C8B-B14F-4D97-AF65-F5344CB8AC3E}">
        <p14:creationId xmlns:p14="http://schemas.microsoft.com/office/powerpoint/2010/main" val="47015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96" indent="-280652">
              <a:defRPr>
                <a:solidFill>
                  <a:schemeClr val="tx1"/>
                </a:solidFill>
                <a:latin typeface="Myriad Web Pro" panose="020B0503030403020204" pitchFamily="34" charset="0"/>
              </a:defRPr>
            </a:lvl2pPr>
            <a:lvl3pPr marL="1122609" indent="-224522">
              <a:defRPr>
                <a:solidFill>
                  <a:schemeClr val="tx1"/>
                </a:solidFill>
                <a:latin typeface="Myriad Web Pro" panose="020B0503030403020204" pitchFamily="34" charset="0"/>
              </a:defRPr>
            </a:lvl3pPr>
            <a:lvl4pPr marL="1571652" indent="-224522">
              <a:defRPr>
                <a:solidFill>
                  <a:schemeClr val="tx1"/>
                </a:solidFill>
                <a:latin typeface="Myriad Web Pro" panose="020B0503030403020204" pitchFamily="34" charset="0"/>
              </a:defRPr>
            </a:lvl4pPr>
            <a:lvl5pPr marL="2020695" indent="-224522">
              <a:defRPr>
                <a:solidFill>
                  <a:schemeClr val="tx1"/>
                </a:solidFill>
                <a:latin typeface="Myriad Web Pro" panose="020B0503030403020204" pitchFamily="34" charset="0"/>
              </a:defRPr>
            </a:lvl5pPr>
            <a:lvl6pPr marL="2469739" indent="-224522" fontAlgn="base">
              <a:spcBef>
                <a:spcPct val="0"/>
              </a:spcBef>
              <a:spcAft>
                <a:spcPct val="0"/>
              </a:spcAft>
              <a:defRPr>
                <a:solidFill>
                  <a:schemeClr val="tx1"/>
                </a:solidFill>
                <a:latin typeface="Myriad Web Pro" panose="020B0503030403020204" pitchFamily="34" charset="0"/>
              </a:defRPr>
            </a:lvl6pPr>
            <a:lvl7pPr marL="2918783" indent="-224522" fontAlgn="base">
              <a:spcBef>
                <a:spcPct val="0"/>
              </a:spcBef>
              <a:spcAft>
                <a:spcPct val="0"/>
              </a:spcAft>
              <a:defRPr>
                <a:solidFill>
                  <a:schemeClr val="tx1"/>
                </a:solidFill>
                <a:latin typeface="Myriad Web Pro" panose="020B0503030403020204" pitchFamily="34" charset="0"/>
              </a:defRPr>
            </a:lvl7pPr>
            <a:lvl8pPr marL="3367826" indent="-224522" fontAlgn="base">
              <a:spcBef>
                <a:spcPct val="0"/>
              </a:spcBef>
              <a:spcAft>
                <a:spcPct val="0"/>
              </a:spcAft>
              <a:defRPr>
                <a:solidFill>
                  <a:schemeClr val="tx1"/>
                </a:solidFill>
                <a:latin typeface="Myriad Web Pro" panose="020B0503030403020204" pitchFamily="34" charset="0"/>
              </a:defRPr>
            </a:lvl8pPr>
            <a:lvl9pPr marL="3816869" indent="-224522"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73062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2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CLICK to next slide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54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881390" rtl="0" fontAlgn="base">
              <a:spcBef>
                <a:spcPct val="30000"/>
              </a:spcBef>
              <a:spcAft>
                <a:spcPct val="0"/>
              </a:spcAft>
            </a:pPr>
            <a:r>
              <a:rPr lang="en-US" sz="800" b="1" kern="1200" baseline="0" dirty="0">
                <a:solidFill>
                  <a:schemeClr val="tx1"/>
                </a:solidFill>
                <a:latin typeface="+mn-lt"/>
                <a:ea typeface="+mn-ea"/>
                <a:cs typeface="+mn-cs"/>
              </a:rPr>
              <a:t>New threats to public health arise every day. </a:t>
            </a:r>
          </a:p>
          <a:p>
            <a:pPr algn="l" defTabSz="881390" rtl="0" fontAlgn="base">
              <a:spcBef>
                <a:spcPct val="30000"/>
              </a:spcBef>
              <a:spcAft>
                <a:spcPct val="0"/>
              </a:spcAft>
            </a:pPr>
            <a:endParaRPr lang="en-US" sz="800" b="1" kern="1200" baseline="0" dirty="0">
              <a:solidFill>
                <a:schemeClr val="tx1"/>
              </a:solidFill>
              <a:latin typeface="+mn-lt"/>
              <a:ea typeface="+mn-ea"/>
              <a:cs typeface="+mn-cs"/>
            </a:endParaRPr>
          </a:p>
          <a:p>
            <a:pPr algn="l" defTabSz="881390" rtl="0" fontAlgn="base">
              <a:spcBef>
                <a:spcPct val="30000"/>
              </a:spcBef>
              <a:spcAft>
                <a:spcPct val="0"/>
              </a:spcAft>
            </a:pPr>
            <a:r>
              <a:rPr lang="en-US" sz="1200" b="0" kern="1200" baseline="0" dirty="0">
                <a:solidFill>
                  <a:schemeClr val="tx1"/>
                </a:solidFill>
                <a:effectLst/>
                <a:latin typeface="+mn-lt"/>
                <a:ea typeface="+mn-ea"/>
                <a:cs typeface="+mn-cs"/>
              </a:rPr>
              <a:t>In public health, we often rely on care providers (typically in clinical settings), to be our eyes and ears. These care providers report certain conditions to us so we can help prevent diseases from spreading and becoming community-wide risks.   </a:t>
            </a:r>
          </a:p>
          <a:p>
            <a:pPr algn="l" defTabSz="881390" rtl="0" fontAlgn="base">
              <a:spcBef>
                <a:spcPct val="30000"/>
              </a:spcBef>
              <a:spcAft>
                <a:spcPct val="0"/>
              </a:spcAft>
            </a:pPr>
            <a:endParaRPr lang="en-US" sz="800" b="1" kern="1200" baseline="0" dirty="0">
              <a:solidFill>
                <a:schemeClr val="tx1"/>
              </a:solidFill>
              <a:latin typeface="+mn-lt"/>
              <a:ea typeface="+mn-ea"/>
              <a:cs typeface="+mn-cs"/>
            </a:endParaRPr>
          </a:p>
          <a:p>
            <a:pPr marL="0" marR="0" lvl="0" indent="0" algn="l" defTabSz="881390" rtl="0" eaLnBrk="1" fontAlgn="base" latinLnBrk="0" hangingPunct="1">
              <a:lnSpc>
                <a:spcPct val="100000"/>
              </a:lnSpc>
              <a:spcBef>
                <a:spcPct val="30000"/>
              </a:spcBef>
              <a:spcAft>
                <a:spcPct val="0"/>
              </a:spcAft>
              <a:buClrTx/>
              <a:buSzTx/>
              <a:buFontTx/>
              <a:buNone/>
              <a:tabLst/>
              <a:defRPr/>
            </a:pPr>
            <a:r>
              <a:rPr lang="en-US" sz="800" b="1" kern="1200" dirty="0">
                <a:solidFill>
                  <a:schemeClr val="tx1"/>
                </a:solidFill>
                <a:effectLst/>
                <a:latin typeface="+mn-lt"/>
                <a:ea typeface="+mn-ea"/>
                <a:cs typeface="+mn-cs"/>
              </a:rPr>
              <a:t>CLICK to next slide</a:t>
            </a:r>
            <a:endParaRPr lang="en-US" sz="800" kern="1200" dirty="0">
              <a:solidFill>
                <a:schemeClr val="tx1"/>
              </a:solidFill>
              <a:effectLst/>
              <a:latin typeface="+mn-lt"/>
              <a:ea typeface="+mn-ea"/>
              <a:cs typeface="+mn-cs"/>
            </a:endParaRPr>
          </a:p>
          <a:p>
            <a:pPr algn="l" defTabSz="881390" rtl="0" fontAlgn="base">
              <a:spcBef>
                <a:spcPct val="30000"/>
              </a:spcBef>
              <a:spcAft>
                <a:spcPct val="0"/>
              </a:spcAft>
            </a:pPr>
            <a:endParaRPr lang="en-US" sz="8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199653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82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kern="1200" baseline="0" dirty="0">
                <a:solidFill>
                  <a:schemeClr val="tx1"/>
                </a:solidFill>
                <a:latin typeface="+mn-lt"/>
                <a:ea typeface="+mn-ea"/>
                <a:cs typeface="+mn-cs"/>
              </a:rPr>
              <a:t>When threats are identified, we try to gather as much information as possible to better understand what has happened and what can be done in response. </a:t>
            </a:r>
          </a:p>
          <a:p>
            <a:endParaRPr lang="en-US" sz="800" b="1" kern="1200" baseline="0" dirty="0">
              <a:solidFill>
                <a:schemeClr val="tx1"/>
              </a:solidFill>
              <a:latin typeface="+mn-lt"/>
              <a:ea typeface="+mn-ea"/>
              <a:cs typeface="+mn-cs"/>
            </a:endParaRPr>
          </a:p>
          <a:p>
            <a:r>
              <a:rPr lang="en-US" sz="1200" b="0" kern="1200" baseline="0" dirty="0">
                <a:solidFill>
                  <a:schemeClr val="tx1"/>
                </a:solidFill>
                <a:effectLst/>
                <a:latin typeface="+mn-lt"/>
                <a:ea typeface="+mn-ea"/>
                <a:cs typeface="+mn-cs"/>
              </a:rPr>
              <a:t>Currently, public health officials spend most of their time fetching and wrangling the data to address basic questions, such as those listed on the left hand side of this slide.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Too often, due to fragmentation and latency in our reporting processes, the data we have are incomplete or outdated. This compromises our ability to answer the higher-level questions we all wrestle with, such as what caused the disease or injury, what communities are most at risk, what can be done, and what options are most cost effective.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This puts decision makers in a place where they have to make tough calls with only limited insights.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This is untenable.</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Fortunately, it’s addressable. </a:t>
            </a:r>
          </a:p>
          <a:p>
            <a:endParaRPr lang="en-US" sz="800" b="1"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800" b="1" kern="1200" dirty="0">
                <a:solidFill>
                  <a:schemeClr val="tx1"/>
                </a:solidFill>
                <a:effectLst/>
                <a:latin typeface="+mn-lt"/>
                <a:ea typeface="+mn-ea"/>
                <a:cs typeface="+mn-cs"/>
              </a:rPr>
              <a:t>CLICK to next slide</a:t>
            </a:r>
            <a:endParaRPr lang="en-US" sz="800" kern="1200" dirty="0">
              <a:solidFill>
                <a:schemeClr val="tx1"/>
              </a:solidFill>
              <a:effectLst/>
              <a:latin typeface="+mn-lt"/>
              <a:ea typeface="+mn-ea"/>
              <a:cs typeface="+mn-cs"/>
            </a:endParaRPr>
          </a:p>
          <a:p>
            <a:endParaRPr lang="en-US" sz="800" b="1" kern="1200" baseline="0" dirty="0">
              <a:solidFill>
                <a:schemeClr val="tx1"/>
              </a:solidFill>
              <a:latin typeface="+mn-lt"/>
              <a:ea typeface="+mn-ea"/>
              <a:cs typeface="+mn-cs"/>
            </a:endParaRPr>
          </a:p>
          <a:p>
            <a:endParaRPr lang="en-US" sz="800" b="1" kern="1200" baseline="0" dirty="0">
              <a:solidFill>
                <a:schemeClr val="tx1"/>
              </a:solidFill>
              <a:latin typeface="+mn-lt"/>
              <a:ea typeface="+mn-ea"/>
              <a:cs typeface="+mn-cs"/>
            </a:endParaRPr>
          </a:p>
          <a:p>
            <a:endParaRPr lang="en-US" sz="8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327989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CDC is a unique agency with a unique mission: </a:t>
            </a:r>
            <a:r>
              <a:rPr lang="en-US" sz="1600" i="1" dirty="0"/>
              <a:t>We work 24/7 to protect the safety, health, and security of America from threats here and around the world</a:t>
            </a:r>
            <a:r>
              <a:rPr lang="en-US" sz="1600" dirty="0"/>
              <a:t>.</a:t>
            </a:r>
            <a:br>
              <a:rPr lang="en-US" sz="1400" dirty="0"/>
            </a:br>
            <a:br>
              <a:rPr lang="en-US" sz="1400" dirty="0"/>
            </a:br>
            <a:r>
              <a:rPr lang="en-US" sz="1400" dirty="0"/>
              <a:t>To accomplish this mission, CDC must develop and deploy world-class data and analytics for more targeted, quicker outbreak responses. The data CDC generates and receives needs to be timely, accurate, and useable.</a:t>
            </a:r>
            <a:br>
              <a:rPr lang="en-US" sz="1400" dirty="0"/>
            </a:br>
            <a:r>
              <a:rPr lang="en-US" sz="1400" dirty="0"/>
              <a:t>	</a:t>
            </a:r>
            <a:r>
              <a:rPr lang="en-US" sz="1200" dirty="0"/>
              <a:t>1. We must not be historical, or even real-time. We must be predictive.</a:t>
            </a:r>
            <a:br>
              <a:rPr lang="en-US" sz="1200" dirty="0"/>
            </a:br>
            <a:r>
              <a:rPr lang="en-US" sz="1200" dirty="0"/>
              <a:t>	2. We must change our agency culture and default behavior.</a:t>
            </a:r>
            <a:br>
              <a:rPr lang="en-US" sz="1200" dirty="0"/>
            </a:br>
            <a:r>
              <a:rPr lang="en-US" sz="1200" dirty="0"/>
              <a:t>	3. We must move CDC to a new world of public health data that will take us from limited potential to limitless possibilities. </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63879567-427C-43FA-99B6-092ACE89E6EB}" type="slidenum">
              <a:rPr lang="en-US" smtClean="0"/>
              <a:t>10</a:t>
            </a:fld>
            <a:endParaRPr lang="en-US"/>
          </a:p>
        </p:txBody>
      </p:sp>
    </p:spTree>
    <p:extLst>
      <p:ext uri="{BB962C8B-B14F-4D97-AF65-F5344CB8AC3E}">
        <p14:creationId xmlns:p14="http://schemas.microsoft.com/office/powerpoint/2010/main" val="35802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CDC is a unique agency with a unique mission: </a:t>
            </a:r>
            <a:r>
              <a:rPr lang="en-US" sz="1600" i="1" dirty="0"/>
              <a:t>We work 24/7 to protect the safety, health, and security of America from threats here and around the world</a:t>
            </a:r>
            <a:r>
              <a:rPr lang="en-US" sz="1600" dirty="0"/>
              <a:t>.</a:t>
            </a:r>
            <a:br>
              <a:rPr lang="en-US" sz="1400" dirty="0"/>
            </a:br>
            <a:br>
              <a:rPr lang="en-US" sz="1400" dirty="0"/>
            </a:br>
            <a:r>
              <a:rPr lang="en-US" sz="1400" dirty="0"/>
              <a:t>To accomplish this mission, CDC must develop and deploy world-class data and analytics for more targeted, quicker outbreak responses. The data CDC generates and receives needs to be timely, accurate, and useable.</a:t>
            </a:r>
            <a:br>
              <a:rPr lang="en-US" sz="1400" dirty="0"/>
            </a:br>
            <a:r>
              <a:rPr lang="en-US" sz="1400" dirty="0"/>
              <a:t>	</a:t>
            </a:r>
            <a:r>
              <a:rPr lang="en-US" sz="1200" dirty="0"/>
              <a:t>1. We must not be historical, or even real-time. We must be predictive.</a:t>
            </a:r>
            <a:br>
              <a:rPr lang="en-US" sz="1200" dirty="0"/>
            </a:br>
            <a:r>
              <a:rPr lang="en-US" sz="1200" dirty="0"/>
              <a:t>	2. We must change our agency culture and default behavior.</a:t>
            </a:r>
            <a:br>
              <a:rPr lang="en-US" sz="1200" dirty="0"/>
            </a:br>
            <a:r>
              <a:rPr lang="en-US" sz="1200" dirty="0"/>
              <a:t>	3. We must move CDC to a new world of public health data that will take us from limited potential to limitless possibilities. </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63879567-427C-43FA-99B6-092ACE89E6EB}" type="slidenum">
              <a:rPr lang="en-US" smtClean="0"/>
              <a:t>11</a:t>
            </a:fld>
            <a:endParaRPr lang="en-US"/>
          </a:p>
        </p:txBody>
      </p:sp>
    </p:spTree>
    <p:extLst>
      <p:ext uri="{BB962C8B-B14F-4D97-AF65-F5344CB8AC3E}">
        <p14:creationId xmlns:p14="http://schemas.microsoft.com/office/powerpoint/2010/main" val="3661212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879567-427C-43FA-99B6-092ACE89E6EB}" type="slidenum">
              <a:rPr lang="en-US" smtClean="0"/>
              <a:t>12</a:t>
            </a:fld>
            <a:endParaRPr lang="en-US"/>
          </a:p>
        </p:txBody>
      </p:sp>
    </p:spTree>
    <p:extLst>
      <p:ext uri="{BB962C8B-B14F-4D97-AF65-F5344CB8AC3E}">
        <p14:creationId xmlns:p14="http://schemas.microsoft.com/office/powerpoint/2010/main" val="812166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D1FB-0BDA-48CE-9309-8F95C1EB84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50E705-E994-41A2-B850-E1F810AD0A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0317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5608-6515-4516-8461-B9A652CDEB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442874-A5D1-4AD1-B1B8-6A6AE7F36C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720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2F43DF-B33C-454F-AA76-AD5937E9D9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582BEA-67F5-4DE4-8788-8AB18CC0D0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1515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24562042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ATA SLIDE_O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375672"/>
                </a:solidFill>
                <a:effectLst/>
                <a:latin typeface="Calibri" pitchFamily="34" charset="0"/>
              </a:defRPr>
            </a:lvl1pPr>
          </a:lstStyle>
          <a:p>
            <a:r>
              <a:rPr lang="en-US" dirty="0"/>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B50937"/>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a:off x="2" y="6735514"/>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8" name="Rectangle 7"/>
          <p:cNvSpPr/>
          <p:nvPr userDrawn="1"/>
        </p:nvSpPr>
        <p:spPr>
          <a:xfrm>
            <a:off x="7537837" y="6735514"/>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9" name="Rectangle 8"/>
          <p:cNvSpPr/>
          <p:nvPr userDrawn="1"/>
        </p:nvSpPr>
        <p:spPr>
          <a:xfrm>
            <a:off x="8481393" y="6735514"/>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10" name="Rectangle 9"/>
          <p:cNvSpPr/>
          <p:nvPr userDrawn="1"/>
        </p:nvSpPr>
        <p:spPr>
          <a:xfrm>
            <a:off x="9424948" y="6735514"/>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11" name="Rectangle 10"/>
          <p:cNvSpPr/>
          <p:nvPr userDrawn="1"/>
        </p:nvSpPr>
        <p:spPr>
          <a:xfrm>
            <a:off x="10368501" y="6735514"/>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12" name="Rectangle 11"/>
          <p:cNvSpPr/>
          <p:nvPr userDrawn="1"/>
        </p:nvSpPr>
        <p:spPr>
          <a:xfrm>
            <a:off x="11312056" y="6735513"/>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3" name="TextBox 2"/>
          <p:cNvSpPr txBox="1"/>
          <p:nvPr userDrawn="1"/>
        </p:nvSpPr>
        <p:spPr>
          <a:xfrm>
            <a:off x="11312057" y="6304317"/>
            <a:ext cx="87994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6492C42-2FC7-4F54-BA1C-799802D7C772}"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46598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8852453" y="3905336"/>
            <a:ext cx="3154019" cy="189846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For more information, contact CDC</a:t>
            </a:r>
            <a:br>
              <a:rPr kumimoji="0" lang="en-US" sz="1467"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br>
            <a:r>
              <a:rPr kumimoji="0" lang="en-US" sz="1467"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1-800-CDC-INFO (232-4636)  </a:t>
            </a:r>
            <a:br>
              <a:rPr kumimoji="0" lang="en-US" sz="1467"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br>
            <a:r>
              <a:rPr kumimoji="0" lang="en-US" sz="1467"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TTY:  1-888-232-6348    www.cdc.gov</a:t>
            </a:r>
            <a:br>
              <a:rPr kumimoji="0" lang="en-US" sz="1467"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br>
            <a:br>
              <a:rPr kumimoji="0" lang="en-US" sz="1467"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br>
            <a:br>
              <a:rPr kumimoji="0" lang="en-US" sz="1467"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br>
            <a:r>
              <a:rPr kumimoji="0" lang="en-US" sz="1067"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87361" b="106"/>
          <a:stretch/>
        </p:blipFill>
        <p:spPr>
          <a:xfrm>
            <a:off x="0" y="5996303"/>
            <a:ext cx="12192000" cy="859436"/>
          </a:xfrm>
          <a:prstGeom prst="rect">
            <a:avLst/>
          </a:prstGeom>
        </p:spPr>
      </p:pic>
      <p:sp>
        <p:nvSpPr>
          <p:cNvPr id="4" name="Rectangle 2"/>
          <p:cNvSpPr/>
          <p:nvPr userDrawn="1"/>
        </p:nvSpPr>
        <p:spPr>
          <a:xfrm>
            <a:off x="3062359" y="1869560"/>
            <a:ext cx="9143895" cy="1855875"/>
          </a:xfrm>
          <a:custGeom>
            <a:avLst/>
            <a:gdLst>
              <a:gd name="connsiteX0" fmla="*/ 0 w 6802783"/>
              <a:gd name="connsiteY0" fmla="*/ 0 h 1387061"/>
              <a:gd name="connsiteX1" fmla="*/ 6802783 w 6802783"/>
              <a:gd name="connsiteY1" fmla="*/ 0 h 1387061"/>
              <a:gd name="connsiteX2" fmla="*/ 6802783 w 6802783"/>
              <a:gd name="connsiteY2" fmla="*/ 1387061 h 1387061"/>
              <a:gd name="connsiteX3" fmla="*/ 0 w 6802783"/>
              <a:gd name="connsiteY3" fmla="*/ 1387061 h 1387061"/>
              <a:gd name="connsiteX4" fmla="*/ 0 w 6802783"/>
              <a:gd name="connsiteY4" fmla="*/ 0 h 1387061"/>
              <a:gd name="connsiteX0" fmla="*/ 0 w 6802783"/>
              <a:gd name="connsiteY0" fmla="*/ 0 h 1400313"/>
              <a:gd name="connsiteX1" fmla="*/ 6802783 w 6802783"/>
              <a:gd name="connsiteY1" fmla="*/ 0 h 1400313"/>
              <a:gd name="connsiteX2" fmla="*/ 6802783 w 6802783"/>
              <a:gd name="connsiteY2" fmla="*/ 1387061 h 1400313"/>
              <a:gd name="connsiteX3" fmla="*/ 477078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77078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77078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77078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11840 w 6802783"/>
              <a:gd name="connsiteY3" fmla="*/ 1400313 h 1400313"/>
              <a:gd name="connsiteX4" fmla="*/ 0 w 6802783"/>
              <a:gd name="connsiteY4" fmla="*/ 0 h 1400313"/>
              <a:gd name="connsiteX0" fmla="*/ 0 w 6802783"/>
              <a:gd name="connsiteY0" fmla="*/ 0 h 1400313"/>
              <a:gd name="connsiteX1" fmla="*/ 6802783 w 6802783"/>
              <a:gd name="connsiteY1" fmla="*/ 0 h 1400313"/>
              <a:gd name="connsiteX2" fmla="*/ 6802783 w 6802783"/>
              <a:gd name="connsiteY2" fmla="*/ 1387061 h 1400313"/>
              <a:gd name="connsiteX3" fmla="*/ 411840 w 6802783"/>
              <a:gd name="connsiteY3" fmla="*/ 1400313 h 1400313"/>
              <a:gd name="connsiteX4" fmla="*/ 0 w 6802783"/>
              <a:gd name="connsiteY4" fmla="*/ 0 h 1400313"/>
              <a:gd name="connsiteX0" fmla="*/ 95705 w 6898488"/>
              <a:gd name="connsiteY0" fmla="*/ 0 h 1398984"/>
              <a:gd name="connsiteX1" fmla="*/ 6898488 w 6898488"/>
              <a:gd name="connsiteY1" fmla="*/ 0 h 1398984"/>
              <a:gd name="connsiteX2" fmla="*/ 6898488 w 6898488"/>
              <a:gd name="connsiteY2" fmla="*/ 1387061 h 1398984"/>
              <a:gd name="connsiteX3" fmla="*/ 74268 w 6898488"/>
              <a:gd name="connsiteY3" fmla="*/ 1398984 h 1398984"/>
              <a:gd name="connsiteX4" fmla="*/ 95705 w 6898488"/>
              <a:gd name="connsiteY4" fmla="*/ 0 h 1398984"/>
              <a:gd name="connsiteX0" fmla="*/ 42271 w 6845054"/>
              <a:gd name="connsiteY0" fmla="*/ 0 h 1398984"/>
              <a:gd name="connsiteX1" fmla="*/ 6845054 w 6845054"/>
              <a:gd name="connsiteY1" fmla="*/ 0 h 1398984"/>
              <a:gd name="connsiteX2" fmla="*/ 6845054 w 6845054"/>
              <a:gd name="connsiteY2" fmla="*/ 1387061 h 1398984"/>
              <a:gd name="connsiteX3" fmla="*/ 20834 w 6845054"/>
              <a:gd name="connsiteY3" fmla="*/ 1398984 h 1398984"/>
              <a:gd name="connsiteX4" fmla="*/ 42271 w 6845054"/>
              <a:gd name="connsiteY4" fmla="*/ 0 h 1398984"/>
              <a:gd name="connsiteX0" fmla="*/ 92701 w 6895484"/>
              <a:gd name="connsiteY0" fmla="*/ 0 h 1401662"/>
              <a:gd name="connsiteX1" fmla="*/ 6895484 w 6895484"/>
              <a:gd name="connsiteY1" fmla="*/ 0 h 1401662"/>
              <a:gd name="connsiteX2" fmla="*/ 6895484 w 6895484"/>
              <a:gd name="connsiteY2" fmla="*/ 1387061 h 1401662"/>
              <a:gd name="connsiteX3" fmla="*/ 17728 w 6895484"/>
              <a:gd name="connsiteY3" fmla="*/ 1401662 h 1401662"/>
              <a:gd name="connsiteX4" fmla="*/ 92701 w 6895484"/>
              <a:gd name="connsiteY4" fmla="*/ 0 h 1401662"/>
              <a:gd name="connsiteX0" fmla="*/ 103204 w 6905987"/>
              <a:gd name="connsiteY0" fmla="*/ 0 h 1401662"/>
              <a:gd name="connsiteX1" fmla="*/ 6905987 w 6905987"/>
              <a:gd name="connsiteY1" fmla="*/ 0 h 1401662"/>
              <a:gd name="connsiteX2" fmla="*/ 6905987 w 6905987"/>
              <a:gd name="connsiteY2" fmla="*/ 1387061 h 1401662"/>
              <a:gd name="connsiteX3" fmla="*/ 28231 w 6905987"/>
              <a:gd name="connsiteY3" fmla="*/ 1401662 h 1401662"/>
              <a:gd name="connsiteX4" fmla="*/ 103204 w 6905987"/>
              <a:gd name="connsiteY4" fmla="*/ 0 h 1401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987" h="1401662">
                <a:moveTo>
                  <a:pt x="103204" y="0"/>
                </a:moveTo>
                <a:lnTo>
                  <a:pt x="6905987" y="0"/>
                </a:lnTo>
                <a:lnTo>
                  <a:pt x="6905987" y="1387061"/>
                </a:lnTo>
                <a:lnTo>
                  <a:pt x="28231" y="1401662"/>
                </a:lnTo>
                <a:cubicBezTo>
                  <a:pt x="-65063" y="609524"/>
                  <a:pt x="102712" y="74149"/>
                  <a:pt x="103204" y="0"/>
                </a:cubicBez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C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1949338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26681"/>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
                <a:srgbClr val="C00000"/>
              </a:buClr>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5" name="Rectangle 4"/>
          <p:cNvSpPr/>
          <p:nvPr userDrawn="1"/>
        </p:nvSpPr>
        <p:spPr>
          <a:xfrm>
            <a:off x="2" y="6735514"/>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9" name="Rectangle 8"/>
          <p:cNvSpPr/>
          <p:nvPr userDrawn="1"/>
        </p:nvSpPr>
        <p:spPr>
          <a:xfrm>
            <a:off x="7537837" y="6735514"/>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10" name="Rectangle 9"/>
          <p:cNvSpPr/>
          <p:nvPr userDrawn="1"/>
        </p:nvSpPr>
        <p:spPr>
          <a:xfrm>
            <a:off x="8481393" y="6735514"/>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11" name="Rectangle 10"/>
          <p:cNvSpPr/>
          <p:nvPr userDrawn="1"/>
        </p:nvSpPr>
        <p:spPr>
          <a:xfrm>
            <a:off x="9424948" y="6735514"/>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12" name="Rectangle 11"/>
          <p:cNvSpPr/>
          <p:nvPr userDrawn="1"/>
        </p:nvSpPr>
        <p:spPr>
          <a:xfrm>
            <a:off x="10368501" y="6735514"/>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14" name="Rectangle 13"/>
          <p:cNvSpPr/>
          <p:nvPr userDrawn="1"/>
        </p:nvSpPr>
        <p:spPr>
          <a:xfrm>
            <a:off x="11312056" y="6735513"/>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000"/>
              </a:solidFill>
              <a:effectLst/>
              <a:uLnTx/>
              <a:uFillTx/>
              <a:latin typeface="Myriad Web Pro"/>
              <a:ea typeface="+mn-ea"/>
              <a:cs typeface="+mn-cs"/>
            </a:endParaRPr>
          </a:p>
        </p:txBody>
      </p:sp>
      <p:sp>
        <p:nvSpPr>
          <p:cNvPr id="16" name="TextBox 15"/>
          <p:cNvSpPr txBox="1"/>
          <p:nvPr userDrawn="1"/>
        </p:nvSpPr>
        <p:spPr>
          <a:xfrm>
            <a:off x="11312057" y="6304317"/>
            <a:ext cx="87994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76492C42-2FC7-4F54-BA1C-799802D7C772}"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101356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345" y="366184"/>
            <a:ext cx="3448593" cy="5892376"/>
          </a:xfrm>
          <a:prstGeom prst="rect">
            <a:avLst/>
          </a:prstGeom>
        </p:spPr>
        <p:txBody>
          <a:bodyPr/>
          <a:lstStyle>
            <a:lvl1pPr algn="l">
              <a:defRPr sz="3733" b="1">
                <a:solidFill>
                  <a:srgbClr val="526681"/>
                </a:solidFill>
                <a:latin typeface="Calibri" panose="020F0502020204030204" pitchFamily="34" charset="0"/>
              </a:defRPr>
            </a:lvl1pPr>
          </a:lstStyle>
          <a:p>
            <a:r>
              <a:rPr lang="en-US" dirty="0"/>
              <a:t>Click to edit Master title style</a:t>
            </a:r>
            <a:br>
              <a:rPr lang="en-US" dirty="0"/>
            </a:br>
            <a:endParaRPr lang="en-US" dirty="0"/>
          </a:p>
        </p:txBody>
      </p:sp>
      <p:sp>
        <p:nvSpPr>
          <p:cNvPr id="3" name="Rectangle 2"/>
          <p:cNvSpPr/>
          <p:nvPr userDrawn="1"/>
        </p:nvSpPr>
        <p:spPr>
          <a:xfrm>
            <a:off x="1" y="6735513"/>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p:cNvSpPr/>
          <p:nvPr userDrawn="1"/>
        </p:nvSpPr>
        <p:spPr>
          <a:xfrm>
            <a:off x="7537837" y="6735513"/>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4"/>
          <p:cNvSpPr/>
          <p:nvPr userDrawn="1"/>
        </p:nvSpPr>
        <p:spPr>
          <a:xfrm>
            <a:off x="8481392" y="6735513"/>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p:cNvSpPr/>
          <p:nvPr userDrawn="1"/>
        </p:nvSpPr>
        <p:spPr>
          <a:xfrm>
            <a:off x="9424947" y="6735513"/>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10368501" y="6735513"/>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11312056" y="6735513"/>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662937637"/>
      </p:ext>
    </p:extLst>
  </p:cSld>
  <p:clrMapOvr>
    <a:masterClrMapping/>
  </p:clrMapOvr>
  <p:transition>
    <p:fade/>
  </p:transition>
  <p:extLst>
    <p:ext uri="{DCECCB84-F9BA-43D5-87BE-67443E8EF086}">
      <p15:sldGuideLst xmlns:p15="http://schemas.microsoft.com/office/powerpoint/2012/main">
        <p15:guide id="1" pos="19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DA7D-F05D-47D5-A39A-90AC46A7C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238D5E-72BC-4D31-B7B0-E52967BF66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538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41307-2699-4B8C-B567-CFCCB948E6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7401FE-75F2-46BF-8BD0-F6206361E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0046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8234-A6FC-4F55-ADEC-88FC32629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0118B1-B1D0-4610-BAC3-9AC25EC8BD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914D3C-2E50-43EE-B01C-A5A6B5C7A6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53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A911-9FB3-48C0-AB20-9E96685913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AC2832-14FF-4031-AFF7-F37386AD2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11FCFB-DC7F-4E8C-8A89-372A5385C3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58E66B-4A0E-4434-A573-71FCE71C40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B5E4BA-4930-45B3-9029-36B141990A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180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5EBC-BC1F-433A-86B2-BE04F234D7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206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81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AB7D-DB83-4CAD-83F7-E785EC981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928DD-A941-4E3D-87E9-2D64A8C98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530690-4280-4B3A-93F4-05EB8FB7D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5315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4888-DAEE-4E4B-8D71-390CADE72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24ED68-E304-428A-9B6A-815B3C779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63509C-0567-44B3-9895-0052E41B7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51671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14F601-CB77-4D8B-8A68-A0B8CE208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B4377F-973E-4B07-AC86-C189FE67A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2663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resources.cste.org/data-superhighway/mobile/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hyperlink" Target="mailto:puv5@cdc.gov"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325"/>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TEP Kickoff Meeting								October 15, 2019 </a:t>
            </a:r>
          </a:p>
        </p:txBody>
      </p:sp>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Co-Chairs:</a:t>
            </a:r>
          </a:p>
          <a:p>
            <a:pPr algn="ctr"/>
            <a:endParaRPr lang="en-US" sz="1000" dirty="0">
              <a:latin typeface="Calibri"/>
              <a:cs typeface="Calibri"/>
            </a:endParaRPr>
          </a:p>
          <a:p>
            <a:pPr algn="ctr"/>
            <a:r>
              <a:rPr lang="en-US" sz="2400" dirty="0">
                <a:latin typeface="Calibri"/>
                <a:cs typeface="Calibri"/>
              </a:rPr>
              <a:t>Bill Lober</a:t>
            </a:r>
          </a:p>
          <a:p>
            <a:pPr algn="ctr"/>
            <a:r>
              <a:rPr lang="en-US" sz="2400" dirty="0">
                <a:latin typeface="Calibri"/>
                <a:cs typeface="Calibri"/>
              </a:rPr>
              <a:t>University of Washington</a:t>
            </a:r>
          </a:p>
          <a:p>
            <a:pPr algn="ctr"/>
            <a:endParaRPr lang="en-US" sz="1000" dirty="0">
              <a:latin typeface="Calibri"/>
              <a:cs typeface="Calibri"/>
            </a:endParaRPr>
          </a:p>
          <a:p>
            <a:pPr algn="ctr"/>
            <a:r>
              <a:rPr lang="en-US" sz="2400" dirty="0">
                <a:latin typeface="Calibri"/>
                <a:cs typeface="Calibri"/>
              </a:rPr>
              <a:t>John Loonsk</a:t>
            </a:r>
          </a:p>
          <a:p>
            <a:pPr algn="ctr"/>
            <a:r>
              <a:rPr lang="en-US" sz="2400" dirty="0">
                <a:latin typeface="Calibri"/>
                <a:cs typeface="Calibri"/>
              </a:rPr>
              <a:t>Johns Hopkins University</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a:t>
            </a:r>
            <a:r>
              <a:rPr lang="en-US" sz="4800" b="1" dirty="0" err="1">
                <a:solidFill>
                  <a:srgbClr val="FFFFFF"/>
                </a:solidFill>
                <a:latin typeface="Calibri" panose="020F0502020204030204" pitchFamily="34" charset="0"/>
                <a:cs typeface="Calibri" panose="020F0502020204030204" pitchFamily="34" charset="0"/>
              </a:rPr>
              <a:t>MedMorph</a:t>
            </a:r>
            <a:r>
              <a:rPr lang="en-US" sz="4800" b="1" dirty="0">
                <a:solidFill>
                  <a:srgbClr val="FFFFFF"/>
                </a:solidFill>
                <a:latin typeface="Calibri" panose="020F0502020204030204" pitchFamily="34" charset="0"/>
                <a:cs typeface="Calibri" panose="020F0502020204030204" pitchFamily="34" charset="0"/>
              </a:rPr>
              <a:t>)</a:t>
            </a:r>
          </a:p>
          <a:p>
            <a:pPr algn="ctr" defTabSz="1219140"/>
            <a:r>
              <a:rPr lang="en-US" sz="4800" b="1" dirty="0">
                <a:solidFill>
                  <a:srgbClr val="FFFFFF"/>
                </a:solidFill>
                <a:latin typeface="Calibri" panose="020F0502020204030204" pitchFamily="34" charset="0"/>
                <a:cs typeface="Calibri" panose="020F0502020204030204" pitchFamily="34" charset="0"/>
              </a:rPr>
              <a:t>Technical Expert Panel (TEP)</a:t>
            </a:r>
            <a:endParaRPr lang="en-US"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176" y="310896"/>
            <a:ext cx="11431524" cy="832104"/>
          </a:xfrm>
        </p:spPr>
        <p:txBody>
          <a:bodyPr/>
          <a:lstStyle/>
          <a:p>
            <a:r>
              <a:rPr lang="en-US" sz="4200" dirty="0">
                <a:solidFill>
                  <a:srgbClr val="375672"/>
                </a:solidFill>
                <a:ea typeface="+mn-ea"/>
                <a:cs typeface="Calibri" panose="020F0502020204030204" pitchFamily="34" charset="0"/>
              </a:rPr>
              <a:t>Public Health Data Modernization Initiative Vision</a:t>
            </a:r>
          </a:p>
        </p:txBody>
      </p:sp>
      <p:sp>
        <p:nvSpPr>
          <p:cNvPr id="3" name="Text Placeholder 2"/>
          <p:cNvSpPr>
            <a:spLocks noGrp="1"/>
          </p:cNvSpPr>
          <p:nvPr>
            <p:ph type="body" sz="quarter" idx="10"/>
          </p:nvPr>
        </p:nvSpPr>
        <p:spPr>
          <a:xfrm>
            <a:off x="495300" y="2286000"/>
            <a:ext cx="10972800" cy="1143000"/>
          </a:xfrm>
        </p:spPr>
        <p:txBody>
          <a:bodyPr/>
          <a:lstStyle/>
          <a:p>
            <a:pPr marL="0" indent="0">
              <a:buNone/>
            </a:pPr>
            <a:r>
              <a:rPr lang="en-US" sz="3000" dirty="0">
                <a:solidFill>
                  <a:srgbClr val="526681"/>
                </a:solidFill>
                <a:latin typeface="Calibri"/>
                <a:cs typeface="Calibri"/>
              </a:rPr>
              <a:t>This initiative will develop and deploy world-class data and analytics to meet today’s and tomorrow’s health challenges. </a:t>
            </a:r>
          </a:p>
        </p:txBody>
      </p:sp>
      <p:sp>
        <p:nvSpPr>
          <p:cNvPr id="4" name="Title 1"/>
          <p:cNvSpPr txBox="1">
            <a:spLocks/>
          </p:cNvSpPr>
          <p:nvPr/>
        </p:nvSpPr>
        <p:spPr>
          <a:xfrm>
            <a:off x="495300" y="0"/>
            <a:ext cx="10972800" cy="1143000"/>
          </a:xfrm>
          <a:prstGeom prst="rect">
            <a:avLst/>
          </a:prstGeom>
        </p:spPr>
        <p:txBody>
          <a:bodyPr anchor="b" anchorCtr="0"/>
          <a:lstStyle>
            <a:lvl1pPr algn="l" rtl="0" eaLnBrk="0" fontAlgn="base" hangingPunct="0">
              <a:lnSpc>
                <a:spcPts val="4000"/>
              </a:lnSpc>
              <a:spcBef>
                <a:spcPct val="0"/>
              </a:spcBef>
              <a:spcAft>
                <a:spcPct val="0"/>
              </a:spcAft>
              <a:defRPr sz="3733" b="1" kern="1200" baseline="0">
                <a:solidFill>
                  <a:srgbClr val="0039A6"/>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endParaRPr lang="en-US" sz="4800" dirty="0">
              <a:solidFill>
                <a:srgbClr val="375672"/>
              </a:solidFill>
              <a:ea typeface="+mn-ea"/>
              <a:cs typeface="Calibri" panose="020F0502020204030204" pitchFamily="34" charset="0"/>
            </a:endParaRPr>
          </a:p>
        </p:txBody>
      </p:sp>
    </p:spTree>
    <p:extLst>
      <p:ext uri="{BB962C8B-B14F-4D97-AF65-F5344CB8AC3E}">
        <p14:creationId xmlns:p14="http://schemas.microsoft.com/office/powerpoint/2010/main" val="380348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176" y="310896"/>
            <a:ext cx="11431524" cy="832104"/>
          </a:xfrm>
        </p:spPr>
        <p:txBody>
          <a:bodyPr/>
          <a:lstStyle/>
          <a:p>
            <a:r>
              <a:rPr lang="en-US" sz="4200" dirty="0">
                <a:solidFill>
                  <a:srgbClr val="375672"/>
                </a:solidFill>
                <a:ea typeface="+mn-ea"/>
                <a:cs typeface="Calibri" panose="020F0502020204030204" pitchFamily="34" charset="0"/>
              </a:rPr>
              <a:t>Public Health Data Modernization Initiative Goals</a:t>
            </a:r>
          </a:p>
        </p:txBody>
      </p:sp>
      <p:sp>
        <p:nvSpPr>
          <p:cNvPr id="3" name="Text Placeholder 2"/>
          <p:cNvSpPr>
            <a:spLocks noGrp="1"/>
          </p:cNvSpPr>
          <p:nvPr>
            <p:ph type="body" sz="quarter" idx="10"/>
          </p:nvPr>
        </p:nvSpPr>
        <p:spPr>
          <a:xfrm>
            <a:off x="494538" y="1453896"/>
            <a:ext cx="10972800" cy="4455584"/>
          </a:xfrm>
        </p:spPr>
        <p:txBody>
          <a:bodyPr/>
          <a:lstStyle/>
          <a:p>
            <a:pPr marL="380990" lvl="0" indent="-380990" eaLnBrk="1" fontAlgn="auto" hangingPunct="1">
              <a:spcBef>
                <a:spcPts val="0"/>
              </a:spcBef>
              <a:spcAft>
                <a:spcPts val="0"/>
              </a:spcAft>
              <a:buClrTx/>
              <a:buFont typeface="Arial" panose="020B0604020202020204" pitchFamily="34" charset="0"/>
              <a:buChar char="•"/>
            </a:pPr>
            <a:r>
              <a:rPr lang="en-US" sz="3000" dirty="0">
                <a:solidFill>
                  <a:srgbClr val="526681"/>
                </a:solidFill>
                <a:latin typeface="Calibri"/>
                <a:cs typeface="Calibri"/>
              </a:rPr>
              <a:t>Build and connect the digital public health data superhighway to facilitate a seamless, timely flow of relevant data</a:t>
            </a:r>
          </a:p>
          <a:p>
            <a:pPr marL="380990" lvl="0" indent="-380990" eaLnBrk="1" fontAlgn="auto" hangingPunct="1">
              <a:spcBef>
                <a:spcPts val="0"/>
              </a:spcBef>
              <a:spcAft>
                <a:spcPts val="0"/>
              </a:spcAft>
              <a:buClrTx/>
              <a:buFont typeface="Arial" panose="020B0604020202020204" pitchFamily="34" charset="0"/>
              <a:buChar char="•"/>
            </a:pPr>
            <a:endParaRPr lang="en-US" sz="3000" dirty="0">
              <a:solidFill>
                <a:srgbClr val="526681"/>
              </a:solidFill>
              <a:latin typeface="Calibri"/>
              <a:cs typeface="Calibri"/>
            </a:endParaRPr>
          </a:p>
          <a:p>
            <a:pPr marL="380990" lvl="0" indent="-380990" eaLnBrk="1" fontAlgn="auto" hangingPunct="1">
              <a:spcBef>
                <a:spcPts val="0"/>
              </a:spcBef>
              <a:spcAft>
                <a:spcPts val="0"/>
              </a:spcAft>
              <a:buClrTx/>
              <a:buFont typeface="Arial" panose="020B0604020202020204" pitchFamily="34" charset="0"/>
              <a:buChar char="•"/>
            </a:pPr>
            <a:r>
              <a:rPr lang="en-US" sz="3000" dirty="0">
                <a:solidFill>
                  <a:srgbClr val="526681"/>
                </a:solidFill>
                <a:latin typeface="Calibri"/>
                <a:cs typeface="Calibri"/>
              </a:rPr>
              <a:t>Implement the tools and skills to ensure effective, efficient, and timely knowledge creation from data analytics and visualization</a:t>
            </a:r>
          </a:p>
          <a:p>
            <a:pPr marL="380990" lvl="0" indent="-380990" eaLnBrk="1" fontAlgn="auto" hangingPunct="1">
              <a:spcBef>
                <a:spcPts val="0"/>
              </a:spcBef>
              <a:spcAft>
                <a:spcPts val="0"/>
              </a:spcAft>
              <a:buClrTx/>
              <a:buFont typeface="Arial" panose="020B0604020202020204" pitchFamily="34" charset="0"/>
              <a:buChar char="•"/>
            </a:pPr>
            <a:endParaRPr lang="en-US" sz="3000" dirty="0">
              <a:solidFill>
                <a:srgbClr val="526681"/>
              </a:solidFill>
              <a:latin typeface="Calibri"/>
              <a:cs typeface="Calibri"/>
            </a:endParaRPr>
          </a:p>
          <a:p>
            <a:pPr marL="380990" lvl="0" indent="-380990" eaLnBrk="1" fontAlgn="auto" hangingPunct="1">
              <a:spcBef>
                <a:spcPts val="0"/>
              </a:spcBef>
              <a:spcAft>
                <a:spcPts val="0"/>
              </a:spcAft>
              <a:buClrTx/>
              <a:buFont typeface="Arial" panose="020B0604020202020204" pitchFamily="34" charset="0"/>
              <a:buChar char="•"/>
            </a:pPr>
            <a:r>
              <a:rPr lang="en-US" sz="3000" dirty="0">
                <a:solidFill>
                  <a:srgbClr val="526681"/>
                </a:solidFill>
                <a:latin typeface="Calibri"/>
                <a:cs typeface="Calibri"/>
              </a:rPr>
              <a:t>Ensure that the knowledge created is applied to protect and improve health in real time</a:t>
            </a:r>
          </a:p>
          <a:p>
            <a:endParaRPr lang="en-US" sz="3200" dirty="0"/>
          </a:p>
          <a:p>
            <a:endParaRPr lang="en-US" dirty="0"/>
          </a:p>
        </p:txBody>
      </p:sp>
      <p:sp>
        <p:nvSpPr>
          <p:cNvPr id="4" name="Title 1"/>
          <p:cNvSpPr txBox="1">
            <a:spLocks/>
          </p:cNvSpPr>
          <p:nvPr/>
        </p:nvSpPr>
        <p:spPr>
          <a:xfrm>
            <a:off x="495300" y="0"/>
            <a:ext cx="10972800" cy="1143000"/>
          </a:xfrm>
          <a:prstGeom prst="rect">
            <a:avLst/>
          </a:prstGeom>
        </p:spPr>
        <p:txBody>
          <a:bodyPr anchor="b" anchorCtr="0"/>
          <a:lstStyle>
            <a:lvl1pPr algn="l" rtl="0" eaLnBrk="0" fontAlgn="base" hangingPunct="0">
              <a:lnSpc>
                <a:spcPts val="4000"/>
              </a:lnSpc>
              <a:spcBef>
                <a:spcPct val="0"/>
              </a:spcBef>
              <a:spcAft>
                <a:spcPct val="0"/>
              </a:spcAft>
              <a:defRPr sz="3733" b="1" kern="1200" baseline="0">
                <a:solidFill>
                  <a:srgbClr val="0039A6"/>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endParaRPr lang="en-US" sz="4800" dirty="0">
              <a:solidFill>
                <a:srgbClr val="375672"/>
              </a:solidFill>
              <a:ea typeface="+mn-ea"/>
              <a:cs typeface="Calibri" panose="020F0502020204030204" pitchFamily="34" charset="0"/>
            </a:endParaRPr>
          </a:p>
        </p:txBody>
      </p:sp>
    </p:spTree>
    <p:extLst>
      <p:ext uri="{BB962C8B-B14F-4D97-AF65-F5344CB8AC3E}">
        <p14:creationId xmlns:p14="http://schemas.microsoft.com/office/powerpoint/2010/main" val="27977418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606E-E839-46ED-B025-68ABDB9118C7}"/>
              </a:ext>
            </a:extLst>
          </p:cNvPr>
          <p:cNvSpPr>
            <a:spLocks noGrp="1"/>
          </p:cNvSpPr>
          <p:nvPr>
            <p:ph type="title"/>
          </p:nvPr>
        </p:nvSpPr>
        <p:spPr>
          <a:xfrm>
            <a:off x="265176" y="310897"/>
            <a:ext cx="10972800" cy="829760"/>
          </a:xfrm>
        </p:spPr>
        <p:txBody>
          <a:bodyPr/>
          <a:lstStyle/>
          <a:p>
            <a:r>
              <a:rPr lang="en-US" sz="4800" dirty="0">
                <a:solidFill>
                  <a:srgbClr val="375672"/>
                </a:solidFill>
                <a:ea typeface="+mn-ea"/>
                <a:cs typeface="Calibri" panose="020F0502020204030204" pitchFamily="34" charset="0"/>
              </a:rPr>
              <a:t>Public Health Information Superhighway</a:t>
            </a:r>
          </a:p>
        </p:txBody>
      </p:sp>
      <p:pic>
        <p:nvPicPr>
          <p:cNvPr id="5" name="Picture 4">
            <a:extLst>
              <a:ext uri="{FF2B5EF4-FFF2-40B4-BE49-F238E27FC236}">
                <a16:creationId xmlns:a16="http://schemas.microsoft.com/office/drawing/2014/main" id="{0910F4A6-E3A2-46C8-97A6-B4473DE091E1}"/>
              </a:ext>
            </a:extLst>
          </p:cNvPr>
          <p:cNvPicPr>
            <a:picLocks noChangeAspect="1"/>
          </p:cNvPicPr>
          <p:nvPr/>
        </p:nvPicPr>
        <p:blipFill rotWithShape="1">
          <a:blip r:embed="rId3"/>
          <a:srcRect l="418"/>
          <a:stretch/>
        </p:blipFill>
        <p:spPr>
          <a:xfrm>
            <a:off x="0" y="1140658"/>
            <a:ext cx="12192000" cy="5015754"/>
          </a:xfrm>
          <a:prstGeom prst="rect">
            <a:avLst/>
          </a:prstGeom>
        </p:spPr>
      </p:pic>
      <p:sp>
        <p:nvSpPr>
          <p:cNvPr id="6" name="Rectangle 5">
            <a:extLst>
              <a:ext uri="{FF2B5EF4-FFF2-40B4-BE49-F238E27FC236}">
                <a16:creationId xmlns:a16="http://schemas.microsoft.com/office/drawing/2014/main" id="{4CD04FE1-F20F-4A3D-9086-FDDD9D70CF18}"/>
              </a:ext>
            </a:extLst>
          </p:cNvPr>
          <p:cNvSpPr/>
          <p:nvPr/>
        </p:nvSpPr>
        <p:spPr>
          <a:xfrm>
            <a:off x="265176" y="6233357"/>
            <a:ext cx="11635471" cy="461665"/>
          </a:xfrm>
          <a:prstGeom prst="rect">
            <a:avLst/>
          </a:prstGeom>
        </p:spPr>
        <p:txBody>
          <a:bodyPr wrap="square">
            <a:spAutoFit/>
          </a:bodyPr>
          <a:lstStyle/>
          <a:p>
            <a:r>
              <a:rPr lang="en-US" sz="1200" dirty="0">
                <a:solidFill>
                  <a:srgbClr val="526681"/>
                </a:solidFill>
                <a:latin typeface="Calibri" panose="020F0502020204030204" pitchFamily="34" charset="0"/>
                <a:ea typeface="+mj-ea"/>
                <a:cs typeface="+mj-cs"/>
              </a:rPr>
              <a:t>Hagan, Celia N., </a:t>
            </a:r>
            <a:r>
              <a:rPr lang="en-US" sz="1200" dirty="0" err="1">
                <a:solidFill>
                  <a:srgbClr val="526681"/>
                </a:solidFill>
                <a:latin typeface="Calibri" panose="020F0502020204030204" pitchFamily="34" charset="0"/>
                <a:ea typeface="+mj-ea"/>
                <a:cs typeface="+mj-cs"/>
              </a:rPr>
              <a:t>Holubowixh</a:t>
            </a:r>
            <a:r>
              <a:rPr lang="en-US" sz="1200" dirty="0">
                <a:solidFill>
                  <a:srgbClr val="526681"/>
                </a:solidFill>
                <a:latin typeface="Calibri" panose="020F0502020204030204" pitchFamily="34" charset="0"/>
                <a:ea typeface="+mj-ea"/>
                <a:cs typeface="+mj-cs"/>
              </a:rPr>
              <a:t>, Emily J., Criss, Tamara. “Driving Public Health in the Fast Lane.” </a:t>
            </a:r>
            <a:r>
              <a:rPr lang="en-US" sz="1200" i="1" dirty="0">
                <a:solidFill>
                  <a:srgbClr val="526681"/>
                </a:solidFill>
                <a:latin typeface="Calibri" panose="020F0502020204030204" pitchFamily="34" charset="0"/>
                <a:ea typeface="+mj-ea"/>
                <a:cs typeface="+mj-cs"/>
              </a:rPr>
              <a:t>The Urgent Need for a 21st Century Data Superhighway. </a:t>
            </a:r>
            <a:r>
              <a:rPr lang="en-US" sz="1200" dirty="0">
                <a:solidFill>
                  <a:srgbClr val="526681"/>
                </a:solidFill>
                <a:latin typeface="Calibri" panose="020F0502020204030204" pitchFamily="34" charset="0"/>
              </a:rPr>
              <a:t>Council of State and Territorial Epidemiologists.</a:t>
            </a:r>
            <a:r>
              <a:rPr lang="en-US" sz="1200" dirty="0"/>
              <a:t> </a:t>
            </a:r>
            <a:r>
              <a:rPr lang="en-US" sz="1200" u="sng" dirty="0">
                <a:hlinkClick r:id="rId4"/>
              </a:rPr>
              <a:t>http://resources.cste.org/data-superhighway/mobile/index.html</a:t>
            </a:r>
            <a:r>
              <a:rPr lang="en-US" sz="1200" u="sng" dirty="0"/>
              <a:t> </a:t>
            </a:r>
            <a:endParaRPr lang="en-US" sz="1200" i="1" dirty="0">
              <a:solidFill>
                <a:srgbClr val="526681"/>
              </a:solidFill>
              <a:latin typeface="Calibri" panose="020F0502020204030204" pitchFamily="34" charset="0"/>
              <a:ea typeface="+mj-ea"/>
              <a:cs typeface="+mj-cs"/>
            </a:endParaRPr>
          </a:p>
        </p:txBody>
      </p:sp>
      <p:sp>
        <p:nvSpPr>
          <p:cNvPr id="7" name="Rectangle 6">
            <a:extLst>
              <a:ext uri="{FF2B5EF4-FFF2-40B4-BE49-F238E27FC236}">
                <a16:creationId xmlns:a16="http://schemas.microsoft.com/office/drawing/2014/main" id="{D3096CFD-7A20-48DE-A997-A5EAF6CB6055}"/>
              </a:ext>
            </a:extLst>
          </p:cNvPr>
          <p:cNvSpPr/>
          <p:nvPr/>
        </p:nvSpPr>
        <p:spPr>
          <a:xfrm>
            <a:off x="11742591" y="6310300"/>
            <a:ext cx="316112" cy="307777"/>
          </a:xfrm>
          <a:prstGeom prst="rect">
            <a:avLst/>
          </a:prstGeom>
        </p:spPr>
        <p:txBody>
          <a:bodyPr wrap="none">
            <a:spAutoFit/>
          </a:bodyPr>
          <a:lstStyle/>
          <a:p>
            <a:r>
              <a:rPr lang="en-US" sz="1400" dirty="0">
                <a:solidFill>
                  <a:srgbClr val="002C6B"/>
                </a:solidFill>
                <a:latin typeface="PoynterGothicTextCond Light"/>
              </a:rPr>
              <a:t>5 </a:t>
            </a:r>
            <a:endParaRPr lang="en-US" dirty="0"/>
          </a:p>
        </p:txBody>
      </p:sp>
    </p:spTree>
    <p:extLst>
      <p:ext uri="{BB962C8B-B14F-4D97-AF65-F5344CB8AC3E}">
        <p14:creationId xmlns:p14="http://schemas.microsoft.com/office/powerpoint/2010/main" val="335933014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65176" y="310896"/>
            <a:ext cx="12192000" cy="830997"/>
          </a:xfrm>
          <a:prstGeom prst="rect">
            <a:avLst/>
          </a:prstGeom>
        </p:spPr>
        <p:txBody>
          <a:bodyPr wrap="square">
            <a:spAutoFit/>
          </a:bodyPr>
          <a:lstStyle/>
          <a:p>
            <a:pPr defTabSz="1219170" eaLnBrk="0" fontAlgn="base" hangingPunct="0">
              <a:spcBef>
                <a:spcPct val="0"/>
              </a:spcBef>
              <a:spcAft>
                <a:spcPct val="0"/>
              </a:spcAft>
              <a:defRPr/>
            </a:pPr>
            <a:r>
              <a:rPr lang="en-US" sz="4800" b="1" dirty="0">
                <a:solidFill>
                  <a:srgbClr val="375672"/>
                </a:solidFill>
                <a:latin typeface="Calibri" pitchFamily="34" charset="0"/>
                <a:cs typeface="Calibri" panose="020F0502020204030204" pitchFamily="34" charset="0"/>
              </a:rPr>
              <a:t>HL7 FHIR-Based Interoperability</a:t>
            </a:r>
          </a:p>
        </p:txBody>
      </p:sp>
      <p:sp>
        <p:nvSpPr>
          <p:cNvPr id="4" name="TextBox 3"/>
          <p:cNvSpPr txBox="1"/>
          <p:nvPr/>
        </p:nvSpPr>
        <p:spPr>
          <a:xfrm>
            <a:off x="3607498" y="1849025"/>
            <a:ext cx="8406341" cy="2062103"/>
          </a:xfrm>
          <a:prstGeom prst="rect">
            <a:avLst/>
          </a:prstGeom>
          <a:noFill/>
        </p:spPr>
        <p:txBody>
          <a:bodyPr wrap="square" rtlCol="0">
            <a:spAutoFit/>
          </a:bodyPr>
          <a:lstStyle/>
          <a:p>
            <a:pPr lvl="0"/>
            <a:r>
              <a:rPr lang="en-US" sz="3200" b="1" dirty="0">
                <a:solidFill>
                  <a:srgbClr val="526681"/>
                </a:solidFill>
                <a:latin typeface="Calibri" panose="020F0502020204030204" pitchFamily="34" charset="0"/>
                <a:cs typeface="Calibri" panose="020F0502020204030204" pitchFamily="34" charset="0"/>
              </a:rPr>
              <a:t>How can CDC’s partners capture data from EHRs and other sources, and report data to public health, without duplicate data entry and without disease-specific reporting mechanisms?</a:t>
            </a:r>
            <a:endParaRPr lang="en-US" sz="3200" dirty="0">
              <a:solidFill>
                <a:srgbClr val="526681"/>
              </a:solidFill>
              <a:latin typeface="Calibri" panose="020F0502020204030204" pitchFamily="34" charset="0"/>
              <a:cs typeface="Calibri" panose="020F0502020204030204" pitchFamily="34" charset="0"/>
            </a:endParaRPr>
          </a:p>
        </p:txBody>
      </p:sp>
      <p:sp>
        <p:nvSpPr>
          <p:cNvPr id="16" name="TextBox 15"/>
          <p:cNvSpPr txBox="1"/>
          <p:nvPr/>
        </p:nvSpPr>
        <p:spPr>
          <a:xfrm>
            <a:off x="0" y="1128564"/>
            <a:ext cx="12192000" cy="461665"/>
          </a:xfrm>
          <a:prstGeom prst="rect">
            <a:avLst/>
          </a:prstGeom>
          <a:solidFill>
            <a:srgbClr val="526681"/>
          </a:solidFill>
        </p:spPr>
        <p:txBody>
          <a:bodyPr wrap="square" rtlCol="0">
            <a:spAutoFit/>
          </a:bodyPr>
          <a:lstStyle/>
          <a:p>
            <a:pPr defTabSz="1219170" eaLnBrk="0" fontAlgn="base" hangingPunct="0">
              <a:spcBef>
                <a:spcPct val="0"/>
              </a:spcBef>
              <a:spcAft>
                <a:spcPct val="0"/>
              </a:spcAft>
              <a:defRPr/>
            </a:pPr>
            <a:endParaRPr lang="en-US" sz="2400" dirty="0">
              <a:solidFill>
                <a:srgbClr val="000000"/>
              </a:solidFill>
              <a:latin typeface="Calibri" panose="020F0502020204030204" pitchFamily="34" charset="0"/>
            </a:endParaRPr>
          </a:p>
        </p:txBody>
      </p:sp>
      <p:sp>
        <p:nvSpPr>
          <p:cNvPr id="19" name="TextBox 18"/>
          <p:cNvSpPr txBox="1"/>
          <p:nvPr/>
        </p:nvSpPr>
        <p:spPr>
          <a:xfrm>
            <a:off x="1" y="1125327"/>
            <a:ext cx="11941480" cy="430887"/>
          </a:xfrm>
          <a:prstGeom prst="rect">
            <a:avLst/>
          </a:prstGeom>
          <a:noFill/>
        </p:spPr>
        <p:txBody>
          <a:bodyPr wrap="square" rtlCol="0">
            <a:spAutoFit/>
          </a:bodyPr>
          <a:lstStyle/>
          <a:p>
            <a:pPr defTabSz="1219170" eaLnBrk="0" fontAlgn="base" hangingPunct="0">
              <a:spcBef>
                <a:spcPct val="0"/>
              </a:spcBef>
              <a:spcAft>
                <a:spcPct val="0"/>
              </a:spcAft>
              <a:defRPr/>
            </a:pPr>
            <a:r>
              <a:rPr lang="en-US" sz="2200" dirty="0">
                <a:solidFill>
                  <a:srgbClr val="FFFFFF"/>
                </a:solidFill>
                <a:latin typeface="Calibri" panose="020F0502020204030204" pitchFamily="34" charset="0"/>
              </a:rPr>
              <a:t>Exchange data electronically in standardized and generalizable ways to help reduce reporting burden</a:t>
            </a:r>
          </a:p>
        </p:txBody>
      </p:sp>
      <p:sp>
        <p:nvSpPr>
          <p:cNvPr id="7" name="Rectangle 3"/>
          <p:cNvSpPr>
            <a:spLocks noChangeArrowheads="1"/>
          </p:cNvSpPr>
          <p:nvPr/>
        </p:nvSpPr>
        <p:spPr bwMode="auto">
          <a:xfrm>
            <a:off x="1" y="-1062665"/>
            <a:ext cx="2523420" cy="273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8816" tIns="1218816" rIns="1218816" bIns="1218816" numCol="1" anchor="ctr" anchorCtr="0" compatLnSpc="1">
            <a:prstTxWarp prst="textNoShape">
              <a:avLst/>
            </a:prstTxWarp>
            <a:spAutoFit/>
          </a:bodyPr>
          <a:lstStyle/>
          <a:p>
            <a:pPr defTabSz="1219170" eaLnBrk="0" fontAlgn="base" hangingPunct="0">
              <a:spcBef>
                <a:spcPct val="0"/>
              </a:spcBef>
              <a:spcAft>
                <a:spcPct val="0"/>
              </a:spcAft>
              <a:defRPr/>
            </a:pPr>
            <a:r>
              <a:rPr lang="en-US" altLang="en-US" sz="1333" dirty="0">
                <a:solidFill>
                  <a:srgbClr val="000000"/>
                </a:solidFill>
                <a:latin typeface="Segoe UI" panose="020B0502040204020203" pitchFamily="34" charset="0"/>
                <a:cs typeface="Segoe UI" panose="020B0502040204020203" pitchFamily="34" charset="0"/>
              </a:rPr>
              <a:t> </a:t>
            </a:r>
            <a:endParaRPr lang="en-US" altLang="en-US" sz="2400" dirty="0">
              <a:solidFill>
                <a:srgbClr val="0F56DC"/>
              </a:solidFill>
              <a:latin typeface="Arial" panose="020B0604020202020204" pitchFamily="34" charset="0"/>
            </a:endParaRPr>
          </a:p>
        </p:txBody>
      </p:sp>
      <p:sp>
        <p:nvSpPr>
          <p:cNvPr id="2" name="Rectangle 1">
            <a:extLst>
              <a:ext uri="{FF2B5EF4-FFF2-40B4-BE49-F238E27FC236}">
                <a16:creationId xmlns:a16="http://schemas.microsoft.com/office/drawing/2014/main" id="{312BEA54-83B6-4E6F-9C84-C9CA0C0948D2}"/>
              </a:ext>
            </a:extLst>
          </p:cNvPr>
          <p:cNvSpPr/>
          <p:nvPr/>
        </p:nvSpPr>
        <p:spPr>
          <a:xfrm>
            <a:off x="3607497" y="3941904"/>
            <a:ext cx="8333983" cy="2677656"/>
          </a:xfrm>
          <a:prstGeom prst="rect">
            <a:avLst/>
          </a:prstGeom>
        </p:spPr>
        <p:txBody>
          <a:bodyPr wrap="square">
            <a:spAutoFit/>
          </a:bodyPr>
          <a:lstStyle/>
          <a:p>
            <a:pPr lvl="0"/>
            <a:r>
              <a:rPr lang="en-US" sz="2400" b="1" u="sng" dirty="0">
                <a:solidFill>
                  <a:srgbClr val="526681"/>
                </a:solidFill>
                <a:latin typeface="Calibri" panose="020F0502020204030204" pitchFamily="34" charset="0"/>
                <a:cs typeface="Calibri" panose="020F0502020204030204" pitchFamily="34" charset="0"/>
              </a:rPr>
              <a:t>CDC efforts</a:t>
            </a:r>
          </a:p>
          <a:p>
            <a:pPr marL="380990" indent="-380990">
              <a:buFont typeface="Arial" panose="020B0604020202020204" pitchFamily="34" charset="0"/>
              <a:buChar char="•"/>
            </a:pPr>
            <a:r>
              <a:rPr lang="en-US" sz="2400" dirty="0">
                <a:solidFill>
                  <a:srgbClr val="526681"/>
                </a:solidFill>
                <a:latin typeface="Calibri" panose="020F0502020204030204" pitchFamily="34" charset="0"/>
                <a:cs typeface="Calibri" panose="020F0502020204030204" pitchFamily="34" charset="0"/>
              </a:rPr>
              <a:t>Establish a FHIR Accelerator for Public Health within HL7 in collaboration with partners and stakeholders</a:t>
            </a:r>
          </a:p>
          <a:p>
            <a:pPr marL="380990" indent="-380990">
              <a:buFont typeface="Arial" panose="020B0604020202020204" pitchFamily="34" charset="0"/>
              <a:buChar char="•"/>
            </a:pPr>
            <a:r>
              <a:rPr lang="en-US" sz="2400" dirty="0">
                <a:solidFill>
                  <a:srgbClr val="526681"/>
                </a:solidFill>
                <a:latin typeface="Calibri" panose="020F0502020204030204" pitchFamily="34" charset="0"/>
                <a:cs typeface="Calibri" panose="020F0502020204030204" pitchFamily="34" charset="0"/>
              </a:rPr>
              <a:t>Coordinate strategic direction involving </a:t>
            </a:r>
            <a:r>
              <a:rPr lang="en-US" sz="2400">
                <a:solidFill>
                  <a:srgbClr val="526681"/>
                </a:solidFill>
                <a:latin typeface="Calibri" panose="020F0502020204030204" pitchFamily="34" charset="0"/>
                <a:cs typeface="Calibri" panose="020F0502020204030204" pitchFamily="34" charset="0"/>
              </a:rPr>
              <a:t>FHIR among </a:t>
            </a:r>
            <a:r>
              <a:rPr lang="en-US" sz="2400" dirty="0">
                <a:solidFill>
                  <a:srgbClr val="526681"/>
                </a:solidFill>
                <a:latin typeface="Calibri" panose="020F0502020204030204" pitchFamily="34" charset="0"/>
                <a:cs typeface="Calibri" panose="020F0502020204030204" pitchFamily="34" charset="0"/>
              </a:rPr>
              <a:t>CDC centers and programs</a:t>
            </a:r>
          </a:p>
          <a:p>
            <a:pPr marL="380990" indent="-380990">
              <a:buFont typeface="Arial" panose="020B0604020202020204" pitchFamily="34" charset="0"/>
              <a:buChar char="•"/>
            </a:pPr>
            <a:r>
              <a:rPr lang="en-US" sz="2400" dirty="0">
                <a:solidFill>
                  <a:srgbClr val="526681"/>
                </a:solidFill>
                <a:latin typeface="Calibri" panose="020F0502020204030204" pitchFamily="34" charset="0"/>
                <a:cs typeface="Calibri" panose="020F0502020204030204" pitchFamily="34" charset="0"/>
              </a:rPr>
              <a:t>Explore intersection and synergy with other programs such as electronic case reporting promoted by Digital Bridge</a:t>
            </a:r>
          </a:p>
        </p:txBody>
      </p:sp>
      <p:pic>
        <p:nvPicPr>
          <p:cNvPr id="6" name="Picture 5">
            <a:extLst>
              <a:ext uri="{FF2B5EF4-FFF2-40B4-BE49-F238E27FC236}">
                <a16:creationId xmlns:a16="http://schemas.microsoft.com/office/drawing/2014/main" id="{72F1F73E-7F6F-4445-82F9-4603DC7E9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96" y="2645925"/>
            <a:ext cx="1977435" cy="1977435"/>
          </a:xfrm>
          <a:prstGeom prst="rect">
            <a:avLst/>
          </a:prstGeom>
        </p:spPr>
      </p:pic>
    </p:spTree>
    <p:extLst>
      <p:ext uri="{BB962C8B-B14F-4D97-AF65-F5344CB8AC3E}">
        <p14:creationId xmlns:p14="http://schemas.microsoft.com/office/powerpoint/2010/main" val="13563654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055" y="1458469"/>
            <a:ext cx="5557520" cy="3429479"/>
          </a:xfrm>
          <a:prstGeom prst="rect">
            <a:avLst/>
          </a:prstGeom>
        </p:spPr>
      </p:pic>
      <p:pic>
        <p:nvPicPr>
          <p:cNvPr id="3" name="Picture 2"/>
          <p:cNvPicPr>
            <a:picLocks noChangeAspect="1"/>
          </p:cNvPicPr>
          <p:nvPr/>
        </p:nvPicPr>
        <p:blipFill>
          <a:blip r:embed="rId3"/>
          <a:stretch>
            <a:fillRect/>
          </a:stretch>
        </p:blipFill>
        <p:spPr>
          <a:xfrm>
            <a:off x="6181450" y="1486153"/>
            <a:ext cx="5392425" cy="3374107"/>
          </a:xfrm>
          <a:prstGeom prst="rect">
            <a:avLst/>
          </a:prstGeom>
        </p:spPr>
      </p:pic>
      <p:sp>
        <p:nvSpPr>
          <p:cNvPr id="6" name="Title 1"/>
          <p:cNvSpPr txBox="1">
            <a:spLocks/>
          </p:cNvSpPr>
          <p:nvPr/>
        </p:nvSpPr>
        <p:spPr>
          <a:xfrm>
            <a:off x="265176" y="310896"/>
            <a:ext cx="10972800" cy="1143000"/>
          </a:xfrm>
          <a:prstGeom prst="rect">
            <a:avLst/>
          </a:prstGeom>
        </p:spPr>
        <p:txBody>
          <a:bodyPr anchor="t" anchorCtr="0"/>
          <a:lstStyle>
            <a:lvl1pPr algn="l" rtl="0" eaLnBrk="0" fontAlgn="base" hangingPunct="0">
              <a:lnSpc>
                <a:spcPts val="3000"/>
              </a:lnSpc>
              <a:spcBef>
                <a:spcPct val="0"/>
              </a:spcBef>
              <a:spcAft>
                <a:spcPct val="0"/>
              </a:spcAft>
              <a:defRPr sz="2800" b="1" kern="1200" baseline="0">
                <a:solidFill>
                  <a:srgbClr val="526681"/>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nSpc>
                <a:spcPct val="100000"/>
              </a:lnSpc>
            </a:pPr>
            <a:r>
              <a:rPr lang="en-US" sz="4800" dirty="0">
                <a:solidFill>
                  <a:srgbClr val="375672"/>
                </a:solidFill>
                <a:ea typeface="+mn-ea"/>
                <a:cs typeface="Calibri" panose="020F0502020204030204" pitchFamily="34" charset="0"/>
              </a:rPr>
              <a:t>Digital Bridge</a:t>
            </a:r>
            <a:br>
              <a:rPr lang="en-US" sz="4200" dirty="0">
                <a:latin typeface="Calibri"/>
                <a:cs typeface="Calibri"/>
              </a:rPr>
            </a:br>
            <a:endParaRPr lang="en-US" sz="4200" dirty="0">
              <a:latin typeface="Calibri"/>
              <a:cs typeface="Calibri"/>
            </a:endParaRPr>
          </a:p>
        </p:txBody>
      </p:sp>
    </p:spTree>
    <p:extLst>
      <p:ext uri="{BB962C8B-B14F-4D97-AF65-F5344CB8AC3E}">
        <p14:creationId xmlns:p14="http://schemas.microsoft.com/office/powerpoint/2010/main" val="283741849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B85375-9EE0-4D7B-85BE-A21B54281586}"/>
              </a:ext>
            </a:extLst>
          </p:cNvPr>
          <p:cNvSpPr>
            <a:spLocks noGrp="1"/>
          </p:cNvSpPr>
          <p:nvPr>
            <p:ph type="title"/>
          </p:nvPr>
        </p:nvSpPr>
        <p:spPr>
          <a:xfrm>
            <a:off x="265176" y="310896"/>
            <a:ext cx="10972800" cy="762530"/>
          </a:xfrm>
        </p:spPr>
        <p:txBody>
          <a:bodyPr/>
          <a:lstStyle/>
          <a:p>
            <a:r>
              <a:rPr lang="en-US" sz="4800" dirty="0" err="1">
                <a:solidFill>
                  <a:srgbClr val="375672"/>
                </a:solidFill>
                <a:ea typeface="+mn-ea"/>
                <a:cs typeface="Calibri" panose="020F0502020204030204" pitchFamily="34" charset="0"/>
              </a:rPr>
              <a:t>MedMorph</a:t>
            </a:r>
            <a:r>
              <a:rPr lang="en-US" sz="4800" dirty="0">
                <a:solidFill>
                  <a:srgbClr val="375672"/>
                </a:solidFill>
                <a:ea typeface="+mn-ea"/>
                <a:cs typeface="Calibri" panose="020F0502020204030204" pitchFamily="34" charset="0"/>
              </a:rPr>
              <a:t> GUIDING PRINCIPLES</a:t>
            </a:r>
          </a:p>
        </p:txBody>
      </p:sp>
      <p:sp>
        <p:nvSpPr>
          <p:cNvPr id="4" name="Text Placeholder 3">
            <a:extLst>
              <a:ext uri="{FF2B5EF4-FFF2-40B4-BE49-F238E27FC236}">
                <a16:creationId xmlns:a16="http://schemas.microsoft.com/office/drawing/2014/main" id="{C9414FB5-016A-4E45-988A-7EBC9E97E6C5}"/>
              </a:ext>
            </a:extLst>
          </p:cNvPr>
          <p:cNvSpPr>
            <a:spLocks noGrp="1"/>
          </p:cNvSpPr>
          <p:nvPr>
            <p:ph type="body" sz="quarter" idx="10"/>
          </p:nvPr>
        </p:nvSpPr>
        <p:spPr>
          <a:xfrm>
            <a:off x="265176" y="1201208"/>
            <a:ext cx="10972800" cy="4455584"/>
          </a:xfrm>
        </p:spPr>
        <p:txBody>
          <a:bodyPr/>
          <a:lstStyle/>
          <a:p>
            <a:pPr marL="342900" lvl="0" indent="-342900" eaLnBrk="1" fontAlgn="auto" hangingPunct="1">
              <a:spcBef>
                <a:spcPts val="0"/>
              </a:spcBef>
              <a:spcAft>
                <a:spcPts val="0"/>
              </a:spcAft>
              <a:buClrTx/>
              <a:buFont typeface="Arial" panose="020B0604020202020204" pitchFamily="34" charset="0"/>
              <a:buChar char="•"/>
            </a:pPr>
            <a:r>
              <a:rPr lang="en-US" sz="2800" dirty="0">
                <a:solidFill>
                  <a:srgbClr val="526681"/>
                </a:solidFill>
                <a:latin typeface="Calibri"/>
                <a:cs typeface="Calibri"/>
              </a:rPr>
              <a:t>Harmonize with national health IT policies</a:t>
            </a:r>
          </a:p>
          <a:p>
            <a:pPr marL="342900" lvl="0" indent="-342900" eaLnBrk="1" fontAlgn="auto" hangingPunct="1">
              <a:spcBef>
                <a:spcPts val="0"/>
              </a:spcBef>
              <a:spcAft>
                <a:spcPts val="0"/>
              </a:spcAft>
              <a:buClrTx/>
              <a:buFont typeface="Arial" panose="020B0604020202020204" pitchFamily="34" charset="0"/>
              <a:buChar char="•"/>
            </a:pPr>
            <a:r>
              <a:rPr lang="en-US" sz="2800" dirty="0">
                <a:solidFill>
                  <a:srgbClr val="526681"/>
                </a:solidFill>
                <a:latin typeface="Calibri"/>
                <a:cs typeface="Calibri"/>
              </a:rPr>
              <a:t>Align with data content standards (i.e., CCDS, U.S. Core Data for Interoperability [USCDI])</a:t>
            </a:r>
          </a:p>
          <a:p>
            <a:pPr marL="342900" lvl="0" indent="-342900" eaLnBrk="1" fontAlgn="auto" hangingPunct="1">
              <a:spcBef>
                <a:spcPts val="0"/>
              </a:spcBef>
              <a:spcAft>
                <a:spcPts val="0"/>
              </a:spcAft>
              <a:buClrTx/>
              <a:buFont typeface="Arial" panose="020B0604020202020204" pitchFamily="34" charset="0"/>
              <a:buChar char="•"/>
            </a:pPr>
            <a:r>
              <a:rPr lang="en-US" sz="2800" dirty="0">
                <a:solidFill>
                  <a:srgbClr val="526681"/>
                </a:solidFill>
                <a:latin typeface="Calibri"/>
                <a:cs typeface="Calibri"/>
              </a:rPr>
              <a:t>Align with interoperability standards (e.g., FHIR, API)</a:t>
            </a:r>
          </a:p>
          <a:p>
            <a:pPr marL="342900" lvl="0" indent="-342900" eaLnBrk="1" fontAlgn="auto" hangingPunct="1">
              <a:spcBef>
                <a:spcPts val="0"/>
              </a:spcBef>
              <a:spcAft>
                <a:spcPts val="0"/>
              </a:spcAft>
              <a:buClrTx/>
              <a:buFont typeface="Arial" panose="020B0604020202020204" pitchFamily="34" charset="0"/>
              <a:buChar char="•"/>
            </a:pPr>
            <a:r>
              <a:rPr lang="en-US" sz="2800" dirty="0">
                <a:solidFill>
                  <a:srgbClr val="526681"/>
                </a:solidFill>
                <a:latin typeface="Calibri"/>
                <a:cs typeface="Calibri"/>
              </a:rPr>
              <a:t>Build on a policy and data authorities’ architecture</a:t>
            </a:r>
          </a:p>
          <a:p>
            <a:pPr marL="342900" lvl="0" indent="-342900" eaLnBrk="1" fontAlgn="auto" hangingPunct="1">
              <a:spcBef>
                <a:spcPts val="0"/>
              </a:spcBef>
              <a:spcAft>
                <a:spcPts val="0"/>
              </a:spcAft>
              <a:buClrTx/>
              <a:buFont typeface="Arial" panose="020B0604020202020204" pitchFamily="34" charset="0"/>
              <a:buChar char="•"/>
            </a:pPr>
            <a:r>
              <a:rPr lang="en-US" sz="2800" dirty="0">
                <a:solidFill>
                  <a:srgbClr val="526681"/>
                </a:solidFill>
                <a:latin typeface="Calibri"/>
                <a:cs typeface="Calibri"/>
              </a:rPr>
              <a:t>Reuse instead of de novo development, wherever possible</a:t>
            </a:r>
          </a:p>
          <a:p>
            <a:pPr marL="342900" lvl="0" indent="-342900" eaLnBrk="1" fontAlgn="auto" hangingPunct="1">
              <a:spcBef>
                <a:spcPts val="0"/>
              </a:spcBef>
              <a:spcAft>
                <a:spcPts val="0"/>
              </a:spcAft>
              <a:buClrTx/>
              <a:buFont typeface="Arial" panose="020B0604020202020204" pitchFamily="34" charset="0"/>
              <a:buChar char="•"/>
            </a:pPr>
            <a:r>
              <a:rPr lang="en-US" sz="2800" dirty="0">
                <a:solidFill>
                  <a:srgbClr val="526681"/>
                </a:solidFill>
                <a:latin typeface="Calibri"/>
                <a:cs typeface="Calibri"/>
              </a:rPr>
              <a:t>Build data capacity in public health and research</a:t>
            </a:r>
          </a:p>
          <a:p>
            <a:pPr marL="342900" lvl="0" indent="-342900" eaLnBrk="1" fontAlgn="auto" hangingPunct="1">
              <a:spcBef>
                <a:spcPts val="0"/>
              </a:spcBef>
              <a:spcAft>
                <a:spcPts val="0"/>
              </a:spcAft>
              <a:buClrTx/>
              <a:buFont typeface="Arial" panose="020B0604020202020204" pitchFamily="34" charset="0"/>
              <a:buChar char="•"/>
            </a:pPr>
            <a:r>
              <a:rPr lang="en-US" sz="2800" dirty="0">
                <a:solidFill>
                  <a:srgbClr val="526681"/>
                </a:solidFill>
                <a:latin typeface="Calibri"/>
                <a:cs typeface="Calibri"/>
              </a:rPr>
              <a:t>Work towards a flexible solution and “as needed” workflows</a:t>
            </a:r>
          </a:p>
          <a:p>
            <a:endParaRPr lang="en-US" dirty="0"/>
          </a:p>
        </p:txBody>
      </p:sp>
    </p:spTree>
    <p:extLst>
      <p:ext uri="{BB962C8B-B14F-4D97-AF65-F5344CB8AC3E}">
        <p14:creationId xmlns:p14="http://schemas.microsoft.com/office/powerpoint/2010/main" val="20874704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2"/>
          <p:cNvSpPr txBox="1">
            <a:spLocks noChangeArrowheads="1"/>
          </p:cNvSpPr>
          <p:nvPr/>
        </p:nvSpPr>
        <p:spPr>
          <a:xfrm>
            <a:off x="265176" y="310896"/>
            <a:ext cx="11144251" cy="1188279"/>
          </a:xfrm>
          <a:prstGeom prst="rect">
            <a:avLst/>
          </a:prstGeom>
        </p:spPr>
        <p:txBody>
          <a:bodyPr/>
          <a:lstStyle/>
          <a:p>
            <a:pPr defTabSz="914354">
              <a:spcAft>
                <a:spcPts val="600"/>
              </a:spcAft>
              <a:defRPr/>
            </a:pPr>
            <a:r>
              <a:rPr lang="en-US" sz="3200" b="1" dirty="0">
                <a:solidFill>
                  <a:srgbClr val="375672"/>
                </a:solidFill>
                <a:latin typeface="Calibri" pitchFamily="34" charset="0"/>
                <a:cs typeface="Calibri" panose="020F0502020204030204" pitchFamily="34" charset="0"/>
              </a:rPr>
              <a:t>Global Viral Hepatitis Targets Include Incremental Reductions</a:t>
            </a:r>
          </a:p>
        </p:txBody>
      </p:sp>
      <p:pic>
        <p:nvPicPr>
          <p:cNvPr id="2" name="Picture 1"/>
          <p:cNvPicPr>
            <a:picLocks noChangeAspect="1"/>
          </p:cNvPicPr>
          <p:nvPr/>
        </p:nvPicPr>
        <p:blipFill>
          <a:blip r:embed="rId3"/>
          <a:stretch>
            <a:fillRect/>
          </a:stretch>
        </p:blipFill>
        <p:spPr>
          <a:xfrm>
            <a:off x="1444918" y="1615858"/>
            <a:ext cx="9308095" cy="4759889"/>
          </a:xfrm>
          <a:prstGeom prst="rect">
            <a:avLst/>
          </a:prstGeom>
        </p:spPr>
      </p:pic>
      <p:sp>
        <p:nvSpPr>
          <p:cNvPr id="3" name="TextBox 2">
            <a:extLst>
              <a:ext uri="{FF2B5EF4-FFF2-40B4-BE49-F238E27FC236}">
                <a16:creationId xmlns:a16="http://schemas.microsoft.com/office/drawing/2014/main" id="{7A305A5E-7BA5-4A09-8B4A-B6EFDB77B17A}"/>
              </a:ext>
            </a:extLst>
          </p:cNvPr>
          <p:cNvSpPr txBox="1"/>
          <p:nvPr/>
        </p:nvSpPr>
        <p:spPr>
          <a:xfrm>
            <a:off x="2217421" y="1302335"/>
            <a:ext cx="8469631" cy="784830"/>
          </a:xfrm>
          <a:prstGeom prst="rect">
            <a:avLst/>
          </a:prstGeom>
          <a:noFill/>
        </p:spPr>
        <p:txBody>
          <a:bodyPr wrap="square" rtlCol="0">
            <a:spAutoFit/>
          </a:bodyPr>
          <a:lstStyle/>
          <a:p>
            <a:pPr defTabSz="914354">
              <a:spcAft>
                <a:spcPts val="600"/>
              </a:spcAft>
              <a:defRPr/>
            </a:pPr>
            <a:r>
              <a:rPr lang="en-US" sz="1600" dirty="0">
                <a:solidFill>
                  <a:srgbClr val="526681"/>
                </a:solidFill>
                <a:latin typeface="Calibri"/>
                <a:cs typeface="Calibri"/>
              </a:rPr>
              <a:t>Global Health Sector Strategy on Viral Hepatitis, 2016-2021:  2020 &amp; 2030 Targets (WHO, 2016)</a:t>
            </a:r>
          </a:p>
          <a:p>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6280826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310896"/>
            <a:ext cx="10972800" cy="1143000"/>
          </a:xfrm>
        </p:spPr>
        <p:txBody>
          <a:bodyPr/>
          <a:lstStyle/>
          <a:p>
            <a:r>
              <a:rPr lang="en-US" sz="4200" dirty="0">
                <a:solidFill>
                  <a:srgbClr val="375672"/>
                </a:solidFill>
                <a:ea typeface="+mn-ea"/>
                <a:cs typeface="Calibri" panose="020F0502020204030204" pitchFamily="34" charset="0"/>
              </a:rPr>
              <a:t>Current state of hepatitis C diagnosis, linkage to care, and treatment, United States, 2013</a:t>
            </a:r>
          </a:p>
        </p:txBody>
      </p:sp>
      <p:sp>
        <p:nvSpPr>
          <p:cNvPr id="3" name="Content Placeholder 2"/>
          <p:cNvSpPr>
            <a:spLocks noGrp="1"/>
          </p:cNvSpPr>
          <p:nvPr>
            <p:ph idx="1"/>
          </p:nvPr>
        </p:nvSpPr>
        <p:spPr>
          <a:xfrm>
            <a:off x="265176" y="1951543"/>
            <a:ext cx="5517317" cy="3108543"/>
          </a:xfrm>
        </p:spPr>
        <p:txBody>
          <a:bodyPr wrap="square">
            <a:spAutoFit/>
          </a:bodyPr>
          <a:lstStyle/>
          <a:p>
            <a:pPr marL="342900" lvl="0" indent="-342900" eaLnBrk="1" fontAlgn="auto" hangingPunct="1">
              <a:spcBef>
                <a:spcPts val="0"/>
              </a:spcBef>
              <a:spcAft>
                <a:spcPts val="0"/>
              </a:spcAft>
              <a:buClrTx/>
              <a:buSzTx/>
              <a:buFont typeface="Arial" panose="020B0604020202020204" pitchFamily="34" charset="0"/>
              <a:buChar char="•"/>
            </a:pPr>
            <a:r>
              <a:rPr lang="en-US" sz="2800" b="0" dirty="0">
                <a:solidFill>
                  <a:srgbClr val="526681"/>
                </a:solidFill>
                <a:latin typeface="Calibri"/>
                <a:cs typeface="Calibri"/>
              </a:rPr>
              <a:t>2.4 million living with hepatitis C</a:t>
            </a:r>
            <a:r>
              <a:rPr lang="en-US" sz="2800" b="0" baseline="30000" dirty="0">
                <a:solidFill>
                  <a:srgbClr val="526681"/>
                </a:solidFill>
                <a:latin typeface="Calibri"/>
                <a:cs typeface="Calibri"/>
              </a:rPr>
              <a:t>1</a:t>
            </a:r>
          </a:p>
          <a:p>
            <a:pPr marL="342900" lvl="0" indent="-342900" eaLnBrk="1" fontAlgn="auto" hangingPunct="1">
              <a:spcBef>
                <a:spcPts val="0"/>
              </a:spcBef>
              <a:spcAft>
                <a:spcPts val="0"/>
              </a:spcAft>
              <a:buClrTx/>
              <a:buSzTx/>
              <a:buFont typeface="Arial" panose="020B0604020202020204" pitchFamily="34" charset="0"/>
              <a:buChar char="•"/>
            </a:pPr>
            <a:endParaRPr lang="en-US" sz="2800" b="0" dirty="0">
              <a:solidFill>
                <a:srgbClr val="526681"/>
              </a:solidFill>
              <a:latin typeface="Calibri"/>
              <a:cs typeface="Calibri"/>
            </a:endParaRPr>
          </a:p>
          <a:p>
            <a:pPr marL="342900" lvl="0" indent="-342900" eaLnBrk="1" fontAlgn="auto" hangingPunct="1">
              <a:spcBef>
                <a:spcPts val="0"/>
              </a:spcBef>
              <a:spcAft>
                <a:spcPts val="0"/>
              </a:spcAft>
              <a:buClrTx/>
              <a:buSzTx/>
              <a:buFont typeface="Arial" panose="020B0604020202020204" pitchFamily="34" charset="0"/>
              <a:buChar char="•"/>
            </a:pPr>
            <a:r>
              <a:rPr lang="en-US" sz="2800" b="0" dirty="0">
                <a:solidFill>
                  <a:srgbClr val="526681"/>
                </a:solidFill>
                <a:latin typeface="Calibri"/>
                <a:cs typeface="Calibri"/>
              </a:rPr>
              <a:t>58.7% aware of infection</a:t>
            </a:r>
            <a:r>
              <a:rPr lang="en-US" sz="2800" b="0" baseline="30000" dirty="0">
                <a:solidFill>
                  <a:srgbClr val="526681"/>
                </a:solidFill>
                <a:latin typeface="Calibri"/>
                <a:cs typeface="Calibri"/>
              </a:rPr>
              <a:t>2</a:t>
            </a:r>
          </a:p>
          <a:p>
            <a:pPr marL="342900" lvl="0" indent="-342900" eaLnBrk="1" fontAlgn="auto" hangingPunct="1">
              <a:spcBef>
                <a:spcPts val="0"/>
              </a:spcBef>
              <a:spcAft>
                <a:spcPts val="0"/>
              </a:spcAft>
              <a:buClrTx/>
              <a:buSzTx/>
              <a:buFont typeface="Arial" panose="020B0604020202020204" pitchFamily="34" charset="0"/>
              <a:buChar char="•"/>
            </a:pPr>
            <a:endParaRPr lang="en-US" sz="2800" b="0" dirty="0">
              <a:solidFill>
                <a:srgbClr val="526681"/>
              </a:solidFill>
              <a:latin typeface="Calibri"/>
              <a:cs typeface="Calibri"/>
            </a:endParaRPr>
          </a:p>
          <a:p>
            <a:pPr marL="342900" lvl="0" indent="-342900" eaLnBrk="1" fontAlgn="auto" hangingPunct="1">
              <a:spcBef>
                <a:spcPts val="0"/>
              </a:spcBef>
              <a:spcAft>
                <a:spcPts val="0"/>
              </a:spcAft>
              <a:buClrTx/>
              <a:buSzTx/>
              <a:buFont typeface="Arial" panose="020B0604020202020204" pitchFamily="34" charset="0"/>
              <a:buChar char="•"/>
            </a:pPr>
            <a:r>
              <a:rPr lang="en-US" sz="2800" b="0" dirty="0">
                <a:solidFill>
                  <a:srgbClr val="526681"/>
                </a:solidFill>
                <a:latin typeface="Calibri"/>
                <a:cs typeface="Calibri"/>
              </a:rPr>
              <a:t>21% linked to care</a:t>
            </a:r>
            <a:r>
              <a:rPr lang="en-US" sz="2800" b="0" baseline="30000" dirty="0">
                <a:solidFill>
                  <a:srgbClr val="526681"/>
                </a:solidFill>
                <a:latin typeface="Calibri"/>
                <a:cs typeface="Calibri"/>
              </a:rPr>
              <a:t>3</a:t>
            </a:r>
          </a:p>
          <a:p>
            <a:pPr marL="342900" lvl="0" indent="-342900" eaLnBrk="1" fontAlgn="auto" hangingPunct="1">
              <a:spcBef>
                <a:spcPts val="0"/>
              </a:spcBef>
              <a:spcAft>
                <a:spcPts val="0"/>
              </a:spcAft>
              <a:buClrTx/>
              <a:buSzTx/>
              <a:buFont typeface="Arial" panose="020B0604020202020204" pitchFamily="34" charset="0"/>
              <a:buChar char="•"/>
            </a:pPr>
            <a:endParaRPr lang="en-US" sz="2800" b="0" dirty="0">
              <a:solidFill>
                <a:srgbClr val="526681"/>
              </a:solidFill>
              <a:latin typeface="Calibri"/>
              <a:cs typeface="Calibri"/>
            </a:endParaRPr>
          </a:p>
          <a:p>
            <a:pPr marL="342900" lvl="0" indent="-342900" eaLnBrk="1" fontAlgn="auto" hangingPunct="1">
              <a:spcBef>
                <a:spcPts val="0"/>
              </a:spcBef>
              <a:spcAft>
                <a:spcPts val="0"/>
              </a:spcAft>
              <a:buClrTx/>
              <a:buSzTx/>
              <a:buFont typeface="Arial" panose="020B0604020202020204" pitchFamily="34" charset="0"/>
              <a:buChar char="•"/>
            </a:pPr>
            <a:r>
              <a:rPr lang="en-US" sz="2800" b="0" dirty="0">
                <a:solidFill>
                  <a:srgbClr val="526681"/>
                </a:solidFill>
                <a:latin typeface="Calibri"/>
                <a:cs typeface="Calibri"/>
              </a:rPr>
              <a:t>&lt;10% are treated</a:t>
            </a:r>
            <a:r>
              <a:rPr lang="en-US" sz="2800" b="0" baseline="30000" dirty="0">
                <a:solidFill>
                  <a:srgbClr val="526681"/>
                </a:solidFill>
                <a:latin typeface="Calibri"/>
                <a:cs typeface="Calibri"/>
              </a:rPr>
              <a:t>3</a:t>
            </a:r>
          </a:p>
        </p:txBody>
      </p:sp>
      <p:graphicFrame>
        <p:nvGraphicFramePr>
          <p:cNvPr id="5" name="Chart 4"/>
          <p:cNvGraphicFramePr>
            <a:graphicFrameLocks/>
          </p:cNvGraphicFramePr>
          <p:nvPr/>
        </p:nvGraphicFramePr>
        <p:xfrm>
          <a:off x="5782493" y="1600201"/>
          <a:ext cx="6409508"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65176" y="6205933"/>
            <a:ext cx="10882685" cy="323165"/>
          </a:xfrm>
          <a:prstGeom prst="rect">
            <a:avLst/>
          </a:prstGeom>
        </p:spPr>
        <p:txBody>
          <a:bodyPr wrap="square">
            <a:spAutoFit/>
          </a:bodyPr>
          <a:lstStyle>
            <a:defPPr>
              <a:defRPr lang="en-US"/>
            </a:defPPr>
            <a:lvl1pPr fontAlgn="base">
              <a:defRPr sz="2800">
                <a:solidFill>
                  <a:srgbClr val="526681"/>
                </a:solidFill>
                <a:latin typeface="Calibri"/>
                <a:cs typeface="Calibri"/>
              </a:defRPr>
            </a:lvl1pPr>
          </a:lstStyle>
          <a:p>
            <a:r>
              <a:rPr lang="en-US" sz="1500" baseline="30000" dirty="0"/>
              <a:t>1</a:t>
            </a:r>
            <a:r>
              <a:rPr lang="en-US" sz="1500" dirty="0"/>
              <a:t>Hofmeister MG et al.Hepatology.2019; </a:t>
            </a:r>
            <a:r>
              <a:rPr lang="en-US" sz="1500" baseline="30000" dirty="0"/>
              <a:t>2</a:t>
            </a:r>
            <a:r>
              <a:rPr lang="en-US" sz="1500" dirty="0"/>
              <a:t>NHANES 2013-2016 published estimate; </a:t>
            </a:r>
            <a:r>
              <a:rPr lang="en-US" sz="1500" baseline="30000" dirty="0"/>
              <a:t>3</a:t>
            </a:r>
            <a:r>
              <a:rPr lang="en-US" sz="1500" dirty="0"/>
              <a:t>Holmberg SD et </a:t>
            </a:r>
            <a:r>
              <a:rPr lang="en-US" sz="1500" dirty="0" err="1"/>
              <a:t>al.N</a:t>
            </a:r>
            <a:r>
              <a:rPr lang="en-US" sz="1500" dirty="0"/>
              <a:t> </a:t>
            </a:r>
            <a:r>
              <a:rPr lang="en-US" sz="1500" dirty="0" err="1"/>
              <a:t>Engl</a:t>
            </a:r>
            <a:r>
              <a:rPr lang="en-US" sz="1500" dirty="0"/>
              <a:t> J Med.2013 </a:t>
            </a:r>
          </a:p>
        </p:txBody>
      </p:sp>
    </p:spTree>
    <p:extLst>
      <p:ext uri="{BB962C8B-B14F-4D97-AF65-F5344CB8AC3E}">
        <p14:creationId xmlns:p14="http://schemas.microsoft.com/office/powerpoint/2010/main" val="20331886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0ADB-5A7B-48EB-806C-0B6C07B48468}"/>
              </a:ext>
            </a:extLst>
          </p:cNvPr>
          <p:cNvSpPr>
            <a:spLocks noGrp="1"/>
          </p:cNvSpPr>
          <p:nvPr>
            <p:ph type="title"/>
          </p:nvPr>
        </p:nvSpPr>
        <p:spPr>
          <a:xfrm>
            <a:off x="265176" y="310896"/>
            <a:ext cx="10972800" cy="726167"/>
          </a:xfrm>
        </p:spPr>
        <p:txBody>
          <a:bodyPr/>
          <a:lstStyle/>
          <a:p>
            <a:r>
              <a:rPr lang="en-US" sz="4800" dirty="0">
                <a:solidFill>
                  <a:srgbClr val="375672"/>
                </a:solidFill>
                <a:ea typeface="+mn-ea"/>
                <a:cs typeface="Calibri" panose="020F0502020204030204" pitchFamily="34" charset="0"/>
              </a:rPr>
              <a:t>Core Values and Commitments</a:t>
            </a:r>
          </a:p>
        </p:txBody>
      </p:sp>
      <p:sp>
        <p:nvSpPr>
          <p:cNvPr id="3" name="Text Placeholder 2">
            <a:extLst>
              <a:ext uri="{FF2B5EF4-FFF2-40B4-BE49-F238E27FC236}">
                <a16:creationId xmlns:a16="http://schemas.microsoft.com/office/drawing/2014/main" id="{F91ECAE0-3C48-41D0-98D3-80A90F2E5003}"/>
              </a:ext>
            </a:extLst>
          </p:cNvPr>
          <p:cNvSpPr>
            <a:spLocks noGrp="1"/>
          </p:cNvSpPr>
          <p:nvPr>
            <p:ph type="body" sz="quarter" idx="10"/>
          </p:nvPr>
        </p:nvSpPr>
        <p:spPr>
          <a:xfrm>
            <a:off x="265176" y="1037063"/>
            <a:ext cx="10972800" cy="5038195"/>
          </a:xfrm>
        </p:spPr>
        <p:txBody>
          <a:bodyPr/>
          <a:lstStyle/>
          <a:p>
            <a:pPr marL="342900" lvl="0" indent="-342900" eaLnBrk="1" fontAlgn="auto" hangingPunct="1">
              <a:spcBef>
                <a:spcPts val="0"/>
              </a:spcBef>
              <a:spcAft>
                <a:spcPts val="0"/>
              </a:spcAft>
              <a:buClrTx/>
              <a:buFont typeface="Arial" panose="020B0604020202020204" pitchFamily="34" charset="0"/>
              <a:buChar char="•"/>
            </a:pPr>
            <a:r>
              <a:rPr lang="en-US" sz="3200" dirty="0">
                <a:solidFill>
                  <a:srgbClr val="526681"/>
                </a:solidFill>
              </a:rPr>
              <a:t>Forget Perfect!</a:t>
            </a:r>
          </a:p>
          <a:p>
            <a:pPr marL="876286" lvl="1" indent="-342900" eaLnBrk="1" fontAlgn="auto" hangingPunct="1">
              <a:spcBef>
                <a:spcPts val="0"/>
              </a:spcBef>
              <a:spcAft>
                <a:spcPts val="0"/>
              </a:spcAft>
              <a:buClrTx/>
              <a:buFont typeface="Arial" panose="020B0604020202020204" pitchFamily="34" charset="0"/>
              <a:buChar char="•"/>
            </a:pPr>
            <a:r>
              <a:rPr lang="en-US" sz="2200" dirty="0">
                <a:solidFill>
                  <a:srgbClr val="526681"/>
                </a:solidFill>
              </a:rPr>
              <a:t>Show up and try things</a:t>
            </a:r>
          </a:p>
          <a:p>
            <a:pPr marL="876286" lvl="1" indent="-342900" eaLnBrk="1" fontAlgn="auto" hangingPunct="1">
              <a:spcBef>
                <a:spcPts val="0"/>
              </a:spcBef>
              <a:spcAft>
                <a:spcPts val="0"/>
              </a:spcAft>
              <a:buClrTx/>
              <a:buFont typeface="Arial" panose="020B0604020202020204" pitchFamily="34" charset="0"/>
              <a:buChar char="•"/>
            </a:pPr>
            <a:r>
              <a:rPr lang="en-US" sz="2200" dirty="0">
                <a:solidFill>
                  <a:srgbClr val="526681"/>
                </a:solidFill>
              </a:rPr>
              <a:t>Find inspiration from what already exists</a:t>
            </a:r>
          </a:p>
          <a:p>
            <a:pPr marL="876286" lvl="1" indent="-342900" eaLnBrk="1" fontAlgn="auto" hangingPunct="1">
              <a:spcBef>
                <a:spcPts val="0"/>
              </a:spcBef>
              <a:spcAft>
                <a:spcPts val="0"/>
              </a:spcAft>
              <a:buClrTx/>
              <a:buFont typeface="Arial" panose="020B0604020202020204" pitchFamily="34" charset="0"/>
              <a:buChar char="•"/>
            </a:pPr>
            <a:r>
              <a:rPr lang="en-US" sz="2200" dirty="0">
                <a:solidFill>
                  <a:srgbClr val="526681"/>
                </a:solidFill>
              </a:rPr>
              <a:t>What’s workable? What’s scalable? What’s sustainable?</a:t>
            </a:r>
          </a:p>
          <a:p>
            <a:pPr marL="342900" indent="-342900" eaLnBrk="1" fontAlgn="auto" hangingPunct="1">
              <a:spcBef>
                <a:spcPts val="0"/>
              </a:spcBef>
              <a:spcAft>
                <a:spcPts val="0"/>
              </a:spcAft>
              <a:buClrTx/>
              <a:buFont typeface="Arial" panose="020B0604020202020204" pitchFamily="34" charset="0"/>
              <a:buChar char="•"/>
            </a:pPr>
            <a:endParaRPr lang="en-US" sz="3200" dirty="0">
              <a:solidFill>
                <a:srgbClr val="526681"/>
              </a:solidFill>
            </a:endParaRPr>
          </a:p>
          <a:p>
            <a:pPr marL="342900" indent="-342900" eaLnBrk="1" fontAlgn="auto" hangingPunct="1">
              <a:spcBef>
                <a:spcPts val="0"/>
              </a:spcBef>
              <a:spcAft>
                <a:spcPts val="0"/>
              </a:spcAft>
              <a:buClrTx/>
              <a:buFont typeface="Arial" panose="020B0604020202020204" pitchFamily="34" charset="0"/>
              <a:buChar char="•"/>
            </a:pPr>
            <a:r>
              <a:rPr lang="en-US" sz="3200" dirty="0">
                <a:solidFill>
                  <a:srgbClr val="526681"/>
                </a:solidFill>
              </a:rPr>
              <a:t>Focus on Implementation</a:t>
            </a:r>
          </a:p>
          <a:p>
            <a:pPr marL="876286" lvl="1" indent="-342900" eaLnBrk="1" fontAlgn="auto" hangingPunct="1">
              <a:spcBef>
                <a:spcPts val="0"/>
              </a:spcBef>
              <a:spcAft>
                <a:spcPts val="0"/>
              </a:spcAft>
              <a:buClrTx/>
              <a:buFont typeface="Arial" panose="020B0604020202020204" pitchFamily="34" charset="0"/>
              <a:buChar char="•"/>
            </a:pPr>
            <a:r>
              <a:rPr lang="en-US" sz="2200" dirty="0">
                <a:solidFill>
                  <a:srgbClr val="526681"/>
                </a:solidFill>
              </a:rPr>
              <a:t>Setbacks are part of the process, we use them to propel us forward</a:t>
            </a:r>
          </a:p>
          <a:p>
            <a:pPr marL="876286" lvl="1" indent="-342900" eaLnBrk="1" fontAlgn="auto" hangingPunct="1">
              <a:spcBef>
                <a:spcPts val="0"/>
              </a:spcBef>
              <a:spcAft>
                <a:spcPts val="0"/>
              </a:spcAft>
              <a:buClrTx/>
              <a:buFont typeface="Arial" panose="020B0604020202020204" pitchFamily="34" charset="0"/>
              <a:buChar char="•"/>
            </a:pPr>
            <a:r>
              <a:rPr lang="en-US" sz="2200" dirty="0">
                <a:solidFill>
                  <a:srgbClr val="526681"/>
                </a:solidFill>
              </a:rPr>
              <a:t>Work in sprints, seek feedback, and improve</a:t>
            </a:r>
          </a:p>
          <a:p>
            <a:pPr marL="342900" indent="-342900" eaLnBrk="1" fontAlgn="auto" hangingPunct="1">
              <a:spcBef>
                <a:spcPts val="0"/>
              </a:spcBef>
              <a:spcAft>
                <a:spcPts val="0"/>
              </a:spcAft>
              <a:buClrTx/>
              <a:buFont typeface="Arial" panose="020B0604020202020204" pitchFamily="34" charset="0"/>
              <a:buChar char="•"/>
            </a:pPr>
            <a:endParaRPr lang="en-US" sz="3200" dirty="0">
              <a:solidFill>
                <a:srgbClr val="526681"/>
              </a:solidFill>
            </a:endParaRPr>
          </a:p>
          <a:p>
            <a:pPr marL="342900" indent="-342900" eaLnBrk="1" fontAlgn="auto" hangingPunct="1">
              <a:spcBef>
                <a:spcPts val="0"/>
              </a:spcBef>
              <a:spcAft>
                <a:spcPts val="0"/>
              </a:spcAft>
              <a:buClrTx/>
              <a:buFont typeface="Arial" panose="020B0604020202020204" pitchFamily="34" charset="0"/>
              <a:buChar char="•"/>
            </a:pPr>
            <a:r>
              <a:rPr lang="en-US" sz="3200" dirty="0">
                <a:solidFill>
                  <a:srgbClr val="526681"/>
                </a:solidFill>
              </a:rPr>
              <a:t>Foster transparency, collaboration, and trust</a:t>
            </a:r>
          </a:p>
          <a:p>
            <a:pPr marL="876286" lvl="1" indent="-342900" eaLnBrk="1" fontAlgn="auto" hangingPunct="1">
              <a:spcBef>
                <a:spcPts val="0"/>
              </a:spcBef>
              <a:spcAft>
                <a:spcPts val="0"/>
              </a:spcAft>
              <a:buClrTx/>
              <a:buFont typeface="Arial" panose="020B0604020202020204" pitchFamily="34" charset="0"/>
              <a:buChar char="•"/>
            </a:pPr>
            <a:r>
              <a:rPr lang="en-US" sz="2200" dirty="0">
                <a:solidFill>
                  <a:srgbClr val="526681"/>
                </a:solidFill>
              </a:rPr>
              <a:t>Share work in progress</a:t>
            </a:r>
          </a:p>
          <a:p>
            <a:pPr marL="876286" lvl="1" indent="-342900" eaLnBrk="1" fontAlgn="auto" hangingPunct="1">
              <a:spcBef>
                <a:spcPts val="0"/>
              </a:spcBef>
              <a:spcAft>
                <a:spcPts val="0"/>
              </a:spcAft>
              <a:buClrTx/>
              <a:buFont typeface="Arial" panose="020B0604020202020204" pitchFamily="34" charset="0"/>
              <a:buChar char="•"/>
            </a:pPr>
            <a:r>
              <a:rPr lang="en-US" sz="2200" dirty="0">
                <a:solidFill>
                  <a:srgbClr val="526681"/>
                </a:solidFill>
              </a:rPr>
              <a:t>You don’t have to figure it all out on your own</a:t>
            </a:r>
          </a:p>
          <a:p>
            <a:pPr lvl="1"/>
            <a:endParaRPr lang="en-US" dirty="0"/>
          </a:p>
        </p:txBody>
      </p:sp>
    </p:spTree>
    <p:extLst>
      <p:ext uri="{BB962C8B-B14F-4D97-AF65-F5344CB8AC3E}">
        <p14:creationId xmlns:p14="http://schemas.microsoft.com/office/powerpoint/2010/main" val="9428956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Lst>
          </a:blip>
          <a:srcRect t="8680"/>
          <a:stretch/>
        </p:blipFill>
        <p:spPr>
          <a:xfrm>
            <a:off x="2965765" y="1885643"/>
            <a:ext cx="1659262" cy="4398783"/>
          </a:xfrm>
          <a:prstGeom prst="rect">
            <a:avLst/>
          </a:prstGeom>
        </p:spPr>
      </p:pic>
      <p:pic>
        <p:nvPicPr>
          <p:cNvPr id="9" name="Picture 8"/>
          <p:cNvPicPr>
            <a:picLocks noChangeAspect="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Lst>
          </a:blip>
          <a:srcRect t="15226" b="9852"/>
          <a:stretch/>
        </p:blipFill>
        <p:spPr>
          <a:xfrm>
            <a:off x="4405814" y="1922932"/>
            <a:ext cx="3505200" cy="4361494"/>
          </a:xfrm>
          <a:prstGeom prst="rect">
            <a:avLst/>
          </a:prstGeom>
        </p:spPr>
      </p:pic>
      <p:pic>
        <p:nvPicPr>
          <p:cNvPr id="11" name="Picture 10"/>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782716" y="3467300"/>
            <a:ext cx="1977834" cy="2837628"/>
          </a:xfrm>
          <a:prstGeom prst="rect">
            <a:avLst/>
          </a:prstGeom>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93816" y="2088844"/>
            <a:ext cx="5040080" cy="1704109"/>
          </a:xfrm>
          <a:prstGeom prst="rect">
            <a:avLst/>
          </a:prstGeom>
        </p:spPr>
      </p:pic>
      <p:pic>
        <p:nvPicPr>
          <p:cNvPr id="13" name="Picture 12"/>
          <p:cNvPicPr>
            <a:picLocks noChangeAspect="1"/>
          </p:cNvPicPr>
          <p:nvPr/>
        </p:nvPicPr>
        <p:blipFill rotWithShape="1">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8405478" y="3620450"/>
            <a:ext cx="3377171" cy="2663977"/>
          </a:xfrm>
          <a:prstGeom prst="rect">
            <a:avLst/>
          </a:prstGeom>
        </p:spPr>
      </p:pic>
      <p:pic>
        <p:nvPicPr>
          <p:cNvPr id="18" name="Picture 17"/>
          <p:cNvPicPr>
            <a:picLocks noChangeAspect="1"/>
          </p:cNvPicPr>
          <p:nvPr/>
        </p:nvPicPr>
        <p:blipFill rotWithShape="1">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942893" y="3386078"/>
            <a:ext cx="2684627" cy="1877979"/>
          </a:xfrm>
          <a:prstGeom prst="rect">
            <a:avLst/>
          </a:prstGeom>
        </p:spPr>
      </p:pic>
      <p:pic>
        <p:nvPicPr>
          <p:cNvPr id="19" name="Picture 18"/>
          <p:cNvPicPr>
            <a:picLocks noChangeAspect="1"/>
          </p:cNvPicPr>
          <p:nvPr/>
        </p:nvPicPr>
        <p:blipFill rotWithShape="1">
          <a:blip r:embed="rId9"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592759" y="4537838"/>
            <a:ext cx="3501304" cy="2054539"/>
          </a:xfrm>
          <a:prstGeom prst="rect">
            <a:avLst/>
          </a:prstGeom>
        </p:spPr>
      </p:pic>
      <p:grpSp>
        <p:nvGrpSpPr>
          <p:cNvPr id="2" name="Group 1">
            <a:extLst>
              <a:ext uri="{FF2B5EF4-FFF2-40B4-BE49-F238E27FC236}">
                <a16:creationId xmlns:a16="http://schemas.microsoft.com/office/drawing/2014/main" id="{377AF0E0-46F0-422F-800E-D126A4790E54}"/>
              </a:ext>
            </a:extLst>
          </p:cNvPr>
          <p:cNvGrpSpPr/>
          <p:nvPr/>
        </p:nvGrpSpPr>
        <p:grpSpPr>
          <a:xfrm>
            <a:off x="-157609" y="1719732"/>
            <a:ext cx="3123374" cy="2164837"/>
            <a:chOff x="-18761" y="1682444"/>
            <a:chExt cx="3123374" cy="2164837"/>
          </a:xfrm>
        </p:grpSpPr>
        <p:pic>
          <p:nvPicPr>
            <p:cNvPr id="15" name="Picture 14"/>
            <p:cNvPicPr>
              <a:picLocks noChangeAspect="1"/>
            </p:cNvPicPr>
            <p:nvPr/>
          </p:nvPicPr>
          <p:blipFill rotWithShape="1">
            <a:blip r:embed="rId10"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39631" y="1682444"/>
              <a:ext cx="1887997" cy="1592825"/>
            </a:xfrm>
            <a:prstGeom prst="rect">
              <a:avLst/>
            </a:prstGeom>
          </p:spPr>
        </p:pic>
        <p:pic>
          <p:nvPicPr>
            <p:cNvPr id="16" name="Picture 15"/>
            <p:cNvPicPr>
              <a:picLocks noChangeAspect="1"/>
            </p:cNvPicPr>
            <p:nvPr/>
          </p:nvPicPr>
          <p:blipFill rotWithShape="1">
            <a:blip r:embed="rId10"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009976" y="1885644"/>
              <a:ext cx="1887997" cy="1592825"/>
            </a:xfrm>
            <a:prstGeom prst="rect">
              <a:avLst/>
            </a:prstGeom>
          </p:spPr>
        </p:pic>
        <p:pic>
          <p:nvPicPr>
            <p:cNvPr id="17" name="Picture 16"/>
            <p:cNvPicPr>
              <a:picLocks noChangeAspect="1"/>
            </p:cNvPicPr>
            <p:nvPr/>
          </p:nvPicPr>
          <p:blipFill rotWithShape="1">
            <a:blip r:embed="rId10"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49622" y="2088844"/>
              <a:ext cx="1887997" cy="1592825"/>
            </a:xfrm>
            <a:prstGeom prst="rect">
              <a:avLst/>
            </a:prstGeom>
          </p:spPr>
        </p:pic>
        <p:pic>
          <p:nvPicPr>
            <p:cNvPr id="20" name="Picture 19"/>
            <p:cNvPicPr>
              <a:picLocks noChangeAspect="1"/>
            </p:cNvPicPr>
            <p:nvPr/>
          </p:nvPicPr>
          <p:blipFill rotWithShape="1">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272542" y="2301640"/>
              <a:ext cx="1832071" cy="1545641"/>
            </a:xfrm>
            <a:prstGeom prst="rect">
              <a:avLst/>
            </a:prstGeom>
          </p:spPr>
        </p:pic>
        <p:pic>
          <p:nvPicPr>
            <p:cNvPr id="21" name="Picture 20"/>
            <p:cNvPicPr>
              <a:picLocks noChangeAspect="1"/>
            </p:cNvPicPr>
            <p:nvPr/>
          </p:nvPicPr>
          <p:blipFill rotWithShape="1">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8761" y="1806750"/>
              <a:ext cx="1832071" cy="1545641"/>
            </a:xfrm>
            <a:prstGeom prst="rect">
              <a:avLst/>
            </a:prstGeom>
          </p:spPr>
        </p:pic>
      </p:grpSp>
      <p:sp>
        <p:nvSpPr>
          <p:cNvPr id="22" name="Title 1"/>
          <p:cNvSpPr>
            <a:spLocks noGrp="1"/>
          </p:cNvSpPr>
          <p:nvPr>
            <p:ph type="title"/>
          </p:nvPr>
        </p:nvSpPr>
        <p:spPr>
          <a:xfrm>
            <a:off x="265176" y="310896"/>
            <a:ext cx="10972800" cy="1143000"/>
          </a:xfrm>
        </p:spPr>
        <p:txBody>
          <a:bodyPr/>
          <a:lstStyle/>
          <a:p>
            <a:r>
              <a:rPr lang="en-US" sz="4800" dirty="0">
                <a:solidFill>
                  <a:srgbClr val="375672"/>
                </a:solidFill>
                <a:ea typeface="+mn-ea"/>
                <a:cs typeface="Calibri" panose="020F0502020204030204" pitchFamily="34" charset="0"/>
              </a:rPr>
              <a:t>Laying the Conditions </a:t>
            </a:r>
            <a:br>
              <a:rPr lang="en-US" sz="4800" dirty="0">
                <a:solidFill>
                  <a:srgbClr val="375672"/>
                </a:solidFill>
                <a:ea typeface="+mn-ea"/>
                <a:cs typeface="Calibri" panose="020F0502020204030204" pitchFamily="34" charset="0"/>
              </a:rPr>
            </a:br>
            <a:r>
              <a:rPr lang="en-US" sz="4000" b="0" dirty="0">
                <a:solidFill>
                  <a:srgbClr val="375672"/>
                </a:solidFill>
                <a:ea typeface="+mn-ea"/>
                <a:cs typeface="Calibri" panose="020F0502020204030204" pitchFamily="34" charset="0"/>
              </a:rPr>
              <a:t>for Broad Interoperability</a:t>
            </a:r>
          </a:p>
        </p:txBody>
      </p:sp>
    </p:spTree>
    <p:extLst>
      <p:ext uri="{BB962C8B-B14F-4D97-AF65-F5344CB8AC3E}">
        <p14:creationId xmlns:p14="http://schemas.microsoft.com/office/powerpoint/2010/main" val="31041283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A3062-D7E8-467F-8D0C-C9B6987CA7BD}"/>
              </a:ext>
            </a:extLst>
          </p:cNvPr>
          <p:cNvGraphicFramePr>
            <a:graphicFrameLocks noGrp="1"/>
          </p:cNvGraphicFramePr>
          <p:nvPr>
            <p:extLst>
              <p:ext uri="{D42A27DB-BD31-4B8C-83A1-F6EECF244321}">
                <p14:modId xmlns:p14="http://schemas.microsoft.com/office/powerpoint/2010/main" val="1268749118"/>
              </p:ext>
            </p:extLst>
          </p:nvPr>
        </p:nvGraphicFramePr>
        <p:xfrm>
          <a:off x="639417" y="796380"/>
          <a:ext cx="10913165" cy="6061620"/>
        </p:xfrm>
        <a:graphic>
          <a:graphicData uri="http://schemas.openxmlformats.org/drawingml/2006/table">
            <a:tbl>
              <a:tblPr firstRow="1" firstCol="1" bandRow="1">
                <a:tableStyleId>{5C22544A-7EE6-4342-B048-85BDC9FD1C3A}</a:tableStyleId>
              </a:tblPr>
              <a:tblGrid>
                <a:gridCol w="613621">
                  <a:extLst>
                    <a:ext uri="{9D8B030D-6E8A-4147-A177-3AD203B41FA5}">
                      <a16:colId xmlns:a16="http://schemas.microsoft.com/office/drawing/2014/main" val="2858310368"/>
                    </a:ext>
                  </a:extLst>
                </a:gridCol>
                <a:gridCol w="5106989">
                  <a:extLst>
                    <a:ext uri="{9D8B030D-6E8A-4147-A177-3AD203B41FA5}">
                      <a16:colId xmlns:a16="http://schemas.microsoft.com/office/drawing/2014/main" val="778786058"/>
                    </a:ext>
                  </a:extLst>
                </a:gridCol>
                <a:gridCol w="3280796">
                  <a:extLst>
                    <a:ext uri="{9D8B030D-6E8A-4147-A177-3AD203B41FA5}">
                      <a16:colId xmlns:a16="http://schemas.microsoft.com/office/drawing/2014/main" val="674353417"/>
                    </a:ext>
                  </a:extLst>
                </a:gridCol>
                <a:gridCol w="1911759">
                  <a:extLst>
                    <a:ext uri="{9D8B030D-6E8A-4147-A177-3AD203B41FA5}">
                      <a16:colId xmlns:a16="http://schemas.microsoft.com/office/drawing/2014/main" val="2059185491"/>
                    </a:ext>
                  </a:extLst>
                </a:gridCol>
              </a:tblGrid>
              <a:tr h="452902">
                <a:tc gridSpan="2">
                  <a:txBody>
                    <a:bodyPr/>
                    <a:lstStyle/>
                    <a:p>
                      <a:pPr marL="0" marR="0" algn="ctr">
                        <a:spcBef>
                          <a:spcPts val="0"/>
                        </a:spcBef>
                        <a:spcAft>
                          <a:spcPts val="0"/>
                        </a:spcAft>
                      </a:pPr>
                      <a:r>
                        <a:rPr lang="en-US" sz="2000" dirty="0">
                          <a:effectLst/>
                        </a:rPr>
                        <a:t>TOPIC</a:t>
                      </a:r>
                      <a:endParaRPr lang="en-US" sz="3200" dirty="0">
                        <a:effectLst/>
                        <a:latin typeface="Calibri" panose="020F0502020204030204" pitchFamily="34" charset="0"/>
                        <a:ea typeface="Calibri" panose="020F0502020204030204" pitchFamily="34" charset="0"/>
                      </a:endParaRPr>
                    </a:p>
                  </a:txBody>
                  <a:tcPr marL="9525" marR="9525" marT="9525" marB="9525"/>
                </a:tc>
                <a:tc hMerge="1">
                  <a:txBody>
                    <a:bodyPr/>
                    <a:lstStyle/>
                    <a:p>
                      <a:endParaRPr lang="en-US"/>
                    </a:p>
                  </a:txBody>
                  <a:tcPr/>
                </a:tc>
                <a:tc>
                  <a:txBody>
                    <a:bodyPr/>
                    <a:lstStyle/>
                    <a:p>
                      <a:pPr marL="0" marR="0" algn="ctr">
                        <a:spcBef>
                          <a:spcPts val="0"/>
                        </a:spcBef>
                        <a:spcAft>
                          <a:spcPts val="0"/>
                        </a:spcAft>
                      </a:pPr>
                      <a:r>
                        <a:rPr lang="en-US" sz="2000">
                          <a:effectLst/>
                        </a:rPr>
                        <a:t>LEAD(S)</a:t>
                      </a:r>
                      <a:endParaRPr lang="en-US" sz="320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2000">
                          <a:effectLst/>
                        </a:rPr>
                        <a:t>TIME (ET)</a:t>
                      </a:r>
                      <a:endParaRPr lang="en-US" sz="320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76236508"/>
                  </a:ext>
                </a:extLst>
              </a:tr>
              <a:tr h="1138377">
                <a:tc>
                  <a:txBody>
                    <a:bodyPr/>
                    <a:lstStyle/>
                    <a:p>
                      <a:pPr marL="0" marR="0" algn="ctr">
                        <a:spcBef>
                          <a:spcPts val="0"/>
                        </a:spcBef>
                        <a:spcAft>
                          <a:spcPts val="0"/>
                        </a:spcAft>
                      </a:pPr>
                      <a:r>
                        <a:rPr lang="en-US" sz="2000">
                          <a:effectLst/>
                        </a:rPr>
                        <a:t>1</a:t>
                      </a:r>
                      <a:endParaRPr lang="en-US" sz="3200">
                        <a:effectLst/>
                        <a:latin typeface="Calibri" panose="020F0502020204030204" pitchFamily="34" charset="0"/>
                        <a:ea typeface="Calibri" panose="020F0502020204030204" pitchFamily="34" charset="0"/>
                      </a:endParaRPr>
                    </a:p>
                  </a:txBody>
                  <a:tcPr marL="9525" marR="9525" marT="9525" marB="9525"/>
                </a:tc>
                <a:tc>
                  <a:txBody>
                    <a:bodyPr/>
                    <a:lstStyle/>
                    <a:p>
                      <a:pPr marL="0" marR="0">
                        <a:spcBef>
                          <a:spcPts val="0"/>
                        </a:spcBef>
                        <a:spcAft>
                          <a:spcPts val="0"/>
                        </a:spcAft>
                      </a:pPr>
                      <a:r>
                        <a:rPr lang="en-US" sz="2000">
                          <a:effectLst/>
                        </a:rPr>
                        <a:t>Roll Call, Welcome, and Introductions</a:t>
                      </a:r>
                      <a:endParaRPr lang="en-US" sz="3200">
                        <a:effectLst/>
                        <a:latin typeface="Calibri" panose="020F0502020204030204" pitchFamily="34" charset="0"/>
                        <a:ea typeface="Calibri" panose="020F0502020204030204" pitchFamily="34" charset="0"/>
                      </a:endParaRPr>
                    </a:p>
                  </a:txBody>
                  <a:tcPr marL="76200" marR="76200" marT="0" marB="0"/>
                </a:tc>
                <a:tc>
                  <a:txBody>
                    <a:bodyPr/>
                    <a:lstStyle/>
                    <a:p>
                      <a:pPr marL="0" marR="0">
                        <a:spcBef>
                          <a:spcPts val="0"/>
                        </a:spcBef>
                        <a:spcAft>
                          <a:spcPts val="0"/>
                        </a:spcAft>
                      </a:pPr>
                      <a:r>
                        <a:rPr lang="en-US" sz="2000" dirty="0">
                          <a:effectLst/>
                        </a:rPr>
                        <a:t>Maria Michaels, </a:t>
                      </a:r>
                    </a:p>
                    <a:p>
                      <a:pPr marL="0" marR="0">
                        <a:spcBef>
                          <a:spcPts val="0"/>
                        </a:spcBef>
                        <a:spcAft>
                          <a:spcPts val="0"/>
                        </a:spcAft>
                      </a:pPr>
                      <a:r>
                        <a:rPr lang="en-US" sz="2000" dirty="0">
                          <a:effectLst/>
                        </a:rPr>
                        <a:t>TEP Co-Chairs:</a:t>
                      </a:r>
                    </a:p>
                    <a:p>
                      <a:pPr marL="0" marR="0">
                        <a:spcBef>
                          <a:spcPts val="0"/>
                        </a:spcBef>
                        <a:spcAft>
                          <a:spcPts val="0"/>
                        </a:spcAft>
                      </a:pPr>
                      <a:r>
                        <a:rPr lang="en-US" sz="2000" dirty="0">
                          <a:effectLst/>
                        </a:rPr>
                        <a:t>Bill Lober/ John Loonsk</a:t>
                      </a:r>
                      <a:endParaRPr lang="en-US" sz="3200" dirty="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2000">
                          <a:effectLst/>
                        </a:rPr>
                        <a:t>3:00 – 3:15</a:t>
                      </a:r>
                      <a:endParaRPr lang="en-US" sz="320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2916790626"/>
                  </a:ext>
                </a:extLst>
              </a:tr>
              <a:tr h="648752">
                <a:tc>
                  <a:txBody>
                    <a:bodyPr/>
                    <a:lstStyle/>
                    <a:p>
                      <a:pPr marL="0" marR="0" algn="ctr">
                        <a:spcBef>
                          <a:spcPts val="0"/>
                        </a:spcBef>
                        <a:spcAft>
                          <a:spcPts val="0"/>
                        </a:spcAft>
                      </a:pPr>
                      <a:r>
                        <a:rPr lang="en-US" sz="2000">
                          <a:effectLst/>
                        </a:rPr>
                        <a:t>2</a:t>
                      </a:r>
                      <a:endParaRPr lang="en-US" sz="3200">
                        <a:effectLst/>
                        <a:latin typeface="Calibri" panose="020F0502020204030204" pitchFamily="34" charset="0"/>
                        <a:ea typeface="Calibri" panose="020F0502020204030204" pitchFamily="34" charset="0"/>
                      </a:endParaRPr>
                    </a:p>
                  </a:txBody>
                  <a:tcPr marL="9525" marR="9525" marT="9525" marB="9525"/>
                </a:tc>
                <a:tc>
                  <a:txBody>
                    <a:bodyPr/>
                    <a:lstStyle/>
                    <a:p>
                      <a:pPr marL="0" marR="0">
                        <a:spcBef>
                          <a:spcPts val="0"/>
                        </a:spcBef>
                        <a:spcAft>
                          <a:spcPts val="0"/>
                        </a:spcAft>
                      </a:pPr>
                      <a:r>
                        <a:rPr lang="en-US" sz="2000">
                          <a:effectLst/>
                        </a:rPr>
                        <a:t>Keynote Address</a:t>
                      </a:r>
                      <a:endParaRPr lang="en-US" sz="3200">
                        <a:effectLst/>
                        <a:latin typeface="Calibri" panose="020F0502020204030204" pitchFamily="34" charset="0"/>
                        <a:ea typeface="Calibri" panose="020F0502020204030204" pitchFamily="34" charset="0"/>
                      </a:endParaRPr>
                    </a:p>
                  </a:txBody>
                  <a:tcPr marL="76200" marR="76200" marT="0" marB="0"/>
                </a:tc>
                <a:tc>
                  <a:txBody>
                    <a:bodyPr/>
                    <a:lstStyle/>
                    <a:p>
                      <a:pPr marL="0" marR="0">
                        <a:spcBef>
                          <a:spcPts val="0"/>
                        </a:spcBef>
                        <a:spcAft>
                          <a:spcPts val="0"/>
                        </a:spcAft>
                      </a:pPr>
                      <a:r>
                        <a:rPr lang="en-US" sz="2000">
                          <a:effectLst/>
                        </a:rPr>
                        <a:t>Chesley Richards</a:t>
                      </a:r>
                      <a:endParaRPr lang="en-US" sz="320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2000">
                          <a:effectLst/>
                        </a:rPr>
                        <a:t>3:15 – 3:30</a:t>
                      </a:r>
                      <a:endParaRPr lang="en-US" sz="320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376179108"/>
                  </a:ext>
                </a:extLst>
              </a:tr>
              <a:tr h="648752">
                <a:tc>
                  <a:txBody>
                    <a:bodyPr/>
                    <a:lstStyle/>
                    <a:p>
                      <a:pPr marL="0" marR="0" algn="ctr">
                        <a:spcBef>
                          <a:spcPts val="0"/>
                        </a:spcBef>
                        <a:spcAft>
                          <a:spcPts val="0"/>
                        </a:spcAft>
                      </a:pPr>
                      <a:r>
                        <a:rPr lang="en-US" sz="2000">
                          <a:effectLst/>
                        </a:rPr>
                        <a:t>3</a:t>
                      </a:r>
                      <a:endParaRPr lang="en-US" sz="3200">
                        <a:effectLst/>
                        <a:latin typeface="Calibri" panose="020F0502020204030204" pitchFamily="34" charset="0"/>
                        <a:ea typeface="Calibri" panose="020F0502020204030204" pitchFamily="34" charset="0"/>
                      </a:endParaRPr>
                    </a:p>
                  </a:txBody>
                  <a:tcPr marL="9525" marR="9525" marT="9525" marB="9525"/>
                </a:tc>
                <a:tc>
                  <a:txBody>
                    <a:bodyPr/>
                    <a:lstStyle/>
                    <a:p>
                      <a:pPr marL="0" marR="0">
                        <a:spcBef>
                          <a:spcPts val="0"/>
                        </a:spcBef>
                        <a:spcAft>
                          <a:spcPts val="0"/>
                        </a:spcAft>
                      </a:pPr>
                      <a:r>
                        <a:rPr lang="en-US" sz="2000">
                          <a:effectLst/>
                        </a:rPr>
                        <a:t>Project overview</a:t>
                      </a:r>
                      <a:endParaRPr lang="en-US" sz="3200">
                        <a:effectLst/>
                        <a:latin typeface="Calibri" panose="020F0502020204030204" pitchFamily="34" charset="0"/>
                        <a:ea typeface="Calibri" panose="020F0502020204030204" pitchFamily="34" charset="0"/>
                      </a:endParaRPr>
                    </a:p>
                  </a:txBody>
                  <a:tcPr marL="76200" marR="76200" marT="0" marB="0"/>
                </a:tc>
                <a:tc>
                  <a:txBody>
                    <a:bodyPr/>
                    <a:lstStyle/>
                    <a:p>
                      <a:pPr marL="0" marR="0">
                        <a:spcBef>
                          <a:spcPts val="0"/>
                        </a:spcBef>
                        <a:spcAft>
                          <a:spcPts val="0"/>
                        </a:spcAft>
                      </a:pPr>
                      <a:r>
                        <a:rPr lang="en-US" sz="2000">
                          <a:effectLst/>
                        </a:rPr>
                        <a:t>Maria Michaels</a:t>
                      </a:r>
                      <a:endParaRPr lang="en-US" sz="320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2000">
                          <a:effectLst/>
                        </a:rPr>
                        <a:t>3:30 - 4:10</a:t>
                      </a:r>
                      <a:endParaRPr lang="en-US" sz="320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1176444125"/>
                  </a:ext>
                </a:extLst>
              </a:tr>
              <a:tr h="2350197">
                <a:tc>
                  <a:txBody>
                    <a:bodyPr/>
                    <a:lstStyle/>
                    <a:p>
                      <a:pPr marL="0" marR="0" algn="ctr">
                        <a:spcBef>
                          <a:spcPts val="0"/>
                        </a:spcBef>
                        <a:spcAft>
                          <a:spcPts val="0"/>
                        </a:spcAft>
                      </a:pPr>
                      <a:r>
                        <a:rPr lang="en-US" sz="2000">
                          <a:effectLst/>
                        </a:rPr>
                        <a:t>4</a:t>
                      </a:r>
                      <a:endParaRPr lang="en-US" sz="3200">
                        <a:effectLst/>
                        <a:latin typeface="Calibri" panose="020F0502020204030204" pitchFamily="34" charset="0"/>
                        <a:ea typeface="Calibri" panose="020F0502020204030204" pitchFamily="34" charset="0"/>
                      </a:endParaRPr>
                    </a:p>
                  </a:txBody>
                  <a:tcPr marL="9525" marR="9525" marT="9525" marB="9525"/>
                </a:tc>
                <a:tc>
                  <a:txBody>
                    <a:bodyPr/>
                    <a:lstStyle/>
                    <a:p>
                      <a:pPr marL="0" marR="0">
                        <a:spcBef>
                          <a:spcPts val="0"/>
                        </a:spcBef>
                        <a:spcAft>
                          <a:spcPts val="0"/>
                        </a:spcAft>
                      </a:pPr>
                      <a:r>
                        <a:rPr lang="en-US" sz="2000">
                          <a:effectLst/>
                        </a:rPr>
                        <a:t>TEP Objectives, Approach, and Logistics</a:t>
                      </a:r>
                      <a:endParaRPr lang="en-US" sz="3200">
                        <a:effectLst/>
                      </a:endParaRPr>
                    </a:p>
                    <a:p>
                      <a:pPr marL="342900" lvl="0" indent="-342900">
                        <a:buFont typeface="Symbol" panose="05050102010706020507" pitchFamily="18" charset="2"/>
                        <a:buChar char=""/>
                      </a:pPr>
                      <a:r>
                        <a:rPr lang="en-US" sz="2000">
                          <a:effectLst/>
                        </a:rPr>
                        <a:t>Mission </a:t>
                      </a:r>
                      <a:endParaRPr lang="en-US" sz="2400">
                        <a:effectLst/>
                      </a:endParaRPr>
                    </a:p>
                    <a:p>
                      <a:pPr marL="342900" lvl="0" indent="-342900">
                        <a:buFont typeface="Symbol" panose="05050102010706020507" pitchFamily="18" charset="2"/>
                        <a:buChar char=""/>
                      </a:pPr>
                      <a:r>
                        <a:rPr lang="en-US" sz="2000">
                          <a:effectLst/>
                        </a:rPr>
                        <a:t>Governance &amp; documentation</a:t>
                      </a:r>
                      <a:endParaRPr lang="en-US" sz="2400">
                        <a:effectLst/>
                      </a:endParaRPr>
                    </a:p>
                    <a:p>
                      <a:pPr marL="342900" lvl="0" indent="-342900">
                        <a:buFont typeface="Symbol" panose="05050102010706020507" pitchFamily="18" charset="2"/>
                        <a:buChar char=""/>
                      </a:pPr>
                      <a:r>
                        <a:rPr lang="en-US" sz="2000">
                          <a:effectLst/>
                        </a:rPr>
                        <a:t>Membership composition</a:t>
                      </a:r>
                      <a:endParaRPr lang="en-US" sz="2400">
                        <a:effectLst/>
                      </a:endParaRPr>
                    </a:p>
                    <a:p>
                      <a:pPr marL="342900" lvl="0" indent="-342900">
                        <a:buFont typeface="Symbol" panose="05050102010706020507" pitchFamily="18" charset="2"/>
                        <a:buChar char=""/>
                      </a:pPr>
                      <a:r>
                        <a:rPr lang="en-US" sz="2000">
                          <a:effectLst/>
                        </a:rPr>
                        <a:t>Roles &amp; expectations</a:t>
                      </a:r>
                      <a:endParaRPr lang="en-US" sz="2400">
                        <a:effectLst/>
                      </a:endParaRPr>
                    </a:p>
                    <a:p>
                      <a:pPr marL="342900" lvl="0" indent="-342900">
                        <a:buFont typeface="Symbol" panose="05050102010706020507" pitchFamily="18" charset="2"/>
                        <a:buChar char=""/>
                      </a:pPr>
                      <a:r>
                        <a:rPr lang="en-US" sz="2000">
                          <a:effectLst/>
                        </a:rPr>
                        <a:t>Meeting logistics </a:t>
                      </a:r>
                      <a:endParaRPr lang="en-US" sz="2400">
                        <a:effectLst/>
                      </a:endParaRPr>
                    </a:p>
                    <a:p>
                      <a:pPr marL="342900" lvl="0" indent="-342900">
                        <a:buFont typeface="Symbol" panose="05050102010706020507" pitchFamily="18" charset="2"/>
                        <a:buChar char=""/>
                      </a:pPr>
                      <a:r>
                        <a:rPr lang="en-US" sz="2000">
                          <a:effectLst/>
                        </a:rPr>
                        <a:t>Proposed Subgroups</a:t>
                      </a:r>
                      <a:endParaRPr lang="en-US" sz="2400">
                        <a:effectLst/>
                      </a:endParaRPr>
                    </a:p>
                    <a:p>
                      <a:pPr marL="0" marR="0">
                        <a:spcBef>
                          <a:spcPts val="0"/>
                        </a:spcBef>
                        <a:spcAft>
                          <a:spcPts val="0"/>
                        </a:spcAft>
                      </a:pPr>
                      <a:r>
                        <a:rPr lang="en-US" sz="2000">
                          <a:effectLst/>
                        </a:rPr>
                        <a:t> </a:t>
                      </a:r>
                      <a:endParaRPr lang="en-US" sz="3200">
                        <a:effectLst/>
                        <a:latin typeface="Calibri" panose="020F0502020204030204" pitchFamily="34" charset="0"/>
                        <a:ea typeface="Calibri" panose="020F0502020204030204" pitchFamily="34" charset="0"/>
                      </a:endParaRPr>
                    </a:p>
                  </a:txBody>
                  <a:tcPr marL="76200" marR="76200" marT="0" marB="0"/>
                </a:tc>
                <a:tc>
                  <a:txBody>
                    <a:bodyPr/>
                    <a:lstStyle/>
                    <a:p>
                      <a:pPr marL="0" marR="0">
                        <a:spcBef>
                          <a:spcPts val="0"/>
                        </a:spcBef>
                        <a:spcAft>
                          <a:spcPts val="0"/>
                        </a:spcAft>
                      </a:pPr>
                      <a:r>
                        <a:rPr lang="en-US" sz="2000">
                          <a:effectLst/>
                        </a:rPr>
                        <a:t>Bill Lober/ John Loonsk</a:t>
                      </a:r>
                      <a:endParaRPr lang="en-US" sz="320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2000">
                          <a:effectLst/>
                        </a:rPr>
                        <a:t>4:10 - 4:25</a:t>
                      </a:r>
                      <a:endParaRPr lang="en-US" sz="320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2946323666"/>
                  </a:ext>
                </a:extLst>
              </a:tr>
              <a:tr h="734437">
                <a:tc>
                  <a:txBody>
                    <a:bodyPr/>
                    <a:lstStyle/>
                    <a:p>
                      <a:pPr marL="0" marR="0" algn="ctr">
                        <a:spcBef>
                          <a:spcPts val="0"/>
                        </a:spcBef>
                        <a:spcAft>
                          <a:spcPts val="0"/>
                        </a:spcAft>
                      </a:pPr>
                      <a:r>
                        <a:rPr lang="en-US" sz="2000">
                          <a:effectLst/>
                        </a:rPr>
                        <a:t>5</a:t>
                      </a:r>
                      <a:endParaRPr lang="en-US" sz="3200">
                        <a:effectLst/>
                        <a:latin typeface="Calibri" panose="020F0502020204030204" pitchFamily="34" charset="0"/>
                        <a:ea typeface="Calibri" panose="020F0502020204030204" pitchFamily="34" charset="0"/>
                      </a:endParaRPr>
                    </a:p>
                  </a:txBody>
                  <a:tcPr marL="9525" marR="9525" marT="9525" marB="9525"/>
                </a:tc>
                <a:tc>
                  <a:txBody>
                    <a:bodyPr/>
                    <a:lstStyle/>
                    <a:p>
                      <a:pPr marL="0" marR="0">
                        <a:spcBef>
                          <a:spcPts val="0"/>
                        </a:spcBef>
                        <a:spcAft>
                          <a:spcPts val="0"/>
                        </a:spcAft>
                      </a:pPr>
                      <a:r>
                        <a:rPr lang="en-US" sz="2000">
                          <a:effectLst/>
                        </a:rPr>
                        <a:t>Summary/ Q&amp;A, Action Items, Announcements</a:t>
                      </a:r>
                      <a:endParaRPr lang="en-US" sz="3200">
                        <a:effectLst/>
                      </a:endParaRPr>
                    </a:p>
                    <a:p>
                      <a:pPr marL="0" marR="0">
                        <a:spcBef>
                          <a:spcPts val="0"/>
                        </a:spcBef>
                        <a:spcAft>
                          <a:spcPts val="0"/>
                        </a:spcAft>
                      </a:pPr>
                      <a:r>
                        <a:rPr lang="en-US" sz="2000">
                          <a:effectLst/>
                        </a:rPr>
                        <a:t>Next Meeting</a:t>
                      </a:r>
                      <a:endParaRPr lang="en-US" sz="3200">
                        <a:effectLst/>
                        <a:latin typeface="Calibri" panose="020F0502020204030204" pitchFamily="34" charset="0"/>
                        <a:ea typeface="Calibri" panose="020F0502020204030204" pitchFamily="34" charset="0"/>
                      </a:endParaRPr>
                    </a:p>
                  </a:txBody>
                  <a:tcPr marL="76200" marR="76200" marT="0" marB="0"/>
                </a:tc>
                <a:tc>
                  <a:txBody>
                    <a:bodyPr/>
                    <a:lstStyle/>
                    <a:p>
                      <a:pPr marL="0" marR="0">
                        <a:spcBef>
                          <a:spcPts val="0"/>
                        </a:spcBef>
                        <a:spcAft>
                          <a:spcPts val="0"/>
                        </a:spcAft>
                      </a:pPr>
                      <a:r>
                        <a:rPr lang="en-US" sz="2000">
                          <a:effectLst/>
                        </a:rPr>
                        <a:t>Bill Lober/ John Loonsk, MedMorph Project Team</a:t>
                      </a:r>
                      <a:endParaRPr lang="en-US" sz="320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2000" dirty="0">
                          <a:effectLst/>
                        </a:rPr>
                        <a:t>4:25 - 4:30</a:t>
                      </a:r>
                      <a:endParaRPr lang="en-US" sz="3200" dirty="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1672933524"/>
                  </a:ext>
                </a:extLst>
              </a:tr>
            </a:tbl>
          </a:graphicData>
        </a:graphic>
      </p:graphicFrame>
      <p:sp>
        <p:nvSpPr>
          <p:cNvPr id="6" name="Title 4">
            <a:extLst>
              <a:ext uri="{FF2B5EF4-FFF2-40B4-BE49-F238E27FC236}">
                <a16:creationId xmlns:a16="http://schemas.microsoft.com/office/drawing/2014/main" id="{271EC2C5-B78C-4875-A70A-44F2C3EB30B5}"/>
              </a:ext>
            </a:extLst>
          </p:cNvPr>
          <p:cNvSpPr txBox="1">
            <a:spLocks/>
          </p:cNvSpPr>
          <p:nvPr/>
        </p:nvSpPr>
        <p:spPr>
          <a:xfrm>
            <a:off x="639417" y="71031"/>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a:solidFill>
                  <a:srgbClr val="1F4E79"/>
                </a:solidFill>
                <a:latin typeface="+mn-lt"/>
              </a:rPr>
              <a:t>MedMorph</a:t>
            </a:r>
            <a:r>
              <a:rPr lang="en-US" sz="4000" b="1" dirty="0">
                <a:solidFill>
                  <a:srgbClr val="1F4E79"/>
                </a:solidFill>
                <a:latin typeface="+mn-lt"/>
              </a:rPr>
              <a:t> TEP Kick-off Agenda – 10/15/2019</a:t>
            </a:r>
          </a:p>
        </p:txBody>
      </p:sp>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13658"/>
          <a:stretch/>
        </p:blipFill>
        <p:spPr>
          <a:xfrm>
            <a:off x="1" y="115201"/>
            <a:ext cx="6290823" cy="6499200"/>
          </a:xfrm>
          <a:prstGeom prst="rect">
            <a:avLst/>
          </a:prstGeom>
        </p:spPr>
      </p:pic>
      <p:sp>
        <p:nvSpPr>
          <p:cNvPr id="3" name="TextBox 2"/>
          <p:cNvSpPr txBox="1"/>
          <p:nvPr/>
        </p:nvSpPr>
        <p:spPr>
          <a:xfrm>
            <a:off x="7957047" y="1686561"/>
            <a:ext cx="2540000" cy="2554930"/>
          </a:xfrm>
          <a:prstGeom prst="rect">
            <a:avLst/>
          </a:prstGeom>
          <a:noFill/>
        </p:spPr>
        <p:txBody>
          <a:bodyPr wrap="square" rtlCol="0">
            <a:spAutoFit/>
          </a:bodyPr>
          <a:lstStyle/>
          <a:p>
            <a:r>
              <a:rPr lang="en-US" sz="2667" dirty="0">
                <a:solidFill>
                  <a:srgbClr val="526681"/>
                </a:solidFill>
                <a:latin typeface="Calibri" panose="020F0502020204030204" pitchFamily="34" charset="0"/>
              </a:rPr>
              <a:t>We cannot solve our problems with the same thinking we used when we created them.</a:t>
            </a:r>
            <a:endParaRPr lang="en-US" sz="2667" dirty="0">
              <a:solidFill>
                <a:srgbClr val="000000"/>
              </a:solidFill>
              <a:latin typeface="Calibri" panose="020F0502020204030204" pitchFamily="34" charset="0"/>
            </a:endParaRPr>
          </a:p>
        </p:txBody>
      </p:sp>
      <p:pic>
        <p:nvPicPr>
          <p:cNvPr id="5" name="Picture 4"/>
          <p:cNvPicPr>
            <a:picLocks noChangeAspect="1"/>
          </p:cNvPicPr>
          <p:nvPr/>
        </p:nvPicPr>
        <p:blipFill rotWithShape="1">
          <a:blip r:embed="rId4"/>
          <a:srcRect r="4887"/>
          <a:stretch/>
        </p:blipFill>
        <p:spPr>
          <a:xfrm>
            <a:off x="6973432" y="1419860"/>
            <a:ext cx="1075056" cy="838200"/>
          </a:xfrm>
          <a:prstGeom prst="rect">
            <a:avLst/>
          </a:prstGeom>
        </p:spPr>
      </p:pic>
      <p:pic>
        <p:nvPicPr>
          <p:cNvPr id="6" name="Picture 5"/>
          <p:cNvPicPr>
            <a:picLocks noChangeAspect="1"/>
          </p:cNvPicPr>
          <p:nvPr/>
        </p:nvPicPr>
        <p:blipFill>
          <a:blip r:embed="rId5"/>
          <a:stretch>
            <a:fillRect/>
          </a:stretch>
        </p:blipFill>
        <p:spPr>
          <a:xfrm>
            <a:off x="10028417" y="3776583"/>
            <a:ext cx="774700" cy="762000"/>
          </a:xfrm>
          <a:prstGeom prst="rect">
            <a:avLst/>
          </a:prstGeom>
        </p:spPr>
      </p:pic>
      <p:sp>
        <p:nvSpPr>
          <p:cNvPr id="7" name="TextBox 6"/>
          <p:cNvSpPr txBox="1"/>
          <p:nvPr/>
        </p:nvSpPr>
        <p:spPr>
          <a:xfrm>
            <a:off x="8139928" y="4348480"/>
            <a:ext cx="1403269" cy="338554"/>
          </a:xfrm>
          <a:prstGeom prst="rect">
            <a:avLst/>
          </a:prstGeom>
          <a:noFill/>
        </p:spPr>
        <p:txBody>
          <a:bodyPr wrap="none" rtlCol="0">
            <a:spAutoFit/>
          </a:bodyPr>
          <a:lstStyle/>
          <a:p>
            <a:r>
              <a:rPr lang="en-US" sz="1600" dirty="0">
                <a:solidFill>
                  <a:srgbClr val="526681"/>
                </a:solidFill>
                <a:latin typeface="Calibri" panose="020F0502020204030204" pitchFamily="34" charset="0"/>
              </a:rPr>
              <a:t>Albert Einstein</a:t>
            </a:r>
          </a:p>
        </p:txBody>
      </p:sp>
    </p:spTree>
    <p:extLst>
      <p:ext uri="{BB962C8B-B14F-4D97-AF65-F5344CB8AC3E}">
        <p14:creationId xmlns:p14="http://schemas.microsoft.com/office/powerpoint/2010/main" val="1358783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3445991" y="2046901"/>
            <a:ext cx="5008787" cy="108775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l"/>
            <a:r>
              <a:rPr lang="en-US" sz="8000" b="1" dirty="0">
                <a:solidFill>
                  <a:schemeClr val="bg2"/>
                </a:solidFill>
                <a:latin typeface="Calibri" panose="020F0502020204030204" pitchFamily="34" charset="0"/>
              </a:rPr>
              <a:t>Discussion</a:t>
            </a:r>
            <a:endParaRPr lang="en-US" sz="5333" b="1" dirty="0">
              <a:solidFill>
                <a:schemeClr val="bg2"/>
              </a:solidFill>
              <a:latin typeface="Calibri" panose="020F0502020204030204" pitchFamily="34" charset="0"/>
            </a:endParaRPr>
          </a:p>
          <a:p>
            <a:pPr algn="l"/>
            <a:endParaRPr lang="en-US" sz="4800" dirty="0">
              <a:solidFill>
                <a:srgbClr val="0F56DC"/>
              </a:solidFill>
            </a:endParaRPr>
          </a:p>
        </p:txBody>
      </p:sp>
      <p:pic>
        <p:nvPicPr>
          <p:cNvPr id="2" name="Picture 1">
            <a:extLst>
              <a:ext uri="{FF2B5EF4-FFF2-40B4-BE49-F238E27FC236}">
                <a16:creationId xmlns:a16="http://schemas.microsoft.com/office/drawing/2014/main" id="{E960994F-5C2E-4C27-BFF6-5C8C405BE803}"/>
              </a:ext>
            </a:extLst>
          </p:cNvPr>
          <p:cNvPicPr>
            <a:picLocks noChangeAspect="1"/>
          </p:cNvPicPr>
          <p:nvPr/>
        </p:nvPicPr>
        <p:blipFill>
          <a:blip r:embed="rId3"/>
          <a:stretch>
            <a:fillRect/>
          </a:stretch>
        </p:blipFill>
        <p:spPr>
          <a:xfrm>
            <a:off x="8852283" y="3861078"/>
            <a:ext cx="3235884" cy="1856775"/>
          </a:xfrm>
          <a:prstGeom prst="rect">
            <a:avLst/>
          </a:prstGeom>
        </p:spPr>
      </p:pic>
    </p:spTree>
    <p:extLst>
      <p:ext uri="{BB962C8B-B14F-4D97-AF65-F5344CB8AC3E}">
        <p14:creationId xmlns:p14="http://schemas.microsoft.com/office/powerpoint/2010/main" val="23683098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325"/>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TEP Kickoff Meeting							October 15, 2019 </a:t>
            </a:r>
          </a:p>
        </p:txBody>
      </p:sp>
      <p:sp>
        <p:nvSpPr>
          <p:cNvPr id="2" name="Subtitle 1"/>
          <p:cNvSpPr>
            <a:spLocks noGrp="1"/>
          </p:cNvSpPr>
          <p:nvPr>
            <p:ph type="subTitle" idx="1"/>
          </p:nvPr>
        </p:nvSpPr>
        <p:spPr>
          <a:xfrm>
            <a:off x="0" y="2470592"/>
            <a:ext cx="12192000" cy="3711405"/>
          </a:xfrm>
        </p:spPr>
        <p:txBody>
          <a:bodyPr vert="horz" lIns="91440" tIns="45720" rIns="91440" bIns="45720" rtlCol="0" anchor="t">
            <a:noAutofit/>
          </a:bodyPr>
          <a:lstStyle/>
          <a:p>
            <a:pPr algn="ctr"/>
            <a:r>
              <a:rPr lang="en-US" sz="2400" dirty="0">
                <a:latin typeface="Calibri"/>
                <a:cs typeface="Calibri"/>
              </a:rPr>
              <a:t>Maria Michaels, Lead, CSELS/OD</a:t>
            </a:r>
            <a:endParaRPr lang="en-US" sz="2400" dirty="0"/>
          </a:p>
          <a:p>
            <a:pPr algn="ctr"/>
            <a:r>
              <a:rPr lang="en-US" sz="2400" dirty="0"/>
              <a:t>Wendy Blumenthal, Co-Lead/Cancer SME, NCCDPHP/DCPC</a:t>
            </a:r>
          </a:p>
          <a:p>
            <a:pPr algn="ctr"/>
            <a:r>
              <a:rPr lang="en-US" sz="2400" dirty="0">
                <a:latin typeface="Calibri"/>
                <a:cs typeface="Calibri"/>
              </a:rPr>
              <a:t>Arun Srinivasan, Technical Lead, NCCDPHP/OD</a:t>
            </a:r>
          </a:p>
          <a:p>
            <a:pPr algn="ctr"/>
            <a:r>
              <a:rPr lang="en-US" sz="2400" dirty="0"/>
              <a:t>Brian Gugerty, Healthcare Surveys SME, NCHS/DHCS</a:t>
            </a:r>
          </a:p>
          <a:p>
            <a:pPr algn="ctr"/>
            <a:r>
              <a:rPr lang="en-US" sz="2400" dirty="0"/>
              <a:t>Aaron Harris, Hepatitis SME, NCHHSTP/DVH</a:t>
            </a:r>
          </a:p>
          <a:p>
            <a:pPr algn="ctr"/>
            <a:r>
              <a:rPr lang="en-US" sz="2400" dirty="0"/>
              <a:t>Abigail Viall, Hepatitis SME, NCHHSTP/OD</a:t>
            </a:r>
          </a:p>
          <a:p>
            <a:pPr algn="ctr"/>
            <a:r>
              <a:rPr lang="en-US" sz="2400" dirty="0"/>
              <a:t>Laura Conn, </a:t>
            </a:r>
            <a:r>
              <a:rPr lang="en-US" sz="2400" dirty="0" err="1"/>
              <a:t>eCR</a:t>
            </a:r>
            <a:r>
              <a:rPr lang="en-US" sz="2400" dirty="0"/>
              <a:t> SME, CSELS/OD</a:t>
            </a:r>
          </a:p>
          <a:p>
            <a:pPr algn="ctr"/>
            <a:r>
              <a:rPr lang="en-US" sz="2400" dirty="0" err="1">
                <a:latin typeface="Calibri"/>
                <a:cs typeface="Calibri"/>
              </a:rPr>
              <a:t>Sameemuddin</a:t>
            </a:r>
            <a:r>
              <a:rPr lang="en-US" sz="2400" dirty="0">
                <a:latin typeface="Calibri"/>
                <a:cs typeface="Calibri"/>
              </a:rPr>
              <a:t> Syed, ORISE Fellow, CSELS/OD</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782253"/>
            <a:ext cx="10784764" cy="1569660"/>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a:t>
            </a:r>
            <a:r>
              <a:rPr lang="en-US" sz="4800" b="1" dirty="0" err="1">
                <a:solidFill>
                  <a:srgbClr val="FFFFFF"/>
                </a:solidFill>
                <a:latin typeface="Calibri" panose="020F0502020204030204" pitchFamily="34" charset="0"/>
                <a:cs typeface="Calibri" panose="020F0502020204030204" pitchFamily="34" charset="0"/>
              </a:rPr>
              <a:t>MedMorph</a:t>
            </a:r>
            <a:r>
              <a:rPr lang="en-US" sz="4800" b="1" dirty="0">
                <a:solidFill>
                  <a:srgbClr val="FFFFFF"/>
                </a:solidFill>
                <a:latin typeface="Calibri" panose="020F0502020204030204" pitchFamily="34" charset="0"/>
                <a:cs typeface="Calibri" panose="020F0502020204030204" pitchFamily="34" charset="0"/>
              </a:rPr>
              <a:t>)</a:t>
            </a:r>
            <a:endParaRPr lang="en-US"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251758954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244578" y="914402"/>
            <a:ext cx="2811787" cy="5724644"/>
          </a:xfrm>
          <a:prstGeom prst="rect">
            <a:avLst/>
          </a:prstGeom>
          <a:solidFill>
            <a:schemeClr val="bg2">
              <a:lumMod val="85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Rectangle 1"/>
          <p:cNvSpPr/>
          <p:nvPr/>
        </p:nvSpPr>
        <p:spPr>
          <a:xfrm>
            <a:off x="226889" y="894837"/>
            <a:ext cx="2787944" cy="5724644"/>
          </a:xfrm>
          <a:prstGeom prst="rect">
            <a:avLst/>
          </a:prstGeom>
          <a:solidFill>
            <a:schemeClr val="bg2">
              <a:lumMod val="85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10217575" y="2565642"/>
            <a:ext cx="1761900" cy="1200329"/>
          </a:xfrm>
          <a:prstGeom prst="rect">
            <a:avLst/>
          </a:prstGeom>
          <a:noFill/>
          <a:ln>
            <a:noFill/>
          </a:ln>
        </p:spPr>
        <p:txBody>
          <a:bodyPr wrap="square" rtlCol="0" anchor="b">
            <a:spAutoFit/>
          </a:bodyPr>
          <a:lstStyle/>
          <a:p>
            <a:pPr algn="r" defTabSz="914377"/>
            <a:r>
              <a:rPr lang="en-US" sz="2400" b="1" dirty="0">
                <a:solidFill>
                  <a:srgbClr val="C00000"/>
                </a:solidFill>
                <a:effectLst>
                  <a:outerShdw blurRad="38100" dist="38100" dir="2700000" algn="tl">
                    <a:srgbClr val="000000">
                      <a:alpha val="43137"/>
                    </a:srgbClr>
                  </a:outerShdw>
                </a:effectLst>
                <a:latin typeface="Calibri" panose="020F0502020204030204" pitchFamily="34" charset="0"/>
              </a:rPr>
              <a:t>HEALTH</a:t>
            </a:r>
          </a:p>
          <a:p>
            <a:pPr algn="r" defTabSz="914377"/>
            <a:r>
              <a:rPr lang="en-US" sz="2400" b="1" dirty="0">
                <a:solidFill>
                  <a:srgbClr val="C00000"/>
                </a:solidFill>
                <a:effectLst>
                  <a:outerShdw blurRad="38100" dist="38100" dir="2700000" algn="tl">
                    <a:srgbClr val="000000">
                      <a:alpha val="43137"/>
                    </a:srgbClr>
                  </a:outerShdw>
                </a:effectLst>
                <a:latin typeface="Calibri" panose="020F0502020204030204" pitchFamily="34" charset="0"/>
              </a:rPr>
              <a:t>IMPACTS &amp;</a:t>
            </a:r>
          </a:p>
          <a:p>
            <a:pPr algn="r" defTabSz="914377"/>
            <a:r>
              <a:rPr lang="en-US" sz="2400" b="1" dirty="0">
                <a:solidFill>
                  <a:srgbClr val="C00000"/>
                </a:solidFill>
                <a:effectLst>
                  <a:outerShdw blurRad="38100" dist="38100" dir="2700000" algn="tl">
                    <a:srgbClr val="000000">
                      <a:alpha val="43137"/>
                    </a:srgbClr>
                  </a:outerShdw>
                </a:effectLst>
                <a:latin typeface="Calibri" panose="020F0502020204030204" pitchFamily="34" charset="0"/>
              </a:rPr>
              <a:t>OUTCOMES</a:t>
            </a:r>
            <a:endParaRPr lang="en-US" b="1"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
        <p:nvSpPr>
          <p:cNvPr id="12" name="Right Arrow 11"/>
          <p:cNvSpPr/>
          <p:nvPr/>
        </p:nvSpPr>
        <p:spPr>
          <a:xfrm>
            <a:off x="3036048" y="2783524"/>
            <a:ext cx="6208531"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C000"/>
              </a:solidFill>
              <a:latin typeface="Myriad Web Pro"/>
            </a:endParaRPr>
          </a:p>
        </p:txBody>
      </p:sp>
      <p:sp>
        <p:nvSpPr>
          <p:cNvPr id="13" name="Right Arrow 12"/>
          <p:cNvSpPr/>
          <p:nvPr/>
        </p:nvSpPr>
        <p:spPr>
          <a:xfrm rot="10800000">
            <a:off x="3050617" y="4065732"/>
            <a:ext cx="6208531"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C000"/>
              </a:solidFill>
              <a:latin typeface="Myriad Web Pro"/>
            </a:endParaRPr>
          </a:p>
        </p:txBody>
      </p:sp>
      <p:sp>
        <p:nvSpPr>
          <p:cNvPr id="16" name="TextBox 15"/>
          <p:cNvSpPr txBox="1"/>
          <p:nvPr/>
        </p:nvSpPr>
        <p:spPr>
          <a:xfrm>
            <a:off x="1393189" y="2712820"/>
            <a:ext cx="1796279" cy="400110"/>
          </a:xfrm>
          <a:prstGeom prst="rect">
            <a:avLst/>
          </a:prstGeom>
          <a:noFill/>
        </p:spPr>
        <p:txBody>
          <a:bodyPr wrap="square" rtlCol="0">
            <a:spAutoFit/>
          </a:bodyPr>
          <a:lstStyle/>
          <a:p>
            <a:pPr defTabSz="914377"/>
            <a:r>
              <a:rPr lang="en-US" sz="2000" b="1" dirty="0">
                <a:solidFill>
                  <a:srgbClr val="000000"/>
                </a:solidFill>
                <a:latin typeface="Calibri" panose="020F0502020204030204" pitchFamily="34" charset="0"/>
              </a:rPr>
              <a:t>KNOWLEDGE</a:t>
            </a:r>
          </a:p>
        </p:txBody>
      </p:sp>
      <p:sp>
        <p:nvSpPr>
          <p:cNvPr id="17" name="TextBox 16"/>
          <p:cNvSpPr txBox="1"/>
          <p:nvPr/>
        </p:nvSpPr>
        <p:spPr>
          <a:xfrm>
            <a:off x="9522278" y="2665320"/>
            <a:ext cx="1184445" cy="400110"/>
          </a:xfrm>
          <a:prstGeom prst="rect">
            <a:avLst/>
          </a:prstGeom>
          <a:noFill/>
        </p:spPr>
        <p:txBody>
          <a:bodyPr wrap="square" rtlCol="0">
            <a:spAutoFit/>
          </a:bodyPr>
          <a:lstStyle/>
          <a:p>
            <a:pPr defTabSz="914377"/>
            <a:r>
              <a:rPr lang="en-US" sz="2000" b="1" dirty="0">
                <a:solidFill>
                  <a:srgbClr val="000000"/>
                </a:solidFill>
                <a:latin typeface="Calibri" panose="020F0502020204030204" pitchFamily="34" charset="0"/>
              </a:rPr>
              <a:t>ACTION</a:t>
            </a:r>
          </a:p>
        </p:txBody>
      </p:sp>
      <p:sp>
        <p:nvSpPr>
          <p:cNvPr id="18" name="TextBox 17"/>
          <p:cNvSpPr txBox="1"/>
          <p:nvPr/>
        </p:nvSpPr>
        <p:spPr>
          <a:xfrm>
            <a:off x="1253983" y="4011545"/>
            <a:ext cx="1882565" cy="400110"/>
          </a:xfrm>
          <a:prstGeom prst="rect">
            <a:avLst/>
          </a:prstGeom>
          <a:noFill/>
        </p:spPr>
        <p:txBody>
          <a:bodyPr wrap="square" rtlCol="0">
            <a:spAutoFit/>
          </a:bodyPr>
          <a:lstStyle/>
          <a:p>
            <a:pPr defTabSz="914377"/>
            <a:r>
              <a:rPr lang="en-US" sz="2000" b="1" dirty="0">
                <a:solidFill>
                  <a:srgbClr val="000000"/>
                </a:solidFill>
                <a:latin typeface="Calibri" panose="020F0502020204030204" pitchFamily="34" charset="0"/>
              </a:rPr>
              <a:t>INFORMATION</a:t>
            </a:r>
          </a:p>
        </p:txBody>
      </p:sp>
      <p:sp>
        <p:nvSpPr>
          <p:cNvPr id="19" name="TextBox 18"/>
          <p:cNvSpPr txBox="1"/>
          <p:nvPr/>
        </p:nvSpPr>
        <p:spPr>
          <a:xfrm>
            <a:off x="9616406" y="4169328"/>
            <a:ext cx="996189" cy="400110"/>
          </a:xfrm>
          <a:prstGeom prst="rect">
            <a:avLst/>
          </a:prstGeom>
          <a:noFill/>
        </p:spPr>
        <p:txBody>
          <a:bodyPr wrap="square" rtlCol="0">
            <a:spAutoFit/>
          </a:bodyPr>
          <a:lstStyle/>
          <a:p>
            <a:pPr defTabSz="914377"/>
            <a:r>
              <a:rPr lang="en-US" sz="2000" b="1" dirty="0">
                <a:solidFill>
                  <a:srgbClr val="000000"/>
                </a:solidFill>
                <a:latin typeface="Calibri" panose="020F0502020204030204" pitchFamily="34" charset="0"/>
              </a:rPr>
              <a:t>DATA</a:t>
            </a:r>
          </a:p>
        </p:txBody>
      </p:sp>
      <p:sp>
        <p:nvSpPr>
          <p:cNvPr id="20" name="Right Arrow 19"/>
          <p:cNvSpPr/>
          <p:nvPr/>
        </p:nvSpPr>
        <p:spPr>
          <a:xfrm rot="16200000">
            <a:off x="1726175" y="3397535"/>
            <a:ext cx="862263"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C000"/>
              </a:solidFill>
              <a:latin typeface="Myriad Web Pro"/>
            </a:endParaRPr>
          </a:p>
        </p:txBody>
      </p:sp>
      <p:sp>
        <p:nvSpPr>
          <p:cNvPr id="21" name="Right Arrow 20"/>
          <p:cNvSpPr/>
          <p:nvPr/>
        </p:nvSpPr>
        <p:spPr>
          <a:xfrm rot="5400000">
            <a:off x="9508067" y="3447631"/>
            <a:ext cx="1053255"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C000"/>
              </a:solidFill>
              <a:latin typeface="Myriad Web Pro"/>
            </a:endParaRPr>
          </a:p>
        </p:txBody>
      </p:sp>
      <p:cxnSp>
        <p:nvCxnSpPr>
          <p:cNvPr id="26" name="Straight Connector 25"/>
          <p:cNvCxnSpPr>
            <a:stCxn id="33" idx="2"/>
            <a:endCxn id="16" idx="0"/>
          </p:cNvCxnSpPr>
          <p:nvPr/>
        </p:nvCxnSpPr>
        <p:spPr>
          <a:xfrm>
            <a:off x="1636821" y="2491838"/>
            <a:ext cx="654508" cy="220982"/>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989" y="5317360"/>
            <a:ext cx="1981199" cy="1200329"/>
          </a:xfrm>
          <a:prstGeom prst="rect">
            <a:avLst/>
          </a:prstGeom>
          <a:noFill/>
          <a:ln>
            <a:solidFill>
              <a:srgbClr val="526681"/>
            </a:solidFill>
          </a:ln>
        </p:spPr>
        <p:txBody>
          <a:bodyPr wrap="square" rtlCol="0">
            <a:spAutoFit/>
          </a:bodyPr>
          <a:lstStyle/>
          <a:p>
            <a:pPr defTabSz="914377"/>
            <a:r>
              <a:rPr lang="en-US" dirty="0">
                <a:solidFill>
                  <a:srgbClr val="000207"/>
                </a:solidFill>
                <a:latin typeface="Calibri" panose="020F0502020204030204" pitchFamily="34" charset="0"/>
              </a:rPr>
              <a:t>Data Science </a:t>
            </a:r>
            <a:r>
              <a:rPr lang="en-US" dirty="0">
                <a:solidFill>
                  <a:srgbClr val="000000"/>
                </a:solidFill>
                <a:latin typeface="Calibri" panose="020F0502020204030204" pitchFamily="34" charset="0"/>
              </a:rPr>
              <a:t>Analytics</a:t>
            </a:r>
          </a:p>
          <a:p>
            <a:pPr defTabSz="914377"/>
            <a:r>
              <a:rPr lang="en-US" dirty="0">
                <a:solidFill>
                  <a:srgbClr val="000000"/>
                </a:solidFill>
                <a:latin typeface="Calibri" panose="020F0502020204030204" pitchFamily="34" charset="0"/>
              </a:rPr>
              <a:t>Data Linkages</a:t>
            </a:r>
          </a:p>
          <a:p>
            <a:pPr defTabSz="914377"/>
            <a:r>
              <a:rPr lang="en-US" dirty="0">
                <a:solidFill>
                  <a:srgbClr val="000000"/>
                </a:solidFill>
                <a:latin typeface="Calibri" panose="020F0502020204030204" pitchFamily="34" charset="0"/>
              </a:rPr>
              <a:t>Data Visualization</a:t>
            </a:r>
          </a:p>
        </p:txBody>
      </p:sp>
      <p:cxnSp>
        <p:nvCxnSpPr>
          <p:cNvPr id="28" name="Straight Connector 27"/>
          <p:cNvCxnSpPr>
            <a:endCxn id="18" idx="2"/>
          </p:cNvCxnSpPr>
          <p:nvPr/>
        </p:nvCxnSpPr>
        <p:spPr>
          <a:xfrm flipV="1">
            <a:off x="1259841" y="4411655"/>
            <a:ext cx="935425" cy="905709"/>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235776" y="1069038"/>
            <a:ext cx="2732704" cy="1200329"/>
          </a:xfrm>
          <a:prstGeom prst="rect">
            <a:avLst/>
          </a:prstGeom>
          <a:noFill/>
          <a:ln>
            <a:solidFill>
              <a:srgbClr val="526681"/>
            </a:solidFill>
          </a:ln>
        </p:spPr>
        <p:txBody>
          <a:bodyPr wrap="square" rtlCol="0">
            <a:spAutoFit/>
          </a:bodyPr>
          <a:lstStyle/>
          <a:p>
            <a:pPr defTabSz="914377"/>
            <a:r>
              <a:rPr lang="en-US" dirty="0">
                <a:solidFill>
                  <a:srgbClr val="000000"/>
                </a:solidFill>
                <a:latin typeface="Calibri" panose="020F0502020204030204" pitchFamily="34" charset="0"/>
              </a:rPr>
              <a:t>Point of Care</a:t>
            </a:r>
          </a:p>
          <a:p>
            <a:pPr defTabSz="914377"/>
            <a:r>
              <a:rPr lang="en-US" dirty="0">
                <a:solidFill>
                  <a:srgbClr val="000000"/>
                </a:solidFill>
                <a:latin typeface="Calibri" panose="020F0502020204030204" pitchFamily="34" charset="0"/>
              </a:rPr>
              <a:t>Emergency Response</a:t>
            </a:r>
          </a:p>
          <a:p>
            <a:pPr defTabSz="914377"/>
            <a:r>
              <a:rPr lang="en-US" dirty="0">
                <a:solidFill>
                  <a:srgbClr val="000000"/>
                </a:solidFill>
                <a:latin typeface="Calibri" panose="020F0502020204030204" pitchFamily="34" charset="0"/>
              </a:rPr>
              <a:t>Public Health Departments</a:t>
            </a:r>
          </a:p>
          <a:p>
            <a:pPr defTabSz="914377"/>
            <a:r>
              <a:rPr lang="en-US" dirty="0">
                <a:solidFill>
                  <a:srgbClr val="000000"/>
                </a:solidFill>
                <a:latin typeface="Calibri" panose="020F0502020204030204" pitchFamily="34" charset="0"/>
              </a:rPr>
              <a:t>Community Services</a:t>
            </a:r>
          </a:p>
        </p:txBody>
      </p:sp>
      <p:cxnSp>
        <p:nvCxnSpPr>
          <p:cNvPr id="32" name="Straight Connector 31"/>
          <p:cNvCxnSpPr>
            <a:cxnSpLocks/>
            <a:stCxn id="31" idx="2"/>
          </p:cNvCxnSpPr>
          <p:nvPr/>
        </p:nvCxnSpPr>
        <p:spPr>
          <a:xfrm flipH="1">
            <a:off x="10340582" y="2269367"/>
            <a:ext cx="261546" cy="514158"/>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235777" y="5048984"/>
            <a:ext cx="2743699" cy="1477328"/>
          </a:xfrm>
          <a:prstGeom prst="rect">
            <a:avLst/>
          </a:prstGeom>
          <a:noFill/>
          <a:ln>
            <a:solidFill>
              <a:srgbClr val="526681"/>
            </a:solidFill>
          </a:ln>
        </p:spPr>
        <p:txBody>
          <a:bodyPr wrap="square" rtlCol="0">
            <a:spAutoFit/>
          </a:bodyPr>
          <a:lstStyle/>
          <a:p>
            <a:pPr defTabSz="914377"/>
            <a:r>
              <a:rPr lang="en-US" dirty="0">
                <a:solidFill>
                  <a:srgbClr val="000000"/>
                </a:solidFill>
                <a:latin typeface="Calibri" panose="020F0502020204030204" pitchFamily="34" charset="0"/>
              </a:rPr>
              <a:t>EHRs</a:t>
            </a:r>
          </a:p>
          <a:p>
            <a:pPr defTabSz="914377"/>
            <a:r>
              <a:rPr lang="en-US" dirty="0">
                <a:solidFill>
                  <a:srgbClr val="000000"/>
                </a:solidFill>
                <a:latin typeface="Calibri" panose="020F0502020204030204" pitchFamily="34" charset="0"/>
              </a:rPr>
              <a:t>Registries</a:t>
            </a:r>
          </a:p>
          <a:p>
            <a:pPr defTabSz="914377"/>
            <a:r>
              <a:rPr lang="en-US" dirty="0">
                <a:solidFill>
                  <a:srgbClr val="000000"/>
                </a:solidFill>
                <a:latin typeface="Calibri" panose="020F0502020204030204" pitchFamily="34" charset="0"/>
              </a:rPr>
              <a:t>Public Health Info Systems</a:t>
            </a:r>
          </a:p>
          <a:p>
            <a:pPr defTabSz="914377"/>
            <a:r>
              <a:rPr lang="en-US" dirty="0">
                <a:solidFill>
                  <a:srgbClr val="000000"/>
                </a:solidFill>
                <a:latin typeface="Calibri" panose="020F0502020204030204" pitchFamily="34" charset="0"/>
              </a:rPr>
              <a:t>Community Info Systems</a:t>
            </a:r>
          </a:p>
          <a:p>
            <a:pPr defTabSz="914377"/>
            <a:r>
              <a:rPr lang="en-US" dirty="0">
                <a:solidFill>
                  <a:srgbClr val="000000"/>
                </a:solidFill>
                <a:latin typeface="Calibri" panose="020F0502020204030204" pitchFamily="34" charset="0"/>
              </a:rPr>
              <a:t>…many potential sources</a:t>
            </a:r>
          </a:p>
        </p:txBody>
      </p:sp>
      <p:cxnSp>
        <p:nvCxnSpPr>
          <p:cNvPr id="40" name="Straight Connector 39"/>
          <p:cNvCxnSpPr>
            <a:cxnSpLocks/>
            <a:stCxn id="39" idx="0"/>
            <a:endCxn id="19" idx="2"/>
          </p:cNvCxnSpPr>
          <p:nvPr/>
        </p:nvCxnSpPr>
        <p:spPr>
          <a:xfrm flipH="1" flipV="1">
            <a:off x="10114501" y="4569438"/>
            <a:ext cx="493126" cy="479546"/>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p:nvPr>
        </p:nvSpPr>
        <p:spPr>
          <a:xfrm>
            <a:off x="609600" y="274641"/>
            <a:ext cx="10972800" cy="639761"/>
          </a:xfrm>
        </p:spPr>
        <p:txBody>
          <a:bodyPr/>
          <a:lstStyle/>
          <a:p>
            <a:r>
              <a:rPr lang="en-US" dirty="0"/>
              <a:t>The Data Lifecycle &amp; Impacts to the Public’s Health</a:t>
            </a:r>
          </a:p>
        </p:txBody>
      </p:sp>
      <p:sp>
        <p:nvSpPr>
          <p:cNvPr id="4" name="Bent Arrow 3"/>
          <p:cNvSpPr/>
          <p:nvPr/>
        </p:nvSpPr>
        <p:spPr>
          <a:xfrm rot="10800000">
            <a:off x="10644225" y="3757159"/>
            <a:ext cx="1059299" cy="886485"/>
          </a:xfrm>
          <a:prstGeom prst="bentArrow">
            <a:avLst>
              <a:gd name="adj1" fmla="val 21597"/>
              <a:gd name="adj2" fmla="val 20020"/>
              <a:gd name="adj3" fmla="val 25000"/>
              <a:gd name="adj4" fmla="val 43750"/>
            </a:avLst>
          </a:prstGeom>
          <a:solidFill>
            <a:srgbClr val="7A8FAA"/>
          </a:solidFill>
          <a:ln>
            <a:solidFill>
              <a:srgbClr val="5C7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0F56DC"/>
              </a:solidFill>
              <a:latin typeface="Myriad Web Pro"/>
            </a:endParaRPr>
          </a:p>
        </p:txBody>
      </p:sp>
      <p:grpSp>
        <p:nvGrpSpPr>
          <p:cNvPr id="11" name="Group 10"/>
          <p:cNvGrpSpPr/>
          <p:nvPr/>
        </p:nvGrpSpPr>
        <p:grpSpPr>
          <a:xfrm>
            <a:off x="3136548" y="919963"/>
            <a:ext cx="5766821" cy="1668996"/>
            <a:chOff x="3136547" y="786151"/>
            <a:chExt cx="5766821" cy="1668996"/>
          </a:xfrm>
          <a:solidFill>
            <a:schemeClr val="bg2">
              <a:lumMod val="85000"/>
            </a:schemeClr>
          </a:solidFill>
        </p:grpSpPr>
        <p:sp>
          <p:nvSpPr>
            <p:cNvPr id="7" name="Right Arrow 6"/>
            <p:cNvSpPr/>
            <p:nvPr/>
          </p:nvSpPr>
          <p:spPr>
            <a:xfrm>
              <a:off x="3136547" y="786151"/>
              <a:ext cx="5766821" cy="1668996"/>
            </a:xfrm>
            <a:prstGeom prst="rightArrow">
              <a:avLst/>
            </a:prstGeom>
            <a:grpFill/>
            <a:ln>
              <a:solidFill>
                <a:srgbClr val="5C7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C000"/>
                </a:solidFill>
                <a:latin typeface="Myriad Web Pro"/>
              </a:endParaRPr>
            </a:p>
          </p:txBody>
        </p:sp>
        <p:sp>
          <p:nvSpPr>
            <p:cNvPr id="9" name="TextBox 8"/>
            <p:cNvSpPr txBox="1"/>
            <p:nvPr/>
          </p:nvSpPr>
          <p:spPr>
            <a:xfrm>
              <a:off x="3297010" y="1366114"/>
              <a:ext cx="4749710" cy="461665"/>
            </a:xfrm>
            <a:prstGeom prst="rect">
              <a:avLst/>
            </a:prstGeom>
            <a:grpFill/>
          </p:spPr>
          <p:txBody>
            <a:bodyPr wrap="square" rtlCol="0">
              <a:spAutoFit/>
            </a:bodyPr>
            <a:lstStyle/>
            <a:p>
              <a:pPr algn="ctr" defTabSz="914377"/>
              <a:r>
                <a:rPr lang="en-US" sz="2400" b="1" dirty="0">
                  <a:solidFill>
                    <a:srgbClr val="C00000"/>
                  </a:solidFill>
                  <a:effectLst>
                    <a:outerShdw blurRad="38100" dist="38100" dir="2700000" algn="tl">
                      <a:srgbClr val="000000">
                        <a:alpha val="43137"/>
                      </a:srgbClr>
                    </a:outerShdw>
                  </a:effectLst>
                  <a:latin typeface="Calibri" panose="020F0502020204030204" pitchFamily="34" charset="0"/>
                </a:rPr>
                <a:t>Delivering actionable knowledge</a:t>
              </a:r>
            </a:p>
          </p:txBody>
        </p:sp>
      </p:grpSp>
      <p:grpSp>
        <p:nvGrpSpPr>
          <p:cNvPr id="5" name="Group 4"/>
          <p:cNvGrpSpPr/>
          <p:nvPr/>
        </p:nvGrpSpPr>
        <p:grpSpPr>
          <a:xfrm>
            <a:off x="3202280" y="4720384"/>
            <a:ext cx="5766821" cy="1668996"/>
            <a:chOff x="3163531" y="4383135"/>
            <a:chExt cx="5766821" cy="1668996"/>
          </a:xfrm>
        </p:grpSpPr>
        <p:sp>
          <p:nvSpPr>
            <p:cNvPr id="29" name="Right Arrow 28"/>
            <p:cNvSpPr/>
            <p:nvPr/>
          </p:nvSpPr>
          <p:spPr>
            <a:xfrm rot="10800000">
              <a:off x="3163531" y="4383135"/>
              <a:ext cx="5766821" cy="1668996"/>
            </a:xfrm>
            <a:prstGeom prst="rightArrow">
              <a:avLst/>
            </a:prstGeom>
            <a:solidFill>
              <a:schemeClr val="bg2">
                <a:lumMod val="85000"/>
              </a:schemeClr>
            </a:solidFill>
            <a:ln>
              <a:solidFill>
                <a:srgbClr val="5C7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C000"/>
                </a:solidFill>
                <a:latin typeface="Myriad Web Pro"/>
              </a:endParaRPr>
            </a:p>
          </p:txBody>
        </p:sp>
        <p:sp>
          <p:nvSpPr>
            <p:cNvPr id="30" name="TextBox 29"/>
            <p:cNvSpPr txBox="1"/>
            <p:nvPr/>
          </p:nvSpPr>
          <p:spPr>
            <a:xfrm>
              <a:off x="3986832" y="4986800"/>
              <a:ext cx="4749710" cy="461665"/>
            </a:xfrm>
            <a:prstGeom prst="rect">
              <a:avLst/>
            </a:prstGeom>
            <a:noFill/>
          </p:spPr>
          <p:txBody>
            <a:bodyPr wrap="square" rtlCol="0">
              <a:spAutoFit/>
            </a:bodyPr>
            <a:lstStyle/>
            <a:p>
              <a:pPr algn="ctr" defTabSz="914377"/>
              <a:r>
                <a:rPr lang="en-US" sz="2400" b="1" dirty="0">
                  <a:solidFill>
                    <a:srgbClr val="C00000"/>
                  </a:solidFill>
                  <a:effectLst>
                    <a:outerShdw blurRad="38100" dist="38100" dir="2700000" algn="tl">
                      <a:srgbClr val="000000">
                        <a:alpha val="43137"/>
                      </a:srgbClr>
                    </a:outerShdw>
                  </a:effectLst>
                  <a:latin typeface="Calibri" panose="020F0502020204030204" pitchFamily="34" charset="0"/>
                </a:rPr>
                <a:t>Analyzing data to advance evidence  </a:t>
              </a:r>
            </a:p>
          </p:txBody>
        </p:sp>
      </p:grpSp>
      <p:sp>
        <p:nvSpPr>
          <p:cNvPr id="33" name="TextBox 32"/>
          <p:cNvSpPr txBox="1"/>
          <p:nvPr/>
        </p:nvSpPr>
        <p:spPr>
          <a:xfrm>
            <a:off x="358989" y="1014510"/>
            <a:ext cx="2555663" cy="1477328"/>
          </a:xfrm>
          <a:prstGeom prst="rect">
            <a:avLst/>
          </a:prstGeom>
          <a:noFill/>
          <a:ln>
            <a:solidFill>
              <a:srgbClr val="526681"/>
            </a:solidFill>
          </a:ln>
        </p:spPr>
        <p:txBody>
          <a:bodyPr wrap="square" rtlCol="0">
            <a:spAutoFit/>
          </a:bodyPr>
          <a:lstStyle/>
          <a:p>
            <a:pPr defTabSz="914377"/>
            <a:r>
              <a:rPr lang="en-US" dirty="0">
                <a:solidFill>
                  <a:srgbClr val="000000"/>
                </a:solidFill>
                <a:latin typeface="Calibri" panose="020F0502020204030204" pitchFamily="34" charset="0"/>
              </a:rPr>
              <a:t>Guidelines</a:t>
            </a:r>
          </a:p>
          <a:p>
            <a:pPr defTabSz="914377"/>
            <a:r>
              <a:rPr lang="en-US" dirty="0">
                <a:solidFill>
                  <a:srgbClr val="000000"/>
                </a:solidFill>
                <a:latin typeface="Calibri" panose="020F0502020204030204" pitchFamily="34" charset="0"/>
              </a:rPr>
              <a:t>Recommendations</a:t>
            </a:r>
          </a:p>
          <a:p>
            <a:pPr defTabSz="914377"/>
            <a:r>
              <a:rPr lang="en-US" dirty="0">
                <a:solidFill>
                  <a:srgbClr val="000000"/>
                </a:solidFill>
                <a:latin typeface="Calibri" panose="020F0502020204030204" pitchFamily="34" charset="0"/>
              </a:rPr>
              <a:t>Guidance</a:t>
            </a:r>
          </a:p>
          <a:p>
            <a:pPr defTabSz="914377"/>
            <a:r>
              <a:rPr lang="en-US" dirty="0">
                <a:solidFill>
                  <a:srgbClr val="000000"/>
                </a:solidFill>
                <a:latin typeface="Calibri" panose="020F0502020204030204" pitchFamily="34" charset="0"/>
              </a:rPr>
              <a:t>Public Health Policies or </a:t>
            </a:r>
          </a:p>
          <a:p>
            <a:pPr defTabSz="914377"/>
            <a:r>
              <a:rPr lang="en-US" dirty="0">
                <a:solidFill>
                  <a:srgbClr val="000000"/>
                </a:solidFill>
                <a:latin typeface="Calibri" panose="020F0502020204030204" pitchFamily="34" charset="0"/>
              </a:rPr>
              <a:t>    Mandates</a:t>
            </a:r>
          </a:p>
        </p:txBody>
      </p:sp>
      <p:sp>
        <p:nvSpPr>
          <p:cNvPr id="25" name="TextBox 24"/>
          <p:cNvSpPr txBox="1"/>
          <p:nvPr/>
        </p:nvSpPr>
        <p:spPr>
          <a:xfrm>
            <a:off x="186330" y="2974917"/>
            <a:ext cx="1766881" cy="1200329"/>
          </a:xfrm>
          <a:prstGeom prst="rect">
            <a:avLst/>
          </a:prstGeom>
          <a:noFill/>
          <a:ln>
            <a:noFill/>
          </a:ln>
        </p:spPr>
        <p:txBody>
          <a:bodyPr wrap="square" rtlCol="0" anchor="ctr">
            <a:spAutoFit/>
          </a:bodyPr>
          <a:lstStyle/>
          <a:p>
            <a:pPr defTabSz="914377"/>
            <a:r>
              <a:rPr lang="en-US" sz="2400" b="1" dirty="0">
                <a:solidFill>
                  <a:srgbClr val="C00000"/>
                </a:solidFill>
                <a:effectLst>
                  <a:outerShdw blurRad="38100" dist="38100" dir="2700000" algn="tl">
                    <a:srgbClr val="000000">
                      <a:alpha val="43137"/>
                    </a:srgbClr>
                  </a:outerShdw>
                </a:effectLst>
                <a:latin typeface="Calibri" panose="020F0502020204030204" pitchFamily="34" charset="0"/>
              </a:rPr>
              <a:t>UPDATING</a:t>
            </a:r>
          </a:p>
          <a:p>
            <a:pPr defTabSz="914377"/>
            <a:r>
              <a:rPr lang="en-US" sz="2400" b="1" dirty="0">
                <a:solidFill>
                  <a:srgbClr val="C00000"/>
                </a:solidFill>
                <a:effectLst>
                  <a:outerShdw blurRad="38100" dist="38100" dir="2700000" algn="tl">
                    <a:srgbClr val="000000">
                      <a:alpha val="43137"/>
                    </a:srgbClr>
                  </a:outerShdw>
                </a:effectLst>
                <a:latin typeface="Calibri" panose="020F0502020204030204" pitchFamily="34" charset="0"/>
              </a:rPr>
              <a:t>SCIENTIFIC</a:t>
            </a:r>
          </a:p>
          <a:p>
            <a:pPr defTabSz="914377"/>
            <a:r>
              <a:rPr lang="en-US" sz="2400" b="1" dirty="0">
                <a:solidFill>
                  <a:srgbClr val="C00000"/>
                </a:solidFill>
                <a:effectLst>
                  <a:outerShdw blurRad="38100" dist="38100" dir="2700000" algn="tl">
                    <a:srgbClr val="000000">
                      <a:alpha val="43137"/>
                    </a:srgbClr>
                  </a:outerShdw>
                </a:effectLst>
                <a:latin typeface="Calibri" panose="020F0502020204030204" pitchFamily="34" charset="0"/>
              </a:rPr>
              <a:t>EVIDENCE</a:t>
            </a:r>
          </a:p>
        </p:txBody>
      </p:sp>
      <p:sp>
        <p:nvSpPr>
          <p:cNvPr id="35" name="Rectangle 34">
            <a:extLst>
              <a:ext uri="{FF2B5EF4-FFF2-40B4-BE49-F238E27FC236}">
                <a16:creationId xmlns:a16="http://schemas.microsoft.com/office/drawing/2014/main" id="{92F2599A-69AD-4829-A2EE-395A50B061CE}"/>
              </a:ext>
            </a:extLst>
          </p:cNvPr>
          <p:cNvSpPr/>
          <p:nvPr/>
        </p:nvSpPr>
        <p:spPr>
          <a:xfrm>
            <a:off x="9248503" y="960403"/>
            <a:ext cx="2807862" cy="5678643"/>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C000"/>
              </a:solidFill>
              <a:latin typeface="Myriad Web Pro"/>
            </a:endParaRPr>
          </a:p>
        </p:txBody>
      </p:sp>
      <p:grpSp>
        <p:nvGrpSpPr>
          <p:cNvPr id="8" name="Group 7">
            <a:extLst>
              <a:ext uri="{FF2B5EF4-FFF2-40B4-BE49-F238E27FC236}">
                <a16:creationId xmlns:a16="http://schemas.microsoft.com/office/drawing/2014/main" id="{02994F36-056C-4F12-88CD-7D9293EAB542}"/>
              </a:ext>
            </a:extLst>
          </p:cNvPr>
          <p:cNvGrpSpPr/>
          <p:nvPr/>
        </p:nvGrpSpPr>
        <p:grpSpPr>
          <a:xfrm>
            <a:off x="3294250" y="3103115"/>
            <a:ext cx="5775692" cy="1046761"/>
            <a:chOff x="3294250" y="3065431"/>
            <a:chExt cx="5775692" cy="1084446"/>
          </a:xfrm>
        </p:grpSpPr>
        <p:pic>
          <p:nvPicPr>
            <p:cNvPr id="36" name="Picture 35">
              <a:extLst>
                <a:ext uri="{FF2B5EF4-FFF2-40B4-BE49-F238E27FC236}">
                  <a16:creationId xmlns:a16="http://schemas.microsoft.com/office/drawing/2014/main" id="{231CA20D-8BE1-44EB-89C0-76C593CA8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250" y="3065431"/>
              <a:ext cx="1084446" cy="1084446"/>
            </a:xfrm>
            <a:prstGeom prst="rect">
              <a:avLst/>
            </a:prstGeom>
          </p:spPr>
        </p:pic>
        <p:sp>
          <p:nvSpPr>
            <p:cNvPr id="6" name="TextBox 5">
              <a:extLst>
                <a:ext uri="{FF2B5EF4-FFF2-40B4-BE49-F238E27FC236}">
                  <a16:creationId xmlns:a16="http://schemas.microsoft.com/office/drawing/2014/main" id="{760EEC08-6EC7-4FF6-B16D-FC16C799E55F}"/>
                </a:ext>
              </a:extLst>
            </p:cNvPr>
            <p:cNvSpPr txBox="1"/>
            <p:nvPr/>
          </p:nvSpPr>
          <p:spPr>
            <a:xfrm>
              <a:off x="4399911" y="3226471"/>
              <a:ext cx="4670031" cy="707886"/>
            </a:xfrm>
            <a:prstGeom prst="rect">
              <a:avLst/>
            </a:prstGeom>
            <a:noFill/>
          </p:spPr>
          <p:txBody>
            <a:bodyPr wrap="square" rtlCol="0">
              <a:spAutoFit/>
            </a:bodyPr>
            <a:lstStyle/>
            <a:p>
              <a:r>
                <a:rPr lang="en-US" sz="2000" b="1" dirty="0"/>
                <a:t>Fast Healthcare Interoperability Resources</a:t>
              </a:r>
            </a:p>
            <a:p>
              <a:r>
                <a:rPr lang="en-US" sz="2000" b="1" dirty="0"/>
                <a:t>(FHIR)</a:t>
              </a:r>
            </a:p>
          </p:txBody>
        </p:sp>
      </p:grpSp>
    </p:spTree>
    <p:extLst>
      <p:ext uri="{BB962C8B-B14F-4D97-AF65-F5344CB8AC3E}">
        <p14:creationId xmlns:p14="http://schemas.microsoft.com/office/powerpoint/2010/main" val="1090572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750" fill="hold"/>
                                        <p:tgtEl>
                                          <p:spTgt spid="5"/>
                                        </p:tgtEl>
                                        <p:attrNameLst>
                                          <p:attrName>ppt_x</p:attrName>
                                        </p:attrNameLst>
                                      </p:cBhvr>
                                      <p:tavLst>
                                        <p:tav tm="0">
                                          <p:val>
                                            <p:strVal val="1+#ppt_w/2"/>
                                          </p:val>
                                        </p:tav>
                                        <p:tav tm="100000">
                                          <p:val>
                                            <p:strVal val="#ppt_x"/>
                                          </p:val>
                                        </p:tav>
                                      </p:tavLst>
                                    </p:anim>
                                    <p:anim calcmode="lin" valueType="num">
                                      <p:cBhvr additive="base">
                                        <p:cTn id="25"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8)">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P spid="3" grpId="0"/>
      <p:bldP spid="4"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91B21B-C32E-41B7-9473-B2987F15F78C}"/>
              </a:ext>
            </a:extLst>
          </p:cNvPr>
          <p:cNvSpPr>
            <a:spLocks noGrp="1"/>
          </p:cNvSpPr>
          <p:nvPr>
            <p:ph type="title"/>
          </p:nvPr>
        </p:nvSpPr>
        <p:spPr/>
        <p:txBody>
          <a:bodyPr/>
          <a:lstStyle/>
          <a:p>
            <a:r>
              <a:rPr lang="en-US" b="1" dirty="0">
                <a:solidFill>
                  <a:srgbClr val="1F4E79"/>
                </a:solidFill>
                <a:latin typeface="+mn-lt"/>
              </a:rPr>
              <a:t>Project Details</a:t>
            </a:r>
          </a:p>
        </p:txBody>
      </p:sp>
    </p:spTree>
    <p:extLst>
      <p:ext uri="{BB962C8B-B14F-4D97-AF65-F5344CB8AC3E}">
        <p14:creationId xmlns:p14="http://schemas.microsoft.com/office/powerpoint/2010/main" val="103375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48513"/>
            <a:ext cx="10972800" cy="761137"/>
          </a:xfrm>
        </p:spPr>
        <p:txBody>
          <a:bodyPr/>
          <a:lstStyle/>
          <a:p>
            <a:r>
              <a:rPr lang="en-US" sz="3600" dirty="0">
                <a:solidFill>
                  <a:srgbClr val="5B9BD5">
                    <a:lumMod val="50000"/>
                  </a:srgbClr>
                </a:solidFill>
                <a:latin typeface="Calibri" panose="020F0502020204030204"/>
              </a:rPr>
              <a:t>Project Overview</a:t>
            </a:r>
            <a:endParaRPr lang="en-US" sz="3600" dirty="0"/>
          </a:p>
        </p:txBody>
      </p:sp>
      <p:sp>
        <p:nvSpPr>
          <p:cNvPr id="6" name="Text Placeholder 5"/>
          <p:cNvSpPr>
            <a:spLocks noGrp="1"/>
          </p:cNvSpPr>
          <p:nvPr>
            <p:ph type="body" sz="quarter" idx="10"/>
          </p:nvPr>
        </p:nvSpPr>
        <p:spPr>
          <a:xfrm>
            <a:off x="609600" y="1200471"/>
            <a:ext cx="10596879" cy="5177125"/>
          </a:xfrm>
        </p:spPr>
        <p:txBody>
          <a:bodyPr>
            <a:normAutofit lnSpcReduction="10000"/>
          </a:bodyPr>
          <a:lstStyle/>
          <a:p>
            <a:pPr marL="228600" indent="-228600">
              <a:buFont typeface="Arial" panose="020B0604020202020204" pitchFamily="34" charset="0"/>
              <a:buChar char="•"/>
            </a:pPr>
            <a:r>
              <a:rPr lang="en-US" sz="2400" dirty="0">
                <a:solidFill>
                  <a:schemeClr val="tx1"/>
                </a:solidFill>
              </a:rPr>
              <a:t>Funded by the </a:t>
            </a:r>
            <a:r>
              <a:rPr lang="en-US" sz="2400" b="1" dirty="0">
                <a:solidFill>
                  <a:schemeClr val="tx1"/>
                </a:solidFill>
              </a:rPr>
              <a:t>Patient-Centered Outcomes Research Trust Fund (PCORTF)</a:t>
            </a:r>
            <a:r>
              <a:rPr lang="en-US" sz="2400" dirty="0">
                <a:solidFill>
                  <a:schemeClr val="tx1"/>
                </a:solidFill>
              </a:rPr>
              <a:t> via the Department of Health and Human Services (HHS) Assistant Secretary for Planning and Evaluation (ASPE)</a:t>
            </a:r>
          </a:p>
          <a:p>
            <a:pPr marL="457222" lvl="1"/>
            <a:r>
              <a:rPr lang="en-US" sz="2400" dirty="0">
                <a:solidFill>
                  <a:schemeClr val="tx1"/>
                </a:solidFill>
              </a:rPr>
              <a:t>Total project timeline: 3 years</a:t>
            </a:r>
          </a:p>
          <a:p>
            <a:pPr marL="228600" indent="-228600">
              <a:buFont typeface="Arial" panose="020B0604020202020204" pitchFamily="34" charset="0"/>
              <a:buChar char="•"/>
            </a:pPr>
            <a:endParaRPr lang="en-US" sz="2400" dirty="0">
              <a:solidFill>
                <a:schemeClr val="tx1"/>
              </a:solidFill>
            </a:endParaRPr>
          </a:p>
          <a:p>
            <a:pPr marL="228600" indent="-228600">
              <a:buFont typeface="Arial" panose="020B0604020202020204" pitchFamily="34" charset="0"/>
              <a:buChar char="•"/>
            </a:pPr>
            <a:r>
              <a:rPr lang="en-US" sz="2400" b="1" u="sng" dirty="0">
                <a:solidFill>
                  <a:schemeClr val="tx1"/>
                </a:solidFill>
              </a:rPr>
              <a:t>PROBLEM:</a:t>
            </a:r>
            <a:r>
              <a:rPr lang="en-US" sz="2400" b="1" dirty="0">
                <a:solidFill>
                  <a:schemeClr val="tx1"/>
                </a:solidFill>
              </a:rPr>
              <a:t>  </a:t>
            </a:r>
            <a:r>
              <a:rPr lang="en-US" sz="2400" dirty="0">
                <a:solidFill>
                  <a:schemeClr val="tx1"/>
                </a:solidFill>
              </a:rPr>
              <a:t>Patient-centered outcomes researchers and public health professionals need better ways to get data from different electronic health record (EHR) systems without posing additional burden on health care providers </a:t>
            </a:r>
          </a:p>
          <a:p>
            <a:pPr marL="228600" indent="-228600">
              <a:buFont typeface="Arial" panose="020B0604020202020204" pitchFamily="34" charset="0"/>
              <a:buChar char="•"/>
            </a:pPr>
            <a:endParaRPr lang="en-US" sz="2400" b="1" u="sng" dirty="0">
              <a:solidFill>
                <a:schemeClr val="tx1"/>
              </a:solidFill>
            </a:endParaRPr>
          </a:p>
          <a:p>
            <a:pPr marL="228600" indent="-228600">
              <a:buFont typeface="Arial" panose="020B0604020202020204" pitchFamily="34" charset="0"/>
              <a:buChar char="•"/>
            </a:pPr>
            <a:r>
              <a:rPr lang="en-US" sz="2400" b="1" u="sng" dirty="0">
                <a:solidFill>
                  <a:schemeClr val="tx1"/>
                </a:solidFill>
              </a:rPr>
              <a:t>GOAL:</a:t>
            </a:r>
            <a:r>
              <a:rPr lang="en-US" sz="2400" b="1" dirty="0">
                <a:solidFill>
                  <a:schemeClr val="tx1"/>
                </a:solidFill>
              </a:rPr>
              <a:t> </a:t>
            </a:r>
            <a:r>
              <a:rPr lang="en-US" sz="2400" dirty="0">
                <a:solidFill>
                  <a:schemeClr val="tx1"/>
                </a:solidFill>
              </a:rPr>
              <a:t>Create a reliable, scalable, generalizable, configurable, interoperable method to get EHR data for multiple use cases</a:t>
            </a:r>
          </a:p>
          <a:p>
            <a:pPr marL="228600" indent="-228600">
              <a:buFont typeface="Arial" panose="020B0604020202020204" pitchFamily="34" charset="0"/>
              <a:buChar char="•"/>
            </a:pPr>
            <a:endParaRPr lang="en-US" sz="2400" dirty="0">
              <a:solidFill>
                <a:schemeClr val="tx1"/>
              </a:solidFill>
            </a:endParaRPr>
          </a:p>
          <a:p>
            <a:pPr marL="228600" indent="-228600">
              <a:buFont typeface="Arial" panose="020B0604020202020204" pitchFamily="34" charset="0"/>
              <a:buChar char="•"/>
            </a:pPr>
            <a:r>
              <a:rPr lang="en-US" sz="2400" b="1" u="sng" dirty="0">
                <a:solidFill>
                  <a:schemeClr val="tx1"/>
                </a:solidFill>
              </a:rPr>
              <a:t>OBJECTIVE:</a:t>
            </a:r>
            <a:r>
              <a:rPr lang="en-US" sz="2400" b="1" dirty="0">
                <a:solidFill>
                  <a:schemeClr val="tx1"/>
                </a:solidFill>
              </a:rPr>
              <a:t> </a:t>
            </a:r>
            <a:r>
              <a:rPr lang="en-US" sz="2400" dirty="0">
                <a:solidFill>
                  <a:schemeClr val="tx1"/>
                </a:solidFill>
              </a:rPr>
              <a:t>Develop reference architecture and demonstrate a reference implementation (including implementation guides)</a:t>
            </a:r>
          </a:p>
        </p:txBody>
      </p:sp>
    </p:spTree>
    <p:extLst>
      <p:ext uri="{BB962C8B-B14F-4D97-AF65-F5344CB8AC3E}">
        <p14:creationId xmlns:p14="http://schemas.microsoft.com/office/powerpoint/2010/main" val="1840447221"/>
      </p:ext>
    </p:extLst>
  </p:cSld>
  <p:clrMapOvr>
    <a:overrideClrMapping bg1="lt1" tx1="dk1" bg2="lt2" tx2="dk2" accent1="accent1" accent2="accent2" accent3="accent3" accent4="accent4" accent5="accent5" accent6="accent6" hlink="hlink" folHlink="folHlink"/>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42F9A5-6404-46EA-A9BA-BB73897C37F9}"/>
              </a:ext>
            </a:extLst>
          </p:cNvPr>
          <p:cNvSpPr>
            <a:spLocks noGrp="1"/>
          </p:cNvSpPr>
          <p:nvPr>
            <p:ph type="title"/>
          </p:nvPr>
        </p:nvSpPr>
        <p:spPr>
          <a:xfrm>
            <a:off x="341218" y="312095"/>
            <a:ext cx="10982737" cy="828250"/>
          </a:xfrm>
        </p:spPr>
        <p:txBody>
          <a:bodyPr vert="horz" lIns="91440" tIns="45720" rIns="91440" bIns="45720" rtlCol="0" anchor="ctr">
            <a:noAutofit/>
          </a:bodyPr>
          <a:lstStyle/>
          <a:p>
            <a:pPr>
              <a:lnSpc>
                <a:spcPts val="4000"/>
              </a:lnSpc>
            </a:pPr>
            <a:r>
              <a:rPr lang="en-US" sz="3600" b="1" dirty="0">
                <a:solidFill>
                  <a:srgbClr val="5B9BD5">
                    <a:lumMod val="50000"/>
                  </a:srgbClr>
                </a:solidFill>
                <a:latin typeface="Calibri" panose="020F0502020204030204"/>
              </a:rPr>
              <a:t>DRIVERS</a:t>
            </a:r>
          </a:p>
        </p:txBody>
      </p:sp>
      <p:sp>
        <p:nvSpPr>
          <p:cNvPr id="5" name="Content Placeholder 4">
            <a:extLst>
              <a:ext uri="{FF2B5EF4-FFF2-40B4-BE49-F238E27FC236}">
                <a16:creationId xmlns:a16="http://schemas.microsoft.com/office/drawing/2014/main" id="{A5263029-1409-4909-A29A-321AA1674DE5}"/>
              </a:ext>
            </a:extLst>
          </p:cNvPr>
          <p:cNvSpPr>
            <a:spLocks noGrp="1"/>
          </p:cNvSpPr>
          <p:nvPr>
            <p:ph sz="half" idx="1"/>
          </p:nvPr>
        </p:nvSpPr>
        <p:spPr>
          <a:xfrm>
            <a:off x="226142" y="1327759"/>
            <a:ext cx="11622147" cy="5218146"/>
          </a:xfrm>
        </p:spPr>
        <p:txBody>
          <a:bodyPr vert="horz" lIns="91440" tIns="45720" rIns="91440" bIns="45720" rtlCol="0" anchor="t">
            <a:noAutofit/>
          </a:bodyPr>
          <a:lstStyle/>
          <a:p>
            <a:pPr>
              <a:spcAft>
                <a:spcPts val="1000"/>
              </a:spcAft>
            </a:pPr>
            <a:r>
              <a:rPr lang="en-US" dirty="0"/>
              <a:t>Public health needs </a:t>
            </a:r>
            <a:r>
              <a:rPr lang="en-US" b="1" dirty="0"/>
              <a:t>span</a:t>
            </a:r>
            <a:r>
              <a:rPr lang="en-US" dirty="0"/>
              <a:t> surveillance, monitoring, quality measurement, research, population health management, and “secondary uses” of healthcare data</a:t>
            </a:r>
          </a:p>
          <a:p>
            <a:pPr>
              <a:spcAft>
                <a:spcPts val="1000"/>
              </a:spcAft>
            </a:pPr>
            <a:r>
              <a:rPr lang="en-US" dirty="0"/>
              <a:t>Collaboratively establishing a common framework helps </a:t>
            </a:r>
            <a:r>
              <a:rPr lang="en-US" b="1" dirty="0"/>
              <a:t>increase the likelihood of success </a:t>
            </a:r>
            <a:r>
              <a:rPr lang="en-US" dirty="0"/>
              <a:t>rather than trying multiple separate approaches</a:t>
            </a:r>
          </a:p>
          <a:p>
            <a:pPr>
              <a:spcAft>
                <a:spcPts val="1000"/>
              </a:spcAft>
            </a:pPr>
            <a:r>
              <a:rPr lang="en-US" b="1" dirty="0"/>
              <a:t>Closing the loop </a:t>
            </a:r>
            <a:r>
              <a:rPr lang="en-US" dirty="0"/>
              <a:t>(e.g., through bidirectional data exchange) can deliver more public health </a:t>
            </a:r>
            <a:r>
              <a:rPr lang="en-US" b="1" dirty="0"/>
              <a:t>value</a:t>
            </a:r>
            <a:r>
              <a:rPr lang="en-US" dirty="0"/>
              <a:t> to healthcare</a:t>
            </a:r>
          </a:p>
          <a:p>
            <a:pPr>
              <a:spcAft>
                <a:spcPts val="1000"/>
              </a:spcAft>
            </a:pPr>
            <a:r>
              <a:rPr lang="en-US" dirty="0"/>
              <a:t>Leveraging existing efforts offers a </a:t>
            </a:r>
            <a:r>
              <a:rPr lang="en-US" b="1" dirty="0"/>
              <a:t>foundation</a:t>
            </a:r>
            <a:r>
              <a:rPr lang="en-US" dirty="0"/>
              <a:t> and lessons learned to build on</a:t>
            </a:r>
          </a:p>
        </p:txBody>
      </p:sp>
    </p:spTree>
    <p:extLst>
      <p:ext uri="{BB962C8B-B14F-4D97-AF65-F5344CB8AC3E}">
        <p14:creationId xmlns:p14="http://schemas.microsoft.com/office/powerpoint/2010/main" val="848033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42F9A5-6404-46EA-A9BA-BB73897C37F9}"/>
              </a:ext>
            </a:extLst>
          </p:cNvPr>
          <p:cNvSpPr>
            <a:spLocks noGrp="1"/>
          </p:cNvSpPr>
          <p:nvPr>
            <p:ph type="title"/>
          </p:nvPr>
        </p:nvSpPr>
        <p:spPr>
          <a:xfrm>
            <a:off x="353744" y="199361"/>
            <a:ext cx="11426451" cy="828250"/>
          </a:xfrm>
        </p:spPr>
        <p:txBody>
          <a:bodyPr vert="horz" lIns="91440" tIns="45720" rIns="91440" bIns="45720" rtlCol="0" anchor="ctr">
            <a:noAutofit/>
          </a:bodyPr>
          <a:lstStyle/>
          <a:p>
            <a:pPr algn="ctr">
              <a:lnSpc>
                <a:spcPts val="4000"/>
              </a:lnSpc>
            </a:pPr>
            <a:r>
              <a:rPr lang="en-US" sz="3600" b="1" dirty="0">
                <a:solidFill>
                  <a:srgbClr val="5B9BD5">
                    <a:lumMod val="50000"/>
                  </a:srgbClr>
                </a:solidFill>
                <a:latin typeface="Calibri" panose="020F0502020204030204"/>
              </a:rPr>
              <a:t>Guiding Principles for Technical Approach</a:t>
            </a:r>
          </a:p>
        </p:txBody>
      </p:sp>
      <p:sp>
        <p:nvSpPr>
          <p:cNvPr id="5" name="Content Placeholder 4">
            <a:extLst>
              <a:ext uri="{FF2B5EF4-FFF2-40B4-BE49-F238E27FC236}">
                <a16:creationId xmlns:a16="http://schemas.microsoft.com/office/drawing/2014/main" id="{A5263029-1409-4909-A29A-321AA1674DE5}"/>
              </a:ext>
            </a:extLst>
          </p:cNvPr>
          <p:cNvSpPr>
            <a:spLocks noGrp="1"/>
          </p:cNvSpPr>
          <p:nvPr>
            <p:ph sz="half" idx="1"/>
          </p:nvPr>
        </p:nvSpPr>
        <p:spPr>
          <a:xfrm>
            <a:off x="477981" y="1848254"/>
            <a:ext cx="11302214" cy="4592051"/>
          </a:xfrm>
        </p:spPr>
        <p:txBody>
          <a:bodyPr vert="horz" lIns="91440" tIns="45720" rIns="91440" bIns="45720" rtlCol="0" anchor="t">
            <a:noAutofit/>
          </a:bodyPr>
          <a:lstStyle/>
          <a:p>
            <a:pPr marL="0" indent="0" algn="ctr">
              <a:spcAft>
                <a:spcPts val="2000"/>
              </a:spcAft>
              <a:buNone/>
            </a:pPr>
            <a:r>
              <a:rPr lang="en-US" sz="3200" dirty="0"/>
              <a:t>Leverage FHIR</a:t>
            </a:r>
          </a:p>
          <a:p>
            <a:pPr marL="0" indent="0" algn="ctr">
              <a:spcAft>
                <a:spcPts val="2000"/>
              </a:spcAft>
              <a:buNone/>
            </a:pPr>
            <a:r>
              <a:rPr lang="en-US" sz="3200" dirty="0"/>
              <a:t>Automate</a:t>
            </a:r>
          </a:p>
          <a:p>
            <a:pPr marL="0" indent="0" algn="ctr">
              <a:spcAft>
                <a:spcPts val="2000"/>
              </a:spcAft>
              <a:buNone/>
            </a:pPr>
            <a:r>
              <a:rPr lang="en-US" sz="3200" dirty="0"/>
              <a:t>Limit proliferation of IGs for public health</a:t>
            </a:r>
          </a:p>
          <a:p>
            <a:pPr marL="0" indent="0" algn="ctr">
              <a:spcAft>
                <a:spcPts val="2000"/>
              </a:spcAft>
              <a:buNone/>
            </a:pPr>
            <a:r>
              <a:rPr lang="en-US" sz="3200" dirty="0"/>
              <a:t>Promote configuration over proprietary implementation</a:t>
            </a:r>
          </a:p>
          <a:p>
            <a:pPr marL="0" indent="0" algn="ctr">
              <a:spcAft>
                <a:spcPts val="2000"/>
              </a:spcAft>
              <a:buNone/>
            </a:pPr>
            <a:r>
              <a:rPr lang="en-US" sz="3200" dirty="0"/>
              <a:t>Account for implementation variability</a:t>
            </a:r>
          </a:p>
          <a:p>
            <a:pPr marL="0" indent="0" algn="ctr">
              <a:spcAft>
                <a:spcPts val="2000"/>
              </a:spcAft>
              <a:buNone/>
            </a:pPr>
            <a:endParaRPr lang="en-US" sz="3200" dirty="0">
              <a:cs typeface="Calibri"/>
            </a:endParaRPr>
          </a:p>
        </p:txBody>
      </p:sp>
    </p:spTree>
    <p:extLst>
      <p:ext uri="{BB962C8B-B14F-4D97-AF65-F5344CB8AC3E}">
        <p14:creationId xmlns:p14="http://schemas.microsoft.com/office/powerpoint/2010/main" val="4060664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442999"/>
            <a:ext cx="7718611" cy="1501944"/>
          </a:xfrm>
          <a:prstGeom prst="roundRect">
            <a:avLst>
              <a:gd name="adj" fmla="val 583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srgbClr val="002060"/>
                </a:solidFill>
                <a:latin typeface="Calibri" panose="020F0502020204030204"/>
              </a:rPr>
              <a:t>Agile Development: Iterative Design-Build-Test Cycles (test case: Hepatitis C)</a:t>
            </a: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effectLst>
                <a:outerShdw blurRad="38100" dist="38100" dir="2700000" algn="tl">
                  <a:srgbClr val="000000">
                    <a:alpha val="43137"/>
                  </a:srgbClr>
                </a:outerShdw>
              </a:effectLst>
              <a:latin typeface="Calibri" panose="020F0502020204030204"/>
            </a:endParaRPr>
          </a:p>
        </p:txBody>
      </p:sp>
      <p:sp>
        <p:nvSpPr>
          <p:cNvPr id="2" name="Rectangle 1"/>
          <p:cNvSpPr/>
          <p:nvPr/>
        </p:nvSpPr>
        <p:spPr>
          <a:xfrm>
            <a:off x="117057" y="5754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Technical Expert Panel:</a:t>
            </a:r>
          </a:p>
          <a:p>
            <a:pPr algn="ctr" defTabSz="914377">
              <a:defRPr/>
            </a:pPr>
            <a:r>
              <a:rPr lang="en-US" sz="1200" b="1" dirty="0">
                <a:solidFill>
                  <a:prstClr val="white"/>
                </a:solidFill>
                <a:latin typeface="Calibri" panose="020F0502020204030204"/>
              </a:rPr>
              <a:t>End Users, Data Recipients, Stakeholders – Including representatives of additional use cases</a:t>
            </a:r>
          </a:p>
        </p:txBody>
      </p:sp>
      <p:sp>
        <p:nvSpPr>
          <p:cNvPr id="8" name="Rounded Rectangle 7"/>
          <p:cNvSpPr/>
          <p:nvPr/>
        </p:nvSpPr>
        <p:spPr>
          <a:xfrm>
            <a:off x="117059" y="18154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400" b="1" dirty="0">
                <a:solidFill>
                  <a:prstClr val="white"/>
                </a:solidFill>
                <a:latin typeface="Calibri" panose="020F0502020204030204"/>
              </a:rPr>
              <a:t>Hepatitis C, Cancer, Healthcare Surveys</a:t>
            </a:r>
          </a:p>
        </p:txBody>
      </p:sp>
      <p:sp>
        <p:nvSpPr>
          <p:cNvPr id="9" name="Rounded Rectangle 8"/>
          <p:cNvSpPr/>
          <p:nvPr/>
        </p:nvSpPr>
        <p:spPr>
          <a:xfrm>
            <a:off x="117059" y="24429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400" b="1" dirty="0">
                <a:solidFill>
                  <a:prstClr val="white"/>
                </a:solidFill>
                <a:latin typeface="Calibri" panose="020F0502020204030204"/>
              </a:rPr>
              <a:t>To develop scalable and extensible application</a:t>
            </a:r>
          </a:p>
        </p:txBody>
      </p:sp>
      <p:sp>
        <p:nvSpPr>
          <p:cNvPr id="10" name="Rounded Rectangle 9"/>
          <p:cNvSpPr/>
          <p:nvPr/>
        </p:nvSpPr>
        <p:spPr>
          <a:xfrm>
            <a:off x="117058" y="1815469"/>
            <a:ext cx="3217815" cy="5558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200" b="1" dirty="0">
                <a:solidFill>
                  <a:prstClr val="white"/>
                </a:solidFill>
                <a:latin typeface="Calibri" panose="020F0502020204030204"/>
              </a:rPr>
              <a:t>Hepatitis C, Cancer, Healthcare Surveys</a:t>
            </a:r>
          </a:p>
        </p:txBody>
      </p:sp>
      <p:sp>
        <p:nvSpPr>
          <p:cNvPr id="11" name="Rounded Rectangle 10"/>
          <p:cNvSpPr/>
          <p:nvPr/>
        </p:nvSpPr>
        <p:spPr>
          <a:xfrm>
            <a:off x="117058" y="2442998"/>
            <a:ext cx="3226506" cy="5558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200" b="1" dirty="0">
                <a:solidFill>
                  <a:prstClr val="white"/>
                </a:solidFill>
                <a:latin typeface="Calibri" panose="020F0502020204030204"/>
              </a:rPr>
              <a:t>To develop scalable and extensible architecture</a:t>
            </a:r>
          </a:p>
        </p:txBody>
      </p:sp>
      <p:grpSp>
        <p:nvGrpSpPr>
          <p:cNvPr id="4" name="Group 3"/>
          <p:cNvGrpSpPr/>
          <p:nvPr/>
        </p:nvGrpSpPr>
        <p:grpSpPr>
          <a:xfrm>
            <a:off x="3352801" y="18154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Implementation Guides</a:t>
              </a:r>
            </a:p>
            <a:p>
              <a:pPr algn="ctr" defTabSz="914377">
                <a:defRPr/>
              </a:pPr>
              <a:r>
                <a:rPr lang="en-US" sz="1200" b="1" dirty="0">
                  <a:solidFill>
                    <a:prstClr val="white"/>
                  </a:solidFill>
                  <a:latin typeface="Calibri" panose="020F0502020204030204"/>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75" name="Flowchart: Process 74"/>
          <p:cNvSpPr/>
          <p:nvPr/>
        </p:nvSpPr>
        <p:spPr>
          <a:xfrm>
            <a:off x="5012325" y="6400670"/>
            <a:ext cx="6056779" cy="352228"/>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dirty="0">
                <a:solidFill>
                  <a:prstClr val="white"/>
                </a:solidFill>
                <a:latin typeface="Calibri" panose="020F0502020204030204"/>
              </a:rPr>
              <a:t>Measure and Evaluate</a:t>
            </a:r>
          </a:p>
        </p:txBody>
      </p:sp>
      <p:sp>
        <p:nvSpPr>
          <p:cNvPr id="77" name="Rounded Rectangle 76"/>
          <p:cNvSpPr/>
          <p:nvPr/>
        </p:nvSpPr>
        <p:spPr>
          <a:xfrm rot="16200000">
            <a:off x="8535620" y="31694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PRODUCTS:  </a:t>
            </a:r>
            <a:r>
              <a:rPr lang="en-US" dirty="0">
                <a:solidFill>
                  <a:prstClr val="white"/>
                </a:solidFill>
                <a:latin typeface="Calibri" panose="020F0502020204030204"/>
              </a:rPr>
              <a:t>Reference Architecture, Reference Implementation</a:t>
            </a:r>
          </a:p>
          <a:p>
            <a:pPr algn="ctr" defTabSz="914377">
              <a:defRPr/>
            </a:pPr>
            <a:r>
              <a:rPr lang="en-US" dirty="0">
                <a:solidFill>
                  <a:prstClr val="white"/>
                </a:solidFill>
                <a:latin typeface="Calibri" panose="020F0502020204030204"/>
              </a:rPr>
              <a:t>(Open Source Software) &amp;  Balloted Implementation Guides, Roadmap for Scalability and Sustainability</a:t>
            </a:r>
          </a:p>
        </p:txBody>
      </p:sp>
      <p:sp>
        <p:nvSpPr>
          <p:cNvPr id="66" name="Rectangle 65"/>
          <p:cNvSpPr/>
          <p:nvPr/>
        </p:nvSpPr>
        <p:spPr>
          <a:xfrm>
            <a:off x="126144" y="11954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effectLst>
                  <a:outerShdw blurRad="38100" dist="38100" dir="2700000" algn="tl">
                    <a:srgbClr val="000000">
                      <a:alpha val="43137"/>
                    </a:srgbClr>
                  </a:outerShdw>
                </a:effectLst>
                <a:latin typeface="Calibri" panose="020F0502020204030204"/>
              </a:rPr>
              <a:t>Foundation of standards supported by health IT certification (CCDS/USCDI, APIs, FHIR)</a:t>
            </a:r>
            <a:endParaRPr lang="en-US" sz="1051" b="1" dirty="0">
              <a:solidFill>
                <a:prstClr val="white"/>
              </a:solidFill>
              <a:latin typeface="Calibri" panose="020F0502020204030204"/>
            </a:endParaRPr>
          </a:p>
        </p:txBody>
      </p:sp>
      <p:grpSp>
        <p:nvGrpSpPr>
          <p:cNvPr id="20" name="Group 19"/>
          <p:cNvGrpSpPr/>
          <p:nvPr/>
        </p:nvGrpSpPr>
        <p:grpSpPr>
          <a:xfrm>
            <a:off x="270060" y="4016662"/>
            <a:ext cx="3845465" cy="2334703"/>
            <a:chOff x="631512" y="3584623"/>
            <a:chExt cx="3631499" cy="2334702"/>
          </a:xfrm>
        </p:grpSpPr>
        <p:pic>
          <p:nvPicPr>
            <p:cNvPr id="56" name="Picture 5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a:solidFill>
                    <a:prstClr val="white"/>
                  </a:solidFill>
                  <a:latin typeface="Calibri" panose="020F0502020204030204"/>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a:solidFill>
                    <a:prstClr val="white"/>
                  </a:solidFill>
                  <a:latin typeface="Calibri" panose="020F0502020204030204"/>
                </a:endParaRPr>
              </a:p>
            </p:txBody>
          </p:sp>
        </p:grpSp>
        <p:sp>
          <p:nvSpPr>
            <p:cNvPr id="62" name="Flowchart: Magnetic Disk 61"/>
            <p:cNvSpPr/>
            <p:nvPr/>
          </p:nvSpPr>
          <p:spPr>
            <a:xfrm>
              <a:off x="863022" y="4657723"/>
              <a:ext cx="288560" cy="29583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a:solidFill>
                  <a:prstClr val="white"/>
                </a:solidFill>
                <a:latin typeface="Calibri" panose="020F0502020204030204"/>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Other testing partners (e.g., public health departments, registries, health IT developers, etc.)</a:t>
              </a:r>
            </a:p>
          </p:txBody>
        </p:sp>
      </p:grpSp>
      <p:grpSp>
        <p:nvGrpSpPr>
          <p:cNvPr id="6" name="Group 5"/>
          <p:cNvGrpSpPr/>
          <p:nvPr/>
        </p:nvGrpSpPr>
        <p:grpSpPr>
          <a:xfrm>
            <a:off x="4184185" y="40026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National Test Collaborative</a:t>
              </a:r>
            </a:p>
            <a:p>
              <a:pPr algn="ctr" defTabSz="914377">
                <a:defRPr/>
              </a:pPr>
              <a:r>
                <a:rPr lang="en-US" dirty="0">
                  <a:solidFill>
                    <a:prstClr val="white"/>
                  </a:solidFill>
                  <a:latin typeface="Calibri" panose="020F0502020204030204"/>
                </a:rPr>
                <a:t>Including a variety of clinical organizations and their EHR platforms</a:t>
              </a: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r>
                <a:rPr lang="en-US" dirty="0">
                  <a:solidFill>
                    <a:prstClr val="white"/>
                  </a:solidFill>
                  <a:latin typeface="Calibri" panose="020F0502020204030204"/>
                </a:rPr>
                <a:t>  </a:t>
              </a:r>
            </a:p>
          </p:txBody>
        </p:sp>
        <p:sp>
          <p:nvSpPr>
            <p:cNvPr id="31" name="Flowchart: Magnetic Disk 30"/>
            <p:cNvSpPr/>
            <p:nvPr/>
          </p:nvSpPr>
          <p:spPr>
            <a:xfrm>
              <a:off x="5133824" y="4531937"/>
              <a:ext cx="527701" cy="627529"/>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2" name="Rectangle 31"/>
            <p:cNvSpPr/>
            <p:nvPr/>
          </p:nvSpPr>
          <p:spPr>
            <a:xfrm>
              <a:off x="4486899" y="4531937"/>
              <a:ext cx="570700" cy="6185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grpSp>
        <p:nvGrpSpPr>
          <p:cNvPr id="71" name="Group 70"/>
          <p:cNvGrpSpPr/>
          <p:nvPr/>
        </p:nvGrpSpPr>
        <p:grpSpPr>
          <a:xfrm>
            <a:off x="3579163" y="2810313"/>
            <a:ext cx="7319679" cy="1281955"/>
            <a:chOff x="3769661" y="1434352"/>
            <a:chExt cx="7319678" cy="1281955"/>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black"/>
                </a:solidFill>
                <a:latin typeface="Calibri" panose="020F0502020204030204"/>
              </a:endParaRPr>
            </a:p>
          </p:txBody>
        </p:sp>
      </p:grpSp>
      <p:sp>
        <p:nvSpPr>
          <p:cNvPr id="29" name="TextBox 28"/>
          <p:cNvSpPr txBox="1"/>
          <p:nvPr/>
        </p:nvSpPr>
        <p:spPr>
          <a:xfrm>
            <a:off x="42692" y="30929"/>
            <a:ext cx="12192000" cy="584775"/>
          </a:xfrm>
          <a:prstGeom prst="rect">
            <a:avLst/>
          </a:prstGeom>
          <a:noFill/>
        </p:spPr>
        <p:txBody>
          <a:bodyPr wrap="square" rtlCol="0">
            <a:spAutoFit/>
          </a:bodyPr>
          <a:lstStyle/>
          <a:p>
            <a:pPr algn="ctr" defTabSz="914377">
              <a:defRPr/>
            </a:pPr>
            <a:r>
              <a:rPr lang="en-US" sz="3200" b="1" dirty="0">
                <a:solidFill>
                  <a:srgbClr val="5B9BD5">
                    <a:lumMod val="50000"/>
                  </a:srgbClr>
                </a:solidFill>
                <a:latin typeface="Calibri" panose="020F0502020204030204"/>
              </a:rPr>
              <a:t>Making EHR Data More Available for Research and Public Health</a:t>
            </a:r>
          </a:p>
        </p:txBody>
      </p:sp>
      <p:sp>
        <p:nvSpPr>
          <p:cNvPr id="90" name="Flowchart: Process 89"/>
          <p:cNvSpPr/>
          <p:nvPr/>
        </p:nvSpPr>
        <p:spPr>
          <a:xfrm>
            <a:off x="484025" y="6400670"/>
            <a:ext cx="4528303" cy="35222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black"/>
                </a:solidFill>
                <a:latin typeface="Calibri" panose="020F0502020204030204"/>
              </a:rPr>
              <a:t>Evaluation Planning</a:t>
            </a:r>
          </a:p>
        </p:txBody>
      </p:sp>
      <p:sp>
        <p:nvSpPr>
          <p:cNvPr id="63" name="TextBox 62"/>
          <p:cNvSpPr txBox="1"/>
          <p:nvPr/>
        </p:nvSpPr>
        <p:spPr>
          <a:xfrm>
            <a:off x="120957" y="3022641"/>
            <a:ext cx="3215267" cy="830997"/>
          </a:xfrm>
          <a:prstGeom prst="rect">
            <a:avLst/>
          </a:prstGeom>
          <a:noFill/>
        </p:spPr>
        <p:txBody>
          <a:bodyPr wrap="square" rtlCol="0">
            <a:spAutoFit/>
          </a:bodyPr>
          <a:lstStyle/>
          <a:p>
            <a:pPr defTabSz="914377"/>
            <a:r>
              <a:rPr lang="en-US" sz="1200" b="1" dirty="0">
                <a:solidFill>
                  <a:prstClr val="black"/>
                </a:solidFill>
                <a:latin typeface="Calibri" panose="020F0502020204030204"/>
              </a:rPr>
              <a:t>CCDS: </a:t>
            </a:r>
            <a:r>
              <a:rPr lang="en-US" sz="1200" dirty="0">
                <a:solidFill>
                  <a:prstClr val="black"/>
                </a:solidFill>
                <a:latin typeface="Calibri" panose="020F0502020204030204"/>
              </a:rPr>
              <a:t>Core Clinical Data Set</a:t>
            </a:r>
          </a:p>
          <a:p>
            <a:pPr defTabSz="914377"/>
            <a:r>
              <a:rPr lang="en-US" sz="1200" b="1" dirty="0">
                <a:solidFill>
                  <a:prstClr val="black"/>
                </a:solidFill>
                <a:latin typeface="Calibri" panose="020F0502020204030204"/>
              </a:rPr>
              <a:t>USCDI: </a:t>
            </a:r>
            <a:r>
              <a:rPr lang="en-US" sz="1200" dirty="0">
                <a:solidFill>
                  <a:prstClr val="black"/>
                </a:solidFill>
                <a:latin typeface="Calibri" panose="020F0502020204030204"/>
              </a:rPr>
              <a:t>US Core Data for Interoperability</a:t>
            </a:r>
          </a:p>
          <a:p>
            <a:pPr defTabSz="914377"/>
            <a:r>
              <a:rPr lang="en-US" sz="1200" b="1" dirty="0">
                <a:solidFill>
                  <a:prstClr val="black"/>
                </a:solidFill>
                <a:latin typeface="Calibri" panose="020F0502020204030204"/>
              </a:rPr>
              <a:t>APIs: </a:t>
            </a:r>
            <a:r>
              <a:rPr lang="en-US" sz="1200" dirty="0">
                <a:solidFill>
                  <a:prstClr val="black"/>
                </a:solidFill>
                <a:latin typeface="Calibri" panose="020F0502020204030204"/>
              </a:rPr>
              <a:t>Application Programming Interfaces</a:t>
            </a:r>
          </a:p>
          <a:p>
            <a:pPr defTabSz="914377"/>
            <a:r>
              <a:rPr lang="en-US" sz="1200" b="1" dirty="0">
                <a:solidFill>
                  <a:prstClr val="black"/>
                </a:solidFill>
                <a:latin typeface="Calibri" panose="020F0502020204030204"/>
              </a:rPr>
              <a:t>FHIR: </a:t>
            </a:r>
            <a:r>
              <a:rPr lang="en-US" sz="1200" dirty="0">
                <a:solidFill>
                  <a:prstClr val="black"/>
                </a:solidFill>
                <a:latin typeface="Calibri" panose="020F0502020204030204"/>
              </a:rPr>
              <a:t>Fast Healthcare Interoperability Resources</a:t>
            </a:r>
          </a:p>
        </p:txBody>
      </p:sp>
    </p:spTree>
    <p:extLst>
      <p:ext uri="{BB962C8B-B14F-4D97-AF65-F5344CB8AC3E}">
        <p14:creationId xmlns:p14="http://schemas.microsoft.com/office/powerpoint/2010/main" val="3624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91B21B-C32E-41B7-9473-B2987F15F78C}"/>
              </a:ext>
            </a:extLst>
          </p:cNvPr>
          <p:cNvSpPr>
            <a:spLocks noGrp="1"/>
          </p:cNvSpPr>
          <p:nvPr>
            <p:ph type="title"/>
          </p:nvPr>
        </p:nvSpPr>
        <p:spPr/>
        <p:txBody>
          <a:bodyPr/>
          <a:lstStyle/>
          <a:p>
            <a:r>
              <a:rPr lang="en-US" b="1" dirty="0">
                <a:solidFill>
                  <a:srgbClr val="1F4E79"/>
                </a:solidFill>
                <a:latin typeface="+mn-lt"/>
              </a:rPr>
              <a:t>TEP Objectives, Approach, &amp; Logistics</a:t>
            </a:r>
          </a:p>
        </p:txBody>
      </p:sp>
    </p:spTree>
    <p:extLst>
      <p:ext uri="{BB962C8B-B14F-4D97-AF65-F5344CB8AC3E}">
        <p14:creationId xmlns:p14="http://schemas.microsoft.com/office/powerpoint/2010/main" val="1168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91B21B-C32E-41B7-9473-B2987F15F78C}"/>
              </a:ext>
            </a:extLst>
          </p:cNvPr>
          <p:cNvSpPr>
            <a:spLocks noGrp="1"/>
          </p:cNvSpPr>
          <p:nvPr>
            <p:ph type="title"/>
          </p:nvPr>
        </p:nvSpPr>
        <p:spPr/>
        <p:txBody>
          <a:bodyPr/>
          <a:lstStyle/>
          <a:p>
            <a:r>
              <a:rPr lang="en-US" b="1" dirty="0">
                <a:solidFill>
                  <a:srgbClr val="1F4E79"/>
                </a:solidFill>
                <a:latin typeface="+mn-lt"/>
              </a:rPr>
              <a:t>Keynote Address</a:t>
            </a:r>
          </a:p>
        </p:txBody>
      </p:sp>
    </p:spTree>
    <p:extLst>
      <p:ext uri="{BB962C8B-B14F-4D97-AF65-F5344CB8AC3E}">
        <p14:creationId xmlns:p14="http://schemas.microsoft.com/office/powerpoint/2010/main" val="3529920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48513"/>
            <a:ext cx="10972800" cy="761137"/>
          </a:xfrm>
        </p:spPr>
        <p:txBody>
          <a:bodyPr/>
          <a:lstStyle/>
          <a:p>
            <a:r>
              <a:rPr lang="en-US" sz="3600" dirty="0">
                <a:solidFill>
                  <a:srgbClr val="5B9BD5">
                    <a:lumMod val="50000"/>
                  </a:srgbClr>
                </a:solidFill>
                <a:latin typeface="Calibri" panose="020F0502020204030204"/>
              </a:rPr>
              <a:t>TEP Charter: Mission</a:t>
            </a:r>
            <a:endParaRPr lang="en-US" sz="3600" dirty="0"/>
          </a:p>
        </p:txBody>
      </p:sp>
      <p:sp>
        <p:nvSpPr>
          <p:cNvPr id="6" name="Text Placeholder 5"/>
          <p:cNvSpPr>
            <a:spLocks noGrp="1"/>
          </p:cNvSpPr>
          <p:nvPr>
            <p:ph type="body" sz="quarter" idx="10"/>
          </p:nvPr>
        </p:nvSpPr>
        <p:spPr>
          <a:xfrm>
            <a:off x="609600" y="1200471"/>
            <a:ext cx="10596879" cy="5177125"/>
          </a:xfrm>
        </p:spPr>
        <p:txBody>
          <a:bodyPr>
            <a:normAutofit/>
          </a:bodyPr>
          <a:lstStyle/>
          <a:p>
            <a:pPr marL="228600" indent="-228600">
              <a:buFont typeface="Arial" panose="020B0604020202020204" pitchFamily="34" charset="0"/>
              <a:buChar char="•"/>
            </a:pPr>
            <a:r>
              <a:rPr lang="en-US" sz="2800" dirty="0">
                <a:solidFill>
                  <a:schemeClr val="tx1"/>
                </a:solidFill>
              </a:rPr>
              <a:t>Provide technical and subject matter expertise to </a:t>
            </a:r>
          </a:p>
          <a:p>
            <a:pPr marL="228600" indent="-228600">
              <a:buFont typeface="Arial" panose="020B0604020202020204" pitchFamily="34" charset="0"/>
              <a:buChar char="•"/>
            </a:pPr>
            <a:endParaRPr lang="en-US" sz="2800" dirty="0">
              <a:solidFill>
                <a:schemeClr val="tx1"/>
              </a:solidFill>
            </a:endParaRPr>
          </a:p>
          <a:p>
            <a:pPr marL="457222" lvl="1"/>
            <a:r>
              <a:rPr lang="en-US" sz="2800" dirty="0">
                <a:solidFill>
                  <a:schemeClr val="tx1"/>
                </a:solidFill>
              </a:rPr>
              <a:t>guide and inform the </a:t>
            </a:r>
            <a:r>
              <a:rPr lang="en-US" sz="2800" b="1" dirty="0">
                <a:solidFill>
                  <a:schemeClr val="tx1"/>
                </a:solidFill>
              </a:rPr>
              <a:t>defining and refining of use cases</a:t>
            </a:r>
            <a:r>
              <a:rPr lang="en-US" sz="2800" dirty="0">
                <a:solidFill>
                  <a:schemeClr val="tx1"/>
                </a:solidFill>
              </a:rPr>
              <a:t>, including evaluating the completed modeled use cases for broad usefulness, applicability, and </a:t>
            </a:r>
            <a:r>
              <a:rPr lang="en-US" sz="2800" dirty="0" err="1">
                <a:solidFill>
                  <a:schemeClr val="tx1"/>
                </a:solidFill>
              </a:rPr>
              <a:t>implementability</a:t>
            </a:r>
            <a:r>
              <a:rPr lang="en-US" sz="2800" dirty="0">
                <a:solidFill>
                  <a:schemeClr val="tx1"/>
                </a:solidFill>
              </a:rPr>
              <a:t>; </a:t>
            </a:r>
          </a:p>
          <a:p>
            <a:pPr marL="457222" lvl="1"/>
            <a:endParaRPr lang="en-US" sz="2800" dirty="0">
              <a:solidFill>
                <a:schemeClr val="tx1"/>
              </a:solidFill>
            </a:endParaRPr>
          </a:p>
          <a:p>
            <a:pPr marL="457222" lvl="1"/>
            <a:r>
              <a:rPr lang="en-US" sz="2800" dirty="0">
                <a:solidFill>
                  <a:schemeClr val="tx1"/>
                </a:solidFill>
              </a:rPr>
              <a:t>ensure the </a:t>
            </a:r>
            <a:r>
              <a:rPr lang="en-US" sz="2800" b="1" dirty="0">
                <a:solidFill>
                  <a:schemeClr val="tx1"/>
                </a:solidFill>
              </a:rPr>
              <a:t>scalability and functionality </a:t>
            </a:r>
            <a:r>
              <a:rPr lang="en-US" sz="2800" dirty="0">
                <a:solidFill>
                  <a:schemeClr val="tx1"/>
                </a:solidFill>
              </a:rPr>
              <a:t>of a </a:t>
            </a:r>
            <a:r>
              <a:rPr lang="en-US" sz="2800" b="1" dirty="0">
                <a:solidFill>
                  <a:schemeClr val="tx1"/>
                </a:solidFill>
              </a:rPr>
              <a:t>reference architecture and reference implementation </a:t>
            </a:r>
            <a:r>
              <a:rPr lang="en-US" sz="2800" dirty="0">
                <a:solidFill>
                  <a:schemeClr val="tx1"/>
                </a:solidFill>
              </a:rPr>
              <a:t>that will enable real-time data exchange between Electronic Healthcare Record (EHR) systems and public health/research systems; </a:t>
            </a:r>
          </a:p>
          <a:p>
            <a:pPr marL="457222" lvl="1"/>
            <a:endParaRPr lang="en-US" sz="2800" dirty="0">
              <a:solidFill>
                <a:schemeClr val="tx1"/>
              </a:solidFill>
            </a:endParaRPr>
          </a:p>
          <a:p>
            <a:pPr marL="457222" lvl="1"/>
            <a:r>
              <a:rPr lang="en-US" sz="2800" dirty="0">
                <a:solidFill>
                  <a:schemeClr val="tx1"/>
                </a:solidFill>
              </a:rPr>
              <a:t>for </a:t>
            </a:r>
            <a:r>
              <a:rPr lang="en-US" sz="2800" b="1" dirty="0">
                <a:solidFill>
                  <a:schemeClr val="tx1"/>
                </a:solidFill>
              </a:rPr>
              <a:t>multiple conditions and uses</a:t>
            </a:r>
            <a:r>
              <a:rPr lang="en-US" sz="2800" dirty="0">
                <a:solidFill>
                  <a:schemeClr val="tx1"/>
                </a:solidFill>
              </a:rPr>
              <a:t>.</a:t>
            </a:r>
          </a:p>
        </p:txBody>
      </p:sp>
      <p:pic>
        <p:nvPicPr>
          <p:cNvPr id="4" name="Picture 3">
            <a:extLst>
              <a:ext uri="{FF2B5EF4-FFF2-40B4-BE49-F238E27FC236}">
                <a16:creationId xmlns:a16="http://schemas.microsoft.com/office/drawing/2014/main" id="{567933E1-3BC0-4988-9A91-F38C569DC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6846" y="0"/>
            <a:ext cx="2595153" cy="1432159"/>
          </a:xfrm>
          <a:prstGeom prst="rect">
            <a:avLst/>
          </a:prstGeom>
        </p:spPr>
      </p:pic>
    </p:spTree>
    <p:extLst>
      <p:ext uri="{BB962C8B-B14F-4D97-AF65-F5344CB8AC3E}">
        <p14:creationId xmlns:p14="http://schemas.microsoft.com/office/powerpoint/2010/main" val="167839291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48513"/>
            <a:ext cx="10972800" cy="761137"/>
          </a:xfrm>
        </p:spPr>
        <p:txBody>
          <a:bodyPr/>
          <a:lstStyle/>
          <a:p>
            <a:r>
              <a:rPr lang="en-US" sz="3600" dirty="0">
                <a:solidFill>
                  <a:srgbClr val="5B9BD5">
                    <a:lumMod val="50000"/>
                  </a:srgbClr>
                </a:solidFill>
                <a:latin typeface="Calibri" panose="020F0502020204030204"/>
              </a:rPr>
              <a:t>TEP Charter: Governance &amp; Documentation</a:t>
            </a:r>
            <a:endParaRPr lang="en-US" sz="3600" dirty="0"/>
          </a:p>
        </p:txBody>
      </p:sp>
      <p:sp>
        <p:nvSpPr>
          <p:cNvPr id="6" name="Text Placeholder 5"/>
          <p:cNvSpPr>
            <a:spLocks noGrp="1"/>
          </p:cNvSpPr>
          <p:nvPr>
            <p:ph type="body" sz="quarter" idx="10"/>
          </p:nvPr>
        </p:nvSpPr>
        <p:spPr>
          <a:xfrm>
            <a:off x="609600" y="1200471"/>
            <a:ext cx="5286103" cy="5177125"/>
          </a:xfrm>
        </p:spPr>
        <p:txBody>
          <a:bodyPr>
            <a:normAutofit fontScale="92500"/>
          </a:bodyPr>
          <a:lstStyle/>
          <a:p>
            <a:pPr marL="228600" indent="-228600">
              <a:buFont typeface="Arial" panose="020B0604020202020204" pitchFamily="34" charset="0"/>
              <a:buChar char="•"/>
            </a:pPr>
            <a:r>
              <a:rPr lang="en-US" sz="2800" b="1" dirty="0">
                <a:solidFill>
                  <a:schemeClr val="tx1"/>
                </a:solidFill>
              </a:rPr>
              <a:t>Ground Rules:</a:t>
            </a:r>
          </a:p>
          <a:p>
            <a:pPr marL="457222" lvl="1"/>
            <a:r>
              <a:rPr lang="en-US" sz="2800" dirty="0">
                <a:solidFill>
                  <a:schemeClr val="tx1"/>
                </a:solidFill>
              </a:rPr>
              <a:t>Start/stop on time</a:t>
            </a:r>
          </a:p>
          <a:p>
            <a:pPr marL="457222" lvl="1"/>
            <a:r>
              <a:rPr lang="en-US" sz="2800" dirty="0">
                <a:solidFill>
                  <a:schemeClr val="tx1"/>
                </a:solidFill>
              </a:rPr>
              <a:t>Be engaged</a:t>
            </a:r>
          </a:p>
          <a:p>
            <a:pPr marL="457222" lvl="1"/>
            <a:r>
              <a:rPr lang="en-US" sz="2800" dirty="0">
                <a:solidFill>
                  <a:schemeClr val="tx1"/>
                </a:solidFill>
              </a:rPr>
              <a:t>Do not interrupt</a:t>
            </a:r>
          </a:p>
          <a:p>
            <a:pPr marL="457222" lvl="1"/>
            <a:r>
              <a:rPr lang="en-US" sz="2800" dirty="0">
                <a:solidFill>
                  <a:schemeClr val="tx1"/>
                </a:solidFill>
              </a:rPr>
              <a:t>Seek understanding </a:t>
            </a:r>
          </a:p>
          <a:p>
            <a:pPr marL="457222" lvl="1"/>
            <a:r>
              <a:rPr lang="en-US" sz="2800" dirty="0">
                <a:solidFill>
                  <a:schemeClr val="tx1"/>
                </a:solidFill>
              </a:rPr>
              <a:t>Try not to multi-task</a:t>
            </a:r>
          </a:p>
          <a:p>
            <a:pPr marL="228600" indent="-228600">
              <a:buFont typeface="Arial" panose="020B0604020202020204" pitchFamily="34" charset="0"/>
              <a:buChar char="•"/>
            </a:pPr>
            <a:endParaRPr lang="en-US" sz="2800" b="1" dirty="0">
              <a:solidFill>
                <a:schemeClr val="tx1"/>
              </a:solidFill>
            </a:endParaRPr>
          </a:p>
          <a:p>
            <a:pPr marL="228600" indent="-228600">
              <a:buFont typeface="Arial" panose="020B0604020202020204" pitchFamily="34" charset="0"/>
              <a:buChar char="•"/>
            </a:pPr>
            <a:r>
              <a:rPr lang="en-US" sz="2800" b="1" dirty="0">
                <a:solidFill>
                  <a:schemeClr val="tx1"/>
                </a:solidFill>
              </a:rPr>
              <a:t>Meeting Summaries:</a:t>
            </a:r>
          </a:p>
          <a:p>
            <a:pPr marL="457222" lvl="1"/>
            <a:r>
              <a:rPr lang="en-US" sz="2800" dirty="0">
                <a:solidFill>
                  <a:schemeClr val="tx1"/>
                </a:solidFill>
              </a:rPr>
              <a:t>Convener will draft and send to co-chairs for review and approval</a:t>
            </a:r>
          </a:p>
          <a:p>
            <a:pPr marL="457222" lvl="1"/>
            <a:r>
              <a:rPr lang="en-US" sz="2800" dirty="0">
                <a:solidFill>
                  <a:schemeClr val="tx1"/>
                </a:solidFill>
              </a:rPr>
              <a:t>Final version distributed to members</a:t>
            </a:r>
          </a:p>
        </p:txBody>
      </p:sp>
      <p:sp>
        <p:nvSpPr>
          <p:cNvPr id="4" name="Text Placeholder 5">
            <a:extLst>
              <a:ext uri="{FF2B5EF4-FFF2-40B4-BE49-F238E27FC236}">
                <a16:creationId xmlns:a16="http://schemas.microsoft.com/office/drawing/2014/main" id="{1FBE42F8-3C38-4D55-8048-85AD46A773F8}"/>
              </a:ext>
            </a:extLst>
          </p:cNvPr>
          <p:cNvSpPr txBox="1">
            <a:spLocks/>
          </p:cNvSpPr>
          <p:nvPr/>
        </p:nvSpPr>
        <p:spPr>
          <a:xfrm>
            <a:off x="5895703" y="1200471"/>
            <a:ext cx="5498736" cy="5177125"/>
          </a:xfrm>
          <a:prstGeom prst="rect">
            <a:avLst/>
          </a:prstGeom>
        </p:spPr>
        <p:txBody>
          <a:bodyPr vert="horz" lIns="91440" tIns="45720" rIns="91440" bIns="45720" rtlCol="0">
            <a:normAutofit fontScale="92500" lnSpcReduction="10000"/>
          </a:bodyPr>
          <a:lstStyle>
            <a:lvl1pPr marL="457178" indent="-457178" algn="l" defTabSz="914400" rtl="0" eaLnBrk="1" latinLnBrk="0" hangingPunct="1">
              <a:lnSpc>
                <a:spcPct val="90000"/>
              </a:lnSpc>
              <a:spcBef>
                <a:spcPts val="1000"/>
              </a:spcBef>
              <a:buClr>
                <a:srgbClr val="B50937"/>
              </a:buClr>
              <a:buFont typeface="Wingdings" panose="05000000000000000000" pitchFamily="2" charset="2"/>
              <a:buChar char="§"/>
              <a:defRPr sz="2667"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Arial" panose="020B0604020202020204" pitchFamily="34" charset="0"/>
              <a:buChar char="•"/>
            </a:pPr>
            <a:r>
              <a:rPr lang="en-US" sz="2800" b="1" dirty="0">
                <a:solidFill>
                  <a:schemeClr val="tx1"/>
                </a:solidFill>
              </a:rPr>
              <a:t>Recommendations:</a:t>
            </a:r>
          </a:p>
          <a:p>
            <a:pPr marL="457222" lvl="1"/>
            <a:r>
              <a:rPr lang="en-US" sz="2800" dirty="0">
                <a:solidFill>
                  <a:schemeClr val="tx1"/>
                </a:solidFill>
              </a:rPr>
              <a:t>All facts, ideas, and views are welcome for thoughtful discussion</a:t>
            </a:r>
          </a:p>
          <a:p>
            <a:pPr marL="228600" indent="-228600">
              <a:buFont typeface="Arial" panose="020B0604020202020204" pitchFamily="34" charset="0"/>
              <a:buChar char="•"/>
            </a:pPr>
            <a:endParaRPr lang="en-US" sz="2800" b="1" dirty="0">
              <a:solidFill>
                <a:schemeClr val="tx1"/>
              </a:solidFill>
            </a:endParaRPr>
          </a:p>
          <a:p>
            <a:pPr marL="228600" indent="-228600">
              <a:buFont typeface="Arial" panose="020B0604020202020204" pitchFamily="34" charset="0"/>
              <a:buChar char="•"/>
            </a:pPr>
            <a:r>
              <a:rPr lang="en-US" sz="2800" b="1" dirty="0">
                <a:solidFill>
                  <a:schemeClr val="tx1"/>
                </a:solidFill>
              </a:rPr>
              <a:t>Final Report:</a:t>
            </a:r>
          </a:p>
          <a:p>
            <a:pPr marL="457222" lvl="1"/>
            <a:r>
              <a:rPr lang="en-US" sz="2800" dirty="0">
                <a:solidFill>
                  <a:schemeClr val="tx1"/>
                </a:solidFill>
              </a:rPr>
              <a:t>Findings and recommendations from the TEP will help:</a:t>
            </a:r>
          </a:p>
          <a:p>
            <a:pPr marL="914422" lvl="2"/>
            <a:r>
              <a:rPr lang="en-US" sz="2800" dirty="0">
                <a:solidFill>
                  <a:schemeClr val="tx1"/>
                </a:solidFill>
              </a:rPr>
              <a:t>Define the use cases</a:t>
            </a:r>
          </a:p>
          <a:p>
            <a:pPr marL="914422" lvl="2"/>
            <a:r>
              <a:rPr lang="en-US" sz="2800" dirty="0">
                <a:solidFill>
                  <a:schemeClr val="tx1"/>
                </a:solidFill>
              </a:rPr>
              <a:t>Frame the initial set of data exchange requirements for a scalable and extensible reference architecture to facilitate data exchange</a:t>
            </a:r>
          </a:p>
        </p:txBody>
      </p:sp>
      <p:pic>
        <p:nvPicPr>
          <p:cNvPr id="5" name="Picture 4">
            <a:extLst>
              <a:ext uri="{FF2B5EF4-FFF2-40B4-BE49-F238E27FC236}">
                <a16:creationId xmlns:a16="http://schemas.microsoft.com/office/drawing/2014/main" id="{4DCC7F43-D9CF-4A3A-B671-AD35F8E20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1806" y="112395"/>
            <a:ext cx="931794" cy="1088076"/>
          </a:xfrm>
          <a:prstGeom prst="rect">
            <a:avLst/>
          </a:prstGeom>
        </p:spPr>
      </p:pic>
    </p:spTree>
    <p:extLst>
      <p:ext uri="{BB962C8B-B14F-4D97-AF65-F5344CB8AC3E}">
        <p14:creationId xmlns:p14="http://schemas.microsoft.com/office/powerpoint/2010/main" val="126089650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BF299A-336D-4F29-87E3-99D0CF0397B3}"/>
              </a:ext>
            </a:extLst>
          </p:cNvPr>
          <p:cNvPicPr>
            <a:picLocks noChangeAspect="1"/>
          </p:cNvPicPr>
          <p:nvPr/>
        </p:nvPicPr>
        <p:blipFill rotWithShape="1">
          <a:blip r:embed="rId2">
            <a:extLst>
              <a:ext uri="{28A0092B-C50C-407E-A947-70E740481C1C}">
                <a14:useLocalDpi xmlns:a14="http://schemas.microsoft.com/office/drawing/2010/main" val="0"/>
              </a:ext>
            </a:extLst>
          </a:blip>
          <a:srcRect l="5467" t="17649" r="6141" b="4650"/>
          <a:stretch/>
        </p:blipFill>
        <p:spPr>
          <a:xfrm>
            <a:off x="10755086" y="0"/>
            <a:ext cx="1436914" cy="1458852"/>
          </a:xfrm>
          <a:prstGeom prst="rect">
            <a:avLst/>
          </a:prstGeom>
        </p:spPr>
      </p:pic>
      <p:sp>
        <p:nvSpPr>
          <p:cNvPr id="2" name="Title 1"/>
          <p:cNvSpPr>
            <a:spLocks noGrp="1"/>
          </p:cNvSpPr>
          <p:nvPr>
            <p:ph type="title"/>
          </p:nvPr>
        </p:nvSpPr>
        <p:spPr>
          <a:xfrm>
            <a:off x="609600" y="248513"/>
            <a:ext cx="10972800" cy="761137"/>
          </a:xfrm>
        </p:spPr>
        <p:txBody>
          <a:bodyPr/>
          <a:lstStyle/>
          <a:p>
            <a:r>
              <a:rPr lang="en-US" sz="3600" dirty="0">
                <a:solidFill>
                  <a:srgbClr val="5B9BD5">
                    <a:lumMod val="50000"/>
                  </a:srgbClr>
                </a:solidFill>
                <a:latin typeface="Calibri" panose="020F0502020204030204"/>
              </a:rPr>
              <a:t>TEP Charter: Membership Composition</a:t>
            </a:r>
            <a:endParaRPr lang="en-US" sz="3600" dirty="0"/>
          </a:p>
        </p:txBody>
      </p:sp>
      <p:sp>
        <p:nvSpPr>
          <p:cNvPr id="6" name="Text Placeholder 5"/>
          <p:cNvSpPr>
            <a:spLocks noGrp="1"/>
          </p:cNvSpPr>
          <p:nvPr>
            <p:ph type="body" sz="quarter" idx="10"/>
          </p:nvPr>
        </p:nvSpPr>
        <p:spPr>
          <a:xfrm>
            <a:off x="609600" y="1750423"/>
            <a:ext cx="4885509" cy="4859064"/>
          </a:xfrm>
        </p:spPr>
        <p:txBody>
          <a:bodyPr>
            <a:normAutofit/>
          </a:bodyPr>
          <a:lstStyle/>
          <a:p>
            <a:pPr marL="228600" indent="-228600">
              <a:buFont typeface="Arial" panose="020B0604020202020204" pitchFamily="34" charset="0"/>
              <a:buChar char="•"/>
            </a:pPr>
            <a:r>
              <a:rPr lang="en-US" sz="2800" dirty="0">
                <a:solidFill>
                  <a:schemeClr val="tx1"/>
                </a:solidFill>
              </a:rPr>
              <a:t>Use case subject matter experts </a:t>
            </a:r>
          </a:p>
          <a:p>
            <a:pPr marL="228600" indent="-228600">
              <a:buFont typeface="Arial" panose="020B0604020202020204" pitchFamily="34" charset="0"/>
              <a:buChar char="•"/>
            </a:pPr>
            <a:r>
              <a:rPr lang="en-US" sz="2800" dirty="0">
                <a:solidFill>
                  <a:schemeClr val="tx1"/>
                </a:solidFill>
              </a:rPr>
              <a:t>Public and population health experts</a:t>
            </a:r>
          </a:p>
          <a:p>
            <a:pPr marL="228600" indent="-228600">
              <a:buFont typeface="Arial" panose="020B0604020202020204" pitchFamily="34" charset="0"/>
              <a:buChar char="•"/>
            </a:pPr>
            <a:r>
              <a:rPr lang="en-US" sz="2800" dirty="0">
                <a:solidFill>
                  <a:schemeClr val="tx1"/>
                </a:solidFill>
              </a:rPr>
              <a:t>Clinical end users</a:t>
            </a:r>
          </a:p>
          <a:p>
            <a:pPr marL="228600" indent="-228600">
              <a:buFont typeface="Arial" panose="020B0604020202020204" pitchFamily="34" charset="0"/>
              <a:buChar char="•"/>
            </a:pPr>
            <a:r>
              <a:rPr lang="en-US" sz="2800" dirty="0">
                <a:solidFill>
                  <a:schemeClr val="tx1"/>
                </a:solidFill>
              </a:rPr>
              <a:t>Standards experts</a:t>
            </a:r>
          </a:p>
          <a:p>
            <a:pPr marL="228600" indent="-228600">
              <a:buFont typeface="Arial" panose="020B0604020202020204" pitchFamily="34" charset="0"/>
              <a:buChar char="•"/>
            </a:pPr>
            <a:r>
              <a:rPr lang="en-US" sz="2800" dirty="0">
                <a:solidFill>
                  <a:schemeClr val="tx1"/>
                </a:solidFill>
              </a:rPr>
              <a:t>Terminology experts</a:t>
            </a:r>
          </a:p>
          <a:p>
            <a:pPr marL="228600" indent="-228600">
              <a:buFont typeface="Arial" panose="020B0604020202020204" pitchFamily="34" charset="0"/>
              <a:buChar char="•"/>
            </a:pPr>
            <a:r>
              <a:rPr lang="en-US" sz="2800" dirty="0">
                <a:solidFill>
                  <a:schemeClr val="tx1"/>
                </a:solidFill>
              </a:rPr>
              <a:t>Research experts</a:t>
            </a:r>
          </a:p>
          <a:p>
            <a:pPr marL="228600" indent="-228600">
              <a:buFont typeface="Arial" panose="020B0604020202020204" pitchFamily="34" charset="0"/>
              <a:buChar char="•"/>
            </a:pPr>
            <a:endParaRPr lang="en-US" sz="2800" dirty="0">
              <a:solidFill>
                <a:schemeClr val="tx1"/>
              </a:solidFill>
            </a:endParaRPr>
          </a:p>
        </p:txBody>
      </p:sp>
      <p:sp>
        <p:nvSpPr>
          <p:cNvPr id="4" name="Text Placeholder 5">
            <a:extLst>
              <a:ext uri="{FF2B5EF4-FFF2-40B4-BE49-F238E27FC236}">
                <a16:creationId xmlns:a16="http://schemas.microsoft.com/office/drawing/2014/main" id="{E3767AEF-0D1B-4E11-9D91-04BCE82D8946}"/>
              </a:ext>
            </a:extLst>
          </p:cNvPr>
          <p:cNvSpPr txBox="1">
            <a:spLocks/>
          </p:cNvSpPr>
          <p:nvPr/>
        </p:nvSpPr>
        <p:spPr>
          <a:xfrm>
            <a:off x="6252754" y="1750423"/>
            <a:ext cx="5329646" cy="4859064"/>
          </a:xfrm>
          <a:prstGeom prst="rect">
            <a:avLst/>
          </a:prstGeom>
        </p:spPr>
        <p:txBody>
          <a:bodyPr vert="horz" lIns="91440" tIns="45720" rIns="91440" bIns="45720" rtlCol="0">
            <a:normAutofit/>
          </a:bodyPr>
          <a:lstStyle>
            <a:lvl1pPr marL="457178" indent="-457178" algn="l" defTabSz="914400" rtl="0" eaLnBrk="1" latinLnBrk="0" hangingPunct="1">
              <a:lnSpc>
                <a:spcPct val="90000"/>
              </a:lnSpc>
              <a:spcBef>
                <a:spcPts val="1000"/>
              </a:spcBef>
              <a:buClr>
                <a:srgbClr val="B50937"/>
              </a:buClr>
              <a:buFont typeface="Wingdings" panose="05000000000000000000" pitchFamily="2" charset="2"/>
              <a:buChar char="§"/>
              <a:defRPr sz="2667"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Arial" panose="020B0604020202020204" pitchFamily="34" charset="0"/>
              <a:buChar char="•"/>
            </a:pPr>
            <a:r>
              <a:rPr lang="en-US" sz="2800" dirty="0">
                <a:solidFill>
                  <a:schemeClr val="tx1"/>
                </a:solidFill>
              </a:rPr>
              <a:t>Electronic health record developers</a:t>
            </a:r>
          </a:p>
          <a:p>
            <a:pPr marL="228600" indent="-228600">
              <a:buFont typeface="Arial" panose="020B0604020202020204" pitchFamily="34" charset="0"/>
              <a:buChar char="•"/>
            </a:pPr>
            <a:r>
              <a:rPr lang="en-US" sz="2800" dirty="0">
                <a:solidFill>
                  <a:schemeClr val="tx1"/>
                </a:solidFill>
              </a:rPr>
              <a:t>Clinical decision support developers</a:t>
            </a:r>
          </a:p>
          <a:p>
            <a:pPr marL="228600" indent="-228600">
              <a:buFont typeface="Arial" panose="020B0604020202020204" pitchFamily="34" charset="0"/>
              <a:buChar char="•"/>
            </a:pPr>
            <a:r>
              <a:rPr lang="en-US" sz="2800" dirty="0">
                <a:solidFill>
                  <a:schemeClr val="tx1"/>
                </a:solidFill>
              </a:rPr>
              <a:t>Clinical quality reporting experts</a:t>
            </a:r>
          </a:p>
          <a:p>
            <a:pPr marL="228600" indent="-228600">
              <a:buFont typeface="Arial" panose="020B0604020202020204" pitchFamily="34" charset="0"/>
              <a:buChar char="•"/>
            </a:pPr>
            <a:r>
              <a:rPr lang="en-US" sz="2800" dirty="0">
                <a:solidFill>
                  <a:schemeClr val="tx1"/>
                </a:solidFill>
              </a:rPr>
              <a:t>Professional Associations</a:t>
            </a:r>
          </a:p>
          <a:p>
            <a:pPr marL="228600" indent="-228600">
              <a:buFont typeface="Arial" panose="020B0604020202020204" pitchFamily="34" charset="0"/>
              <a:buChar char="•"/>
            </a:pPr>
            <a:r>
              <a:rPr lang="en-US" sz="2800" dirty="0">
                <a:solidFill>
                  <a:schemeClr val="tx1"/>
                </a:solidFill>
              </a:rPr>
              <a:t>Evaluators</a:t>
            </a:r>
          </a:p>
          <a:p>
            <a:pPr marL="228600" indent="-228600">
              <a:buFont typeface="Arial" panose="020B0604020202020204" pitchFamily="34" charset="0"/>
              <a:buChar char="•"/>
            </a:pPr>
            <a:r>
              <a:rPr lang="en-US" sz="2800" dirty="0">
                <a:solidFill>
                  <a:schemeClr val="tx1"/>
                </a:solidFill>
              </a:rPr>
              <a:t>Federal partners</a:t>
            </a:r>
          </a:p>
        </p:txBody>
      </p:sp>
    </p:spTree>
    <p:extLst>
      <p:ext uri="{BB962C8B-B14F-4D97-AF65-F5344CB8AC3E}">
        <p14:creationId xmlns:p14="http://schemas.microsoft.com/office/powerpoint/2010/main" val="297025061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48513"/>
            <a:ext cx="10972800" cy="761137"/>
          </a:xfrm>
        </p:spPr>
        <p:txBody>
          <a:bodyPr/>
          <a:lstStyle/>
          <a:p>
            <a:r>
              <a:rPr lang="en-US" sz="3600" dirty="0">
                <a:solidFill>
                  <a:srgbClr val="5B9BD5">
                    <a:lumMod val="50000"/>
                  </a:srgbClr>
                </a:solidFill>
                <a:latin typeface="Calibri" panose="020F0502020204030204"/>
              </a:rPr>
              <a:t>TEP Charter: Roles &amp; Expectations - Convener</a:t>
            </a:r>
            <a:endParaRPr lang="en-US" sz="3600" dirty="0"/>
          </a:p>
        </p:txBody>
      </p:sp>
      <p:sp>
        <p:nvSpPr>
          <p:cNvPr id="6" name="Text Placeholder 5"/>
          <p:cNvSpPr>
            <a:spLocks noGrp="1"/>
          </p:cNvSpPr>
          <p:nvPr>
            <p:ph type="body" sz="quarter" idx="10"/>
          </p:nvPr>
        </p:nvSpPr>
        <p:spPr>
          <a:xfrm>
            <a:off x="609600" y="1200471"/>
            <a:ext cx="10596879" cy="5177125"/>
          </a:xfrm>
        </p:spPr>
        <p:txBody>
          <a:bodyPr>
            <a:normAutofit/>
          </a:bodyPr>
          <a:lstStyle/>
          <a:p>
            <a:pPr marL="228600" indent="-228600">
              <a:buFont typeface="Arial" panose="020B0604020202020204" pitchFamily="34" charset="0"/>
              <a:buChar char="•"/>
            </a:pPr>
            <a:r>
              <a:rPr lang="en-US" sz="2800" b="1" dirty="0">
                <a:solidFill>
                  <a:schemeClr val="tx1"/>
                </a:solidFill>
              </a:rPr>
              <a:t>Convener</a:t>
            </a:r>
            <a:r>
              <a:rPr lang="en-US" sz="2800" dirty="0">
                <a:solidFill>
                  <a:schemeClr val="tx1"/>
                </a:solidFill>
              </a:rPr>
              <a:t> (Core Project Team, Project Technical Team):</a:t>
            </a:r>
          </a:p>
          <a:p>
            <a:pPr marL="228600" indent="-228600">
              <a:buFont typeface="Arial" panose="020B0604020202020204" pitchFamily="34" charset="0"/>
              <a:buChar char="•"/>
            </a:pPr>
            <a:endParaRPr lang="en-US" sz="2800" dirty="0">
              <a:solidFill>
                <a:schemeClr val="tx1"/>
              </a:solidFill>
            </a:endParaRPr>
          </a:p>
          <a:p>
            <a:pPr marL="457222" lvl="1"/>
            <a:r>
              <a:rPr lang="en-US" sz="2800" dirty="0">
                <a:solidFill>
                  <a:schemeClr val="tx1"/>
                </a:solidFill>
              </a:rPr>
              <a:t>Facilitate TEP meetings;</a:t>
            </a:r>
          </a:p>
          <a:p>
            <a:pPr marL="457222" lvl="1"/>
            <a:r>
              <a:rPr lang="en-US" sz="2800" dirty="0">
                <a:solidFill>
                  <a:schemeClr val="tx1"/>
                </a:solidFill>
              </a:rPr>
              <a:t>Keep TEP informed of overall CDC project progress;</a:t>
            </a:r>
          </a:p>
          <a:p>
            <a:pPr marL="457222" lvl="1"/>
            <a:r>
              <a:rPr lang="en-US" sz="2800" dirty="0">
                <a:solidFill>
                  <a:schemeClr val="tx1"/>
                </a:solidFill>
              </a:rPr>
              <a:t>Provide documentation to support direction of products/implementation and alignment to TEP guidance;</a:t>
            </a:r>
          </a:p>
          <a:p>
            <a:pPr marL="457222" lvl="1"/>
            <a:r>
              <a:rPr lang="en-US" sz="2800" dirty="0">
                <a:solidFill>
                  <a:schemeClr val="tx1"/>
                </a:solidFill>
              </a:rPr>
              <a:t>Provide technical expertise;</a:t>
            </a:r>
          </a:p>
          <a:p>
            <a:pPr marL="457222" lvl="1"/>
            <a:r>
              <a:rPr lang="en-US" sz="2800" dirty="0">
                <a:solidFill>
                  <a:schemeClr val="tx1"/>
                </a:solidFill>
              </a:rPr>
              <a:t>Provide briefing materials and reports; including meeting minutes</a:t>
            </a:r>
          </a:p>
          <a:p>
            <a:pPr marL="457222" lvl="1"/>
            <a:r>
              <a:rPr lang="en-US" sz="2800" dirty="0">
                <a:solidFill>
                  <a:schemeClr val="tx1"/>
                </a:solidFill>
              </a:rPr>
              <a:t>Manage logistics for meetings</a:t>
            </a:r>
          </a:p>
          <a:p>
            <a:pPr marL="457222" lvl="1"/>
            <a:endParaRPr lang="en-US" sz="2800" dirty="0">
              <a:solidFill>
                <a:schemeClr val="tx1"/>
              </a:solidFill>
            </a:endParaRPr>
          </a:p>
        </p:txBody>
      </p:sp>
      <p:pic>
        <p:nvPicPr>
          <p:cNvPr id="4" name="Picture 3">
            <a:extLst>
              <a:ext uri="{FF2B5EF4-FFF2-40B4-BE49-F238E27FC236}">
                <a16:creationId xmlns:a16="http://schemas.microsoft.com/office/drawing/2014/main" id="{AF3FEC8E-9BEA-4C17-B0F1-07448419A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0292" y="0"/>
            <a:ext cx="1751708" cy="1200471"/>
          </a:xfrm>
          <a:prstGeom prst="rect">
            <a:avLst/>
          </a:prstGeom>
        </p:spPr>
      </p:pic>
    </p:spTree>
    <p:extLst>
      <p:ext uri="{BB962C8B-B14F-4D97-AF65-F5344CB8AC3E}">
        <p14:creationId xmlns:p14="http://schemas.microsoft.com/office/powerpoint/2010/main" val="339813855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48513"/>
            <a:ext cx="10972800" cy="761137"/>
          </a:xfrm>
        </p:spPr>
        <p:txBody>
          <a:bodyPr/>
          <a:lstStyle/>
          <a:p>
            <a:r>
              <a:rPr lang="en-US" sz="3600" dirty="0">
                <a:solidFill>
                  <a:srgbClr val="5B9BD5">
                    <a:lumMod val="50000"/>
                  </a:srgbClr>
                </a:solidFill>
                <a:latin typeface="Calibri" panose="020F0502020204030204"/>
              </a:rPr>
              <a:t>TEP Charter: Roles &amp; Expectations – Co-Chairs</a:t>
            </a:r>
            <a:endParaRPr lang="en-US" sz="3600" dirty="0"/>
          </a:p>
        </p:txBody>
      </p:sp>
      <p:sp>
        <p:nvSpPr>
          <p:cNvPr id="6" name="Text Placeholder 5"/>
          <p:cNvSpPr>
            <a:spLocks noGrp="1"/>
          </p:cNvSpPr>
          <p:nvPr>
            <p:ph type="body" sz="quarter" idx="10"/>
          </p:nvPr>
        </p:nvSpPr>
        <p:spPr>
          <a:xfrm>
            <a:off x="609600" y="1200471"/>
            <a:ext cx="10596879" cy="5177125"/>
          </a:xfrm>
        </p:spPr>
        <p:txBody>
          <a:bodyPr>
            <a:normAutofit/>
          </a:bodyPr>
          <a:lstStyle/>
          <a:p>
            <a:pPr marL="228600" indent="-228600">
              <a:buFont typeface="Arial" panose="020B0604020202020204" pitchFamily="34" charset="0"/>
              <a:buChar char="•"/>
            </a:pPr>
            <a:r>
              <a:rPr lang="en-US" sz="2800" b="1" dirty="0">
                <a:solidFill>
                  <a:schemeClr val="tx1"/>
                </a:solidFill>
              </a:rPr>
              <a:t>Co-Chairs</a:t>
            </a:r>
            <a:r>
              <a:rPr lang="en-US" sz="2800" dirty="0">
                <a:solidFill>
                  <a:schemeClr val="tx1"/>
                </a:solidFill>
              </a:rPr>
              <a:t>:</a:t>
            </a:r>
          </a:p>
          <a:p>
            <a:pPr marL="228600" indent="-228600">
              <a:buFont typeface="Arial" panose="020B0604020202020204" pitchFamily="34" charset="0"/>
              <a:buChar char="•"/>
            </a:pPr>
            <a:endParaRPr lang="en-US" sz="2800" dirty="0">
              <a:solidFill>
                <a:schemeClr val="tx1"/>
              </a:solidFill>
            </a:endParaRPr>
          </a:p>
          <a:p>
            <a:pPr marL="457222" lvl="1"/>
            <a:r>
              <a:rPr lang="en-US" sz="2800" dirty="0">
                <a:solidFill>
                  <a:schemeClr val="tx1"/>
                </a:solidFill>
              </a:rPr>
              <a:t>Direct the overall meeting;</a:t>
            </a:r>
          </a:p>
          <a:p>
            <a:pPr marL="457222" lvl="1"/>
            <a:r>
              <a:rPr lang="en-US" sz="2800" dirty="0">
                <a:solidFill>
                  <a:schemeClr val="tx1"/>
                </a:solidFill>
              </a:rPr>
              <a:t>Manage the TEP decision-making process; </a:t>
            </a:r>
          </a:p>
          <a:p>
            <a:pPr marL="457222" lvl="1"/>
            <a:r>
              <a:rPr lang="en-US" sz="2800" dirty="0">
                <a:solidFill>
                  <a:schemeClr val="tx1"/>
                </a:solidFill>
              </a:rPr>
              <a:t>Determine final recommendations from the TEP; </a:t>
            </a:r>
          </a:p>
          <a:p>
            <a:pPr marL="457222" lvl="1"/>
            <a:r>
              <a:rPr lang="en-US" sz="2800" dirty="0">
                <a:solidFill>
                  <a:schemeClr val="tx1"/>
                </a:solidFill>
              </a:rPr>
              <a:t>In collaboration with the Convener, determine and approve key agenda items for each meeting</a:t>
            </a:r>
          </a:p>
          <a:p>
            <a:pPr marL="457222" lvl="1"/>
            <a:r>
              <a:rPr lang="en-US" sz="2800" dirty="0">
                <a:solidFill>
                  <a:schemeClr val="tx1"/>
                </a:solidFill>
              </a:rPr>
              <a:t>Approve any replacement of TEP members</a:t>
            </a:r>
          </a:p>
          <a:p>
            <a:pPr marL="457222" lvl="1"/>
            <a:r>
              <a:rPr lang="en-US" sz="2800" dirty="0">
                <a:solidFill>
                  <a:schemeClr val="tx1"/>
                </a:solidFill>
              </a:rPr>
              <a:t>Meet with CDC to coordinate activities of the TEP</a:t>
            </a:r>
          </a:p>
          <a:p>
            <a:pPr marL="457222" lvl="1"/>
            <a:r>
              <a:rPr lang="en-US" sz="2800" dirty="0">
                <a:solidFill>
                  <a:schemeClr val="tx1"/>
                </a:solidFill>
              </a:rPr>
              <a:t>Designate chairs of any subgroup which may be needed</a:t>
            </a:r>
          </a:p>
        </p:txBody>
      </p:sp>
      <p:pic>
        <p:nvPicPr>
          <p:cNvPr id="4" name="Picture 3">
            <a:extLst>
              <a:ext uri="{FF2B5EF4-FFF2-40B4-BE49-F238E27FC236}">
                <a16:creationId xmlns:a16="http://schemas.microsoft.com/office/drawing/2014/main" id="{7CB8CEF5-8281-403D-806A-8B4B90F92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0292" y="0"/>
            <a:ext cx="1751708" cy="1200471"/>
          </a:xfrm>
          <a:prstGeom prst="rect">
            <a:avLst/>
          </a:prstGeom>
        </p:spPr>
      </p:pic>
    </p:spTree>
    <p:extLst>
      <p:ext uri="{BB962C8B-B14F-4D97-AF65-F5344CB8AC3E}">
        <p14:creationId xmlns:p14="http://schemas.microsoft.com/office/powerpoint/2010/main" val="358368189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48513"/>
            <a:ext cx="10972800" cy="761137"/>
          </a:xfrm>
        </p:spPr>
        <p:txBody>
          <a:bodyPr/>
          <a:lstStyle/>
          <a:p>
            <a:r>
              <a:rPr lang="en-US" sz="3600" dirty="0">
                <a:solidFill>
                  <a:srgbClr val="5B9BD5">
                    <a:lumMod val="50000"/>
                  </a:srgbClr>
                </a:solidFill>
                <a:latin typeface="Calibri" panose="020F0502020204030204"/>
              </a:rPr>
              <a:t>TEP Charter: Roles &amp; Expectations – Members </a:t>
            </a:r>
            <a:endParaRPr lang="en-US" sz="3600" dirty="0"/>
          </a:p>
        </p:txBody>
      </p:sp>
      <p:sp>
        <p:nvSpPr>
          <p:cNvPr id="6" name="Text Placeholder 5"/>
          <p:cNvSpPr>
            <a:spLocks noGrp="1"/>
          </p:cNvSpPr>
          <p:nvPr>
            <p:ph type="body" sz="quarter" idx="10"/>
          </p:nvPr>
        </p:nvSpPr>
        <p:spPr>
          <a:xfrm>
            <a:off x="609600" y="1200471"/>
            <a:ext cx="10596879" cy="5177125"/>
          </a:xfrm>
        </p:spPr>
        <p:txBody>
          <a:bodyPr>
            <a:normAutofit/>
          </a:bodyPr>
          <a:lstStyle/>
          <a:p>
            <a:pPr marL="228600" indent="-228600">
              <a:buFont typeface="Arial" panose="020B0604020202020204" pitchFamily="34" charset="0"/>
              <a:buChar char="•"/>
            </a:pPr>
            <a:r>
              <a:rPr lang="en-US" sz="2800" b="1" dirty="0">
                <a:solidFill>
                  <a:schemeClr val="tx1"/>
                </a:solidFill>
              </a:rPr>
              <a:t>Members</a:t>
            </a:r>
            <a:r>
              <a:rPr lang="en-US" sz="2800" dirty="0">
                <a:solidFill>
                  <a:schemeClr val="tx1"/>
                </a:solidFill>
              </a:rPr>
              <a:t>:</a:t>
            </a:r>
          </a:p>
          <a:p>
            <a:pPr marL="228600" indent="-228600">
              <a:buFont typeface="Arial" panose="020B0604020202020204" pitchFamily="34" charset="0"/>
              <a:buChar char="•"/>
            </a:pPr>
            <a:endParaRPr lang="en-US" sz="2800" dirty="0">
              <a:solidFill>
                <a:schemeClr val="tx1"/>
              </a:solidFill>
            </a:endParaRPr>
          </a:p>
          <a:p>
            <a:pPr marL="457222" lvl="1"/>
            <a:r>
              <a:rPr lang="en-US" sz="2800" dirty="0">
                <a:solidFill>
                  <a:schemeClr val="tx1"/>
                </a:solidFill>
              </a:rPr>
              <a:t>Actively participate and contribute to the work of the TEP as individuals;</a:t>
            </a:r>
          </a:p>
          <a:p>
            <a:pPr marL="457222" lvl="1"/>
            <a:r>
              <a:rPr lang="en-US" sz="2800" dirty="0">
                <a:solidFill>
                  <a:schemeClr val="tx1"/>
                </a:solidFill>
              </a:rPr>
              <a:t>Work collaboratively with other TEP members; </a:t>
            </a:r>
          </a:p>
          <a:p>
            <a:pPr marL="457222" lvl="1"/>
            <a:r>
              <a:rPr lang="en-US" sz="2800" dirty="0">
                <a:solidFill>
                  <a:schemeClr val="tx1"/>
                </a:solidFill>
              </a:rPr>
              <a:t>Attend all meetings possible and prepare appropriately;</a:t>
            </a:r>
          </a:p>
          <a:p>
            <a:pPr marL="457222" lvl="1"/>
            <a:r>
              <a:rPr lang="en-US" sz="2800" dirty="0">
                <a:solidFill>
                  <a:schemeClr val="tx1"/>
                </a:solidFill>
              </a:rPr>
              <a:t>Complete review of all materials, and if necessary, any assignments prior to each meeting</a:t>
            </a:r>
          </a:p>
          <a:p>
            <a:pPr marL="457222" lvl="1"/>
            <a:r>
              <a:rPr lang="en-US" sz="2800" dirty="0">
                <a:solidFill>
                  <a:schemeClr val="tx1"/>
                </a:solidFill>
              </a:rPr>
              <a:t>Inform the CDC team and Co-Chairs if unable to attend any meeting, providing comments and recommendations prior to the meeting</a:t>
            </a:r>
          </a:p>
          <a:p>
            <a:pPr marL="457222" lvl="1"/>
            <a:endParaRPr lang="en-US" sz="2800" dirty="0">
              <a:solidFill>
                <a:schemeClr val="tx1"/>
              </a:solidFill>
            </a:endParaRPr>
          </a:p>
        </p:txBody>
      </p:sp>
      <p:pic>
        <p:nvPicPr>
          <p:cNvPr id="4" name="Picture 3">
            <a:extLst>
              <a:ext uri="{FF2B5EF4-FFF2-40B4-BE49-F238E27FC236}">
                <a16:creationId xmlns:a16="http://schemas.microsoft.com/office/drawing/2014/main" id="{2411319F-F658-410A-BB30-4589FDB6C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0292" y="0"/>
            <a:ext cx="1751708" cy="1200471"/>
          </a:xfrm>
          <a:prstGeom prst="rect">
            <a:avLst/>
          </a:prstGeom>
        </p:spPr>
      </p:pic>
    </p:spTree>
    <p:extLst>
      <p:ext uri="{BB962C8B-B14F-4D97-AF65-F5344CB8AC3E}">
        <p14:creationId xmlns:p14="http://schemas.microsoft.com/office/powerpoint/2010/main" val="149531732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48513"/>
            <a:ext cx="10972800" cy="761137"/>
          </a:xfrm>
        </p:spPr>
        <p:txBody>
          <a:bodyPr/>
          <a:lstStyle/>
          <a:p>
            <a:r>
              <a:rPr lang="en-US" sz="3600" dirty="0">
                <a:solidFill>
                  <a:srgbClr val="5B9BD5">
                    <a:lumMod val="50000"/>
                  </a:srgbClr>
                </a:solidFill>
                <a:latin typeface="Calibri" panose="020F0502020204030204"/>
              </a:rPr>
              <a:t>TEP Charter: Logistics</a:t>
            </a:r>
            <a:endParaRPr lang="en-US" sz="3600" dirty="0"/>
          </a:p>
        </p:txBody>
      </p:sp>
      <p:sp>
        <p:nvSpPr>
          <p:cNvPr id="6" name="Text Placeholder 5"/>
          <p:cNvSpPr>
            <a:spLocks noGrp="1"/>
          </p:cNvSpPr>
          <p:nvPr>
            <p:ph type="body" sz="quarter" idx="10"/>
          </p:nvPr>
        </p:nvSpPr>
        <p:spPr>
          <a:xfrm>
            <a:off x="609600" y="1166404"/>
            <a:ext cx="10596879" cy="5077641"/>
          </a:xfrm>
        </p:spPr>
        <p:txBody>
          <a:bodyPr>
            <a:normAutofit lnSpcReduction="10000"/>
          </a:bodyPr>
          <a:lstStyle/>
          <a:p>
            <a:pPr marL="228600" indent="-228600">
              <a:lnSpc>
                <a:spcPct val="150000"/>
              </a:lnSpc>
              <a:buFont typeface="Arial" panose="020B0604020202020204" pitchFamily="34" charset="0"/>
              <a:buChar char="•"/>
            </a:pPr>
            <a:r>
              <a:rPr lang="en-US" sz="2800" b="1" dirty="0">
                <a:solidFill>
                  <a:schemeClr val="tx1"/>
                </a:solidFill>
              </a:rPr>
              <a:t>Frequency:</a:t>
            </a:r>
            <a:r>
              <a:rPr lang="en-US" sz="2800" dirty="0">
                <a:solidFill>
                  <a:schemeClr val="tx1"/>
                </a:solidFill>
              </a:rPr>
              <a:t> Monthly (full TEP), may have ad hoc if necessary</a:t>
            </a:r>
          </a:p>
          <a:p>
            <a:pPr marL="228600" indent="-228600">
              <a:lnSpc>
                <a:spcPct val="150000"/>
              </a:lnSpc>
              <a:buFont typeface="Arial" panose="020B0604020202020204" pitchFamily="34" charset="0"/>
              <a:buChar char="•"/>
            </a:pPr>
            <a:r>
              <a:rPr lang="en-US" sz="2800" b="1" dirty="0">
                <a:solidFill>
                  <a:schemeClr val="tx1"/>
                </a:solidFill>
              </a:rPr>
              <a:t>Duration:</a:t>
            </a:r>
            <a:r>
              <a:rPr lang="en-US" sz="2800" dirty="0">
                <a:solidFill>
                  <a:schemeClr val="tx1"/>
                </a:solidFill>
              </a:rPr>
              <a:t> 1 hour (full TEP)</a:t>
            </a:r>
          </a:p>
          <a:p>
            <a:pPr marL="228600" indent="-228600">
              <a:lnSpc>
                <a:spcPct val="150000"/>
              </a:lnSpc>
              <a:buFont typeface="Arial" panose="020B0604020202020204" pitchFamily="34" charset="0"/>
              <a:buChar char="•"/>
            </a:pPr>
            <a:r>
              <a:rPr lang="en-US" sz="2800" b="1" dirty="0">
                <a:solidFill>
                  <a:schemeClr val="tx1"/>
                </a:solidFill>
              </a:rPr>
              <a:t>Location:</a:t>
            </a:r>
            <a:r>
              <a:rPr lang="en-US" sz="2800" dirty="0">
                <a:solidFill>
                  <a:schemeClr val="tx1"/>
                </a:solidFill>
              </a:rPr>
              <a:t> virtual / web conference</a:t>
            </a:r>
          </a:p>
          <a:p>
            <a:pPr marL="228600" indent="-228600">
              <a:lnSpc>
                <a:spcPct val="150000"/>
              </a:lnSpc>
              <a:buFont typeface="Arial" panose="020B0604020202020204" pitchFamily="34" charset="0"/>
              <a:buChar char="•"/>
            </a:pPr>
            <a:r>
              <a:rPr lang="en-US" sz="2800" b="1" dirty="0">
                <a:solidFill>
                  <a:schemeClr val="tx1"/>
                </a:solidFill>
              </a:rPr>
              <a:t>Meeting Agenda:</a:t>
            </a:r>
            <a:r>
              <a:rPr lang="en-US" sz="2800" dirty="0">
                <a:solidFill>
                  <a:schemeClr val="tx1"/>
                </a:solidFill>
              </a:rPr>
              <a:t> 48 hours prior to each meeting</a:t>
            </a:r>
          </a:p>
          <a:p>
            <a:pPr marL="228600" indent="-228600">
              <a:lnSpc>
                <a:spcPct val="150000"/>
              </a:lnSpc>
              <a:buFont typeface="Arial" panose="020B0604020202020204" pitchFamily="34" charset="0"/>
              <a:buChar char="•"/>
            </a:pPr>
            <a:r>
              <a:rPr lang="en-US" sz="2800" b="1" dirty="0">
                <a:solidFill>
                  <a:schemeClr val="tx1"/>
                </a:solidFill>
              </a:rPr>
              <a:t>Meeting Summaries:</a:t>
            </a:r>
            <a:r>
              <a:rPr lang="en-US" sz="2800" dirty="0">
                <a:solidFill>
                  <a:schemeClr val="tx1"/>
                </a:solidFill>
              </a:rPr>
              <a:t> 3 days following each meeting</a:t>
            </a:r>
          </a:p>
          <a:p>
            <a:pPr marL="228600" indent="-228600">
              <a:lnSpc>
                <a:spcPct val="150000"/>
              </a:lnSpc>
              <a:buFont typeface="Arial" panose="020B0604020202020204" pitchFamily="34" charset="0"/>
              <a:buChar char="•"/>
            </a:pPr>
            <a:r>
              <a:rPr lang="en-US" sz="2800" b="1" dirty="0">
                <a:solidFill>
                  <a:schemeClr val="tx1"/>
                </a:solidFill>
              </a:rPr>
              <a:t>TEP Materials:</a:t>
            </a:r>
            <a:r>
              <a:rPr lang="en-US" sz="2800" dirty="0">
                <a:solidFill>
                  <a:schemeClr val="tx1"/>
                </a:solidFill>
              </a:rPr>
              <a:t> Posted to a TEP website (TBD for now)</a:t>
            </a:r>
          </a:p>
          <a:p>
            <a:pPr marL="228600" indent="-228600">
              <a:lnSpc>
                <a:spcPct val="150000"/>
              </a:lnSpc>
              <a:buFont typeface="Arial" panose="020B0604020202020204" pitchFamily="34" charset="0"/>
              <a:buChar char="•"/>
            </a:pPr>
            <a:r>
              <a:rPr lang="en-US" sz="2800" b="1" dirty="0">
                <a:solidFill>
                  <a:schemeClr val="tx1"/>
                </a:solidFill>
              </a:rPr>
              <a:t>TEP will be convened October 2019 to December 2021</a:t>
            </a:r>
          </a:p>
        </p:txBody>
      </p:sp>
      <p:pic>
        <p:nvPicPr>
          <p:cNvPr id="4" name="Picture 3">
            <a:extLst>
              <a:ext uri="{FF2B5EF4-FFF2-40B4-BE49-F238E27FC236}">
                <a16:creationId xmlns:a16="http://schemas.microsoft.com/office/drawing/2014/main" id="{3734B08C-C59C-46A3-9C75-B0FB67DBF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852" y="0"/>
            <a:ext cx="2044148" cy="1630017"/>
          </a:xfrm>
          <a:prstGeom prst="rect">
            <a:avLst/>
          </a:prstGeom>
        </p:spPr>
      </p:pic>
    </p:spTree>
    <p:extLst>
      <p:ext uri="{BB962C8B-B14F-4D97-AF65-F5344CB8AC3E}">
        <p14:creationId xmlns:p14="http://schemas.microsoft.com/office/powerpoint/2010/main" val="217558186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48513"/>
            <a:ext cx="10972800" cy="761137"/>
          </a:xfrm>
        </p:spPr>
        <p:txBody>
          <a:bodyPr/>
          <a:lstStyle/>
          <a:p>
            <a:r>
              <a:rPr lang="en-US" sz="3600" dirty="0">
                <a:solidFill>
                  <a:srgbClr val="5B9BD5">
                    <a:lumMod val="50000"/>
                  </a:srgbClr>
                </a:solidFill>
                <a:latin typeface="Calibri" panose="020F0502020204030204"/>
              </a:rPr>
              <a:t>Proposed TEP Subgroups</a:t>
            </a:r>
            <a:endParaRPr lang="en-US" sz="3600" dirty="0"/>
          </a:p>
        </p:txBody>
      </p:sp>
      <p:sp>
        <p:nvSpPr>
          <p:cNvPr id="6" name="Text Placeholder 5"/>
          <p:cNvSpPr>
            <a:spLocks noGrp="1"/>
          </p:cNvSpPr>
          <p:nvPr>
            <p:ph type="body" sz="quarter" idx="10"/>
          </p:nvPr>
        </p:nvSpPr>
        <p:spPr>
          <a:xfrm>
            <a:off x="609600" y="1384663"/>
            <a:ext cx="10596879" cy="4992933"/>
          </a:xfrm>
        </p:spPr>
        <p:txBody>
          <a:bodyPr>
            <a:normAutofit/>
          </a:bodyPr>
          <a:lstStyle/>
          <a:p>
            <a:pPr marL="228600" indent="-228600">
              <a:lnSpc>
                <a:spcPct val="150000"/>
              </a:lnSpc>
              <a:buFont typeface="Arial" panose="020B0604020202020204" pitchFamily="34" charset="0"/>
              <a:buChar char="•"/>
            </a:pPr>
            <a:r>
              <a:rPr lang="en-US" sz="2800" dirty="0">
                <a:solidFill>
                  <a:schemeClr val="tx1"/>
                </a:solidFill>
              </a:rPr>
              <a:t>Business Process and Clinical Workflows</a:t>
            </a:r>
          </a:p>
          <a:p>
            <a:pPr marL="457222" lvl="1">
              <a:lnSpc>
                <a:spcPct val="150000"/>
              </a:lnSpc>
            </a:pPr>
            <a:r>
              <a:rPr lang="en-US" sz="2800" dirty="0">
                <a:solidFill>
                  <a:schemeClr val="tx1"/>
                </a:solidFill>
              </a:rPr>
              <a:t>Includes: working across use cases, data access/authorities/policies</a:t>
            </a:r>
          </a:p>
          <a:p>
            <a:pPr marL="228600" indent="-228600">
              <a:lnSpc>
                <a:spcPct val="150000"/>
              </a:lnSpc>
              <a:buFont typeface="Arial" panose="020B0604020202020204" pitchFamily="34" charset="0"/>
              <a:buChar char="•"/>
            </a:pPr>
            <a:r>
              <a:rPr lang="en-US" sz="2800" dirty="0">
                <a:solidFill>
                  <a:schemeClr val="tx1"/>
                </a:solidFill>
              </a:rPr>
              <a:t>Reference Architecture</a:t>
            </a:r>
          </a:p>
          <a:p>
            <a:pPr marL="228600" indent="-228600">
              <a:lnSpc>
                <a:spcPct val="150000"/>
              </a:lnSpc>
              <a:buFont typeface="Arial" panose="020B0604020202020204" pitchFamily="34" charset="0"/>
              <a:buChar char="•"/>
            </a:pPr>
            <a:r>
              <a:rPr lang="en-US" sz="2800" dirty="0">
                <a:solidFill>
                  <a:schemeClr val="tx1"/>
                </a:solidFill>
              </a:rPr>
              <a:t>Data Standards</a:t>
            </a:r>
          </a:p>
          <a:p>
            <a:pPr marL="228600" indent="-228600">
              <a:lnSpc>
                <a:spcPct val="150000"/>
              </a:lnSpc>
              <a:buFont typeface="Arial" panose="020B0604020202020204" pitchFamily="34" charset="0"/>
              <a:buChar char="•"/>
            </a:pPr>
            <a:r>
              <a:rPr lang="en-US" sz="2800" dirty="0">
                <a:solidFill>
                  <a:schemeClr val="tx1"/>
                </a:solidFill>
              </a:rPr>
              <a:t>Evaluation</a:t>
            </a:r>
          </a:p>
          <a:p>
            <a:pPr marL="228600" indent="-228600">
              <a:lnSpc>
                <a:spcPct val="150000"/>
              </a:lnSpc>
              <a:buFont typeface="Arial" panose="020B0604020202020204" pitchFamily="34" charset="0"/>
              <a:buChar char="•"/>
            </a:pPr>
            <a:r>
              <a:rPr lang="en-US" sz="2800" i="1" dirty="0">
                <a:solidFill>
                  <a:schemeClr val="tx1"/>
                </a:solidFill>
              </a:rPr>
              <a:t>Are these the right subgroups to achieve this project?</a:t>
            </a:r>
          </a:p>
        </p:txBody>
      </p:sp>
      <p:pic>
        <p:nvPicPr>
          <p:cNvPr id="4" name="Picture 3">
            <a:extLst>
              <a:ext uri="{FF2B5EF4-FFF2-40B4-BE49-F238E27FC236}">
                <a16:creationId xmlns:a16="http://schemas.microsoft.com/office/drawing/2014/main" id="{52BB1C94-B814-429D-9367-013BD8874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7215" y="-14081"/>
            <a:ext cx="2084785" cy="2047461"/>
          </a:xfrm>
          <a:prstGeom prst="rect">
            <a:avLst/>
          </a:prstGeom>
        </p:spPr>
      </p:pic>
    </p:spTree>
    <p:extLst>
      <p:ext uri="{BB962C8B-B14F-4D97-AF65-F5344CB8AC3E}">
        <p14:creationId xmlns:p14="http://schemas.microsoft.com/office/powerpoint/2010/main" val="306967882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48513"/>
            <a:ext cx="10972800" cy="761137"/>
          </a:xfrm>
        </p:spPr>
        <p:txBody>
          <a:bodyPr/>
          <a:lstStyle/>
          <a:p>
            <a:r>
              <a:rPr lang="en-US" sz="3600" dirty="0">
                <a:solidFill>
                  <a:srgbClr val="5B9BD5">
                    <a:lumMod val="50000"/>
                  </a:srgbClr>
                </a:solidFill>
                <a:latin typeface="Calibri" panose="020F0502020204030204"/>
              </a:rPr>
              <a:t>KEY TAKEAWAY</a:t>
            </a:r>
            <a:endParaRPr lang="en-US" sz="3600" dirty="0"/>
          </a:p>
        </p:txBody>
      </p:sp>
      <p:sp>
        <p:nvSpPr>
          <p:cNvPr id="6" name="Text Placeholder 5"/>
          <p:cNvSpPr>
            <a:spLocks noGrp="1"/>
          </p:cNvSpPr>
          <p:nvPr>
            <p:ph type="body" sz="quarter" idx="10"/>
          </p:nvPr>
        </p:nvSpPr>
        <p:spPr>
          <a:xfrm>
            <a:off x="609600" y="1576251"/>
            <a:ext cx="10596879" cy="4801346"/>
          </a:xfrm>
        </p:spPr>
        <p:txBody>
          <a:bodyPr>
            <a:normAutofit/>
          </a:bodyPr>
          <a:lstStyle/>
          <a:p>
            <a:pPr marL="228600" indent="-228600">
              <a:lnSpc>
                <a:spcPct val="100000"/>
              </a:lnSpc>
              <a:buFont typeface="Arial" panose="020B0604020202020204" pitchFamily="34" charset="0"/>
              <a:buChar char="•"/>
            </a:pPr>
            <a:r>
              <a:rPr lang="en-US" sz="2800" dirty="0">
                <a:solidFill>
                  <a:schemeClr val="tx1"/>
                </a:solidFill>
              </a:rPr>
              <a:t>Need to achieve interoperability, scalability, extensibility, generalizability, portability </a:t>
            </a:r>
          </a:p>
          <a:p>
            <a:pPr marL="228600" indent="-228600">
              <a:lnSpc>
                <a:spcPct val="100000"/>
              </a:lnSpc>
              <a:buFont typeface="Arial" panose="020B0604020202020204" pitchFamily="34" charset="0"/>
              <a:buChar char="•"/>
            </a:pPr>
            <a:endParaRPr lang="en-US" sz="2800" dirty="0">
              <a:solidFill>
                <a:schemeClr val="tx1"/>
              </a:solidFill>
            </a:endParaRPr>
          </a:p>
          <a:p>
            <a:pPr marL="457222" lvl="1">
              <a:lnSpc>
                <a:spcPct val="100000"/>
              </a:lnSpc>
            </a:pPr>
            <a:r>
              <a:rPr lang="en-US" sz="2800" dirty="0">
                <a:solidFill>
                  <a:schemeClr val="tx1"/>
                </a:solidFill>
              </a:rPr>
              <a:t>Using a common approach</a:t>
            </a:r>
          </a:p>
          <a:p>
            <a:pPr marL="457222" lvl="1">
              <a:lnSpc>
                <a:spcPct val="100000"/>
              </a:lnSpc>
            </a:pPr>
            <a:r>
              <a:rPr lang="en-US" sz="2800" dirty="0">
                <a:solidFill>
                  <a:schemeClr val="tx1"/>
                </a:solidFill>
              </a:rPr>
              <a:t>Across multiple use cases</a:t>
            </a:r>
          </a:p>
          <a:p>
            <a:pPr marL="457222" lvl="1">
              <a:lnSpc>
                <a:spcPct val="100000"/>
              </a:lnSpc>
            </a:pPr>
            <a:r>
              <a:rPr lang="en-US" sz="2800" dirty="0">
                <a:solidFill>
                  <a:schemeClr val="tx1"/>
                </a:solidFill>
              </a:rPr>
              <a:t>Across multiple EHRs</a:t>
            </a:r>
          </a:p>
          <a:p>
            <a:pPr marL="457222" lvl="1">
              <a:lnSpc>
                <a:spcPct val="100000"/>
              </a:lnSpc>
            </a:pPr>
            <a:r>
              <a:rPr lang="en-US" sz="2800" dirty="0">
                <a:solidFill>
                  <a:schemeClr val="tx1"/>
                </a:solidFill>
              </a:rPr>
              <a:t>To any endpoint</a:t>
            </a:r>
          </a:p>
          <a:p>
            <a:pPr marL="457222" lvl="1">
              <a:lnSpc>
                <a:spcPct val="100000"/>
              </a:lnSpc>
            </a:pPr>
            <a:r>
              <a:rPr lang="en-US" sz="2800" dirty="0">
                <a:solidFill>
                  <a:schemeClr val="tx1"/>
                </a:solidFill>
              </a:rPr>
              <a:t>Without additional burden to healthcare providers</a:t>
            </a:r>
          </a:p>
        </p:txBody>
      </p:sp>
      <p:pic>
        <p:nvPicPr>
          <p:cNvPr id="4" name="Picture 3">
            <a:extLst>
              <a:ext uri="{FF2B5EF4-FFF2-40B4-BE49-F238E27FC236}">
                <a16:creationId xmlns:a16="http://schemas.microsoft.com/office/drawing/2014/main" id="{DAE23644-59CB-42F3-AC5E-D61FB7C9B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6730" y="0"/>
            <a:ext cx="2405270" cy="2405270"/>
          </a:xfrm>
          <a:prstGeom prst="rect">
            <a:avLst/>
          </a:prstGeom>
        </p:spPr>
      </p:pic>
    </p:spTree>
    <p:extLst>
      <p:ext uri="{BB962C8B-B14F-4D97-AF65-F5344CB8AC3E}">
        <p14:creationId xmlns:p14="http://schemas.microsoft.com/office/powerpoint/2010/main" val="150988028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48513"/>
            <a:ext cx="10972800" cy="761137"/>
          </a:xfrm>
        </p:spPr>
        <p:txBody>
          <a:bodyPr/>
          <a:lstStyle/>
          <a:p>
            <a:r>
              <a:rPr lang="en-US" sz="3600" dirty="0">
                <a:solidFill>
                  <a:srgbClr val="5B9BD5">
                    <a:lumMod val="50000"/>
                  </a:srgbClr>
                </a:solidFill>
                <a:latin typeface="Calibri" panose="020F0502020204030204"/>
              </a:rPr>
              <a:t>Reminder</a:t>
            </a:r>
            <a:endParaRPr lang="en-US" sz="3600" dirty="0"/>
          </a:p>
        </p:txBody>
      </p:sp>
      <p:sp>
        <p:nvSpPr>
          <p:cNvPr id="6" name="Text Placeholder 5"/>
          <p:cNvSpPr>
            <a:spLocks noGrp="1"/>
          </p:cNvSpPr>
          <p:nvPr>
            <p:ph type="body" sz="quarter" idx="10"/>
          </p:nvPr>
        </p:nvSpPr>
        <p:spPr>
          <a:xfrm>
            <a:off x="835741" y="2116899"/>
            <a:ext cx="10196053" cy="4260698"/>
          </a:xfrm>
        </p:spPr>
        <p:txBody>
          <a:bodyPr>
            <a:normAutofit/>
          </a:bodyPr>
          <a:lstStyle/>
          <a:p>
            <a:pPr marL="228600" indent="-228600">
              <a:lnSpc>
                <a:spcPct val="100000"/>
              </a:lnSpc>
              <a:buFont typeface="Arial" panose="020B0604020202020204" pitchFamily="34" charset="0"/>
              <a:buChar char="•"/>
            </a:pPr>
            <a:r>
              <a:rPr lang="en-US" sz="2800" dirty="0">
                <a:solidFill>
                  <a:schemeClr val="tx1"/>
                </a:solidFill>
              </a:rPr>
              <a:t>If you haven’t already done so, </a:t>
            </a:r>
            <a:r>
              <a:rPr lang="en-US" sz="2800" b="1" dirty="0">
                <a:solidFill>
                  <a:schemeClr val="tx1"/>
                </a:solidFill>
              </a:rPr>
              <a:t>please complete the Google form </a:t>
            </a:r>
            <a:r>
              <a:rPr lang="en-US" sz="2800" dirty="0">
                <a:solidFill>
                  <a:schemeClr val="tx1"/>
                </a:solidFill>
              </a:rPr>
              <a:t>(sent by email as a link and included in kick-off meeting invite).</a:t>
            </a:r>
          </a:p>
          <a:p>
            <a:pPr marL="228600" indent="-228600">
              <a:lnSpc>
                <a:spcPct val="100000"/>
              </a:lnSpc>
              <a:buFont typeface="Arial" panose="020B0604020202020204" pitchFamily="34" charset="0"/>
              <a:buChar char="•"/>
            </a:pPr>
            <a:endParaRPr lang="en-US" sz="2800" dirty="0">
              <a:solidFill>
                <a:schemeClr val="tx1"/>
              </a:solidFill>
            </a:endParaRPr>
          </a:p>
          <a:p>
            <a:pPr marL="457222" lvl="1">
              <a:lnSpc>
                <a:spcPct val="100000"/>
              </a:lnSpc>
            </a:pPr>
            <a:r>
              <a:rPr lang="en-US" sz="2800" dirty="0">
                <a:solidFill>
                  <a:schemeClr val="tx1"/>
                </a:solidFill>
              </a:rPr>
              <a:t>If you are </a:t>
            </a:r>
            <a:r>
              <a:rPr lang="en-US" sz="2800" u="sng" dirty="0">
                <a:solidFill>
                  <a:schemeClr val="tx1"/>
                </a:solidFill>
              </a:rPr>
              <a:t>not</a:t>
            </a:r>
            <a:r>
              <a:rPr lang="en-US" sz="2800" dirty="0">
                <a:solidFill>
                  <a:schemeClr val="tx1"/>
                </a:solidFill>
              </a:rPr>
              <a:t> able to access the invite through this link, please </a:t>
            </a:r>
            <a:r>
              <a:rPr lang="en-US" sz="2800" b="1" dirty="0">
                <a:solidFill>
                  <a:schemeClr val="tx1"/>
                </a:solidFill>
              </a:rPr>
              <a:t>email Sameemuddin Syed </a:t>
            </a:r>
            <a:r>
              <a:rPr lang="en-US" sz="2800" dirty="0">
                <a:solidFill>
                  <a:schemeClr val="tx1"/>
                </a:solidFill>
              </a:rPr>
              <a:t>for an alternate format: </a:t>
            </a:r>
            <a:r>
              <a:rPr lang="en-US" sz="2800" dirty="0">
                <a:solidFill>
                  <a:schemeClr val="tx1"/>
                </a:solidFill>
                <a:hlinkClick r:id="rId2"/>
              </a:rPr>
              <a:t>puv5@cdc.gov</a:t>
            </a:r>
            <a:r>
              <a:rPr lang="en-US" sz="2800" dirty="0">
                <a:solidFill>
                  <a:schemeClr val="tx1"/>
                </a:solidFill>
              </a:rPr>
              <a:t> </a:t>
            </a:r>
          </a:p>
        </p:txBody>
      </p:sp>
      <p:pic>
        <p:nvPicPr>
          <p:cNvPr id="5" name="Picture 4">
            <a:extLst>
              <a:ext uri="{FF2B5EF4-FFF2-40B4-BE49-F238E27FC236}">
                <a16:creationId xmlns:a16="http://schemas.microsoft.com/office/drawing/2014/main" id="{1FAA4894-B44C-4394-98E3-CAF24EB8C9C1}"/>
              </a:ext>
            </a:extLst>
          </p:cNvPr>
          <p:cNvPicPr>
            <a:picLocks noChangeAspect="1"/>
          </p:cNvPicPr>
          <p:nvPr/>
        </p:nvPicPr>
        <p:blipFill rotWithShape="1">
          <a:blip r:embed="rId3">
            <a:extLst>
              <a:ext uri="{28A0092B-C50C-407E-A947-70E740481C1C}">
                <a14:useLocalDpi xmlns:a14="http://schemas.microsoft.com/office/drawing/2010/main" val="0"/>
              </a:ext>
            </a:extLst>
          </a:blip>
          <a:srcRect b="8176"/>
          <a:stretch/>
        </p:blipFill>
        <p:spPr>
          <a:xfrm>
            <a:off x="10617441" y="0"/>
            <a:ext cx="1574559" cy="2116899"/>
          </a:xfrm>
          <a:prstGeom prst="rect">
            <a:avLst/>
          </a:prstGeom>
        </p:spPr>
      </p:pic>
    </p:spTree>
    <p:extLst>
      <p:ext uri="{BB962C8B-B14F-4D97-AF65-F5344CB8AC3E}">
        <p14:creationId xmlns:p14="http://schemas.microsoft.com/office/powerpoint/2010/main" val="401173352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22656" y="1971642"/>
            <a:ext cx="7003587" cy="871273"/>
          </a:xfrm>
        </p:spPr>
        <p:txBody>
          <a:bodyPr>
            <a:noAutofit/>
          </a:bodyPr>
          <a:lstStyle/>
          <a:p>
            <a:pPr>
              <a:spcBef>
                <a:spcPts val="0"/>
              </a:spcBef>
            </a:pPr>
            <a:r>
              <a:rPr lang="en-US" sz="4800" dirty="0"/>
              <a:t>Data, Decisions, Directions</a:t>
            </a:r>
          </a:p>
        </p:txBody>
      </p:sp>
      <p:sp>
        <p:nvSpPr>
          <p:cNvPr id="2" name="Subtitle 1"/>
          <p:cNvSpPr>
            <a:spLocks noGrp="1"/>
          </p:cNvSpPr>
          <p:nvPr>
            <p:ph type="subTitle" idx="1"/>
          </p:nvPr>
        </p:nvSpPr>
        <p:spPr>
          <a:xfrm>
            <a:off x="1159435" y="6153153"/>
            <a:ext cx="8414973" cy="551257"/>
          </a:xfrm>
          <a:ln>
            <a:noFill/>
          </a:ln>
        </p:spPr>
        <p:txBody>
          <a:bodyPr/>
          <a:lstStyle/>
          <a:p>
            <a:r>
              <a:rPr lang="en-US" sz="1600" b="0" dirty="0"/>
              <a:t>CDC is developing world-class data and analytics to transform today’s reality and meet new opportunities for lifesaving prevention and response.</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3"/>
            <a:ext cx="25400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5352A9C-0694-4D9D-A1D5-017EC9D9CF78}"/>
              </a:ext>
            </a:extLst>
          </p:cNvPr>
          <p:cNvSpPr txBox="1"/>
          <p:nvPr/>
        </p:nvSpPr>
        <p:spPr>
          <a:xfrm>
            <a:off x="422656" y="2519750"/>
            <a:ext cx="11346688" cy="646331"/>
          </a:xfrm>
          <a:prstGeom prst="rect">
            <a:avLst/>
          </a:prstGeom>
          <a:noFill/>
        </p:spPr>
        <p:txBody>
          <a:bodyPr wrap="square" rtlCol="0">
            <a:spAutoFit/>
          </a:bodyPr>
          <a:lstStyle/>
          <a:p>
            <a:r>
              <a:rPr lang="en-US" sz="3600" dirty="0" err="1">
                <a:solidFill>
                  <a:schemeClr val="bg1"/>
                </a:solidFill>
              </a:rPr>
              <a:t>MedMorph’s</a:t>
            </a:r>
            <a:r>
              <a:rPr lang="en-US" sz="3600" dirty="0">
                <a:solidFill>
                  <a:schemeClr val="bg1"/>
                </a:solidFill>
              </a:rPr>
              <a:t> role in advancing better decision making</a:t>
            </a:r>
          </a:p>
        </p:txBody>
      </p:sp>
      <p:sp>
        <p:nvSpPr>
          <p:cNvPr id="6" name="Subtitle 1">
            <a:extLst>
              <a:ext uri="{FF2B5EF4-FFF2-40B4-BE49-F238E27FC236}">
                <a16:creationId xmlns:a16="http://schemas.microsoft.com/office/drawing/2014/main" id="{DDC17443-2D2B-4D51-8C00-3ADF2ED97DE0}"/>
              </a:ext>
            </a:extLst>
          </p:cNvPr>
          <p:cNvSpPr txBox="1">
            <a:spLocks/>
          </p:cNvSpPr>
          <p:nvPr/>
        </p:nvSpPr>
        <p:spPr bwMode="auto">
          <a:xfrm>
            <a:off x="6096000" y="4278024"/>
            <a:ext cx="3979774" cy="112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chemeClr val="bg2"/>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dirty="0"/>
              <a:t>Chesley Richards, M.D., M.P.H. FACP</a:t>
            </a:r>
          </a:p>
          <a:p>
            <a:r>
              <a:rPr lang="en-US" sz="1600" dirty="0"/>
              <a:t>CDC Deputy Director for Public Health Science and Surveillance </a:t>
            </a:r>
          </a:p>
          <a:p>
            <a:r>
              <a:rPr lang="en-US" sz="1600" dirty="0"/>
              <a:t>Centers for Disease Control and Prevention</a:t>
            </a:r>
          </a:p>
        </p:txBody>
      </p:sp>
    </p:spTree>
    <p:extLst>
      <p:ext uri="{BB962C8B-B14F-4D97-AF65-F5344CB8AC3E}">
        <p14:creationId xmlns:p14="http://schemas.microsoft.com/office/powerpoint/2010/main" val="311781579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8838" y="1899184"/>
            <a:ext cx="9033164" cy="872098"/>
          </a:xfrm>
          <a:prstGeom prst="rect">
            <a:avLst/>
          </a:prstGeom>
          <a:noFill/>
        </p:spPr>
        <p:txBody>
          <a:bodyPr wrap="square" rtlCol="0">
            <a:spAutoFit/>
          </a:bodyPr>
          <a:lstStyle/>
          <a:p>
            <a:pPr defTabSz="1219140"/>
            <a:r>
              <a:rPr lang="en-US" sz="2400" dirty="0">
                <a:solidFill>
                  <a:srgbClr val="FFFFFF"/>
                </a:solidFill>
                <a:latin typeface="Calibri" panose="020F0502020204030204" pitchFamily="34" charset="0"/>
              </a:rPr>
              <a:t>For questions or more information please contact:</a:t>
            </a:r>
          </a:p>
          <a:p>
            <a:pPr defTabSz="1219140"/>
            <a:r>
              <a:rPr lang="en-US" sz="2667" b="1" dirty="0">
                <a:solidFill>
                  <a:srgbClr val="FFFFFF"/>
                </a:solidFill>
                <a:latin typeface="Calibri" panose="020F0502020204030204" pitchFamily="34" charset="0"/>
              </a:rPr>
              <a:t>Maria Michaels – </a:t>
            </a:r>
            <a:r>
              <a:rPr lang="en-US" sz="2667" dirty="0">
                <a:solidFill>
                  <a:srgbClr val="FFFFFF"/>
                </a:solidFill>
                <a:latin typeface="Calibri" panose="020F0502020204030204" pitchFamily="34" charset="0"/>
              </a:rPr>
              <a:t>maria.michaels@cdc.gov </a:t>
            </a:r>
          </a:p>
        </p:txBody>
      </p:sp>
    </p:spTree>
    <p:extLst>
      <p:ext uri="{BB962C8B-B14F-4D97-AF65-F5344CB8AC3E}">
        <p14:creationId xmlns:p14="http://schemas.microsoft.com/office/powerpoint/2010/main" val="325198777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91B21B-C32E-41B7-9473-B2987F15F78C}"/>
              </a:ext>
            </a:extLst>
          </p:cNvPr>
          <p:cNvSpPr>
            <a:spLocks noGrp="1"/>
          </p:cNvSpPr>
          <p:nvPr>
            <p:ph type="title"/>
          </p:nvPr>
        </p:nvSpPr>
        <p:spPr/>
        <p:txBody>
          <a:bodyPr/>
          <a:lstStyle/>
          <a:p>
            <a:r>
              <a:rPr lang="en-US" b="1" dirty="0">
                <a:solidFill>
                  <a:srgbClr val="1F4E79"/>
                </a:solidFill>
                <a:latin typeface="+mn-lt"/>
              </a:rPr>
              <a:t>Additional Slides</a:t>
            </a:r>
          </a:p>
        </p:txBody>
      </p:sp>
    </p:spTree>
    <p:extLst>
      <p:ext uri="{BB962C8B-B14F-4D97-AF65-F5344CB8AC3E}">
        <p14:creationId xmlns:p14="http://schemas.microsoft.com/office/powerpoint/2010/main" val="2169968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42F9A5-6404-46EA-A9BA-BB73897C37F9}"/>
              </a:ext>
            </a:extLst>
          </p:cNvPr>
          <p:cNvSpPr>
            <a:spLocks noGrp="1"/>
          </p:cNvSpPr>
          <p:nvPr>
            <p:ph type="title"/>
          </p:nvPr>
        </p:nvSpPr>
        <p:spPr>
          <a:xfrm>
            <a:off x="353745" y="199361"/>
            <a:ext cx="10515600" cy="828250"/>
          </a:xfrm>
        </p:spPr>
        <p:txBody>
          <a:bodyPr vert="horz" lIns="91440" tIns="45720" rIns="91440" bIns="45720" rtlCol="0" anchor="ctr">
            <a:noAutofit/>
          </a:bodyPr>
          <a:lstStyle/>
          <a:p>
            <a:pPr>
              <a:lnSpc>
                <a:spcPts val="4000"/>
              </a:lnSpc>
            </a:pPr>
            <a:r>
              <a:rPr lang="en-US" sz="3600" b="1" dirty="0">
                <a:solidFill>
                  <a:srgbClr val="5B9BD5">
                    <a:lumMod val="50000"/>
                  </a:srgbClr>
                </a:solidFill>
                <a:latin typeface="Calibri" panose="020F0502020204030204"/>
              </a:rPr>
              <a:t>Guiding Principles for Technical Approach</a:t>
            </a:r>
          </a:p>
        </p:txBody>
      </p:sp>
      <p:sp>
        <p:nvSpPr>
          <p:cNvPr id="5" name="Content Placeholder 4">
            <a:extLst>
              <a:ext uri="{FF2B5EF4-FFF2-40B4-BE49-F238E27FC236}">
                <a16:creationId xmlns:a16="http://schemas.microsoft.com/office/drawing/2014/main" id="{A5263029-1409-4909-A29A-321AA1674DE5}"/>
              </a:ext>
            </a:extLst>
          </p:cNvPr>
          <p:cNvSpPr>
            <a:spLocks noGrp="1"/>
          </p:cNvSpPr>
          <p:nvPr>
            <p:ph sz="half" idx="1"/>
          </p:nvPr>
        </p:nvSpPr>
        <p:spPr>
          <a:xfrm>
            <a:off x="477981" y="1027611"/>
            <a:ext cx="11025497" cy="5412695"/>
          </a:xfrm>
        </p:spPr>
        <p:txBody>
          <a:bodyPr vert="horz" lIns="91440" tIns="45720" rIns="91440" bIns="45720" rtlCol="0" anchor="t">
            <a:noAutofit/>
          </a:bodyPr>
          <a:lstStyle/>
          <a:p>
            <a:r>
              <a:rPr lang="en-US" sz="2400" dirty="0"/>
              <a:t>Leverage HL7 FHIR ecosystem to reduce burden on healthcare to meet Public Health and Research data needs</a:t>
            </a:r>
          </a:p>
          <a:p>
            <a:r>
              <a:rPr lang="en-US" sz="2400" dirty="0"/>
              <a:t>Automate as much EHR interface development as possible</a:t>
            </a:r>
          </a:p>
          <a:p>
            <a:r>
              <a:rPr lang="en-US" sz="2400" dirty="0"/>
              <a:t>Maximize the utilization of data that should already exist in EHRs (using US Core Data for Interoperability, USCDI)</a:t>
            </a:r>
          </a:p>
          <a:p>
            <a:r>
              <a:rPr lang="en-US" sz="2400" dirty="0"/>
              <a:t>Limiting the proliferation of Implementation Guides (IGs) to essential</a:t>
            </a:r>
          </a:p>
          <a:p>
            <a:r>
              <a:rPr lang="en-US" sz="2400" dirty="0"/>
              <a:t>Minimize proprietary system/software implementation and advocate configurations approach</a:t>
            </a:r>
          </a:p>
          <a:p>
            <a:r>
              <a:rPr lang="en-US" sz="2400" dirty="0"/>
              <a:t>Be inclusive to work in the current landscape and business models of trusted third parties &amp; intermediaries</a:t>
            </a:r>
          </a:p>
          <a:p>
            <a:r>
              <a:rPr lang="en-US" sz="2400" dirty="0"/>
              <a:t>Advance framework to work across a broad set of evolving operational models e.g., EHR FHIR interfaces, Bulk FHIR, Trust Frameworks etc.</a:t>
            </a:r>
          </a:p>
          <a:p>
            <a:r>
              <a:rPr lang="en-US" sz="2400" dirty="0">
                <a:cs typeface="Calibri"/>
              </a:rPr>
              <a:t>Recognize what needs to be in a EHR FHIR vs what is currently available</a:t>
            </a:r>
          </a:p>
          <a:p>
            <a:r>
              <a:rPr lang="en-US" sz="2400" dirty="0"/>
              <a:t>Recognizing clinical and public health role on population health care continuum</a:t>
            </a:r>
          </a:p>
          <a:p>
            <a:endParaRPr lang="en-US" sz="2400" dirty="0">
              <a:cs typeface="Calibri"/>
            </a:endParaRPr>
          </a:p>
        </p:txBody>
      </p:sp>
    </p:spTree>
    <p:extLst>
      <p:ext uri="{BB962C8B-B14F-4D97-AF65-F5344CB8AC3E}">
        <p14:creationId xmlns:p14="http://schemas.microsoft.com/office/powerpoint/2010/main" val="640413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463350" y="365126"/>
            <a:ext cx="1031051" cy="461665"/>
          </a:xfrm>
          <a:prstGeom prst="rect">
            <a:avLst/>
          </a:prstGeom>
          <a:noFill/>
        </p:spPr>
        <p:txBody>
          <a:bodyPr wrap="none" rtlCol="0">
            <a:spAutoFit/>
          </a:bodyPr>
          <a:lstStyle/>
          <a:p>
            <a:pPr defTabSz="914377"/>
            <a:r>
              <a:rPr lang="en-US" sz="2400" b="1" i="1" u="sng" dirty="0">
                <a:solidFill>
                  <a:srgbClr val="FF0000"/>
                </a:solidFill>
                <a:latin typeface="Calibri" panose="020F0502020204030204"/>
              </a:rPr>
              <a:t>DRAFT</a:t>
            </a:r>
          </a:p>
        </p:txBody>
      </p:sp>
      <p:grpSp>
        <p:nvGrpSpPr>
          <p:cNvPr id="19" name="Group 18">
            <a:extLst>
              <a:ext uri="{FF2B5EF4-FFF2-40B4-BE49-F238E27FC236}">
                <a16:creationId xmlns:a16="http://schemas.microsoft.com/office/drawing/2014/main" id="{0174AC47-9A53-4688-B231-906A034742E3}"/>
              </a:ext>
            </a:extLst>
          </p:cNvPr>
          <p:cNvGrpSpPr/>
          <p:nvPr/>
        </p:nvGrpSpPr>
        <p:grpSpPr>
          <a:xfrm>
            <a:off x="443198" y="1908314"/>
            <a:ext cx="10887411" cy="4584563"/>
            <a:chOff x="397789" y="2362167"/>
            <a:chExt cx="10065561" cy="3666543"/>
          </a:xfrm>
        </p:grpSpPr>
        <p:sp>
          <p:nvSpPr>
            <p:cNvPr id="11" name="Rounded Rectangle 10"/>
            <p:cNvSpPr/>
            <p:nvPr/>
          </p:nvSpPr>
          <p:spPr>
            <a:xfrm>
              <a:off x="397789" y="3706700"/>
              <a:ext cx="8548986" cy="128731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5" name="Rectangle 4"/>
            <p:cNvSpPr/>
            <p:nvPr/>
          </p:nvSpPr>
          <p:spPr>
            <a:xfrm>
              <a:off x="2052855" y="3735613"/>
              <a:ext cx="2310854" cy="121815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914377"/>
              <a:r>
                <a:rPr lang="en-US" dirty="0">
                  <a:solidFill>
                    <a:prstClr val="white"/>
                  </a:solidFill>
                  <a:latin typeface="Calibri" panose="020F0502020204030204"/>
                </a:rPr>
                <a:t>Triggers</a:t>
              </a:r>
            </a:p>
            <a:p>
              <a:pPr algn="ctr" defTabSz="914377"/>
              <a:r>
                <a:rPr lang="en-US" b="1" dirty="0">
                  <a:solidFill>
                    <a:prstClr val="white"/>
                  </a:solidFill>
                  <a:latin typeface="Calibri" panose="020F0502020204030204"/>
                </a:rPr>
                <a:t>Subscription (data), </a:t>
              </a:r>
              <a:r>
                <a:rPr lang="en-US" dirty="0">
                  <a:solidFill>
                    <a:prstClr val="white"/>
                  </a:solidFill>
                  <a:latin typeface="Calibri" panose="020F0502020204030204"/>
                </a:rPr>
                <a:t>CDS Hook (event)</a:t>
              </a:r>
            </a:p>
          </p:txBody>
        </p:sp>
        <p:sp>
          <p:nvSpPr>
            <p:cNvPr id="4" name="Rectangle 3"/>
            <p:cNvSpPr/>
            <p:nvPr/>
          </p:nvSpPr>
          <p:spPr>
            <a:xfrm>
              <a:off x="2030650" y="5047175"/>
              <a:ext cx="8386894" cy="98153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377"/>
              <a:r>
                <a:rPr lang="en-US" dirty="0">
                  <a:solidFill>
                    <a:prstClr val="white"/>
                  </a:solidFill>
                  <a:latin typeface="Calibri" panose="020F0502020204030204"/>
                </a:rPr>
                <a:t>Policy &amp; Trust Authorities</a:t>
              </a:r>
            </a:p>
            <a:p>
              <a:pPr algn="ctr" defTabSz="914377"/>
              <a:r>
                <a:rPr lang="en-US" dirty="0">
                  <a:solidFill>
                    <a:prstClr val="white"/>
                  </a:solidFill>
                  <a:latin typeface="Calibri" panose="020F0502020204030204"/>
                </a:rPr>
                <a:t>e.g., TEFCA, state statutes/regulations</a:t>
              </a:r>
            </a:p>
          </p:txBody>
        </p:sp>
        <p:sp>
          <p:nvSpPr>
            <p:cNvPr id="6" name="Rectangle 5"/>
            <p:cNvSpPr/>
            <p:nvPr/>
          </p:nvSpPr>
          <p:spPr>
            <a:xfrm>
              <a:off x="4399070" y="3746875"/>
              <a:ext cx="2139774" cy="121815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377"/>
              <a:r>
                <a:rPr lang="en-US" dirty="0">
                  <a:solidFill>
                    <a:prstClr val="white"/>
                  </a:solidFill>
                  <a:latin typeface="Calibri" panose="020F0502020204030204"/>
                </a:rPr>
                <a:t>Rule </a:t>
              </a:r>
            </a:p>
            <a:p>
              <a:pPr algn="ctr" defTabSz="914377"/>
              <a:endParaRPr lang="en-US" dirty="0">
                <a:solidFill>
                  <a:prstClr val="white"/>
                </a:solidFill>
                <a:latin typeface="Calibri" panose="020F0502020204030204"/>
              </a:endParaRPr>
            </a:p>
            <a:p>
              <a:pPr algn="ctr" defTabSz="914377"/>
              <a:r>
                <a:rPr lang="en-US" b="1" dirty="0">
                  <a:solidFill>
                    <a:prstClr val="white"/>
                  </a:solidFill>
                  <a:latin typeface="Calibri" panose="020F0502020204030204"/>
                </a:rPr>
                <a:t>CQL</a:t>
              </a:r>
              <a:endParaRPr lang="en-US" dirty="0">
                <a:solidFill>
                  <a:prstClr val="white"/>
                </a:solidFill>
                <a:latin typeface="Calibri" panose="020F0502020204030204"/>
              </a:endParaRPr>
            </a:p>
          </p:txBody>
        </p:sp>
        <p:sp>
          <p:nvSpPr>
            <p:cNvPr id="8" name="Rectangle 7"/>
            <p:cNvSpPr/>
            <p:nvPr/>
          </p:nvSpPr>
          <p:spPr>
            <a:xfrm>
              <a:off x="2045789" y="2362167"/>
              <a:ext cx="3739289" cy="129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dirty="0">
                  <a:solidFill>
                    <a:prstClr val="white"/>
                  </a:solidFill>
                  <a:latin typeface="Calibri" panose="020F0502020204030204"/>
                </a:rPr>
                <a:t>Services</a:t>
              </a:r>
            </a:p>
            <a:p>
              <a:pPr algn="ctr" defTabSz="914377"/>
              <a:r>
                <a:rPr lang="en-US" dirty="0">
                  <a:solidFill>
                    <a:prstClr val="white"/>
                  </a:solidFill>
                  <a:latin typeface="Calibri" panose="020F0502020204030204"/>
                </a:rPr>
                <a:t>e.g. CQL Runtime Services</a:t>
              </a:r>
              <a:r>
                <a:rPr lang="en-US" dirty="0">
                  <a:solidFill>
                    <a:prstClr val="white"/>
                  </a:solidFill>
                </a:rPr>
                <a:t>, Validation, Messaging, </a:t>
              </a:r>
              <a:r>
                <a:rPr lang="en-US" dirty="0">
                  <a:solidFill>
                    <a:prstClr val="white"/>
                  </a:solidFill>
                  <a:latin typeface="Calibri" panose="020F0502020204030204"/>
                </a:rPr>
                <a:t>De-ID, hashing, Anonymization, linking, NLP etc..</a:t>
              </a:r>
            </a:p>
          </p:txBody>
        </p:sp>
        <p:sp>
          <p:nvSpPr>
            <p:cNvPr id="9" name="Rectangle 8"/>
            <p:cNvSpPr/>
            <p:nvPr/>
          </p:nvSpPr>
          <p:spPr>
            <a:xfrm>
              <a:off x="5785078" y="2362167"/>
              <a:ext cx="2437346" cy="129702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4377"/>
              <a:r>
                <a:rPr lang="en-US" dirty="0">
                  <a:solidFill>
                    <a:prstClr val="black"/>
                  </a:solidFill>
                  <a:latin typeface="Calibri" panose="020F0502020204030204"/>
                </a:rPr>
                <a:t>Vocab &amp; terminology Services</a:t>
              </a:r>
            </a:p>
          </p:txBody>
        </p:sp>
        <p:sp>
          <p:nvSpPr>
            <p:cNvPr id="10" name="Rectangle 9"/>
            <p:cNvSpPr/>
            <p:nvPr/>
          </p:nvSpPr>
          <p:spPr>
            <a:xfrm>
              <a:off x="6601793" y="3733731"/>
              <a:ext cx="2225553" cy="124444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377"/>
              <a:r>
                <a:rPr lang="en-US" sz="1600" dirty="0">
                  <a:solidFill>
                    <a:prstClr val="white"/>
                  </a:solidFill>
                  <a:latin typeface="Calibri" panose="020F0502020204030204"/>
                </a:rPr>
                <a:t>Specification </a:t>
              </a:r>
            </a:p>
            <a:p>
              <a:pPr algn="ctr" defTabSz="914377"/>
              <a:r>
                <a:rPr lang="en-US" sz="1600" dirty="0">
                  <a:solidFill>
                    <a:prstClr val="white"/>
                  </a:solidFill>
                  <a:latin typeface="Calibri" panose="020F0502020204030204"/>
                </a:rPr>
                <a:t>e.g., </a:t>
              </a:r>
              <a:r>
                <a:rPr lang="en-US" sz="1600" b="1" dirty="0">
                  <a:solidFill>
                    <a:prstClr val="white"/>
                  </a:solidFill>
                  <a:latin typeface="Calibri" panose="020F0502020204030204"/>
                </a:rPr>
                <a:t>Implementation </a:t>
              </a:r>
            </a:p>
            <a:p>
              <a:pPr algn="ctr" defTabSz="914377"/>
              <a:r>
                <a:rPr lang="en-US" sz="1600" b="1" dirty="0">
                  <a:solidFill>
                    <a:prstClr val="white"/>
                  </a:solidFill>
                  <a:latin typeface="Calibri" panose="020F0502020204030204"/>
                </a:rPr>
                <a:t>Guide</a:t>
              </a:r>
            </a:p>
          </p:txBody>
        </p:sp>
        <p:sp>
          <p:nvSpPr>
            <p:cNvPr id="12" name="Rectangle 11"/>
            <p:cNvSpPr/>
            <p:nvPr/>
          </p:nvSpPr>
          <p:spPr>
            <a:xfrm>
              <a:off x="8235485" y="2362167"/>
              <a:ext cx="2195120" cy="127073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en-US" sz="1600" dirty="0">
                  <a:solidFill>
                    <a:prstClr val="black"/>
                  </a:solidFill>
                  <a:latin typeface="Calibri" panose="020F0502020204030204"/>
                </a:rPr>
                <a:t>Supplemental Data Collection Services</a:t>
              </a:r>
            </a:p>
          </p:txBody>
        </p:sp>
        <p:sp>
          <p:nvSpPr>
            <p:cNvPr id="7" name="TextBox 6"/>
            <p:cNvSpPr txBox="1"/>
            <p:nvPr/>
          </p:nvSpPr>
          <p:spPr>
            <a:xfrm>
              <a:off x="4179251" y="3943845"/>
              <a:ext cx="439544" cy="707886"/>
            </a:xfrm>
            <a:prstGeom prst="rect">
              <a:avLst/>
            </a:prstGeom>
            <a:noFill/>
          </p:spPr>
          <p:txBody>
            <a:bodyPr wrap="none" rtlCol="0">
              <a:spAutoFit/>
            </a:bodyPr>
            <a:lstStyle/>
            <a:p>
              <a:pPr defTabSz="914377"/>
              <a:r>
                <a:rPr lang="en-US" sz="4000" b="1" dirty="0">
                  <a:solidFill>
                    <a:prstClr val="black"/>
                  </a:solidFill>
                  <a:latin typeface="Calibri" panose="020F0502020204030204"/>
                </a:rPr>
                <a:t>+</a:t>
              </a:r>
            </a:p>
          </p:txBody>
        </p:sp>
        <p:sp>
          <p:nvSpPr>
            <p:cNvPr id="13" name="TextBox 12"/>
            <p:cNvSpPr txBox="1"/>
            <p:nvPr/>
          </p:nvSpPr>
          <p:spPr>
            <a:xfrm>
              <a:off x="6382068" y="3930223"/>
              <a:ext cx="439544" cy="707886"/>
            </a:xfrm>
            <a:prstGeom prst="rect">
              <a:avLst/>
            </a:prstGeom>
            <a:noFill/>
          </p:spPr>
          <p:txBody>
            <a:bodyPr wrap="none" rtlCol="0">
              <a:spAutoFit/>
            </a:bodyPr>
            <a:lstStyle/>
            <a:p>
              <a:pPr defTabSz="914377"/>
              <a:r>
                <a:rPr lang="en-US" sz="4000" b="1" dirty="0">
                  <a:solidFill>
                    <a:prstClr val="black"/>
                  </a:solidFill>
                  <a:latin typeface="Calibri" panose="020F0502020204030204"/>
                </a:rPr>
                <a:t>+</a:t>
              </a:r>
            </a:p>
          </p:txBody>
        </p:sp>
        <p:sp>
          <p:nvSpPr>
            <p:cNvPr id="14" name="TextBox 13"/>
            <p:cNvSpPr txBox="1"/>
            <p:nvPr/>
          </p:nvSpPr>
          <p:spPr>
            <a:xfrm>
              <a:off x="1512507" y="3930223"/>
              <a:ext cx="439544" cy="707886"/>
            </a:xfrm>
            <a:prstGeom prst="rect">
              <a:avLst/>
            </a:prstGeom>
            <a:noFill/>
          </p:spPr>
          <p:txBody>
            <a:bodyPr wrap="none" rtlCol="0">
              <a:spAutoFit/>
            </a:bodyPr>
            <a:lstStyle/>
            <a:p>
              <a:pPr defTabSz="914377"/>
              <a:r>
                <a:rPr lang="en-US" sz="4000" b="1" dirty="0">
                  <a:solidFill>
                    <a:prstClr val="black"/>
                  </a:solidFill>
                  <a:latin typeface="Calibri" panose="020F0502020204030204"/>
                </a:rPr>
                <a:t>=</a:t>
              </a:r>
            </a:p>
          </p:txBody>
        </p:sp>
        <p:sp>
          <p:nvSpPr>
            <p:cNvPr id="15" name="TextBox 14"/>
            <p:cNvSpPr txBox="1"/>
            <p:nvPr/>
          </p:nvSpPr>
          <p:spPr>
            <a:xfrm>
              <a:off x="489104" y="3990748"/>
              <a:ext cx="1245597" cy="707886"/>
            </a:xfrm>
            <a:prstGeom prst="rect">
              <a:avLst/>
            </a:prstGeom>
            <a:noFill/>
          </p:spPr>
          <p:txBody>
            <a:bodyPr wrap="none" rtlCol="0">
              <a:spAutoFit/>
            </a:bodyPr>
            <a:lstStyle/>
            <a:p>
              <a:pPr algn="ctr" defTabSz="914377"/>
              <a:r>
                <a:rPr lang="en-US" sz="2000" b="1" dirty="0">
                  <a:solidFill>
                    <a:prstClr val="black"/>
                  </a:solidFill>
                  <a:latin typeface="Calibri" panose="020F0502020204030204"/>
                </a:rPr>
                <a:t>Plan</a:t>
              </a:r>
            </a:p>
            <a:p>
              <a:pPr algn="ctr" defTabSz="914377"/>
              <a:r>
                <a:rPr lang="en-US" sz="2000" b="1" dirty="0">
                  <a:solidFill>
                    <a:prstClr val="black"/>
                  </a:solidFill>
                  <a:latin typeface="Calibri" panose="020F0502020204030204"/>
                </a:rPr>
                <a:t>Definition</a:t>
              </a:r>
            </a:p>
          </p:txBody>
        </p:sp>
        <p:sp>
          <p:nvSpPr>
            <p:cNvPr id="16" name="Rounded Rectangle 15"/>
            <p:cNvSpPr/>
            <p:nvPr/>
          </p:nvSpPr>
          <p:spPr>
            <a:xfrm>
              <a:off x="2128054" y="5132993"/>
              <a:ext cx="653143" cy="404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400" dirty="0">
                  <a:solidFill>
                    <a:prstClr val="white"/>
                  </a:solidFill>
                  <a:latin typeface="Calibri" panose="020F0502020204030204"/>
                </a:rPr>
                <a:t>APPS</a:t>
              </a:r>
            </a:p>
          </p:txBody>
        </p:sp>
        <p:sp>
          <p:nvSpPr>
            <p:cNvPr id="17" name="Rounded Rectangle 16"/>
            <p:cNvSpPr/>
            <p:nvPr/>
          </p:nvSpPr>
          <p:spPr>
            <a:xfrm>
              <a:off x="2128054" y="2362167"/>
              <a:ext cx="653143" cy="404949"/>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400" dirty="0">
                  <a:solidFill>
                    <a:prstClr val="white"/>
                  </a:solidFill>
                  <a:latin typeface="Calibri" panose="020F0502020204030204"/>
                </a:rPr>
                <a:t>APPS</a:t>
              </a:r>
            </a:p>
          </p:txBody>
        </p:sp>
        <p:sp>
          <p:nvSpPr>
            <p:cNvPr id="26" name="Rounded Rectangle 25"/>
            <p:cNvSpPr/>
            <p:nvPr/>
          </p:nvSpPr>
          <p:spPr>
            <a:xfrm>
              <a:off x="9038090" y="3724351"/>
              <a:ext cx="1425260" cy="124068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Bulk</a:t>
              </a:r>
            </a:p>
            <a:p>
              <a:pPr algn="ctr"/>
              <a:r>
                <a:rPr lang="en-US" dirty="0"/>
                <a:t>FHIR</a:t>
              </a:r>
            </a:p>
          </p:txBody>
        </p:sp>
        <p:sp>
          <p:nvSpPr>
            <p:cNvPr id="28" name="Rounded Rectangle 27"/>
            <p:cNvSpPr/>
            <p:nvPr/>
          </p:nvSpPr>
          <p:spPr>
            <a:xfrm>
              <a:off x="9173479" y="4698634"/>
              <a:ext cx="426437" cy="25513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IG</a:t>
              </a:r>
            </a:p>
          </p:txBody>
        </p:sp>
        <p:sp>
          <p:nvSpPr>
            <p:cNvPr id="29" name="Rounded Rectangle 28"/>
            <p:cNvSpPr/>
            <p:nvPr/>
          </p:nvSpPr>
          <p:spPr>
            <a:xfrm>
              <a:off x="9678294" y="4698634"/>
              <a:ext cx="631903" cy="25513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CQL</a:t>
              </a:r>
            </a:p>
          </p:txBody>
        </p:sp>
      </p:grpSp>
      <p:sp>
        <p:nvSpPr>
          <p:cNvPr id="22" name="Title 3">
            <a:extLst>
              <a:ext uri="{FF2B5EF4-FFF2-40B4-BE49-F238E27FC236}">
                <a16:creationId xmlns:a16="http://schemas.microsoft.com/office/drawing/2014/main" id="{64B5EC1B-49EB-46D7-9CA0-49BA760C7BC8}"/>
              </a:ext>
            </a:extLst>
          </p:cNvPr>
          <p:cNvSpPr txBox="1">
            <a:spLocks/>
          </p:cNvSpPr>
          <p:nvPr/>
        </p:nvSpPr>
        <p:spPr>
          <a:xfrm>
            <a:off x="697599" y="658355"/>
            <a:ext cx="10515600" cy="8282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4000"/>
              </a:lnSpc>
            </a:pPr>
            <a:r>
              <a:rPr lang="en-US" sz="3600" b="1" dirty="0">
                <a:solidFill>
                  <a:srgbClr val="1F4E79"/>
                </a:solidFill>
                <a:latin typeface="Calibri" panose="020F0502020204030204"/>
              </a:rPr>
              <a:t>Clinical</a:t>
            </a:r>
            <a:r>
              <a:rPr lang="en-US" sz="3600" b="1" dirty="0">
                <a:solidFill>
                  <a:srgbClr val="5B9BD5">
                    <a:lumMod val="50000"/>
                  </a:srgbClr>
                </a:solidFill>
                <a:latin typeface="Calibri" panose="020F0502020204030204"/>
              </a:rPr>
              <a:t> Data Extraction using a</a:t>
            </a:r>
          </a:p>
          <a:p>
            <a:pPr>
              <a:lnSpc>
                <a:spcPts val="4000"/>
              </a:lnSpc>
            </a:pPr>
            <a:r>
              <a:rPr lang="en-US" sz="3600" b="1" dirty="0">
                <a:solidFill>
                  <a:srgbClr val="5B9BD5">
                    <a:lumMod val="50000"/>
                  </a:srgbClr>
                </a:solidFill>
                <a:latin typeface="Calibri" panose="020F0502020204030204"/>
              </a:rPr>
              <a:t>Common Public Health Reporting Pattern</a:t>
            </a:r>
          </a:p>
        </p:txBody>
      </p:sp>
    </p:spTree>
    <p:extLst>
      <p:ext uri="{BB962C8B-B14F-4D97-AF65-F5344CB8AC3E}">
        <p14:creationId xmlns:p14="http://schemas.microsoft.com/office/powerpoint/2010/main" val="3613488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solidFill>
                  <a:srgbClr val="1F4E79"/>
                </a:solidFill>
                <a:latin typeface="+mn-lt"/>
              </a:rPr>
              <a:t>ConOPS</a:t>
            </a:r>
            <a:r>
              <a:rPr lang="en-US" sz="3600" b="1" dirty="0">
                <a:solidFill>
                  <a:srgbClr val="1F4E79"/>
                </a:solidFill>
                <a:latin typeface="+mn-lt"/>
              </a:rPr>
              <a:t> with FHIR Messaging Model – Ideal State</a:t>
            </a:r>
          </a:p>
        </p:txBody>
      </p:sp>
      <p:sp>
        <p:nvSpPr>
          <p:cNvPr id="54" name="TextBox 53"/>
          <p:cNvSpPr txBox="1"/>
          <p:nvPr/>
        </p:nvSpPr>
        <p:spPr>
          <a:xfrm>
            <a:off x="10463350" y="365126"/>
            <a:ext cx="1031051" cy="461665"/>
          </a:xfrm>
          <a:prstGeom prst="rect">
            <a:avLst/>
          </a:prstGeom>
          <a:noFill/>
        </p:spPr>
        <p:txBody>
          <a:bodyPr wrap="none" rtlCol="0">
            <a:spAutoFit/>
          </a:bodyPr>
          <a:lstStyle/>
          <a:p>
            <a:r>
              <a:rPr lang="en-US" sz="2400" b="1" i="1" u="sng" dirty="0">
                <a:solidFill>
                  <a:srgbClr val="FF0000"/>
                </a:solidFill>
              </a:rPr>
              <a:t>DRAFT</a:t>
            </a:r>
          </a:p>
        </p:txBody>
      </p:sp>
      <p:pic>
        <p:nvPicPr>
          <p:cNvPr id="6" name="Picture 5"/>
          <p:cNvPicPr>
            <a:picLocks noChangeAspect="1"/>
          </p:cNvPicPr>
          <p:nvPr/>
        </p:nvPicPr>
        <p:blipFill>
          <a:blip r:embed="rId2"/>
          <a:stretch>
            <a:fillRect/>
          </a:stretch>
        </p:blipFill>
        <p:spPr>
          <a:xfrm>
            <a:off x="606159" y="1492889"/>
            <a:ext cx="11159140" cy="5365111"/>
          </a:xfrm>
          <a:prstGeom prst="rect">
            <a:avLst/>
          </a:prstGeom>
        </p:spPr>
      </p:pic>
      <p:cxnSp>
        <p:nvCxnSpPr>
          <p:cNvPr id="4" name="Straight Arrow Connector 3">
            <a:extLst>
              <a:ext uri="{FF2B5EF4-FFF2-40B4-BE49-F238E27FC236}">
                <a16:creationId xmlns:a16="http://schemas.microsoft.com/office/drawing/2014/main" id="{FAF0CB87-E2F1-422F-BEAB-985BA927184D}"/>
              </a:ext>
            </a:extLst>
          </p:cNvPr>
          <p:cNvCxnSpPr>
            <a:cxnSpLocks/>
          </p:cNvCxnSpPr>
          <p:nvPr/>
        </p:nvCxnSpPr>
        <p:spPr>
          <a:xfrm flipV="1">
            <a:off x="9631680" y="3753395"/>
            <a:ext cx="0" cy="1733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A032C5E-714B-495C-9EA4-E3ADA0548A41}"/>
              </a:ext>
            </a:extLst>
          </p:cNvPr>
          <p:cNvSpPr txBox="1"/>
          <p:nvPr/>
        </p:nvSpPr>
        <p:spPr>
          <a:xfrm>
            <a:off x="9666514" y="4175444"/>
            <a:ext cx="1367239" cy="954107"/>
          </a:xfrm>
          <a:prstGeom prst="rect">
            <a:avLst/>
          </a:prstGeom>
          <a:noFill/>
        </p:spPr>
        <p:txBody>
          <a:bodyPr wrap="square" rtlCol="0">
            <a:spAutoFit/>
          </a:bodyPr>
          <a:lstStyle/>
          <a:p>
            <a:r>
              <a:rPr lang="en-US" sz="1400" dirty="0"/>
              <a:t>Initiate Clinical Action based on Public Health Data</a:t>
            </a:r>
          </a:p>
        </p:txBody>
      </p:sp>
    </p:spTree>
    <p:extLst>
      <p:ext uri="{BB962C8B-B14F-4D97-AF65-F5344CB8AC3E}">
        <p14:creationId xmlns:p14="http://schemas.microsoft.com/office/powerpoint/2010/main" val="3730054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690479E-C840-4BD5-9EFD-80AE4623C053}"/>
              </a:ext>
            </a:extLst>
          </p:cNvPr>
          <p:cNvSpPr>
            <a:spLocks noGrp="1"/>
          </p:cNvSpPr>
          <p:nvPr>
            <p:ph type="title"/>
          </p:nvPr>
        </p:nvSpPr>
        <p:spPr>
          <a:xfrm>
            <a:off x="371163" y="16476"/>
            <a:ext cx="10515600" cy="549579"/>
          </a:xfrm>
        </p:spPr>
        <p:txBody>
          <a:bodyPr>
            <a:normAutofit/>
          </a:bodyPr>
          <a:lstStyle/>
          <a:p>
            <a:pPr algn="ctr"/>
            <a:r>
              <a:rPr lang="en-US" sz="2800" b="1" dirty="0">
                <a:solidFill>
                  <a:srgbClr val="1F4E79"/>
                </a:solidFill>
                <a:latin typeface="+mn-lt"/>
              </a:rPr>
              <a:t>Draft Common Reporting Framework Elements*</a:t>
            </a:r>
          </a:p>
        </p:txBody>
      </p:sp>
      <p:sp>
        <p:nvSpPr>
          <p:cNvPr id="4" name="Content Placeholder 3">
            <a:extLst>
              <a:ext uri="{FF2B5EF4-FFF2-40B4-BE49-F238E27FC236}">
                <a16:creationId xmlns:a16="http://schemas.microsoft.com/office/drawing/2014/main" id="{87DC6628-2B25-4B7D-899C-57EFAA9BA02E}"/>
              </a:ext>
            </a:extLst>
          </p:cNvPr>
          <p:cNvSpPr>
            <a:spLocks noGrp="1"/>
          </p:cNvSpPr>
          <p:nvPr>
            <p:ph idx="1"/>
          </p:nvPr>
        </p:nvSpPr>
        <p:spPr/>
        <p:txBody>
          <a:bodyPr/>
          <a:lstStyle/>
          <a:p>
            <a:endParaRPr lang="en-US"/>
          </a:p>
        </p:txBody>
      </p:sp>
      <p:graphicFrame>
        <p:nvGraphicFramePr>
          <p:cNvPr id="7" name="Table 6">
            <a:extLst>
              <a:ext uri="{FF2B5EF4-FFF2-40B4-BE49-F238E27FC236}">
                <a16:creationId xmlns:a16="http://schemas.microsoft.com/office/drawing/2014/main" id="{17CFF9B6-9611-4078-9BED-D47488F170E7}"/>
              </a:ext>
            </a:extLst>
          </p:cNvPr>
          <p:cNvGraphicFramePr>
            <a:graphicFrameLocks noChangeAspect="1"/>
          </p:cNvGraphicFramePr>
          <p:nvPr/>
        </p:nvGraphicFramePr>
        <p:xfrm>
          <a:off x="87085" y="492121"/>
          <a:ext cx="12017830" cy="6126480"/>
        </p:xfrm>
        <a:graphic>
          <a:graphicData uri="http://schemas.openxmlformats.org/drawingml/2006/table">
            <a:tbl>
              <a:tblPr firstRow="1" bandRow="1">
                <a:tableStyleId>{5C22544A-7EE6-4342-B048-85BDC9FD1C3A}</a:tableStyleId>
              </a:tblPr>
              <a:tblGrid>
                <a:gridCol w="1500645">
                  <a:extLst>
                    <a:ext uri="{9D8B030D-6E8A-4147-A177-3AD203B41FA5}">
                      <a16:colId xmlns:a16="http://schemas.microsoft.com/office/drawing/2014/main" val="4262653695"/>
                    </a:ext>
                  </a:extLst>
                </a:gridCol>
                <a:gridCol w="1330036">
                  <a:extLst>
                    <a:ext uri="{9D8B030D-6E8A-4147-A177-3AD203B41FA5}">
                      <a16:colId xmlns:a16="http://schemas.microsoft.com/office/drawing/2014/main" val="3348880658"/>
                    </a:ext>
                  </a:extLst>
                </a:gridCol>
                <a:gridCol w="2446713">
                  <a:extLst>
                    <a:ext uri="{9D8B030D-6E8A-4147-A177-3AD203B41FA5}">
                      <a16:colId xmlns:a16="http://schemas.microsoft.com/office/drawing/2014/main" val="1606507001"/>
                    </a:ext>
                  </a:extLst>
                </a:gridCol>
                <a:gridCol w="2840736">
                  <a:extLst>
                    <a:ext uri="{9D8B030D-6E8A-4147-A177-3AD203B41FA5}">
                      <a16:colId xmlns:a16="http://schemas.microsoft.com/office/drawing/2014/main" val="2465290232"/>
                    </a:ext>
                  </a:extLst>
                </a:gridCol>
                <a:gridCol w="1774807">
                  <a:extLst>
                    <a:ext uri="{9D8B030D-6E8A-4147-A177-3AD203B41FA5}">
                      <a16:colId xmlns:a16="http://schemas.microsoft.com/office/drawing/2014/main" val="833651419"/>
                    </a:ext>
                  </a:extLst>
                </a:gridCol>
                <a:gridCol w="2124893">
                  <a:extLst>
                    <a:ext uri="{9D8B030D-6E8A-4147-A177-3AD203B41FA5}">
                      <a16:colId xmlns:a16="http://schemas.microsoft.com/office/drawing/2014/main" val="2791308848"/>
                    </a:ext>
                  </a:extLst>
                </a:gridCol>
              </a:tblGrid>
              <a:tr h="281710">
                <a:tc>
                  <a:txBody>
                    <a:bodyPr/>
                    <a:lstStyle/>
                    <a:p>
                      <a:pPr algn="ctr"/>
                      <a:r>
                        <a:rPr lang="en-US" sz="1600" dirty="0"/>
                        <a:t>Functional Elements</a:t>
                      </a:r>
                    </a:p>
                  </a:txBody>
                  <a:tcPr anchor="ctr"/>
                </a:tc>
                <a:tc>
                  <a:txBody>
                    <a:bodyPr/>
                    <a:lstStyle/>
                    <a:p>
                      <a:pPr algn="ctr"/>
                      <a:r>
                        <a:rPr lang="en-US" sz="1600" dirty="0"/>
                        <a:t>Sub-Elements</a:t>
                      </a:r>
                    </a:p>
                  </a:txBody>
                  <a:tcPr anchor="ctr"/>
                </a:tc>
                <a:tc>
                  <a:txBody>
                    <a:bodyPr/>
                    <a:lstStyle/>
                    <a:p>
                      <a:pPr algn="ctr"/>
                      <a:r>
                        <a:rPr lang="en-US" sz="1600" dirty="0"/>
                        <a:t>Leading Approach</a:t>
                      </a:r>
                    </a:p>
                  </a:txBody>
                  <a:tcPr anchor="ctr"/>
                </a:tc>
                <a:tc>
                  <a:txBody>
                    <a:bodyPr/>
                    <a:lstStyle/>
                    <a:p>
                      <a:pPr algn="ctr"/>
                      <a:r>
                        <a:rPr lang="en-US" sz="1600" dirty="0"/>
                        <a:t>Status</a:t>
                      </a:r>
                    </a:p>
                  </a:txBody>
                  <a:tcPr anchor="ctr"/>
                </a:tc>
                <a:tc>
                  <a:txBody>
                    <a:bodyPr/>
                    <a:lstStyle/>
                    <a:p>
                      <a:pPr algn="ctr"/>
                      <a:r>
                        <a:rPr lang="en-US" sz="1600" dirty="0"/>
                        <a:t>Alternatives</a:t>
                      </a:r>
                    </a:p>
                  </a:txBody>
                  <a:tcPr anchor="ctr"/>
                </a:tc>
                <a:tc>
                  <a:txBody>
                    <a:bodyPr/>
                    <a:lstStyle/>
                    <a:p>
                      <a:pPr algn="ctr"/>
                      <a:r>
                        <a:rPr lang="en-US" sz="1600" dirty="0"/>
                        <a:t>Moving Forward</a:t>
                      </a:r>
                    </a:p>
                  </a:txBody>
                  <a:tcPr anchor="ctr"/>
                </a:tc>
                <a:extLst>
                  <a:ext uri="{0D108BD9-81ED-4DB2-BD59-A6C34878D82A}">
                    <a16:rowId xmlns:a16="http://schemas.microsoft.com/office/drawing/2014/main" val="3714238358"/>
                  </a:ext>
                </a:extLst>
              </a:tr>
              <a:tr h="49299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Triggering</a:t>
                      </a:r>
                    </a:p>
                  </a:txBody>
                  <a:tcPr anchor="ctr">
                    <a:solidFill>
                      <a:schemeClr val="bg1">
                        <a:lumMod val="75000"/>
                      </a:schemeClr>
                    </a:solidFill>
                  </a:tcPr>
                </a:tc>
                <a:tc>
                  <a:txBody>
                    <a:bodyPr/>
                    <a:lstStyle/>
                    <a:p>
                      <a:endParaRPr lang="en-US" sz="1400" dirty="0"/>
                    </a:p>
                  </a:txBody>
                  <a:tcPr>
                    <a:solidFill>
                      <a:schemeClr val="bg1">
                        <a:lumMod val="75000"/>
                      </a:schemeClr>
                    </a:solidFill>
                  </a:tcPr>
                </a:tc>
                <a:tc>
                  <a:txBody>
                    <a:bodyPr/>
                    <a:lstStyle/>
                    <a:p>
                      <a:pPr marL="168275" indent="-168275" algn="l" defTabSz="914400" rtl="0" eaLnBrk="1" latinLnBrk="0" hangingPunct="1">
                        <a:buFont typeface="Arial" panose="020B0604020202020204" pitchFamily="34" charset="0"/>
                        <a:buChar char="•"/>
                      </a:pPr>
                      <a:r>
                        <a:rPr lang="en-US" sz="1400" b="1" kern="1200" dirty="0">
                          <a:solidFill>
                            <a:schemeClr val="dk1"/>
                          </a:solidFill>
                          <a:latin typeface="+mn-lt"/>
                          <a:ea typeface="+mn-ea"/>
                          <a:cs typeface="+mn-cs"/>
                        </a:rPr>
                        <a:t>FHIR Subscription</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dk1"/>
                          </a:solidFill>
                          <a:latin typeface="+mn-lt"/>
                          <a:ea typeface="+mn-ea"/>
                          <a:cs typeface="+mn-cs"/>
                        </a:rPr>
                        <a:t>Simple value set match</a:t>
                      </a:r>
                    </a:p>
                    <a:p>
                      <a:pPr marL="168275" indent="-168275" algn="l" defTabSz="914400" rtl="0" eaLnBrk="1" latinLnBrk="0" hangingPunct="1">
                        <a:buFont typeface="Arial" panose="020B0604020202020204" pitchFamily="34" charset="0"/>
                        <a:buChar char="•"/>
                      </a:pPr>
                      <a:endParaRPr lang="en-US" sz="1400" b="1" kern="1200" dirty="0">
                        <a:solidFill>
                          <a:schemeClr val="dk1"/>
                        </a:solidFill>
                        <a:latin typeface="+mn-lt"/>
                        <a:ea typeface="+mn-ea"/>
                        <a:cs typeface="+mn-cs"/>
                      </a:endParaRPr>
                    </a:p>
                  </a:txBody>
                  <a:tcPr>
                    <a:solidFill>
                      <a:schemeClr val="bg1">
                        <a:lumMod val="7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tx1"/>
                          </a:solidFill>
                          <a:latin typeface="+mn-lt"/>
                          <a:ea typeface="+mn-ea"/>
                          <a:cs typeface="+mn-cs"/>
                        </a:rPr>
                        <a:t>FHIR Subscription being re-engineered</a:t>
                      </a:r>
                    </a:p>
                    <a:p>
                      <a:pPr marL="168275" indent="-168275" algn="l" defTabSz="914400" rtl="0" eaLnBrk="1" latinLnBrk="0" hangingPunct="1">
                        <a:buFont typeface="Arial" panose="020B0604020202020204" pitchFamily="34" charset="0"/>
                        <a:buChar char="•"/>
                      </a:pPr>
                      <a:r>
                        <a:rPr lang="en-US" sz="1400" kern="1200" dirty="0">
                          <a:solidFill>
                            <a:schemeClr val="tx1"/>
                          </a:solidFill>
                          <a:latin typeface="+mn-lt"/>
                          <a:ea typeface="+mn-ea"/>
                          <a:cs typeface="+mn-cs"/>
                        </a:rPr>
                        <a:t>Efforts to include PH needs</a:t>
                      </a:r>
                    </a:p>
                  </a:txBody>
                  <a:tcPr>
                    <a:solidFill>
                      <a:schemeClr val="bg1">
                        <a:lumMod val="7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CDS Hooks</a:t>
                      </a:r>
                    </a:p>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Manual initiation in EHR apps</a:t>
                      </a:r>
                    </a:p>
                  </a:txBody>
                  <a:tcPr>
                    <a:solidFill>
                      <a:schemeClr val="bg1">
                        <a:lumMod val="7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Ensure that new FHIR Subscription includes PH needs</a:t>
                      </a:r>
                    </a:p>
                  </a:txBody>
                  <a:tcPr>
                    <a:solidFill>
                      <a:schemeClr val="bg1">
                        <a:lumMod val="75000"/>
                      </a:schemeClr>
                    </a:solidFill>
                  </a:tcPr>
                </a:tc>
                <a:extLst>
                  <a:ext uri="{0D108BD9-81ED-4DB2-BD59-A6C34878D82A}">
                    <a16:rowId xmlns:a16="http://schemas.microsoft.com/office/drawing/2014/main" val="637344771"/>
                  </a:ext>
                </a:extLst>
              </a:tr>
              <a:tr h="28171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Reporting rules / queries </a:t>
                      </a:r>
                    </a:p>
                  </a:txBody>
                  <a:tcPr anchor="ctr">
                    <a:solidFill>
                      <a:schemeClr val="bg1">
                        <a:lumMod val="75000"/>
                      </a:schemeClr>
                    </a:solidFill>
                  </a:tcPr>
                </a:tc>
                <a:tc>
                  <a:txBody>
                    <a:bodyPr/>
                    <a:lstStyle/>
                    <a:p>
                      <a:pPr marL="168275" indent="-168275" algn="l" defTabSz="914400" rtl="0" eaLnBrk="1" latinLnBrk="0" hangingPunct="1">
                        <a:buFont typeface="Arial" panose="020B0604020202020204" pitchFamily="34" charset="0"/>
                        <a:buChar char="•"/>
                      </a:pPr>
                      <a:r>
                        <a:rPr lang="en-US" sz="1400" b="1" kern="1200" dirty="0">
                          <a:solidFill>
                            <a:schemeClr val="dk1"/>
                          </a:solidFill>
                          <a:latin typeface="+mn-lt"/>
                          <a:ea typeface="+mn-ea"/>
                          <a:cs typeface="+mn-cs"/>
                        </a:rPr>
                        <a:t>CQL against EHR FHIR and Bulk FHIR repositories</a:t>
                      </a:r>
                    </a:p>
                  </a:txBody>
                  <a:tcPr>
                    <a:solidFill>
                      <a:schemeClr val="bg1">
                        <a:lumMod val="7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tx1"/>
                          </a:solidFill>
                          <a:latin typeface="+mn-lt"/>
                          <a:ea typeface="+mn-ea"/>
                          <a:cs typeface="+mn-cs"/>
                        </a:rPr>
                        <a:t>Increasing acceptance of CQL engine with EHR  (not “in API”)</a:t>
                      </a:r>
                    </a:p>
                  </a:txBody>
                  <a:tcPr>
                    <a:solidFill>
                      <a:schemeClr val="bg1">
                        <a:lumMod val="7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Proprietary apps</a:t>
                      </a:r>
                    </a:p>
                  </a:txBody>
                  <a:tcPr>
                    <a:solidFill>
                      <a:schemeClr val="bg1">
                        <a:lumMod val="7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Advocate for EHR CQL engine and API inclusion</a:t>
                      </a:r>
                    </a:p>
                  </a:txBody>
                  <a:tcPr>
                    <a:solidFill>
                      <a:schemeClr val="bg1">
                        <a:lumMod val="75000"/>
                      </a:schemeClr>
                    </a:solidFill>
                  </a:tcPr>
                </a:tc>
                <a:extLst>
                  <a:ext uri="{0D108BD9-81ED-4DB2-BD59-A6C34878D82A}">
                    <a16:rowId xmlns:a16="http://schemas.microsoft.com/office/drawing/2014/main" val="3729340323"/>
                  </a:ext>
                </a:extLst>
              </a:tr>
              <a:tr h="281710">
                <a:tc rowSpan="3">
                  <a:txBody>
                    <a:bodyPr/>
                    <a:lstStyle/>
                    <a:p>
                      <a:pPr algn="ctr"/>
                      <a:r>
                        <a:rPr lang="en-US" sz="1600" b="1" dirty="0"/>
                        <a:t>Report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Creation </a:t>
                      </a:r>
                    </a:p>
                  </a:txBody>
                  <a:tcPr anchor="ctr">
                    <a:solidFill>
                      <a:schemeClr val="bg1">
                        <a:lumMod val="85000"/>
                      </a:schemeClr>
                    </a:solidFill>
                  </a:tcPr>
                </a:tc>
                <a:tc>
                  <a:txBody>
                    <a:bodyPr/>
                    <a:lstStyle/>
                    <a:p>
                      <a:pPr lvl="0" algn="l">
                        <a:defRPr/>
                      </a:pPr>
                      <a:r>
                        <a:rPr lang="en-US" sz="1400" b="1" dirty="0"/>
                        <a:t>Local interrogation and population</a:t>
                      </a:r>
                    </a:p>
                  </a:txBody>
                  <a:tcPr anchor="ct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b="1" kern="1200" dirty="0">
                          <a:solidFill>
                            <a:schemeClr val="dk1"/>
                          </a:solidFill>
                          <a:latin typeface="+mn-lt"/>
                          <a:ea typeface="+mn-ea"/>
                          <a:cs typeface="+mn-cs"/>
                        </a:rPr>
                        <a:t>CQL rules?</a:t>
                      </a:r>
                    </a:p>
                    <a:p>
                      <a:pPr marL="168275" indent="-168275" algn="l" defTabSz="914400" rtl="0" eaLnBrk="1" latinLnBrk="0" hangingPunct="1">
                        <a:buFont typeface="Arial" panose="020B0604020202020204" pitchFamily="34" charset="0"/>
                        <a:buChar char="•"/>
                      </a:pPr>
                      <a:r>
                        <a:rPr lang="en-US" sz="1400" b="1" kern="1200" dirty="0">
                          <a:solidFill>
                            <a:schemeClr val="dk1"/>
                          </a:solidFill>
                          <a:latin typeface="+mn-lt"/>
                          <a:ea typeface="+mn-ea"/>
                          <a:cs typeface="+mn-cs"/>
                        </a:rPr>
                        <a:t>Backend apps and XSLT?</a:t>
                      </a:r>
                    </a:p>
                    <a:p>
                      <a:pPr marL="168275" indent="-168275" algn="l" defTabSz="914400" rtl="0" eaLnBrk="1" latinLnBrk="0" hangingPunct="1">
                        <a:buFont typeface="Arial" panose="020B0604020202020204" pitchFamily="34" charset="0"/>
                        <a:buChar char="•"/>
                      </a:pPr>
                      <a:r>
                        <a:rPr lang="en-US" sz="1400" b="1" kern="1200" dirty="0">
                          <a:solidFill>
                            <a:schemeClr val="dk1"/>
                          </a:solidFill>
                          <a:latin typeface="+mn-lt"/>
                          <a:ea typeface="+mn-ea"/>
                          <a:cs typeface="+mn-cs"/>
                        </a:rPr>
                        <a:t>Local FHIR queries </a:t>
                      </a:r>
                    </a:p>
                  </a:txBody>
                  <a:tcP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tx1"/>
                          </a:solidFill>
                          <a:latin typeface="+mn-lt"/>
                          <a:ea typeface="+mn-ea"/>
                          <a:cs typeface="+mn-cs"/>
                        </a:rPr>
                        <a:t>Report creation is EHR driven – not yet part of “core” FHIR API</a:t>
                      </a:r>
                    </a:p>
                    <a:p>
                      <a:pPr marL="168275" indent="-168275" algn="l" defTabSz="914400" rtl="0" eaLnBrk="1" latinLnBrk="0" hangingPunct="1">
                        <a:buFont typeface="Arial" panose="020B0604020202020204" pitchFamily="34" charset="0"/>
                        <a:buChar char="•"/>
                      </a:pPr>
                      <a:r>
                        <a:rPr lang="en-US" sz="1400" kern="1200" dirty="0">
                          <a:solidFill>
                            <a:schemeClr val="tx1"/>
                          </a:solidFill>
                          <a:latin typeface="+mn-lt"/>
                          <a:ea typeface="+mn-ea"/>
                          <a:cs typeface="+mn-cs"/>
                        </a:rPr>
                        <a:t>CQL engine to create reports?</a:t>
                      </a:r>
                    </a:p>
                  </a:txBody>
                  <a:tcP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Backend apps</a:t>
                      </a:r>
                    </a:p>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EHR development</a:t>
                      </a:r>
                    </a:p>
                  </a:txBody>
                  <a:tcP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Advocate for common approach to report construction</a:t>
                      </a:r>
                    </a:p>
                  </a:txBody>
                  <a:tcPr>
                    <a:solidFill>
                      <a:schemeClr val="bg1">
                        <a:lumMod val="85000"/>
                      </a:schemeClr>
                    </a:solidFill>
                  </a:tcPr>
                </a:tc>
                <a:extLst>
                  <a:ext uri="{0D108BD9-81ED-4DB2-BD59-A6C34878D82A}">
                    <a16:rowId xmlns:a16="http://schemas.microsoft.com/office/drawing/2014/main" val="1075939956"/>
                  </a:ext>
                </a:extLst>
              </a:tr>
              <a:tr h="28171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Trust services</a:t>
                      </a:r>
                    </a:p>
                  </a:txBody>
                  <a:tcPr anchor="ct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b="1" kern="1200" dirty="0">
                          <a:solidFill>
                            <a:schemeClr val="dk1"/>
                          </a:solidFill>
                          <a:latin typeface="+mn-lt"/>
                          <a:ea typeface="+mn-ea"/>
                          <a:cs typeface="+mn-cs"/>
                        </a:rPr>
                        <a:t>Pseudonymization</a:t>
                      </a:r>
                    </a:p>
                    <a:p>
                      <a:pPr marL="168275" indent="-168275" algn="l" defTabSz="914400" rtl="0" eaLnBrk="1" latinLnBrk="0" hangingPunct="1">
                        <a:buFont typeface="Arial" panose="020B0604020202020204" pitchFamily="34" charset="0"/>
                        <a:buChar char="•"/>
                      </a:pPr>
                      <a:r>
                        <a:rPr lang="en-US" sz="1400" b="1" kern="1200" dirty="0">
                          <a:solidFill>
                            <a:schemeClr val="dk1"/>
                          </a:solidFill>
                          <a:latin typeface="+mn-lt"/>
                          <a:ea typeface="+mn-ea"/>
                          <a:cs typeface="+mn-cs"/>
                        </a:rPr>
                        <a:t>Deidentification</a:t>
                      </a:r>
                    </a:p>
                    <a:p>
                      <a:pPr marL="168275" indent="-168275" algn="l" defTabSz="914400" rtl="0" eaLnBrk="1" latinLnBrk="0" hangingPunct="1">
                        <a:buFont typeface="Arial" panose="020B0604020202020204" pitchFamily="34" charset="0"/>
                        <a:buChar char="•"/>
                      </a:pPr>
                      <a:r>
                        <a:rPr lang="en-US" sz="1400" b="1" kern="1200" dirty="0">
                          <a:solidFill>
                            <a:schemeClr val="dk1"/>
                          </a:solidFill>
                          <a:latin typeface="+mn-lt"/>
                          <a:ea typeface="+mn-ea"/>
                          <a:cs typeface="+mn-cs"/>
                        </a:rPr>
                        <a:t>Hashing for deduplication</a:t>
                      </a:r>
                    </a:p>
                  </a:txBody>
                  <a:tcP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Developing as distributable supporting services / “backend apps” to demonstrate</a:t>
                      </a:r>
                    </a:p>
                  </a:txBody>
                  <a:tcP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EHR or data warehouse development</a:t>
                      </a:r>
                    </a:p>
                  </a:txBody>
                  <a:tcP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Advocate for adding trust services to core FHIR scope</a:t>
                      </a:r>
                    </a:p>
                  </a:txBody>
                  <a:tcPr>
                    <a:solidFill>
                      <a:schemeClr val="bg1">
                        <a:lumMod val="85000"/>
                      </a:schemeClr>
                    </a:solidFill>
                  </a:tcPr>
                </a:tc>
                <a:extLst>
                  <a:ext uri="{0D108BD9-81ED-4DB2-BD59-A6C34878D82A}">
                    <a16:rowId xmlns:a16="http://schemas.microsoft.com/office/drawing/2014/main" val="2765794415"/>
                  </a:ext>
                </a:extLst>
              </a:tr>
              <a:tr h="281710">
                <a:tc vMerge="1">
                  <a:txBody>
                    <a:bodyPr/>
                    <a:lstStyle/>
                    <a:p>
                      <a:endParaRPr lang="en-US" dirty="0"/>
                    </a:p>
                  </a:txBody>
                  <a:tcP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Report validation</a:t>
                      </a:r>
                    </a:p>
                  </a:txBody>
                  <a:tcPr anchor="ct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b="1" kern="1200" dirty="0">
                          <a:solidFill>
                            <a:schemeClr val="dk1"/>
                          </a:solidFill>
                          <a:latin typeface="+mn-lt"/>
                          <a:ea typeface="+mn-ea"/>
                          <a:cs typeface="+mn-cs"/>
                        </a:rPr>
                        <a:t>FHIR validation engine</a:t>
                      </a:r>
                    </a:p>
                    <a:p>
                      <a:pPr marL="168275" indent="-168275" algn="l" defTabSz="914400" rtl="0" eaLnBrk="1" latinLnBrk="0" hangingPunct="1">
                        <a:buFont typeface="Arial" panose="020B0604020202020204" pitchFamily="34" charset="0"/>
                        <a:buChar char="•"/>
                      </a:pPr>
                      <a:r>
                        <a:rPr lang="en-US" sz="1400" b="1" kern="1200" dirty="0">
                          <a:solidFill>
                            <a:schemeClr val="dk1"/>
                          </a:solidFill>
                          <a:latin typeface="+mn-lt"/>
                          <a:ea typeface="+mn-ea"/>
                          <a:cs typeface="+mn-cs"/>
                        </a:rPr>
                        <a:t>FHIR implementation guides</a:t>
                      </a:r>
                    </a:p>
                  </a:txBody>
                  <a:tcP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Included in FHIR servers to validate queries</a:t>
                      </a:r>
                    </a:p>
                  </a:txBody>
                  <a:tcP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Separate validation tools</a:t>
                      </a:r>
                    </a:p>
                  </a:txBody>
                  <a:tcP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Advocate for “push” validation</a:t>
                      </a:r>
                    </a:p>
                  </a:txBody>
                  <a:tcPr>
                    <a:solidFill>
                      <a:schemeClr val="bg1">
                        <a:lumMod val="85000"/>
                      </a:schemeClr>
                    </a:solidFill>
                  </a:tcPr>
                </a:tc>
                <a:extLst>
                  <a:ext uri="{0D108BD9-81ED-4DB2-BD59-A6C34878D82A}">
                    <a16:rowId xmlns:a16="http://schemas.microsoft.com/office/drawing/2014/main" val="1241340174"/>
                  </a:ext>
                </a:extLst>
              </a:tr>
              <a:tr h="281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Sending</a:t>
                      </a:r>
                    </a:p>
                  </a:txBody>
                  <a:tcPr anchor="ctr">
                    <a:solidFill>
                      <a:srgbClr val="BFBFB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nchor="ctr">
                    <a:solidFill>
                      <a:srgbClr val="BFBFBF"/>
                    </a:solidFill>
                  </a:tcPr>
                </a:tc>
                <a:tc>
                  <a:txBody>
                    <a:bodyPr/>
                    <a:lstStyle/>
                    <a:p>
                      <a:pPr marL="168275" indent="-168275" algn="l" defTabSz="914400" rtl="0" eaLnBrk="1" latinLnBrk="0" hangingPunct="1">
                        <a:buFont typeface="Arial" panose="020B0604020202020204" pitchFamily="34" charset="0"/>
                        <a:buChar char="•"/>
                      </a:pPr>
                      <a:r>
                        <a:rPr lang="en-US" sz="1400" b="1" kern="1200" dirty="0">
                          <a:solidFill>
                            <a:schemeClr val="dk1"/>
                          </a:solidFill>
                          <a:latin typeface="+mn-lt"/>
                          <a:ea typeface="+mn-ea"/>
                          <a:cs typeface="+mn-cs"/>
                        </a:rPr>
                        <a:t>RESTful submit</a:t>
                      </a:r>
                    </a:p>
                    <a:p>
                      <a:pPr marL="168275" indent="-168275" algn="l" defTabSz="914400" rtl="0" eaLnBrk="1" latinLnBrk="0" hangingPunct="1">
                        <a:buFont typeface="Arial" panose="020B0604020202020204" pitchFamily="34" charset="0"/>
                        <a:buChar char="•"/>
                      </a:pPr>
                      <a:r>
                        <a:rPr lang="en-US" sz="1400" b="1" kern="1200" dirty="0">
                          <a:solidFill>
                            <a:schemeClr val="dk1"/>
                          </a:solidFill>
                          <a:latin typeface="+mn-lt"/>
                          <a:ea typeface="+mn-ea"/>
                          <a:cs typeface="+mn-cs"/>
                        </a:rPr>
                        <a:t>FHIR Messaging</a:t>
                      </a:r>
                    </a:p>
                  </a:txBody>
                  <a:tcPr>
                    <a:solidFill>
                      <a:srgbClr val="BFBFBF"/>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Leading approach to FHIR exchange through intermediaries </a:t>
                      </a:r>
                    </a:p>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PH Connectathon work on FHIR messaging, DaVinci alerting?</a:t>
                      </a:r>
                    </a:p>
                  </a:txBody>
                  <a:tcPr>
                    <a:solidFill>
                      <a:srgbClr val="BFBFBF"/>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Alert and remote query</a:t>
                      </a:r>
                    </a:p>
                  </a:txBody>
                  <a:tcPr>
                    <a:solidFill>
                      <a:srgbClr val="BFBFBF"/>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Advocate for FHIR Messaging</a:t>
                      </a:r>
                    </a:p>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Mature FHIR Message resource</a:t>
                      </a:r>
                    </a:p>
                  </a:txBody>
                  <a:tcPr>
                    <a:solidFill>
                      <a:srgbClr val="BFBFBF"/>
                    </a:solidFill>
                  </a:tcPr>
                </a:tc>
                <a:extLst>
                  <a:ext uri="{0D108BD9-81ED-4DB2-BD59-A6C34878D82A}">
                    <a16:rowId xmlns:a16="http://schemas.microsoft.com/office/drawing/2014/main" val="97045517"/>
                  </a:ext>
                </a:extLst>
              </a:tr>
              <a:tr h="281710">
                <a:tc>
                  <a:txBody>
                    <a:bodyPr/>
                    <a:lstStyle/>
                    <a:p>
                      <a:pPr algn="ctr"/>
                      <a:r>
                        <a:rPr lang="en-US" sz="1600" b="1" dirty="0"/>
                        <a:t>Reporting</a:t>
                      </a:r>
                    </a:p>
                    <a:p>
                      <a:pPr algn="ctr"/>
                      <a:r>
                        <a:rPr lang="en-US" sz="1600" b="1" dirty="0"/>
                        <a:t>Specification </a:t>
                      </a:r>
                    </a:p>
                    <a:p>
                      <a:pPr algn="ctr"/>
                      <a:r>
                        <a:rPr lang="en-US" sz="1600" b="1" dirty="0"/>
                        <a:t>Distribution (setup)</a:t>
                      </a:r>
                    </a:p>
                  </a:txBody>
                  <a:tcPr anchor="ctr">
                    <a:solidFill>
                      <a:schemeClr val="bg1">
                        <a:lumMod val="85000"/>
                      </a:schemeClr>
                    </a:solidFill>
                  </a:tcPr>
                </a:tc>
                <a:tc>
                  <a:txBody>
                    <a:bodyPr/>
                    <a:lstStyle/>
                    <a:p>
                      <a:endParaRPr lang="en-US" sz="1400" dirty="0">
                        <a:highlight>
                          <a:srgbClr val="FFFF00"/>
                        </a:highlight>
                      </a:endParaRPr>
                    </a:p>
                  </a:txBody>
                  <a:tcPr anchor="ctr">
                    <a:solidFill>
                      <a:schemeClr val="bg1">
                        <a:lumMod val="85000"/>
                      </a:schemeClr>
                    </a:solid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a:solidFill>
                            <a:schemeClr val="dk1"/>
                          </a:solidFill>
                          <a:latin typeface="+mn-lt"/>
                          <a:ea typeface="+mn-ea"/>
                          <a:cs typeface="+mn-cs"/>
                        </a:rPr>
                        <a:t>FHIR implementation guides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chemeClr val="dk1"/>
                          </a:solidFill>
                          <a:latin typeface="+mn-lt"/>
                          <a:ea typeface="+mn-ea"/>
                          <a:cs typeface="+mn-cs"/>
                        </a:rPr>
                        <a:t>       (data specification)</a:t>
                      </a:r>
                    </a:p>
                    <a:p>
                      <a:pPr marL="168275" indent="-168275" algn="l" defTabSz="914400" rtl="0" eaLnBrk="1" latinLnBrk="0" hangingPunct="1">
                        <a:buFont typeface="Arial" panose="020B0604020202020204" pitchFamily="34" charset="0"/>
                        <a:buChar char="•"/>
                      </a:pPr>
                      <a:r>
                        <a:rPr lang="en-US" sz="1400" b="1" kern="1200" dirty="0">
                          <a:solidFill>
                            <a:schemeClr val="dk1"/>
                          </a:solidFill>
                          <a:latin typeface="+mn-lt"/>
                          <a:ea typeface="+mn-ea"/>
                          <a:cs typeface="+mn-cs"/>
                        </a:rPr>
                        <a:t>PlanDefinition</a:t>
                      </a:r>
                    </a:p>
                    <a:p>
                      <a:pPr marL="0" indent="0" algn="l" defTabSz="914400" rtl="0" eaLnBrk="1" latinLnBrk="0" hangingPunct="1">
                        <a:buFont typeface="Arial" panose="020B0604020202020204" pitchFamily="34" charset="0"/>
                        <a:buNone/>
                      </a:pPr>
                      <a:r>
                        <a:rPr lang="en-US" sz="1400" b="1" kern="1200" dirty="0">
                          <a:solidFill>
                            <a:schemeClr val="dk1"/>
                          </a:solidFill>
                          <a:latin typeface="+mn-lt"/>
                          <a:ea typeface="+mn-ea"/>
                          <a:cs typeface="+mn-cs"/>
                        </a:rPr>
                        <a:t>       (“when, where, how”)</a:t>
                      </a:r>
                    </a:p>
                    <a:p>
                      <a:pPr marL="0" lvl="1" indent="0" algn="l" defTabSz="914400" rtl="0" eaLnBrk="1" latinLnBrk="0" hangingPunct="1">
                        <a:buFont typeface="Arial" panose="020B0604020202020204" pitchFamily="34" charset="0"/>
                        <a:buNone/>
                      </a:pPr>
                      <a:r>
                        <a:rPr lang="en-US" sz="1400" b="1" kern="1200" dirty="0">
                          <a:solidFill>
                            <a:schemeClr val="dk1"/>
                          </a:solidFill>
                          <a:latin typeface="+mn-lt"/>
                          <a:ea typeface="+mn-ea"/>
                          <a:cs typeface="+mn-cs"/>
                        </a:rPr>
                        <a:t>       - Trigger codes</a:t>
                      </a:r>
                    </a:p>
                    <a:p>
                      <a:pPr marL="0" lvl="1" indent="0" algn="l" defTabSz="914400" rtl="0" eaLnBrk="1" latinLnBrk="0" hangingPunct="1">
                        <a:buFont typeface="Arial" panose="020B0604020202020204" pitchFamily="34" charset="0"/>
                        <a:buNone/>
                      </a:pPr>
                      <a:r>
                        <a:rPr lang="en-US" sz="1400" b="1" kern="1200" dirty="0">
                          <a:solidFill>
                            <a:schemeClr val="dk1"/>
                          </a:solidFill>
                          <a:latin typeface="+mn-lt"/>
                          <a:ea typeface="+mn-ea"/>
                          <a:cs typeface="+mn-cs"/>
                        </a:rPr>
                        <a:t>       - CQL rules</a:t>
                      </a:r>
                    </a:p>
                  </a:txBody>
                  <a:tcP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In eCR IG as Electronic Reporting and Surveillance Distribution (eRSD) specification</a:t>
                      </a:r>
                    </a:p>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Also have eRSD distribution service</a:t>
                      </a:r>
                    </a:p>
                  </a:txBody>
                  <a:tcP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Spreadsheets, etc.</a:t>
                      </a:r>
                    </a:p>
                  </a:txBody>
                  <a:tcPr>
                    <a:solidFill>
                      <a:schemeClr val="bg1">
                        <a:lumMod val="85000"/>
                      </a:schemeClr>
                    </a:solidFill>
                  </a:tcPr>
                </a:tc>
                <a:tc>
                  <a:txBody>
                    <a:bodyPr/>
                    <a:lstStyle/>
                    <a:p>
                      <a:pPr marL="168275" indent="-168275" algn="l" defTabSz="914400" rtl="0" eaLnBrk="1" latinLnBrk="0" hangingPunct="1">
                        <a:buFont typeface="Arial" panose="020B0604020202020204" pitchFamily="34" charset="0"/>
                        <a:buChar char="•"/>
                      </a:pPr>
                      <a:r>
                        <a:rPr lang="en-US" sz="1400" kern="1200" dirty="0">
                          <a:solidFill>
                            <a:schemeClr val="dk1"/>
                          </a:solidFill>
                          <a:latin typeface="+mn-lt"/>
                          <a:ea typeface="+mn-ea"/>
                          <a:cs typeface="+mn-cs"/>
                        </a:rPr>
                        <a:t>Advancement of PlanDefinition support in FHIR servers (needed for guidelines too)</a:t>
                      </a:r>
                    </a:p>
                  </a:txBody>
                  <a:tcPr>
                    <a:solidFill>
                      <a:schemeClr val="bg1">
                        <a:lumMod val="85000"/>
                      </a:schemeClr>
                    </a:solidFill>
                  </a:tcPr>
                </a:tc>
                <a:extLst>
                  <a:ext uri="{0D108BD9-81ED-4DB2-BD59-A6C34878D82A}">
                    <a16:rowId xmlns:a16="http://schemas.microsoft.com/office/drawing/2014/main" val="2741012702"/>
                  </a:ext>
                </a:extLst>
              </a:tr>
            </a:tbl>
          </a:graphicData>
        </a:graphic>
      </p:graphicFrame>
      <p:sp>
        <p:nvSpPr>
          <p:cNvPr id="5" name="Rectangle 4">
            <a:extLst>
              <a:ext uri="{FF2B5EF4-FFF2-40B4-BE49-F238E27FC236}">
                <a16:creationId xmlns:a16="http://schemas.microsoft.com/office/drawing/2014/main" id="{05185390-87DB-4675-9735-97A35A9003A8}"/>
              </a:ext>
            </a:extLst>
          </p:cNvPr>
          <p:cNvSpPr/>
          <p:nvPr/>
        </p:nvSpPr>
        <p:spPr>
          <a:xfrm>
            <a:off x="1684564" y="6578517"/>
            <a:ext cx="10202636" cy="261610"/>
          </a:xfrm>
          <a:prstGeom prst="rect">
            <a:avLst/>
          </a:prstGeom>
        </p:spPr>
        <p:txBody>
          <a:bodyPr wrap="square">
            <a:spAutoFit/>
          </a:bodyPr>
          <a:lstStyle/>
          <a:p>
            <a:pPr algn="r"/>
            <a:r>
              <a:rPr lang="en-US" sz="1050" dirty="0"/>
              <a:t>* A Common Framework for EHR Reporting, Surveillance, Population Health, etc. in FHIR, Loonsk, J</a:t>
            </a:r>
            <a:r>
              <a:rPr lang="en-US" sz="1050"/>
              <a:t>; Srinivasan A; </a:t>
            </a:r>
            <a:r>
              <a:rPr lang="en-US" sz="1050" dirty="0"/>
              <a:t>Conn L; HL7 WGM Sep 2019</a:t>
            </a:r>
            <a:r>
              <a:rPr lang="en-US" sz="1050"/>
              <a:t> </a:t>
            </a:r>
            <a:endParaRPr lang="en-US" sz="1050" dirty="0"/>
          </a:p>
        </p:txBody>
      </p:sp>
    </p:spTree>
    <p:extLst>
      <p:ext uri="{BB962C8B-B14F-4D97-AF65-F5344CB8AC3E}">
        <p14:creationId xmlns:p14="http://schemas.microsoft.com/office/powerpoint/2010/main" val="2814274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8513"/>
            <a:ext cx="10972800" cy="761137"/>
          </a:xfrm>
        </p:spPr>
        <p:txBody>
          <a:bodyPr/>
          <a:lstStyle/>
          <a:p>
            <a:r>
              <a:rPr lang="en-US" sz="3600" dirty="0">
                <a:solidFill>
                  <a:srgbClr val="5B9BD5">
                    <a:lumMod val="50000"/>
                  </a:srgbClr>
                </a:solidFill>
                <a:latin typeface="Calibri" panose="020F0502020204030204"/>
              </a:rPr>
              <a:t>TEP Charter: Responsibilities – Detailed </a:t>
            </a:r>
            <a:endParaRPr lang="en-US" sz="3600" dirty="0"/>
          </a:p>
        </p:txBody>
      </p:sp>
      <p:sp>
        <p:nvSpPr>
          <p:cNvPr id="6" name="Text Placeholder 5"/>
          <p:cNvSpPr>
            <a:spLocks noGrp="1"/>
          </p:cNvSpPr>
          <p:nvPr>
            <p:ph type="body" sz="quarter" idx="10"/>
          </p:nvPr>
        </p:nvSpPr>
        <p:spPr>
          <a:xfrm>
            <a:off x="442452" y="1200470"/>
            <a:ext cx="5653548" cy="5524795"/>
          </a:xfrm>
        </p:spPr>
        <p:txBody>
          <a:bodyPr>
            <a:normAutofit/>
          </a:bodyPr>
          <a:lstStyle/>
          <a:p>
            <a:pPr marL="228600" indent="-228600">
              <a:spcAft>
                <a:spcPts val="1200"/>
              </a:spcAft>
              <a:buFont typeface="Arial" panose="020B0604020202020204" pitchFamily="34" charset="0"/>
              <a:buChar char="•"/>
            </a:pPr>
            <a:r>
              <a:rPr lang="en-US" sz="2800" dirty="0">
                <a:solidFill>
                  <a:schemeClr val="tx1"/>
                </a:solidFill>
              </a:rPr>
              <a:t>Identify and build on previous efforts (e.g., electronic case reporting )</a:t>
            </a:r>
          </a:p>
          <a:p>
            <a:pPr marL="228600" indent="-228600">
              <a:spcAft>
                <a:spcPts val="1200"/>
              </a:spcAft>
              <a:buFont typeface="Arial" panose="020B0604020202020204" pitchFamily="34" charset="0"/>
              <a:buChar char="•"/>
            </a:pPr>
            <a:r>
              <a:rPr lang="en-US" sz="2800" dirty="0">
                <a:solidFill>
                  <a:schemeClr val="tx1"/>
                </a:solidFill>
              </a:rPr>
              <a:t>Identify data elements (subsets of USCDI) needed to target the use cases</a:t>
            </a:r>
          </a:p>
          <a:p>
            <a:pPr marL="228600" indent="-228600">
              <a:spcAft>
                <a:spcPts val="1200"/>
              </a:spcAft>
              <a:buFont typeface="Arial" panose="020B0604020202020204" pitchFamily="34" charset="0"/>
              <a:buChar char="•"/>
            </a:pPr>
            <a:r>
              <a:rPr lang="en-US" sz="2800" dirty="0">
                <a:solidFill>
                  <a:schemeClr val="tx1"/>
                </a:solidFill>
              </a:rPr>
              <a:t>Identify workflow and triggers</a:t>
            </a:r>
          </a:p>
          <a:p>
            <a:pPr marL="228600" indent="-228600">
              <a:spcAft>
                <a:spcPts val="1200"/>
              </a:spcAft>
              <a:buFont typeface="Arial" panose="020B0604020202020204" pitchFamily="34" charset="0"/>
              <a:buChar char="•"/>
            </a:pPr>
            <a:r>
              <a:rPr lang="en-US" sz="2800" dirty="0">
                <a:solidFill>
                  <a:schemeClr val="tx1"/>
                </a:solidFill>
              </a:rPr>
              <a:t>Identify key patient-centered outcomes research questions and endpoint system requirements </a:t>
            </a:r>
          </a:p>
          <a:p>
            <a:pPr marL="228600" indent="-228600">
              <a:spcAft>
                <a:spcPts val="1200"/>
              </a:spcAft>
              <a:buFont typeface="Arial" panose="020B0604020202020204" pitchFamily="34" charset="0"/>
              <a:buChar char="•"/>
            </a:pPr>
            <a:endParaRPr lang="en-US" sz="2800" dirty="0">
              <a:solidFill>
                <a:schemeClr val="tx1"/>
              </a:solidFill>
            </a:endParaRPr>
          </a:p>
        </p:txBody>
      </p:sp>
      <p:sp>
        <p:nvSpPr>
          <p:cNvPr id="5" name="Text Placeholder 5">
            <a:extLst>
              <a:ext uri="{FF2B5EF4-FFF2-40B4-BE49-F238E27FC236}">
                <a16:creationId xmlns:a16="http://schemas.microsoft.com/office/drawing/2014/main" id="{ADE854E7-D051-4392-B027-14DFF89A0720}"/>
              </a:ext>
            </a:extLst>
          </p:cNvPr>
          <p:cNvSpPr txBox="1">
            <a:spLocks/>
          </p:cNvSpPr>
          <p:nvPr/>
        </p:nvSpPr>
        <p:spPr>
          <a:xfrm>
            <a:off x="6096000" y="1200470"/>
            <a:ext cx="6066503" cy="5177125"/>
          </a:xfrm>
          <a:prstGeom prst="rect">
            <a:avLst/>
          </a:prstGeom>
        </p:spPr>
        <p:txBody>
          <a:bodyPr vert="horz" lIns="91440" tIns="45720" rIns="91440" bIns="45720" rtlCol="0">
            <a:normAutofit/>
          </a:bodyPr>
          <a:lstStyle>
            <a:lvl1pPr marL="457178" indent="-457178" algn="l" defTabSz="914400" rtl="0" eaLnBrk="1" latinLnBrk="0" hangingPunct="1">
              <a:lnSpc>
                <a:spcPct val="90000"/>
              </a:lnSpc>
              <a:spcBef>
                <a:spcPts val="1000"/>
              </a:spcBef>
              <a:buClr>
                <a:srgbClr val="B50937"/>
              </a:buClr>
              <a:buFont typeface="Wingdings" panose="05000000000000000000" pitchFamily="2" charset="2"/>
              <a:buChar char="§"/>
              <a:defRPr sz="2667"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Arial" panose="020B0604020202020204" pitchFamily="34" charset="0"/>
              <a:buChar char="•"/>
            </a:pPr>
            <a:endParaRPr lang="en-US" sz="2800" dirty="0">
              <a:solidFill>
                <a:schemeClr val="tx1"/>
              </a:solidFill>
            </a:endParaRPr>
          </a:p>
        </p:txBody>
      </p:sp>
      <p:sp>
        <p:nvSpPr>
          <p:cNvPr id="7" name="Text Placeholder 5">
            <a:extLst>
              <a:ext uri="{FF2B5EF4-FFF2-40B4-BE49-F238E27FC236}">
                <a16:creationId xmlns:a16="http://schemas.microsoft.com/office/drawing/2014/main" id="{42F12502-5414-4908-AFF6-D95D104468FC}"/>
              </a:ext>
            </a:extLst>
          </p:cNvPr>
          <p:cNvSpPr txBox="1">
            <a:spLocks/>
          </p:cNvSpPr>
          <p:nvPr/>
        </p:nvSpPr>
        <p:spPr>
          <a:xfrm>
            <a:off x="6096000" y="1200470"/>
            <a:ext cx="5768109" cy="5524795"/>
          </a:xfrm>
          <a:prstGeom prst="rect">
            <a:avLst/>
          </a:prstGeom>
        </p:spPr>
        <p:txBody>
          <a:bodyPr vert="horz" lIns="91440" tIns="45720" rIns="91440" bIns="45720" rtlCol="0">
            <a:normAutofit/>
          </a:bodyPr>
          <a:lstStyle>
            <a:lvl1pPr marL="457178" indent="-457178" algn="l" defTabSz="914400" rtl="0" eaLnBrk="1" latinLnBrk="0" hangingPunct="1">
              <a:lnSpc>
                <a:spcPct val="90000"/>
              </a:lnSpc>
              <a:spcBef>
                <a:spcPts val="1000"/>
              </a:spcBef>
              <a:buClr>
                <a:srgbClr val="B50937"/>
              </a:buClr>
              <a:buFont typeface="Wingdings" panose="05000000000000000000" pitchFamily="2" charset="2"/>
              <a:buChar char="§"/>
              <a:defRPr sz="2667"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Aft>
                <a:spcPts val="1200"/>
              </a:spcAft>
              <a:buFont typeface="Arial" panose="020B0604020202020204" pitchFamily="34" charset="0"/>
              <a:buChar char="•"/>
            </a:pPr>
            <a:r>
              <a:rPr lang="en-US" sz="2800" dirty="0">
                <a:solidFill>
                  <a:schemeClr val="tx1"/>
                </a:solidFill>
              </a:rPr>
              <a:t>Identify roles and security requirements for handling patient-centered identified data</a:t>
            </a:r>
          </a:p>
          <a:p>
            <a:pPr marL="228600" indent="-228600">
              <a:spcAft>
                <a:spcPts val="1200"/>
              </a:spcAft>
              <a:buFont typeface="Arial" panose="020B0604020202020204" pitchFamily="34" charset="0"/>
              <a:buChar char="•"/>
            </a:pPr>
            <a:r>
              <a:rPr lang="en-US" sz="2800" dirty="0">
                <a:solidFill>
                  <a:schemeClr val="tx1"/>
                </a:solidFill>
              </a:rPr>
              <a:t>Discuss pros &amp; cons for various technical approaches</a:t>
            </a:r>
          </a:p>
          <a:p>
            <a:pPr marL="228600" indent="-228600">
              <a:spcAft>
                <a:spcPts val="1200"/>
              </a:spcAft>
              <a:buFont typeface="Arial" panose="020B0604020202020204" pitchFamily="34" charset="0"/>
              <a:buChar char="•"/>
            </a:pPr>
            <a:r>
              <a:rPr lang="en-US" sz="2800" dirty="0">
                <a:solidFill>
                  <a:schemeClr val="tx1"/>
                </a:solidFill>
              </a:rPr>
              <a:t>Determine requirements across use cases that can be met with a reference architecture that can be flexible enough to address the needs of multiple use cases</a:t>
            </a:r>
          </a:p>
          <a:p>
            <a:pPr marL="228600" indent="-228600">
              <a:spcAft>
                <a:spcPts val="1200"/>
              </a:spcAft>
              <a:buFont typeface="Arial" panose="020B0604020202020204" pitchFamily="34" charset="0"/>
              <a:buChar char="•"/>
            </a:pPr>
            <a:endParaRPr lang="en-US" sz="2800" dirty="0">
              <a:solidFill>
                <a:schemeClr val="tx1"/>
              </a:solidFill>
            </a:endParaRPr>
          </a:p>
        </p:txBody>
      </p:sp>
      <p:pic>
        <p:nvPicPr>
          <p:cNvPr id="8" name="Picture 4">
            <a:extLst>
              <a:ext uri="{FF2B5EF4-FFF2-40B4-BE49-F238E27FC236}">
                <a16:creationId xmlns:a16="http://schemas.microsoft.com/office/drawing/2014/main" id="{E6A12EB4-5D46-4F5D-BF28-21696CF70941}"/>
              </a:ext>
            </a:extLst>
          </p:cNvPr>
          <p:cNvPicPr>
            <a:picLocks noChangeAspect="1"/>
          </p:cNvPicPr>
          <p:nvPr/>
        </p:nvPicPr>
        <p:blipFill>
          <a:blip r:embed="rId2"/>
          <a:stretch>
            <a:fillRect/>
          </a:stretch>
        </p:blipFill>
        <p:spPr>
          <a:xfrm>
            <a:off x="10540181" y="3628"/>
            <a:ext cx="1561104" cy="1196841"/>
          </a:xfrm>
          <a:prstGeom prst="rect">
            <a:avLst/>
          </a:prstGeom>
        </p:spPr>
      </p:pic>
    </p:spTree>
    <p:extLst>
      <p:ext uri="{BB962C8B-B14F-4D97-AF65-F5344CB8AC3E}">
        <p14:creationId xmlns:p14="http://schemas.microsoft.com/office/powerpoint/2010/main" val="7613912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2D3550-ADA0-4599-820D-FFD2B2FC278E}"/>
              </a:ext>
            </a:extLst>
          </p:cNvPr>
          <p:cNvPicPr>
            <a:picLocks noChangeAspect="1"/>
          </p:cNvPicPr>
          <p:nvPr/>
        </p:nvPicPr>
        <p:blipFill rotWithShape="1">
          <a:blip r:embed="rId3"/>
          <a:srcRect r="4887"/>
          <a:stretch/>
        </p:blipFill>
        <p:spPr>
          <a:xfrm>
            <a:off x="7068133" y="1671072"/>
            <a:ext cx="1075056" cy="838200"/>
          </a:xfrm>
          <a:prstGeom prst="rect">
            <a:avLst/>
          </a:prstGeom>
        </p:spPr>
      </p:pic>
      <p:pic>
        <p:nvPicPr>
          <p:cNvPr id="9" name="Picture 8">
            <a:extLst>
              <a:ext uri="{FF2B5EF4-FFF2-40B4-BE49-F238E27FC236}">
                <a16:creationId xmlns:a16="http://schemas.microsoft.com/office/drawing/2014/main" id="{15A960F5-C564-41FB-A5AE-50CD380B1716}"/>
              </a:ext>
            </a:extLst>
          </p:cNvPr>
          <p:cNvPicPr>
            <a:picLocks noChangeAspect="1"/>
          </p:cNvPicPr>
          <p:nvPr/>
        </p:nvPicPr>
        <p:blipFill>
          <a:blip r:embed="rId4"/>
          <a:stretch>
            <a:fillRect/>
          </a:stretch>
        </p:blipFill>
        <p:spPr>
          <a:xfrm>
            <a:off x="11277298" y="4386828"/>
            <a:ext cx="774700" cy="762000"/>
          </a:xfrm>
          <a:prstGeom prst="rect">
            <a:avLst/>
          </a:prstGeom>
        </p:spPr>
      </p:pic>
      <p:sp>
        <p:nvSpPr>
          <p:cNvPr id="10" name="TextBox 9">
            <a:extLst>
              <a:ext uri="{FF2B5EF4-FFF2-40B4-BE49-F238E27FC236}">
                <a16:creationId xmlns:a16="http://schemas.microsoft.com/office/drawing/2014/main" id="{201D337C-BA6A-4130-B503-DD3C5FAFE4C6}"/>
              </a:ext>
            </a:extLst>
          </p:cNvPr>
          <p:cNvSpPr txBox="1"/>
          <p:nvPr/>
        </p:nvSpPr>
        <p:spPr>
          <a:xfrm>
            <a:off x="8143189" y="2090172"/>
            <a:ext cx="3521459" cy="2677656"/>
          </a:xfrm>
          <a:prstGeom prst="rect">
            <a:avLst/>
          </a:prstGeom>
          <a:noFill/>
        </p:spPr>
        <p:txBody>
          <a:bodyPr wrap="square" rtlCol="0" anchor="t">
            <a:spAutoFit/>
          </a:bodyPr>
          <a:lstStyle/>
          <a:p>
            <a:pPr defTabSz="1219170" eaLnBrk="0" fontAlgn="base" hangingPunct="0">
              <a:spcBef>
                <a:spcPct val="0"/>
              </a:spcBef>
              <a:spcAft>
                <a:spcPct val="0"/>
              </a:spcAft>
            </a:pPr>
            <a:r>
              <a:rPr lang="en-US" sz="2400" dirty="0">
                <a:solidFill>
                  <a:srgbClr val="526681"/>
                </a:solidFill>
                <a:latin typeface="Calibri"/>
                <a:cs typeface="Calibri"/>
              </a:rPr>
              <a:t>As public health leaders, we must be prepared to handle the challenges of today and, at the same time, to make real the potential of the new innovation of tomorrow. </a:t>
            </a:r>
            <a:endParaRPr lang="en-US" sz="2400" dirty="0">
              <a:solidFill>
                <a:srgbClr val="0F56DC"/>
              </a:solidFill>
              <a:latin typeface="Calibri"/>
              <a:cs typeface="Calibri"/>
            </a:endParaRPr>
          </a:p>
        </p:txBody>
      </p:sp>
      <p:sp>
        <p:nvSpPr>
          <p:cNvPr id="11" name="TextBox 10">
            <a:extLst>
              <a:ext uri="{FF2B5EF4-FFF2-40B4-BE49-F238E27FC236}">
                <a16:creationId xmlns:a16="http://schemas.microsoft.com/office/drawing/2014/main" id="{AE04C257-74D7-4B18-AFEF-D816D3BC1034}"/>
              </a:ext>
            </a:extLst>
          </p:cNvPr>
          <p:cNvSpPr txBox="1"/>
          <p:nvPr/>
        </p:nvSpPr>
        <p:spPr>
          <a:xfrm>
            <a:off x="8031439" y="5269424"/>
            <a:ext cx="3744957" cy="584775"/>
          </a:xfrm>
          <a:prstGeom prst="rect">
            <a:avLst/>
          </a:prstGeom>
          <a:noFill/>
        </p:spPr>
        <p:txBody>
          <a:bodyPr wrap="square" rtlCol="0">
            <a:spAutoFit/>
          </a:bodyPr>
          <a:lstStyle/>
          <a:p>
            <a:pPr defTabSz="1219170" eaLnBrk="0" fontAlgn="base" hangingPunct="0">
              <a:spcBef>
                <a:spcPct val="0"/>
              </a:spcBef>
              <a:spcAft>
                <a:spcPct val="0"/>
              </a:spcAft>
            </a:pPr>
            <a:r>
              <a:rPr lang="en-US" sz="1600" b="1" dirty="0">
                <a:solidFill>
                  <a:srgbClr val="365572"/>
                </a:solidFill>
                <a:latin typeface="DIN"/>
              </a:rPr>
              <a:t>Robert R. Redfield, MD </a:t>
            </a:r>
          </a:p>
          <a:p>
            <a:pPr defTabSz="1219170" eaLnBrk="0" fontAlgn="base" hangingPunct="0">
              <a:spcBef>
                <a:spcPct val="0"/>
              </a:spcBef>
              <a:spcAft>
                <a:spcPct val="0"/>
              </a:spcAft>
            </a:pPr>
            <a:r>
              <a:rPr lang="en-US" sz="1600" dirty="0">
                <a:solidFill>
                  <a:srgbClr val="365572"/>
                </a:solidFill>
                <a:latin typeface="DIN"/>
              </a:rPr>
              <a:t>Director, CDC, and Administrator, ATSDR </a:t>
            </a:r>
            <a:endParaRPr lang="en-US" sz="1600" dirty="0">
              <a:solidFill>
                <a:srgbClr val="526681"/>
              </a:solidFill>
              <a:latin typeface="Calibri" panose="020F0502020204030204" pitchFamily="34" charset="0"/>
            </a:endParaRPr>
          </a:p>
        </p:txBody>
      </p:sp>
      <p:pic>
        <p:nvPicPr>
          <p:cNvPr id="14" name="Picture 13">
            <a:extLst>
              <a:ext uri="{FF2B5EF4-FFF2-40B4-BE49-F238E27FC236}">
                <a16:creationId xmlns:a16="http://schemas.microsoft.com/office/drawing/2014/main" id="{2921A130-AE32-4E33-A87F-F47CC0B6B4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9" y="1389189"/>
            <a:ext cx="7416233" cy="4172623"/>
          </a:xfrm>
          <a:prstGeom prst="rect">
            <a:avLst/>
          </a:prstGeom>
        </p:spPr>
      </p:pic>
    </p:spTree>
    <p:extLst>
      <p:ext uri="{BB962C8B-B14F-4D97-AF65-F5344CB8AC3E}">
        <p14:creationId xmlns:p14="http://schemas.microsoft.com/office/powerpoint/2010/main" val="41272693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38764" y="1875112"/>
            <a:ext cx="3685841" cy="2803975"/>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2800" b="1" kern="1200">
                <a:solidFill>
                  <a:srgbClr val="526681"/>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eaLnBrk="1" hangingPunct="1">
              <a:lnSpc>
                <a:spcPct val="90000"/>
              </a:lnSpc>
              <a:spcAft>
                <a:spcPts val="600"/>
              </a:spcAft>
            </a:pPr>
            <a:r>
              <a:rPr lang="en-US" sz="4800" dirty="0">
                <a:solidFill>
                  <a:srgbClr val="375672"/>
                </a:solidFill>
                <a:ea typeface="+mn-ea"/>
                <a:cs typeface="Calibri" panose="020F0502020204030204" pitchFamily="34" charset="0"/>
              </a:rPr>
              <a:t>New Threats to Public Health Arise Every Day</a:t>
            </a:r>
          </a:p>
        </p:txBody>
      </p:sp>
      <p:pic>
        <p:nvPicPr>
          <p:cNvPr id="13" name="Picture 12">
            <a:extLst>
              <a:ext uri="{FF2B5EF4-FFF2-40B4-BE49-F238E27FC236}">
                <a16:creationId xmlns:a16="http://schemas.microsoft.com/office/drawing/2014/main" id="{A4679A59-BCBB-48B2-A96C-3C515EFAA3D9}"/>
              </a:ext>
            </a:extLst>
          </p:cNvPr>
          <p:cNvPicPr>
            <a:picLocks noChangeAspect="1"/>
          </p:cNvPicPr>
          <p:nvPr/>
        </p:nvPicPr>
        <p:blipFill rotWithShape="1">
          <a:blip r:embed="rId3">
            <a:extLst>
              <a:ext uri="{28A0092B-C50C-407E-A947-70E740481C1C}">
                <a14:useLocalDpi xmlns:a14="http://schemas.microsoft.com/office/drawing/2010/main" val="0"/>
              </a:ext>
            </a:extLst>
          </a:blip>
          <a:srcRect l="15394" r="3" b="3"/>
          <a:stretch/>
        </p:blipFill>
        <p:spPr>
          <a:xfrm>
            <a:off x="3" y="11"/>
            <a:ext cx="1717290" cy="1187411"/>
          </a:xfrm>
          <a:prstGeom prst="rect">
            <a:avLst/>
          </a:prstGeom>
        </p:spPr>
      </p:pic>
      <p:pic>
        <p:nvPicPr>
          <p:cNvPr id="9" name="Picture 8">
            <a:extLst>
              <a:ext uri="{FF2B5EF4-FFF2-40B4-BE49-F238E27FC236}">
                <a16:creationId xmlns:a16="http://schemas.microsoft.com/office/drawing/2014/main" id="{161112EC-168E-4EAD-865B-39BDA0663BB5}"/>
              </a:ext>
            </a:extLst>
          </p:cNvPr>
          <p:cNvPicPr>
            <a:picLocks noChangeAspect="1"/>
          </p:cNvPicPr>
          <p:nvPr/>
        </p:nvPicPr>
        <p:blipFill rotWithShape="1">
          <a:blip r:embed="rId4">
            <a:extLst>
              <a:ext uri="{28A0092B-C50C-407E-A947-70E740481C1C}">
                <a14:useLocalDpi xmlns:a14="http://schemas.microsoft.com/office/drawing/2010/main" val="0"/>
              </a:ext>
            </a:extLst>
          </a:blip>
          <a:srcRect l="5495" r="26218" b="-1"/>
          <a:stretch/>
        </p:blipFill>
        <p:spPr>
          <a:xfrm>
            <a:off x="1915316" y="0"/>
            <a:ext cx="1714859" cy="1187412"/>
          </a:xfrm>
          <a:prstGeom prst="rect">
            <a:avLst/>
          </a:prstGeom>
        </p:spPr>
      </p:pic>
      <p:pic>
        <p:nvPicPr>
          <p:cNvPr id="4" name="Picture 3">
            <a:extLst>
              <a:ext uri="{FF2B5EF4-FFF2-40B4-BE49-F238E27FC236}">
                <a16:creationId xmlns:a16="http://schemas.microsoft.com/office/drawing/2014/main" id="{FBA69E86-EC8B-4B99-BB99-B5C159E7FC7B}"/>
              </a:ext>
            </a:extLst>
          </p:cNvPr>
          <p:cNvPicPr>
            <a:picLocks noChangeAspect="1"/>
          </p:cNvPicPr>
          <p:nvPr/>
        </p:nvPicPr>
        <p:blipFill rotWithShape="1">
          <a:blip r:embed="rId5">
            <a:extLst>
              <a:ext uri="{28A0092B-C50C-407E-A947-70E740481C1C}">
                <a14:useLocalDpi xmlns:a14="http://schemas.microsoft.com/office/drawing/2010/main" val="0"/>
              </a:ext>
            </a:extLst>
          </a:blip>
          <a:srcRect l="9343" r="5315" b="-2"/>
          <a:stretch/>
        </p:blipFill>
        <p:spPr>
          <a:xfrm>
            <a:off x="0" y="1333332"/>
            <a:ext cx="3630154" cy="1943768"/>
          </a:xfrm>
          <a:prstGeom prst="rect">
            <a:avLst/>
          </a:prstGeom>
        </p:spPr>
      </p:pic>
      <p:pic>
        <p:nvPicPr>
          <p:cNvPr id="2" name="Picture 1">
            <a:extLst>
              <a:ext uri="{FF2B5EF4-FFF2-40B4-BE49-F238E27FC236}">
                <a16:creationId xmlns:a16="http://schemas.microsoft.com/office/drawing/2014/main" id="{3ED55039-5D35-4019-8B3C-C5760ACB204C}"/>
              </a:ext>
            </a:extLst>
          </p:cNvPr>
          <p:cNvPicPr>
            <a:picLocks noChangeAspect="1"/>
          </p:cNvPicPr>
          <p:nvPr/>
        </p:nvPicPr>
        <p:blipFill rotWithShape="1">
          <a:blip r:embed="rId6"/>
          <a:srcRect t="1344"/>
          <a:stretch/>
        </p:blipFill>
        <p:spPr>
          <a:xfrm>
            <a:off x="-1" y="3423010"/>
            <a:ext cx="4901185" cy="1686991"/>
          </a:xfrm>
          <a:prstGeom prst="rect">
            <a:avLst/>
          </a:prstGeom>
        </p:spPr>
      </p:pic>
      <p:pic>
        <p:nvPicPr>
          <p:cNvPr id="3" name="Picture 2">
            <a:extLst>
              <a:ext uri="{FF2B5EF4-FFF2-40B4-BE49-F238E27FC236}">
                <a16:creationId xmlns:a16="http://schemas.microsoft.com/office/drawing/2014/main" id="{1F4C1F8A-5F50-4392-88CD-56873283042C}"/>
              </a:ext>
            </a:extLst>
          </p:cNvPr>
          <p:cNvPicPr>
            <a:picLocks noChangeAspect="1"/>
          </p:cNvPicPr>
          <p:nvPr/>
        </p:nvPicPr>
        <p:blipFill rotWithShape="1">
          <a:blip r:embed="rId7"/>
          <a:srcRect l="23460"/>
          <a:stretch/>
        </p:blipFill>
        <p:spPr>
          <a:xfrm>
            <a:off x="0" y="5248707"/>
            <a:ext cx="1303522" cy="1323200"/>
          </a:xfrm>
          <a:prstGeom prst="rect">
            <a:avLst/>
          </a:prstGeom>
        </p:spPr>
      </p:pic>
      <p:pic>
        <p:nvPicPr>
          <p:cNvPr id="5" name="Picture 4">
            <a:extLst>
              <a:ext uri="{FF2B5EF4-FFF2-40B4-BE49-F238E27FC236}">
                <a16:creationId xmlns:a16="http://schemas.microsoft.com/office/drawing/2014/main" id="{632820EA-F546-40DB-8528-D193D1CF8398}"/>
              </a:ext>
            </a:extLst>
          </p:cNvPr>
          <p:cNvPicPr>
            <a:picLocks noChangeAspect="1"/>
          </p:cNvPicPr>
          <p:nvPr/>
        </p:nvPicPr>
        <p:blipFill rotWithShape="1">
          <a:blip r:embed="rId8"/>
          <a:srcRect r="1746" b="8967"/>
          <a:stretch/>
        </p:blipFill>
        <p:spPr>
          <a:xfrm>
            <a:off x="3828198" y="1319463"/>
            <a:ext cx="3515627" cy="1957638"/>
          </a:xfrm>
          <a:prstGeom prst="rect">
            <a:avLst/>
          </a:prstGeom>
        </p:spPr>
      </p:pic>
      <p:pic>
        <p:nvPicPr>
          <p:cNvPr id="7" name="Picture 6">
            <a:extLst>
              <a:ext uri="{FF2B5EF4-FFF2-40B4-BE49-F238E27FC236}">
                <a16:creationId xmlns:a16="http://schemas.microsoft.com/office/drawing/2014/main" id="{B8CDBA67-86B4-45E4-B2C1-A5B41668EA4C}"/>
              </a:ext>
            </a:extLst>
          </p:cNvPr>
          <p:cNvPicPr>
            <a:picLocks noChangeAspect="1"/>
          </p:cNvPicPr>
          <p:nvPr/>
        </p:nvPicPr>
        <p:blipFill rotWithShape="1">
          <a:blip r:embed="rId9"/>
          <a:srcRect l="16872" r="18013"/>
          <a:stretch/>
        </p:blipFill>
        <p:spPr>
          <a:xfrm>
            <a:off x="3828198" y="7047"/>
            <a:ext cx="1321401" cy="1190675"/>
          </a:xfrm>
          <a:prstGeom prst="rect">
            <a:avLst/>
          </a:prstGeom>
        </p:spPr>
      </p:pic>
      <p:pic>
        <p:nvPicPr>
          <p:cNvPr id="8" name="Picture 7">
            <a:extLst>
              <a:ext uri="{FF2B5EF4-FFF2-40B4-BE49-F238E27FC236}">
                <a16:creationId xmlns:a16="http://schemas.microsoft.com/office/drawing/2014/main" id="{897FEEE4-0818-4FDC-95F1-09C4D1FA00C5}"/>
              </a:ext>
            </a:extLst>
          </p:cNvPr>
          <p:cNvPicPr>
            <a:picLocks noChangeAspect="1"/>
          </p:cNvPicPr>
          <p:nvPr/>
        </p:nvPicPr>
        <p:blipFill>
          <a:blip r:embed="rId10"/>
          <a:stretch>
            <a:fillRect/>
          </a:stretch>
        </p:blipFill>
        <p:spPr>
          <a:xfrm>
            <a:off x="5347622" y="0"/>
            <a:ext cx="1996203" cy="1197722"/>
          </a:xfrm>
          <a:prstGeom prst="rect">
            <a:avLst/>
          </a:prstGeom>
        </p:spPr>
      </p:pic>
      <p:pic>
        <p:nvPicPr>
          <p:cNvPr id="10" name="Picture 9">
            <a:extLst>
              <a:ext uri="{FF2B5EF4-FFF2-40B4-BE49-F238E27FC236}">
                <a16:creationId xmlns:a16="http://schemas.microsoft.com/office/drawing/2014/main" id="{EF979F89-E8D7-4B46-8BFA-2A1B78E7FA47}"/>
              </a:ext>
            </a:extLst>
          </p:cNvPr>
          <p:cNvPicPr>
            <a:picLocks noChangeAspect="1"/>
          </p:cNvPicPr>
          <p:nvPr/>
        </p:nvPicPr>
        <p:blipFill rotWithShape="1">
          <a:blip r:embed="rId11"/>
          <a:srcRect r="3864"/>
          <a:stretch/>
        </p:blipFill>
        <p:spPr>
          <a:xfrm>
            <a:off x="5069300" y="3423010"/>
            <a:ext cx="2274525" cy="1614938"/>
          </a:xfrm>
          <a:prstGeom prst="rect">
            <a:avLst/>
          </a:prstGeom>
        </p:spPr>
      </p:pic>
      <p:pic>
        <p:nvPicPr>
          <p:cNvPr id="11" name="Picture 10">
            <a:extLst>
              <a:ext uri="{FF2B5EF4-FFF2-40B4-BE49-F238E27FC236}">
                <a16:creationId xmlns:a16="http://schemas.microsoft.com/office/drawing/2014/main" id="{32932E71-DE89-4708-B72A-0BE3888C2BAA}"/>
              </a:ext>
            </a:extLst>
          </p:cNvPr>
          <p:cNvPicPr>
            <a:picLocks noChangeAspect="1"/>
          </p:cNvPicPr>
          <p:nvPr/>
        </p:nvPicPr>
        <p:blipFill rotWithShape="1">
          <a:blip r:embed="rId12"/>
          <a:srcRect l="9785"/>
          <a:stretch/>
        </p:blipFill>
        <p:spPr>
          <a:xfrm>
            <a:off x="3531806" y="5259320"/>
            <a:ext cx="2053399" cy="1401604"/>
          </a:xfrm>
          <a:prstGeom prst="rect">
            <a:avLst/>
          </a:prstGeom>
        </p:spPr>
      </p:pic>
      <p:pic>
        <p:nvPicPr>
          <p:cNvPr id="12" name="Picture 11">
            <a:extLst>
              <a:ext uri="{FF2B5EF4-FFF2-40B4-BE49-F238E27FC236}">
                <a16:creationId xmlns:a16="http://schemas.microsoft.com/office/drawing/2014/main" id="{127F3CA8-0D45-4413-9D40-B5D310D47C2F}"/>
              </a:ext>
            </a:extLst>
          </p:cNvPr>
          <p:cNvPicPr>
            <a:picLocks noChangeAspect="1"/>
          </p:cNvPicPr>
          <p:nvPr/>
        </p:nvPicPr>
        <p:blipFill rotWithShape="1">
          <a:blip r:embed="rId13"/>
          <a:srcRect l="20112" r="5564" b="10921"/>
          <a:stretch/>
        </p:blipFill>
        <p:spPr>
          <a:xfrm>
            <a:off x="5649800" y="5248707"/>
            <a:ext cx="1694026" cy="1360030"/>
          </a:xfrm>
          <a:prstGeom prst="rect">
            <a:avLst/>
          </a:prstGeom>
        </p:spPr>
      </p:pic>
      <p:pic>
        <p:nvPicPr>
          <p:cNvPr id="15" name="Picture 14">
            <a:extLst>
              <a:ext uri="{FF2B5EF4-FFF2-40B4-BE49-F238E27FC236}">
                <a16:creationId xmlns:a16="http://schemas.microsoft.com/office/drawing/2014/main" id="{ACD8298D-D3DB-4D8D-AE4D-9B2CEB124E93}"/>
              </a:ext>
            </a:extLst>
          </p:cNvPr>
          <p:cNvPicPr>
            <a:picLocks noChangeAspect="1"/>
          </p:cNvPicPr>
          <p:nvPr/>
        </p:nvPicPr>
        <p:blipFill>
          <a:blip r:embed="rId14"/>
          <a:stretch>
            <a:fillRect/>
          </a:stretch>
        </p:blipFill>
        <p:spPr>
          <a:xfrm>
            <a:off x="1413814" y="5248126"/>
            <a:ext cx="2053398" cy="1360611"/>
          </a:xfrm>
          <a:prstGeom prst="rect">
            <a:avLst/>
          </a:prstGeom>
        </p:spPr>
      </p:pic>
    </p:spTree>
    <p:extLst>
      <p:ext uri="{BB962C8B-B14F-4D97-AF65-F5344CB8AC3E}">
        <p14:creationId xmlns:p14="http://schemas.microsoft.com/office/powerpoint/2010/main" val="64615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175" y="1670522"/>
            <a:ext cx="7663266" cy="3516956"/>
          </a:xfrm>
        </p:spPr>
        <p:txBody>
          <a:bodyPr/>
          <a:lstStyle/>
          <a:p>
            <a:r>
              <a:rPr lang="en-US" sz="2800" dirty="0"/>
              <a:t>“The nation’s public health data systems are antiquated and in dire need of security upgrades - paper records, phone calls, spreadsheets and faxes requiring manual data entry are still are in widespread use and have significant consequences including delayed detection and response, lost time, missed opportunities and lost lives.” </a:t>
            </a:r>
            <a:br>
              <a:rPr lang="en-US" sz="2667" dirty="0"/>
            </a:br>
            <a:endParaRPr lang="en-US" sz="1800" dirty="0"/>
          </a:p>
        </p:txBody>
      </p:sp>
      <p:pic>
        <p:nvPicPr>
          <p:cNvPr id="3" name="Picture 2"/>
          <p:cNvPicPr>
            <a:picLocks noChangeAspect="1"/>
          </p:cNvPicPr>
          <p:nvPr/>
        </p:nvPicPr>
        <p:blipFill rotWithShape="1">
          <a:blip r:embed="rId3"/>
          <a:srcRect l="38314" t="1758"/>
          <a:stretch/>
        </p:blipFill>
        <p:spPr>
          <a:xfrm>
            <a:off x="8011610" y="1404668"/>
            <a:ext cx="3688805" cy="4048664"/>
          </a:xfrm>
          <a:prstGeom prst="rect">
            <a:avLst/>
          </a:prstGeom>
        </p:spPr>
      </p:pic>
      <p:sp>
        <p:nvSpPr>
          <p:cNvPr id="6" name="Rectangle 5">
            <a:extLst>
              <a:ext uri="{FF2B5EF4-FFF2-40B4-BE49-F238E27FC236}">
                <a16:creationId xmlns:a16="http://schemas.microsoft.com/office/drawing/2014/main" id="{590D8CF5-0B18-4871-97E3-1D2E0A4D951D}"/>
              </a:ext>
            </a:extLst>
          </p:cNvPr>
          <p:cNvSpPr/>
          <p:nvPr/>
        </p:nvSpPr>
        <p:spPr>
          <a:xfrm>
            <a:off x="265175" y="310896"/>
            <a:ext cx="11581683" cy="830997"/>
          </a:xfrm>
          <a:prstGeom prst="rect">
            <a:avLst/>
          </a:prstGeom>
        </p:spPr>
        <p:txBody>
          <a:bodyPr wrap="square">
            <a:spAutoFit/>
          </a:bodyPr>
          <a:lstStyle/>
          <a:p>
            <a:r>
              <a:rPr lang="en-US" sz="4800" b="1" dirty="0">
                <a:solidFill>
                  <a:srgbClr val="375672"/>
                </a:solidFill>
                <a:latin typeface="Calibri" pitchFamily="34" charset="0"/>
                <a:cs typeface="Calibri" panose="020F0502020204030204" pitchFamily="34" charset="0"/>
              </a:rPr>
              <a:t>“Data is moving slower than the disease…”</a:t>
            </a:r>
          </a:p>
        </p:txBody>
      </p:sp>
      <p:sp>
        <p:nvSpPr>
          <p:cNvPr id="7" name="Rectangle 6">
            <a:extLst>
              <a:ext uri="{FF2B5EF4-FFF2-40B4-BE49-F238E27FC236}">
                <a16:creationId xmlns:a16="http://schemas.microsoft.com/office/drawing/2014/main" id="{2EE7BAC1-73A4-404D-8144-3A4F727AA13A}"/>
              </a:ext>
            </a:extLst>
          </p:cNvPr>
          <p:cNvSpPr/>
          <p:nvPr/>
        </p:nvSpPr>
        <p:spPr>
          <a:xfrm>
            <a:off x="265175" y="5716107"/>
            <a:ext cx="11435240" cy="646331"/>
          </a:xfrm>
          <a:prstGeom prst="rect">
            <a:avLst/>
          </a:prstGeom>
        </p:spPr>
        <p:txBody>
          <a:bodyPr wrap="square">
            <a:spAutoFit/>
          </a:bodyPr>
          <a:lstStyle/>
          <a:p>
            <a:r>
              <a:rPr lang="en-US" dirty="0">
                <a:solidFill>
                  <a:srgbClr val="526681"/>
                </a:solidFill>
                <a:latin typeface="Calibri" panose="020F0502020204030204" pitchFamily="34" charset="0"/>
                <a:ea typeface="+mj-ea"/>
                <a:cs typeface="+mj-cs"/>
              </a:rPr>
              <a:t>Testimony of Janet Hamilton, Director of Science and Policy at CSTE, speaks at Public Witness Day, April 9, 2019 </a:t>
            </a:r>
            <a:br>
              <a:rPr lang="en-US" dirty="0">
                <a:solidFill>
                  <a:srgbClr val="526681"/>
                </a:solidFill>
                <a:latin typeface="Calibri" panose="020F0502020204030204" pitchFamily="34" charset="0"/>
                <a:ea typeface="+mj-ea"/>
                <a:cs typeface="+mj-cs"/>
              </a:rPr>
            </a:br>
            <a:r>
              <a:rPr lang="en-US" dirty="0">
                <a:solidFill>
                  <a:srgbClr val="526681"/>
                </a:solidFill>
                <a:latin typeface="Calibri" panose="020F0502020204030204" pitchFamily="34" charset="0"/>
                <a:ea typeface="+mj-ea"/>
                <a:cs typeface="+mj-cs"/>
              </a:rPr>
              <a:t>Labor, Health and Human Services, Education, and Related Agencies (116th  Congress)</a:t>
            </a:r>
            <a:endParaRPr lang="en-US" dirty="0"/>
          </a:p>
        </p:txBody>
      </p:sp>
    </p:spTree>
    <p:extLst>
      <p:ext uri="{BB962C8B-B14F-4D97-AF65-F5344CB8AC3E}">
        <p14:creationId xmlns:p14="http://schemas.microsoft.com/office/powerpoint/2010/main" val="21657567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9CCBDC4-EFEE-4017-902B-F05AB385269D}"/>
              </a:ext>
            </a:extLst>
          </p:cNvPr>
          <p:cNvSpPr>
            <a:spLocks noGrp="1"/>
          </p:cNvSpPr>
          <p:nvPr>
            <p:ph type="ctrTitle"/>
          </p:nvPr>
        </p:nvSpPr>
        <p:spPr>
          <a:xfrm>
            <a:off x="265175" y="1855216"/>
            <a:ext cx="8777225" cy="1571487"/>
          </a:xfrm>
        </p:spPr>
        <p:txBody>
          <a:bodyPr>
            <a:normAutofit/>
          </a:bodyPr>
          <a:lstStyle/>
          <a:p>
            <a:r>
              <a:rPr lang="en-US" sz="4800" b="1" dirty="0">
                <a:solidFill>
                  <a:srgbClr val="375672"/>
                </a:solidFill>
                <a:latin typeface="Calibri" pitchFamily="34" charset="0"/>
                <a:ea typeface="+mn-ea"/>
                <a:cs typeface="Calibri" panose="020F0502020204030204" pitchFamily="34" charset="0"/>
              </a:rPr>
              <a:t>And decisions are moving slower  </a:t>
            </a:r>
            <a:br>
              <a:rPr lang="en-US" sz="4800" b="1" dirty="0">
                <a:solidFill>
                  <a:srgbClr val="375672"/>
                </a:solidFill>
                <a:latin typeface="Calibri" pitchFamily="34" charset="0"/>
                <a:ea typeface="+mn-ea"/>
                <a:cs typeface="Calibri" panose="020F0502020204030204" pitchFamily="34" charset="0"/>
              </a:rPr>
            </a:br>
            <a:r>
              <a:rPr lang="en-US" sz="4800" b="1" dirty="0">
                <a:solidFill>
                  <a:srgbClr val="375672"/>
                </a:solidFill>
                <a:latin typeface="Calibri" pitchFamily="34" charset="0"/>
                <a:ea typeface="+mn-ea"/>
                <a:cs typeface="Calibri" panose="020F0502020204030204" pitchFamily="34" charset="0"/>
              </a:rPr>
              <a:t>         or without data or evidence</a:t>
            </a:r>
          </a:p>
        </p:txBody>
      </p:sp>
      <p:pic>
        <p:nvPicPr>
          <p:cNvPr id="6" name="Graphic 5">
            <a:extLst>
              <a:ext uri="{FF2B5EF4-FFF2-40B4-BE49-F238E27FC236}">
                <a16:creationId xmlns:a16="http://schemas.microsoft.com/office/drawing/2014/main" id="{757AC874-98BC-4BAD-B80E-CE62C55772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42400" y="1400345"/>
            <a:ext cx="2187749" cy="2481228"/>
          </a:xfrm>
          <a:prstGeom prst="rect">
            <a:avLst/>
          </a:prstGeom>
        </p:spPr>
      </p:pic>
    </p:spTree>
    <p:extLst>
      <p:ext uri="{BB962C8B-B14F-4D97-AF65-F5344CB8AC3E}">
        <p14:creationId xmlns:p14="http://schemas.microsoft.com/office/powerpoint/2010/main" val="285462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310896"/>
            <a:ext cx="10972800" cy="1166245"/>
          </a:xfrm>
        </p:spPr>
        <p:txBody>
          <a:bodyPr>
            <a:normAutofit/>
          </a:bodyPr>
          <a:lstStyle/>
          <a:p>
            <a:pPr lvl="0">
              <a:lnSpc>
                <a:spcPct val="100000"/>
              </a:lnSpc>
            </a:pPr>
            <a:r>
              <a:rPr lang="en-US" sz="5300" dirty="0">
                <a:solidFill>
                  <a:srgbClr val="375672"/>
                </a:solidFill>
                <a:ea typeface="+mn-ea"/>
                <a:cs typeface="Calibri" panose="020F0502020204030204" pitchFamily="34" charset="0"/>
              </a:rPr>
              <a:t>Foundational Questions</a:t>
            </a:r>
            <a:endParaRPr lang="en-US" sz="4800" dirty="0">
              <a:solidFill>
                <a:srgbClr val="375672"/>
              </a:solidFill>
              <a:ea typeface="+mn-ea"/>
              <a:cs typeface="Calibri" panose="020F0502020204030204" pitchFamily="34" charset="0"/>
            </a:endParaRPr>
          </a:p>
        </p:txBody>
      </p:sp>
      <p:sp>
        <p:nvSpPr>
          <p:cNvPr id="6" name="Text Placeholder 5"/>
          <p:cNvSpPr txBox="1">
            <a:spLocks/>
          </p:cNvSpPr>
          <p:nvPr/>
        </p:nvSpPr>
        <p:spPr>
          <a:xfrm>
            <a:off x="266801" y="4884093"/>
            <a:ext cx="4378739" cy="242832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67" dirty="0">
              <a:solidFill>
                <a:srgbClr val="0F1217"/>
              </a:solidFill>
              <a:latin typeface="+mn-lt"/>
            </a:endParaRPr>
          </a:p>
        </p:txBody>
      </p:sp>
      <p:grpSp>
        <p:nvGrpSpPr>
          <p:cNvPr id="34" name="Group 33"/>
          <p:cNvGrpSpPr/>
          <p:nvPr/>
        </p:nvGrpSpPr>
        <p:grpSpPr>
          <a:xfrm>
            <a:off x="4770037" y="2871216"/>
            <a:ext cx="7335635" cy="913698"/>
            <a:chOff x="2281563" y="2098787"/>
            <a:chExt cx="5955122" cy="685273"/>
          </a:xfrm>
        </p:grpSpPr>
        <p:sp>
          <p:nvSpPr>
            <p:cNvPr id="7" name="Rectangle 6"/>
            <p:cNvSpPr/>
            <p:nvPr/>
          </p:nvSpPr>
          <p:spPr>
            <a:xfrm>
              <a:off x="4478550" y="2098787"/>
              <a:ext cx="3758135" cy="684899"/>
            </a:xfrm>
            <a:prstGeom prst="rect">
              <a:avLst/>
            </a:prstGeom>
          </p:spPr>
          <p:txBody>
            <a:bodyPr wrap="square">
              <a:spAutoFit/>
            </a:bodyPr>
            <a:lstStyle/>
            <a:p>
              <a:pPr algn="ctr"/>
              <a:r>
                <a:rPr lang="en-US" sz="2667" b="1" dirty="0">
                  <a:solidFill>
                    <a:srgbClr val="526681"/>
                  </a:solidFill>
                  <a:latin typeface="Calibri" pitchFamily="34" charset="0"/>
                </a:rPr>
                <a:t>Where will it likely</a:t>
              </a:r>
            </a:p>
            <a:p>
              <a:pPr algn="ctr"/>
              <a:r>
                <a:rPr lang="en-US" sz="2667" b="1" dirty="0">
                  <a:solidFill>
                    <a:srgbClr val="526681"/>
                  </a:solidFill>
                  <a:latin typeface="Calibri" pitchFamily="34" charset="0"/>
                </a:rPr>
                <a:t>spread next?</a:t>
              </a:r>
            </a:p>
          </p:txBody>
        </p:sp>
        <p:sp>
          <p:nvSpPr>
            <p:cNvPr id="4" name="Rectangle 3"/>
            <p:cNvSpPr/>
            <p:nvPr/>
          </p:nvSpPr>
          <p:spPr>
            <a:xfrm>
              <a:off x="2281563" y="2099161"/>
              <a:ext cx="1264840" cy="684899"/>
            </a:xfrm>
            <a:prstGeom prst="rect">
              <a:avLst/>
            </a:prstGeom>
          </p:spPr>
          <p:txBody>
            <a:bodyPr wrap="none">
              <a:spAutoFit/>
            </a:bodyPr>
            <a:lstStyle/>
            <a:p>
              <a:pPr algn="ctr"/>
              <a:r>
                <a:rPr lang="en-US" sz="2667" b="1" dirty="0">
                  <a:solidFill>
                    <a:srgbClr val="526681"/>
                  </a:solidFill>
                  <a:latin typeface="Calibri" pitchFamily="34" charset="0"/>
                </a:rPr>
                <a:t>What </a:t>
              </a:r>
            </a:p>
            <a:p>
              <a:pPr algn="ctr"/>
              <a:r>
                <a:rPr lang="en-US" sz="2667" b="1" dirty="0">
                  <a:solidFill>
                    <a:srgbClr val="526681"/>
                  </a:solidFill>
                  <a:latin typeface="Calibri" pitchFamily="34" charset="0"/>
                </a:rPr>
                <a:t>causes it?</a:t>
              </a:r>
            </a:p>
          </p:txBody>
        </p:sp>
      </p:grpSp>
      <p:grpSp>
        <p:nvGrpSpPr>
          <p:cNvPr id="35" name="Group 34"/>
          <p:cNvGrpSpPr/>
          <p:nvPr/>
        </p:nvGrpSpPr>
        <p:grpSpPr>
          <a:xfrm>
            <a:off x="3853150" y="4813056"/>
            <a:ext cx="6122581" cy="913199"/>
            <a:chOff x="1243400" y="3741466"/>
            <a:chExt cx="4591936" cy="684899"/>
          </a:xfrm>
        </p:grpSpPr>
        <p:sp>
          <p:nvSpPr>
            <p:cNvPr id="8" name="Rectangle 7"/>
            <p:cNvSpPr/>
            <p:nvPr/>
          </p:nvSpPr>
          <p:spPr>
            <a:xfrm>
              <a:off x="1243400" y="3741466"/>
              <a:ext cx="2582884" cy="684899"/>
            </a:xfrm>
            <a:prstGeom prst="rect">
              <a:avLst/>
            </a:prstGeom>
          </p:spPr>
          <p:txBody>
            <a:bodyPr wrap="square">
              <a:spAutoFit/>
            </a:bodyPr>
            <a:lstStyle/>
            <a:p>
              <a:pPr algn="ctr"/>
              <a:r>
                <a:rPr lang="en-US" sz="2667" b="1" dirty="0">
                  <a:solidFill>
                    <a:srgbClr val="526681"/>
                  </a:solidFill>
                  <a:latin typeface="Calibri" pitchFamily="34" charset="0"/>
                </a:rPr>
                <a:t>What can we do </a:t>
              </a:r>
            </a:p>
            <a:p>
              <a:pPr algn="ctr"/>
              <a:r>
                <a:rPr lang="en-US" sz="2667" b="1" dirty="0">
                  <a:solidFill>
                    <a:srgbClr val="526681"/>
                  </a:solidFill>
                  <a:latin typeface="Calibri" pitchFamily="34" charset="0"/>
                </a:rPr>
                <a:t>to protect people?</a:t>
              </a:r>
            </a:p>
          </p:txBody>
        </p:sp>
        <p:sp>
          <p:nvSpPr>
            <p:cNvPr id="14" name="Rectangle 13"/>
            <p:cNvSpPr/>
            <p:nvPr/>
          </p:nvSpPr>
          <p:spPr>
            <a:xfrm>
              <a:off x="5696788" y="3741466"/>
              <a:ext cx="138548" cy="377074"/>
            </a:xfrm>
            <a:prstGeom prst="rect">
              <a:avLst/>
            </a:prstGeom>
          </p:spPr>
          <p:txBody>
            <a:bodyPr wrap="none">
              <a:spAutoFit/>
            </a:bodyPr>
            <a:lstStyle/>
            <a:p>
              <a:pPr algn="ctr"/>
              <a:endParaRPr lang="en-US" sz="2667" b="1" dirty="0">
                <a:solidFill>
                  <a:srgbClr val="526681"/>
                </a:solidFill>
                <a:latin typeface="Calibri" pitchFamily="34" charset="0"/>
              </a:endParaRPr>
            </a:p>
          </p:txBody>
        </p:sp>
      </p:grpSp>
      <p:sp>
        <p:nvSpPr>
          <p:cNvPr id="15" name="Rectangle 14"/>
          <p:cNvSpPr/>
          <p:nvPr/>
        </p:nvSpPr>
        <p:spPr>
          <a:xfrm>
            <a:off x="381208" y="2087929"/>
            <a:ext cx="4129517" cy="3786229"/>
          </a:xfrm>
          <a:prstGeom prst="rect">
            <a:avLst/>
          </a:prstGeom>
        </p:spPr>
        <p:txBody>
          <a:bodyPr wrap="square">
            <a:spAutoFit/>
          </a:bodyPr>
          <a:lstStyle/>
          <a:p>
            <a:r>
              <a:rPr lang="en-US" sz="2667" b="1" dirty="0">
                <a:solidFill>
                  <a:srgbClr val="526681"/>
                </a:solidFill>
                <a:latin typeface="Calibri" pitchFamily="34" charset="0"/>
              </a:rPr>
              <a:t>What is it?</a:t>
            </a:r>
          </a:p>
          <a:p>
            <a:endParaRPr lang="en-US" sz="2667" dirty="0">
              <a:solidFill>
                <a:srgbClr val="526681"/>
              </a:solidFill>
              <a:latin typeface="Calibri" pitchFamily="34" charset="0"/>
            </a:endParaRPr>
          </a:p>
          <a:p>
            <a:r>
              <a:rPr lang="en-US" sz="2667" b="1" dirty="0">
                <a:solidFill>
                  <a:srgbClr val="526681"/>
                </a:solidFill>
                <a:latin typeface="Calibri" pitchFamily="34" charset="0"/>
              </a:rPr>
              <a:t>Who has it?</a:t>
            </a:r>
          </a:p>
          <a:p>
            <a:endParaRPr lang="en-US" sz="2667" dirty="0">
              <a:solidFill>
                <a:srgbClr val="526681"/>
              </a:solidFill>
              <a:latin typeface="Calibri" pitchFamily="34" charset="0"/>
            </a:endParaRPr>
          </a:p>
          <a:p>
            <a:pPr>
              <a:lnSpc>
                <a:spcPct val="100000"/>
              </a:lnSpc>
            </a:pPr>
            <a:r>
              <a:rPr lang="en-US" sz="2667" b="1" dirty="0">
                <a:solidFill>
                  <a:srgbClr val="526681"/>
                </a:solidFill>
                <a:latin typeface="Calibri" pitchFamily="34" charset="0"/>
              </a:rPr>
              <a:t>When did they get it?</a:t>
            </a:r>
          </a:p>
          <a:p>
            <a:endParaRPr lang="en-US" sz="2667" dirty="0">
              <a:solidFill>
                <a:srgbClr val="526681"/>
              </a:solidFill>
              <a:latin typeface="Calibri" pitchFamily="34" charset="0"/>
            </a:endParaRPr>
          </a:p>
          <a:p>
            <a:pPr>
              <a:lnSpc>
                <a:spcPct val="100000"/>
              </a:lnSpc>
            </a:pPr>
            <a:r>
              <a:rPr lang="en-US" sz="2667" b="1" dirty="0">
                <a:solidFill>
                  <a:srgbClr val="526681"/>
                </a:solidFill>
                <a:latin typeface="Calibri" pitchFamily="34" charset="0"/>
              </a:rPr>
              <a:t>Where did they get it?</a:t>
            </a:r>
          </a:p>
          <a:p>
            <a:endParaRPr lang="en-US" sz="2667" dirty="0">
              <a:solidFill>
                <a:srgbClr val="526681"/>
              </a:solidFill>
              <a:latin typeface="Calibri" pitchFamily="34" charset="0"/>
            </a:endParaRPr>
          </a:p>
          <a:p>
            <a:pPr>
              <a:lnSpc>
                <a:spcPct val="100000"/>
              </a:lnSpc>
            </a:pPr>
            <a:r>
              <a:rPr lang="en-US" sz="2667" b="1" dirty="0">
                <a:solidFill>
                  <a:srgbClr val="526681"/>
                </a:solidFill>
                <a:latin typeface="Calibri" pitchFamily="34" charset="0"/>
              </a:rPr>
              <a:t>Where are they now?</a:t>
            </a:r>
          </a:p>
        </p:txBody>
      </p:sp>
      <p:cxnSp>
        <p:nvCxnSpPr>
          <p:cNvPr id="19" name="Straight Connector 18"/>
          <p:cNvCxnSpPr>
            <a:cxnSpLocks/>
          </p:cNvCxnSpPr>
          <p:nvPr/>
        </p:nvCxnSpPr>
        <p:spPr>
          <a:xfrm>
            <a:off x="3803045" y="2076534"/>
            <a:ext cx="0" cy="389850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21" name="Graphic 20" descr="Connections">
            <a:extLst>
              <a:ext uri="{FF2B5EF4-FFF2-40B4-BE49-F238E27FC236}">
                <a16:creationId xmlns:a16="http://schemas.microsoft.com/office/drawing/2014/main" id="{9FC9CC74-4301-4772-ADC6-0359E5C10D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73080" y="2015560"/>
            <a:ext cx="1035840" cy="1035840"/>
          </a:xfrm>
          <a:prstGeom prst="rect">
            <a:avLst/>
          </a:prstGeom>
        </p:spPr>
      </p:pic>
      <p:sp>
        <p:nvSpPr>
          <p:cNvPr id="32" name="Rectangle 31">
            <a:extLst>
              <a:ext uri="{FF2B5EF4-FFF2-40B4-BE49-F238E27FC236}">
                <a16:creationId xmlns:a16="http://schemas.microsoft.com/office/drawing/2014/main" id="{DBB3258C-AF3C-4AFC-8ADD-E7C660161687}"/>
              </a:ext>
            </a:extLst>
          </p:cNvPr>
          <p:cNvSpPr/>
          <p:nvPr/>
        </p:nvSpPr>
        <p:spPr>
          <a:xfrm>
            <a:off x="8161442" y="4809744"/>
            <a:ext cx="3443845" cy="1323632"/>
          </a:xfrm>
          <a:prstGeom prst="rect">
            <a:avLst/>
          </a:prstGeom>
        </p:spPr>
        <p:txBody>
          <a:bodyPr wrap="square">
            <a:spAutoFit/>
          </a:bodyPr>
          <a:lstStyle/>
          <a:p>
            <a:pPr algn="ctr"/>
            <a:r>
              <a:rPr lang="en-US" sz="2667" b="1" dirty="0">
                <a:solidFill>
                  <a:srgbClr val="526681"/>
                </a:solidFill>
                <a:latin typeface="Calibri" pitchFamily="34" charset="0"/>
              </a:rPr>
              <a:t>What are the best options to prevent or protect?</a:t>
            </a:r>
          </a:p>
        </p:txBody>
      </p:sp>
      <p:pic>
        <p:nvPicPr>
          <p:cNvPr id="36" name="Picture 35">
            <a:extLst>
              <a:ext uri="{FF2B5EF4-FFF2-40B4-BE49-F238E27FC236}">
                <a16:creationId xmlns:a16="http://schemas.microsoft.com/office/drawing/2014/main" id="{D6E11D6E-071E-4C76-9B7C-6054BDA67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1757" y="4009084"/>
            <a:ext cx="785865" cy="785865"/>
          </a:xfrm>
          <a:prstGeom prst="rect">
            <a:avLst/>
          </a:prstGeom>
        </p:spPr>
      </p:pic>
      <p:pic>
        <p:nvPicPr>
          <p:cNvPr id="38" name="Picture 37">
            <a:extLst>
              <a:ext uri="{FF2B5EF4-FFF2-40B4-BE49-F238E27FC236}">
                <a16:creationId xmlns:a16="http://schemas.microsoft.com/office/drawing/2014/main" id="{9D7C724D-FC5A-4811-9A99-7C66CF948C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7721" y="2015560"/>
            <a:ext cx="785865" cy="813081"/>
          </a:xfrm>
          <a:prstGeom prst="rect">
            <a:avLst/>
          </a:prstGeom>
        </p:spPr>
      </p:pic>
      <p:pic>
        <p:nvPicPr>
          <p:cNvPr id="5" name="Graphic 4" descr="Lightbulb and gear">
            <a:extLst>
              <a:ext uri="{FF2B5EF4-FFF2-40B4-BE49-F238E27FC236}">
                <a16:creationId xmlns:a16="http://schemas.microsoft.com/office/drawing/2014/main" id="{BAB04133-42A1-4EB1-90F2-6CEC47215B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20069" y="4005072"/>
            <a:ext cx="914400" cy="914400"/>
          </a:xfrm>
          <a:prstGeom prst="rect">
            <a:avLst/>
          </a:prstGeom>
        </p:spPr>
      </p:pic>
    </p:spTree>
    <p:extLst>
      <p:ext uri="{BB962C8B-B14F-4D97-AF65-F5344CB8AC3E}">
        <p14:creationId xmlns:p14="http://schemas.microsoft.com/office/powerpoint/2010/main" val="2879374880"/>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86F2ED-6D80-4EF2-81AF-6464ABDB8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EC5979-096A-4B52-82EE-7BFA42BB3E9A}">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06CD66CB-FFEE-49D1-847D-AF399290BE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11700</TotalTime>
  <Words>3988</Words>
  <Application>Microsoft Office PowerPoint</Application>
  <PresentationFormat>Widescreen</PresentationFormat>
  <Paragraphs>540</Paragraphs>
  <Slides>46</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Courier New</vt:lpstr>
      <vt:lpstr>DIN</vt:lpstr>
      <vt:lpstr>Myriad Web Pro</vt:lpstr>
      <vt:lpstr>PoynterGothicTextCond Light</vt:lpstr>
      <vt:lpstr>Segoe UI</vt:lpstr>
      <vt:lpstr>Symbol</vt:lpstr>
      <vt:lpstr>Wingdings</vt:lpstr>
      <vt:lpstr>Office Theme</vt:lpstr>
      <vt:lpstr>PowerPoint Presentation</vt:lpstr>
      <vt:lpstr>PowerPoint Presentation</vt:lpstr>
      <vt:lpstr>Keynote Address</vt:lpstr>
      <vt:lpstr>Data, Decisions, Directions</vt:lpstr>
      <vt:lpstr>PowerPoint Presentation</vt:lpstr>
      <vt:lpstr>PowerPoint Presentation</vt:lpstr>
      <vt:lpstr>“The nation’s public health data systems are antiquated and in dire need of security upgrades - paper records, phone calls, spreadsheets and faxes requiring manual data entry are still are in widespread use and have significant consequences including delayed detection and response, lost time, missed opportunities and lost lives.”  </vt:lpstr>
      <vt:lpstr>And decisions are moving slower            or without data or evidence</vt:lpstr>
      <vt:lpstr>Foundational Questions</vt:lpstr>
      <vt:lpstr>Public Health Data Modernization Initiative Vision</vt:lpstr>
      <vt:lpstr>Public Health Data Modernization Initiative Goals</vt:lpstr>
      <vt:lpstr>Public Health Information Superhighway</vt:lpstr>
      <vt:lpstr>PowerPoint Presentation</vt:lpstr>
      <vt:lpstr>PowerPoint Presentation</vt:lpstr>
      <vt:lpstr>MedMorph GUIDING PRINCIPLES</vt:lpstr>
      <vt:lpstr>PowerPoint Presentation</vt:lpstr>
      <vt:lpstr>Current state of hepatitis C diagnosis, linkage to care, and treatment, United States, 2013</vt:lpstr>
      <vt:lpstr>Core Values and Commitments</vt:lpstr>
      <vt:lpstr>Laying the Conditions  for Broad Interoperability</vt:lpstr>
      <vt:lpstr>PowerPoint Presentation</vt:lpstr>
      <vt:lpstr>PowerPoint Presentation</vt:lpstr>
      <vt:lpstr>PowerPoint Presentation</vt:lpstr>
      <vt:lpstr>The Data Lifecycle &amp; Impacts to the Public’s Health</vt:lpstr>
      <vt:lpstr>Project Details</vt:lpstr>
      <vt:lpstr>Project Overview</vt:lpstr>
      <vt:lpstr>DRIVERS</vt:lpstr>
      <vt:lpstr>Guiding Principles for Technical Approach</vt:lpstr>
      <vt:lpstr>PowerPoint Presentation</vt:lpstr>
      <vt:lpstr>TEP Objectives, Approach, &amp; Logistics</vt:lpstr>
      <vt:lpstr>TEP Charter: Mission</vt:lpstr>
      <vt:lpstr>TEP Charter: Governance &amp; Documentation</vt:lpstr>
      <vt:lpstr>TEP Charter: Membership Composition</vt:lpstr>
      <vt:lpstr>TEP Charter: Roles &amp; Expectations - Convener</vt:lpstr>
      <vt:lpstr>TEP Charter: Roles &amp; Expectations – Co-Chairs</vt:lpstr>
      <vt:lpstr>TEP Charter: Roles &amp; Expectations – Members </vt:lpstr>
      <vt:lpstr>TEP Charter: Logistics</vt:lpstr>
      <vt:lpstr>Proposed TEP Subgroups</vt:lpstr>
      <vt:lpstr>KEY TAKEAWAY</vt:lpstr>
      <vt:lpstr>Reminder</vt:lpstr>
      <vt:lpstr>PowerPoint Presentation</vt:lpstr>
      <vt:lpstr>Additional Slides</vt:lpstr>
      <vt:lpstr>Guiding Principles for Technical Approach</vt:lpstr>
      <vt:lpstr>PowerPoint Presentation</vt:lpstr>
      <vt:lpstr>ConOPS with FHIR Messaging Model – Ideal State</vt:lpstr>
      <vt:lpstr>Draft Common Reporting Framework Elements*</vt:lpstr>
      <vt:lpstr>TEP Charter: Responsibilities – Detailed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Srinivasan, Arunkumar (CDC/DDNID/NCCDPHP/OD)</dc:creator>
  <cp:lastModifiedBy> </cp:lastModifiedBy>
  <cp:revision>271</cp:revision>
  <cp:lastPrinted>1601-01-01T00:00:00Z</cp:lastPrinted>
  <dcterms:created xsi:type="dcterms:W3CDTF">2019-10-10T19:15:15Z</dcterms:created>
  <dcterms:modified xsi:type="dcterms:W3CDTF">2020-02-25T17:56:25Z</dcterms:modified>
</cp:coreProperties>
</file>