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 id="2147483754" r:id="rId10"/>
    <p:sldMasterId id="2147483797" r:id="rId11"/>
  </p:sldMasterIdLst>
  <p:notesMasterIdLst>
    <p:notesMasterId r:id="rId68"/>
  </p:notesMasterIdLst>
  <p:sldIdLst>
    <p:sldId id="986" r:id="rId12"/>
    <p:sldId id="992" r:id="rId13"/>
    <p:sldId id="4741" r:id="rId14"/>
    <p:sldId id="257" r:id="rId15"/>
    <p:sldId id="433" r:id="rId16"/>
    <p:sldId id="393" r:id="rId17"/>
    <p:sldId id="394" r:id="rId18"/>
    <p:sldId id="514" r:id="rId19"/>
    <p:sldId id="435" r:id="rId20"/>
    <p:sldId id="404" r:id="rId21"/>
    <p:sldId id="411" r:id="rId22"/>
    <p:sldId id="403" r:id="rId23"/>
    <p:sldId id="406" r:id="rId24"/>
    <p:sldId id="412" r:id="rId25"/>
    <p:sldId id="417" r:id="rId26"/>
    <p:sldId id="407" r:id="rId27"/>
    <p:sldId id="408" r:id="rId28"/>
    <p:sldId id="409" r:id="rId29"/>
    <p:sldId id="416" r:id="rId30"/>
    <p:sldId id="418" r:id="rId31"/>
    <p:sldId id="420" r:id="rId32"/>
    <p:sldId id="492" r:id="rId33"/>
    <p:sldId id="424" r:id="rId34"/>
    <p:sldId id="425" r:id="rId35"/>
    <p:sldId id="426" r:id="rId36"/>
    <p:sldId id="515" r:id="rId37"/>
    <p:sldId id="518" r:id="rId38"/>
    <p:sldId id="360" r:id="rId39"/>
    <p:sldId id="351" r:id="rId40"/>
    <p:sldId id="516" r:id="rId41"/>
    <p:sldId id="517" r:id="rId42"/>
    <p:sldId id="489" r:id="rId43"/>
    <p:sldId id="490" r:id="rId44"/>
    <p:sldId id="491" r:id="rId45"/>
    <p:sldId id="4764" r:id="rId46"/>
    <p:sldId id="4765" r:id="rId47"/>
    <p:sldId id="4766" r:id="rId48"/>
    <p:sldId id="4767" r:id="rId49"/>
    <p:sldId id="2422" r:id="rId50"/>
    <p:sldId id="4768" r:id="rId51"/>
    <p:sldId id="4769" r:id="rId52"/>
    <p:sldId id="4770" r:id="rId53"/>
    <p:sldId id="4771" r:id="rId54"/>
    <p:sldId id="4772" r:id="rId55"/>
    <p:sldId id="4759" r:id="rId56"/>
    <p:sldId id="4760" r:id="rId57"/>
    <p:sldId id="4755" r:id="rId58"/>
    <p:sldId id="4756" r:id="rId59"/>
    <p:sldId id="4761" r:id="rId60"/>
    <p:sldId id="4762" r:id="rId61"/>
    <p:sldId id="4740" r:id="rId62"/>
    <p:sldId id="1024" r:id="rId63"/>
    <p:sldId id="1046" r:id="rId64"/>
    <p:sldId id="1043" r:id="rId65"/>
    <p:sldId id="382" r:id="rId66"/>
    <p:sldId id="103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5503" autoAdjust="0"/>
  </p:normalViewPr>
  <p:slideViewPr>
    <p:cSldViewPr snapToGrid="0">
      <p:cViewPr varScale="1">
        <p:scale>
          <a:sx n="114" d="100"/>
          <a:sy n="114" d="100"/>
        </p:scale>
        <p:origin x="2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E4381-E8C4-EF42-BD40-8CC6AAE0208B}" type="doc">
      <dgm:prSet loTypeId="urn:microsoft.com/office/officeart/2005/8/layout/hChevron3" loCatId="" qsTypeId="urn:microsoft.com/office/officeart/2005/8/quickstyle/simple4" qsCatId="simple" csTypeId="urn:microsoft.com/office/officeart/2005/8/colors/accent1_2" csCatId="accent1" phldr="1"/>
      <dgm:spPr/>
    </dgm:pt>
    <dgm:pt modelId="{97FE0E29-F235-8D40-87DB-4E5C749DD429}">
      <dgm:prSet phldrT="[Text]" custT="1"/>
      <dgm:spPr>
        <a:solidFill>
          <a:srgbClr val="1E22AA"/>
        </a:solidFill>
        <a:ln w="28575">
          <a:solidFill>
            <a:srgbClr val="FFFFFF"/>
          </a:solidFill>
        </a:ln>
      </dgm:spPr>
      <dgm:t>
        <a:bodyPr/>
        <a:lstStyle/>
        <a:p>
          <a:r>
            <a:rPr lang="en-US" sz="1600" b="0" i="1" noProof="0" dirty="0">
              <a:solidFill>
                <a:srgbClr val="FFFFFF"/>
              </a:solidFill>
              <a:latin typeface="Prometo Medium" panose="020B0604030203060203" pitchFamily="34" charset="77"/>
            </a:rPr>
            <a:t>CALL FOR PROPOSALS</a:t>
          </a:r>
        </a:p>
        <a:p>
          <a:r>
            <a:rPr lang="en-US" sz="1050" b="0" i="0" noProof="0" dirty="0">
              <a:solidFill>
                <a:srgbClr val="FFFFFF"/>
              </a:solidFill>
              <a:latin typeface="Prometo Medium" panose="020B0604030203060203" pitchFamily="34" charset="77"/>
            </a:rPr>
            <a:t>Months 1-3</a:t>
          </a:r>
        </a:p>
      </dgm:t>
    </dgm:pt>
    <dgm:pt modelId="{4C7DBA05-8D34-D24A-A202-3F2DC8DC5DA6}" type="parTrans" cxnId="{0DD17936-57A2-2F46-B140-4EC4F50E8B68}">
      <dgm:prSet/>
      <dgm:spPr/>
      <dgm:t>
        <a:bodyPr/>
        <a:lstStyle/>
        <a:p>
          <a:endParaRPr lang="en-US" sz="1400" noProof="0" dirty="0"/>
        </a:p>
      </dgm:t>
    </dgm:pt>
    <dgm:pt modelId="{AADAD05A-1CCF-124C-AC81-2A23D72D621E}" type="sibTrans" cxnId="{0DD17936-57A2-2F46-B140-4EC4F50E8B68}">
      <dgm:prSet/>
      <dgm:spPr/>
      <dgm:t>
        <a:bodyPr/>
        <a:lstStyle/>
        <a:p>
          <a:endParaRPr lang="en-US" sz="1400" noProof="0" dirty="0"/>
        </a:p>
      </dgm:t>
    </dgm:pt>
    <dgm:pt modelId="{188E3C8A-A404-E243-A735-EF101696C4D1}">
      <dgm:prSet phldrT="[Text]" custT="1"/>
      <dgm:spPr>
        <a:solidFill>
          <a:srgbClr val="55C1E9"/>
        </a:solidFill>
        <a:ln w="28575">
          <a:solidFill>
            <a:srgbClr val="FFFFFF"/>
          </a:solidFill>
        </a:ln>
      </dgm:spPr>
      <dgm:t>
        <a:bodyPr/>
        <a:lstStyle/>
        <a:p>
          <a:r>
            <a:rPr lang="en-US" sz="1600" b="0" i="1" noProof="0" dirty="0">
              <a:latin typeface="Prometo Medium" panose="020B0604030203060203" pitchFamily="34" charset="77"/>
            </a:rPr>
            <a:t>DRAFTING &amp; PUBLICATION</a:t>
          </a:r>
        </a:p>
        <a:p>
          <a:r>
            <a:rPr lang="en-US" sz="1050" b="0" i="0" noProof="0" dirty="0">
              <a:latin typeface="Prometo Medium" panose="020B0604030203060203" pitchFamily="34" charset="77"/>
            </a:rPr>
            <a:t>Months 4-14</a:t>
          </a:r>
        </a:p>
      </dgm:t>
    </dgm:pt>
    <dgm:pt modelId="{2D33EE42-A92B-F74A-A72F-A8AF58752F66}" type="parTrans" cxnId="{770FB5DB-30DC-774E-8CA1-8F06EF17310C}">
      <dgm:prSet/>
      <dgm:spPr/>
      <dgm:t>
        <a:bodyPr/>
        <a:lstStyle/>
        <a:p>
          <a:endParaRPr lang="en-US" sz="1400" noProof="0" dirty="0"/>
        </a:p>
      </dgm:t>
    </dgm:pt>
    <dgm:pt modelId="{6051DE0F-3EF4-ED4D-BA40-EFF9345F3194}" type="sibTrans" cxnId="{770FB5DB-30DC-774E-8CA1-8F06EF17310C}">
      <dgm:prSet/>
      <dgm:spPr/>
      <dgm:t>
        <a:bodyPr/>
        <a:lstStyle/>
        <a:p>
          <a:endParaRPr lang="en-US" sz="1400" noProof="0" dirty="0"/>
        </a:p>
      </dgm:t>
    </dgm:pt>
    <dgm:pt modelId="{72925237-BD1B-4B4E-A24B-BE00623A9D4D}">
      <dgm:prSet phldrT="[Text]" custT="1"/>
      <dgm:spPr>
        <a:solidFill>
          <a:srgbClr val="FF5A5A"/>
        </a:solidFill>
        <a:ln w="28575">
          <a:solidFill>
            <a:srgbClr val="FFFFFF"/>
          </a:solidFill>
        </a:ln>
      </dgm:spPr>
      <dgm:t>
        <a:bodyPr/>
        <a:lstStyle/>
        <a:p>
          <a:r>
            <a:rPr lang="en-US" sz="1600" b="0" i="1" noProof="0" dirty="0">
              <a:latin typeface="Prometo Medium" panose="020B0604030203060203" pitchFamily="34" charset="77"/>
            </a:rPr>
            <a:t>TESTING &amp; CONFORMANCE</a:t>
          </a:r>
        </a:p>
        <a:p>
          <a:r>
            <a:rPr lang="en-US" sz="1100" b="0" i="0" noProof="0" dirty="0">
              <a:latin typeface="Prometo Medium" panose="020B0604030203060203" pitchFamily="34" charset="77"/>
            </a:rPr>
            <a:t>Months 15-18</a:t>
          </a:r>
        </a:p>
      </dgm:t>
    </dgm:pt>
    <dgm:pt modelId="{F003925E-B53D-F347-90D4-7AA8A3439CF9}" type="parTrans" cxnId="{A91C42BB-5162-794F-935A-D24E517CBAAA}">
      <dgm:prSet/>
      <dgm:spPr/>
      <dgm:t>
        <a:bodyPr/>
        <a:lstStyle/>
        <a:p>
          <a:endParaRPr lang="en-US" sz="1400" noProof="0" dirty="0"/>
        </a:p>
      </dgm:t>
    </dgm:pt>
    <dgm:pt modelId="{A7DD0C38-8B45-FB4E-9FE8-68C72C0B786A}" type="sibTrans" cxnId="{A91C42BB-5162-794F-935A-D24E517CBAAA}">
      <dgm:prSet/>
      <dgm:spPr/>
      <dgm:t>
        <a:bodyPr/>
        <a:lstStyle/>
        <a:p>
          <a:endParaRPr lang="en-US" sz="1400" noProof="0" dirty="0"/>
        </a:p>
      </dgm:t>
    </dgm:pt>
    <dgm:pt modelId="{81C08AA6-04F0-7741-BACA-20A9B4DA60F4}">
      <dgm:prSet phldrT="[Text]" custT="1"/>
      <dgm:spPr>
        <a:solidFill>
          <a:schemeClr val="accent4">
            <a:lumMod val="60000"/>
            <a:lumOff val="40000"/>
          </a:schemeClr>
        </a:solidFill>
        <a:ln w="28575">
          <a:solidFill>
            <a:srgbClr val="FFFFFF"/>
          </a:solidFill>
        </a:ln>
      </dgm:spPr>
      <dgm:t>
        <a:bodyPr/>
        <a:lstStyle/>
        <a:p>
          <a:r>
            <a:rPr lang="en-US" sz="1600" b="0" i="1" noProof="0" dirty="0">
              <a:latin typeface="Prometo Medium" panose="020B0604030203060203" pitchFamily="34" charset="77"/>
            </a:rPr>
            <a:t>DEMONSTRATION</a:t>
          </a:r>
        </a:p>
        <a:p>
          <a:r>
            <a:rPr lang="en-US" sz="1050" b="0" i="0" noProof="0" dirty="0">
              <a:latin typeface="Prometo Medium" panose="020B0604030203060203" pitchFamily="34" charset="77"/>
            </a:rPr>
            <a:t>Ongoing</a:t>
          </a:r>
        </a:p>
      </dgm:t>
    </dgm:pt>
    <dgm:pt modelId="{34D28C59-395E-D245-9B65-439B9713F9A0}" type="parTrans" cxnId="{659B5EF4-0243-6048-8416-8099F9792577}">
      <dgm:prSet/>
      <dgm:spPr/>
      <dgm:t>
        <a:bodyPr/>
        <a:lstStyle/>
        <a:p>
          <a:endParaRPr lang="en-US" sz="1400" noProof="0" dirty="0"/>
        </a:p>
      </dgm:t>
    </dgm:pt>
    <dgm:pt modelId="{A88E9741-13F7-454B-8EFE-E53C66F5F110}" type="sibTrans" cxnId="{659B5EF4-0243-6048-8416-8099F9792577}">
      <dgm:prSet/>
      <dgm:spPr/>
      <dgm:t>
        <a:bodyPr/>
        <a:lstStyle/>
        <a:p>
          <a:endParaRPr lang="en-US" sz="1400" noProof="0" dirty="0"/>
        </a:p>
      </dgm:t>
    </dgm:pt>
    <dgm:pt modelId="{D19123CB-87CA-B940-A39C-B19F192F70DE}" type="pres">
      <dgm:prSet presAssocID="{7ABE4381-E8C4-EF42-BD40-8CC6AAE0208B}" presName="Name0" presStyleCnt="0">
        <dgm:presLayoutVars>
          <dgm:dir/>
          <dgm:resizeHandles val="exact"/>
        </dgm:presLayoutVars>
      </dgm:prSet>
      <dgm:spPr/>
    </dgm:pt>
    <dgm:pt modelId="{F055E193-6A85-6349-94EA-9FE900AD5A06}" type="pres">
      <dgm:prSet presAssocID="{97FE0E29-F235-8D40-87DB-4E5C749DD429}" presName="parTxOnly" presStyleLbl="node1" presStyleIdx="0" presStyleCnt="4" custLinFactNeighborX="-2192" custLinFactNeighborY="-6069">
        <dgm:presLayoutVars>
          <dgm:bulletEnabled val="1"/>
        </dgm:presLayoutVars>
      </dgm:prSet>
      <dgm:spPr/>
    </dgm:pt>
    <dgm:pt modelId="{C69E5B72-CDC2-0D47-8532-83BDF53FECE1}" type="pres">
      <dgm:prSet presAssocID="{AADAD05A-1CCF-124C-AC81-2A23D72D621E}" presName="parSpace" presStyleCnt="0"/>
      <dgm:spPr/>
    </dgm:pt>
    <dgm:pt modelId="{519D38FD-8AB0-8147-A158-D819B0164978}" type="pres">
      <dgm:prSet presAssocID="{188E3C8A-A404-E243-A735-EF101696C4D1}" presName="parTxOnly" presStyleLbl="node1" presStyleIdx="1" presStyleCnt="4" custLinFactNeighborY="-6069">
        <dgm:presLayoutVars>
          <dgm:bulletEnabled val="1"/>
        </dgm:presLayoutVars>
      </dgm:prSet>
      <dgm:spPr/>
    </dgm:pt>
    <dgm:pt modelId="{BA57C750-D672-B043-82BE-FC6922081198}" type="pres">
      <dgm:prSet presAssocID="{6051DE0F-3EF4-ED4D-BA40-EFF9345F3194}" presName="parSpace" presStyleCnt="0"/>
      <dgm:spPr/>
    </dgm:pt>
    <dgm:pt modelId="{212E5F32-E878-9343-898B-A5BA5EAF3D71}" type="pres">
      <dgm:prSet presAssocID="{72925237-BD1B-4B4E-A24B-BE00623A9D4D}" presName="parTxOnly" presStyleLbl="node1" presStyleIdx="2" presStyleCnt="4" custLinFactNeighborY="-6069">
        <dgm:presLayoutVars>
          <dgm:bulletEnabled val="1"/>
        </dgm:presLayoutVars>
      </dgm:prSet>
      <dgm:spPr/>
    </dgm:pt>
    <dgm:pt modelId="{CC6D8F94-4058-A54C-87AE-94293879624E}" type="pres">
      <dgm:prSet presAssocID="{A7DD0C38-8B45-FB4E-9FE8-68C72C0B786A}" presName="parSpace" presStyleCnt="0"/>
      <dgm:spPr/>
    </dgm:pt>
    <dgm:pt modelId="{E997E9AD-802D-CC42-9EAC-ABDBA79690AB}" type="pres">
      <dgm:prSet presAssocID="{81C08AA6-04F0-7741-BACA-20A9B4DA60F4}" presName="parTxOnly" presStyleLbl="node1" presStyleIdx="3" presStyleCnt="4" custLinFactNeighborY="-6069">
        <dgm:presLayoutVars>
          <dgm:bulletEnabled val="1"/>
        </dgm:presLayoutVars>
      </dgm:prSet>
      <dgm:spPr/>
    </dgm:pt>
  </dgm:ptLst>
  <dgm:cxnLst>
    <dgm:cxn modelId="{F632C820-5CB3-1F4D-820F-841E15B9C0A8}" type="presOf" srcId="{81C08AA6-04F0-7741-BACA-20A9B4DA60F4}" destId="{E997E9AD-802D-CC42-9EAC-ABDBA79690AB}" srcOrd="0" destOrd="0" presId="urn:microsoft.com/office/officeart/2005/8/layout/hChevron3"/>
    <dgm:cxn modelId="{B12AE223-B66E-A645-AD35-8D347FF4BF4E}" type="presOf" srcId="{97FE0E29-F235-8D40-87DB-4E5C749DD429}" destId="{F055E193-6A85-6349-94EA-9FE900AD5A06}" srcOrd="0" destOrd="0" presId="urn:microsoft.com/office/officeart/2005/8/layout/hChevron3"/>
    <dgm:cxn modelId="{0DD17936-57A2-2F46-B140-4EC4F50E8B68}" srcId="{7ABE4381-E8C4-EF42-BD40-8CC6AAE0208B}" destId="{97FE0E29-F235-8D40-87DB-4E5C749DD429}" srcOrd="0" destOrd="0" parTransId="{4C7DBA05-8D34-D24A-A202-3F2DC8DC5DA6}" sibTransId="{AADAD05A-1CCF-124C-AC81-2A23D72D621E}"/>
    <dgm:cxn modelId="{563F554E-4011-9943-99AB-0A00B30D76D2}" type="presOf" srcId="{188E3C8A-A404-E243-A735-EF101696C4D1}" destId="{519D38FD-8AB0-8147-A158-D819B0164978}" srcOrd="0" destOrd="0" presId="urn:microsoft.com/office/officeart/2005/8/layout/hChevron3"/>
    <dgm:cxn modelId="{CCF3DEA0-03A0-8646-B268-1EE98AEF0225}" type="presOf" srcId="{72925237-BD1B-4B4E-A24B-BE00623A9D4D}" destId="{212E5F32-E878-9343-898B-A5BA5EAF3D71}" srcOrd="0" destOrd="0" presId="urn:microsoft.com/office/officeart/2005/8/layout/hChevron3"/>
    <dgm:cxn modelId="{A91C42BB-5162-794F-935A-D24E517CBAAA}" srcId="{7ABE4381-E8C4-EF42-BD40-8CC6AAE0208B}" destId="{72925237-BD1B-4B4E-A24B-BE00623A9D4D}" srcOrd="2" destOrd="0" parTransId="{F003925E-B53D-F347-90D4-7AA8A3439CF9}" sibTransId="{A7DD0C38-8B45-FB4E-9FE8-68C72C0B786A}"/>
    <dgm:cxn modelId="{AA538FCE-9BBC-9F49-B6CB-A117F3F4605C}" type="presOf" srcId="{7ABE4381-E8C4-EF42-BD40-8CC6AAE0208B}" destId="{D19123CB-87CA-B940-A39C-B19F192F70DE}" srcOrd="0" destOrd="0" presId="urn:microsoft.com/office/officeart/2005/8/layout/hChevron3"/>
    <dgm:cxn modelId="{770FB5DB-30DC-774E-8CA1-8F06EF17310C}" srcId="{7ABE4381-E8C4-EF42-BD40-8CC6AAE0208B}" destId="{188E3C8A-A404-E243-A735-EF101696C4D1}" srcOrd="1" destOrd="0" parTransId="{2D33EE42-A92B-F74A-A72F-A8AF58752F66}" sibTransId="{6051DE0F-3EF4-ED4D-BA40-EFF9345F3194}"/>
    <dgm:cxn modelId="{659B5EF4-0243-6048-8416-8099F9792577}" srcId="{7ABE4381-E8C4-EF42-BD40-8CC6AAE0208B}" destId="{81C08AA6-04F0-7741-BACA-20A9B4DA60F4}" srcOrd="3" destOrd="0" parTransId="{34D28C59-395E-D245-9B65-439B9713F9A0}" sibTransId="{A88E9741-13F7-454B-8EFE-E53C66F5F110}"/>
    <dgm:cxn modelId="{4DD28A4E-49D9-A045-AAEA-4A6D0E60C5A1}" type="presParOf" srcId="{D19123CB-87CA-B940-A39C-B19F192F70DE}" destId="{F055E193-6A85-6349-94EA-9FE900AD5A06}" srcOrd="0" destOrd="0" presId="urn:microsoft.com/office/officeart/2005/8/layout/hChevron3"/>
    <dgm:cxn modelId="{0CED32CC-AE08-1F4E-A1C8-553BDEDCA7C2}" type="presParOf" srcId="{D19123CB-87CA-B940-A39C-B19F192F70DE}" destId="{C69E5B72-CDC2-0D47-8532-83BDF53FECE1}" srcOrd="1" destOrd="0" presId="urn:microsoft.com/office/officeart/2005/8/layout/hChevron3"/>
    <dgm:cxn modelId="{4031D055-6005-C24D-8E38-FE9A47D277DE}" type="presParOf" srcId="{D19123CB-87CA-B940-A39C-B19F192F70DE}" destId="{519D38FD-8AB0-8147-A158-D819B0164978}" srcOrd="2" destOrd="0" presId="urn:microsoft.com/office/officeart/2005/8/layout/hChevron3"/>
    <dgm:cxn modelId="{9CAD19F9-43A8-DE41-B29C-9C5FA4C67FAC}" type="presParOf" srcId="{D19123CB-87CA-B940-A39C-B19F192F70DE}" destId="{BA57C750-D672-B043-82BE-FC6922081198}" srcOrd="3" destOrd="0" presId="urn:microsoft.com/office/officeart/2005/8/layout/hChevron3"/>
    <dgm:cxn modelId="{85DDDB5C-DD46-6543-8911-B237250D94C8}" type="presParOf" srcId="{D19123CB-87CA-B940-A39C-B19F192F70DE}" destId="{212E5F32-E878-9343-898B-A5BA5EAF3D71}" srcOrd="4" destOrd="0" presId="urn:microsoft.com/office/officeart/2005/8/layout/hChevron3"/>
    <dgm:cxn modelId="{E56398FC-5A05-A74E-9B12-E6C243C13960}" type="presParOf" srcId="{D19123CB-87CA-B940-A39C-B19F192F70DE}" destId="{CC6D8F94-4058-A54C-87AE-94293879624E}" srcOrd="5" destOrd="0" presId="urn:microsoft.com/office/officeart/2005/8/layout/hChevron3"/>
    <dgm:cxn modelId="{A9358011-61DB-244B-A796-EEB45F0D8CBE}" type="presParOf" srcId="{D19123CB-87CA-B940-A39C-B19F192F70DE}" destId="{E997E9AD-802D-CC42-9EAC-ABDBA79690AB}"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EC24F-D1D9-4D79-A845-4E9F5DA981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A1ECFFD-070E-46C2-B05E-66E1F54D0F1A}">
      <dgm:prSet phldrT="[Text]"/>
      <dgm:spPr/>
      <dgm:t>
        <a:bodyPr/>
        <a:lstStyle/>
        <a:p>
          <a:r>
            <a:rPr lang="en-US" dirty="0">
              <a:solidFill>
                <a:schemeClr val="accent1">
                  <a:lumMod val="75000"/>
                </a:schemeClr>
              </a:solidFill>
            </a:rPr>
            <a:t>Jan </a:t>
          </a:r>
        </a:p>
      </dgm:t>
    </dgm:pt>
    <dgm:pt modelId="{4B1EAA51-DB47-4E8A-AA1D-F65EA4C994B5}" type="parTrans" cxnId="{AFA720B0-964A-45FC-96D5-AAA8174E9BA0}">
      <dgm:prSet/>
      <dgm:spPr/>
      <dgm:t>
        <a:bodyPr/>
        <a:lstStyle/>
        <a:p>
          <a:endParaRPr lang="en-US"/>
        </a:p>
      </dgm:t>
    </dgm:pt>
    <dgm:pt modelId="{819D9D39-AE4E-44F0-B1EF-EFF776C8FE60}" type="sibTrans" cxnId="{AFA720B0-964A-45FC-96D5-AAA8174E9BA0}">
      <dgm:prSet/>
      <dgm:spPr/>
      <dgm:t>
        <a:bodyPr/>
        <a:lstStyle/>
        <a:p>
          <a:endParaRPr lang="en-US"/>
        </a:p>
      </dgm:t>
    </dgm:pt>
    <dgm:pt modelId="{944D3E21-31E5-4EE2-922C-324E54A87723}">
      <dgm:prSet phldrT="[Text]"/>
      <dgm:spPr/>
      <dgm:t>
        <a:bodyPr/>
        <a:lstStyle/>
        <a:p>
          <a:r>
            <a:rPr lang="en-US" dirty="0">
              <a:solidFill>
                <a:schemeClr val="accent1">
                  <a:lumMod val="75000"/>
                </a:schemeClr>
              </a:solidFill>
            </a:rPr>
            <a:t>Feb</a:t>
          </a:r>
        </a:p>
      </dgm:t>
    </dgm:pt>
    <dgm:pt modelId="{DCAE7EB5-C44B-48F1-99D8-AD56292D6F2A}" type="parTrans" cxnId="{2BB13466-F665-4EC6-9F80-DD5501695D21}">
      <dgm:prSet/>
      <dgm:spPr/>
      <dgm:t>
        <a:bodyPr/>
        <a:lstStyle/>
        <a:p>
          <a:endParaRPr lang="en-US"/>
        </a:p>
      </dgm:t>
    </dgm:pt>
    <dgm:pt modelId="{7E345830-3AB5-4600-A0A8-488F2DD8AFCC}" type="sibTrans" cxnId="{2BB13466-F665-4EC6-9F80-DD5501695D21}">
      <dgm:prSet/>
      <dgm:spPr/>
      <dgm:t>
        <a:bodyPr/>
        <a:lstStyle/>
        <a:p>
          <a:endParaRPr lang="en-US"/>
        </a:p>
      </dgm:t>
    </dgm:pt>
    <dgm:pt modelId="{73FBE1F6-6376-465C-9E87-4D107CB9C63A}">
      <dgm:prSet phldrT="[Text]"/>
      <dgm:spPr/>
      <dgm:t>
        <a:bodyPr/>
        <a:lstStyle/>
        <a:p>
          <a:r>
            <a:rPr lang="en-US" dirty="0">
              <a:solidFill>
                <a:schemeClr val="accent1">
                  <a:lumMod val="75000"/>
                </a:schemeClr>
              </a:solidFill>
            </a:rPr>
            <a:t>March</a:t>
          </a:r>
        </a:p>
      </dgm:t>
    </dgm:pt>
    <dgm:pt modelId="{864DF091-8874-4716-BB24-5D0660ED24DA}" type="parTrans" cxnId="{25A216E0-A7F7-4886-8C8E-FCBA44ABFEC1}">
      <dgm:prSet/>
      <dgm:spPr/>
      <dgm:t>
        <a:bodyPr/>
        <a:lstStyle/>
        <a:p>
          <a:endParaRPr lang="en-US"/>
        </a:p>
      </dgm:t>
    </dgm:pt>
    <dgm:pt modelId="{A84985D1-8B4F-4B42-947B-49AAA775285E}" type="sibTrans" cxnId="{25A216E0-A7F7-4886-8C8E-FCBA44ABFEC1}">
      <dgm:prSet/>
      <dgm:spPr/>
      <dgm:t>
        <a:bodyPr/>
        <a:lstStyle/>
        <a:p>
          <a:endParaRPr lang="en-US"/>
        </a:p>
      </dgm:t>
    </dgm:pt>
    <dgm:pt modelId="{71BEDC6F-7790-4076-B6D2-B90668927C3C}">
      <dgm:prSet phldrT="[Text]"/>
      <dgm:spPr/>
      <dgm:t>
        <a:bodyPr/>
        <a:lstStyle/>
        <a:p>
          <a:r>
            <a:rPr lang="en-US" dirty="0">
              <a:solidFill>
                <a:schemeClr val="accent1">
                  <a:lumMod val="75000"/>
                </a:schemeClr>
              </a:solidFill>
            </a:rPr>
            <a:t>April</a:t>
          </a:r>
        </a:p>
      </dgm:t>
    </dgm:pt>
    <dgm:pt modelId="{2D3E5479-870C-4980-BB8D-E7899D73D406}" type="parTrans" cxnId="{24722EAE-8416-4BCB-A618-01E37429BFD2}">
      <dgm:prSet/>
      <dgm:spPr/>
      <dgm:t>
        <a:bodyPr/>
        <a:lstStyle/>
        <a:p>
          <a:endParaRPr lang="en-US"/>
        </a:p>
      </dgm:t>
    </dgm:pt>
    <dgm:pt modelId="{E47D42FF-432F-43F8-85F2-B430672C1198}" type="sibTrans" cxnId="{24722EAE-8416-4BCB-A618-01E37429BFD2}">
      <dgm:prSet/>
      <dgm:spPr/>
      <dgm:t>
        <a:bodyPr/>
        <a:lstStyle/>
        <a:p>
          <a:endParaRPr lang="en-US"/>
        </a:p>
      </dgm:t>
    </dgm:pt>
    <dgm:pt modelId="{B8F6DB24-B292-4DCB-BEDC-FA61FBC64C24}">
      <dgm:prSet phldrT="[Text]"/>
      <dgm:spPr/>
      <dgm:t>
        <a:bodyPr/>
        <a:lstStyle/>
        <a:p>
          <a:r>
            <a:rPr lang="en-US" dirty="0">
              <a:solidFill>
                <a:schemeClr val="accent1">
                  <a:lumMod val="75000"/>
                </a:schemeClr>
              </a:solidFill>
            </a:rPr>
            <a:t>May</a:t>
          </a:r>
        </a:p>
      </dgm:t>
    </dgm:pt>
    <dgm:pt modelId="{4E0B0A27-4B2B-4FF3-A595-14EECB915DAD}" type="parTrans" cxnId="{0CB870AA-1919-439F-8572-41828255399B}">
      <dgm:prSet/>
      <dgm:spPr/>
      <dgm:t>
        <a:bodyPr/>
        <a:lstStyle/>
        <a:p>
          <a:endParaRPr lang="en-US"/>
        </a:p>
      </dgm:t>
    </dgm:pt>
    <dgm:pt modelId="{C4D00476-4500-491A-AA2F-7164916272E4}" type="sibTrans" cxnId="{0CB870AA-1919-439F-8572-41828255399B}">
      <dgm:prSet/>
      <dgm:spPr/>
      <dgm:t>
        <a:bodyPr/>
        <a:lstStyle/>
        <a:p>
          <a:endParaRPr lang="en-US"/>
        </a:p>
      </dgm:t>
    </dgm:pt>
    <dgm:pt modelId="{1F02916B-5834-4000-BDDE-1943A6BD2D7F}">
      <dgm:prSet phldrT="[Text]"/>
      <dgm:spPr/>
      <dgm:t>
        <a:bodyPr/>
        <a:lstStyle/>
        <a:p>
          <a:r>
            <a:rPr lang="en-US" dirty="0">
              <a:solidFill>
                <a:schemeClr val="accent1">
                  <a:lumMod val="75000"/>
                </a:schemeClr>
              </a:solidFill>
            </a:rPr>
            <a:t>June</a:t>
          </a:r>
        </a:p>
      </dgm:t>
    </dgm:pt>
    <dgm:pt modelId="{CA5010F9-FC8D-42BE-A503-E1F84A8FCF78}" type="parTrans" cxnId="{D8ECF0A9-6204-4942-B5A6-BA285E7C55BC}">
      <dgm:prSet/>
      <dgm:spPr/>
      <dgm:t>
        <a:bodyPr/>
        <a:lstStyle/>
        <a:p>
          <a:endParaRPr lang="en-US"/>
        </a:p>
      </dgm:t>
    </dgm:pt>
    <dgm:pt modelId="{804C4884-6914-462E-9C16-BE1BB3CA6FBF}" type="sibTrans" cxnId="{D8ECF0A9-6204-4942-B5A6-BA285E7C55BC}">
      <dgm:prSet/>
      <dgm:spPr/>
      <dgm:t>
        <a:bodyPr/>
        <a:lstStyle/>
        <a:p>
          <a:endParaRPr lang="en-US"/>
        </a:p>
      </dgm:t>
    </dgm:pt>
    <dgm:pt modelId="{2D38CFED-4572-4F11-A748-5A37FB09209C}">
      <dgm:prSet phldrT="[Text]"/>
      <dgm:spPr/>
      <dgm:t>
        <a:bodyPr/>
        <a:lstStyle/>
        <a:p>
          <a:r>
            <a:rPr lang="en-US" dirty="0">
              <a:solidFill>
                <a:schemeClr val="accent1">
                  <a:lumMod val="75000"/>
                </a:schemeClr>
              </a:solidFill>
            </a:rPr>
            <a:t>July</a:t>
          </a:r>
        </a:p>
      </dgm:t>
    </dgm:pt>
    <dgm:pt modelId="{07169D9E-8B36-41E2-9248-2FF2FC4A195E}" type="parTrans" cxnId="{8F252EF2-8D7F-4582-81B1-30C75DC90EB6}">
      <dgm:prSet/>
      <dgm:spPr/>
      <dgm:t>
        <a:bodyPr/>
        <a:lstStyle/>
        <a:p>
          <a:endParaRPr lang="en-US"/>
        </a:p>
      </dgm:t>
    </dgm:pt>
    <dgm:pt modelId="{98B6B97B-0067-4572-8455-9F405342E557}" type="sibTrans" cxnId="{8F252EF2-8D7F-4582-81B1-30C75DC90EB6}">
      <dgm:prSet/>
      <dgm:spPr/>
      <dgm:t>
        <a:bodyPr/>
        <a:lstStyle/>
        <a:p>
          <a:endParaRPr lang="en-US"/>
        </a:p>
      </dgm:t>
    </dgm:pt>
    <dgm:pt modelId="{6B2DA6B3-4081-441B-B803-9F8D1F2BC76B}">
      <dgm:prSet phldrT="[Text]"/>
      <dgm:spPr/>
      <dgm:t>
        <a:bodyPr/>
        <a:lstStyle/>
        <a:p>
          <a:r>
            <a:rPr lang="en-US" dirty="0">
              <a:solidFill>
                <a:schemeClr val="accent1">
                  <a:lumMod val="75000"/>
                </a:schemeClr>
              </a:solidFill>
            </a:rPr>
            <a:t>Aug</a:t>
          </a:r>
        </a:p>
      </dgm:t>
    </dgm:pt>
    <dgm:pt modelId="{72AA705E-47C0-46D5-A547-CE6528C6BDCC}" type="parTrans" cxnId="{FD869AEC-2EB7-4BB3-B94F-A3067FFF1201}">
      <dgm:prSet/>
      <dgm:spPr/>
      <dgm:t>
        <a:bodyPr/>
        <a:lstStyle/>
        <a:p>
          <a:endParaRPr lang="en-US"/>
        </a:p>
      </dgm:t>
    </dgm:pt>
    <dgm:pt modelId="{438FDC20-082E-41BA-BFB8-4D65E1A473F0}" type="sibTrans" cxnId="{FD869AEC-2EB7-4BB3-B94F-A3067FFF1201}">
      <dgm:prSet/>
      <dgm:spPr/>
      <dgm:t>
        <a:bodyPr/>
        <a:lstStyle/>
        <a:p>
          <a:endParaRPr lang="en-US"/>
        </a:p>
      </dgm:t>
    </dgm:pt>
    <dgm:pt modelId="{7ECA0234-90C5-4263-AD9C-02C71AFACA8C}">
      <dgm:prSet phldrT="[Text]"/>
      <dgm:spPr/>
      <dgm:t>
        <a:bodyPr/>
        <a:lstStyle/>
        <a:p>
          <a:r>
            <a:rPr lang="en-US" dirty="0">
              <a:solidFill>
                <a:schemeClr val="accent1">
                  <a:lumMod val="75000"/>
                </a:schemeClr>
              </a:solidFill>
            </a:rPr>
            <a:t>Sept</a:t>
          </a:r>
        </a:p>
      </dgm:t>
    </dgm:pt>
    <dgm:pt modelId="{1BE4CF92-358D-470B-8210-D179FD6F4D59}" type="parTrans" cxnId="{A0612AA4-65DD-4416-90AF-DE7EC2ADEC55}">
      <dgm:prSet/>
      <dgm:spPr/>
      <dgm:t>
        <a:bodyPr/>
        <a:lstStyle/>
        <a:p>
          <a:endParaRPr lang="en-US"/>
        </a:p>
      </dgm:t>
    </dgm:pt>
    <dgm:pt modelId="{1DFEDFC9-2C40-4955-ACD4-C538C69ADBAF}" type="sibTrans" cxnId="{A0612AA4-65DD-4416-90AF-DE7EC2ADEC55}">
      <dgm:prSet/>
      <dgm:spPr/>
      <dgm:t>
        <a:bodyPr/>
        <a:lstStyle/>
        <a:p>
          <a:endParaRPr lang="en-US"/>
        </a:p>
      </dgm:t>
    </dgm:pt>
    <dgm:pt modelId="{853946EE-33FC-43DD-93F8-E508C503ECF7}">
      <dgm:prSet phldrT="[Text]"/>
      <dgm:spPr/>
      <dgm:t>
        <a:bodyPr/>
        <a:lstStyle/>
        <a:p>
          <a:r>
            <a:rPr lang="en-US" dirty="0">
              <a:solidFill>
                <a:schemeClr val="accent1">
                  <a:lumMod val="75000"/>
                </a:schemeClr>
              </a:solidFill>
            </a:rPr>
            <a:t>Oct</a:t>
          </a:r>
        </a:p>
      </dgm:t>
    </dgm:pt>
    <dgm:pt modelId="{1B2DFA4C-70D6-490A-BDBD-E2FB04BFADD2}" type="parTrans" cxnId="{ABF6E607-17D2-458E-BD90-7C3FE447D671}">
      <dgm:prSet/>
      <dgm:spPr/>
      <dgm:t>
        <a:bodyPr/>
        <a:lstStyle/>
        <a:p>
          <a:endParaRPr lang="en-US"/>
        </a:p>
      </dgm:t>
    </dgm:pt>
    <dgm:pt modelId="{1EF4BA42-B515-465F-A7C4-5289A8D4BDA5}" type="sibTrans" cxnId="{ABF6E607-17D2-458E-BD90-7C3FE447D671}">
      <dgm:prSet/>
      <dgm:spPr/>
      <dgm:t>
        <a:bodyPr/>
        <a:lstStyle/>
        <a:p>
          <a:endParaRPr lang="en-US"/>
        </a:p>
      </dgm:t>
    </dgm:pt>
    <dgm:pt modelId="{07F2FF3B-D8B9-4743-86C3-687E054025EF}">
      <dgm:prSet phldrT="[Text]"/>
      <dgm:spPr/>
      <dgm:t>
        <a:bodyPr/>
        <a:lstStyle/>
        <a:p>
          <a:r>
            <a:rPr lang="en-US" dirty="0">
              <a:solidFill>
                <a:schemeClr val="accent1">
                  <a:lumMod val="75000"/>
                </a:schemeClr>
              </a:solidFill>
            </a:rPr>
            <a:t>Nov</a:t>
          </a:r>
        </a:p>
      </dgm:t>
    </dgm:pt>
    <dgm:pt modelId="{3043E279-DE7E-4D35-A000-2D34C4221CBE}" type="parTrans" cxnId="{0FB68889-54A9-46ED-904F-CFFE48597A45}">
      <dgm:prSet/>
      <dgm:spPr/>
      <dgm:t>
        <a:bodyPr/>
        <a:lstStyle/>
        <a:p>
          <a:endParaRPr lang="en-US"/>
        </a:p>
      </dgm:t>
    </dgm:pt>
    <dgm:pt modelId="{A0865B6F-28C9-4B4C-8218-DA2B53426C49}" type="sibTrans" cxnId="{0FB68889-54A9-46ED-904F-CFFE48597A45}">
      <dgm:prSet/>
      <dgm:spPr/>
      <dgm:t>
        <a:bodyPr/>
        <a:lstStyle/>
        <a:p>
          <a:endParaRPr lang="en-US"/>
        </a:p>
      </dgm:t>
    </dgm:pt>
    <dgm:pt modelId="{7A069C52-B3E6-4836-AA53-946590C388B6}">
      <dgm:prSet phldrT="[Text]"/>
      <dgm:spPr/>
      <dgm:t>
        <a:bodyPr/>
        <a:lstStyle/>
        <a:p>
          <a:r>
            <a:rPr lang="en-US" dirty="0">
              <a:solidFill>
                <a:schemeClr val="accent1">
                  <a:lumMod val="75000"/>
                </a:schemeClr>
              </a:solidFill>
            </a:rPr>
            <a:t>Dec</a:t>
          </a:r>
        </a:p>
      </dgm:t>
    </dgm:pt>
    <dgm:pt modelId="{1A70245F-65E3-4AF1-AEC3-30CEC6268A91}" type="parTrans" cxnId="{7E81E845-6DD3-44C2-BE4B-770CF1426B64}">
      <dgm:prSet/>
      <dgm:spPr/>
      <dgm:t>
        <a:bodyPr/>
        <a:lstStyle/>
        <a:p>
          <a:endParaRPr lang="en-US"/>
        </a:p>
      </dgm:t>
    </dgm:pt>
    <dgm:pt modelId="{0BB97760-9146-46D8-967D-2885ECD4BF6B}" type="sibTrans" cxnId="{7E81E845-6DD3-44C2-BE4B-770CF1426B64}">
      <dgm:prSet/>
      <dgm:spPr/>
      <dgm:t>
        <a:bodyPr/>
        <a:lstStyle/>
        <a:p>
          <a:endParaRPr lang="en-US"/>
        </a:p>
      </dgm:t>
    </dgm:pt>
    <dgm:pt modelId="{8456B0A6-19D8-4588-8FF2-01BF5E0B1229}">
      <dgm:prSet phldrT="[Text]"/>
      <dgm:spPr/>
      <dgm:t>
        <a:bodyPr/>
        <a:lstStyle/>
        <a:p>
          <a:r>
            <a:rPr lang="en-US" dirty="0">
              <a:solidFill>
                <a:schemeClr val="accent1">
                  <a:lumMod val="75000"/>
                </a:schemeClr>
              </a:solidFill>
            </a:rPr>
            <a:t>2022</a:t>
          </a:r>
        </a:p>
      </dgm:t>
    </dgm:pt>
    <dgm:pt modelId="{445655AB-5C02-41D0-9ED7-70A2EBD0317D}" type="parTrans" cxnId="{0D37112D-D04A-4937-9DD2-4DBC414F2545}">
      <dgm:prSet/>
      <dgm:spPr/>
      <dgm:t>
        <a:bodyPr/>
        <a:lstStyle/>
        <a:p>
          <a:endParaRPr lang="en-US"/>
        </a:p>
      </dgm:t>
    </dgm:pt>
    <dgm:pt modelId="{B376465A-F4AD-4442-B887-3534EA580FDA}" type="sibTrans" cxnId="{0D37112D-D04A-4937-9DD2-4DBC414F2545}">
      <dgm:prSet/>
      <dgm:spPr/>
      <dgm:t>
        <a:bodyPr/>
        <a:lstStyle/>
        <a:p>
          <a:endParaRPr lang="en-US"/>
        </a:p>
      </dgm:t>
    </dgm:pt>
    <dgm:pt modelId="{DD7E958E-EB78-4687-BB0C-2BB497947271}" type="pres">
      <dgm:prSet presAssocID="{16CEC24F-D1D9-4D79-A845-4E9F5DA981E1}" presName="Name0" presStyleCnt="0">
        <dgm:presLayoutVars>
          <dgm:dir/>
          <dgm:resizeHandles val="exact"/>
        </dgm:presLayoutVars>
      </dgm:prSet>
      <dgm:spPr/>
    </dgm:pt>
    <dgm:pt modelId="{7D522E63-09AB-47D4-9DE8-096A69D16B49}" type="pres">
      <dgm:prSet presAssocID="{16CEC24F-D1D9-4D79-A845-4E9F5DA981E1}" presName="arrow" presStyleLbl="bgShp" presStyleIdx="0" presStyleCnt="1" custLinFactNeighborX="869" custLinFactNeighborY="80"/>
      <dgm:spPr/>
    </dgm:pt>
    <dgm:pt modelId="{57E26925-5633-45A2-9896-B0B7CE6F5FD6}" type="pres">
      <dgm:prSet presAssocID="{16CEC24F-D1D9-4D79-A845-4E9F5DA981E1}" presName="points" presStyleCnt="0"/>
      <dgm:spPr/>
    </dgm:pt>
    <dgm:pt modelId="{E5867298-E631-4152-B043-B56E34DC4B2E}" type="pres">
      <dgm:prSet presAssocID="{BA1ECFFD-070E-46C2-B05E-66E1F54D0F1A}" presName="compositeA" presStyleCnt="0"/>
      <dgm:spPr/>
    </dgm:pt>
    <dgm:pt modelId="{4063CA27-3CED-4222-AA6A-EF4B5A76A445}" type="pres">
      <dgm:prSet presAssocID="{BA1ECFFD-070E-46C2-B05E-66E1F54D0F1A}" presName="textA" presStyleLbl="revTx" presStyleIdx="0" presStyleCnt="13">
        <dgm:presLayoutVars>
          <dgm:bulletEnabled val="1"/>
        </dgm:presLayoutVars>
      </dgm:prSet>
      <dgm:spPr/>
    </dgm:pt>
    <dgm:pt modelId="{1199B3F6-C12C-4466-8485-518B24CB3DC1}" type="pres">
      <dgm:prSet presAssocID="{BA1ECFFD-070E-46C2-B05E-66E1F54D0F1A}" presName="circleA" presStyleLbl="node1" presStyleIdx="0" presStyleCnt="13"/>
      <dgm:spPr/>
    </dgm:pt>
    <dgm:pt modelId="{A3044264-5DEF-45C9-9A6A-DD63A1D7772B}" type="pres">
      <dgm:prSet presAssocID="{BA1ECFFD-070E-46C2-B05E-66E1F54D0F1A}" presName="spaceA" presStyleCnt="0"/>
      <dgm:spPr/>
    </dgm:pt>
    <dgm:pt modelId="{07DEB9F4-A2A5-4E33-A320-9DADBF7AEFD2}" type="pres">
      <dgm:prSet presAssocID="{819D9D39-AE4E-44F0-B1EF-EFF776C8FE60}" presName="space" presStyleCnt="0"/>
      <dgm:spPr/>
    </dgm:pt>
    <dgm:pt modelId="{E9C1C79F-2753-4619-A405-F6E1A332686F}" type="pres">
      <dgm:prSet presAssocID="{944D3E21-31E5-4EE2-922C-324E54A87723}" presName="compositeB" presStyleCnt="0"/>
      <dgm:spPr/>
    </dgm:pt>
    <dgm:pt modelId="{51B7F6BD-63AB-4AFE-B425-0EFCEBFAD578}" type="pres">
      <dgm:prSet presAssocID="{944D3E21-31E5-4EE2-922C-324E54A87723}" presName="textB" presStyleLbl="revTx" presStyleIdx="1" presStyleCnt="13">
        <dgm:presLayoutVars>
          <dgm:bulletEnabled val="1"/>
        </dgm:presLayoutVars>
      </dgm:prSet>
      <dgm:spPr/>
    </dgm:pt>
    <dgm:pt modelId="{5450D9B8-2C5B-425A-8FD0-69183E1AA2DB}" type="pres">
      <dgm:prSet presAssocID="{944D3E21-31E5-4EE2-922C-324E54A87723}" presName="circleB" presStyleLbl="node1" presStyleIdx="1" presStyleCnt="13" custLinFactNeighborX="29464"/>
      <dgm:spPr/>
    </dgm:pt>
    <dgm:pt modelId="{73C91F5F-A218-43AF-8CCA-EE1FF69D049A}" type="pres">
      <dgm:prSet presAssocID="{944D3E21-31E5-4EE2-922C-324E54A87723}" presName="spaceB" presStyleCnt="0"/>
      <dgm:spPr/>
    </dgm:pt>
    <dgm:pt modelId="{56F6BD9A-8413-4CE7-9763-0649686FCF7B}" type="pres">
      <dgm:prSet presAssocID="{7E345830-3AB5-4600-A0A8-488F2DD8AFCC}" presName="space" presStyleCnt="0"/>
      <dgm:spPr/>
    </dgm:pt>
    <dgm:pt modelId="{96BBF70C-160F-42CC-A1EE-B104A6007658}" type="pres">
      <dgm:prSet presAssocID="{73FBE1F6-6376-465C-9E87-4D107CB9C63A}" presName="compositeA" presStyleCnt="0"/>
      <dgm:spPr/>
    </dgm:pt>
    <dgm:pt modelId="{52EE009B-0FC3-4FC9-8550-01907C046696}" type="pres">
      <dgm:prSet presAssocID="{73FBE1F6-6376-465C-9E87-4D107CB9C63A}" presName="textA" presStyleLbl="revTx" presStyleIdx="2" presStyleCnt="13" custLinFactNeighborX="19558">
        <dgm:presLayoutVars>
          <dgm:bulletEnabled val="1"/>
        </dgm:presLayoutVars>
      </dgm:prSet>
      <dgm:spPr/>
    </dgm:pt>
    <dgm:pt modelId="{654F0C23-76A0-4684-BC6B-05BD0FF25782}" type="pres">
      <dgm:prSet presAssocID="{73FBE1F6-6376-465C-9E87-4D107CB9C63A}" presName="circleA" presStyleLbl="node1" presStyleIdx="2" presStyleCnt="13" custLinFactNeighborX="58928"/>
      <dgm:spPr/>
    </dgm:pt>
    <dgm:pt modelId="{2F938D13-A856-4672-905F-8992F05EBB81}" type="pres">
      <dgm:prSet presAssocID="{73FBE1F6-6376-465C-9E87-4D107CB9C63A}" presName="spaceA" presStyleCnt="0"/>
      <dgm:spPr/>
    </dgm:pt>
    <dgm:pt modelId="{22A1979B-7DB2-4412-BA01-112652A52C91}" type="pres">
      <dgm:prSet presAssocID="{A84985D1-8B4F-4B42-947B-49AAA775285E}" presName="space" presStyleCnt="0"/>
      <dgm:spPr/>
    </dgm:pt>
    <dgm:pt modelId="{D7EA12DC-99E5-4242-82F1-33F8877A940D}" type="pres">
      <dgm:prSet presAssocID="{71BEDC6F-7790-4076-B6D2-B90668927C3C}" presName="compositeB" presStyleCnt="0"/>
      <dgm:spPr/>
    </dgm:pt>
    <dgm:pt modelId="{7CBC6228-4FC0-4C0D-AE52-63FB0C77EA2A}" type="pres">
      <dgm:prSet presAssocID="{71BEDC6F-7790-4076-B6D2-B90668927C3C}" presName="textB" presStyleLbl="revTx" presStyleIdx="3" presStyleCnt="13" custLinFactNeighborX="15367">
        <dgm:presLayoutVars>
          <dgm:bulletEnabled val="1"/>
        </dgm:presLayoutVars>
      </dgm:prSet>
      <dgm:spPr/>
    </dgm:pt>
    <dgm:pt modelId="{BE57B17B-1A01-4EE8-8499-93AE01888840}" type="pres">
      <dgm:prSet presAssocID="{71BEDC6F-7790-4076-B6D2-B90668927C3C}" presName="circleB" presStyleLbl="node1" presStyleIdx="3" presStyleCnt="13" custLinFactNeighborX="88392"/>
      <dgm:spPr/>
    </dgm:pt>
    <dgm:pt modelId="{81456C6D-D9A7-4EED-8035-1C2C9795C949}" type="pres">
      <dgm:prSet presAssocID="{71BEDC6F-7790-4076-B6D2-B90668927C3C}" presName="spaceB" presStyleCnt="0"/>
      <dgm:spPr/>
    </dgm:pt>
    <dgm:pt modelId="{FA260BB3-AFD0-44D2-9DB6-C99652DE02C0}" type="pres">
      <dgm:prSet presAssocID="{E47D42FF-432F-43F8-85F2-B430672C1198}" presName="space" presStyleCnt="0"/>
      <dgm:spPr/>
    </dgm:pt>
    <dgm:pt modelId="{4BA85D4E-3398-45B5-A379-8978424127A7}" type="pres">
      <dgm:prSet presAssocID="{B8F6DB24-B292-4DCB-BEDC-FA61FBC64C24}" presName="compositeA" presStyleCnt="0"/>
      <dgm:spPr/>
    </dgm:pt>
    <dgm:pt modelId="{6ED15B23-9D0E-4163-92BC-9B80354C9A0A}" type="pres">
      <dgm:prSet presAssocID="{B8F6DB24-B292-4DCB-BEDC-FA61FBC64C24}" presName="textA" presStyleLbl="revTx" presStyleIdx="4" presStyleCnt="13" custLinFactNeighborX="29337">
        <dgm:presLayoutVars>
          <dgm:bulletEnabled val="1"/>
        </dgm:presLayoutVars>
      </dgm:prSet>
      <dgm:spPr/>
    </dgm:pt>
    <dgm:pt modelId="{C11AA3F7-26B3-484D-B94A-9FF084C794B8}" type="pres">
      <dgm:prSet presAssocID="{B8F6DB24-B292-4DCB-BEDC-FA61FBC64C24}" presName="circleA" presStyleLbl="node1" presStyleIdx="4" presStyleCnt="13" custLinFactX="39954" custLinFactNeighborX="100000"/>
      <dgm:spPr/>
    </dgm:pt>
    <dgm:pt modelId="{95BC79C4-2396-48E9-BE3A-77D1C5EEA5E5}" type="pres">
      <dgm:prSet presAssocID="{B8F6DB24-B292-4DCB-BEDC-FA61FBC64C24}" presName="spaceA" presStyleCnt="0"/>
      <dgm:spPr/>
    </dgm:pt>
    <dgm:pt modelId="{E6A1DA4C-CE38-48B4-BE9E-30EBD1F9A1E3}" type="pres">
      <dgm:prSet presAssocID="{C4D00476-4500-491A-AA2F-7164916272E4}" presName="space" presStyleCnt="0"/>
      <dgm:spPr/>
    </dgm:pt>
    <dgm:pt modelId="{6999F848-8CD5-4A90-84D1-A48C73A61789}" type="pres">
      <dgm:prSet presAssocID="{1F02916B-5834-4000-BDDE-1943A6BD2D7F}" presName="compositeB" presStyleCnt="0"/>
      <dgm:spPr/>
    </dgm:pt>
    <dgm:pt modelId="{3A6AD884-DC55-4514-A865-B2C43D53E14B}" type="pres">
      <dgm:prSet presAssocID="{1F02916B-5834-4000-BDDE-1943A6BD2D7F}" presName="textB" presStyleLbl="revTx" presStyleIdx="5" presStyleCnt="13" custLinFactNeighborX="43307" custLinFactNeighborY="-3682">
        <dgm:presLayoutVars>
          <dgm:bulletEnabled val="1"/>
        </dgm:presLayoutVars>
      </dgm:prSet>
      <dgm:spPr/>
    </dgm:pt>
    <dgm:pt modelId="{B719FFD0-130B-4217-972E-FAFD4D1C96D9}" type="pres">
      <dgm:prSet presAssocID="{1F02916B-5834-4000-BDDE-1943A6BD2D7F}" presName="circleB" presStyleLbl="node1" presStyleIdx="5" presStyleCnt="13" custLinFactX="100000" custLinFactNeighborX="165169"/>
      <dgm:spPr/>
    </dgm:pt>
    <dgm:pt modelId="{7A94EBE6-AEC8-4432-B38C-613EFE40A480}" type="pres">
      <dgm:prSet presAssocID="{1F02916B-5834-4000-BDDE-1943A6BD2D7F}" presName="spaceB" presStyleCnt="0"/>
      <dgm:spPr/>
    </dgm:pt>
    <dgm:pt modelId="{CD96E093-50B8-47F7-8735-BF7F4505B6E1}" type="pres">
      <dgm:prSet presAssocID="{804C4884-6914-462E-9C16-BE1BB3CA6FBF}" presName="space" presStyleCnt="0"/>
      <dgm:spPr/>
    </dgm:pt>
    <dgm:pt modelId="{FCE67D3B-818A-4BC5-9E16-D6D5DC78029D}" type="pres">
      <dgm:prSet presAssocID="{2D38CFED-4572-4F11-A748-5A37FB09209C}" presName="compositeA" presStyleCnt="0"/>
      <dgm:spPr/>
    </dgm:pt>
    <dgm:pt modelId="{6A64985C-FA5A-4BC0-9D0B-02676F007F07}" type="pres">
      <dgm:prSet presAssocID="{2D38CFED-4572-4F11-A748-5A37FB09209C}" presName="textA" presStyleLbl="revTx" presStyleIdx="6" presStyleCnt="13" custLinFactNeighborX="72221">
        <dgm:presLayoutVars>
          <dgm:bulletEnabled val="1"/>
        </dgm:presLayoutVars>
      </dgm:prSet>
      <dgm:spPr/>
    </dgm:pt>
    <dgm:pt modelId="{D5A4C16D-7B79-4538-887C-996B1F3C1031}" type="pres">
      <dgm:prSet presAssocID="{2D38CFED-4572-4F11-A748-5A37FB09209C}" presName="circleA" presStyleLbl="node1" presStyleIdx="6" presStyleCnt="13" custLinFactX="200000" custLinFactNeighborX="205082" custLinFactNeighborY="0"/>
      <dgm:spPr/>
    </dgm:pt>
    <dgm:pt modelId="{015A692C-2AE6-4A89-9E0A-5AC04E11DDB0}" type="pres">
      <dgm:prSet presAssocID="{2D38CFED-4572-4F11-A748-5A37FB09209C}" presName="spaceA" presStyleCnt="0"/>
      <dgm:spPr/>
    </dgm:pt>
    <dgm:pt modelId="{37F19215-922D-4B89-ADC7-6F9B71E817F3}" type="pres">
      <dgm:prSet presAssocID="{98B6B97B-0067-4572-8455-9F405342E557}" presName="space" presStyleCnt="0"/>
      <dgm:spPr/>
    </dgm:pt>
    <dgm:pt modelId="{7CC385D8-97E9-4881-8F68-800B0BA1475A}" type="pres">
      <dgm:prSet presAssocID="{6B2DA6B3-4081-441B-B803-9F8D1F2BC76B}" presName="compositeB" presStyleCnt="0"/>
      <dgm:spPr/>
    </dgm:pt>
    <dgm:pt modelId="{78559467-EA86-463D-AF32-66C00D29B622}" type="pres">
      <dgm:prSet presAssocID="{6B2DA6B3-4081-441B-B803-9F8D1F2BC76B}" presName="textB" presStyleLbl="revTx" presStyleIdx="7" presStyleCnt="13" custLinFactX="16801" custLinFactNeighborX="100000" custLinFactNeighborY="-7347">
        <dgm:presLayoutVars>
          <dgm:bulletEnabled val="1"/>
        </dgm:presLayoutVars>
      </dgm:prSet>
      <dgm:spPr/>
    </dgm:pt>
    <dgm:pt modelId="{CBD8F83D-FA13-4D50-895E-81A0FF6439A5}" type="pres">
      <dgm:prSet presAssocID="{6B2DA6B3-4081-441B-B803-9F8D1F2BC76B}" presName="circleB" presStyleLbl="node1" presStyleIdx="7" presStyleCnt="13" custLinFactX="218932" custLinFactNeighborX="300000" custLinFactNeighborY="-9829"/>
      <dgm:spPr/>
    </dgm:pt>
    <dgm:pt modelId="{298517AB-4E6C-40C1-A616-2D2A601C65A2}" type="pres">
      <dgm:prSet presAssocID="{6B2DA6B3-4081-441B-B803-9F8D1F2BC76B}" presName="spaceB" presStyleCnt="0"/>
      <dgm:spPr/>
    </dgm:pt>
    <dgm:pt modelId="{A6EE4A7B-ABC2-4230-8029-2CD01FB9178C}" type="pres">
      <dgm:prSet presAssocID="{438FDC20-082E-41BA-BFB8-4D65E1A473F0}" presName="space" presStyleCnt="0"/>
      <dgm:spPr/>
    </dgm:pt>
    <dgm:pt modelId="{BEE5EACE-2D6E-47D1-AD43-7543BBA00E61}" type="pres">
      <dgm:prSet presAssocID="{7ECA0234-90C5-4263-AD9C-02C71AFACA8C}" presName="compositeA" presStyleCnt="0"/>
      <dgm:spPr/>
    </dgm:pt>
    <dgm:pt modelId="{448140BF-533D-45C4-94F6-A8A0391B3D0F}" type="pres">
      <dgm:prSet presAssocID="{7ECA0234-90C5-4263-AD9C-02C71AFACA8C}" presName="textA" presStyleLbl="revTx" presStyleIdx="8" presStyleCnt="13" custLinFactX="16065" custLinFactNeighborX="100000" custLinFactNeighborY="-5796">
        <dgm:presLayoutVars>
          <dgm:bulletEnabled val="1"/>
        </dgm:presLayoutVars>
      </dgm:prSet>
      <dgm:spPr/>
    </dgm:pt>
    <dgm:pt modelId="{F682EF90-46AB-4A5B-A354-CE6F81BABE54}" type="pres">
      <dgm:prSet presAssocID="{7ECA0234-90C5-4263-AD9C-02C71AFACA8C}" presName="circleA" presStyleLbl="node1" presStyleIdx="8" presStyleCnt="13" custLinFactX="300000" custLinFactNeighborX="362880" custLinFactNeighborY="-7366"/>
      <dgm:spPr/>
    </dgm:pt>
    <dgm:pt modelId="{9E9DBD10-3609-477A-91B7-2185674D050C}" type="pres">
      <dgm:prSet presAssocID="{7ECA0234-90C5-4263-AD9C-02C71AFACA8C}" presName="spaceA" presStyleCnt="0"/>
      <dgm:spPr/>
    </dgm:pt>
    <dgm:pt modelId="{EC9BBFDE-AE1F-464F-9D23-269211BA9B78}" type="pres">
      <dgm:prSet presAssocID="{1DFEDFC9-2C40-4955-ACD4-C538C69ADBAF}" presName="space" presStyleCnt="0"/>
      <dgm:spPr/>
    </dgm:pt>
    <dgm:pt modelId="{B69CBD06-5860-4340-9ECF-EE7C47080DD9}" type="pres">
      <dgm:prSet presAssocID="{853946EE-33FC-43DD-93F8-E508C503ECF7}" presName="compositeB" presStyleCnt="0"/>
      <dgm:spPr/>
    </dgm:pt>
    <dgm:pt modelId="{E6E1F37D-573E-40D3-80BD-378C59C6ED7D}" type="pres">
      <dgm:prSet presAssocID="{853946EE-33FC-43DD-93F8-E508C503ECF7}" presName="textB" presStyleLbl="revTx" presStyleIdx="9" presStyleCnt="13" custLinFactX="28805" custLinFactNeighborX="100000" custLinFactNeighborY="-5957">
        <dgm:presLayoutVars>
          <dgm:bulletEnabled val="1"/>
        </dgm:presLayoutVars>
      </dgm:prSet>
      <dgm:spPr/>
    </dgm:pt>
    <dgm:pt modelId="{D899C065-07BB-4B1F-A4E0-76840B0AFCDA}" type="pres">
      <dgm:prSet presAssocID="{853946EE-33FC-43DD-93F8-E508C503ECF7}" presName="circleB" presStyleLbl="node1" presStyleIdx="9" presStyleCnt="13" custLinFactX="321818" custLinFactNeighborX="400000" custLinFactNeighborY="-7366"/>
      <dgm:spPr/>
    </dgm:pt>
    <dgm:pt modelId="{ABC08A05-EF2E-4E23-AC3C-2E729E0317B4}" type="pres">
      <dgm:prSet presAssocID="{853946EE-33FC-43DD-93F8-E508C503ECF7}" presName="spaceB" presStyleCnt="0"/>
      <dgm:spPr/>
    </dgm:pt>
    <dgm:pt modelId="{C63795CD-6B33-40D9-BFF3-402A40D0709D}" type="pres">
      <dgm:prSet presAssocID="{1EF4BA42-B515-465F-A7C4-5289A8D4BDA5}" presName="space" presStyleCnt="0"/>
      <dgm:spPr/>
    </dgm:pt>
    <dgm:pt modelId="{E7DCF0CE-111A-4AF3-B27D-CB6617116C7D}" type="pres">
      <dgm:prSet presAssocID="{07F2FF3B-D8B9-4743-86C3-687E054025EF}" presName="compositeA" presStyleCnt="0"/>
      <dgm:spPr/>
    </dgm:pt>
    <dgm:pt modelId="{88447E63-F0B7-4ED0-A8F2-A063CFAFDC79}" type="pres">
      <dgm:prSet presAssocID="{07F2FF3B-D8B9-4743-86C3-687E054025EF}" presName="textA" presStyleLbl="revTx" presStyleIdx="10" presStyleCnt="13" custLinFactX="42861" custLinFactNeighborX="100000">
        <dgm:presLayoutVars>
          <dgm:bulletEnabled val="1"/>
        </dgm:presLayoutVars>
      </dgm:prSet>
      <dgm:spPr/>
    </dgm:pt>
    <dgm:pt modelId="{EC6014C0-D608-4029-9E38-AE8EF189FC98}" type="pres">
      <dgm:prSet presAssocID="{07F2FF3B-D8B9-4743-86C3-687E054025EF}" presName="circleA" presStyleLbl="node1" presStyleIdx="10" presStyleCnt="13" custLinFactX="358407" custLinFactNeighborX="400000" custLinFactNeighborY="-3248"/>
      <dgm:spPr/>
    </dgm:pt>
    <dgm:pt modelId="{C9CE3A91-A0C0-4373-9554-6E35CA273A29}" type="pres">
      <dgm:prSet presAssocID="{07F2FF3B-D8B9-4743-86C3-687E054025EF}" presName="spaceA" presStyleCnt="0"/>
      <dgm:spPr/>
    </dgm:pt>
    <dgm:pt modelId="{9326DC43-F1A6-4758-A9EA-4EEF10996010}" type="pres">
      <dgm:prSet presAssocID="{A0865B6F-28C9-4B4C-8218-DA2B53426C49}" presName="space" presStyleCnt="0"/>
      <dgm:spPr/>
    </dgm:pt>
    <dgm:pt modelId="{DFE513E1-E0DA-45CC-A478-0B0E3C69115F}" type="pres">
      <dgm:prSet presAssocID="{7A069C52-B3E6-4836-AA53-946590C388B6}" presName="compositeB" presStyleCnt="0"/>
      <dgm:spPr/>
    </dgm:pt>
    <dgm:pt modelId="{7696C09B-6F0B-4756-8121-6D9516C3CF60}" type="pres">
      <dgm:prSet presAssocID="{7A069C52-B3E6-4836-AA53-946590C388B6}" presName="textB" presStyleLbl="revTx" presStyleIdx="11" presStyleCnt="13" custLinFactX="50405" custLinFactNeighborX="100000" custLinFactNeighborY="-9173">
        <dgm:presLayoutVars>
          <dgm:bulletEnabled val="1"/>
        </dgm:presLayoutVars>
      </dgm:prSet>
      <dgm:spPr/>
    </dgm:pt>
    <dgm:pt modelId="{3D4AA65C-73AB-47A4-B8B2-27F1BE81E7D7}" type="pres">
      <dgm:prSet presAssocID="{7A069C52-B3E6-4836-AA53-946590C388B6}" presName="circleB" presStyleLbl="node1" presStyleIdx="11" presStyleCnt="13" custLinFactX="400000" custLinFactNeighborX="404336" custLinFactNeighborY="-6466"/>
      <dgm:spPr/>
    </dgm:pt>
    <dgm:pt modelId="{AD72F91B-A382-4270-A6D0-E2FB92AA9110}" type="pres">
      <dgm:prSet presAssocID="{7A069C52-B3E6-4836-AA53-946590C388B6}" presName="spaceB" presStyleCnt="0"/>
      <dgm:spPr/>
    </dgm:pt>
    <dgm:pt modelId="{8ECBACF6-648F-4580-90C5-F06C064BF225}" type="pres">
      <dgm:prSet presAssocID="{0BB97760-9146-46D8-967D-2885ECD4BF6B}" presName="space" presStyleCnt="0"/>
      <dgm:spPr/>
    </dgm:pt>
    <dgm:pt modelId="{2D8B8435-7FDB-4714-9F0E-E391BBCDB53D}" type="pres">
      <dgm:prSet presAssocID="{8456B0A6-19D8-4588-8FF2-01BF5E0B1229}" presName="compositeA" presStyleCnt="0"/>
      <dgm:spPr/>
    </dgm:pt>
    <dgm:pt modelId="{A4FC171F-0D15-467E-89C4-3E1D60D40DBD}" type="pres">
      <dgm:prSet presAssocID="{8456B0A6-19D8-4588-8FF2-01BF5E0B1229}" presName="textA" presStyleLbl="revTx" presStyleIdx="12" presStyleCnt="13" custScaleX="83180" custLinFactX="51802" custLinFactNeighborX="100000" custLinFactNeighborY="6410">
        <dgm:presLayoutVars>
          <dgm:bulletEnabled val="1"/>
        </dgm:presLayoutVars>
      </dgm:prSet>
      <dgm:spPr/>
    </dgm:pt>
    <dgm:pt modelId="{484F5F81-C0C7-4FD7-B014-F0FE2E1DB1B1}" type="pres">
      <dgm:prSet presAssocID="{8456B0A6-19D8-4588-8FF2-01BF5E0B1229}" presName="circleA" presStyleLbl="node1" presStyleIdx="12" presStyleCnt="13" custLinFactX="400000" custLinFactNeighborX="432297" custLinFactNeighborY="7771"/>
      <dgm:spPr/>
    </dgm:pt>
    <dgm:pt modelId="{5AF22BA1-8E35-4A4C-8DE2-F14CB5B91690}" type="pres">
      <dgm:prSet presAssocID="{8456B0A6-19D8-4588-8FF2-01BF5E0B1229}" presName="spaceA" presStyleCnt="0"/>
      <dgm:spPr/>
    </dgm:pt>
  </dgm:ptLst>
  <dgm:cxnLst>
    <dgm:cxn modelId="{ABF6E607-17D2-458E-BD90-7C3FE447D671}" srcId="{16CEC24F-D1D9-4D79-A845-4E9F5DA981E1}" destId="{853946EE-33FC-43DD-93F8-E508C503ECF7}" srcOrd="9" destOrd="0" parTransId="{1B2DFA4C-70D6-490A-BDBD-E2FB04BFADD2}" sibTransId="{1EF4BA42-B515-465F-A7C4-5289A8D4BDA5}"/>
    <dgm:cxn modelId="{48DC0628-4639-415D-86A8-354AD9063670}" type="presOf" srcId="{853946EE-33FC-43DD-93F8-E508C503ECF7}" destId="{E6E1F37D-573E-40D3-80BD-378C59C6ED7D}" srcOrd="0" destOrd="0" presId="urn:microsoft.com/office/officeart/2005/8/layout/hProcess11"/>
    <dgm:cxn modelId="{0D37112D-D04A-4937-9DD2-4DBC414F2545}" srcId="{16CEC24F-D1D9-4D79-A845-4E9F5DA981E1}" destId="{8456B0A6-19D8-4588-8FF2-01BF5E0B1229}" srcOrd="12" destOrd="0" parTransId="{445655AB-5C02-41D0-9ED7-70A2EBD0317D}" sibTransId="{B376465A-F4AD-4442-B887-3534EA580FDA}"/>
    <dgm:cxn modelId="{17C2D439-E8B4-455C-85BE-BC0C994787F4}" type="presOf" srcId="{B8F6DB24-B292-4DCB-BEDC-FA61FBC64C24}" destId="{6ED15B23-9D0E-4163-92BC-9B80354C9A0A}" srcOrd="0" destOrd="0" presId="urn:microsoft.com/office/officeart/2005/8/layout/hProcess11"/>
    <dgm:cxn modelId="{7406C45C-4A1C-44C1-807C-C1AB9C831BD7}" type="presOf" srcId="{BA1ECFFD-070E-46C2-B05E-66E1F54D0F1A}" destId="{4063CA27-3CED-4222-AA6A-EF4B5A76A445}" srcOrd="0" destOrd="0" presId="urn:microsoft.com/office/officeart/2005/8/layout/hProcess11"/>
    <dgm:cxn modelId="{3785BB60-0A30-4D54-8AA0-83CC1652DB91}" type="presOf" srcId="{7ECA0234-90C5-4263-AD9C-02C71AFACA8C}" destId="{448140BF-533D-45C4-94F6-A8A0391B3D0F}" srcOrd="0" destOrd="0" presId="urn:microsoft.com/office/officeart/2005/8/layout/hProcess11"/>
    <dgm:cxn modelId="{7E81E845-6DD3-44C2-BE4B-770CF1426B64}" srcId="{16CEC24F-D1D9-4D79-A845-4E9F5DA981E1}" destId="{7A069C52-B3E6-4836-AA53-946590C388B6}" srcOrd="11" destOrd="0" parTransId="{1A70245F-65E3-4AF1-AEC3-30CEC6268A91}" sibTransId="{0BB97760-9146-46D8-967D-2885ECD4BF6B}"/>
    <dgm:cxn modelId="{2BB13466-F665-4EC6-9F80-DD5501695D21}" srcId="{16CEC24F-D1D9-4D79-A845-4E9F5DA981E1}" destId="{944D3E21-31E5-4EE2-922C-324E54A87723}" srcOrd="1" destOrd="0" parTransId="{DCAE7EB5-C44B-48F1-99D8-AD56292D6F2A}" sibTransId="{7E345830-3AB5-4600-A0A8-488F2DD8AFCC}"/>
    <dgm:cxn modelId="{71E73550-046F-4371-B5D7-3F45ECAE5C4E}" type="presOf" srcId="{8456B0A6-19D8-4588-8FF2-01BF5E0B1229}" destId="{A4FC171F-0D15-467E-89C4-3E1D60D40DBD}" srcOrd="0" destOrd="0" presId="urn:microsoft.com/office/officeart/2005/8/layout/hProcess11"/>
    <dgm:cxn modelId="{7707077C-A351-4742-866D-7CA66404C6BE}" type="presOf" srcId="{71BEDC6F-7790-4076-B6D2-B90668927C3C}" destId="{7CBC6228-4FC0-4C0D-AE52-63FB0C77EA2A}" srcOrd="0" destOrd="0" presId="urn:microsoft.com/office/officeart/2005/8/layout/hProcess11"/>
    <dgm:cxn modelId="{854B3E7E-3AB5-4D99-907E-94425A482386}" type="presOf" srcId="{07F2FF3B-D8B9-4743-86C3-687E054025EF}" destId="{88447E63-F0B7-4ED0-A8F2-A063CFAFDC79}" srcOrd="0" destOrd="0" presId="urn:microsoft.com/office/officeart/2005/8/layout/hProcess11"/>
    <dgm:cxn modelId="{F5F59F83-631B-48A0-9020-0D0AC69E2E46}" type="presOf" srcId="{16CEC24F-D1D9-4D79-A845-4E9F5DA981E1}" destId="{DD7E958E-EB78-4687-BB0C-2BB497947271}" srcOrd="0" destOrd="0" presId="urn:microsoft.com/office/officeart/2005/8/layout/hProcess11"/>
    <dgm:cxn modelId="{0FB68889-54A9-46ED-904F-CFFE48597A45}" srcId="{16CEC24F-D1D9-4D79-A845-4E9F5DA981E1}" destId="{07F2FF3B-D8B9-4743-86C3-687E054025EF}" srcOrd="10" destOrd="0" parTransId="{3043E279-DE7E-4D35-A000-2D34C4221CBE}" sibTransId="{A0865B6F-28C9-4B4C-8218-DA2B53426C49}"/>
    <dgm:cxn modelId="{37765D97-537B-436C-97EB-BEC082AE4574}" type="presOf" srcId="{7A069C52-B3E6-4836-AA53-946590C388B6}" destId="{7696C09B-6F0B-4756-8121-6D9516C3CF60}" srcOrd="0" destOrd="0" presId="urn:microsoft.com/office/officeart/2005/8/layout/hProcess11"/>
    <dgm:cxn modelId="{A0612AA4-65DD-4416-90AF-DE7EC2ADEC55}" srcId="{16CEC24F-D1D9-4D79-A845-4E9F5DA981E1}" destId="{7ECA0234-90C5-4263-AD9C-02C71AFACA8C}" srcOrd="8" destOrd="0" parTransId="{1BE4CF92-358D-470B-8210-D179FD6F4D59}" sibTransId="{1DFEDFC9-2C40-4955-ACD4-C538C69ADBAF}"/>
    <dgm:cxn modelId="{D8ECF0A9-6204-4942-B5A6-BA285E7C55BC}" srcId="{16CEC24F-D1D9-4D79-A845-4E9F5DA981E1}" destId="{1F02916B-5834-4000-BDDE-1943A6BD2D7F}" srcOrd="5" destOrd="0" parTransId="{CA5010F9-FC8D-42BE-A503-E1F84A8FCF78}" sibTransId="{804C4884-6914-462E-9C16-BE1BB3CA6FBF}"/>
    <dgm:cxn modelId="{0CB870AA-1919-439F-8572-41828255399B}" srcId="{16CEC24F-D1D9-4D79-A845-4E9F5DA981E1}" destId="{B8F6DB24-B292-4DCB-BEDC-FA61FBC64C24}" srcOrd="4" destOrd="0" parTransId="{4E0B0A27-4B2B-4FF3-A595-14EECB915DAD}" sibTransId="{C4D00476-4500-491A-AA2F-7164916272E4}"/>
    <dgm:cxn modelId="{24722EAE-8416-4BCB-A618-01E37429BFD2}" srcId="{16CEC24F-D1D9-4D79-A845-4E9F5DA981E1}" destId="{71BEDC6F-7790-4076-B6D2-B90668927C3C}" srcOrd="3" destOrd="0" parTransId="{2D3E5479-870C-4980-BB8D-E7899D73D406}" sibTransId="{E47D42FF-432F-43F8-85F2-B430672C1198}"/>
    <dgm:cxn modelId="{AFA720B0-964A-45FC-96D5-AAA8174E9BA0}" srcId="{16CEC24F-D1D9-4D79-A845-4E9F5DA981E1}" destId="{BA1ECFFD-070E-46C2-B05E-66E1F54D0F1A}" srcOrd="0" destOrd="0" parTransId="{4B1EAA51-DB47-4E8A-AA1D-F65EA4C994B5}" sibTransId="{819D9D39-AE4E-44F0-B1EF-EFF776C8FE60}"/>
    <dgm:cxn modelId="{CF4045BF-9246-4F9E-B2F0-79522143A612}" type="presOf" srcId="{73FBE1F6-6376-465C-9E87-4D107CB9C63A}" destId="{52EE009B-0FC3-4FC9-8550-01907C046696}" srcOrd="0" destOrd="0" presId="urn:microsoft.com/office/officeart/2005/8/layout/hProcess11"/>
    <dgm:cxn modelId="{62B4A7C4-59DE-430F-99A7-A2144AFCB326}" type="presOf" srcId="{2D38CFED-4572-4F11-A748-5A37FB09209C}" destId="{6A64985C-FA5A-4BC0-9D0B-02676F007F07}" srcOrd="0" destOrd="0" presId="urn:microsoft.com/office/officeart/2005/8/layout/hProcess11"/>
    <dgm:cxn modelId="{968718DE-37FC-4538-B3F2-DD36EF29AA35}" type="presOf" srcId="{1F02916B-5834-4000-BDDE-1943A6BD2D7F}" destId="{3A6AD884-DC55-4514-A865-B2C43D53E14B}" srcOrd="0" destOrd="0" presId="urn:microsoft.com/office/officeart/2005/8/layout/hProcess11"/>
    <dgm:cxn modelId="{25A216E0-A7F7-4886-8C8E-FCBA44ABFEC1}" srcId="{16CEC24F-D1D9-4D79-A845-4E9F5DA981E1}" destId="{73FBE1F6-6376-465C-9E87-4D107CB9C63A}" srcOrd="2" destOrd="0" parTransId="{864DF091-8874-4716-BB24-5D0660ED24DA}" sibTransId="{A84985D1-8B4F-4B42-947B-49AAA775285E}"/>
    <dgm:cxn modelId="{A049FDE5-AABC-4244-B76A-8406D16D6AAC}" type="presOf" srcId="{944D3E21-31E5-4EE2-922C-324E54A87723}" destId="{51B7F6BD-63AB-4AFE-B425-0EFCEBFAD578}" srcOrd="0" destOrd="0" presId="urn:microsoft.com/office/officeart/2005/8/layout/hProcess11"/>
    <dgm:cxn modelId="{0E24D8EB-FB5E-414B-ADBA-104EF1535E8D}" type="presOf" srcId="{6B2DA6B3-4081-441B-B803-9F8D1F2BC76B}" destId="{78559467-EA86-463D-AF32-66C00D29B622}" srcOrd="0" destOrd="0" presId="urn:microsoft.com/office/officeart/2005/8/layout/hProcess11"/>
    <dgm:cxn modelId="{FD869AEC-2EB7-4BB3-B94F-A3067FFF1201}" srcId="{16CEC24F-D1D9-4D79-A845-4E9F5DA981E1}" destId="{6B2DA6B3-4081-441B-B803-9F8D1F2BC76B}" srcOrd="7" destOrd="0" parTransId="{72AA705E-47C0-46D5-A547-CE6528C6BDCC}" sibTransId="{438FDC20-082E-41BA-BFB8-4D65E1A473F0}"/>
    <dgm:cxn modelId="{8F252EF2-8D7F-4582-81B1-30C75DC90EB6}" srcId="{16CEC24F-D1D9-4D79-A845-4E9F5DA981E1}" destId="{2D38CFED-4572-4F11-A748-5A37FB09209C}" srcOrd="6" destOrd="0" parTransId="{07169D9E-8B36-41E2-9248-2FF2FC4A195E}" sibTransId="{98B6B97B-0067-4572-8455-9F405342E557}"/>
    <dgm:cxn modelId="{772C55D7-2C05-4221-A501-D52A8DCB52C4}" type="presParOf" srcId="{DD7E958E-EB78-4687-BB0C-2BB497947271}" destId="{7D522E63-09AB-47D4-9DE8-096A69D16B49}" srcOrd="0" destOrd="0" presId="urn:microsoft.com/office/officeart/2005/8/layout/hProcess11"/>
    <dgm:cxn modelId="{114D17DB-E04E-4456-AD35-BCB6B0D64B75}" type="presParOf" srcId="{DD7E958E-EB78-4687-BB0C-2BB497947271}" destId="{57E26925-5633-45A2-9896-B0B7CE6F5FD6}" srcOrd="1" destOrd="0" presId="urn:microsoft.com/office/officeart/2005/8/layout/hProcess11"/>
    <dgm:cxn modelId="{84E12AA7-9EE2-4D4F-B285-F1933487BCBD}" type="presParOf" srcId="{57E26925-5633-45A2-9896-B0B7CE6F5FD6}" destId="{E5867298-E631-4152-B043-B56E34DC4B2E}" srcOrd="0" destOrd="0" presId="urn:microsoft.com/office/officeart/2005/8/layout/hProcess11"/>
    <dgm:cxn modelId="{CAD06114-2712-47CF-9A2C-2786F6FF5A32}" type="presParOf" srcId="{E5867298-E631-4152-B043-B56E34DC4B2E}" destId="{4063CA27-3CED-4222-AA6A-EF4B5A76A445}" srcOrd="0" destOrd="0" presId="urn:microsoft.com/office/officeart/2005/8/layout/hProcess11"/>
    <dgm:cxn modelId="{F29F4A2C-8841-486B-B007-D6FF919F958D}" type="presParOf" srcId="{E5867298-E631-4152-B043-B56E34DC4B2E}" destId="{1199B3F6-C12C-4466-8485-518B24CB3DC1}" srcOrd="1" destOrd="0" presId="urn:microsoft.com/office/officeart/2005/8/layout/hProcess11"/>
    <dgm:cxn modelId="{40B89561-FE3F-4DA2-982F-1082E7E14368}" type="presParOf" srcId="{E5867298-E631-4152-B043-B56E34DC4B2E}" destId="{A3044264-5DEF-45C9-9A6A-DD63A1D7772B}" srcOrd="2" destOrd="0" presId="urn:microsoft.com/office/officeart/2005/8/layout/hProcess11"/>
    <dgm:cxn modelId="{E79C193E-6FBB-468E-9263-062686EA9E71}" type="presParOf" srcId="{57E26925-5633-45A2-9896-B0B7CE6F5FD6}" destId="{07DEB9F4-A2A5-4E33-A320-9DADBF7AEFD2}" srcOrd="1" destOrd="0" presId="urn:microsoft.com/office/officeart/2005/8/layout/hProcess11"/>
    <dgm:cxn modelId="{B8503462-9D50-48FD-9E5B-C6E7FC38C461}" type="presParOf" srcId="{57E26925-5633-45A2-9896-B0B7CE6F5FD6}" destId="{E9C1C79F-2753-4619-A405-F6E1A332686F}" srcOrd="2" destOrd="0" presId="urn:microsoft.com/office/officeart/2005/8/layout/hProcess11"/>
    <dgm:cxn modelId="{FABB5244-2CC5-4422-BD32-6DBC49F429C7}" type="presParOf" srcId="{E9C1C79F-2753-4619-A405-F6E1A332686F}" destId="{51B7F6BD-63AB-4AFE-B425-0EFCEBFAD578}" srcOrd="0" destOrd="0" presId="urn:microsoft.com/office/officeart/2005/8/layout/hProcess11"/>
    <dgm:cxn modelId="{265DC6DB-10FE-4590-A919-0BB66713E6AE}" type="presParOf" srcId="{E9C1C79F-2753-4619-A405-F6E1A332686F}" destId="{5450D9B8-2C5B-425A-8FD0-69183E1AA2DB}" srcOrd="1" destOrd="0" presId="urn:microsoft.com/office/officeart/2005/8/layout/hProcess11"/>
    <dgm:cxn modelId="{3372AFC1-E3CF-49D8-B7C8-58A3602B74EA}" type="presParOf" srcId="{E9C1C79F-2753-4619-A405-F6E1A332686F}" destId="{73C91F5F-A218-43AF-8CCA-EE1FF69D049A}" srcOrd="2" destOrd="0" presId="urn:microsoft.com/office/officeart/2005/8/layout/hProcess11"/>
    <dgm:cxn modelId="{2510BA19-D7B8-4A33-AC52-3E87856708CB}" type="presParOf" srcId="{57E26925-5633-45A2-9896-B0B7CE6F5FD6}" destId="{56F6BD9A-8413-4CE7-9763-0649686FCF7B}" srcOrd="3" destOrd="0" presId="urn:microsoft.com/office/officeart/2005/8/layout/hProcess11"/>
    <dgm:cxn modelId="{56641361-3C5B-4333-BECF-5218CBCE7654}" type="presParOf" srcId="{57E26925-5633-45A2-9896-B0B7CE6F5FD6}" destId="{96BBF70C-160F-42CC-A1EE-B104A6007658}" srcOrd="4" destOrd="0" presId="urn:microsoft.com/office/officeart/2005/8/layout/hProcess11"/>
    <dgm:cxn modelId="{7F4CAC9F-3D63-4CB5-B952-ADBA60B4DB67}" type="presParOf" srcId="{96BBF70C-160F-42CC-A1EE-B104A6007658}" destId="{52EE009B-0FC3-4FC9-8550-01907C046696}" srcOrd="0" destOrd="0" presId="urn:microsoft.com/office/officeart/2005/8/layout/hProcess11"/>
    <dgm:cxn modelId="{F745CA76-0087-4093-A33F-C9B3536B61F2}" type="presParOf" srcId="{96BBF70C-160F-42CC-A1EE-B104A6007658}" destId="{654F0C23-76A0-4684-BC6B-05BD0FF25782}" srcOrd="1" destOrd="0" presId="urn:microsoft.com/office/officeart/2005/8/layout/hProcess11"/>
    <dgm:cxn modelId="{13A3C9CF-384A-495C-ACA1-3AEA880E7C0E}" type="presParOf" srcId="{96BBF70C-160F-42CC-A1EE-B104A6007658}" destId="{2F938D13-A856-4672-905F-8992F05EBB81}" srcOrd="2" destOrd="0" presId="urn:microsoft.com/office/officeart/2005/8/layout/hProcess11"/>
    <dgm:cxn modelId="{CF76FEAF-F383-4427-AEC4-748D0F596013}" type="presParOf" srcId="{57E26925-5633-45A2-9896-B0B7CE6F5FD6}" destId="{22A1979B-7DB2-4412-BA01-112652A52C91}" srcOrd="5" destOrd="0" presId="urn:microsoft.com/office/officeart/2005/8/layout/hProcess11"/>
    <dgm:cxn modelId="{32097479-C94D-4239-9F2F-BCA991A75C09}" type="presParOf" srcId="{57E26925-5633-45A2-9896-B0B7CE6F5FD6}" destId="{D7EA12DC-99E5-4242-82F1-33F8877A940D}" srcOrd="6" destOrd="0" presId="urn:microsoft.com/office/officeart/2005/8/layout/hProcess11"/>
    <dgm:cxn modelId="{FC0821EF-EF0E-4C76-A2E1-467E68E612C2}" type="presParOf" srcId="{D7EA12DC-99E5-4242-82F1-33F8877A940D}" destId="{7CBC6228-4FC0-4C0D-AE52-63FB0C77EA2A}" srcOrd="0" destOrd="0" presId="urn:microsoft.com/office/officeart/2005/8/layout/hProcess11"/>
    <dgm:cxn modelId="{820C806F-B8B5-4CBF-A5B7-E6A85D669436}" type="presParOf" srcId="{D7EA12DC-99E5-4242-82F1-33F8877A940D}" destId="{BE57B17B-1A01-4EE8-8499-93AE01888840}" srcOrd="1" destOrd="0" presId="urn:microsoft.com/office/officeart/2005/8/layout/hProcess11"/>
    <dgm:cxn modelId="{9AE88DB5-40F4-47E1-B4B4-09691F77F350}" type="presParOf" srcId="{D7EA12DC-99E5-4242-82F1-33F8877A940D}" destId="{81456C6D-D9A7-4EED-8035-1C2C9795C949}" srcOrd="2" destOrd="0" presId="urn:microsoft.com/office/officeart/2005/8/layout/hProcess11"/>
    <dgm:cxn modelId="{738CA7A5-5A51-4726-A0C8-D26D436988E8}" type="presParOf" srcId="{57E26925-5633-45A2-9896-B0B7CE6F5FD6}" destId="{FA260BB3-AFD0-44D2-9DB6-C99652DE02C0}" srcOrd="7" destOrd="0" presId="urn:microsoft.com/office/officeart/2005/8/layout/hProcess11"/>
    <dgm:cxn modelId="{8ED661C6-0FFD-41BF-B76E-ECDF0C1205E0}" type="presParOf" srcId="{57E26925-5633-45A2-9896-B0B7CE6F5FD6}" destId="{4BA85D4E-3398-45B5-A379-8978424127A7}" srcOrd="8" destOrd="0" presId="urn:microsoft.com/office/officeart/2005/8/layout/hProcess11"/>
    <dgm:cxn modelId="{7DEBDF04-1AB5-4AFE-A113-D6440897FA91}" type="presParOf" srcId="{4BA85D4E-3398-45B5-A379-8978424127A7}" destId="{6ED15B23-9D0E-4163-92BC-9B80354C9A0A}" srcOrd="0" destOrd="0" presId="urn:microsoft.com/office/officeart/2005/8/layout/hProcess11"/>
    <dgm:cxn modelId="{03D0B20D-9CC2-4514-BB37-5E730B656D4A}" type="presParOf" srcId="{4BA85D4E-3398-45B5-A379-8978424127A7}" destId="{C11AA3F7-26B3-484D-B94A-9FF084C794B8}" srcOrd="1" destOrd="0" presId="urn:microsoft.com/office/officeart/2005/8/layout/hProcess11"/>
    <dgm:cxn modelId="{798F1B22-BFAF-47C3-9280-13A1CB759622}" type="presParOf" srcId="{4BA85D4E-3398-45B5-A379-8978424127A7}" destId="{95BC79C4-2396-48E9-BE3A-77D1C5EEA5E5}" srcOrd="2" destOrd="0" presId="urn:microsoft.com/office/officeart/2005/8/layout/hProcess11"/>
    <dgm:cxn modelId="{D67CFA38-4652-403D-AF02-ECB0E31111CD}" type="presParOf" srcId="{57E26925-5633-45A2-9896-B0B7CE6F5FD6}" destId="{E6A1DA4C-CE38-48B4-BE9E-30EBD1F9A1E3}" srcOrd="9" destOrd="0" presId="urn:microsoft.com/office/officeart/2005/8/layout/hProcess11"/>
    <dgm:cxn modelId="{7205ADE4-E64A-4F24-B8A1-435523987C31}" type="presParOf" srcId="{57E26925-5633-45A2-9896-B0B7CE6F5FD6}" destId="{6999F848-8CD5-4A90-84D1-A48C73A61789}" srcOrd="10" destOrd="0" presId="urn:microsoft.com/office/officeart/2005/8/layout/hProcess11"/>
    <dgm:cxn modelId="{1DEDB6A4-34A1-4706-B711-6FC5C4FD8693}" type="presParOf" srcId="{6999F848-8CD5-4A90-84D1-A48C73A61789}" destId="{3A6AD884-DC55-4514-A865-B2C43D53E14B}" srcOrd="0" destOrd="0" presId="urn:microsoft.com/office/officeart/2005/8/layout/hProcess11"/>
    <dgm:cxn modelId="{63CE4C31-FD60-4831-AD19-3082FCEE15E7}" type="presParOf" srcId="{6999F848-8CD5-4A90-84D1-A48C73A61789}" destId="{B719FFD0-130B-4217-972E-FAFD4D1C96D9}" srcOrd="1" destOrd="0" presId="urn:microsoft.com/office/officeart/2005/8/layout/hProcess11"/>
    <dgm:cxn modelId="{F4204F0E-BAF5-4667-9FFC-C5B23955588E}" type="presParOf" srcId="{6999F848-8CD5-4A90-84D1-A48C73A61789}" destId="{7A94EBE6-AEC8-4432-B38C-613EFE40A480}" srcOrd="2" destOrd="0" presId="urn:microsoft.com/office/officeart/2005/8/layout/hProcess11"/>
    <dgm:cxn modelId="{EF406BBC-6F2F-46E6-B9A9-9509A132DF02}" type="presParOf" srcId="{57E26925-5633-45A2-9896-B0B7CE6F5FD6}" destId="{CD96E093-50B8-47F7-8735-BF7F4505B6E1}" srcOrd="11" destOrd="0" presId="urn:microsoft.com/office/officeart/2005/8/layout/hProcess11"/>
    <dgm:cxn modelId="{DF4B86B0-3988-4679-8018-816D41B93E90}" type="presParOf" srcId="{57E26925-5633-45A2-9896-B0B7CE6F5FD6}" destId="{FCE67D3B-818A-4BC5-9E16-D6D5DC78029D}" srcOrd="12" destOrd="0" presId="urn:microsoft.com/office/officeart/2005/8/layout/hProcess11"/>
    <dgm:cxn modelId="{42B098B6-C587-4C6E-A9F7-486EE6BA7642}" type="presParOf" srcId="{FCE67D3B-818A-4BC5-9E16-D6D5DC78029D}" destId="{6A64985C-FA5A-4BC0-9D0B-02676F007F07}" srcOrd="0" destOrd="0" presId="urn:microsoft.com/office/officeart/2005/8/layout/hProcess11"/>
    <dgm:cxn modelId="{2E4C85BB-B7DE-4A8D-A4DB-EE846D6ACEEE}" type="presParOf" srcId="{FCE67D3B-818A-4BC5-9E16-D6D5DC78029D}" destId="{D5A4C16D-7B79-4538-887C-996B1F3C1031}" srcOrd="1" destOrd="0" presId="urn:microsoft.com/office/officeart/2005/8/layout/hProcess11"/>
    <dgm:cxn modelId="{370AB8E4-D3D8-43B6-A99E-B427BCA534CE}" type="presParOf" srcId="{FCE67D3B-818A-4BC5-9E16-D6D5DC78029D}" destId="{015A692C-2AE6-4A89-9E0A-5AC04E11DDB0}" srcOrd="2" destOrd="0" presId="urn:microsoft.com/office/officeart/2005/8/layout/hProcess11"/>
    <dgm:cxn modelId="{F331775F-F6B3-4270-807A-25770DD1ABBB}" type="presParOf" srcId="{57E26925-5633-45A2-9896-B0B7CE6F5FD6}" destId="{37F19215-922D-4B89-ADC7-6F9B71E817F3}" srcOrd="13" destOrd="0" presId="urn:microsoft.com/office/officeart/2005/8/layout/hProcess11"/>
    <dgm:cxn modelId="{02409E82-1365-4C41-88C9-B2D2D79C1786}" type="presParOf" srcId="{57E26925-5633-45A2-9896-B0B7CE6F5FD6}" destId="{7CC385D8-97E9-4881-8F68-800B0BA1475A}" srcOrd="14" destOrd="0" presId="urn:microsoft.com/office/officeart/2005/8/layout/hProcess11"/>
    <dgm:cxn modelId="{61887811-FCED-4D77-A174-F1C25FFD3A12}" type="presParOf" srcId="{7CC385D8-97E9-4881-8F68-800B0BA1475A}" destId="{78559467-EA86-463D-AF32-66C00D29B622}" srcOrd="0" destOrd="0" presId="urn:microsoft.com/office/officeart/2005/8/layout/hProcess11"/>
    <dgm:cxn modelId="{8DAFC201-3C35-4D37-B824-C93C0B249A63}" type="presParOf" srcId="{7CC385D8-97E9-4881-8F68-800B0BA1475A}" destId="{CBD8F83D-FA13-4D50-895E-81A0FF6439A5}" srcOrd="1" destOrd="0" presId="urn:microsoft.com/office/officeart/2005/8/layout/hProcess11"/>
    <dgm:cxn modelId="{B4FE875D-AF47-4519-B0ED-65AC5330A3C6}" type="presParOf" srcId="{7CC385D8-97E9-4881-8F68-800B0BA1475A}" destId="{298517AB-4E6C-40C1-A616-2D2A601C65A2}" srcOrd="2" destOrd="0" presId="urn:microsoft.com/office/officeart/2005/8/layout/hProcess11"/>
    <dgm:cxn modelId="{7B903CD8-1E2D-4F50-B406-3FCB158D3730}" type="presParOf" srcId="{57E26925-5633-45A2-9896-B0B7CE6F5FD6}" destId="{A6EE4A7B-ABC2-4230-8029-2CD01FB9178C}" srcOrd="15" destOrd="0" presId="urn:microsoft.com/office/officeart/2005/8/layout/hProcess11"/>
    <dgm:cxn modelId="{13012BB1-15AB-418D-BFCA-239D59389EF7}" type="presParOf" srcId="{57E26925-5633-45A2-9896-B0B7CE6F5FD6}" destId="{BEE5EACE-2D6E-47D1-AD43-7543BBA00E61}" srcOrd="16" destOrd="0" presId="urn:microsoft.com/office/officeart/2005/8/layout/hProcess11"/>
    <dgm:cxn modelId="{F804213B-3792-405A-84A5-06E4F89FD06E}" type="presParOf" srcId="{BEE5EACE-2D6E-47D1-AD43-7543BBA00E61}" destId="{448140BF-533D-45C4-94F6-A8A0391B3D0F}" srcOrd="0" destOrd="0" presId="urn:microsoft.com/office/officeart/2005/8/layout/hProcess11"/>
    <dgm:cxn modelId="{B2AC8DDE-F9BE-4880-A5E5-99231C7CC6C3}" type="presParOf" srcId="{BEE5EACE-2D6E-47D1-AD43-7543BBA00E61}" destId="{F682EF90-46AB-4A5B-A354-CE6F81BABE54}" srcOrd="1" destOrd="0" presId="urn:microsoft.com/office/officeart/2005/8/layout/hProcess11"/>
    <dgm:cxn modelId="{3DCDC8DA-3422-44C9-8BD0-DB13EAD17FDE}" type="presParOf" srcId="{BEE5EACE-2D6E-47D1-AD43-7543BBA00E61}" destId="{9E9DBD10-3609-477A-91B7-2185674D050C}" srcOrd="2" destOrd="0" presId="urn:microsoft.com/office/officeart/2005/8/layout/hProcess11"/>
    <dgm:cxn modelId="{B1B25BCE-B0AC-4761-9C2A-DB2558EA5E85}" type="presParOf" srcId="{57E26925-5633-45A2-9896-B0B7CE6F5FD6}" destId="{EC9BBFDE-AE1F-464F-9D23-269211BA9B78}" srcOrd="17" destOrd="0" presId="urn:microsoft.com/office/officeart/2005/8/layout/hProcess11"/>
    <dgm:cxn modelId="{1271B245-412E-4659-943E-999D2682D234}" type="presParOf" srcId="{57E26925-5633-45A2-9896-B0B7CE6F5FD6}" destId="{B69CBD06-5860-4340-9ECF-EE7C47080DD9}" srcOrd="18" destOrd="0" presId="urn:microsoft.com/office/officeart/2005/8/layout/hProcess11"/>
    <dgm:cxn modelId="{A807F6DB-5FF3-4A42-A61E-540CD61ACA5E}" type="presParOf" srcId="{B69CBD06-5860-4340-9ECF-EE7C47080DD9}" destId="{E6E1F37D-573E-40D3-80BD-378C59C6ED7D}" srcOrd="0" destOrd="0" presId="urn:microsoft.com/office/officeart/2005/8/layout/hProcess11"/>
    <dgm:cxn modelId="{D6FBE6F4-9932-4A26-9E03-DAFCD450E9BD}" type="presParOf" srcId="{B69CBD06-5860-4340-9ECF-EE7C47080DD9}" destId="{D899C065-07BB-4B1F-A4E0-76840B0AFCDA}" srcOrd="1" destOrd="0" presId="urn:microsoft.com/office/officeart/2005/8/layout/hProcess11"/>
    <dgm:cxn modelId="{1EF35E98-426D-46CE-9F82-25A0770EFF3E}" type="presParOf" srcId="{B69CBD06-5860-4340-9ECF-EE7C47080DD9}" destId="{ABC08A05-EF2E-4E23-AC3C-2E729E0317B4}" srcOrd="2" destOrd="0" presId="urn:microsoft.com/office/officeart/2005/8/layout/hProcess11"/>
    <dgm:cxn modelId="{AB598A53-7AC5-4127-B99E-1440CEFFAC1C}" type="presParOf" srcId="{57E26925-5633-45A2-9896-B0B7CE6F5FD6}" destId="{C63795CD-6B33-40D9-BFF3-402A40D0709D}" srcOrd="19" destOrd="0" presId="urn:microsoft.com/office/officeart/2005/8/layout/hProcess11"/>
    <dgm:cxn modelId="{D927CA7F-092A-4755-86B5-2695713C298C}" type="presParOf" srcId="{57E26925-5633-45A2-9896-B0B7CE6F5FD6}" destId="{E7DCF0CE-111A-4AF3-B27D-CB6617116C7D}" srcOrd="20" destOrd="0" presId="urn:microsoft.com/office/officeart/2005/8/layout/hProcess11"/>
    <dgm:cxn modelId="{F7FEA395-D9B3-4669-9E54-32DB9A610CC3}" type="presParOf" srcId="{E7DCF0CE-111A-4AF3-B27D-CB6617116C7D}" destId="{88447E63-F0B7-4ED0-A8F2-A063CFAFDC79}" srcOrd="0" destOrd="0" presId="urn:microsoft.com/office/officeart/2005/8/layout/hProcess11"/>
    <dgm:cxn modelId="{EAF9A04D-946A-468E-A1C2-26F34F48E8FF}" type="presParOf" srcId="{E7DCF0CE-111A-4AF3-B27D-CB6617116C7D}" destId="{EC6014C0-D608-4029-9E38-AE8EF189FC98}" srcOrd="1" destOrd="0" presId="urn:microsoft.com/office/officeart/2005/8/layout/hProcess11"/>
    <dgm:cxn modelId="{E761D55B-1F78-46E1-B00A-1231AA05CEEA}" type="presParOf" srcId="{E7DCF0CE-111A-4AF3-B27D-CB6617116C7D}" destId="{C9CE3A91-A0C0-4373-9554-6E35CA273A29}" srcOrd="2" destOrd="0" presId="urn:microsoft.com/office/officeart/2005/8/layout/hProcess11"/>
    <dgm:cxn modelId="{C9FAA7CE-7550-411A-AD78-65F0A8D55193}" type="presParOf" srcId="{57E26925-5633-45A2-9896-B0B7CE6F5FD6}" destId="{9326DC43-F1A6-4758-A9EA-4EEF10996010}" srcOrd="21" destOrd="0" presId="urn:microsoft.com/office/officeart/2005/8/layout/hProcess11"/>
    <dgm:cxn modelId="{07109AED-9F65-4DAE-94DB-72E084AB4B77}" type="presParOf" srcId="{57E26925-5633-45A2-9896-B0B7CE6F5FD6}" destId="{DFE513E1-E0DA-45CC-A478-0B0E3C69115F}" srcOrd="22" destOrd="0" presId="urn:microsoft.com/office/officeart/2005/8/layout/hProcess11"/>
    <dgm:cxn modelId="{AB89E5E8-4962-403D-9745-DA2DA30636A9}" type="presParOf" srcId="{DFE513E1-E0DA-45CC-A478-0B0E3C69115F}" destId="{7696C09B-6F0B-4756-8121-6D9516C3CF60}" srcOrd="0" destOrd="0" presId="urn:microsoft.com/office/officeart/2005/8/layout/hProcess11"/>
    <dgm:cxn modelId="{102D0CFC-465C-433D-99DD-557C163FE45F}" type="presParOf" srcId="{DFE513E1-E0DA-45CC-A478-0B0E3C69115F}" destId="{3D4AA65C-73AB-47A4-B8B2-27F1BE81E7D7}" srcOrd="1" destOrd="0" presId="urn:microsoft.com/office/officeart/2005/8/layout/hProcess11"/>
    <dgm:cxn modelId="{737B79FB-4F66-4CCC-A099-A6A205CF922F}" type="presParOf" srcId="{DFE513E1-E0DA-45CC-A478-0B0E3C69115F}" destId="{AD72F91B-A382-4270-A6D0-E2FB92AA9110}" srcOrd="2" destOrd="0" presId="urn:microsoft.com/office/officeart/2005/8/layout/hProcess11"/>
    <dgm:cxn modelId="{37ED2FF8-E85C-4A5B-845E-95F50B886D5D}" type="presParOf" srcId="{57E26925-5633-45A2-9896-B0B7CE6F5FD6}" destId="{8ECBACF6-648F-4580-90C5-F06C064BF225}" srcOrd="23" destOrd="0" presId="urn:microsoft.com/office/officeart/2005/8/layout/hProcess11"/>
    <dgm:cxn modelId="{997F0B20-65C5-4B3A-A81E-324F7A5506F2}" type="presParOf" srcId="{57E26925-5633-45A2-9896-B0B7CE6F5FD6}" destId="{2D8B8435-7FDB-4714-9F0E-E391BBCDB53D}" srcOrd="24" destOrd="0" presId="urn:microsoft.com/office/officeart/2005/8/layout/hProcess11"/>
    <dgm:cxn modelId="{BD130A95-11B0-43CE-8BED-318811FCD8EB}" type="presParOf" srcId="{2D8B8435-7FDB-4714-9F0E-E391BBCDB53D}" destId="{A4FC171F-0D15-467E-89C4-3E1D60D40DBD}" srcOrd="0" destOrd="0" presId="urn:microsoft.com/office/officeart/2005/8/layout/hProcess11"/>
    <dgm:cxn modelId="{DD880325-24AD-4669-AEA9-E1CCE91439F8}" type="presParOf" srcId="{2D8B8435-7FDB-4714-9F0E-E391BBCDB53D}" destId="{484F5F81-C0C7-4FD7-B014-F0FE2E1DB1B1}" srcOrd="1" destOrd="0" presId="urn:microsoft.com/office/officeart/2005/8/layout/hProcess11"/>
    <dgm:cxn modelId="{A6EB278B-8336-4889-A1C9-BBC5BC434A1D}" type="presParOf" srcId="{2D8B8435-7FDB-4714-9F0E-E391BBCDB53D}" destId="{5AF22BA1-8E35-4A4C-8DE2-F14CB5B9169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5E193-6A85-6349-94EA-9FE900AD5A06}">
      <dsp:nvSpPr>
        <dsp:cNvPr id="0" name=""/>
        <dsp:cNvSpPr/>
      </dsp:nvSpPr>
      <dsp:spPr>
        <a:xfrm>
          <a:off x="0" y="272209"/>
          <a:ext cx="3090557" cy="1236222"/>
        </a:xfrm>
        <a:prstGeom prst="homePlate">
          <a:avLst/>
        </a:prstGeom>
        <a:solidFill>
          <a:srgbClr val="1E22AA"/>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0" i="1" kern="1200" noProof="0" dirty="0">
              <a:solidFill>
                <a:srgbClr val="FFFFFF"/>
              </a:solidFill>
              <a:latin typeface="Prometo Medium" panose="020B0604030203060203" pitchFamily="34" charset="77"/>
            </a:rPr>
            <a:t>CALL FOR PROPOSALS</a:t>
          </a:r>
        </a:p>
        <a:p>
          <a:pPr marL="0" lvl="0" indent="0" algn="ctr" defTabSz="711200">
            <a:lnSpc>
              <a:spcPct val="90000"/>
            </a:lnSpc>
            <a:spcBef>
              <a:spcPct val="0"/>
            </a:spcBef>
            <a:spcAft>
              <a:spcPct val="35000"/>
            </a:spcAft>
            <a:buNone/>
          </a:pPr>
          <a:r>
            <a:rPr lang="en-US" sz="1050" b="0" i="0" kern="1200" noProof="0" dirty="0">
              <a:solidFill>
                <a:srgbClr val="FFFFFF"/>
              </a:solidFill>
              <a:latin typeface="Prometo Medium" panose="020B0604030203060203" pitchFamily="34" charset="77"/>
            </a:rPr>
            <a:t>Months 1-3</a:t>
          </a:r>
        </a:p>
      </dsp:txBody>
      <dsp:txXfrm>
        <a:off x="0" y="272209"/>
        <a:ext cx="2781502" cy="1236222"/>
      </dsp:txXfrm>
    </dsp:sp>
    <dsp:sp modelId="{519D38FD-8AB0-8147-A158-D819B0164978}">
      <dsp:nvSpPr>
        <dsp:cNvPr id="0" name=""/>
        <dsp:cNvSpPr/>
      </dsp:nvSpPr>
      <dsp:spPr>
        <a:xfrm>
          <a:off x="2475526" y="272209"/>
          <a:ext cx="3090557" cy="1236222"/>
        </a:xfrm>
        <a:prstGeom prst="chevron">
          <a:avLst/>
        </a:prstGeom>
        <a:solidFill>
          <a:srgbClr val="55C1E9"/>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0" i="1" kern="1200" noProof="0" dirty="0">
              <a:latin typeface="Prometo Medium" panose="020B0604030203060203" pitchFamily="34" charset="77"/>
            </a:rPr>
            <a:t>DRAFTING &amp; PUBLICATION</a:t>
          </a:r>
        </a:p>
        <a:p>
          <a:pPr marL="0" lvl="0" indent="0" algn="ctr" defTabSz="711200">
            <a:lnSpc>
              <a:spcPct val="90000"/>
            </a:lnSpc>
            <a:spcBef>
              <a:spcPct val="0"/>
            </a:spcBef>
            <a:spcAft>
              <a:spcPct val="35000"/>
            </a:spcAft>
            <a:buNone/>
          </a:pPr>
          <a:r>
            <a:rPr lang="en-US" sz="1050" b="0" i="0" kern="1200" noProof="0" dirty="0">
              <a:latin typeface="Prometo Medium" panose="020B0604030203060203" pitchFamily="34" charset="77"/>
            </a:rPr>
            <a:t>Months 4-14</a:t>
          </a:r>
        </a:p>
      </dsp:txBody>
      <dsp:txXfrm>
        <a:off x="3093637" y="272209"/>
        <a:ext cx="1854335" cy="1236222"/>
      </dsp:txXfrm>
    </dsp:sp>
    <dsp:sp modelId="{212E5F32-E878-9343-898B-A5BA5EAF3D71}">
      <dsp:nvSpPr>
        <dsp:cNvPr id="0" name=""/>
        <dsp:cNvSpPr/>
      </dsp:nvSpPr>
      <dsp:spPr>
        <a:xfrm>
          <a:off x="4947972" y="272209"/>
          <a:ext cx="3090557" cy="1236222"/>
        </a:xfrm>
        <a:prstGeom prst="chevron">
          <a:avLst/>
        </a:prstGeom>
        <a:solidFill>
          <a:srgbClr val="FF5A5A"/>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0" i="1" kern="1200" noProof="0" dirty="0">
              <a:latin typeface="Prometo Medium" panose="020B0604030203060203" pitchFamily="34" charset="77"/>
            </a:rPr>
            <a:t>TESTING &amp; CONFORMANCE</a:t>
          </a:r>
        </a:p>
        <a:p>
          <a:pPr marL="0" lvl="0" indent="0" algn="ctr" defTabSz="711200">
            <a:lnSpc>
              <a:spcPct val="90000"/>
            </a:lnSpc>
            <a:spcBef>
              <a:spcPct val="0"/>
            </a:spcBef>
            <a:spcAft>
              <a:spcPct val="35000"/>
            </a:spcAft>
            <a:buNone/>
          </a:pPr>
          <a:r>
            <a:rPr lang="en-US" sz="1100" b="0" i="0" kern="1200" noProof="0" dirty="0">
              <a:latin typeface="Prometo Medium" panose="020B0604030203060203" pitchFamily="34" charset="77"/>
            </a:rPr>
            <a:t>Months 15-18</a:t>
          </a:r>
        </a:p>
      </dsp:txBody>
      <dsp:txXfrm>
        <a:off x="5566083" y="272209"/>
        <a:ext cx="1854335" cy="1236222"/>
      </dsp:txXfrm>
    </dsp:sp>
    <dsp:sp modelId="{E997E9AD-802D-CC42-9EAC-ABDBA79690AB}">
      <dsp:nvSpPr>
        <dsp:cNvPr id="0" name=""/>
        <dsp:cNvSpPr/>
      </dsp:nvSpPr>
      <dsp:spPr>
        <a:xfrm>
          <a:off x="7420418" y="272209"/>
          <a:ext cx="3090557" cy="1236222"/>
        </a:xfrm>
        <a:prstGeom prst="chevron">
          <a:avLst/>
        </a:prstGeom>
        <a:solidFill>
          <a:schemeClr val="accent4">
            <a:lumMod val="60000"/>
            <a:lumOff val="40000"/>
          </a:schemeClr>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0" i="1" kern="1200" noProof="0" dirty="0">
              <a:latin typeface="Prometo Medium" panose="020B0604030203060203" pitchFamily="34" charset="77"/>
            </a:rPr>
            <a:t>DEMONSTRATION</a:t>
          </a:r>
        </a:p>
        <a:p>
          <a:pPr marL="0" lvl="0" indent="0" algn="ctr" defTabSz="711200">
            <a:lnSpc>
              <a:spcPct val="90000"/>
            </a:lnSpc>
            <a:spcBef>
              <a:spcPct val="0"/>
            </a:spcBef>
            <a:spcAft>
              <a:spcPct val="35000"/>
            </a:spcAft>
            <a:buNone/>
          </a:pPr>
          <a:r>
            <a:rPr lang="en-US" sz="1050" b="0" i="0" kern="1200" noProof="0" dirty="0">
              <a:latin typeface="Prometo Medium" panose="020B0604030203060203" pitchFamily="34" charset="77"/>
            </a:rPr>
            <a:t>Ongoing</a:t>
          </a:r>
        </a:p>
      </dsp:txBody>
      <dsp:txXfrm>
        <a:off x="8038529" y="272209"/>
        <a:ext cx="1854335" cy="1236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2E63-09AB-47D4-9DE8-096A69D16B49}">
      <dsp:nvSpPr>
        <dsp:cNvPr id="0" name=""/>
        <dsp:cNvSpPr/>
      </dsp:nvSpPr>
      <dsp:spPr>
        <a:xfrm>
          <a:off x="0" y="443856"/>
          <a:ext cx="11781136" cy="59117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3CA27-3CED-4222-AA6A-EF4B5A76A445}">
      <dsp:nvSpPr>
        <dsp:cNvPr id="0" name=""/>
        <dsp:cNvSpPr/>
      </dsp:nvSpPr>
      <dsp:spPr>
        <a:xfrm>
          <a:off x="3106" y="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Jan </a:t>
          </a:r>
        </a:p>
      </dsp:txBody>
      <dsp:txXfrm>
        <a:off x="3106" y="0"/>
        <a:ext cx="779177" cy="591178"/>
      </dsp:txXfrm>
    </dsp:sp>
    <dsp:sp modelId="{1199B3F6-C12C-4466-8485-518B24CB3DC1}">
      <dsp:nvSpPr>
        <dsp:cNvPr id="0" name=""/>
        <dsp:cNvSpPr/>
      </dsp:nvSpPr>
      <dsp:spPr>
        <a:xfrm>
          <a:off x="318797"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7F6BD-63AB-4AFE-B425-0EFCEBFAD578}">
      <dsp:nvSpPr>
        <dsp:cNvPr id="0" name=""/>
        <dsp:cNvSpPr/>
      </dsp:nvSpPr>
      <dsp:spPr>
        <a:xfrm>
          <a:off x="821242" y="886767"/>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Feb</a:t>
          </a:r>
        </a:p>
      </dsp:txBody>
      <dsp:txXfrm>
        <a:off x="821242" y="886767"/>
        <a:ext cx="779177" cy="591178"/>
      </dsp:txXfrm>
    </dsp:sp>
    <dsp:sp modelId="{5450D9B8-2C5B-425A-8FD0-69183E1AA2DB}">
      <dsp:nvSpPr>
        <dsp:cNvPr id="0" name=""/>
        <dsp:cNvSpPr/>
      </dsp:nvSpPr>
      <dsp:spPr>
        <a:xfrm>
          <a:off x="118047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E009B-0FC3-4FC9-8550-01907C046696}">
      <dsp:nvSpPr>
        <dsp:cNvPr id="0" name=""/>
        <dsp:cNvSpPr/>
      </dsp:nvSpPr>
      <dsp:spPr>
        <a:xfrm>
          <a:off x="1791769" y="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March</a:t>
          </a:r>
        </a:p>
      </dsp:txBody>
      <dsp:txXfrm>
        <a:off x="1791769" y="0"/>
        <a:ext cx="779177" cy="591178"/>
      </dsp:txXfrm>
    </dsp:sp>
    <dsp:sp modelId="{654F0C23-76A0-4684-BC6B-05BD0FF25782}">
      <dsp:nvSpPr>
        <dsp:cNvPr id="0" name=""/>
        <dsp:cNvSpPr/>
      </dsp:nvSpPr>
      <dsp:spPr>
        <a:xfrm>
          <a:off x="2042162"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C6228-4FC0-4C0D-AE52-63FB0C77EA2A}">
      <dsp:nvSpPr>
        <dsp:cNvPr id="0" name=""/>
        <dsp:cNvSpPr/>
      </dsp:nvSpPr>
      <dsp:spPr>
        <a:xfrm>
          <a:off x="2577250" y="886767"/>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April</a:t>
          </a:r>
        </a:p>
      </dsp:txBody>
      <dsp:txXfrm>
        <a:off x="2577250" y="886767"/>
        <a:ext cx="779177" cy="591178"/>
      </dsp:txXfrm>
    </dsp:sp>
    <dsp:sp modelId="{BE57B17B-1A01-4EE8-8499-93AE01888840}">
      <dsp:nvSpPr>
        <dsp:cNvPr id="0" name=""/>
        <dsp:cNvSpPr/>
      </dsp:nvSpPr>
      <dsp:spPr>
        <a:xfrm>
          <a:off x="2903844"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15B23-9D0E-4163-92BC-9B80354C9A0A}">
      <dsp:nvSpPr>
        <dsp:cNvPr id="0" name=""/>
        <dsp:cNvSpPr/>
      </dsp:nvSpPr>
      <dsp:spPr>
        <a:xfrm>
          <a:off x="3504237" y="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May</a:t>
          </a:r>
        </a:p>
      </dsp:txBody>
      <dsp:txXfrm>
        <a:off x="3504237" y="0"/>
        <a:ext cx="779177" cy="591178"/>
      </dsp:txXfrm>
    </dsp:sp>
    <dsp:sp modelId="{C11AA3F7-26B3-484D-B94A-9FF084C794B8}">
      <dsp:nvSpPr>
        <dsp:cNvPr id="0" name=""/>
        <dsp:cNvSpPr/>
      </dsp:nvSpPr>
      <dsp:spPr>
        <a:xfrm>
          <a:off x="3798186"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AD884-DC55-4514-A865-B2C43D53E14B}">
      <dsp:nvSpPr>
        <dsp:cNvPr id="0" name=""/>
        <dsp:cNvSpPr/>
      </dsp:nvSpPr>
      <dsp:spPr>
        <a:xfrm>
          <a:off x="4431224" y="864999"/>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June</a:t>
          </a:r>
        </a:p>
      </dsp:txBody>
      <dsp:txXfrm>
        <a:off x="4431224" y="864999"/>
        <a:ext cx="779177" cy="591178"/>
      </dsp:txXfrm>
    </dsp:sp>
    <dsp:sp modelId="{B719FFD0-130B-4217-972E-FAFD4D1C96D9}">
      <dsp:nvSpPr>
        <dsp:cNvPr id="0" name=""/>
        <dsp:cNvSpPr/>
      </dsp:nvSpPr>
      <dsp:spPr>
        <a:xfrm>
          <a:off x="480138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4985C-FA5A-4BC0-9D0B-02676F007F07}">
      <dsp:nvSpPr>
        <dsp:cNvPr id="0" name=""/>
        <dsp:cNvSpPr/>
      </dsp:nvSpPr>
      <dsp:spPr>
        <a:xfrm>
          <a:off x="5474652" y="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July</a:t>
          </a:r>
        </a:p>
      </dsp:txBody>
      <dsp:txXfrm>
        <a:off x="5474652" y="0"/>
        <a:ext cx="779177" cy="591178"/>
      </dsp:txXfrm>
    </dsp:sp>
    <dsp:sp modelId="{D5A4C16D-7B79-4538-887C-996B1F3C1031}">
      <dsp:nvSpPr>
        <dsp:cNvPr id="0" name=""/>
        <dsp:cNvSpPr/>
      </dsp:nvSpPr>
      <dsp:spPr>
        <a:xfrm>
          <a:off x="5826302"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59467-EA86-463D-AF32-66C00D29B622}">
      <dsp:nvSpPr>
        <dsp:cNvPr id="0" name=""/>
        <dsp:cNvSpPr/>
      </dsp:nvSpPr>
      <dsp:spPr>
        <a:xfrm>
          <a:off x="6640145" y="843333"/>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Aug</a:t>
          </a:r>
        </a:p>
      </dsp:txBody>
      <dsp:txXfrm>
        <a:off x="6640145" y="843333"/>
        <a:ext cx="779177" cy="591178"/>
      </dsp:txXfrm>
    </dsp:sp>
    <dsp:sp modelId="{CBD8F83D-FA13-4D50-895E-81A0FF6439A5}">
      <dsp:nvSpPr>
        <dsp:cNvPr id="0" name=""/>
        <dsp:cNvSpPr/>
      </dsp:nvSpPr>
      <dsp:spPr>
        <a:xfrm>
          <a:off x="6812702" y="650548"/>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8140BF-533D-45C4-94F6-A8A0391B3D0F}">
      <dsp:nvSpPr>
        <dsp:cNvPr id="0" name=""/>
        <dsp:cNvSpPr/>
      </dsp:nvSpPr>
      <dsp:spPr>
        <a:xfrm>
          <a:off x="7452546" y="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Sept</a:t>
          </a:r>
        </a:p>
      </dsp:txBody>
      <dsp:txXfrm>
        <a:off x="7452546" y="0"/>
        <a:ext cx="779177" cy="591178"/>
      </dsp:txXfrm>
    </dsp:sp>
    <dsp:sp modelId="{F682EF90-46AB-4A5B-A354-CE6F81BABE54}">
      <dsp:nvSpPr>
        <dsp:cNvPr id="0" name=""/>
        <dsp:cNvSpPr/>
      </dsp:nvSpPr>
      <dsp:spPr>
        <a:xfrm>
          <a:off x="7843586" y="654188"/>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1F37D-573E-40D3-80BD-378C59C6ED7D}">
      <dsp:nvSpPr>
        <dsp:cNvPr id="0" name=""/>
        <dsp:cNvSpPr/>
      </dsp:nvSpPr>
      <dsp:spPr>
        <a:xfrm>
          <a:off x="8369949" y="85155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Oct</a:t>
          </a:r>
        </a:p>
      </dsp:txBody>
      <dsp:txXfrm>
        <a:off x="8369949" y="851550"/>
        <a:ext cx="779177" cy="591178"/>
      </dsp:txXfrm>
    </dsp:sp>
    <dsp:sp modelId="{D899C065-07BB-4B1F-A4E0-76840B0AFCDA}">
      <dsp:nvSpPr>
        <dsp:cNvPr id="0" name=""/>
        <dsp:cNvSpPr/>
      </dsp:nvSpPr>
      <dsp:spPr>
        <a:xfrm>
          <a:off x="8748829" y="654188"/>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47E63-F0B7-4ED0-A8F2-A063CFAFDC79}">
      <dsp:nvSpPr>
        <dsp:cNvPr id="0" name=""/>
        <dsp:cNvSpPr/>
      </dsp:nvSpPr>
      <dsp:spPr>
        <a:xfrm>
          <a:off x="9297607" y="0"/>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Nov</a:t>
          </a:r>
        </a:p>
      </dsp:txBody>
      <dsp:txXfrm>
        <a:off x="9297607" y="0"/>
        <a:ext cx="779177" cy="591178"/>
      </dsp:txXfrm>
    </dsp:sp>
    <dsp:sp modelId="{EC6014C0-D608-4029-9E38-AE8EF189FC98}">
      <dsp:nvSpPr>
        <dsp:cNvPr id="0" name=""/>
        <dsp:cNvSpPr/>
      </dsp:nvSpPr>
      <dsp:spPr>
        <a:xfrm>
          <a:off x="9621041" y="660274"/>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96C09B-6F0B-4756-8121-6D9516C3CF60}">
      <dsp:nvSpPr>
        <dsp:cNvPr id="0" name=""/>
        <dsp:cNvSpPr/>
      </dsp:nvSpPr>
      <dsp:spPr>
        <a:xfrm>
          <a:off x="10174524" y="832538"/>
          <a:ext cx="779177"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Dec</a:t>
          </a:r>
        </a:p>
      </dsp:txBody>
      <dsp:txXfrm>
        <a:off x="10174524" y="832538"/>
        <a:ext cx="779177" cy="591178"/>
      </dsp:txXfrm>
    </dsp:sp>
    <dsp:sp modelId="{3D4AA65C-73AB-47A4-B8B2-27F1BE81E7D7}">
      <dsp:nvSpPr>
        <dsp:cNvPr id="0" name=""/>
        <dsp:cNvSpPr/>
      </dsp:nvSpPr>
      <dsp:spPr>
        <a:xfrm>
          <a:off x="10507058" y="655518"/>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FC171F-0D15-467E-89C4-3E1D60D40DBD}">
      <dsp:nvSpPr>
        <dsp:cNvPr id="0" name=""/>
        <dsp:cNvSpPr/>
      </dsp:nvSpPr>
      <dsp:spPr>
        <a:xfrm>
          <a:off x="11069074" y="37894"/>
          <a:ext cx="648119"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2022</a:t>
          </a:r>
        </a:p>
      </dsp:txBody>
      <dsp:txXfrm>
        <a:off x="11069074" y="37894"/>
        <a:ext cx="648119" cy="591178"/>
      </dsp:txXfrm>
    </dsp:sp>
    <dsp:sp modelId="{484F5F81-C0C7-4FD7-B014-F0FE2E1DB1B1}">
      <dsp:nvSpPr>
        <dsp:cNvPr id="0" name=""/>
        <dsp:cNvSpPr/>
      </dsp:nvSpPr>
      <dsp:spPr>
        <a:xfrm>
          <a:off x="11366519" y="676560"/>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3/16/2021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149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9C9353-BF8B-4CEF-9C5A-E9ABB4ACA112}"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45246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85998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34056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99840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638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9C9353-BF8B-4CEF-9C5A-E9ABB4ACA1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119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719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49899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entury Gothic" panose="020F0302020204030204"/>
                <a:ea typeface="+mn-ea"/>
                <a:cs typeface="+mn-cs"/>
              </a:rPr>
              <a:t>Mobile Cross-Enterprise</a:t>
            </a:r>
            <a:r>
              <a:rPr kumimoji="0" lang="en-US" sz="1000" b="1" i="0" u="none" strike="noStrike" kern="1200" cap="none" spc="0" normalizeH="0" noProof="0" dirty="0">
                <a:ln>
                  <a:noFill/>
                </a:ln>
                <a:solidFill>
                  <a:srgbClr val="000000"/>
                </a:solidFill>
                <a:effectLst/>
                <a:uLnTx/>
                <a:uFillTx/>
                <a:latin typeface="Century Gothic" panose="020F0302020204030204"/>
                <a:ea typeface="+mn-ea"/>
                <a:cs typeface="+mn-cs"/>
              </a:rPr>
              <a:t> Document Data Element Extraction </a:t>
            </a:r>
            <a:r>
              <a:rPr kumimoji="0" lang="en-US" sz="1000" b="1" i="0" u="none" strike="noStrike" kern="1200" cap="none" spc="0" normalizeH="0" baseline="0" noProof="0" dirty="0">
                <a:ln>
                  <a:noFill/>
                </a:ln>
                <a:solidFill>
                  <a:srgbClr val="000000"/>
                </a:solidFill>
                <a:effectLst/>
                <a:uLnTx/>
                <a:uFillTx/>
                <a:latin typeface="Century Gothic" panose="020F0302020204030204"/>
                <a:ea typeface="+mn-ea"/>
                <a:cs typeface="+mn-cs"/>
              </a:rPr>
              <a:t>(mXDE)</a:t>
            </a:r>
          </a:p>
          <a:p>
            <a:pPr marL="0" lvl="1">
              <a:defRPr/>
            </a:pPr>
            <a:endParaRPr lang="en-US" sz="1000" dirty="0">
              <a:solidFill>
                <a:srgbClr val="000000"/>
              </a:solidFill>
              <a:latin typeface="Arial" panose="020B0604020202020204" pitchFamily="34" charset="0"/>
            </a:endParaRPr>
          </a:p>
          <a:p>
            <a:pPr marL="0" lvl="1">
              <a:defRPr/>
            </a:pPr>
            <a:r>
              <a:rPr lang="en-US" sz="1000" b="1" dirty="0">
                <a:solidFill>
                  <a:srgbClr val="000000"/>
                </a:solidFill>
                <a:latin typeface="Arial" panose="020B0604020202020204" pitchFamily="34" charset="0"/>
              </a:rPr>
              <a:t>Underlying HL7 Standards Used:</a:t>
            </a:r>
          </a:p>
          <a:p>
            <a:pPr marL="0" lvl="1">
              <a:defRPr/>
            </a:pPr>
            <a:endParaRPr lang="en-US" sz="1000" dirty="0">
              <a:solidFill>
                <a:srgbClr val="000000"/>
              </a:solidFill>
              <a:latin typeface="Arial" panose="020B0604020202020204" pitchFamily="34" charset="0"/>
            </a:endParaRP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Observation,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AllergyIntolerance,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Condition,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DiagnosticReport,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Medication,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MedicationStatement,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MedicationRequest,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Immunization,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Procedure,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Encounter,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Provenance,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OperationOutcome,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Bundle</a:t>
            </a:r>
          </a:p>
          <a:p>
            <a:pPr marL="171450" lvl="0" indent="-171450">
              <a:buFont typeface="Arial" panose="020B0604020202020204" pitchFamily="34" charset="0"/>
              <a:buChar char="•"/>
            </a:pPr>
            <a:endParaRPr lang="en-US" sz="1000" dirty="0">
              <a:solidFill>
                <a:srgbClr val="000000"/>
              </a:solidFill>
              <a:latin typeface="Arial" panose="020B0604020202020204" pitchFamily="34" charset="0"/>
            </a:endParaRPr>
          </a:p>
          <a:p>
            <a:pPr marL="171450" lvl="0" indent="-171450">
              <a:buFont typeface="Arial" panose="020B0604020202020204" pitchFamily="34" charset="0"/>
              <a:buChar char="•"/>
            </a:pPr>
            <a:endParaRPr lang="en-US" sz="1000" dirty="0">
              <a:solidFill>
                <a:srgbClr val="000000"/>
              </a:solidFill>
              <a:latin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entury Gothic" panose="020F0302020204030204"/>
                <a:ea typeface="+mn-ea"/>
                <a:cs typeface="+mn-cs"/>
              </a:rPr>
              <a:t>Query for Existing Data for Mobile (QEDm)</a:t>
            </a:r>
            <a:endParaRPr lang="en-US" sz="1000" dirty="0">
              <a:solidFill>
                <a:srgbClr val="000000"/>
              </a:solidFill>
              <a:latin typeface="Arial" panose="020B0604020202020204" pitchFamily="34" charset="0"/>
            </a:endParaRPr>
          </a:p>
          <a:p>
            <a:pPr marL="0" lvl="1">
              <a:defRPr/>
            </a:pPr>
            <a:r>
              <a:rPr lang="en-US" sz="1000" b="1" dirty="0">
                <a:solidFill>
                  <a:srgbClr val="000000"/>
                </a:solidFill>
                <a:latin typeface="Arial" panose="020B0604020202020204" pitchFamily="34" charset="0"/>
              </a:rPr>
              <a:t>Underlying HL7 Standards Used:</a:t>
            </a:r>
          </a:p>
          <a:p>
            <a:pPr marL="0" lvl="1">
              <a:defRPr/>
            </a:pPr>
            <a:endParaRPr lang="en-US" sz="1000" dirty="0">
              <a:solidFill>
                <a:srgbClr val="000000"/>
              </a:solidFill>
              <a:latin typeface="Arial" panose="020B0604020202020204" pitchFamily="34" charset="0"/>
            </a:endParaRP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Observation,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AllergyIntolerance,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Condition,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DiagnosticReport,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Medication,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MedicationStatement,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MedicationRequest,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Immunization,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Procedure,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Encounter,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Provenance,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OperationOutcome, </a:t>
            </a:r>
          </a:p>
          <a:p>
            <a:pPr marL="171450" lvl="0" indent="-171450">
              <a:buFont typeface="Arial" panose="020B0604020202020204" pitchFamily="34" charset="0"/>
              <a:buChar char="•"/>
            </a:pPr>
            <a:r>
              <a:rPr lang="en-US" sz="1000" dirty="0">
                <a:solidFill>
                  <a:srgbClr val="000000"/>
                </a:solidFill>
                <a:latin typeface="Arial" panose="020B0604020202020204" pitchFamily="34" charset="0"/>
              </a:rPr>
              <a:t>Bundle</a:t>
            </a:r>
          </a:p>
          <a:p>
            <a:pPr marL="0" lvl="0" indent="0">
              <a:buFont typeface="Arial" panose="020B0604020202020204" pitchFamily="34" charset="0"/>
              <a:buNone/>
            </a:pPr>
            <a:endParaRPr lang="en-US" sz="1200" dirty="0">
              <a:solidFill>
                <a:srgbClr val="000000"/>
              </a:solidFill>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8724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nSpc>
                <a:spcPct val="107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037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94808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05524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57688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35781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BED9E-78BD-4C4E-B037-F792E5B37933}"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10196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67316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9C9353-BF8B-4CEF-9C5A-E9ABB4ACA1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238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9C9353-BF8B-4CEF-9C5A-E9ABB4ACA1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731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9C9353-BF8B-4CEF-9C5A-E9ABB4ACA1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59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a:t>
            </a:fld>
            <a:endParaRPr lang="en-US" dirty="0"/>
          </a:p>
        </p:txBody>
      </p:sp>
    </p:spTree>
    <p:extLst>
      <p:ext uri="{BB962C8B-B14F-4D97-AF65-F5344CB8AC3E}">
        <p14:creationId xmlns:p14="http://schemas.microsoft.com/office/powerpoint/2010/main" val="1426104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35</a:t>
            </a:fld>
            <a:endParaRPr lang="en-US" dirty="0"/>
          </a:p>
        </p:txBody>
      </p:sp>
    </p:spTree>
    <p:extLst>
      <p:ext uri="{BB962C8B-B14F-4D97-AF65-F5344CB8AC3E}">
        <p14:creationId xmlns:p14="http://schemas.microsoft.com/office/powerpoint/2010/main" val="3448748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3E9DBFC-3DB5-4E08-A818-FBEB13B89ABF}" type="slidenum">
              <a:rPr lang="en-US" smtClean="0"/>
              <a:t>37</a:t>
            </a:fld>
            <a:endParaRPr lang="en-US" dirty="0"/>
          </a:p>
        </p:txBody>
      </p:sp>
    </p:spTree>
    <p:extLst>
      <p:ext uri="{BB962C8B-B14F-4D97-AF65-F5344CB8AC3E}">
        <p14:creationId xmlns:p14="http://schemas.microsoft.com/office/powerpoint/2010/main" val="3106327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38</a:t>
            </a:fld>
            <a:endParaRPr lang="en-US" dirty="0"/>
          </a:p>
        </p:txBody>
      </p:sp>
    </p:spTree>
    <p:extLst>
      <p:ext uri="{BB962C8B-B14F-4D97-AF65-F5344CB8AC3E}">
        <p14:creationId xmlns:p14="http://schemas.microsoft.com/office/powerpoint/2010/main" val="3281008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9DBFC-3DB5-4E08-A818-FBEB13B89ABF}" type="slidenum">
              <a:rPr lang="en-US" smtClean="0"/>
              <a:t>39</a:t>
            </a:fld>
            <a:endParaRPr lang="en-US" dirty="0"/>
          </a:p>
        </p:txBody>
      </p:sp>
    </p:spTree>
    <p:extLst>
      <p:ext uri="{BB962C8B-B14F-4D97-AF65-F5344CB8AC3E}">
        <p14:creationId xmlns:p14="http://schemas.microsoft.com/office/powerpoint/2010/main" val="2924962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40</a:t>
            </a:fld>
            <a:endParaRPr lang="en-US" dirty="0"/>
          </a:p>
        </p:txBody>
      </p:sp>
    </p:spTree>
    <p:extLst>
      <p:ext uri="{BB962C8B-B14F-4D97-AF65-F5344CB8AC3E}">
        <p14:creationId xmlns:p14="http://schemas.microsoft.com/office/powerpoint/2010/main" val="3006876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54FD5-90C9-4202-8F4D-D48B402172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847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43</a:t>
            </a:fld>
            <a:endParaRPr lang="en-US" dirty="0"/>
          </a:p>
        </p:txBody>
      </p:sp>
    </p:spTree>
    <p:extLst>
      <p:ext uri="{BB962C8B-B14F-4D97-AF65-F5344CB8AC3E}">
        <p14:creationId xmlns:p14="http://schemas.microsoft.com/office/powerpoint/2010/main" val="460432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45</a:t>
            </a:fld>
            <a:endParaRPr lang="en-US" dirty="0"/>
          </a:p>
        </p:txBody>
      </p:sp>
    </p:spTree>
    <p:extLst>
      <p:ext uri="{BB962C8B-B14F-4D97-AF65-F5344CB8AC3E}">
        <p14:creationId xmlns:p14="http://schemas.microsoft.com/office/powerpoint/2010/main" val="3752964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In the event that too many level 2 data elements were eligible for promotion into the USCDI’s next version, the HITAC recommended that ONC consider establishing a prioritization process in order to reduce the risk of overwhelming providers and health IT developers with new requirements. The HITAC noted that a prioritization process should consider data classes/elements’ relevance to high priority goals, applicability to broad stakeholder groups, clearly defined use cases and workflows, and clear value propositions for adoption. Consistent with these recommendations and the fact that more than 100 submitted data elements were classified at level 2, ONC further prioritized the level 2 data elements for consideration as part of what would be put forward for public comment in Draft USCDI version 2 (USCDI v2). A key factor as part of our prioritization this year recognized that the ongoing COVID-19 pandemic has placed a strain on the resources of health IT developers and the health care community. For the Draft USCDI v2, we determined that proposed data elements for inclusion would need to meet two general priorities: 1) impose minimal new development burden, and 2) complement existing data elements in USCDI in order to support the broadest possibilities of use. To prioritize data elements for Draft USCDI v2, we assessed whether a level 2 data element could fill a significant gap within USCDI v1 and was already supported by current versions of the C-CDA and FHIR US Core implementation guide. We recognize that these criteria may change each year based on trends within the submissions received, high priority target areas, and other factors. We aim to provide relevant details on a given year’s priorities in order to provide greater transparency into the process and ensure continued alignment of USCDI submissions to high priority target areas for health IT and health care. As a result, we identified a set of data classes and elements for the Draft USCDI v2, which is set forth on the following pages. Level 2 data elements that were not included in the Draft USCDI v2 can be reviewed on the USCDI Level 2 webpage.</a:t>
            </a: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47</a:t>
            </a:fld>
            <a:endParaRPr lang="en-US" dirty="0"/>
          </a:p>
        </p:txBody>
      </p:sp>
    </p:spTree>
    <p:extLst>
      <p:ext uri="{BB962C8B-B14F-4D97-AF65-F5344CB8AC3E}">
        <p14:creationId xmlns:p14="http://schemas.microsoft.com/office/powerpoint/2010/main" val="1678486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48</a:t>
            </a:fld>
            <a:endParaRPr lang="en-US" dirty="0"/>
          </a:p>
        </p:txBody>
      </p:sp>
    </p:spTree>
    <p:extLst>
      <p:ext uri="{BB962C8B-B14F-4D97-AF65-F5344CB8AC3E}">
        <p14:creationId xmlns:p14="http://schemas.microsoft.com/office/powerpoint/2010/main" val="226816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29214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51</a:t>
            </a:fld>
            <a:endParaRPr lang="en-US" dirty="0"/>
          </a:p>
        </p:txBody>
      </p:sp>
    </p:spTree>
    <p:extLst>
      <p:ext uri="{BB962C8B-B14F-4D97-AF65-F5344CB8AC3E}">
        <p14:creationId xmlns:p14="http://schemas.microsoft.com/office/powerpoint/2010/main" val="3023452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29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7027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1046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5303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6468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F604D-C3B7-41B7-992A-9AD867AC1F65}"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7743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3/16/2021</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3/16/2021</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4107759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2506670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6677210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2151193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8514036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4688736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40123948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40303778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47D1F4-8046-4555-A7DA-FBFCE954525F}"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54A139-62E4-4E4B-8B75-F8E378B28B6E}" type="slidenum">
              <a:rPr lang="en-US" smtClean="0"/>
              <a:t>‹#›</a:t>
            </a:fld>
            <a:endParaRPr lang="en-US" dirty="0"/>
          </a:p>
        </p:txBody>
      </p:sp>
    </p:spTree>
    <p:extLst>
      <p:ext uri="{BB962C8B-B14F-4D97-AF65-F5344CB8AC3E}">
        <p14:creationId xmlns:p14="http://schemas.microsoft.com/office/powerpoint/2010/main" val="139731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7D1F4-8046-4555-A7DA-FBFCE954525F}"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54A139-62E4-4E4B-8B75-F8E378B28B6E}" type="slidenum">
              <a:rPr lang="en-US" smtClean="0"/>
              <a:t>‹#›</a:t>
            </a:fld>
            <a:endParaRPr lang="en-US" dirty="0"/>
          </a:p>
        </p:txBody>
      </p:sp>
    </p:spTree>
    <p:extLst>
      <p:ext uri="{BB962C8B-B14F-4D97-AF65-F5344CB8AC3E}">
        <p14:creationId xmlns:p14="http://schemas.microsoft.com/office/powerpoint/2010/main" val="31299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3/16/2021</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47D1F4-8046-4555-A7DA-FBFCE954525F}"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54A139-62E4-4E4B-8B75-F8E378B28B6E}" type="slidenum">
              <a:rPr lang="en-US" smtClean="0"/>
              <a:t>‹#›</a:t>
            </a:fld>
            <a:endParaRPr lang="en-US" dirty="0"/>
          </a:p>
        </p:txBody>
      </p:sp>
    </p:spTree>
    <p:extLst>
      <p:ext uri="{BB962C8B-B14F-4D97-AF65-F5344CB8AC3E}">
        <p14:creationId xmlns:p14="http://schemas.microsoft.com/office/powerpoint/2010/main" val="8222396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47D1F4-8046-4555-A7DA-FBFCE954525F}"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54A139-62E4-4E4B-8B75-F8E378B28B6E}" type="slidenum">
              <a:rPr lang="en-US" smtClean="0"/>
              <a:t>‹#›</a:t>
            </a:fld>
            <a:endParaRPr lang="en-US" dirty="0"/>
          </a:p>
        </p:txBody>
      </p:sp>
    </p:spTree>
    <p:extLst>
      <p:ext uri="{BB962C8B-B14F-4D97-AF65-F5344CB8AC3E}">
        <p14:creationId xmlns:p14="http://schemas.microsoft.com/office/powerpoint/2010/main" val="37688068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47D1F4-8046-4555-A7DA-FBFCE954525F}" type="datetimeFigureOut">
              <a:rPr lang="en-US" smtClean="0"/>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54A139-62E4-4E4B-8B75-F8E378B28B6E}" type="slidenum">
              <a:rPr lang="en-US" smtClean="0"/>
              <a:t>‹#›</a:t>
            </a:fld>
            <a:endParaRPr lang="en-US" dirty="0"/>
          </a:p>
        </p:txBody>
      </p:sp>
    </p:spTree>
    <p:extLst>
      <p:ext uri="{BB962C8B-B14F-4D97-AF65-F5344CB8AC3E}">
        <p14:creationId xmlns:p14="http://schemas.microsoft.com/office/powerpoint/2010/main" val="25668812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47D1F4-8046-4555-A7DA-FBFCE954525F}" type="datetimeFigureOut">
              <a:rPr lang="en-US" smtClean="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A139-62E4-4E4B-8B75-F8E378B28B6E}" type="slidenum">
              <a:rPr lang="en-US" smtClean="0"/>
              <a:t>‹#›</a:t>
            </a:fld>
            <a:endParaRPr lang="en-US" dirty="0"/>
          </a:p>
        </p:txBody>
      </p:sp>
    </p:spTree>
    <p:extLst>
      <p:ext uri="{BB962C8B-B14F-4D97-AF65-F5344CB8AC3E}">
        <p14:creationId xmlns:p14="http://schemas.microsoft.com/office/powerpoint/2010/main" val="23257783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7D1F4-8046-4555-A7DA-FBFCE954525F}" type="datetimeFigureOut">
              <a:rPr lang="en-US" smtClean="0"/>
              <a:t>3/16/2021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54A139-62E4-4E4B-8B75-F8E378B28B6E}" type="slidenum">
              <a:rPr lang="en-US" smtClean="0"/>
              <a:t>‹#›</a:t>
            </a:fld>
            <a:endParaRPr lang="en-US" dirty="0"/>
          </a:p>
        </p:txBody>
      </p:sp>
    </p:spTree>
    <p:extLst>
      <p:ext uri="{BB962C8B-B14F-4D97-AF65-F5344CB8AC3E}">
        <p14:creationId xmlns:p14="http://schemas.microsoft.com/office/powerpoint/2010/main" val="18743365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47D1F4-8046-4555-A7DA-FBFCE954525F}"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54A139-62E4-4E4B-8B75-F8E378B28B6E}" type="slidenum">
              <a:rPr lang="en-US" smtClean="0"/>
              <a:t>‹#›</a:t>
            </a:fld>
            <a:endParaRPr lang="en-US" dirty="0"/>
          </a:p>
        </p:txBody>
      </p:sp>
    </p:spTree>
    <p:extLst>
      <p:ext uri="{BB962C8B-B14F-4D97-AF65-F5344CB8AC3E}">
        <p14:creationId xmlns:p14="http://schemas.microsoft.com/office/powerpoint/2010/main" val="8913518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47D1F4-8046-4555-A7DA-FBFCE954525F}"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54A139-62E4-4E4B-8B75-F8E378B28B6E}" type="slidenum">
              <a:rPr lang="en-US" smtClean="0"/>
              <a:t>‹#›</a:t>
            </a:fld>
            <a:endParaRPr lang="en-US" dirty="0"/>
          </a:p>
        </p:txBody>
      </p:sp>
    </p:spTree>
    <p:extLst>
      <p:ext uri="{BB962C8B-B14F-4D97-AF65-F5344CB8AC3E}">
        <p14:creationId xmlns:p14="http://schemas.microsoft.com/office/powerpoint/2010/main" val="36468458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7D1F4-8046-4555-A7DA-FBFCE954525F}"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54A139-62E4-4E4B-8B75-F8E378B28B6E}" type="slidenum">
              <a:rPr lang="en-US" smtClean="0"/>
              <a:t>‹#›</a:t>
            </a:fld>
            <a:endParaRPr lang="en-US" dirty="0"/>
          </a:p>
        </p:txBody>
      </p:sp>
    </p:spTree>
    <p:extLst>
      <p:ext uri="{BB962C8B-B14F-4D97-AF65-F5344CB8AC3E}">
        <p14:creationId xmlns:p14="http://schemas.microsoft.com/office/powerpoint/2010/main" val="4236151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7D1F4-8046-4555-A7DA-FBFCE954525F}"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54A139-62E4-4E4B-8B75-F8E378B28B6E}" type="slidenum">
              <a:rPr lang="en-US" smtClean="0"/>
              <a:t>‹#›</a:t>
            </a:fld>
            <a:endParaRPr lang="en-US" dirty="0"/>
          </a:p>
        </p:txBody>
      </p:sp>
    </p:spTree>
    <p:extLst>
      <p:ext uri="{BB962C8B-B14F-4D97-AF65-F5344CB8AC3E}">
        <p14:creationId xmlns:p14="http://schemas.microsoft.com/office/powerpoint/2010/main" val="149490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3/16/2021</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3/16/2021</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3/16/2021</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3/16/2021</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3/16/2021</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3/16/2021</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3/16/2021</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3/16/2021</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3/16/2021</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3/16/2021</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3/16/2021</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3/16/2021</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3/16/2021</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3/16/2021</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3/16/2021</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3/16/2021</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3/16/2021</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5111434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9517406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36667451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27793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3/16/2021</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154378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1543671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5383642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5865492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9644368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166739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404593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064315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9109272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60210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3/16/2021</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1143717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9787028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4288448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9952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4746872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15904730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7272029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4233661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2236748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60353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3/16/2021</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6148980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1862673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6566304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2494565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638415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7177851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071964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4056475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5376987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8041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tif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0.jp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9.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41" Type="http://schemas.openxmlformats.org/officeDocument/2006/relationships/slideLayout" Target="../slideLayouts/slideLayout106.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4" Type="http://schemas.openxmlformats.org/officeDocument/2006/relationships/image" Target="../media/image20.pn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8.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3/16/2021</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3/16/2021</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3/16/2021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3/16/2021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latin typeface="Century Gothic" panose="020B0502020202020204" pitchFamily="34" charset="0"/>
              </a:rPr>
              <a:t>THE PRESENTATION TITLE GOES HERE</a:t>
            </a:r>
          </a:p>
        </p:txBody>
      </p:sp>
    </p:spTree>
    <p:extLst>
      <p:ext uri="{BB962C8B-B14F-4D97-AF65-F5344CB8AC3E}">
        <p14:creationId xmlns:p14="http://schemas.microsoft.com/office/powerpoint/2010/main" val="123102199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 id="2147483787" r:id="rId33"/>
    <p:sldLayoutId id="2147483788" r:id="rId34"/>
    <p:sldLayoutId id="2147483789" r:id="rId35"/>
    <p:sldLayoutId id="2147483790" r:id="rId36"/>
    <p:sldLayoutId id="2147483791" r:id="rId37"/>
    <p:sldLayoutId id="2147483792" r:id="rId38"/>
    <p:sldLayoutId id="2147483793" r:id="rId39"/>
    <p:sldLayoutId id="2147483794" r:id="rId40"/>
    <p:sldLayoutId id="2147483795" r:id="rId41"/>
    <p:sldLayoutId id="2147483796"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7D1F4-8046-4555-A7DA-FBFCE954525F}" type="datetimeFigureOut">
              <a:rPr lang="en-US" smtClean="0"/>
              <a:t>3/16/2021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4A139-62E4-4E4B-8B75-F8E378B28B6E}" type="slidenum">
              <a:rPr lang="en-US" smtClean="0"/>
              <a:t>‹#›</a:t>
            </a:fld>
            <a:endParaRPr lang="en-US" dirty="0"/>
          </a:p>
        </p:txBody>
      </p:sp>
    </p:spTree>
    <p:extLst>
      <p:ext uri="{BB962C8B-B14F-4D97-AF65-F5344CB8AC3E}">
        <p14:creationId xmlns:p14="http://schemas.microsoft.com/office/powerpoint/2010/main" val="240105573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7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2.svg"/><Relationship Id="rId2" Type="http://schemas.openxmlformats.org/officeDocument/2006/relationships/notesSlide" Target="../notesSlides/notesSlide10.xml"/><Relationship Id="rId1" Type="http://schemas.openxmlformats.org/officeDocument/2006/relationships/slideLayout" Target="../slideLayouts/slideLayout7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6.svg"/></Relationships>
</file>

<file path=ppt/slides/_rels/slide12.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18" Type="http://schemas.openxmlformats.org/officeDocument/2006/relationships/image" Target="../media/image68.sv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svg"/><Relationship Id="rId17" Type="http://schemas.openxmlformats.org/officeDocument/2006/relationships/image" Target="../media/image67.png"/><Relationship Id="rId2" Type="http://schemas.openxmlformats.org/officeDocument/2006/relationships/notesSlide" Target="../notesSlides/notesSlide11.xml"/><Relationship Id="rId16" Type="http://schemas.openxmlformats.org/officeDocument/2006/relationships/image" Target="../media/image66.svg"/><Relationship Id="rId20" Type="http://schemas.openxmlformats.org/officeDocument/2006/relationships/image" Target="../media/image70.svg"/><Relationship Id="rId1" Type="http://schemas.openxmlformats.org/officeDocument/2006/relationships/slideLayout" Target="../slideLayouts/slideLayout109.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svg"/><Relationship Id="rId19" Type="http://schemas.openxmlformats.org/officeDocument/2006/relationships/image" Target="../media/image69.pn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 Id="rId22" Type="http://schemas.openxmlformats.org/officeDocument/2006/relationships/image" Target="../media/image72.sv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2.svg"/><Relationship Id="rId2" Type="http://schemas.openxmlformats.org/officeDocument/2006/relationships/notesSlide" Target="../notesSlides/notesSlide12.xml"/><Relationship Id="rId1" Type="http://schemas.openxmlformats.org/officeDocument/2006/relationships/slideLayout" Target="../slideLayouts/slideLayout7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2.svg"/><Relationship Id="rId2" Type="http://schemas.openxmlformats.org/officeDocument/2006/relationships/notesSlide" Target="../notesSlides/notesSlide13.xml"/><Relationship Id="rId1" Type="http://schemas.openxmlformats.org/officeDocument/2006/relationships/slideLayout" Target="../slideLayouts/slideLayout7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68.xml"/><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09.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68.xml"/><Relationship Id="rId4" Type="http://schemas.openxmlformats.org/officeDocument/2006/relationships/image" Target="../media/image48.sv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1.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7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68.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 Id="rId9" Type="http://schemas.openxmlformats.org/officeDocument/2006/relationships/image" Target="../media/image52.sv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68.xml"/><Relationship Id="rId4" Type="http://schemas.openxmlformats.org/officeDocument/2006/relationships/image" Target="../media/image48.sv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68.xml"/><Relationship Id="rId4" Type="http://schemas.openxmlformats.org/officeDocument/2006/relationships/image" Target="../media/image48.svg"/></Relationships>
</file>

<file path=ppt/slides/_rels/slide26.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8.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g"/><Relationship Id="rId2" Type="http://schemas.openxmlformats.org/officeDocument/2006/relationships/notesSlide" Target="../notesSlides/notesSlide25.xml"/><Relationship Id="rId1" Type="http://schemas.openxmlformats.org/officeDocument/2006/relationships/slideLayout" Target="../slideLayouts/slideLayout90.xml"/><Relationship Id="rId6" Type="http://schemas.openxmlformats.org/officeDocument/2006/relationships/image" Target="../media/image86.jpg"/><Relationship Id="rId11" Type="http://schemas.openxmlformats.org/officeDocument/2006/relationships/image" Target="../media/image91.jpg"/><Relationship Id="rId5" Type="http://schemas.openxmlformats.org/officeDocument/2006/relationships/image" Target="../media/image85.jpg"/><Relationship Id="rId10" Type="http://schemas.openxmlformats.org/officeDocument/2006/relationships/image" Target="../media/image90.jpg"/><Relationship Id="rId4" Type="http://schemas.openxmlformats.org/officeDocument/2006/relationships/image" Target="../media/image84.jpg"/><Relationship Id="rId9" Type="http://schemas.openxmlformats.org/officeDocument/2006/relationships/image" Target="../media/image89.jpg"/></Relationships>
</file>

<file path=ppt/slides/_rels/slide3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6.xml"/><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57.png"/><Relationship Id="rId18" Type="http://schemas.openxmlformats.org/officeDocument/2006/relationships/image" Target="../media/image66.svg"/><Relationship Id="rId26" Type="http://schemas.openxmlformats.org/officeDocument/2006/relationships/image" Target="../media/image72.svg"/><Relationship Id="rId3" Type="http://schemas.openxmlformats.org/officeDocument/2006/relationships/image" Target="../media/image59.png"/><Relationship Id="rId21" Type="http://schemas.openxmlformats.org/officeDocument/2006/relationships/image" Target="../media/image51.png"/><Relationship Id="rId7" Type="http://schemas.openxmlformats.org/officeDocument/2006/relationships/image" Target="../media/image63.png"/><Relationship Id="rId12" Type="http://schemas.openxmlformats.org/officeDocument/2006/relationships/image" Target="../media/image56.svg"/><Relationship Id="rId17" Type="http://schemas.openxmlformats.org/officeDocument/2006/relationships/image" Target="../media/image65.png"/><Relationship Id="rId25" Type="http://schemas.openxmlformats.org/officeDocument/2006/relationships/image" Target="../media/image71.png"/><Relationship Id="rId2" Type="http://schemas.openxmlformats.org/officeDocument/2006/relationships/notesSlide" Target="../notesSlides/notesSlide27.xml"/><Relationship Id="rId16" Type="http://schemas.openxmlformats.org/officeDocument/2006/relationships/image" Target="../media/image94.svg"/><Relationship Id="rId20" Type="http://schemas.openxmlformats.org/officeDocument/2006/relationships/image" Target="../media/image68.svg"/><Relationship Id="rId1" Type="http://schemas.openxmlformats.org/officeDocument/2006/relationships/slideLayout" Target="../slideLayouts/slideLayout68.xml"/><Relationship Id="rId6" Type="http://schemas.openxmlformats.org/officeDocument/2006/relationships/image" Target="../media/image62.svg"/><Relationship Id="rId11" Type="http://schemas.openxmlformats.org/officeDocument/2006/relationships/image" Target="../media/image55.png"/><Relationship Id="rId24" Type="http://schemas.openxmlformats.org/officeDocument/2006/relationships/image" Target="../media/image70.svg"/><Relationship Id="rId5" Type="http://schemas.openxmlformats.org/officeDocument/2006/relationships/image" Target="../media/image61.png"/><Relationship Id="rId15" Type="http://schemas.openxmlformats.org/officeDocument/2006/relationships/image" Target="../media/image93.png"/><Relationship Id="rId23" Type="http://schemas.openxmlformats.org/officeDocument/2006/relationships/image" Target="../media/image69.png"/><Relationship Id="rId10" Type="http://schemas.openxmlformats.org/officeDocument/2006/relationships/image" Target="../media/image54.svg"/><Relationship Id="rId19" Type="http://schemas.openxmlformats.org/officeDocument/2006/relationships/image" Target="../media/image67.png"/><Relationship Id="rId4" Type="http://schemas.openxmlformats.org/officeDocument/2006/relationships/image" Target="../media/image60.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52.svg"/></Relationships>
</file>

<file path=ppt/slides/_rels/slide33.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28.xml"/><Relationship Id="rId16" Type="http://schemas.microsoft.com/office/2007/relationships/hdphoto" Target="../media/hdphoto2.wdp"/><Relationship Id="rId1" Type="http://schemas.openxmlformats.org/officeDocument/2006/relationships/slideLayout" Target="../slideLayouts/slideLayout68.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9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34.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57.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56.svg"/><Relationship Id="rId2" Type="http://schemas.openxmlformats.org/officeDocument/2006/relationships/notesSlide" Target="../notesSlides/notesSlide29.xml"/><Relationship Id="rId1" Type="http://schemas.openxmlformats.org/officeDocument/2006/relationships/slideLayout" Target="../slideLayouts/slideLayout68.xml"/><Relationship Id="rId6" Type="http://schemas.openxmlformats.org/officeDocument/2006/relationships/image" Target="../media/image62.svg"/><Relationship Id="rId11" Type="http://schemas.openxmlformats.org/officeDocument/2006/relationships/image" Target="../media/image55.png"/><Relationship Id="rId5" Type="http://schemas.openxmlformats.org/officeDocument/2006/relationships/image" Target="../media/image61.png"/><Relationship Id="rId15" Type="http://schemas.openxmlformats.org/officeDocument/2006/relationships/image" Target="../media/image96.png"/><Relationship Id="rId10" Type="http://schemas.openxmlformats.org/officeDocument/2006/relationships/image" Target="../media/image54.svg"/><Relationship Id="rId4" Type="http://schemas.openxmlformats.org/officeDocument/2006/relationships/image" Target="../media/image60.svg"/><Relationship Id="rId9" Type="http://schemas.openxmlformats.org/officeDocument/2006/relationships/image" Target="../media/image53.png"/><Relationship Id="rId14" Type="http://schemas.openxmlformats.org/officeDocument/2006/relationships/image" Target="../media/image58.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onfluence.hl7.org/display/FHIR/2021+-+05+Connectathon+27"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hl7.org/events/working_group_meeting/2021/05/"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healthit.gov/isa/sites/isa/files/2021-01/Draft-USCDI-Version-2-January-2021-Final.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9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mailto:john.loonsk@jhu.edu" TargetMode="External"/><Relationship Id="rId13" Type="http://schemas.openxmlformats.org/officeDocument/2006/relationships/hyperlink" Target="mailto:kishore.bashyam@drajer.com" TargetMode="External"/><Relationship Id="rId3" Type="http://schemas.openxmlformats.org/officeDocument/2006/relationships/hyperlink" Target="mailto:wfb6@cdc.gov" TargetMode="External"/><Relationship Id="rId7" Type="http://schemas.openxmlformats.org/officeDocument/2006/relationships/hyperlink" Target="mailto:pdz1@cdc.gov" TargetMode="External"/><Relationship Id="rId12" Type="http://schemas.openxmlformats.org/officeDocument/2006/relationships/hyperlink" Target="mailto:jamie.parker@carradora.com" TargetMode="External"/><Relationship Id="rId2" Type="http://schemas.openxmlformats.org/officeDocument/2006/relationships/hyperlink" Target="mailto:ktx2@cdc.gov" TargetMode="External"/><Relationship Id="rId1" Type="http://schemas.openxmlformats.org/officeDocument/2006/relationships/slideLayout" Target="../slideLayouts/slideLayout2.xml"/><Relationship Id="rId6" Type="http://schemas.openxmlformats.org/officeDocument/2006/relationships/hyperlink" Target="mailto:vaz6@cdc.gov" TargetMode="External"/><Relationship Id="rId11" Type="http://schemas.openxmlformats.org/officeDocument/2006/relationships/hyperlink" Target="mailto:becky.angeles@carradora.com" TargetMode="External"/><Relationship Id="rId5" Type="http://schemas.openxmlformats.org/officeDocument/2006/relationships/hyperlink" Target="mailto:puv5@cdc.gov" TargetMode="External"/><Relationship Id="rId15" Type="http://schemas.openxmlformats.org/officeDocument/2006/relationships/hyperlink" Target="mailto:brett@waveoneassociates.com" TargetMode="External"/><Relationship Id="rId10" Type="http://schemas.openxmlformats.org/officeDocument/2006/relationships/hyperlink" Target="mailto:nagesh.bashyam@drajer.com" TargetMode="External"/><Relationship Id="rId4" Type="http://schemas.openxmlformats.org/officeDocument/2006/relationships/hyperlink" Target="mailto:fos2@cdc.gov" TargetMode="External"/><Relationship Id="rId9" Type="http://schemas.openxmlformats.org/officeDocument/2006/relationships/hyperlink" Target="mailto:lober@uw.edu" TargetMode="External"/><Relationship Id="rId14" Type="http://schemas.openxmlformats.org/officeDocument/2006/relationships/hyperlink" Target="mailto:mike.flanigan@carradora.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hyperlink" Target="https://confluence.hl7.org/display/FHIR/IG+Publisher+Documentation" TargetMode="External"/><Relationship Id="rId3" Type="http://schemas.openxmlformats.org/officeDocument/2006/relationships/hyperlink" Target="https://hl7.org/fhir/summary.html" TargetMode="External"/><Relationship Id="rId7" Type="http://schemas.openxmlformats.org/officeDocument/2006/relationships/hyperlink" Target="https://www.hl7.org/fhir/overview-arch.html" TargetMode="External"/><Relationship Id="rId2" Type="http://schemas.openxmlformats.org/officeDocument/2006/relationships/hyperlink" Target="https://hl7.org/fhir/" TargetMode="External"/><Relationship Id="rId1" Type="http://schemas.openxmlformats.org/officeDocument/2006/relationships/slideLayout" Target="../slideLayouts/slideLayout2.xml"/><Relationship Id="rId6" Type="http://schemas.openxmlformats.org/officeDocument/2006/relationships/hyperlink" Target="https://www.hl7.org/fhir/overview-clinical.html" TargetMode="External"/><Relationship Id="rId5" Type="http://schemas.openxmlformats.org/officeDocument/2006/relationships/hyperlink" Target="https://www.hl7.org/fhir/overview-dev.html" TargetMode="External"/><Relationship Id="rId4" Type="http://schemas.openxmlformats.org/officeDocument/2006/relationships/hyperlink" Target="https://www.hl7.org/fhir/overview.html" TargetMode="External"/><Relationship Id="rId9" Type="http://schemas.openxmlformats.org/officeDocument/2006/relationships/hyperlink" Target="https://confluence.hl7.org/display/FHIR/FHIR+Implementation+Guide+Process+Flow"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325"/>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									March 16, 2021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Co-Chairs:</a:t>
            </a:r>
          </a:p>
          <a:p>
            <a:pPr algn="ctr"/>
            <a:endParaRPr lang="en-US" sz="1000" dirty="0">
              <a:latin typeface="Calibri"/>
              <a:cs typeface="Calibri"/>
            </a:endParaRPr>
          </a:p>
          <a:p>
            <a:pPr algn="ctr"/>
            <a:r>
              <a:rPr lang="en-US" sz="2400" dirty="0">
                <a:latin typeface="Calibri"/>
                <a:cs typeface="Calibri"/>
              </a:rPr>
              <a:t>Bill Lober</a:t>
            </a:r>
          </a:p>
          <a:p>
            <a:pPr algn="ctr"/>
            <a:r>
              <a:rPr lang="en-US" sz="2400" dirty="0">
                <a:latin typeface="Calibri"/>
                <a:cs typeface="Calibri"/>
              </a:rPr>
              <a:t>University of Washington</a:t>
            </a:r>
          </a:p>
          <a:p>
            <a:pPr algn="ctr"/>
            <a:endParaRPr lang="en-US" sz="1000" dirty="0">
              <a:latin typeface="Calibri"/>
              <a:cs typeface="Calibri"/>
            </a:endParaRPr>
          </a:p>
          <a:p>
            <a:pPr algn="ctr"/>
            <a:r>
              <a:rPr lang="en-US" sz="2400" dirty="0">
                <a:latin typeface="Calibri"/>
                <a:cs typeface="Calibri"/>
              </a:rPr>
              <a:t>John Loonsk</a:t>
            </a:r>
          </a:p>
          <a:p>
            <a:pPr algn="ctr"/>
            <a:r>
              <a:rPr lang="en-US" sz="2400" dirty="0">
                <a:latin typeface="Calibri"/>
                <a:cs typeface="Calibri"/>
              </a:rPr>
              <a:t>Johns Hopkins University</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Technical Expert Panel (TEP)</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en-US" dirty="0">
                <a:solidFill>
                  <a:schemeClr val="bg1"/>
                </a:solidFill>
              </a:rPr>
              <a:t>Data Exchange</a:t>
            </a:r>
            <a:br>
              <a:rPr lang="en-US" dirty="0">
                <a:solidFill>
                  <a:schemeClr val="bg1"/>
                </a:solidFill>
              </a:rPr>
            </a:br>
            <a:r>
              <a:rPr lang="en-US" dirty="0">
                <a:solidFill>
                  <a:schemeClr val="bg1"/>
                </a:solidFill>
              </a:rPr>
              <a:t>Profiles</a:t>
            </a:r>
          </a:p>
        </p:txBody>
      </p:sp>
      <p:sp>
        <p:nvSpPr>
          <p:cNvPr id="6" name="Rectangle 5"/>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7" name="Rectangle 6"/>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Rounded Rectangle 9"/>
          <p:cNvSpPr/>
          <p:nvPr/>
        </p:nvSpPr>
        <p:spPr>
          <a:xfrm>
            <a:off x="6162594" y="245889"/>
            <a:ext cx="5252219" cy="637145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rPr>
              <a:t>Cross-Enterprise Document Sharing (XDS)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entury Gothic" panose="020F0302020204030204"/>
                <a:ea typeface="+mn-ea"/>
                <a:cs typeface="+mn-cs"/>
              </a:rPr>
              <a:t>IHE Integration Profile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latin typeface="Century Gothic" panose="020F0302020204030204"/>
                <a:ea typeface="+mn-ea"/>
                <a:cs typeface="+mn-cs"/>
              </a:rPr>
              <a:t>IT Infrastructure Domain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Standards Profile Based On:</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Utilizes: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ebRegistry</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Simple Object Access Protocol (SOAP)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Security Assertion Markup Language (SAML)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Other IHE Integration Profiles referenced: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Patient Identity Management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Patient Identifier Cross Referencing (PIX)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Patient Demographics Query (PDQ)</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Based on HL7 v2 or v3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Additional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Supports Centralized or Distributed Repository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User / Organization Federation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Certificate Authority trust domain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SAML assertions</a:t>
            </a:r>
          </a:p>
        </p:txBody>
      </p:sp>
      <p:sp>
        <p:nvSpPr>
          <p:cNvPr id="12" name="Oval 11"/>
          <p:cNvSpPr/>
          <p:nvPr/>
        </p:nvSpPr>
        <p:spPr>
          <a:xfrm>
            <a:off x="8026521" y="369423"/>
            <a:ext cx="1390809" cy="1398171"/>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3" name="Graphic 174">
            <a:extLst>
              <a:ext uri="{FF2B5EF4-FFF2-40B4-BE49-F238E27FC236}">
                <a16:creationId xmlns:a16="http://schemas.microsoft.com/office/drawing/2014/main" id="{4A52842A-158D-354C-B049-9166C9D3AA0C}"/>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3596" y="468726"/>
            <a:ext cx="1121769" cy="1206393"/>
          </a:xfrm>
          <a:prstGeom prst="rect">
            <a:avLst/>
          </a:prstGeom>
        </p:spPr>
      </p:pic>
      <p:pic>
        <p:nvPicPr>
          <p:cNvPr id="14" name="Graphic 17">
            <a:extLst>
              <a:ext uri="{FF2B5EF4-FFF2-40B4-BE49-F238E27FC236}">
                <a16:creationId xmlns:a16="http://schemas.microsoft.com/office/drawing/2014/main" id="{056BD314-7081-6B44-8D40-EDE604FF3CB0}"/>
              </a:ext>
            </a:extLst>
          </p:cNvPr>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75380" y="937224"/>
            <a:ext cx="342041" cy="278406"/>
          </a:xfrm>
          <a:prstGeom prst="rect">
            <a:avLst/>
          </a:prstGeom>
        </p:spPr>
      </p:pic>
      <p:pic>
        <p:nvPicPr>
          <p:cNvPr id="11" name="Picture 27" descr="WebAssembly Working Group publishes three First Public Working Drafts - SD  Tim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8703" y="2614934"/>
            <a:ext cx="759196" cy="40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2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en-US" dirty="0">
                <a:solidFill>
                  <a:schemeClr val="bg1"/>
                </a:solidFill>
              </a:rPr>
              <a:t>FHIR-Enabled </a:t>
            </a:r>
            <a:br>
              <a:rPr lang="en-US" dirty="0">
                <a:solidFill>
                  <a:schemeClr val="bg1"/>
                </a:solidFill>
              </a:rPr>
            </a:br>
            <a:r>
              <a:rPr lang="en-US" dirty="0">
                <a:solidFill>
                  <a:schemeClr val="bg1"/>
                </a:solidFill>
              </a:rPr>
              <a:t>Data Exchange</a:t>
            </a:r>
            <a:br>
              <a:rPr lang="en-US" dirty="0">
                <a:solidFill>
                  <a:schemeClr val="bg1"/>
                </a:solidFill>
              </a:rPr>
            </a:br>
            <a:r>
              <a:rPr lang="en-US" dirty="0">
                <a:solidFill>
                  <a:schemeClr val="bg1"/>
                </a:solidFill>
              </a:rPr>
              <a:t>Profiles</a:t>
            </a:r>
          </a:p>
        </p:txBody>
      </p:sp>
      <p:sp>
        <p:nvSpPr>
          <p:cNvPr id="6" name="Rectangle 5"/>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7" name="Rectangle 6"/>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Rounded Rectangle 9"/>
          <p:cNvSpPr/>
          <p:nvPr/>
        </p:nvSpPr>
        <p:spPr>
          <a:xfrm>
            <a:off x="6162594" y="245889"/>
            <a:ext cx="5252219" cy="637145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rPr>
              <a:t>Mobile Access to Health Documents (MHD)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entury Gothic" panose="020F0302020204030204"/>
                <a:ea typeface="+mn-ea"/>
                <a:cs typeface="+mn-cs"/>
              </a:rPr>
              <a:t>IHE Integration Profile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latin typeface="Century Gothic" panose="020F0302020204030204"/>
                <a:ea typeface="+mn-ea"/>
                <a:cs typeface="+mn-cs"/>
              </a:rPr>
              <a:t>IT Infrastructure Domain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Standards Profile Based On:</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Utilizes: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 FHIR Infrastructure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Additional Information:</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Provides FHIR-based methods of publishing and accessing Document Sharing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Enables publication of Documents by Apps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Enables Discovery of available documents by Apps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Enables Retrieval of the Document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Option for XDS on FHIR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Option for minimal metadata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Option for push vs pull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Superset alignment with US Core – DocumentReference</a:t>
            </a:r>
          </a:p>
        </p:txBody>
      </p:sp>
      <p:sp>
        <p:nvSpPr>
          <p:cNvPr id="12" name="Oval 11"/>
          <p:cNvSpPr/>
          <p:nvPr/>
        </p:nvSpPr>
        <p:spPr>
          <a:xfrm>
            <a:off x="8026521" y="369423"/>
            <a:ext cx="1390809" cy="1398171"/>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3" name="Graphic 174">
            <a:extLst>
              <a:ext uri="{FF2B5EF4-FFF2-40B4-BE49-F238E27FC236}">
                <a16:creationId xmlns:a16="http://schemas.microsoft.com/office/drawing/2014/main" id="{4A52842A-158D-354C-B049-9166C9D3AA0C}"/>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3596" y="468726"/>
            <a:ext cx="1121769" cy="1206393"/>
          </a:xfrm>
          <a:prstGeom prst="rect">
            <a:avLst/>
          </a:prstGeom>
        </p:spPr>
      </p:pic>
      <p:pic>
        <p:nvPicPr>
          <p:cNvPr id="15" name="Picture 21" descr="Achtergrond: FHIR - 1-20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0803" y="2973745"/>
            <a:ext cx="1493575" cy="45787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81">
            <a:extLst>
              <a:ext uri="{FF2B5EF4-FFF2-40B4-BE49-F238E27FC236}">
                <a16:creationId xmlns:a16="http://schemas.microsoft.com/office/drawing/2014/main" id="{06513BD8-A7F8-444D-A15D-E163ABC84F44}"/>
              </a:ext>
            </a:extLst>
          </p:cNvPr>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09301" y="882553"/>
            <a:ext cx="470357" cy="371910"/>
          </a:xfrm>
          <a:prstGeom prst="rect">
            <a:avLst/>
          </a:prstGeom>
        </p:spPr>
      </p:pic>
    </p:spTree>
    <p:extLst>
      <p:ext uri="{BB962C8B-B14F-4D97-AF65-F5344CB8AC3E}">
        <p14:creationId xmlns:p14="http://schemas.microsoft.com/office/powerpoint/2010/main" val="3485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58956" y="249650"/>
            <a:ext cx="10043031" cy="60857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037724" y="339702"/>
            <a:ext cx="61344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Federalization Discovery &amp; Retrieve Sharing Models:  Data Flow</a:t>
            </a:r>
          </a:p>
        </p:txBody>
      </p:sp>
      <p:sp>
        <p:nvSpPr>
          <p:cNvPr id="62" name="Rounded Rectangle 61"/>
          <p:cNvSpPr/>
          <p:nvPr/>
        </p:nvSpPr>
        <p:spPr>
          <a:xfrm>
            <a:off x="1592034" y="664519"/>
            <a:ext cx="1461165" cy="1257270"/>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TextBox 64"/>
          <p:cNvSpPr txBox="1"/>
          <p:nvPr/>
        </p:nvSpPr>
        <p:spPr>
          <a:xfrm>
            <a:off x="1554512" y="626867"/>
            <a:ext cx="149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Cross-Enterprise Document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(XDS)</a:t>
            </a:r>
          </a:p>
        </p:txBody>
      </p:sp>
      <p:sp>
        <p:nvSpPr>
          <p:cNvPr id="66" name="TextBox 65"/>
          <p:cNvSpPr txBox="1"/>
          <p:nvPr/>
        </p:nvSpPr>
        <p:spPr>
          <a:xfrm>
            <a:off x="1097619" y="1620914"/>
            <a:ext cx="253537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Calibri" panose="020F0502020204030204"/>
                <a:ea typeface="+mn-ea"/>
                <a:cs typeface="+mn-cs"/>
              </a:rPr>
              <a:t>Document Source</a:t>
            </a:r>
            <a:endParaRPr kumimoji="0" lang="en-US" sz="1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1" name="Graphic 39">
            <a:extLst>
              <a:ext uri="{FF2B5EF4-FFF2-40B4-BE49-F238E27FC236}">
                <a16:creationId xmlns:a16="http://schemas.microsoft.com/office/drawing/2014/main" id="{600C5B70-8CC8-C440-A80A-76BA962784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0585" y="1333229"/>
            <a:ext cx="316640" cy="198821"/>
          </a:xfrm>
          <a:prstGeom prst="rect">
            <a:avLst/>
          </a:prstGeom>
        </p:spPr>
      </p:pic>
      <p:pic>
        <p:nvPicPr>
          <p:cNvPr id="82" name="Graphic 42">
            <a:extLst>
              <a:ext uri="{FF2B5EF4-FFF2-40B4-BE49-F238E27FC236}">
                <a16:creationId xmlns:a16="http://schemas.microsoft.com/office/drawing/2014/main" id="{D499D5F2-5753-DB45-9C83-34181AD70A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74306" y="1320565"/>
            <a:ext cx="310572" cy="216678"/>
          </a:xfrm>
          <a:prstGeom prst="rect">
            <a:avLst/>
          </a:prstGeom>
        </p:spPr>
      </p:pic>
      <p:pic>
        <p:nvPicPr>
          <p:cNvPr id="83" name="Graphic 36">
            <a:extLst>
              <a:ext uri="{FF2B5EF4-FFF2-40B4-BE49-F238E27FC236}">
                <a16:creationId xmlns:a16="http://schemas.microsoft.com/office/drawing/2014/main" id="{F0535664-5E97-A246-A26A-FED9F5ED80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53283" y="1313649"/>
            <a:ext cx="294836" cy="281436"/>
          </a:xfrm>
          <a:prstGeom prst="rect">
            <a:avLst/>
          </a:prstGeom>
        </p:spPr>
      </p:pic>
      <p:sp>
        <p:nvSpPr>
          <p:cNvPr id="84" name="Rounded Rectangle 83"/>
          <p:cNvSpPr/>
          <p:nvPr/>
        </p:nvSpPr>
        <p:spPr>
          <a:xfrm>
            <a:off x="1592034" y="2028105"/>
            <a:ext cx="1461165" cy="1257270"/>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TextBox 84"/>
          <p:cNvSpPr txBox="1"/>
          <p:nvPr/>
        </p:nvSpPr>
        <p:spPr>
          <a:xfrm>
            <a:off x="1554512" y="1990453"/>
            <a:ext cx="149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Cross-Enterprise Document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(XDS)</a:t>
            </a:r>
          </a:p>
        </p:txBody>
      </p:sp>
      <p:sp>
        <p:nvSpPr>
          <p:cNvPr id="86" name="TextBox 85"/>
          <p:cNvSpPr txBox="1"/>
          <p:nvPr/>
        </p:nvSpPr>
        <p:spPr>
          <a:xfrm>
            <a:off x="1097619" y="2984500"/>
            <a:ext cx="253537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Calibri" panose="020F0502020204030204"/>
                <a:ea typeface="+mn-ea"/>
                <a:cs typeface="+mn-cs"/>
              </a:rPr>
              <a:t>Document Consumer</a:t>
            </a:r>
            <a:endParaRPr kumimoji="0" lang="en-US" sz="1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0" name="Graphic 93">
            <a:extLst>
              <a:ext uri="{FF2B5EF4-FFF2-40B4-BE49-F238E27FC236}">
                <a16:creationId xmlns:a16="http://schemas.microsoft.com/office/drawing/2014/main" id="{F760CE13-94E3-0D45-A76B-0EA32EAB26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34613" y="2656638"/>
            <a:ext cx="226404" cy="304231"/>
          </a:xfrm>
          <a:prstGeom prst="rect">
            <a:avLst/>
          </a:prstGeom>
        </p:spPr>
      </p:pic>
      <p:pic>
        <p:nvPicPr>
          <p:cNvPr id="91" name="Graphic 96">
            <a:extLst>
              <a:ext uri="{FF2B5EF4-FFF2-40B4-BE49-F238E27FC236}">
                <a16:creationId xmlns:a16="http://schemas.microsoft.com/office/drawing/2014/main" id="{18BDE1C7-2E42-B845-8F7B-A0D864939E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69604" y="2655627"/>
            <a:ext cx="203494" cy="305242"/>
          </a:xfrm>
          <a:prstGeom prst="rect">
            <a:avLst/>
          </a:prstGeom>
        </p:spPr>
      </p:pic>
      <p:pic>
        <p:nvPicPr>
          <p:cNvPr id="92" name="Graphic 131">
            <a:extLst>
              <a:ext uri="{FF2B5EF4-FFF2-40B4-BE49-F238E27FC236}">
                <a16:creationId xmlns:a16="http://schemas.microsoft.com/office/drawing/2014/main" id="{99ABFAAE-E78B-7D4D-8744-20381B0140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79780" y="2662376"/>
            <a:ext cx="248151" cy="242380"/>
          </a:xfrm>
          <a:prstGeom prst="rect">
            <a:avLst/>
          </a:prstGeom>
        </p:spPr>
      </p:pic>
      <p:sp>
        <p:nvSpPr>
          <p:cNvPr id="93" name="Rounded Rectangle 92"/>
          <p:cNvSpPr/>
          <p:nvPr/>
        </p:nvSpPr>
        <p:spPr>
          <a:xfrm>
            <a:off x="1621971" y="3380503"/>
            <a:ext cx="1461165" cy="1257270"/>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4" name="TextBox 93"/>
          <p:cNvSpPr txBox="1"/>
          <p:nvPr/>
        </p:nvSpPr>
        <p:spPr>
          <a:xfrm>
            <a:off x="1584449" y="3342851"/>
            <a:ext cx="149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Mobile Access to Health Documents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(MHD)</a:t>
            </a:r>
          </a:p>
        </p:txBody>
      </p:sp>
      <p:sp>
        <p:nvSpPr>
          <p:cNvPr id="95" name="TextBox 94"/>
          <p:cNvSpPr txBox="1"/>
          <p:nvPr/>
        </p:nvSpPr>
        <p:spPr>
          <a:xfrm>
            <a:off x="1127556" y="4336898"/>
            <a:ext cx="253537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Calibri" panose="020F0502020204030204"/>
                <a:ea typeface="+mn-ea"/>
                <a:cs typeface="+mn-cs"/>
              </a:rPr>
              <a:t>Document Source</a:t>
            </a:r>
            <a:endParaRPr kumimoji="0" lang="en-US" sz="1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Rounded Rectangle 120"/>
          <p:cNvSpPr/>
          <p:nvPr/>
        </p:nvSpPr>
        <p:spPr>
          <a:xfrm>
            <a:off x="6791088" y="1170700"/>
            <a:ext cx="4073709" cy="4780948"/>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6" name="Graphic 39">
            <a:extLst>
              <a:ext uri="{FF2B5EF4-FFF2-40B4-BE49-F238E27FC236}">
                <a16:creationId xmlns:a16="http://schemas.microsoft.com/office/drawing/2014/main" id="{600C5B70-8CC8-C440-A80A-76BA962784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0522" y="4049213"/>
            <a:ext cx="316640" cy="198821"/>
          </a:xfrm>
          <a:prstGeom prst="rect">
            <a:avLst/>
          </a:prstGeom>
        </p:spPr>
      </p:pic>
      <p:pic>
        <p:nvPicPr>
          <p:cNvPr id="97" name="Graphic 42">
            <a:extLst>
              <a:ext uri="{FF2B5EF4-FFF2-40B4-BE49-F238E27FC236}">
                <a16:creationId xmlns:a16="http://schemas.microsoft.com/office/drawing/2014/main" id="{D499D5F2-5753-DB45-9C83-34181AD70A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04243" y="4036549"/>
            <a:ext cx="310572" cy="216678"/>
          </a:xfrm>
          <a:prstGeom prst="rect">
            <a:avLst/>
          </a:prstGeom>
        </p:spPr>
      </p:pic>
      <p:pic>
        <p:nvPicPr>
          <p:cNvPr id="98" name="Graphic 36">
            <a:extLst>
              <a:ext uri="{FF2B5EF4-FFF2-40B4-BE49-F238E27FC236}">
                <a16:creationId xmlns:a16="http://schemas.microsoft.com/office/drawing/2014/main" id="{F0535664-5E97-A246-A26A-FED9F5ED80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83220" y="4029633"/>
            <a:ext cx="294836" cy="281436"/>
          </a:xfrm>
          <a:prstGeom prst="rect">
            <a:avLst/>
          </a:prstGeom>
        </p:spPr>
      </p:pic>
      <p:sp>
        <p:nvSpPr>
          <p:cNvPr id="99" name="Rounded Rectangle 98"/>
          <p:cNvSpPr/>
          <p:nvPr/>
        </p:nvSpPr>
        <p:spPr>
          <a:xfrm>
            <a:off x="1621971" y="4719599"/>
            <a:ext cx="1461165" cy="1257270"/>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TextBox 99"/>
          <p:cNvSpPr txBox="1"/>
          <p:nvPr/>
        </p:nvSpPr>
        <p:spPr>
          <a:xfrm>
            <a:off x="1584449" y="4681947"/>
            <a:ext cx="149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Mobile Access to Health Documents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(MHD)</a:t>
            </a:r>
          </a:p>
        </p:txBody>
      </p:sp>
      <p:sp>
        <p:nvSpPr>
          <p:cNvPr id="101" name="TextBox 100"/>
          <p:cNvSpPr txBox="1"/>
          <p:nvPr/>
        </p:nvSpPr>
        <p:spPr>
          <a:xfrm>
            <a:off x="1127556" y="5675994"/>
            <a:ext cx="253537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Calibri" panose="020F0502020204030204"/>
                <a:ea typeface="+mn-ea"/>
                <a:cs typeface="+mn-cs"/>
              </a:rPr>
              <a:t>Document Consumer</a:t>
            </a:r>
            <a:endParaRPr kumimoji="0" lang="en-US" sz="1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 name="Graphic 93">
            <a:extLst>
              <a:ext uri="{FF2B5EF4-FFF2-40B4-BE49-F238E27FC236}">
                <a16:creationId xmlns:a16="http://schemas.microsoft.com/office/drawing/2014/main" id="{F760CE13-94E3-0D45-A76B-0EA32EAB26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64550" y="5348132"/>
            <a:ext cx="226404" cy="304231"/>
          </a:xfrm>
          <a:prstGeom prst="rect">
            <a:avLst/>
          </a:prstGeom>
        </p:spPr>
      </p:pic>
      <p:pic>
        <p:nvPicPr>
          <p:cNvPr id="103" name="Graphic 96">
            <a:extLst>
              <a:ext uri="{FF2B5EF4-FFF2-40B4-BE49-F238E27FC236}">
                <a16:creationId xmlns:a16="http://schemas.microsoft.com/office/drawing/2014/main" id="{18BDE1C7-2E42-B845-8F7B-A0D864939E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99541" y="5347121"/>
            <a:ext cx="203494" cy="305242"/>
          </a:xfrm>
          <a:prstGeom prst="rect">
            <a:avLst/>
          </a:prstGeom>
        </p:spPr>
      </p:pic>
      <p:pic>
        <p:nvPicPr>
          <p:cNvPr id="104" name="Graphic 131">
            <a:extLst>
              <a:ext uri="{FF2B5EF4-FFF2-40B4-BE49-F238E27FC236}">
                <a16:creationId xmlns:a16="http://schemas.microsoft.com/office/drawing/2014/main" id="{99ABFAAE-E78B-7D4D-8744-20381B0140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09717" y="5353870"/>
            <a:ext cx="248151" cy="242380"/>
          </a:xfrm>
          <a:prstGeom prst="rect">
            <a:avLst/>
          </a:prstGeom>
        </p:spPr>
      </p:pic>
      <p:sp>
        <p:nvSpPr>
          <p:cNvPr id="105" name="TextBox 104"/>
          <p:cNvSpPr txBox="1"/>
          <p:nvPr/>
        </p:nvSpPr>
        <p:spPr>
          <a:xfrm>
            <a:off x="3581449" y="3179568"/>
            <a:ext cx="2575601" cy="73866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Mobile access to Health Documents (MHD) API: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a:ea typeface="+mn-ea"/>
                <a:cs typeface="+mn-cs"/>
              </a:rPr>
              <a:t>Publish</a:t>
            </a:r>
          </a:p>
        </p:txBody>
      </p:sp>
      <p:sp>
        <p:nvSpPr>
          <p:cNvPr id="106" name="TextBox 105"/>
          <p:cNvSpPr txBox="1"/>
          <p:nvPr/>
        </p:nvSpPr>
        <p:spPr>
          <a:xfrm>
            <a:off x="3581449" y="4085368"/>
            <a:ext cx="2575601" cy="73866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Mobile access to Health Documents (MHD) API: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a:ea typeface="+mn-ea"/>
                <a:cs typeface="+mn-cs"/>
              </a:rPr>
              <a:t>Query/Retrieve</a:t>
            </a:r>
          </a:p>
        </p:txBody>
      </p:sp>
      <p:pic>
        <p:nvPicPr>
          <p:cNvPr id="107" name="Graphic 102">
            <a:extLst>
              <a:ext uri="{FF2B5EF4-FFF2-40B4-BE49-F238E27FC236}">
                <a16:creationId xmlns:a16="http://schemas.microsoft.com/office/drawing/2014/main" id="{7D7A07A2-8438-9649-86F8-616BFC7FEE8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77945" y="3213986"/>
            <a:ext cx="966384" cy="809066"/>
          </a:xfrm>
          <a:prstGeom prst="rect">
            <a:avLst/>
          </a:prstGeom>
        </p:spPr>
      </p:pic>
      <p:pic>
        <p:nvPicPr>
          <p:cNvPr id="108" name="Graphic 78">
            <a:extLst>
              <a:ext uri="{FF2B5EF4-FFF2-40B4-BE49-F238E27FC236}">
                <a16:creationId xmlns:a16="http://schemas.microsoft.com/office/drawing/2014/main" id="{F5113C58-7157-ED4E-A133-9EC1C57CF8B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72164" y="4454700"/>
            <a:ext cx="619215" cy="760750"/>
          </a:xfrm>
          <a:prstGeom prst="rect">
            <a:avLst/>
          </a:prstGeom>
        </p:spPr>
      </p:pic>
      <p:pic>
        <p:nvPicPr>
          <p:cNvPr id="109" name="Graphic 150">
            <a:extLst>
              <a:ext uri="{FF2B5EF4-FFF2-40B4-BE49-F238E27FC236}">
                <a16:creationId xmlns:a16="http://schemas.microsoft.com/office/drawing/2014/main" id="{39E6B68E-10F5-4C45-B1D7-0A340C117923}"/>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952609" y="1997301"/>
            <a:ext cx="658326" cy="658326"/>
          </a:xfrm>
          <a:prstGeom prst="rect">
            <a:avLst/>
          </a:prstGeom>
        </p:spPr>
      </p:pic>
      <p:pic>
        <p:nvPicPr>
          <p:cNvPr id="110" name="Graphic 180">
            <a:extLst>
              <a:ext uri="{FF2B5EF4-FFF2-40B4-BE49-F238E27FC236}">
                <a16:creationId xmlns:a16="http://schemas.microsoft.com/office/drawing/2014/main" id="{E4533CDD-ABFF-3F41-B063-3A0E42B70D8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956196" y="3340292"/>
            <a:ext cx="663503" cy="648071"/>
          </a:xfrm>
          <a:prstGeom prst="rect">
            <a:avLst/>
          </a:prstGeom>
        </p:spPr>
      </p:pic>
      <p:cxnSp>
        <p:nvCxnSpPr>
          <p:cNvPr id="111" name="Straight Arrow Connector 110"/>
          <p:cNvCxnSpPr/>
          <p:nvPr/>
        </p:nvCxnSpPr>
        <p:spPr>
          <a:xfrm flipV="1">
            <a:off x="3161673" y="3666016"/>
            <a:ext cx="362043" cy="16244"/>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H="1" flipV="1">
            <a:off x="8393922" y="4036550"/>
            <a:ext cx="1414816" cy="683049"/>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6292776" y="3591915"/>
            <a:ext cx="636461" cy="1762"/>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flipH="1">
            <a:off x="3161673" y="4876129"/>
            <a:ext cx="1402163" cy="745027"/>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flipV="1">
            <a:off x="6219400" y="3814604"/>
            <a:ext cx="709837" cy="389068"/>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flipH="1">
            <a:off x="8364252" y="2602514"/>
            <a:ext cx="1444486" cy="796722"/>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flipV="1">
            <a:off x="8364252" y="3750773"/>
            <a:ext cx="1512613" cy="956"/>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8642641" y="3302144"/>
            <a:ext cx="111035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Discover/Query/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Retrieve</a:t>
            </a:r>
          </a:p>
        </p:txBody>
      </p:sp>
      <p:sp>
        <p:nvSpPr>
          <p:cNvPr id="122" name="TextBox 121"/>
          <p:cNvSpPr txBox="1"/>
          <p:nvPr/>
        </p:nvSpPr>
        <p:spPr>
          <a:xfrm>
            <a:off x="6292776" y="1261867"/>
            <a:ext cx="50991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Cross-Community Access (XCA)  &amp; Cross-Community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Patient Discovery (XCPD)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alibri" panose="020F0502020204030204"/>
                <a:ea typeface="+mn-ea"/>
                <a:cs typeface="+mn-cs"/>
              </a:rPr>
              <a:t>Federated Communities</a:t>
            </a:r>
          </a:p>
        </p:txBody>
      </p:sp>
      <p:sp>
        <p:nvSpPr>
          <p:cNvPr id="123" name="TextBox 122"/>
          <p:cNvSpPr txBox="1"/>
          <p:nvPr/>
        </p:nvSpPr>
        <p:spPr>
          <a:xfrm>
            <a:off x="6672559" y="4083086"/>
            <a:ext cx="19959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Cross-Enterprise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Document Sharing (XDS)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prstClr val="white"/>
                </a:solidFill>
                <a:effectLst/>
                <a:uLnTx/>
                <a:uFillTx/>
                <a:latin typeface="Calibri" panose="020F0502020204030204"/>
                <a:ea typeface="+mn-ea"/>
                <a:cs typeface="+mn-cs"/>
              </a:rPr>
              <a:t>Community A</a:t>
            </a:r>
          </a:p>
        </p:txBody>
      </p:sp>
      <p:sp>
        <p:nvSpPr>
          <p:cNvPr id="131" name="TextBox 130"/>
          <p:cNvSpPr txBox="1"/>
          <p:nvPr/>
        </p:nvSpPr>
        <p:spPr>
          <a:xfrm>
            <a:off x="9587916" y="2674720"/>
            <a:ext cx="12521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XDS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prstClr val="white"/>
                </a:solidFill>
                <a:effectLst/>
                <a:uLnTx/>
                <a:uFillTx/>
                <a:latin typeface="Calibri" panose="020F0502020204030204"/>
                <a:ea typeface="+mn-ea"/>
                <a:cs typeface="+mn-cs"/>
              </a:rPr>
              <a:t>Community B</a:t>
            </a:r>
          </a:p>
        </p:txBody>
      </p:sp>
      <p:sp>
        <p:nvSpPr>
          <p:cNvPr id="137" name="TextBox 136"/>
          <p:cNvSpPr txBox="1"/>
          <p:nvPr/>
        </p:nvSpPr>
        <p:spPr>
          <a:xfrm>
            <a:off x="9612645" y="4009138"/>
            <a:ext cx="12521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XDS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prstClr val="white"/>
                </a:solidFill>
                <a:effectLst/>
                <a:uLnTx/>
                <a:uFillTx/>
                <a:latin typeface="Calibri" panose="020F0502020204030204"/>
                <a:ea typeface="+mn-ea"/>
                <a:cs typeface="+mn-cs"/>
              </a:rPr>
              <a:t>Community C</a:t>
            </a:r>
          </a:p>
        </p:txBody>
      </p:sp>
      <p:sp>
        <p:nvSpPr>
          <p:cNvPr id="138" name="TextBox 137"/>
          <p:cNvSpPr txBox="1"/>
          <p:nvPr/>
        </p:nvSpPr>
        <p:spPr>
          <a:xfrm>
            <a:off x="9655695" y="5215450"/>
            <a:ext cx="12521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XDS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prstClr val="white"/>
                </a:solidFill>
                <a:effectLst/>
                <a:uLnTx/>
                <a:uFillTx/>
                <a:latin typeface="Calibri" panose="020F0502020204030204"/>
                <a:ea typeface="+mn-ea"/>
                <a:cs typeface="+mn-cs"/>
              </a:rPr>
              <a:t>Community D</a:t>
            </a:r>
          </a:p>
        </p:txBody>
      </p:sp>
      <p:cxnSp>
        <p:nvCxnSpPr>
          <p:cNvPr id="48" name="Straight Arrow Connector 47"/>
          <p:cNvCxnSpPr/>
          <p:nvPr/>
        </p:nvCxnSpPr>
        <p:spPr>
          <a:xfrm>
            <a:off x="3146393" y="1170699"/>
            <a:ext cx="3908180" cy="2217776"/>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H="1" flipV="1">
            <a:off x="2959487" y="2433544"/>
            <a:ext cx="3999490" cy="855142"/>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554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en-US" dirty="0">
                <a:solidFill>
                  <a:schemeClr val="bg1"/>
                </a:solidFill>
              </a:rPr>
              <a:t>FHIR-Enabled </a:t>
            </a:r>
            <a:br>
              <a:rPr lang="en-US" dirty="0">
                <a:solidFill>
                  <a:schemeClr val="bg1"/>
                </a:solidFill>
              </a:rPr>
            </a:br>
            <a:r>
              <a:rPr lang="en-US" dirty="0">
                <a:solidFill>
                  <a:schemeClr val="bg1"/>
                </a:solidFill>
              </a:rPr>
              <a:t>Data Exchange</a:t>
            </a:r>
            <a:br>
              <a:rPr lang="en-US" dirty="0">
                <a:solidFill>
                  <a:schemeClr val="bg1"/>
                </a:solidFill>
              </a:rPr>
            </a:br>
            <a:r>
              <a:rPr lang="en-US" dirty="0">
                <a:solidFill>
                  <a:schemeClr val="bg1"/>
                </a:solidFill>
              </a:rPr>
              <a:t>Profiles</a:t>
            </a:r>
          </a:p>
        </p:txBody>
      </p:sp>
      <p:sp>
        <p:nvSpPr>
          <p:cNvPr id="6" name="Rectangle 5"/>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7" name="Rectangle 6"/>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Rounded Rectangle 9"/>
          <p:cNvSpPr/>
          <p:nvPr/>
        </p:nvSpPr>
        <p:spPr>
          <a:xfrm>
            <a:off x="6162594" y="245889"/>
            <a:ext cx="5252219" cy="637145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rPr>
              <a:t>Mobile Health Document Sharing (MHDS)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entury Gothic" panose="020F0302020204030204"/>
                <a:ea typeface="+mn-ea"/>
                <a:cs typeface="+mn-cs"/>
              </a:rPr>
              <a:t>IHE Integration Profile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latin typeface="Century Gothic" panose="020F0302020204030204"/>
                <a:ea typeface="+mn-ea"/>
                <a:cs typeface="+mn-cs"/>
              </a:rPr>
              <a:t>IT Infrastructure Domain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Standards Profile Based On:</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Utilizes: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 FHIR Infrastructure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Other IHE Integration Profiles referenced: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Document Registry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Mobile Access to Health Documents (MHD) transactions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Persistence and lifecycle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Additional IHE Profiles referenced:</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Patient Identity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Authorization - OAuth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Consent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Trust Framework – Certificate Authority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Vocabulary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Audit Record Repository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Provider Directory</a:t>
            </a:r>
          </a:p>
        </p:txBody>
      </p:sp>
      <p:sp>
        <p:nvSpPr>
          <p:cNvPr id="12" name="Oval 11"/>
          <p:cNvSpPr/>
          <p:nvPr/>
        </p:nvSpPr>
        <p:spPr>
          <a:xfrm>
            <a:off x="8026521" y="369423"/>
            <a:ext cx="1390809" cy="1398171"/>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3" name="Graphic 174">
            <a:extLst>
              <a:ext uri="{FF2B5EF4-FFF2-40B4-BE49-F238E27FC236}">
                <a16:creationId xmlns:a16="http://schemas.microsoft.com/office/drawing/2014/main" id="{4A52842A-158D-354C-B049-9166C9D3AA0C}"/>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3596" y="468726"/>
            <a:ext cx="1121769" cy="1206393"/>
          </a:xfrm>
          <a:prstGeom prst="rect">
            <a:avLst/>
          </a:prstGeom>
        </p:spPr>
      </p:pic>
      <p:pic>
        <p:nvPicPr>
          <p:cNvPr id="15" name="Picture 21" descr="Achtergrond: FHIR - 1-20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4806" y="2553766"/>
            <a:ext cx="1493575" cy="45787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81">
            <a:extLst>
              <a:ext uri="{FF2B5EF4-FFF2-40B4-BE49-F238E27FC236}">
                <a16:creationId xmlns:a16="http://schemas.microsoft.com/office/drawing/2014/main" id="{06513BD8-A7F8-444D-A15D-E163ABC84F44}"/>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r="62224" b="17506"/>
          <a:stretch/>
        </p:blipFill>
        <p:spPr>
          <a:xfrm>
            <a:off x="8613936" y="891348"/>
            <a:ext cx="245809" cy="417392"/>
          </a:xfrm>
          <a:prstGeom prst="rect">
            <a:avLst/>
          </a:prstGeom>
        </p:spPr>
      </p:pic>
    </p:spTree>
    <p:extLst>
      <p:ext uri="{BB962C8B-B14F-4D97-AF65-F5344CB8AC3E}">
        <p14:creationId xmlns:p14="http://schemas.microsoft.com/office/powerpoint/2010/main" val="273107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en-US" dirty="0">
                <a:solidFill>
                  <a:schemeClr val="bg1"/>
                </a:solidFill>
              </a:rPr>
              <a:t>FHIR-Enabled </a:t>
            </a:r>
            <a:br>
              <a:rPr lang="en-US" dirty="0">
                <a:solidFill>
                  <a:schemeClr val="bg1"/>
                </a:solidFill>
              </a:rPr>
            </a:br>
            <a:r>
              <a:rPr lang="en-US" dirty="0">
                <a:solidFill>
                  <a:schemeClr val="bg1"/>
                </a:solidFill>
              </a:rPr>
              <a:t>Data Exchange</a:t>
            </a:r>
            <a:br>
              <a:rPr lang="en-US" dirty="0">
                <a:solidFill>
                  <a:schemeClr val="bg1"/>
                </a:solidFill>
              </a:rPr>
            </a:br>
            <a:r>
              <a:rPr lang="en-US" dirty="0">
                <a:solidFill>
                  <a:schemeClr val="bg1"/>
                </a:solidFill>
              </a:rPr>
              <a:t>Profiles</a:t>
            </a:r>
          </a:p>
        </p:txBody>
      </p:sp>
      <p:sp>
        <p:nvSpPr>
          <p:cNvPr id="6" name="Rectangle 5"/>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7" name="Rectangle 6"/>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Rounded Rectangle 9"/>
          <p:cNvSpPr/>
          <p:nvPr/>
        </p:nvSpPr>
        <p:spPr>
          <a:xfrm>
            <a:off x="6162594" y="245889"/>
            <a:ext cx="5252219" cy="637145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rPr>
              <a:t>Mobile Health Document Sharing (MHDS)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entury Gothic" panose="020F0302020204030204"/>
                <a:ea typeface="+mn-ea"/>
                <a:cs typeface="+mn-cs"/>
              </a:rPr>
              <a:t>IHE Integration Profile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latin typeface="Century Gothic" panose="020F0302020204030204"/>
                <a:ea typeface="+mn-ea"/>
                <a:cs typeface="+mn-cs"/>
              </a:rPr>
              <a:t>IT Infrastructure Domain</a:t>
            </a: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Standards Profile Based On:</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FHIR-Based Support Profiles:</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Patient Demographics Query for Mobile (PDQm)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Patient Look-up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Proxy to PDQ, PIX, XCPD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Patient Identity Cross-Reference for Mobile (PIXm)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Patient Look-up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Proxy to PDQ, PIX, XCPD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Internet User Authorization (IUA)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Oauth profile complimentary to SMART-on-FHIR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Proxy to XUA (SAML)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Audit Trail and Node Authentication (ATNA)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secure http specification, and FHIR AuditEvent specification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Similar functionality in both worlds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Audit Logging by either FHIR AuditEvent or DICOM/SYSLOG AuditMessage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Mobile Care Services Directory (mCSD)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Directory of Provider, Organization, and Health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Proxy to HPD, CSD, PWP, or a uddi based management</a:t>
            </a:r>
          </a:p>
        </p:txBody>
      </p:sp>
      <p:sp>
        <p:nvSpPr>
          <p:cNvPr id="12" name="Oval 11"/>
          <p:cNvSpPr/>
          <p:nvPr/>
        </p:nvSpPr>
        <p:spPr>
          <a:xfrm>
            <a:off x="8026521" y="369423"/>
            <a:ext cx="1390809" cy="1398171"/>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3" name="Graphic 174">
            <a:extLst>
              <a:ext uri="{FF2B5EF4-FFF2-40B4-BE49-F238E27FC236}">
                <a16:creationId xmlns:a16="http://schemas.microsoft.com/office/drawing/2014/main" id="{4A52842A-158D-354C-B049-9166C9D3AA0C}"/>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3596" y="468726"/>
            <a:ext cx="1121769" cy="1206393"/>
          </a:xfrm>
          <a:prstGeom prst="rect">
            <a:avLst/>
          </a:prstGeom>
        </p:spPr>
      </p:pic>
      <p:pic>
        <p:nvPicPr>
          <p:cNvPr id="15" name="Picture 21" descr="Achtergrond: FHIR - 1-20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6844" y="2452843"/>
            <a:ext cx="1493575" cy="45787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81">
            <a:extLst>
              <a:ext uri="{FF2B5EF4-FFF2-40B4-BE49-F238E27FC236}">
                <a16:creationId xmlns:a16="http://schemas.microsoft.com/office/drawing/2014/main" id="{06513BD8-A7F8-444D-A15D-E163ABC84F44}"/>
              </a:ext>
            </a:extLst>
          </p:cNvPr>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09301" y="882553"/>
            <a:ext cx="470357" cy="371910"/>
          </a:xfrm>
          <a:prstGeom prst="rect">
            <a:avLst/>
          </a:prstGeom>
        </p:spPr>
      </p:pic>
    </p:spTree>
    <p:extLst>
      <p:ext uri="{BB962C8B-B14F-4D97-AF65-F5344CB8AC3E}">
        <p14:creationId xmlns:p14="http://schemas.microsoft.com/office/powerpoint/2010/main" val="230007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677650" y="6389688"/>
            <a:ext cx="514350" cy="2270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6" name="Rectangle 5"/>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4" name="Title 3"/>
          <p:cNvSpPr>
            <a:spLocks noGrp="1"/>
          </p:cNvSpPr>
          <p:nvPr>
            <p:ph type="title"/>
          </p:nvPr>
        </p:nvSpPr>
        <p:spPr>
          <a:xfrm>
            <a:off x="854698" y="337112"/>
            <a:ext cx="9833429" cy="376566"/>
          </a:xfrm>
        </p:spPr>
        <p:txBody>
          <a:bodyPr/>
          <a:lstStyle/>
          <a:p>
            <a:r>
              <a:rPr lang="en-US" dirty="0"/>
              <a:t>What Integration Profile(s) Should You Use?</a:t>
            </a:r>
          </a:p>
        </p:txBody>
      </p:sp>
      <p:sp>
        <p:nvSpPr>
          <p:cNvPr id="7" name="TextBox 6">
            <a:extLst>
              <a:ext uri="{FF2B5EF4-FFF2-40B4-BE49-F238E27FC236}">
                <a16:creationId xmlns:a16="http://schemas.microsoft.com/office/drawing/2014/main" id="{A0164BB8-8530-1340-A1BC-941BF7D89382}"/>
              </a:ext>
            </a:extLst>
          </p:cNvPr>
          <p:cNvSpPr txBox="1"/>
          <p:nvPr/>
        </p:nvSpPr>
        <p:spPr>
          <a:xfrm>
            <a:off x="854698" y="713678"/>
            <a:ext cx="7455567" cy="338554"/>
          </a:xfrm>
          <a:prstGeom prst="rect">
            <a:avLst/>
          </a:prstGeom>
          <a:no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5A5A"/>
                </a:solidFill>
                <a:effectLst/>
                <a:uLnTx/>
                <a:uFillTx/>
                <a:latin typeface="Century Gothic" panose="020B0502020202020204" pitchFamily="34" charset="0"/>
                <a:ea typeface="+mn-ea"/>
                <a:cs typeface="+mn-cs"/>
              </a:rPr>
              <a:t>How to Choose the Right Set of IHE Profiles to Achieve Your Desired Effects</a:t>
            </a:r>
          </a:p>
        </p:txBody>
      </p:sp>
      <p:sp>
        <p:nvSpPr>
          <p:cNvPr id="9" name="Rectangle 8"/>
          <p:cNvSpPr/>
          <p:nvPr/>
        </p:nvSpPr>
        <p:spPr>
          <a:xfrm>
            <a:off x="851374" y="1367837"/>
            <a:ext cx="1676832" cy="535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318" rtl="0" eaLnBrk="1" fontAlgn="auto" latinLnBrk="0" hangingPunct="1">
              <a:lnSpc>
                <a:spcPct val="90000"/>
              </a:lnSpc>
              <a:spcBef>
                <a:spcPts val="0"/>
              </a:spcBef>
              <a:spcAft>
                <a:spcPts val="0"/>
              </a:spcAft>
              <a:buClr>
                <a:srgbClr val="FF5A5A"/>
              </a:buClr>
              <a:buSzTx/>
              <a:buFontTx/>
              <a:buNone/>
              <a:tabLst/>
              <a:defRPr/>
            </a:pPr>
            <a:r>
              <a:rPr kumimoji="0" lang="en-US" sz="16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 Already have XDS?</a:t>
            </a:r>
          </a:p>
        </p:txBody>
      </p:sp>
      <p:sp>
        <p:nvSpPr>
          <p:cNvPr id="20" name="Rectangle 19"/>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4" name="Oval 13"/>
          <p:cNvSpPr/>
          <p:nvPr/>
        </p:nvSpPr>
        <p:spPr>
          <a:xfrm>
            <a:off x="716579" y="4381067"/>
            <a:ext cx="1717304" cy="1682338"/>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XDS + MHD</a:t>
            </a:r>
            <a:endParaRPr kumimoji="0" lang="en-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15" name="Straight Arrow Connector 14"/>
          <p:cNvCxnSpPr/>
          <p:nvPr/>
        </p:nvCxnSpPr>
        <p:spPr>
          <a:xfrm>
            <a:off x="1591147" y="2016659"/>
            <a:ext cx="41258" cy="2220127"/>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rot="5400000">
            <a:off x="1071127" y="1821054"/>
            <a:ext cx="461665" cy="66089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Yes</a:t>
            </a:r>
          </a:p>
        </p:txBody>
      </p:sp>
      <p:sp>
        <p:nvSpPr>
          <p:cNvPr id="21" name="Rectangle 20"/>
          <p:cNvSpPr/>
          <p:nvPr/>
        </p:nvSpPr>
        <p:spPr>
          <a:xfrm>
            <a:off x="2796464" y="1367837"/>
            <a:ext cx="1614496" cy="535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318" rtl="0" eaLnBrk="1" fontAlgn="auto" latinLnBrk="0" hangingPunct="1">
              <a:lnSpc>
                <a:spcPct val="90000"/>
              </a:lnSpc>
              <a:spcBef>
                <a:spcPts val="0"/>
              </a:spcBef>
              <a:spcAft>
                <a:spcPts val="0"/>
              </a:spcAft>
              <a:buClr>
                <a:srgbClr val="FF5A5A"/>
              </a:buClr>
              <a:buSzTx/>
              <a:buFontTx/>
              <a:buNone/>
              <a:tabLst/>
              <a:defRPr/>
            </a:pPr>
            <a:r>
              <a:rPr kumimoji="0" lang="en-US" sz="16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 Already have XCA?</a:t>
            </a:r>
          </a:p>
        </p:txBody>
      </p:sp>
      <p:sp>
        <p:nvSpPr>
          <p:cNvPr id="22" name="Rectangle 21"/>
          <p:cNvSpPr/>
          <p:nvPr/>
        </p:nvSpPr>
        <p:spPr>
          <a:xfrm>
            <a:off x="4736603" y="1367837"/>
            <a:ext cx="1671881" cy="535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318" rtl="0" eaLnBrk="1" fontAlgn="auto" latinLnBrk="0" hangingPunct="1">
              <a:lnSpc>
                <a:spcPct val="90000"/>
              </a:lnSpc>
              <a:spcBef>
                <a:spcPts val="0"/>
              </a:spcBef>
              <a:spcAft>
                <a:spcPts val="0"/>
              </a:spcAft>
              <a:buClr>
                <a:srgbClr val="FF5A5A"/>
              </a:buClr>
              <a:buSzTx/>
              <a:buFontTx/>
              <a:buNone/>
              <a:tabLst/>
              <a:defRPr/>
            </a:pPr>
            <a:r>
              <a:rPr kumimoji="0" lang="en-US" sz="16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 Need Async backbone?</a:t>
            </a:r>
          </a:p>
        </p:txBody>
      </p:sp>
      <p:sp>
        <p:nvSpPr>
          <p:cNvPr id="23" name="Rectangle 22"/>
          <p:cNvSpPr/>
          <p:nvPr/>
        </p:nvSpPr>
        <p:spPr>
          <a:xfrm>
            <a:off x="6672159" y="1367836"/>
            <a:ext cx="1976151" cy="535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318" rtl="0" eaLnBrk="1" fontAlgn="auto" latinLnBrk="0" hangingPunct="1">
              <a:lnSpc>
                <a:spcPct val="90000"/>
              </a:lnSpc>
              <a:spcBef>
                <a:spcPts val="0"/>
              </a:spcBef>
              <a:spcAft>
                <a:spcPts val="0"/>
              </a:spcAft>
              <a:buClr>
                <a:srgbClr val="FF5A5A"/>
              </a:buClr>
              <a:buSzTx/>
              <a:buFontTx/>
              <a:buNone/>
              <a:tabLst/>
              <a:defRPr/>
            </a:pPr>
            <a:r>
              <a:rPr kumimoji="0" lang="en-US" sz="16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 Need End-to-End Security?</a:t>
            </a:r>
          </a:p>
        </p:txBody>
      </p:sp>
      <p:sp>
        <p:nvSpPr>
          <p:cNvPr id="24" name="Rectangle 23"/>
          <p:cNvSpPr/>
          <p:nvPr/>
        </p:nvSpPr>
        <p:spPr>
          <a:xfrm>
            <a:off x="9004333" y="1385135"/>
            <a:ext cx="2092173" cy="535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318" rtl="0" eaLnBrk="1" fontAlgn="auto" latinLnBrk="0" hangingPunct="1">
              <a:lnSpc>
                <a:spcPct val="90000"/>
              </a:lnSpc>
              <a:spcBef>
                <a:spcPts val="0"/>
              </a:spcBef>
              <a:spcAft>
                <a:spcPts val="0"/>
              </a:spcAft>
              <a:buClr>
                <a:srgbClr val="FF5A5A"/>
              </a:buClr>
              <a:buSzTx/>
              <a:buFontTx/>
              <a:buNone/>
              <a:tabLst/>
              <a:defRPr/>
            </a:pPr>
            <a:r>
              <a:rPr kumimoji="0" lang="en-US" sz="16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 XDS Document Source/Consumer?</a:t>
            </a:r>
          </a:p>
        </p:txBody>
      </p:sp>
      <p:cxnSp>
        <p:nvCxnSpPr>
          <p:cNvPr id="30" name="Straight Arrow Connector 29"/>
          <p:cNvCxnSpPr/>
          <p:nvPr/>
        </p:nvCxnSpPr>
        <p:spPr>
          <a:xfrm>
            <a:off x="2588654" y="1635602"/>
            <a:ext cx="150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01167" y="1635602"/>
            <a:ext cx="150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465195" y="1637734"/>
            <a:ext cx="150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751195" y="1626986"/>
            <a:ext cx="150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695028" y="4444178"/>
            <a:ext cx="1717304" cy="1682338"/>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XCA + MHD</a:t>
            </a:r>
            <a:endParaRPr kumimoji="0" lang="en-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5" name="Straight Arrow Connector 34"/>
          <p:cNvCxnSpPr/>
          <p:nvPr/>
        </p:nvCxnSpPr>
        <p:spPr>
          <a:xfrm flipH="1">
            <a:off x="3622872" y="1999359"/>
            <a:ext cx="40280" cy="2381708"/>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rot="5400000">
            <a:off x="3143132" y="1803754"/>
            <a:ext cx="461665" cy="66089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Yes</a:t>
            </a:r>
          </a:p>
        </p:txBody>
      </p:sp>
      <p:sp>
        <p:nvSpPr>
          <p:cNvPr id="37" name="Rectangle 36"/>
          <p:cNvSpPr/>
          <p:nvPr/>
        </p:nvSpPr>
        <p:spPr>
          <a:xfrm>
            <a:off x="5629254" y="3029861"/>
            <a:ext cx="1671881" cy="535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318" rtl="0" eaLnBrk="1" fontAlgn="auto" latinLnBrk="0" hangingPunct="1">
              <a:lnSpc>
                <a:spcPct val="90000"/>
              </a:lnSpc>
              <a:spcBef>
                <a:spcPts val="0"/>
              </a:spcBef>
              <a:spcAft>
                <a:spcPts val="0"/>
              </a:spcAft>
              <a:buClr>
                <a:srgbClr val="FF5A5A"/>
              </a:buClr>
              <a:buSzTx/>
              <a:buFontTx/>
              <a:buNone/>
              <a:tabLst/>
              <a:defRPr/>
            </a:pPr>
            <a:r>
              <a:rPr kumimoji="0" lang="en-US" sz="16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 Single Community?</a:t>
            </a:r>
          </a:p>
        </p:txBody>
      </p:sp>
      <p:cxnSp>
        <p:nvCxnSpPr>
          <p:cNvPr id="38" name="Straight Arrow Connector 37"/>
          <p:cNvCxnSpPr/>
          <p:nvPr/>
        </p:nvCxnSpPr>
        <p:spPr>
          <a:xfrm>
            <a:off x="6184667" y="2016659"/>
            <a:ext cx="0" cy="852047"/>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rot="5400000">
            <a:off x="5672155" y="1866716"/>
            <a:ext cx="461665" cy="66089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Yes</a:t>
            </a:r>
          </a:p>
        </p:txBody>
      </p:sp>
      <p:cxnSp>
        <p:nvCxnSpPr>
          <p:cNvPr id="43" name="Straight Arrow Connector 42"/>
          <p:cNvCxnSpPr/>
          <p:nvPr/>
        </p:nvCxnSpPr>
        <p:spPr>
          <a:xfrm>
            <a:off x="7069564" y="2016659"/>
            <a:ext cx="0" cy="852047"/>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rot="5400000">
            <a:off x="6553968" y="1856890"/>
            <a:ext cx="461665" cy="66089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Yes</a:t>
            </a:r>
          </a:p>
        </p:txBody>
      </p:sp>
      <p:cxnSp>
        <p:nvCxnSpPr>
          <p:cNvPr id="45" name="Straight Arrow Connector 44"/>
          <p:cNvCxnSpPr/>
          <p:nvPr/>
        </p:nvCxnSpPr>
        <p:spPr>
          <a:xfrm flipH="1">
            <a:off x="2130879" y="3458438"/>
            <a:ext cx="3406557" cy="1000764"/>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rot="5400000">
            <a:off x="5341709" y="3960885"/>
            <a:ext cx="461665" cy="66089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No</a:t>
            </a:r>
          </a:p>
        </p:txBody>
      </p:sp>
      <p:cxnSp>
        <p:nvCxnSpPr>
          <p:cNvPr id="51" name="Straight Arrow Connector 50"/>
          <p:cNvCxnSpPr/>
          <p:nvPr/>
        </p:nvCxnSpPr>
        <p:spPr>
          <a:xfrm flipH="1">
            <a:off x="4489200" y="3674201"/>
            <a:ext cx="2462536" cy="1519037"/>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rot="5400000">
            <a:off x="4664166" y="3049963"/>
            <a:ext cx="461665" cy="66089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Yes</a:t>
            </a:r>
          </a:p>
        </p:txBody>
      </p:sp>
      <p:sp>
        <p:nvSpPr>
          <p:cNvPr id="55" name="TextBox 54"/>
          <p:cNvSpPr txBox="1"/>
          <p:nvPr/>
        </p:nvSpPr>
        <p:spPr>
          <a:xfrm rot="5400000">
            <a:off x="10461316" y="2296773"/>
            <a:ext cx="1015663" cy="1596676"/>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Current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Infrastructure</a:t>
            </a:r>
          </a:p>
        </p:txBody>
      </p:sp>
      <p:cxnSp>
        <p:nvCxnSpPr>
          <p:cNvPr id="56" name="Straight Arrow Connector 55"/>
          <p:cNvCxnSpPr/>
          <p:nvPr/>
        </p:nvCxnSpPr>
        <p:spPr>
          <a:xfrm flipH="1">
            <a:off x="9984920" y="2016659"/>
            <a:ext cx="1" cy="2274671"/>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60" name="Oval 59"/>
          <p:cNvSpPr/>
          <p:nvPr/>
        </p:nvSpPr>
        <p:spPr>
          <a:xfrm>
            <a:off x="9126269" y="4460205"/>
            <a:ext cx="1717304" cy="1682338"/>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MHDS</a:t>
            </a:r>
            <a:endParaRPr kumimoji="0" lang="en-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40" name="Straight Arrow Connector 39"/>
          <p:cNvCxnSpPr/>
          <p:nvPr/>
        </p:nvCxnSpPr>
        <p:spPr>
          <a:xfrm flipH="1">
            <a:off x="7392953" y="2072242"/>
            <a:ext cx="2345070" cy="1308166"/>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rot="5400000">
            <a:off x="8670615" y="1905444"/>
            <a:ext cx="461665" cy="66089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Yes</a:t>
            </a:r>
          </a:p>
        </p:txBody>
      </p:sp>
    </p:spTree>
    <p:extLst>
      <p:ext uri="{BB962C8B-B14F-4D97-AF65-F5344CB8AC3E}">
        <p14:creationId xmlns:p14="http://schemas.microsoft.com/office/powerpoint/2010/main" val="182775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1" name="Oval 10"/>
          <p:cNvSpPr/>
          <p:nvPr/>
        </p:nvSpPr>
        <p:spPr>
          <a:xfrm>
            <a:off x="7017945" y="973637"/>
            <a:ext cx="4883790" cy="484518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9" name="Content Placeholder 8"/>
          <p:cNvSpPr>
            <a:spLocks noGrp="1"/>
          </p:cNvSpPr>
          <p:nvPr>
            <p:ph idx="1"/>
          </p:nvPr>
        </p:nvSpPr>
        <p:spPr>
          <a:xfrm>
            <a:off x="854698" y="973637"/>
            <a:ext cx="5967342" cy="5825064"/>
          </a:xfrm>
        </p:spPr>
        <p:txBody>
          <a:bodyPr>
            <a:normAutofit fontScale="70000" lnSpcReduction="20000"/>
          </a:bodyPr>
          <a:lstStyle/>
          <a:p>
            <a:pPr marL="0" indent="0">
              <a:spcBef>
                <a:spcPts val="0"/>
              </a:spcBef>
              <a:buNone/>
            </a:pPr>
            <a:r>
              <a:rPr lang="en-US" dirty="0">
                <a:solidFill>
                  <a:schemeClr val="accent1"/>
                </a:solidFill>
              </a:rPr>
              <a:t>Persistence</a:t>
            </a:r>
          </a:p>
          <a:p>
            <a:pPr marL="0" indent="0">
              <a:spcBef>
                <a:spcPts val="0"/>
              </a:spcBef>
              <a:buNone/>
            </a:pPr>
            <a:r>
              <a:rPr lang="en-US" b="0" dirty="0"/>
              <a:t>Continues to exist in an unaltered state, for a time period defined by local and regulatory requirements</a:t>
            </a:r>
          </a:p>
          <a:p>
            <a:pPr marL="0" indent="0">
              <a:spcBef>
                <a:spcPts val="0"/>
              </a:spcBef>
              <a:buNone/>
            </a:pPr>
            <a:endParaRPr lang="en-US" sz="800" dirty="0">
              <a:solidFill>
                <a:schemeClr val="accent2"/>
              </a:solidFill>
            </a:endParaRPr>
          </a:p>
          <a:p>
            <a:pPr marL="0" indent="0">
              <a:spcBef>
                <a:spcPts val="0"/>
              </a:spcBef>
              <a:buNone/>
            </a:pPr>
            <a:r>
              <a:rPr lang="en-US" dirty="0">
                <a:solidFill>
                  <a:schemeClr val="accent2"/>
                </a:solidFill>
              </a:rPr>
              <a:t>Stewardship</a:t>
            </a:r>
          </a:p>
          <a:p>
            <a:pPr marL="0" indent="0">
              <a:spcBef>
                <a:spcPts val="0"/>
              </a:spcBef>
              <a:buNone/>
            </a:pPr>
            <a:r>
              <a:rPr lang="en-US" b="0" dirty="0"/>
              <a:t>Maintained over its lifetime by a custodian, either an organization or a person entrusted with its care</a:t>
            </a:r>
          </a:p>
          <a:p>
            <a:pPr marL="0" indent="0">
              <a:spcBef>
                <a:spcPts val="0"/>
              </a:spcBef>
              <a:buNone/>
            </a:pPr>
            <a:endParaRPr lang="en-US" sz="800" dirty="0">
              <a:solidFill>
                <a:schemeClr val="accent3"/>
              </a:solidFill>
            </a:endParaRPr>
          </a:p>
          <a:p>
            <a:pPr marL="0" indent="0">
              <a:spcBef>
                <a:spcPts val="0"/>
              </a:spcBef>
              <a:buNone/>
            </a:pPr>
            <a:r>
              <a:rPr lang="en-US" dirty="0">
                <a:solidFill>
                  <a:schemeClr val="accent3"/>
                </a:solidFill>
              </a:rPr>
              <a:t>Potential for Authentication</a:t>
            </a:r>
          </a:p>
          <a:p>
            <a:pPr marL="0" indent="0">
              <a:spcBef>
                <a:spcPts val="0"/>
              </a:spcBef>
              <a:buNone/>
            </a:pPr>
            <a:r>
              <a:rPr lang="en-US" b="0" dirty="0"/>
              <a:t>An assemblage of clinical information that is intended to be legally authenticated</a:t>
            </a:r>
          </a:p>
          <a:p>
            <a:pPr marL="0" indent="0">
              <a:spcBef>
                <a:spcPts val="0"/>
              </a:spcBef>
              <a:buNone/>
            </a:pPr>
            <a:endParaRPr lang="en-US" sz="900" dirty="0">
              <a:solidFill>
                <a:schemeClr val="accent4"/>
              </a:solidFill>
            </a:endParaRPr>
          </a:p>
          <a:p>
            <a:pPr marL="0" indent="0">
              <a:spcBef>
                <a:spcPts val="0"/>
              </a:spcBef>
              <a:buNone/>
            </a:pPr>
            <a:r>
              <a:rPr lang="en-US" dirty="0">
                <a:solidFill>
                  <a:schemeClr val="accent4"/>
                </a:solidFill>
              </a:rPr>
              <a:t>Context</a:t>
            </a:r>
          </a:p>
          <a:p>
            <a:pPr marL="0" indent="0">
              <a:spcBef>
                <a:spcPts val="0"/>
              </a:spcBef>
              <a:buNone/>
            </a:pPr>
            <a:r>
              <a:rPr lang="en-US" b="0" dirty="0"/>
              <a:t>Establishes the default context for its clinical contents </a:t>
            </a:r>
          </a:p>
          <a:p>
            <a:pPr marL="0" indent="0">
              <a:spcBef>
                <a:spcPts val="0"/>
              </a:spcBef>
              <a:buNone/>
            </a:pPr>
            <a:endParaRPr lang="en-US" sz="900" dirty="0">
              <a:solidFill>
                <a:schemeClr val="accent5"/>
              </a:solidFill>
            </a:endParaRPr>
          </a:p>
          <a:p>
            <a:pPr marL="0" indent="0">
              <a:spcBef>
                <a:spcPts val="0"/>
              </a:spcBef>
              <a:buNone/>
            </a:pPr>
            <a:r>
              <a:rPr lang="en-US" dirty="0">
                <a:solidFill>
                  <a:schemeClr val="accent5"/>
                </a:solidFill>
              </a:rPr>
              <a:t>Wholeness</a:t>
            </a:r>
          </a:p>
          <a:p>
            <a:pPr marL="0" indent="0">
              <a:spcBef>
                <a:spcPts val="0"/>
              </a:spcBef>
              <a:buNone/>
            </a:pPr>
            <a:r>
              <a:rPr lang="en-US" b="0" dirty="0"/>
              <a:t>Parts of the document may be created or edited separately, or may also be authenticated or legally authenticated, but the entire document is still treated as a whole unit</a:t>
            </a:r>
          </a:p>
          <a:p>
            <a:pPr marL="0" indent="0">
              <a:spcBef>
                <a:spcPts val="0"/>
              </a:spcBef>
              <a:buNone/>
            </a:pPr>
            <a:endParaRPr lang="en-US" sz="900" dirty="0">
              <a:solidFill>
                <a:schemeClr val="accent6"/>
              </a:solidFill>
            </a:endParaRPr>
          </a:p>
          <a:p>
            <a:pPr marL="0" indent="0">
              <a:spcBef>
                <a:spcPts val="0"/>
              </a:spcBef>
              <a:buNone/>
            </a:pPr>
            <a:r>
              <a:rPr lang="en-US" dirty="0">
                <a:solidFill>
                  <a:schemeClr val="accent6"/>
                </a:solidFill>
              </a:rPr>
              <a:t>Human readability</a:t>
            </a:r>
          </a:p>
          <a:p>
            <a:pPr marL="0" indent="0">
              <a:spcBef>
                <a:spcPts val="0"/>
              </a:spcBef>
              <a:buNone/>
            </a:pPr>
            <a:r>
              <a:rPr lang="en-US" b="0" dirty="0"/>
              <a:t>Human readable for easier comprehension</a:t>
            </a:r>
          </a:p>
        </p:txBody>
      </p:sp>
      <p:sp>
        <p:nvSpPr>
          <p:cNvPr id="2" name="Slide Number Placeholder 1"/>
          <p:cNvSpPr>
            <a:spLocks noGrp="1"/>
          </p:cNvSpPr>
          <p:nvPr>
            <p:ph type="sldNum" sz="quarter" idx="4294967295"/>
          </p:nvPr>
        </p:nvSpPr>
        <p:spPr>
          <a:xfrm>
            <a:off x="11677650" y="6389688"/>
            <a:ext cx="514350" cy="2270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10" name="Graphic 17">
            <a:extLst>
              <a:ext uri="{FF2B5EF4-FFF2-40B4-BE49-F238E27FC236}">
                <a16:creationId xmlns:a16="http://schemas.microsoft.com/office/drawing/2014/main" id="{056BD314-7081-6B44-8D40-EDE604FF3CB0}"/>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5397" y="1913096"/>
            <a:ext cx="3228886" cy="2628168"/>
          </a:xfrm>
          <a:prstGeom prst="rect">
            <a:avLst/>
          </a:prstGeom>
        </p:spPr>
      </p:pic>
      <p:sp>
        <p:nvSpPr>
          <p:cNvPr id="12" name="Rectangle 11"/>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8" name="Title 7"/>
          <p:cNvSpPr>
            <a:spLocks noGrp="1"/>
          </p:cNvSpPr>
          <p:nvPr>
            <p:ph type="title"/>
          </p:nvPr>
        </p:nvSpPr>
        <p:spPr>
          <a:xfrm>
            <a:off x="854699" y="232263"/>
            <a:ext cx="9833429" cy="566876"/>
          </a:xfrm>
        </p:spPr>
        <p:txBody>
          <a:bodyPr/>
          <a:lstStyle/>
          <a:p>
            <a:r>
              <a:rPr lang="en-US" dirty="0"/>
              <a:t>Principles of a Document</a:t>
            </a:r>
          </a:p>
        </p:txBody>
      </p:sp>
    </p:spTree>
    <p:extLst>
      <p:ext uri="{BB962C8B-B14F-4D97-AF65-F5344CB8AC3E}">
        <p14:creationId xmlns:p14="http://schemas.microsoft.com/office/powerpoint/2010/main" val="235207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677650" y="6389688"/>
            <a:ext cx="514350" cy="2270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2" name="Rectangle 11"/>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8" name="Title 7"/>
          <p:cNvSpPr>
            <a:spLocks noGrp="1"/>
          </p:cNvSpPr>
          <p:nvPr>
            <p:ph type="title"/>
          </p:nvPr>
        </p:nvSpPr>
        <p:spPr>
          <a:xfrm>
            <a:off x="202695" y="2280629"/>
            <a:ext cx="9833429" cy="566876"/>
          </a:xfrm>
        </p:spPr>
        <p:txBody>
          <a:bodyPr/>
          <a:lstStyle/>
          <a:p>
            <a:r>
              <a:rPr lang="en-US" dirty="0"/>
              <a:t>Document </a:t>
            </a:r>
            <a:br>
              <a:rPr lang="en-US" dirty="0"/>
            </a:br>
            <a:r>
              <a:rPr lang="en-US" dirty="0"/>
              <a:t>Metadata </a:t>
            </a:r>
            <a:br>
              <a:rPr lang="en-US" dirty="0"/>
            </a:br>
            <a:r>
              <a:rPr lang="en-US" dirty="0"/>
              <a:t>Enables </a:t>
            </a:r>
            <a:br>
              <a:rPr lang="en-US" dirty="0"/>
            </a:br>
            <a:r>
              <a:rPr lang="en-US" dirty="0"/>
              <a:t>Discovery</a:t>
            </a:r>
          </a:p>
        </p:txBody>
      </p:sp>
      <p:sp>
        <p:nvSpPr>
          <p:cNvPr id="14" name="Oval 13"/>
          <p:cNvSpPr/>
          <p:nvPr/>
        </p:nvSpPr>
        <p:spPr>
          <a:xfrm>
            <a:off x="2917003" y="2793190"/>
            <a:ext cx="3303771" cy="3109504"/>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availableStatus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creationTime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legalAuthenticator</a:t>
            </a:r>
          </a:p>
        </p:txBody>
      </p:sp>
      <p:sp>
        <p:nvSpPr>
          <p:cNvPr id="17" name="Oval 16"/>
          <p:cNvSpPr/>
          <p:nvPr/>
        </p:nvSpPr>
        <p:spPr>
          <a:xfrm>
            <a:off x="2794057" y="493444"/>
            <a:ext cx="3303771" cy="3109504"/>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author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classCode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confidentialityCode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creationTime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enntryUUID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hash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legalAuthenticator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patientID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practicdeSettingCode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serviceStartTime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serviceStopTime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size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p:txBody>
      </p:sp>
      <p:sp>
        <p:nvSpPr>
          <p:cNvPr id="16" name="Oval 15"/>
          <p:cNvSpPr/>
          <p:nvPr/>
        </p:nvSpPr>
        <p:spPr>
          <a:xfrm>
            <a:off x="5334270" y="308983"/>
            <a:ext cx="3303771" cy="310950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author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availabilityStatus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classCode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creationTime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entryUUID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eventCodeList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FormatCode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healtcareFacilityTypeCode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languageCode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mimeType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patientID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practiceSettingCode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serviceStartTime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serviceStopTime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Title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typeCode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p:txBody>
      </p:sp>
      <p:sp>
        <p:nvSpPr>
          <p:cNvPr id="6" name="TextBox 5"/>
          <p:cNvSpPr txBox="1"/>
          <p:nvPr/>
        </p:nvSpPr>
        <p:spPr>
          <a:xfrm>
            <a:off x="3429217" y="809778"/>
            <a:ext cx="2169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E22AA"/>
                </a:solidFill>
                <a:effectLst/>
                <a:uLnTx/>
                <a:uFillTx/>
                <a:latin typeface="Century Gothic" panose="020F0302020204030204"/>
                <a:ea typeface="+mn-ea"/>
                <a:cs typeface="+mn-cs"/>
              </a:rPr>
              <a:t>Privacy &amp; Security</a:t>
            </a:r>
          </a:p>
        </p:txBody>
      </p:sp>
      <p:sp>
        <p:nvSpPr>
          <p:cNvPr id="21" name="TextBox 20"/>
          <p:cNvSpPr txBox="1"/>
          <p:nvPr/>
        </p:nvSpPr>
        <p:spPr>
          <a:xfrm>
            <a:off x="6328842" y="496632"/>
            <a:ext cx="14535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D5AF"/>
                </a:solidFill>
                <a:effectLst/>
                <a:uLnTx/>
                <a:uFillTx/>
                <a:latin typeface="Century Gothic" panose="020F0302020204030204"/>
                <a:ea typeface="+mn-ea"/>
                <a:cs typeface="+mn-cs"/>
              </a:rPr>
              <a:t>Descriptive</a:t>
            </a:r>
          </a:p>
        </p:txBody>
      </p:sp>
      <p:sp>
        <p:nvSpPr>
          <p:cNvPr id="24" name="TextBox 23"/>
          <p:cNvSpPr txBox="1"/>
          <p:nvPr/>
        </p:nvSpPr>
        <p:spPr>
          <a:xfrm>
            <a:off x="3968298" y="3780059"/>
            <a:ext cx="17762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5959"/>
                </a:solidFill>
                <a:effectLst/>
                <a:uLnTx/>
                <a:uFillTx/>
                <a:latin typeface="Century Gothic" panose="020F0302020204030204"/>
                <a:ea typeface="+mn-ea"/>
                <a:cs typeface="+mn-cs"/>
              </a:rPr>
              <a:t>Lifecycle</a:t>
            </a:r>
          </a:p>
        </p:txBody>
      </p:sp>
      <p:sp>
        <p:nvSpPr>
          <p:cNvPr id="25" name="Rectangle 24"/>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5" name="Oval 14"/>
          <p:cNvSpPr/>
          <p:nvPr/>
        </p:nvSpPr>
        <p:spPr>
          <a:xfrm>
            <a:off x="7632237" y="405729"/>
            <a:ext cx="3303771" cy="310950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entryUUID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FormatCode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homeCommunityId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mimeType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PushMetadata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repositoryUniqueID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size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uniqueID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URI</a:t>
            </a:r>
          </a:p>
        </p:txBody>
      </p:sp>
      <p:sp>
        <p:nvSpPr>
          <p:cNvPr id="19" name="Oval 18"/>
          <p:cNvSpPr/>
          <p:nvPr/>
        </p:nvSpPr>
        <p:spPr>
          <a:xfrm>
            <a:off x="7782352" y="2925928"/>
            <a:ext cx="3303771" cy="3109504"/>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patientID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sourcePatientID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sourcePatientInfo</a:t>
            </a:r>
          </a:p>
        </p:txBody>
      </p:sp>
      <p:sp>
        <p:nvSpPr>
          <p:cNvPr id="18" name="Oval 17"/>
          <p:cNvSpPr/>
          <p:nvPr/>
        </p:nvSpPr>
        <p:spPr>
          <a:xfrm>
            <a:off x="5403711" y="3615147"/>
            <a:ext cx="3303771" cy="3109504"/>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author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creationTime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healthcareFacilityTypeCode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legalAuthenticator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practicdeSettingCode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sourcePatientID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Prometo Medium" panose="020B0704030203060203" pitchFamily="34" charset="0"/>
                <a:ea typeface="+mn-ea"/>
                <a:cs typeface="+mn-cs"/>
              </a:rPr>
              <a:t>sourcePatientIInfo</a:t>
            </a:r>
          </a:p>
        </p:txBody>
      </p:sp>
      <p:sp>
        <p:nvSpPr>
          <p:cNvPr id="20" name="TextBox 19"/>
          <p:cNvSpPr txBox="1"/>
          <p:nvPr/>
        </p:nvSpPr>
        <p:spPr>
          <a:xfrm>
            <a:off x="8232204" y="789181"/>
            <a:ext cx="21691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C1E9"/>
                </a:solidFill>
                <a:effectLst/>
                <a:uLnTx/>
                <a:uFillTx/>
                <a:latin typeface="Century Gothic" panose="020F0302020204030204"/>
                <a:ea typeface="+mn-ea"/>
                <a:cs typeface="+mn-cs"/>
              </a:rPr>
              <a:t>Exchange</a:t>
            </a:r>
          </a:p>
        </p:txBody>
      </p:sp>
      <p:sp>
        <p:nvSpPr>
          <p:cNvPr id="22" name="TextBox 21"/>
          <p:cNvSpPr txBox="1"/>
          <p:nvPr/>
        </p:nvSpPr>
        <p:spPr>
          <a:xfrm>
            <a:off x="8340607" y="3780059"/>
            <a:ext cx="22996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72C"/>
                </a:solidFill>
                <a:effectLst/>
                <a:uLnTx/>
                <a:uFillTx/>
                <a:latin typeface="Century Gothic" panose="020F0302020204030204"/>
                <a:ea typeface="+mn-ea"/>
                <a:cs typeface="+mn-cs"/>
              </a:rPr>
              <a:t>Patient Identity</a:t>
            </a:r>
          </a:p>
        </p:txBody>
      </p:sp>
      <p:sp>
        <p:nvSpPr>
          <p:cNvPr id="23" name="TextBox 22"/>
          <p:cNvSpPr txBox="1"/>
          <p:nvPr/>
        </p:nvSpPr>
        <p:spPr>
          <a:xfrm>
            <a:off x="6316991" y="4111348"/>
            <a:ext cx="17762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064CE"/>
                </a:solidFill>
                <a:effectLst/>
                <a:uLnTx/>
                <a:uFillTx/>
                <a:latin typeface="Century Gothic" panose="020F0302020204030204"/>
                <a:ea typeface="+mn-ea"/>
                <a:cs typeface="+mn-cs"/>
              </a:rPr>
              <a:t>Provenance</a:t>
            </a:r>
          </a:p>
        </p:txBody>
      </p:sp>
    </p:spTree>
    <p:extLst>
      <p:ext uri="{BB962C8B-B14F-4D97-AF65-F5344CB8AC3E}">
        <p14:creationId xmlns:p14="http://schemas.microsoft.com/office/powerpoint/2010/main" val="91966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83449" y="284310"/>
            <a:ext cx="10043031" cy="60857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ounded Rectangle 16"/>
          <p:cNvSpPr/>
          <p:nvPr/>
        </p:nvSpPr>
        <p:spPr>
          <a:xfrm>
            <a:off x="7671376" y="1385076"/>
            <a:ext cx="1634388" cy="1522071"/>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037724" y="339702"/>
            <a:ext cx="61344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Multiple Documents Formats of the Same Document Related By Document Associations</a:t>
            </a:r>
          </a:p>
        </p:txBody>
      </p:sp>
      <p:cxnSp>
        <p:nvCxnSpPr>
          <p:cNvPr id="44" name="Straight Arrow Connector 43"/>
          <p:cNvCxnSpPr/>
          <p:nvPr/>
        </p:nvCxnSpPr>
        <p:spPr>
          <a:xfrm>
            <a:off x="6293552" y="2107505"/>
            <a:ext cx="1545511" cy="0"/>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endCxn id="30" idx="0"/>
          </p:cNvCxnSpPr>
          <p:nvPr/>
        </p:nvCxnSpPr>
        <p:spPr>
          <a:xfrm>
            <a:off x="8544414" y="2764473"/>
            <a:ext cx="68" cy="1913970"/>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7839063" y="1594922"/>
            <a:ext cx="141070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Consolidated Clinical Document Architecture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(C-CDA 2.1)</a:t>
            </a:r>
          </a:p>
        </p:txBody>
      </p:sp>
      <p:sp>
        <p:nvSpPr>
          <p:cNvPr id="22" name="Rounded Rectangle 21"/>
          <p:cNvSpPr/>
          <p:nvPr/>
        </p:nvSpPr>
        <p:spPr>
          <a:xfrm>
            <a:off x="2384213" y="4386171"/>
            <a:ext cx="1634388" cy="1522071"/>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2515295" y="4833234"/>
            <a:ext cx="141070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Continuity of Care Document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(CCD)</a:t>
            </a:r>
          </a:p>
        </p:txBody>
      </p:sp>
      <p:sp>
        <p:nvSpPr>
          <p:cNvPr id="24" name="Rounded Rectangle 23"/>
          <p:cNvSpPr/>
          <p:nvPr/>
        </p:nvSpPr>
        <p:spPr>
          <a:xfrm>
            <a:off x="4145058" y="4397324"/>
            <a:ext cx="1634388" cy="1522071"/>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4256900" y="4764299"/>
            <a:ext cx="14107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HITSP Interoperability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Specification C32</a:t>
            </a:r>
          </a:p>
        </p:txBody>
      </p:sp>
      <p:sp>
        <p:nvSpPr>
          <p:cNvPr id="27" name="Rounded Rectangle 26"/>
          <p:cNvSpPr/>
          <p:nvPr/>
        </p:nvSpPr>
        <p:spPr>
          <a:xfrm>
            <a:off x="5900935" y="4397324"/>
            <a:ext cx="1634388" cy="1522071"/>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6012777" y="4662154"/>
            <a:ext cx="14107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Portable Document Format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(PDF)</a:t>
            </a:r>
          </a:p>
        </p:txBody>
      </p:sp>
      <p:sp>
        <p:nvSpPr>
          <p:cNvPr id="29" name="Rounded Rectangle 28"/>
          <p:cNvSpPr/>
          <p:nvPr/>
        </p:nvSpPr>
        <p:spPr>
          <a:xfrm>
            <a:off x="7727288" y="4413613"/>
            <a:ext cx="1634388" cy="1522071"/>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7839130" y="4678443"/>
            <a:ext cx="14107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Fast Healthcare Interoperability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(FHIR)</a:t>
            </a:r>
          </a:p>
        </p:txBody>
      </p:sp>
      <p:cxnSp>
        <p:nvCxnSpPr>
          <p:cNvPr id="49" name="Straight Arrow Connector 48"/>
          <p:cNvCxnSpPr/>
          <p:nvPr/>
        </p:nvCxnSpPr>
        <p:spPr>
          <a:xfrm flipH="1">
            <a:off x="3037724" y="2764473"/>
            <a:ext cx="5534655" cy="1799778"/>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H="1">
            <a:off x="4788976" y="2764473"/>
            <a:ext cx="3755370" cy="1799778"/>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a:stCxn id="63" idx="2"/>
            <a:endCxn id="27" idx="0"/>
          </p:cNvCxnSpPr>
          <p:nvPr/>
        </p:nvCxnSpPr>
        <p:spPr>
          <a:xfrm flipH="1">
            <a:off x="6718129" y="2764473"/>
            <a:ext cx="1826286" cy="1632851"/>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58" name="Rounded Rectangle 57"/>
          <p:cNvSpPr/>
          <p:nvPr/>
        </p:nvSpPr>
        <p:spPr>
          <a:xfrm>
            <a:off x="4766170" y="1403913"/>
            <a:ext cx="1634388" cy="1522071"/>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p:cNvSpPr txBox="1"/>
          <p:nvPr/>
        </p:nvSpPr>
        <p:spPr>
          <a:xfrm>
            <a:off x="4878012" y="1722675"/>
            <a:ext cx="141070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Electronic Medical Record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(EMR)</a:t>
            </a:r>
          </a:p>
        </p:txBody>
      </p:sp>
      <p:sp>
        <p:nvSpPr>
          <p:cNvPr id="71" name="Rounded Rectangle 70"/>
          <p:cNvSpPr/>
          <p:nvPr/>
        </p:nvSpPr>
        <p:spPr>
          <a:xfrm>
            <a:off x="2346814" y="1385076"/>
            <a:ext cx="1910085" cy="2732112"/>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2" name="Graphic 93">
            <a:extLst>
              <a:ext uri="{FF2B5EF4-FFF2-40B4-BE49-F238E27FC236}">
                <a16:creationId xmlns:a16="http://schemas.microsoft.com/office/drawing/2014/main" id="{F760CE13-94E3-0D45-A76B-0EA32EAB26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5977" y="2719840"/>
            <a:ext cx="410151" cy="512235"/>
          </a:xfrm>
          <a:prstGeom prst="rect">
            <a:avLst/>
          </a:prstGeom>
        </p:spPr>
      </p:pic>
      <p:pic>
        <p:nvPicPr>
          <p:cNvPr id="73" name="Graphic 96">
            <a:extLst>
              <a:ext uri="{FF2B5EF4-FFF2-40B4-BE49-F238E27FC236}">
                <a16:creationId xmlns:a16="http://schemas.microsoft.com/office/drawing/2014/main" id="{18BDE1C7-2E42-B845-8F7B-A0D864939E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63187" y="2036154"/>
            <a:ext cx="394993" cy="494192"/>
          </a:xfrm>
          <a:prstGeom prst="rect">
            <a:avLst/>
          </a:prstGeom>
        </p:spPr>
      </p:pic>
      <p:sp>
        <p:nvSpPr>
          <p:cNvPr id="74" name="TextBox 73"/>
          <p:cNvSpPr txBox="1"/>
          <p:nvPr/>
        </p:nvSpPr>
        <p:spPr>
          <a:xfrm>
            <a:off x="2631009" y="1387330"/>
            <a:ext cx="13416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Document Consumer</a:t>
            </a:r>
          </a:p>
        </p:txBody>
      </p:sp>
      <p:sp>
        <p:nvSpPr>
          <p:cNvPr id="75" name="TextBox 74"/>
          <p:cNvSpPr txBox="1"/>
          <p:nvPr/>
        </p:nvSpPr>
        <p:spPr>
          <a:xfrm>
            <a:off x="2253243" y="2065361"/>
            <a:ext cx="1344261"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Provider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Patient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Application</a:t>
            </a:r>
          </a:p>
        </p:txBody>
      </p:sp>
      <p:pic>
        <p:nvPicPr>
          <p:cNvPr id="76" name="Graphic 131">
            <a:extLst>
              <a:ext uri="{FF2B5EF4-FFF2-40B4-BE49-F238E27FC236}">
                <a16:creationId xmlns:a16="http://schemas.microsoft.com/office/drawing/2014/main" id="{99ABFAAE-E78B-7D4D-8744-20381B0140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05192" y="3446452"/>
            <a:ext cx="471720" cy="397447"/>
          </a:xfrm>
          <a:prstGeom prst="rect">
            <a:avLst/>
          </a:prstGeom>
        </p:spPr>
      </p:pic>
      <p:cxnSp>
        <p:nvCxnSpPr>
          <p:cNvPr id="77" name="Straight Arrow Connector 76"/>
          <p:cNvCxnSpPr/>
          <p:nvPr/>
        </p:nvCxnSpPr>
        <p:spPr>
          <a:xfrm>
            <a:off x="4037307" y="2107505"/>
            <a:ext cx="924944" cy="0"/>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859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231751" y="2354537"/>
            <a:ext cx="4784484" cy="1986941"/>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4294967295"/>
          </p:nvPr>
        </p:nvSpPr>
        <p:spPr>
          <a:xfrm>
            <a:off x="11677650" y="6389688"/>
            <a:ext cx="514350" cy="2270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6" name="Rectangle 5"/>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4" name="Title 3"/>
          <p:cNvSpPr>
            <a:spLocks noGrp="1"/>
          </p:cNvSpPr>
          <p:nvPr>
            <p:ph type="title"/>
          </p:nvPr>
        </p:nvSpPr>
        <p:spPr>
          <a:xfrm>
            <a:off x="854698" y="337112"/>
            <a:ext cx="9833429" cy="376566"/>
          </a:xfrm>
        </p:spPr>
        <p:txBody>
          <a:bodyPr/>
          <a:lstStyle/>
          <a:p>
            <a:r>
              <a:rPr lang="en-US" dirty="0"/>
              <a:t>FHIR Conformance Resources</a:t>
            </a:r>
          </a:p>
        </p:txBody>
      </p:sp>
      <p:sp>
        <p:nvSpPr>
          <p:cNvPr id="7" name="TextBox 6">
            <a:extLst>
              <a:ext uri="{FF2B5EF4-FFF2-40B4-BE49-F238E27FC236}">
                <a16:creationId xmlns:a16="http://schemas.microsoft.com/office/drawing/2014/main" id="{A0164BB8-8530-1340-A1BC-941BF7D89382}"/>
              </a:ext>
            </a:extLst>
          </p:cNvPr>
          <p:cNvSpPr txBox="1"/>
          <p:nvPr/>
        </p:nvSpPr>
        <p:spPr>
          <a:xfrm>
            <a:off x="854698" y="713678"/>
            <a:ext cx="7112525" cy="338554"/>
          </a:xfrm>
          <a:prstGeom prst="rect">
            <a:avLst/>
          </a:prstGeom>
          <a:no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5A5A"/>
                </a:solidFill>
                <a:effectLst/>
                <a:uLnTx/>
                <a:uFillTx/>
                <a:latin typeface="Century Gothic" panose="020B0502020202020204" pitchFamily="34" charset="0"/>
                <a:ea typeface="+mn-ea"/>
                <a:cs typeface="+mn-cs"/>
              </a:rPr>
              <a:t>A Publication Request Using Mobile Access to Health Documents (MHD)</a:t>
            </a:r>
          </a:p>
        </p:txBody>
      </p:sp>
      <p:sp>
        <p:nvSpPr>
          <p:cNvPr id="9" name="Rectangle 8"/>
          <p:cNvSpPr/>
          <p:nvPr/>
        </p:nvSpPr>
        <p:spPr>
          <a:xfrm>
            <a:off x="854698" y="2000554"/>
            <a:ext cx="4194780" cy="3416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gn="l" defTabSz="914318" rtl="0" eaLnBrk="1" fontAlgn="auto" latinLnBrk="0" hangingPunct="1">
              <a:lnSpc>
                <a:spcPct val="90000"/>
              </a:lnSpc>
              <a:spcBef>
                <a:spcPts val="0"/>
              </a:spcBef>
              <a:spcAft>
                <a:spcPts val="0"/>
              </a:spcAft>
              <a:buClr>
                <a:srgbClr val="FF5A5A"/>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Capability Statement(s)</a:t>
            </a:r>
            <a:endParaRPr kumimoji="0" lang="en-US" sz="16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endParaRPr>
          </a:p>
        </p:txBody>
      </p:sp>
      <p:sp>
        <p:nvSpPr>
          <p:cNvPr id="13" name="TextBox 12"/>
          <p:cNvSpPr txBox="1"/>
          <p:nvPr/>
        </p:nvSpPr>
        <p:spPr>
          <a:xfrm>
            <a:off x="6542055" y="2801192"/>
            <a:ext cx="434622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Available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 IHE.Github.com</a:t>
            </a:r>
            <a:endParaRPr kumimoji="0" lang="en-US" sz="2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854698" y="2630376"/>
            <a:ext cx="4194780" cy="3416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gn="l" defTabSz="914318" rtl="0" eaLnBrk="1" fontAlgn="auto" latinLnBrk="0" hangingPunct="1">
              <a:lnSpc>
                <a:spcPct val="90000"/>
              </a:lnSpc>
              <a:spcBef>
                <a:spcPts val="0"/>
              </a:spcBef>
              <a:spcAft>
                <a:spcPts val="0"/>
              </a:spcAft>
              <a:buClr>
                <a:srgbClr val="FF5A5A"/>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Structured Definitions(s)</a:t>
            </a:r>
            <a:endParaRPr kumimoji="0" lang="en-US" sz="16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endParaRPr>
          </a:p>
        </p:txBody>
      </p:sp>
      <p:sp>
        <p:nvSpPr>
          <p:cNvPr id="17" name="Rectangle 16"/>
          <p:cNvSpPr/>
          <p:nvPr/>
        </p:nvSpPr>
        <p:spPr>
          <a:xfrm>
            <a:off x="854698" y="3256718"/>
            <a:ext cx="4194780" cy="3416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gn="l" defTabSz="914318" rtl="0" eaLnBrk="1" fontAlgn="auto" latinLnBrk="0" hangingPunct="1">
              <a:lnSpc>
                <a:spcPct val="90000"/>
              </a:lnSpc>
              <a:spcBef>
                <a:spcPts val="0"/>
              </a:spcBef>
              <a:spcAft>
                <a:spcPts val="0"/>
              </a:spcAft>
              <a:buClr>
                <a:srgbClr val="FF5A5A"/>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CodeSystem</a:t>
            </a:r>
            <a:endParaRPr kumimoji="0" lang="en-US" sz="16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endParaRPr>
          </a:p>
        </p:txBody>
      </p:sp>
      <p:sp>
        <p:nvSpPr>
          <p:cNvPr id="18" name="Rectangle 17"/>
          <p:cNvSpPr/>
          <p:nvPr/>
        </p:nvSpPr>
        <p:spPr>
          <a:xfrm>
            <a:off x="854698" y="3883060"/>
            <a:ext cx="4194780" cy="3416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gn="l" defTabSz="914318" rtl="0" eaLnBrk="1" fontAlgn="auto" latinLnBrk="0" hangingPunct="1">
              <a:lnSpc>
                <a:spcPct val="90000"/>
              </a:lnSpc>
              <a:spcBef>
                <a:spcPts val="0"/>
              </a:spcBef>
              <a:spcAft>
                <a:spcPts val="0"/>
              </a:spcAft>
              <a:buClr>
                <a:srgbClr val="FF5A5A"/>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ValueSet</a:t>
            </a:r>
            <a:endParaRPr kumimoji="0" lang="en-US" sz="16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endParaRPr>
          </a:p>
        </p:txBody>
      </p:sp>
      <p:sp>
        <p:nvSpPr>
          <p:cNvPr id="19" name="Rectangle 18"/>
          <p:cNvSpPr/>
          <p:nvPr/>
        </p:nvSpPr>
        <p:spPr>
          <a:xfrm>
            <a:off x="854698" y="4509402"/>
            <a:ext cx="4194780" cy="3416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gn="l" defTabSz="914318" rtl="0" eaLnBrk="1" fontAlgn="auto" latinLnBrk="0" hangingPunct="1">
              <a:lnSpc>
                <a:spcPct val="90000"/>
              </a:lnSpc>
              <a:spcBef>
                <a:spcPts val="0"/>
              </a:spcBef>
              <a:spcAft>
                <a:spcPts val="0"/>
              </a:spcAft>
              <a:buClr>
                <a:srgbClr val="FF5A5A"/>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Examples</a:t>
            </a:r>
            <a:endParaRPr kumimoji="0" lang="en-US" sz="16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endParaRPr>
          </a:p>
        </p:txBody>
      </p:sp>
      <p:sp>
        <p:nvSpPr>
          <p:cNvPr id="20" name="Rectangle 19"/>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2734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1162447204"/>
              </p:ext>
            </p:extLst>
          </p:nvPr>
        </p:nvGraphicFramePr>
        <p:xfrm>
          <a:off x="225042" y="1177006"/>
          <a:ext cx="11749854" cy="5431558"/>
        </p:xfrm>
        <a:graphic>
          <a:graphicData uri="http://schemas.openxmlformats.org/drawingml/2006/table">
            <a:tbl>
              <a:tblPr firstRow="1" firstCol="1" bandRow="1">
                <a:tableStyleId>{5C22544A-7EE6-4342-B048-85BDC9FD1C3A}</a:tableStyleId>
              </a:tblPr>
              <a:tblGrid>
                <a:gridCol w="381000">
                  <a:extLst>
                    <a:ext uri="{9D8B030D-6E8A-4147-A177-3AD203B41FA5}">
                      <a16:colId xmlns:a16="http://schemas.microsoft.com/office/drawing/2014/main" val="2858310368"/>
                    </a:ext>
                  </a:extLst>
                </a:gridCol>
                <a:gridCol w="4270758">
                  <a:extLst>
                    <a:ext uri="{9D8B030D-6E8A-4147-A177-3AD203B41FA5}">
                      <a16:colId xmlns:a16="http://schemas.microsoft.com/office/drawing/2014/main" val="778786058"/>
                    </a:ext>
                  </a:extLst>
                </a:gridCol>
                <a:gridCol w="5899533">
                  <a:extLst>
                    <a:ext uri="{9D8B030D-6E8A-4147-A177-3AD203B41FA5}">
                      <a16:colId xmlns:a16="http://schemas.microsoft.com/office/drawing/2014/main" val="674353417"/>
                    </a:ext>
                  </a:extLst>
                </a:gridCol>
                <a:gridCol w="1198563">
                  <a:extLst>
                    <a:ext uri="{9D8B030D-6E8A-4147-A177-3AD203B41FA5}">
                      <a16:colId xmlns:a16="http://schemas.microsoft.com/office/drawing/2014/main" val="2059185491"/>
                    </a:ext>
                  </a:extLst>
                </a:gridCol>
              </a:tblGrid>
              <a:tr h="346994">
                <a:tc gridSpan="2">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1800" dirty="0">
                          <a:effectLst/>
                        </a:rPr>
                        <a:t>LEAD(S)</a:t>
                      </a:r>
                      <a:endParaRPr lang="en-US" sz="1800" dirty="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rPr>
                        <a:t>TIME (ET)</a:t>
                      </a:r>
                      <a:endParaRPr lang="en-US" sz="1800" dirty="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111760">
                <a:tc>
                  <a:txBody>
                    <a:bodyPr/>
                    <a:lstStyle/>
                    <a:p>
                      <a:pPr marL="0" marR="0" algn="ctr">
                        <a:spcBef>
                          <a:spcPts val="0"/>
                        </a:spcBef>
                        <a:spcAft>
                          <a:spcPts val="0"/>
                        </a:spcAft>
                      </a:pPr>
                      <a:r>
                        <a:rPr lang="en-US" sz="2000" dirty="0">
                          <a:effectLst/>
                          <a:latin typeface="+mn-lt"/>
                        </a:rPr>
                        <a:t>1</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Logistics &amp; Welcome</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Maria Michaels </a:t>
                      </a:r>
                    </a:p>
                    <a:p>
                      <a:pPr marL="0" marR="0">
                        <a:spcBef>
                          <a:spcPts val="0"/>
                        </a:spcBef>
                        <a:spcAft>
                          <a:spcPts val="0"/>
                        </a:spcAft>
                      </a:pPr>
                      <a:r>
                        <a:rPr lang="en-US" sz="1800" dirty="0">
                          <a:effectLst/>
                          <a:latin typeface="+mn-lt"/>
                        </a:rPr>
                        <a:t>TEP Co-Chairs: Bill Lober, John Loonsk</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3:00-3:05</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0">
                <a:tc>
                  <a:txBody>
                    <a:bodyPr/>
                    <a:lstStyle/>
                    <a:p>
                      <a:pPr marL="0" marR="0" algn="ctr">
                        <a:spcBef>
                          <a:spcPts val="0"/>
                        </a:spcBef>
                        <a:spcAft>
                          <a:spcPts val="0"/>
                        </a:spcAft>
                      </a:pP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IHE and MedMorph</a:t>
                      </a:r>
                    </a:p>
                  </a:txBody>
                  <a:tcPr marL="76200" marR="76200" marT="0" marB="0"/>
                </a:tc>
                <a:tc>
                  <a:txBody>
                    <a:bodyPr/>
                    <a:lstStyle/>
                    <a:p>
                      <a:pPr algn="l"/>
                      <a:r>
                        <a:rPr lang="en-US" dirty="0"/>
                        <a:t>Amit Trivedi – HIMSS</a:t>
                      </a:r>
                    </a:p>
                    <a:p>
                      <a:pPr algn="l"/>
                      <a:r>
                        <a:rPr lang="en-US" dirty="0"/>
                        <a:t>Adam Bazer – HIMSS</a:t>
                      </a:r>
                    </a:p>
                    <a:p>
                      <a:pPr algn="l"/>
                      <a:r>
                        <a:rPr lang="en-US" sz="1800" dirty="0">
                          <a:effectLst/>
                          <a:latin typeface="+mn-lt"/>
                          <a:ea typeface="Calibri" panose="020F0502020204030204" pitchFamily="34" charset="0"/>
                        </a:rPr>
                        <a:t>Katiya Shell – EMI Advisors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3:05-3:30</a:t>
                      </a:r>
                    </a:p>
                  </a:txBody>
                  <a:tcPr marL="76200" marR="76200" marT="0" marB="0"/>
                </a:tc>
                <a:extLst>
                  <a:ext uri="{0D108BD9-81ED-4DB2-BD59-A6C34878D82A}">
                    <a16:rowId xmlns:a16="http://schemas.microsoft.com/office/drawing/2014/main" val="316231683"/>
                  </a:ext>
                </a:extLst>
              </a:tr>
              <a:tr h="0">
                <a:tc>
                  <a:txBody>
                    <a:bodyPr/>
                    <a:lstStyle/>
                    <a:p>
                      <a:pPr marL="0" marR="0" algn="ctr">
                        <a:spcBef>
                          <a:spcPts val="0"/>
                        </a:spcBef>
                        <a:spcAft>
                          <a:spcPts val="0"/>
                        </a:spcAft>
                      </a:pPr>
                      <a:r>
                        <a:rPr lang="en-US" sz="2000" dirty="0">
                          <a:effectLst/>
                          <a:latin typeface="+mn-lt"/>
                          <a:ea typeface="Calibri" panose="020F0502020204030204" pitchFamily="34" charset="0"/>
                        </a:rPr>
                        <a:t>2</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IHE Connectathon Update</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Dragon Bashyam</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3:30-3:35</a:t>
                      </a:r>
                    </a:p>
                  </a:txBody>
                  <a:tcPr marL="76200" marR="76200" marT="0" marB="0"/>
                </a:tc>
                <a:extLst>
                  <a:ext uri="{0D108BD9-81ED-4DB2-BD59-A6C34878D82A}">
                    <a16:rowId xmlns:a16="http://schemas.microsoft.com/office/drawing/2014/main" val="2922985084"/>
                  </a:ext>
                </a:extLst>
              </a:tr>
              <a:tr h="281517">
                <a:tc>
                  <a:txBody>
                    <a:bodyPr/>
                    <a:lstStyle/>
                    <a:p>
                      <a:pPr marL="0" marR="0" algn="ctr">
                        <a:spcBef>
                          <a:spcPts val="0"/>
                        </a:spcBef>
                        <a:spcAft>
                          <a:spcPts val="0"/>
                        </a:spcAft>
                      </a:pPr>
                      <a:r>
                        <a:rPr lang="en-US" sz="2000" dirty="0">
                          <a:effectLst/>
                          <a:latin typeface="+mn-lt"/>
                          <a:ea typeface="Calibri" panose="020F0502020204030204" pitchFamily="34" charset="0"/>
                        </a:rPr>
                        <a:t>3</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MedMorph RA Ballot Reconciliation Update</a:t>
                      </a:r>
                    </a:p>
                  </a:txBody>
                  <a:tcPr marL="76200" marR="76200" marT="0" marB="0"/>
                </a:tc>
                <a:tc>
                  <a:txBody>
                    <a:bodyPr/>
                    <a:lstStyle/>
                    <a:p>
                      <a:pPr marL="0" marR="0">
                        <a:spcBef>
                          <a:spcPts val="0"/>
                        </a:spcBef>
                        <a:spcAft>
                          <a:spcPts val="0"/>
                        </a:spcAft>
                      </a:pPr>
                      <a:r>
                        <a:rPr lang="en-US" sz="1800" dirty="0">
                          <a:effectLst/>
                          <a:latin typeface="+mn-lt"/>
                          <a:ea typeface="Calibri" panose="020F0502020204030204" pitchFamily="34" charset="0"/>
                        </a:rPr>
                        <a:t>Becky Angeles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3:35-3:40</a:t>
                      </a:r>
                    </a:p>
                  </a:txBody>
                  <a:tcPr marL="76200" marR="76200" marT="0" marB="0"/>
                </a:tc>
                <a:extLst>
                  <a:ext uri="{0D108BD9-81ED-4DB2-BD59-A6C34878D82A}">
                    <a16:rowId xmlns:a16="http://schemas.microsoft.com/office/drawing/2014/main" val="3787071303"/>
                  </a:ext>
                </a:extLst>
              </a:tr>
              <a:tr h="734437">
                <a:tc>
                  <a:txBody>
                    <a:bodyPr/>
                    <a:lstStyle/>
                    <a:p>
                      <a:pPr marL="0" marR="0" algn="ctr">
                        <a:spcBef>
                          <a:spcPts val="0"/>
                        </a:spcBef>
                        <a:spcAft>
                          <a:spcPts val="0"/>
                        </a:spcAft>
                      </a:pPr>
                      <a:r>
                        <a:rPr lang="en-US" sz="2000" dirty="0">
                          <a:effectLst/>
                          <a:latin typeface="+mn-lt"/>
                          <a:ea typeface="Calibri" panose="020F0502020204030204" pitchFamily="34" charset="0"/>
                        </a:rPr>
                        <a:t>4</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Upcoming HL7 Activities</a:t>
                      </a:r>
                    </a:p>
                    <a:p>
                      <a:pPr marL="285750" marR="0" indent="-285750">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rPr>
                        <a:t>Connectathon</a:t>
                      </a:r>
                    </a:p>
                    <a:p>
                      <a:pPr marL="285750" marR="0" indent="-285750">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rPr>
                        <a:t>Workgroup Meeting</a:t>
                      </a:r>
                    </a:p>
                    <a:p>
                      <a:pPr marL="285750" marR="0" indent="-285750">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rPr>
                        <a:t>Content IGs</a:t>
                      </a:r>
                    </a:p>
                  </a:txBody>
                  <a:tcPr marL="76200" marR="76200" marT="0" marB="0"/>
                </a:tc>
                <a:tc>
                  <a:txBody>
                    <a:bodyPr/>
                    <a:lstStyle/>
                    <a:p>
                      <a:pPr marL="0" marR="0">
                        <a:spcBef>
                          <a:spcPts val="0"/>
                        </a:spcBef>
                        <a:spcAft>
                          <a:spcPts val="0"/>
                        </a:spcAft>
                      </a:pPr>
                      <a:r>
                        <a:rPr lang="en-US" sz="1800" dirty="0">
                          <a:effectLst/>
                          <a:latin typeface="+mn-lt"/>
                        </a:rPr>
                        <a:t>Becky Angeles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3:40-3:50</a:t>
                      </a:r>
                    </a:p>
                  </a:txBody>
                  <a:tcPr marL="76200" marR="76200" marT="0" marB="0"/>
                </a:tc>
                <a:extLst>
                  <a:ext uri="{0D108BD9-81ED-4DB2-BD59-A6C34878D82A}">
                    <a16:rowId xmlns:a16="http://schemas.microsoft.com/office/drawing/2014/main" val="545656179"/>
                  </a:ext>
                </a:extLst>
              </a:tr>
              <a:tr h="734437">
                <a:tc>
                  <a:txBody>
                    <a:bodyPr/>
                    <a:lstStyle/>
                    <a:p>
                      <a:pPr marL="0" marR="0" algn="ctr">
                        <a:spcBef>
                          <a:spcPts val="0"/>
                        </a:spcBef>
                        <a:spcAft>
                          <a:spcPts val="0"/>
                        </a:spcAft>
                      </a:pPr>
                      <a:r>
                        <a:rPr lang="en-US" sz="2000" dirty="0">
                          <a:effectLst/>
                          <a:latin typeface="+mn-lt"/>
                          <a:ea typeface="Calibri" panose="020F0502020204030204" pitchFamily="34" charset="0"/>
                        </a:rPr>
                        <a:t>5</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USCDI Updates as Related to MedMorph</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Becky Angeles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3:50-3:55</a:t>
                      </a:r>
                    </a:p>
                  </a:txBody>
                  <a:tcPr marL="76200" marR="76200" marT="0" marB="0"/>
                </a:tc>
                <a:extLst>
                  <a:ext uri="{0D108BD9-81ED-4DB2-BD59-A6C34878D82A}">
                    <a16:rowId xmlns:a16="http://schemas.microsoft.com/office/drawing/2014/main" val="851252903"/>
                  </a:ext>
                </a:extLst>
              </a:tr>
              <a:tr h="734437">
                <a:tc>
                  <a:txBody>
                    <a:bodyPr/>
                    <a:lstStyle/>
                    <a:p>
                      <a:pPr marL="0" marR="0" algn="ctr">
                        <a:spcBef>
                          <a:spcPts val="0"/>
                        </a:spcBef>
                        <a:spcAft>
                          <a:spcPts val="0"/>
                        </a:spcAft>
                      </a:pPr>
                      <a:r>
                        <a:rPr lang="en-US" sz="2000" dirty="0">
                          <a:effectLst/>
                          <a:latin typeface="+mn-lt"/>
                        </a:rPr>
                        <a:t>6</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Wrap Up</a:t>
                      </a:r>
                    </a:p>
                    <a:p>
                      <a:pPr marL="0" marR="0">
                        <a:spcBef>
                          <a:spcPts val="0"/>
                        </a:spcBef>
                        <a:spcAft>
                          <a:spcPts val="0"/>
                        </a:spcAft>
                      </a:pPr>
                      <a:r>
                        <a:rPr lang="en-US" sz="1800" dirty="0">
                          <a:effectLst/>
                          <a:latin typeface="+mn-lt"/>
                        </a:rPr>
                        <a:t>Next Meeting April 20</a:t>
                      </a:r>
                      <a:r>
                        <a:rPr lang="en-US" sz="1800" baseline="30000" dirty="0">
                          <a:effectLst/>
                          <a:latin typeface="+mn-lt"/>
                        </a:rPr>
                        <a:t>th</a:t>
                      </a:r>
                      <a:r>
                        <a:rPr lang="en-US" sz="1800" dirty="0">
                          <a:effectLst/>
                          <a:latin typeface="+mn-lt"/>
                        </a:rPr>
                        <a:t>, 2021</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Maria Michaels </a:t>
                      </a:r>
                    </a:p>
                    <a:p>
                      <a:pPr marL="0" marR="0">
                        <a:spcBef>
                          <a:spcPts val="0"/>
                        </a:spcBef>
                        <a:spcAft>
                          <a:spcPts val="0"/>
                        </a:spcAft>
                      </a:pPr>
                      <a:r>
                        <a:rPr lang="en-US" sz="1800" dirty="0">
                          <a:effectLst/>
                          <a:latin typeface="+mn-lt"/>
                        </a:rPr>
                        <a:t>TEP Co-Chairs: Bill Lober, John Loonsk</a:t>
                      </a:r>
                    </a:p>
                  </a:txBody>
                  <a:tcPr marL="76200" marR="76200" marT="0" marB="0"/>
                </a:tc>
                <a:tc>
                  <a:txBody>
                    <a:bodyPr/>
                    <a:lstStyle/>
                    <a:p>
                      <a:pPr marL="0" marR="0" algn="ctr">
                        <a:spcBef>
                          <a:spcPts val="0"/>
                        </a:spcBef>
                        <a:spcAft>
                          <a:spcPts val="0"/>
                        </a:spcAft>
                      </a:pPr>
                      <a:r>
                        <a:rPr lang="en-US" sz="1800" dirty="0">
                          <a:effectLst/>
                          <a:latin typeface="+mn-lt"/>
                        </a:rPr>
                        <a:t>3:55-4:00</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1672933524"/>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mn-lt"/>
              </a:rPr>
              <a:t>MedMorph TEP Meeting Agenda – 03/16/2021</a:t>
            </a:r>
          </a:p>
        </p:txBody>
      </p:sp>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7017945" y="973637"/>
            <a:ext cx="4883790" cy="484518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9" name="Content Placeholder 8"/>
          <p:cNvSpPr>
            <a:spLocks noGrp="1"/>
          </p:cNvSpPr>
          <p:nvPr>
            <p:ph idx="1"/>
          </p:nvPr>
        </p:nvSpPr>
        <p:spPr>
          <a:xfrm>
            <a:off x="854698" y="973637"/>
            <a:ext cx="5777092" cy="5358727"/>
          </a:xfrm>
        </p:spPr>
        <p:txBody>
          <a:bodyPr>
            <a:normAutofit fontScale="62500" lnSpcReduction="20000"/>
          </a:bodyPr>
          <a:lstStyle/>
          <a:p>
            <a:pPr marL="0" indent="0">
              <a:spcBef>
                <a:spcPts val="0"/>
              </a:spcBef>
              <a:buNone/>
            </a:pPr>
            <a:r>
              <a:rPr lang="en-US" sz="2900" dirty="0">
                <a:solidFill>
                  <a:schemeClr val="accent1"/>
                </a:solidFill>
              </a:rPr>
              <a:t>MHD Profile</a:t>
            </a:r>
          </a:p>
          <a:p>
            <a:pPr>
              <a:spcBef>
                <a:spcPts val="0"/>
              </a:spcBef>
            </a:pPr>
            <a:r>
              <a:rPr lang="en-US" b="0" dirty="0"/>
              <a:t>Eliminates the need to understand SOAP and eBXML while enabling API use of JSON or simple XML</a:t>
            </a:r>
          </a:p>
          <a:p>
            <a:pPr marL="0" indent="0">
              <a:spcBef>
                <a:spcPts val="0"/>
              </a:spcBef>
              <a:buNone/>
            </a:pPr>
            <a:endParaRPr lang="en-US" dirty="0">
              <a:solidFill>
                <a:schemeClr val="accent2"/>
              </a:solidFill>
            </a:endParaRPr>
          </a:p>
          <a:p>
            <a:pPr marL="0" indent="0">
              <a:spcBef>
                <a:spcPts val="0"/>
              </a:spcBef>
              <a:buNone/>
            </a:pPr>
            <a:r>
              <a:rPr lang="en-US" sz="2900" dirty="0">
                <a:solidFill>
                  <a:schemeClr val="accent2"/>
                </a:solidFill>
              </a:rPr>
              <a:t>But Document Content and Format isn’t Changed </a:t>
            </a:r>
          </a:p>
          <a:p>
            <a:pPr>
              <a:spcBef>
                <a:spcPts val="0"/>
              </a:spcBef>
            </a:pPr>
            <a:r>
              <a:rPr lang="en-US" b="0" dirty="0"/>
              <a:t>They are various formats (PDF, DICOM, CDA, CCR)</a:t>
            </a:r>
          </a:p>
          <a:p>
            <a:pPr>
              <a:spcBef>
                <a:spcPts val="0"/>
              </a:spcBef>
            </a:pPr>
            <a:r>
              <a:rPr lang="en-US" b="0" dirty="0"/>
              <a:t>CDA XML is not simple XMP</a:t>
            </a:r>
          </a:p>
          <a:p>
            <a:pPr marL="0" indent="0">
              <a:spcBef>
                <a:spcPts val="0"/>
              </a:spcBef>
              <a:buNone/>
            </a:pPr>
            <a:endParaRPr lang="en-US" dirty="0">
              <a:solidFill>
                <a:schemeClr val="accent3"/>
              </a:solidFill>
            </a:endParaRPr>
          </a:p>
          <a:p>
            <a:pPr marL="0" indent="0">
              <a:spcBef>
                <a:spcPts val="0"/>
              </a:spcBef>
              <a:buNone/>
            </a:pPr>
            <a:r>
              <a:rPr lang="en-US" sz="2900" dirty="0">
                <a:solidFill>
                  <a:schemeClr val="accent3"/>
                </a:solidFill>
              </a:rPr>
              <a:t>Better</a:t>
            </a:r>
          </a:p>
          <a:p>
            <a:pPr>
              <a:spcBef>
                <a:spcPts val="0"/>
              </a:spcBef>
            </a:pPr>
            <a:r>
              <a:rPr lang="en-US" b="0" dirty="0"/>
              <a:t>Consume fine-grain FHIR Resources </a:t>
            </a:r>
          </a:p>
          <a:p>
            <a:pPr>
              <a:spcBef>
                <a:spcPts val="0"/>
              </a:spcBef>
            </a:pPr>
            <a:r>
              <a:rPr lang="en-US" b="0" dirty="0"/>
              <a:t>Observation, Allergy Intolerance, Immunization, Medication, etc.</a:t>
            </a:r>
          </a:p>
          <a:p>
            <a:pPr marL="0" indent="0">
              <a:spcBef>
                <a:spcPts val="0"/>
              </a:spcBef>
              <a:buNone/>
            </a:pPr>
            <a:endParaRPr lang="en-US" dirty="0">
              <a:solidFill>
                <a:schemeClr val="accent4"/>
              </a:solidFill>
            </a:endParaRPr>
          </a:p>
          <a:p>
            <a:pPr marL="0" indent="0">
              <a:spcBef>
                <a:spcPts val="0"/>
              </a:spcBef>
              <a:buNone/>
            </a:pPr>
            <a:r>
              <a:rPr lang="en-US" sz="2900" dirty="0">
                <a:solidFill>
                  <a:schemeClr val="accent4"/>
                </a:solidFill>
              </a:rPr>
              <a:t>Yet</a:t>
            </a:r>
          </a:p>
          <a:p>
            <a:pPr>
              <a:spcBef>
                <a:spcPts val="0"/>
              </a:spcBef>
            </a:pPr>
            <a:r>
              <a:rPr lang="en-US" b="0" dirty="0"/>
              <a:t>Use of data will eventually need to know the integrity and authenticity of the data</a:t>
            </a:r>
          </a:p>
          <a:p>
            <a:pPr>
              <a:spcBef>
                <a:spcPts val="0"/>
              </a:spcBef>
            </a:pPr>
            <a:r>
              <a:rPr lang="en-US" b="0" dirty="0"/>
              <a:t>Clinicians decisions based on fine-grain FHIR Resources will need to reference the source and thus clinical context of data – cross-enterprise adds emphasis of need for Provenance</a:t>
            </a:r>
          </a:p>
          <a:p>
            <a:pPr marL="0" indent="0">
              <a:spcBef>
                <a:spcPts val="0"/>
              </a:spcBef>
              <a:buNone/>
            </a:pPr>
            <a:r>
              <a:rPr lang="en-US" b="0" dirty="0"/>
              <a:t> </a:t>
            </a:r>
          </a:p>
          <a:p>
            <a:pPr marL="0" indent="0">
              <a:spcBef>
                <a:spcPts val="0"/>
              </a:spcBef>
              <a:buNone/>
            </a:pPr>
            <a:endParaRPr lang="en-US" dirty="0">
              <a:solidFill>
                <a:schemeClr val="accent5"/>
              </a:solidFill>
            </a:endParaRPr>
          </a:p>
        </p:txBody>
      </p:sp>
      <p:sp>
        <p:nvSpPr>
          <p:cNvPr id="2" name="Slide Number Placeholder 1"/>
          <p:cNvSpPr>
            <a:spLocks noGrp="1"/>
          </p:cNvSpPr>
          <p:nvPr>
            <p:ph type="sldNum" sz="quarter" idx="4294967295"/>
          </p:nvPr>
        </p:nvSpPr>
        <p:spPr>
          <a:xfrm>
            <a:off x="11677650" y="6389688"/>
            <a:ext cx="514350" cy="2270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10" name="Graphic 17">
            <a:extLst>
              <a:ext uri="{FF2B5EF4-FFF2-40B4-BE49-F238E27FC236}">
                <a16:creationId xmlns:a16="http://schemas.microsoft.com/office/drawing/2014/main" id="{056BD314-7081-6B44-8D40-EDE604FF3CB0}"/>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5397" y="1913096"/>
            <a:ext cx="3228886" cy="2628168"/>
          </a:xfrm>
          <a:prstGeom prst="rect">
            <a:avLst/>
          </a:prstGeom>
        </p:spPr>
      </p:pic>
      <p:sp>
        <p:nvSpPr>
          <p:cNvPr id="12" name="Rectangle 11"/>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8" name="Title 7"/>
          <p:cNvSpPr>
            <a:spLocks noGrp="1"/>
          </p:cNvSpPr>
          <p:nvPr>
            <p:ph type="title"/>
          </p:nvPr>
        </p:nvSpPr>
        <p:spPr>
          <a:xfrm>
            <a:off x="854699" y="232263"/>
            <a:ext cx="9833429" cy="566876"/>
          </a:xfrm>
        </p:spPr>
        <p:txBody>
          <a:bodyPr/>
          <a:lstStyle/>
          <a:p>
            <a:r>
              <a:rPr lang="en-US" dirty="0"/>
              <a:t>Consuming Documents Is Hard</a:t>
            </a:r>
          </a:p>
        </p:txBody>
      </p:sp>
      <p:sp>
        <p:nvSpPr>
          <p:cNvPr id="13" name="Rectangle 12"/>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8213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en-US" dirty="0">
                <a:solidFill>
                  <a:schemeClr val="bg1"/>
                </a:solidFill>
              </a:rPr>
              <a:t>FHIR-Enabled </a:t>
            </a:r>
            <a:br>
              <a:rPr lang="en-US" dirty="0">
                <a:solidFill>
                  <a:schemeClr val="bg1"/>
                </a:solidFill>
              </a:rPr>
            </a:br>
            <a:r>
              <a:rPr lang="en-US" dirty="0">
                <a:solidFill>
                  <a:schemeClr val="bg1"/>
                </a:solidFill>
              </a:rPr>
              <a:t>Data Exchange</a:t>
            </a:r>
            <a:br>
              <a:rPr lang="en-US" dirty="0">
                <a:solidFill>
                  <a:schemeClr val="bg1"/>
                </a:solidFill>
              </a:rPr>
            </a:br>
            <a:r>
              <a:rPr lang="en-US" dirty="0">
                <a:solidFill>
                  <a:schemeClr val="bg1"/>
                </a:solidFill>
              </a:rPr>
              <a:t>Profiles</a:t>
            </a:r>
          </a:p>
        </p:txBody>
      </p:sp>
      <p:sp>
        <p:nvSpPr>
          <p:cNvPr id="6" name="Rectangle 5"/>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7" name="Rectangle 6"/>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Rounded Rectangle 9"/>
          <p:cNvSpPr/>
          <p:nvPr/>
        </p:nvSpPr>
        <p:spPr>
          <a:xfrm>
            <a:off x="6162594" y="245889"/>
            <a:ext cx="5252219" cy="637145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rPr>
              <a:t>Query for Existing Data for Mobile (QEDm)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entury Gothic" panose="020F0302020204030204"/>
                <a:ea typeface="+mn-ea"/>
                <a:cs typeface="+mn-cs"/>
              </a:rPr>
              <a:t>IHE Integration Profile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latin typeface="Century Gothic" panose="020F0302020204030204"/>
                <a:ea typeface="+mn-ea"/>
                <a:cs typeface="+mn-cs"/>
              </a:rPr>
              <a:t>IT Infrastructure Domain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Standards Profile Based On:</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Underlying HL7 Standards Used:</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Observation,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AllergyIntolerance,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Condition,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DiagnosticReport,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Medication,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MedicationStatement,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MedicationRequest,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Immunization,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Procedure,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Encounter,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Provenance,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OperationOutcome,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Bundle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 name="Oval 11"/>
          <p:cNvSpPr/>
          <p:nvPr/>
        </p:nvSpPr>
        <p:spPr>
          <a:xfrm>
            <a:off x="8026521" y="369423"/>
            <a:ext cx="1390809" cy="1398171"/>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3" name="Graphic 174">
            <a:extLst>
              <a:ext uri="{FF2B5EF4-FFF2-40B4-BE49-F238E27FC236}">
                <a16:creationId xmlns:a16="http://schemas.microsoft.com/office/drawing/2014/main" id="{4A52842A-158D-354C-B049-9166C9D3AA0C}"/>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3596" y="468726"/>
            <a:ext cx="1121769" cy="1206393"/>
          </a:xfrm>
          <a:prstGeom prst="rect">
            <a:avLst/>
          </a:prstGeom>
        </p:spPr>
      </p:pic>
      <p:pic>
        <p:nvPicPr>
          <p:cNvPr id="11" name="Graphic 33">
            <a:extLst>
              <a:ext uri="{FF2B5EF4-FFF2-40B4-BE49-F238E27FC236}">
                <a16:creationId xmlns:a16="http://schemas.microsoft.com/office/drawing/2014/main" id="{DB430025-71E7-D647-9925-2132937A7BCA}"/>
              </a:ext>
            </a:extLst>
          </p:cNvPr>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26984" y="851012"/>
            <a:ext cx="434992" cy="434992"/>
          </a:xfrm>
          <a:prstGeom prst="rect">
            <a:avLst/>
          </a:prstGeom>
        </p:spPr>
      </p:pic>
      <p:pic>
        <p:nvPicPr>
          <p:cNvPr id="14" name="Picture 21" descr="Achtergrond: FHIR - 1-20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32544" y="2823263"/>
            <a:ext cx="1493575" cy="45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474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4" name="Title 3"/>
          <p:cNvSpPr>
            <a:spLocks noGrp="1"/>
          </p:cNvSpPr>
          <p:nvPr>
            <p:ph type="title"/>
          </p:nvPr>
        </p:nvSpPr>
        <p:spPr>
          <a:xfrm>
            <a:off x="777494" y="321713"/>
            <a:ext cx="5069272" cy="1028700"/>
          </a:xfrm>
        </p:spPr>
        <p:txBody>
          <a:bodyPr/>
          <a:lstStyle/>
          <a:p>
            <a:r>
              <a:rPr lang="en-US" dirty="0"/>
              <a:t>Finding &amp; Extracting Data with FHIR-Enabled Profiles</a:t>
            </a:r>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6" name="Picture Placeholder 5"/>
          <p:cNvPicPr>
            <a:picLocks noGrp="1" noChangeAspect="1"/>
          </p:cNvPicPr>
          <p:nvPr>
            <p:ph type="pic" sz="quarter" idx="12"/>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207" b="1207"/>
          <a:stretch>
            <a:fillRect/>
          </a:stretch>
        </p:blipFill>
        <p:spPr/>
      </p:pic>
      <p:sp>
        <p:nvSpPr>
          <p:cNvPr id="8" name="Rectangle 7"/>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9" name="Rectangle 8"/>
          <p:cNvSpPr/>
          <p:nvPr/>
        </p:nvSpPr>
        <p:spPr>
          <a:xfrm>
            <a:off x="706611" y="2317474"/>
            <a:ext cx="4977909" cy="448122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5C1E9"/>
                </a:solidFill>
                <a:effectLst/>
                <a:uLnTx/>
                <a:uFillTx/>
                <a:latin typeface="Century Gothic" panose="020B0502020202020204" pitchFamily="34" charset="0"/>
                <a:ea typeface="+mn-ea"/>
                <a:cs typeface="+mn-cs"/>
              </a:rPr>
              <a:t>Query for Existing Data for Mobile (QEDm)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Supports queries for clinical data elements by making the information widely available to other systems within and across enterprises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Defines a transaction used to query a list of specific data elements, persisted as FHIR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5C1E9"/>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318" rtl="0" eaLnBrk="1" fontAlgn="auto" latinLnBrk="0" hangingPunct="1">
              <a:lnSpc>
                <a:spcPct val="130000"/>
              </a:lnSpc>
              <a:spcBef>
                <a:spcPts val="0"/>
              </a:spcBef>
              <a:spcAft>
                <a:spcPts val="0"/>
              </a:spcAft>
              <a:buClr>
                <a:srgbClr val="FF5A5A"/>
              </a:buClr>
              <a:buSzTx/>
              <a:buFontTx/>
              <a:buNone/>
              <a:tabLst/>
              <a:defRPr/>
            </a:pPr>
            <a:r>
              <a:rPr kumimoji="0" lang="en-US" sz="1800" b="1" i="0" u="none" strike="noStrike" kern="1200" cap="none" spc="0" normalizeH="0" baseline="0" noProof="0" dirty="0">
                <a:ln>
                  <a:noFill/>
                </a:ln>
                <a:solidFill>
                  <a:srgbClr val="FF5959"/>
                </a:solidFill>
                <a:effectLst/>
                <a:uLnTx/>
                <a:uFillTx/>
                <a:latin typeface="Century Gothic" panose="020B0502020202020204" pitchFamily="34" charset="0"/>
                <a:ea typeface="+mn-ea"/>
                <a:cs typeface="+mn-cs"/>
              </a:rPr>
              <a:t>Mobile Cross-Enterprise Document Data Element Extraction (mXDE)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Provides the means to access data elements extracted from shared structured documents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Enables the deployment of health data exchange infrastructures where fine-grained access to health data coexists and complements the sharing of coarse-grained documents and fine-grained data elements</a:t>
            </a:r>
          </a:p>
          <a:p>
            <a:pPr marL="0" marR="0" lvl="0" indent="0" algn="l" defTabSz="914318" rtl="0" eaLnBrk="1" fontAlgn="auto" latinLnBrk="0" hangingPunct="1">
              <a:lnSpc>
                <a:spcPct val="130000"/>
              </a:lnSpc>
              <a:spcBef>
                <a:spcPts val="0"/>
              </a:spcBef>
              <a:spcAft>
                <a:spcPts val="0"/>
              </a:spcAft>
              <a:buClr>
                <a:srgbClr val="FF5A5A"/>
              </a:buClr>
              <a:buSzTx/>
              <a:buFontTx/>
              <a:buNone/>
              <a:tabLst/>
              <a:defRPr/>
            </a:pPr>
            <a:endParaRPr kumimoji="0" lang="en-US" sz="1800" b="1" i="0" u="none" strike="noStrike" kern="1200" cap="none" spc="0" normalizeH="0" baseline="0" noProof="0" dirty="0">
              <a:ln>
                <a:noFill/>
              </a:ln>
              <a:solidFill>
                <a:srgbClr val="FF5959"/>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0" name="Rectangle 9"/>
          <p:cNvSpPr/>
          <p:nvPr/>
        </p:nvSpPr>
        <p:spPr>
          <a:xfrm>
            <a:off x="10830247" y="123003"/>
            <a:ext cx="1204176" cy="590675"/>
          </a:xfrm>
          <a:prstGeom prst="rect">
            <a:avLst/>
          </a:prstGeom>
        </p:spPr>
        <p:txBody>
          <a:bodyPr wrap="none">
            <a:spAutoFit/>
          </a:bodyPr>
          <a:lstStyle/>
          <a:p>
            <a:pPr marL="0" marR="0" lvl="0" indent="0" algn="l" defTabSz="914318" rtl="0" eaLnBrk="1" fontAlgn="auto" latinLnBrk="0" hangingPunct="1">
              <a:lnSpc>
                <a:spcPct val="130000"/>
              </a:lnSpc>
              <a:spcBef>
                <a:spcPts val="0"/>
              </a:spcBef>
              <a:spcAft>
                <a:spcPts val="0"/>
              </a:spcAft>
              <a:buClr>
                <a:srgbClr val="FF5A5A"/>
              </a:buClr>
              <a:buSzTx/>
              <a:buFontTx/>
              <a:buNone/>
              <a:tabLst/>
              <a:defRPr/>
            </a:pPr>
            <a:r>
              <a:rPr kumimoji="0" lang="en-US" sz="2800" b="1" i="0" u="none" strike="noStrike" kern="1200" cap="none" spc="0" normalizeH="0" baseline="0" noProof="0" dirty="0">
                <a:ln>
                  <a:noFill/>
                </a:ln>
                <a:solidFill>
                  <a:srgbClr val="FF5959"/>
                </a:solidFill>
                <a:effectLst/>
                <a:uLnTx/>
                <a:uFillTx/>
                <a:latin typeface="Century Gothic" panose="020B0502020202020204" pitchFamily="34" charset="0"/>
                <a:ea typeface="+mn-ea"/>
                <a:cs typeface="+mn-cs"/>
              </a:rPr>
              <a:t>mXDE</a:t>
            </a:r>
          </a:p>
        </p:txBody>
      </p:sp>
    </p:spTree>
    <p:extLst>
      <p:ext uri="{BB962C8B-B14F-4D97-AF65-F5344CB8AC3E}">
        <p14:creationId xmlns:p14="http://schemas.microsoft.com/office/powerpoint/2010/main" val="3437113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4273" y="547069"/>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73" name="Rectangle 72"/>
          <p:cNvSpPr/>
          <p:nvPr/>
        </p:nvSpPr>
        <p:spPr>
          <a:xfrm>
            <a:off x="285298" y="6163534"/>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3" name="Oval 12"/>
          <p:cNvSpPr/>
          <p:nvPr/>
        </p:nvSpPr>
        <p:spPr>
          <a:xfrm>
            <a:off x="1059990" y="1029775"/>
            <a:ext cx="998785" cy="101827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5" name="Graphic 14">
            <a:extLst>
              <a:ext uri="{FF2B5EF4-FFF2-40B4-BE49-F238E27FC236}">
                <a16:creationId xmlns:a16="http://schemas.microsoft.com/office/drawing/2014/main" id="{4C842014-4FE7-8248-B227-C58E30B4C7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1381" y="1331376"/>
            <a:ext cx="463711" cy="411926"/>
          </a:xfrm>
          <a:prstGeom prst="rect">
            <a:avLst/>
          </a:prstGeom>
        </p:spPr>
      </p:pic>
      <p:sp>
        <p:nvSpPr>
          <p:cNvPr id="16" name="Oval 15"/>
          <p:cNvSpPr/>
          <p:nvPr/>
        </p:nvSpPr>
        <p:spPr>
          <a:xfrm>
            <a:off x="1059990" y="2674427"/>
            <a:ext cx="998785" cy="1018272"/>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7" name="Oval 16"/>
          <p:cNvSpPr/>
          <p:nvPr/>
        </p:nvSpPr>
        <p:spPr>
          <a:xfrm>
            <a:off x="1059990" y="4600282"/>
            <a:ext cx="998785" cy="1018272"/>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8" name="Graphic 109">
            <a:extLst>
              <a:ext uri="{FF2B5EF4-FFF2-40B4-BE49-F238E27FC236}">
                <a16:creationId xmlns:a16="http://schemas.microsoft.com/office/drawing/2014/main" id="{A022B721-FDF3-7047-8D4A-BB46A451775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4419" y="2921460"/>
            <a:ext cx="325762" cy="502883"/>
          </a:xfrm>
          <a:prstGeom prst="rect">
            <a:avLst/>
          </a:prstGeom>
        </p:spPr>
      </p:pic>
      <p:pic>
        <p:nvPicPr>
          <p:cNvPr id="20" name="Graphic 121">
            <a:extLst>
              <a:ext uri="{FF2B5EF4-FFF2-40B4-BE49-F238E27FC236}">
                <a16:creationId xmlns:a16="http://schemas.microsoft.com/office/drawing/2014/main" id="{2C9FF427-13D1-C84E-8C68-BE7B9C03809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4612" y="4902197"/>
            <a:ext cx="454719" cy="457088"/>
          </a:xfrm>
          <a:prstGeom prst="rect">
            <a:avLst/>
          </a:prstGeom>
        </p:spPr>
      </p:pic>
      <p:sp>
        <p:nvSpPr>
          <p:cNvPr id="3" name="Rounded Rectangle 2"/>
          <p:cNvSpPr/>
          <p:nvPr/>
        </p:nvSpPr>
        <p:spPr>
          <a:xfrm>
            <a:off x="2920855" y="2679477"/>
            <a:ext cx="1487380" cy="67199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entury Gothic" panose="020F0302020204030204"/>
                <a:ea typeface="+mn-ea"/>
                <a:cs typeface="+mn-cs"/>
              </a:rPr>
              <a:t>Episode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entury Gothic" panose="020F0302020204030204"/>
                <a:ea typeface="+mn-ea"/>
                <a:cs typeface="+mn-cs"/>
              </a:rPr>
              <a:t>2/7/1989</a:t>
            </a:r>
          </a:p>
        </p:txBody>
      </p:sp>
      <p:sp>
        <p:nvSpPr>
          <p:cNvPr id="23" name="Rounded Rectangle 22"/>
          <p:cNvSpPr/>
          <p:nvPr/>
        </p:nvSpPr>
        <p:spPr>
          <a:xfrm>
            <a:off x="2910515" y="1189966"/>
            <a:ext cx="1487380" cy="67199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entury Gothic" panose="020F0302020204030204"/>
                <a:ea typeface="+mn-ea"/>
                <a:cs typeface="+mn-cs"/>
              </a:rPr>
              <a:t>Med Summary</a:t>
            </a:r>
          </a:p>
        </p:txBody>
      </p:sp>
      <p:sp>
        <p:nvSpPr>
          <p:cNvPr id="24" name="Rounded Rectangle 23"/>
          <p:cNvSpPr/>
          <p:nvPr/>
        </p:nvSpPr>
        <p:spPr>
          <a:xfrm>
            <a:off x="2920855" y="3899019"/>
            <a:ext cx="1487380" cy="67199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entury Gothic" panose="020F0302020204030204"/>
                <a:ea typeface="+mn-ea"/>
                <a:cs typeface="+mn-cs"/>
              </a:rPr>
              <a:t>Discharge Summary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entury Gothic" panose="020F0302020204030204"/>
                <a:ea typeface="+mn-ea"/>
                <a:cs typeface="+mn-cs"/>
              </a:rPr>
              <a:t>1/2/2002</a:t>
            </a:r>
          </a:p>
        </p:txBody>
      </p:sp>
      <p:sp>
        <p:nvSpPr>
          <p:cNvPr id="27" name="Rounded Rectangle 26"/>
          <p:cNvSpPr/>
          <p:nvPr/>
        </p:nvSpPr>
        <p:spPr>
          <a:xfrm>
            <a:off x="3213418" y="4856406"/>
            <a:ext cx="1487380" cy="67199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entury Gothic" panose="020F0302020204030204"/>
              <a:ea typeface="+mn-ea"/>
              <a:cs typeface="+mn-cs"/>
            </a:endParaRPr>
          </a:p>
        </p:txBody>
      </p:sp>
      <p:sp>
        <p:nvSpPr>
          <p:cNvPr id="26" name="Rounded Rectangle 25"/>
          <p:cNvSpPr/>
          <p:nvPr/>
        </p:nvSpPr>
        <p:spPr>
          <a:xfrm>
            <a:off x="3088068" y="4968546"/>
            <a:ext cx="1487380" cy="67199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entury Gothic" panose="020F0302020204030204"/>
              <a:ea typeface="+mn-ea"/>
              <a:cs typeface="+mn-cs"/>
            </a:endParaRPr>
          </a:p>
        </p:txBody>
      </p:sp>
      <p:sp>
        <p:nvSpPr>
          <p:cNvPr id="25" name="Rounded Rectangle 24"/>
          <p:cNvSpPr/>
          <p:nvPr/>
        </p:nvSpPr>
        <p:spPr>
          <a:xfrm>
            <a:off x="2988936" y="5072602"/>
            <a:ext cx="1487380" cy="67199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entury Gothic" panose="020F0302020204030204"/>
                <a:ea typeface="+mn-ea"/>
                <a:cs typeface="+mn-cs"/>
              </a:rPr>
              <a:t>Other Documents</a:t>
            </a:r>
          </a:p>
        </p:txBody>
      </p:sp>
      <p:cxnSp>
        <p:nvCxnSpPr>
          <p:cNvPr id="28" name="Straight Arrow Connector 27"/>
          <p:cNvCxnSpPr/>
          <p:nvPr/>
        </p:nvCxnSpPr>
        <p:spPr>
          <a:xfrm>
            <a:off x="2160946" y="1520354"/>
            <a:ext cx="595448" cy="1150"/>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12" name="Snip Diagonal Corner Rectangle 11"/>
          <p:cNvSpPr/>
          <p:nvPr/>
        </p:nvSpPr>
        <p:spPr>
          <a:xfrm>
            <a:off x="7703103" y="672189"/>
            <a:ext cx="2046482" cy="1107049"/>
          </a:xfrm>
          <a:prstGeom prst="snip2Diag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Observation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Obs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Obs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Ops 3</a:t>
            </a:r>
          </a:p>
        </p:txBody>
      </p:sp>
      <p:sp>
        <p:nvSpPr>
          <p:cNvPr id="37" name="Snip Diagonal Corner Rectangle 36"/>
          <p:cNvSpPr/>
          <p:nvPr/>
        </p:nvSpPr>
        <p:spPr>
          <a:xfrm>
            <a:off x="7671307" y="2052832"/>
            <a:ext cx="2046482" cy="1107049"/>
          </a:xfrm>
          <a:prstGeom prst="snip2Diag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Medication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Med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Med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Med 3</a:t>
            </a:r>
          </a:p>
        </p:txBody>
      </p:sp>
      <p:sp>
        <p:nvSpPr>
          <p:cNvPr id="38" name="Snip Diagonal Corner Rectangle 37"/>
          <p:cNvSpPr/>
          <p:nvPr/>
        </p:nvSpPr>
        <p:spPr>
          <a:xfrm>
            <a:off x="7736005" y="3347987"/>
            <a:ext cx="2046482" cy="1107049"/>
          </a:xfrm>
          <a:prstGeom prst="snip2Diag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Allergy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Al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Al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Al 3</a:t>
            </a:r>
          </a:p>
        </p:txBody>
      </p:sp>
      <p:sp>
        <p:nvSpPr>
          <p:cNvPr id="39" name="Snip Diagonal Corner Rectangle 38"/>
          <p:cNvSpPr/>
          <p:nvPr/>
        </p:nvSpPr>
        <p:spPr>
          <a:xfrm>
            <a:off x="7736005" y="4597526"/>
            <a:ext cx="2046482" cy="1107049"/>
          </a:xfrm>
          <a:prstGeom prst="snip2Diag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Immunization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Imm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Imm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F0302020204030204"/>
                <a:ea typeface="+mn-ea"/>
                <a:cs typeface="+mn-cs"/>
              </a:rPr>
              <a:t>Imm 3</a:t>
            </a:r>
          </a:p>
        </p:txBody>
      </p:sp>
      <p:cxnSp>
        <p:nvCxnSpPr>
          <p:cNvPr id="42" name="Straight Arrow Connector 41"/>
          <p:cNvCxnSpPr/>
          <p:nvPr/>
        </p:nvCxnSpPr>
        <p:spPr>
          <a:xfrm flipV="1">
            <a:off x="4534224" y="1115287"/>
            <a:ext cx="3125968" cy="345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Snip and Round Single Corner Rectangle 39"/>
          <p:cNvSpPr/>
          <p:nvPr/>
        </p:nvSpPr>
        <p:spPr>
          <a:xfrm>
            <a:off x="5294868" y="5492217"/>
            <a:ext cx="1859081" cy="1019420"/>
          </a:xfrm>
          <a:prstGeom prst="snip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rPr>
              <a:t>Provenance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rPr>
              <a:t>Prov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rPr>
              <a:t>Prov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rPr>
              <a:t>Prov 3</a:t>
            </a:r>
          </a:p>
        </p:txBody>
      </p:sp>
      <p:sp>
        <p:nvSpPr>
          <p:cNvPr id="44" name="Bent Arrow 43"/>
          <p:cNvSpPr/>
          <p:nvPr/>
        </p:nvSpPr>
        <p:spPr>
          <a:xfrm rot="10800000">
            <a:off x="7449196" y="5864480"/>
            <a:ext cx="1528558" cy="643076"/>
          </a:xfrm>
          <a:prstGeom prst="bentArrow">
            <a:avLst>
              <a:gd name="adj1" fmla="val 25000"/>
              <a:gd name="adj2" fmla="val 20282"/>
              <a:gd name="adj3" fmla="val 25000"/>
              <a:gd name="adj4" fmla="val 437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53" name="Bent Arrow 52"/>
          <p:cNvSpPr/>
          <p:nvPr/>
        </p:nvSpPr>
        <p:spPr>
          <a:xfrm rot="16200000">
            <a:off x="4005794" y="5444112"/>
            <a:ext cx="596743" cy="1529456"/>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56" name="Oval 55"/>
          <p:cNvSpPr/>
          <p:nvPr/>
        </p:nvSpPr>
        <p:spPr>
          <a:xfrm>
            <a:off x="10889671" y="2567245"/>
            <a:ext cx="998785" cy="101827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57" name="Graphic 81">
            <a:extLst>
              <a:ext uri="{FF2B5EF4-FFF2-40B4-BE49-F238E27FC236}">
                <a16:creationId xmlns:a16="http://schemas.microsoft.com/office/drawing/2014/main" id="{06513BD8-A7F8-444D-A15D-E163ABC84F44}"/>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65435" b="18770"/>
          <a:stretch/>
        </p:blipFill>
        <p:spPr>
          <a:xfrm>
            <a:off x="11189165" y="2732810"/>
            <a:ext cx="367643" cy="686715"/>
          </a:xfrm>
          <a:prstGeom prst="rect">
            <a:avLst/>
          </a:prstGeom>
        </p:spPr>
      </p:pic>
      <p:sp>
        <p:nvSpPr>
          <p:cNvPr id="4" name="TextBox 3"/>
          <p:cNvSpPr txBox="1"/>
          <p:nvPr/>
        </p:nvSpPr>
        <p:spPr>
          <a:xfrm>
            <a:off x="1257859" y="599483"/>
            <a:ext cx="6030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5C1E9"/>
                </a:solidFill>
                <a:effectLst/>
                <a:uLnTx/>
                <a:uFillTx/>
                <a:latin typeface="Century Gothic" panose="020F0302020204030204"/>
                <a:ea typeface="+mn-ea"/>
                <a:cs typeface="+mn-cs"/>
              </a:rPr>
              <a:t>EHR</a:t>
            </a:r>
          </a:p>
        </p:txBody>
      </p:sp>
      <p:sp>
        <p:nvSpPr>
          <p:cNvPr id="36" name="TextBox 35"/>
          <p:cNvSpPr txBox="1"/>
          <p:nvPr/>
        </p:nvSpPr>
        <p:spPr>
          <a:xfrm>
            <a:off x="957818" y="2248608"/>
            <a:ext cx="12031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5959"/>
                </a:solidFill>
                <a:effectLst/>
                <a:uLnTx/>
                <a:uFillTx/>
                <a:latin typeface="Century Gothic" panose="020F0302020204030204"/>
                <a:ea typeface="+mn-ea"/>
                <a:cs typeface="+mn-cs"/>
              </a:rPr>
              <a:t>LAB/RAD</a:t>
            </a:r>
          </a:p>
        </p:txBody>
      </p:sp>
      <p:sp>
        <p:nvSpPr>
          <p:cNvPr id="41" name="TextBox 40"/>
          <p:cNvSpPr txBox="1"/>
          <p:nvPr/>
        </p:nvSpPr>
        <p:spPr>
          <a:xfrm>
            <a:off x="957818" y="4158923"/>
            <a:ext cx="12031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CD5AF"/>
                </a:solidFill>
                <a:effectLst/>
                <a:uLnTx/>
                <a:uFillTx/>
                <a:latin typeface="Century Gothic" panose="020F0302020204030204"/>
                <a:ea typeface="+mn-ea"/>
                <a:cs typeface="+mn-cs"/>
              </a:rPr>
              <a:t>EMR</a:t>
            </a:r>
          </a:p>
        </p:txBody>
      </p:sp>
      <p:cxnSp>
        <p:nvCxnSpPr>
          <p:cNvPr id="43" name="Straight Arrow Connector 42"/>
          <p:cNvCxnSpPr/>
          <p:nvPr/>
        </p:nvCxnSpPr>
        <p:spPr>
          <a:xfrm>
            <a:off x="2160946" y="3063318"/>
            <a:ext cx="595448" cy="1150"/>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2158347" y="5127300"/>
            <a:ext cx="595448" cy="1150"/>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10168873" y="3076381"/>
            <a:ext cx="595448" cy="1150"/>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V="1">
            <a:off x="4419350" y="1201005"/>
            <a:ext cx="3240842" cy="175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534224" y="1354101"/>
            <a:ext cx="3125968" cy="2701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45902" y="701017"/>
            <a:ext cx="2016605"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77777"/>
                </a:solidFill>
                <a:effectLst/>
                <a:uLnTx/>
                <a:uFillTx/>
                <a:latin typeface="Century Gothic" panose="020F0302020204030204"/>
                <a:ea typeface="+mn-ea"/>
                <a:cs typeface="+mn-cs"/>
              </a:rPr>
              <a:t>Shared Documents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777777"/>
                </a:solidFill>
                <a:effectLst/>
                <a:uLnTx/>
                <a:uFillTx/>
                <a:latin typeface="Century Gothic" panose="020F0302020204030204"/>
                <a:ea typeface="+mn-ea"/>
                <a:cs typeface="+mn-cs"/>
              </a:rPr>
              <a:t>XDS/XCA/MHDS</a:t>
            </a:r>
          </a:p>
        </p:txBody>
      </p:sp>
      <p:sp>
        <p:nvSpPr>
          <p:cNvPr id="59" name="TextBox 58"/>
          <p:cNvSpPr txBox="1"/>
          <p:nvPr/>
        </p:nvSpPr>
        <p:spPr>
          <a:xfrm>
            <a:off x="7660192" y="351536"/>
            <a:ext cx="20166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77777"/>
                </a:solidFill>
                <a:effectLst/>
                <a:uLnTx/>
                <a:uFillTx/>
                <a:latin typeface="Century Gothic" panose="020F0302020204030204"/>
                <a:ea typeface="+mn-ea"/>
                <a:cs typeface="+mn-cs"/>
              </a:rPr>
              <a:t>FHIR Resources</a:t>
            </a:r>
            <a:endParaRPr kumimoji="0" lang="en-US" sz="1200" b="1" i="1" u="none" strike="noStrike" kern="1200" cap="none" spc="0" normalizeH="0" baseline="0" noProof="0" dirty="0">
              <a:ln>
                <a:noFill/>
              </a:ln>
              <a:solidFill>
                <a:srgbClr val="777777"/>
              </a:solidFill>
              <a:effectLst/>
              <a:uLnTx/>
              <a:uFillTx/>
              <a:latin typeface="Century Gothic" panose="020F0302020204030204"/>
              <a:ea typeface="+mn-ea"/>
              <a:cs typeface="+mn-cs"/>
            </a:endParaRPr>
          </a:p>
        </p:txBody>
      </p:sp>
      <p:sp>
        <p:nvSpPr>
          <p:cNvPr id="60" name="Title 7"/>
          <p:cNvSpPr>
            <a:spLocks noGrp="1"/>
          </p:cNvSpPr>
          <p:nvPr>
            <p:ph type="title"/>
          </p:nvPr>
        </p:nvSpPr>
        <p:spPr>
          <a:xfrm>
            <a:off x="402481" y="232804"/>
            <a:ext cx="9884518" cy="566876"/>
          </a:xfrm>
        </p:spPr>
        <p:txBody>
          <a:bodyPr/>
          <a:lstStyle/>
          <a:p>
            <a:r>
              <a:rPr lang="en-US" dirty="0"/>
              <a:t>Turning Documents Into Resources</a:t>
            </a:r>
          </a:p>
        </p:txBody>
      </p:sp>
      <p:sp>
        <p:nvSpPr>
          <p:cNvPr id="74" name="TextBox 73"/>
          <p:cNvSpPr txBox="1"/>
          <p:nvPr/>
        </p:nvSpPr>
        <p:spPr>
          <a:xfrm>
            <a:off x="10619265" y="2197486"/>
            <a:ext cx="15074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E22AA"/>
                </a:solidFill>
                <a:effectLst/>
                <a:uLnTx/>
                <a:uFillTx/>
                <a:latin typeface="Century Gothic" panose="020F0302020204030204"/>
                <a:ea typeface="+mn-ea"/>
                <a:cs typeface="+mn-cs"/>
              </a:rPr>
              <a:t>Health App</a:t>
            </a:r>
          </a:p>
        </p:txBody>
      </p:sp>
    </p:spTree>
    <p:extLst>
      <p:ext uri="{BB962C8B-B14F-4D97-AF65-F5344CB8AC3E}">
        <p14:creationId xmlns:p14="http://schemas.microsoft.com/office/powerpoint/2010/main" val="2918909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1" name="Oval 10"/>
          <p:cNvSpPr/>
          <p:nvPr/>
        </p:nvSpPr>
        <p:spPr>
          <a:xfrm>
            <a:off x="7017945" y="973637"/>
            <a:ext cx="4883790" cy="484518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9" name="Content Placeholder 8"/>
          <p:cNvSpPr>
            <a:spLocks noGrp="1"/>
          </p:cNvSpPr>
          <p:nvPr>
            <p:ph idx="1"/>
          </p:nvPr>
        </p:nvSpPr>
        <p:spPr>
          <a:xfrm>
            <a:off x="827127" y="793777"/>
            <a:ext cx="5777092" cy="6002516"/>
          </a:xfrm>
        </p:spPr>
        <p:txBody>
          <a:bodyPr>
            <a:normAutofit fontScale="70000" lnSpcReduction="20000"/>
          </a:bodyPr>
          <a:lstStyle/>
          <a:p>
            <a:pPr marL="0" indent="0">
              <a:spcBef>
                <a:spcPts val="0"/>
              </a:spcBef>
              <a:buNone/>
            </a:pPr>
            <a:r>
              <a:rPr lang="en-US" sz="2900" dirty="0">
                <a:solidFill>
                  <a:schemeClr val="accent1"/>
                </a:solidFill>
              </a:rPr>
              <a:t>Determine how often the issue is referenced</a:t>
            </a:r>
          </a:p>
          <a:p>
            <a:pPr>
              <a:spcBef>
                <a:spcPts val="0"/>
              </a:spcBef>
            </a:pPr>
            <a:r>
              <a:rPr lang="en-US" b="0" dirty="0"/>
              <a:t>One document vs. all of them</a:t>
            </a:r>
            <a:endParaRPr lang="en-US" dirty="0">
              <a:solidFill>
                <a:schemeClr val="accent2"/>
              </a:solidFill>
            </a:endParaRPr>
          </a:p>
          <a:p>
            <a:pPr marL="0" indent="0">
              <a:spcBef>
                <a:spcPts val="0"/>
              </a:spcBef>
              <a:buNone/>
            </a:pPr>
            <a:endParaRPr lang="en-US" sz="900" dirty="0">
              <a:solidFill>
                <a:schemeClr val="accent2"/>
              </a:solidFill>
            </a:endParaRPr>
          </a:p>
          <a:p>
            <a:pPr marL="0" indent="0">
              <a:spcBef>
                <a:spcPts val="0"/>
              </a:spcBef>
              <a:buNone/>
            </a:pPr>
            <a:r>
              <a:rPr lang="en-US" sz="2900" dirty="0">
                <a:solidFill>
                  <a:schemeClr val="accent2"/>
                </a:solidFill>
              </a:rPr>
              <a:t>Determine who has published the issue</a:t>
            </a:r>
            <a:endParaRPr lang="en-US" dirty="0">
              <a:solidFill>
                <a:schemeClr val="accent3"/>
              </a:solidFill>
            </a:endParaRPr>
          </a:p>
          <a:p>
            <a:pPr marL="0" indent="0">
              <a:spcBef>
                <a:spcPts val="0"/>
              </a:spcBef>
              <a:buNone/>
            </a:pPr>
            <a:endParaRPr lang="en-US" sz="800" dirty="0">
              <a:solidFill>
                <a:schemeClr val="accent3"/>
              </a:solidFill>
            </a:endParaRPr>
          </a:p>
          <a:p>
            <a:pPr marL="0" indent="0">
              <a:spcBef>
                <a:spcPts val="0"/>
              </a:spcBef>
              <a:buNone/>
            </a:pPr>
            <a:r>
              <a:rPr lang="en-US" sz="2900" dirty="0">
                <a:solidFill>
                  <a:schemeClr val="accent3"/>
                </a:solidFill>
              </a:rPr>
              <a:t>Pull the metadata</a:t>
            </a:r>
          </a:p>
          <a:p>
            <a:pPr>
              <a:spcBef>
                <a:spcPts val="0"/>
              </a:spcBef>
            </a:pPr>
            <a:r>
              <a:rPr lang="en-US" b="0" dirty="0"/>
              <a:t>DocumentReference</a:t>
            </a:r>
            <a:endParaRPr lang="en-US" dirty="0">
              <a:solidFill>
                <a:schemeClr val="accent4"/>
              </a:solidFill>
            </a:endParaRPr>
          </a:p>
          <a:p>
            <a:pPr marL="0" indent="0">
              <a:spcBef>
                <a:spcPts val="0"/>
              </a:spcBef>
              <a:buNone/>
            </a:pPr>
            <a:endParaRPr lang="en-US" sz="800" dirty="0">
              <a:solidFill>
                <a:schemeClr val="accent4"/>
              </a:solidFill>
            </a:endParaRPr>
          </a:p>
          <a:p>
            <a:pPr marL="0" indent="0">
              <a:spcBef>
                <a:spcPts val="0"/>
              </a:spcBef>
              <a:buNone/>
            </a:pPr>
            <a:r>
              <a:rPr lang="en-US" sz="2900" dirty="0">
                <a:solidFill>
                  <a:schemeClr val="accent4"/>
                </a:solidFill>
              </a:rPr>
              <a:t>Pull the Document</a:t>
            </a:r>
          </a:p>
          <a:p>
            <a:pPr marL="0" indent="0">
              <a:spcBef>
                <a:spcPts val="0"/>
              </a:spcBef>
              <a:buNone/>
            </a:pPr>
            <a:endParaRPr lang="en-US" sz="800" dirty="0">
              <a:solidFill>
                <a:schemeClr val="accent4"/>
              </a:solidFill>
            </a:endParaRPr>
          </a:p>
          <a:p>
            <a:pPr marL="0" indent="0">
              <a:spcBef>
                <a:spcPts val="0"/>
              </a:spcBef>
              <a:buNone/>
            </a:pPr>
            <a:r>
              <a:rPr lang="en-US" sz="2900" dirty="0">
                <a:solidFill>
                  <a:schemeClr val="accent6"/>
                </a:solidFill>
              </a:rPr>
              <a:t>Model for Provenance</a:t>
            </a:r>
          </a:p>
          <a:p>
            <a:pPr lvl="1"/>
            <a:r>
              <a:rPr lang="en-US" sz="2000" dirty="0"/>
              <a:t>One Provenance for each Document</a:t>
            </a:r>
          </a:p>
          <a:p>
            <a:pPr lvl="1"/>
            <a:r>
              <a:rPr lang="en-US" sz="2000" dirty="0"/>
              <a:t>Where a data Resource came from many documents, it will have many Provenance.target pointing at it</a:t>
            </a:r>
          </a:p>
          <a:p>
            <a:pPr lvl="1"/>
            <a:r>
              <a:rPr lang="en-US" sz="2000" b="1" dirty="0"/>
              <a:t>Provenance.target </a:t>
            </a:r>
            <a:r>
              <a:rPr lang="en-US" sz="2000" dirty="0">
                <a:sym typeface="Wingdings" panose="05000000000000000000" pitchFamily="2" charset="2"/>
              </a:rPr>
              <a:t> 1..* Resources (the resources that came from this document)</a:t>
            </a:r>
          </a:p>
          <a:p>
            <a:pPr lvl="1"/>
            <a:r>
              <a:rPr lang="en-US" sz="2000" b="1" dirty="0">
                <a:sym typeface="Wingdings" panose="05000000000000000000" pitchFamily="2" charset="2"/>
              </a:rPr>
              <a:t>Provenance.recorded </a:t>
            </a:r>
            <a:r>
              <a:rPr lang="en-US" sz="2000" dirty="0">
                <a:sym typeface="Wingdings" panose="05000000000000000000" pitchFamily="2" charset="2"/>
              </a:rPr>
              <a:t> when the decomposition happened (might inform cache)</a:t>
            </a:r>
          </a:p>
          <a:p>
            <a:pPr lvl="1"/>
            <a:r>
              <a:rPr lang="en-US" sz="2000" b="1" dirty="0">
                <a:sym typeface="Wingdings" panose="05000000000000000000" pitchFamily="2" charset="2"/>
              </a:rPr>
              <a:t>Provenance.policy ==</a:t>
            </a:r>
            <a:r>
              <a:rPr lang="en-US" sz="2000" dirty="0">
                <a:sym typeface="Wingdings" panose="05000000000000000000" pitchFamily="2" charset="2"/>
              </a:rPr>
              <a:t> “</a:t>
            </a:r>
            <a:r>
              <a:rPr lang="en-US" sz="2000" dirty="0"/>
              <a:t>urn:ihe:pcc:qedm:2017:document-provenance-policy”</a:t>
            </a:r>
          </a:p>
          <a:p>
            <a:pPr lvl="1"/>
            <a:r>
              <a:rPr lang="en-US" sz="2000" b="1" dirty="0"/>
              <a:t>Provenance.agent </a:t>
            </a:r>
            <a:r>
              <a:rPr lang="en-US" sz="2000" dirty="0">
                <a:sym typeface="Wingdings" panose="05000000000000000000" pitchFamily="2" charset="2"/>
              </a:rPr>
              <a:t></a:t>
            </a:r>
            <a:r>
              <a:rPr lang="en-US" sz="2000" dirty="0"/>
              <a:t> the software “assembler” that decomposed this document into these Resources</a:t>
            </a:r>
          </a:p>
          <a:p>
            <a:pPr lvl="1"/>
            <a:r>
              <a:rPr lang="en-US" sz="2000" b="1" dirty="0"/>
              <a:t>Provenance.entity </a:t>
            </a:r>
            <a:r>
              <a:rPr lang="en-US" sz="2000" dirty="0">
                <a:sym typeface="Wingdings" panose="05000000000000000000" pitchFamily="2" charset="2"/>
              </a:rPr>
              <a:t></a:t>
            </a:r>
            <a:r>
              <a:rPr lang="en-US" sz="2000" dirty="0"/>
              <a:t> the DocumentReference representing this document</a:t>
            </a:r>
          </a:p>
          <a:p>
            <a:pPr marL="0" indent="0">
              <a:spcBef>
                <a:spcPts val="0"/>
              </a:spcBef>
              <a:buNone/>
            </a:pPr>
            <a:r>
              <a:rPr lang="en-US" b="0" dirty="0"/>
              <a:t> </a:t>
            </a:r>
          </a:p>
          <a:p>
            <a:pPr marL="0" indent="0">
              <a:spcBef>
                <a:spcPts val="0"/>
              </a:spcBef>
              <a:buNone/>
            </a:pPr>
            <a:endParaRPr lang="en-US" dirty="0">
              <a:solidFill>
                <a:schemeClr val="accent5"/>
              </a:solidFill>
            </a:endParaRPr>
          </a:p>
        </p:txBody>
      </p:sp>
      <p:sp>
        <p:nvSpPr>
          <p:cNvPr id="2" name="Slide Number Placeholder 1"/>
          <p:cNvSpPr>
            <a:spLocks noGrp="1"/>
          </p:cNvSpPr>
          <p:nvPr>
            <p:ph type="sldNum" sz="quarter" idx="4294967295"/>
          </p:nvPr>
        </p:nvSpPr>
        <p:spPr>
          <a:xfrm>
            <a:off x="11677650" y="6389688"/>
            <a:ext cx="514350" cy="2270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10" name="Graphic 17">
            <a:extLst>
              <a:ext uri="{FF2B5EF4-FFF2-40B4-BE49-F238E27FC236}">
                <a16:creationId xmlns:a16="http://schemas.microsoft.com/office/drawing/2014/main" id="{056BD314-7081-6B44-8D40-EDE604FF3CB0}"/>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5397" y="1913096"/>
            <a:ext cx="3228886" cy="2628168"/>
          </a:xfrm>
          <a:prstGeom prst="rect">
            <a:avLst/>
          </a:prstGeom>
        </p:spPr>
      </p:pic>
      <p:sp>
        <p:nvSpPr>
          <p:cNvPr id="12" name="Rectangle 11"/>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8" name="Title 7"/>
          <p:cNvSpPr>
            <a:spLocks noGrp="1"/>
          </p:cNvSpPr>
          <p:nvPr>
            <p:ph type="title"/>
          </p:nvPr>
        </p:nvSpPr>
        <p:spPr>
          <a:xfrm>
            <a:off x="854699" y="232263"/>
            <a:ext cx="9833429" cy="566876"/>
          </a:xfrm>
        </p:spPr>
        <p:txBody>
          <a:bodyPr/>
          <a:lstStyle/>
          <a:p>
            <a:r>
              <a:rPr lang="en-US" dirty="0"/>
              <a:t>Using Provenance</a:t>
            </a:r>
          </a:p>
        </p:txBody>
      </p:sp>
    </p:spTree>
    <p:extLst>
      <p:ext uri="{BB962C8B-B14F-4D97-AF65-F5344CB8AC3E}">
        <p14:creationId xmlns:p14="http://schemas.microsoft.com/office/powerpoint/2010/main" val="2903302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7017945" y="973637"/>
            <a:ext cx="4883790" cy="484518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9" name="Content Placeholder 8"/>
          <p:cNvSpPr>
            <a:spLocks noGrp="1"/>
          </p:cNvSpPr>
          <p:nvPr>
            <p:ph idx="1"/>
          </p:nvPr>
        </p:nvSpPr>
        <p:spPr>
          <a:xfrm>
            <a:off x="425250" y="1384196"/>
            <a:ext cx="5906277" cy="4908951"/>
          </a:xfrm>
        </p:spPr>
        <p:txBody>
          <a:bodyPr>
            <a:normAutofit/>
          </a:bodyPr>
          <a:lstStyle/>
          <a:p>
            <a:pPr marL="0" indent="0">
              <a:lnSpc>
                <a:spcPct val="100000"/>
              </a:lnSpc>
              <a:spcBef>
                <a:spcPts val="0"/>
              </a:spcBef>
              <a:buNone/>
            </a:pPr>
            <a:endParaRPr lang="en-US" sz="3200" dirty="0">
              <a:solidFill>
                <a:schemeClr val="accent1"/>
              </a:solidFill>
            </a:endParaRPr>
          </a:p>
          <a:p>
            <a:pPr marL="0" indent="0">
              <a:spcBef>
                <a:spcPts val="0"/>
              </a:spcBef>
              <a:buNone/>
            </a:pPr>
            <a:endParaRPr lang="en-US" sz="900" dirty="0">
              <a:solidFill>
                <a:schemeClr val="accent2"/>
              </a:solidFill>
            </a:endParaRPr>
          </a:p>
          <a:p>
            <a:pPr>
              <a:lnSpc>
                <a:spcPct val="100000"/>
              </a:lnSpc>
              <a:spcBef>
                <a:spcPts val="0"/>
              </a:spcBef>
            </a:pPr>
            <a:r>
              <a:rPr lang="en-US" sz="2800" dirty="0">
                <a:solidFill>
                  <a:schemeClr val="accent2"/>
                </a:solidFill>
              </a:rPr>
              <a:t>Document Metadata Query</a:t>
            </a:r>
            <a:endParaRPr lang="en-US" sz="1800" dirty="0">
              <a:solidFill>
                <a:schemeClr val="accent3"/>
              </a:solidFill>
            </a:endParaRPr>
          </a:p>
          <a:p>
            <a:pPr>
              <a:lnSpc>
                <a:spcPct val="100000"/>
              </a:lnSpc>
              <a:spcBef>
                <a:spcPts val="0"/>
              </a:spcBef>
            </a:pPr>
            <a:endParaRPr lang="en-US" sz="700" dirty="0">
              <a:solidFill>
                <a:schemeClr val="accent3"/>
              </a:solidFill>
            </a:endParaRPr>
          </a:p>
          <a:p>
            <a:pPr>
              <a:lnSpc>
                <a:spcPct val="100000"/>
              </a:lnSpc>
              <a:spcBef>
                <a:spcPts val="0"/>
              </a:spcBef>
            </a:pPr>
            <a:r>
              <a:rPr lang="en-US" sz="2800" dirty="0">
                <a:solidFill>
                  <a:schemeClr val="accent3"/>
                </a:solidFill>
              </a:rPr>
              <a:t>Publication of Documents</a:t>
            </a:r>
          </a:p>
          <a:p>
            <a:pPr>
              <a:lnSpc>
                <a:spcPct val="100000"/>
              </a:lnSpc>
              <a:spcBef>
                <a:spcPts val="0"/>
              </a:spcBef>
            </a:pPr>
            <a:endParaRPr lang="en-US" sz="700" dirty="0">
              <a:solidFill>
                <a:schemeClr val="accent4"/>
              </a:solidFill>
            </a:endParaRPr>
          </a:p>
          <a:p>
            <a:pPr>
              <a:lnSpc>
                <a:spcPct val="100000"/>
              </a:lnSpc>
              <a:spcBef>
                <a:spcPts val="0"/>
              </a:spcBef>
            </a:pPr>
            <a:r>
              <a:rPr lang="en-US" sz="2800" dirty="0">
                <a:solidFill>
                  <a:schemeClr val="accent4"/>
                </a:solidFill>
              </a:rPr>
              <a:t>Decomposed Documents into </a:t>
            </a:r>
          </a:p>
          <a:p>
            <a:pPr marL="0" indent="0">
              <a:lnSpc>
                <a:spcPct val="100000"/>
              </a:lnSpc>
              <a:spcBef>
                <a:spcPts val="0"/>
              </a:spcBef>
              <a:buNone/>
            </a:pPr>
            <a:r>
              <a:rPr lang="en-US" sz="2800" dirty="0">
                <a:solidFill>
                  <a:schemeClr val="accent4"/>
                </a:solidFill>
              </a:rPr>
              <a:t>   Resources</a:t>
            </a:r>
          </a:p>
          <a:p>
            <a:pPr>
              <a:lnSpc>
                <a:spcPct val="100000"/>
              </a:lnSpc>
              <a:spcBef>
                <a:spcPts val="0"/>
              </a:spcBef>
            </a:pPr>
            <a:endParaRPr lang="en-US" sz="700" dirty="0">
              <a:solidFill>
                <a:schemeClr val="accent4"/>
              </a:solidFill>
            </a:endParaRPr>
          </a:p>
          <a:p>
            <a:pPr>
              <a:lnSpc>
                <a:spcPct val="100000"/>
              </a:lnSpc>
              <a:spcBef>
                <a:spcPts val="0"/>
              </a:spcBef>
            </a:pPr>
            <a:r>
              <a:rPr lang="en-US" sz="2800" dirty="0">
                <a:solidFill>
                  <a:schemeClr val="accent6"/>
                </a:solidFill>
              </a:rPr>
              <a:t>Provenance enables getting to  </a:t>
            </a:r>
          </a:p>
          <a:p>
            <a:pPr>
              <a:lnSpc>
                <a:spcPct val="100000"/>
              </a:lnSpc>
              <a:spcBef>
                <a:spcPts val="0"/>
              </a:spcBef>
            </a:pPr>
            <a:r>
              <a:rPr lang="en-US" sz="2800" dirty="0">
                <a:solidFill>
                  <a:schemeClr val="accent6"/>
                </a:solidFill>
              </a:rPr>
              <a:t>the source Document</a:t>
            </a:r>
          </a:p>
        </p:txBody>
      </p:sp>
      <p:sp>
        <p:nvSpPr>
          <p:cNvPr id="2" name="Slide Number Placeholder 1"/>
          <p:cNvSpPr>
            <a:spLocks noGrp="1"/>
          </p:cNvSpPr>
          <p:nvPr>
            <p:ph type="sldNum" sz="quarter" idx="4294967295"/>
          </p:nvPr>
        </p:nvSpPr>
        <p:spPr>
          <a:xfrm>
            <a:off x="11677650" y="6389688"/>
            <a:ext cx="514350" cy="2270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10" name="Graphic 17">
            <a:extLst>
              <a:ext uri="{FF2B5EF4-FFF2-40B4-BE49-F238E27FC236}">
                <a16:creationId xmlns:a16="http://schemas.microsoft.com/office/drawing/2014/main" id="{056BD314-7081-6B44-8D40-EDE604FF3CB0}"/>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5397" y="1913096"/>
            <a:ext cx="3228886" cy="2628168"/>
          </a:xfrm>
          <a:prstGeom prst="rect">
            <a:avLst/>
          </a:prstGeom>
        </p:spPr>
      </p:pic>
      <p:sp>
        <p:nvSpPr>
          <p:cNvPr id="12" name="Rectangle 11"/>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8" name="Title 7"/>
          <p:cNvSpPr>
            <a:spLocks noGrp="1"/>
          </p:cNvSpPr>
          <p:nvPr>
            <p:ph type="title"/>
          </p:nvPr>
        </p:nvSpPr>
        <p:spPr>
          <a:xfrm>
            <a:off x="425250" y="326753"/>
            <a:ext cx="9833429" cy="566876"/>
          </a:xfrm>
        </p:spPr>
        <p:txBody>
          <a:bodyPr/>
          <a:lstStyle/>
          <a:p>
            <a:pPr>
              <a:lnSpc>
                <a:spcPct val="100000"/>
              </a:lnSpc>
              <a:spcBef>
                <a:spcPts val="0"/>
              </a:spcBef>
            </a:pPr>
            <a:r>
              <a:rPr lang="en-US" dirty="0">
                <a:solidFill>
                  <a:schemeClr val="accent1"/>
                </a:solidFill>
              </a:rPr>
              <a:t>Enabling Technology for FHIR Accessibility of Document Sharing</a:t>
            </a:r>
          </a:p>
        </p:txBody>
      </p:sp>
      <p:sp>
        <p:nvSpPr>
          <p:cNvPr id="13" name="Rectangle 12"/>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560604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55823" y="443620"/>
            <a:ext cx="2811654" cy="280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2E0A62A3-AFEE-A44A-8675-2FAB0C8C4FC8}"/>
              </a:ext>
            </a:extLst>
          </p:cNvPr>
          <p:cNvSpPr txBox="1">
            <a:spLocks/>
          </p:cNvSpPr>
          <p:nvPr/>
        </p:nvSpPr>
        <p:spPr>
          <a:xfrm>
            <a:off x="630701" y="361140"/>
            <a:ext cx="4832132" cy="1326774"/>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l" defTabSz="914318" rtl="0" eaLnBrk="1" fontAlgn="auto" latinLnBrk="0" hangingPunct="1">
              <a:lnSpc>
                <a:spcPct val="75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1E22AA"/>
                </a:solidFill>
                <a:effectLst/>
                <a:uLnTx/>
                <a:uFillTx/>
                <a:latin typeface="Prometo Medium" panose="020B0604030203060203" pitchFamily="34" charset="77"/>
                <a:ea typeface="+mj-ea"/>
                <a:cs typeface="+mj-cs"/>
              </a:rPr>
              <a:t>Dive Deeper into Integrating the Healthcare Enterprise (IHE)</a:t>
            </a:r>
          </a:p>
        </p:txBody>
      </p:sp>
      <p:sp>
        <p:nvSpPr>
          <p:cNvPr id="11" name="Oval 10">
            <a:extLst>
              <a:ext uri="{FF2B5EF4-FFF2-40B4-BE49-F238E27FC236}">
                <a16:creationId xmlns:a16="http://schemas.microsoft.com/office/drawing/2014/main" id="{7FF25D1C-53E7-584A-BF3D-9AD9FDEBD87C}"/>
              </a:ext>
            </a:extLst>
          </p:cNvPr>
          <p:cNvSpPr/>
          <p:nvPr/>
        </p:nvSpPr>
        <p:spPr>
          <a:xfrm>
            <a:off x="11248626" y="-67412"/>
            <a:ext cx="668948" cy="66894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2" name="Oval 11">
            <a:extLst>
              <a:ext uri="{FF2B5EF4-FFF2-40B4-BE49-F238E27FC236}">
                <a16:creationId xmlns:a16="http://schemas.microsoft.com/office/drawing/2014/main" id="{836C0445-3ECF-B240-9CF5-799392510ED8}"/>
              </a:ext>
            </a:extLst>
          </p:cNvPr>
          <p:cNvSpPr/>
          <p:nvPr/>
        </p:nvSpPr>
        <p:spPr>
          <a:xfrm>
            <a:off x="4879713" y="6342292"/>
            <a:ext cx="583120" cy="583120"/>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3" name="Oval 12">
            <a:extLst>
              <a:ext uri="{FF2B5EF4-FFF2-40B4-BE49-F238E27FC236}">
                <a16:creationId xmlns:a16="http://schemas.microsoft.com/office/drawing/2014/main" id="{F77B4289-DF8B-A440-97F0-D71F914E854D}"/>
              </a:ext>
            </a:extLst>
          </p:cNvPr>
          <p:cNvSpPr/>
          <p:nvPr/>
        </p:nvSpPr>
        <p:spPr>
          <a:xfrm>
            <a:off x="4556251" y="6524438"/>
            <a:ext cx="218828" cy="21882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F103F946-789B-434F-B286-D2EA12C683E2}"/>
              </a:ext>
            </a:extLst>
          </p:cNvPr>
          <p:cNvSpPr/>
          <p:nvPr/>
        </p:nvSpPr>
        <p:spPr>
          <a:xfrm>
            <a:off x="11740954" y="-77345"/>
            <a:ext cx="328872" cy="3288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7" name="Oval 16">
            <a:extLst>
              <a:ext uri="{FF2B5EF4-FFF2-40B4-BE49-F238E27FC236}">
                <a16:creationId xmlns:a16="http://schemas.microsoft.com/office/drawing/2014/main" id="{0412F7D4-AD62-1B4D-AE32-2EBD3F7E484F}"/>
              </a:ext>
            </a:extLst>
          </p:cNvPr>
          <p:cNvSpPr/>
          <p:nvPr/>
        </p:nvSpPr>
        <p:spPr>
          <a:xfrm>
            <a:off x="4827863" y="6744513"/>
            <a:ext cx="180899" cy="180899"/>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8" name="Oval 17">
            <a:extLst>
              <a:ext uri="{FF2B5EF4-FFF2-40B4-BE49-F238E27FC236}">
                <a16:creationId xmlns:a16="http://schemas.microsoft.com/office/drawing/2014/main" id="{421690F8-702D-2449-83D7-EDADD9DA7B1C}"/>
              </a:ext>
            </a:extLst>
          </p:cNvPr>
          <p:cNvSpPr/>
          <p:nvPr/>
        </p:nvSpPr>
        <p:spPr>
          <a:xfrm>
            <a:off x="4772002" y="6266665"/>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9" name="Oval 18">
            <a:extLst>
              <a:ext uri="{FF2B5EF4-FFF2-40B4-BE49-F238E27FC236}">
                <a16:creationId xmlns:a16="http://schemas.microsoft.com/office/drawing/2014/main" id="{FD69CC98-A80D-E347-BCFD-1A43DEEB2667}"/>
              </a:ext>
            </a:extLst>
          </p:cNvPr>
          <p:cNvSpPr/>
          <p:nvPr/>
        </p:nvSpPr>
        <p:spPr>
          <a:xfrm>
            <a:off x="5509231" y="6017300"/>
            <a:ext cx="468700" cy="468700"/>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0" name="Oval 19">
            <a:extLst>
              <a:ext uri="{FF2B5EF4-FFF2-40B4-BE49-F238E27FC236}">
                <a16:creationId xmlns:a16="http://schemas.microsoft.com/office/drawing/2014/main" id="{F8DE122B-6D55-384B-8E2C-3AE852DA413D}"/>
              </a:ext>
            </a:extLst>
          </p:cNvPr>
          <p:cNvSpPr/>
          <p:nvPr/>
        </p:nvSpPr>
        <p:spPr>
          <a:xfrm>
            <a:off x="5871188" y="5991764"/>
            <a:ext cx="222381" cy="22238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1" name="Oval 20">
            <a:extLst>
              <a:ext uri="{FF2B5EF4-FFF2-40B4-BE49-F238E27FC236}">
                <a16:creationId xmlns:a16="http://schemas.microsoft.com/office/drawing/2014/main" id="{4E8E8A43-E34D-374C-8D69-8E8382BD9EF5}"/>
              </a:ext>
            </a:extLst>
          </p:cNvPr>
          <p:cNvSpPr/>
          <p:nvPr/>
        </p:nvSpPr>
        <p:spPr>
          <a:xfrm>
            <a:off x="11980721" y="429743"/>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2" name="Oval 21">
            <a:extLst>
              <a:ext uri="{FF2B5EF4-FFF2-40B4-BE49-F238E27FC236}">
                <a16:creationId xmlns:a16="http://schemas.microsoft.com/office/drawing/2014/main" id="{E5EAA469-188A-A843-8568-AAECC271BD95}"/>
              </a:ext>
            </a:extLst>
          </p:cNvPr>
          <p:cNvSpPr/>
          <p:nvPr/>
        </p:nvSpPr>
        <p:spPr>
          <a:xfrm>
            <a:off x="11070380" y="346357"/>
            <a:ext cx="161842" cy="16184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EEC6705E-1A42-5941-A383-AE7540F4A0EE}"/>
              </a:ext>
            </a:extLst>
          </p:cNvPr>
          <p:cNvSpPr txBox="1"/>
          <p:nvPr/>
        </p:nvSpPr>
        <p:spPr>
          <a:xfrm>
            <a:off x="713750" y="2738794"/>
            <a:ext cx="4025014" cy="1708160"/>
          </a:xfrm>
          <a:prstGeom prst="rect">
            <a:avLst/>
          </a:prstGeom>
          <a:noFill/>
        </p:spPr>
        <p:txBody>
          <a:bodyPr wrap="square" lIns="0" rIns="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IHE Use Case-Focused Collaborations/Projectathons</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Assessment Curation and Data Collection</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International Patient Summary</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The SANER Project</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Care Coordination Guidelines</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Care Plans</a:t>
            </a:r>
          </a:p>
        </p:txBody>
      </p:sp>
      <p:sp>
        <p:nvSpPr>
          <p:cNvPr id="27" name="TextBox 26">
            <a:extLst>
              <a:ext uri="{FF2B5EF4-FFF2-40B4-BE49-F238E27FC236}">
                <a16:creationId xmlns:a16="http://schemas.microsoft.com/office/drawing/2014/main" id="{A1C5D0D4-C379-DD4F-8B6E-79DBAB4F1560}"/>
              </a:ext>
            </a:extLst>
          </p:cNvPr>
          <p:cNvSpPr txBox="1"/>
          <p:nvPr/>
        </p:nvSpPr>
        <p:spPr>
          <a:xfrm>
            <a:off x="713750" y="2216413"/>
            <a:ext cx="3701552"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5A5A"/>
                </a:solidFill>
                <a:effectLst/>
                <a:uLnTx/>
                <a:uFillTx/>
                <a:latin typeface="Century Gothic" panose="020B0502020202020204" pitchFamily="34" charset="0"/>
                <a:ea typeface="+mn-ea"/>
                <a:cs typeface="+mn-cs"/>
              </a:rPr>
              <a:t>Further Areas for Future Discussions</a:t>
            </a:r>
          </a:p>
        </p:txBody>
      </p:sp>
      <p:sp>
        <p:nvSpPr>
          <p:cNvPr id="24" name="Rectangle 23"/>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6057207" y="0"/>
            <a:ext cx="6134793" cy="6858000"/>
          </a:xfrm>
        </p:spPr>
      </p:pic>
      <p:sp>
        <p:nvSpPr>
          <p:cNvPr id="25" name="TextBox 24">
            <a:extLst>
              <a:ext uri="{FF2B5EF4-FFF2-40B4-BE49-F238E27FC236}">
                <a16:creationId xmlns:a16="http://schemas.microsoft.com/office/drawing/2014/main" id="{EEC6705E-1A42-5941-A383-AE7540F4A0EE}"/>
              </a:ext>
            </a:extLst>
          </p:cNvPr>
          <p:cNvSpPr txBox="1"/>
          <p:nvPr/>
        </p:nvSpPr>
        <p:spPr>
          <a:xfrm>
            <a:off x="694671" y="4502980"/>
            <a:ext cx="4025014" cy="1477328"/>
          </a:xfrm>
          <a:prstGeom prst="rect">
            <a:avLst/>
          </a:prstGeom>
          <a:noFill/>
        </p:spPr>
        <p:txBody>
          <a:bodyPr wrap="square" lIns="0" rIns="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IHE Content Profiles</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Describe the content of a payload found in an IHE transaction</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Transaction neutral and without dependencies upon the transaction that they appear in</a:t>
            </a:r>
          </a:p>
        </p:txBody>
      </p:sp>
      <p:sp>
        <p:nvSpPr>
          <p:cNvPr id="28" name="TextBox 27">
            <a:extLst>
              <a:ext uri="{FF2B5EF4-FFF2-40B4-BE49-F238E27FC236}">
                <a16:creationId xmlns:a16="http://schemas.microsoft.com/office/drawing/2014/main" id="{EEC6705E-1A42-5941-A383-AE7540F4A0EE}"/>
              </a:ext>
            </a:extLst>
          </p:cNvPr>
          <p:cNvSpPr txBox="1"/>
          <p:nvPr/>
        </p:nvSpPr>
        <p:spPr>
          <a:xfrm>
            <a:off x="694671" y="6036334"/>
            <a:ext cx="4025014" cy="553998"/>
          </a:xfrm>
          <a:prstGeom prst="rect">
            <a:avLst/>
          </a:prstGeom>
          <a:noFill/>
        </p:spPr>
        <p:txBody>
          <a:bodyPr wrap="square" lIns="0" rIns="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Stakeholder Engagement</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Emergency Medical Services</a:t>
            </a:r>
          </a:p>
        </p:txBody>
      </p:sp>
    </p:spTree>
    <p:extLst>
      <p:ext uri="{BB962C8B-B14F-4D97-AF65-F5344CB8AC3E}">
        <p14:creationId xmlns:p14="http://schemas.microsoft.com/office/powerpoint/2010/main" val="770352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5250" y="1384196"/>
            <a:ext cx="9483248" cy="4908951"/>
          </a:xfrm>
        </p:spPr>
        <p:txBody>
          <a:bodyPr>
            <a:normAutofit/>
          </a:bodyPr>
          <a:lstStyle/>
          <a:p>
            <a:pPr marL="0" indent="0">
              <a:lnSpc>
                <a:spcPct val="100000"/>
              </a:lnSpc>
              <a:spcBef>
                <a:spcPts val="0"/>
              </a:spcBef>
              <a:buNone/>
            </a:pPr>
            <a:endParaRPr lang="en-US" sz="3200" dirty="0">
              <a:solidFill>
                <a:schemeClr val="accent1"/>
              </a:solidFill>
            </a:endParaRPr>
          </a:p>
          <a:p>
            <a:pPr marL="0" indent="0">
              <a:spcBef>
                <a:spcPts val="0"/>
              </a:spcBef>
              <a:buNone/>
            </a:pPr>
            <a:endParaRPr lang="en-US" sz="900" dirty="0">
              <a:solidFill>
                <a:schemeClr val="accent2"/>
              </a:solidFill>
            </a:endParaRPr>
          </a:p>
          <a:p>
            <a:pPr marL="514350" indent="-514350">
              <a:lnSpc>
                <a:spcPct val="100000"/>
              </a:lnSpc>
              <a:spcBef>
                <a:spcPts val="0"/>
              </a:spcBef>
              <a:buFont typeface="+mj-lt"/>
              <a:buAutoNum type="arabicPeriod"/>
            </a:pPr>
            <a:r>
              <a:rPr lang="en-US" sz="2800" dirty="0">
                <a:solidFill>
                  <a:schemeClr val="accent2"/>
                </a:solidFill>
              </a:rPr>
              <a:t>Help the MedMorph project think through transactions points and critical outcomes for each use case</a:t>
            </a:r>
            <a:endParaRPr lang="en-US" sz="1800" dirty="0">
              <a:solidFill>
                <a:schemeClr val="accent3"/>
              </a:solidFill>
            </a:endParaRPr>
          </a:p>
          <a:p>
            <a:pPr>
              <a:lnSpc>
                <a:spcPct val="100000"/>
              </a:lnSpc>
              <a:spcBef>
                <a:spcPts val="0"/>
              </a:spcBef>
              <a:buFont typeface="+mj-lt"/>
              <a:buAutoNum type="arabicPeriod"/>
            </a:pPr>
            <a:endParaRPr lang="en-US" sz="700" dirty="0">
              <a:solidFill>
                <a:schemeClr val="accent3"/>
              </a:solidFill>
            </a:endParaRPr>
          </a:p>
          <a:p>
            <a:pPr marL="514350" indent="-514350">
              <a:lnSpc>
                <a:spcPct val="100000"/>
              </a:lnSpc>
              <a:spcBef>
                <a:spcPts val="0"/>
              </a:spcBef>
              <a:buFont typeface="+mj-lt"/>
              <a:buAutoNum type="arabicPeriod"/>
            </a:pPr>
            <a:r>
              <a:rPr lang="en-US" sz="2800" dirty="0">
                <a:solidFill>
                  <a:schemeClr val="accent3"/>
                </a:solidFill>
              </a:rPr>
              <a:t>Assist with the development of test procedures and identification of testing tools</a:t>
            </a:r>
          </a:p>
          <a:p>
            <a:pPr>
              <a:lnSpc>
                <a:spcPct val="100000"/>
              </a:lnSpc>
              <a:spcBef>
                <a:spcPts val="0"/>
              </a:spcBef>
              <a:buFont typeface="+mj-lt"/>
              <a:buAutoNum type="arabicPeriod"/>
            </a:pPr>
            <a:endParaRPr lang="en-US" sz="700" dirty="0">
              <a:solidFill>
                <a:schemeClr val="accent4"/>
              </a:solidFill>
            </a:endParaRPr>
          </a:p>
          <a:p>
            <a:pPr marL="514350" indent="-514350">
              <a:lnSpc>
                <a:spcPct val="100000"/>
              </a:lnSpc>
              <a:spcBef>
                <a:spcPts val="0"/>
              </a:spcBef>
              <a:buFont typeface="+mj-lt"/>
              <a:buAutoNum type="arabicPeriod"/>
            </a:pPr>
            <a:r>
              <a:rPr lang="en-US" sz="2800" dirty="0">
                <a:solidFill>
                  <a:schemeClr val="accent4"/>
                </a:solidFill>
              </a:rPr>
              <a:t>Visibility at the HIMSS 21 interoperability show case</a:t>
            </a:r>
          </a:p>
          <a:p>
            <a:pPr marL="514350" indent="-514350">
              <a:lnSpc>
                <a:spcPct val="100000"/>
              </a:lnSpc>
              <a:spcBef>
                <a:spcPts val="0"/>
              </a:spcBef>
              <a:buFont typeface="+mj-lt"/>
              <a:buAutoNum type="arabicPeriod"/>
            </a:pPr>
            <a:endParaRPr lang="en-US" sz="700" dirty="0">
              <a:solidFill>
                <a:schemeClr val="accent4"/>
              </a:solidFill>
            </a:endParaRPr>
          </a:p>
          <a:p>
            <a:pPr marL="514350" indent="-514350">
              <a:lnSpc>
                <a:spcPct val="100000"/>
              </a:lnSpc>
              <a:spcBef>
                <a:spcPts val="0"/>
              </a:spcBef>
              <a:buFont typeface="+mj-lt"/>
              <a:buAutoNum type="arabicPeriod"/>
            </a:pPr>
            <a:r>
              <a:rPr lang="en-US" sz="2800" dirty="0">
                <a:solidFill>
                  <a:schemeClr val="accent6"/>
                </a:solidFill>
              </a:rPr>
              <a:t>Support formal testing of the MedMorph project artifacts</a:t>
            </a:r>
          </a:p>
        </p:txBody>
      </p:sp>
      <p:sp>
        <p:nvSpPr>
          <p:cNvPr id="2" name="Slide Number Placeholder 1"/>
          <p:cNvSpPr>
            <a:spLocks noGrp="1"/>
          </p:cNvSpPr>
          <p:nvPr>
            <p:ph type="sldNum" sz="quarter" idx="4294967295"/>
          </p:nvPr>
        </p:nvSpPr>
        <p:spPr>
          <a:xfrm>
            <a:off x="11677650" y="6389688"/>
            <a:ext cx="514350" cy="2270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2" name="Rectangle 11"/>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8" name="Title 7"/>
          <p:cNvSpPr>
            <a:spLocks noGrp="1"/>
          </p:cNvSpPr>
          <p:nvPr>
            <p:ph type="title"/>
          </p:nvPr>
        </p:nvSpPr>
        <p:spPr>
          <a:xfrm>
            <a:off x="425250" y="326753"/>
            <a:ext cx="9833429" cy="566876"/>
          </a:xfrm>
        </p:spPr>
        <p:txBody>
          <a:bodyPr/>
          <a:lstStyle/>
          <a:p>
            <a:pPr>
              <a:lnSpc>
                <a:spcPct val="100000"/>
              </a:lnSpc>
              <a:spcBef>
                <a:spcPts val="0"/>
              </a:spcBef>
            </a:pPr>
            <a:r>
              <a:rPr lang="en-US" sz="3200" dirty="0">
                <a:solidFill>
                  <a:schemeClr val="accent1"/>
                </a:solidFill>
              </a:rPr>
              <a:t>How Can IHE Strengthen &amp; Support the MedMorph Project- Potential Next Steps</a:t>
            </a:r>
          </a:p>
        </p:txBody>
      </p:sp>
      <p:sp>
        <p:nvSpPr>
          <p:cNvPr id="13" name="Rectangle 12"/>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73238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E3178E4C-1259-1943-8CB4-C222AF264339}"/>
              </a:ext>
            </a:extLst>
          </p:cNvPr>
          <p:cNvSpPr txBox="1">
            <a:spLocks/>
          </p:cNvSpPr>
          <p:nvPr/>
        </p:nvSpPr>
        <p:spPr>
          <a:xfrm>
            <a:off x="810883" y="2389412"/>
            <a:ext cx="10948726"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l" defTabSz="914318" rtl="0" eaLnBrk="1" fontAlgn="auto" latinLnBrk="0" hangingPunct="1">
              <a:lnSpc>
                <a:spcPct val="75000"/>
              </a:lnSpc>
              <a:spcBef>
                <a:spcPct val="0"/>
              </a:spcBef>
              <a:spcAft>
                <a:spcPts val="0"/>
              </a:spcAft>
              <a:buClrTx/>
              <a:buSzTx/>
              <a:buFontTx/>
              <a:buNone/>
              <a:tabLst/>
              <a:defRPr/>
            </a:pPr>
            <a:r>
              <a:rPr kumimoji="0" lang="en-US" sz="6000" b="0" i="1" u="none" strike="noStrike" kern="1200" cap="none" spc="0" normalizeH="0" baseline="0" noProof="0" dirty="0">
                <a:ln>
                  <a:noFill/>
                </a:ln>
                <a:solidFill>
                  <a:srgbClr val="FFFFFF"/>
                </a:solidFill>
                <a:effectLst/>
                <a:uLnTx/>
                <a:uFillTx/>
                <a:latin typeface="Prometo Medium" panose="020B0704030203060203" pitchFamily="34" charset="0"/>
                <a:ea typeface="+mj-ea"/>
                <a:cs typeface="+mj-cs"/>
              </a:rPr>
              <a:t>Questions?</a:t>
            </a:r>
          </a:p>
          <a:p>
            <a:pPr marL="0" marR="0" lvl="0" indent="0" algn="l" defTabSz="914318" rtl="0" eaLnBrk="1" fontAlgn="auto" latinLnBrk="0" hangingPunct="1">
              <a:lnSpc>
                <a:spcPct val="75000"/>
              </a:lnSpc>
              <a:spcBef>
                <a:spcPct val="0"/>
              </a:spcBef>
              <a:spcAft>
                <a:spcPts val="0"/>
              </a:spcAft>
              <a:buClrTx/>
              <a:buSzTx/>
              <a:buFontTx/>
              <a:buNone/>
              <a:tabLst/>
              <a:defRPr/>
            </a:pPr>
            <a:r>
              <a:rPr kumimoji="0" lang="en-US" sz="6000" b="0" i="1" u="none" strike="noStrike" kern="1200" cap="none" spc="0" normalizeH="0" baseline="0" noProof="0" dirty="0">
                <a:ln>
                  <a:noFill/>
                </a:ln>
                <a:solidFill>
                  <a:srgbClr val="FFFFFF"/>
                </a:solidFill>
                <a:effectLst/>
                <a:uLnTx/>
                <a:uFillTx/>
                <a:latin typeface="Century Gothic" panose="020F0302020204030204"/>
                <a:ea typeface="+mj-ea"/>
                <a:cs typeface="+mj-cs"/>
              </a:rPr>
              <a:t>Thanks!</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8" name="Rectangle 7"/>
          <p:cNvSpPr/>
          <p:nvPr/>
        </p:nvSpPr>
        <p:spPr>
          <a:xfrm>
            <a:off x="256877" y="6177064"/>
            <a:ext cx="1468877" cy="564204"/>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53244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481855" y="2590509"/>
            <a:ext cx="9552914" cy="1783443"/>
          </a:xfrm>
        </p:spPr>
        <p:txBody>
          <a:bodyPr lIns="457200" tIns="0" rIns="457200" anchor="ctr"/>
          <a:lstStyle/>
          <a:p>
            <a:pPr algn="ctr"/>
            <a:r>
              <a:rPr lang="en-US" sz="7200" dirty="0">
                <a:solidFill>
                  <a:srgbClr val="FFFFFF"/>
                </a:solidFill>
              </a:rPr>
              <a:t>Appendix</a:t>
            </a:r>
            <a:endParaRPr lang="en-US" sz="7200" i="0" dirty="0">
              <a:solidFill>
                <a:srgbClr val="FFFFFF"/>
              </a:solidFill>
              <a:latin typeface="Proxima Nova" panose="02000506030000020004" pitchFamily="50" charset="0"/>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32" name="Rectangle 31"/>
          <p:cNvSpPr/>
          <p:nvPr/>
        </p:nvSpPr>
        <p:spPr>
          <a:xfrm>
            <a:off x="5265995" y="6057500"/>
            <a:ext cx="1338146" cy="665356"/>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62510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IHE and MedMorph</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2686555"/>
          </a:xfrm>
        </p:spPr>
        <p:txBody>
          <a:bodyPr>
            <a:normAutofit fontScale="92500" lnSpcReduction="20000"/>
          </a:bodyPr>
          <a:lstStyle/>
          <a:p>
            <a:pPr algn="l"/>
            <a:r>
              <a:rPr lang="en-US" sz="2200" b="1" dirty="0"/>
              <a:t>Amit Trivedi, MS</a:t>
            </a:r>
          </a:p>
          <a:p>
            <a:pPr lvl="2" algn="l"/>
            <a:r>
              <a:rPr lang="en-US" dirty="0"/>
              <a:t>Director, Informatics and HIT Standards, HIMSS</a:t>
            </a:r>
          </a:p>
          <a:p>
            <a:pPr lvl="2" algn="l"/>
            <a:r>
              <a:rPr lang="en-US" i="1" dirty="0"/>
              <a:t>Primary Investigator</a:t>
            </a:r>
          </a:p>
          <a:p>
            <a:pPr algn="l"/>
            <a:r>
              <a:rPr lang="en-US" sz="2200" b="1" dirty="0"/>
              <a:t>Adam Bazer, MPD</a:t>
            </a:r>
          </a:p>
          <a:p>
            <a:pPr lvl="2" algn="l"/>
            <a:r>
              <a:rPr lang="en-US" dirty="0"/>
              <a:t>Senior Technical Manager, Informatics and HIT Standards</a:t>
            </a:r>
          </a:p>
          <a:p>
            <a:pPr lvl="2" algn="l"/>
            <a:r>
              <a:rPr lang="en-US" i="1" dirty="0"/>
              <a:t>Program Manager</a:t>
            </a:r>
          </a:p>
          <a:p>
            <a:pPr algn="l">
              <a:tabLst>
                <a:tab pos="1889125" algn="l"/>
              </a:tabLst>
            </a:pPr>
            <a:r>
              <a:rPr lang="en-US" sz="2200" b="1" dirty="0"/>
              <a:t>Katiya Shell, MPH </a:t>
            </a:r>
          </a:p>
          <a:p>
            <a:pPr lvl="2" algn="l">
              <a:tabLst>
                <a:tab pos="1889125" algn="l"/>
              </a:tabLst>
            </a:pPr>
            <a:r>
              <a:rPr lang="en-US" dirty="0"/>
              <a:t>Health Business Consultant, EMI</a:t>
            </a:r>
          </a:p>
          <a:p>
            <a:pPr lvl="2" algn="l">
              <a:tabLst>
                <a:tab pos="1889125" algn="l"/>
              </a:tabLst>
            </a:pPr>
            <a:r>
              <a:rPr lang="en-US" i="1" dirty="0"/>
              <a:t>Project Manager</a:t>
            </a:r>
          </a:p>
          <a:p>
            <a:pPr algn="l">
              <a:tabLst>
                <a:tab pos="1889125" algn="l"/>
              </a:tabLst>
            </a:pPr>
            <a:endParaRPr lang="en-US" b="1" dirty="0"/>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192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0846419" y="6245362"/>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0" name="Rectangle 29"/>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 name="Slide Number Placeholder 1"/>
          <p:cNvSpPr>
            <a:spLocks noGrp="1"/>
          </p:cNvSpPr>
          <p:nvPr>
            <p:ph type="sldNum" sz="quarter" idx="10"/>
          </p:nvPr>
        </p:nvSpPr>
        <p:spPr>
          <a:xfrm>
            <a:off x="233988" y="320195"/>
            <a:ext cx="0" cy="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rPr>
              <a:t>   </a:t>
            </a:r>
          </a:p>
        </p:txBody>
      </p:sp>
      <p:pic>
        <p:nvPicPr>
          <p:cNvPr id="11" name="Picture Placeholder 10"/>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l="-827" t="1541" r="827" b="31886"/>
          <a:stretch/>
        </p:blipFill>
        <p:spPr>
          <a:xfrm>
            <a:off x="1507068" y="1449918"/>
            <a:ext cx="1488017" cy="1485900"/>
          </a:xfrm>
        </p:spPr>
      </p:pic>
      <p:pic>
        <p:nvPicPr>
          <p:cNvPr id="12" name="Picture Placeholder 11"/>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a:stretch>
            <a:fillRect/>
          </a:stretch>
        </p:blipFill>
        <p:spPr>
          <a:xfrm>
            <a:off x="4029364" y="1449918"/>
            <a:ext cx="1485900" cy="1485900"/>
          </a:xfrm>
        </p:spPr>
      </p:pic>
      <p:pic>
        <p:nvPicPr>
          <p:cNvPr id="18" name="Picture Placeholder 1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71" b="71"/>
          <a:stretch>
            <a:fillRect/>
          </a:stretch>
        </p:blipFill>
        <p:spPr>
          <a:xfrm>
            <a:off x="6730815" y="1456845"/>
            <a:ext cx="1488016" cy="1485900"/>
          </a:xfrm>
        </p:spPr>
      </p:pic>
      <p:pic>
        <p:nvPicPr>
          <p:cNvPr id="13" name="Picture Placeholder 12"/>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a:stretch>
            <a:fillRect/>
          </a:stretch>
        </p:blipFill>
        <p:spPr>
          <a:xfrm>
            <a:off x="8956389" y="1523879"/>
            <a:ext cx="1485900" cy="1485900"/>
          </a:xfrm>
        </p:spPr>
      </p:pic>
      <p:pic>
        <p:nvPicPr>
          <p:cNvPr id="14" name="Picture Placeholder 13"/>
          <p:cNvPicPr>
            <a:picLocks noGrp="1" noChangeAspect="1"/>
          </p:cNvPicPr>
          <p:nvPr>
            <p:ph type="pic" sz="quarter" idx="20"/>
          </p:nvPr>
        </p:nvPicPr>
        <p:blipFill>
          <a:blip r:embed="rId7">
            <a:extLst>
              <a:ext uri="{28A0092B-C50C-407E-A947-70E740481C1C}">
                <a14:useLocalDpi xmlns:a14="http://schemas.microsoft.com/office/drawing/2010/main" val="0"/>
              </a:ext>
            </a:extLst>
          </a:blip>
          <a:srcRect t="71" b="71"/>
          <a:stretch>
            <a:fillRect/>
          </a:stretch>
        </p:blipFill>
        <p:spPr>
          <a:xfrm>
            <a:off x="558801" y="4074585"/>
            <a:ext cx="1488017" cy="1485900"/>
          </a:xfrm>
        </p:spPr>
      </p:pic>
      <p:pic>
        <p:nvPicPr>
          <p:cNvPr id="15" name="Picture Placeholder 14"/>
          <p:cNvPicPr>
            <a:picLocks noGrp="1" noChangeAspect="1"/>
          </p:cNvPicPr>
          <p:nvPr>
            <p:ph type="pic" sz="quarter" idx="21"/>
          </p:nvPr>
        </p:nvPicPr>
        <p:blipFill>
          <a:blip r:embed="rId8" cstate="print">
            <a:extLst>
              <a:ext uri="{28A0092B-C50C-407E-A947-70E740481C1C}">
                <a14:useLocalDpi xmlns:a14="http://schemas.microsoft.com/office/drawing/2010/main" val="0"/>
              </a:ext>
            </a:extLst>
          </a:blip>
          <a:srcRect l="16667" r="16667"/>
          <a:stretch>
            <a:fillRect/>
          </a:stretch>
        </p:blipFill>
        <p:spPr>
          <a:xfrm>
            <a:off x="2907722" y="4143210"/>
            <a:ext cx="1485900" cy="1485900"/>
          </a:xfrm>
        </p:spPr>
      </p:pic>
      <p:pic>
        <p:nvPicPr>
          <p:cNvPr id="16" name="Picture Placeholder 15"/>
          <p:cNvPicPr>
            <a:picLocks noGrp="1" noChangeAspect="1"/>
          </p:cNvPicPr>
          <p:nvPr>
            <p:ph type="pic" sz="quarter" idx="22"/>
          </p:nvPr>
        </p:nvPicPr>
        <p:blipFill>
          <a:blip r:embed="rId9">
            <a:extLst>
              <a:ext uri="{28A0092B-C50C-407E-A947-70E740481C1C}">
                <a14:useLocalDpi xmlns:a14="http://schemas.microsoft.com/office/drawing/2010/main" val="0"/>
              </a:ext>
            </a:extLst>
          </a:blip>
          <a:srcRect t="71" b="71"/>
          <a:stretch>
            <a:fillRect/>
          </a:stretch>
        </p:blipFill>
        <p:spPr>
          <a:xfrm>
            <a:off x="5402120" y="4074585"/>
            <a:ext cx="1488016" cy="1485900"/>
          </a:xfrm>
        </p:spPr>
      </p:pic>
      <p:pic>
        <p:nvPicPr>
          <p:cNvPr id="17" name="Picture Placeholder 16"/>
          <p:cNvPicPr>
            <a:picLocks noGrp="1" noChangeAspect="1"/>
          </p:cNvPicPr>
          <p:nvPr>
            <p:ph type="pic" sz="quarter" idx="23"/>
          </p:nvPr>
        </p:nvPicPr>
        <p:blipFill>
          <a:blip r:embed="rId10">
            <a:extLst>
              <a:ext uri="{28A0092B-C50C-407E-A947-70E740481C1C}">
                <a14:useLocalDpi xmlns:a14="http://schemas.microsoft.com/office/drawing/2010/main" val="0"/>
              </a:ext>
            </a:extLst>
          </a:blip>
          <a:srcRect/>
          <a:stretch>
            <a:fillRect/>
          </a:stretch>
        </p:blipFill>
        <p:spPr>
          <a:xfrm>
            <a:off x="7931383" y="4074585"/>
            <a:ext cx="1485900" cy="1485900"/>
          </a:xfrm>
        </p:spPr>
      </p:pic>
      <p:sp>
        <p:nvSpPr>
          <p:cNvPr id="36" name="TextBox 35"/>
          <p:cNvSpPr txBox="1"/>
          <p:nvPr/>
        </p:nvSpPr>
        <p:spPr>
          <a:xfrm>
            <a:off x="71459" y="5709873"/>
            <a:ext cx="24626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Abigail Barth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Health IT Analyst, EMI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Analyst</a:t>
            </a:r>
          </a:p>
        </p:txBody>
      </p:sp>
      <p:sp>
        <p:nvSpPr>
          <p:cNvPr id="37" name="TextBox 36"/>
          <p:cNvSpPr txBox="1"/>
          <p:nvPr/>
        </p:nvSpPr>
        <p:spPr>
          <a:xfrm>
            <a:off x="2449778" y="5699557"/>
            <a:ext cx="24626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Evelyn Gallego, MBA, MPH, CPHIMS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Founder &amp; CEO, EMI Advisors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Program SME</a:t>
            </a:r>
          </a:p>
        </p:txBody>
      </p:sp>
      <p:sp>
        <p:nvSpPr>
          <p:cNvPr id="38" name="TextBox 37"/>
          <p:cNvSpPr txBox="1"/>
          <p:nvPr/>
        </p:nvSpPr>
        <p:spPr>
          <a:xfrm>
            <a:off x="4938570" y="5683115"/>
            <a:ext cx="246269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John Moehrke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Health Informatics Standards Architect, By Light Professional IT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Technical SME</a:t>
            </a:r>
          </a:p>
        </p:txBody>
      </p:sp>
      <p:sp>
        <p:nvSpPr>
          <p:cNvPr id="39" name="TextBox 38"/>
          <p:cNvSpPr txBox="1"/>
          <p:nvPr/>
        </p:nvSpPr>
        <p:spPr>
          <a:xfrm>
            <a:off x="7442939" y="5688381"/>
            <a:ext cx="24626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Andrea Fourquet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Health Informatics Consultant eHealth sign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Technical SME</a:t>
            </a:r>
          </a:p>
        </p:txBody>
      </p:sp>
      <p:sp>
        <p:nvSpPr>
          <p:cNvPr id="40" name="TextBox 39"/>
          <p:cNvSpPr txBox="1"/>
          <p:nvPr/>
        </p:nvSpPr>
        <p:spPr>
          <a:xfrm>
            <a:off x="934713" y="3054979"/>
            <a:ext cx="27159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Joyce Sensmeier, RN-BC, MS, CPHIMS, FHIMSS, FAAN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Senior Advisor, Informatics, HIMSS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Executive Sponsor</a:t>
            </a:r>
          </a:p>
        </p:txBody>
      </p:sp>
      <p:sp>
        <p:nvSpPr>
          <p:cNvPr id="41" name="TextBox 40"/>
          <p:cNvSpPr txBox="1"/>
          <p:nvPr/>
        </p:nvSpPr>
        <p:spPr>
          <a:xfrm>
            <a:off x="3557465" y="3042863"/>
            <a:ext cx="24626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Amit Trivedi, 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Director, Informatics and HIT Standards, HIMSS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Primary Investigator</a:t>
            </a:r>
          </a:p>
        </p:txBody>
      </p:sp>
      <p:sp>
        <p:nvSpPr>
          <p:cNvPr id="42" name="TextBox 41"/>
          <p:cNvSpPr txBox="1"/>
          <p:nvPr/>
        </p:nvSpPr>
        <p:spPr>
          <a:xfrm>
            <a:off x="6301349" y="3045482"/>
            <a:ext cx="24626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Adam Bazer, MPD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Senior Technical Manager, Informatics  and HIT 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Program Manager</a:t>
            </a:r>
          </a:p>
        </p:txBody>
      </p:sp>
      <p:sp>
        <p:nvSpPr>
          <p:cNvPr id="43" name="TextBox 42"/>
          <p:cNvSpPr txBox="1"/>
          <p:nvPr/>
        </p:nvSpPr>
        <p:spPr>
          <a:xfrm>
            <a:off x="8662036" y="3082703"/>
            <a:ext cx="24626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Katiya Shell, MPH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Health Business Consultant, EMI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Project Manager</a:t>
            </a:r>
          </a:p>
        </p:txBody>
      </p:sp>
      <p:sp>
        <p:nvSpPr>
          <p:cNvPr id="44" name="TextBox 43"/>
          <p:cNvSpPr txBox="1"/>
          <p:nvPr/>
        </p:nvSpPr>
        <p:spPr>
          <a:xfrm>
            <a:off x="9699339" y="5688381"/>
            <a:ext cx="24626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Michael Kirwan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Product Director-Telehealth, RPM, Blue Connect Global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Technical SME</a:t>
            </a:r>
          </a:p>
        </p:txBody>
      </p:sp>
      <p:pic>
        <p:nvPicPr>
          <p:cNvPr id="45" name="Picture Placeholder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36198" y="3995899"/>
            <a:ext cx="1485900" cy="1485900"/>
          </a:xfrm>
          <a:prstGeom prst="ellipse">
            <a:avLst/>
          </a:prstGeom>
          <a:gradFill>
            <a:gsLst>
              <a:gs pos="0">
                <a:schemeClr val="bg1">
                  <a:lumMod val="85000"/>
                </a:schemeClr>
              </a:gs>
              <a:gs pos="99000">
                <a:schemeClr val="bg1">
                  <a:lumMod val="75000"/>
                </a:schemeClr>
              </a:gs>
            </a:gsLst>
            <a:lin ang="5400000" scaled="1"/>
          </a:gradFill>
          <a:ln>
            <a:noFill/>
          </a:ln>
        </p:spPr>
      </p:pic>
      <p:sp>
        <p:nvSpPr>
          <p:cNvPr id="34" name="Rectangle 33"/>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46" name="Title 1">
            <a:extLst>
              <a:ext uri="{FF2B5EF4-FFF2-40B4-BE49-F238E27FC236}">
                <a16:creationId xmlns:a16="http://schemas.microsoft.com/office/drawing/2014/main" id="{2E0A62A3-AFEE-A44A-8675-2FAB0C8C4FC8}"/>
              </a:ext>
            </a:extLst>
          </p:cNvPr>
          <p:cNvSpPr txBox="1">
            <a:spLocks/>
          </p:cNvSpPr>
          <p:nvPr/>
        </p:nvSpPr>
        <p:spPr>
          <a:xfrm>
            <a:off x="934713" y="403971"/>
            <a:ext cx="10841182" cy="1326774"/>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l" defTabSz="914318"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1E22AA"/>
                </a:solidFill>
                <a:effectLst/>
                <a:uLnTx/>
                <a:uFillTx/>
                <a:latin typeface="Prometo Medium" panose="020B0604030203060203" pitchFamily="34" charset="77"/>
                <a:ea typeface="+mj-ea"/>
                <a:cs typeface="+mj-cs"/>
              </a:rPr>
              <a:t>ONC/IHE USA Cooperative Agreement Team</a:t>
            </a:r>
          </a:p>
        </p:txBody>
      </p:sp>
    </p:spTree>
    <p:extLst>
      <p:ext uri="{BB962C8B-B14F-4D97-AF65-F5344CB8AC3E}">
        <p14:creationId xmlns:p14="http://schemas.microsoft.com/office/powerpoint/2010/main" val="3606318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55823" y="443620"/>
            <a:ext cx="2811654" cy="280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6" name="Title 1">
            <a:extLst>
              <a:ext uri="{FF2B5EF4-FFF2-40B4-BE49-F238E27FC236}">
                <a16:creationId xmlns:a16="http://schemas.microsoft.com/office/drawing/2014/main" id="{2E0A62A3-AFEE-A44A-8675-2FAB0C8C4FC8}"/>
              </a:ext>
            </a:extLst>
          </p:cNvPr>
          <p:cNvSpPr txBox="1">
            <a:spLocks/>
          </p:cNvSpPr>
          <p:nvPr/>
        </p:nvSpPr>
        <p:spPr>
          <a:xfrm>
            <a:off x="346908" y="79124"/>
            <a:ext cx="10378040" cy="1306086"/>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l" defTabSz="914318"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1E22AA"/>
                </a:solidFill>
                <a:effectLst/>
                <a:uLnTx/>
                <a:uFillTx/>
                <a:latin typeface="Prometo Medium" panose="020B0604030203060203" pitchFamily="34" charset="77"/>
                <a:ea typeface="+mj-ea"/>
                <a:cs typeface="+mj-cs"/>
              </a:rPr>
              <a:t>Profiles In Action</a:t>
            </a:r>
          </a:p>
        </p:txBody>
      </p:sp>
      <p:sp>
        <p:nvSpPr>
          <p:cNvPr id="11" name="Oval 10">
            <a:extLst>
              <a:ext uri="{FF2B5EF4-FFF2-40B4-BE49-F238E27FC236}">
                <a16:creationId xmlns:a16="http://schemas.microsoft.com/office/drawing/2014/main" id="{7FF25D1C-53E7-584A-BF3D-9AD9FDEBD87C}"/>
              </a:ext>
            </a:extLst>
          </p:cNvPr>
          <p:cNvSpPr/>
          <p:nvPr/>
        </p:nvSpPr>
        <p:spPr>
          <a:xfrm>
            <a:off x="11248626" y="-67412"/>
            <a:ext cx="668948" cy="66894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F103F946-789B-434F-B286-D2EA12C683E2}"/>
              </a:ext>
            </a:extLst>
          </p:cNvPr>
          <p:cNvSpPr/>
          <p:nvPr/>
        </p:nvSpPr>
        <p:spPr>
          <a:xfrm>
            <a:off x="11740954" y="-77345"/>
            <a:ext cx="328872" cy="3288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1" name="Oval 20">
            <a:extLst>
              <a:ext uri="{FF2B5EF4-FFF2-40B4-BE49-F238E27FC236}">
                <a16:creationId xmlns:a16="http://schemas.microsoft.com/office/drawing/2014/main" id="{4E8E8A43-E34D-374C-8D69-8E8382BD9EF5}"/>
              </a:ext>
            </a:extLst>
          </p:cNvPr>
          <p:cNvSpPr/>
          <p:nvPr/>
        </p:nvSpPr>
        <p:spPr>
          <a:xfrm>
            <a:off x="11980721" y="429743"/>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2" name="Oval 21">
            <a:extLst>
              <a:ext uri="{FF2B5EF4-FFF2-40B4-BE49-F238E27FC236}">
                <a16:creationId xmlns:a16="http://schemas.microsoft.com/office/drawing/2014/main" id="{E5EAA469-188A-A843-8568-AAECC271BD95}"/>
              </a:ext>
            </a:extLst>
          </p:cNvPr>
          <p:cNvSpPr/>
          <p:nvPr/>
        </p:nvSpPr>
        <p:spPr>
          <a:xfrm>
            <a:off x="11070380" y="346357"/>
            <a:ext cx="161842" cy="16184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EEC6705E-1A42-5941-A383-AE7540F4A0EE}"/>
              </a:ext>
            </a:extLst>
          </p:cNvPr>
          <p:cNvSpPr txBox="1"/>
          <p:nvPr/>
        </p:nvSpPr>
        <p:spPr>
          <a:xfrm>
            <a:off x="793656" y="3156038"/>
            <a:ext cx="4025014" cy="305276"/>
          </a:xfrm>
          <a:prstGeom prst="rect">
            <a:avLst/>
          </a:prstGeom>
          <a:noFill/>
        </p:spPr>
        <p:txBody>
          <a:bodyPr wrap="square" lIns="0" rIns="0" rtlCol="0">
            <a:spAutoFit/>
          </a:bodyPr>
          <a:lstStyle/>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A1C5D0D4-C379-DD4F-8B6E-79DBAB4F1560}"/>
              </a:ext>
            </a:extLst>
          </p:cNvPr>
          <p:cNvSpPr txBox="1"/>
          <p:nvPr/>
        </p:nvSpPr>
        <p:spPr>
          <a:xfrm>
            <a:off x="370755" y="616151"/>
            <a:ext cx="8977127"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5A5A"/>
                </a:solidFill>
                <a:effectLst/>
                <a:uLnTx/>
                <a:uFillTx/>
                <a:latin typeface="Century Gothic" panose="020B0502020202020204" pitchFamily="34" charset="0"/>
                <a:ea typeface="+mn-ea"/>
                <a:cs typeface="+mn-cs"/>
              </a:rPr>
              <a:t>A Sample of Healthcare Stakeholders Who Integrate IHE Profiles into their Systems</a:t>
            </a:r>
          </a:p>
        </p:txBody>
      </p:sp>
      <p:sp>
        <p:nvSpPr>
          <p:cNvPr id="28" name="TextBox 27">
            <a:extLst>
              <a:ext uri="{FF2B5EF4-FFF2-40B4-BE49-F238E27FC236}">
                <a16:creationId xmlns:a16="http://schemas.microsoft.com/office/drawing/2014/main" id="{EEC6705E-1A42-5941-A383-AE7540F4A0EE}"/>
              </a:ext>
            </a:extLst>
          </p:cNvPr>
          <p:cNvSpPr txBox="1"/>
          <p:nvPr/>
        </p:nvSpPr>
        <p:spPr>
          <a:xfrm>
            <a:off x="793656" y="1597132"/>
            <a:ext cx="5768509" cy="295274"/>
          </a:xfrm>
          <a:prstGeom prst="rect">
            <a:avLst/>
          </a:prstGeom>
          <a:noFill/>
        </p:spPr>
        <p:txBody>
          <a:bodyPr wrap="square" lIns="0" rIns="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endParaRPr>
          </a:p>
        </p:txBody>
      </p:sp>
      <p:sp>
        <p:nvSpPr>
          <p:cNvPr id="24" name="Rectangle 23"/>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 name="Rounded Rectangle 2"/>
          <p:cNvSpPr/>
          <p:nvPr/>
        </p:nvSpPr>
        <p:spPr>
          <a:xfrm>
            <a:off x="8207651" y="932043"/>
            <a:ext cx="3545260" cy="5155975"/>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rPr>
              <a:t>Tara Dragert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entury Gothic" panose="020F0302020204030204"/>
                <a:ea typeface="+mn-ea"/>
                <a:cs typeface="+mn-cs"/>
              </a:rPr>
              <a:t>Vice President, Product Innovation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Century Gothic" panose="020F0302020204030204"/>
                <a:ea typeface="+mn-ea"/>
                <a:cs typeface="+mn-cs"/>
              </a:rPr>
              <a:t>Surescripts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a:t>
            </a:r>
            <a:r>
              <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rPr>
              <a:t>Surescripts using IHE standards was really a no brainer for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When we decided we wanted to stand up a national network for interoperability with the </a:t>
            </a:r>
            <a:r>
              <a:rPr kumimoji="0" lang="en-US" sz="1100" b="1" i="1" u="none" strike="noStrike" kern="1200" cap="none" spc="0" normalizeH="0" baseline="0" noProof="0" dirty="0">
                <a:ln>
                  <a:noFill/>
                </a:ln>
                <a:solidFill>
                  <a:srgbClr val="000000"/>
                </a:solidFill>
                <a:effectLst/>
                <a:uLnTx/>
                <a:uFillTx/>
                <a:latin typeface="Century Gothic" panose="020F0302020204030204"/>
                <a:ea typeface="+mn-ea"/>
                <a:cs typeface="+mn-cs"/>
              </a:rPr>
              <a:t>National Record Locator Service</a:t>
            </a: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 you just look at the level of adoption with IHE standards at present and it just made the most sense.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There's already a very large portion of vendors that have some level of investment with IHE standards that we wanted to use so </a:t>
            </a:r>
            <a:r>
              <a:rPr kumimoji="0" lang="en-US" sz="1100" b="1" i="0" u="none" strike="noStrike" kern="1200" cap="none" spc="0" normalizeH="0" baseline="0" noProof="0" dirty="0">
                <a:ln>
                  <a:noFill/>
                </a:ln>
                <a:solidFill>
                  <a:srgbClr val="000000"/>
                </a:solidFill>
                <a:effectLst/>
                <a:uLnTx/>
                <a:uFillTx/>
                <a:latin typeface="Century Gothic" panose="020F0302020204030204"/>
                <a:ea typeface="+mn-ea"/>
                <a:cs typeface="+mn-cs"/>
              </a:rPr>
              <a:t>it was the best path to getting adoption and utilization as quickly as possible like the nation needs us to do.</a:t>
            </a: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a:t>
            </a:r>
          </a:p>
        </p:txBody>
      </p:sp>
      <p:pic>
        <p:nvPicPr>
          <p:cNvPr id="27650" name="Picture 2" descr="Tara Drage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7882" y="1060987"/>
            <a:ext cx="1264798" cy="1264798"/>
          </a:xfrm>
          <a:prstGeom prst="ellipse">
            <a:avLst/>
          </a:prstGeom>
          <a:ln w="63500" cap="rnd">
            <a:solidFill>
              <a:schemeClr val="accent1"/>
            </a:solidFill>
          </a:ln>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8313" y="978347"/>
            <a:ext cx="1728238" cy="5632311"/>
          </a:xfrm>
          <a:prstGeom prst="rect">
            <a:avLst/>
          </a:prstGeom>
        </p:spPr>
        <p:txBody>
          <a:bodyPr wrap="squar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rPr>
              <a:t>Academic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Kyungpook National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UC Davis Health Institute for Population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Yonsei University Mirae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rPr>
              <a:t>Data Analytics, Exchange &amp;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Bridgehead 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CARADIGM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CareEvolution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Change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Cloud Solution 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Dapasoft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Dedalus USA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Enovacom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Forcare 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Genesis Systems, Inc.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HealthCelerate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Hyland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Iatric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Indra Soluciones 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Infor (US),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InterOperability Bidco, Inc.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IRM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ITH icoserve / Siemens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Karos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Lumeris (EGHC)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NextGate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Optum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Qvera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RAIN Live Oak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Rhapsody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Seqster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Simplex Bilgi Teknolojileri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Talis Clinical,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Virence Health</a:t>
            </a:r>
          </a:p>
        </p:txBody>
      </p:sp>
      <p:sp>
        <p:nvSpPr>
          <p:cNvPr id="25" name="Rectangle 24"/>
          <p:cNvSpPr/>
          <p:nvPr/>
        </p:nvSpPr>
        <p:spPr>
          <a:xfrm>
            <a:off x="2011166" y="954705"/>
            <a:ext cx="1589994" cy="4247317"/>
          </a:xfrm>
          <a:prstGeom prst="rect">
            <a:avLst/>
          </a:prstGeom>
        </p:spPr>
        <p:txBody>
          <a:bodyPr wrap="squar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rPr>
              <a:t>Electronic Health Records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Allscripts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Cerner Corporation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ezCaretech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eClinicalWorks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Epic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MEDHOST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NextGen Healthcare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rPr>
              <a:t>ICT, Infrastructure &amp; IS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Ascom (US)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InterSystems Corporation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JBS International,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Kno2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Logibec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März DES GmbH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MedAllies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PatientSafe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Ricoh USA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Spok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Summit Healthcare Services,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TALON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Tiani "Spirit" Gmbh - Cisco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VitalChek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Voalte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Vocera Communications</a:t>
            </a:r>
          </a:p>
        </p:txBody>
      </p:sp>
      <p:sp>
        <p:nvSpPr>
          <p:cNvPr id="30" name="Rectangle 29"/>
          <p:cNvSpPr/>
          <p:nvPr/>
        </p:nvSpPr>
        <p:spPr>
          <a:xfrm>
            <a:off x="3670929" y="954705"/>
            <a:ext cx="1986475" cy="5355312"/>
          </a:xfrm>
          <a:prstGeom prst="rect">
            <a:avLst/>
          </a:prstGeom>
        </p:spPr>
        <p:txBody>
          <a:bodyPr wrap="squar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rPr>
              <a:t>Imaging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Candelis,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Canon Healthcare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IBM Watson Health Imaging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Lexmark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lifeIMAGE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Hinacom Software and Technology, LTD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INFINITT Healthcare Co.,Ltd.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Medical Systems Co. Ltd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Moksha Digital Software Pvt. Ltd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Paxerahealth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Philips Medical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Sectra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Shanghai United Imaging Healthcare Co, Ltd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Siemens Healthcare GmbH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Vital, a Canon Medical Group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rPr>
              <a:t>Hardware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Bernoulli Enterprise,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Dell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Mindray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STANLEY Healthcare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rPr>
              <a:t>Life Sciences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Abbott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Baxter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Bayer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B.Braun Medical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Fukuda Denshi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Getinge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NantHealth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PRA Health Sciences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Sunquest Information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Surescripts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Varian</a:t>
            </a:r>
          </a:p>
        </p:txBody>
      </p:sp>
      <p:sp>
        <p:nvSpPr>
          <p:cNvPr id="29" name="Rectangle 28"/>
          <p:cNvSpPr/>
          <p:nvPr/>
        </p:nvSpPr>
        <p:spPr>
          <a:xfrm>
            <a:off x="5657404" y="954705"/>
            <a:ext cx="2012848" cy="5909310"/>
          </a:xfrm>
          <a:prstGeom prst="rect">
            <a:avLst/>
          </a:prstGeom>
        </p:spPr>
        <p:txBody>
          <a:bodyPr wrap="squar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rPr>
              <a:t>Medical Devices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Medtronic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BD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Capsule Technologies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COVIDIEN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Draeger Medical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EndoSoft,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GE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Guard RFID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Hill-Rom Company,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ICU Medical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Ivenix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Masimo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Omnicell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Smiths Medical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WelchAllyn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ZOLL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rPr>
              <a:t>Public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Centers for Disease Control and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Delaware Department of Health and Social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New Hampshire Dept of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New Hampshire Dept. of Health and Human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NIST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Cancer Reporting and Epidemiologic Surveillance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Utah Department of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Veterans Health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AllianceChicago</a:t>
            </a:r>
            <a:endPar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Association of Public Health Labs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College of American Pathologists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Türkiye Cumhuriyeti Sağlık Bakanlığı (Turkish Ministry of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Michigan Department of Health and Human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entury Gothic" panose="020F0302020204030204"/>
                <a:ea typeface="+mn-ea"/>
                <a:cs typeface="+mn-cs"/>
              </a:rPr>
              <a:t>Improvement California</a:t>
            </a:r>
          </a:p>
        </p:txBody>
      </p:sp>
    </p:spTree>
    <p:extLst>
      <p:ext uri="{BB962C8B-B14F-4D97-AF65-F5344CB8AC3E}">
        <p14:creationId xmlns:p14="http://schemas.microsoft.com/office/powerpoint/2010/main" val="3352568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4" name="Rounded Rectangle 3"/>
          <p:cNvSpPr/>
          <p:nvPr/>
        </p:nvSpPr>
        <p:spPr>
          <a:xfrm>
            <a:off x="1083449" y="284310"/>
            <a:ext cx="10043031" cy="60857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ounded Rectangle 38"/>
          <p:cNvSpPr/>
          <p:nvPr/>
        </p:nvSpPr>
        <p:spPr>
          <a:xfrm>
            <a:off x="1488880" y="2822274"/>
            <a:ext cx="9220598" cy="1423840"/>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037724" y="339702"/>
            <a:ext cx="6134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Document Sharing Models</a:t>
            </a:r>
          </a:p>
        </p:txBody>
      </p:sp>
      <p:sp>
        <p:nvSpPr>
          <p:cNvPr id="31" name="Rounded Rectangle 30"/>
          <p:cNvSpPr/>
          <p:nvPr/>
        </p:nvSpPr>
        <p:spPr>
          <a:xfrm>
            <a:off x="1434488" y="1117882"/>
            <a:ext cx="9220598" cy="1423840"/>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1389034" y="3081748"/>
            <a:ext cx="154745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Centralized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Discovery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and Retrieve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ounded Rectangle 40"/>
          <p:cNvSpPr/>
          <p:nvPr/>
        </p:nvSpPr>
        <p:spPr>
          <a:xfrm>
            <a:off x="1494665" y="4623059"/>
            <a:ext cx="9220598" cy="1423840"/>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TextBox 41"/>
          <p:cNvSpPr txBox="1"/>
          <p:nvPr/>
        </p:nvSpPr>
        <p:spPr>
          <a:xfrm>
            <a:off x="1661112" y="1506464"/>
            <a:ext cx="98323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Direct Push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6" name="Graphic 93">
            <a:extLst>
              <a:ext uri="{FF2B5EF4-FFF2-40B4-BE49-F238E27FC236}">
                <a16:creationId xmlns:a16="http://schemas.microsoft.com/office/drawing/2014/main" id="{F760CE13-94E3-0D45-A76B-0EA32EAB26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0444" y="1612258"/>
            <a:ext cx="291231" cy="391343"/>
          </a:xfrm>
          <a:prstGeom prst="rect">
            <a:avLst/>
          </a:prstGeom>
        </p:spPr>
      </p:pic>
      <p:pic>
        <p:nvPicPr>
          <p:cNvPr id="47" name="Graphic 96">
            <a:extLst>
              <a:ext uri="{FF2B5EF4-FFF2-40B4-BE49-F238E27FC236}">
                <a16:creationId xmlns:a16="http://schemas.microsoft.com/office/drawing/2014/main" id="{18BDE1C7-2E42-B845-8F7B-A0D864939E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73393" y="1602605"/>
            <a:ext cx="261762" cy="392644"/>
          </a:xfrm>
          <a:prstGeom prst="rect">
            <a:avLst/>
          </a:prstGeom>
        </p:spPr>
      </p:pic>
      <p:sp>
        <p:nvSpPr>
          <p:cNvPr id="48" name="TextBox 47"/>
          <p:cNvSpPr txBox="1"/>
          <p:nvPr/>
        </p:nvSpPr>
        <p:spPr>
          <a:xfrm>
            <a:off x="7656768" y="1974263"/>
            <a:ext cx="14950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Provider</a:t>
            </a:r>
          </a:p>
        </p:txBody>
      </p:sp>
      <p:pic>
        <p:nvPicPr>
          <p:cNvPr id="50" name="Graphic 131">
            <a:extLst>
              <a:ext uri="{FF2B5EF4-FFF2-40B4-BE49-F238E27FC236}">
                <a16:creationId xmlns:a16="http://schemas.microsoft.com/office/drawing/2014/main" id="{99ABFAAE-E78B-7D4D-8744-20381B0140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49020" y="1629894"/>
            <a:ext cx="319205" cy="311782"/>
          </a:xfrm>
          <a:prstGeom prst="rect">
            <a:avLst/>
          </a:prstGeom>
        </p:spPr>
      </p:pic>
      <p:sp>
        <p:nvSpPr>
          <p:cNvPr id="51" name="TextBox 50"/>
          <p:cNvSpPr txBox="1"/>
          <p:nvPr/>
        </p:nvSpPr>
        <p:spPr>
          <a:xfrm>
            <a:off x="9015173" y="1953240"/>
            <a:ext cx="14950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Patient</a:t>
            </a:r>
          </a:p>
        </p:txBody>
      </p:sp>
      <p:sp>
        <p:nvSpPr>
          <p:cNvPr id="53" name="TextBox 52"/>
          <p:cNvSpPr txBox="1"/>
          <p:nvPr/>
        </p:nvSpPr>
        <p:spPr>
          <a:xfrm>
            <a:off x="8363718" y="1957647"/>
            <a:ext cx="14950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Application</a:t>
            </a:r>
          </a:p>
        </p:txBody>
      </p:sp>
      <p:sp>
        <p:nvSpPr>
          <p:cNvPr id="55" name="TextBox 54"/>
          <p:cNvSpPr txBox="1"/>
          <p:nvPr/>
        </p:nvSpPr>
        <p:spPr>
          <a:xfrm>
            <a:off x="2279622" y="1199584"/>
            <a:ext cx="33464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Content Creator</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6" name="Graphic 39">
            <a:extLst>
              <a:ext uri="{FF2B5EF4-FFF2-40B4-BE49-F238E27FC236}">
                <a16:creationId xmlns:a16="http://schemas.microsoft.com/office/drawing/2014/main" id="{600C5B70-8CC8-C440-A80A-76BA962784A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00546" y="1712124"/>
            <a:ext cx="414802" cy="260457"/>
          </a:xfrm>
          <a:prstGeom prst="rect">
            <a:avLst/>
          </a:prstGeom>
        </p:spPr>
      </p:pic>
      <p:pic>
        <p:nvPicPr>
          <p:cNvPr id="57" name="Graphic 42">
            <a:extLst>
              <a:ext uri="{FF2B5EF4-FFF2-40B4-BE49-F238E27FC236}">
                <a16:creationId xmlns:a16="http://schemas.microsoft.com/office/drawing/2014/main" id="{D499D5F2-5753-DB45-9C83-34181AD70A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29092" y="1690385"/>
            <a:ext cx="406853" cy="283851"/>
          </a:xfrm>
          <a:prstGeom prst="rect">
            <a:avLst/>
          </a:prstGeom>
        </p:spPr>
      </p:pic>
      <p:pic>
        <p:nvPicPr>
          <p:cNvPr id="60" name="Graphic 36">
            <a:extLst>
              <a:ext uri="{FF2B5EF4-FFF2-40B4-BE49-F238E27FC236}">
                <a16:creationId xmlns:a16="http://schemas.microsoft.com/office/drawing/2014/main" id="{F0535664-5E97-A246-A26A-FED9F5ED80F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75954" y="1652754"/>
            <a:ext cx="386238" cy="368683"/>
          </a:xfrm>
          <a:prstGeom prst="rect">
            <a:avLst/>
          </a:prstGeom>
        </p:spPr>
      </p:pic>
      <p:cxnSp>
        <p:nvCxnSpPr>
          <p:cNvPr id="61" name="Straight Arrow Connector 60"/>
          <p:cNvCxnSpPr/>
          <p:nvPr/>
        </p:nvCxnSpPr>
        <p:spPr>
          <a:xfrm>
            <a:off x="5028113" y="1930858"/>
            <a:ext cx="2654496" cy="17211"/>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66" name="TextBox 65"/>
          <p:cNvSpPr txBox="1"/>
          <p:nvPr/>
        </p:nvSpPr>
        <p:spPr>
          <a:xfrm>
            <a:off x="4194213" y="2991535"/>
            <a:ext cx="26013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Document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Request</a:t>
            </a:r>
          </a:p>
        </p:txBody>
      </p:sp>
      <p:sp>
        <p:nvSpPr>
          <p:cNvPr id="67" name="TextBox 66"/>
          <p:cNvSpPr txBox="1"/>
          <p:nvPr/>
        </p:nvSpPr>
        <p:spPr>
          <a:xfrm>
            <a:off x="1434488" y="4795604"/>
            <a:ext cx="154745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Federated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Discovery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and Retrieve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p:cNvSpPr txBox="1"/>
          <p:nvPr/>
        </p:nvSpPr>
        <p:spPr>
          <a:xfrm>
            <a:off x="7896011" y="1137132"/>
            <a:ext cx="24835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Content Consumer</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xtBox 79"/>
          <p:cNvSpPr txBox="1"/>
          <p:nvPr/>
        </p:nvSpPr>
        <p:spPr>
          <a:xfrm>
            <a:off x="2648643" y="2028639"/>
            <a:ext cx="9379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Diagnostic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Image</a:t>
            </a:r>
          </a:p>
        </p:txBody>
      </p:sp>
      <p:sp>
        <p:nvSpPr>
          <p:cNvPr id="81" name="TextBox 80"/>
          <p:cNvSpPr txBox="1"/>
          <p:nvPr/>
        </p:nvSpPr>
        <p:spPr>
          <a:xfrm>
            <a:off x="3871097" y="2037408"/>
            <a:ext cx="13488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Clinical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Note</a:t>
            </a:r>
          </a:p>
        </p:txBody>
      </p:sp>
      <p:sp>
        <p:nvSpPr>
          <p:cNvPr id="29" name="TextBox 28"/>
          <p:cNvSpPr txBox="1"/>
          <p:nvPr/>
        </p:nvSpPr>
        <p:spPr>
          <a:xfrm>
            <a:off x="3207947" y="2045255"/>
            <a:ext cx="13488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Medication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List</a:t>
            </a:r>
          </a:p>
        </p:txBody>
      </p:sp>
      <p:pic>
        <p:nvPicPr>
          <p:cNvPr id="30" name="Graphic 93">
            <a:extLst>
              <a:ext uri="{FF2B5EF4-FFF2-40B4-BE49-F238E27FC236}">
                <a16:creationId xmlns:a16="http://schemas.microsoft.com/office/drawing/2014/main" id="{F760CE13-94E3-0D45-A76B-0EA32EAB26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4373" y="3353517"/>
            <a:ext cx="291231" cy="391343"/>
          </a:xfrm>
          <a:prstGeom prst="rect">
            <a:avLst/>
          </a:prstGeom>
        </p:spPr>
      </p:pic>
      <p:pic>
        <p:nvPicPr>
          <p:cNvPr id="33" name="Graphic 96">
            <a:extLst>
              <a:ext uri="{FF2B5EF4-FFF2-40B4-BE49-F238E27FC236}">
                <a16:creationId xmlns:a16="http://schemas.microsoft.com/office/drawing/2014/main" id="{18BDE1C7-2E42-B845-8F7B-A0D864939E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17622" y="3351325"/>
            <a:ext cx="261762" cy="392644"/>
          </a:xfrm>
          <a:prstGeom prst="rect">
            <a:avLst/>
          </a:prstGeom>
        </p:spPr>
      </p:pic>
      <p:sp>
        <p:nvSpPr>
          <p:cNvPr id="34" name="TextBox 33"/>
          <p:cNvSpPr txBox="1"/>
          <p:nvPr/>
        </p:nvSpPr>
        <p:spPr>
          <a:xfrm>
            <a:off x="2500997" y="3722983"/>
            <a:ext cx="14950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Provider</a:t>
            </a:r>
          </a:p>
        </p:txBody>
      </p:sp>
      <p:pic>
        <p:nvPicPr>
          <p:cNvPr id="35" name="Graphic 131">
            <a:extLst>
              <a:ext uri="{FF2B5EF4-FFF2-40B4-BE49-F238E27FC236}">
                <a16:creationId xmlns:a16="http://schemas.microsoft.com/office/drawing/2014/main" id="{99ABFAAE-E78B-7D4D-8744-20381B0140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93249" y="3378614"/>
            <a:ext cx="319205" cy="311782"/>
          </a:xfrm>
          <a:prstGeom prst="rect">
            <a:avLst/>
          </a:prstGeom>
        </p:spPr>
      </p:pic>
      <p:sp>
        <p:nvSpPr>
          <p:cNvPr id="36" name="TextBox 35"/>
          <p:cNvSpPr txBox="1"/>
          <p:nvPr/>
        </p:nvSpPr>
        <p:spPr>
          <a:xfrm>
            <a:off x="3871097" y="3722387"/>
            <a:ext cx="14950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Patient</a:t>
            </a:r>
          </a:p>
        </p:txBody>
      </p:sp>
      <p:sp>
        <p:nvSpPr>
          <p:cNvPr id="37" name="TextBox 36"/>
          <p:cNvSpPr txBox="1"/>
          <p:nvPr/>
        </p:nvSpPr>
        <p:spPr>
          <a:xfrm>
            <a:off x="3207947" y="3713479"/>
            <a:ext cx="14950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Application</a:t>
            </a:r>
          </a:p>
        </p:txBody>
      </p:sp>
      <p:sp>
        <p:nvSpPr>
          <p:cNvPr id="38" name="TextBox 37"/>
          <p:cNvSpPr txBox="1"/>
          <p:nvPr/>
        </p:nvSpPr>
        <p:spPr>
          <a:xfrm>
            <a:off x="2754217" y="2949575"/>
            <a:ext cx="24835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Content Consumer</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 name="Graphic 66">
            <a:extLst>
              <a:ext uri="{FF2B5EF4-FFF2-40B4-BE49-F238E27FC236}">
                <a16:creationId xmlns:a16="http://schemas.microsoft.com/office/drawing/2014/main" id="{9E510AB1-93B1-A143-AA37-A9326C56F0F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74431" y="3171746"/>
            <a:ext cx="452565" cy="695011"/>
          </a:xfrm>
          <a:prstGeom prst="rect">
            <a:avLst/>
          </a:prstGeom>
        </p:spPr>
      </p:pic>
      <p:sp>
        <p:nvSpPr>
          <p:cNvPr id="43" name="TextBox 42"/>
          <p:cNvSpPr txBox="1"/>
          <p:nvPr/>
        </p:nvSpPr>
        <p:spPr>
          <a:xfrm>
            <a:off x="5058921" y="3899659"/>
            <a:ext cx="24835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Centralized Locator</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5" name="Graphic 102">
            <a:extLst>
              <a:ext uri="{FF2B5EF4-FFF2-40B4-BE49-F238E27FC236}">
                <a16:creationId xmlns:a16="http://schemas.microsoft.com/office/drawing/2014/main" id="{7D7A07A2-8438-9649-86F8-616BFC7FEE8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93836" y="3393362"/>
            <a:ext cx="464492" cy="388877"/>
          </a:xfrm>
          <a:prstGeom prst="rect">
            <a:avLst/>
          </a:prstGeom>
        </p:spPr>
      </p:pic>
      <p:sp>
        <p:nvSpPr>
          <p:cNvPr id="49" name="TextBox 48"/>
          <p:cNvSpPr txBox="1"/>
          <p:nvPr/>
        </p:nvSpPr>
        <p:spPr>
          <a:xfrm>
            <a:off x="7773381" y="2957855"/>
            <a:ext cx="24835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Document Custodian</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TextBox 51"/>
          <p:cNvSpPr txBox="1"/>
          <p:nvPr/>
        </p:nvSpPr>
        <p:spPr>
          <a:xfrm>
            <a:off x="8651240" y="3807326"/>
            <a:ext cx="14950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Provider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Organization</a:t>
            </a:r>
          </a:p>
        </p:txBody>
      </p:sp>
      <p:sp>
        <p:nvSpPr>
          <p:cNvPr id="54" name="TextBox 53"/>
          <p:cNvSpPr txBox="1"/>
          <p:nvPr/>
        </p:nvSpPr>
        <p:spPr>
          <a:xfrm>
            <a:off x="7745292" y="3791475"/>
            <a:ext cx="14950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Application</a:t>
            </a:r>
          </a:p>
        </p:txBody>
      </p:sp>
      <p:pic>
        <p:nvPicPr>
          <p:cNvPr id="59" name="Graphic 131">
            <a:extLst>
              <a:ext uri="{FF2B5EF4-FFF2-40B4-BE49-F238E27FC236}">
                <a16:creationId xmlns:a16="http://schemas.microsoft.com/office/drawing/2014/main" id="{99ABFAAE-E78B-7D4D-8744-20381B0140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8590" y="3406151"/>
            <a:ext cx="319205" cy="311782"/>
          </a:xfrm>
          <a:prstGeom prst="rect">
            <a:avLst/>
          </a:prstGeom>
        </p:spPr>
      </p:pic>
      <p:cxnSp>
        <p:nvCxnSpPr>
          <p:cNvPr id="62" name="Straight Arrow Connector 61"/>
          <p:cNvCxnSpPr/>
          <p:nvPr/>
        </p:nvCxnSpPr>
        <p:spPr>
          <a:xfrm flipV="1">
            <a:off x="5014159" y="3614608"/>
            <a:ext cx="961471" cy="7896"/>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5054680" y="1523881"/>
            <a:ext cx="26013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Documents &amp; Metadata</a:t>
            </a:r>
          </a:p>
        </p:txBody>
      </p:sp>
      <p:sp>
        <p:nvSpPr>
          <p:cNvPr id="64" name="TextBox 63"/>
          <p:cNvSpPr txBox="1"/>
          <p:nvPr/>
        </p:nvSpPr>
        <p:spPr>
          <a:xfrm>
            <a:off x="5942918" y="2951358"/>
            <a:ext cx="26013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Document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Registration</a:t>
            </a:r>
          </a:p>
        </p:txBody>
      </p:sp>
      <p:cxnSp>
        <p:nvCxnSpPr>
          <p:cNvPr id="65" name="Straight Arrow Connector 64"/>
          <p:cNvCxnSpPr/>
          <p:nvPr/>
        </p:nvCxnSpPr>
        <p:spPr>
          <a:xfrm flipH="1" flipV="1">
            <a:off x="6739259" y="3632492"/>
            <a:ext cx="878551" cy="250"/>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pic>
        <p:nvPicPr>
          <p:cNvPr id="71" name="Graphic 102">
            <a:extLst>
              <a:ext uri="{FF2B5EF4-FFF2-40B4-BE49-F238E27FC236}">
                <a16:creationId xmlns:a16="http://schemas.microsoft.com/office/drawing/2014/main" id="{7D7A07A2-8438-9649-86F8-616BFC7FEE8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31583" y="4682419"/>
            <a:ext cx="391848" cy="325825"/>
          </a:xfrm>
          <a:prstGeom prst="rect">
            <a:avLst/>
          </a:prstGeom>
        </p:spPr>
      </p:pic>
      <p:pic>
        <p:nvPicPr>
          <p:cNvPr id="72" name="Graphic 131">
            <a:extLst>
              <a:ext uri="{FF2B5EF4-FFF2-40B4-BE49-F238E27FC236}">
                <a16:creationId xmlns:a16="http://schemas.microsoft.com/office/drawing/2014/main" id="{99ABFAAE-E78B-7D4D-8744-20381B0140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34701" y="5159519"/>
            <a:ext cx="378973" cy="370160"/>
          </a:xfrm>
          <a:prstGeom prst="rect">
            <a:avLst/>
          </a:prstGeom>
        </p:spPr>
      </p:pic>
      <p:pic>
        <p:nvPicPr>
          <p:cNvPr id="73" name="Graphic 78">
            <a:extLst>
              <a:ext uri="{FF2B5EF4-FFF2-40B4-BE49-F238E27FC236}">
                <a16:creationId xmlns:a16="http://schemas.microsoft.com/office/drawing/2014/main" id="{F5113C58-7157-ED4E-A133-9EC1C57CF8B8}"/>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705892" y="5526883"/>
            <a:ext cx="364797" cy="448179"/>
          </a:xfrm>
          <a:prstGeom prst="rect">
            <a:avLst/>
          </a:prstGeom>
        </p:spPr>
      </p:pic>
      <p:pic>
        <p:nvPicPr>
          <p:cNvPr id="74" name="Graphic 81">
            <a:extLst>
              <a:ext uri="{FF2B5EF4-FFF2-40B4-BE49-F238E27FC236}">
                <a16:creationId xmlns:a16="http://schemas.microsoft.com/office/drawing/2014/main" id="{06513BD8-A7F8-444D-A15D-E163ABC84F4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623215" y="5128758"/>
            <a:ext cx="470357" cy="371910"/>
          </a:xfrm>
          <a:prstGeom prst="rect">
            <a:avLst/>
          </a:prstGeom>
        </p:spPr>
      </p:pic>
      <p:pic>
        <p:nvPicPr>
          <p:cNvPr id="77" name="Graphic 150">
            <a:extLst>
              <a:ext uri="{FF2B5EF4-FFF2-40B4-BE49-F238E27FC236}">
                <a16:creationId xmlns:a16="http://schemas.microsoft.com/office/drawing/2014/main" id="{39E6B68E-10F5-4C45-B1D7-0A340C117923}"/>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796050" y="4728364"/>
            <a:ext cx="326004" cy="326004"/>
          </a:xfrm>
          <a:prstGeom prst="rect">
            <a:avLst/>
          </a:prstGeom>
        </p:spPr>
      </p:pic>
      <p:pic>
        <p:nvPicPr>
          <p:cNvPr id="82" name="Graphic 180">
            <a:extLst>
              <a:ext uri="{FF2B5EF4-FFF2-40B4-BE49-F238E27FC236}">
                <a16:creationId xmlns:a16="http://schemas.microsoft.com/office/drawing/2014/main" id="{E4533CDD-ABFF-3F41-B063-3A0E42B70D8F}"/>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09026" y="5614555"/>
            <a:ext cx="369091" cy="360507"/>
          </a:xfrm>
          <a:prstGeom prst="rect">
            <a:avLst/>
          </a:prstGeom>
        </p:spPr>
      </p:pic>
      <p:cxnSp>
        <p:nvCxnSpPr>
          <p:cNvPr id="17" name="Straight Arrow Connector 16"/>
          <p:cNvCxnSpPr/>
          <p:nvPr/>
        </p:nvCxnSpPr>
        <p:spPr>
          <a:xfrm flipH="1" flipV="1">
            <a:off x="4257845" y="4855924"/>
            <a:ext cx="994775" cy="257553"/>
          </a:xfrm>
          <a:prstGeom prst="straightConnector1">
            <a:avLst/>
          </a:prstGeom>
          <a:ln w="762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4143240" y="5352128"/>
            <a:ext cx="1141858" cy="34231"/>
          </a:xfrm>
          <a:prstGeom prst="straightConnector1">
            <a:avLst/>
          </a:prstGeom>
          <a:ln w="762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4355616" y="5557398"/>
            <a:ext cx="1191264" cy="344576"/>
          </a:xfrm>
          <a:prstGeom prst="straightConnector1">
            <a:avLst/>
          </a:prstGeom>
          <a:ln w="762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flipV="1">
            <a:off x="7547136" y="5375742"/>
            <a:ext cx="1421223" cy="7192"/>
          </a:xfrm>
          <a:prstGeom prst="straightConnector1">
            <a:avLst/>
          </a:prstGeom>
          <a:ln w="762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7530281" y="5577312"/>
            <a:ext cx="1120959" cy="253330"/>
          </a:xfrm>
          <a:prstGeom prst="straightConnector1">
            <a:avLst/>
          </a:prstGeom>
          <a:ln w="762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7547136" y="4853630"/>
            <a:ext cx="967952" cy="356183"/>
          </a:xfrm>
          <a:prstGeom prst="straightConnector1">
            <a:avLst/>
          </a:prstGeom>
          <a:ln w="762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800652" y="5145660"/>
            <a:ext cx="12282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rved Right Arrow 1"/>
          <p:cNvSpPr/>
          <p:nvPr/>
        </p:nvSpPr>
        <p:spPr>
          <a:xfrm>
            <a:off x="5261109" y="4965773"/>
            <a:ext cx="1059936" cy="819938"/>
          </a:xfrm>
          <a:prstGeom prst="curvedRightArrow">
            <a:avLst>
              <a:gd name="adj1" fmla="val 10175"/>
              <a:gd name="adj2" fmla="val 50000"/>
              <a:gd name="adj3" fmla="val 25000"/>
            </a:avLst>
          </a:prstGeom>
          <a:ln w="3175">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Curved Right Arrow 68"/>
          <p:cNvSpPr/>
          <p:nvPr/>
        </p:nvSpPr>
        <p:spPr>
          <a:xfrm rot="10800000">
            <a:off x="6432593" y="4853630"/>
            <a:ext cx="1097688" cy="771764"/>
          </a:xfrm>
          <a:prstGeom prst="curvedRightArrow">
            <a:avLst>
              <a:gd name="adj1" fmla="val 10175"/>
              <a:gd name="adj2" fmla="val 50000"/>
              <a:gd name="adj3" fmla="val 25000"/>
            </a:avLst>
          </a:prstGeom>
          <a:ln w="3175">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xtBox 69"/>
          <p:cNvSpPr txBox="1"/>
          <p:nvPr/>
        </p:nvSpPr>
        <p:spPr>
          <a:xfrm>
            <a:off x="8770753" y="4608483"/>
            <a:ext cx="11209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Peer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Entity</a:t>
            </a:r>
          </a:p>
        </p:txBody>
      </p:sp>
      <p:sp>
        <p:nvSpPr>
          <p:cNvPr id="75" name="TextBox 74"/>
          <p:cNvSpPr txBox="1"/>
          <p:nvPr/>
        </p:nvSpPr>
        <p:spPr>
          <a:xfrm>
            <a:off x="9443796" y="5121295"/>
            <a:ext cx="74409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Peer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Entity</a:t>
            </a:r>
          </a:p>
        </p:txBody>
      </p:sp>
      <p:sp>
        <p:nvSpPr>
          <p:cNvPr id="76" name="TextBox 75"/>
          <p:cNvSpPr txBox="1"/>
          <p:nvPr/>
        </p:nvSpPr>
        <p:spPr>
          <a:xfrm>
            <a:off x="8972540" y="5599810"/>
            <a:ext cx="7426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Peer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Entity</a:t>
            </a:r>
          </a:p>
        </p:txBody>
      </p:sp>
      <p:sp>
        <p:nvSpPr>
          <p:cNvPr id="78" name="TextBox 77"/>
          <p:cNvSpPr txBox="1"/>
          <p:nvPr/>
        </p:nvSpPr>
        <p:spPr>
          <a:xfrm>
            <a:off x="2936326" y="4641964"/>
            <a:ext cx="11597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Peer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Entity</a:t>
            </a:r>
          </a:p>
        </p:txBody>
      </p:sp>
      <p:sp>
        <p:nvSpPr>
          <p:cNvPr id="79" name="TextBox 78"/>
          <p:cNvSpPr txBox="1"/>
          <p:nvPr/>
        </p:nvSpPr>
        <p:spPr>
          <a:xfrm>
            <a:off x="2726036" y="5095946"/>
            <a:ext cx="12036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Peer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Entity</a:t>
            </a:r>
          </a:p>
        </p:txBody>
      </p:sp>
      <p:sp>
        <p:nvSpPr>
          <p:cNvPr id="83" name="TextBox 82"/>
          <p:cNvSpPr txBox="1"/>
          <p:nvPr/>
        </p:nvSpPr>
        <p:spPr>
          <a:xfrm>
            <a:off x="3112692" y="5549928"/>
            <a:ext cx="10210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Peer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Entity</a:t>
            </a:r>
          </a:p>
        </p:txBody>
      </p:sp>
    </p:spTree>
    <p:extLst>
      <p:ext uri="{BB962C8B-B14F-4D97-AF65-F5344CB8AC3E}">
        <p14:creationId xmlns:p14="http://schemas.microsoft.com/office/powerpoint/2010/main" val="3065182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4" name="Rounded Rectangle 3"/>
          <p:cNvSpPr/>
          <p:nvPr/>
        </p:nvSpPr>
        <p:spPr>
          <a:xfrm>
            <a:off x="1083449" y="284310"/>
            <a:ext cx="10043031" cy="60857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ounded Rectangle 38"/>
          <p:cNvSpPr/>
          <p:nvPr/>
        </p:nvSpPr>
        <p:spPr>
          <a:xfrm>
            <a:off x="1488880" y="2822274"/>
            <a:ext cx="9220598" cy="1423840"/>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037724" y="339702"/>
            <a:ext cx="6134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Direct Push Sharing Model: Data Flow</a:t>
            </a:r>
          </a:p>
        </p:txBody>
      </p:sp>
      <p:sp>
        <p:nvSpPr>
          <p:cNvPr id="31" name="Rounded Rectangle 30"/>
          <p:cNvSpPr/>
          <p:nvPr/>
        </p:nvSpPr>
        <p:spPr>
          <a:xfrm>
            <a:off x="1434488" y="1117882"/>
            <a:ext cx="9220598" cy="1423840"/>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1602044" y="2934029"/>
            <a:ext cx="200131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Cross-Enterprise Document Reliable Interchange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(XDR)</a:t>
            </a:r>
          </a:p>
        </p:txBody>
      </p:sp>
      <p:sp>
        <p:nvSpPr>
          <p:cNvPr id="42" name="TextBox 41"/>
          <p:cNvSpPr txBox="1"/>
          <p:nvPr/>
        </p:nvSpPr>
        <p:spPr>
          <a:xfrm>
            <a:off x="1782686" y="1229637"/>
            <a:ext cx="153395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Mobile access to Health Documents (MHD)</a:t>
            </a:r>
          </a:p>
        </p:txBody>
      </p:sp>
      <p:sp>
        <p:nvSpPr>
          <p:cNvPr id="115" name="Rounded Rectangle 114"/>
          <p:cNvSpPr/>
          <p:nvPr/>
        </p:nvSpPr>
        <p:spPr>
          <a:xfrm>
            <a:off x="1488880" y="4441765"/>
            <a:ext cx="9220598" cy="1423840"/>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p:cNvSpPr txBox="1"/>
          <p:nvPr/>
        </p:nvSpPr>
        <p:spPr>
          <a:xfrm>
            <a:off x="1609793" y="4581380"/>
            <a:ext cx="198581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Cross-Enterprise Document Media Interchange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(XDM)</a:t>
            </a:r>
          </a:p>
        </p:txBody>
      </p:sp>
      <p:pic>
        <p:nvPicPr>
          <p:cNvPr id="116" name="Graphic 39">
            <a:extLst>
              <a:ext uri="{FF2B5EF4-FFF2-40B4-BE49-F238E27FC236}">
                <a16:creationId xmlns:a16="http://schemas.microsoft.com/office/drawing/2014/main" id="{600C5B70-8CC8-C440-A80A-76BA962784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2416" y="1699572"/>
            <a:ext cx="414802" cy="260457"/>
          </a:xfrm>
          <a:prstGeom prst="rect">
            <a:avLst/>
          </a:prstGeom>
        </p:spPr>
      </p:pic>
      <p:pic>
        <p:nvPicPr>
          <p:cNvPr id="117" name="Graphic 42">
            <a:extLst>
              <a:ext uri="{FF2B5EF4-FFF2-40B4-BE49-F238E27FC236}">
                <a16:creationId xmlns:a16="http://schemas.microsoft.com/office/drawing/2014/main" id="{D499D5F2-5753-DB45-9C83-34181AD70A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7341" y="1704521"/>
            <a:ext cx="406853" cy="283851"/>
          </a:xfrm>
          <a:prstGeom prst="rect">
            <a:avLst/>
          </a:prstGeom>
        </p:spPr>
      </p:pic>
      <p:pic>
        <p:nvPicPr>
          <p:cNvPr id="118" name="Graphic 36">
            <a:extLst>
              <a:ext uri="{FF2B5EF4-FFF2-40B4-BE49-F238E27FC236}">
                <a16:creationId xmlns:a16="http://schemas.microsoft.com/office/drawing/2014/main" id="{F0535664-5E97-A246-A26A-FED9F5ED80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31078" y="1663398"/>
            <a:ext cx="386238" cy="368683"/>
          </a:xfrm>
          <a:prstGeom prst="rect">
            <a:avLst/>
          </a:prstGeom>
        </p:spPr>
      </p:pic>
      <p:pic>
        <p:nvPicPr>
          <p:cNvPr id="121" name="Graphic 93">
            <a:extLst>
              <a:ext uri="{FF2B5EF4-FFF2-40B4-BE49-F238E27FC236}">
                <a16:creationId xmlns:a16="http://schemas.microsoft.com/office/drawing/2014/main" id="{F760CE13-94E3-0D45-A76B-0EA32EAB26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0444" y="1612258"/>
            <a:ext cx="291231" cy="391343"/>
          </a:xfrm>
          <a:prstGeom prst="rect">
            <a:avLst/>
          </a:prstGeom>
        </p:spPr>
      </p:pic>
      <p:pic>
        <p:nvPicPr>
          <p:cNvPr id="122" name="Graphic 96">
            <a:extLst>
              <a:ext uri="{FF2B5EF4-FFF2-40B4-BE49-F238E27FC236}">
                <a16:creationId xmlns:a16="http://schemas.microsoft.com/office/drawing/2014/main" id="{18BDE1C7-2E42-B845-8F7B-A0D864939E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73393" y="1602605"/>
            <a:ext cx="261762" cy="392644"/>
          </a:xfrm>
          <a:prstGeom prst="rect">
            <a:avLst/>
          </a:prstGeom>
        </p:spPr>
      </p:pic>
      <p:pic>
        <p:nvPicPr>
          <p:cNvPr id="123" name="Graphic 131">
            <a:extLst>
              <a:ext uri="{FF2B5EF4-FFF2-40B4-BE49-F238E27FC236}">
                <a16:creationId xmlns:a16="http://schemas.microsoft.com/office/drawing/2014/main" id="{99ABFAAE-E78B-7D4D-8744-20381B0140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49020" y="1629894"/>
            <a:ext cx="319205" cy="311782"/>
          </a:xfrm>
          <a:prstGeom prst="rect">
            <a:avLst/>
          </a:prstGeom>
        </p:spPr>
      </p:pic>
      <p:sp>
        <p:nvSpPr>
          <p:cNvPr id="124" name="TextBox 123"/>
          <p:cNvSpPr txBox="1"/>
          <p:nvPr/>
        </p:nvSpPr>
        <p:spPr>
          <a:xfrm>
            <a:off x="7615058" y="1194428"/>
            <a:ext cx="29871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Document Consumer</a:t>
            </a:r>
          </a:p>
        </p:txBody>
      </p:sp>
      <p:sp>
        <p:nvSpPr>
          <p:cNvPr id="125" name="TextBox 124"/>
          <p:cNvSpPr txBox="1"/>
          <p:nvPr/>
        </p:nvSpPr>
        <p:spPr>
          <a:xfrm>
            <a:off x="3079155" y="1205974"/>
            <a:ext cx="29871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Document Source</a:t>
            </a:r>
          </a:p>
        </p:txBody>
      </p:sp>
      <p:cxnSp>
        <p:nvCxnSpPr>
          <p:cNvPr id="126" name="Straight Arrow Connector 125"/>
          <p:cNvCxnSpPr/>
          <p:nvPr/>
        </p:nvCxnSpPr>
        <p:spPr>
          <a:xfrm>
            <a:off x="5965242" y="1830629"/>
            <a:ext cx="1577452" cy="7955"/>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127" name="TextBox 126"/>
          <p:cNvSpPr txBox="1"/>
          <p:nvPr/>
        </p:nvSpPr>
        <p:spPr>
          <a:xfrm>
            <a:off x="5889440" y="1426499"/>
            <a:ext cx="1693480" cy="3143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RESTful push*</a:t>
            </a:r>
          </a:p>
        </p:txBody>
      </p:sp>
      <p:sp>
        <p:nvSpPr>
          <p:cNvPr id="6" name="Rectangle 5"/>
          <p:cNvSpPr/>
          <p:nvPr/>
        </p:nvSpPr>
        <p:spPr>
          <a:xfrm>
            <a:off x="6698059" y="6513750"/>
            <a:ext cx="6096000" cy="2616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 application program interface (</a:t>
            </a:r>
            <a:r>
              <a:rPr kumimoji="0" lang="en-US" sz="1050" b="0" i="0" u="sng" strike="noStrike" kern="1200" cap="none" spc="0" normalizeH="0" baseline="0" noProof="0" dirty="0">
                <a:ln>
                  <a:noFill/>
                </a:ln>
                <a:solidFill>
                  <a:prstClr val="black"/>
                </a:solidFill>
                <a:effectLst/>
                <a:uLnTx/>
                <a:uFillTx/>
                <a:latin typeface="Arial" panose="020B0604020202020204" pitchFamily="34" charset="0"/>
                <a:ea typeface="+mn-ea"/>
                <a:cs typeface="+mn-cs"/>
              </a:rPr>
              <a:t>API</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that uses HTTP requests to access and use data.</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8" name="Graphic 39">
            <a:extLst>
              <a:ext uri="{FF2B5EF4-FFF2-40B4-BE49-F238E27FC236}">
                <a16:creationId xmlns:a16="http://schemas.microsoft.com/office/drawing/2014/main" id="{600C5B70-8CC8-C440-A80A-76BA962784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6330" y="3510287"/>
            <a:ext cx="414802" cy="260457"/>
          </a:xfrm>
          <a:prstGeom prst="rect">
            <a:avLst/>
          </a:prstGeom>
        </p:spPr>
      </p:pic>
      <p:pic>
        <p:nvPicPr>
          <p:cNvPr id="129" name="Graphic 42">
            <a:extLst>
              <a:ext uri="{FF2B5EF4-FFF2-40B4-BE49-F238E27FC236}">
                <a16:creationId xmlns:a16="http://schemas.microsoft.com/office/drawing/2014/main" id="{D499D5F2-5753-DB45-9C83-34181AD70A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1255" y="3515236"/>
            <a:ext cx="406853" cy="283851"/>
          </a:xfrm>
          <a:prstGeom prst="rect">
            <a:avLst/>
          </a:prstGeom>
        </p:spPr>
      </p:pic>
      <p:pic>
        <p:nvPicPr>
          <p:cNvPr id="130" name="Graphic 36">
            <a:extLst>
              <a:ext uri="{FF2B5EF4-FFF2-40B4-BE49-F238E27FC236}">
                <a16:creationId xmlns:a16="http://schemas.microsoft.com/office/drawing/2014/main" id="{F0535664-5E97-A246-A26A-FED9F5ED80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4992" y="3474113"/>
            <a:ext cx="386238" cy="368683"/>
          </a:xfrm>
          <a:prstGeom prst="rect">
            <a:avLst/>
          </a:prstGeom>
        </p:spPr>
      </p:pic>
      <p:pic>
        <p:nvPicPr>
          <p:cNvPr id="131" name="Graphic 93">
            <a:extLst>
              <a:ext uri="{FF2B5EF4-FFF2-40B4-BE49-F238E27FC236}">
                <a16:creationId xmlns:a16="http://schemas.microsoft.com/office/drawing/2014/main" id="{F760CE13-94E3-0D45-A76B-0EA32EAB26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44358" y="3422973"/>
            <a:ext cx="291231" cy="391343"/>
          </a:xfrm>
          <a:prstGeom prst="rect">
            <a:avLst/>
          </a:prstGeom>
        </p:spPr>
      </p:pic>
      <p:pic>
        <p:nvPicPr>
          <p:cNvPr id="132" name="Graphic 96">
            <a:extLst>
              <a:ext uri="{FF2B5EF4-FFF2-40B4-BE49-F238E27FC236}">
                <a16:creationId xmlns:a16="http://schemas.microsoft.com/office/drawing/2014/main" id="{18BDE1C7-2E42-B845-8F7B-A0D864939E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17307" y="3413320"/>
            <a:ext cx="261762" cy="392644"/>
          </a:xfrm>
          <a:prstGeom prst="rect">
            <a:avLst/>
          </a:prstGeom>
        </p:spPr>
      </p:pic>
      <p:pic>
        <p:nvPicPr>
          <p:cNvPr id="133" name="Graphic 131">
            <a:extLst>
              <a:ext uri="{FF2B5EF4-FFF2-40B4-BE49-F238E27FC236}">
                <a16:creationId xmlns:a16="http://schemas.microsoft.com/office/drawing/2014/main" id="{99ABFAAE-E78B-7D4D-8744-20381B0140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92934" y="3440609"/>
            <a:ext cx="319205" cy="311782"/>
          </a:xfrm>
          <a:prstGeom prst="rect">
            <a:avLst/>
          </a:prstGeom>
        </p:spPr>
      </p:pic>
      <p:sp>
        <p:nvSpPr>
          <p:cNvPr id="134" name="TextBox 133"/>
          <p:cNvSpPr txBox="1"/>
          <p:nvPr/>
        </p:nvSpPr>
        <p:spPr>
          <a:xfrm>
            <a:off x="7658972" y="3005143"/>
            <a:ext cx="29871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Document Consumer</a:t>
            </a:r>
          </a:p>
        </p:txBody>
      </p:sp>
      <p:sp>
        <p:nvSpPr>
          <p:cNvPr id="135" name="TextBox 134"/>
          <p:cNvSpPr txBox="1"/>
          <p:nvPr/>
        </p:nvSpPr>
        <p:spPr>
          <a:xfrm>
            <a:off x="3123069" y="3016689"/>
            <a:ext cx="29871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Document Source</a:t>
            </a:r>
          </a:p>
        </p:txBody>
      </p:sp>
      <p:cxnSp>
        <p:nvCxnSpPr>
          <p:cNvPr id="136" name="Straight Arrow Connector 135"/>
          <p:cNvCxnSpPr/>
          <p:nvPr/>
        </p:nvCxnSpPr>
        <p:spPr>
          <a:xfrm>
            <a:off x="6009156" y="3641344"/>
            <a:ext cx="1577452" cy="7955"/>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137" name="TextBox 136"/>
          <p:cNvSpPr txBox="1"/>
          <p:nvPr/>
        </p:nvSpPr>
        <p:spPr>
          <a:xfrm>
            <a:off x="5904417" y="3012387"/>
            <a:ext cx="16934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Document Reliable Messaging System</a:t>
            </a:r>
          </a:p>
        </p:txBody>
      </p:sp>
      <p:pic>
        <p:nvPicPr>
          <p:cNvPr id="140" name="Graphic 39">
            <a:extLst>
              <a:ext uri="{FF2B5EF4-FFF2-40B4-BE49-F238E27FC236}">
                <a16:creationId xmlns:a16="http://schemas.microsoft.com/office/drawing/2014/main" id="{600C5B70-8CC8-C440-A80A-76BA962784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3229" y="5139151"/>
            <a:ext cx="414802" cy="260457"/>
          </a:xfrm>
          <a:prstGeom prst="rect">
            <a:avLst/>
          </a:prstGeom>
        </p:spPr>
      </p:pic>
      <p:pic>
        <p:nvPicPr>
          <p:cNvPr id="141" name="Graphic 42">
            <a:extLst>
              <a:ext uri="{FF2B5EF4-FFF2-40B4-BE49-F238E27FC236}">
                <a16:creationId xmlns:a16="http://schemas.microsoft.com/office/drawing/2014/main" id="{D499D5F2-5753-DB45-9C83-34181AD70A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88154" y="5144100"/>
            <a:ext cx="406853" cy="283851"/>
          </a:xfrm>
          <a:prstGeom prst="rect">
            <a:avLst/>
          </a:prstGeom>
        </p:spPr>
      </p:pic>
      <p:pic>
        <p:nvPicPr>
          <p:cNvPr id="142" name="Graphic 36">
            <a:extLst>
              <a:ext uri="{FF2B5EF4-FFF2-40B4-BE49-F238E27FC236}">
                <a16:creationId xmlns:a16="http://schemas.microsoft.com/office/drawing/2014/main" id="{F0535664-5E97-A246-A26A-FED9F5ED80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51891" y="5102977"/>
            <a:ext cx="386238" cy="368683"/>
          </a:xfrm>
          <a:prstGeom prst="rect">
            <a:avLst/>
          </a:prstGeom>
        </p:spPr>
      </p:pic>
      <p:pic>
        <p:nvPicPr>
          <p:cNvPr id="143" name="Graphic 93">
            <a:extLst>
              <a:ext uri="{FF2B5EF4-FFF2-40B4-BE49-F238E27FC236}">
                <a16:creationId xmlns:a16="http://schemas.microsoft.com/office/drawing/2014/main" id="{F760CE13-94E3-0D45-A76B-0EA32EAB26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21257" y="5051837"/>
            <a:ext cx="291231" cy="391343"/>
          </a:xfrm>
          <a:prstGeom prst="rect">
            <a:avLst/>
          </a:prstGeom>
        </p:spPr>
      </p:pic>
      <p:pic>
        <p:nvPicPr>
          <p:cNvPr id="144" name="Graphic 96">
            <a:extLst>
              <a:ext uri="{FF2B5EF4-FFF2-40B4-BE49-F238E27FC236}">
                <a16:creationId xmlns:a16="http://schemas.microsoft.com/office/drawing/2014/main" id="{18BDE1C7-2E42-B845-8F7B-A0D864939E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94206" y="5042184"/>
            <a:ext cx="261762" cy="392644"/>
          </a:xfrm>
          <a:prstGeom prst="rect">
            <a:avLst/>
          </a:prstGeom>
        </p:spPr>
      </p:pic>
      <p:pic>
        <p:nvPicPr>
          <p:cNvPr id="145" name="Graphic 131">
            <a:extLst>
              <a:ext uri="{FF2B5EF4-FFF2-40B4-BE49-F238E27FC236}">
                <a16:creationId xmlns:a16="http://schemas.microsoft.com/office/drawing/2014/main" id="{99ABFAAE-E78B-7D4D-8744-20381B0140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69833" y="5069473"/>
            <a:ext cx="319205" cy="311782"/>
          </a:xfrm>
          <a:prstGeom prst="rect">
            <a:avLst/>
          </a:prstGeom>
        </p:spPr>
      </p:pic>
      <p:sp>
        <p:nvSpPr>
          <p:cNvPr id="146" name="TextBox 145"/>
          <p:cNvSpPr txBox="1"/>
          <p:nvPr/>
        </p:nvSpPr>
        <p:spPr>
          <a:xfrm>
            <a:off x="7735871" y="4634007"/>
            <a:ext cx="29871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Document Consumer</a:t>
            </a:r>
          </a:p>
        </p:txBody>
      </p:sp>
      <p:sp>
        <p:nvSpPr>
          <p:cNvPr id="147" name="TextBox 146"/>
          <p:cNvSpPr txBox="1"/>
          <p:nvPr/>
        </p:nvSpPr>
        <p:spPr>
          <a:xfrm>
            <a:off x="3199968" y="4645553"/>
            <a:ext cx="29871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Document Source</a:t>
            </a:r>
          </a:p>
        </p:txBody>
      </p:sp>
      <p:cxnSp>
        <p:nvCxnSpPr>
          <p:cNvPr id="148" name="Straight Arrow Connector 147"/>
          <p:cNvCxnSpPr/>
          <p:nvPr/>
        </p:nvCxnSpPr>
        <p:spPr>
          <a:xfrm>
            <a:off x="5861680" y="5211082"/>
            <a:ext cx="650829" cy="11437"/>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149" name="TextBox 148"/>
          <p:cNvSpPr txBox="1"/>
          <p:nvPr/>
        </p:nvSpPr>
        <p:spPr>
          <a:xfrm>
            <a:off x="5252439" y="4784551"/>
            <a:ext cx="16934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Write</a:t>
            </a:r>
          </a:p>
        </p:txBody>
      </p:sp>
      <p:pic>
        <p:nvPicPr>
          <p:cNvPr id="1028" name="Picture 4" descr="Usb Flash Drive Icons - Download Free Vector Icons | Noun Project"/>
          <p:cNvPicPr>
            <a:picLocks noChangeAspect="1" noChangeArrowheads="1"/>
          </p:cNvPicPr>
          <p:nvPr/>
        </p:nvPicPr>
        <p:blipFill>
          <a:blip r:embed="rId15" cstate="print">
            <a:lum bright="70000" contrast="-70000"/>
            <a:extLst>
              <a:ext uri="{BEBA8EAE-BF5A-486C-A8C5-ECC9F3942E4B}">
                <a14:imgProps xmlns:a14="http://schemas.microsoft.com/office/drawing/2010/main">
                  <a14:imgLayer r:embed="rId1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463358" y="4852436"/>
            <a:ext cx="669783" cy="669783"/>
          </a:xfrm>
          <a:prstGeom prst="rect">
            <a:avLst/>
          </a:prstGeom>
          <a:noFill/>
        </p:spPr>
      </p:pic>
      <p:cxnSp>
        <p:nvCxnSpPr>
          <p:cNvPr id="150" name="Straight Arrow Connector 149"/>
          <p:cNvCxnSpPr/>
          <p:nvPr/>
        </p:nvCxnSpPr>
        <p:spPr>
          <a:xfrm>
            <a:off x="7212667" y="5230309"/>
            <a:ext cx="650829" cy="11437"/>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151" name="TextBox 150"/>
          <p:cNvSpPr txBox="1"/>
          <p:nvPr/>
        </p:nvSpPr>
        <p:spPr>
          <a:xfrm>
            <a:off x="6603426" y="4803778"/>
            <a:ext cx="16934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Read</a:t>
            </a:r>
          </a:p>
        </p:txBody>
      </p:sp>
    </p:spTree>
    <p:extLst>
      <p:ext uri="{BB962C8B-B14F-4D97-AF65-F5344CB8AC3E}">
        <p14:creationId xmlns:p14="http://schemas.microsoft.com/office/powerpoint/2010/main" val="3659269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4" name="Rounded Rectangle 3"/>
          <p:cNvSpPr/>
          <p:nvPr/>
        </p:nvSpPr>
        <p:spPr>
          <a:xfrm>
            <a:off x="1083449" y="284310"/>
            <a:ext cx="10043031" cy="60857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ounded Rectangle 38"/>
          <p:cNvSpPr/>
          <p:nvPr/>
        </p:nvSpPr>
        <p:spPr>
          <a:xfrm>
            <a:off x="1488880" y="4412083"/>
            <a:ext cx="9220598" cy="1423840"/>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037724" y="339702"/>
            <a:ext cx="61344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Centralized Discovery &amp; Retrieve Sharing Models:  Data Flow</a:t>
            </a:r>
          </a:p>
        </p:txBody>
      </p:sp>
      <p:sp>
        <p:nvSpPr>
          <p:cNvPr id="31" name="Rounded Rectangle 30"/>
          <p:cNvSpPr/>
          <p:nvPr/>
        </p:nvSpPr>
        <p:spPr>
          <a:xfrm>
            <a:off x="1434488" y="1768807"/>
            <a:ext cx="9220598" cy="1423840"/>
          </a:xfrm>
          <a:prstGeom prst="roundRect">
            <a:avLst/>
          </a:prstGeom>
          <a:solidFill>
            <a:srgbClr val="7030A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6" name="Graphic 93">
            <a:extLst>
              <a:ext uri="{FF2B5EF4-FFF2-40B4-BE49-F238E27FC236}">
                <a16:creationId xmlns:a16="http://schemas.microsoft.com/office/drawing/2014/main" id="{F760CE13-94E3-0D45-A76B-0EA32EAB26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0444" y="2344823"/>
            <a:ext cx="291231" cy="391343"/>
          </a:xfrm>
          <a:prstGeom prst="rect">
            <a:avLst/>
          </a:prstGeom>
        </p:spPr>
      </p:pic>
      <p:pic>
        <p:nvPicPr>
          <p:cNvPr id="47" name="Graphic 96">
            <a:extLst>
              <a:ext uri="{FF2B5EF4-FFF2-40B4-BE49-F238E27FC236}">
                <a16:creationId xmlns:a16="http://schemas.microsoft.com/office/drawing/2014/main" id="{18BDE1C7-2E42-B845-8F7B-A0D864939E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73393" y="2335170"/>
            <a:ext cx="261762" cy="392644"/>
          </a:xfrm>
          <a:prstGeom prst="rect">
            <a:avLst/>
          </a:prstGeom>
        </p:spPr>
      </p:pic>
      <p:pic>
        <p:nvPicPr>
          <p:cNvPr id="50" name="Graphic 131">
            <a:extLst>
              <a:ext uri="{FF2B5EF4-FFF2-40B4-BE49-F238E27FC236}">
                <a16:creationId xmlns:a16="http://schemas.microsoft.com/office/drawing/2014/main" id="{99ABFAAE-E78B-7D4D-8744-20381B0140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49020" y="2362459"/>
            <a:ext cx="319205" cy="311782"/>
          </a:xfrm>
          <a:prstGeom prst="rect">
            <a:avLst/>
          </a:prstGeom>
        </p:spPr>
      </p:pic>
      <p:sp>
        <p:nvSpPr>
          <p:cNvPr id="55" name="TextBox 54"/>
          <p:cNvSpPr txBox="1"/>
          <p:nvPr/>
        </p:nvSpPr>
        <p:spPr>
          <a:xfrm>
            <a:off x="2279622" y="1850509"/>
            <a:ext cx="33464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Document Source</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6" name="Graphic 39">
            <a:extLst>
              <a:ext uri="{FF2B5EF4-FFF2-40B4-BE49-F238E27FC236}">
                <a16:creationId xmlns:a16="http://schemas.microsoft.com/office/drawing/2014/main" id="{600C5B70-8CC8-C440-A80A-76BA962784A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00546" y="2363049"/>
            <a:ext cx="414802" cy="260457"/>
          </a:xfrm>
          <a:prstGeom prst="rect">
            <a:avLst/>
          </a:prstGeom>
        </p:spPr>
      </p:pic>
      <p:pic>
        <p:nvPicPr>
          <p:cNvPr id="57" name="Graphic 42">
            <a:extLst>
              <a:ext uri="{FF2B5EF4-FFF2-40B4-BE49-F238E27FC236}">
                <a16:creationId xmlns:a16="http://schemas.microsoft.com/office/drawing/2014/main" id="{D499D5F2-5753-DB45-9C83-34181AD70A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29092" y="2341310"/>
            <a:ext cx="406853" cy="283851"/>
          </a:xfrm>
          <a:prstGeom prst="rect">
            <a:avLst/>
          </a:prstGeom>
        </p:spPr>
      </p:pic>
      <p:pic>
        <p:nvPicPr>
          <p:cNvPr id="60" name="Graphic 36">
            <a:extLst>
              <a:ext uri="{FF2B5EF4-FFF2-40B4-BE49-F238E27FC236}">
                <a16:creationId xmlns:a16="http://schemas.microsoft.com/office/drawing/2014/main" id="{F0535664-5E97-A246-A26A-FED9F5ED80F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75954" y="2303679"/>
            <a:ext cx="386238" cy="368683"/>
          </a:xfrm>
          <a:prstGeom prst="rect">
            <a:avLst/>
          </a:prstGeom>
        </p:spPr>
      </p:pic>
      <p:cxnSp>
        <p:nvCxnSpPr>
          <p:cNvPr id="61" name="Straight Arrow Connector 60"/>
          <p:cNvCxnSpPr/>
          <p:nvPr/>
        </p:nvCxnSpPr>
        <p:spPr>
          <a:xfrm>
            <a:off x="4233154" y="2736166"/>
            <a:ext cx="423105" cy="598254"/>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7896011" y="1869697"/>
            <a:ext cx="24835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Document Consumer</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xtBox 62"/>
          <p:cNvSpPr txBox="1"/>
          <p:nvPr/>
        </p:nvSpPr>
        <p:spPr>
          <a:xfrm>
            <a:off x="6990220" y="1887851"/>
            <a:ext cx="9660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Query/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Retrieve</a:t>
            </a:r>
          </a:p>
        </p:txBody>
      </p:sp>
      <p:sp>
        <p:nvSpPr>
          <p:cNvPr id="34" name="TextBox 33"/>
          <p:cNvSpPr txBox="1"/>
          <p:nvPr/>
        </p:nvSpPr>
        <p:spPr>
          <a:xfrm>
            <a:off x="1419616" y="1878557"/>
            <a:ext cx="153395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Mobile Health Document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Sharing (MHDS)</a:t>
            </a:r>
          </a:p>
        </p:txBody>
      </p:sp>
      <p:sp>
        <p:nvSpPr>
          <p:cNvPr id="36" name="TextBox 35"/>
          <p:cNvSpPr txBox="1"/>
          <p:nvPr/>
        </p:nvSpPr>
        <p:spPr>
          <a:xfrm>
            <a:off x="1350646" y="4381472"/>
            <a:ext cx="167635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Cross-Enterprise Document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(XDS)</a:t>
            </a:r>
          </a:p>
        </p:txBody>
      </p:sp>
      <p:sp>
        <p:nvSpPr>
          <p:cNvPr id="37" name="TextBox 36"/>
          <p:cNvSpPr txBox="1"/>
          <p:nvPr/>
        </p:nvSpPr>
        <p:spPr>
          <a:xfrm>
            <a:off x="2534877" y="4537273"/>
            <a:ext cx="28359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Document Source</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 name="Graphic 39">
            <a:extLst>
              <a:ext uri="{FF2B5EF4-FFF2-40B4-BE49-F238E27FC236}">
                <a16:creationId xmlns:a16="http://schemas.microsoft.com/office/drawing/2014/main" id="{600C5B70-8CC8-C440-A80A-76BA962784A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69300" y="5033243"/>
            <a:ext cx="414802" cy="260457"/>
          </a:xfrm>
          <a:prstGeom prst="rect">
            <a:avLst/>
          </a:prstGeom>
        </p:spPr>
      </p:pic>
      <p:pic>
        <p:nvPicPr>
          <p:cNvPr id="41" name="Graphic 42">
            <a:extLst>
              <a:ext uri="{FF2B5EF4-FFF2-40B4-BE49-F238E27FC236}">
                <a16:creationId xmlns:a16="http://schemas.microsoft.com/office/drawing/2014/main" id="{D499D5F2-5753-DB45-9C83-34181AD70A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97846" y="5011504"/>
            <a:ext cx="406853" cy="283851"/>
          </a:xfrm>
          <a:prstGeom prst="rect">
            <a:avLst/>
          </a:prstGeom>
        </p:spPr>
      </p:pic>
      <p:pic>
        <p:nvPicPr>
          <p:cNvPr id="44" name="Graphic 36">
            <a:extLst>
              <a:ext uri="{FF2B5EF4-FFF2-40B4-BE49-F238E27FC236}">
                <a16:creationId xmlns:a16="http://schemas.microsoft.com/office/drawing/2014/main" id="{F0535664-5E97-A246-A26A-FED9F5ED80F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44708" y="4973873"/>
            <a:ext cx="386238" cy="368683"/>
          </a:xfrm>
          <a:prstGeom prst="rect">
            <a:avLst/>
          </a:prstGeom>
        </p:spPr>
      </p:pic>
      <p:pic>
        <p:nvPicPr>
          <p:cNvPr id="48" name="Graphic 93">
            <a:extLst>
              <a:ext uri="{FF2B5EF4-FFF2-40B4-BE49-F238E27FC236}">
                <a16:creationId xmlns:a16="http://schemas.microsoft.com/office/drawing/2014/main" id="{F760CE13-94E3-0D45-A76B-0EA32EAB26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2216" y="5003656"/>
            <a:ext cx="291231" cy="391343"/>
          </a:xfrm>
          <a:prstGeom prst="rect">
            <a:avLst/>
          </a:prstGeom>
        </p:spPr>
      </p:pic>
      <p:pic>
        <p:nvPicPr>
          <p:cNvPr id="51" name="Graphic 96">
            <a:extLst>
              <a:ext uri="{FF2B5EF4-FFF2-40B4-BE49-F238E27FC236}">
                <a16:creationId xmlns:a16="http://schemas.microsoft.com/office/drawing/2014/main" id="{18BDE1C7-2E42-B845-8F7B-A0D864939E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5165" y="4994003"/>
            <a:ext cx="261762" cy="392644"/>
          </a:xfrm>
          <a:prstGeom prst="rect">
            <a:avLst/>
          </a:prstGeom>
        </p:spPr>
      </p:pic>
      <p:pic>
        <p:nvPicPr>
          <p:cNvPr id="52" name="Graphic 131">
            <a:extLst>
              <a:ext uri="{FF2B5EF4-FFF2-40B4-BE49-F238E27FC236}">
                <a16:creationId xmlns:a16="http://schemas.microsoft.com/office/drawing/2014/main" id="{99ABFAAE-E78B-7D4D-8744-20381B0140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0792" y="5021292"/>
            <a:ext cx="319205" cy="311782"/>
          </a:xfrm>
          <a:prstGeom prst="rect">
            <a:avLst/>
          </a:prstGeom>
        </p:spPr>
      </p:pic>
      <p:sp>
        <p:nvSpPr>
          <p:cNvPr id="53" name="TextBox 52"/>
          <p:cNvSpPr txBox="1"/>
          <p:nvPr/>
        </p:nvSpPr>
        <p:spPr>
          <a:xfrm>
            <a:off x="7917783" y="4528530"/>
            <a:ext cx="24835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Document Consumer</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TextBox 53"/>
          <p:cNvSpPr txBox="1"/>
          <p:nvPr/>
        </p:nvSpPr>
        <p:spPr>
          <a:xfrm>
            <a:off x="3156907" y="3426240"/>
            <a:ext cx="2575601" cy="73866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Mobile access to Health Documents (MHD) API: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a:ea typeface="+mn-ea"/>
                <a:cs typeface="+mn-cs"/>
              </a:rPr>
              <a:t>Publish</a:t>
            </a:r>
          </a:p>
        </p:txBody>
      </p:sp>
      <p:sp>
        <p:nvSpPr>
          <p:cNvPr id="58" name="TextBox 57"/>
          <p:cNvSpPr txBox="1"/>
          <p:nvPr/>
        </p:nvSpPr>
        <p:spPr>
          <a:xfrm>
            <a:off x="6833027" y="3421423"/>
            <a:ext cx="2575601" cy="73866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Mobile access to Health Documents (MHD) API: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a:ea typeface="+mn-ea"/>
                <a:cs typeface="+mn-cs"/>
              </a:rPr>
              <a:t>Query/Retrieve</a:t>
            </a:r>
          </a:p>
        </p:txBody>
      </p:sp>
      <p:cxnSp>
        <p:nvCxnSpPr>
          <p:cNvPr id="67" name="Straight Arrow Connector 66"/>
          <p:cNvCxnSpPr/>
          <p:nvPr/>
        </p:nvCxnSpPr>
        <p:spPr>
          <a:xfrm>
            <a:off x="5348230" y="4260302"/>
            <a:ext cx="423105" cy="598254"/>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pic>
        <p:nvPicPr>
          <p:cNvPr id="1026" name="Picture 2" descr="Infrastructure Icons - Download Free Vector Icons | Noun Project"/>
          <p:cNvPicPr>
            <a:picLocks noChangeAspect="1" noChangeArrowheads="1"/>
          </p:cNvPicPr>
          <p:nvPr/>
        </p:nvPicPr>
        <p:blipFill>
          <a:blip r:embed="rId15">
            <a:lum bright="70000" contrast="-70000"/>
            <a:extLst>
              <a:ext uri="{28A0092B-C50C-407E-A947-70E740481C1C}">
                <a14:useLocalDpi xmlns:a14="http://schemas.microsoft.com/office/drawing/2010/main" val="0"/>
              </a:ext>
            </a:extLst>
          </a:blip>
          <a:srcRect/>
          <a:stretch>
            <a:fillRect/>
          </a:stretch>
        </p:blipFill>
        <p:spPr bwMode="auto">
          <a:xfrm>
            <a:off x="5732508" y="4503212"/>
            <a:ext cx="1097165" cy="1097165"/>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4943915" y="5503668"/>
            <a:ext cx="28359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XDS Infrastructure</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0" name="Picture 2" descr="Infrastructure Icons - Download Free Vector Icons | Noun Project"/>
          <p:cNvPicPr>
            <a:picLocks noChangeAspect="1" noChangeArrowheads="1"/>
          </p:cNvPicPr>
          <p:nvPr/>
        </p:nvPicPr>
        <p:blipFill>
          <a:blip r:embed="rId15">
            <a:lum bright="70000" contrast="-70000"/>
            <a:extLst>
              <a:ext uri="{28A0092B-C50C-407E-A947-70E740481C1C}">
                <a14:useLocalDpi xmlns:a14="http://schemas.microsoft.com/office/drawing/2010/main" val="0"/>
              </a:ext>
            </a:extLst>
          </a:blip>
          <a:srcRect/>
          <a:stretch>
            <a:fillRect/>
          </a:stretch>
        </p:blipFill>
        <p:spPr bwMode="auto">
          <a:xfrm>
            <a:off x="5742083" y="1813679"/>
            <a:ext cx="1097165" cy="1097165"/>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4953490" y="2814135"/>
            <a:ext cx="28359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MHDS Infrastructure (FHIR)</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2" name="Straight Arrow Connector 71"/>
          <p:cNvCxnSpPr/>
          <p:nvPr/>
        </p:nvCxnSpPr>
        <p:spPr>
          <a:xfrm>
            <a:off x="4998013" y="2467020"/>
            <a:ext cx="680207" cy="1806"/>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4948815" y="5153173"/>
            <a:ext cx="680207" cy="1806"/>
          </a:xfrm>
          <a:prstGeom prst="straightConnector1">
            <a:avLst/>
          </a:prstGeom>
          <a:ln w="76200">
            <a:prstDash val="dash"/>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7012791" y="5179267"/>
            <a:ext cx="1046215" cy="0"/>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6727240" y="4291736"/>
            <a:ext cx="746002" cy="553109"/>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8597791" y="2780240"/>
            <a:ext cx="746002" cy="553109"/>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975625" y="2448515"/>
            <a:ext cx="1016713" cy="14850"/>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039920" y="2099587"/>
            <a:ext cx="7541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Publish</a:t>
            </a:r>
          </a:p>
        </p:txBody>
      </p:sp>
      <p:sp>
        <p:nvSpPr>
          <p:cNvPr id="79" name="TextBox 78"/>
          <p:cNvSpPr txBox="1"/>
          <p:nvPr/>
        </p:nvSpPr>
        <p:spPr>
          <a:xfrm>
            <a:off x="7065832" y="4595874"/>
            <a:ext cx="9660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Query/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Retrieve</a:t>
            </a:r>
          </a:p>
        </p:txBody>
      </p:sp>
      <p:sp>
        <p:nvSpPr>
          <p:cNvPr id="80" name="TextBox 79"/>
          <p:cNvSpPr txBox="1"/>
          <p:nvPr/>
        </p:nvSpPr>
        <p:spPr>
          <a:xfrm>
            <a:off x="4850035" y="4776528"/>
            <a:ext cx="7541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Publish</a:t>
            </a:r>
          </a:p>
        </p:txBody>
      </p:sp>
    </p:spTree>
    <p:extLst>
      <p:ext uri="{BB962C8B-B14F-4D97-AF65-F5344CB8AC3E}">
        <p14:creationId xmlns:p14="http://schemas.microsoft.com/office/powerpoint/2010/main" val="2757163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IHE Connectathon Update</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normAutofit/>
          </a:bodyPr>
          <a:lstStyle/>
          <a:p>
            <a:pPr algn="l"/>
            <a:r>
              <a:rPr lang="en-US" dirty="0"/>
              <a:t>Dragon (Nagesh) Bashyam</a:t>
            </a: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559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1717B6-14B3-374F-BB5E-273ADCE8638D}"/>
              </a:ext>
            </a:extLst>
          </p:cNvPr>
          <p:cNvSpPr/>
          <p:nvPr/>
        </p:nvSpPr>
        <p:spPr>
          <a:xfrm>
            <a:off x="3005110" y="426039"/>
            <a:ext cx="161873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EPIC IHE Instance</a:t>
            </a:r>
          </a:p>
        </p:txBody>
      </p:sp>
      <p:sp>
        <p:nvSpPr>
          <p:cNvPr id="6" name="Rectangle 5">
            <a:extLst>
              <a:ext uri="{FF2B5EF4-FFF2-40B4-BE49-F238E27FC236}">
                <a16:creationId xmlns:a16="http://schemas.microsoft.com/office/drawing/2014/main" id="{B556DC98-1054-C94F-83C0-DBED3778964B}"/>
              </a:ext>
            </a:extLst>
          </p:cNvPr>
          <p:cNvSpPr/>
          <p:nvPr/>
        </p:nvSpPr>
        <p:spPr>
          <a:xfrm>
            <a:off x="6487119" y="426039"/>
            <a:ext cx="161873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EPIC FHIR Sandbox</a:t>
            </a:r>
          </a:p>
        </p:txBody>
      </p:sp>
      <p:sp>
        <p:nvSpPr>
          <p:cNvPr id="7" name="Rectangle 6">
            <a:extLst>
              <a:ext uri="{FF2B5EF4-FFF2-40B4-BE49-F238E27FC236}">
                <a16:creationId xmlns:a16="http://schemas.microsoft.com/office/drawing/2014/main" id="{9589E39F-4029-754A-A97D-71D3540B02F4}"/>
              </a:ext>
            </a:extLst>
          </p:cNvPr>
          <p:cNvSpPr/>
          <p:nvPr/>
        </p:nvSpPr>
        <p:spPr>
          <a:xfrm>
            <a:off x="4668258" y="2166731"/>
            <a:ext cx="181886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BSA</a:t>
            </a:r>
          </a:p>
        </p:txBody>
      </p:sp>
      <p:sp>
        <p:nvSpPr>
          <p:cNvPr id="8" name="Rectangle 7">
            <a:extLst>
              <a:ext uri="{FF2B5EF4-FFF2-40B4-BE49-F238E27FC236}">
                <a16:creationId xmlns:a16="http://schemas.microsoft.com/office/drawing/2014/main" id="{7EAF82FE-D9C8-A54D-A1A3-5B7B464A92F5}"/>
              </a:ext>
            </a:extLst>
          </p:cNvPr>
          <p:cNvSpPr/>
          <p:nvPr/>
        </p:nvSpPr>
        <p:spPr>
          <a:xfrm>
            <a:off x="7647555" y="2317610"/>
            <a:ext cx="181886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 SDC App</a:t>
            </a:r>
          </a:p>
        </p:txBody>
      </p:sp>
      <p:sp>
        <p:nvSpPr>
          <p:cNvPr id="10" name="Rectangle 9">
            <a:extLst>
              <a:ext uri="{FF2B5EF4-FFF2-40B4-BE49-F238E27FC236}">
                <a16:creationId xmlns:a16="http://schemas.microsoft.com/office/drawing/2014/main" id="{1A148245-344D-4E41-8C6E-260424E3FFBD}"/>
              </a:ext>
            </a:extLst>
          </p:cNvPr>
          <p:cNvSpPr/>
          <p:nvPr/>
        </p:nvSpPr>
        <p:spPr>
          <a:xfrm>
            <a:off x="288235" y="2166731"/>
            <a:ext cx="181886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UW ADT Processor</a:t>
            </a:r>
          </a:p>
        </p:txBody>
      </p:sp>
      <p:cxnSp>
        <p:nvCxnSpPr>
          <p:cNvPr id="12" name="Elbow Connector 11">
            <a:extLst>
              <a:ext uri="{FF2B5EF4-FFF2-40B4-BE49-F238E27FC236}">
                <a16:creationId xmlns:a16="http://schemas.microsoft.com/office/drawing/2014/main" id="{E3CC0427-7E0A-A34F-8812-128BD92C854D}"/>
              </a:ext>
            </a:extLst>
          </p:cNvPr>
          <p:cNvCxnSpPr>
            <a:cxnSpLocks/>
            <a:stCxn id="5" idx="1"/>
            <a:endCxn id="10" idx="0"/>
          </p:cNvCxnSpPr>
          <p:nvPr/>
        </p:nvCxnSpPr>
        <p:spPr>
          <a:xfrm rot="10800000" flipV="1">
            <a:off x="1197666" y="883239"/>
            <a:ext cx="1807444" cy="1283492"/>
          </a:xfrm>
          <a:prstGeom prst="bentConnector2">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622A15B-ABE3-C643-B9FC-C1985C7648C6}"/>
              </a:ext>
            </a:extLst>
          </p:cNvPr>
          <p:cNvGrpSpPr/>
          <p:nvPr/>
        </p:nvGrpSpPr>
        <p:grpSpPr>
          <a:xfrm>
            <a:off x="868690" y="710245"/>
            <a:ext cx="803189" cy="630194"/>
            <a:chOff x="5115696" y="4522574"/>
            <a:chExt cx="803189" cy="630194"/>
          </a:xfrm>
        </p:grpSpPr>
        <p:sp>
          <p:nvSpPr>
            <p:cNvPr id="14" name="Oval 13">
              <a:extLst>
                <a:ext uri="{FF2B5EF4-FFF2-40B4-BE49-F238E27FC236}">
                  <a16:creationId xmlns:a16="http://schemas.microsoft.com/office/drawing/2014/main" id="{AB44E257-C2C2-C447-855B-839E7FF397DD}"/>
                </a:ext>
              </a:extLst>
            </p:cNvPr>
            <p:cNvSpPr/>
            <p:nvPr/>
          </p:nvSpPr>
          <p:spPr>
            <a:xfrm>
              <a:off x="5115696" y="4522574"/>
              <a:ext cx="803189" cy="6301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F8A7B8EE-C024-824C-A9CE-DDE9B96DCE00}"/>
                </a:ext>
              </a:extLst>
            </p:cNvPr>
            <p:cNvCxnSpPr/>
            <p:nvPr/>
          </p:nvCxnSpPr>
          <p:spPr>
            <a:xfrm>
              <a:off x="5165124" y="4880919"/>
              <a:ext cx="222422" cy="135924"/>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E2898D-2726-A64A-8BB4-07591F47F8F7}"/>
                </a:ext>
              </a:extLst>
            </p:cNvPr>
            <p:cNvCxnSpPr>
              <a:cxnSpLocks/>
            </p:cNvCxnSpPr>
            <p:nvPr/>
          </p:nvCxnSpPr>
          <p:spPr>
            <a:xfrm flipV="1">
              <a:off x="5387546" y="4625546"/>
              <a:ext cx="370702" cy="39129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144EC106-D238-E74B-9776-0B9FCB49A88C}"/>
              </a:ext>
            </a:extLst>
          </p:cNvPr>
          <p:cNvSpPr txBox="1"/>
          <p:nvPr/>
        </p:nvSpPr>
        <p:spPr>
          <a:xfrm>
            <a:off x="9186890" y="133330"/>
            <a:ext cx="2324932" cy="369332"/>
          </a:xfrm>
          <a:prstGeom prst="rect">
            <a:avLst/>
          </a:prstGeom>
          <a:noFill/>
        </p:spPr>
        <p:txBody>
          <a:bodyPr wrap="none" rtlCol="0">
            <a:spAutoFit/>
          </a:bodyPr>
          <a:lstStyle/>
          <a:p>
            <a:r>
              <a:rPr lang="en-US" dirty="0"/>
              <a:t>A08 Death Notification</a:t>
            </a:r>
          </a:p>
        </p:txBody>
      </p:sp>
      <p:cxnSp>
        <p:nvCxnSpPr>
          <p:cNvPr id="23" name="Elbow Connector 22">
            <a:extLst>
              <a:ext uri="{FF2B5EF4-FFF2-40B4-BE49-F238E27FC236}">
                <a16:creationId xmlns:a16="http://schemas.microsoft.com/office/drawing/2014/main" id="{980E03AF-D0C2-1D42-8F8B-3BC2551C2313}"/>
              </a:ext>
            </a:extLst>
          </p:cNvPr>
          <p:cNvCxnSpPr>
            <a:stCxn id="10" idx="3"/>
            <a:endCxn id="7" idx="1"/>
          </p:cNvCxnSpPr>
          <p:nvPr/>
        </p:nvCxnSpPr>
        <p:spPr>
          <a:xfrm>
            <a:off x="2107096" y="2623931"/>
            <a:ext cx="2561162" cy="12700"/>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50D0EFE4-8A04-2A4D-873A-2FA14B12D58A}"/>
              </a:ext>
            </a:extLst>
          </p:cNvPr>
          <p:cNvGrpSpPr/>
          <p:nvPr/>
        </p:nvGrpSpPr>
        <p:grpSpPr>
          <a:xfrm>
            <a:off x="2849642" y="2236754"/>
            <a:ext cx="803189" cy="630194"/>
            <a:chOff x="5115696" y="4522574"/>
            <a:chExt cx="803189" cy="630194"/>
          </a:xfrm>
        </p:grpSpPr>
        <p:sp>
          <p:nvSpPr>
            <p:cNvPr id="25" name="Oval 24">
              <a:extLst>
                <a:ext uri="{FF2B5EF4-FFF2-40B4-BE49-F238E27FC236}">
                  <a16:creationId xmlns:a16="http://schemas.microsoft.com/office/drawing/2014/main" id="{D4D01FA7-9BDA-2F46-91EA-09F3E03E9DA7}"/>
                </a:ext>
              </a:extLst>
            </p:cNvPr>
            <p:cNvSpPr/>
            <p:nvPr/>
          </p:nvSpPr>
          <p:spPr>
            <a:xfrm>
              <a:off x="5115696" y="4522574"/>
              <a:ext cx="803189" cy="6301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EBF88E65-3408-B34B-987A-8C8F5B3199BE}"/>
                </a:ext>
              </a:extLst>
            </p:cNvPr>
            <p:cNvCxnSpPr/>
            <p:nvPr/>
          </p:nvCxnSpPr>
          <p:spPr>
            <a:xfrm>
              <a:off x="5165124" y="4880919"/>
              <a:ext cx="222422" cy="135924"/>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1ABDAE-1974-2747-BC02-5501AD584F1A}"/>
                </a:ext>
              </a:extLst>
            </p:cNvPr>
            <p:cNvCxnSpPr>
              <a:cxnSpLocks/>
            </p:cNvCxnSpPr>
            <p:nvPr/>
          </p:nvCxnSpPr>
          <p:spPr>
            <a:xfrm flipV="1">
              <a:off x="5387546" y="4625546"/>
              <a:ext cx="370702" cy="39129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4DAB6AEC-F339-BE44-A689-D73ECD4CB97D}"/>
              </a:ext>
            </a:extLst>
          </p:cNvPr>
          <p:cNvSpPr txBox="1"/>
          <p:nvPr/>
        </p:nvSpPr>
        <p:spPr>
          <a:xfrm>
            <a:off x="2299927" y="2866948"/>
            <a:ext cx="2323918" cy="430887"/>
          </a:xfrm>
          <a:prstGeom prst="rect">
            <a:avLst/>
          </a:prstGeom>
          <a:noFill/>
        </p:spPr>
        <p:txBody>
          <a:bodyPr wrap="square" rtlCol="0">
            <a:spAutoFit/>
          </a:bodyPr>
          <a:lstStyle/>
          <a:p>
            <a:r>
              <a:rPr lang="en-US" sz="1050" dirty="0"/>
              <a:t>Sample Notify Message</a:t>
            </a:r>
          </a:p>
          <a:p>
            <a:r>
              <a:rPr lang="en-US" sz="1050" dirty="0"/>
              <a:t>With Epic FHIR Sandbox working</a:t>
            </a:r>
          </a:p>
        </p:txBody>
      </p:sp>
      <p:cxnSp>
        <p:nvCxnSpPr>
          <p:cNvPr id="29" name="Elbow Connector 28">
            <a:extLst>
              <a:ext uri="{FF2B5EF4-FFF2-40B4-BE49-F238E27FC236}">
                <a16:creationId xmlns:a16="http://schemas.microsoft.com/office/drawing/2014/main" id="{5B4AFA35-EF9E-6C45-8075-509210C6C3EC}"/>
              </a:ext>
            </a:extLst>
          </p:cNvPr>
          <p:cNvCxnSpPr>
            <a:cxnSpLocks/>
            <a:stCxn id="7" idx="2"/>
            <a:endCxn id="52" idx="0"/>
          </p:cNvCxnSpPr>
          <p:nvPr/>
        </p:nvCxnSpPr>
        <p:spPr>
          <a:xfrm rot="5400000">
            <a:off x="5091745" y="3567075"/>
            <a:ext cx="971888" cy="1"/>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35087600-D818-D24A-8ABF-A9FAFE1178CC}"/>
              </a:ext>
            </a:extLst>
          </p:cNvPr>
          <p:cNvCxnSpPr>
            <a:cxnSpLocks/>
            <a:stCxn id="7" idx="0"/>
            <a:endCxn id="5" idx="2"/>
          </p:cNvCxnSpPr>
          <p:nvPr/>
        </p:nvCxnSpPr>
        <p:spPr>
          <a:xfrm rot="16200000" flipV="1">
            <a:off x="4282938" y="871979"/>
            <a:ext cx="826292" cy="1763211"/>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321C75C-70E2-6F4F-BEF2-12542AD4E5AC}"/>
              </a:ext>
            </a:extLst>
          </p:cNvPr>
          <p:cNvGrpSpPr/>
          <p:nvPr/>
        </p:nvGrpSpPr>
        <p:grpSpPr>
          <a:xfrm>
            <a:off x="4711758" y="1340437"/>
            <a:ext cx="608059" cy="630194"/>
            <a:chOff x="5015788" y="1301947"/>
            <a:chExt cx="608059" cy="630194"/>
          </a:xfrm>
        </p:grpSpPr>
        <p:sp>
          <p:nvSpPr>
            <p:cNvPr id="34" name="Oval 33">
              <a:extLst>
                <a:ext uri="{FF2B5EF4-FFF2-40B4-BE49-F238E27FC236}">
                  <a16:creationId xmlns:a16="http://schemas.microsoft.com/office/drawing/2014/main" id="{399E6F87-E792-7345-A503-BBD837E6EEBD}"/>
                </a:ext>
              </a:extLst>
            </p:cNvPr>
            <p:cNvSpPr/>
            <p:nvPr/>
          </p:nvSpPr>
          <p:spPr>
            <a:xfrm>
              <a:off x="5015788" y="1301947"/>
              <a:ext cx="608059" cy="6301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31D5036D-9E3D-CA42-85E0-27B8113F2A05}"/>
                </a:ext>
              </a:extLst>
            </p:cNvPr>
            <p:cNvCxnSpPr>
              <a:cxnSpLocks/>
              <a:endCxn id="34" idx="5"/>
            </p:cNvCxnSpPr>
            <p:nvPr/>
          </p:nvCxnSpPr>
          <p:spPr>
            <a:xfrm>
              <a:off x="5107439" y="1421395"/>
              <a:ext cx="427360" cy="418456"/>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11BFAAB-F0DF-4E4D-892C-BC2AE4D2F457}"/>
                </a:ext>
              </a:extLst>
            </p:cNvPr>
            <p:cNvCxnSpPr>
              <a:cxnSpLocks/>
            </p:cNvCxnSpPr>
            <p:nvPr/>
          </p:nvCxnSpPr>
          <p:spPr>
            <a:xfrm flipV="1">
              <a:off x="5082725" y="1421396"/>
              <a:ext cx="370702" cy="391297"/>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C77A9E47-DBA9-2441-A608-9A4630008A6B}"/>
              </a:ext>
            </a:extLst>
          </p:cNvPr>
          <p:cNvSpPr txBox="1"/>
          <p:nvPr/>
        </p:nvSpPr>
        <p:spPr>
          <a:xfrm>
            <a:off x="5313011" y="1326995"/>
            <a:ext cx="1174108" cy="415498"/>
          </a:xfrm>
          <a:prstGeom prst="rect">
            <a:avLst/>
          </a:prstGeom>
          <a:noFill/>
        </p:spPr>
        <p:txBody>
          <a:bodyPr wrap="square" rtlCol="0">
            <a:spAutoFit/>
          </a:bodyPr>
          <a:lstStyle/>
          <a:p>
            <a:r>
              <a:rPr lang="en-US" sz="1050" dirty="0"/>
              <a:t>Authorization Failure</a:t>
            </a:r>
          </a:p>
        </p:txBody>
      </p:sp>
      <p:cxnSp>
        <p:nvCxnSpPr>
          <p:cNvPr id="42" name="Elbow Connector 41">
            <a:extLst>
              <a:ext uri="{FF2B5EF4-FFF2-40B4-BE49-F238E27FC236}">
                <a16:creationId xmlns:a16="http://schemas.microsoft.com/office/drawing/2014/main" id="{B66D1895-A362-6B43-95FB-66A48FBD4BF7}"/>
              </a:ext>
            </a:extLst>
          </p:cNvPr>
          <p:cNvCxnSpPr>
            <a:cxnSpLocks/>
            <a:stCxn id="7" idx="3"/>
            <a:endCxn id="6" idx="2"/>
          </p:cNvCxnSpPr>
          <p:nvPr/>
        </p:nvCxnSpPr>
        <p:spPr>
          <a:xfrm flipV="1">
            <a:off x="6487119" y="1340439"/>
            <a:ext cx="809368" cy="1283492"/>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7EBD91F9-4962-9342-A51D-D67098DF3278}"/>
              </a:ext>
            </a:extLst>
          </p:cNvPr>
          <p:cNvGrpSpPr/>
          <p:nvPr/>
        </p:nvGrpSpPr>
        <p:grpSpPr>
          <a:xfrm>
            <a:off x="6894891" y="1514330"/>
            <a:ext cx="803189" cy="630194"/>
            <a:chOff x="5115696" y="4522574"/>
            <a:chExt cx="803189" cy="630194"/>
          </a:xfrm>
        </p:grpSpPr>
        <p:sp>
          <p:nvSpPr>
            <p:cNvPr id="46" name="Oval 45">
              <a:extLst>
                <a:ext uri="{FF2B5EF4-FFF2-40B4-BE49-F238E27FC236}">
                  <a16:creationId xmlns:a16="http://schemas.microsoft.com/office/drawing/2014/main" id="{40897722-6BE8-1544-ADC0-AE63561552FA}"/>
                </a:ext>
              </a:extLst>
            </p:cNvPr>
            <p:cNvSpPr/>
            <p:nvPr/>
          </p:nvSpPr>
          <p:spPr>
            <a:xfrm>
              <a:off x="5115696" y="4522574"/>
              <a:ext cx="803189" cy="6301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60E73A31-7CB6-744F-83DB-598952932CA9}"/>
                </a:ext>
              </a:extLst>
            </p:cNvPr>
            <p:cNvCxnSpPr/>
            <p:nvPr/>
          </p:nvCxnSpPr>
          <p:spPr>
            <a:xfrm>
              <a:off x="5165124" y="4880919"/>
              <a:ext cx="222422" cy="135924"/>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D03A451-CC09-D445-AC93-BB6793E8FF77}"/>
                </a:ext>
              </a:extLst>
            </p:cNvPr>
            <p:cNvCxnSpPr>
              <a:cxnSpLocks/>
            </p:cNvCxnSpPr>
            <p:nvPr/>
          </p:nvCxnSpPr>
          <p:spPr>
            <a:xfrm flipV="1">
              <a:off x="5387546" y="4625546"/>
              <a:ext cx="370702" cy="39129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5CF9E40-CA51-4446-B0EC-A33AE777D3F8}"/>
              </a:ext>
            </a:extLst>
          </p:cNvPr>
          <p:cNvSpPr txBox="1"/>
          <p:nvPr/>
        </p:nvSpPr>
        <p:spPr>
          <a:xfrm>
            <a:off x="7809293" y="1461364"/>
            <a:ext cx="1174108" cy="738664"/>
          </a:xfrm>
          <a:prstGeom prst="rect">
            <a:avLst/>
          </a:prstGeom>
          <a:noFill/>
        </p:spPr>
        <p:txBody>
          <a:bodyPr wrap="square" rtlCol="0">
            <a:spAutoFit/>
          </a:bodyPr>
          <a:lstStyle/>
          <a:p>
            <a:r>
              <a:rPr lang="en-US" sz="1050" dirty="0"/>
              <a:t>Authorization Success and FHIR APIs Query successful</a:t>
            </a:r>
          </a:p>
        </p:txBody>
      </p:sp>
      <p:sp>
        <p:nvSpPr>
          <p:cNvPr id="52" name="Rectangle 51">
            <a:extLst>
              <a:ext uri="{FF2B5EF4-FFF2-40B4-BE49-F238E27FC236}">
                <a16:creationId xmlns:a16="http://schemas.microsoft.com/office/drawing/2014/main" id="{C7F82E5A-67AD-8646-8DA1-4F043CDDDEEA}"/>
              </a:ext>
            </a:extLst>
          </p:cNvPr>
          <p:cNvSpPr/>
          <p:nvPr/>
        </p:nvSpPr>
        <p:spPr>
          <a:xfrm>
            <a:off x="4668257" y="4053019"/>
            <a:ext cx="181886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TTP</a:t>
            </a:r>
          </a:p>
        </p:txBody>
      </p:sp>
      <p:cxnSp>
        <p:nvCxnSpPr>
          <p:cNvPr id="54" name="Elbow Connector 53">
            <a:extLst>
              <a:ext uri="{FF2B5EF4-FFF2-40B4-BE49-F238E27FC236}">
                <a16:creationId xmlns:a16="http://schemas.microsoft.com/office/drawing/2014/main" id="{4588024C-810C-8D48-AFA6-110F9E8420C1}"/>
              </a:ext>
            </a:extLst>
          </p:cNvPr>
          <p:cNvCxnSpPr>
            <a:cxnSpLocks/>
            <a:stCxn id="8" idx="2"/>
            <a:endCxn id="52" idx="3"/>
          </p:cNvCxnSpPr>
          <p:nvPr/>
        </p:nvCxnSpPr>
        <p:spPr>
          <a:xfrm rot="5400000">
            <a:off x="6882948" y="2836180"/>
            <a:ext cx="1278209" cy="2069868"/>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82D85CAE-3BBC-B849-8DD8-30F051E98FF1}"/>
              </a:ext>
            </a:extLst>
          </p:cNvPr>
          <p:cNvSpPr/>
          <p:nvPr/>
        </p:nvSpPr>
        <p:spPr>
          <a:xfrm>
            <a:off x="2927902" y="5479261"/>
            <a:ext cx="181886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EDRS</a:t>
            </a:r>
          </a:p>
        </p:txBody>
      </p:sp>
      <p:sp>
        <p:nvSpPr>
          <p:cNvPr id="58" name="Rectangle 57">
            <a:extLst>
              <a:ext uri="{FF2B5EF4-FFF2-40B4-BE49-F238E27FC236}">
                <a16:creationId xmlns:a16="http://schemas.microsoft.com/office/drawing/2014/main" id="{6F842F2B-A8D8-1240-8B3D-B8E21AE129C3}"/>
              </a:ext>
            </a:extLst>
          </p:cNvPr>
          <p:cNvSpPr/>
          <p:nvPr/>
        </p:nvSpPr>
        <p:spPr>
          <a:xfrm>
            <a:off x="7164540" y="5522282"/>
            <a:ext cx="181886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 Cancer Registry</a:t>
            </a:r>
          </a:p>
        </p:txBody>
      </p:sp>
      <p:cxnSp>
        <p:nvCxnSpPr>
          <p:cNvPr id="59" name="Elbow Connector 58">
            <a:extLst>
              <a:ext uri="{FF2B5EF4-FFF2-40B4-BE49-F238E27FC236}">
                <a16:creationId xmlns:a16="http://schemas.microsoft.com/office/drawing/2014/main" id="{0A3337BD-3C64-1B43-8512-C8EDA0E50A22}"/>
              </a:ext>
            </a:extLst>
          </p:cNvPr>
          <p:cNvCxnSpPr>
            <a:cxnSpLocks/>
            <a:stCxn id="52" idx="1"/>
            <a:endCxn id="57" idx="0"/>
          </p:cNvCxnSpPr>
          <p:nvPr/>
        </p:nvCxnSpPr>
        <p:spPr>
          <a:xfrm rot="10800000" flipV="1">
            <a:off x="3837333" y="4510219"/>
            <a:ext cx="830924" cy="969042"/>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84295B92-370E-5647-B447-4E837EC0DE76}"/>
              </a:ext>
            </a:extLst>
          </p:cNvPr>
          <p:cNvCxnSpPr>
            <a:cxnSpLocks/>
            <a:stCxn id="52" idx="2"/>
            <a:endCxn id="58" idx="1"/>
          </p:cNvCxnSpPr>
          <p:nvPr/>
        </p:nvCxnSpPr>
        <p:spPr>
          <a:xfrm rot="16200000" flipH="1">
            <a:off x="5865083" y="4680024"/>
            <a:ext cx="1012063" cy="1586852"/>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35E1B344-D6DA-A742-8F91-6E8AE5604E3C}"/>
              </a:ext>
            </a:extLst>
          </p:cNvPr>
          <p:cNvGrpSpPr/>
          <p:nvPr/>
        </p:nvGrpSpPr>
        <p:grpSpPr>
          <a:xfrm>
            <a:off x="3410352" y="4418180"/>
            <a:ext cx="803189" cy="630194"/>
            <a:chOff x="5115696" y="4522574"/>
            <a:chExt cx="803189" cy="630194"/>
          </a:xfrm>
        </p:grpSpPr>
        <p:sp>
          <p:nvSpPr>
            <p:cNvPr id="66" name="Oval 65">
              <a:extLst>
                <a:ext uri="{FF2B5EF4-FFF2-40B4-BE49-F238E27FC236}">
                  <a16:creationId xmlns:a16="http://schemas.microsoft.com/office/drawing/2014/main" id="{4398750A-0A6F-7742-B775-BAD41067AD7A}"/>
                </a:ext>
              </a:extLst>
            </p:cNvPr>
            <p:cNvSpPr/>
            <p:nvPr/>
          </p:nvSpPr>
          <p:spPr>
            <a:xfrm>
              <a:off x="5115696" y="4522574"/>
              <a:ext cx="803189" cy="6301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a:extLst>
                <a:ext uri="{FF2B5EF4-FFF2-40B4-BE49-F238E27FC236}">
                  <a16:creationId xmlns:a16="http://schemas.microsoft.com/office/drawing/2014/main" id="{3F0DE2E6-F1EC-C64A-9DB1-43A2AC651408}"/>
                </a:ext>
              </a:extLst>
            </p:cNvPr>
            <p:cNvCxnSpPr/>
            <p:nvPr/>
          </p:nvCxnSpPr>
          <p:spPr>
            <a:xfrm>
              <a:off x="5165124" y="4880919"/>
              <a:ext cx="222422" cy="135924"/>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475B22E-7BCD-F24C-B399-1B89FA81266E}"/>
                </a:ext>
              </a:extLst>
            </p:cNvPr>
            <p:cNvCxnSpPr>
              <a:cxnSpLocks/>
            </p:cNvCxnSpPr>
            <p:nvPr/>
          </p:nvCxnSpPr>
          <p:spPr>
            <a:xfrm flipV="1">
              <a:off x="5387546" y="4625546"/>
              <a:ext cx="370702" cy="39129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789B1D37-9636-294C-AAFA-6FEC103E690F}"/>
              </a:ext>
            </a:extLst>
          </p:cNvPr>
          <p:cNvGrpSpPr/>
          <p:nvPr/>
        </p:nvGrpSpPr>
        <p:grpSpPr>
          <a:xfrm>
            <a:off x="5945888" y="5611510"/>
            <a:ext cx="803189" cy="630194"/>
            <a:chOff x="5115696" y="4522574"/>
            <a:chExt cx="803189" cy="630194"/>
          </a:xfrm>
        </p:grpSpPr>
        <p:sp>
          <p:nvSpPr>
            <p:cNvPr id="70" name="Oval 69">
              <a:extLst>
                <a:ext uri="{FF2B5EF4-FFF2-40B4-BE49-F238E27FC236}">
                  <a16:creationId xmlns:a16="http://schemas.microsoft.com/office/drawing/2014/main" id="{8CC624DB-199C-6B4B-ACF4-D400053B82D9}"/>
                </a:ext>
              </a:extLst>
            </p:cNvPr>
            <p:cNvSpPr/>
            <p:nvPr/>
          </p:nvSpPr>
          <p:spPr>
            <a:xfrm>
              <a:off x="5115696" y="4522574"/>
              <a:ext cx="803189" cy="6301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Connector 70">
              <a:extLst>
                <a:ext uri="{FF2B5EF4-FFF2-40B4-BE49-F238E27FC236}">
                  <a16:creationId xmlns:a16="http://schemas.microsoft.com/office/drawing/2014/main" id="{AA598136-8BC1-614A-9834-AD582E66A4F8}"/>
                </a:ext>
              </a:extLst>
            </p:cNvPr>
            <p:cNvCxnSpPr/>
            <p:nvPr/>
          </p:nvCxnSpPr>
          <p:spPr>
            <a:xfrm>
              <a:off x="5165124" y="4880919"/>
              <a:ext cx="222422" cy="135924"/>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BABF733-CD33-8D4C-AF39-D9CAFACF9F52}"/>
                </a:ext>
              </a:extLst>
            </p:cNvPr>
            <p:cNvCxnSpPr>
              <a:cxnSpLocks/>
            </p:cNvCxnSpPr>
            <p:nvPr/>
          </p:nvCxnSpPr>
          <p:spPr>
            <a:xfrm flipV="1">
              <a:off x="5387546" y="4625546"/>
              <a:ext cx="370702" cy="39129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0D185C12-03AF-3147-A704-960D729320C7}"/>
              </a:ext>
            </a:extLst>
          </p:cNvPr>
          <p:cNvSpPr txBox="1"/>
          <p:nvPr/>
        </p:nvSpPr>
        <p:spPr>
          <a:xfrm>
            <a:off x="1247073" y="4551920"/>
            <a:ext cx="2323918" cy="415498"/>
          </a:xfrm>
          <a:prstGeom prst="rect">
            <a:avLst/>
          </a:prstGeom>
          <a:noFill/>
        </p:spPr>
        <p:txBody>
          <a:bodyPr wrap="square" rtlCol="0">
            <a:spAutoFit/>
          </a:bodyPr>
          <a:lstStyle/>
          <a:p>
            <a:r>
              <a:rPr lang="en-US" sz="1050" dirty="0"/>
              <a:t>Message Received </a:t>
            </a:r>
          </a:p>
          <a:p>
            <a:r>
              <a:rPr lang="en-US" sz="1050" dirty="0"/>
              <a:t>Validation Failure based on content</a:t>
            </a:r>
          </a:p>
        </p:txBody>
      </p:sp>
      <p:sp>
        <p:nvSpPr>
          <p:cNvPr id="75" name="TextBox 74">
            <a:extLst>
              <a:ext uri="{FF2B5EF4-FFF2-40B4-BE49-F238E27FC236}">
                <a16:creationId xmlns:a16="http://schemas.microsoft.com/office/drawing/2014/main" id="{4D1878A9-4139-8D49-95DD-77885EFF53C3}"/>
              </a:ext>
            </a:extLst>
          </p:cNvPr>
          <p:cNvSpPr txBox="1"/>
          <p:nvPr/>
        </p:nvSpPr>
        <p:spPr>
          <a:xfrm>
            <a:off x="5398697" y="6438139"/>
            <a:ext cx="2323918" cy="253916"/>
          </a:xfrm>
          <a:prstGeom prst="rect">
            <a:avLst/>
          </a:prstGeom>
          <a:noFill/>
        </p:spPr>
        <p:txBody>
          <a:bodyPr wrap="square" rtlCol="0">
            <a:spAutoFit/>
          </a:bodyPr>
          <a:lstStyle/>
          <a:p>
            <a:r>
              <a:rPr lang="en-US" sz="1050" dirty="0"/>
              <a:t>Message Received , some timeouts</a:t>
            </a:r>
          </a:p>
        </p:txBody>
      </p:sp>
      <p:grpSp>
        <p:nvGrpSpPr>
          <p:cNvPr id="76" name="Group 75">
            <a:extLst>
              <a:ext uri="{FF2B5EF4-FFF2-40B4-BE49-F238E27FC236}">
                <a16:creationId xmlns:a16="http://schemas.microsoft.com/office/drawing/2014/main" id="{65E19DEF-A4E3-0B45-AD95-8E15C0D80B44}"/>
              </a:ext>
            </a:extLst>
          </p:cNvPr>
          <p:cNvGrpSpPr/>
          <p:nvPr/>
        </p:nvGrpSpPr>
        <p:grpSpPr>
          <a:xfrm>
            <a:off x="7269759" y="4129475"/>
            <a:ext cx="803189" cy="630194"/>
            <a:chOff x="5115696" y="4522574"/>
            <a:chExt cx="803189" cy="630194"/>
          </a:xfrm>
        </p:grpSpPr>
        <p:sp>
          <p:nvSpPr>
            <p:cNvPr id="77" name="Oval 76">
              <a:extLst>
                <a:ext uri="{FF2B5EF4-FFF2-40B4-BE49-F238E27FC236}">
                  <a16:creationId xmlns:a16="http://schemas.microsoft.com/office/drawing/2014/main" id="{B77B0FD4-6F37-4145-8885-968793475CE5}"/>
                </a:ext>
              </a:extLst>
            </p:cNvPr>
            <p:cNvSpPr/>
            <p:nvPr/>
          </p:nvSpPr>
          <p:spPr>
            <a:xfrm>
              <a:off x="5115696" y="4522574"/>
              <a:ext cx="803189" cy="6301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a:extLst>
                <a:ext uri="{FF2B5EF4-FFF2-40B4-BE49-F238E27FC236}">
                  <a16:creationId xmlns:a16="http://schemas.microsoft.com/office/drawing/2014/main" id="{FD2F29BA-301F-3142-8142-2F5BF27B4478}"/>
                </a:ext>
              </a:extLst>
            </p:cNvPr>
            <p:cNvCxnSpPr/>
            <p:nvPr/>
          </p:nvCxnSpPr>
          <p:spPr>
            <a:xfrm>
              <a:off x="5165124" y="4880919"/>
              <a:ext cx="222422" cy="135924"/>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825E794-F8D0-294A-97AC-8CDE7DF29348}"/>
                </a:ext>
              </a:extLst>
            </p:cNvPr>
            <p:cNvCxnSpPr>
              <a:cxnSpLocks/>
            </p:cNvCxnSpPr>
            <p:nvPr/>
          </p:nvCxnSpPr>
          <p:spPr>
            <a:xfrm flipV="1">
              <a:off x="5387546" y="4625546"/>
              <a:ext cx="370702" cy="39129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80" name="Rectangle 79">
            <a:extLst>
              <a:ext uri="{FF2B5EF4-FFF2-40B4-BE49-F238E27FC236}">
                <a16:creationId xmlns:a16="http://schemas.microsoft.com/office/drawing/2014/main" id="{73ED3E97-4D60-7A40-A450-75865F1AE691}"/>
              </a:ext>
            </a:extLst>
          </p:cNvPr>
          <p:cNvSpPr/>
          <p:nvPr/>
        </p:nvSpPr>
        <p:spPr>
          <a:xfrm>
            <a:off x="10084904" y="2317609"/>
            <a:ext cx="181886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mTuitive</a:t>
            </a:r>
          </a:p>
        </p:txBody>
      </p:sp>
      <p:cxnSp>
        <p:nvCxnSpPr>
          <p:cNvPr id="82" name="Elbow Connector 81">
            <a:extLst>
              <a:ext uri="{FF2B5EF4-FFF2-40B4-BE49-F238E27FC236}">
                <a16:creationId xmlns:a16="http://schemas.microsoft.com/office/drawing/2014/main" id="{C5AAEF1D-FFAC-DC43-8A4D-D345C391DADD}"/>
              </a:ext>
            </a:extLst>
          </p:cNvPr>
          <p:cNvCxnSpPr>
            <a:cxnSpLocks/>
            <a:stCxn id="80" idx="2"/>
            <a:endCxn id="52" idx="3"/>
          </p:cNvCxnSpPr>
          <p:nvPr/>
        </p:nvCxnSpPr>
        <p:spPr>
          <a:xfrm rot="5400000">
            <a:off x="8101622" y="1617506"/>
            <a:ext cx="1278210" cy="4507217"/>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2A1053DE-D9DC-9C49-A8B8-157772D671BE}"/>
              </a:ext>
            </a:extLst>
          </p:cNvPr>
          <p:cNvGrpSpPr/>
          <p:nvPr/>
        </p:nvGrpSpPr>
        <p:grpSpPr>
          <a:xfrm>
            <a:off x="9683309" y="4189578"/>
            <a:ext cx="803189" cy="630194"/>
            <a:chOff x="5115696" y="4522574"/>
            <a:chExt cx="803189" cy="630194"/>
          </a:xfrm>
        </p:grpSpPr>
        <p:sp>
          <p:nvSpPr>
            <p:cNvPr id="86" name="Oval 85">
              <a:extLst>
                <a:ext uri="{FF2B5EF4-FFF2-40B4-BE49-F238E27FC236}">
                  <a16:creationId xmlns:a16="http://schemas.microsoft.com/office/drawing/2014/main" id="{1D0CBE80-CE0F-2C4A-A55D-C627901B5B3B}"/>
                </a:ext>
              </a:extLst>
            </p:cNvPr>
            <p:cNvSpPr/>
            <p:nvPr/>
          </p:nvSpPr>
          <p:spPr>
            <a:xfrm>
              <a:off x="5115696" y="4522574"/>
              <a:ext cx="803189" cy="6301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7" name="Straight Connector 86">
              <a:extLst>
                <a:ext uri="{FF2B5EF4-FFF2-40B4-BE49-F238E27FC236}">
                  <a16:creationId xmlns:a16="http://schemas.microsoft.com/office/drawing/2014/main" id="{B60ED891-C5D3-C649-9CA8-200DD31FF250}"/>
                </a:ext>
              </a:extLst>
            </p:cNvPr>
            <p:cNvCxnSpPr/>
            <p:nvPr/>
          </p:nvCxnSpPr>
          <p:spPr>
            <a:xfrm>
              <a:off x="5165124" y="4880919"/>
              <a:ext cx="222422" cy="135924"/>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AFB2FBF-085B-D444-9A61-86A8931B15F4}"/>
                </a:ext>
              </a:extLst>
            </p:cNvPr>
            <p:cNvCxnSpPr>
              <a:cxnSpLocks/>
            </p:cNvCxnSpPr>
            <p:nvPr/>
          </p:nvCxnSpPr>
          <p:spPr>
            <a:xfrm flipV="1">
              <a:off x="5387546" y="4625546"/>
              <a:ext cx="370702" cy="39129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8BFB88C-105A-4FC4-B649-EFAC3F90B77C}"/>
              </a:ext>
            </a:extLst>
          </p:cNvPr>
          <p:cNvSpPr>
            <a:spLocks noGrp="1"/>
          </p:cNvSpPr>
          <p:nvPr>
            <p:ph type="title"/>
          </p:nvPr>
        </p:nvSpPr>
        <p:spPr>
          <a:xfrm>
            <a:off x="91287" y="-54838"/>
            <a:ext cx="10972800" cy="533395"/>
          </a:xfrm>
        </p:spPr>
        <p:txBody>
          <a:bodyPr>
            <a:normAutofit fontScale="90000"/>
          </a:bodyPr>
          <a:lstStyle/>
          <a:p>
            <a:r>
              <a:rPr lang="en-US" dirty="0"/>
              <a:t>IHE Connectathon</a:t>
            </a:r>
          </a:p>
        </p:txBody>
      </p:sp>
    </p:spTree>
    <p:extLst>
      <p:ext uri="{BB962C8B-B14F-4D97-AF65-F5344CB8AC3E}">
        <p14:creationId xmlns:p14="http://schemas.microsoft.com/office/powerpoint/2010/main" val="3885424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3D04-4B35-A54E-9A15-BE1330AE46D1}"/>
              </a:ext>
            </a:extLst>
          </p:cNvPr>
          <p:cNvSpPr>
            <a:spLocks noGrp="1"/>
          </p:cNvSpPr>
          <p:nvPr>
            <p:ph type="title"/>
          </p:nvPr>
        </p:nvSpPr>
        <p:spPr>
          <a:xfrm>
            <a:off x="239485" y="0"/>
            <a:ext cx="10515600" cy="1325563"/>
          </a:xfrm>
        </p:spPr>
        <p:txBody>
          <a:bodyPr/>
          <a:lstStyle/>
          <a:p>
            <a:r>
              <a:rPr lang="en-US" dirty="0"/>
              <a:t>Lessons Learned</a:t>
            </a:r>
          </a:p>
        </p:txBody>
      </p:sp>
      <p:sp>
        <p:nvSpPr>
          <p:cNvPr id="3" name="Content Placeholder 2">
            <a:extLst>
              <a:ext uri="{FF2B5EF4-FFF2-40B4-BE49-F238E27FC236}">
                <a16:creationId xmlns:a16="http://schemas.microsoft.com/office/drawing/2014/main" id="{92C3D671-0F3C-E34F-9B73-1F3B883B3355}"/>
              </a:ext>
            </a:extLst>
          </p:cNvPr>
          <p:cNvSpPr>
            <a:spLocks noGrp="1"/>
          </p:cNvSpPr>
          <p:nvPr>
            <p:ph idx="1"/>
          </p:nvPr>
        </p:nvSpPr>
        <p:spPr>
          <a:xfrm>
            <a:off x="659296" y="1388855"/>
            <a:ext cx="10515600" cy="5305455"/>
          </a:xfrm>
        </p:spPr>
        <p:txBody>
          <a:bodyPr>
            <a:normAutofit fontScale="85000" lnSpcReduction="10000"/>
          </a:bodyPr>
          <a:lstStyle/>
          <a:p>
            <a:r>
              <a:rPr lang="en-US" dirty="0"/>
              <a:t>Content Type issues (application/json, application/fhir+json)</a:t>
            </a:r>
          </a:p>
          <a:p>
            <a:r>
              <a:rPr lang="en-US" dirty="0"/>
              <a:t>SSL Handshake issue due to non-compliant certificate on the EHRs FHIR Endpoint</a:t>
            </a:r>
          </a:p>
          <a:p>
            <a:r>
              <a:rPr lang="en-US" dirty="0"/>
              <a:t>$process-message not implemented by most servers</a:t>
            </a:r>
          </a:p>
          <a:p>
            <a:pPr lvl="1"/>
            <a:r>
              <a:rPr lang="en-US" dirty="0"/>
              <a:t>Processing of the Bundles of type message is also not consistent </a:t>
            </a:r>
          </a:p>
          <a:p>
            <a:r>
              <a:rPr lang="en-US" dirty="0"/>
              <a:t>ADT Feeds used for notification may not have the exact FHIR Identifiers required by BSA to establish context, so they have to be translated for context.</a:t>
            </a:r>
          </a:p>
          <a:p>
            <a:pPr lvl="1"/>
            <a:r>
              <a:rPr lang="en-US" dirty="0"/>
              <a:t>Maybe use multiple PIDs with FHIR Ids ?</a:t>
            </a:r>
          </a:p>
          <a:p>
            <a:r>
              <a:rPr lang="en-US" dirty="0"/>
              <a:t>SMART on FHIR Backend Services Implementation</a:t>
            </a:r>
          </a:p>
          <a:p>
            <a:pPr lvl="1"/>
            <a:r>
              <a:rPr lang="en-US" dirty="0"/>
              <a:t>Authorization successful in one instance and fails with another instance </a:t>
            </a:r>
          </a:p>
          <a:p>
            <a:r>
              <a:rPr lang="en-US" dirty="0"/>
              <a:t>EDRS </a:t>
            </a:r>
          </a:p>
          <a:p>
            <a:pPr lvl="1"/>
            <a:r>
              <a:rPr lang="en-US" dirty="0"/>
              <a:t>Validation of data may not be known to the clients submitting the data </a:t>
            </a:r>
          </a:p>
          <a:p>
            <a:r>
              <a:rPr lang="en-US" dirty="0"/>
              <a:t>Registry</a:t>
            </a:r>
          </a:p>
          <a:p>
            <a:pPr lvl="1"/>
            <a:r>
              <a:rPr lang="en-US" dirty="0"/>
              <a:t>Performance of APIs needs to be improved to avoid a timeout, maybe a testing issue only</a:t>
            </a:r>
          </a:p>
          <a:p>
            <a:pPr marL="0" indent="0">
              <a:buNone/>
            </a:pPr>
            <a:endParaRPr lang="en-US" dirty="0"/>
          </a:p>
        </p:txBody>
      </p:sp>
    </p:spTree>
    <p:extLst>
      <p:ext uri="{BB962C8B-B14F-4D97-AF65-F5344CB8AC3E}">
        <p14:creationId xmlns:p14="http://schemas.microsoft.com/office/powerpoint/2010/main" val="4265607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ea typeface="Calibri" panose="020F0502020204030204" pitchFamily="34" charset="0"/>
              </a:rPr>
              <a:t>HL7 MedMorph FHIR IG Ballot Reconciliation - Update</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normAutofit/>
          </a:bodyPr>
          <a:lstStyle/>
          <a:p>
            <a:pPr algn="l"/>
            <a:r>
              <a:rPr lang="en-US" dirty="0"/>
              <a:t>Becky Angeles</a:t>
            </a: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685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119B-4C93-4539-8473-6FE6A7BF9F14}"/>
              </a:ext>
            </a:extLst>
          </p:cNvPr>
          <p:cNvSpPr>
            <a:spLocks noGrp="1"/>
          </p:cNvSpPr>
          <p:nvPr>
            <p:ph type="title"/>
          </p:nvPr>
        </p:nvSpPr>
        <p:spPr>
          <a:xfrm>
            <a:off x="344714" y="-43542"/>
            <a:ext cx="10972800" cy="1143000"/>
          </a:xfrm>
        </p:spPr>
        <p:txBody>
          <a:bodyPr>
            <a:normAutofit/>
          </a:bodyPr>
          <a:lstStyle/>
          <a:p>
            <a:r>
              <a:rPr lang="en-US" dirty="0"/>
              <a:t>MedMorph Ballot Update</a:t>
            </a:r>
          </a:p>
        </p:txBody>
      </p:sp>
      <p:sp>
        <p:nvSpPr>
          <p:cNvPr id="3" name="Content Placeholder 2">
            <a:extLst>
              <a:ext uri="{FF2B5EF4-FFF2-40B4-BE49-F238E27FC236}">
                <a16:creationId xmlns:a16="http://schemas.microsoft.com/office/drawing/2014/main" id="{2DB03D73-92EA-46AD-8FB1-790CD67ED597}"/>
              </a:ext>
            </a:extLst>
          </p:cNvPr>
          <p:cNvSpPr>
            <a:spLocks noGrp="1"/>
          </p:cNvSpPr>
          <p:nvPr>
            <p:ph sz="half" idx="1"/>
          </p:nvPr>
        </p:nvSpPr>
        <p:spPr>
          <a:xfrm>
            <a:off x="344714" y="1099459"/>
            <a:ext cx="5384800" cy="5671732"/>
          </a:xfrm>
        </p:spPr>
        <p:txBody>
          <a:bodyPr>
            <a:normAutofit/>
          </a:bodyPr>
          <a:lstStyle/>
          <a:p>
            <a:pPr>
              <a:lnSpc>
                <a:spcPct val="120000"/>
              </a:lnSpc>
              <a:spcBef>
                <a:spcPts val="600"/>
              </a:spcBef>
            </a:pPr>
            <a:r>
              <a:rPr lang="en-US" sz="2000" dirty="0"/>
              <a:t>Total in Ballot Pool - 158</a:t>
            </a:r>
          </a:p>
          <a:p>
            <a:pPr lvl="1"/>
            <a:r>
              <a:rPr lang="en-US" sz="1800" dirty="0">
                <a:solidFill>
                  <a:srgbClr val="222222"/>
                </a:solidFill>
              </a:rPr>
              <a:t>61 -  Abstain</a:t>
            </a:r>
          </a:p>
          <a:p>
            <a:pPr lvl="1"/>
            <a:r>
              <a:rPr lang="en-US" sz="1800" dirty="0">
                <a:solidFill>
                  <a:srgbClr val="222222"/>
                </a:solidFill>
              </a:rPr>
              <a:t>60 - Affirmative</a:t>
            </a:r>
          </a:p>
          <a:p>
            <a:pPr lvl="1"/>
            <a:r>
              <a:rPr lang="en-US" sz="1800" dirty="0">
                <a:solidFill>
                  <a:srgbClr val="222222"/>
                </a:solidFill>
              </a:rPr>
              <a:t>6- Negative</a:t>
            </a:r>
          </a:p>
          <a:p>
            <a:pPr lvl="1"/>
            <a:r>
              <a:rPr lang="en-US" sz="1800" dirty="0">
                <a:solidFill>
                  <a:srgbClr val="222222"/>
                </a:solidFill>
              </a:rPr>
              <a:t>31 – No Vote</a:t>
            </a:r>
          </a:p>
          <a:p>
            <a:pPr lvl="1"/>
            <a:r>
              <a:rPr lang="en-US" sz="1800" dirty="0">
                <a:solidFill>
                  <a:srgbClr val="222222"/>
                </a:solidFill>
              </a:rPr>
              <a:t>80.38% Quorum </a:t>
            </a:r>
          </a:p>
          <a:p>
            <a:pPr lvl="1"/>
            <a:r>
              <a:rPr lang="en-US" sz="1800" dirty="0">
                <a:solidFill>
                  <a:srgbClr val="222222"/>
                </a:solidFill>
              </a:rPr>
              <a:t>Pass</a:t>
            </a:r>
          </a:p>
          <a:p>
            <a:r>
              <a:rPr lang="en-US" sz="2000" dirty="0"/>
              <a:t>Comment Breakdown (116 total comments)</a:t>
            </a:r>
          </a:p>
          <a:p>
            <a:pPr lvl="1"/>
            <a:r>
              <a:rPr lang="en-US" sz="1800" dirty="0"/>
              <a:t>91 comments are Affirmative </a:t>
            </a:r>
          </a:p>
          <a:p>
            <a:pPr lvl="1"/>
            <a:r>
              <a:rPr lang="en-US" sz="1800" dirty="0"/>
              <a:t>25 comments are Negative </a:t>
            </a:r>
          </a:p>
          <a:p>
            <a:pPr lvl="1"/>
            <a:endParaRPr lang="en-US" sz="1800" dirty="0"/>
          </a:p>
          <a:p>
            <a:pPr lvl="1"/>
            <a:r>
              <a:rPr lang="en-US" sz="1800" dirty="0">
                <a:solidFill>
                  <a:srgbClr val="222222"/>
                </a:solidFill>
              </a:rPr>
              <a:t>10 Technical Corrections spelling and broken links (don’t need to be block voted)</a:t>
            </a:r>
          </a:p>
          <a:p>
            <a:pPr lvl="1"/>
            <a:r>
              <a:rPr lang="en-US" sz="1800" dirty="0">
                <a:solidFill>
                  <a:srgbClr val="222222"/>
                </a:solidFill>
              </a:rPr>
              <a:t>4 Questions</a:t>
            </a:r>
          </a:p>
          <a:p>
            <a:pPr lvl="1"/>
            <a:r>
              <a:rPr lang="en-US" sz="1800" dirty="0">
                <a:solidFill>
                  <a:srgbClr val="222222"/>
                </a:solidFill>
              </a:rPr>
              <a:t>6 Comments (accolades and recommendations )</a:t>
            </a:r>
          </a:p>
          <a:p>
            <a:pPr lvl="1"/>
            <a:r>
              <a:rPr lang="en-US" sz="1800" dirty="0">
                <a:solidFill>
                  <a:srgbClr val="222222"/>
                </a:solidFill>
              </a:rPr>
              <a:t>96 Change Requests</a:t>
            </a:r>
          </a:p>
        </p:txBody>
      </p:sp>
      <p:sp>
        <p:nvSpPr>
          <p:cNvPr id="4" name="Content Placeholder 3">
            <a:extLst>
              <a:ext uri="{FF2B5EF4-FFF2-40B4-BE49-F238E27FC236}">
                <a16:creationId xmlns:a16="http://schemas.microsoft.com/office/drawing/2014/main" id="{480B2C44-09F4-442A-B608-A60F85EE2552}"/>
              </a:ext>
            </a:extLst>
          </p:cNvPr>
          <p:cNvSpPr>
            <a:spLocks noGrp="1"/>
          </p:cNvSpPr>
          <p:nvPr>
            <p:ph sz="half" idx="2"/>
          </p:nvPr>
        </p:nvSpPr>
        <p:spPr>
          <a:xfrm>
            <a:off x="5961185" y="1099457"/>
            <a:ext cx="5621215" cy="5671731"/>
          </a:xfrm>
        </p:spPr>
        <p:txBody>
          <a:bodyPr vert="horz" lIns="91440" tIns="45720" rIns="91440" bIns="45720" rtlCol="0">
            <a:normAutofit/>
          </a:bodyPr>
          <a:lstStyle/>
          <a:p>
            <a:pPr>
              <a:lnSpc>
                <a:spcPct val="120000"/>
              </a:lnSpc>
              <a:spcBef>
                <a:spcPts val="600"/>
              </a:spcBef>
            </a:pPr>
            <a:r>
              <a:rPr lang="en-US" sz="2000" dirty="0"/>
              <a:t>Total Ballot Comments: 116</a:t>
            </a:r>
          </a:p>
          <a:p>
            <a:pPr lvl="1"/>
            <a:r>
              <a:rPr lang="en-US" sz="1800" dirty="0">
                <a:solidFill>
                  <a:srgbClr val="222222"/>
                </a:solidFill>
              </a:rPr>
              <a:t>Block Vote 1: 23 (includes 1 non-ballot comment)  - passed Feb 25</a:t>
            </a:r>
            <a:r>
              <a:rPr lang="en-US" sz="1800" baseline="30000" dirty="0">
                <a:solidFill>
                  <a:srgbClr val="222222"/>
                </a:solidFill>
              </a:rPr>
              <a:t>th</a:t>
            </a:r>
            <a:r>
              <a:rPr lang="en-US" sz="1800" dirty="0">
                <a:solidFill>
                  <a:srgbClr val="222222"/>
                </a:solidFill>
              </a:rPr>
              <a:t> </a:t>
            </a:r>
          </a:p>
          <a:p>
            <a:pPr lvl="1"/>
            <a:r>
              <a:rPr lang="en-US" sz="1800" dirty="0">
                <a:solidFill>
                  <a:srgbClr val="222222"/>
                </a:solidFill>
              </a:rPr>
              <a:t>Block Vote 2: 34 (includes 4 non-ballot comments) - passed March 4</a:t>
            </a:r>
            <a:r>
              <a:rPr lang="en-US" sz="1800" baseline="30000" dirty="0">
                <a:solidFill>
                  <a:srgbClr val="222222"/>
                </a:solidFill>
              </a:rPr>
              <a:t>th</a:t>
            </a:r>
            <a:r>
              <a:rPr lang="en-US" sz="1800" dirty="0">
                <a:solidFill>
                  <a:srgbClr val="222222"/>
                </a:solidFill>
              </a:rPr>
              <a:t>  </a:t>
            </a:r>
          </a:p>
          <a:p>
            <a:pPr lvl="1"/>
            <a:r>
              <a:rPr lang="en-US" sz="1800" dirty="0">
                <a:solidFill>
                  <a:srgbClr val="222222"/>
                </a:solidFill>
              </a:rPr>
              <a:t>Block Vote 3: 29 (includes 2 non-ballot comments) - passed March 11</a:t>
            </a:r>
            <a:r>
              <a:rPr lang="en-US" sz="1800" baseline="30000" dirty="0">
                <a:solidFill>
                  <a:srgbClr val="222222"/>
                </a:solidFill>
              </a:rPr>
              <a:t>th</a:t>
            </a:r>
            <a:r>
              <a:rPr lang="en-US" sz="1800" dirty="0">
                <a:solidFill>
                  <a:srgbClr val="222222"/>
                </a:solidFill>
              </a:rPr>
              <a:t> </a:t>
            </a:r>
          </a:p>
          <a:p>
            <a:pPr lvl="1"/>
            <a:r>
              <a:rPr lang="en-US" sz="1800" dirty="0">
                <a:solidFill>
                  <a:srgbClr val="222222"/>
                </a:solidFill>
              </a:rPr>
              <a:t>Block Vote 4: 2 - pending vote on March 25</a:t>
            </a:r>
            <a:r>
              <a:rPr lang="en-US" sz="1800" baseline="30000" dirty="0">
                <a:solidFill>
                  <a:srgbClr val="222222"/>
                </a:solidFill>
              </a:rPr>
              <a:t>th</a:t>
            </a:r>
            <a:r>
              <a:rPr lang="en-US" sz="1800" dirty="0">
                <a:solidFill>
                  <a:srgbClr val="222222"/>
                </a:solidFill>
              </a:rPr>
              <a:t>  </a:t>
            </a:r>
            <a:br>
              <a:rPr lang="en-US" sz="1800" dirty="0">
                <a:solidFill>
                  <a:srgbClr val="222222"/>
                </a:solidFill>
              </a:rPr>
            </a:br>
            <a:endParaRPr lang="en-US" sz="1800" dirty="0">
              <a:solidFill>
                <a:srgbClr val="222222"/>
              </a:solidFill>
            </a:endParaRPr>
          </a:p>
          <a:p>
            <a:pPr lvl="1"/>
            <a:r>
              <a:rPr lang="en-US" sz="1800" dirty="0">
                <a:solidFill>
                  <a:srgbClr val="222222"/>
                </a:solidFill>
              </a:rPr>
              <a:t>eCR Harmonization: 16 (includes 1 non-ballot comment)</a:t>
            </a:r>
          </a:p>
          <a:p>
            <a:pPr lvl="1"/>
            <a:r>
              <a:rPr lang="en-US" sz="1800" dirty="0">
                <a:solidFill>
                  <a:srgbClr val="222222"/>
                </a:solidFill>
              </a:rPr>
              <a:t>Ready to Discuss on RA WG: 3 </a:t>
            </a:r>
          </a:p>
          <a:p>
            <a:pPr lvl="1"/>
            <a:r>
              <a:rPr lang="en-US" sz="1800" dirty="0">
                <a:solidFill>
                  <a:srgbClr val="222222"/>
                </a:solidFill>
              </a:rPr>
              <a:t>Research: 6</a:t>
            </a:r>
          </a:p>
          <a:p>
            <a:pPr lvl="1"/>
            <a:r>
              <a:rPr lang="en-US" sz="1800" dirty="0">
                <a:solidFill>
                  <a:srgbClr val="222222"/>
                </a:solidFill>
              </a:rPr>
              <a:t>Marked as Duplicates: 7</a:t>
            </a:r>
          </a:p>
          <a:p>
            <a:pPr lvl="1"/>
            <a:r>
              <a:rPr lang="en-US" sz="1800" dirty="0">
                <a:solidFill>
                  <a:srgbClr val="222222"/>
                </a:solidFill>
              </a:rPr>
              <a:t>Not yet grouped: 3 (however, there are 2 that have been added outside the ballot window)</a:t>
            </a:r>
          </a:p>
          <a:p>
            <a:pPr>
              <a:lnSpc>
                <a:spcPct val="120000"/>
              </a:lnSpc>
              <a:spcBef>
                <a:spcPts val="600"/>
              </a:spcBef>
            </a:pPr>
            <a:endParaRPr lang="en-US" sz="2000" dirty="0"/>
          </a:p>
        </p:txBody>
      </p:sp>
    </p:spTree>
    <p:extLst>
      <p:ext uri="{BB962C8B-B14F-4D97-AF65-F5344CB8AC3E}">
        <p14:creationId xmlns:p14="http://schemas.microsoft.com/office/powerpoint/2010/main" val="57914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826251" y="2688489"/>
            <a:ext cx="10423174"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l" defTabSz="914318" rtl="0" eaLnBrk="1" fontAlgn="auto" latinLnBrk="0" hangingPunct="1">
              <a:lnSpc>
                <a:spcPct val="75000"/>
              </a:lnSpc>
              <a:spcBef>
                <a:spcPct val="0"/>
              </a:spcBef>
              <a:spcAft>
                <a:spcPts val="0"/>
              </a:spcAft>
              <a:buClrTx/>
              <a:buSzTx/>
              <a:buFontTx/>
              <a:buNone/>
              <a:tabLst/>
              <a:defRPr/>
            </a:pPr>
            <a:r>
              <a:rPr kumimoji="0" lang="en-US" sz="4800" b="0" i="1" u="none" strike="noStrike" kern="1200" cap="none" spc="0" normalizeH="0" baseline="0" noProof="0" dirty="0">
                <a:ln>
                  <a:noFill/>
                </a:ln>
                <a:solidFill>
                  <a:srgbClr val="FFFFFF"/>
                </a:solidFill>
                <a:effectLst/>
                <a:uLnTx/>
                <a:uFillTx/>
                <a:latin typeface="Prometo Medium" panose="020B0704030203060203" pitchFamily="34" charset="0"/>
                <a:ea typeface="+mj-ea"/>
                <a:cs typeface="+mj-cs"/>
              </a:rPr>
              <a:t>Integrating the Healthcare Enterprise</a:t>
            </a:r>
          </a:p>
          <a:p>
            <a:pPr marL="0" marR="0" lvl="0" indent="0" algn="l" defTabSz="914318" rtl="0" eaLnBrk="1" fontAlgn="auto" latinLnBrk="0" hangingPunct="1">
              <a:lnSpc>
                <a:spcPct val="75000"/>
              </a:lnSpc>
              <a:spcBef>
                <a:spcPct val="0"/>
              </a:spcBef>
              <a:spcAft>
                <a:spcPts val="0"/>
              </a:spcAft>
              <a:buClrTx/>
              <a:buSzTx/>
              <a:buFontTx/>
              <a:buNone/>
              <a:tabLst/>
              <a:defRPr/>
            </a:pPr>
            <a:endParaRPr kumimoji="0" lang="en-US" sz="500" b="0" i="1" u="none" strike="noStrike" kern="1200" cap="none" spc="0" normalizeH="0" baseline="0" noProof="0" dirty="0">
              <a:ln>
                <a:noFill/>
              </a:ln>
              <a:solidFill>
                <a:srgbClr val="FFFFFF"/>
              </a:solidFill>
              <a:effectLst/>
              <a:uLnTx/>
              <a:uFillTx/>
              <a:latin typeface="Prometo Medium" panose="020B0704030203060203" pitchFamily="34" charset="0"/>
              <a:ea typeface="+mj-ea"/>
              <a:cs typeface="+mj-cs"/>
            </a:endParaRPr>
          </a:p>
          <a:p>
            <a:pPr marL="0" marR="0" lvl="0" indent="0" algn="l" defTabSz="914318" rtl="0" eaLnBrk="1" fontAlgn="auto" latinLnBrk="0" hangingPunct="1">
              <a:lnSpc>
                <a:spcPct val="75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entury Gothic" panose="020F0302020204030204"/>
                <a:ea typeface="+mj-ea"/>
                <a:cs typeface="+mj-cs"/>
              </a:rPr>
              <a:t>Accelerating Data Exchange At Home &amp; Around the Globe</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3" name="TextBox 2"/>
          <p:cNvSpPr txBox="1"/>
          <p:nvPr/>
        </p:nvSpPr>
        <p:spPr>
          <a:xfrm>
            <a:off x="767282" y="4010267"/>
            <a:ext cx="10030684"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Prometo Medium" panose="020B0704030203060203" pitchFamily="34" charset="0"/>
                <a:ea typeface="+mn-ea"/>
                <a:cs typeface="+mn-cs"/>
              </a:rPr>
              <a:t>Overview Brief for the Making EHR Data More Available For Research and Public Health (MedMorph) Techincal Expert Panel Monthly Series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5C1E9"/>
              </a:solidFill>
              <a:effectLst/>
              <a:uLnTx/>
              <a:uFillTx/>
              <a:latin typeface="Prometo Medium" panose="020B070403020306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5C1E9"/>
                </a:solidFill>
                <a:effectLst/>
                <a:uLnTx/>
                <a:uFillTx/>
                <a:latin typeface="Prometo Medium" panose="020B0704030203060203" pitchFamily="34" charset="0"/>
                <a:ea typeface="+mn-ea"/>
                <a:cs typeface="+mn-cs"/>
              </a:rPr>
              <a:t>3/16/2021</a:t>
            </a:r>
          </a:p>
        </p:txBody>
      </p:sp>
      <p:sp>
        <p:nvSpPr>
          <p:cNvPr id="2" name="Rectangle 1"/>
          <p:cNvSpPr/>
          <p:nvPr/>
        </p:nvSpPr>
        <p:spPr>
          <a:xfrm>
            <a:off x="304800" y="6057500"/>
            <a:ext cx="1338146" cy="665356"/>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84147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ea typeface="Calibri" panose="020F0502020204030204" pitchFamily="34" charset="0"/>
              </a:rPr>
              <a:t>Upcoming HL7 Activities</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normAutofit/>
          </a:bodyPr>
          <a:lstStyle/>
          <a:p>
            <a:pPr algn="l"/>
            <a:r>
              <a:rPr lang="en-US" dirty="0"/>
              <a:t>Becky Angeles</a:t>
            </a: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819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8A283EC6-45C2-4BA3-AD4C-95051E2A15FA}"/>
              </a:ext>
            </a:extLst>
          </p:cNvPr>
          <p:cNvSpPr>
            <a:spLocks noGrp="1"/>
          </p:cNvSpPr>
          <p:nvPr>
            <p:ph type="title"/>
          </p:nvPr>
        </p:nvSpPr>
        <p:spPr>
          <a:xfrm>
            <a:off x="175171" y="261928"/>
            <a:ext cx="11519480" cy="692139"/>
          </a:xfrm>
        </p:spPr>
        <p:txBody>
          <a:bodyPr vert="horz" lIns="91440" tIns="45720" rIns="91440" bIns="45720" rtlCol="0" anchor="ctr">
            <a:noAutofit/>
          </a:bodyPr>
          <a:lstStyle/>
          <a:p>
            <a:pPr eaLnBrk="0" fontAlgn="base" hangingPunct="0">
              <a:lnSpc>
                <a:spcPts val="4000"/>
              </a:lnSpc>
              <a:spcAft>
                <a:spcPct val="0"/>
              </a:spcAft>
            </a:pPr>
            <a:r>
              <a:rPr lang="en-US" sz="2900" dirty="0"/>
              <a:t>Tentative MedMorph 2021 Timeline</a:t>
            </a:r>
          </a:p>
        </p:txBody>
      </p:sp>
      <p:grpSp>
        <p:nvGrpSpPr>
          <p:cNvPr id="7" name="Group 6">
            <a:extLst>
              <a:ext uri="{FF2B5EF4-FFF2-40B4-BE49-F238E27FC236}">
                <a16:creationId xmlns:a16="http://schemas.microsoft.com/office/drawing/2014/main" id="{062B9372-DDEC-4ACA-B193-9E8EB2793AAD}"/>
              </a:ext>
            </a:extLst>
          </p:cNvPr>
          <p:cNvGrpSpPr/>
          <p:nvPr/>
        </p:nvGrpSpPr>
        <p:grpSpPr>
          <a:xfrm>
            <a:off x="41664" y="840622"/>
            <a:ext cx="11914643" cy="5908935"/>
            <a:chOff x="1660767" y="1379650"/>
            <a:chExt cx="9300522" cy="5141023"/>
          </a:xfrm>
        </p:grpSpPr>
        <p:graphicFrame>
          <p:nvGraphicFramePr>
            <p:cNvPr id="6" name="Diagram 5">
              <a:extLst>
                <a:ext uri="{FF2B5EF4-FFF2-40B4-BE49-F238E27FC236}">
                  <a16:creationId xmlns:a16="http://schemas.microsoft.com/office/drawing/2014/main" id="{6F6DE301-C02E-4466-83AA-FFED2830E5BD}"/>
                </a:ext>
              </a:extLst>
            </p:cNvPr>
            <p:cNvGraphicFramePr/>
            <p:nvPr/>
          </p:nvGraphicFramePr>
          <p:xfrm>
            <a:off x="1764982" y="1379650"/>
            <a:ext cx="9196307" cy="128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F8DB615-9616-43A1-AB1A-70E3DAF7357D}"/>
                </a:ext>
              </a:extLst>
            </p:cNvPr>
            <p:cNvSpPr/>
            <p:nvPr/>
          </p:nvSpPr>
          <p:spPr>
            <a:xfrm>
              <a:off x="2195934" y="2578039"/>
              <a:ext cx="2744283" cy="174971"/>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srgbClr val="002060"/>
                  </a:solidFill>
                  <a:latin typeface="Calibri" panose="020F0502020204030204"/>
                </a:rPr>
                <a:t>Develop MedMorph Use Case Content IGs</a:t>
              </a:r>
            </a:p>
          </p:txBody>
        </p:sp>
        <p:sp>
          <p:nvSpPr>
            <p:cNvPr id="15" name="Rectangle 14">
              <a:extLst>
                <a:ext uri="{FF2B5EF4-FFF2-40B4-BE49-F238E27FC236}">
                  <a16:creationId xmlns:a16="http://schemas.microsoft.com/office/drawing/2014/main" id="{5CC4E2F3-BD3F-4789-87F6-F4E90A9217E8}"/>
                </a:ext>
              </a:extLst>
            </p:cNvPr>
            <p:cNvSpPr/>
            <p:nvPr/>
          </p:nvSpPr>
          <p:spPr>
            <a:xfrm>
              <a:off x="4553340" y="2850496"/>
              <a:ext cx="1170479" cy="299496"/>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srgbClr val="002060"/>
                  </a:solidFill>
                  <a:latin typeface="Calibri" panose="020F0502020204030204"/>
                </a:rPr>
                <a:t>Finalize Content IG</a:t>
              </a:r>
            </a:p>
          </p:txBody>
        </p:sp>
        <p:sp>
          <p:nvSpPr>
            <p:cNvPr id="29" name="Flowchart: Decision 28">
              <a:extLst>
                <a:ext uri="{FF2B5EF4-FFF2-40B4-BE49-F238E27FC236}">
                  <a16:creationId xmlns:a16="http://schemas.microsoft.com/office/drawing/2014/main" id="{8704C4FD-94C6-44C8-9AD8-D576122C9378}"/>
                </a:ext>
              </a:extLst>
            </p:cNvPr>
            <p:cNvSpPr/>
            <p:nvPr/>
          </p:nvSpPr>
          <p:spPr>
            <a:xfrm>
              <a:off x="5989189" y="3283621"/>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157A3015-CB2A-4494-B331-08E75434F573}"/>
                </a:ext>
              </a:extLst>
            </p:cNvPr>
            <p:cNvSpPr/>
            <p:nvPr/>
          </p:nvSpPr>
          <p:spPr>
            <a:xfrm>
              <a:off x="6752813" y="3565628"/>
              <a:ext cx="1781990" cy="26057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prstClr val="white"/>
                  </a:solidFill>
                  <a:latin typeface="Calibri" panose="020F0502020204030204"/>
                </a:rPr>
                <a:t>Submit Use Case Content IG NIBs</a:t>
              </a:r>
            </a:p>
          </p:txBody>
        </p:sp>
        <p:sp>
          <p:nvSpPr>
            <p:cNvPr id="31" name="Flowchart: Decision 30">
              <a:extLst>
                <a:ext uri="{FF2B5EF4-FFF2-40B4-BE49-F238E27FC236}">
                  <a16:creationId xmlns:a16="http://schemas.microsoft.com/office/drawing/2014/main" id="{0AFD6833-CB3B-4262-B1A6-350AB5391788}"/>
                </a:ext>
              </a:extLst>
            </p:cNvPr>
            <p:cNvSpPr/>
            <p:nvPr/>
          </p:nvSpPr>
          <p:spPr>
            <a:xfrm>
              <a:off x="6910528" y="3986089"/>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9CDFDAFF-AE46-4206-B881-381A944A865F}"/>
                </a:ext>
              </a:extLst>
            </p:cNvPr>
            <p:cNvSpPr/>
            <p:nvPr/>
          </p:nvSpPr>
          <p:spPr>
            <a:xfrm>
              <a:off x="7147200" y="3958493"/>
              <a:ext cx="2120292" cy="26784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prstClr val="white"/>
                  </a:solidFill>
                  <a:latin typeface="Calibri" panose="020F0502020204030204"/>
                </a:rPr>
                <a:t>Submit Use Case Content IGs for Ballot</a:t>
              </a:r>
            </a:p>
          </p:txBody>
        </p:sp>
        <p:sp>
          <p:nvSpPr>
            <p:cNvPr id="37" name="Rectangle 36">
              <a:extLst>
                <a:ext uri="{FF2B5EF4-FFF2-40B4-BE49-F238E27FC236}">
                  <a16:creationId xmlns:a16="http://schemas.microsoft.com/office/drawing/2014/main" id="{783AF15E-BC85-134B-A770-82A68C5D4BF1}"/>
                </a:ext>
              </a:extLst>
            </p:cNvPr>
            <p:cNvSpPr/>
            <p:nvPr/>
          </p:nvSpPr>
          <p:spPr>
            <a:xfrm>
              <a:off x="6228978" y="3225599"/>
              <a:ext cx="1618017" cy="27606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prstClr val="white"/>
                  </a:solidFill>
                  <a:latin typeface="Calibri" panose="020F0502020204030204"/>
                </a:rPr>
                <a:t>Submit Content  IG Proposals</a:t>
              </a:r>
            </a:p>
          </p:txBody>
        </p:sp>
        <p:sp>
          <p:nvSpPr>
            <p:cNvPr id="26" name="Rectangle 25">
              <a:extLst>
                <a:ext uri="{FF2B5EF4-FFF2-40B4-BE49-F238E27FC236}">
                  <a16:creationId xmlns:a16="http://schemas.microsoft.com/office/drawing/2014/main" id="{4E2FF745-A0EC-5D43-AB57-78159135668B}"/>
                </a:ext>
              </a:extLst>
            </p:cNvPr>
            <p:cNvSpPr/>
            <p:nvPr/>
          </p:nvSpPr>
          <p:spPr>
            <a:xfrm>
              <a:off x="1741432" y="6126095"/>
              <a:ext cx="1442345" cy="278606"/>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000" b="1" dirty="0">
                  <a:solidFill>
                    <a:srgbClr val="002060"/>
                  </a:solidFill>
                  <a:latin typeface="Calibri" panose="020F0502020204030204"/>
                </a:rPr>
                <a:t>MedMorph Project Activities</a:t>
              </a:r>
            </a:p>
          </p:txBody>
        </p:sp>
        <p:sp>
          <p:nvSpPr>
            <p:cNvPr id="28" name="Rectangle 27">
              <a:extLst>
                <a:ext uri="{FF2B5EF4-FFF2-40B4-BE49-F238E27FC236}">
                  <a16:creationId xmlns:a16="http://schemas.microsoft.com/office/drawing/2014/main" id="{1125FF02-6B9B-3646-ABF1-E8B17AD7DC29}"/>
                </a:ext>
              </a:extLst>
            </p:cNvPr>
            <p:cNvSpPr/>
            <p:nvPr/>
          </p:nvSpPr>
          <p:spPr>
            <a:xfrm>
              <a:off x="1741430" y="5817051"/>
              <a:ext cx="1442346"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000" b="1" dirty="0">
                  <a:solidFill>
                    <a:prstClr val="white"/>
                  </a:solidFill>
                  <a:latin typeface="Calibri" panose="020F0502020204030204"/>
                </a:rPr>
                <a:t>HL7 Processes</a:t>
              </a:r>
            </a:p>
          </p:txBody>
        </p:sp>
        <p:sp>
          <p:nvSpPr>
            <p:cNvPr id="3" name="TextBox 2">
              <a:extLst>
                <a:ext uri="{FF2B5EF4-FFF2-40B4-BE49-F238E27FC236}">
                  <a16:creationId xmlns:a16="http://schemas.microsoft.com/office/drawing/2014/main" id="{C171573C-D91B-EE4E-ACBF-C0C5604041DA}"/>
                </a:ext>
              </a:extLst>
            </p:cNvPr>
            <p:cNvSpPr txBox="1"/>
            <p:nvPr/>
          </p:nvSpPr>
          <p:spPr>
            <a:xfrm>
              <a:off x="1764982" y="5490084"/>
              <a:ext cx="697370" cy="300082"/>
            </a:xfrm>
            <a:prstGeom prst="rect">
              <a:avLst/>
            </a:prstGeom>
            <a:noFill/>
          </p:spPr>
          <p:txBody>
            <a:bodyPr wrap="none" rtlCol="0">
              <a:spAutoFit/>
            </a:bodyPr>
            <a:lstStyle/>
            <a:p>
              <a:pPr defTabSz="685800"/>
              <a:r>
                <a:rPr lang="en-US" sz="1350" b="1" dirty="0">
                  <a:solidFill>
                    <a:prstClr val="black"/>
                  </a:solidFill>
                  <a:latin typeface="Calibri" panose="020F0502020204030204"/>
                </a:rPr>
                <a:t>Legend</a:t>
              </a:r>
            </a:p>
          </p:txBody>
        </p:sp>
        <p:sp>
          <p:nvSpPr>
            <p:cNvPr id="4" name="Rounded Rectangle 3">
              <a:extLst>
                <a:ext uri="{FF2B5EF4-FFF2-40B4-BE49-F238E27FC236}">
                  <a16:creationId xmlns:a16="http://schemas.microsoft.com/office/drawing/2014/main" id="{70DE1A73-9467-7046-A36F-0B80381B0BFE}"/>
                </a:ext>
              </a:extLst>
            </p:cNvPr>
            <p:cNvSpPr/>
            <p:nvPr/>
          </p:nvSpPr>
          <p:spPr>
            <a:xfrm>
              <a:off x="1660767" y="5484718"/>
              <a:ext cx="1603169" cy="1035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sp>
        <p:nvSpPr>
          <p:cNvPr id="38" name="Flowchart: Decision 37">
            <a:extLst>
              <a:ext uri="{FF2B5EF4-FFF2-40B4-BE49-F238E27FC236}">
                <a16:creationId xmlns:a16="http://schemas.microsoft.com/office/drawing/2014/main" id="{4424A4F3-DF07-44A4-844D-6E867E63EE89}"/>
              </a:ext>
            </a:extLst>
          </p:cNvPr>
          <p:cNvSpPr/>
          <p:nvPr/>
        </p:nvSpPr>
        <p:spPr>
          <a:xfrm>
            <a:off x="8453473" y="4264568"/>
            <a:ext cx="235250"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2" name="Rectangle 41">
            <a:extLst>
              <a:ext uri="{FF2B5EF4-FFF2-40B4-BE49-F238E27FC236}">
                <a16:creationId xmlns:a16="http://schemas.microsoft.com/office/drawing/2014/main" id="{5917D8A0-7A18-4119-B38C-8B3FB2DE0BAA}"/>
              </a:ext>
            </a:extLst>
          </p:cNvPr>
          <p:cNvSpPr/>
          <p:nvPr/>
        </p:nvSpPr>
        <p:spPr>
          <a:xfrm>
            <a:off x="8749830" y="4264568"/>
            <a:ext cx="1891760" cy="24243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prstClr val="white"/>
                </a:solidFill>
                <a:latin typeface="Calibri" panose="020F0502020204030204"/>
              </a:rPr>
              <a:t>Sept FHIR Connectathon</a:t>
            </a:r>
          </a:p>
        </p:txBody>
      </p:sp>
      <p:sp>
        <p:nvSpPr>
          <p:cNvPr id="49" name="Rectangle 48">
            <a:extLst>
              <a:ext uri="{FF2B5EF4-FFF2-40B4-BE49-F238E27FC236}">
                <a16:creationId xmlns:a16="http://schemas.microsoft.com/office/drawing/2014/main" id="{CD44A438-AC1E-4CA0-BBEB-150936E78E40}"/>
              </a:ext>
            </a:extLst>
          </p:cNvPr>
          <p:cNvSpPr/>
          <p:nvPr/>
        </p:nvSpPr>
        <p:spPr>
          <a:xfrm>
            <a:off x="1413159" y="4600532"/>
            <a:ext cx="4574941" cy="350727"/>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srgbClr val="002060"/>
                </a:solidFill>
                <a:latin typeface="Calibri" panose="020F0502020204030204"/>
              </a:rPr>
              <a:t>RA Ballot Disposition</a:t>
            </a:r>
          </a:p>
        </p:txBody>
      </p:sp>
      <p:sp>
        <p:nvSpPr>
          <p:cNvPr id="50" name="Flowchart: Decision 49">
            <a:extLst>
              <a:ext uri="{FF2B5EF4-FFF2-40B4-BE49-F238E27FC236}">
                <a16:creationId xmlns:a16="http://schemas.microsoft.com/office/drawing/2014/main" id="{F7307C74-9A06-4494-BCBF-6302D843AEED}"/>
              </a:ext>
            </a:extLst>
          </p:cNvPr>
          <p:cNvSpPr/>
          <p:nvPr/>
        </p:nvSpPr>
        <p:spPr>
          <a:xfrm>
            <a:off x="6259408" y="3433783"/>
            <a:ext cx="235250"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1" name="Flowchart: Decision 50">
            <a:extLst>
              <a:ext uri="{FF2B5EF4-FFF2-40B4-BE49-F238E27FC236}">
                <a16:creationId xmlns:a16="http://schemas.microsoft.com/office/drawing/2014/main" id="{09B2D3CB-5512-44ED-AE89-FD0F363423DE}"/>
              </a:ext>
            </a:extLst>
          </p:cNvPr>
          <p:cNvSpPr/>
          <p:nvPr/>
        </p:nvSpPr>
        <p:spPr>
          <a:xfrm>
            <a:off x="4528079" y="5099444"/>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2" name="Flowchart: Decision 51">
            <a:extLst>
              <a:ext uri="{FF2B5EF4-FFF2-40B4-BE49-F238E27FC236}">
                <a16:creationId xmlns:a16="http://schemas.microsoft.com/office/drawing/2014/main" id="{8DE2B377-A683-4EFA-A10E-9BA064D8C783}"/>
              </a:ext>
            </a:extLst>
          </p:cNvPr>
          <p:cNvSpPr/>
          <p:nvPr/>
        </p:nvSpPr>
        <p:spPr>
          <a:xfrm>
            <a:off x="4714842" y="5442640"/>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3" name="Flowchart: Decision 52">
            <a:extLst>
              <a:ext uri="{FF2B5EF4-FFF2-40B4-BE49-F238E27FC236}">
                <a16:creationId xmlns:a16="http://schemas.microsoft.com/office/drawing/2014/main" id="{141814A8-1DE6-4174-ACAB-5C99955A6676}"/>
              </a:ext>
            </a:extLst>
          </p:cNvPr>
          <p:cNvSpPr/>
          <p:nvPr/>
        </p:nvSpPr>
        <p:spPr>
          <a:xfrm>
            <a:off x="8560020" y="4600532"/>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4" name="Rectangle 53">
            <a:extLst>
              <a:ext uri="{FF2B5EF4-FFF2-40B4-BE49-F238E27FC236}">
                <a16:creationId xmlns:a16="http://schemas.microsoft.com/office/drawing/2014/main" id="{7E377718-EECD-4EB0-9586-CD2769EA24E2}"/>
              </a:ext>
            </a:extLst>
          </p:cNvPr>
          <p:cNvSpPr/>
          <p:nvPr/>
        </p:nvSpPr>
        <p:spPr>
          <a:xfrm>
            <a:off x="4814611" y="5092104"/>
            <a:ext cx="1648977" cy="22862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prstClr val="white"/>
                </a:solidFill>
                <a:latin typeface="Calibri" panose="020F0502020204030204"/>
              </a:rPr>
              <a:t> FHIR Connectathon</a:t>
            </a:r>
          </a:p>
        </p:txBody>
      </p:sp>
      <p:sp>
        <p:nvSpPr>
          <p:cNvPr id="55" name="Rectangle 54">
            <a:extLst>
              <a:ext uri="{FF2B5EF4-FFF2-40B4-BE49-F238E27FC236}">
                <a16:creationId xmlns:a16="http://schemas.microsoft.com/office/drawing/2014/main" id="{347C5333-C95A-4F23-8EE7-A1C5AEFB5C39}"/>
              </a:ext>
            </a:extLst>
          </p:cNvPr>
          <p:cNvSpPr/>
          <p:nvPr/>
        </p:nvSpPr>
        <p:spPr>
          <a:xfrm>
            <a:off x="4990770" y="5412160"/>
            <a:ext cx="1359369" cy="23677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prstClr val="white"/>
                </a:solidFill>
                <a:latin typeface="Calibri" panose="020F0502020204030204"/>
              </a:rPr>
              <a:t>HL7 WGM</a:t>
            </a:r>
          </a:p>
        </p:txBody>
      </p:sp>
      <p:sp>
        <p:nvSpPr>
          <p:cNvPr id="57" name="Rectangle 56">
            <a:extLst>
              <a:ext uri="{FF2B5EF4-FFF2-40B4-BE49-F238E27FC236}">
                <a16:creationId xmlns:a16="http://schemas.microsoft.com/office/drawing/2014/main" id="{1DB6E1CE-989E-4620-9607-0369A92CF6E7}"/>
              </a:ext>
            </a:extLst>
          </p:cNvPr>
          <p:cNvSpPr/>
          <p:nvPr/>
        </p:nvSpPr>
        <p:spPr>
          <a:xfrm>
            <a:off x="8837286" y="4584640"/>
            <a:ext cx="1359369" cy="2600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prstClr val="white"/>
                </a:solidFill>
                <a:latin typeface="Calibri" panose="020F0502020204030204"/>
              </a:rPr>
              <a:t>HL7 WGM</a:t>
            </a:r>
          </a:p>
        </p:txBody>
      </p:sp>
      <p:sp>
        <p:nvSpPr>
          <p:cNvPr id="58" name="Rectangle 57">
            <a:extLst>
              <a:ext uri="{FF2B5EF4-FFF2-40B4-BE49-F238E27FC236}">
                <a16:creationId xmlns:a16="http://schemas.microsoft.com/office/drawing/2014/main" id="{C4C02487-EC6C-416F-B98F-DB5D6B41272D}"/>
              </a:ext>
            </a:extLst>
          </p:cNvPr>
          <p:cNvSpPr/>
          <p:nvPr/>
        </p:nvSpPr>
        <p:spPr>
          <a:xfrm>
            <a:off x="2530891" y="6356602"/>
            <a:ext cx="9573618" cy="455203"/>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srgbClr val="002060"/>
                </a:solidFill>
                <a:latin typeface="Calibri" panose="020F0502020204030204"/>
              </a:rPr>
              <a:t>Real World Pilot Testing of the MedMorph RA IG</a:t>
            </a:r>
          </a:p>
        </p:txBody>
      </p:sp>
      <p:sp>
        <p:nvSpPr>
          <p:cNvPr id="59" name="Rectangle 58">
            <a:extLst>
              <a:ext uri="{FF2B5EF4-FFF2-40B4-BE49-F238E27FC236}">
                <a16:creationId xmlns:a16="http://schemas.microsoft.com/office/drawing/2014/main" id="{07D52D7E-8C4C-4D72-9F71-E43C6BF98B67}"/>
              </a:ext>
            </a:extLst>
          </p:cNvPr>
          <p:cNvSpPr/>
          <p:nvPr/>
        </p:nvSpPr>
        <p:spPr>
          <a:xfrm>
            <a:off x="5387422" y="5838613"/>
            <a:ext cx="2824447" cy="22862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prstClr val="white"/>
                </a:solidFill>
                <a:latin typeface="Calibri" panose="020F0502020204030204"/>
              </a:rPr>
              <a:t> Update RA IG and Republish</a:t>
            </a:r>
          </a:p>
        </p:txBody>
      </p:sp>
      <p:sp>
        <p:nvSpPr>
          <p:cNvPr id="61" name="Rectangle 60">
            <a:extLst>
              <a:ext uri="{FF2B5EF4-FFF2-40B4-BE49-F238E27FC236}">
                <a16:creationId xmlns:a16="http://schemas.microsoft.com/office/drawing/2014/main" id="{DEBE42E8-1DB1-4AB6-BC53-F6B16E2DFB63}"/>
              </a:ext>
            </a:extLst>
          </p:cNvPr>
          <p:cNvSpPr/>
          <p:nvPr/>
        </p:nvSpPr>
        <p:spPr>
          <a:xfrm>
            <a:off x="2642140" y="3090448"/>
            <a:ext cx="1331324" cy="25820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srgbClr val="002060"/>
                </a:solidFill>
                <a:latin typeface="Calibri" panose="020F0502020204030204"/>
              </a:rPr>
              <a:t>IHE Connectathon</a:t>
            </a:r>
          </a:p>
        </p:txBody>
      </p:sp>
      <p:sp>
        <p:nvSpPr>
          <p:cNvPr id="63" name="Flowchart: Decision 62">
            <a:extLst>
              <a:ext uri="{FF2B5EF4-FFF2-40B4-BE49-F238E27FC236}">
                <a16:creationId xmlns:a16="http://schemas.microsoft.com/office/drawing/2014/main" id="{3176ED10-A9C5-4A84-8798-31ABEDD4D6C3}"/>
              </a:ext>
            </a:extLst>
          </p:cNvPr>
          <p:cNvSpPr/>
          <p:nvPr/>
        </p:nvSpPr>
        <p:spPr>
          <a:xfrm>
            <a:off x="2348049" y="3117778"/>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4" name="Rectangle 63">
            <a:extLst>
              <a:ext uri="{FF2B5EF4-FFF2-40B4-BE49-F238E27FC236}">
                <a16:creationId xmlns:a16="http://schemas.microsoft.com/office/drawing/2014/main" id="{1C22CDBC-B8E6-4A07-ABC7-55767C581900}"/>
              </a:ext>
            </a:extLst>
          </p:cNvPr>
          <p:cNvSpPr/>
          <p:nvPr/>
        </p:nvSpPr>
        <p:spPr>
          <a:xfrm>
            <a:off x="7608401" y="4913736"/>
            <a:ext cx="1359369" cy="654831"/>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200" b="1" dirty="0">
                <a:solidFill>
                  <a:srgbClr val="002060"/>
                </a:solidFill>
                <a:latin typeface="Calibri" panose="020F0502020204030204"/>
              </a:rPr>
              <a:t>HIMSS Interoperability Showcase</a:t>
            </a:r>
          </a:p>
        </p:txBody>
      </p:sp>
      <p:sp>
        <p:nvSpPr>
          <p:cNvPr id="65" name="Flowchart: Decision 64">
            <a:extLst>
              <a:ext uri="{FF2B5EF4-FFF2-40B4-BE49-F238E27FC236}">
                <a16:creationId xmlns:a16="http://schemas.microsoft.com/office/drawing/2014/main" id="{6E0C13E4-7E81-4A5A-BBDE-05C177335102}"/>
              </a:ext>
            </a:extLst>
          </p:cNvPr>
          <p:cNvSpPr/>
          <p:nvPr/>
        </p:nvSpPr>
        <p:spPr>
          <a:xfrm>
            <a:off x="7272549" y="5136808"/>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2796148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6B00-21C4-4E06-B4C6-C4524CC8803E}"/>
              </a:ext>
            </a:extLst>
          </p:cNvPr>
          <p:cNvSpPr>
            <a:spLocks noGrp="1"/>
          </p:cNvSpPr>
          <p:nvPr>
            <p:ph type="title"/>
          </p:nvPr>
        </p:nvSpPr>
        <p:spPr>
          <a:xfrm>
            <a:off x="226939" y="0"/>
            <a:ext cx="11067288" cy="966653"/>
          </a:xfrm>
        </p:spPr>
        <p:txBody>
          <a:bodyPr>
            <a:normAutofit/>
          </a:bodyPr>
          <a:lstStyle/>
          <a:p>
            <a:r>
              <a:rPr lang="en-US" sz="2900" dirty="0"/>
              <a:t>Tentative MedMorph 2021 Deliverables and Dates</a:t>
            </a:r>
          </a:p>
        </p:txBody>
      </p:sp>
      <p:graphicFrame>
        <p:nvGraphicFramePr>
          <p:cNvPr id="4" name="Table 4">
            <a:extLst>
              <a:ext uri="{FF2B5EF4-FFF2-40B4-BE49-F238E27FC236}">
                <a16:creationId xmlns:a16="http://schemas.microsoft.com/office/drawing/2014/main" id="{66FB149D-F1CA-4B33-AF88-101A700C538A}"/>
              </a:ext>
            </a:extLst>
          </p:cNvPr>
          <p:cNvGraphicFramePr>
            <a:graphicFrameLocks noGrp="1"/>
          </p:cNvGraphicFramePr>
          <p:nvPr>
            <p:ph idx="1"/>
            <p:extLst>
              <p:ext uri="{D42A27DB-BD31-4B8C-83A1-F6EECF244321}">
                <p14:modId xmlns:p14="http://schemas.microsoft.com/office/powerpoint/2010/main" val="244808296"/>
              </p:ext>
            </p:extLst>
          </p:nvPr>
        </p:nvGraphicFramePr>
        <p:xfrm>
          <a:off x="480205" y="1103976"/>
          <a:ext cx="10515600" cy="5461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38198120"/>
                    </a:ext>
                  </a:extLst>
                </a:gridCol>
                <a:gridCol w="5257800">
                  <a:extLst>
                    <a:ext uri="{9D8B030D-6E8A-4147-A177-3AD203B41FA5}">
                      <a16:colId xmlns:a16="http://schemas.microsoft.com/office/drawing/2014/main" val="2520310476"/>
                    </a:ext>
                  </a:extLst>
                </a:gridCol>
              </a:tblGrid>
              <a:tr h="370840">
                <a:tc>
                  <a:txBody>
                    <a:bodyPr/>
                    <a:lstStyle/>
                    <a:p>
                      <a:r>
                        <a:rPr lang="en-US" dirty="0">
                          <a:latin typeface="Arial" panose="020B0604020202020204" pitchFamily="34" charset="0"/>
                          <a:cs typeface="Arial" panose="020B0604020202020204" pitchFamily="34" charset="0"/>
                        </a:rPr>
                        <a:t>Deliverable /  Activity</a:t>
                      </a:r>
                    </a:p>
                  </a:txBody>
                  <a:tcPr/>
                </a:tc>
                <a:tc>
                  <a:txBody>
                    <a:bodyPr/>
                    <a:lstStyle/>
                    <a:p>
                      <a:r>
                        <a:rPr lang="en-US" dirty="0">
                          <a:latin typeface="Arial" panose="020B0604020202020204" pitchFamily="34" charset="0"/>
                          <a:cs typeface="Arial" panose="020B0604020202020204" pitchFamily="34" charset="0"/>
                        </a:rPr>
                        <a:t>Due Date</a:t>
                      </a:r>
                    </a:p>
                  </a:txBody>
                  <a:tcPr/>
                </a:tc>
                <a:extLst>
                  <a:ext uri="{0D108BD9-81ED-4DB2-BD59-A6C34878D82A}">
                    <a16:rowId xmlns:a16="http://schemas.microsoft.com/office/drawing/2014/main" val="965499178"/>
                  </a:ext>
                </a:extLst>
              </a:tr>
              <a:tr h="370840">
                <a:tc>
                  <a:txBody>
                    <a:bodyPr/>
                    <a:lstStyle/>
                    <a:p>
                      <a:r>
                        <a:rPr lang="en-US" dirty="0">
                          <a:latin typeface="Arial" panose="020B0604020202020204" pitchFamily="34" charset="0"/>
                          <a:cs typeface="Arial" panose="020B0604020202020204" pitchFamily="34" charset="0"/>
                        </a:rPr>
                        <a:t>May 2021 FHIR Connectathon Proposal</a:t>
                      </a:r>
                    </a:p>
                  </a:txBody>
                  <a:tcPr/>
                </a:tc>
                <a:tc>
                  <a:txBody>
                    <a:bodyPr/>
                    <a:lstStyle/>
                    <a:p>
                      <a:r>
                        <a:rPr lang="en-US" dirty="0">
                          <a:latin typeface="Arial" panose="020B0604020202020204" pitchFamily="34" charset="0"/>
                          <a:cs typeface="Arial" panose="020B0604020202020204" pitchFamily="34" charset="0"/>
                        </a:rPr>
                        <a:t>Tue., March 23, 2021</a:t>
                      </a:r>
                    </a:p>
                  </a:txBody>
                  <a:tcPr/>
                </a:tc>
                <a:extLst>
                  <a:ext uri="{0D108BD9-81ED-4DB2-BD59-A6C34878D82A}">
                    <a16:rowId xmlns:a16="http://schemas.microsoft.com/office/drawing/2014/main" val="3953928714"/>
                  </a:ext>
                </a:extLst>
              </a:tr>
              <a:tr h="370840">
                <a:tc>
                  <a:txBody>
                    <a:bodyPr/>
                    <a:lstStyle/>
                    <a:p>
                      <a:r>
                        <a:rPr lang="en-US" dirty="0">
                          <a:latin typeface="Arial" panose="020B0604020202020204" pitchFamily="34" charset="0"/>
                          <a:cs typeface="Arial" panose="020B0604020202020204" pitchFamily="34" charset="0"/>
                        </a:rPr>
                        <a:t>FHIR IG Proposals for Content IGs</a:t>
                      </a:r>
                    </a:p>
                  </a:txBody>
                  <a:tcPr/>
                </a:tc>
                <a:tc>
                  <a:txBody>
                    <a:bodyPr/>
                    <a:lstStyle/>
                    <a:p>
                      <a:r>
                        <a:rPr lang="en-US" dirty="0">
                          <a:latin typeface="Arial" panose="020B0604020202020204" pitchFamily="34" charset="0"/>
                          <a:cs typeface="Arial" panose="020B0604020202020204" pitchFamily="34" charset="0"/>
                        </a:rPr>
                        <a:t>Sun., June 20, 2021</a:t>
                      </a:r>
                    </a:p>
                  </a:txBody>
                  <a:tcPr/>
                </a:tc>
                <a:extLst>
                  <a:ext uri="{0D108BD9-81ED-4DB2-BD59-A6C34878D82A}">
                    <a16:rowId xmlns:a16="http://schemas.microsoft.com/office/drawing/2014/main" val="986343792"/>
                  </a:ext>
                </a:extLst>
              </a:tr>
              <a:tr h="370840">
                <a:tc>
                  <a:txBody>
                    <a:bodyPr/>
                    <a:lstStyle/>
                    <a:p>
                      <a:r>
                        <a:rPr lang="en-US" dirty="0">
                          <a:latin typeface="Arial" panose="020B0604020202020204" pitchFamily="34" charset="0"/>
                          <a:cs typeface="Arial" panose="020B0604020202020204" pitchFamily="34" charset="0"/>
                        </a:rPr>
                        <a:t>FHIR Connectathon</a:t>
                      </a:r>
                    </a:p>
                  </a:txBody>
                  <a:tcPr/>
                </a:tc>
                <a:tc>
                  <a:txBody>
                    <a:bodyPr/>
                    <a:lstStyle/>
                    <a:p>
                      <a:r>
                        <a:rPr lang="en-US" dirty="0">
                          <a:latin typeface="Arial" panose="020B0604020202020204" pitchFamily="34" charset="0"/>
                          <a:cs typeface="Arial" panose="020B0604020202020204" pitchFamily="34" charset="0"/>
                        </a:rPr>
                        <a:t>Mon., May 17 – Wed., May 19, 2021</a:t>
                      </a:r>
                    </a:p>
                  </a:txBody>
                  <a:tcPr/>
                </a:tc>
                <a:extLst>
                  <a:ext uri="{0D108BD9-81ED-4DB2-BD59-A6C34878D82A}">
                    <a16:rowId xmlns:a16="http://schemas.microsoft.com/office/drawing/2014/main" val="375422395"/>
                  </a:ext>
                </a:extLst>
              </a:tr>
              <a:tr h="370840">
                <a:tc>
                  <a:txBody>
                    <a:bodyPr/>
                    <a:lstStyle/>
                    <a:p>
                      <a:r>
                        <a:rPr lang="en-US" dirty="0">
                          <a:latin typeface="Arial" panose="020B0604020202020204" pitchFamily="34" charset="0"/>
                          <a:cs typeface="Arial" panose="020B0604020202020204" pitchFamily="34" charset="0"/>
                        </a:rPr>
                        <a:t>HL7 Working Group Meeting</a:t>
                      </a:r>
                    </a:p>
                  </a:txBody>
                  <a:tcPr/>
                </a:tc>
                <a:tc>
                  <a:txBody>
                    <a:bodyPr/>
                    <a:lstStyle/>
                    <a:p>
                      <a:r>
                        <a:rPr lang="en-US" dirty="0">
                          <a:latin typeface="Arial" panose="020B0604020202020204" pitchFamily="34" charset="0"/>
                          <a:cs typeface="Arial" panose="020B0604020202020204" pitchFamily="34" charset="0"/>
                        </a:rPr>
                        <a:t>Mon., May 24 – Fri., May 28, 2021</a:t>
                      </a:r>
                    </a:p>
                  </a:txBody>
                  <a:tcPr/>
                </a:tc>
                <a:extLst>
                  <a:ext uri="{0D108BD9-81ED-4DB2-BD59-A6C34878D82A}">
                    <a16:rowId xmlns:a16="http://schemas.microsoft.com/office/drawing/2014/main" val="3471652062"/>
                  </a:ext>
                </a:extLst>
              </a:tr>
              <a:tr h="370840">
                <a:tc>
                  <a:txBody>
                    <a:bodyPr/>
                    <a:lstStyle/>
                    <a:p>
                      <a:r>
                        <a:rPr lang="en-US" dirty="0">
                          <a:latin typeface="Arial" panose="020B0604020202020204" pitchFamily="34" charset="0"/>
                          <a:cs typeface="Arial" panose="020B0604020202020204" pitchFamily="34" charset="0"/>
                        </a:rPr>
                        <a:t>Notification of Intent to Ballot (NIB)</a:t>
                      </a:r>
                    </a:p>
                    <a:p>
                      <a:r>
                        <a:rPr lang="en-US" dirty="0">
                          <a:latin typeface="Arial" panose="020B0604020202020204" pitchFamily="34" charset="0"/>
                          <a:cs typeface="Arial" panose="020B0604020202020204" pitchFamily="34" charset="0"/>
                        </a:rPr>
                        <a:t>FHIR IG Proposal</a:t>
                      </a:r>
                    </a:p>
                  </a:txBody>
                  <a:tcPr/>
                </a:tc>
                <a:tc>
                  <a:txBody>
                    <a:bodyPr/>
                    <a:lstStyle/>
                    <a:p>
                      <a:r>
                        <a:rPr lang="en-US" dirty="0">
                          <a:latin typeface="Arial" panose="020B0604020202020204" pitchFamily="34" charset="0"/>
                          <a:cs typeface="Arial" panose="020B0604020202020204" pitchFamily="34" charset="0"/>
                        </a:rPr>
                        <a:t>Sun., July 4, 2021</a:t>
                      </a:r>
                    </a:p>
                  </a:txBody>
                  <a:tcPr/>
                </a:tc>
                <a:extLst>
                  <a:ext uri="{0D108BD9-81ED-4DB2-BD59-A6C34878D82A}">
                    <a16:rowId xmlns:a16="http://schemas.microsoft.com/office/drawing/2014/main" val="2415122896"/>
                  </a:ext>
                </a:extLst>
              </a:tr>
              <a:tr h="370840">
                <a:tc>
                  <a:txBody>
                    <a:bodyPr/>
                    <a:lstStyle/>
                    <a:p>
                      <a:r>
                        <a:rPr lang="en-US" dirty="0">
                          <a:latin typeface="Arial" panose="020B0604020202020204" pitchFamily="34" charset="0"/>
                          <a:cs typeface="Arial" panose="020B0604020202020204" pitchFamily="34" charset="0"/>
                        </a:rPr>
                        <a:t>FHIR IGs for Content IGs Substantively Complete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Sun., July 4, 2021</a:t>
                      </a:r>
                    </a:p>
                  </a:txBody>
                  <a:tcPr/>
                </a:tc>
                <a:extLst>
                  <a:ext uri="{0D108BD9-81ED-4DB2-BD59-A6C34878D82A}">
                    <a16:rowId xmlns:a16="http://schemas.microsoft.com/office/drawing/2014/main" val="113509756"/>
                  </a:ext>
                </a:extLst>
              </a:tr>
              <a:tr h="370840">
                <a:tc>
                  <a:txBody>
                    <a:bodyPr/>
                    <a:lstStyle/>
                    <a:p>
                      <a:r>
                        <a:rPr lang="en-US" dirty="0">
                          <a:latin typeface="Arial" panose="020B0604020202020204" pitchFamily="34" charset="0"/>
                          <a:cs typeface="Arial" panose="020B0604020202020204" pitchFamily="34" charset="0"/>
                        </a:rPr>
                        <a:t>Sep 2021 FHIR Connectathon Proposal</a:t>
                      </a:r>
                    </a:p>
                  </a:txBody>
                  <a:tcPr/>
                </a:tc>
                <a:tc>
                  <a:txBody>
                    <a:bodyPr/>
                    <a:lstStyle/>
                    <a:p>
                      <a:r>
                        <a:rPr lang="en-US" dirty="0">
                          <a:latin typeface="Arial" panose="020B0604020202020204" pitchFamily="34" charset="0"/>
                          <a:cs typeface="Arial" panose="020B0604020202020204" pitchFamily="34" charset="0"/>
                        </a:rPr>
                        <a:t>Thu., July 15, 2021</a:t>
                      </a:r>
                    </a:p>
                  </a:txBody>
                  <a:tcPr/>
                </a:tc>
                <a:extLst>
                  <a:ext uri="{0D108BD9-81ED-4DB2-BD59-A6C34878D82A}">
                    <a16:rowId xmlns:a16="http://schemas.microsoft.com/office/drawing/2014/main" val="3450797558"/>
                  </a:ext>
                </a:extLst>
              </a:tr>
              <a:tr h="370840">
                <a:tc>
                  <a:txBody>
                    <a:bodyPr/>
                    <a:lstStyle/>
                    <a:p>
                      <a:r>
                        <a:rPr lang="en-US" dirty="0">
                          <a:latin typeface="Arial" panose="020B0604020202020204" pitchFamily="34" charset="0"/>
                          <a:cs typeface="Arial" panose="020B0604020202020204" pitchFamily="34" charset="0"/>
                        </a:rPr>
                        <a:t>RA IG Ballot Reconciliation Deadline</a:t>
                      </a:r>
                    </a:p>
                  </a:txBody>
                  <a:tcPr/>
                </a:tc>
                <a:tc>
                  <a:txBody>
                    <a:bodyPr/>
                    <a:lstStyle/>
                    <a:p>
                      <a:r>
                        <a:rPr lang="en-US" dirty="0">
                          <a:latin typeface="Arial" panose="020B0604020202020204" pitchFamily="34" charset="0"/>
                          <a:cs typeface="Arial" panose="020B0604020202020204" pitchFamily="34" charset="0"/>
                        </a:rPr>
                        <a:t>Sun., July 25, 2021</a:t>
                      </a:r>
                    </a:p>
                  </a:txBody>
                  <a:tcPr/>
                </a:tc>
                <a:extLst>
                  <a:ext uri="{0D108BD9-81ED-4DB2-BD59-A6C34878D82A}">
                    <a16:rowId xmlns:a16="http://schemas.microsoft.com/office/drawing/2014/main" val="734486031"/>
                  </a:ext>
                </a:extLst>
              </a:tr>
              <a:tr h="370840">
                <a:tc>
                  <a:txBody>
                    <a:bodyPr/>
                    <a:lstStyle/>
                    <a:p>
                      <a:r>
                        <a:rPr lang="en-US" dirty="0">
                          <a:latin typeface="Arial" panose="020B0604020202020204" pitchFamily="34" charset="0"/>
                          <a:cs typeface="Arial" panose="020B0604020202020204" pitchFamily="34" charset="0"/>
                        </a:rPr>
                        <a:t>FHIR Ballot Content Freeze</a:t>
                      </a:r>
                    </a:p>
                  </a:txBody>
                  <a:tcPr/>
                </a:tc>
                <a:tc>
                  <a:txBody>
                    <a:bodyPr/>
                    <a:lstStyle/>
                    <a:p>
                      <a:r>
                        <a:rPr lang="en-US" dirty="0">
                          <a:latin typeface="Arial" panose="020B0604020202020204" pitchFamily="34" charset="0"/>
                          <a:cs typeface="Arial" panose="020B0604020202020204" pitchFamily="34" charset="0"/>
                        </a:rPr>
                        <a:t>Tue., July 27, 2021</a:t>
                      </a:r>
                    </a:p>
                  </a:txBody>
                  <a:tcPr/>
                </a:tc>
                <a:extLst>
                  <a:ext uri="{0D108BD9-81ED-4DB2-BD59-A6C34878D82A}">
                    <a16:rowId xmlns:a16="http://schemas.microsoft.com/office/drawing/2014/main" val="1190987017"/>
                  </a:ext>
                </a:extLst>
              </a:tr>
              <a:tr h="370840">
                <a:tc>
                  <a:txBody>
                    <a:bodyPr/>
                    <a:lstStyle/>
                    <a:p>
                      <a:r>
                        <a:rPr lang="en-US" dirty="0">
                          <a:latin typeface="Arial" panose="020B0604020202020204" pitchFamily="34" charset="0"/>
                          <a:cs typeface="Arial" panose="020B0604020202020204" pitchFamily="34" charset="0"/>
                        </a:rPr>
                        <a:t>Ballot Pool Enrollment</a:t>
                      </a:r>
                    </a:p>
                  </a:txBody>
                  <a:tcPr/>
                </a:tc>
                <a:tc>
                  <a:txBody>
                    <a:bodyPr/>
                    <a:lstStyle/>
                    <a:p>
                      <a:r>
                        <a:rPr lang="en-US" dirty="0">
                          <a:latin typeface="Arial" panose="020B0604020202020204" pitchFamily="34" charset="0"/>
                          <a:cs typeface="Arial" panose="020B0604020202020204" pitchFamily="34" charset="0"/>
                        </a:rPr>
                        <a:t>Mon., July 12 – Thu., August 12, 2021</a:t>
                      </a:r>
                    </a:p>
                  </a:txBody>
                  <a:tcPr/>
                </a:tc>
                <a:extLst>
                  <a:ext uri="{0D108BD9-81ED-4DB2-BD59-A6C34878D82A}">
                    <a16:rowId xmlns:a16="http://schemas.microsoft.com/office/drawing/2014/main" val="1797614884"/>
                  </a:ext>
                </a:extLst>
              </a:tr>
              <a:tr h="370840">
                <a:tc>
                  <a:txBody>
                    <a:bodyPr/>
                    <a:lstStyle/>
                    <a:p>
                      <a:r>
                        <a:rPr lang="en-US" dirty="0">
                          <a:latin typeface="Arial" panose="020B0604020202020204" pitchFamily="34" charset="0"/>
                          <a:cs typeface="Arial" panose="020B0604020202020204" pitchFamily="34" charset="0"/>
                        </a:rPr>
                        <a:t>Ballot Voting Period</a:t>
                      </a:r>
                    </a:p>
                  </a:txBody>
                  <a:tcPr/>
                </a:tc>
                <a:tc>
                  <a:txBody>
                    <a:bodyPr/>
                    <a:lstStyle/>
                    <a:p>
                      <a:r>
                        <a:rPr lang="en-US" dirty="0">
                          <a:latin typeface="Arial" panose="020B0604020202020204" pitchFamily="34" charset="0"/>
                          <a:cs typeface="Arial" panose="020B0604020202020204" pitchFamily="34" charset="0"/>
                        </a:rPr>
                        <a:t>Fri., August 13 – Mon., September 13, 2021</a:t>
                      </a:r>
                    </a:p>
                  </a:txBody>
                  <a:tcPr/>
                </a:tc>
                <a:extLst>
                  <a:ext uri="{0D108BD9-81ED-4DB2-BD59-A6C34878D82A}">
                    <a16:rowId xmlns:a16="http://schemas.microsoft.com/office/drawing/2014/main" val="169860033"/>
                  </a:ext>
                </a:extLst>
              </a:tr>
              <a:tr h="370840">
                <a:tc>
                  <a:txBody>
                    <a:bodyPr/>
                    <a:lstStyle/>
                    <a:p>
                      <a:r>
                        <a:rPr lang="en-US" dirty="0">
                          <a:latin typeface="Arial" panose="020B0604020202020204" pitchFamily="34" charset="0"/>
                          <a:cs typeface="Arial" panose="020B0604020202020204" pitchFamily="34" charset="0"/>
                        </a:rPr>
                        <a:t>FHIR Connectathon</a:t>
                      </a:r>
                    </a:p>
                  </a:txBody>
                  <a:tcPr/>
                </a:tc>
                <a:tc>
                  <a:txBody>
                    <a:bodyPr/>
                    <a:lstStyle/>
                    <a:p>
                      <a:r>
                        <a:rPr lang="en-US" dirty="0">
                          <a:latin typeface="Arial" panose="020B0604020202020204" pitchFamily="34" charset="0"/>
                          <a:cs typeface="Arial" panose="020B0604020202020204" pitchFamily="34" charset="0"/>
                        </a:rPr>
                        <a:t>Mon., September 13 – Wed., September 15, 2021</a:t>
                      </a:r>
                    </a:p>
                  </a:txBody>
                  <a:tcPr/>
                </a:tc>
                <a:extLst>
                  <a:ext uri="{0D108BD9-81ED-4DB2-BD59-A6C34878D82A}">
                    <a16:rowId xmlns:a16="http://schemas.microsoft.com/office/drawing/2014/main" val="2047863150"/>
                  </a:ext>
                </a:extLst>
              </a:tr>
              <a:tr h="370840">
                <a:tc>
                  <a:txBody>
                    <a:bodyPr/>
                    <a:lstStyle/>
                    <a:p>
                      <a:r>
                        <a:rPr lang="en-US" dirty="0">
                          <a:latin typeface="Arial" panose="020B0604020202020204" pitchFamily="34" charset="0"/>
                          <a:cs typeface="Arial" panose="020B0604020202020204" pitchFamily="34" charset="0"/>
                        </a:rPr>
                        <a:t>HL7 Working Group Meeting</a:t>
                      </a:r>
                    </a:p>
                  </a:txBody>
                  <a:tcPr/>
                </a:tc>
                <a:tc>
                  <a:txBody>
                    <a:bodyPr/>
                    <a:lstStyle/>
                    <a:p>
                      <a:r>
                        <a:rPr lang="en-US" dirty="0">
                          <a:latin typeface="Arial" panose="020B0604020202020204" pitchFamily="34" charset="0"/>
                          <a:cs typeface="Arial" panose="020B0604020202020204" pitchFamily="34" charset="0"/>
                        </a:rPr>
                        <a:t>Mon., September 20 – Fri., September 24, 2021</a:t>
                      </a:r>
                    </a:p>
                  </a:txBody>
                  <a:tcPr/>
                </a:tc>
                <a:extLst>
                  <a:ext uri="{0D108BD9-81ED-4DB2-BD59-A6C34878D82A}">
                    <a16:rowId xmlns:a16="http://schemas.microsoft.com/office/drawing/2014/main" val="1022757694"/>
                  </a:ext>
                </a:extLst>
              </a:tr>
            </a:tbl>
          </a:graphicData>
        </a:graphic>
      </p:graphicFrame>
    </p:spTree>
    <p:extLst>
      <p:ext uri="{BB962C8B-B14F-4D97-AF65-F5344CB8AC3E}">
        <p14:creationId xmlns:p14="http://schemas.microsoft.com/office/powerpoint/2010/main" val="1633574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764E-1D46-45AC-A94A-00F4DB4FE02D}"/>
              </a:ext>
            </a:extLst>
          </p:cNvPr>
          <p:cNvSpPr>
            <a:spLocks noGrp="1"/>
          </p:cNvSpPr>
          <p:nvPr>
            <p:ph type="title"/>
          </p:nvPr>
        </p:nvSpPr>
        <p:spPr>
          <a:xfrm>
            <a:off x="838200" y="365126"/>
            <a:ext cx="10515600" cy="865364"/>
          </a:xfrm>
        </p:spPr>
        <p:txBody>
          <a:bodyPr>
            <a:normAutofit/>
          </a:bodyPr>
          <a:lstStyle/>
          <a:p>
            <a:r>
              <a:rPr lang="en-US" sz="3200" dirty="0"/>
              <a:t>HL7 May Connectathon and WG Meeting</a:t>
            </a:r>
          </a:p>
        </p:txBody>
      </p:sp>
      <p:sp>
        <p:nvSpPr>
          <p:cNvPr id="3" name="Content Placeholder 2">
            <a:extLst>
              <a:ext uri="{FF2B5EF4-FFF2-40B4-BE49-F238E27FC236}">
                <a16:creationId xmlns:a16="http://schemas.microsoft.com/office/drawing/2014/main" id="{3E20B851-E39E-4981-9914-F78213574A35}"/>
              </a:ext>
            </a:extLst>
          </p:cNvPr>
          <p:cNvSpPr>
            <a:spLocks noGrp="1"/>
          </p:cNvSpPr>
          <p:nvPr>
            <p:ph idx="1"/>
          </p:nvPr>
        </p:nvSpPr>
        <p:spPr/>
        <p:txBody>
          <a:bodyPr/>
          <a:lstStyle/>
          <a:p>
            <a:r>
              <a:rPr lang="en-US" dirty="0"/>
              <a:t>HL7 FHIR Connectathon May 17-19</a:t>
            </a:r>
          </a:p>
          <a:p>
            <a:pPr lvl="1"/>
            <a:r>
              <a:rPr lang="en-US" dirty="0">
                <a:hlinkClick r:id="rId3"/>
              </a:rPr>
              <a:t>https://confluence.hl7.org/display/FHIR/2021+-+05+Connectathon+27</a:t>
            </a:r>
            <a:r>
              <a:rPr lang="en-US" dirty="0"/>
              <a:t> </a:t>
            </a:r>
          </a:p>
          <a:p>
            <a:pPr lvl="1"/>
            <a:r>
              <a:rPr lang="en-US" dirty="0"/>
              <a:t>Early bird registration – April 23rd: Member $175.00, Non- Member $275.00</a:t>
            </a:r>
          </a:p>
          <a:p>
            <a:pPr lvl="1"/>
            <a:endParaRPr lang="en-US" dirty="0"/>
          </a:p>
          <a:p>
            <a:r>
              <a:rPr lang="en-US" dirty="0"/>
              <a:t>HL7 Working Group Meeting May 24-28</a:t>
            </a:r>
          </a:p>
          <a:p>
            <a:pPr lvl="1"/>
            <a:r>
              <a:rPr lang="en-US" dirty="0"/>
              <a:t>Registration: </a:t>
            </a:r>
            <a:r>
              <a:rPr lang="en-US" dirty="0">
                <a:hlinkClick r:id="rId4"/>
              </a:rPr>
              <a:t>http://www.hl7.org/events/working_group_meeting/2021/05/</a:t>
            </a:r>
            <a:r>
              <a:rPr lang="en-US" dirty="0"/>
              <a:t> </a:t>
            </a:r>
          </a:p>
          <a:p>
            <a:pPr lvl="1"/>
            <a:r>
              <a:rPr lang="en-US" dirty="0"/>
              <a:t>Early Bird –May 8th – Member $200.00, Non-Member $350.00</a:t>
            </a:r>
          </a:p>
        </p:txBody>
      </p:sp>
    </p:spTree>
    <p:extLst>
      <p:ext uri="{BB962C8B-B14F-4D97-AF65-F5344CB8AC3E}">
        <p14:creationId xmlns:p14="http://schemas.microsoft.com/office/powerpoint/2010/main" val="885424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53F3-55B0-4562-AF9C-50597597E85F}"/>
              </a:ext>
            </a:extLst>
          </p:cNvPr>
          <p:cNvSpPr>
            <a:spLocks noGrp="1"/>
          </p:cNvSpPr>
          <p:nvPr>
            <p:ph type="title"/>
          </p:nvPr>
        </p:nvSpPr>
        <p:spPr/>
        <p:txBody>
          <a:bodyPr/>
          <a:lstStyle/>
          <a:p>
            <a:r>
              <a:rPr lang="en-US" dirty="0"/>
              <a:t>Content Implementation Guides</a:t>
            </a:r>
          </a:p>
        </p:txBody>
      </p:sp>
      <p:sp>
        <p:nvSpPr>
          <p:cNvPr id="3" name="Content Placeholder 2">
            <a:extLst>
              <a:ext uri="{FF2B5EF4-FFF2-40B4-BE49-F238E27FC236}">
                <a16:creationId xmlns:a16="http://schemas.microsoft.com/office/drawing/2014/main" id="{2BCAF7D4-2948-4403-A0CB-32EF5A6295FD}"/>
              </a:ext>
            </a:extLst>
          </p:cNvPr>
          <p:cNvSpPr>
            <a:spLocks noGrp="1"/>
          </p:cNvSpPr>
          <p:nvPr>
            <p:ph idx="1"/>
          </p:nvPr>
        </p:nvSpPr>
        <p:spPr/>
        <p:txBody>
          <a:bodyPr>
            <a:normAutofit lnSpcReduction="10000"/>
          </a:bodyPr>
          <a:lstStyle/>
          <a:p>
            <a:r>
              <a:rPr lang="en-US" dirty="0"/>
              <a:t>MedMorph plans to ballot 3 FHIR Content Implementation Guides (IGs) during the Sept 2021 HL7 Ballot Cycle</a:t>
            </a:r>
          </a:p>
          <a:p>
            <a:pPr lvl="1"/>
            <a:r>
              <a:rPr lang="en-US" dirty="0"/>
              <a:t>Cancer Reporting Content IG</a:t>
            </a:r>
          </a:p>
          <a:p>
            <a:pPr lvl="1"/>
            <a:r>
              <a:rPr lang="en-US" dirty="0"/>
              <a:t>Health Care Survey Reporting Content IG</a:t>
            </a:r>
          </a:p>
          <a:p>
            <a:pPr lvl="1"/>
            <a:r>
              <a:rPr lang="en-US" dirty="0"/>
              <a:t>Research Content IG</a:t>
            </a:r>
          </a:p>
          <a:p>
            <a:pPr lvl="1"/>
            <a:r>
              <a:rPr lang="en-US" i="1" dirty="0"/>
              <a:t>NOTE: Hepatitis C Reporting will reuse the eCR FHIR IG as its content IG (no ballot required)</a:t>
            </a:r>
          </a:p>
          <a:p>
            <a:r>
              <a:rPr lang="en-US" dirty="0"/>
              <a:t>Work with the RA and UC WGs to determine what sections should be included in the Content IGs</a:t>
            </a:r>
          </a:p>
          <a:p>
            <a:r>
              <a:rPr lang="en-US" dirty="0"/>
              <a:t>Work with Cancer, Health Care Survey, and Research SMEs to determine the specific content for each IG</a:t>
            </a:r>
          </a:p>
        </p:txBody>
      </p:sp>
    </p:spTree>
    <p:extLst>
      <p:ext uri="{BB962C8B-B14F-4D97-AF65-F5344CB8AC3E}">
        <p14:creationId xmlns:p14="http://schemas.microsoft.com/office/powerpoint/2010/main" val="2524211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USCDI Updates as Related to MedMorph </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Becky Angeles</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238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368968" y="100567"/>
            <a:ext cx="10515600" cy="1046747"/>
          </a:xfrm>
        </p:spPr>
        <p:txBody>
          <a:bodyPr>
            <a:normAutofit/>
          </a:bodyPr>
          <a:lstStyle/>
          <a:p>
            <a:r>
              <a:rPr lang="en-US" sz="3600" b="0" dirty="0"/>
              <a:t>MedMorph’s Submission to USCDI ONDEC</a:t>
            </a:r>
          </a:p>
        </p:txBody>
      </p:sp>
      <p:sp>
        <p:nvSpPr>
          <p:cNvPr id="3" name="Content Placeholder 2">
            <a:extLst>
              <a:ext uri="{FF2B5EF4-FFF2-40B4-BE49-F238E27FC236}">
                <a16:creationId xmlns:a16="http://schemas.microsoft.com/office/drawing/2014/main" id="{15509205-F889-499F-BE6F-0FAD44583D26}"/>
              </a:ext>
            </a:extLst>
          </p:cNvPr>
          <p:cNvSpPr>
            <a:spLocks noGrp="1"/>
          </p:cNvSpPr>
          <p:nvPr>
            <p:ph idx="1"/>
          </p:nvPr>
        </p:nvSpPr>
        <p:spPr>
          <a:xfrm>
            <a:off x="368968" y="1147314"/>
            <a:ext cx="11109158" cy="5279990"/>
          </a:xfrm>
        </p:spPr>
        <p:txBody>
          <a:bodyPr>
            <a:normAutofit fontScale="92500" lnSpcReduction="10000"/>
          </a:bodyPr>
          <a:lstStyle/>
          <a:p>
            <a:r>
              <a:rPr lang="en-US" dirty="0"/>
              <a:t>MedMorph analyzed data elements from the multiple MedMorph use cases. Identified elements that were used by 2 or more use cases that were not existing in USCDI</a:t>
            </a:r>
          </a:p>
          <a:p>
            <a:r>
              <a:rPr lang="en-US" dirty="0"/>
              <a:t>Submitted 76 data elements to be considered added to USCDI</a:t>
            </a:r>
          </a:p>
          <a:p>
            <a:pPr lvl="1">
              <a:lnSpc>
                <a:spcPct val="120000"/>
              </a:lnSpc>
              <a:spcBef>
                <a:spcPts val="0"/>
              </a:spcBef>
            </a:pPr>
            <a:r>
              <a:rPr lang="en-US" dirty="0"/>
              <a:t>2 MedMorph elements were assigned USCDI Draft v2</a:t>
            </a:r>
          </a:p>
          <a:p>
            <a:pPr lvl="1">
              <a:lnSpc>
                <a:spcPct val="120000"/>
              </a:lnSpc>
              <a:spcBef>
                <a:spcPts val="0"/>
              </a:spcBef>
            </a:pPr>
            <a:r>
              <a:rPr lang="en-US" dirty="0"/>
              <a:t>19 MedMorph elements were assigned Level 2</a:t>
            </a:r>
          </a:p>
          <a:p>
            <a:pPr lvl="1">
              <a:lnSpc>
                <a:spcPct val="120000"/>
              </a:lnSpc>
              <a:spcBef>
                <a:spcPts val="0"/>
              </a:spcBef>
            </a:pPr>
            <a:r>
              <a:rPr lang="en-US" dirty="0"/>
              <a:t>3 MedMorph elements were assigned Level 1</a:t>
            </a:r>
          </a:p>
          <a:p>
            <a:pPr lvl="1">
              <a:lnSpc>
                <a:spcPct val="120000"/>
              </a:lnSpc>
              <a:spcBef>
                <a:spcPts val="0"/>
              </a:spcBef>
            </a:pPr>
            <a:r>
              <a:rPr lang="en-US" dirty="0"/>
              <a:t>10 MedMorph elements were assigned Comment Level</a:t>
            </a:r>
          </a:p>
          <a:p>
            <a:pPr lvl="1">
              <a:lnSpc>
                <a:spcPct val="120000"/>
              </a:lnSpc>
              <a:spcBef>
                <a:spcPts val="0"/>
              </a:spcBef>
            </a:pPr>
            <a:r>
              <a:rPr lang="en-US" dirty="0"/>
              <a:t>40 MedMorph elements were considered duplicates of existing USCDI v1 elements or other submissions</a:t>
            </a:r>
          </a:p>
          <a:p>
            <a:pPr lvl="1">
              <a:lnSpc>
                <a:spcPct val="120000"/>
              </a:lnSpc>
              <a:spcBef>
                <a:spcPts val="0"/>
              </a:spcBef>
            </a:pPr>
            <a:r>
              <a:rPr lang="en-US" dirty="0"/>
              <a:t>2 MedMorph elements are unknown</a:t>
            </a:r>
          </a:p>
          <a:p>
            <a:r>
              <a:rPr lang="en-US" dirty="0"/>
              <a:t>A BIG thanks to all who contributed time, effort, brain power – especially:</a:t>
            </a:r>
          </a:p>
          <a:p>
            <a:pPr lvl="1"/>
            <a:r>
              <a:rPr lang="en-US" dirty="0"/>
              <a:t>Wendy Blumenthal, Cindy Bush, Steve Eichner, Brian Gugerty, Genny Luensman, Craig Newman, Jenna Norton, Sameemuddin Syed</a:t>
            </a:r>
          </a:p>
          <a:p>
            <a:endParaRPr lang="en-US" dirty="0"/>
          </a:p>
          <a:p>
            <a:pPr lvl="2"/>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850660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DFE2-911D-40A3-847A-6DC95E0D9823}"/>
              </a:ext>
            </a:extLst>
          </p:cNvPr>
          <p:cNvSpPr>
            <a:spLocks noGrp="1"/>
          </p:cNvSpPr>
          <p:nvPr>
            <p:ph type="title"/>
          </p:nvPr>
        </p:nvSpPr>
        <p:spPr>
          <a:xfrm>
            <a:off x="356937" y="353094"/>
            <a:ext cx="10515600" cy="876534"/>
          </a:xfrm>
        </p:spPr>
        <p:txBody>
          <a:bodyPr>
            <a:normAutofit/>
          </a:bodyPr>
          <a:lstStyle/>
          <a:p>
            <a:r>
              <a:rPr lang="en-US" sz="3600" b="0" dirty="0"/>
              <a:t>Draft USCDI v2 New/Reclassified Classes and Elements</a:t>
            </a:r>
            <a:endParaRPr lang="en-US" sz="3600" dirty="0"/>
          </a:p>
        </p:txBody>
      </p:sp>
      <p:sp>
        <p:nvSpPr>
          <p:cNvPr id="5" name="Content Placeholder 4">
            <a:extLst>
              <a:ext uri="{FF2B5EF4-FFF2-40B4-BE49-F238E27FC236}">
                <a16:creationId xmlns:a16="http://schemas.microsoft.com/office/drawing/2014/main" id="{0E1E6F95-1560-42A9-87C6-85FD040F1373}"/>
              </a:ext>
            </a:extLst>
          </p:cNvPr>
          <p:cNvSpPr>
            <a:spLocks noGrp="1"/>
          </p:cNvSpPr>
          <p:nvPr>
            <p:ph idx="1"/>
          </p:nvPr>
        </p:nvSpPr>
        <p:spPr>
          <a:xfrm>
            <a:off x="838200" y="1229628"/>
            <a:ext cx="11132890" cy="4947335"/>
          </a:xfrm>
        </p:spPr>
        <p:txBody>
          <a:bodyPr/>
          <a:lstStyle/>
          <a:p>
            <a:r>
              <a:rPr lang="en-US" dirty="0">
                <a:hlinkClick r:id="rId3"/>
              </a:rPr>
              <a:t>https://www.healthit.gov/isa/sites/isa/files/2021-01/Draft-USCDI-Version-2-January-2021-Final.pdf</a:t>
            </a:r>
            <a:endParaRPr lang="en-US" dirty="0"/>
          </a:p>
        </p:txBody>
      </p:sp>
      <p:pic>
        <p:nvPicPr>
          <p:cNvPr id="7" name="Picture 6">
            <a:extLst>
              <a:ext uri="{FF2B5EF4-FFF2-40B4-BE49-F238E27FC236}">
                <a16:creationId xmlns:a16="http://schemas.microsoft.com/office/drawing/2014/main" id="{01D8FA92-1ECF-4C00-AE8B-7E8A7DC34990}"/>
              </a:ext>
            </a:extLst>
          </p:cNvPr>
          <p:cNvPicPr>
            <a:picLocks noChangeAspect="1"/>
          </p:cNvPicPr>
          <p:nvPr/>
        </p:nvPicPr>
        <p:blipFill rotWithShape="1">
          <a:blip r:embed="rId4"/>
          <a:srcRect l="14638" t="51992" r="16032" b="24444"/>
          <a:stretch/>
        </p:blipFill>
        <p:spPr>
          <a:xfrm>
            <a:off x="838200" y="2194560"/>
            <a:ext cx="10921594" cy="2182424"/>
          </a:xfrm>
          <a:prstGeom prst="rect">
            <a:avLst/>
          </a:prstGeom>
        </p:spPr>
      </p:pic>
      <p:pic>
        <p:nvPicPr>
          <p:cNvPr id="9" name="Picture 8">
            <a:extLst>
              <a:ext uri="{FF2B5EF4-FFF2-40B4-BE49-F238E27FC236}">
                <a16:creationId xmlns:a16="http://schemas.microsoft.com/office/drawing/2014/main" id="{BB9694FC-C25D-4C5F-A86B-99AA121CCD13}"/>
              </a:ext>
            </a:extLst>
          </p:cNvPr>
          <p:cNvPicPr>
            <a:picLocks noChangeAspect="1"/>
          </p:cNvPicPr>
          <p:nvPr/>
        </p:nvPicPr>
        <p:blipFill rotWithShape="1">
          <a:blip r:embed="rId5"/>
          <a:srcRect l="41377" t="20860" r="47038" b="61511"/>
          <a:stretch/>
        </p:blipFill>
        <p:spPr>
          <a:xfrm>
            <a:off x="4718116" y="4699616"/>
            <a:ext cx="1793241" cy="1604479"/>
          </a:xfrm>
          <a:prstGeom prst="rect">
            <a:avLst/>
          </a:prstGeom>
        </p:spPr>
      </p:pic>
      <p:pic>
        <p:nvPicPr>
          <p:cNvPr id="11" name="Picture 10">
            <a:extLst>
              <a:ext uri="{FF2B5EF4-FFF2-40B4-BE49-F238E27FC236}">
                <a16:creationId xmlns:a16="http://schemas.microsoft.com/office/drawing/2014/main" id="{19F4F95A-E4B5-448C-AF32-40F170F256EF}"/>
              </a:ext>
            </a:extLst>
          </p:cNvPr>
          <p:cNvPicPr>
            <a:picLocks noChangeAspect="1"/>
          </p:cNvPicPr>
          <p:nvPr/>
        </p:nvPicPr>
        <p:blipFill rotWithShape="1">
          <a:blip r:embed="rId5"/>
          <a:srcRect l="24741" t="77185" r="59233" b="8615"/>
          <a:stretch/>
        </p:blipFill>
        <p:spPr>
          <a:xfrm>
            <a:off x="841941" y="4713922"/>
            <a:ext cx="2321028" cy="1209039"/>
          </a:xfrm>
          <a:prstGeom prst="rect">
            <a:avLst/>
          </a:prstGeom>
        </p:spPr>
      </p:pic>
      <p:pic>
        <p:nvPicPr>
          <p:cNvPr id="13" name="Picture 12">
            <a:extLst>
              <a:ext uri="{FF2B5EF4-FFF2-40B4-BE49-F238E27FC236}">
                <a16:creationId xmlns:a16="http://schemas.microsoft.com/office/drawing/2014/main" id="{A321D2D9-5D24-4959-9138-0E047B7C16D4}"/>
              </a:ext>
            </a:extLst>
          </p:cNvPr>
          <p:cNvPicPr>
            <a:picLocks noChangeAspect="1"/>
          </p:cNvPicPr>
          <p:nvPr/>
        </p:nvPicPr>
        <p:blipFill rotWithShape="1">
          <a:blip r:embed="rId6"/>
          <a:srcRect l="42482" t="64325" r="35106" b="31704"/>
          <a:stretch/>
        </p:blipFill>
        <p:spPr>
          <a:xfrm>
            <a:off x="1035085" y="6067996"/>
            <a:ext cx="3520408" cy="366727"/>
          </a:xfrm>
          <a:prstGeom prst="rect">
            <a:avLst/>
          </a:prstGeom>
        </p:spPr>
      </p:pic>
      <p:sp>
        <p:nvSpPr>
          <p:cNvPr id="14" name="Rectangle 13">
            <a:extLst>
              <a:ext uri="{FF2B5EF4-FFF2-40B4-BE49-F238E27FC236}">
                <a16:creationId xmlns:a16="http://schemas.microsoft.com/office/drawing/2014/main" id="{9C2BDFDA-095A-4538-80AF-C6A2187162AF}"/>
              </a:ext>
            </a:extLst>
          </p:cNvPr>
          <p:cNvSpPr/>
          <p:nvPr/>
        </p:nvSpPr>
        <p:spPr>
          <a:xfrm>
            <a:off x="599439" y="2106161"/>
            <a:ext cx="11235623" cy="239042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7F79907-DD23-4F72-A9C0-F3FE7002A293}"/>
              </a:ext>
            </a:extLst>
          </p:cNvPr>
          <p:cNvSpPr/>
          <p:nvPr/>
        </p:nvSpPr>
        <p:spPr>
          <a:xfrm>
            <a:off x="599439" y="4623721"/>
            <a:ext cx="8188961" cy="18758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FBA143E-DBE2-4892-B904-F772C490FF18}"/>
              </a:ext>
            </a:extLst>
          </p:cNvPr>
          <p:cNvPicPr>
            <a:picLocks noChangeAspect="1"/>
          </p:cNvPicPr>
          <p:nvPr/>
        </p:nvPicPr>
        <p:blipFill rotWithShape="1">
          <a:blip r:embed="rId6"/>
          <a:srcRect l="23772" t="64723" r="73778" b="32143"/>
          <a:stretch/>
        </p:blipFill>
        <p:spPr>
          <a:xfrm>
            <a:off x="711199" y="6090337"/>
            <a:ext cx="365761" cy="275036"/>
          </a:xfrm>
          <a:prstGeom prst="rect">
            <a:avLst/>
          </a:prstGeom>
        </p:spPr>
      </p:pic>
    </p:spTree>
    <p:extLst>
      <p:ext uri="{BB962C8B-B14F-4D97-AF65-F5344CB8AC3E}">
        <p14:creationId xmlns:p14="http://schemas.microsoft.com/office/powerpoint/2010/main" val="4238652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F035-251B-4D2C-B500-DC7F34EA9CD6}"/>
              </a:ext>
            </a:extLst>
          </p:cNvPr>
          <p:cNvSpPr>
            <a:spLocks noGrp="1"/>
          </p:cNvSpPr>
          <p:nvPr>
            <p:ph type="title"/>
          </p:nvPr>
        </p:nvSpPr>
        <p:spPr>
          <a:xfrm>
            <a:off x="838200" y="-12380"/>
            <a:ext cx="10515600" cy="683499"/>
          </a:xfrm>
        </p:spPr>
        <p:txBody>
          <a:bodyPr>
            <a:normAutofit fontScale="90000"/>
          </a:bodyPr>
          <a:lstStyle/>
          <a:p>
            <a:r>
              <a:rPr lang="en-US" dirty="0"/>
              <a:t>MedMorph Elements and USCDI V2</a:t>
            </a:r>
          </a:p>
        </p:txBody>
      </p:sp>
      <p:graphicFrame>
        <p:nvGraphicFramePr>
          <p:cNvPr id="4" name="Table 4">
            <a:extLst>
              <a:ext uri="{FF2B5EF4-FFF2-40B4-BE49-F238E27FC236}">
                <a16:creationId xmlns:a16="http://schemas.microsoft.com/office/drawing/2014/main" id="{E86CC570-E0D4-4978-ADF7-028EA3990996}"/>
              </a:ext>
            </a:extLst>
          </p:cNvPr>
          <p:cNvGraphicFramePr>
            <a:graphicFrameLocks noGrp="1"/>
          </p:cNvGraphicFramePr>
          <p:nvPr>
            <p:ph idx="1"/>
          </p:nvPr>
        </p:nvGraphicFramePr>
        <p:xfrm>
          <a:off x="55694" y="620785"/>
          <a:ext cx="4656589" cy="6040120"/>
        </p:xfrm>
        <a:graphic>
          <a:graphicData uri="http://schemas.openxmlformats.org/drawingml/2006/table">
            <a:tbl>
              <a:tblPr firstRow="1" bandRow="1">
                <a:tableStyleId>{5C22544A-7EE6-4342-B048-85BDC9FD1C3A}</a:tableStyleId>
              </a:tblPr>
              <a:tblGrid>
                <a:gridCol w="1266336">
                  <a:extLst>
                    <a:ext uri="{9D8B030D-6E8A-4147-A177-3AD203B41FA5}">
                      <a16:colId xmlns:a16="http://schemas.microsoft.com/office/drawing/2014/main" val="2099523973"/>
                    </a:ext>
                  </a:extLst>
                </a:gridCol>
                <a:gridCol w="3390253">
                  <a:extLst>
                    <a:ext uri="{9D8B030D-6E8A-4147-A177-3AD203B41FA5}">
                      <a16:colId xmlns:a16="http://schemas.microsoft.com/office/drawing/2014/main" val="3602585985"/>
                    </a:ext>
                  </a:extLst>
                </a:gridCol>
              </a:tblGrid>
              <a:tr h="370840">
                <a:tc>
                  <a:txBody>
                    <a:bodyPr/>
                    <a:lstStyle/>
                    <a:p>
                      <a:pPr algn="ctr"/>
                      <a:r>
                        <a:rPr lang="en-US" sz="1400" dirty="0"/>
                        <a:t>Class</a:t>
                      </a:r>
                    </a:p>
                  </a:txBody>
                  <a:tcPr/>
                </a:tc>
                <a:tc>
                  <a:txBody>
                    <a:bodyPr/>
                    <a:lstStyle/>
                    <a:p>
                      <a:pPr algn="ctr"/>
                      <a:r>
                        <a:rPr lang="en-US" sz="1400" dirty="0"/>
                        <a:t>Element</a:t>
                      </a:r>
                    </a:p>
                  </a:txBody>
                  <a:tcPr/>
                </a:tc>
                <a:extLst>
                  <a:ext uri="{0D108BD9-81ED-4DB2-BD59-A6C34878D82A}">
                    <a16:rowId xmlns:a16="http://schemas.microsoft.com/office/drawing/2014/main" val="1766645243"/>
                  </a:ext>
                </a:extLst>
              </a:tr>
              <a:tr h="370840">
                <a:tc>
                  <a:txBody>
                    <a:bodyPr/>
                    <a:lstStyle/>
                    <a:p>
                      <a:r>
                        <a:rPr lang="en-US" sz="1400" dirty="0"/>
                        <a:t>Clinical Notes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Cause of Death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Date Pronounced Dead</a:t>
                      </a:r>
                    </a:p>
                  </a:txBody>
                  <a:tcPr/>
                </a:tc>
                <a:extLst>
                  <a:ext uri="{0D108BD9-81ED-4DB2-BD59-A6C34878D82A}">
                    <a16:rowId xmlns:a16="http://schemas.microsoft.com/office/drawing/2014/main" val="2292268699"/>
                  </a:ext>
                </a:extLst>
              </a:tr>
              <a:tr h="370840">
                <a:tc>
                  <a:txBody>
                    <a:bodyPr/>
                    <a:lstStyle/>
                    <a:p>
                      <a:r>
                        <a:rPr lang="en-US" sz="1400" dirty="0"/>
                        <a:t>Current Pregnancy</a:t>
                      </a:r>
                    </a:p>
                  </a:txBody>
                  <a:tcPr/>
                </a:tc>
                <a:tc>
                  <a:txBody>
                    <a:bodyPr/>
                    <a:lstStyle/>
                    <a:p>
                      <a:r>
                        <a:rPr lang="en-US" sz="1400" dirty="0"/>
                        <a:t>Last Menstrual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Estimated Date of Delivery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Mother’s Prepregnancy Weight</a:t>
                      </a:r>
                    </a:p>
                  </a:txBody>
                  <a:tcPr/>
                </a:tc>
                <a:extLst>
                  <a:ext uri="{0D108BD9-81ED-4DB2-BD59-A6C34878D82A}">
                    <a16:rowId xmlns:a16="http://schemas.microsoft.com/office/drawing/2014/main" val="3962432525"/>
                  </a:ext>
                </a:extLst>
              </a:tr>
              <a:tr h="370840">
                <a:tc>
                  <a:txBody>
                    <a:bodyPr/>
                    <a:lstStyle/>
                    <a:p>
                      <a:r>
                        <a:rPr lang="en-US" sz="1400" dirty="0"/>
                        <a:t>Immunizations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Immunization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Immunization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Immunization Administered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Immunization Note Performed</a:t>
                      </a:r>
                    </a:p>
                  </a:txBody>
                  <a:tcPr/>
                </a:tc>
                <a:extLst>
                  <a:ext uri="{0D108BD9-81ED-4DB2-BD59-A6C34878D82A}">
                    <a16:rowId xmlns:a16="http://schemas.microsoft.com/office/drawing/2014/main" val="2297670633"/>
                  </a:ext>
                </a:extLst>
              </a:tr>
              <a:tr h="370840">
                <a:tc>
                  <a:txBody>
                    <a:bodyPr/>
                    <a:lstStyle/>
                    <a:p>
                      <a:r>
                        <a:rPr lang="en-US" sz="1400" dirty="0"/>
                        <a:t>Laboratory Test</a:t>
                      </a:r>
                    </a:p>
                  </a:txBody>
                  <a:tcPr/>
                </a:tc>
                <a:tc>
                  <a:txBody>
                    <a:bodyPr/>
                    <a:lstStyle/>
                    <a:p>
                      <a:r>
                        <a:rPr lang="en-US" sz="1400" dirty="0"/>
                        <a:t>Laboratory Test/Panel Code</a:t>
                      </a:r>
                    </a:p>
                    <a:p>
                      <a:r>
                        <a:rPr lang="en-US" sz="1400" dirty="0"/>
                        <a:t>Laboratory Test Performed Date</a:t>
                      </a:r>
                    </a:p>
                  </a:txBody>
                  <a:tcPr/>
                </a:tc>
                <a:extLst>
                  <a:ext uri="{0D108BD9-81ED-4DB2-BD59-A6C34878D82A}">
                    <a16:rowId xmlns:a16="http://schemas.microsoft.com/office/drawing/2014/main" val="635368589"/>
                  </a:ext>
                </a:extLst>
              </a:tr>
              <a:tr h="370840">
                <a:tc>
                  <a:txBody>
                    <a:bodyPr/>
                    <a:lstStyle/>
                    <a:p>
                      <a:r>
                        <a:rPr lang="en-US" sz="1400" dirty="0"/>
                        <a:t>Laboratory Values/Results</a:t>
                      </a:r>
                    </a:p>
                  </a:txBody>
                  <a:tcPr/>
                </a:tc>
                <a:tc>
                  <a:txBody>
                    <a:bodyPr/>
                    <a:lstStyle/>
                    <a:p>
                      <a:r>
                        <a:rPr lang="en-US" sz="1400" dirty="0"/>
                        <a:t>Laboratory Result Status</a:t>
                      </a:r>
                    </a:p>
                    <a:p>
                      <a:r>
                        <a:rPr lang="en-US" sz="1400" dirty="0"/>
                        <a:t>Laboratory Result Value</a:t>
                      </a:r>
                    </a:p>
                  </a:txBody>
                  <a:tcPr/>
                </a:tc>
                <a:extLst>
                  <a:ext uri="{0D108BD9-81ED-4DB2-BD59-A6C34878D82A}">
                    <a16:rowId xmlns:a16="http://schemas.microsoft.com/office/drawing/2014/main" val="4240965449"/>
                  </a:ext>
                </a:extLst>
              </a:tr>
              <a:tr h="370840">
                <a:tc>
                  <a:txBody>
                    <a:bodyPr/>
                    <a:lstStyle/>
                    <a:p>
                      <a:r>
                        <a:rPr lang="en-US" sz="1400" dirty="0"/>
                        <a:t>Medications</a:t>
                      </a:r>
                    </a:p>
                  </a:txBody>
                  <a:tcPr/>
                </a:tc>
                <a:tc>
                  <a:txBody>
                    <a:bodyPr/>
                    <a:lstStyle/>
                    <a:p>
                      <a:r>
                        <a:rPr lang="en-US" sz="1400" dirty="0"/>
                        <a:t>Date Medication Prescribed</a:t>
                      </a:r>
                    </a:p>
                    <a:p>
                      <a:r>
                        <a:rPr lang="en-US" sz="1400" dirty="0"/>
                        <a:t>Medication Prescribed Code</a:t>
                      </a:r>
                    </a:p>
                    <a:p>
                      <a:r>
                        <a:rPr lang="en-US" sz="1400" dirty="0"/>
                        <a:t>Medication Prescribed Dose</a:t>
                      </a:r>
                    </a:p>
                    <a:p>
                      <a:r>
                        <a:rPr lang="en-US" sz="1400" dirty="0"/>
                        <a:t>Medication Prescribed Dose Units</a:t>
                      </a:r>
                    </a:p>
                    <a:p>
                      <a:r>
                        <a:rPr lang="en-US" sz="1400" dirty="0"/>
                        <a:t>Medication Prescribed Reason Reference</a:t>
                      </a:r>
                    </a:p>
                    <a:p>
                      <a:r>
                        <a:rPr lang="en-US" sz="1400" dirty="0"/>
                        <a:t>Date Medication Administered</a:t>
                      </a:r>
                    </a:p>
                    <a:p>
                      <a:r>
                        <a:rPr lang="en-US" sz="1400" dirty="0"/>
                        <a:t>Medication Administered Code</a:t>
                      </a:r>
                    </a:p>
                    <a:p>
                      <a:r>
                        <a:rPr lang="en-US" sz="1400" dirty="0"/>
                        <a:t>Medication Administered Reason Reference</a:t>
                      </a:r>
                    </a:p>
                    <a:p>
                      <a:r>
                        <a:rPr lang="en-US" sz="1400" dirty="0"/>
                        <a:t>Medication Administered Performer</a:t>
                      </a:r>
                    </a:p>
                    <a:p>
                      <a:r>
                        <a:rPr lang="en-US" sz="1400" dirty="0"/>
                        <a:t>Medication Administration Dose</a:t>
                      </a:r>
                    </a:p>
                    <a:p>
                      <a:r>
                        <a:rPr lang="en-US" sz="1400" dirty="0"/>
                        <a:t>Medication Administration Dose Units</a:t>
                      </a:r>
                    </a:p>
                  </a:txBody>
                  <a:tcPr/>
                </a:tc>
                <a:extLst>
                  <a:ext uri="{0D108BD9-81ED-4DB2-BD59-A6C34878D82A}">
                    <a16:rowId xmlns:a16="http://schemas.microsoft.com/office/drawing/2014/main" val="3926009566"/>
                  </a:ext>
                </a:extLst>
              </a:tr>
            </a:tbl>
          </a:graphicData>
        </a:graphic>
      </p:graphicFrame>
      <p:graphicFrame>
        <p:nvGraphicFramePr>
          <p:cNvPr id="5" name="Table 4">
            <a:extLst>
              <a:ext uri="{FF2B5EF4-FFF2-40B4-BE49-F238E27FC236}">
                <a16:creationId xmlns:a16="http://schemas.microsoft.com/office/drawing/2014/main" id="{7D606B82-109F-491C-9D85-A06FFF5CFD29}"/>
              </a:ext>
            </a:extLst>
          </p:cNvPr>
          <p:cNvGraphicFramePr>
            <a:graphicFrameLocks/>
          </p:cNvGraphicFramePr>
          <p:nvPr/>
        </p:nvGraphicFramePr>
        <p:xfrm>
          <a:off x="4747890" y="620785"/>
          <a:ext cx="4040510" cy="5857240"/>
        </p:xfrm>
        <a:graphic>
          <a:graphicData uri="http://schemas.openxmlformats.org/drawingml/2006/table">
            <a:tbl>
              <a:tblPr firstRow="1" bandRow="1">
                <a:tableStyleId>{5C22544A-7EE6-4342-B048-85BDC9FD1C3A}</a:tableStyleId>
              </a:tblPr>
              <a:tblGrid>
                <a:gridCol w="1226190">
                  <a:extLst>
                    <a:ext uri="{9D8B030D-6E8A-4147-A177-3AD203B41FA5}">
                      <a16:colId xmlns:a16="http://schemas.microsoft.com/office/drawing/2014/main" val="2099523973"/>
                    </a:ext>
                  </a:extLst>
                </a:gridCol>
                <a:gridCol w="2814320">
                  <a:extLst>
                    <a:ext uri="{9D8B030D-6E8A-4147-A177-3AD203B41FA5}">
                      <a16:colId xmlns:a16="http://schemas.microsoft.com/office/drawing/2014/main" val="3602585985"/>
                    </a:ext>
                  </a:extLst>
                </a:gridCol>
              </a:tblGrid>
              <a:tr h="370840">
                <a:tc>
                  <a:txBody>
                    <a:bodyPr/>
                    <a:lstStyle/>
                    <a:p>
                      <a:pPr algn="ctr"/>
                      <a:r>
                        <a:rPr lang="en-US" sz="1400" dirty="0"/>
                        <a:t>Class</a:t>
                      </a:r>
                    </a:p>
                  </a:txBody>
                  <a:tcPr/>
                </a:tc>
                <a:tc>
                  <a:txBody>
                    <a:bodyPr/>
                    <a:lstStyle/>
                    <a:p>
                      <a:pPr algn="ctr"/>
                      <a:r>
                        <a:rPr lang="en-US" sz="1400" dirty="0"/>
                        <a:t>Element</a:t>
                      </a:r>
                    </a:p>
                  </a:txBody>
                  <a:tcPr/>
                </a:tc>
                <a:extLst>
                  <a:ext uri="{0D108BD9-81ED-4DB2-BD59-A6C34878D82A}">
                    <a16:rowId xmlns:a16="http://schemas.microsoft.com/office/drawing/2014/main" val="1766645243"/>
                  </a:ext>
                </a:extLst>
              </a:tr>
              <a:tr h="370840">
                <a:tc>
                  <a:txBody>
                    <a:bodyPr/>
                    <a:lstStyle/>
                    <a:p>
                      <a:r>
                        <a:rPr lang="en-US" sz="1400" dirty="0"/>
                        <a:t>Newborn's Delivery Information</a:t>
                      </a:r>
                    </a:p>
                  </a:txBody>
                  <a:tcPr/>
                </a:tc>
                <a:tc>
                  <a:txBody>
                    <a:bodyPr/>
                    <a:lstStyle/>
                    <a:p>
                      <a:r>
                        <a:rPr lang="en-US" sz="1400" dirty="0"/>
                        <a:t>Gestational Age</a:t>
                      </a:r>
                    </a:p>
                    <a:p>
                      <a:r>
                        <a:rPr lang="en-US" sz="1400" dirty="0"/>
                        <a:t>Place of Birth</a:t>
                      </a:r>
                    </a:p>
                    <a:p>
                      <a:r>
                        <a:rPr lang="en-US" sz="1400" dirty="0"/>
                        <a:t>APGAR Score</a:t>
                      </a:r>
                    </a:p>
                    <a:p>
                      <a:r>
                        <a:rPr lang="en-US" sz="1400" dirty="0"/>
                        <a:t>Pregnancy Outcome</a:t>
                      </a:r>
                    </a:p>
                    <a:p>
                      <a:r>
                        <a:rPr lang="en-US" sz="1400" dirty="0"/>
                        <a:t>Birth Weight</a:t>
                      </a:r>
                    </a:p>
                  </a:txBody>
                  <a:tcPr/>
                </a:tc>
                <a:extLst>
                  <a:ext uri="{0D108BD9-81ED-4DB2-BD59-A6C34878D82A}">
                    <a16:rowId xmlns:a16="http://schemas.microsoft.com/office/drawing/2014/main" val="2292268699"/>
                  </a:ext>
                </a:extLst>
              </a:tr>
              <a:tr h="370840">
                <a:tc>
                  <a:txBody>
                    <a:bodyPr/>
                    <a:lstStyle/>
                    <a:p>
                      <a:r>
                        <a:rPr lang="en-US" sz="1400" dirty="0"/>
                        <a:t>Mother's Delivery Information</a:t>
                      </a:r>
                    </a:p>
                  </a:txBody>
                  <a:tcPr/>
                </a:tc>
                <a:tc>
                  <a:txBody>
                    <a:bodyPr/>
                    <a:lstStyle/>
                    <a:p>
                      <a:r>
                        <a:rPr lang="en-US" sz="1400" dirty="0"/>
                        <a:t>Number of Prenatal Visits</a:t>
                      </a:r>
                    </a:p>
                    <a:p>
                      <a:r>
                        <a:rPr lang="en-US" sz="1400" dirty="0"/>
                        <a:t>Date of First Prenatal Care Visit</a:t>
                      </a:r>
                    </a:p>
                    <a:p>
                      <a:r>
                        <a:rPr lang="en-US" sz="1400" dirty="0"/>
                        <a:t>Mother’s Delivery Weight</a:t>
                      </a:r>
                    </a:p>
                    <a:p>
                      <a:r>
                        <a:rPr lang="en-US" sz="1400" dirty="0"/>
                        <a:t>Number of Fetal Deaths this Delivery</a:t>
                      </a:r>
                    </a:p>
                    <a:p>
                      <a:r>
                        <a:rPr lang="en-US" sz="1400" dirty="0"/>
                        <a:t>Number of Live Births this Delivery</a:t>
                      </a:r>
                    </a:p>
                    <a:p>
                      <a:r>
                        <a:rPr lang="en-US" sz="1400" dirty="0"/>
                        <a:t>Plurality</a:t>
                      </a:r>
                    </a:p>
                  </a:txBody>
                  <a:tcPr/>
                </a:tc>
                <a:extLst>
                  <a:ext uri="{0D108BD9-81ED-4DB2-BD59-A6C34878D82A}">
                    <a16:rowId xmlns:a16="http://schemas.microsoft.com/office/drawing/2014/main" val="3962432525"/>
                  </a:ext>
                </a:extLst>
              </a:tr>
              <a:tr h="370840">
                <a:tc>
                  <a:txBody>
                    <a:bodyPr/>
                    <a:lstStyle/>
                    <a:p>
                      <a:r>
                        <a:rPr lang="en-US" sz="1400" dirty="0"/>
                        <a:t>Patient Demographics</a:t>
                      </a:r>
                    </a:p>
                  </a:txBody>
                  <a:tcPr/>
                </a:tc>
                <a:tc>
                  <a:txBody>
                    <a:bodyPr/>
                    <a:lstStyle/>
                    <a:p>
                      <a:r>
                        <a:rPr lang="en-US" sz="1400" dirty="0"/>
                        <a:t>Patient Medical Record Number</a:t>
                      </a:r>
                    </a:p>
                    <a:p>
                      <a:r>
                        <a:rPr lang="en-US" sz="1400" dirty="0"/>
                        <a:t>Patient Medicare Number</a:t>
                      </a:r>
                    </a:p>
                    <a:p>
                      <a:r>
                        <a:rPr lang="en-US" sz="1400" dirty="0"/>
                        <a:t>Patient Social Security Number</a:t>
                      </a:r>
                    </a:p>
                    <a:p>
                      <a:r>
                        <a:rPr lang="en-US" sz="1400" dirty="0"/>
                        <a:t>Patient Gender Identity</a:t>
                      </a:r>
                    </a:p>
                    <a:p>
                      <a:r>
                        <a:rPr lang="en-US" sz="1400" dirty="0"/>
                        <a:t>Patient Marital Status</a:t>
                      </a:r>
                    </a:p>
                    <a:p>
                      <a:r>
                        <a:rPr lang="en-US" sz="1400" dirty="0"/>
                        <a:t>Patient Address Use Period</a:t>
                      </a:r>
                    </a:p>
                    <a:p>
                      <a:r>
                        <a:rPr lang="en-US" sz="1400" dirty="0"/>
                        <a:t>Patient Vital Status</a:t>
                      </a:r>
                    </a:p>
                    <a:p>
                      <a:r>
                        <a:rPr lang="en-US" sz="1400" dirty="0"/>
                        <a:t>Patient Pregnancy Status Observation</a:t>
                      </a:r>
                    </a:p>
                    <a:p>
                      <a:r>
                        <a:rPr lang="en-US" sz="1400" dirty="0"/>
                        <a:t>Patient Birth Place</a:t>
                      </a:r>
                    </a:p>
                  </a:txBody>
                  <a:tcPr/>
                </a:tc>
                <a:extLst>
                  <a:ext uri="{0D108BD9-81ED-4DB2-BD59-A6C34878D82A}">
                    <a16:rowId xmlns:a16="http://schemas.microsoft.com/office/drawing/2014/main" val="3619647229"/>
                  </a:ext>
                </a:extLst>
              </a:tr>
              <a:tr h="370840">
                <a:tc>
                  <a:txBody>
                    <a:bodyPr/>
                    <a:lstStyle/>
                    <a:p>
                      <a:r>
                        <a:rPr lang="en-US" sz="1400" dirty="0"/>
                        <a:t>Patient Work</a:t>
                      </a:r>
                    </a:p>
                  </a:txBody>
                  <a:tcPr/>
                </a:tc>
                <a:tc>
                  <a:txBody>
                    <a:bodyPr/>
                    <a:lstStyle/>
                    <a:p>
                      <a:r>
                        <a:rPr lang="en-US" sz="1400" dirty="0"/>
                        <a:t>Job</a:t>
                      </a:r>
                    </a:p>
                    <a:p>
                      <a:r>
                        <a:rPr lang="en-US" sz="1400" dirty="0"/>
                        <a:t>Usual Work</a:t>
                      </a:r>
                    </a:p>
                  </a:txBody>
                  <a:tcPr/>
                </a:tc>
                <a:extLst>
                  <a:ext uri="{0D108BD9-81ED-4DB2-BD59-A6C34878D82A}">
                    <a16:rowId xmlns:a16="http://schemas.microsoft.com/office/drawing/2014/main" val="1350528998"/>
                  </a:ext>
                </a:extLst>
              </a:tr>
            </a:tbl>
          </a:graphicData>
        </a:graphic>
      </p:graphicFrame>
      <p:graphicFrame>
        <p:nvGraphicFramePr>
          <p:cNvPr id="7" name="Table 6">
            <a:extLst>
              <a:ext uri="{FF2B5EF4-FFF2-40B4-BE49-F238E27FC236}">
                <a16:creationId xmlns:a16="http://schemas.microsoft.com/office/drawing/2014/main" id="{34BAA5D6-471D-42FB-AA22-10B22B3322DA}"/>
              </a:ext>
            </a:extLst>
          </p:cNvPr>
          <p:cNvGraphicFramePr>
            <a:graphicFrameLocks/>
          </p:cNvGraphicFramePr>
          <p:nvPr/>
        </p:nvGraphicFramePr>
        <p:xfrm>
          <a:off x="8832591" y="620785"/>
          <a:ext cx="3176529" cy="2473960"/>
        </p:xfrm>
        <a:graphic>
          <a:graphicData uri="http://schemas.openxmlformats.org/drawingml/2006/table">
            <a:tbl>
              <a:tblPr firstRow="1" bandRow="1">
                <a:tableStyleId>{5C22544A-7EE6-4342-B048-85BDC9FD1C3A}</a:tableStyleId>
              </a:tblPr>
              <a:tblGrid>
                <a:gridCol w="1002289">
                  <a:extLst>
                    <a:ext uri="{9D8B030D-6E8A-4147-A177-3AD203B41FA5}">
                      <a16:colId xmlns:a16="http://schemas.microsoft.com/office/drawing/2014/main" val="2099523973"/>
                    </a:ext>
                  </a:extLst>
                </a:gridCol>
                <a:gridCol w="2174240">
                  <a:extLst>
                    <a:ext uri="{9D8B030D-6E8A-4147-A177-3AD203B41FA5}">
                      <a16:colId xmlns:a16="http://schemas.microsoft.com/office/drawing/2014/main" val="3602585985"/>
                    </a:ext>
                  </a:extLst>
                </a:gridCol>
              </a:tblGrid>
              <a:tr h="370840">
                <a:tc>
                  <a:txBody>
                    <a:bodyPr/>
                    <a:lstStyle/>
                    <a:p>
                      <a:pPr algn="ctr"/>
                      <a:r>
                        <a:rPr lang="en-US" sz="1400" dirty="0"/>
                        <a:t>Class</a:t>
                      </a:r>
                    </a:p>
                  </a:txBody>
                  <a:tcPr/>
                </a:tc>
                <a:tc>
                  <a:txBody>
                    <a:bodyPr/>
                    <a:lstStyle/>
                    <a:p>
                      <a:pPr algn="ctr"/>
                      <a:r>
                        <a:rPr lang="en-US" sz="1400" dirty="0"/>
                        <a:t>Element</a:t>
                      </a:r>
                    </a:p>
                  </a:txBody>
                  <a:tcPr/>
                </a:tc>
                <a:extLst>
                  <a:ext uri="{0D108BD9-81ED-4DB2-BD59-A6C34878D82A}">
                    <a16:rowId xmlns:a16="http://schemas.microsoft.com/office/drawing/2014/main" val="1766645243"/>
                  </a:ext>
                </a:extLst>
              </a:tr>
              <a:tr h="370840">
                <a:tc>
                  <a:txBody>
                    <a:bodyPr/>
                    <a:lstStyle/>
                    <a:p>
                      <a:r>
                        <a:rPr lang="en-US" sz="1400" dirty="0"/>
                        <a:t>Problems</a:t>
                      </a:r>
                    </a:p>
                  </a:txBody>
                  <a:tcPr/>
                </a:tc>
                <a:tc>
                  <a:txBody>
                    <a:bodyPr/>
                    <a:lstStyle/>
                    <a:p>
                      <a:r>
                        <a:rPr lang="en-US" sz="1400" dirty="0"/>
                        <a:t>Condition Onset Date</a:t>
                      </a:r>
                    </a:p>
                    <a:p>
                      <a:r>
                        <a:rPr lang="en-US" sz="1400" dirty="0"/>
                        <a:t>Condition Abatement Date</a:t>
                      </a:r>
                    </a:p>
                    <a:p>
                      <a:r>
                        <a:rPr lang="en-US" sz="1400" dirty="0"/>
                        <a:t>Condition/Diagnosis Code</a:t>
                      </a:r>
                    </a:p>
                    <a:p>
                      <a:r>
                        <a:rPr lang="en-US" sz="1400" dirty="0"/>
                        <a:t>Date of Diagnosis</a:t>
                      </a:r>
                    </a:p>
                    <a:p>
                      <a:r>
                        <a:rPr lang="en-US" sz="1400" dirty="0"/>
                        <a:t>Condition/Diagnosis Recorded Date</a:t>
                      </a:r>
                    </a:p>
                  </a:txBody>
                  <a:tcPr/>
                </a:tc>
                <a:extLst>
                  <a:ext uri="{0D108BD9-81ED-4DB2-BD59-A6C34878D82A}">
                    <a16:rowId xmlns:a16="http://schemas.microsoft.com/office/drawing/2014/main" val="2292268699"/>
                  </a:ext>
                </a:extLst>
              </a:tr>
              <a:tr h="370840">
                <a:tc>
                  <a:txBody>
                    <a:bodyPr/>
                    <a:lstStyle/>
                    <a:p>
                      <a:r>
                        <a:rPr lang="en-US" sz="1400" dirty="0"/>
                        <a:t>Procedures</a:t>
                      </a:r>
                    </a:p>
                  </a:txBody>
                  <a:tcPr/>
                </a:tc>
                <a:tc>
                  <a:txBody>
                    <a:bodyPr/>
                    <a:lstStyle/>
                    <a:p>
                      <a:r>
                        <a:rPr lang="en-US" sz="1400" dirty="0"/>
                        <a:t>Procedure Code</a:t>
                      </a:r>
                    </a:p>
                    <a:p>
                      <a:r>
                        <a:rPr lang="en-US" sz="1400" dirty="0"/>
                        <a:t>Procedure Date</a:t>
                      </a:r>
                    </a:p>
                    <a:p>
                      <a:r>
                        <a:rPr lang="en-US" sz="1400" dirty="0"/>
                        <a:t>Procedure Status</a:t>
                      </a:r>
                    </a:p>
                  </a:txBody>
                  <a:tcPr/>
                </a:tc>
                <a:extLst>
                  <a:ext uri="{0D108BD9-81ED-4DB2-BD59-A6C34878D82A}">
                    <a16:rowId xmlns:a16="http://schemas.microsoft.com/office/drawing/2014/main" val="3962432525"/>
                  </a:ext>
                </a:extLst>
              </a:tr>
            </a:tbl>
          </a:graphicData>
        </a:graphic>
      </p:graphicFrame>
      <p:sp>
        <p:nvSpPr>
          <p:cNvPr id="8" name="Rectangle 7">
            <a:extLst>
              <a:ext uri="{FF2B5EF4-FFF2-40B4-BE49-F238E27FC236}">
                <a16:creationId xmlns:a16="http://schemas.microsoft.com/office/drawing/2014/main" id="{70203E1E-5EFA-4343-9D43-11011A9A27BF}"/>
              </a:ext>
            </a:extLst>
          </p:cNvPr>
          <p:cNvSpPr/>
          <p:nvPr/>
        </p:nvSpPr>
        <p:spPr>
          <a:xfrm>
            <a:off x="9865360" y="1649252"/>
            <a:ext cx="1381760" cy="233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B33A3CC-86CB-4C30-96D7-82D338FEAF26}"/>
              </a:ext>
            </a:extLst>
          </p:cNvPr>
          <p:cNvSpPr/>
          <p:nvPr/>
        </p:nvSpPr>
        <p:spPr>
          <a:xfrm>
            <a:off x="9865360" y="1215830"/>
            <a:ext cx="2032000" cy="233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9555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F035-251B-4D2C-B500-DC7F34EA9CD6}"/>
              </a:ext>
            </a:extLst>
          </p:cNvPr>
          <p:cNvSpPr>
            <a:spLocks noGrp="1"/>
          </p:cNvSpPr>
          <p:nvPr>
            <p:ph type="title"/>
          </p:nvPr>
        </p:nvSpPr>
        <p:spPr>
          <a:xfrm>
            <a:off x="838200" y="-12380"/>
            <a:ext cx="10515600" cy="683499"/>
          </a:xfrm>
        </p:spPr>
        <p:txBody>
          <a:bodyPr>
            <a:normAutofit fontScale="90000"/>
          </a:bodyPr>
          <a:lstStyle/>
          <a:p>
            <a:r>
              <a:rPr lang="en-US" dirty="0"/>
              <a:t>MedMorph Elements and USCDI V2</a:t>
            </a:r>
          </a:p>
        </p:txBody>
      </p:sp>
      <p:graphicFrame>
        <p:nvGraphicFramePr>
          <p:cNvPr id="6" name="Table 5">
            <a:extLst>
              <a:ext uri="{FF2B5EF4-FFF2-40B4-BE49-F238E27FC236}">
                <a16:creationId xmlns:a16="http://schemas.microsoft.com/office/drawing/2014/main" id="{637BDA63-7E37-491D-8BCD-259E920B8789}"/>
              </a:ext>
            </a:extLst>
          </p:cNvPr>
          <p:cNvGraphicFramePr>
            <a:graphicFrameLocks/>
          </p:cNvGraphicFramePr>
          <p:nvPr/>
        </p:nvGraphicFramePr>
        <p:xfrm>
          <a:off x="906893" y="850900"/>
          <a:ext cx="5189107" cy="5156200"/>
        </p:xfrm>
        <a:graphic>
          <a:graphicData uri="http://schemas.openxmlformats.org/drawingml/2006/table">
            <a:tbl>
              <a:tblPr firstRow="1" bandRow="1">
                <a:tableStyleId>{5C22544A-7EE6-4342-B048-85BDC9FD1C3A}</a:tableStyleId>
              </a:tblPr>
              <a:tblGrid>
                <a:gridCol w="1062976">
                  <a:extLst>
                    <a:ext uri="{9D8B030D-6E8A-4147-A177-3AD203B41FA5}">
                      <a16:colId xmlns:a16="http://schemas.microsoft.com/office/drawing/2014/main" val="2099523973"/>
                    </a:ext>
                  </a:extLst>
                </a:gridCol>
                <a:gridCol w="4126131">
                  <a:extLst>
                    <a:ext uri="{9D8B030D-6E8A-4147-A177-3AD203B41FA5}">
                      <a16:colId xmlns:a16="http://schemas.microsoft.com/office/drawing/2014/main" val="3602585985"/>
                    </a:ext>
                  </a:extLst>
                </a:gridCol>
              </a:tblGrid>
              <a:tr h="370840">
                <a:tc>
                  <a:txBody>
                    <a:bodyPr/>
                    <a:lstStyle/>
                    <a:p>
                      <a:r>
                        <a:rPr lang="en-US" sz="1400" dirty="0"/>
                        <a:t>Class</a:t>
                      </a:r>
                    </a:p>
                  </a:txBody>
                  <a:tcPr/>
                </a:tc>
                <a:tc>
                  <a:txBody>
                    <a:bodyPr/>
                    <a:lstStyle/>
                    <a:p>
                      <a:r>
                        <a:rPr lang="en-US" sz="1400" dirty="0"/>
                        <a:t>Element</a:t>
                      </a:r>
                    </a:p>
                  </a:txBody>
                  <a:tcPr/>
                </a:tc>
                <a:extLst>
                  <a:ext uri="{0D108BD9-81ED-4DB2-BD59-A6C34878D82A}">
                    <a16:rowId xmlns:a16="http://schemas.microsoft.com/office/drawing/2014/main" val="1766645243"/>
                  </a:ext>
                </a:extLst>
              </a:tr>
              <a:tr h="370840">
                <a:tc>
                  <a:txBody>
                    <a:bodyPr/>
                    <a:lstStyle/>
                    <a:p>
                      <a:r>
                        <a:rPr lang="en-US" sz="1400" dirty="0"/>
                        <a:t>Encounter</a:t>
                      </a:r>
                    </a:p>
                  </a:txBody>
                  <a:tcPr/>
                </a:tc>
                <a:tc>
                  <a:txBody>
                    <a:bodyPr/>
                    <a:lstStyle/>
                    <a:p>
                      <a:r>
                        <a:rPr lang="en-US" sz="1400" dirty="0"/>
                        <a:t>Encounter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Classification of Encounter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Encounter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Encounter Subject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Encounter Identifier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Encounter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Encounter Participant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Participant Overseeing the Encounter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Primary Participant Responsible for Encounter </a:t>
                      </a:r>
                    </a:p>
                    <a:p>
                      <a:r>
                        <a:rPr lang="en-US" sz="1400" dirty="0"/>
                        <a:t>Encounter Participant Individual</a:t>
                      </a:r>
                    </a:p>
                    <a:p>
                      <a:r>
                        <a:rPr lang="en-US" sz="1400" dirty="0"/>
                        <a:t>Encounter Primary Performer NPI</a:t>
                      </a:r>
                    </a:p>
                    <a:p>
                      <a:r>
                        <a:rPr lang="en-US" sz="1400" dirty="0"/>
                        <a:t>Encounter Primary Performer Name</a:t>
                      </a:r>
                    </a:p>
                    <a:p>
                      <a:r>
                        <a:rPr lang="en-US" sz="1400" dirty="0"/>
                        <a:t>Encounter Primary Performer Professional Role</a:t>
                      </a:r>
                    </a:p>
                    <a:p>
                      <a:r>
                        <a:rPr lang="en-US" sz="1400" dirty="0"/>
                        <a:t>Time Period Participant Participated in the Encounter</a:t>
                      </a:r>
                    </a:p>
                    <a:p>
                      <a:r>
                        <a:rPr lang="en-US" sz="1400" dirty="0"/>
                        <a:t>Reason for the Encounter</a:t>
                      </a:r>
                    </a:p>
                    <a:p>
                      <a:r>
                        <a:rPr lang="en-US" sz="1400" dirty="0"/>
                        <a:t>Diagnoses Relevant to this Encounter</a:t>
                      </a:r>
                    </a:p>
                    <a:p>
                      <a:r>
                        <a:rPr lang="en-US" sz="1400" dirty="0"/>
                        <a:t>Encounter Primary Diagnosis</a:t>
                      </a:r>
                    </a:p>
                    <a:p>
                      <a:r>
                        <a:rPr lang="en-US" sz="1400" dirty="0"/>
                        <a:t>Encounter Principal Diagnosis</a:t>
                      </a:r>
                    </a:p>
                    <a:p>
                      <a:r>
                        <a:rPr lang="en-US" sz="1400" dirty="0"/>
                        <a:t>Hospital Encounter Discharge Disposition</a:t>
                      </a:r>
                    </a:p>
                    <a:p>
                      <a:r>
                        <a:rPr lang="en-US" sz="1400" dirty="0"/>
                        <a:t>Encounter Location Address</a:t>
                      </a:r>
                    </a:p>
                    <a:p>
                      <a:r>
                        <a:rPr lang="en-US" sz="1400" dirty="0"/>
                        <a:t>Expected Source(s) of Payment for this Encounter</a:t>
                      </a:r>
                    </a:p>
                    <a:p>
                      <a:r>
                        <a:rPr lang="en-US" sz="1400" dirty="0"/>
                        <a:t>Encounter Chief Complaint</a:t>
                      </a:r>
                    </a:p>
                  </a:txBody>
                  <a:tcPr/>
                </a:tc>
                <a:extLst>
                  <a:ext uri="{0D108BD9-81ED-4DB2-BD59-A6C34878D82A}">
                    <a16:rowId xmlns:a16="http://schemas.microsoft.com/office/drawing/2014/main" val="2292268699"/>
                  </a:ext>
                </a:extLst>
              </a:tr>
            </a:tbl>
          </a:graphicData>
        </a:graphic>
      </p:graphicFrame>
      <p:sp>
        <p:nvSpPr>
          <p:cNvPr id="10" name="Rectangle 9">
            <a:extLst>
              <a:ext uri="{FF2B5EF4-FFF2-40B4-BE49-F238E27FC236}">
                <a16:creationId xmlns:a16="http://schemas.microsoft.com/office/drawing/2014/main" id="{3BAE6A2A-C04C-4954-A4F6-1D8B90283E48}"/>
              </a:ext>
            </a:extLst>
          </p:cNvPr>
          <p:cNvSpPr/>
          <p:nvPr/>
        </p:nvSpPr>
        <p:spPr>
          <a:xfrm>
            <a:off x="2011680" y="1686560"/>
            <a:ext cx="1310640" cy="233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4934041-FA79-4F00-B8E7-6E3A67037FA6}"/>
              </a:ext>
            </a:extLst>
          </p:cNvPr>
          <p:cNvSpPr/>
          <p:nvPr/>
        </p:nvSpPr>
        <p:spPr>
          <a:xfrm>
            <a:off x="2021840" y="4460240"/>
            <a:ext cx="2773680" cy="233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39E8CFE-1D68-494C-BC1B-EBB8B92D4F17}"/>
              </a:ext>
            </a:extLst>
          </p:cNvPr>
          <p:cNvSpPr/>
          <p:nvPr/>
        </p:nvSpPr>
        <p:spPr>
          <a:xfrm>
            <a:off x="2021840" y="2332431"/>
            <a:ext cx="1381760" cy="233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6C68D0-DC9F-4455-9C31-9FCA1C47DA0F}"/>
              </a:ext>
            </a:extLst>
          </p:cNvPr>
          <p:cNvSpPr/>
          <p:nvPr/>
        </p:nvSpPr>
        <p:spPr>
          <a:xfrm>
            <a:off x="2011680" y="3396335"/>
            <a:ext cx="2773680" cy="233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6DBD1B9-AAE2-4D91-AE90-1F4578AE3D62}"/>
              </a:ext>
            </a:extLst>
          </p:cNvPr>
          <p:cNvSpPr/>
          <p:nvPr/>
        </p:nvSpPr>
        <p:spPr>
          <a:xfrm>
            <a:off x="2011680" y="3602253"/>
            <a:ext cx="2773680" cy="233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566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3" name="Rectangle 22"/>
          <p:cNvSpPr/>
          <p:nvPr/>
        </p:nvSpPr>
        <p:spPr>
          <a:xfrm>
            <a:off x="655823" y="443620"/>
            <a:ext cx="2811654" cy="280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7FF25D1C-53E7-584A-BF3D-9AD9FDEBD87C}"/>
              </a:ext>
            </a:extLst>
          </p:cNvPr>
          <p:cNvSpPr/>
          <p:nvPr/>
        </p:nvSpPr>
        <p:spPr>
          <a:xfrm>
            <a:off x="11248626" y="-67412"/>
            <a:ext cx="668948" cy="66894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F103F946-789B-434F-B286-D2EA12C683E2}"/>
              </a:ext>
            </a:extLst>
          </p:cNvPr>
          <p:cNvSpPr/>
          <p:nvPr/>
        </p:nvSpPr>
        <p:spPr>
          <a:xfrm>
            <a:off x="11740954" y="-77345"/>
            <a:ext cx="328872" cy="3288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1" name="Oval 20">
            <a:extLst>
              <a:ext uri="{FF2B5EF4-FFF2-40B4-BE49-F238E27FC236}">
                <a16:creationId xmlns:a16="http://schemas.microsoft.com/office/drawing/2014/main" id="{4E8E8A43-E34D-374C-8D69-8E8382BD9EF5}"/>
              </a:ext>
            </a:extLst>
          </p:cNvPr>
          <p:cNvSpPr/>
          <p:nvPr/>
        </p:nvSpPr>
        <p:spPr>
          <a:xfrm>
            <a:off x="11980721" y="429743"/>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2" name="Oval 21">
            <a:extLst>
              <a:ext uri="{FF2B5EF4-FFF2-40B4-BE49-F238E27FC236}">
                <a16:creationId xmlns:a16="http://schemas.microsoft.com/office/drawing/2014/main" id="{E5EAA469-188A-A843-8568-AAECC271BD95}"/>
              </a:ext>
            </a:extLst>
          </p:cNvPr>
          <p:cNvSpPr/>
          <p:nvPr/>
        </p:nvSpPr>
        <p:spPr>
          <a:xfrm>
            <a:off x="11070380" y="346357"/>
            <a:ext cx="161842" cy="16184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35" name="Picture 11" descr="Untitled20"/>
          <p:cNvPicPr>
            <a:picLocks noChangeAspect="1" noChangeArrowheads="1"/>
          </p:cNvPicPr>
          <p:nvPr/>
        </p:nvPicPr>
        <p:blipFill rotWithShape="1">
          <a:blip r:embed="rId3">
            <a:extLst>
              <a:ext uri="{28A0092B-C50C-407E-A947-70E740481C1C}">
                <a14:useLocalDpi xmlns:a14="http://schemas.microsoft.com/office/drawing/2010/main" val="0"/>
              </a:ext>
            </a:extLst>
          </a:blip>
          <a:srcRect l="9109" t="5740" r="2638" b="4842"/>
          <a:stretch/>
        </p:blipFill>
        <p:spPr bwMode="auto">
          <a:xfrm>
            <a:off x="6913703" y="0"/>
            <a:ext cx="2618509" cy="336577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1" descr="modify 2"/>
          <p:cNvPicPr>
            <a:picLocks noChangeAspect="1" noChangeArrowheads="1"/>
          </p:cNvPicPr>
          <p:nvPr/>
        </p:nvPicPr>
        <p:blipFill rotWithShape="1">
          <a:blip r:embed="rId4">
            <a:extLst>
              <a:ext uri="{28A0092B-C50C-407E-A947-70E740481C1C}">
                <a14:useLocalDpi xmlns:a14="http://schemas.microsoft.com/office/drawing/2010/main" val="0"/>
              </a:ext>
            </a:extLst>
          </a:blip>
          <a:srcRect l="457" t="3798" r="1083" b="4602"/>
          <a:stretch/>
        </p:blipFill>
        <p:spPr bwMode="auto">
          <a:xfrm>
            <a:off x="6905501" y="3365779"/>
            <a:ext cx="2618509" cy="349222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3a"/>
          <p:cNvPicPr>
            <a:picLocks noChangeAspect="1" noChangeArrowheads="1"/>
          </p:cNvPicPr>
          <p:nvPr/>
        </p:nvPicPr>
        <p:blipFill rotWithShape="1">
          <a:blip r:embed="rId5">
            <a:extLst>
              <a:ext uri="{28A0092B-C50C-407E-A947-70E740481C1C}">
                <a14:useLocalDpi xmlns:a14="http://schemas.microsoft.com/office/drawing/2010/main" val="0"/>
              </a:ext>
            </a:extLst>
          </a:blip>
          <a:srcRect l="20941" t="13627" b="8618"/>
          <a:stretch/>
        </p:blipFill>
        <p:spPr bwMode="auto">
          <a:xfrm>
            <a:off x="9540414" y="3365780"/>
            <a:ext cx="2667990" cy="176579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lays Well with Others - Birmingham Medical New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0414" y="5136079"/>
            <a:ext cx="2667990" cy="16988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Health Reporter | IHE-Europe Connectathon Reached a Peak in Bern,  Switzerland May 21th to 25th, 20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40414" y="1546505"/>
            <a:ext cx="2667990" cy="18170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ntroduction to the IHE NA Connectathon"/>
          <p:cNvPicPr>
            <a:picLocks noChangeAspect="1" noChangeArrowheads="1"/>
          </p:cNvPicPr>
          <p:nvPr/>
        </p:nvPicPr>
        <p:blipFill rotWithShape="1">
          <a:blip r:embed="rId8">
            <a:extLst>
              <a:ext uri="{28A0092B-C50C-407E-A947-70E740481C1C}">
                <a14:useLocalDpi xmlns:a14="http://schemas.microsoft.com/office/drawing/2010/main" val="0"/>
              </a:ext>
            </a:extLst>
          </a:blip>
          <a:srcRect l="1451" t="12241" r="48604" b="12035"/>
          <a:stretch/>
        </p:blipFill>
        <p:spPr bwMode="auto">
          <a:xfrm>
            <a:off x="9556818" y="395"/>
            <a:ext cx="2659788" cy="154650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2E0A62A3-AFEE-A44A-8675-2FAB0C8C4FC8}"/>
              </a:ext>
            </a:extLst>
          </p:cNvPr>
          <p:cNvSpPr txBox="1">
            <a:spLocks/>
          </p:cNvSpPr>
          <p:nvPr/>
        </p:nvSpPr>
        <p:spPr>
          <a:xfrm>
            <a:off x="630701" y="966142"/>
            <a:ext cx="4832132" cy="1326774"/>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l" defTabSz="914318"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1E22AA"/>
                </a:solidFill>
                <a:effectLst/>
                <a:uLnTx/>
                <a:uFillTx/>
                <a:latin typeface="Prometo Medium" panose="020B0604030203060203" pitchFamily="34" charset="77"/>
                <a:ea typeface="+mj-ea"/>
                <a:cs typeface="+mj-cs"/>
              </a:rPr>
              <a:t>What is Integrating the Healthcare Enterprise (IHE)</a:t>
            </a:r>
          </a:p>
        </p:txBody>
      </p:sp>
      <p:sp>
        <p:nvSpPr>
          <p:cNvPr id="19" name="TextBox 18">
            <a:extLst>
              <a:ext uri="{FF2B5EF4-FFF2-40B4-BE49-F238E27FC236}">
                <a16:creationId xmlns:a16="http://schemas.microsoft.com/office/drawing/2014/main" id="{EEC6705E-1A42-5941-A383-AE7540F4A0EE}"/>
              </a:ext>
            </a:extLst>
          </p:cNvPr>
          <p:cNvSpPr txBox="1"/>
          <p:nvPr/>
        </p:nvSpPr>
        <p:spPr>
          <a:xfrm>
            <a:off x="655823" y="4010365"/>
            <a:ext cx="4025014" cy="1246495"/>
          </a:xfrm>
          <a:prstGeom prst="rect">
            <a:avLst/>
          </a:prstGeom>
          <a:noFill/>
        </p:spPr>
        <p:txBody>
          <a:bodyPr wrap="square" lIns="0" rIns="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Launched by HIMSS and RSNA in 1998 to </a:t>
            </a:r>
            <a:r>
              <a:rPr kumimoji="0" lang="en-US" sz="14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increase standards adoption </a:t>
            </a:r>
            <a:r>
              <a:rPr kumimoji="0" lang="en-US" sz="1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and </a:t>
            </a:r>
            <a:r>
              <a:rPr kumimoji="0" lang="en-US" sz="14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help decrease the costs for providers of implementations and integration of multiple vendor systems.</a:t>
            </a:r>
          </a:p>
        </p:txBody>
      </p:sp>
      <p:sp>
        <p:nvSpPr>
          <p:cNvPr id="20" name="TextBox 19">
            <a:extLst>
              <a:ext uri="{FF2B5EF4-FFF2-40B4-BE49-F238E27FC236}">
                <a16:creationId xmlns:a16="http://schemas.microsoft.com/office/drawing/2014/main" id="{A1C5D0D4-C379-DD4F-8B6E-79DBAB4F1560}"/>
              </a:ext>
            </a:extLst>
          </p:cNvPr>
          <p:cNvSpPr txBox="1"/>
          <p:nvPr/>
        </p:nvSpPr>
        <p:spPr>
          <a:xfrm>
            <a:off x="692968" y="2806013"/>
            <a:ext cx="3701552" cy="83099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5A5A"/>
                </a:solidFill>
                <a:effectLst/>
                <a:uLnTx/>
                <a:uFillTx/>
                <a:latin typeface="Century Gothic" panose="020B0502020202020204" pitchFamily="34" charset="0"/>
                <a:ea typeface="+mn-ea"/>
                <a:cs typeface="+mn-cs"/>
              </a:rPr>
              <a:t>Over twenty years of Collaboration, Community and Continuous Improvement</a:t>
            </a:r>
          </a:p>
        </p:txBody>
      </p:sp>
    </p:spTree>
    <p:extLst>
      <p:ext uri="{BB962C8B-B14F-4D97-AF65-F5344CB8AC3E}">
        <p14:creationId xmlns:p14="http://schemas.microsoft.com/office/powerpoint/2010/main" val="3280294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DFE2-911D-40A3-847A-6DC95E0D9823}"/>
              </a:ext>
            </a:extLst>
          </p:cNvPr>
          <p:cNvSpPr>
            <a:spLocks noGrp="1"/>
          </p:cNvSpPr>
          <p:nvPr>
            <p:ph type="title"/>
          </p:nvPr>
        </p:nvSpPr>
        <p:spPr>
          <a:xfrm>
            <a:off x="356937" y="353094"/>
            <a:ext cx="10515600" cy="876534"/>
          </a:xfrm>
        </p:spPr>
        <p:txBody>
          <a:bodyPr>
            <a:normAutofit/>
          </a:bodyPr>
          <a:lstStyle/>
          <a:p>
            <a:r>
              <a:rPr lang="en-US" sz="3600" b="0" dirty="0"/>
              <a:t>USCDI Public Comment Process</a:t>
            </a:r>
            <a:endParaRPr lang="en-US" sz="3600" dirty="0"/>
          </a:p>
        </p:txBody>
      </p:sp>
      <p:graphicFrame>
        <p:nvGraphicFramePr>
          <p:cNvPr id="4" name="Table 4">
            <a:extLst>
              <a:ext uri="{FF2B5EF4-FFF2-40B4-BE49-F238E27FC236}">
                <a16:creationId xmlns:a16="http://schemas.microsoft.com/office/drawing/2014/main" id="{1A3C0983-0E31-4DF0-9063-0B2F14F04A86}"/>
              </a:ext>
            </a:extLst>
          </p:cNvPr>
          <p:cNvGraphicFramePr>
            <a:graphicFrameLocks noGrp="1"/>
          </p:cNvGraphicFramePr>
          <p:nvPr>
            <p:ph idx="1"/>
          </p:nvPr>
        </p:nvGraphicFramePr>
        <p:xfrm>
          <a:off x="356937" y="1079466"/>
          <a:ext cx="11292767" cy="2895600"/>
        </p:xfrm>
        <a:graphic>
          <a:graphicData uri="http://schemas.openxmlformats.org/drawingml/2006/table">
            <a:tbl>
              <a:tblPr firstRow="1" bandRow="1">
                <a:tableStyleId>{5C22544A-7EE6-4342-B048-85BDC9FD1C3A}</a:tableStyleId>
              </a:tblPr>
              <a:tblGrid>
                <a:gridCol w="709994">
                  <a:extLst>
                    <a:ext uri="{9D8B030D-6E8A-4147-A177-3AD203B41FA5}">
                      <a16:colId xmlns:a16="http://schemas.microsoft.com/office/drawing/2014/main" val="1659199950"/>
                    </a:ext>
                  </a:extLst>
                </a:gridCol>
                <a:gridCol w="8197385">
                  <a:extLst>
                    <a:ext uri="{9D8B030D-6E8A-4147-A177-3AD203B41FA5}">
                      <a16:colId xmlns:a16="http://schemas.microsoft.com/office/drawing/2014/main" val="2038574813"/>
                    </a:ext>
                  </a:extLst>
                </a:gridCol>
                <a:gridCol w="2385388">
                  <a:extLst>
                    <a:ext uri="{9D8B030D-6E8A-4147-A177-3AD203B41FA5}">
                      <a16:colId xmlns:a16="http://schemas.microsoft.com/office/drawing/2014/main" val="2336852032"/>
                    </a:ext>
                  </a:extLst>
                </a:gridCol>
              </a:tblGrid>
              <a:tr h="370840">
                <a:tc>
                  <a:txBody>
                    <a:bodyPr/>
                    <a:lstStyle/>
                    <a:p>
                      <a:r>
                        <a:rPr lang="en-US" sz="2000" dirty="0"/>
                        <a:t>Step</a:t>
                      </a:r>
                    </a:p>
                  </a:txBody>
                  <a:tcPr/>
                </a:tc>
                <a:tc>
                  <a:txBody>
                    <a:bodyPr/>
                    <a:lstStyle/>
                    <a:p>
                      <a:r>
                        <a:rPr lang="en-US" sz="2000" dirty="0"/>
                        <a:t>Activity</a:t>
                      </a:r>
                    </a:p>
                  </a:txBody>
                  <a:tcPr/>
                </a:tc>
                <a:tc>
                  <a:txBody>
                    <a:bodyPr/>
                    <a:lstStyle/>
                    <a:p>
                      <a:r>
                        <a:rPr lang="en-US" sz="2000" dirty="0"/>
                        <a:t>Date</a:t>
                      </a:r>
                    </a:p>
                  </a:txBody>
                  <a:tcPr/>
                </a:tc>
                <a:extLst>
                  <a:ext uri="{0D108BD9-81ED-4DB2-BD59-A6C34878D82A}">
                    <a16:rowId xmlns:a16="http://schemas.microsoft.com/office/drawing/2014/main" val="1112645461"/>
                  </a:ext>
                </a:extLst>
              </a:tr>
              <a:tr h="370840">
                <a:tc>
                  <a:txBody>
                    <a:bodyPr/>
                    <a:lstStyle/>
                    <a:p>
                      <a:r>
                        <a:rPr lang="en-US" sz="2000" dirty="0"/>
                        <a:t>1</a:t>
                      </a:r>
                    </a:p>
                  </a:txBody>
                  <a:tcPr/>
                </a:tc>
                <a:tc>
                  <a:txBody>
                    <a:bodyPr/>
                    <a:lstStyle/>
                    <a:p>
                      <a:r>
                        <a:rPr lang="en-US" sz="2000" dirty="0"/>
                        <a:t>Evaluate Draft USCDI v2 and submit comments via the ONDEC system</a:t>
                      </a:r>
                    </a:p>
                  </a:txBody>
                  <a:tcPr/>
                </a:tc>
                <a:tc>
                  <a:txBody>
                    <a:bodyPr/>
                    <a:lstStyle/>
                    <a:p>
                      <a:r>
                        <a:rPr lang="en-US" sz="2000" dirty="0"/>
                        <a:t>By April 15, 2021</a:t>
                      </a:r>
                    </a:p>
                  </a:txBody>
                  <a:tcPr/>
                </a:tc>
                <a:extLst>
                  <a:ext uri="{0D108BD9-81ED-4DB2-BD59-A6C34878D82A}">
                    <a16:rowId xmlns:a16="http://schemas.microsoft.com/office/drawing/2014/main" val="739481757"/>
                  </a:ext>
                </a:extLst>
              </a:tr>
              <a:tr h="370840">
                <a:tc>
                  <a:txBody>
                    <a:bodyPr/>
                    <a:lstStyle/>
                    <a:p>
                      <a:r>
                        <a:rPr lang="en-US" sz="20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ONC reviews comments and recommendations</a:t>
                      </a:r>
                    </a:p>
                  </a:txBody>
                  <a:tcPr/>
                </a:tc>
                <a:tc>
                  <a:txBody>
                    <a:bodyPr/>
                    <a:lstStyle/>
                    <a:p>
                      <a:r>
                        <a:rPr lang="en-US" sz="2000" dirty="0"/>
                        <a:t>April 15 – July 2021</a:t>
                      </a:r>
                    </a:p>
                  </a:txBody>
                  <a:tcPr/>
                </a:tc>
                <a:extLst>
                  <a:ext uri="{0D108BD9-81ED-4DB2-BD59-A6C34878D82A}">
                    <a16:rowId xmlns:a16="http://schemas.microsoft.com/office/drawing/2014/main" val="2454292854"/>
                  </a:ext>
                </a:extLst>
              </a:tr>
              <a:tr h="370840">
                <a:tc>
                  <a:txBody>
                    <a:bodyPr/>
                    <a:lstStyle/>
                    <a:p>
                      <a:r>
                        <a:rPr lang="en-US" sz="2000" dirty="0"/>
                        <a:t>3</a:t>
                      </a:r>
                    </a:p>
                  </a:txBody>
                  <a:tcPr/>
                </a:tc>
                <a:tc>
                  <a:txBody>
                    <a:bodyPr/>
                    <a:lstStyle/>
                    <a:p>
                      <a:r>
                        <a:rPr lang="en-US" sz="2000" dirty="0"/>
                        <a:t>ONC publishes USCDI v2</a:t>
                      </a:r>
                    </a:p>
                  </a:txBody>
                  <a:tcPr/>
                </a:tc>
                <a:tc>
                  <a:txBody>
                    <a:bodyPr/>
                    <a:lstStyle/>
                    <a:p>
                      <a:r>
                        <a:rPr lang="en-US" sz="2000" dirty="0"/>
                        <a:t>July 2021</a:t>
                      </a:r>
                    </a:p>
                  </a:txBody>
                  <a:tcPr/>
                </a:tc>
                <a:extLst>
                  <a:ext uri="{0D108BD9-81ED-4DB2-BD59-A6C34878D82A}">
                    <a16:rowId xmlns:a16="http://schemas.microsoft.com/office/drawing/2014/main" val="1272888235"/>
                  </a:ext>
                </a:extLst>
              </a:tr>
              <a:tr h="370840">
                <a:tc>
                  <a:txBody>
                    <a:bodyPr/>
                    <a:lstStyle/>
                    <a:p>
                      <a:r>
                        <a:rPr lang="en-US" sz="2000" dirty="0"/>
                        <a:t>4</a:t>
                      </a:r>
                    </a:p>
                  </a:txBody>
                  <a:tcPr/>
                </a:tc>
                <a:tc>
                  <a:txBody>
                    <a:bodyPr/>
                    <a:lstStyle/>
                    <a:p>
                      <a:r>
                        <a:rPr lang="en-US" sz="2000" kern="1200" dirty="0">
                          <a:solidFill>
                            <a:schemeClr val="dk1"/>
                          </a:solidFill>
                          <a:effectLst/>
                          <a:latin typeface="+mn-lt"/>
                          <a:ea typeface="+mn-ea"/>
                          <a:cs typeface="+mn-cs"/>
                        </a:rPr>
                        <a:t>ONC will consider USCDIv2 be included in a future cycle of the Standards Version Advancement Process (SVAP), which permits health IT developers to voluntarily update their certified health IT with these new USCDI data elements and provide those updates to their customers</a:t>
                      </a:r>
                      <a:endParaRPr lang="en-US" sz="2000" dirty="0"/>
                    </a:p>
                  </a:txBody>
                  <a:tcPr/>
                </a:tc>
                <a:tc>
                  <a:txBody>
                    <a:bodyPr/>
                    <a:lstStyle/>
                    <a:p>
                      <a:r>
                        <a:rPr lang="en-US" sz="2000" dirty="0"/>
                        <a:t>Aug 2021</a:t>
                      </a:r>
                    </a:p>
                  </a:txBody>
                  <a:tcPr/>
                </a:tc>
                <a:extLst>
                  <a:ext uri="{0D108BD9-81ED-4DB2-BD59-A6C34878D82A}">
                    <a16:rowId xmlns:a16="http://schemas.microsoft.com/office/drawing/2014/main" val="3341015509"/>
                  </a:ext>
                </a:extLst>
              </a:tr>
            </a:tbl>
          </a:graphicData>
        </a:graphic>
      </p:graphicFrame>
    </p:spTree>
    <p:extLst>
      <p:ext uri="{BB962C8B-B14F-4D97-AF65-F5344CB8AC3E}">
        <p14:creationId xmlns:p14="http://schemas.microsoft.com/office/powerpoint/2010/main" val="3425233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Next Steps</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Maria Michaels</a:t>
            </a: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597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3771-479B-4440-B2A7-86E792FB0EE6}"/>
              </a:ext>
            </a:extLst>
          </p:cNvPr>
          <p:cNvSpPr>
            <a:spLocks noGrp="1"/>
          </p:cNvSpPr>
          <p:nvPr>
            <p:ph type="title"/>
          </p:nvPr>
        </p:nvSpPr>
        <p:spPr>
          <a:xfrm>
            <a:off x="441158" y="317000"/>
            <a:ext cx="10515600" cy="970380"/>
          </a:xfrm>
        </p:spPr>
        <p:txBody>
          <a:bodyPr>
            <a:normAutofit/>
          </a:bodyPr>
          <a:lstStyle/>
          <a:p>
            <a:r>
              <a:rPr lang="en-US" sz="3600" b="0" dirty="0"/>
              <a:t>Upcoming MedMorph Meetings</a:t>
            </a:r>
          </a:p>
        </p:txBody>
      </p:sp>
      <p:sp>
        <p:nvSpPr>
          <p:cNvPr id="3" name="Content Placeholder 2">
            <a:extLst>
              <a:ext uri="{FF2B5EF4-FFF2-40B4-BE49-F238E27FC236}">
                <a16:creationId xmlns:a16="http://schemas.microsoft.com/office/drawing/2014/main" id="{1863E1D0-A7F5-4A2E-9459-7524CBCBD317}"/>
              </a:ext>
            </a:extLst>
          </p:cNvPr>
          <p:cNvSpPr>
            <a:spLocks noGrp="1"/>
          </p:cNvSpPr>
          <p:nvPr>
            <p:ph idx="1"/>
          </p:nvPr>
        </p:nvSpPr>
        <p:spPr>
          <a:xfrm>
            <a:off x="441158" y="1428583"/>
            <a:ext cx="10515600" cy="4351338"/>
          </a:xfrm>
        </p:spPr>
        <p:txBody>
          <a:bodyPr>
            <a:normAutofit lnSpcReduction="10000"/>
          </a:bodyPr>
          <a:lstStyle/>
          <a:p>
            <a:r>
              <a:rPr lang="en-US" dirty="0">
                <a:solidFill>
                  <a:srgbClr val="0070C0"/>
                </a:solidFill>
              </a:rPr>
              <a:t>Next Full TEP Meeting</a:t>
            </a:r>
          </a:p>
          <a:p>
            <a:pPr lvl="1"/>
            <a:r>
              <a:rPr lang="en-US" dirty="0"/>
              <a:t>Tuesday April 20</a:t>
            </a:r>
            <a:r>
              <a:rPr lang="en-US" baseline="30000" dirty="0"/>
              <a:t>th</a:t>
            </a:r>
            <a:r>
              <a:rPr lang="en-US" dirty="0"/>
              <a:t>,  2021, 3-4 pm ET / 2-3pm CT / 1-2 pm MT / 12-1 pm PT</a:t>
            </a:r>
          </a:p>
          <a:p>
            <a:r>
              <a:rPr lang="en-US" dirty="0">
                <a:solidFill>
                  <a:srgbClr val="0070C0"/>
                </a:solidFill>
              </a:rPr>
              <a:t>Reference Architecture Workgroup (Weekly)</a:t>
            </a:r>
          </a:p>
          <a:p>
            <a:pPr lvl="1"/>
            <a:r>
              <a:rPr lang="en-US" dirty="0"/>
              <a:t>March 17</a:t>
            </a:r>
            <a:r>
              <a:rPr lang="en-US" baseline="30000" dirty="0"/>
              <a:t>th</a:t>
            </a:r>
            <a:r>
              <a:rPr lang="en-US" dirty="0"/>
              <a:t>, 2021 - Wednesdays @ 1-2pm ET / 12-1pm CT / 11am-12pm MT / 10-11am PT</a:t>
            </a:r>
          </a:p>
          <a:p>
            <a:r>
              <a:rPr lang="en-US" dirty="0">
                <a:solidFill>
                  <a:srgbClr val="0070C0"/>
                </a:solidFill>
              </a:rPr>
              <a:t>Consolidated Use Case Workgroups (Weekly)</a:t>
            </a:r>
          </a:p>
          <a:p>
            <a:pPr lvl="1"/>
            <a:r>
              <a:rPr lang="en-US" dirty="0"/>
              <a:t>March 18</a:t>
            </a:r>
            <a:r>
              <a:rPr lang="en-US" baseline="30000" dirty="0"/>
              <a:t>th</a:t>
            </a:r>
            <a:r>
              <a:rPr lang="en-US" dirty="0"/>
              <a:t>,  2021 - Thursdays @ 12-1pm ET / 11-12 am CT / 10am-11 am MT / 9-10 am PT</a:t>
            </a:r>
          </a:p>
          <a:p>
            <a:r>
              <a:rPr lang="en-US" dirty="0">
                <a:solidFill>
                  <a:srgbClr val="0070C0"/>
                </a:solidFill>
              </a:rPr>
              <a:t>Evaluation Workgroup (Weekly)</a:t>
            </a:r>
          </a:p>
          <a:p>
            <a:pPr lvl="1"/>
            <a:r>
              <a:rPr lang="en-US" dirty="0"/>
              <a:t>March 18</a:t>
            </a:r>
            <a:r>
              <a:rPr lang="en-US" baseline="30000" dirty="0"/>
              <a:t>th</a:t>
            </a:r>
            <a:r>
              <a:rPr lang="en-US" dirty="0"/>
              <a:t>, 2021 – Thursdays @ 10 -11 am ET/ 9-10 am CT/ 8-9 am MT/ 7-8 am PT</a:t>
            </a:r>
          </a:p>
          <a:p>
            <a:pPr lvl="1"/>
            <a:endParaRPr lang="en-US" dirty="0"/>
          </a:p>
          <a:p>
            <a:endParaRPr lang="en-US" dirty="0"/>
          </a:p>
          <a:p>
            <a:endParaRPr lang="en-US" dirty="0"/>
          </a:p>
        </p:txBody>
      </p:sp>
    </p:spTree>
    <p:extLst>
      <p:ext uri="{BB962C8B-B14F-4D97-AF65-F5344CB8AC3E}">
        <p14:creationId xmlns:p14="http://schemas.microsoft.com/office/powerpoint/2010/main" val="4006894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232064" y="11689"/>
            <a:ext cx="10515600" cy="1325563"/>
          </a:xfrm>
        </p:spPr>
        <p:txBody>
          <a:bodyPr>
            <a:normAutofit/>
          </a:bodyPr>
          <a:lstStyle/>
          <a:p>
            <a:r>
              <a:rPr lang="en-US" sz="3600" b="0"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232064" y="1212561"/>
            <a:ext cx="11634354" cy="5520748"/>
          </a:xfrm>
        </p:spPr>
        <p:txBody>
          <a:bodyPr>
            <a:normAutofit/>
          </a:bodyPr>
          <a:lstStyle/>
          <a:p>
            <a:pPr marL="0" indent="0">
              <a:buNone/>
            </a:pPr>
            <a:r>
              <a:rPr lang="en-US" sz="2000"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Brian Gugerty: </a:t>
            </a:r>
            <a:r>
              <a:rPr lang="en-US" sz="1800" dirty="0">
                <a:hlinkClick r:id="rId6"/>
              </a:rPr>
              <a:t>vaz6@cdc.gov</a:t>
            </a:r>
            <a:endParaRPr lang="en-US" sz="1800" dirty="0"/>
          </a:p>
          <a:p>
            <a:pPr lvl="1"/>
            <a:r>
              <a:rPr lang="en-US" sz="1800" dirty="0"/>
              <a:t>Cynthia Bush: </a:t>
            </a:r>
            <a:r>
              <a:rPr lang="en-US" sz="1800" dirty="0">
                <a:hlinkClick r:id="rId7"/>
              </a:rPr>
              <a:t>pdz1@cdc.gov</a:t>
            </a:r>
            <a:endParaRPr lang="en-US" sz="1800" dirty="0"/>
          </a:p>
          <a:p>
            <a:pPr marL="0" indent="0">
              <a:buNone/>
            </a:pPr>
            <a:r>
              <a:rPr lang="en-US" sz="2000" dirty="0"/>
              <a:t>TEP Co-Chairs</a:t>
            </a:r>
          </a:p>
          <a:p>
            <a:pPr lvl="1"/>
            <a:r>
              <a:rPr lang="en-US" sz="1800" dirty="0"/>
              <a:t>John Loonsk: </a:t>
            </a:r>
            <a:r>
              <a:rPr lang="en-US" sz="1800" dirty="0">
                <a:hlinkClick r:id="rId8"/>
              </a:rPr>
              <a:t>john.loonsk@jhu.edu</a:t>
            </a:r>
            <a:endParaRPr lang="en-US" sz="1800" dirty="0"/>
          </a:p>
          <a:p>
            <a:pPr lvl="1"/>
            <a:r>
              <a:rPr lang="en-US" sz="1800" dirty="0"/>
              <a:t>Bill Lober: </a:t>
            </a:r>
            <a:r>
              <a:rPr lang="en-US" sz="1800" dirty="0">
                <a:hlinkClick r:id="rId9"/>
              </a:rPr>
              <a:t>lober@uw.edu</a:t>
            </a:r>
            <a:endParaRPr lang="en-US" sz="1800" dirty="0"/>
          </a:p>
          <a:p>
            <a:endParaRPr lang="en-US" sz="20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5529695" y="1202777"/>
            <a:ext cx="6845877" cy="5520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Technical Leads</a:t>
            </a:r>
          </a:p>
          <a:p>
            <a:pPr lvl="1"/>
            <a:r>
              <a:rPr lang="en-US" sz="1800" dirty="0"/>
              <a:t>Nagesh “Dragon” Bashyam: </a:t>
            </a:r>
            <a:r>
              <a:rPr lang="en-US" sz="1800" dirty="0">
                <a:solidFill>
                  <a:srgbClr val="0070C0"/>
                </a:solidFill>
                <a:hlinkClick r:id="rId10">
                  <a:extLst>
                    <a:ext uri="{A12FA001-AC4F-418D-AE19-62706E023703}">
                      <ahyp:hlinkClr xmlns:ahyp="http://schemas.microsoft.com/office/drawing/2018/hyperlinkcolor" val="tx"/>
                    </a:ext>
                  </a:extLst>
                </a:hlinkClick>
              </a:rPr>
              <a:t>nagesh.bashyam@drajer.com</a:t>
            </a:r>
            <a:r>
              <a:rPr lang="en-US" sz="1800" dirty="0">
                <a:solidFill>
                  <a:srgbClr val="0070C0"/>
                </a:solidFill>
              </a:rPr>
              <a:t> </a:t>
            </a:r>
          </a:p>
          <a:p>
            <a:pPr marL="0" indent="0">
              <a:buFont typeface="Arial" panose="020B0604020202020204" pitchFamily="34" charset="0"/>
              <a:buNone/>
            </a:pPr>
            <a:r>
              <a:rPr lang="en-US" sz="2000" dirty="0"/>
              <a:t>Support Team</a:t>
            </a:r>
          </a:p>
          <a:p>
            <a:pPr lvl="1"/>
            <a:r>
              <a:rPr lang="en-US" sz="1800" dirty="0"/>
              <a:t>Becky Angeles: </a:t>
            </a:r>
            <a:r>
              <a:rPr lang="en-US" sz="1800" dirty="0">
                <a:solidFill>
                  <a:srgbClr val="0070C0"/>
                </a:solidFill>
                <a:hlinkClick r:id="rId11">
                  <a:extLst>
                    <a:ext uri="{A12FA001-AC4F-418D-AE19-62706E023703}">
                      <ahyp:hlinkClr xmlns:ahyp="http://schemas.microsoft.com/office/drawing/2018/hyperlinkcolor" val="tx"/>
                    </a:ext>
                  </a:extLst>
                </a:hlinkClick>
              </a:rPr>
              <a:t>becky.angeles@carradora.com</a:t>
            </a:r>
            <a:r>
              <a:rPr lang="en-US" sz="1800" dirty="0"/>
              <a:t> </a:t>
            </a:r>
          </a:p>
          <a:p>
            <a:pPr lvl="1"/>
            <a:r>
              <a:rPr lang="en-US" sz="1800" dirty="0"/>
              <a:t>Jamie Parker: </a:t>
            </a:r>
            <a:r>
              <a:rPr lang="en-US" sz="1800" dirty="0">
                <a:solidFill>
                  <a:srgbClr val="0070C0"/>
                </a:solidFill>
                <a:hlinkClick r:id="rId12">
                  <a:extLst>
                    <a:ext uri="{A12FA001-AC4F-418D-AE19-62706E023703}">
                      <ahyp:hlinkClr xmlns:ahyp="http://schemas.microsoft.com/office/drawing/2018/hyperlinkcolor" val="tx"/>
                    </a:ext>
                  </a:extLst>
                </a:hlinkClick>
              </a:rPr>
              <a:t>jamie.parker@carradora.com</a:t>
            </a:r>
            <a:r>
              <a:rPr lang="en-US" sz="1800" dirty="0">
                <a:solidFill>
                  <a:srgbClr val="0070C0"/>
                </a:solidFill>
              </a:rPr>
              <a:t> </a:t>
            </a:r>
          </a:p>
          <a:p>
            <a:pPr lvl="1"/>
            <a:r>
              <a:rPr lang="en-US" sz="1800" dirty="0"/>
              <a:t>Kishore Bashyam: </a:t>
            </a:r>
            <a:r>
              <a:rPr lang="en-US" sz="1800" dirty="0">
                <a:solidFill>
                  <a:srgbClr val="0070C0"/>
                </a:solidFill>
                <a:hlinkClick r:id="rId13">
                  <a:extLst>
                    <a:ext uri="{A12FA001-AC4F-418D-AE19-62706E023703}">
                      <ahyp:hlinkClr xmlns:ahyp="http://schemas.microsoft.com/office/drawing/2018/hyperlinkcolor" val="tx"/>
                    </a:ext>
                  </a:extLst>
                </a:hlinkClick>
              </a:rPr>
              <a:t>kishore.bashyam@drajer.com</a:t>
            </a:r>
            <a:endParaRPr lang="en-US" sz="1800" dirty="0">
              <a:solidFill>
                <a:srgbClr val="0070C0"/>
              </a:solidFill>
            </a:endParaRPr>
          </a:p>
          <a:p>
            <a:pPr lvl="1"/>
            <a:r>
              <a:rPr lang="en-US" sz="1800" dirty="0"/>
              <a:t>Mike Flanigan: </a:t>
            </a:r>
            <a:r>
              <a:rPr lang="en-US" sz="1800" dirty="0">
                <a:solidFill>
                  <a:srgbClr val="0070C0"/>
                </a:solidFill>
                <a:hlinkClick r:id="rId14">
                  <a:extLst>
                    <a:ext uri="{A12FA001-AC4F-418D-AE19-62706E023703}">
                      <ahyp:hlinkClr xmlns:ahyp="http://schemas.microsoft.com/office/drawing/2018/hyperlinkcolor" val="tx"/>
                    </a:ext>
                  </a:extLst>
                </a:hlinkClick>
              </a:rPr>
              <a:t>mike.flanigan@carradora.com</a:t>
            </a:r>
            <a:endParaRPr lang="en-US" sz="1800" dirty="0">
              <a:solidFill>
                <a:srgbClr val="0070C0"/>
              </a:solidFill>
            </a:endParaRPr>
          </a:p>
          <a:p>
            <a:pPr marL="0" indent="0">
              <a:buFont typeface="Arial" panose="020B0604020202020204" pitchFamily="34" charset="0"/>
              <a:buNone/>
            </a:pPr>
            <a:r>
              <a:rPr lang="en-US" sz="2000" dirty="0"/>
              <a:t>Technical SME</a:t>
            </a:r>
          </a:p>
          <a:p>
            <a:pPr lvl="1"/>
            <a:r>
              <a:rPr lang="en-US" sz="1800" dirty="0"/>
              <a:t>Brett Marquard: </a:t>
            </a:r>
            <a:r>
              <a:rPr lang="en-US" sz="1800" dirty="0">
                <a:solidFill>
                  <a:srgbClr val="0070C0"/>
                </a:solidFill>
                <a:hlinkClick r:id="rId15">
                  <a:extLst>
                    <a:ext uri="{A12FA001-AC4F-418D-AE19-62706E023703}">
                      <ahyp:hlinkClr xmlns:ahyp="http://schemas.microsoft.com/office/drawing/2018/hyperlinkcolor" val="tx"/>
                    </a:ext>
                  </a:extLst>
                </a:hlinkClick>
              </a:rPr>
              <a:t>brett@waveoneassociates.com</a:t>
            </a:r>
            <a:endParaRPr lang="en-US" sz="1800" dirty="0">
              <a:solidFill>
                <a:srgbClr val="0070C0"/>
              </a:solidFill>
            </a:endParaRPr>
          </a:p>
          <a:p>
            <a:endParaRPr lang="en-US" sz="2000" dirty="0"/>
          </a:p>
        </p:txBody>
      </p:sp>
    </p:spTree>
    <p:extLst>
      <p:ext uri="{BB962C8B-B14F-4D97-AF65-F5344CB8AC3E}">
        <p14:creationId xmlns:p14="http://schemas.microsoft.com/office/powerpoint/2010/main" val="3756491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CB01-78FB-4D1D-85D3-57E872F332BE}"/>
              </a:ext>
            </a:extLst>
          </p:cNvPr>
          <p:cNvSpPr>
            <a:spLocks noGrp="1"/>
          </p:cNvSpPr>
          <p:nvPr>
            <p:ph type="title"/>
          </p:nvPr>
        </p:nvSpPr>
        <p:spPr/>
        <p:txBody>
          <a:bodyPr>
            <a:normAutofit/>
          </a:bodyPr>
          <a:lstStyle/>
          <a:p>
            <a:r>
              <a:rPr lang="en-US" sz="4000" dirty="0"/>
              <a:t>Appendix A: MedMorph General Information</a:t>
            </a:r>
          </a:p>
        </p:txBody>
      </p:sp>
    </p:spTree>
    <p:extLst>
      <p:ext uri="{BB962C8B-B14F-4D97-AF65-F5344CB8AC3E}">
        <p14:creationId xmlns:p14="http://schemas.microsoft.com/office/powerpoint/2010/main" val="7602845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442999"/>
            <a:ext cx="7718611" cy="1501944"/>
          </a:xfrm>
          <a:prstGeom prst="roundRect">
            <a:avLst>
              <a:gd name="adj" fmla="val 583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srgbClr val="002060"/>
                </a:solidFill>
                <a:latin typeface="Calibri" panose="020F0502020204030204"/>
              </a:rPr>
              <a:t>Agile Development: Iterative Design-Build-Test Cycles (test case: Hepatitis C)</a:t>
            </a: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effectLst>
                <a:outerShdw blurRad="38100" dist="38100" dir="2700000" algn="tl">
                  <a:srgbClr val="000000">
                    <a:alpha val="43137"/>
                  </a:srgbClr>
                </a:outerShdw>
              </a:effectLst>
              <a:latin typeface="Calibri" panose="020F0502020204030204"/>
            </a:endParaRPr>
          </a:p>
        </p:txBody>
      </p:sp>
      <p:sp>
        <p:nvSpPr>
          <p:cNvPr id="2" name="Rectangle 1"/>
          <p:cNvSpPr/>
          <p:nvPr/>
        </p:nvSpPr>
        <p:spPr>
          <a:xfrm>
            <a:off x="117057" y="5754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Technical Expert Panel:</a:t>
            </a:r>
          </a:p>
          <a:p>
            <a:pPr algn="ctr" defTabSz="914377">
              <a:defRPr/>
            </a:pPr>
            <a:r>
              <a:rPr lang="en-US" sz="1200" b="1" dirty="0">
                <a:solidFill>
                  <a:prstClr val="white"/>
                </a:solidFill>
                <a:latin typeface="Calibri" panose="020F0502020204030204"/>
              </a:rPr>
              <a:t>End Users, Data Recipients, Stakeholders – Including representatives of additional use cases</a:t>
            </a:r>
          </a:p>
        </p:txBody>
      </p:sp>
      <p:sp>
        <p:nvSpPr>
          <p:cNvPr id="8" name="Rounded Rectangle 7"/>
          <p:cNvSpPr/>
          <p:nvPr/>
        </p:nvSpPr>
        <p:spPr>
          <a:xfrm>
            <a:off x="117059" y="18154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400" b="1" dirty="0">
                <a:solidFill>
                  <a:prstClr val="white"/>
                </a:solidFill>
                <a:latin typeface="Calibri" panose="020F0502020204030204"/>
              </a:rPr>
              <a:t>Hepatitis C, Cancer, Healthcare Surveys</a:t>
            </a:r>
          </a:p>
        </p:txBody>
      </p:sp>
      <p:sp>
        <p:nvSpPr>
          <p:cNvPr id="9" name="Rounded Rectangle 8"/>
          <p:cNvSpPr/>
          <p:nvPr/>
        </p:nvSpPr>
        <p:spPr>
          <a:xfrm>
            <a:off x="117059" y="24429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400" b="1" dirty="0">
                <a:solidFill>
                  <a:prstClr val="white"/>
                </a:solidFill>
                <a:latin typeface="Calibri" panose="020F0502020204030204"/>
              </a:rPr>
              <a:t>To develop scalable and extensible application</a:t>
            </a:r>
          </a:p>
        </p:txBody>
      </p:sp>
      <p:sp>
        <p:nvSpPr>
          <p:cNvPr id="10" name="Rounded Rectangle 9"/>
          <p:cNvSpPr/>
          <p:nvPr/>
        </p:nvSpPr>
        <p:spPr>
          <a:xfrm>
            <a:off x="117058" y="1815469"/>
            <a:ext cx="3219166" cy="5558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200" b="1" dirty="0">
                <a:solidFill>
                  <a:prstClr val="white"/>
                </a:solidFill>
                <a:latin typeface="Calibri" panose="020F0502020204030204"/>
              </a:rPr>
              <a:t>Hepatitis C, Cancer, Healthcare Surveys</a:t>
            </a:r>
          </a:p>
        </p:txBody>
      </p:sp>
      <p:sp>
        <p:nvSpPr>
          <p:cNvPr id="11" name="Rounded Rectangle 10"/>
          <p:cNvSpPr/>
          <p:nvPr/>
        </p:nvSpPr>
        <p:spPr>
          <a:xfrm>
            <a:off x="117058" y="2442998"/>
            <a:ext cx="3248178" cy="5558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200" b="1" dirty="0">
                <a:solidFill>
                  <a:prstClr val="white"/>
                </a:solidFill>
                <a:latin typeface="Calibri" panose="020F0502020204030204"/>
              </a:rPr>
              <a:t>To develop scalable and extensible architecture</a:t>
            </a:r>
          </a:p>
        </p:txBody>
      </p:sp>
      <p:grpSp>
        <p:nvGrpSpPr>
          <p:cNvPr id="4" name="Group 3"/>
          <p:cNvGrpSpPr/>
          <p:nvPr/>
        </p:nvGrpSpPr>
        <p:grpSpPr>
          <a:xfrm>
            <a:off x="3352801" y="18154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Implementation Guides</a:t>
              </a:r>
            </a:p>
            <a:p>
              <a:pPr algn="ctr" defTabSz="914377">
                <a:defRPr/>
              </a:pPr>
              <a:r>
                <a:rPr lang="en-US" sz="1200" b="1" dirty="0">
                  <a:solidFill>
                    <a:prstClr val="white"/>
                  </a:solidFill>
                  <a:latin typeface="Calibri" panose="020F0502020204030204"/>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grpSp>
      <p:sp>
        <p:nvSpPr>
          <p:cNvPr id="75" name="Flowchart: Process 74"/>
          <p:cNvSpPr/>
          <p:nvPr/>
        </p:nvSpPr>
        <p:spPr>
          <a:xfrm>
            <a:off x="5012325" y="6400670"/>
            <a:ext cx="6056779" cy="352228"/>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dirty="0">
                <a:solidFill>
                  <a:prstClr val="white"/>
                </a:solidFill>
                <a:latin typeface="Calibri" panose="020F0502020204030204"/>
              </a:rPr>
              <a:t>Measure and Evaluate</a:t>
            </a:r>
          </a:p>
        </p:txBody>
      </p:sp>
      <p:sp>
        <p:nvSpPr>
          <p:cNvPr id="77" name="Rounded Rectangle 76"/>
          <p:cNvSpPr/>
          <p:nvPr/>
        </p:nvSpPr>
        <p:spPr>
          <a:xfrm rot="16200000">
            <a:off x="8535620" y="31694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PRODUCTS:  </a:t>
            </a:r>
            <a:r>
              <a:rPr lang="en-US" dirty="0">
                <a:solidFill>
                  <a:prstClr val="white"/>
                </a:solidFill>
                <a:latin typeface="Calibri" panose="020F0502020204030204"/>
              </a:rPr>
              <a:t>Reference Architecture, Reference Implementation</a:t>
            </a:r>
          </a:p>
          <a:p>
            <a:pPr algn="ctr" defTabSz="914377">
              <a:defRPr/>
            </a:pPr>
            <a:r>
              <a:rPr lang="en-US" dirty="0">
                <a:solidFill>
                  <a:prstClr val="white"/>
                </a:solidFill>
                <a:latin typeface="Calibri" panose="020F0502020204030204"/>
              </a:rPr>
              <a:t>(Open Source Software) &amp;  Balloted Implementation Guides, Roadmap for Scalability and Sustainability</a:t>
            </a:r>
          </a:p>
        </p:txBody>
      </p:sp>
      <p:sp>
        <p:nvSpPr>
          <p:cNvPr id="66" name="Rectangle 65"/>
          <p:cNvSpPr/>
          <p:nvPr/>
        </p:nvSpPr>
        <p:spPr>
          <a:xfrm>
            <a:off x="126144" y="11954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effectLst>
                  <a:outerShdw blurRad="38100" dist="38100" dir="2700000" algn="tl">
                    <a:srgbClr val="000000">
                      <a:alpha val="43137"/>
                    </a:srgbClr>
                  </a:outerShdw>
                </a:effectLst>
                <a:latin typeface="Calibri" panose="020F0502020204030204"/>
              </a:rPr>
              <a:t>Foundation of standards supported by health IT certification (CCDS/USCDI, APIs, FHIR)</a:t>
            </a:r>
            <a:endParaRPr lang="en-US" sz="1051" b="1" dirty="0">
              <a:solidFill>
                <a:prstClr val="white"/>
              </a:solidFill>
              <a:latin typeface="Calibri" panose="020F0502020204030204"/>
            </a:endParaRPr>
          </a:p>
        </p:txBody>
      </p:sp>
      <p:grpSp>
        <p:nvGrpSpPr>
          <p:cNvPr id="20" name="Group 19"/>
          <p:cNvGrpSpPr/>
          <p:nvPr/>
        </p:nvGrpSpPr>
        <p:grpSpPr>
          <a:xfrm>
            <a:off x="270060" y="4016662"/>
            <a:ext cx="3845465" cy="2334703"/>
            <a:chOff x="631512" y="3584623"/>
            <a:chExt cx="3631499" cy="2334702"/>
          </a:xfrm>
        </p:grpSpPr>
        <p:pic>
          <p:nvPicPr>
            <p:cNvPr id="56" name="Picture 5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grpSp>
        <p:sp>
          <p:nvSpPr>
            <p:cNvPr id="62" name="Flowchart: Magnetic Disk 61"/>
            <p:cNvSpPr/>
            <p:nvPr/>
          </p:nvSpPr>
          <p:spPr>
            <a:xfrm>
              <a:off x="863022" y="4657723"/>
              <a:ext cx="288560" cy="29583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Other testing partners (e.g., public health departments, registries, health IT developers, etc.)</a:t>
              </a:r>
            </a:p>
          </p:txBody>
        </p:sp>
      </p:grpSp>
      <p:grpSp>
        <p:nvGrpSpPr>
          <p:cNvPr id="6" name="Group 5"/>
          <p:cNvGrpSpPr/>
          <p:nvPr/>
        </p:nvGrpSpPr>
        <p:grpSpPr>
          <a:xfrm>
            <a:off x="4184185" y="40026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National Test Collaborative</a:t>
              </a:r>
            </a:p>
            <a:p>
              <a:pPr algn="ctr" defTabSz="914377">
                <a:defRPr/>
              </a:pPr>
              <a:r>
                <a:rPr lang="en-US" dirty="0">
                  <a:solidFill>
                    <a:prstClr val="white"/>
                  </a:solidFill>
                  <a:latin typeface="Calibri" panose="020F0502020204030204"/>
                </a:rPr>
                <a:t>Including a variety of clinical organizations and their EHR platforms</a:t>
              </a: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r>
                <a:rPr lang="en-US" dirty="0">
                  <a:solidFill>
                    <a:prstClr val="white"/>
                  </a:solidFill>
                  <a:latin typeface="Calibri" panose="020F0502020204030204"/>
                </a:rPr>
                <a:t>  </a:t>
              </a:r>
            </a:p>
          </p:txBody>
        </p:sp>
        <p:sp>
          <p:nvSpPr>
            <p:cNvPr id="31" name="Flowchart: Magnetic Disk 30"/>
            <p:cNvSpPr/>
            <p:nvPr/>
          </p:nvSpPr>
          <p:spPr>
            <a:xfrm>
              <a:off x="5133824" y="4531937"/>
              <a:ext cx="527701" cy="627529"/>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2" name="Rectangle 31"/>
            <p:cNvSpPr/>
            <p:nvPr/>
          </p:nvSpPr>
          <p:spPr>
            <a:xfrm>
              <a:off x="4486899" y="4531937"/>
              <a:ext cx="570700" cy="6185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grpSp>
      <p:grpSp>
        <p:nvGrpSpPr>
          <p:cNvPr id="71" name="Group 70"/>
          <p:cNvGrpSpPr/>
          <p:nvPr/>
        </p:nvGrpSpPr>
        <p:grpSpPr>
          <a:xfrm>
            <a:off x="3579163" y="2810313"/>
            <a:ext cx="7319679" cy="1281955"/>
            <a:chOff x="3769661" y="1434352"/>
            <a:chExt cx="7319678" cy="1281955"/>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grpSp>
      <p:sp>
        <p:nvSpPr>
          <p:cNvPr id="29" name="TextBox 28"/>
          <p:cNvSpPr txBox="1"/>
          <p:nvPr/>
        </p:nvSpPr>
        <p:spPr>
          <a:xfrm>
            <a:off x="42692" y="30929"/>
            <a:ext cx="12192000" cy="584775"/>
          </a:xfrm>
          <a:prstGeom prst="rect">
            <a:avLst/>
          </a:prstGeom>
          <a:noFill/>
        </p:spPr>
        <p:txBody>
          <a:bodyPr wrap="square" rtlCol="0">
            <a:spAutoFit/>
          </a:bodyPr>
          <a:lstStyle/>
          <a:p>
            <a:pPr algn="ctr" defTabSz="914377">
              <a:defRPr/>
            </a:pPr>
            <a:r>
              <a:rPr lang="en-US" sz="3200" b="1" dirty="0">
                <a:solidFill>
                  <a:srgbClr val="5B9BD5">
                    <a:lumMod val="50000"/>
                  </a:srgbClr>
                </a:solidFill>
                <a:latin typeface="Calibri" panose="020F0502020204030204"/>
              </a:rPr>
              <a:t>Making EHR Data More Available for Research and Public Health</a:t>
            </a:r>
          </a:p>
        </p:txBody>
      </p:sp>
      <p:sp>
        <p:nvSpPr>
          <p:cNvPr id="90" name="Flowchart: Process 89"/>
          <p:cNvSpPr/>
          <p:nvPr/>
        </p:nvSpPr>
        <p:spPr>
          <a:xfrm>
            <a:off x="456093" y="6400670"/>
            <a:ext cx="4556235" cy="35222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black"/>
                </a:solidFill>
                <a:latin typeface="Calibri" panose="020F0502020204030204"/>
              </a:rPr>
              <a:t>Evaluation Planning</a:t>
            </a:r>
          </a:p>
        </p:txBody>
      </p:sp>
      <p:sp>
        <p:nvSpPr>
          <p:cNvPr id="63" name="TextBox 62"/>
          <p:cNvSpPr txBox="1"/>
          <p:nvPr/>
        </p:nvSpPr>
        <p:spPr>
          <a:xfrm>
            <a:off x="120957" y="3022641"/>
            <a:ext cx="3215267" cy="830997"/>
          </a:xfrm>
          <a:prstGeom prst="rect">
            <a:avLst/>
          </a:prstGeom>
          <a:noFill/>
        </p:spPr>
        <p:txBody>
          <a:bodyPr wrap="square" rtlCol="0">
            <a:spAutoFit/>
          </a:bodyPr>
          <a:lstStyle/>
          <a:p>
            <a:pPr defTabSz="914377"/>
            <a:r>
              <a:rPr lang="en-US" sz="1200" b="1" dirty="0">
                <a:solidFill>
                  <a:prstClr val="black"/>
                </a:solidFill>
                <a:latin typeface="Calibri" panose="020F0502020204030204"/>
              </a:rPr>
              <a:t>CCDS: </a:t>
            </a:r>
            <a:r>
              <a:rPr lang="en-US" sz="1200" dirty="0">
                <a:solidFill>
                  <a:prstClr val="black"/>
                </a:solidFill>
                <a:latin typeface="Calibri" panose="020F0502020204030204"/>
              </a:rPr>
              <a:t>Core Clinical Data Set</a:t>
            </a:r>
          </a:p>
          <a:p>
            <a:pPr defTabSz="914377"/>
            <a:r>
              <a:rPr lang="en-US" sz="1200" b="1" dirty="0">
                <a:solidFill>
                  <a:prstClr val="black"/>
                </a:solidFill>
                <a:latin typeface="Calibri" panose="020F0502020204030204"/>
              </a:rPr>
              <a:t>USCDI: </a:t>
            </a:r>
            <a:r>
              <a:rPr lang="en-US" sz="1200" dirty="0">
                <a:solidFill>
                  <a:prstClr val="black"/>
                </a:solidFill>
                <a:latin typeface="Calibri" panose="020F0502020204030204"/>
              </a:rPr>
              <a:t>US Core Data for Interoperability</a:t>
            </a:r>
          </a:p>
          <a:p>
            <a:pPr defTabSz="914377"/>
            <a:r>
              <a:rPr lang="en-US" sz="1200" b="1" dirty="0">
                <a:solidFill>
                  <a:prstClr val="black"/>
                </a:solidFill>
                <a:latin typeface="Calibri" panose="020F0502020204030204"/>
              </a:rPr>
              <a:t>APIs: </a:t>
            </a:r>
            <a:r>
              <a:rPr lang="en-US" sz="1200" dirty="0">
                <a:solidFill>
                  <a:prstClr val="black"/>
                </a:solidFill>
                <a:latin typeface="Calibri" panose="020F0502020204030204"/>
              </a:rPr>
              <a:t>Application Programming Interfaces</a:t>
            </a:r>
          </a:p>
          <a:p>
            <a:pPr defTabSz="914377"/>
            <a:r>
              <a:rPr lang="en-US" sz="1200" b="1" dirty="0">
                <a:solidFill>
                  <a:prstClr val="black"/>
                </a:solidFill>
                <a:latin typeface="Calibri" panose="020F0502020204030204"/>
              </a:rPr>
              <a:t>FHIR: </a:t>
            </a:r>
            <a:r>
              <a:rPr lang="en-US" sz="1200" dirty="0">
                <a:solidFill>
                  <a:prstClr val="black"/>
                </a:solidFill>
                <a:latin typeface="Calibri" panose="020F0502020204030204"/>
              </a:rPr>
              <a:t>Fast Healthcare Interoperability Resources</a:t>
            </a:r>
          </a:p>
        </p:txBody>
      </p:sp>
    </p:spTree>
    <p:extLst>
      <p:ext uri="{BB962C8B-B14F-4D97-AF65-F5344CB8AC3E}">
        <p14:creationId xmlns:p14="http://schemas.microsoft.com/office/powerpoint/2010/main" val="3624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B5D4-3108-4A31-9F22-9CE75745FDDC}"/>
              </a:ext>
            </a:extLst>
          </p:cNvPr>
          <p:cNvSpPr>
            <a:spLocks noGrp="1"/>
          </p:cNvSpPr>
          <p:nvPr>
            <p:ph type="title"/>
          </p:nvPr>
        </p:nvSpPr>
        <p:spPr/>
        <p:txBody>
          <a:bodyPr>
            <a:normAutofit/>
          </a:bodyPr>
          <a:lstStyle/>
          <a:p>
            <a:r>
              <a:rPr lang="en-US" sz="4000" dirty="0"/>
              <a:t>Helpful FHIR Links</a:t>
            </a:r>
          </a:p>
        </p:txBody>
      </p:sp>
      <p:sp>
        <p:nvSpPr>
          <p:cNvPr id="3" name="Content Placeholder 2">
            <a:extLst>
              <a:ext uri="{FF2B5EF4-FFF2-40B4-BE49-F238E27FC236}">
                <a16:creationId xmlns:a16="http://schemas.microsoft.com/office/drawing/2014/main" id="{D1712365-4958-4DA5-B296-B08D9DB2AB25}"/>
              </a:ext>
            </a:extLst>
          </p:cNvPr>
          <p:cNvSpPr>
            <a:spLocks noGrp="1"/>
          </p:cNvSpPr>
          <p:nvPr>
            <p:ph idx="1"/>
          </p:nvPr>
        </p:nvSpPr>
        <p:spPr/>
        <p:txBody>
          <a:bodyPr>
            <a:normAutofit fontScale="92500" lnSpcReduction="10000"/>
          </a:bodyPr>
          <a:lstStyle/>
          <a:p>
            <a:r>
              <a:rPr lang="en-US" dirty="0"/>
              <a:t>FHIR Home Page &amp; Summary:</a:t>
            </a:r>
          </a:p>
          <a:p>
            <a:pPr lvl="1"/>
            <a:r>
              <a:rPr lang="en-US" dirty="0">
                <a:hlinkClick r:id="rId2"/>
              </a:rPr>
              <a:t>https://hl7.org/fhir/</a:t>
            </a:r>
            <a:endParaRPr lang="en-US" dirty="0"/>
          </a:p>
          <a:p>
            <a:pPr lvl="1"/>
            <a:r>
              <a:rPr lang="en-US" dirty="0">
                <a:hlinkClick r:id="rId3"/>
              </a:rPr>
              <a:t>https://hl7.org/fhir/summary.html</a:t>
            </a:r>
            <a:endParaRPr lang="en-US" dirty="0"/>
          </a:p>
          <a:p>
            <a:r>
              <a:rPr lang="en-US" dirty="0"/>
              <a:t>FHIR Overview by user type:</a:t>
            </a:r>
          </a:p>
          <a:p>
            <a:pPr lvl="1"/>
            <a:r>
              <a:rPr lang="en-US" dirty="0"/>
              <a:t>General: </a:t>
            </a:r>
            <a:r>
              <a:rPr lang="en-US" u="sng" dirty="0">
                <a:hlinkClick r:id="rId4"/>
              </a:rPr>
              <a:t>https://www.hl7.org/fhir/overview.html</a:t>
            </a:r>
            <a:endParaRPr lang="en-US" dirty="0"/>
          </a:p>
          <a:p>
            <a:pPr lvl="1"/>
            <a:r>
              <a:rPr lang="en-US" dirty="0"/>
              <a:t>Developer: </a:t>
            </a:r>
            <a:r>
              <a:rPr lang="en-US" u="sng" dirty="0">
                <a:hlinkClick r:id="rId5"/>
              </a:rPr>
              <a:t>https://www.hl7.org/fhir/overview-dev.html</a:t>
            </a:r>
            <a:endParaRPr lang="en-US" dirty="0"/>
          </a:p>
          <a:p>
            <a:pPr lvl="1"/>
            <a:r>
              <a:rPr lang="en-US" dirty="0"/>
              <a:t>Clinical: </a:t>
            </a:r>
            <a:r>
              <a:rPr lang="en-US" u="sng" dirty="0">
                <a:hlinkClick r:id="rId6"/>
              </a:rPr>
              <a:t>https://www.hl7.org/fhir/overview-clinical.html</a:t>
            </a:r>
            <a:endParaRPr lang="en-US" dirty="0"/>
          </a:p>
          <a:p>
            <a:pPr lvl="1"/>
            <a:r>
              <a:rPr lang="en-US" dirty="0"/>
              <a:t>Architects: </a:t>
            </a:r>
            <a:r>
              <a:rPr lang="en-US" u="sng" dirty="0">
                <a:hlinkClick r:id="rId7"/>
              </a:rPr>
              <a:t>https://www.hl7.org/fhir/overview-arch.html</a:t>
            </a:r>
            <a:endParaRPr lang="en-US" u="sng" dirty="0"/>
          </a:p>
          <a:p>
            <a:r>
              <a:rPr lang="en-US" dirty="0"/>
              <a:t>FHIR Implementation Guide Publishing: </a:t>
            </a:r>
            <a:r>
              <a:rPr lang="en-US" sz="2400" dirty="0">
                <a:hlinkClick r:id="rId8"/>
              </a:rPr>
              <a:t>https://confluence.hl7.org/display/FHIR/IG+Publisher+Documentation</a:t>
            </a:r>
            <a:endParaRPr lang="en-US" sz="2400" dirty="0"/>
          </a:p>
          <a:p>
            <a:r>
              <a:rPr lang="en-US" dirty="0"/>
              <a:t>FHIR Implementation Guide Process Flow: </a:t>
            </a:r>
            <a:r>
              <a:rPr lang="en-US" sz="2400" dirty="0">
                <a:hlinkClick r:id="rId9"/>
              </a:rPr>
              <a:t>https://confluence.hl7.org/display/FHIR/FHIR+Implementation+Guide+Process+Flow</a:t>
            </a:r>
            <a:endParaRPr lang="en-US" sz="2400" dirty="0"/>
          </a:p>
          <a:p>
            <a:endParaRPr lang="en-US" dirty="0"/>
          </a:p>
          <a:p>
            <a:endParaRPr lang="en-US" dirty="0"/>
          </a:p>
        </p:txBody>
      </p:sp>
    </p:spTree>
    <p:extLst>
      <p:ext uri="{BB962C8B-B14F-4D97-AF65-F5344CB8AC3E}">
        <p14:creationId xmlns:p14="http://schemas.microsoft.com/office/powerpoint/2010/main" val="115276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897E05-CB07-264B-A27D-5A070682C8D6}"/>
              </a:ext>
            </a:extLst>
          </p:cNvPr>
          <p:cNvSpPr/>
          <p:nvPr/>
        </p:nvSpPr>
        <p:spPr>
          <a:xfrm>
            <a:off x="5858456" y="1417143"/>
            <a:ext cx="6333544" cy="54416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ts val="2420"/>
              </a:lnSpc>
              <a:spcBef>
                <a:spcPts val="0"/>
              </a:spcBef>
              <a:spcAft>
                <a:spcPts val="0"/>
              </a:spcAft>
              <a:buClr>
                <a:srgbClr val="FF5959"/>
              </a:buClr>
              <a:buSzTx/>
              <a:buFontTx/>
              <a:buNone/>
              <a:tabLst/>
              <a:defRPr/>
            </a:pPr>
            <a:endParaRPr kumimoji="0" lang="en-US" sz="2000" b="1" i="0" u="none" strike="noStrike" kern="1200" cap="none" spc="0" normalizeH="0" baseline="0" noProof="0" dirty="0">
              <a:ln>
                <a:noFill/>
              </a:ln>
              <a:solidFill>
                <a:srgbClr val="FF5959"/>
              </a:solidFill>
              <a:effectLst/>
              <a:uLnTx/>
              <a:uFillTx/>
              <a:latin typeface="Century Gothic" panose="020F0302020204030204"/>
              <a:ea typeface="+mn-ea"/>
              <a:cs typeface="Arial"/>
            </a:endParaRPr>
          </a:p>
          <a:p>
            <a:pPr marL="457200" marR="0" lvl="1" indent="0" algn="l" defTabSz="914400" rtl="0" eaLnBrk="1" fontAlgn="auto" latinLnBrk="0" hangingPunct="1">
              <a:lnSpc>
                <a:spcPts val="2420"/>
              </a:lnSpc>
              <a:spcBef>
                <a:spcPts val="0"/>
              </a:spcBef>
              <a:spcAft>
                <a:spcPts val="0"/>
              </a:spcAft>
              <a:buClr>
                <a:srgbClr val="FF5959"/>
              </a:buClr>
              <a:buSzTx/>
              <a:buFontTx/>
              <a:buNone/>
              <a:tabLst/>
              <a:defRPr/>
            </a:pPr>
            <a:endParaRPr kumimoji="0" lang="en-US" sz="2000" b="1" i="0" u="none" strike="noStrike" kern="1200" cap="none" spc="0" normalizeH="0" baseline="0" noProof="0" dirty="0">
              <a:ln>
                <a:noFill/>
              </a:ln>
              <a:solidFill>
                <a:srgbClr val="FF5959"/>
              </a:solidFill>
              <a:effectLst/>
              <a:uLnTx/>
              <a:uFillTx/>
              <a:latin typeface="Century Gothic" panose="020F0302020204030204"/>
              <a:ea typeface="+mn-ea"/>
              <a:cs typeface="Arial"/>
            </a:endParaRPr>
          </a:p>
        </p:txBody>
      </p:sp>
      <p:sp>
        <p:nvSpPr>
          <p:cNvPr id="11" name="Oval 10">
            <a:extLst>
              <a:ext uri="{FF2B5EF4-FFF2-40B4-BE49-F238E27FC236}">
                <a16:creationId xmlns:a16="http://schemas.microsoft.com/office/drawing/2014/main" id="{7FF25D1C-53E7-584A-BF3D-9AD9FDEBD87C}"/>
              </a:ext>
            </a:extLst>
          </p:cNvPr>
          <p:cNvSpPr/>
          <p:nvPr/>
        </p:nvSpPr>
        <p:spPr>
          <a:xfrm>
            <a:off x="11248626" y="-67412"/>
            <a:ext cx="668948" cy="66894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2" name="Oval 11">
            <a:extLst>
              <a:ext uri="{FF2B5EF4-FFF2-40B4-BE49-F238E27FC236}">
                <a16:creationId xmlns:a16="http://schemas.microsoft.com/office/drawing/2014/main" id="{836C0445-3ECF-B240-9CF5-799392510ED8}"/>
              </a:ext>
            </a:extLst>
          </p:cNvPr>
          <p:cNvSpPr/>
          <p:nvPr/>
        </p:nvSpPr>
        <p:spPr>
          <a:xfrm>
            <a:off x="5393534" y="6342292"/>
            <a:ext cx="583120" cy="583120"/>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3" name="Oval 12">
            <a:extLst>
              <a:ext uri="{FF2B5EF4-FFF2-40B4-BE49-F238E27FC236}">
                <a16:creationId xmlns:a16="http://schemas.microsoft.com/office/drawing/2014/main" id="{F77B4289-DF8B-A440-97F0-D71F914E854D}"/>
              </a:ext>
            </a:extLst>
          </p:cNvPr>
          <p:cNvSpPr/>
          <p:nvPr/>
        </p:nvSpPr>
        <p:spPr>
          <a:xfrm>
            <a:off x="5070072" y="6524438"/>
            <a:ext cx="218828" cy="21882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Oval 14">
            <a:extLst>
              <a:ext uri="{FF2B5EF4-FFF2-40B4-BE49-F238E27FC236}">
                <a16:creationId xmlns:a16="http://schemas.microsoft.com/office/drawing/2014/main" id="{F103F946-789B-434F-B286-D2EA12C683E2}"/>
              </a:ext>
            </a:extLst>
          </p:cNvPr>
          <p:cNvSpPr/>
          <p:nvPr/>
        </p:nvSpPr>
        <p:spPr>
          <a:xfrm>
            <a:off x="11740954" y="-77345"/>
            <a:ext cx="328872" cy="3288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7" name="Oval 16">
            <a:extLst>
              <a:ext uri="{FF2B5EF4-FFF2-40B4-BE49-F238E27FC236}">
                <a16:creationId xmlns:a16="http://schemas.microsoft.com/office/drawing/2014/main" id="{0412F7D4-AD62-1B4D-AE32-2EBD3F7E484F}"/>
              </a:ext>
            </a:extLst>
          </p:cNvPr>
          <p:cNvSpPr/>
          <p:nvPr/>
        </p:nvSpPr>
        <p:spPr>
          <a:xfrm>
            <a:off x="5341684" y="6744513"/>
            <a:ext cx="180899" cy="180899"/>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8" name="Oval 17">
            <a:extLst>
              <a:ext uri="{FF2B5EF4-FFF2-40B4-BE49-F238E27FC236}">
                <a16:creationId xmlns:a16="http://schemas.microsoft.com/office/drawing/2014/main" id="{421690F8-702D-2449-83D7-EDADD9DA7B1C}"/>
              </a:ext>
            </a:extLst>
          </p:cNvPr>
          <p:cNvSpPr/>
          <p:nvPr/>
        </p:nvSpPr>
        <p:spPr>
          <a:xfrm>
            <a:off x="5285823" y="6266665"/>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9" name="Oval 18">
            <a:extLst>
              <a:ext uri="{FF2B5EF4-FFF2-40B4-BE49-F238E27FC236}">
                <a16:creationId xmlns:a16="http://schemas.microsoft.com/office/drawing/2014/main" id="{FD69CC98-A80D-E347-BCFD-1A43DEEB2667}"/>
              </a:ext>
            </a:extLst>
          </p:cNvPr>
          <p:cNvSpPr/>
          <p:nvPr/>
        </p:nvSpPr>
        <p:spPr>
          <a:xfrm>
            <a:off x="5909550" y="6017300"/>
            <a:ext cx="468700" cy="468700"/>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0" name="Oval 19">
            <a:extLst>
              <a:ext uri="{FF2B5EF4-FFF2-40B4-BE49-F238E27FC236}">
                <a16:creationId xmlns:a16="http://schemas.microsoft.com/office/drawing/2014/main" id="{F8DE122B-6D55-384B-8E2C-3AE852DA413D}"/>
              </a:ext>
            </a:extLst>
          </p:cNvPr>
          <p:cNvSpPr/>
          <p:nvPr/>
        </p:nvSpPr>
        <p:spPr>
          <a:xfrm>
            <a:off x="6195580" y="5949888"/>
            <a:ext cx="222381" cy="22238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1" name="Oval 20">
            <a:extLst>
              <a:ext uri="{FF2B5EF4-FFF2-40B4-BE49-F238E27FC236}">
                <a16:creationId xmlns:a16="http://schemas.microsoft.com/office/drawing/2014/main" id="{4E8E8A43-E34D-374C-8D69-8E8382BD9EF5}"/>
              </a:ext>
            </a:extLst>
          </p:cNvPr>
          <p:cNvSpPr/>
          <p:nvPr/>
        </p:nvSpPr>
        <p:spPr>
          <a:xfrm>
            <a:off x="11980721" y="429743"/>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2" name="Oval 21">
            <a:extLst>
              <a:ext uri="{FF2B5EF4-FFF2-40B4-BE49-F238E27FC236}">
                <a16:creationId xmlns:a16="http://schemas.microsoft.com/office/drawing/2014/main" id="{E5EAA469-188A-A843-8568-AAECC271BD95}"/>
              </a:ext>
            </a:extLst>
          </p:cNvPr>
          <p:cNvSpPr/>
          <p:nvPr/>
        </p:nvSpPr>
        <p:spPr>
          <a:xfrm>
            <a:off x="11070380" y="346357"/>
            <a:ext cx="161842" cy="16184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1" name="Title 1">
            <a:extLst>
              <a:ext uri="{FF2B5EF4-FFF2-40B4-BE49-F238E27FC236}">
                <a16:creationId xmlns:a16="http://schemas.microsoft.com/office/drawing/2014/main" id="{1782524C-82BB-1149-9896-41340CC027B5}"/>
              </a:ext>
            </a:extLst>
          </p:cNvPr>
          <p:cNvSpPr txBox="1">
            <a:spLocks/>
          </p:cNvSpPr>
          <p:nvPr/>
        </p:nvSpPr>
        <p:spPr>
          <a:xfrm>
            <a:off x="1292055" y="741395"/>
            <a:ext cx="9478008" cy="1215098"/>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l" defTabSz="914318"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1E22AA"/>
                </a:solidFill>
                <a:effectLst/>
                <a:uLnTx/>
                <a:uFillTx/>
                <a:latin typeface="Prometo Medium" panose="020B0604030203060203" pitchFamily="34" charset="77"/>
                <a:ea typeface="+mj-ea"/>
                <a:cs typeface="+mj-cs"/>
              </a:rPr>
              <a:t>IHE International		      </a:t>
            </a:r>
            <a:r>
              <a:rPr kumimoji="0" lang="en-US" sz="4000" b="0" i="1" u="none" strike="noStrike" kern="1200" cap="none" spc="0" normalizeH="0" baseline="0" noProof="0" dirty="0">
                <a:ln>
                  <a:noFill/>
                </a:ln>
                <a:solidFill>
                  <a:srgbClr val="FF5959"/>
                </a:solidFill>
                <a:effectLst/>
                <a:uLnTx/>
                <a:uFillTx/>
                <a:latin typeface="Prometo Medium" panose="020B0604030203060203" pitchFamily="34" charset="77"/>
                <a:ea typeface="+mj-ea"/>
                <a:cs typeface="+mj-cs"/>
              </a:rPr>
              <a:t>IHE USA</a:t>
            </a:r>
          </a:p>
          <a:p>
            <a:pPr marL="0" marR="0" lvl="0" indent="0" algn="l" defTabSz="914318" rtl="0" eaLnBrk="1" fontAlgn="auto" latinLnBrk="0" hangingPunct="1">
              <a:lnSpc>
                <a:spcPct val="100000"/>
              </a:lnSpc>
              <a:spcBef>
                <a:spcPct val="0"/>
              </a:spcBef>
              <a:spcAft>
                <a:spcPts val="0"/>
              </a:spcAft>
              <a:buClrTx/>
              <a:buSzTx/>
              <a:buFontTx/>
              <a:buNone/>
              <a:tabLst/>
              <a:defRPr/>
            </a:pPr>
            <a:endParaRPr kumimoji="0" lang="en-US" sz="4000" b="0" i="1" u="none" strike="noStrike" kern="1200" cap="none" spc="0" normalizeH="0" baseline="0" noProof="0" dirty="0">
              <a:ln>
                <a:noFill/>
              </a:ln>
              <a:solidFill>
                <a:srgbClr val="FF5959"/>
              </a:solidFill>
              <a:effectLst/>
              <a:uLnTx/>
              <a:uFillTx/>
              <a:latin typeface="Prometo Medium" panose="020B0604030203060203" pitchFamily="34" charset="77"/>
              <a:ea typeface="+mj-ea"/>
              <a:cs typeface="+mj-cs"/>
            </a:endParaRPr>
          </a:p>
        </p:txBody>
      </p:sp>
      <p:sp>
        <p:nvSpPr>
          <p:cNvPr id="32" name="TextBox 31">
            <a:extLst>
              <a:ext uri="{FF2B5EF4-FFF2-40B4-BE49-F238E27FC236}">
                <a16:creationId xmlns:a16="http://schemas.microsoft.com/office/drawing/2014/main" id="{C4E451E6-140F-FA4E-A2A5-93FBED56A410}"/>
              </a:ext>
            </a:extLst>
          </p:cNvPr>
          <p:cNvSpPr txBox="1"/>
          <p:nvPr/>
        </p:nvSpPr>
        <p:spPr>
          <a:xfrm>
            <a:off x="1292055" y="1776033"/>
            <a:ext cx="3568376" cy="4401205"/>
          </a:xfrm>
          <a:prstGeom prst="rect">
            <a:avLst/>
          </a:prstGeom>
          <a:noFill/>
        </p:spPr>
        <p:txBody>
          <a:bodyPr wrap="square" lIns="0" rIns="0" rtlCol="0" anchor="t">
            <a:spAutoFit/>
          </a:bodyPr>
          <a:lstStyle/>
          <a:p>
            <a:pPr marL="0" marR="0" lvl="0" indent="0" algn="r" defTabSz="914400" rtl="0" eaLnBrk="1" fontAlgn="auto" latinLnBrk="0" hangingPunct="1">
              <a:lnSpc>
                <a:spcPts val="2420"/>
              </a:lnSpc>
              <a:spcBef>
                <a:spcPts val="0"/>
              </a:spcBef>
              <a:spcAft>
                <a:spcPts val="0"/>
              </a:spcAft>
              <a:buClr>
                <a:srgbClr val="FF5959"/>
              </a:buClr>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Arial"/>
              </a:rPr>
              <a:t>Designs &amp; Develops </a:t>
            </a:r>
            <a:r>
              <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Arial"/>
              </a:rPr>
              <a:t>IHE Integration Profiles &amp;  Technical Framework </a:t>
            </a:r>
          </a:p>
          <a:p>
            <a:pPr marL="0" marR="0" lvl="0" indent="0" algn="r" defTabSz="914400" rtl="0" eaLnBrk="1" fontAlgn="auto" latinLnBrk="0" hangingPunct="1">
              <a:lnSpc>
                <a:spcPts val="2420"/>
              </a:lnSpc>
              <a:spcBef>
                <a:spcPts val="0"/>
              </a:spcBef>
              <a:spcAft>
                <a:spcPts val="0"/>
              </a:spcAft>
              <a:buClr>
                <a:srgbClr val="FF5959"/>
              </a:buClr>
              <a:buSzTx/>
              <a:buFontTx/>
              <a:buNone/>
              <a:tabLst/>
              <a:defRPr/>
            </a:pPr>
            <a:endParaRPr kumimoji="0" lang="en-US" sz="2000" b="0" i="0" u="none" strike="noStrike" kern="1200" cap="none" spc="0" normalizeH="0" baseline="0" noProof="0" dirty="0">
              <a:ln>
                <a:noFill/>
              </a:ln>
              <a:solidFill>
                <a:srgbClr val="000000"/>
              </a:solidFill>
              <a:effectLst/>
              <a:uLnTx/>
              <a:uFillTx/>
              <a:latin typeface="Century Gothic"/>
              <a:ea typeface="+mn-ea"/>
              <a:cs typeface="Arial"/>
            </a:endParaRPr>
          </a:p>
          <a:p>
            <a:pPr marL="0" marR="0" lvl="0" indent="0" algn="r" defTabSz="914400" rtl="0" eaLnBrk="1" fontAlgn="auto" latinLnBrk="0" hangingPunct="1">
              <a:lnSpc>
                <a:spcPts val="2420"/>
              </a:lnSpc>
              <a:spcBef>
                <a:spcPts val="0"/>
              </a:spcBef>
              <a:spcAft>
                <a:spcPts val="0"/>
              </a:spcAft>
              <a:buClr>
                <a:srgbClr val="FF5959"/>
              </a:buClr>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a:ea typeface="+mn-ea"/>
                <a:cs typeface="Arial"/>
              </a:rPr>
              <a:t>Integrates Globally-developed Testing Tools into </a:t>
            </a:r>
            <a:r>
              <a:rPr kumimoji="0" lang="en-US" sz="2000" b="1" i="0" u="none" strike="noStrike" kern="1200" cap="none" spc="0" normalizeH="0" baseline="0" noProof="0" dirty="0">
                <a:ln>
                  <a:noFill/>
                </a:ln>
                <a:solidFill>
                  <a:srgbClr val="000000"/>
                </a:solidFill>
                <a:effectLst/>
                <a:uLnTx/>
                <a:uFillTx/>
                <a:latin typeface="Century Gothic"/>
                <a:ea typeface="+mn-ea"/>
                <a:cs typeface="Arial"/>
              </a:rPr>
              <a:t>Interoperability Testing Platform</a:t>
            </a:r>
            <a:endParaRPr kumimoji="0" lang="en-US" sz="2000" b="0" i="0" u="none" strike="noStrike" kern="1200" cap="none" spc="0" normalizeH="0" baseline="0" noProof="0" dirty="0">
              <a:ln>
                <a:noFill/>
              </a:ln>
              <a:solidFill>
                <a:srgbClr val="000000"/>
              </a:solidFill>
              <a:effectLst/>
              <a:uLnTx/>
              <a:uFillTx/>
              <a:latin typeface="Century Gothic"/>
              <a:ea typeface="+mn-ea"/>
              <a:cs typeface="Arial"/>
            </a:endParaRPr>
          </a:p>
          <a:p>
            <a:pPr marL="0" marR="0" lvl="0" indent="0" algn="r" defTabSz="914400" rtl="0" eaLnBrk="1" fontAlgn="auto" latinLnBrk="0" hangingPunct="1">
              <a:lnSpc>
                <a:spcPts val="2420"/>
              </a:lnSpc>
              <a:spcBef>
                <a:spcPts val="0"/>
              </a:spcBef>
              <a:spcAft>
                <a:spcPts val="0"/>
              </a:spcAft>
              <a:buClr>
                <a:srgbClr val="FF5959"/>
              </a:buClr>
              <a:buSzTx/>
              <a:buFontTx/>
              <a:buNone/>
              <a:tabLst/>
              <a:defRPr/>
            </a:pPr>
            <a:endParaRPr kumimoji="0" lang="en-US" sz="2000" b="1" i="0" u="none" strike="noStrike" kern="1200" cap="none" spc="0" normalizeH="0" baseline="0" noProof="0" dirty="0">
              <a:ln>
                <a:noFill/>
              </a:ln>
              <a:solidFill>
                <a:srgbClr val="000000"/>
              </a:solidFill>
              <a:effectLst/>
              <a:uLnTx/>
              <a:uFillTx/>
              <a:latin typeface="Century Gothic"/>
              <a:ea typeface="+mn-ea"/>
              <a:cs typeface="Arial"/>
            </a:endParaRPr>
          </a:p>
          <a:p>
            <a:pPr marL="0" marR="0" lvl="0" indent="0" algn="r" defTabSz="914400" rtl="0" eaLnBrk="1" fontAlgn="auto" latinLnBrk="0" hangingPunct="1">
              <a:lnSpc>
                <a:spcPts val="2420"/>
              </a:lnSpc>
              <a:spcBef>
                <a:spcPts val="0"/>
              </a:spcBef>
              <a:spcAft>
                <a:spcPts val="0"/>
              </a:spcAft>
              <a:buClr>
                <a:srgbClr val="FF5959"/>
              </a:buClr>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a:ea typeface="+mn-ea"/>
                <a:cs typeface="Arial"/>
              </a:rPr>
              <a:t>Establishes &amp; Maintains Relationships with </a:t>
            </a:r>
            <a:r>
              <a:rPr kumimoji="0" lang="en-US" sz="2000" b="1" i="0" u="none" strike="noStrike" kern="1200" cap="none" spc="0" normalizeH="0" baseline="0" noProof="0" dirty="0">
                <a:ln>
                  <a:noFill/>
                </a:ln>
                <a:solidFill>
                  <a:srgbClr val="000000"/>
                </a:solidFill>
                <a:effectLst/>
                <a:uLnTx/>
                <a:uFillTx/>
                <a:latin typeface="Century Gothic"/>
                <a:ea typeface="+mn-ea"/>
                <a:cs typeface="Arial"/>
              </a:rPr>
              <a:t>Global Standards Development Organizations </a:t>
            </a:r>
            <a:endParaRPr kumimoji="0" lang="en-US" sz="2000" b="0" i="0" u="none" strike="noStrike" kern="1200" cap="none" spc="0" normalizeH="0" baseline="0" noProof="0" dirty="0">
              <a:ln>
                <a:noFill/>
              </a:ln>
              <a:solidFill>
                <a:srgbClr val="000000"/>
              </a:solidFill>
              <a:effectLst/>
              <a:uLnTx/>
              <a:uFillTx/>
              <a:latin typeface="Century Gothic"/>
              <a:ea typeface="+mn-ea"/>
              <a:cs typeface="Arial"/>
            </a:endParaRPr>
          </a:p>
          <a:p>
            <a:pPr marL="0" marR="0" lvl="0" indent="0" algn="l" defTabSz="914400" rtl="0" eaLnBrk="1" fontAlgn="auto" latinLnBrk="0" hangingPunct="1">
              <a:lnSpc>
                <a:spcPts val="2420"/>
              </a:lnSpc>
              <a:spcBef>
                <a:spcPts val="0"/>
              </a:spcBef>
              <a:spcAft>
                <a:spcPts val="0"/>
              </a:spcAft>
              <a:buClr>
                <a:srgbClr val="FF5959"/>
              </a:buClr>
              <a:buSzTx/>
              <a:buFontTx/>
              <a:buNone/>
              <a:tabLst/>
              <a:defRPr/>
            </a:pPr>
            <a:endParaRPr kumimoji="0" lang="en-US" sz="2000" b="0" i="0" u="none" strike="noStrike" kern="1200" cap="none" spc="0" normalizeH="0" baseline="0" noProof="0" dirty="0">
              <a:ln>
                <a:noFill/>
              </a:ln>
              <a:solidFill>
                <a:srgbClr val="000000"/>
              </a:solidFill>
              <a:effectLst/>
              <a:uLnTx/>
              <a:uFillTx/>
              <a:latin typeface="Century Gothic"/>
              <a:ea typeface="+mn-ea"/>
              <a:cs typeface="Arial"/>
            </a:endParaRPr>
          </a:p>
        </p:txBody>
      </p:sp>
      <p:sp>
        <p:nvSpPr>
          <p:cNvPr id="2" name="Rectangle 1"/>
          <p:cNvSpPr/>
          <p:nvPr/>
        </p:nvSpPr>
        <p:spPr>
          <a:xfrm>
            <a:off x="5736282" y="1782050"/>
            <a:ext cx="6333544" cy="3785652"/>
          </a:xfrm>
          <a:prstGeom prst="rect">
            <a:avLst/>
          </a:prstGeom>
        </p:spPr>
        <p:txBody>
          <a:bodyPr wrap="square">
            <a:spAutoFit/>
          </a:bodyPr>
          <a:lstStyle/>
          <a:p>
            <a:pPr marL="457200" marR="0" lvl="1" indent="0" algn="l" defTabSz="914400" rtl="0" eaLnBrk="1" fontAlgn="auto" latinLnBrk="0" hangingPunct="1">
              <a:lnSpc>
                <a:spcPts val="2420"/>
              </a:lnSpc>
              <a:spcBef>
                <a:spcPts val="0"/>
              </a:spcBef>
              <a:spcAft>
                <a:spcPts val="0"/>
              </a:spcAft>
              <a:buClr>
                <a:srgbClr val="FF5959"/>
              </a:buClr>
              <a:buSzTx/>
              <a:buFontTx/>
              <a:buNone/>
              <a:tabLst/>
              <a:defRPr/>
            </a:pPr>
            <a:r>
              <a:rPr kumimoji="0" lang="en-US" sz="2000" b="1" i="0" u="none" strike="noStrike" kern="1200" cap="none" spc="0" normalizeH="0" baseline="0" noProof="0" dirty="0">
                <a:ln>
                  <a:noFill/>
                </a:ln>
                <a:solidFill>
                  <a:srgbClr val="FFFFFF"/>
                </a:solidFill>
                <a:effectLst/>
                <a:uLnTx/>
                <a:uFillTx/>
                <a:latin typeface="Century Gothic" panose="020F0302020204030204"/>
                <a:ea typeface="+mn-ea"/>
                <a:cs typeface="Arial"/>
              </a:rPr>
              <a:t>Customizes Integration Profiles </a:t>
            </a:r>
            <a:r>
              <a:rPr kumimoji="0" lang="en-US" sz="2000" b="0" i="0" u="none" strike="noStrike" kern="1200" cap="none" spc="0" normalizeH="0" baseline="0" noProof="0" dirty="0">
                <a:ln>
                  <a:noFill/>
                </a:ln>
                <a:solidFill>
                  <a:srgbClr val="FFFFFF"/>
                </a:solidFill>
                <a:effectLst/>
                <a:uLnTx/>
                <a:uFillTx/>
                <a:latin typeface="Century Gothic" panose="020F0302020204030204"/>
                <a:ea typeface="+mn-ea"/>
                <a:cs typeface="Arial"/>
              </a:rPr>
              <a:t>to meet         US-specific interoperability deployment needs</a:t>
            </a:r>
          </a:p>
          <a:p>
            <a:pPr marL="457200" marR="0" lvl="1" indent="0" algn="l" defTabSz="914400" rtl="0" eaLnBrk="1" fontAlgn="auto" latinLnBrk="0" hangingPunct="1">
              <a:lnSpc>
                <a:spcPts val="2420"/>
              </a:lnSpc>
              <a:spcBef>
                <a:spcPts val="0"/>
              </a:spcBef>
              <a:spcAft>
                <a:spcPts val="0"/>
              </a:spcAft>
              <a:buClr>
                <a:srgbClr val="FF5959"/>
              </a:buClr>
              <a:buSzTx/>
              <a:buFontTx/>
              <a:buNone/>
              <a:tabLst/>
              <a:defRPr/>
            </a:pPr>
            <a:endParaRPr kumimoji="0" lang="en-US" sz="2000" b="0" i="0" u="none" strike="noStrike" kern="1200" cap="none" spc="0" normalizeH="0" baseline="0" noProof="0" dirty="0">
              <a:ln>
                <a:noFill/>
              </a:ln>
              <a:solidFill>
                <a:srgbClr val="FFFFFF"/>
              </a:solidFill>
              <a:effectLst/>
              <a:uLnTx/>
              <a:uFillTx/>
              <a:latin typeface="Century Gothic" panose="020F0302020204030204"/>
              <a:ea typeface="+mn-ea"/>
              <a:cs typeface="Arial"/>
            </a:endParaRPr>
          </a:p>
          <a:p>
            <a:pPr marL="457200" marR="0" lvl="1" indent="0" algn="l" defTabSz="914400" rtl="0" eaLnBrk="1" fontAlgn="auto" latinLnBrk="0" hangingPunct="1">
              <a:lnSpc>
                <a:spcPts val="2420"/>
              </a:lnSpc>
              <a:spcBef>
                <a:spcPts val="0"/>
              </a:spcBef>
              <a:spcAft>
                <a:spcPts val="0"/>
              </a:spcAft>
              <a:buClr>
                <a:srgbClr val="FF5959"/>
              </a:buClr>
              <a:buSzTx/>
              <a:buFontTx/>
              <a:buNone/>
              <a:tabLst/>
              <a:defRPr/>
            </a:pPr>
            <a:endParaRPr kumimoji="0" lang="en-US" sz="2000" b="0" i="0" u="none" strike="noStrike" kern="1200" cap="none" spc="0" normalizeH="0" baseline="0" noProof="0" dirty="0">
              <a:ln>
                <a:noFill/>
              </a:ln>
              <a:solidFill>
                <a:srgbClr val="FFFFFF"/>
              </a:solidFill>
              <a:effectLst/>
              <a:uLnTx/>
              <a:uFillTx/>
              <a:latin typeface="Century Gothic" panose="020F0302020204030204"/>
              <a:ea typeface="+mn-ea"/>
              <a:cs typeface="Arial"/>
            </a:endParaRPr>
          </a:p>
          <a:p>
            <a:pPr marL="457200" marR="0" lvl="1" indent="0" algn="l" defTabSz="914400" rtl="0" eaLnBrk="1" fontAlgn="auto" latinLnBrk="0" hangingPunct="1">
              <a:lnSpc>
                <a:spcPts val="2420"/>
              </a:lnSpc>
              <a:spcBef>
                <a:spcPts val="0"/>
              </a:spcBef>
              <a:spcAft>
                <a:spcPts val="0"/>
              </a:spcAft>
              <a:buClr>
                <a:srgbClr val="FF5959"/>
              </a:buClr>
              <a:buSzTx/>
              <a:buFontTx/>
              <a:buNone/>
              <a:tabLst/>
              <a:defRPr/>
            </a:pPr>
            <a:r>
              <a:rPr kumimoji="0" lang="en-US" sz="2000" b="1" i="0" u="none" strike="noStrike" kern="1200" cap="none" spc="0" normalizeH="0" baseline="0" noProof="0" dirty="0">
                <a:ln>
                  <a:noFill/>
                </a:ln>
                <a:solidFill>
                  <a:srgbClr val="FFFFFF"/>
                </a:solidFill>
                <a:effectLst/>
                <a:uLnTx/>
                <a:uFillTx/>
                <a:latin typeface="Century Gothic" panose="020F0302020204030204"/>
                <a:ea typeface="+mn-ea"/>
                <a:cs typeface="Arial"/>
              </a:rPr>
              <a:t>Guides US healthcare stakeholders </a:t>
            </a:r>
            <a:r>
              <a:rPr kumimoji="0" lang="en-US" sz="2000" b="0" i="0" u="none" strike="noStrike" kern="1200" cap="none" spc="0" normalizeH="0" baseline="0" noProof="0" dirty="0">
                <a:ln>
                  <a:noFill/>
                </a:ln>
                <a:solidFill>
                  <a:srgbClr val="FFFFFF"/>
                </a:solidFill>
                <a:effectLst/>
                <a:uLnTx/>
                <a:uFillTx/>
                <a:latin typeface="Century Gothic" panose="020F0302020204030204"/>
                <a:ea typeface="+mn-ea"/>
                <a:cs typeface="Arial"/>
              </a:rPr>
              <a:t>how to leverage testing tools to meet their unique needs</a:t>
            </a:r>
            <a:endParaRPr kumimoji="0" lang="en-US" sz="2000" b="0" i="0" u="none" strike="noStrike" kern="1200" cap="none" spc="0" normalizeH="0" baseline="0" noProof="0" dirty="0">
              <a:ln>
                <a:noFill/>
              </a:ln>
              <a:solidFill>
                <a:srgbClr val="FF5959"/>
              </a:solidFill>
              <a:effectLst/>
              <a:uLnTx/>
              <a:uFillTx/>
              <a:latin typeface="Century Gothic" panose="020F0302020204030204"/>
              <a:ea typeface="+mn-ea"/>
              <a:cs typeface="Arial"/>
            </a:endParaRPr>
          </a:p>
          <a:p>
            <a:pPr marL="457200" marR="0" lvl="1" indent="0" algn="l" defTabSz="914400" rtl="0" eaLnBrk="1" fontAlgn="auto" latinLnBrk="0" hangingPunct="1">
              <a:lnSpc>
                <a:spcPts val="2420"/>
              </a:lnSpc>
              <a:spcBef>
                <a:spcPts val="0"/>
              </a:spcBef>
              <a:spcAft>
                <a:spcPts val="0"/>
              </a:spcAft>
              <a:buClr>
                <a:srgbClr val="FF5959"/>
              </a:buClr>
              <a:buSzTx/>
              <a:buFontTx/>
              <a:buNone/>
              <a:tabLst/>
              <a:defRPr/>
            </a:pPr>
            <a:endParaRPr kumimoji="0" lang="en-US" sz="2000" b="0" i="0" u="none" strike="noStrike" kern="1200" cap="none" spc="0" normalizeH="0" baseline="0" noProof="0" dirty="0">
              <a:ln>
                <a:noFill/>
              </a:ln>
              <a:solidFill>
                <a:srgbClr val="FFFFFF"/>
              </a:solidFill>
              <a:effectLst/>
              <a:uLnTx/>
              <a:uFillTx/>
              <a:latin typeface="Century Gothic" panose="020F0302020204030204"/>
              <a:ea typeface="+mn-ea"/>
              <a:cs typeface="Arial"/>
            </a:endParaRPr>
          </a:p>
          <a:p>
            <a:pPr marL="457200" marR="0" lvl="1" indent="0" algn="l" defTabSz="914400" rtl="0" eaLnBrk="1" fontAlgn="auto" latinLnBrk="0" hangingPunct="1">
              <a:lnSpc>
                <a:spcPts val="2420"/>
              </a:lnSpc>
              <a:spcBef>
                <a:spcPts val="0"/>
              </a:spcBef>
              <a:spcAft>
                <a:spcPts val="0"/>
              </a:spcAft>
              <a:buClr>
                <a:srgbClr val="FF5959"/>
              </a:buClr>
              <a:buSzTx/>
              <a:buFontTx/>
              <a:buNone/>
              <a:tabLst/>
              <a:defRPr/>
            </a:pPr>
            <a:endParaRPr kumimoji="0" lang="en-US" sz="2000" b="0" i="0" u="none" strike="noStrike" kern="1200" cap="none" spc="0" normalizeH="0" baseline="0" noProof="0" dirty="0">
              <a:ln>
                <a:noFill/>
              </a:ln>
              <a:solidFill>
                <a:srgbClr val="FFFFFF"/>
              </a:solidFill>
              <a:effectLst/>
              <a:uLnTx/>
              <a:uFillTx/>
              <a:latin typeface="Century Gothic" panose="020F0302020204030204"/>
              <a:ea typeface="+mn-ea"/>
              <a:cs typeface="Arial"/>
            </a:endParaRPr>
          </a:p>
          <a:p>
            <a:pPr marL="457200" marR="0" lvl="1" indent="0" algn="l" defTabSz="914400" rtl="0" eaLnBrk="1" fontAlgn="auto" latinLnBrk="0" hangingPunct="1">
              <a:lnSpc>
                <a:spcPts val="2420"/>
              </a:lnSpc>
              <a:spcBef>
                <a:spcPts val="0"/>
              </a:spcBef>
              <a:spcAft>
                <a:spcPts val="0"/>
              </a:spcAft>
              <a:buClr>
                <a:srgbClr val="FF5959"/>
              </a:buClr>
              <a:buSzTx/>
              <a:buFontTx/>
              <a:buNone/>
              <a:tabLst/>
              <a:defRPr/>
            </a:pPr>
            <a:r>
              <a:rPr kumimoji="0" lang="en-US" sz="2000" b="1" i="0" u="none" strike="noStrike" kern="1200" cap="none" spc="0" normalizeH="0" baseline="0" noProof="0" dirty="0">
                <a:ln>
                  <a:noFill/>
                </a:ln>
                <a:solidFill>
                  <a:srgbClr val="FFFFFF"/>
                </a:solidFill>
                <a:effectLst/>
                <a:uLnTx/>
                <a:uFillTx/>
                <a:latin typeface="Century Gothic" panose="020F0302020204030204"/>
                <a:ea typeface="+mn-ea"/>
                <a:cs typeface="Arial"/>
              </a:rPr>
              <a:t>Accelerates standards adoption</a:t>
            </a:r>
            <a:r>
              <a:rPr kumimoji="0" lang="en-US" sz="2000" b="0" i="0" u="none" strike="noStrike" kern="1200" cap="none" spc="0" normalizeH="0" baseline="0" noProof="0" dirty="0">
                <a:ln>
                  <a:noFill/>
                </a:ln>
                <a:solidFill>
                  <a:srgbClr val="FFFFFF"/>
                </a:solidFill>
                <a:effectLst/>
                <a:uLnTx/>
                <a:uFillTx/>
                <a:latin typeface="Century Gothic" panose="020F0302020204030204"/>
                <a:ea typeface="+mn-ea"/>
                <a:cs typeface="Arial"/>
              </a:rPr>
              <a:t> to meet US policy goals</a:t>
            </a:r>
            <a:endParaRPr kumimoji="0" lang="en-US" sz="2000" b="1" i="0" u="none" strike="noStrike" kern="1200" cap="none" spc="0" normalizeH="0" baseline="0" noProof="0" dirty="0">
              <a:ln>
                <a:noFill/>
              </a:ln>
              <a:solidFill>
                <a:srgbClr val="FF5959"/>
              </a:solidFill>
              <a:effectLst/>
              <a:uLnTx/>
              <a:uFillTx/>
              <a:latin typeface="Century Gothic" panose="020F0302020204030204"/>
              <a:ea typeface="+mn-ea"/>
              <a:cs typeface="Arial"/>
            </a:endParaRPr>
          </a:p>
          <a:p>
            <a:pPr marL="457200" marR="0" lvl="1" indent="0" algn="l" defTabSz="914400" rtl="0" eaLnBrk="1" fontAlgn="auto" latinLnBrk="0" hangingPunct="1">
              <a:lnSpc>
                <a:spcPts val="2420"/>
              </a:lnSpc>
              <a:spcBef>
                <a:spcPts val="0"/>
              </a:spcBef>
              <a:spcAft>
                <a:spcPts val="0"/>
              </a:spcAft>
              <a:buClr>
                <a:srgbClr val="FF5959"/>
              </a:buClr>
              <a:buSzTx/>
              <a:buFontTx/>
              <a:buNone/>
              <a:tabLst/>
              <a:defRPr/>
            </a:pPr>
            <a:endParaRPr kumimoji="0" lang="en-US" sz="2000" b="0" i="0" u="none" strike="noStrike" kern="1200" cap="none" spc="0" normalizeH="0" baseline="0" noProof="0" dirty="0">
              <a:ln>
                <a:noFill/>
              </a:ln>
              <a:solidFill>
                <a:srgbClr val="FF5959"/>
              </a:solidFill>
              <a:effectLst/>
              <a:uLnTx/>
              <a:uFillTx/>
              <a:latin typeface="Century Gothic" panose="020F0302020204030204"/>
              <a:ea typeface="+mn-ea"/>
              <a:cs typeface="Arial"/>
            </a:endParaRPr>
          </a:p>
        </p:txBody>
      </p:sp>
      <p:cxnSp>
        <p:nvCxnSpPr>
          <p:cNvPr id="8" name="Straight Connector 7"/>
          <p:cNvCxnSpPr/>
          <p:nvPr/>
        </p:nvCxnSpPr>
        <p:spPr>
          <a:xfrm>
            <a:off x="0" y="1402577"/>
            <a:ext cx="12192000" cy="1378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25" name="Rectangle 24"/>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6" name="Rectangle 25"/>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3" name="Title 1">
            <a:extLst>
              <a:ext uri="{FF2B5EF4-FFF2-40B4-BE49-F238E27FC236}">
                <a16:creationId xmlns:a16="http://schemas.microsoft.com/office/drawing/2014/main" id="{1782524C-82BB-1149-9896-41340CC027B5}"/>
              </a:ext>
            </a:extLst>
          </p:cNvPr>
          <p:cNvSpPr txBox="1">
            <a:spLocks/>
          </p:cNvSpPr>
          <p:nvPr/>
        </p:nvSpPr>
        <p:spPr>
          <a:xfrm>
            <a:off x="1872989" y="6304424"/>
            <a:ext cx="9478008" cy="1215098"/>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l" defTabSz="91431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dirty="0">
                <a:ln>
                  <a:noFill/>
                </a:ln>
                <a:solidFill>
                  <a:srgbClr val="1E22AA"/>
                </a:solidFill>
                <a:effectLst/>
                <a:uLnTx/>
                <a:uFillTx/>
                <a:latin typeface="Century Gothic" panose="020F0302020204030204"/>
                <a:ea typeface="+mj-ea"/>
                <a:cs typeface="+mj-cs"/>
              </a:rPr>
              <a:t>Founded in  1998		                      </a:t>
            </a:r>
            <a:r>
              <a:rPr kumimoji="0" lang="en-US" sz="2400" b="0" i="1" u="none" strike="noStrike" kern="1200" cap="none" spc="0" normalizeH="0" baseline="0" noProof="0" dirty="0">
                <a:ln>
                  <a:noFill/>
                </a:ln>
                <a:solidFill>
                  <a:srgbClr val="FF5959"/>
                </a:solidFill>
                <a:effectLst/>
                <a:uLnTx/>
                <a:uFillTx/>
                <a:latin typeface="Century Gothic" panose="020F0302020204030204"/>
                <a:ea typeface="+mj-ea"/>
                <a:cs typeface="+mj-cs"/>
              </a:rPr>
              <a:t>Founded in 2010</a:t>
            </a:r>
          </a:p>
          <a:p>
            <a:pPr marL="0" marR="0" lvl="0" indent="0" algn="l" defTabSz="914318" rtl="0" eaLnBrk="1" fontAlgn="auto" latinLnBrk="0" hangingPunct="1">
              <a:lnSpc>
                <a:spcPct val="100000"/>
              </a:lnSpc>
              <a:spcBef>
                <a:spcPct val="0"/>
              </a:spcBef>
              <a:spcAft>
                <a:spcPts val="0"/>
              </a:spcAft>
              <a:buClrTx/>
              <a:buSzTx/>
              <a:buFontTx/>
              <a:buNone/>
              <a:tabLst/>
              <a:defRPr/>
            </a:pPr>
            <a:endParaRPr kumimoji="0" lang="en-US" sz="4000" b="0" i="1" u="none" strike="noStrike" kern="1200" cap="none" spc="0" normalizeH="0" baseline="0" noProof="0" dirty="0">
              <a:ln>
                <a:noFill/>
              </a:ln>
              <a:solidFill>
                <a:srgbClr val="FF5959"/>
              </a:solidFill>
              <a:effectLst/>
              <a:uLnTx/>
              <a:uFillTx/>
              <a:latin typeface="Prometo Medium" panose="020B0604030203060203" pitchFamily="34" charset="77"/>
              <a:ea typeface="+mj-ea"/>
              <a:cs typeface="+mj-cs"/>
            </a:endParaRPr>
          </a:p>
        </p:txBody>
      </p:sp>
    </p:spTree>
    <p:extLst>
      <p:ext uri="{BB962C8B-B14F-4D97-AF65-F5344CB8AC3E}">
        <p14:creationId xmlns:p14="http://schemas.microsoft.com/office/powerpoint/2010/main" val="233208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897E05-CB07-264B-A27D-5A070682C8D6}"/>
              </a:ext>
            </a:extLst>
          </p:cNvPr>
          <p:cNvSpPr/>
          <p:nvPr/>
        </p:nvSpPr>
        <p:spPr>
          <a:xfrm>
            <a:off x="5858455" y="1416357"/>
            <a:ext cx="6333544" cy="54416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ts val="2420"/>
              </a:lnSpc>
              <a:spcBef>
                <a:spcPts val="0"/>
              </a:spcBef>
              <a:spcAft>
                <a:spcPts val="0"/>
              </a:spcAft>
              <a:buClr>
                <a:srgbClr val="FF5959"/>
              </a:buClr>
              <a:buSzTx/>
              <a:buFontTx/>
              <a:buNone/>
              <a:tabLst/>
              <a:defRPr/>
            </a:pPr>
            <a:endParaRPr kumimoji="0" lang="en-US" sz="2000" b="1" i="0" u="none" strike="noStrike" kern="1200" cap="none" spc="0" normalizeH="0" baseline="0" noProof="0" dirty="0">
              <a:ln>
                <a:noFill/>
              </a:ln>
              <a:solidFill>
                <a:srgbClr val="FF5959"/>
              </a:solidFill>
              <a:effectLst/>
              <a:uLnTx/>
              <a:uFillTx/>
              <a:latin typeface="Century Gothic" panose="020F0302020204030204"/>
              <a:ea typeface="+mn-ea"/>
              <a:cs typeface="Arial"/>
            </a:endParaRPr>
          </a:p>
          <a:p>
            <a:pPr marL="457200" marR="0" lvl="1" indent="0" algn="l" defTabSz="914400" rtl="0" eaLnBrk="1" fontAlgn="auto" latinLnBrk="0" hangingPunct="1">
              <a:lnSpc>
                <a:spcPts val="2420"/>
              </a:lnSpc>
              <a:spcBef>
                <a:spcPts val="0"/>
              </a:spcBef>
              <a:spcAft>
                <a:spcPts val="0"/>
              </a:spcAft>
              <a:buClr>
                <a:srgbClr val="FF5959"/>
              </a:buClr>
              <a:buSzTx/>
              <a:buFontTx/>
              <a:buNone/>
              <a:tabLst/>
              <a:defRPr/>
            </a:pPr>
            <a:endParaRPr kumimoji="0" lang="en-US" sz="2000" b="1" i="0" u="none" strike="noStrike" kern="1200" cap="none" spc="0" normalizeH="0" baseline="0" noProof="0" dirty="0">
              <a:ln>
                <a:noFill/>
              </a:ln>
              <a:solidFill>
                <a:srgbClr val="FF5959"/>
              </a:solidFill>
              <a:effectLst/>
              <a:uLnTx/>
              <a:uFillTx/>
              <a:latin typeface="Century Gothic" panose="020F0302020204030204"/>
              <a:ea typeface="+mn-ea"/>
              <a:cs typeface="Arial"/>
            </a:endParaRPr>
          </a:p>
        </p:txBody>
      </p:sp>
      <p:sp>
        <p:nvSpPr>
          <p:cNvPr id="11" name="Oval 10">
            <a:extLst>
              <a:ext uri="{FF2B5EF4-FFF2-40B4-BE49-F238E27FC236}">
                <a16:creationId xmlns:a16="http://schemas.microsoft.com/office/drawing/2014/main" id="{7FF25D1C-53E7-584A-BF3D-9AD9FDEBD87C}"/>
              </a:ext>
            </a:extLst>
          </p:cNvPr>
          <p:cNvSpPr/>
          <p:nvPr/>
        </p:nvSpPr>
        <p:spPr>
          <a:xfrm>
            <a:off x="11248626" y="-67412"/>
            <a:ext cx="668948" cy="66894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2" name="Oval 11">
            <a:extLst>
              <a:ext uri="{FF2B5EF4-FFF2-40B4-BE49-F238E27FC236}">
                <a16:creationId xmlns:a16="http://schemas.microsoft.com/office/drawing/2014/main" id="{836C0445-3ECF-B240-9CF5-799392510ED8}"/>
              </a:ext>
            </a:extLst>
          </p:cNvPr>
          <p:cNvSpPr/>
          <p:nvPr/>
        </p:nvSpPr>
        <p:spPr>
          <a:xfrm>
            <a:off x="5393534" y="6342292"/>
            <a:ext cx="583120" cy="583120"/>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3" name="Oval 12">
            <a:extLst>
              <a:ext uri="{FF2B5EF4-FFF2-40B4-BE49-F238E27FC236}">
                <a16:creationId xmlns:a16="http://schemas.microsoft.com/office/drawing/2014/main" id="{F77B4289-DF8B-A440-97F0-D71F914E854D}"/>
              </a:ext>
            </a:extLst>
          </p:cNvPr>
          <p:cNvSpPr/>
          <p:nvPr/>
        </p:nvSpPr>
        <p:spPr>
          <a:xfrm>
            <a:off x="5070072" y="6524438"/>
            <a:ext cx="218828" cy="21882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Oval 14">
            <a:extLst>
              <a:ext uri="{FF2B5EF4-FFF2-40B4-BE49-F238E27FC236}">
                <a16:creationId xmlns:a16="http://schemas.microsoft.com/office/drawing/2014/main" id="{F103F946-789B-434F-B286-D2EA12C683E2}"/>
              </a:ext>
            </a:extLst>
          </p:cNvPr>
          <p:cNvSpPr/>
          <p:nvPr/>
        </p:nvSpPr>
        <p:spPr>
          <a:xfrm>
            <a:off x="11740954" y="-77345"/>
            <a:ext cx="328872" cy="3288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7" name="Oval 16">
            <a:extLst>
              <a:ext uri="{FF2B5EF4-FFF2-40B4-BE49-F238E27FC236}">
                <a16:creationId xmlns:a16="http://schemas.microsoft.com/office/drawing/2014/main" id="{0412F7D4-AD62-1B4D-AE32-2EBD3F7E484F}"/>
              </a:ext>
            </a:extLst>
          </p:cNvPr>
          <p:cNvSpPr/>
          <p:nvPr/>
        </p:nvSpPr>
        <p:spPr>
          <a:xfrm>
            <a:off x="5341684" y="6744513"/>
            <a:ext cx="180899" cy="180899"/>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8" name="Oval 17">
            <a:extLst>
              <a:ext uri="{FF2B5EF4-FFF2-40B4-BE49-F238E27FC236}">
                <a16:creationId xmlns:a16="http://schemas.microsoft.com/office/drawing/2014/main" id="{421690F8-702D-2449-83D7-EDADD9DA7B1C}"/>
              </a:ext>
            </a:extLst>
          </p:cNvPr>
          <p:cNvSpPr/>
          <p:nvPr/>
        </p:nvSpPr>
        <p:spPr>
          <a:xfrm>
            <a:off x="5285823" y="6266665"/>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9" name="Oval 18">
            <a:extLst>
              <a:ext uri="{FF2B5EF4-FFF2-40B4-BE49-F238E27FC236}">
                <a16:creationId xmlns:a16="http://schemas.microsoft.com/office/drawing/2014/main" id="{FD69CC98-A80D-E347-BCFD-1A43DEEB2667}"/>
              </a:ext>
            </a:extLst>
          </p:cNvPr>
          <p:cNvSpPr/>
          <p:nvPr/>
        </p:nvSpPr>
        <p:spPr>
          <a:xfrm>
            <a:off x="5909550" y="6017300"/>
            <a:ext cx="468700" cy="468700"/>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0" name="Oval 19">
            <a:extLst>
              <a:ext uri="{FF2B5EF4-FFF2-40B4-BE49-F238E27FC236}">
                <a16:creationId xmlns:a16="http://schemas.microsoft.com/office/drawing/2014/main" id="{F8DE122B-6D55-384B-8E2C-3AE852DA413D}"/>
              </a:ext>
            </a:extLst>
          </p:cNvPr>
          <p:cNvSpPr/>
          <p:nvPr/>
        </p:nvSpPr>
        <p:spPr>
          <a:xfrm>
            <a:off x="6195580" y="5949888"/>
            <a:ext cx="222381" cy="22238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1" name="Oval 20">
            <a:extLst>
              <a:ext uri="{FF2B5EF4-FFF2-40B4-BE49-F238E27FC236}">
                <a16:creationId xmlns:a16="http://schemas.microsoft.com/office/drawing/2014/main" id="{4E8E8A43-E34D-374C-8D69-8E8382BD9EF5}"/>
              </a:ext>
            </a:extLst>
          </p:cNvPr>
          <p:cNvSpPr/>
          <p:nvPr/>
        </p:nvSpPr>
        <p:spPr>
          <a:xfrm>
            <a:off x="11980721" y="429743"/>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2" name="Oval 21">
            <a:extLst>
              <a:ext uri="{FF2B5EF4-FFF2-40B4-BE49-F238E27FC236}">
                <a16:creationId xmlns:a16="http://schemas.microsoft.com/office/drawing/2014/main" id="{E5EAA469-188A-A843-8568-AAECC271BD95}"/>
              </a:ext>
            </a:extLst>
          </p:cNvPr>
          <p:cNvSpPr/>
          <p:nvPr/>
        </p:nvSpPr>
        <p:spPr>
          <a:xfrm>
            <a:off x="11070380" y="346357"/>
            <a:ext cx="161842" cy="16184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1" name="Title 1">
            <a:extLst>
              <a:ext uri="{FF2B5EF4-FFF2-40B4-BE49-F238E27FC236}">
                <a16:creationId xmlns:a16="http://schemas.microsoft.com/office/drawing/2014/main" id="{1782524C-82BB-1149-9896-41340CC027B5}"/>
              </a:ext>
            </a:extLst>
          </p:cNvPr>
          <p:cNvSpPr txBox="1">
            <a:spLocks/>
          </p:cNvSpPr>
          <p:nvPr/>
        </p:nvSpPr>
        <p:spPr>
          <a:xfrm>
            <a:off x="1766626" y="1530167"/>
            <a:ext cx="3287489" cy="1882601"/>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ctr" defTabSz="914318"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1E22AA"/>
                </a:solidFill>
                <a:effectLst/>
                <a:uLnTx/>
                <a:uFillTx/>
                <a:latin typeface="Prometo Medium" panose="020B0604030203060203" pitchFamily="34" charset="77"/>
                <a:ea typeface="+mj-ea"/>
                <a:cs typeface="+mj-cs"/>
              </a:rPr>
              <a:t>Development</a:t>
            </a:r>
          </a:p>
          <a:p>
            <a:pPr marL="0" marR="0" lvl="0" indent="0" algn="ctr" defTabSz="914318" rtl="0" eaLnBrk="1" fontAlgn="auto" latinLnBrk="0" hangingPunct="1">
              <a:lnSpc>
                <a:spcPct val="100000"/>
              </a:lnSpc>
              <a:spcBef>
                <a:spcPct val="0"/>
              </a:spcBef>
              <a:spcAft>
                <a:spcPts val="0"/>
              </a:spcAft>
              <a:buClrTx/>
              <a:buSzTx/>
              <a:buFontTx/>
              <a:buNone/>
              <a:tabLst/>
              <a:defRPr/>
            </a:pPr>
            <a:endParaRPr kumimoji="0" lang="en-US" sz="1400" b="0" i="1" u="none" strike="noStrike" kern="1200" cap="none" spc="0" normalizeH="0" baseline="0" noProof="0" dirty="0">
              <a:ln>
                <a:noFill/>
              </a:ln>
              <a:solidFill>
                <a:srgbClr val="1E22AA"/>
              </a:solidFill>
              <a:effectLst/>
              <a:uLnTx/>
              <a:uFillTx/>
              <a:latin typeface="Prometo Medium" panose="020B0604030203060203" pitchFamily="34" charset="77"/>
              <a:ea typeface="+mj-ea"/>
              <a:cs typeface="+mj-cs"/>
            </a:endParaRPr>
          </a:p>
          <a:p>
            <a:pPr marL="0" marR="0" lvl="0" indent="0" algn="ctr" defTabSz="914318"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rgbClr val="1E22AA"/>
                </a:solidFill>
                <a:effectLst/>
                <a:uLnTx/>
                <a:uFillTx/>
                <a:latin typeface="Proxima Nova Medium" panose="02000506030000020004" pitchFamily="50" charset="0"/>
                <a:ea typeface="+mj-ea"/>
                <a:cs typeface="+mj-cs"/>
              </a:rPr>
              <a:t>IHE International</a:t>
            </a:r>
            <a:r>
              <a:rPr kumimoji="0" lang="en-US" sz="4000" b="0" i="1" u="none" strike="noStrike" kern="1200" cap="none" spc="0" normalizeH="0" baseline="0" noProof="0" dirty="0">
                <a:ln>
                  <a:noFill/>
                </a:ln>
                <a:solidFill>
                  <a:srgbClr val="1E22AA"/>
                </a:solidFill>
                <a:effectLst/>
                <a:uLnTx/>
                <a:uFillTx/>
                <a:latin typeface="Prometo Medium" panose="020B0604030203060203" pitchFamily="34" charset="77"/>
                <a:ea typeface="+mj-ea"/>
                <a:cs typeface="+mj-cs"/>
              </a:rPr>
              <a:t>		</a:t>
            </a:r>
            <a:endParaRPr kumimoji="0" lang="en-US" sz="4000" b="0" i="1" u="none" strike="noStrike" kern="1200" cap="none" spc="0" normalizeH="0" baseline="0" noProof="0" dirty="0">
              <a:ln>
                <a:noFill/>
              </a:ln>
              <a:solidFill>
                <a:srgbClr val="FF5959"/>
              </a:solidFill>
              <a:effectLst/>
              <a:uLnTx/>
              <a:uFillTx/>
              <a:latin typeface="Prometo Medium" panose="020B0604030203060203" pitchFamily="34" charset="77"/>
              <a:ea typeface="+mj-ea"/>
              <a:cs typeface="+mj-cs"/>
            </a:endParaRPr>
          </a:p>
        </p:txBody>
      </p:sp>
      <p:cxnSp>
        <p:nvCxnSpPr>
          <p:cNvPr id="8" name="Straight Connector 7"/>
          <p:cNvCxnSpPr/>
          <p:nvPr/>
        </p:nvCxnSpPr>
        <p:spPr>
          <a:xfrm>
            <a:off x="0" y="1402577"/>
            <a:ext cx="12192000" cy="1378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25" name="Rectangle 24"/>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graphicFrame>
        <p:nvGraphicFramePr>
          <p:cNvPr id="23" name="Diagram 22"/>
          <p:cNvGraphicFramePr/>
          <p:nvPr/>
        </p:nvGraphicFramePr>
        <p:xfrm>
          <a:off x="962285" y="2765655"/>
          <a:ext cx="10514056" cy="1930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p:cNvSpPr txBox="1"/>
          <p:nvPr/>
        </p:nvSpPr>
        <p:spPr>
          <a:xfrm>
            <a:off x="1096790" y="4414849"/>
            <a:ext cx="2145772" cy="1323439"/>
          </a:xfrm>
          <a:prstGeom prst="rect">
            <a:avLst/>
          </a:prstGeom>
          <a:noFill/>
        </p:spPr>
        <p:txBody>
          <a:bodyPr wrap="square" lIns="0" rIns="0" rtlCol="0">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B0502020202020204" pitchFamily="34" charset="0"/>
                <a:ea typeface="+mn-ea"/>
                <a:cs typeface="+mn-cs"/>
              </a:rPr>
              <a:t>Call for Proposals</a:t>
            </a:r>
          </a:p>
          <a:p>
            <a:pPr marL="0" marR="0" lvl="0" indent="0" algn="ctr" defTabSz="914400" rtl="0" eaLnBrk="1" fontAlgn="auto" latinLnBrk="0" hangingPunct="1">
              <a:lnSpc>
                <a:spcPts val="164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22AA"/>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B0502020202020204" pitchFamily="34" charset="0"/>
                <a:ea typeface="+mn-ea"/>
                <a:cs typeface="+mn-cs"/>
              </a:rPr>
              <a:t>Integration Profile Selection by Domain Committees</a:t>
            </a:r>
          </a:p>
          <a:p>
            <a:pPr marL="0" marR="0" lvl="0" indent="0" algn="ctr" defTabSz="914400" rtl="0" eaLnBrk="1" fontAlgn="auto" latinLnBrk="0" hangingPunct="1">
              <a:lnSpc>
                <a:spcPts val="164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22AA"/>
              </a:solidFill>
              <a:effectLst/>
              <a:uLnTx/>
              <a:uFillTx/>
              <a:latin typeface="Century Gothic" panose="020B0502020202020204" pitchFamily="34" charset="0"/>
              <a:ea typeface="+mn-ea"/>
              <a:cs typeface="+mn-cs"/>
            </a:endParaRPr>
          </a:p>
        </p:txBody>
      </p:sp>
      <p:sp>
        <p:nvSpPr>
          <p:cNvPr id="26" name="TextBox 25"/>
          <p:cNvSpPr txBox="1"/>
          <p:nvPr/>
        </p:nvSpPr>
        <p:spPr>
          <a:xfrm>
            <a:off x="3550816" y="4395070"/>
            <a:ext cx="2067992" cy="1528624"/>
          </a:xfrm>
          <a:prstGeom prst="rect">
            <a:avLst/>
          </a:prstGeom>
          <a:noFill/>
        </p:spPr>
        <p:txBody>
          <a:bodyPr wrap="square" lIns="0" rIns="0" rtlCol="0">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B0502020202020204" pitchFamily="34" charset="0"/>
                <a:ea typeface="+mn-ea"/>
                <a:cs typeface="+mn-cs"/>
              </a:rPr>
              <a:t>Technical Framework Development</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B0502020202020204" pitchFamily="34" charset="0"/>
                <a:ea typeface="+mn-ea"/>
                <a:cs typeface="+mn-cs"/>
              </a:rPr>
              <a:t>Published for Public Comment</a:t>
            </a:r>
          </a:p>
          <a:p>
            <a:pPr marL="0" marR="0" lvl="0" indent="0" algn="ctr" defTabSz="914400" rtl="0" eaLnBrk="1" fontAlgn="auto" latinLnBrk="0" hangingPunct="1">
              <a:lnSpc>
                <a:spcPts val="164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22AA"/>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2AA"/>
                </a:solidFill>
                <a:effectLst/>
                <a:uLnTx/>
                <a:uFillTx/>
                <a:latin typeface="Century Gothic" panose="020B0502020202020204" pitchFamily="34" charset="0"/>
                <a:ea typeface="+mn-ea"/>
                <a:cs typeface="+mn-cs"/>
              </a:rPr>
              <a:t>Trial Implementation Posted</a:t>
            </a:r>
          </a:p>
        </p:txBody>
      </p:sp>
      <p:sp>
        <p:nvSpPr>
          <p:cNvPr id="27" name="TextBox 26"/>
          <p:cNvSpPr txBox="1"/>
          <p:nvPr/>
        </p:nvSpPr>
        <p:spPr>
          <a:xfrm>
            <a:off x="6195580" y="4401065"/>
            <a:ext cx="2067992" cy="1118255"/>
          </a:xfrm>
          <a:prstGeom prst="rect">
            <a:avLst/>
          </a:prstGeom>
          <a:noFill/>
        </p:spPr>
        <p:txBody>
          <a:bodyPr wrap="square" lIns="0" rIns="0" rtlCol="0">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Connectathon Testing Event</a:t>
            </a:r>
          </a:p>
          <a:p>
            <a:pPr marL="0" marR="0" lvl="0" indent="0" algn="ctr" defTabSz="914400" rtl="0" eaLnBrk="1" fontAlgn="auto" latinLnBrk="0" hangingPunct="1">
              <a:lnSpc>
                <a:spcPts val="164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Connectathon Product Registry published</a:t>
            </a:r>
          </a:p>
        </p:txBody>
      </p:sp>
      <p:sp>
        <p:nvSpPr>
          <p:cNvPr id="28" name="TextBox 27"/>
          <p:cNvSpPr txBox="1"/>
          <p:nvPr/>
        </p:nvSpPr>
        <p:spPr>
          <a:xfrm>
            <a:off x="8742867" y="4414849"/>
            <a:ext cx="2067992" cy="1938992"/>
          </a:xfrm>
          <a:prstGeom prst="rect">
            <a:avLst/>
          </a:prstGeom>
          <a:noFill/>
        </p:spPr>
        <p:txBody>
          <a:bodyPr wrap="square" lIns="0" rIns="0" rtlCol="0">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Demonstrate at HIMSS Global Conference Interoperability Showcase</a:t>
            </a:r>
          </a:p>
          <a:p>
            <a:pPr marL="0" marR="0" lvl="0" indent="0" algn="ctr" defTabSz="914400" rtl="0" eaLnBrk="1" fontAlgn="auto" latinLnBrk="0" hangingPunct="1">
              <a:lnSpc>
                <a:spcPts val="164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Deploy globally, Implement locally</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through deployment committee activities</a:t>
            </a:r>
          </a:p>
        </p:txBody>
      </p:sp>
      <p:sp>
        <p:nvSpPr>
          <p:cNvPr id="35" name="Rectangle 34"/>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6" name="Rectangle 35"/>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7" name="Title 6"/>
          <p:cNvSpPr txBox="1">
            <a:spLocks/>
          </p:cNvSpPr>
          <p:nvPr/>
        </p:nvSpPr>
        <p:spPr>
          <a:xfrm>
            <a:off x="529450" y="645986"/>
            <a:ext cx="11497939" cy="1028700"/>
          </a:xfrm>
          <a:prstGeom prst="rect">
            <a:avLst/>
          </a:prstGeom>
        </p:spPr>
        <p:txBody>
          <a:bodyPr>
            <a:norm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l" defTabSz="914318" rtl="0" eaLnBrk="1" fontAlgn="auto" latinLnBrk="0" hangingPunct="1">
              <a:lnSpc>
                <a:spcPct val="75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1E22AA"/>
                </a:solidFill>
                <a:effectLst/>
                <a:uLnTx/>
                <a:uFillTx/>
                <a:latin typeface="Prometo Medium" panose="020B0704030203060203" pitchFamily="34" charset="0"/>
                <a:ea typeface="+mj-ea"/>
                <a:cs typeface="+mj-cs"/>
              </a:rPr>
              <a:t>IHE’s Glide Path to Interoperability Deployment </a:t>
            </a:r>
          </a:p>
        </p:txBody>
      </p:sp>
      <p:sp>
        <p:nvSpPr>
          <p:cNvPr id="38" name="Title 1">
            <a:extLst>
              <a:ext uri="{FF2B5EF4-FFF2-40B4-BE49-F238E27FC236}">
                <a16:creationId xmlns:a16="http://schemas.microsoft.com/office/drawing/2014/main" id="{1782524C-82BB-1149-9896-41340CC027B5}"/>
              </a:ext>
            </a:extLst>
          </p:cNvPr>
          <p:cNvSpPr txBox="1">
            <a:spLocks/>
          </p:cNvSpPr>
          <p:nvPr/>
        </p:nvSpPr>
        <p:spPr>
          <a:xfrm>
            <a:off x="7099122" y="1490310"/>
            <a:ext cx="3287489" cy="1882601"/>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ctr" defTabSz="914318"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FF5959"/>
                </a:solidFill>
                <a:effectLst/>
                <a:uLnTx/>
                <a:uFillTx/>
                <a:latin typeface="Prometo Medium" panose="020B0604030203060203" pitchFamily="34" charset="77"/>
                <a:ea typeface="+mj-ea"/>
                <a:cs typeface="+mj-cs"/>
              </a:rPr>
              <a:t>Deployment</a:t>
            </a:r>
          </a:p>
          <a:p>
            <a:pPr marL="0" marR="0" lvl="0" indent="0" algn="ctr" defTabSz="914318" rtl="0" eaLnBrk="1" fontAlgn="auto" latinLnBrk="0" hangingPunct="1">
              <a:lnSpc>
                <a:spcPct val="100000"/>
              </a:lnSpc>
              <a:spcBef>
                <a:spcPct val="0"/>
              </a:spcBef>
              <a:spcAft>
                <a:spcPts val="0"/>
              </a:spcAft>
              <a:buClrTx/>
              <a:buSzTx/>
              <a:buFontTx/>
              <a:buNone/>
              <a:tabLst/>
              <a:defRPr/>
            </a:pPr>
            <a:endParaRPr kumimoji="0" lang="en-US" sz="1400" b="0" i="1" u="none" strike="noStrike" kern="1200" cap="none" spc="0" normalizeH="0" baseline="0" noProof="0" dirty="0">
              <a:ln>
                <a:noFill/>
              </a:ln>
              <a:solidFill>
                <a:srgbClr val="FF5959"/>
              </a:solidFill>
              <a:effectLst/>
              <a:uLnTx/>
              <a:uFillTx/>
              <a:latin typeface="Prometo Medium" panose="020B0604030203060203" pitchFamily="34" charset="77"/>
              <a:ea typeface="+mj-ea"/>
              <a:cs typeface="+mj-cs"/>
            </a:endParaRPr>
          </a:p>
          <a:p>
            <a:pPr marL="0" marR="0" lvl="0" indent="0" algn="ctr" defTabSz="914318"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rgbClr val="FF5959"/>
                </a:solidFill>
                <a:effectLst/>
                <a:uLnTx/>
                <a:uFillTx/>
                <a:latin typeface="Proxima Nova Medium" panose="02000506030000020004" pitchFamily="50" charset="0"/>
                <a:ea typeface="+mj-ea"/>
                <a:cs typeface="+mj-cs"/>
              </a:rPr>
              <a:t>       IHE USA</a:t>
            </a:r>
            <a:r>
              <a:rPr kumimoji="0" lang="en-US" sz="4000" b="0" i="1" u="none" strike="noStrike" kern="1200" cap="none" spc="0" normalizeH="0" baseline="0" noProof="0" dirty="0">
                <a:ln>
                  <a:noFill/>
                </a:ln>
                <a:solidFill>
                  <a:srgbClr val="1E22AA"/>
                </a:solidFill>
                <a:effectLst/>
                <a:uLnTx/>
                <a:uFillTx/>
                <a:latin typeface="Prometo Medium" panose="020B0604030203060203" pitchFamily="34" charset="77"/>
                <a:ea typeface="+mj-ea"/>
                <a:cs typeface="+mj-cs"/>
              </a:rPr>
              <a:t>		</a:t>
            </a:r>
            <a:endParaRPr kumimoji="0" lang="en-US" sz="4000" b="0" i="1" u="none" strike="noStrike" kern="1200" cap="none" spc="0" normalizeH="0" baseline="0" noProof="0" dirty="0">
              <a:ln>
                <a:noFill/>
              </a:ln>
              <a:solidFill>
                <a:srgbClr val="FF5959"/>
              </a:solidFill>
              <a:effectLst/>
              <a:uLnTx/>
              <a:uFillTx/>
              <a:latin typeface="Prometo Medium" panose="020B0604030203060203" pitchFamily="34" charset="77"/>
              <a:ea typeface="+mj-ea"/>
              <a:cs typeface="+mj-cs"/>
            </a:endParaRPr>
          </a:p>
        </p:txBody>
      </p:sp>
    </p:spTree>
    <p:extLst>
      <p:ext uri="{BB962C8B-B14F-4D97-AF65-F5344CB8AC3E}">
        <p14:creationId xmlns:p14="http://schemas.microsoft.com/office/powerpoint/2010/main" val="368031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8" name="Picture 7">
            <a:extLst>
              <a:ext uri="{FF2B5EF4-FFF2-40B4-BE49-F238E27FC236}">
                <a16:creationId xmlns:a16="http://schemas.microsoft.com/office/drawing/2014/main" id="{17D729D4-A345-524D-8F54-2A85DAFCB6B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62760"/>
          <a:stretch/>
        </p:blipFill>
        <p:spPr>
          <a:xfrm>
            <a:off x="4425919" y="1738170"/>
            <a:ext cx="3249260" cy="3555837"/>
          </a:xfrm>
          <a:prstGeom prst="rect">
            <a:avLst/>
          </a:prstGeom>
        </p:spPr>
      </p:pic>
      <p:pic>
        <p:nvPicPr>
          <p:cNvPr id="9" name="Picture 8">
            <a:extLst>
              <a:ext uri="{FF2B5EF4-FFF2-40B4-BE49-F238E27FC236}">
                <a16:creationId xmlns:a16="http://schemas.microsoft.com/office/drawing/2014/main" id="{17D729D4-A345-524D-8F54-2A85DAFCB6B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8775" r="1478"/>
          <a:stretch/>
        </p:blipFill>
        <p:spPr>
          <a:xfrm>
            <a:off x="7949785" y="1758142"/>
            <a:ext cx="4077160" cy="3408218"/>
          </a:xfrm>
          <a:prstGeom prst="rect">
            <a:avLst/>
          </a:prstGeom>
        </p:spPr>
      </p:pic>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6" name="Content Placeholder 6">
            <a:extLst>
              <a:ext uri="{FF2B5EF4-FFF2-40B4-BE49-F238E27FC236}">
                <a16:creationId xmlns:a16="http://schemas.microsoft.com/office/drawing/2014/main" id="{728F3EF7-8240-2A46-9832-A6E6C25AA86B}"/>
              </a:ext>
            </a:extLst>
          </p:cNvPr>
          <p:cNvSpPr txBox="1">
            <a:spLocks/>
          </p:cNvSpPr>
          <p:nvPr/>
        </p:nvSpPr>
        <p:spPr>
          <a:xfrm>
            <a:off x="5297751" y="1164742"/>
            <a:ext cx="6454588" cy="2084030"/>
          </a:xfrm>
          <a:prstGeom prst="rect">
            <a:avLst/>
          </a:prstGeom>
        </p:spPr>
        <p:txBody>
          <a:bodyPr vert="horz" lIns="91440" tIns="45720" rIns="91440" bIns="45720" rtlCol="0">
            <a:noAutofit/>
          </a:bodyPr>
          <a:lstStyle>
            <a:lvl1pPr marL="342900" indent="-342900" algn="l" defTabSz="457200" rtl="0" eaLnBrk="1" latinLnBrk="0" hangingPunct="1">
              <a:lnSpc>
                <a:spcPct val="110000"/>
              </a:lnSpc>
              <a:spcBef>
                <a:spcPts val="1000"/>
              </a:spcBef>
              <a:spcAft>
                <a:spcPts val="400"/>
              </a:spcAft>
              <a:buClr>
                <a:schemeClr val="accent5"/>
              </a:buClr>
              <a:buFont typeface="Arial"/>
              <a:buChar char="•"/>
              <a:defRPr sz="2000" kern="1200">
                <a:solidFill>
                  <a:schemeClr val="tx2"/>
                </a:solidFill>
                <a:latin typeface="+mn-lt"/>
                <a:ea typeface="+mn-ea"/>
                <a:cs typeface="+mn-cs"/>
              </a:defRPr>
            </a:lvl1pPr>
            <a:lvl2pPr marL="742950" indent="-285750" algn="l" defTabSz="457200" rtl="0" eaLnBrk="1" latinLnBrk="0" hangingPunct="1">
              <a:lnSpc>
                <a:spcPct val="110000"/>
              </a:lnSpc>
              <a:spcBef>
                <a:spcPts val="1000"/>
              </a:spcBef>
              <a:spcAft>
                <a:spcPts val="400"/>
              </a:spcAft>
              <a:buClr>
                <a:schemeClr val="accent1"/>
              </a:buClr>
              <a:buFont typeface="Lucida Grande"/>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000"/>
              </a:spcBef>
              <a:spcAft>
                <a:spcPts val="400"/>
              </a:spcAft>
              <a:buClr>
                <a:schemeClr val="accent2"/>
              </a:buClr>
              <a:buFont typeface="Lucida Grande"/>
              <a:buChar char="–"/>
              <a:defRPr sz="1500" kern="1200">
                <a:solidFill>
                  <a:schemeClr val="tx1"/>
                </a:solidFill>
                <a:latin typeface="+mn-lt"/>
                <a:ea typeface="+mn-ea"/>
                <a:cs typeface="+mn-cs"/>
              </a:defRPr>
            </a:lvl3pPr>
            <a:lvl4pPr marL="1600200" indent="-228600" algn="l" defTabSz="457200" rtl="0" eaLnBrk="1" latinLnBrk="0" hangingPunct="1">
              <a:lnSpc>
                <a:spcPct val="110000"/>
              </a:lnSpc>
              <a:spcBef>
                <a:spcPts val="1000"/>
              </a:spcBef>
              <a:spcAft>
                <a:spcPts val="400"/>
              </a:spcAft>
              <a:buClr>
                <a:schemeClr val="accent2"/>
              </a:buClr>
              <a:buFont typeface="Arial"/>
              <a:buChar char="•"/>
              <a:defRPr sz="1500" kern="1200">
                <a:solidFill>
                  <a:schemeClr val="tx1"/>
                </a:solidFill>
                <a:latin typeface="+mn-lt"/>
                <a:ea typeface="+mn-ea"/>
                <a:cs typeface="+mn-cs"/>
              </a:defRPr>
            </a:lvl4pPr>
            <a:lvl5pPr marL="2057400" indent="-228600" algn="l" defTabSz="457200" rtl="0" eaLnBrk="1" latinLnBrk="0" hangingPunct="1">
              <a:lnSpc>
                <a:spcPct val="110000"/>
              </a:lnSpc>
              <a:spcBef>
                <a:spcPts val="1200"/>
              </a:spcBef>
              <a:spcAft>
                <a:spcPts val="0"/>
              </a:spcAft>
              <a:buClr>
                <a:schemeClr val="bg1">
                  <a:lumMod val="50000"/>
                </a:schemeClr>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400"/>
              </a:spcAft>
              <a:buClr>
                <a:srgbClr val="13B0A6"/>
              </a:buClr>
              <a:buSzTx/>
              <a:buFont typeface="Arial"/>
              <a:buNone/>
              <a:tabLst/>
              <a:defRPr/>
            </a:pPr>
            <a:endParaRPr kumimoji="0" lang="en-US" sz="1800" b="1" i="0" u="none" strike="noStrike" kern="1200" cap="none" spc="0" normalizeH="0" baseline="0" noProof="0" dirty="0">
              <a:ln>
                <a:noFill/>
              </a:ln>
              <a:solidFill>
                <a:srgbClr val="13B0A6"/>
              </a:solidFill>
              <a:effectLst/>
              <a:uLnTx/>
              <a:uFillTx/>
              <a:latin typeface="Century Gothic" panose="020F0302020204030204"/>
              <a:ea typeface="+mn-ea"/>
              <a:cs typeface="+mn-cs"/>
            </a:endParaRPr>
          </a:p>
        </p:txBody>
      </p:sp>
      <p:sp>
        <p:nvSpPr>
          <p:cNvPr id="7" name="Content Placeholder 6">
            <a:extLst>
              <a:ext uri="{FF2B5EF4-FFF2-40B4-BE49-F238E27FC236}">
                <a16:creationId xmlns:a16="http://schemas.microsoft.com/office/drawing/2014/main" id="{8C704257-9730-2645-BB95-56DC305FC068}"/>
              </a:ext>
            </a:extLst>
          </p:cNvPr>
          <p:cNvSpPr txBox="1">
            <a:spLocks/>
          </p:cNvSpPr>
          <p:nvPr/>
        </p:nvSpPr>
        <p:spPr>
          <a:xfrm>
            <a:off x="5715019" y="2232671"/>
            <a:ext cx="6458966" cy="2390939"/>
          </a:xfrm>
          <a:prstGeom prst="rect">
            <a:avLst/>
          </a:prstGeom>
        </p:spPr>
        <p:txBody>
          <a:bodyPr vert="horz" lIns="91440" tIns="45720" rIns="91440" bIns="45720" rtlCol="0">
            <a:noAutofit/>
          </a:bodyPr>
          <a:lstStyle>
            <a:lvl1pPr marL="342900" indent="-342900" algn="l" defTabSz="457200" rtl="0" eaLnBrk="1" latinLnBrk="0" hangingPunct="1">
              <a:lnSpc>
                <a:spcPct val="110000"/>
              </a:lnSpc>
              <a:spcBef>
                <a:spcPts val="1000"/>
              </a:spcBef>
              <a:spcAft>
                <a:spcPts val="400"/>
              </a:spcAft>
              <a:buClr>
                <a:schemeClr val="accent5"/>
              </a:buClr>
              <a:buFont typeface="Arial"/>
              <a:buChar char="•"/>
              <a:defRPr sz="2000" kern="1200">
                <a:solidFill>
                  <a:schemeClr val="tx2"/>
                </a:solidFill>
                <a:latin typeface="+mn-lt"/>
                <a:ea typeface="+mn-ea"/>
                <a:cs typeface="+mn-cs"/>
              </a:defRPr>
            </a:lvl1pPr>
            <a:lvl2pPr marL="742950" indent="-285750" algn="l" defTabSz="457200" rtl="0" eaLnBrk="1" latinLnBrk="0" hangingPunct="1">
              <a:lnSpc>
                <a:spcPct val="110000"/>
              </a:lnSpc>
              <a:spcBef>
                <a:spcPts val="1000"/>
              </a:spcBef>
              <a:spcAft>
                <a:spcPts val="400"/>
              </a:spcAft>
              <a:buClr>
                <a:schemeClr val="accent1"/>
              </a:buClr>
              <a:buFont typeface="Lucida Grande"/>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000"/>
              </a:spcBef>
              <a:spcAft>
                <a:spcPts val="400"/>
              </a:spcAft>
              <a:buClr>
                <a:schemeClr val="accent2"/>
              </a:buClr>
              <a:buFont typeface="Lucida Grande"/>
              <a:buChar char="–"/>
              <a:defRPr sz="1500" kern="1200">
                <a:solidFill>
                  <a:schemeClr val="tx1"/>
                </a:solidFill>
                <a:latin typeface="+mn-lt"/>
                <a:ea typeface="+mn-ea"/>
                <a:cs typeface="+mn-cs"/>
              </a:defRPr>
            </a:lvl3pPr>
            <a:lvl4pPr marL="1600200" indent="-228600" algn="l" defTabSz="457200" rtl="0" eaLnBrk="1" latinLnBrk="0" hangingPunct="1">
              <a:lnSpc>
                <a:spcPct val="110000"/>
              </a:lnSpc>
              <a:spcBef>
                <a:spcPts val="1000"/>
              </a:spcBef>
              <a:spcAft>
                <a:spcPts val="400"/>
              </a:spcAft>
              <a:buClr>
                <a:schemeClr val="accent2"/>
              </a:buClr>
              <a:buFont typeface="Arial"/>
              <a:buChar char="•"/>
              <a:defRPr sz="1500" kern="1200">
                <a:solidFill>
                  <a:schemeClr val="tx1"/>
                </a:solidFill>
                <a:latin typeface="+mn-lt"/>
                <a:ea typeface="+mn-ea"/>
                <a:cs typeface="+mn-cs"/>
              </a:defRPr>
            </a:lvl4pPr>
            <a:lvl5pPr marL="2057400" indent="-228600" algn="l" defTabSz="457200" rtl="0" eaLnBrk="1" latinLnBrk="0" hangingPunct="1">
              <a:lnSpc>
                <a:spcPct val="110000"/>
              </a:lnSpc>
              <a:spcBef>
                <a:spcPts val="1200"/>
              </a:spcBef>
              <a:spcAft>
                <a:spcPts val="0"/>
              </a:spcAft>
              <a:buClr>
                <a:schemeClr val="bg1">
                  <a:lumMod val="50000"/>
                </a:schemeClr>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400"/>
              </a:spcAft>
              <a:buClr>
                <a:srgbClr val="13B0A6"/>
              </a:buClr>
              <a:buSzTx/>
              <a:buFont typeface="Arial"/>
              <a:buNone/>
              <a:tabLst/>
              <a:defRPr/>
            </a:pPr>
            <a:endParaRPr kumimoji="0" lang="en-US" sz="1800" b="1" i="0" u="none" strike="noStrike" kern="1200" cap="none" spc="0" normalizeH="0" baseline="0" noProof="0" dirty="0">
              <a:ln>
                <a:noFill/>
              </a:ln>
              <a:solidFill>
                <a:srgbClr val="777777"/>
              </a:solidFill>
              <a:effectLst/>
              <a:uLnTx/>
              <a:uFillTx/>
              <a:latin typeface="Century Gothic" panose="020F0302020204030204"/>
              <a:ea typeface="+mn-ea"/>
              <a:cs typeface="+mn-cs"/>
            </a:endParaRPr>
          </a:p>
        </p:txBody>
      </p:sp>
      <p:sp>
        <p:nvSpPr>
          <p:cNvPr id="10" name="Title 6"/>
          <p:cNvSpPr>
            <a:spLocks noGrp="1"/>
          </p:cNvSpPr>
          <p:nvPr>
            <p:ph type="title"/>
          </p:nvPr>
        </p:nvSpPr>
        <p:spPr>
          <a:xfrm>
            <a:off x="527058" y="1584136"/>
            <a:ext cx="3192866" cy="1783443"/>
          </a:xfrm>
        </p:spPr>
        <p:txBody>
          <a:bodyPr/>
          <a:lstStyle/>
          <a:p>
            <a:r>
              <a:rPr lang="en-US" dirty="0"/>
              <a:t>Moving From Patient to Person-Centered Healthcare</a:t>
            </a:r>
            <a:endParaRPr lang="en-US" i="1" dirty="0"/>
          </a:p>
        </p:txBody>
      </p:sp>
      <p:sp>
        <p:nvSpPr>
          <p:cNvPr id="11" name="TextBox 10">
            <a:extLst>
              <a:ext uri="{FF2B5EF4-FFF2-40B4-BE49-F238E27FC236}">
                <a16:creationId xmlns:a16="http://schemas.microsoft.com/office/drawing/2014/main" id="{B64E8B5C-1F9E-6E48-B474-CD31013E1286}"/>
              </a:ext>
            </a:extLst>
          </p:cNvPr>
          <p:cNvSpPr txBox="1"/>
          <p:nvPr/>
        </p:nvSpPr>
        <p:spPr>
          <a:xfrm>
            <a:off x="527058" y="4951655"/>
            <a:ext cx="3585117" cy="1708160"/>
          </a:xfrm>
          <a:prstGeom prst="rect">
            <a:avLst/>
          </a:prstGeom>
          <a:noFill/>
        </p:spPr>
        <p:txBody>
          <a:bodyPr wrap="square" lIns="0" rIns="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IHE USA deploys a suite of FHIR-based Integration Profiles to help move the US healthcare industry from a fee-for-service to value-based care model, supporting  the infrastructure needs outlined by ONC’s FHIR at Scale Taskforce to enable these use cases. </a:t>
            </a:r>
          </a:p>
        </p:txBody>
      </p:sp>
      <p:sp>
        <p:nvSpPr>
          <p:cNvPr id="12" name="TextBox 11">
            <a:extLst>
              <a:ext uri="{FF2B5EF4-FFF2-40B4-BE49-F238E27FC236}">
                <a16:creationId xmlns:a16="http://schemas.microsoft.com/office/drawing/2014/main" id="{A0164BB8-8530-1340-A1BC-941BF7D89382}"/>
              </a:ext>
            </a:extLst>
          </p:cNvPr>
          <p:cNvSpPr txBox="1"/>
          <p:nvPr/>
        </p:nvSpPr>
        <p:spPr>
          <a:xfrm>
            <a:off x="527058" y="4038835"/>
            <a:ext cx="2923924" cy="584775"/>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5A5A"/>
                </a:solidFill>
                <a:effectLst/>
                <a:uLnTx/>
                <a:uFillTx/>
                <a:latin typeface="Century Gothic" panose="020B0502020202020204" pitchFamily="34" charset="0"/>
                <a:ea typeface="+mn-ea"/>
                <a:cs typeface="+mn-cs"/>
              </a:rPr>
              <a:t>How IHE USA Drives the Value Transformation</a:t>
            </a:r>
          </a:p>
        </p:txBody>
      </p:sp>
      <p:sp>
        <p:nvSpPr>
          <p:cNvPr id="13" name="Rectangle 12"/>
          <p:cNvSpPr/>
          <p:nvPr/>
        </p:nvSpPr>
        <p:spPr>
          <a:xfrm>
            <a:off x="5741283" y="3574467"/>
            <a:ext cx="665913"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Patient</a:t>
            </a:r>
            <a:endPar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5" name="Rectangle 14"/>
          <p:cNvSpPr/>
          <p:nvPr/>
        </p:nvSpPr>
        <p:spPr>
          <a:xfrm>
            <a:off x="9799952" y="3516088"/>
            <a:ext cx="58334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Person</a:t>
            </a:r>
            <a:endParaRPr kumimoji="0" lang="en-US" sz="9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6" name="Rectangle 15"/>
          <p:cNvSpPr/>
          <p:nvPr/>
        </p:nvSpPr>
        <p:spPr>
          <a:xfrm>
            <a:off x="854700" y="542693"/>
            <a:ext cx="2200734" cy="17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0" name="Rectangle 19"/>
          <p:cNvSpPr/>
          <p:nvPr/>
        </p:nvSpPr>
        <p:spPr>
          <a:xfrm>
            <a:off x="4605877" y="1412475"/>
            <a:ext cx="33439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61CBCD"/>
                </a:solidFill>
                <a:effectLst/>
                <a:uLnTx/>
                <a:uFillTx/>
                <a:latin typeface="Century Gothic" panose="020F0302020204030204"/>
                <a:ea typeface="+mn-ea"/>
                <a:cs typeface="+mn-cs"/>
              </a:rPr>
              <a:t>Fee-for-Service, Patient-Centered  Model</a:t>
            </a:r>
            <a:endParaRPr kumimoji="0" lang="en-US" sz="1000" b="1" i="1" u="none" strike="noStrike" kern="1200" cap="none" spc="0" normalizeH="0" baseline="0" noProof="0" dirty="0">
              <a:ln>
                <a:noFill/>
              </a:ln>
              <a:solidFill>
                <a:srgbClr val="61CBCD"/>
              </a:solidFill>
              <a:effectLst/>
              <a:uLnTx/>
              <a:uFillTx/>
              <a:latin typeface="Century Gothic" panose="020F0302020204030204"/>
              <a:ea typeface="+mn-ea"/>
              <a:cs typeface="+mn-cs"/>
            </a:endParaRPr>
          </a:p>
        </p:txBody>
      </p:sp>
      <p:sp>
        <p:nvSpPr>
          <p:cNvPr id="21" name="Rectangle 20"/>
          <p:cNvSpPr/>
          <p:nvPr/>
        </p:nvSpPr>
        <p:spPr>
          <a:xfrm>
            <a:off x="8641659" y="1380087"/>
            <a:ext cx="2873641"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417BBF"/>
                </a:solidFill>
                <a:effectLst/>
                <a:uLnTx/>
                <a:uFillTx/>
                <a:latin typeface="Century Gothic" panose="020F0302020204030204"/>
                <a:ea typeface="+mn-ea"/>
                <a:cs typeface="+mn-cs"/>
              </a:rPr>
              <a:t>Value-based, Person-Centered Model</a:t>
            </a:r>
            <a:endParaRPr kumimoji="0" lang="en-US" sz="1000" b="1" i="1" u="none" strike="noStrike" kern="1200" cap="none" spc="0" normalizeH="0" baseline="0" noProof="0" dirty="0">
              <a:ln>
                <a:noFill/>
              </a:ln>
              <a:solidFill>
                <a:srgbClr val="417BB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56710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55823" y="443620"/>
            <a:ext cx="2811654" cy="280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2E0A62A3-AFEE-A44A-8675-2FAB0C8C4FC8}"/>
              </a:ext>
            </a:extLst>
          </p:cNvPr>
          <p:cNvSpPr txBox="1">
            <a:spLocks/>
          </p:cNvSpPr>
          <p:nvPr/>
        </p:nvSpPr>
        <p:spPr>
          <a:xfrm>
            <a:off x="630701" y="966142"/>
            <a:ext cx="4832132" cy="1326774"/>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l" defTabSz="914318"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1E22AA"/>
                </a:solidFill>
                <a:effectLst/>
                <a:uLnTx/>
                <a:uFillTx/>
                <a:latin typeface="Prometo Medium" panose="020B0604030203060203" pitchFamily="34" charset="77"/>
                <a:ea typeface="+mj-ea"/>
                <a:cs typeface="+mj-cs"/>
              </a:rPr>
              <a:t>How IHE Profiles Drives FHIR-Based Data Exchange</a:t>
            </a:r>
          </a:p>
        </p:txBody>
      </p:sp>
      <p:sp>
        <p:nvSpPr>
          <p:cNvPr id="11" name="Oval 10">
            <a:extLst>
              <a:ext uri="{FF2B5EF4-FFF2-40B4-BE49-F238E27FC236}">
                <a16:creationId xmlns:a16="http://schemas.microsoft.com/office/drawing/2014/main" id="{7FF25D1C-53E7-584A-BF3D-9AD9FDEBD87C}"/>
              </a:ext>
            </a:extLst>
          </p:cNvPr>
          <p:cNvSpPr/>
          <p:nvPr/>
        </p:nvSpPr>
        <p:spPr>
          <a:xfrm>
            <a:off x="11248626" y="-67412"/>
            <a:ext cx="668948" cy="66894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2" name="Oval 11">
            <a:extLst>
              <a:ext uri="{FF2B5EF4-FFF2-40B4-BE49-F238E27FC236}">
                <a16:creationId xmlns:a16="http://schemas.microsoft.com/office/drawing/2014/main" id="{836C0445-3ECF-B240-9CF5-799392510ED8}"/>
              </a:ext>
            </a:extLst>
          </p:cNvPr>
          <p:cNvSpPr/>
          <p:nvPr/>
        </p:nvSpPr>
        <p:spPr>
          <a:xfrm>
            <a:off x="4879713" y="6342292"/>
            <a:ext cx="583120" cy="583120"/>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3" name="Oval 12">
            <a:extLst>
              <a:ext uri="{FF2B5EF4-FFF2-40B4-BE49-F238E27FC236}">
                <a16:creationId xmlns:a16="http://schemas.microsoft.com/office/drawing/2014/main" id="{F77B4289-DF8B-A440-97F0-D71F914E854D}"/>
              </a:ext>
            </a:extLst>
          </p:cNvPr>
          <p:cNvSpPr/>
          <p:nvPr/>
        </p:nvSpPr>
        <p:spPr>
          <a:xfrm>
            <a:off x="4556251" y="6524438"/>
            <a:ext cx="218828" cy="21882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F103F946-789B-434F-B286-D2EA12C683E2}"/>
              </a:ext>
            </a:extLst>
          </p:cNvPr>
          <p:cNvSpPr/>
          <p:nvPr/>
        </p:nvSpPr>
        <p:spPr>
          <a:xfrm>
            <a:off x="11740954" y="-77345"/>
            <a:ext cx="328872" cy="32887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7" name="Oval 16">
            <a:extLst>
              <a:ext uri="{FF2B5EF4-FFF2-40B4-BE49-F238E27FC236}">
                <a16:creationId xmlns:a16="http://schemas.microsoft.com/office/drawing/2014/main" id="{0412F7D4-AD62-1B4D-AE32-2EBD3F7E484F}"/>
              </a:ext>
            </a:extLst>
          </p:cNvPr>
          <p:cNvSpPr/>
          <p:nvPr/>
        </p:nvSpPr>
        <p:spPr>
          <a:xfrm>
            <a:off x="4827863" y="6744513"/>
            <a:ext cx="180899" cy="180899"/>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8" name="Oval 17">
            <a:extLst>
              <a:ext uri="{FF2B5EF4-FFF2-40B4-BE49-F238E27FC236}">
                <a16:creationId xmlns:a16="http://schemas.microsoft.com/office/drawing/2014/main" id="{421690F8-702D-2449-83D7-EDADD9DA7B1C}"/>
              </a:ext>
            </a:extLst>
          </p:cNvPr>
          <p:cNvSpPr/>
          <p:nvPr/>
        </p:nvSpPr>
        <p:spPr>
          <a:xfrm>
            <a:off x="4772002" y="6266665"/>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9" name="Oval 18">
            <a:extLst>
              <a:ext uri="{FF2B5EF4-FFF2-40B4-BE49-F238E27FC236}">
                <a16:creationId xmlns:a16="http://schemas.microsoft.com/office/drawing/2014/main" id="{FD69CC98-A80D-E347-BCFD-1A43DEEB2667}"/>
              </a:ext>
            </a:extLst>
          </p:cNvPr>
          <p:cNvSpPr/>
          <p:nvPr/>
        </p:nvSpPr>
        <p:spPr>
          <a:xfrm>
            <a:off x="5509231" y="6017300"/>
            <a:ext cx="468700" cy="468700"/>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0" name="Oval 19">
            <a:extLst>
              <a:ext uri="{FF2B5EF4-FFF2-40B4-BE49-F238E27FC236}">
                <a16:creationId xmlns:a16="http://schemas.microsoft.com/office/drawing/2014/main" id="{F8DE122B-6D55-384B-8E2C-3AE852DA413D}"/>
              </a:ext>
            </a:extLst>
          </p:cNvPr>
          <p:cNvSpPr/>
          <p:nvPr/>
        </p:nvSpPr>
        <p:spPr>
          <a:xfrm>
            <a:off x="5871188" y="5991764"/>
            <a:ext cx="222381" cy="22238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1" name="Oval 20">
            <a:extLst>
              <a:ext uri="{FF2B5EF4-FFF2-40B4-BE49-F238E27FC236}">
                <a16:creationId xmlns:a16="http://schemas.microsoft.com/office/drawing/2014/main" id="{4E8E8A43-E34D-374C-8D69-8E8382BD9EF5}"/>
              </a:ext>
            </a:extLst>
          </p:cNvPr>
          <p:cNvSpPr/>
          <p:nvPr/>
        </p:nvSpPr>
        <p:spPr>
          <a:xfrm>
            <a:off x="11980721" y="429743"/>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2" name="Oval 21">
            <a:extLst>
              <a:ext uri="{FF2B5EF4-FFF2-40B4-BE49-F238E27FC236}">
                <a16:creationId xmlns:a16="http://schemas.microsoft.com/office/drawing/2014/main" id="{E5EAA469-188A-A843-8568-AAECC271BD95}"/>
              </a:ext>
            </a:extLst>
          </p:cNvPr>
          <p:cNvSpPr/>
          <p:nvPr/>
        </p:nvSpPr>
        <p:spPr>
          <a:xfrm>
            <a:off x="11070380" y="346357"/>
            <a:ext cx="161842" cy="161842"/>
          </a:xfrm>
          <a:prstGeom prst="ellipse">
            <a:avLst/>
          </a:prstGeom>
          <a:solidFill>
            <a:srgbClr val="FF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EEC6705E-1A42-5941-A383-AE7540F4A0EE}"/>
              </a:ext>
            </a:extLst>
          </p:cNvPr>
          <p:cNvSpPr txBox="1"/>
          <p:nvPr/>
        </p:nvSpPr>
        <p:spPr>
          <a:xfrm>
            <a:off x="655823" y="4010365"/>
            <a:ext cx="4025014" cy="1246495"/>
          </a:xfrm>
          <a:prstGeom prst="rect">
            <a:avLst/>
          </a:prstGeom>
          <a:noFill/>
        </p:spPr>
        <p:txBody>
          <a:bodyPr wrap="square" lIns="0" rIns="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Discover how IHE integration profiles </a:t>
            </a:r>
            <a:r>
              <a:rPr kumimoji="0" lang="en-US" sz="14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support leveraging legacy systems</a:t>
            </a:r>
            <a:r>
              <a:rPr kumimoji="0" lang="en-US" sz="1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 and </a:t>
            </a:r>
            <a:r>
              <a:rPr kumimoji="0" lang="en-US" sz="1400" b="1"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emerging API-based technologies</a:t>
            </a:r>
            <a:r>
              <a:rPr kumimoji="0" lang="en-US" sz="1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 to support improved interoperability and US-based compliance with the 21</a:t>
            </a:r>
            <a:r>
              <a:rPr kumimoji="0" lang="en-US" sz="1400" b="0" i="0" u="none" strike="noStrike" kern="1200" cap="none" spc="0" normalizeH="0" baseline="30000" noProof="0" dirty="0">
                <a:ln>
                  <a:noFill/>
                </a:ln>
                <a:solidFill>
                  <a:srgbClr val="333333"/>
                </a:solidFill>
                <a:effectLst/>
                <a:uLnTx/>
                <a:uFillTx/>
                <a:latin typeface="Century Gothic" panose="020B0502020202020204" pitchFamily="34" charset="0"/>
                <a:ea typeface="+mn-ea"/>
                <a:cs typeface="+mn-cs"/>
              </a:rPr>
              <a:t>st</a:t>
            </a:r>
            <a:r>
              <a:rPr kumimoji="0" lang="en-US" sz="1400" b="0" i="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 Century’s Cure Act.</a:t>
            </a:r>
          </a:p>
        </p:txBody>
      </p:sp>
      <p:sp>
        <p:nvSpPr>
          <p:cNvPr id="27" name="TextBox 26">
            <a:extLst>
              <a:ext uri="{FF2B5EF4-FFF2-40B4-BE49-F238E27FC236}">
                <a16:creationId xmlns:a16="http://schemas.microsoft.com/office/drawing/2014/main" id="{A1C5D0D4-C379-DD4F-8B6E-79DBAB4F1560}"/>
              </a:ext>
            </a:extLst>
          </p:cNvPr>
          <p:cNvSpPr txBox="1"/>
          <p:nvPr/>
        </p:nvSpPr>
        <p:spPr>
          <a:xfrm>
            <a:off x="692968" y="2806013"/>
            <a:ext cx="3701552"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5A5A"/>
                </a:solidFill>
                <a:effectLst/>
                <a:uLnTx/>
                <a:uFillTx/>
                <a:latin typeface="Century Gothic" panose="020B0502020202020204" pitchFamily="34" charset="0"/>
                <a:ea typeface="+mn-ea"/>
                <a:cs typeface="+mn-cs"/>
              </a:rPr>
              <a:t>Supporting adoption through action</a:t>
            </a:r>
          </a:p>
        </p:txBody>
      </p:sp>
      <p:sp>
        <p:nvSpPr>
          <p:cNvPr id="24" name="Rectangle 23"/>
          <p:cNvSpPr/>
          <p:nvPr/>
        </p:nvSpPr>
        <p:spPr>
          <a:xfrm>
            <a:off x="312234" y="6207686"/>
            <a:ext cx="1345581"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9052" r="19052"/>
          <a:stretch>
            <a:fillRect/>
          </a:stretch>
        </p:blipFill>
        <p:spPr/>
      </p:pic>
    </p:spTree>
    <p:extLst>
      <p:ext uri="{BB962C8B-B14F-4D97-AF65-F5344CB8AC3E}">
        <p14:creationId xmlns:p14="http://schemas.microsoft.com/office/powerpoint/2010/main" val="359810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customXml/itemProps2.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2037C1-F425-4274-9C80-7DF8A1FBBA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118195</TotalTime>
  <Words>5253</Words>
  <Application>Microsoft Office PowerPoint</Application>
  <PresentationFormat>Widescreen</PresentationFormat>
  <Paragraphs>1285</Paragraphs>
  <Slides>56</Slides>
  <Notes>41</Notes>
  <HiddenSlides>0</HiddenSlides>
  <MMClips>0</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56</vt:i4>
      </vt:variant>
    </vt:vector>
  </HeadingPairs>
  <TitlesOfParts>
    <vt:vector size="79" baseType="lpstr">
      <vt:lpstr>Arial</vt:lpstr>
      <vt:lpstr>Calibri</vt:lpstr>
      <vt:lpstr>Calibri Light</vt:lpstr>
      <vt:lpstr>Century Gothic</vt:lpstr>
      <vt:lpstr>Courier New</vt:lpstr>
      <vt:lpstr>Gotham Rounded Book</vt:lpstr>
      <vt:lpstr>Gotham Rounded Medium</vt:lpstr>
      <vt:lpstr>Myriad Web Pro</vt:lpstr>
      <vt:lpstr>Prometo Medium</vt:lpstr>
      <vt:lpstr>Proxima Nova</vt:lpstr>
      <vt:lpstr>Proxima Nova Medium</vt:lpstr>
      <vt:lpstr>Trebuchet MS</vt:lpstr>
      <vt:lpstr>Ubuntu</vt:lpstr>
      <vt:lpstr>Wingdings</vt:lpstr>
      <vt:lpstr>Wingdings 2</vt:lpstr>
      <vt:lpstr>Office Theme</vt:lpstr>
      <vt:lpstr>Custom Design</vt:lpstr>
      <vt:lpstr>1_Right Lower Logo Only</vt:lpstr>
      <vt:lpstr>Right Lower Logo Only</vt:lpstr>
      <vt:lpstr>NCEH_ATSDR_combined</vt:lpstr>
      <vt:lpstr>Default Theme</vt:lpstr>
      <vt:lpstr>Ravi Powerpoint Template</vt:lpstr>
      <vt:lpstr>1_Office Theme</vt:lpstr>
      <vt:lpstr>PowerPoint Presentation</vt:lpstr>
      <vt:lpstr>PowerPoint Presentation</vt:lpstr>
      <vt:lpstr>IHE and MedMorph</vt:lpstr>
      <vt:lpstr>PowerPoint Presentation</vt:lpstr>
      <vt:lpstr>PowerPoint Presentation</vt:lpstr>
      <vt:lpstr>PowerPoint Presentation</vt:lpstr>
      <vt:lpstr>PowerPoint Presentation</vt:lpstr>
      <vt:lpstr>Moving From Patient to Person-Centered Healthcare</vt:lpstr>
      <vt:lpstr>PowerPoint Presentation</vt:lpstr>
      <vt:lpstr>Data Exchange Profiles</vt:lpstr>
      <vt:lpstr>FHIR-Enabled  Data Exchange Profiles</vt:lpstr>
      <vt:lpstr>PowerPoint Presentation</vt:lpstr>
      <vt:lpstr>FHIR-Enabled  Data Exchange Profiles</vt:lpstr>
      <vt:lpstr>FHIR-Enabled  Data Exchange Profiles</vt:lpstr>
      <vt:lpstr>What Integration Profile(s) Should You Use?</vt:lpstr>
      <vt:lpstr>Principles of a Document</vt:lpstr>
      <vt:lpstr>Document  Metadata  Enables  Discovery</vt:lpstr>
      <vt:lpstr>PowerPoint Presentation</vt:lpstr>
      <vt:lpstr>FHIR Conformance Resources</vt:lpstr>
      <vt:lpstr>Consuming Documents Is Hard</vt:lpstr>
      <vt:lpstr>FHIR-Enabled  Data Exchange Profiles</vt:lpstr>
      <vt:lpstr>Finding &amp; Extracting Data with FHIR-Enabled Profiles</vt:lpstr>
      <vt:lpstr>Turning Documents Into Resources</vt:lpstr>
      <vt:lpstr>Using Provenance</vt:lpstr>
      <vt:lpstr>Enabling Technology for FHIR Accessibility of Document Sharing</vt:lpstr>
      <vt:lpstr>PowerPoint Presentation</vt:lpstr>
      <vt:lpstr>How Can IHE Strengthen &amp; Support the MedMorph Project- Potential Next Steps</vt:lpstr>
      <vt:lpstr>PowerPoint Presentation</vt:lpstr>
      <vt:lpstr>Appendix</vt:lpstr>
      <vt:lpstr>PowerPoint Presentation</vt:lpstr>
      <vt:lpstr>PowerPoint Presentation</vt:lpstr>
      <vt:lpstr>PowerPoint Presentation</vt:lpstr>
      <vt:lpstr>PowerPoint Presentation</vt:lpstr>
      <vt:lpstr>PowerPoint Presentation</vt:lpstr>
      <vt:lpstr>IHE Connectathon Update</vt:lpstr>
      <vt:lpstr>IHE Connectathon</vt:lpstr>
      <vt:lpstr>Lessons Learned</vt:lpstr>
      <vt:lpstr>HL7 MedMorph FHIR IG Ballot Reconciliation - Update</vt:lpstr>
      <vt:lpstr>MedMorph Ballot Update</vt:lpstr>
      <vt:lpstr>Upcoming HL7 Activities</vt:lpstr>
      <vt:lpstr>Tentative MedMorph 2021 Timeline</vt:lpstr>
      <vt:lpstr>Tentative MedMorph 2021 Deliverables and Dates</vt:lpstr>
      <vt:lpstr>HL7 May Connectathon and WG Meeting</vt:lpstr>
      <vt:lpstr>Content Implementation Guides</vt:lpstr>
      <vt:lpstr>USCDI Updates as Related to MedMorph </vt:lpstr>
      <vt:lpstr>MedMorph’s Submission to USCDI ONDEC</vt:lpstr>
      <vt:lpstr>Draft USCDI v2 New/Reclassified Classes and Elements</vt:lpstr>
      <vt:lpstr>MedMorph Elements and USCDI V2</vt:lpstr>
      <vt:lpstr>MedMorph Elements and USCDI V2</vt:lpstr>
      <vt:lpstr>USCDI Public Comment Process</vt:lpstr>
      <vt:lpstr>Next Steps</vt:lpstr>
      <vt:lpstr>Upcoming MedMorph Meetings</vt:lpstr>
      <vt:lpstr>Contacts</vt:lpstr>
      <vt:lpstr>Appendix A: MedMorph General Information</vt:lpstr>
      <vt:lpstr>PowerPoint Presentation</vt:lpstr>
      <vt:lpstr>Helpful FHIR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209</cp:revision>
  <dcterms:created xsi:type="dcterms:W3CDTF">2019-11-04T17:18:41Z</dcterms:created>
  <dcterms:modified xsi:type="dcterms:W3CDTF">2021-03-16T15:36:10Z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