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986" r:id="rId5"/>
    <p:sldId id="992" r:id="rId6"/>
    <p:sldId id="4712" r:id="rId7"/>
    <p:sldId id="1060" r:id="rId8"/>
    <p:sldId id="1089" r:id="rId9"/>
    <p:sldId id="1088" r:id="rId10"/>
    <p:sldId id="1080" r:id="rId11"/>
    <p:sldId id="943" r:id="rId12"/>
    <p:sldId id="941" r:id="rId13"/>
    <p:sldId id="927" r:id="rId14"/>
    <p:sldId id="257" r:id="rId15"/>
    <p:sldId id="296" r:id="rId16"/>
    <p:sldId id="1095" r:id="rId17"/>
    <p:sldId id="1093" r:id="rId18"/>
    <p:sldId id="1096" r:id="rId19"/>
    <p:sldId id="1094" r:id="rId20"/>
    <p:sldId id="4711" r:id="rId21"/>
    <p:sldId id="1097" r:id="rId22"/>
    <p:sldId id="1098" r:id="rId23"/>
    <p:sldId id="4582" r:id="rId24"/>
    <p:sldId id="4621" r:id="rId25"/>
    <p:sldId id="2178" r:id="rId26"/>
    <p:sldId id="4624" r:id="rId27"/>
    <p:sldId id="4622" r:id="rId28"/>
    <p:sldId id="4697" r:id="rId29"/>
    <p:sldId id="2196" r:id="rId30"/>
    <p:sldId id="2063" r:id="rId31"/>
    <p:sldId id="4706" r:id="rId32"/>
    <p:sldId id="4682" r:id="rId33"/>
    <p:sldId id="2186" r:id="rId34"/>
    <p:sldId id="4710" r:id="rId35"/>
    <p:sldId id="1044" r:id="rId36"/>
    <p:sldId id="1024" r:id="rId37"/>
    <p:sldId id="1046" r:id="rId38"/>
    <p:sldId id="1043" r:id="rId39"/>
    <p:sldId id="382" r:id="rId40"/>
    <p:sldId id="1037" r:id="rId41"/>
    <p:sldId id="1041" r:id="rId42"/>
    <p:sldId id="103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umenthal, Wendy J. (CDC/DDNID/NCCDPHP/DCPC)" initials="BWJ(" lastIdx="2" clrIdx="0">
    <p:extLst>
      <p:ext uri="{19B8F6BF-5375-455C-9EA6-DF929625EA0E}">
        <p15:presenceInfo xmlns:p15="http://schemas.microsoft.com/office/powerpoint/2012/main" userId="S::wfb6@cdc.gov::f5e00f14-3ac2-427d-b616-ad8add26c74a" providerId="AD"/>
      </p:ext>
    </p:extLst>
  </p:cmAuthor>
  <p:cmAuthor id="2" name="Michaels, Maria (CDC/DDPHSS/CSELS/OD)" initials="MM(" lastIdx="7" clrIdx="1">
    <p:extLst>
      <p:ext uri="{19B8F6BF-5375-455C-9EA6-DF929625EA0E}">
        <p15:presenceInfo xmlns:p15="http://schemas.microsoft.com/office/powerpoint/2012/main" userId="S::ktx2@cdc.gov::90e940e6-b690-4d24-b80a-1bdfa10c37a1" providerId="AD"/>
      </p:ext>
    </p:extLst>
  </p:cmAuthor>
  <p:cmAuthor id="3" name="Viall, Abigail H. (CDC/DDID/NCHHSTP/OD)" initials="VAH(" lastIdx="5" clrIdx="2">
    <p:extLst>
      <p:ext uri="{19B8F6BF-5375-455C-9EA6-DF929625EA0E}">
        <p15:presenceInfo xmlns:p15="http://schemas.microsoft.com/office/powerpoint/2012/main" userId="S::bzv3@cdc.gov::f3d5871f-84bf-4875-9fb0-d00a215406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06F1A"/>
    <a:srgbClr val="DE0D14"/>
    <a:srgbClr val="CCCCFF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799" autoAdjust="0"/>
    <p:restoredTop sz="95896" autoAdjust="0"/>
  </p:normalViewPr>
  <p:slideViewPr>
    <p:cSldViewPr snapToGrid="0">
      <p:cViewPr varScale="1">
        <p:scale>
          <a:sx n="96" d="100"/>
          <a:sy n="96" d="100"/>
        </p:scale>
        <p:origin x="6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791FA-0F08-4AA5-860F-008C5944C23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942CAC-F7B7-49A8-A1B8-3E3B4647D51E}">
      <dgm:prSet phldrT="[Text]"/>
      <dgm:spPr/>
      <dgm:t>
        <a:bodyPr/>
        <a:lstStyle/>
        <a:p>
          <a:r>
            <a:rPr lang="en-US" dirty="0"/>
            <a:t>FHIR</a:t>
          </a:r>
        </a:p>
      </dgm:t>
    </dgm:pt>
    <dgm:pt modelId="{EDA4E618-4FB3-4CAE-B8FB-FA4E604658D0}" type="parTrans" cxnId="{13C6178B-3BD7-4321-B99C-AFAFAE153CAE}">
      <dgm:prSet/>
      <dgm:spPr/>
      <dgm:t>
        <a:bodyPr/>
        <a:lstStyle/>
        <a:p>
          <a:endParaRPr lang="en-US"/>
        </a:p>
      </dgm:t>
    </dgm:pt>
    <dgm:pt modelId="{823EA640-CCC4-4ACB-A668-1A4F6278BAD3}" type="sibTrans" cxnId="{13C6178B-3BD7-4321-B99C-AFAFAE153CAE}">
      <dgm:prSet/>
      <dgm:spPr/>
      <dgm:t>
        <a:bodyPr/>
        <a:lstStyle/>
        <a:p>
          <a:endParaRPr lang="en-US"/>
        </a:p>
      </dgm:t>
    </dgm:pt>
    <dgm:pt modelId="{B5C1816E-59A1-4919-B868-FFDA85E02AA3}">
      <dgm:prSet phldrT="[Text]"/>
      <dgm:spPr/>
      <dgm:t>
        <a:bodyPr/>
        <a:lstStyle/>
        <a:p>
          <a:r>
            <a:rPr lang="en-US" dirty="0"/>
            <a:t>PCORNET</a:t>
          </a:r>
        </a:p>
      </dgm:t>
    </dgm:pt>
    <dgm:pt modelId="{F664DA63-4C3C-40AC-B331-61084A0E8EDF}" type="parTrans" cxnId="{8D052D85-357F-46A7-96C7-F17039245E8A}">
      <dgm:prSet/>
      <dgm:spPr/>
      <dgm:t>
        <a:bodyPr/>
        <a:lstStyle/>
        <a:p>
          <a:endParaRPr lang="en-US"/>
        </a:p>
      </dgm:t>
    </dgm:pt>
    <dgm:pt modelId="{72D65B9A-6CFC-41ED-9F59-B6E900AF2AB8}" type="sibTrans" cxnId="{8D052D85-357F-46A7-96C7-F17039245E8A}">
      <dgm:prSet/>
      <dgm:spPr/>
      <dgm:t>
        <a:bodyPr/>
        <a:lstStyle/>
        <a:p>
          <a:endParaRPr lang="en-US"/>
        </a:p>
      </dgm:t>
    </dgm:pt>
    <dgm:pt modelId="{21F6C867-9818-4DC0-99B1-83E70CD036FE}">
      <dgm:prSet phldrT="[Text]"/>
      <dgm:spPr/>
      <dgm:t>
        <a:bodyPr/>
        <a:lstStyle/>
        <a:p>
          <a:r>
            <a:rPr lang="en-US" dirty="0"/>
            <a:t>OHDSI</a:t>
          </a:r>
        </a:p>
      </dgm:t>
    </dgm:pt>
    <dgm:pt modelId="{808A914E-0F01-4E79-8F4E-3E35828F6B11}" type="parTrans" cxnId="{5DD459EB-BCFF-418D-8345-D360EFF1280B}">
      <dgm:prSet/>
      <dgm:spPr/>
      <dgm:t>
        <a:bodyPr/>
        <a:lstStyle/>
        <a:p>
          <a:endParaRPr lang="en-US"/>
        </a:p>
      </dgm:t>
    </dgm:pt>
    <dgm:pt modelId="{AC97B916-61E7-42F4-A378-39FC5C541216}" type="sibTrans" cxnId="{5DD459EB-BCFF-418D-8345-D360EFF1280B}">
      <dgm:prSet/>
      <dgm:spPr/>
      <dgm:t>
        <a:bodyPr/>
        <a:lstStyle/>
        <a:p>
          <a:endParaRPr lang="en-US"/>
        </a:p>
      </dgm:t>
    </dgm:pt>
    <dgm:pt modelId="{561E928E-B094-4968-A56C-3B4797D94B1E}">
      <dgm:prSet phldrT="[Text]"/>
      <dgm:spPr/>
      <dgm:t>
        <a:bodyPr/>
        <a:lstStyle/>
        <a:p>
          <a:r>
            <a:rPr lang="en-US" dirty="0"/>
            <a:t>Sentinel</a:t>
          </a:r>
        </a:p>
      </dgm:t>
    </dgm:pt>
    <dgm:pt modelId="{CDA59463-A71A-4A69-9C5E-134119C65041}" type="parTrans" cxnId="{75249DF6-330C-4AE5-8B2D-F737147AE6AB}">
      <dgm:prSet/>
      <dgm:spPr/>
      <dgm:t>
        <a:bodyPr/>
        <a:lstStyle/>
        <a:p>
          <a:endParaRPr lang="en-US"/>
        </a:p>
      </dgm:t>
    </dgm:pt>
    <dgm:pt modelId="{B0A22764-A302-4714-852B-41614292279F}" type="sibTrans" cxnId="{75249DF6-330C-4AE5-8B2D-F737147AE6AB}">
      <dgm:prSet/>
      <dgm:spPr/>
      <dgm:t>
        <a:bodyPr/>
        <a:lstStyle/>
        <a:p>
          <a:endParaRPr lang="en-US"/>
        </a:p>
      </dgm:t>
    </dgm:pt>
    <dgm:pt modelId="{C07C3934-5B96-41DA-B5B1-C5DA23104B88}">
      <dgm:prSet phldrT="[Text]"/>
      <dgm:spPr/>
      <dgm:t>
        <a:bodyPr/>
        <a:lstStyle/>
        <a:p>
          <a:r>
            <a:rPr lang="en-US" dirty="0"/>
            <a:t>CDISC</a:t>
          </a:r>
        </a:p>
      </dgm:t>
    </dgm:pt>
    <dgm:pt modelId="{7A0BEF5A-B7A5-4D63-B6CA-79EAF7444A9D}" type="parTrans" cxnId="{206ADC2E-0026-440C-93A3-0EDB22D6D1A5}">
      <dgm:prSet/>
      <dgm:spPr/>
      <dgm:t>
        <a:bodyPr/>
        <a:lstStyle/>
        <a:p>
          <a:endParaRPr lang="en-US"/>
        </a:p>
      </dgm:t>
    </dgm:pt>
    <dgm:pt modelId="{37D1C264-6C04-441A-A0C2-3CFC1B2A9D91}" type="sibTrans" cxnId="{206ADC2E-0026-440C-93A3-0EDB22D6D1A5}">
      <dgm:prSet/>
      <dgm:spPr/>
      <dgm:t>
        <a:bodyPr/>
        <a:lstStyle/>
        <a:p>
          <a:endParaRPr lang="en-US"/>
        </a:p>
      </dgm:t>
    </dgm:pt>
    <dgm:pt modelId="{111E24AE-6DF4-4C0A-A7D9-3999570FC7D0}">
      <dgm:prSet phldrT="[Text]"/>
      <dgm:spPr/>
      <dgm:t>
        <a:bodyPr/>
        <a:lstStyle/>
        <a:p>
          <a:r>
            <a:rPr lang="en-US" dirty="0"/>
            <a:t>BRIDG</a:t>
          </a:r>
        </a:p>
      </dgm:t>
    </dgm:pt>
    <dgm:pt modelId="{011DC1B2-0E20-4C37-AE7C-F152E32ADBBC}" type="parTrans" cxnId="{929C4F36-4C79-4925-9D57-8461E7D6EE03}">
      <dgm:prSet/>
      <dgm:spPr/>
      <dgm:t>
        <a:bodyPr/>
        <a:lstStyle/>
        <a:p>
          <a:endParaRPr lang="en-US"/>
        </a:p>
      </dgm:t>
    </dgm:pt>
    <dgm:pt modelId="{C83A30BB-4942-4B86-9F7E-1DDA63E920D4}" type="sibTrans" cxnId="{929C4F36-4C79-4925-9D57-8461E7D6EE03}">
      <dgm:prSet/>
      <dgm:spPr/>
      <dgm:t>
        <a:bodyPr/>
        <a:lstStyle/>
        <a:p>
          <a:endParaRPr lang="en-US"/>
        </a:p>
      </dgm:t>
    </dgm:pt>
    <dgm:pt modelId="{EDCA0CE2-5957-44E2-A8E1-D7250FD9C287}">
      <dgm:prSet phldrT="[Text]"/>
      <dgm:spPr/>
      <dgm:t>
        <a:bodyPr/>
        <a:lstStyle/>
        <a:p>
          <a:r>
            <a:rPr lang="en-US" dirty="0"/>
            <a:t>I2b2/ACT</a:t>
          </a:r>
        </a:p>
      </dgm:t>
    </dgm:pt>
    <dgm:pt modelId="{77A23767-1EA1-40D1-AC3B-062681CB7F98}" type="parTrans" cxnId="{B875B34F-C21D-4C8A-8DEB-0BC95793494B}">
      <dgm:prSet/>
      <dgm:spPr/>
      <dgm:t>
        <a:bodyPr/>
        <a:lstStyle/>
        <a:p>
          <a:endParaRPr lang="en-US"/>
        </a:p>
      </dgm:t>
    </dgm:pt>
    <dgm:pt modelId="{33FEE170-A686-45F3-AE8A-C6C2DA91B339}" type="sibTrans" cxnId="{B875B34F-C21D-4C8A-8DEB-0BC95793494B}">
      <dgm:prSet/>
      <dgm:spPr/>
      <dgm:t>
        <a:bodyPr/>
        <a:lstStyle/>
        <a:p>
          <a:endParaRPr lang="en-US"/>
        </a:p>
      </dgm:t>
    </dgm:pt>
    <dgm:pt modelId="{E9492352-F447-4219-90CE-051E006CDF01}" type="pres">
      <dgm:prSet presAssocID="{6CE791FA-0F08-4AA5-860F-008C5944C23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E47D6F-D784-4DAE-B659-74496C502991}" type="pres">
      <dgm:prSet presAssocID="{0C942CAC-F7B7-49A8-A1B8-3E3B4647D51E}" presName="centerShape" presStyleLbl="node0" presStyleIdx="0" presStyleCnt="1"/>
      <dgm:spPr/>
    </dgm:pt>
    <dgm:pt modelId="{B4FFD1F2-3251-4169-98ED-3F1C592D6AC1}" type="pres">
      <dgm:prSet presAssocID="{B5C1816E-59A1-4919-B868-FFDA85E02AA3}" presName="node" presStyleLbl="node1" presStyleIdx="0" presStyleCnt="6">
        <dgm:presLayoutVars>
          <dgm:bulletEnabled val="1"/>
        </dgm:presLayoutVars>
      </dgm:prSet>
      <dgm:spPr/>
    </dgm:pt>
    <dgm:pt modelId="{059936BF-5B3E-4123-98EB-DD07F7798109}" type="pres">
      <dgm:prSet presAssocID="{B5C1816E-59A1-4919-B868-FFDA85E02AA3}" presName="dummy" presStyleCnt="0"/>
      <dgm:spPr/>
    </dgm:pt>
    <dgm:pt modelId="{656E4E2E-F7DD-4170-868C-409FDB0B7194}" type="pres">
      <dgm:prSet presAssocID="{72D65B9A-6CFC-41ED-9F59-B6E900AF2AB8}" presName="sibTrans" presStyleLbl="sibTrans2D1" presStyleIdx="0" presStyleCnt="6"/>
      <dgm:spPr/>
    </dgm:pt>
    <dgm:pt modelId="{0E45704D-810B-4C93-A818-F9AA8B89E121}" type="pres">
      <dgm:prSet presAssocID="{21F6C867-9818-4DC0-99B1-83E70CD036FE}" presName="node" presStyleLbl="node1" presStyleIdx="1" presStyleCnt="6">
        <dgm:presLayoutVars>
          <dgm:bulletEnabled val="1"/>
        </dgm:presLayoutVars>
      </dgm:prSet>
      <dgm:spPr/>
    </dgm:pt>
    <dgm:pt modelId="{8F831DA4-2C34-41AB-ADC5-262141C91757}" type="pres">
      <dgm:prSet presAssocID="{21F6C867-9818-4DC0-99B1-83E70CD036FE}" presName="dummy" presStyleCnt="0"/>
      <dgm:spPr/>
    </dgm:pt>
    <dgm:pt modelId="{4A3A141E-D5B8-42C6-98C6-D3D62EF5D149}" type="pres">
      <dgm:prSet presAssocID="{AC97B916-61E7-42F4-A378-39FC5C541216}" presName="sibTrans" presStyleLbl="sibTrans2D1" presStyleIdx="1" presStyleCnt="6"/>
      <dgm:spPr/>
    </dgm:pt>
    <dgm:pt modelId="{2B8618FD-F167-4411-A9B0-77F92644A29A}" type="pres">
      <dgm:prSet presAssocID="{561E928E-B094-4968-A56C-3B4797D94B1E}" presName="node" presStyleLbl="node1" presStyleIdx="2" presStyleCnt="6">
        <dgm:presLayoutVars>
          <dgm:bulletEnabled val="1"/>
        </dgm:presLayoutVars>
      </dgm:prSet>
      <dgm:spPr/>
    </dgm:pt>
    <dgm:pt modelId="{2C475752-8710-4C24-9839-CFA1CDA955A4}" type="pres">
      <dgm:prSet presAssocID="{561E928E-B094-4968-A56C-3B4797D94B1E}" presName="dummy" presStyleCnt="0"/>
      <dgm:spPr/>
    </dgm:pt>
    <dgm:pt modelId="{E6BE258D-157E-4646-B924-610B46FDA0B7}" type="pres">
      <dgm:prSet presAssocID="{B0A22764-A302-4714-852B-41614292279F}" presName="sibTrans" presStyleLbl="sibTrans2D1" presStyleIdx="2" presStyleCnt="6"/>
      <dgm:spPr/>
    </dgm:pt>
    <dgm:pt modelId="{302797D3-D1ED-49D5-BD23-D386F13ED0ED}" type="pres">
      <dgm:prSet presAssocID="{C07C3934-5B96-41DA-B5B1-C5DA23104B88}" presName="node" presStyleLbl="node1" presStyleIdx="3" presStyleCnt="6">
        <dgm:presLayoutVars>
          <dgm:bulletEnabled val="1"/>
        </dgm:presLayoutVars>
      </dgm:prSet>
      <dgm:spPr/>
    </dgm:pt>
    <dgm:pt modelId="{FC5C4B67-BE8B-431E-B506-6B74CAB7C470}" type="pres">
      <dgm:prSet presAssocID="{C07C3934-5B96-41DA-B5B1-C5DA23104B88}" presName="dummy" presStyleCnt="0"/>
      <dgm:spPr/>
    </dgm:pt>
    <dgm:pt modelId="{91F9CD0E-0B33-42F4-B8A9-65B4F5F66BBF}" type="pres">
      <dgm:prSet presAssocID="{37D1C264-6C04-441A-A0C2-3CFC1B2A9D91}" presName="sibTrans" presStyleLbl="sibTrans2D1" presStyleIdx="3" presStyleCnt="6"/>
      <dgm:spPr/>
    </dgm:pt>
    <dgm:pt modelId="{FF092173-EEA6-4B8A-A4A1-F4C89E7B52AF}" type="pres">
      <dgm:prSet presAssocID="{111E24AE-6DF4-4C0A-A7D9-3999570FC7D0}" presName="node" presStyleLbl="node1" presStyleIdx="4" presStyleCnt="6">
        <dgm:presLayoutVars>
          <dgm:bulletEnabled val="1"/>
        </dgm:presLayoutVars>
      </dgm:prSet>
      <dgm:spPr/>
    </dgm:pt>
    <dgm:pt modelId="{64ED1E70-91E5-477C-A1C3-B34949A68621}" type="pres">
      <dgm:prSet presAssocID="{111E24AE-6DF4-4C0A-A7D9-3999570FC7D0}" presName="dummy" presStyleCnt="0"/>
      <dgm:spPr/>
    </dgm:pt>
    <dgm:pt modelId="{D5534003-A60A-406A-B94A-D2067FD767C9}" type="pres">
      <dgm:prSet presAssocID="{C83A30BB-4942-4B86-9F7E-1DDA63E920D4}" presName="sibTrans" presStyleLbl="sibTrans2D1" presStyleIdx="4" presStyleCnt="6"/>
      <dgm:spPr/>
    </dgm:pt>
    <dgm:pt modelId="{DAEDD2E4-9D8C-49B2-9B49-38E682FA343F}" type="pres">
      <dgm:prSet presAssocID="{EDCA0CE2-5957-44E2-A8E1-D7250FD9C287}" presName="node" presStyleLbl="node1" presStyleIdx="5" presStyleCnt="6">
        <dgm:presLayoutVars>
          <dgm:bulletEnabled val="1"/>
        </dgm:presLayoutVars>
      </dgm:prSet>
      <dgm:spPr/>
    </dgm:pt>
    <dgm:pt modelId="{F3A22ED2-59A1-458F-A819-1628266EB540}" type="pres">
      <dgm:prSet presAssocID="{EDCA0CE2-5957-44E2-A8E1-D7250FD9C287}" presName="dummy" presStyleCnt="0"/>
      <dgm:spPr/>
    </dgm:pt>
    <dgm:pt modelId="{69B416DD-42B6-4C09-BE9B-8E40A6CF7D11}" type="pres">
      <dgm:prSet presAssocID="{33FEE170-A686-45F3-AE8A-C6C2DA91B339}" presName="sibTrans" presStyleLbl="sibTrans2D1" presStyleIdx="5" presStyleCnt="6"/>
      <dgm:spPr/>
    </dgm:pt>
  </dgm:ptLst>
  <dgm:cxnLst>
    <dgm:cxn modelId="{45232913-7584-46F7-AE11-9537568E4655}" type="presOf" srcId="{AC97B916-61E7-42F4-A378-39FC5C541216}" destId="{4A3A141E-D5B8-42C6-98C6-D3D62EF5D149}" srcOrd="0" destOrd="0" presId="urn:microsoft.com/office/officeart/2005/8/layout/radial6"/>
    <dgm:cxn modelId="{3281641F-8633-4B28-9EFF-70F9D7E49726}" type="presOf" srcId="{561E928E-B094-4968-A56C-3B4797D94B1E}" destId="{2B8618FD-F167-4411-A9B0-77F92644A29A}" srcOrd="0" destOrd="0" presId="urn:microsoft.com/office/officeart/2005/8/layout/radial6"/>
    <dgm:cxn modelId="{206ADC2E-0026-440C-93A3-0EDB22D6D1A5}" srcId="{0C942CAC-F7B7-49A8-A1B8-3E3B4647D51E}" destId="{C07C3934-5B96-41DA-B5B1-C5DA23104B88}" srcOrd="3" destOrd="0" parTransId="{7A0BEF5A-B7A5-4D63-B6CA-79EAF7444A9D}" sibTransId="{37D1C264-6C04-441A-A0C2-3CFC1B2A9D91}"/>
    <dgm:cxn modelId="{929C4F36-4C79-4925-9D57-8461E7D6EE03}" srcId="{0C942CAC-F7B7-49A8-A1B8-3E3B4647D51E}" destId="{111E24AE-6DF4-4C0A-A7D9-3999570FC7D0}" srcOrd="4" destOrd="0" parTransId="{011DC1B2-0E20-4C37-AE7C-F152E32ADBBC}" sibTransId="{C83A30BB-4942-4B86-9F7E-1DDA63E920D4}"/>
    <dgm:cxn modelId="{0663BF47-E4CD-4324-BB69-E967A05663BD}" type="presOf" srcId="{6CE791FA-0F08-4AA5-860F-008C5944C23D}" destId="{E9492352-F447-4219-90CE-051E006CDF01}" srcOrd="0" destOrd="0" presId="urn:microsoft.com/office/officeart/2005/8/layout/radial6"/>
    <dgm:cxn modelId="{B875B34F-C21D-4C8A-8DEB-0BC95793494B}" srcId="{0C942CAC-F7B7-49A8-A1B8-3E3B4647D51E}" destId="{EDCA0CE2-5957-44E2-A8E1-D7250FD9C287}" srcOrd="5" destOrd="0" parTransId="{77A23767-1EA1-40D1-AC3B-062681CB7F98}" sibTransId="{33FEE170-A686-45F3-AE8A-C6C2DA91B339}"/>
    <dgm:cxn modelId="{83810175-1489-4550-B5E4-092D308EA78D}" type="presOf" srcId="{C83A30BB-4942-4B86-9F7E-1DDA63E920D4}" destId="{D5534003-A60A-406A-B94A-D2067FD767C9}" srcOrd="0" destOrd="0" presId="urn:microsoft.com/office/officeart/2005/8/layout/radial6"/>
    <dgm:cxn modelId="{573EA875-247E-4595-857D-2CCBCA82AA27}" type="presOf" srcId="{C07C3934-5B96-41DA-B5B1-C5DA23104B88}" destId="{302797D3-D1ED-49D5-BD23-D386F13ED0ED}" srcOrd="0" destOrd="0" presId="urn:microsoft.com/office/officeart/2005/8/layout/radial6"/>
    <dgm:cxn modelId="{2BFA2383-0F1F-416F-9831-302FE5E6C671}" type="presOf" srcId="{37D1C264-6C04-441A-A0C2-3CFC1B2A9D91}" destId="{91F9CD0E-0B33-42F4-B8A9-65B4F5F66BBF}" srcOrd="0" destOrd="0" presId="urn:microsoft.com/office/officeart/2005/8/layout/radial6"/>
    <dgm:cxn modelId="{8D052D85-357F-46A7-96C7-F17039245E8A}" srcId="{0C942CAC-F7B7-49A8-A1B8-3E3B4647D51E}" destId="{B5C1816E-59A1-4919-B868-FFDA85E02AA3}" srcOrd="0" destOrd="0" parTransId="{F664DA63-4C3C-40AC-B331-61084A0E8EDF}" sibTransId="{72D65B9A-6CFC-41ED-9F59-B6E900AF2AB8}"/>
    <dgm:cxn modelId="{13C6178B-3BD7-4321-B99C-AFAFAE153CAE}" srcId="{6CE791FA-0F08-4AA5-860F-008C5944C23D}" destId="{0C942CAC-F7B7-49A8-A1B8-3E3B4647D51E}" srcOrd="0" destOrd="0" parTransId="{EDA4E618-4FB3-4CAE-B8FB-FA4E604658D0}" sibTransId="{823EA640-CCC4-4ACB-A668-1A4F6278BAD3}"/>
    <dgm:cxn modelId="{B0FF908D-8AE5-4314-9EA8-9F571E275FE2}" type="presOf" srcId="{111E24AE-6DF4-4C0A-A7D9-3999570FC7D0}" destId="{FF092173-EEA6-4B8A-A4A1-F4C89E7B52AF}" srcOrd="0" destOrd="0" presId="urn:microsoft.com/office/officeart/2005/8/layout/radial6"/>
    <dgm:cxn modelId="{2949B68F-D424-433C-AA1E-EBD8C04F956C}" type="presOf" srcId="{B0A22764-A302-4714-852B-41614292279F}" destId="{E6BE258D-157E-4646-B924-610B46FDA0B7}" srcOrd="0" destOrd="0" presId="urn:microsoft.com/office/officeart/2005/8/layout/radial6"/>
    <dgm:cxn modelId="{E74FAC93-625C-4022-9221-E753C305A4AE}" type="presOf" srcId="{EDCA0CE2-5957-44E2-A8E1-D7250FD9C287}" destId="{DAEDD2E4-9D8C-49B2-9B49-38E682FA343F}" srcOrd="0" destOrd="0" presId="urn:microsoft.com/office/officeart/2005/8/layout/radial6"/>
    <dgm:cxn modelId="{9956CB98-9B43-4CD8-A469-2508CA36FFB5}" type="presOf" srcId="{33FEE170-A686-45F3-AE8A-C6C2DA91B339}" destId="{69B416DD-42B6-4C09-BE9B-8E40A6CF7D11}" srcOrd="0" destOrd="0" presId="urn:microsoft.com/office/officeart/2005/8/layout/radial6"/>
    <dgm:cxn modelId="{3B3C79A7-EE97-4B57-949E-A968D04A50F9}" type="presOf" srcId="{B5C1816E-59A1-4919-B868-FFDA85E02AA3}" destId="{B4FFD1F2-3251-4169-98ED-3F1C592D6AC1}" srcOrd="0" destOrd="0" presId="urn:microsoft.com/office/officeart/2005/8/layout/radial6"/>
    <dgm:cxn modelId="{8F14BBB0-8AF6-4072-A6C2-986798FD622E}" type="presOf" srcId="{21F6C867-9818-4DC0-99B1-83E70CD036FE}" destId="{0E45704D-810B-4C93-A818-F9AA8B89E121}" srcOrd="0" destOrd="0" presId="urn:microsoft.com/office/officeart/2005/8/layout/radial6"/>
    <dgm:cxn modelId="{202420DE-279D-4B59-B2FD-493C9BBB24CA}" type="presOf" srcId="{72D65B9A-6CFC-41ED-9F59-B6E900AF2AB8}" destId="{656E4E2E-F7DD-4170-868C-409FDB0B7194}" srcOrd="0" destOrd="0" presId="urn:microsoft.com/office/officeart/2005/8/layout/radial6"/>
    <dgm:cxn modelId="{5DD459EB-BCFF-418D-8345-D360EFF1280B}" srcId="{0C942CAC-F7B7-49A8-A1B8-3E3B4647D51E}" destId="{21F6C867-9818-4DC0-99B1-83E70CD036FE}" srcOrd="1" destOrd="0" parTransId="{808A914E-0F01-4E79-8F4E-3E35828F6B11}" sibTransId="{AC97B916-61E7-42F4-A378-39FC5C541216}"/>
    <dgm:cxn modelId="{75249DF6-330C-4AE5-8B2D-F737147AE6AB}" srcId="{0C942CAC-F7B7-49A8-A1B8-3E3B4647D51E}" destId="{561E928E-B094-4968-A56C-3B4797D94B1E}" srcOrd="2" destOrd="0" parTransId="{CDA59463-A71A-4A69-9C5E-134119C65041}" sibTransId="{B0A22764-A302-4714-852B-41614292279F}"/>
    <dgm:cxn modelId="{B20AEDF8-FD98-40AA-98B8-73191D342A36}" type="presOf" srcId="{0C942CAC-F7B7-49A8-A1B8-3E3B4647D51E}" destId="{C6E47D6F-D784-4DAE-B659-74496C502991}" srcOrd="0" destOrd="0" presId="urn:microsoft.com/office/officeart/2005/8/layout/radial6"/>
    <dgm:cxn modelId="{9A2BC64E-5659-4600-8E29-1E7909EBED0D}" type="presParOf" srcId="{E9492352-F447-4219-90CE-051E006CDF01}" destId="{C6E47D6F-D784-4DAE-B659-74496C502991}" srcOrd="0" destOrd="0" presId="urn:microsoft.com/office/officeart/2005/8/layout/radial6"/>
    <dgm:cxn modelId="{F4784044-4763-45B7-95FA-96C8455640C0}" type="presParOf" srcId="{E9492352-F447-4219-90CE-051E006CDF01}" destId="{B4FFD1F2-3251-4169-98ED-3F1C592D6AC1}" srcOrd="1" destOrd="0" presId="urn:microsoft.com/office/officeart/2005/8/layout/radial6"/>
    <dgm:cxn modelId="{D812439B-802E-4087-A47B-54AD0738DAC5}" type="presParOf" srcId="{E9492352-F447-4219-90CE-051E006CDF01}" destId="{059936BF-5B3E-4123-98EB-DD07F7798109}" srcOrd="2" destOrd="0" presId="urn:microsoft.com/office/officeart/2005/8/layout/radial6"/>
    <dgm:cxn modelId="{C0009FF8-E66D-49BA-9D40-FA664E5949A3}" type="presParOf" srcId="{E9492352-F447-4219-90CE-051E006CDF01}" destId="{656E4E2E-F7DD-4170-868C-409FDB0B7194}" srcOrd="3" destOrd="0" presId="urn:microsoft.com/office/officeart/2005/8/layout/radial6"/>
    <dgm:cxn modelId="{89B18771-FD13-4978-9A67-276AF29F4575}" type="presParOf" srcId="{E9492352-F447-4219-90CE-051E006CDF01}" destId="{0E45704D-810B-4C93-A818-F9AA8B89E121}" srcOrd="4" destOrd="0" presId="urn:microsoft.com/office/officeart/2005/8/layout/radial6"/>
    <dgm:cxn modelId="{4CFF9D45-10A3-4EDA-A52A-FACFC7DCD652}" type="presParOf" srcId="{E9492352-F447-4219-90CE-051E006CDF01}" destId="{8F831DA4-2C34-41AB-ADC5-262141C91757}" srcOrd="5" destOrd="0" presId="urn:microsoft.com/office/officeart/2005/8/layout/radial6"/>
    <dgm:cxn modelId="{57C71F04-730F-4750-9729-DCC918D832D2}" type="presParOf" srcId="{E9492352-F447-4219-90CE-051E006CDF01}" destId="{4A3A141E-D5B8-42C6-98C6-D3D62EF5D149}" srcOrd="6" destOrd="0" presId="urn:microsoft.com/office/officeart/2005/8/layout/radial6"/>
    <dgm:cxn modelId="{E57397DD-5DF8-45E8-913D-0C0AEF8E4973}" type="presParOf" srcId="{E9492352-F447-4219-90CE-051E006CDF01}" destId="{2B8618FD-F167-4411-A9B0-77F92644A29A}" srcOrd="7" destOrd="0" presId="urn:microsoft.com/office/officeart/2005/8/layout/radial6"/>
    <dgm:cxn modelId="{44B58D33-A5BA-4D7A-8410-6B38EB0AC3EF}" type="presParOf" srcId="{E9492352-F447-4219-90CE-051E006CDF01}" destId="{2C475752-8710-4C24-9839-CFA1CDA955A4}" srcOrd="8" destOrd="0" presId="urn:microsoft.com/office/officeart/2005/8/layout/radial6"/>
    <dgm:cxn modelId="{AE58987A-5786-492B-BC5D-CC7C989E7F17}" type="presParOf" srcId="{E9492352-F447-4219-90CE-051E006CDF01}" destId="{E6BE258D-157E-4646-B924-610B46FDA0B7}" srcOrd="9" destOrd="0" presId="urn:microsoft.com/office/officeart/2005/8/layout/radial6"/>
    <dgm:cxn modelId="{C9C774A5-8826-4933-A901-0472CD7479F4}" type="presParOf" srcId="{E9492352-F447-4219-90CE-051E006CDF01}" destId="{302797D3-D1ED-49D5-BD23-D386F13ED0ED}" srcOrd="10" destOrd="0" presId="urn:microsoft.com/office/officeart/2005/8/layout/radial6"/>
    <dgm:cxn modelId="{A8295BDA-1B40-4F5B-82F7-0FDDAD6E325D}" type="presParOf" srcId="{E9492352-F447-4219-90CE-051E006CDF01}" destId="{FC5C4B67-BE8B-431E-B506-6B74CAB7C470}" srcOrd="11" destOrd="0" presId="urn:microsoft.com/office/officeart/2005/8/layout/radial6"/>
    <dgm:cxn modelId="{26AAE33D-B56F-4BD3-B86B-A4D239142A08}" type="presParOf" srcId="{E9492352-F447-4219-90CE-051E006CDF01}" destId="{91F9CD0E-0B33-42F4-B8A9-65B4F5F66BBF}" srcOrd="12" destOrd="0" presId="urn:microsoft.com/office/officeart/2005/8/layout/radial6"/>
    <dgm:cxn modelId="{967E13BE-D9F6-4DC4-BEED-7987C3BFB5C7}" type="presParOf" srcId="{E9492352-F447-4219-90CE-051E006CDF01}" destId="{FF092173-EEA6-4B8A-A4A1-F4C89E7B52AF}" srcOrd="13" destOrd="0" presId="urn:microsoft.com/office/officeart/2005/8/layout/radial6"/>
    <dgm:cxn modelId="{9BC59821-8A0C-4AE7-9BAF-5AFD71688700}" type="presParOf" srcId="{E9492352-F447-4219-90CE-051E006CDF01}" destId="{64ED1E70-91E5-477C-A1C3-B34949A68621}" srcOrd="14" destOrd="0" presId="urn:microsoft.com/office/officeart/2005/8/layout/radial6"/>
    <dgm:cxn modelId="{74973AEC-3AE4-419E-AAC5-85A1B1368A76}" type="presParOf" srcId="{E9492352-F447-4219-90CE-051E006CDF01}" destId="{D5534003-A60A-406A-B94A-D2067FD767C9}" srcOrd="15" destOrd="0" presId="urn:microsoft.com/office/officeart/2005/8/layout/radial6"/>
    <dgm:cxn modelId="{CACF0A76-7419-41CC-9FBF-922148DBFCBE}" type="presParOf" srcId="{E9492352-F447-4219-90CE-051E006CDF01}" destId="{DAEDD2E4-9D8C-49B2-9B49-38E682FA343F}" srcOrd="16" destOrd="0" presId="urn:microsoft.com/office/officeart/2005/8/layout/radial6"/>
    <dgm:cxn modelId="{6217FBBD-0F63-4802-9227-460F67CD5774}" type="presParOf" srcId="{E9492352-F447-4219-90CE-051E006CDF01}" destId="{F3A22ED2-59A1-458F-A819-1628266EB540}" srcOrd="17" destOrd="0" presId="urn:microsoft.com/office/officeart/2005/8/layout/radial6"/>
    <dgm:cxn modelId="{FDD98965-697F-49E8-9FA0-05E1B8FD96D9}" type="presParOf" srcId="{E9492352-F447-4219-90CE-051E006CDF01}" destId="{69B416DD-42B6-4C09-BE9B-8E40A6CF7D1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E791FA-0F08-4AA5-860F-008C5944C23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9B5523-40D1-4648-9E7F-21D81C4B68B3}">
      <dgm:prSet phldrT="[Text]"/>
      <dgm:spPr/>
      <dgm:t>
        <a:bodyPr/>
        <a:lstStyle/>
        <a:p>
          <a:r>
            <a:rPr lang="en-US" dirty="0"/>
            <a:t>FHIR</a:t>
          </a:r>
        </a:p>
      </dgm:t>
    </dgm:pt>
    <dgm:pt modelId="{77D34E60-8BA5-47C1-8634-32B40078A002}" type="parTrans" cxnId="{13F53C71-520F-4B02-811F-4C152ECE8B51}">
      <dgm:prSet/>
      <dgm:spPr/>
      <dgm:t>
        <a:bodyPr/>
        <a:lstStyle/>
        <a:p>
          <a:endParaRPr lang="en-US"/>
        </a:p>
      </dgm:t>
    </dgm:pt>
    <dgm:pt modelId="{AB629F4C-B889-4C72-A528-03E187128632}" type="sibTrans" cxnId="{13F53C71-520F-4B02-811F-4C152ECE8B51}">
      <dgm:prSet/>
      <dgm:spPr/>
      <dgm:t>
        <a:bodyPr/>
        <a:lstStyle/>
        <a:p>
          <a:endParaRPr lang="en-US"/>
        </a:p>
      </dgm:t>
    </dgm:pt>
    <dgm:pt modelId="{B5C1816E-59A1-4919-B868-FFDA85E02AA3}">
      <dgm:prSet phldrT="[Text]"/>
      <dgm:spPr/>
      <dgm:t>
        <a:bodyPr/>
        <a:lstStyle/>
        <a:p>
          <a:r>
            <a:rPr lang="en-US" dirty="0"/>
            <a:t>PCORNET</a:t>
          </a:r>
        </a:p>
      </dgm:t>
    </dgm:pt>
    <dgm:pt modelId="{F664DA63-4C3C-40AC-B331-61084A0E8EDF}" type="parTrans" cxnId="{8D052D85-357F-46A7-96C7-F17039245E8A}">
      <dgm:prSet/>
      <dgm:spPr/>
      <dgm:t>
        <a:bodyPr/>
        <a:lstStyle/>
        <a:p>
          <a:endParaRPr lang="en-US"/>
        </a:p>
      </dgm:t>
    </dgm:pt>
    <dgm:pt modelId="{72D65B9A-6CFC-41ED-9F59-B6E900AF2AB8}" type="sibTrans" cxnId="{8D052D85-357F-46A7-96C7-F17039245E8A}">
      <dgm:prSet/>
      <dgm:spPr/>
      <dgm:t>
        <a:bodyPr/>
        <a:lstStyle/>
        <a:p>
          <a:endParaRPr lang="en-US"/>
        </a:p>
      </dgm:t>
    </dgm:pt>
    <dgm:pt modelId="{21F6C867-9818-4DC0-99B1-83E70CD036FE}">
      <dgm:prSet phldrT="[Text]"/>
      <dgm:spPr/>
      <dgm:t>
        <a:bodyPr/>
        <a:lstStyle/>
        <a:p>
          <a:r>
            <a:rPr lang="en-US" dirty="0"/>
            <a:t>OHDSI</a:t>
          </a:r>
        </a:p>
      </dgm:t>
    </dgm:pt>
    <dgm:pt modelId="{808A914E-0F01-4E79-8F4E-3E35828F6B11}" type="parTrans" cxnId="{5DD459EB-BCFF-418D-8345-D360EFF1280B}">
      <dgm:prSet/>
      <dgm:spPr/>
      <dgm:t>
        <a:bodyPr/>
        <a:lstStyle/>
        <a:p>
          <a:endParaRPr lang="en-US"/>
        </a:p>
      </dgm:t>
    </dgm:pt>
    <dgm:pt modelId="{AC97B916-61E7-42F4-A378-39FC5C541216}" type="sibTrans" cxnId="{5DD459EB-BCFF-418D-8345-D360EFF1280B}">
      <dgm:prSet/>
      <dgm:spPr/>
      <dgm:t>
        <a:bodyPr/>
        <a:lstStyle/>
        <a:p>
          <a:endParaRPr lang="en-US"/>
        </a:p>
      </dgm:t>
    </dgm:pt>
    <dgm:pt modelId="{561E928E-B094-4968-A56C-3B4797D94B1E}">
      <dgm:prSet phldrT="[Text]"/>
      <dgm:spPr/>
      <dgm:t>
        <a:bodyPr/>
        <a:lstStyle/>
        <a:p>
          <a:r>
            <a:rPr lang="en-US" dirty="0"/>
            <a:t>Sentinel</a:t>
          </a:r>
        </a:p>
      </dgm:t>
    </dgm:pt>
    <dgm:pt modelId="{CDA59463-A71A-4A69-9C5E-134119C65041}" type="parTrans" cxnId="{75249DF6-330C-4AE5-8B2D-F737147AE6AB}">
      <dgm:prSet/>
      <dgm:spPr/>
      <dgm:t>
        <a:bodyPr/>
        <a:lstStyle/>
        <a:p>
          <a:endParaRPr lang="en-US"/>
        </a:p>
      </dgm:t>
    </dgm:pt>
    <dgm:pt modelId="{B0A22764-A302-4714-852B-41614292279F}" type="sibTrans" cxnId="{75249DF6-330C-4AE5-8B2D-F737147AE6AB}">
      <dgm:prSet/>
      <dgm:spPr/>
      <dgm:t>
        <a:bodyPr/>
        <a:lstStyle/>
        <a:p>
          <a:endParaRPr lang="en-US"/>
        </a:p>
      </dgm:t>
    </dgm:pt>
    <dgm:pt modelId="{C07C3934-5B96-41DA-B5B1-C5DA23104B88}">
      <dgm:prSet phldrT="[Text]"/>
      <dgm:spPr/>
      <dgm:t>
        <a:bodyPr/>
        <a:lstStyle/>
        <a:p>
          <a:r>
            <a:rPr lang="en-US" dirty="0"/>
            <a:t>CDISC</a:t>
          </a:r>
        </a:p>
      </dgm:t>
    </dgm:pt>
    <dgm:pt modelId="{7A0BEF5A-B7A5-4D63-B6CA-79EAF7444A9D}" type="parTrans" cxnId="{206ADC2E-0026-440C-93A3-0EDB22D6D1A5}">
      <dgm:prSet/>
      <dgm:spPr/>
      <dgm:t>
        <a:bodyPr/>
        <a:lstStyle/>
        <a:p>
          <a:endParaRPr lang="en-US"/>
        </a:p>
      </dgm:t>
    </dgm:pt>
    <dgm:pt modelId="{37D1C264-6C04-441A-A0C2-3CFC1B2A9D91}" type="sibTrans" cxnId="{206ADC2E-0026-440C-93A3-0EDB22D6D1A5}">
      <dgm:prSet/>
      <dgm:spPr/>
      <dgm:t>
        <a:bodyPr/>
        <a:lstStyle/>
        <a:p>
          <a:endParaRPr lang="en-US"/>
        </a:p>
      </dgm:t>
    </dgm:pt>
    <dgm:pt modelId="{111E24AE-6DF4-4C0A-A7D9-3999570FC7D0}">
      <dgm:prSet phldrT="[Text]"/>
      <dgm:spPr/>
      <dgm:t>
        <a:bodyPr/>
        <a:lstStyle/>
        <a:p>
          <a:r>
            <a:rPr lang="en-US" dirty="0"/>
            <a:t>BRIDG</a:t>
          </a:r>
        </a:p>
      </dgm:t>
    </dgm:pt>
    <dgm:pt modelId="{011DC1B2-0E20-4C37-AE7C-F152E32ADBBC}" type="parTrans" cxnId="{929C4F36-4C79-4925-9D57-8461E7D6EE03}">
      <dgm:prSet/>
      <dgm:spPr/>
      <dgm:t>
        <a:bodyPr/>
        <a:lstStyle/>
        <a:p>
          <a:endParaRPr lang="en-US"/>
        </a:p>
      </dgm:t>
    </dgm:pt>
    <dgm:pt modelId="{C83A30BB-4942-4B86-9F7E-1DDA63E920D4}" type="sibTrans" cxnId="{929C4F36-4C79-4925-9D57-8461E7D6EE03}">
      <dgm:prSet/>
      <dgm:spPr/>
      <dgm:t>
        <a:bodyPr/>
        <a:lstStyle/>
        <a:p>
          <a:endParaRPr lang="en-US"/>
        </a:p>
      </dgm:t>
    </dgm:pt>
    <dgm:pt modelId="{EDCA0CE2-5957-44E2-A8E1-D7250FD9C287}">
      <dgm:prSet phldrT="[Text]"/>
      <dgm:spPr/>
      <dgm:t>
        <a:bodyPr/>
        <a:lstStyle/>
        <a:p>
          <a:r>
            <a:rPr lang="en-US" dirty="0"/>
            <a:t>I2b2/ACT</a:t>
          </a:r>
        </a:p>
      </dgm:t>
    </dgm:pt>
    <dgm:pt modelId="{77A23767-1EA1-40D1-AC3B-062681CB7F98}" type="parTrans" cxnId="{B875B34F-C21D-4C8A-8DEB-0BC95793494B}">
      <dgm:prSet/>
      <dgm:spPr/>
      <dgm:t>
        <a:bodyPr/>
        <a:lstStyle/>
        <a:p>
          <a:endParaRPr lang="en-US"/>
        </a:p>
      </dgm:t>
    </dgm:pt>
    <dgm:pt modelId="{33FEE170-A686-45F3-AE8A-C6C2DA91B339}" type="sibTrans" cxnId="{B875B34F-C21D-4C8A-8DEB-0BC95793494B}">
      <dgm:prSet/>
      <dgm:spPr/>
      <dgm:t>
        <a:bodyPr/>
        <a:lstStyle/>
        <a:p>
          <a:endParaRPr lang="en-US"/>
        </a:p>
      </dgm:t>
    </dgm:pt>
    <dgm:pt modelId="{0C942CAC-F7B7-49A8-A1B8-3E3B4647D51E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_</a:t>
          </a:r>
        </a:p>
      </dgm:t>
    </dgm:pt>
    <dgm:pt modelId="{823EA640-CCC4-4ACB-A668-1A4F6278BAD3}" type="sibTrans" cxnId="{13C6178B-3BD7-4321-B99C-AFAFAE153CAE}">
      <dgm:prSet/>
      <dgm:spPr/>
      <dgm:t>
        <a:bodyPr/>
        <a:lstStyle/>
        <a:p>
          <a:endParaRPr lang="en-US"/>
        </a:p>
      </dgm:t>
    </dgm:pt>
    <dgm:pt modelId="{EDA4E618-4FB3-4CAE-B8FB-FA4E604658D0}" type="parTrans" cxnId="{13C6178B-3BD7-4321-B99C-AFAFAE153CAE}">
      <dgm:prSet/>
      <dgm:spPr/>
      <dgm:t>
        <a:bodyPr/>
        <a:lstStyle/>
        <a:p>
          <a:endParaRPr lang="en-US"/>
        </a:p>
      </dgm:t>
    </dgm:pt>
    <dgm:pt modelId="{E9492352-F447-4219-90CE-051E006CDF01}" type="pres">
      <dgm:prSet presAssocID="{6CE791FA-0F08-4AA5-860F-008C5944C23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E47D6F-D784-4DAE-B659-74496C502991}" type="pres">
      <dgm:prSet presAssocID="{0C942CAC-F7B7-49A8-A1B8-3E3B4647D51E}" presName="centerShape" presStyleLbl="node0" presStyleIdx="0" presStyleCnt="1"/>
      <dgm:spPr/>
    </dgm:pt>
    <dgm:pt modelId="{FD475768-F7D2-4827-8778-4006F3F8859D}" type="pres">
      <dgm:prSet presAssocID="{D99B5523-40D1-4648-9E7F-21D81C4B68B3}" presName="node" presStyleLbl="node1" presStyleIdx="0" presStyleCnt="7">
        <dgm:presLayoutVars>
          <dgm:bulletEnabled val="1"/>
        </dgm:presLayoutVars>
      </dgm:prSet>
      <dgm:spPr/>
    </dgm:pt>
    <dgm:pt modelId="{1AC2EB53-533C-4CE6-AB30-4A781F831FDD}" type="pres">
      <dgm:prSet presAssocID="{D99B5523-40D1-4648-9E7F-21D81C4B68B3}" presName="dummy" presStyleCnt="0"/>
      <dgm:spPr/>
    </dgm:pt>
    <dgm:pt modelId="{236800E4-88E9-4101-BF89-EC8A3220DE4F}" type="pres">
      <dgm:prSet presAssocID="{AB629F4C-B889-4C72-A528-03E187128632}" presName="sibTrans" presStyleLbl="sibTrans2D1" presStyleIdx="0" presStyleCnt="7" custLinFactNeighborX="-3577" custLinFactNeighborY="-874"/>
      <dgm:spPr/>
    </dgm:pt>
    <dgm:pt modelId="{B4FFD1F2-3251-4169-98ED-3F1C592D6AC1}" type="pres">
      <dgm:prSet presAssocID="{B5C1816E-59A1-4919-B868-FFDA85E02AA3}" presName="node" presStyleLbl="node1" presStyleIdx="1" presStyleCnt="7">
        <dgm:presLayoutVars>
          <dgm:bulletEnabled val="1"/>
        </dgm:presLayoutVars>
      </dgm:prSet>
      <dgm:spPr/>
    </dgm:pt>
    <dgm:pt modelId="{059936BF-5B3E-4123-98EB-DD07F7798109}" type="pres">
      <dgm:prSet presAssocID="{B5C1816E-59A1-4919-B868-FFDA85E02AA3}" presName="dummy" presStyleCnt="0"/>
      <dgm:spPr/>
    </dgm:pt>
    <dgm:pt modelId="{656E4E2E-F7DD-4170-868C-409FDB0B7194}" type="pres">
      <dgm:prSet presAssocID="{72D65B9A-6CFC-41ED-9F59-B6E900AF2AB8}" presName="sibTrans" presStyleLbl="sibTrans2D1" presStyleIdx="1" presStyleCnt="7"/>
      <dgm:spPr/>
    </dgm:pt>
    <dgm:pt modelId="{0E45704D-810B-4C93-A818-F9AA8B89E121}" type="pres">
      <dgm:prSet presAssocID="{21F6C867-9818-4DC0-99B1-83E70CD036FE}" presName="node" presStyleLbl="node1" presStyleIdx="2" presStyleCnt="7">
        <dgm:presLayoutVars>
          <dgm:bulletEnabled val="1"/>
        </dgm:presLayoutVars>
      </dgm:prSet>
      <dgm:spPr/>
    </dgm:pt>
    <dgm:pt modelId="{8F831DA4-2C34-41AB-ADC5-262141C91757}" type="pres">
      <dgm:prSet presAssocID="{21F6C867-9818-4DC0-99B1-83E70CD036FE}" presName="dummy" presStyleCnt="0"/>
      <dgm:spPr/>
    </dgm:pt>
    <dgm:pt modelId="{4A3A141E-D5B8-42C6-98C6-D3D62EF5D149}" type="pres">
      <dgm:prSet presAssocID="{AC97B916-61E7-42F4-A378-39FC5C541216}" presName="sibTrans" presStyleLbl="sibTrans2D1" presStyleIdx="2" presStyleCnt="7"/>
      <dgm:spPr/>
    </dgm:pt>
    <dgm:pt modelId="{2B8618FD-F167-4411-A9B0-77F92644A29A}" type="pres">
      <dgm:prSet presAssocID="{561E928E-B094-4968-A56C-3B4797D94B1E}" presName="node" presStyleLbl="node1" presStyleIdx="3" presStyleCnt="7">
        <dgm:presLayoutVars>
          <dgm:bulletEnabled val="1"/>
        </dgm:presLayoutVars>
      </dgm:prSet>
      <dgm:spPr/>
    </dgm:pt>
    <dgm:pt modelId="{2C475752-8710-4C24-9839-CFA1CDA955A4}" type="pres">
      <dgm:prSet presAssocID="{561E928E-B094-4968-A56C-3B4797D94B1E}" presName="dummy" presStyleCnt="0"/>
      <dgm:spPr/>
    </dgm:pt>
    <dgm:pt modelId="{E6BE258D-157E-4646-B924-610B46FDA0B7}" type="pres">
      <dgm:prSet presAssocID="{B0A22764-A302-4714-852B-41614292279F}" presName="sibTrans" presStyleLbl="sibTrans2D1" presStyleIdx="3" presStyleCnt="7"/>
      <dgm:spPr/>
    </dgm:pt>
    <dgm:pt modelId="{302797D3-D1ED-49D5-BD23-D386F13ED0ED}" type="pres">
      <dgm:prSet presAssocID="{C07C3934-5B96-41DA-B5B1-C5DA23104B88}" presName="node" presStyleLbl="node1" presStyleIdx="4" presStyleCnt="7">
        <dgm:presLayoutVars>
          <dgm:bulletEnabled val="1"/>
        </dgm:presLayoutVars>
      </dgm:prSet>
      <dgm:spPr/>
    </dgm:pt>
    <dgm:pt modelId="{FC5C4B67-BE8B-431E-B506-6B74CAB7C470}" type="pres">
      <dgm:prSet presAssocID="{C07C3934-5B96-41DA-B5B1-C5DA23104B88}" presName="dummy" presStyleCnt="0"/>
      <dgm:spPr/>
    </dgm:pt>
    <dgm:pt modelId="{91F9CD0E-0B33-42F4-B8A9-65B4F5F66BBF}" type="pres">
      <dgm:prSet presAssocID="{37D1C264-6C04-441A-A0C2-3CFC1B2A9D91}" presName="sibTrans" presStyleLbl="sibTrans2D1" presStyleIdx="4" presStyleCnt="7"/>
      <dgm:spPr/>
    </dgm:pt>
    <dgm:pt modelId="{FF092173-EEA6-4B8A-A4A1-F4C89E7B52AF}" type="pres">
      <dgm:prSet presAssocID="{111E24AE-6DF4-4C0A-A7D9-3999570FC7D0}" presName="node" presStyleLbl="node1" presStyleIdx="5" presStyleCnt="7">
        <dgm:presLayoutVars>
          <dgm:bulletEnabled val="1"/>
        </dgm:presLayoutVars>
      </dgm:prSet>
      <dgm:spPr/>
    </dgm:pt>
    <dgm:pt modelId="{64ED1E70-91E5-477C-A1C3-B34949A68621}" type="pres">
      <dgm:prSet presAssocID="{111E24AE-6DF4-4C0A-A7D9-3999570FC7D0}" presName="dummy" presStyleCnt="0"/>
      <dgm:spPr/>
    </dgm:pt>
    <dgm:pt modelId="{D5534003-A60A-406A-B94A-D2067FD767C9}" type="pres">
      <dgm:prSet presAssocID="{C83A30BB-4942-4B86-9F7E-1DDA63E920D4}" presName="sibTrans" presStyleLbl="sibTrans2D1" presStyleIdx="5" presStyleCnt="7"/>
      <dgm:spPr/>
    </dgm:pt>
    <dgm:pt modelId="{DAEDD2E4-9D8C-49B2-9B49-38E682FA343F}" type="pres">
      <dgm:prSet presAssocID="{EDCA0CE2-5957-44E2-A8E1-D7250FD9C287}" presName="node" presStyleLbl="node1" presStyleIdx="6" presStyleCnt="7">
        <dgm:presLayoutVars>
          <dgm:bulletEnabled val="1"/>
        </dgm:presLayoutVars>
      </dgm:prSet>
      <dgm:spPr/>
    </dgm:pt>
    <dgm:pt modelId="{F3A22ED2-59A1-458F-A819-1628266EB540}" type="pres">
      <dgm:prSet presAssocID="{EDCA0CE2-5957-44E2-A8E1-D7250FD9C287}" presName="dummy" presStyleCnt="0"/>
      <dgm:spPr/>
    </dgm:pt>
    <dgm:pt modelId="{69B416DD-42B6-4C09-BE9B-8E40A6CF7D11}" type="pres">
      <dgm:prSet presAssocID="{33FEE170-A686-45F3-AE8A-C6C2DA91B339}" presName="sibTrans" presStyleLbl="sibTrans2D1" presStyleIdx="6" presStyleCnt="7"/>
      <dgm:spPr/>
    </dgm:pt>
  </dgm:ptLst>
  <dgm:cxnLst>
    <dgm:cxn modelId="{45232913-7584-46F7-AE11-9537568E4655}" type="presOf" srcId="{AC97B916-61E7-42F4-A378-39FC5C541216}" destId="{4A3A141E-D5B8-42C6-98C6-D3D62EF5D149}" srcOrd="0" destOrd="0" presId="urn:microsoft.com/office/officeart/2005/8/layout/radial6"/>
    <dgm:cxn modelId="{3281641F-8633-4B28-9EFF-70F9D7E49726}" type="presOf" srcId="{561E928E-B094-4968-A56C-3B4797D94B1E}" destId="{2B8618FD-F167-4411-A9B0-77F92644A29A}" srcOrd="0" destOrd="0" presId="urn:microsoft.com/office/officeart/2005/8/layout/radial6"/>
    <dgm:cxn modelId="{206ADC2E-0026-440C-93A3-0EDB22D6D1A5}" srcId="{0C942CAC-F7B7-49A8-A1B8-3E3B4647D51E}" destId="{C07C3934-5B96-41DA-B5B1-C5DA23104B88}" srcOrd="4" destOrd="0" parTransId="{7A0BEF5A-B7A5-4D63-B6CA-79EAF7444A9D}" sibTransId="{37D1C264-6C04-441A-A0C2-3CFC1B2A9D91}"/>
    <dgm:cxn modelId="{929C4F36-4C79-4925-9D57-8461E7D6EE03}" srcId="{0C942CAC-F7B7-49A8-A1B8-3E3B4647D51E}" destId="{111E24AE-6DF4-4C0A-A7D9-3999570FC7D0}" srcOrd="5" destOrd="0" parTransId="{011DC1B2-0E20-4C37-AE7C-F152E32ADBBC}" sibTransId="{C83A30BB-4942-4B86-9F7E-1DDA63E920D4}"/>
    <dgm:cxn modelId="{0663BF47-E4CD-4324-BB69-E967A05663BD}" type="presOf" srcId="{6CE791FA-0F08-4AA5-860F-008C5944C23D}" destId="{E9492352-F447-4219-90CE-051E006CDF01}" srcOrd="0" destOrd="0" presId="urn:microsoft.com/office/officeart/2005/8/layout/radial6"/>
    <dgm:cxn modelId="{B875B34F-C21D-4C8A-8DEB-0BC95793494B}" srcId="{0C942CAC-F7B7-49A8-A1B8-3E3B4647D51E}" destId="{EDCA0CE2-5957-44E2-A8E1-D7250FD9C287}" srcOrd="6" destOrd="0" parTransId="{77A23767-1EA1-40D1-AC3B-062681CB7F98}" sibTransId="{33FEE170-A686-45F3-AE8A-C6C2DA91B339}"/>
    <dgm:cxn modelId="{13F53C71-520F-4B02-811F-4C152ECE8B51}" srcId="{0C942CAC-F7B7-49A8-A1B8-3E3B4647D51E}" destId="{D99B5523-40D1-4648-9E7F-21D81C4B68B3}" srcOrd="0" destOrd="0" parTransId="{77D34E60-8BA5-47C1-8634-32B40078A002}" sibTransId="{AB629F4C-B889-4C72-A528-03E187128632}"/>
    <dgm:cxn modelId="{83810175-1489-4550-B5E4-092D308EA78D}" type="presOf" srcId="{C83A30BB-4942-4B86-9F7E-1DDA63E920D4}" destId="{D5534003-A60A-406A-B94A-D2067FD767C9}" srcOrd="0" destOrd="0" presId="urn:microsoft.com/office/officeart/2005/8/layout/radial6"/>
    <dgm:cxn modelId="{573EA875-247E-4595-857D-2CCBCA82AA27}" type="presOf" srcId="{C07C3934-5B96-41DA-B5B1-C5DA23104B88}" destId="{302797D3-D1ED-49D5-BD23-D386F13ED0ED}" srcOrd="0" destOrd="0" presId="urn:microsoft.com/office/officeart/2005/8/layout/radial6"/>
    <dgm:cxn modelId="{2BFA2383-0F1F-416F-9831-302FE5E6C671}" type="presOf" srcId="{37D1C264-6C04-441A-A0C2-3CFC1B2A9D91}" destId="{91F9CD0E-0B33-42F4-B8A9-65B4F5F66BBF}" srcOrd="0" destOrd="0" presId="urn:microsoft.com/office/officeart/2005/8/layout/radial6"/>
    <dgm:cxn modelId="{8D052D85-357F-46A7-96C7-F17039245E8A}" srcId="{0C942CAC-F7B7-49A8-A1B8-3E3B4647D51E}" destId="{B5C1816E-59A1-4919-B868-FFDA85E02AA3}" srcOrd="1" destOrd="0" parTransId="{F664DA63-4C3C-40AC-B331-61084A0E8EDF}" sibTransId="{72D65B9A-6CFC-41ED-9F59-B6E900AF2AB8}"/>
    <dgm:cxn modelId="{13C6178B-3BD7-4321-B99C-AFAFAE153CAE}" srcId="{6CE791FA-0F08-4AA5-860F-008C5944C23D}" destId="{0C942CAC-F7B7-49A8-A1B8-3E3B4647D51E}" srcOrd="0" destOrd="0" parTransId="{EDA4E618-4FB3-4CAE-B8FB-FA4E604658D0}" sibTransId="{823EA640-CCC4-4ACB-A668-1A4F6278BAD3}"/>
    <dgm:cxn modelId="{B0FF908D-8AE5-4314-9EA8-9F571E275FE2}" type="presOf" srcId="{111E24AE-6DF4-4C0A-A7D9-3999570FC7D0}" destId="{FF092173-EEA6-4B8A-A4A1-F4C89E7B52AF}" srcOrd="0" destOrd="0" presId="urn:microsoft.com/office/officeart/2005/8/layout/radial6"/>
    <dgm:cxn modelId="{2949B68F-D424-433C-AA1E-EBD8C04F956C}" type="presOf" srcId="{B0A22764-A302-4714-852B-41614292279F}" destId="{E6BE258D-157E-4646-B924-610B46FDA0B7}" srcOrd="0" destOrd="0" presId="urn:microsoft.com/office/officeart/2005/8/layout/radial6"/>
    <dgm:cxn modelId="{E74FAC93-625C-4022-9221-E753C305A4AE}" type="presOf" srcId="{EDCA0CE2-5957-44E2-A8E1-D7250FD9C287}" destId="{DAEDD2E4-9D8C-49B2-9B49-38E682FA343F}" srcOrd="0" destOrd="0" presId="urn:microsoft.com/office/officeart/2005/8/layout/radial6"/>
    <dgm:cxn modelId="{9956CB98-9B43-4CD8-A469-2508CA36FFB5}" type="presOf" srcId="{33FEE170-A686-45F3-AE8A-C6C2DA91B339}" destId="{69B416DD-42B6-4C09-BE9B-8E40A6CF7D11}" srcOrd="0" destOrd="0" presId="urn:microsoft.com/office/officeart/2005/8/layout/radial6"/>
    <dgm:cxn modelId="{3B3C79A7-EE97-4B57-949E-A968D04A50F9}" type="presOf" srcId="{B5C1816E-59A1-4919-B868-FFDA85E02AA3}" destId="{B4FFD1F2-3251-4169-98ED-3F1C592D6AC1}" srcOrd="0" destOrd="0" presId="urn:microsoft.com/office/officeart/2005/8/layout/radial6"/>
    <dgm:cxn modelId="{8F14BBB0-8AF6-4072-A6C2-986798FD622E}" type="presOf" srcId="{21F6C867-9818-4DC0-99B1-83E70CD036FE}" destId="{0E45704D-810B-4C93-A818-F9AA8B89E121}" srcOrd="0" destOrd="0" presId="urn:microsoft.com/office/officeart/2005/8/layout/radial6"/>
    <dgm:cxn modelId="{22D5C4BD-2DA4-4ECA-8380-FB26A545AD66}" type="presOf" srcId="{AB629F4C-B889-4C72-A528-03E187128632}" destId="{236800E4-88E9-4101-BF89-EC8A3220DE4F}" srcOrd="0" destOrd="0" presId="urn:microsoft.com/office/officeart/2005/8/layout/radial6"/>
    <dgm:cxn modelId="{349190D5-20B4-403A-84B7-55658BC50E2D}" type="presOf" srcId="{D99B5523-40D1-4648-9E7F-21D81C4B68B3}" destId="{FD475768-F7D2-4827-8778-4006F3F8859D}" srcOrd="0" destOrd="0" presId="urn:microsoft.com/office/officeart/2005/8/layout/radial6"/>
    <dgm:cxn modelId="{202420DE-279D-4B59-B2FD-493C9BBB24CA}" type="presOf" srcId="{72D65B9A-6CFC-41ED-9F59-B6E900AF2AB8}" destId="{656E4E2E-F7DD-4170-868C-409FDB0B7194}" srcOrd="0" destOrd="0" presId="urn:microsoft.com/office/officeart/2005/8/layout/radial6"/>
    <dgm:cxn modelId="{5DD459EB-BCFF-418D-8345-D360EFF1280B}" srcId="{0C942CAC-F7B7-49A8-A1B8-3E3B4647D51E}" destId="{21F6C867-9818-4DC0-99B1-83E70CD036FE}" srcOrd="2" destOrd="0" parTransId="{808A914E-0F01-4E79-8F4E-3E35828F6B11}" sibTransId="{AC97B916-61E7-42F4-A378-39FC5C541216}"/>
    <dgm:cxn modelId="{75249DF6-330C-4AE5-8B2D-F737147AE6AB}" srcId="{0C942CAC-F7B7-49A8-A1B8-3E3B4647D51E}" destId="{561E928E-B094-4968-A56C-3B4797D94B1E}" srcOrd="3" destOrd="0" parTransId="{CDA59463-A71A-4A69-9C5E-134119C65041}" sibTransId="{B0A22764-A302-4714-852B-41614292279F}"/>
    <dgm:cxn modelId="{B20AEDF8-FD98-40AA-98B8-73191D342A36}" type="presOf" srcId="{0C942CAC-F7B7-49A8-A1B8-3E3B4647D51E}" destId="{C6E47D6F-D784-4DAE-B659-74496C502991}" srcOrd="0" destOrd="0" presId="urn:microsoft.com/office/officeart/2005/8/layout/radial6"/>
    <dgm:cxn modelId="{9A2BC64E-5659-4600-8E29-1E7909EBED0D}" type="presParOf" srcId="{E9492352-F447-4219-90CE-051E006CDF01}" destId="{C6E47D6F-D784-4DAE-B659-74496C502991}" srcOrd="0" destOrd="0" presId="urn:microsoft.com/office/officeart/2005/8/layout/radial6"/>
    <dgm:cxn modelId="{13A32733-DBC3-4989-A9F1-C1EB58A402D1}" type="presParOf" srcId="{E9492352-F447-4219-90CE-051E006CDF01}" destId="{FD475768-F7D2-4827-8778-4006F3F8859D}" srcOrd="1" destOrd="0" presId="urn:microsoft.com/office/officeart/2005/8/layout/radial6"/>
    <dgm:cxn modelId="{15BEAC3B-41E8-4661-A45A-8D82643D21C5}" type="presParOf" srcId="{E9492352-F447-4219-90CE-051E006CDF01}" destId="{1AC2EB53-533C-4CE6-AB30-4A781F831FDD}" srcOrd="2" destOrd="0" presId="urn:microsoft.com/office/officeart/2005/8/layout/radial6"/>
    <dgm:cxn modelId="{2F69BCDE-34EB-422D-A8CD-53D8207A1C7C}" type="presParOf" srcId="{E9492352-F447-4219-90CE-051E006CDF01}" destId="{236800E4-88E9-4101-BF89-EC8A3220DE4F}" srcOrd="3" destOrd="0" presId="urn:microsoft.com/office/officeart/2005/8/layout/radial6"/>
    <dgm:cxn modelId="{F4784044-4763-45B7-95FA-96C8455640C0}" type="presParOf" srcId="{E9492352-F447-4219-90CE-051E006CDF01}" destId="{B4FFD1F2-3251-4169-98ED-3F1C592D6AC1}" srcOrd="4" destOrd="0" presId="urn:microsoft.com/office/officeart/2005/8/layout/radial6"/>
    <dgm:cxn modelId="{D812439B-802E-4087-A47B-54AD0738DAC5}" type="presParOf" srcId="{E9492352-F447-4219-90CE-051E006CDF01}" destId="{059936BF-5B3E-4123-98EB-DD07F7798109}" srcOrd="5" destOrd="0" presId="urn:microsoft.com/office/officeart/2005/8/layout/radial6"/>
    <dgm:cxn modelId="{C0009FF8-E66D-49BA-9D40-FA664E5949A3}" type="presParOf" srcId="{E9492352-F447-4219-90CE-051E006CDF01}" destId="{656E4E2E-F7DD-4170-868C-409FDB0B7194}" srcOrd="6" destOrd="0" presId="urn:microsoft.com/office/officeart/2005/8/layout/radial6"/>
    <dgm:cxn modelId="{89B18771-FD13-4978-9A67-276AF29F4575}" type="presParOf" srcId="{E9492352-F447-4219-90CE-051E006CDF01}" destId="{0E45704D-810B-4C93-A818-F9AA8B89E121}" srcOrd="7" destOrd="0" presId="urn:microsoft.com/office/officeart/2005/8/layout/radial6"/>
    <dgm:cxn modelId="{4CFF9D45-10A3-4EDA-A52A-FACFC7DCD652}" type="presParOf" srcId="{E9492352-F447-4219-90CE-051E006CDF01}" destId="{8F831DA4-2C34-41AB-ADC5-262141C91757}" srcOrd="8" destOrd="0" presId="urn:microsoft.com/office/officeart/2005/8/layout/radial6"/>
    <dgm:cxn modelId="{57C71F04-730F-4750-9729-DCC918D832D2}" type="presParOf" srcId="{E9492352-F447-4219-90CE-051E006CDF01}" destId="{4A3A141E-D5B8-42C6-98C6-D3D62EF5D149}" srcOrd="9" destOrd="0" presId="urn:microsoft.com/office/officeart/2005/8/layout/radial6"/>
    <dgm:cxn modelId="{E57397DD-5DF8-45E8-913D-0C0AEF8E4973}" type="presParOf" srcId="{E9492352-F447-4219-90CE-051E006CDF01}" destId="{2B8618FD-F167-4411-A9B0-77F92644A29A}" srcOrd="10" destOrd="0" presId="urn:microsoft.com/office/officeart/2005/8/layout/radial6"/>
    <dgm:cxn modelId="{44B58D33-A5BA-4D7A-8410-6B38EB0AC3EF}" type="presParOf" srcId="{E9492352-F447-4219-90CE-051E006CDF01}" destId="{2C475752-8710-4C24-9839-CFA1CDA955A4}" srcOrd="11" destOrd="0" presId="urn:microsoft.com/office/officeart/2005/8/layout/radial6"/>
    <dgm:cxn modelId="{AE58987A-5786-492B-BC5D-CC7C989E7F17}" type="presParOf" srcId="{E9492352-F447-4219-90CE-051E006CDF01}" destId="{E6BE258D-157E-4646-B924-610B46FDA0B7}" srcOrd="12" destOrd="0" presId="urn:microsoft.com/office/officeart/2005/8/layout/radial6"/>
    <dgm:cxn modelId="{C9C774A5-8826-4933-A901-0472CD7479F4}" type="presParOf" srcId="{E9492352-F447-4219-90CE-051E006CDF01}" destId="{302797D3-D1ED-49D5-BD23-D386F13ED0ED}" srcOrd="13" destOrd="0" presId="urn:microsoft.com/office/officeart/2005/8/layout/radial6"/>
    <dgm:cxn modelId="{A8295BDA-1B40-4F5B-82F7-0FDDAD6E325D}" type="presParOf" srcId="{E9492352-F447-4219-90CE-051E006CDF01}" destId="{FC5C4B67-BE8B-431E-B506-6B74CAB7C470}" srcOrd="14" destOrd="0" presId="urn:microsoft.com/office/officeart/2005/8/layout/radial6"/>
    <dgm:cxn modelId="{26AAE33D-B56F-4BD3-B86B-A4D239142A08}" type="presParOf" srcId="{E9492352-F447-4219-90CE-051E006CDF01}" destId="{91F9CD0E-0B33-42F4-B8A9-65B4F5F66BBF}" srcOrd="15" destOrd="0" presId="urn:microsoft.com/office/officeart/2005/8/layout/radial6"/>
    <dgm:cxn modelId="{967E13BE-D9F6-4DC4-BEED-7987C3BFB5C7}" type="presParOf" srcId="{E9492352-F447-4219-90CE-051E006CDF01}" destId="{FF092173-EEA6-4B8A-A4A1-F4C89E7B52AF}" srcOrd="16" destOrd="0" presId="urn:microsoft.com/office/officeart/2005/8/layout/radial6"/>
    <dgm:cxn modelId="{9BC59821-8A0C-4AE7-9BAF-5AFD71688700}" type="presParOf" srcId="{E9492352-F447-4219-90CE-051E006CDF01}" destId="{64ED1E70-91E5-477C-A1C3-B34949A68621}" srcOrd="17" destOrd="0" presId="urn:microsoft.com/office/officeart/2005/8/layout/radial6"/>
    <dgm:cxn modelId="{74973AEC-3AE4-419E-AAC5-85A1B1368A76}" type="presParOf" srcId="{E9492352-F447-4219-90CE-051E006CDF01}" destId="{D5534003-A60A-406A-B94A-D2067FD767C9}" srcOrd="18" destOrd="0" presId="urn:microsoft.com/office/officeart/2005/8/layout/radial6"/>
    <dgm:cxn modelId="{CACF0A76-7419-41CC-9FBF-922148DBFCBE}" type="presParOf" srcId="{E9492352-F447-4219-90CE-051E006CDF01}" destId="{DAEDD2E4-9D8C-49B2-9B49-38E682FA343F}" srcOrd="19" destOrd="0" presId="urn:microsoft.com/office/officeart/2005/8/layout/radial6"/>
    <dgm:cxn modelId="{6217FBBD-0F63-4802-9227-460F67CD5774}" type="presParOf" srcId="{E9492352-F447-4219-90CE-051E006CDF01}" destId="{F3A22ED2-59A1-458F-A819-1628266EB540}" srcOrd="20" destOrd="0" presId="urn:microsoft.com/office/officeart/2005/8/layout/radial6"/>
    <dgm:cxn modelId="{FDD98965-697F-49E8-9FA0-05E1B8FD96D9}" type="presParOf" srcId="{E9492352-F447-4219-90CE-051E006CDF01}" destId="{69B416DD-42B6-4C09-BE9B-8E40A6CF7D11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791FA-0F08-4AA5-860F-008C5944C23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942CAC-F7B7-49A8-A1B8-3E3B4647D51E}">
      <dgm:prSet phldrT="[Text]"/>
      <dgm:spPr/>
      <dgm:t>
        <a:bodyPr/>
        <a:lstStyle/>
        <a:p>
          <a:r>
            <a:rPr lang="en-US" dirty="0"/>
            <a:t>NCIt</a:t>
          </a:r>
        </a:p>
      </dgm:t>
    </dgm:pt>
    <dgm:pt modelId="{EDA4E618-4FB3-4CAE-B8FB-FA4E604658D0}" type="parTrans" cxnId="{13C6178B-3BD7-4321-B99C-AFAFAE153CAE}">
      <dgm:prSet/>
      <dgm:spPr/>
      <dgm:t>
        <a:bodyPr/>
        <a:lstStyle/>
        <a:p>
          <a:endParaRPr lang="en-US"/>
        </a:p>
      </dgm:t>
    </dgm:pt>
    <dgm:pt modelId="{823EA640-CCC4-4ACB-A668-1A4F6278BAD3}" type="sibTrans" cxnId="{13C6178B-3BD7-4321-B99C-AFAFAE153CAE}">
      <dgm:prSet/>
      <dgm:spPr/>
      <dgm:t>
        <a:bodyPr/>
        <a:lstStyle/>
        <a:p>
          <a:endParaRPr lang="en-US"/>
        </a:p>
      </dgm:t>
    </dgm:pt>
    <dgm:pt modelId="{D99B5523-40D1-4648-9E7F-21D81C4B68B3}">
      <dgm:prSet phldrT="[Text]"/>
      <dgm:spPr/>
      <dgm:t>
        <a:bodyPr/>
        <a:lstStyle/>
        <a:p>
          <a:r>
            <a:rPr lang="en-US" dirty="0"/>
            <a:t>FHIR</a:t>
          </a:r>
        </a:p>
      </dgm:t>
    </dgm:pt>
    <dgm:pt modelId="{77D34E60-8BA5-47C1-8634-32B40078A002}" type="parTrans" cxnId="{13F53C71-520F-4B02-811F-4C152ECE8B51}">
      <dgm:prSet/>
      <dgm:spPr/>
      <dgm:t>
        <a:bodyPr/>
        <a:lstStyle/>
        <a:p>
          <a:endParaRPr lang="en-US"/>
        </a:p>
      </dgm:t>
    </dgm:pt>
    <dgm:pt modelId="{AB629F4C-B889-4C72-A528-03E187128632}" type="sibTrans" cxnId="{13F53C71-520F-4B02-811F-4C152ECE8B51}">
      <dgm:prSet/>
      <dgm:spPr/>
      <dgm:t>
        <a:bodyPr/>
        <a:lstStyle/>
        <a:p>
          <a:endParaRPr lang="en-US"/>
        </a:p>
      </dgm:t>
    </dgm:pt>
    <dgm:pt modelId="{B5C1816E-59A1-4919-B868-FFDA85E02AA3}">
      <dgm:prSet phldrT="[Text]"/>
      <dgm:spPr/>
      <dgm:t>
        <a:bodyPr/>
        <a:lstStyle/>
        <a:p>
          <a:r>
            <a:rPr lang="en-US" dirty="0"/>
            <a:t>PCORNET</a:t>
          </a:r>
        </a:p>
      </dgm:t>
    </dgm:pt>
    <dgm:pt modelId="{F664DA63-4C3C-40AC-B331-61084A0E8EDF}" type="parTrans" cxnId="{8D052D85-357F-46A7-96C7-F17039245E8A}">
      <dgm:prSet/>
      <dgm:spPr/>
      <dgm:t>
        <a:bodyPr/>
        <a:lstStyle/>
        <a:p>
          <a:endParaRPr lang="en-US"/>
        </a:p>
      </dgm:t>
    </dgm:pt>
    <dgm:pt modelId="{72D65B9A-6CFC-41ED-9F59-B6E900AF2AB8}" type="sibTrans" cxnId="{8D052D85-357F-46A7-96C7-F17039245E8A}">
      <dgm:prSet/>
      <dgm:spPr/>
      <dgm:t>
        <a:bodyPr/>
        <a:lstStyle/>
        <a:p>
          <a:endParaRPr lang="en-US"/>
        </a:p>
      </dgm:t>
    </dgm:pt>
    <dgm:pt modelId="{21F6C867-9818-4DC0-99B1-83E70CD036FE}">
      <dgm:prSet phldrT="[Text]"/>
      <dgm:spPr/>
      <dgm:t>
        <a:bodyPr/>
        <a:lstStyle/>
        <a:p>
          <a:r>
            <a:rPr lang="en-US" dirty="0"/>
            <a:t>OHDSI</a:t>
          </a:r>
        </a:p>
      </dgm:t>
    </dgm:pt>
    <dgm:pt modelId="{808A914E-0F01-4E79-8F4E-3E35828F6B11}" type="parTrans" cxnId="{5DD459EB-BCFF-418D-8345-D360EFF1280B}">
      <dgm:prSet/>
      <dgm:spPr/>
      <dgm:t>
        <a:bodyPr/>
        <a:lstStyle/>
        <a:p>
          <a:endParaRPr lang="en-US"/>
        </a:p>
      </dgm:t>
    </dgm:pt>
    <dgm:pt modelId="{AC97B916-61E7-42F4-A378-39FC5C541216}" type="sibTrans" cxnId="{5DD459EB-BCFF-418D-8345-D360EFF1280B}">
      <dgm:prSet/>
      <dgm:spPr/>
      <dgm:t>
        <a:bodyPr/>
        <a:lstStyle/>
        <a:p>
          <a:endParaRPr lang="en-US"/>
        </a:p>
      </dgm:t>
    </dgm:pt>
    <dgm:pt modelId="{561E928E-B094-4968-A56C-3B4797D94B1E}">
      <dgm:prSet phldrT="[Text]"/>
      <dgm:spPr/>
      <dgm:t>
        <a:bodyPr/>
        <a:lstStyle/>
        <a:p>
          <a:r>
            <a:rPr lang="en-US" dirty="0"/>
            <a:t>Sentinel</a:t>
          </a:r>
        </a:p>
      </dgm:t>
    </dgm:pt>
    <dgm:pt modelId="{CDA59463-A71A-4A69-9C5E-134119C65041}" type="parTrans" cxnId="{75249DF6-330C-4AE5-8B2D-F737147AE6AB}">
      <dgm:prSet/>
      <dgm:spPr/>
      <dgm:t>
        <a:bodyPr/>
        <a:lstStyle/>
        <a:p>
          <a:endParaRPr lang="en-US"/>
        </a:p>
      </dgm:t>
    </dgm:pt>
    <dgm:pt modelId="{B0A22764-A302-4714-852B-41614292279F}" type="sibTrans" cxnId="{75249DF6-330C-4AE5-8B2D-F737147AE6AB}">
      <dgm:prSet/>
      <dgm:spPr/>
      <dgm:t>
        <a:bodyPr/>
        <a:lstStyle/>
        <a:p>
          <a:endParaRPr lang="en-US"/>
        </a:p>
      </dgm:t>
    </dgm:pt>
    <dgm:pt modelId="{C07C3934-5B96-41DA-B5B1-C5DA23104B88}">
      <dgm:prSet phldrT="[Text]"/>
      <dgm:spPr/>
      <dgm:t>
        <a:bodyPr/>
        <a:lstStyle/>
        <a:p>
          <a:r>
            <a:rPr lang="en-US" dirty="0"/>
            <a:t>CDISC</a:t>
          </a:r>
        </a:p>
      </dgm:t>
    </dgm:pt>
    <dgm:pt modelId="{7A0BEF5A-B7A5-4D63-B6CA-79EAF7444A9D}" type="parTrans" cxnId="{206ADC2E-0026-440C-93A3-0EDB22D6D1A5}">
      <dgm:prSet/>
      <dgm:spPr/>
      <dgm:t>
        <a:bodyPr/>
        <a:lstStyle/>
        <a:p>
          <a:endParaRPr lang="en-US"/>
        </a:p>
      </dgm:t>
    </dgm:pt>
    <dgm:pt modelId="{37D1C264-6C04-441A-A0C2-3CFC1B2A9D91}" type="sibTrans" cxnId="{206ADC2E-0026-440C-93A3-0EDB22D6D1A5}">
      <dgm:prSet/>
      <dgm:spPr/>
      <dgm:t>
        <a:bodyPr/>
        <a:lstStyle/>
        <a:p>
          <a:endParaRPr lang="en-US"/>
        </a:p>
      </dgm:t>
    </dgm:pt>
    <dgm:pt modelId="{111E24AE-6DF4-4C0A-A7D9-3999570FC7D0}">
      <dgm:prSet phldrT="[Text]"/>
      <dgm:spPr/>
      <dgm:t>
        <a:bodyPr/>
        <a:lstStyle/>
        <a:p>
          <a:r>
            <a:rPr lang="en-US" dirty="0"/>
            <a:t>BRIDG</a:t>
          </a:r>
        </a:p>
      </dgm:t>
    </dgm:pt>
    <dgm:pt modelId="{011DC1B2-0E20-4C37-AE7C-F152E32ADBBC}" type="parTrans" cxnId="{929C4F36-4C79-4925-9D57-8461E7D6EE03}">
      <dgm:prSet/>
      <dgm:spPr/>
      <dgm:t>
        <a:bodyPr/>
        <a:lstStyle/>
        <a:p>
          <a:endParaRPr lang="en-US"/>
        </a:p>
      </dgm:t>
    </dgm:pt>
    <dgm:pt modelId="{C83A30BB-4942-4B86-9F7E-1DDA63E920D4}" type="sibTrans" cxnId="{929C4F36-4C79-4925-9D57-8461E7D6EE03}">
      <dgm:prSet/>
      <dgm:spPr/>
      <dgm:t>
        <a:bodyPr/>
        <a:lstStyle/>
        <a:p>
          <a:endParaRPr lang="en-US"/>
        </a:p>
      </dgm:t>
    </dgm:pt>
    <dgm:pt modelId="{EDCA0CE2-5957-44E2-A8E1-D7250FD9C287}">
      <dgm:prSet phldrT="[Text]"/>
      <dgm:spPr/>
      <dgm:t>
        <a:bodyPr/>
        <a:lstStyle/>
        <a:p>
          <a:r>
            <a:rPr lang="en-US" dirty="0"/>
            <a:t>I2b2/ACT</a:t>
          </a:r>
        </a:p>
      </dgm:t>
    </dgm:pt>
    <dgm:pt modelId="{77A23767-1EA1-40D1-AC3B-062681CB7F98}" type="parTrans" cxnId="{B875B34F-C21D-4C8A-8DEB-0BC95793494B}">
      <dgm:prSet/>
      <dgm:spPr/>
      <dgm:t>
        <a:bodyPr/>
        <a:lstStyle/>
        <a:p>
          <a:endParaRPr lang="en-US"/>
        </a:p>
      </dgm:t>
    </dgm:pt>
    <dgm:pt modelId="{33FEE170-A686-45F3-AE8A-C6C2DA91B339}" type="sibTrans" cxnId="{B875B34F-C21D-4C8A-8DEB-0BC95793494B}">
      <dgm:prSet/>
      <dgm:spPr/>
      <dgm:t>
        <a:bodyPr/>
        <a:lstStyle/>
        <a:p>
          <a:endParaRPr lang="en-US"/>
        </a:p>
      </dgm:t>
    </dgm:pt>
    <dgm:pt modelId="{E9492352-F447-4219-90CE-051E006CDF01}" type="pres">
      <dgm:prSet presAssocID="{6CE791FA-0F08-4AA5-860F-008C5944C23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E47D6F-D784-4DAE-B659-74496C502991}" type="pres">
      <dgm:prSet presAssocID="{0C942CAC-F7B7-49A8-A1B8-3E3B4647D51E}" presName="centerShape" presStyleLbl="node0" presStyleIdx="0" presStyleCnt="1"/>
      <dgm:spPr/>
    </dgm:pt>
    <dgm:pt modelId="{FD475768-F7D2-4827-8778-4006F3F8859D}" type="pres">
      <dgm:prSet presAssocID="{D99B5523-40D1-4648-9E7F-21D81C4B68B3}" presName="node" presStyleLbl="node1" presStyleIdx="0" presStyleCnt="7">
        <dgm:presLayoutVars>
          <dgm:bulletEnabled val="1"/>
        </dgm:presLayoutVars>
      </dgm:prSet>
      <dgm:spPr/>
    </dgm:pt>
    <dgm:pt modelId="{1AC2EB53-533C-4CE6-AB30-4A781F831FDD}" type="pres">
      <dgm:prSet presAssocID="{D99B5523-40D1-4648-9E7F-21D81C4B68B3}" presName="dummy" presStyleCnt="0"/>
      <dgm:spPr/>
    </dgm:pt>
    <dgm:pt modelId="{236800E4-88E9-4101-BF89-EC8A3220DE4F}" type="pres">
      <dgm:prSet presAssocID="{AB629F4C-B889-4C72-A528-03E187128632}" presName="sibTrans" presStyleLbl="sibTrans2D1" presStyleIdx="0" presStyleCnt="7"/>
      <dgm:spPr/>
    </dgm:pt>
    <dgm:pt modelId="{B4FFD1F2-3251-4169-98ED-3F1C592D6AC1}" type="pres">
      <dgm:prSet presAssocID="{B5C1816E-59A1-4919-B868-FFDA85E02AA3}" presName="node" presStyleLbl="node1" presStyleIdx="1" presStyleCnt="7">
        <dgm:presLayoutVars>
          <dgm:bulletEnabled val="1"/>
        </dgm:presLayoutVars>
      </dgm:prSet>
      <dgm:spPr/>
    </dgm:pt>
    <dgm:pt modelId="{059936BF-5B3E-4123-98EB-DD07F7798109}" type="pres">
      <dgm:prSet presAssocID="{B5C1816E-59A1-4919-B868-FFDA85E02AA3}" presName="dummy" presStyleCnt="0"/>
      <dgm:spPr/>
    </dgm:pt>
    <dgm:pt modelId="{656E4E2E-F7DD-4170-868C-409FDB0B7194}" type="pres">
      <dgm:prSet presAssocID="{72D65B9A-6CFC-41ED-9F59-B6E900AF2AB8}" presName="sibTrans" presStyleLbl="sibTrans2D1" presStyleIdx="1" presStyleCnt="7"/>
      <dgm:spPr/>
    </dgm:pt>
    <dgm:pt modelId="{0E45704D-810B-4C93-A818-F9AA8B89E121}" type="pres">
      <dgm:prSet presAssocID="{21F6C867-9818-4DC0-99B1-83E70CD036FE}" presName="node" presStyleLbl="node1" presStyleIdx="2" presStyleCnt="7">
        <dgm:presLayoutVars>
          <dgm:bulletEnabled val="1"/>
        </dgm:presLayoutVars>
      </dgm:prSet>
      <dgm:spPr/>
    </dgm:pt>
    <dgm:pt modelId="{8F831DA4-2C34-41AB-ADC5-262141C91757}" type="pres">
      <dgm:prSet presAssocID="{21F6C867-9818-4DC0-99B1-83E70CD036FE}" presName="dummy" presStyleCnt="0"/>
      <dgm:spPr/>
    </dgm:pt>
    <dgm:pt modelId="{4A3A141E-D5B8-42C6-98C6-D3D62EF5D149}" type="pres">
      <dgm:prSet presAssocID="{AC97B916-61E7-42F4-A378-39FC5C541216}" presName="sibTrans" presStyleLbl="sibTrans2D1" presStyleIdx="2" presStyleCnt="7"/>
      <dgm:spPr/>
    </dgm:pt>
    <dgm:pt modelId="{2B8618FD-F167-4411-A9B0-77F92644A29A}" type="pres">
      <dgm:prSet presAssocID="{561E928E-B094-4968-A56C-3B4797D94B1E}" presName="node" presStyleLbl="node1" presStyleIdx="3" presStyleCnt="7">
        <dgm:presLayoutVars>
          <dgm:bulletEnabled val="1"/>
        </dgm:presLayoutVars>
      </dgm:prSet>
      <dgm:spPr/>
    </dgm:pt>
    <dgm:pt modelId="{2C475752-8710-4C24-9839-CFA1CDA955A4}" type="pres">
      <dgm:prSet presAssocID="{561E928E-B094-4968-A56C-3B4797D94B1E}" presName="dummy" presStyleCnt="0"/>
      <dgm:spPr/>
    </dgm:pt>
    <dgm:pt modelId="{E6BE258D-157E-4646-B924-610B46FDA0B7}" type="pres">
      <dgm:prSet presAssocID="{B0A22764-A302-4714-852B-41614292279F}" presName="sibTrans" presStyleLbl="sibTrans2D1" presStyleIdx="3" presStyleCnt="7"/>
      <dgm:spPr/>
    </dgm:pt>
    <dgm:pt modelId="{302797D3-D1ED-49D5-BD23-D386F13ED0ED}" type="pres">
      <dgm:prSet presAssocID="{C07C3934-5B96-41DA-B5B1-C5DA23104B88}" presName="node" presStyleLbl="node1" presStyleIdx="4" presStyleCnt="7">
        <dgm:presLayoutVars>
          <dgm:bulletEnabled val="1"/>
        </dgm:presLayoutVars>
      </dgm:prSet>
      <dgm:spPr/>
    </dgm:pt>
    <dgm:pt modelId="{FC5C4B67-BE8B-431E-B506-6B74CAB7C470}" type="pres">
      <dgm:prSet presAssocID="{C07C3934-5B96-41DA-B5B1-C5DA23104B88}" presName="dummy" presStyleCnt="0"/>
      <dgm:spPr/>
    </dgm:pt>
    <dgm:pt modelId="{91F9CD0E-0B33-42F4-B8A9-65B4F5F66BBF}" type="pres">
      <dgm:prSet presAssocID="{37D1C264-6C04-441A-A0C2-3CFC1B2A9D91}" presName="sibTrans" presStyleLbl="sibTrans2D1" presStyleIdx="4" presStyleCnt="7"/>
      <dgm:spPr/>
    </dgm:pt>
    <dgm:pt modelId="{FF092173-EEA6-4B8A-A4A1-F4C89E7B52AF}" type="pres">
      <dgm:prSet presAssocID="{111E24AE-6DF4-4C0A-A7D9-3999570FC7D0}" presName="node" presStyleLbl="node1" presStyleIdx="5" presStyleCnt="7">
        <dgm:presLayoutVars>
          <dgm:bulletEnabled val="1"/>
        </dgm:presLayoutVars>
      </dgm:prSet>
      <dgm:spPr/>
    </dgm:pt>
    <dgm:pt modelId="{64ED1E70-91E5-477C-A1C3-B34949A68621}" type="pres">
      <dgm:prSet presAssocID="{111E24AE-6DF4-4C0A-A7D9-3999570FC7D0}" presName="dummy" presStyleCnt="0"/>
      <dgm:spPr/>
    </dgm:pt>
    <dgm:pt modelId="{D5534003-A60A-406A-B94A-D2067FD767C9}" type="pres">
      <dgm:prSet presAssocID="{C83A30BB-4942-4B86-9F7E-1DDA63E920D4}" presName="sibTrans" presStyleLbl="sibTrans2D1" presStyleIdx="5" presStyleCnt="7"/>
      <dgm:spPr/>
    </dgm:pt>
    <dgm:pt modelId="{DAEDD2E4-9D8C-49B2-9B49-38E682FA343F}" type="pres">
      <dgm:prSet presAssocID="{EDCA0CE2-5957-44E2-A8E1-D7250FD9C287}" presName="node" presStyleLbl="node1" presStyleIdx="6" presStyleCnt="7">
        <dgm:presLayoutVars>
          <dgm:bulletEnabled val="1"/>
        </dgm:presLayoutVars>
      </dgm:prSet>
      <dgm:spPr/>
    </dgm:pt>
    <dgm:pt modelId="{F3A22ED2-59A1-458F-A819-1628266EB540}" type="pres">
      <dgm:prSet presAssocID="{EDCA0CE2-5957-44E2-A8E1-D7250FD9C287}" presName="dummy" presStyleCnt="0"/>
      <dgm:spPr/>
    </dgm:pt>
    <dgm:pt modelId="{69B416DD-42B6-4C09-BE9B-8E40A6CF7D11}" type="pres">
      <dgm:prSet presAssocID="{33FEE170-A686-45F3-AE8A-C6C2DA91B339}" presName="sibTrans" presStyleLbl="sibTrans2D1" presStyleIdx="6" presStyleCnt="7"/>
      <dgm:spPr/>
    </dgm:pt>
  </dgm:ptLst>
  <dgm:cxnLst>
    <dgm:cxn modelId="{45232913-7584-46F7-AE11-9537568E4655}" type="presOf" srcId="{AC97B916-61E7-42F4-A378-39FC5C541216}" destId="{4A3A141E-D5B8-42C6-98C6-D3D62EF5D149}" srcOrd="0" destOrd="0" presId="urn:microsoft.com/office/officeart/2005/8/layout/radial6"/>
    <dgm:cxn modelId="{3281641F-8633-4B28-9EFF-70F9D7E49726}" type="presOf" srcId="{561E928E-B094-4968-A56C-3B4797D94B1E}" destId="{2B8618FD-F167-4411-A9B0-77F92644A29A}" srcOrd="0" destOrd="0" presId="urn:microsoft.com/office/officeart/2005/8/layout/radial6"/>
    <dgm:cxn modelId="{206ADC2E-0026-440C-93A3-0EDB22D6D1A5}" srcId="{0C942CAC-F7B7-49A8-A1B8-3E3B4647D51E}" destId="{C07C3934-5B96-41DA-B5B1-C5DA23104B88}" srcOrd="4" destOrd="0" parTransId="{7A0BEF5A-B7A5-4D63-B6CA-79EAF7444A9D}" sibTransId="{37D1C264-6C04-441A-A0C2-3CFC1B2A9D91}"/>
    <dgm:cxn modelId="{929C4F36-4C79-4925-9D57-8461E7D6EE03}" srcId="{0C942CAC-F7B7-49A8-A1B8-3E3B4647D51E}" destId="{111E24AE-6DF4-4C0A-A7D9-3999570FC7D0}" srcOrd="5" destOrd="0" parTransId="{011DC1B2-0E20-4C37-AE7C-F152E32ADBBC}" sibTransId="{C83A30BB-4942-4B86-9F7E-1DDA63E920D4}"/>
    <dgm:cxn modelId="{0663BF47-E4CD-4324-BB69-E967A05663BD}" type="presOf" srcId="{6CE791FA-0F08-4AA5-860F-008C5944C23D}" destId="{E9492352-F447-4219-90CE-051E006CDF01}" srcOrd="0" destOrd="0" presId="urn:microsoft.com/office/officeart/2005/8/layout/radial6"/>
    <dgm:cxn modelId="{B875B34F-C21D-4C8A-8DEB-0BC95793494B}" srcId="{0C942CAC-F7B7-49A8-A1B8-3E3B4647D51E}" destId="{EDCA0CE2-5957-44E2-A8E1-D7250FD9C287}" srcOrd="6" destOrd="0" parTransId="{77A23767-1EA1-40D1-AC3B-062681CB7F98}" sibTransId="{33FEE170-A686-45F3-AE8A-C6C2DA91B339}"/>
    <dgm:cxn modelId="{13F53C71-520F-4B02-811F-4C152ECE8B51}" srcId="{0C942CAC-F7B7-49A8-A1B8-3E3B4647D51E}" destId="{D99B5523-40D1-4648-9E7F-21D81C4B68B3}" srcOrd="0" destOrd="0" parTransId="{77D34E60-8BA5-47C1-8634-32B40078A002}" sibTransId="{AB629F4C-B889-4C72-A528-03E187128632}"/>
    <dgm:cxn modelId="{83810175-1489-4550-B5E4-092D308EA78D}" type="presOf" srcId="{C83A30BB-4942-4B86-9F7E-1DDA63E920D4}" destId="{D5534003-A60A-406A-B94A-D2067FD767C9}" srcOrd="0" destOrd="0" presId="urn:microsoft.com/office/officeart/2005/8/layout/radial6"/>
    <dgm:cxn modelId="{573EA875-247E-4595-857D-2CCBCA82AA27}" type="presOf" srcId="{C07C3934-5B96-41DA-B5B1-C5DA23104B88}" destId="{302797D3-D1ED-49D5-BD23-D386F13ED0ED}" srcOrd="0" destOrd="0" presId="urn:microsoft.com/office/officeart/2005/8/layout/radial6"/>
    <dgm:cxn modelId="{2BFA2383-0F1F-416F-9831-302FE5E6C671}" type="presOf" srcId="{37D1C264-6C04-441A-A0C2-3CFC1B2A9D91}" destId="{91F9CD0E-0B33-42F4-B8A9-65B4F5F66BBF}" srcOrd="0" destOrd="0" presId="urn:microsoft.com/office/officeart/2005/8/layout/radial6"/>
    <dgm:cxn modelId="{8D052D85-357F-46A7-96C7-F17039245E8A}" srcId="{0C942CAC-F7B7-49A8-A1B8-3E3B4647D51E}" destId="{B5C1816E-59A1-4919-B868-FFDA85E02AA3}" srcOrd="1" destOrd="0" parTransId="{F664DA63-4C3C-40AC-B331-61084A0E8EDF}" sibTransId="{72D65B9A-6CFC-41ED-9F59-B6E900AF2AB8}"/>
    <dgm:cxn modelId="{13C6178B-3BD7-4321-B99C-AFAFAE153CAE}" srcId="{6CE791FA-0F08-4AA5-860F-008C5944C23D}" destId="{0C942CAC-F7B7-49A8-A1B8-3E3B4647D51E}" srcOrd="0" destOrd="0" parTransId="{EDA4E618-4FB3-4CAE-B8FB-FA4E604658D0}" sibTransId="{823EA640-CCC4-4ACB-A668-1A4F6278BAD3}"/>
    <dgm:cxn modelId="{B0FF908D-8AE5-4314-9EA8-9F571E275FE2}" type="presOf" srcId="{111E24AE-6DF4-4C0A-A7D9-3999570FC7D0}" destId="{FF092173-EEA6-4B8A-A4A1-F4C89E7B52AF}" srcOrd="0" destOrd="0" presId="urn:microsoft.com/office/officeart/2005/8/layout/radial6"/>
    <dgm:cxn modelId="{2949B68F-D424-433C-AA1E-EBD8C04F956C}" type="presOf" srcId="{B0A22764-A302-4714-852B-41614292279F}" destId="{E6BE258D-157E-4646-B924-610B46FDA0B7}" srcOrd="0" destOrd="0" presId="urn:microsoft.com/office/officeart/2005/8/layout/radial6"/>
    <dgm:cxn modelId="{E74FAC93-625C-4022-9221-E753C305A4AE}" type="presOf" srcId="{EDCA0CE2-5957-44E2-A8E1-D7250FD9C287}" destId="{DAEDD2E4-9D8C-49B2-9B49-38E682FA343F}" srcOrd="0" destOrd="0" presId="urn:microsoft.com/office/officeart/2005/8/layout/radial6"/>
    <dgm:cxn modelId="{9956CB98-9B43-4CD8-A469-2508CA36FFB5}" type="presOf" srcId="{33FEE170-A686-45F3-AE8A-C6C2DA91B339}" destId="{69B416DD-42B6-4C09-BE9B-8E40A6CF7D11}" srcOrd="0" destOrd="0" presId="urn:microsoft.com/office/officeart/2005/8/layout/radial6"/>
    <dgm:cxn modelId="{3B3C79A7-EE97-4B57-949E-A968D04A50F9}" type="presOf" srcId="{B5C1816E-59A1-4919-B868-FFDA85E02AA3}" destId="{B4FFD1F2-3251-4169-98ED-3F1C592D6AC1}" srcOrd="0" destOrd="0" presId="urn:microsoft.com/office/officeart/2005/8/layout/radial6"/>
    <dgm:cxn modelId="{8F14BBB0-8AF6-4072-A6C2-986798FD622E}" type="presOf" srcId="{21F6C867-9818-4DC0-99B1-83E70CD036FE}" destId="{0E45704D-810B-4C93-A818-F9AA8B89E121}" srcOrd="0" destOrd="0" presId="urn:microsoft.com/office/officeart/2005/8/layout/radial6"/>
    <dgm:cxn modelId="{22D5C4BD-2DA4-4ECA-8380-FB26A545AD66}" type="presOf" srcId="{AB629F4C-B889-4C72-A528-03E187128632}" destId="{236800E4-88E9-4101-BF89-EC8A3220DE4F}" srcOrd="0" destOrd="0" presId="urn:microsoft.com/office/officeart/2005/8/layout/radial6"/>
    <dgm:cxn modelId="{349190D5-20B4-403A-84B7-55658BC50E2D}" type="presOf" srcId="{D99B5523-40D1-4648-9E7F-21D81C4B68B3}" destId="{FD475768-F7D2-4827-8778-4006F3F8859D}" srcOrd="0" destOrd="0" presId="urn:microsoft.com/office/officeart/2005/8/layout/radial6"/>
    <dgm:cxn modelId="{202420DE-279D-4B59-B2FD-493C9BBB24CA}" type="presOf" srcId="{72D65B9A-6CFC-41ED-9F59-B6E900AF2AB8}" destId="{656E4E2E-F7DD-4170-868C-409FDB0B7194}" srcOrd="0" destOrd="0" presId="urn:microsoft.com/office/officeart/2005/8/layout/radial6"/>
    <dgm:cxn modelId="{5DD459EB-BCFF-418D-8345-D360EFF1280B}" srcId="{0C942CAC-F7B7-49A8-A1B8-3E3B4647D51E}" destId="{21F6C867-9818-4DC0-99B1-83E70CD036FE}" srcOrd="2" destOrd="0" parTransId="{808A914E-0F01-4E79-8F4E-3E35828F6B11}" sibTransId="{AC97B916-61E7-42F4-A378-39FC5C541216}"/>
    <dgm:cxn modelId="{75249DF6-330C-4AE5-8B2D-F737147AE6AB}" srcId="{0C942CAC-F7B7-49A8-A1B8-3E3B4647D51E}" destId="{561E928E-B094-4968-A56C-3B4797D94B1E}" srcOrd="3" destOrd="0" parTransId="{CDA59463-A71A-4A69-9C5E-134119C65041}" sibTransId="{B0A22764-A302-4714-852B-41614292279F}"/>
    <dgm:cxn modelId="{B20AEDF8-FD98-40AA-98B8-73191D342A36}" type="presOf" srcId="{0C942CAC-F7B7-49A8-A1B8-3E3B4647D51E}" destId="{C6E47D6F-D784-4DAE-B659-74496C502991}" srcOrd="0" destOrd="0" presId="urn:microsoft.com/office/officeart/2005/8/layout/radial6"/>
    <dgm:cxn modelId="{9A2BC64E-5659-4600-8E29-1E7909EBED0D}" type="presParOf" srcId="{E9492352-F447-4219-90CE-051E006CDF01}" destId="{C6E47D6F-D784-4DAE-B659-74496C502991}" srcOrd="0" destOrd="0" presId="urn:microsoft.com/office/officeart/2005/8/layout/radial6"/>
    <dgm:cxn modelId="{13A32733-DBC3-4989-A9F1-C1EB58A402D1}" type="presParOf" srcId="{E9492352-F447-4219-90CE-051E006CDF01}" destId="{FD475768-F7D2-4827-8778-4006F3F8859D}" srcOrd="1" destOrd="0" presId="urn:microsoft.com/office/officeart/2005/8/layout/radial6"/>
    <dgm:cxn modelId="{15BEAC3B-41E8-4661-A45A-8D82643D21C5}" type="presParOf" srcId="{E9492352-F447-4219-90CE-051E006CDF01}" destId="{1AC2EB53-533C-4CE6-AB30-4A781F831FDD}" srcOrd="2" destOrd="0" presId="urn:microsoft.com/office/officeart/2005/8/layout/radial6"/>
    <dgm:cxn modelId="{2F69BCDE-34EB-422D-A8CD-53D8207A1C7C}" type="presParOf" srcId="{E9492352-F447-4219-90CE-051E006CDF01}" destId="{236800E4-88E9-4101-BF89-EC8A3220DE4F}" srcOrd="3" destOrd="0" presId="urn:microsoft.com/office/officeart/2005/8/layout/radial6"/>
    <dgm:cxn modelId="{F4784044-4763-45B7-95FA-96C8455640C0}" type="presParOf" srcId="{E9492352-F447-4219-90CE-051E006CDF01}" destId="{B4FFD1F2-3251-4169-98ED-3F1C592D6AC1}" srcOrd="4" destOrd="0" presId="urn:microsoft.com/office/officeart/2005/8/layout/radial6"/>
    <dgm:cxn modelId="{D812439B-802E-4087-A47B-54AD0738DAC5}" type="presParOf" srcId="{E9492352-F447-4219-90CE-051E006CDF01}" destId="{059936BF-5B3E-4123-98EB-DD07F7798109}" srcOrd="5" destOrd="0" presId="urn:microsoft.com/office/officeart/2005/8/layout/radial6"/>
    <dgm:cxn modelId="{C0009FF8-E66D-49BA-9D40-FA664E5949A3}" type="presParOf" srcId="{E9492352-F447-4219-90CE-051E006CDF01}" destId="{656E4E2E-F7DD-4170-868C-409FDB0B7194}" srcOrd="6" destOrd="0" presId="urn:microsoft.com/office/officeart/2005/8/layout/radial6"/>
    <dgm:cxn modelId="{89B18771-FD13-4978-9A67-276AF29F4575}" type="presParOf" srcId="{E9492352-F447-4219-90CE-051E006CDF01}" destId="{0E45704D-810B-4C93-A818-F9AA8B89E121}" srcOrd="7" destOrd="0" presId="urn:microsoft.com/office/officeart/2005/8/layout/radial6"/>
    <dgm:cxn modelId="{4CFF9D45-10A3-4EDA-A52A-FACFC7DCD652}" type="presParOf" srcId="{E9492352-F447-4219-90CE-051E006CDF01}" destId="{8F831DA4-2C34-41AB-ADC5-262141C91757}" srcOrd="8" destOrd="0" presId="urn:microsoft.com/office/officeart/2005/8/layout/radial6"/>
    <dgm:cxn modelId="{57C71F04-730F-4750-9729-DCC918D832D2}" type="presParOf" srcId="{E9492352-F447-4219-90CE-051E006CDF01}" destId="{4A3A141E-D5B8-42C6-98C6-D3D62EF5D149}" srcOrd="9" destOrd="0" presId="urn:microsoft.com/office/officeart/2005/8/layout/radial6"/>
    <dgm:cxn modelId="{E57397DD-5DF8-45E8-913D-0C0AEF8E4973}" type="presParOf" srcId="{E9492352-F447-4219-90CE-051E006CDF01}" destId="{2B8618FD-F167-4411-A9B0-77F92644A29A}" srcOrd="10" destOrd="0" presId="urn:microsoft.com/office/officeart/2005/8/layout/radial6"/>
    <dgm:cxn modelId="{44B58D33-A5BA-4D7A-8410-6B38EB0AC3EF}" type="presParOf" srcId="{E9492352-F447-4219-90CE-051E006CDF01}" destId="{2C475752-8710-4C24-9839-CFA1CDA955A4}" srcOrd="11" destOrd="0" presId="urn:microsoft.com/office/officeart/2005/8/layout/radial6"/>
    <dgm:cxn modelId="{AE58987A-5786-492B-BC5D-CC7C989E7F17}" type="presParOf" srcId="{E9492352-F447-4219-90CE-051E006CDF01}" destId="{E6BE258D-157E-4646-B924-610B46FDA0B7}" srcOrd="12" destOrd="0" presId="urn:microsoft.com/office/officeart/2005/8/layout/radial6"/>
    <dgm:cxn modelId="{C9C774A5-8826-4933-A901-0472CD7479F4}" type="presParOf" srcId="{E9492352-F447-4219-90CE-051E006CDF01}" destId="{302797D3-D1ED-49D5-BD23-D386F13ED0ED}" srcOrd="13" destOrd="0" presId="urn:microsoft.com/office/officeart/2005/8/layout/radial6"/>
    <dgm:cxn modelId="{A8295BDA-1B40-4F5B-82F7-0FDDAD6E325D}" type="presParOf" srcId="{E9492352-F447-4219-90CE-051E006CDF01}" destId="{FC5C4B67-BE8B-431E-B506-6B74CAB7C470}" srcOrd="14" destOrd="0" presId="urn:microsoft.com/office/officeart/2005/8/layout/radial6"/>
    <dgm:cxn modelId="{26AAE33D-B56F-4BD3-B86B-A4D239142A08}" type="presParOf" srcId="{E9492352-F447-4219-90CE-051E006CDF01}" destId="{91F9CD0E-0B33-42F4-B8A9-65B4F5F66BBF}" srcOrd="15" destOrd="0" presId="urn:microsoft.com/office/officeart/2005/8/layout/radial6"/>
    <dgm:cxn modelId="{967E13BE-D9F6-4DC4-BEED-7987C3BFB5C7}" type="presParOf" srcId="{E9492352-F447-4219-90CE-051E006CDF01}" destId="{FF092173-EEA6-4B8A-A4A1-F4C89E7B52AF}" srcOrd="16" destOrd="0" presId="urn:microsoft.com/office/officeart/2005/8/layout/radial6"/>
    <dgm:cxn modelId="{9BC59821-8A0C-4AE7-9BAF-5AFD71688700}" type="presParOf" srcId="{E9492352-F447-4219-90CE-051E006CDF01}" destId="{64ED1E70-91E5-477C-A1C3-B34949A68621}" srcOrd="17" destOrd="0" presId="urn:microsoft.com/office/officeart/2005/8/layout/radial6"/>
    <dgm:cxn modelId="{74973AEC-3AE4-419E-AAC5-85A1B1368A76}" type="presParOf" srcId="{E9492352-F447-4219-90CE-051E006CDF01}" destId="{D5534003-A60A-406A-B94A-D2067FD767C9}" srcOrd="18" destOrd="0" presId="urn:microsoft.com/office/officeart/2005/8/layout/radial6"/>
    <dgm:cxn modelId="{CACF0A76-7419-41CC-9FBF-922148DBFCBE}" type="presParOf" srcId="{E9492352-F447-4219-90CE-051E006CDF01}" destId="{DAEDD2E4-9D8C-49B2-9B49-38E682FA343F}" srcOrd="19" destOrd="0" presId="urn:microsoft.com/office/officeart/2005/8/layout/radial6"/>
    <dgm:cxn modelId="{6217FBBD-0F63-4802-9227-460F67CD5774}" type="presParOf" srcId="{E9492352-F447-4219-90CE-051E006CDF01}" destId="{F3A22ED2-59A1-458F-A819-1628266EB540}" srcOrd="20" destOrd="0" presId="urn:microsoft.com/office/officeart/2005/8/layout/radial6"/>
    <dgm:cxn modelId="{FDD98965-697F-49E8-9FA0-05E1B8FD96D9}" type="presParOf" srcId="{E9492352-F447-4219-90CE-051E006CDF01}" destId="{69B416DD-42B6-4C09-BE9B-8E40A6CF7D11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416DD-42B6-4C09-BE9B-8E40A6CF7D11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12600000"/>
            <a:gd name="adj2" fmla="val 16200000"/>
            <a:gd name="adj3" fmla="val 449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34003-A60A-406A-B94A-D2067FD767C9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9000000"/>
            <a:gd name="adj2" fmla="val 12600000"/>
            <a:gd name="adj3" fmla="val 4495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9CD0E-0B33-42F4-B8A9-65B4F5F66BBF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5400000"/>
            <a:gd name="adj2" fmla="val 9000000"/>
            <a:gd name="adj3" fmla="val 449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258D-157E-4646-B924-610B46FDA0B7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1800000"/>
            <a:gd name="adj2" fmla="val 5400000"/>
            <a:gd name="adj3" fmla="val 449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A141E-D5B8-42C6-98C6-D3D62EF5D149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19800000"/>
            <a:gd name="adj2" fmla="val 1800000"/>
            <a:gd name="adj3" fmla="val 449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E4E2E-F7DD-4170-868C-409FDB0B7194}">
      <dsp:nvSpPr>
        <dsp:cNvPr id="0" name=""/>
        <dsp:cNvSpPr/>
      </dsp:nvSpPr>
      <dsp:spPr>
        <a:xfrm>
          <a:off x="523624" y="398411"/>
          <a:ext cx="2742998" cy="2742998"/>
        </a:xfrm>
        <a:prstGeom prst="blockArc">
          <a:avLst>
            <a:gd name="adj1" fmla="val 16200000"/>
            <a:gd name="adj2" fmla="val 19800000"/>
            <a:gd name="adj3" fmla="val 449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7D6F-D784-4DAE-B659-74496C502991}">
      <dsp:nvSpPr>
        <dsp:cNvPr id="0" name=""/>
        <dsp:cNvSpPr/>
      </dsp:nvSpPr>
      <dsp:spPr>
        <a:xfrm>
          <a:off x="1283465" y="1158251"/>
          <a:ext cx="1223317" cy="122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FHIR</a:t>
          </a:r>
        </a:p>
      </dsp:txBody>
      <dsp:txXfrm>
        <a:off x="1462616" y="1337402"/>
        <a:ext cx="865015" cy="865015"/>
      </dsp:txXfrm>
    </dsp:sp>
    <dsp:sp modelId="{B4FFD1F2-3251-4169-98ED-3F1C592D6AC1}">
      <dsp:nvSpPr>
        <dsp:cNvPr id="0" name=""/>
        <dsp:cNvSpPr/>
      </dsp:nvSpPr>
      <dsp:spPr>
        <a:xfrm>
          <a:off x="1466962" y="1077"/>
          <a:ext cx="856322" cy="8563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PCORNET</a:t>
          </a:r>
        </a:p>
      </dsp:txBody>
      <dsp:txXfrm>
        <a:off x="1592367" y="126482"/>
        <a:ext cx="605512" cy="605512"/>
      </dsp:txXfrm>
    </dsp:sp>
    <dsp:sp modelId="{0E45704D-810B-4C93-A818-F9AA8B89E121}">
      <dsp:nvSpPr>
        <dsp:cNvPr id="0" name=""/>
        <dsp:cNvSpPr/>
      </dsp:nvSpPr>
      <dsp:spPr>
        <a:xfrm>
          <a:off x="2628018" y="671413"/>
          <a:ext cx="856322" cy="8563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OHDSI</a:t>
          </a:r>
        </a:p>
      </dsp:txBody>
      <dsp:txXfrm>
        <a:off x="2753423" y="796818"/>
        <a:ext cx="605512" cy="605512"/>
      </dsp:txXfrm>
    </dsp:sp>
    <dsp:sp modelId="{2B8618FD-F167-4411-A9B0-77F92644A29A}">
      <dsp:nvSpPr>
        <dsp:cNvPr id="0" name=""/>
        <dsp:cNvSpPr/>
      </dsp:nvSpPr>
      <dsp:spPr>
        <a:xfrm>
          <a:off x="2628018" y="2012085"/>
          <a:ext cx="856322" cy="8563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Sentinel</a:t>
          </a:r>
        </a:p>
      </dsp:txBody>
      <dsp:txXfrm>
        <a:off x="2753423" y="2137490"/>
        <a:ext cx="605512" cy="605512"/>
      </dsp:txXfrm>
    </dsp:sp>
    <dsp:sp modelId="{302797D3-D1ED-49D5-BD23-D386F13ED0ED}">
      <dsp:nvSpPr>
        <dsp:cNvPr id="0" name=""/>
        <dsp:cNvSpPr/>
      </dsp:nvSpPr>
      <dsp:spPr>
        <a:xfrm>
          <a:off x="1466962" y="2682420"/>
          <a:ext cx="856322" cy="8563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CDISC</a:t>
          </a:r>
        </a:p>
      </dsp:txBody>
      <dsp:txXfrm>
        <a:off x="1592367" y="2807825"/>
        <a:ext cx="605512" cy="605512"/>
      </dsp:txXfrm>
    </dsp:sp>
    <dsp:sp modelId="{FF092173-EEA6-4B8A-A4A1-F4C89E7B52AF}">
      <dsp:nvSpPr>
        <dsp:cNvPr id="0" name=""/>
        <dsp:cNvSpPr/>
      </dsp:nvSpPr>
      <dsp:spPr>
        <a:xfrm>
          <a:off x="305907" y="2012085"/>
          <a:ext cx="856322" cy="85632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BRIDG</a:t>
          </a:r>
        </a:p>
      </dsp:txBody>
      <dsp:txXfrm>
        <a:off x="431312" y="2137490"/>
        <a:ext cx="605512" cy="605512"/>
      </dsp:txXfrm>
    </dsp:sp>
    <dsp:sp modelId="{DAEDD2E4-9D8C-49B2-9B49-38E682FA343F}">
      <dsp:nvSpPr>
        <dsp:cNvPr id="0" name=""/>
        <dsp:cNvSpPr/>
      </dsp:nvSpPr>
      <dsp:spPr>
        <a:xfrm>
          <a:off x="305907" y="671413"/>
          <a:ext cx="856322" cy="8563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I2b2/ACT</a:t>
          </a:r>
        </a:p>
      </dsp:txBody>
      <dsp:txXfrm>
        <a:off x="431312" y="796818"/>
        <a:ext cx="605512" cy="605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416DD-42B6-4C09-BE9B-8E40A6CF7D11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13114286"/>
            <a:gd name="adj2" fmla="val 16200000"/>
            <a:gd name="adj3" fmla="val 388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34003-A60A-406A-B94A-D2067FD767C9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10028571"/>
            <a:gd name="adj2" fmla="val 13114286"/>
            <a:gd name="adj3" fmla="val 388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9CD0E-0B33-42F4-B8A9-65B4F5F66BBF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6942857"/>
            <a:gd name="adj2" fmla="val 10028571"/>
            <a:gd name="adj3" fmla="val 388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258D-157E-4646-B924-610B46FDA0B7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3857143"/>
            <a:gd name="adj2" fmla="val 6942857"/>
            <a:gd name="adj3" fmla="val 388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A141E-D5B8-42C6-98C6-D3D62EF5D149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771429"/>
            <a:gd name="adj2" fmla="val 3857143"/>
            <a:gd name="adj3" fmla="val 38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E4E2E-F7DD-4170-868C-409FDB0B7194}">
      <dsp:nvSpPr>
        <dsp:cNvPr id="0" name=""/>
        <dsp:cNvSpPr/>
      </dsp:nvSpPr>
      <dsp:spPr>
        <a:xfrm>
          <a:off x="451748" y="345717"/>
          <a:ext cx="2758213" cy="2758213"/>
        </a:xfrm>
        <a:prstGeom prst="blockArc">
          <a:avLst>
            <a:gd name="adj1" fmla="val 19285714"/>
            <a:gd name="adj2" fmla="val 771429"/>
            <a:gd name="adj3" fmla="val 388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800E4-88E9-4101-BF89-EC8A3220DE4F}">
      <dsp:nvSpPr>
        <dsp:cNvPr id="0" name=""/>
        <dsp:cNvSpPr/>
      </dsp:nvSpPr>
      <dsp:spPr>
        <a:xfrm>
          <a:off x="353087" y="321610"/>
          <a:ext cx="2758213" cy="2758213"/>
        </a:xfrm>
        <a:prstGeom prst="blockArc">
          <a:avLst>
            <a:gd name="adj1" fmla="val 16200000"/>
            <a:gd name="adj2" fmla="val 19285714"/>
            <a:gd name="adj3" fmla="val 388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7D6F-D784-4DAE-B659-74496C502991}">
      <dsp:nvSpPr>
        <dsp:cNvPr id="0" name=""/>
        <dsp:cNvSpPr/>
      </dsp:nvSpPr>
      <dsp:spPr>
        <a:xfrm>
          <a:off x="1299835" y="1193804"/>
          <a:ext cx="1062039" cy="106203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_</a:t>
          </a:r>
        </a:p>
      </dsp:txBody>
      <dsp:txXfrm>
        <a:off x="1455367" y="1349336"/>
        <a:ext cx="750975" cy="750975"/>
      </dsp:txXfrm>
    </dsp:sp>
    <dsp:sp modelId="{FD475768-F7D2-4827-8778-4006F3F8859D}">
      <dsp:nvSpPr>
        <dsp:cNvPr id="0" name=""/>
        <dsp:cNvSpPr/>
      </dsp:nvSpPr>
      <dsp:spPr>
        <a:xfrm>
          <a:off x="1459141" y="767"/>
          <a:ext cx="743427" cy="743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FHIR</a:t>
          </a:r>
        </a:p>
      </dsp:txBody>
      <dsp:txXfrm>
        <a:off x="1568013" y="109639"/>
        <a:ext cx="525683" cy="525683"/>
      </dsp:txXfrm>
    </dsp:sp>
    <dsp:sp modelId="{B4FFD1F2-3251-4169-98ED-3F1C592D6AC1}">
      <dsp:nvSpPr>
        <dsp:cNvPr id="0" name=""/>
        <dsp:cNvSpPr/>
      </dsp:nvSpPr>
      <dsp:spPr>
        <a:xfrm>
          <a:off x="2516446" y="509938"/>
          <a:ext cx="743427" cy="743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PCORNET</a:t>
          </a:r>
        </a:p>
      </dsp:txBody>
      <dsp:txXfrm>
        <a:off x="2625318" y="618810"/>
        <a:ext cx="525683" cy="525683"/>
      </dsp:txXfrm>
    </dsp:sp>
    <dsp:sp modelId="{0E45704D-810B-4C93-A818-F9AA8B89E121}">
      <dsp:nvSpPr>
        <dsp:cNvPr id="0" name=""/>
        <dsp:cNvSpPr/>
      </dsp:nvSpPr>
      <dsp:spPr>
        <a:xfrm>
          <a:off x="2777578" y="1654034"/>
          <a:ext cx="743427" cy="7434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OHDSI</a:t>
          </a:r>
        </a:p>
      </dsp:txBody>
      <dsp:txXfrm>
        <a:off x="2886450" y="1762906"/>
        <a:ext cx="525683" cy="525683"/>
      </dsp:txXfrm>
    </dsp:sp>
    <dsp:sp modelId="{2B8618FD-F167-4411-A9B0-77F92644A29A}">
      <dsp:nvSpPr>
        <dsp:cNvPr id="0" name=""/>
        <dsp:cNvSpPr/>
      </dsp:nvSpPr>
      <dsp:spPr>
        <a:xfrm>
          <a:off x="2045901" y="2571529"/>
          <a:ext cx="743427" cy="7434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Sentinel</a:t>
          </a:r>
        </a:p>
      </dsp:txBody>
      <dsp:txXfrm>
        <a:off x="2154773" y="2680401"/>
        <a:ext cx="525683" cy="525683"/>
      </dsp:txXfrm>
    </dsp:sp>
    <dsp:sp modelId="{302797D3-D1ED-49D5-BD23-D386F13ED0ED}">
      <dsp:nvSpPr>
        <dsp:cNvPr id="0" name=""/>
        <dsp:cNvSpPr/>
      </dsp:nvSpPr>
      <dsp:spPr>
        <a:xfrm>
          <a:off x="872382" y="2571529"/>
          <a:ext cx="743427" cy="7434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CDISC</a:t>
          </a:r>
        </a:p>
      </dsp:txBody>
      <dsp:txXfrm>
        <a:off x="981254" y="2680401"/>
        <a:ext cx="525683" cy="525683"/>
      </dsp:txXfrm>
    </dsp:sp>
    <dsp:sp modelId="{FF092173-EEA6-4B8A-A4A1-F4C89E7B52AF}">
      <dsp:nvSpPr>
        <dsp:cNvPr id="0" name=""/>
        <dsp:cNvSpPr/>
      </dsp:nvSpPr>
      <dsp:spPr>
        <a:xfrm>
          <a:off x="140704" y="1654034"/>
          <a:ext cx="743427" cy="743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BRIDG</a:t>
          </a:r>
        </a:p>
      </dsp:txBody>
      <dsp:txXfrm>
        <a:off x="249576" y="1762906"/>
        <a:ext cx="525683" cy="525683"/>
      </dsp:txXfrm>
    </dsp:sp>
    <dsp:sp modelId="{DAEDD2E4-9D8C-49B2-9B49-38E682FA343F}">
      <dsp:nvSpPr>
        <dsp:cNvPr id="0" name=""/>
        <dsp:cNvSpPr/>
      </dsp:nvSpPr>
      <dsp:spPr>
        <a:xfrm>
          <a:off x="401837" y="509938"/>
          <a:ext cx="743427" cy="743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I2b2/ACT</a:t>
          </a:r>
        </a:p>
      </dsp:txBody>
      <dsp:txXfrm>
        <a:off x="510709" y="618810"/>
        <a:ext cx="525683" cy="525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416DD-42B6-4C09-BE9B-8E40A6CF7D11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13114286"/>
            <a:gd name="adj2" fmla="val 16200000"/>
            <a:gd name="adj3" fmla="val 38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34003-A60A-406A-B94A-D2067FD767C9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10028571"/>
            <a:gd name="adj2" fmla="val 13114286"/>
            <a:gd name="adj3" fmla="val 388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9CD0E-0B33-42F4-B8A9-65B4F5F66BBF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6942857"/>
            <a:gd name="adj2" fmla="val 10028571"/>
            <a:gd name="adj3" fmla="val 388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258D-157E-4646-B924-610B46FDA0B7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3857143"/>
            <a:gd name="adj2" fmla="val 6942857"/>
            <a:gd name="adj3" fmla="val 388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A141E-D5B8-42C6-98C6-D3D62EF5D149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771429"/>
            <a:gd name="adj2" fmla="val 3857143"/>
            <a:gd name="adj3" fmla="val 388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E4E2E-F7DD-4170-868C-409FDB0B7194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19285714"/>
            <a:gd name="adj2" fmla="val 771429"/>
            <a:gd name="adj3" fmla="val 38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800E4-88E9-4101-BF89-EC8A3220DE4F}">
      <dsp:nvSpPr>
        <dsp:cNvPr id="0" name=""/>
        <dsp:cNvSpPr/>
      </dsp:nvSpPr>
      <dsp:spPr>
        <a:xfrm>
          <a:off x="632476" y="314431"/>
          <a:ext cx="2508058" cy="2508058"/>
        </a:xfrm>
        <a:prstGeom prst="blockArc">
          <a:avLst>
            <a:gd name="adj1" fmla="val 16200000"/>
            <a:gd name="adj2" fmla="val 19285714"/>
            <a:gd name="adj3" fmla="val 388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7D6F-D784-4DAE-B659-74496C502991}">
      <dsp:nvSpPr>
        <dsp:cNvPr id="0" name=""/>
        <dsp:cNvSpPr/>
      </dsp:nvSpPr>
      <dsp:spPr>
        <a:xfrm>
          <a:off x="1403825" y="1085780"/>
          <a:ext cx="965360" cy="965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NCIt</a:t>
          </a:r>
        </a:p>
      </dsp:txBody>
      <dsp:txXfrm>
        <a:off x="1545199" y="1227154"/>
        <a:ext cx="682612" cy="682612"/>
      </dsp:txXfrm>
    </dsp:sp>
    <dsp:sp modelId="{FD475768-F7D2-4827-8778-4006F3F8859D}">
      <dsp:nvSpPr>
        <dsp:cNvPr id="0" name=""/>
        <dsp:cNvSpPr/>
      </dsp:nvSpPr>
      <dsp:spPr>
        <a:xfrm>
          <a:off x="1548629" y="882"/>
          <a:ext cx="675752" cy="6757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FHIR</a:t>
          </a:r>
        </a:p>
      </dsp:txBody>
      <dsp:txXfrm>
        <a:off x="1647591" y="99844"/>
        <a:ext cx="477828" cy="477828"/>
      </dsp:txXfrm>
    </dsp:sp>
    <dsp:sp modelId="{B4FFD1F2-3251-4169-98ED-3F1C592D6AC1}">
      <dsp:nvSpPr>
        <dsp:cNvPr id="0" name=""/>
        <dsp:cNvSpPr/>
      </dsp:nvSpPr>
      <dsp:spPr>
        <a:xfrm>
          <a:off x="2510049" y="463878"/>
          <a:ext cx="675752" cy="6757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PCORNET</a:t>
          </a:r>
        </a:p>
      </dsp:txBody>
      <dsp:txXfrm>
        <a:off x="2609011" y="562840"/>
        <a:ext cx="477828" cy="477828"/>
      </dsp:txXfrm>
    </dsp:sp>
    <dsp:sp modelId="{0E45704D-810B-4C93-A818-F9AA8B89E121}">
      <dsp:nvSpPr>
        <dsp:cNvPr id="0" name=""/>
        <dsp:cNvSpPr/>
      </dsp:nvSpPr>
      <dsp:spPr>
        <a:xfrm>
          <a:off x="2747500" y="1504219"/>
          <a:ext cx="675752" cy="6757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OHDSI</a:t>
          </a:r>
        </a:p>
      </dsp:txBody>
      <dsp:txXfrm>
        <a:off x="2846462" y="1603181"/>
        <a:ext cx="477828" cy="477828"/>
      </dsp:txXfrm>
    </dsp:sp>
    <dsp:sp modelId="{2B8618FD-F167-4411-A9B0-77F92644A29A}">
      <dsp:nvSpPr>
        <dsp:cNvPr id="0" name=""/>
        <dsp:cNvSpPr/>
      </dsp:nvSpPr>
      <dsp:spPr>
        <a:xfrm>
          <a:off x="2082177" y="2338508"/>
          <a:ext cx="675752" cy="6757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Sentinel</a:t>
          </a:r>
        </a:p>
      </dsp:txBody>
      <dsp:txXfrm>
        <a:off x="2181139" y="2437470"/>
        <a:ext cx="477828" cy="477828"/>
      </dsp:txXfrm>
    </dsp:sp>
    <dsp:sp modelId="{302797D3-D1ED-49D5-BD23-D386F13ED0ED}">
      <dsp:nvSpPr>
        <dsp:cNvPr id="0" name=""/>
        <dsp:cNvSpPr/>
      </dsp:nvSpPr>
      <dsp:spPr>
        <a:xfrm>
          <a:off x="1015081" y="2338508"/>
          <a:ext cx="675752" cy="6757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CDISC</a:t>
          </a:r>
        </a:p>
      </dsp:txBody>
      <dsp:txXfrm>
        <a:off x="1114043" y="2437470"/>
        <a:ext cx="477828" cy="477828"/>
      </dsp:txXfrm>
    </dsp:sp>
    <dsp:sp modelId="{FF092173-EEA6-4B8A-A4A1-F4C89E7B52AF}">
      <dsp:nvSpPr>
        <dsp:cNvPr id="0" name=""/>
        <dsp:cNvSpPr/>
      </dsp:nvSpPr>
      <dsp:spPr>
        <a:xfrm>
          <a:off x="349758" y="1504219"/>
          <a:ext cx="675752" cy="6757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BRIDG</a:t>
          </a:r>
        </a:p>
      </dsp:txBody>
      <dsp:txXfrm>
        <a:off x="448720" y="1603181"/>
        <a:ext cx="477828" cy="477828"/>
      </dsp:txXfrm>
    </dsp:sp>
    <dsp:sp modelId="{DAEDD2E4-9D8C-49B2-9B49-38E682FA343F}">
      <dsp:nvSpPr>
        <dsp:cNvPr id="0" name=""/>
        <dsp:cNvSpPr/>
      </dsp:nvSpPr>
      <dsp:spPr>
        <a:xfrm>
          <a:off x="587209" y="463878"/>
          <a:ext cx="675752" cy="6757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I2b2/ACT</a:t>
          </a:r>
        </a:p>
      </dsp:txBody>
      <dsp:txXfrm>
        <a:off x="686171" y="562840"/>
        <a:ext cx="477828" cy="477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7A14C-DCF2-4F56-B485-06CA4A24CA6D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C74A9-4D30-4791-B820-2EF138810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8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b="1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29646" indent="-280634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22531" indent="-224506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571544" indent="-224506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20556" indent="-224506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469569" indent="-224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18581" indent="-224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367593" indent="-224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16606" indent="-224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84AA2-EDF3-41B6-9BD5-4D1331E35CE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5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F3C89-9E49-4851-A18A-DAECD34FD6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3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DF1F0-998E-41BA-9811-9DF02433A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2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74A9-4D30-4791-B820-2EF1388102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DC7D3-F532-E74E-ACA6-77E0F28134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4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DC7D3-F532-E74E-ACA6-77E0F28134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2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overview of modularity of this approach, and introduce the three layers at a high level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Policy &amp; Trust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Query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Data Services (validation, CQL engine)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Results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Terminology Services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EC958-D592-8648-B6E8-61B0162907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3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74A9-4D30-4791-B820-2EF1388102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8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F3C89-9E49-4851-A18A-DAECD34FD6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9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14ADA-C32F-4A25-860A-73E6201801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0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F3C89-9E49-4851-A18A-DAECD34FD65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1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F96C-B4DE-4B11-A080-84BAA30BD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0EC83-5DD7-4CA9-8FD5-D4E757888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93D78-F78E-4BAF-A209-D0C0246A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0060-2AE9-40B5-917D-0658D344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27CCA-EF97-4416-AC03-713A1D60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A953-3B04-41AB-886D-38A5CCDF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2829C-A657-4FF7-977F-B82D00588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00E49-A6E9-412E-8AD5-577528E6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2B51-C039-467A-B51A-244DF629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6D26E-8120-4979-914E-462A0886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0CAED-C59C-4648-803A-D6154C95F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3DAC3-7FE0-4017-BBEB-8CB41B4E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B175B-03EF-4C20-BB10-46329CF7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3F53F-1402-4653-B6DE-CEA971BC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B970D-892B-428F-8D00-4F666858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5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1" y="213961"/>
            <a:ext cx="12082115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267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600" y="3203632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4864927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bg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696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453DD3-CCEA-4C03-AC76-50A204E0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798"/>
          <a:stretch/>
        </p:blipFill>
        <p:spPr>
          <a:xfrm rot="10800000">
            <a:off x="0" y="5851492"/>
            <a:ext cx="12192000" cy="1006507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EB2B00A4-44A4-5444-BB95-619E809AC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981" y="365126"/>
            <a:ext cx="11060575" cy="53770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 - One Column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DFAB-2070-204C-BF31-9DB0441C0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14" y="1757043"/>
            <a:ext cx="11060576" cy="3830957"/>
          </a:xfrm>
        </p:spPr>
        <p:txBody>
          <a:bodyPr numCol="2" spcCol="36576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Bullet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Third level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Bullet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Third level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Bullet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2C41"/>
                </a:solidFill>
                <a:effectLst/>
                <a:uLnTx/>
                <a:uFillTx/>
                <a:latin typeface="Gotham Rounded Book" pitchFamily="2" charset="77"/>
                <a:ea typeface="+mn-ea"/>
                <a:cs typeface="+mn-cs"/>
              </a:rPr>
              <a:t>Third level</a:t>
            </a:r>
            <a:endParaRPr lang="en-US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8D2C72-75CE-AF4E-AF0B-15BD60BFFB01}"/>
              </a:ext>
            </a:extLst>
          </p:cNvPr>
          <p:cNvSpPr txBox="1">
            <a:spLocks/>
          </p:cNvSpPr>
          <p:nvPr userDrawn="1"/>
        </p:nvSpPr>
        <p:spPr>
          <a:xfrm>
            <a:off x="69449" y="6446576"/>
            <a:ext cx="66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A80835D-B527-4B60-9321-B0FEC3043A53}" type="slidenum">
              <a:rPr lang="en-US" sz="1400" smtClean="0"/>
              <a:pPr algn="l"/>
              <a:t>‹#›</a:t>
            </a:fld>
            <a:endParaRPr lang="en-US" sz="1400" dirty="0"/>
          </a:p>
        </p:txBody>
      </p:sp>
      <p:sp>
        <p:nvSpPr>
          <p:cNvPr id="15" name="Footer Placeholder 12">
            <a:extLst>
              <a:ext uri="{FF2B5EF4-FFF2-40B4-BE49-F238E27FC236}">
                <a16:creationId xmlns:a16="http://schemas.microsoft.com/office/drawing/2014/main" id="{B2529E82-448C-1745-8E57-76443BAF3CAD}"/>
              </a:ext>
            </a:extLst>
          </p:cNvPr>
          <p:cNvSpPr txBox="1">
            <a:spLocks/>
          </p:cNvSpPr>
          <p:nvPr userDrawn="1"/>
        </p:nvSpPr>
        <p:spPr>
          <a:xfrm>
            <a:off x="570078" y="6423425"/>
            <a:ext cx="11598771" cy="411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30000"/>
              </a:lnSpc>
              <a:defRPr sz="1400" b="0" i="0" kern="120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Gotham Rounded Book" pitchFamily="50" charset="0"/>
              </a:rPr>
              <a:t>Division of Cancer Prevention and Control	                                                        	               Reliable. Trusted. Scientific.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F8601-700F-40DD-A027-9AE61FC8AD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913" y="1069584"/>
            <a:ext cx="11060575" cy="537700"/>
          </a:xfrm>
        </p:spPr>
        <p:txBody>
          <a:bodyPr/>
          <a:lstStyle>
            <a:lvl1pPr marL="0" indent="0">
              <a:buNone/>
              <a:defRPr lang="en-US" sz="1800" b="0" i="0" kern="1200" dirty="0">
                <a:solidFill>
                  <a:schemeClr val="bg2"/>
                </a:solidFill>
                <a:latin typeface="Gotham Rounded Book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sz="1800" b="0" i="0" kern="1200" dirty="0">
                <a:solidFill>
                  <a:schemeClr val="bg2"/>
                </a:solidFill>
                <a:latin typeface="Gotham Rounded Book" pitchFamily="2" charset="77"/>
                <a:ea typeface="+mn-ea"/>
                <a:cs typeface="+mn-cs"/>
              </a:rPr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54" y="5852073"/>
            <a:ext cx="12193057" cy="100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1636"/>
            <a:ext cx="10515600" cy="566928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rgbClr val="002F5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3856"/>
            <a:ext cx="10515600" cy="4744139"/>
          </a:xfrm>
        </p:spPr>
        <p:txBody>
          <a:bodyPr/>
          <a:lstStyle>
            <a:lvl1pPr>
              <a:defRPr>
                <a:solidFill>
                  <a:srgbClr val="002F59"/>
                </a:solidFill>
                <a:latin typeface="Century Gothic" panose="020B0502020202020204" pitchFamily="34" charset="0"/>
              </a:defRPr>
            </a:lvl1pPr>
            <a:lvl2pPr>
              <a:buClr>
                <a:srgbClr val="999E40"/>
              </a:buClr>
              <a:defRPr>
                <a:solidFill>
                  <a:srgbClr val="002F59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02F59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02F59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02F59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944880" y="6512560"/>
            <a:ext cx="12192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" y="5877996"/>
            <a:ext cx="12058650" cy="25603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4D17E6C-88A5-4533-9D87-DA064254D01A}"/>
              </a:ext>
            </a:extLst>
          </p:cNvPr>
          <p:cNvSpPr txBox="1">
            <a:spLocks/>
          </p:cNvSpPr>
          <p:nvPr userDrawn="1"/>
        </p:nvSpPr>
        <p:spPr>
          <a:xfrm>
            <a:off x="69449" y="6469725"/>
            <a:ext cx="66361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A80835D-B527-4B60-9321-B0FEC3043A53}" type="slidenum">
              <a:rPr lang="en-US" sz="1400" smtClean="0">
                <a:solidFill>
                  <a:schemeClr val="bg1"/>
                </a:solidFill>
              </a:rPr>
              <a:pPr algn="l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DFB85663-5066-4190-A120-DE552C29F32A}"/>
              </a:ext>
            </a:extLst>
          </p:cNvPr>
          <p:cNvSpPr txBox="1">
            <a:spLocks/>
          </p:cNvSpPr>
          <p:nvPr userDrawn="1"/>
        </p:nvSpPr>
        <p:spPr>
          <a:xfrm>
            <a:off x="570079" y="6512559"/>
            <a:ext cx="11190122" cy="32229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30000"/>
              </a:lnSpc>
              <a:defRPr sz="1400" b="0" i="0" kern="120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</a:rPr>
              <a:t>Division for Cancer Prevention and Control					                                   Reliable. Trusted. Scientific.</a:t>
            </a:r>
          </a:p>
        </p:txBody>
      </p:sp>
    </p:spTree>
    <p:extLst>
      <p:ext uri="{BB962C8B-B14F-4D97-AF65-F5344CB8AC3E}">
        <p14:creationId xmlns:p14="http://schemas.microsoft.com/office/powerpoint/2010/main" val="112585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lide_White_G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857"/>
            <a:ext cx="12185903" cy="685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933" y="1409836"/>
            <a:ext cx="11667067" cy="1714231"/>
          </a:xfrm>
        </p:spPr>
        <p:txBody>
          <a:bodyPr anchor="b" anchorCtr="0">
            <a:normAutofit/>
          </a:bodyPr>
          <a:lstStyle>
            <a:lvl1pPr algn="ctr">
              <a:defRPr sz="4000" b="0" baseline="0">
                <a:solidFill>
                  <a:srgbClr val="642F6C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933" y="3428731"/>
            <a:ext cx="11514667" cy="6362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0" i="0" baseline="0">
                <a:solidFill>
                  <a:srgbClr val="6366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0933" y="4065002"/>
            <a:ext cx="11514667" cy="672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0" i="1" baseline="0">
                <a:solidFill>
                  <a:srgbClr val="636669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" y="294681"/>
            <a:ext cx="3468687" cy="7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1480" y="0"/>
            <a:ext cx="99589" cy="6858000"/>
            <a:chOff x="0" y="0"/>
            <a:chExt cx="407324" cy="68580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0"/>
              <a:ext cx="407324" cy="2398143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0" y="2510287"/>
              <a:ext cx="407324" cy="4347713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009528" y="368932"/>
            <a:ext cx="9662160" cy="1981200"/>
          </a:xfrm>
        </p:spPr>
        <p:txBody>
          <a:bodyPr anchor="b" anchorCtr="0">
            <a:normAutofit/>
          </a:bodyPr>
          <a:lstStyle>
            <a:lvl1pPr algn="l">
              <a:lnSpc>
                <a:spcPts val="4400"/>
              </a:lnSpc>
              <a:defRPr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098208" y="2448468"/>
            <a:ext cx="10593057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044164" y="2568944"/>
            <a:ext cx="6097615" cy="860056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(Author name here)     (Email here)     Include date below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5288DB-2197-4AA1-9E62-6093715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5063" y="55601"/>
            <a:ext cx="1765676" cy="252626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Arial" pitchFamily="34" charset="0"/>
              </a:rPr>
              <a:t>|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295008BC-DA31-4D19-837B-EFA4386B05F5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905B52-FCF1-48F4-833B-E977AEF92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528" y="4396693"/>
            <a:ext cx="5842056" cy="1334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17822-35EB-4742-B14A-3E6A76235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159" y="3987719"/>
            <a:ext cx="2152650" cy="2152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1224E-8C50-4DD7-AEEC-08715C056C1C}"/>
              </a:ext>
            </a:extLst>
          </p:cNvPr>
          <p:cNvSpPr/>
          <p:nvPr userDrawn="1"/>
        </p:nvSpPr>
        <p:spPr>
          <a:xfrm>
            <a:off x="363469" y="6227458"/>
            <a:ext cx="74102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HL7® FHIR® is a registered trademark owned by Health Level Seven International®</a:t>
            </a:r>
          </a:p>
        </p:txBody>
      </p:sp>
    </p:spTree>
    <p:extLst>
      <p:ext uri="{BB962C8B-B14F-4D97-AF65-F5344CB8AC3E}">
        <p14:creationId xmlns:p14="http://schemas.microsoft.com/office/powerpoint/2010/main" val="3290159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1480" y="0"/>
            <a:ext cx="99589" cy="6858000"/>
            <a:chOff x="1" y="0"/>
            <a:chExt cx="380999" cy="68580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" y="0"/>
              <a:ext cx="380999" cy="32766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" y="3505200"/>
              <a:ext cx="380999" cy="3352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85800" y="2523067"/>
            <a:ext cx="10820400" cy="1803399"/>
          </a:xfrm>
        </p:spPr>
        <p:txBody>
          <a:bodyPr anchor="ctr" anchorCtr="0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Divider Slide – Section Title here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2057400"/>
            <a:ext cx="107442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tx2"/>
                </a:gs>
                <a:gs pos="77000">
                  <a:schemeClr val="tx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5800" y="4800600"/>
            <a:ext cx="107442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tx2"/>
                </a:gs>
                <a:gs pos="77000">
                  <a:schemeClr val="tx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2030547" y="0"/>
            <a:ext cx="99589" cy="6858000"/>
            <a:chOff x="1" y="0"/>
            <a:chExt cx="380999" cy="68580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" y="0"/>
              <a:ext cx="380999" cy="32766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" y="3505200"/>
              <a:ext cx="380999" cy="3352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0B872EE-CF6B-48C6-B994-9F72BDEE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5063" y="55601"/>
            <a:ext cx="1765676" cy="252626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Arial" pitchFamily="34" charset="0"/>
              </a:rPr>
              <a:t>| </a:t>
            </a:r>
            <a:fld id="{295008BC-DA31-4D19-837B-EFA4386B05F5}" type="slidenum">
              <a:rPr lang="en-US" smtClean="0">
                <a:latin typeface="Arial" pitchFamily="34" charset="0"/>
              </a:rPr>
              <a:pPr/>
              <a:t>‹#›</a:t>
            </a:fld>
            <a:r>
              <a:rPr lang="en-US" dirty="0">
                <a:latin typeface="Arial" pitchFamily="34" charset="0"/>
              </a:rPr>
              <a:t> 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943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CF78-E187-4072-B96B-F2F9F2C4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A1F33-1BB5-4323-BB9B-72587D9BA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93BDC-0B4E-4F3D-B7D0-C5A93F281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A052-E8E7-45B2-A9F9-7B5ED138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3D06-3C0A-4B0E-A25D-BB5ED302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A2CE-CFE0-4691-9A08-6176521A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F126-6DEE-42AE-98E9-7E8D1090B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DB0F-F783-4A5E-8F59-ABA5D208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5CD40-B752-4673-83A5-27C841AE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49B86-4764-4E3F-AC9D-7261348D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5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7C4D-B996-4F7D-AA7B-3E5FE8D2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B5B71-A73A-4164-91BF-33181A48E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3A2E8-AA06-4B7A-8C64-79B27F0EA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0408-F254-4A8C-9507-1BD77863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CE05F-C857-4826-BCC8-4DF245C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50FB1-3F0C-4A04-A040-C7F18EA2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7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C430-5A49-4194-8BF3-9B95ACBC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FB05-64D0-44FB-8A7E-ADFB7545D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3441-EF81-4CE6-A566-3D3B50C6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50AEB-3BED-427A-B784-89874A50A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038BC-4761-4B9B-A840-8C6A6E089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6E6C6-1D80-438D-B816-EDC03F79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EA96C-4FDB-4E8D-89C2-6C2AC25D6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1F0FE-2363-47F8-9215-7C14AAD8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9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071F-CA94-4EBB-BD9E-7DBBFBD7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3FF2AC-DA21-4D64-A201-C27882F0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EA3F9-62B2-4CA7-B4A7-588220A2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D1857-9F66-4BA9-A241-EDD0E595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0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9DC05-472A-4664-AA2D-65B7A2B8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1C356-BD33-4C6A-9923-7616DED4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34D9E-03AC-4B28-AA11-920D94B3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6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FE1F-C44F-4107-90AC-E84481BC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E6FF-0FE1-450E-81D9-EFD081648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8E3DB-107F-4DA2-85A1-11FC817AA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50D21-C050-4585-8974-D45FE6F8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241B0-02CF-4B87-9228-596A9863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5D476-F3CA-43C8-8AE2-EC506F79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0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1DD9-F54C-4B91-91F7-09BEFF9D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64CCB-BF1C-4539-8CFE-050D43057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54720-C3D1-46F1-BEE9-20EEC9346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98E42-E34C-4273-A4BD-7100922E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CD466-BF45-49CA-B2B8-F8CE534E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5B80A-86F7-4ACC-9D3C-5B249FCE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437E6-FB29-41B9-8AD8-7AAA92FD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9E7FA-80B0-4FB1-851A-7079A3B1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79F94-08B0-4347-9E06-686CA1A8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C18A-4C29-4697-9CC7-DD271098DDF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B8CA-E87A-425C-9847-6301CE295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7BEB-087A-4FDD-885C-0BEDFA9CC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229F5-FFF0-4246-8224-30069D4A7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BC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cds.ahrq.gov/cdsconnect/authori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DBCG" TargetMode="Externa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sbratt@mitre.org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sbratt@mitre.org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th.gersing@nih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bratt@mitre.or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argonautproject.org/" TargetMode="External"/><Relationship Id="rId7" Type="http://schemas.openxmlformats.org/officeDocument/2006/relationships/image" Target="../media/image48.jpg"/><Relationship Id="rId12" Type="http://schemas.openxmlformats.org/officeDocument/2006/relationships/image" Target="../media/image5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www.carinalliance.com/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hyperlink" Target="http://www.hl7.org/about/davinci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l7.org/fhir/us/mcode/" TargetMode="Externa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tiff"/><Relationship Id="rId14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l7.org/CodeX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7.tiff"/><Relationship Id="rId3" Type="http://schemas.openxmlformats.org/officeDocument/2006/relationships/image" Target="../media/image81.tiff"/><Relationship Id="rId7" Type="http://schemas.openxmlformats.org/officeDocument/2006/relationships/image" Target="../media/image83.svg"/><Relationship Id="rId12" Type="http://schemas.openxmlformats.org/officeDocument/2006/relationships/image" Target="../media/image8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5.tiff"/><Relationship Id="rId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73.png"/><Relationship Id="rId9" Type="http://schemas.openxmlformats.org/officeDocument/2006/relationships/image" Target="../media/image84.png"/><Relationship Id="rId14" Type="http://schemas.openxmlformats.org/officeDocument/2006/relationships/image" Target="../media/image8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l7.org/fhir/us/mcode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www.himssconference.org/session/burning-rubber-conversation-fhir-accelerators" TargetMode="External"/><Relationship Id="rId7" Type="http://schemas.openxmlformats.org/officeDocument/2006/relationships/hyperlink" Target="https://confluence.hl7.org/display/COD/CodeX+Home?preview=/76163865/76164284/CodeX-Extending-the-mCODE-Community_Factsheet.pdf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R2MF4rRilI&amp;t=4s" TargetMode="External"/><Relationship Id="rId11" Type="http://schemas.openxmlformats.org/officeDocument/2006/relationships/image" Target="../media/image93.png"/><Relationship Id="rId5" Type="http://schemas.openxmlformats.org/officeDocument/2006/relationships/hyperlink" Target="https://www.youtube.com/watch?v=2hTL_Db3hKg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vimeo.com/400275573" TargetMode="External"/><Relationship Id="rId9" Type="http://schemas.openxmlformats.org/officeDocument/2006/relationships/hyperlink" Target="https://confluence.hl7.org/display/COD/CodeX+Hom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vaz6@cdc.gov" TargetMode="External"/><Relationship Id="rId13" Type="http://schemas.openxmlformats.org/officeDocument/2006/relationships/hyperlink" Target="mailto:nagesh.bashyam@drajer.com" TargetMode="External"/><Relationship Id="rId18" Type="http://schemas.openxmlformats.org/officeDocument/2006/relationships/hyperlink" Target="mailto:brett@waveoneassociates.com" TargetMode="External"/><Relationship Id="rId3" Type="http://schemas.openxmlformats.org/officeDocument/2006/relationships/hyperlink" Target="mailto:wfb6@cdc.gov" TargetMode="External"/><Relationship Id="rId7" Type="http://schemas.openxmlformats.org/officeDocument/2006/relationships/hyperlink" Target="mailto:ieo9@cdc.gov" TargetMode="External"/><Relationship Id="rId12" Type="http://schemas.openxmlformats.org/officeDocument/2006/relationships/hyperlink" Target="mailto:lober@uw.edu" TargetMode="External"/><Relationship Id="rId17" Type="http://schemas.openxmlformats.org/officeDocument/2006/relationships/hyperlink" Target="mailto:mike.flanigan@carradora.com" TargetMode="External"/><Relationship Id="rId2" Type="http://schemas.openxmlformats.org/officeDocument/2006/relationships/hyperlink" Target="mailto:ktx2@cdc.gov" TargetMode="External"/><Relationship Id="rId16" Type="http://schemas.openxmlformats.org/officeDocument/2006/relationships/hyperlink" Target="mailto:kishore.bashyam@drajer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zv3@cdc.gov" TargetMode="External"/><Relationship Id="rId11" Type="http://schemas.openxmlformats.org/officeDocument/2006/relationships/hyperlink" Target="mailto:john.loonsk@jhu.edu" TargetMode="External"/><Relationship Id="rId5" Type="http://schemas.openxmlformats.org/officeDocument/2006/relationships/hyperlink" Target="mailto:puv5@cdc.gov" TargetMode="External"/><Relationship Id="rId15" Type="http://schemas.openxmlformats.org/officeDocument/2006/relationships/hyperlink" Target="mailto:jamie.parker@carradora.com" TargetMode="External"/><Relationship Id="rId10" Type="http://schemas.openxmlformats.org/officeDocument/2006/relationships/hyperlink" Target="mailto:lbk1@cdc.gov" TargetMode="External"/><Relationship Id="rId4" Type="http://schemas.openxmlformats.org/officeDocument/2006/relationships/hyperlink" Target="mailto:fos2@cdc.gov" TargetMode="External"/><Relationship Id="rId9" Type="http://schemas.openxmlformats.org/officeDocument/2006/relationships/hyperlink" Target="mailto:pdz1@cdc.gov" TargetMode="External"/><Relationship Id="rId14" Type="http://schemas.openxmlformats.org/officeDocument/2006/relationships/hyperlink" Target="mailto:becky.angeles@carradora.co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hl7.org/display/FHIR/IG+Publisher+Documentation" TargetMode="External"/><Relationship Id="rId3" Type="http://schemas.openxmlformats.org/officeDocument/2006/relationships/hyperlink" Target="https://hl7.org/fhir/summary.html" TargetMode="External"/><Relationship Id="rId7" Type="http://schemas.openxmlformats.org/officeDocument/2006/relationships/hyperlink" Target="https://www.hl7.org/fhir/overview-arch.html" TargetMode="External"/><Relationship Id="rId2" Type="http://schemas.openxmlformats.org/officeDocument/2006/relationships/hyperlink" Target="https://hl7.org/fh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l7.org/fhir/overview-clinical.html" TargetMode="External"/><Relationship Id="rId5" Type="http://schemas.openxmlformats.org/officeDocument/2006/relationships/hyperlink" Target="https://www.hl7.org/fhir/overview-dev.html" TargetMode="External"/><Relationship Id="rId4" Type="http://schemas.openxmlformats.org/officeDocument/2006/relationships/hyperlink" Target="https://www.hl7.org/fhir/overview.html" TargetMode="External"/><Relationship Id="rId9" Type="http://schemas.openxmlformats.org/officeDocument/2006/relationships/hyperlink" Target="https://confluence.hl7.org/display/FHIR/FHIR+Implementation+Guide+Process+Flo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kenneth.gersing@nih.gov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0325"/>
            <a:ext cx="12192000" cy="57017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FFFFFF"/>
                </a:solidFill>
                <a:latin typeface="Myriad Web Pro"/>
              </a:rPr>
              <a:t>										May 19, 2020 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3244241"/>
            <a:ext cx="12192000" cy="29377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Co-Chairs:</a:t>
            </a:r>
          </a:p>
          <a:p>
            <a:pPr algn="ctr"/>
            <a:endParaRPr lang="en-US" sz="1000" dirty="0">
              <a:latin typeface="Calibri"/>
              <a:cs typeface="Calibri"/>
            </a:endParaRPr>
          </a:p>
          <a:p>
            <a:pPr algn="ctr"/>
            <a:r>
              <a:rPr lang="en-US" sz="2400" dirty="0">
                <a:latin typeface="Calibri"/>
                <a:cs typeface="Calibri"/>
              </a:rPr>
              <a:t>Bill Lober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University of Washington</a:t>
            </a:r>
          </a:p>
          <a:p>
            <a:pPr algn="ctr"/>
            <a:endParaRPr lang="en-US" sz="1000" dirty="0">
              <a:latin typeface="Calibri"/>
              <a:cs typeface="Calibri"/>
            </a:endParaRPr>
          </a:p>
          <a:p>
            <a:pPr algn="ctr"/>
            <a:r>
              <a:rPr lang="en-US" sz="2400" dirty="0">
                <a:latin typeface="Calibri"/>
                <a:cs typeface="Calibri"/>
              </a:rPr>
              <a:t>John Loonsk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Johns Hopkins University</a:t>
            </a:r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515102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03618" y="676003"/>
            <a:ext cx="10784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EHR Data More Available for Research and Public Health (MedMorph)</a:t>
            </a:r>
          </a:p>
          <a:p>
            <a:pPr algn="ctr" defTabSz="1219140"/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Expert Panel (TEP)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ubtitle 1"/>
          <p:cNvSpPr txBox="1">
            <a:spLocks/>
          </p:cNvSpPr>
          <p:nvPr/>
        </p:nvSpPr>
        <p:spPr bwMode="auto">
          <a:xfrm>
            <a:off x="0" y="6226630"/>
            <a:ext cx="12192000" cy="5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b="1" kern="1200" baseline="0">
                <a:solidFill>
                  <a:schemeClr val="bg2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spcBef>
                <a:spcPts val="0"/>
              </a:spcBef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10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5418F5-AD0C-433F-BD83-9E51462E1296}"/>
              </a:ext>
            </a:extLst>
          </p:cNvPr>
          <p:cNvCxnSpPr>
            <a:cxnSpLocks/>
          </p:cNvCxnSpPr>
          <p:nvPr/>
        </p:nvCxnSpPr>
        <p:spPr>
          <a:xfrm flipV="1">
            <a:off x="8437970" y="2175223"/>
            <a:ext cx="1234665" cy="176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41C2662E-7710-4937-929A-DF59065E956D}"/>
              </a:ext>
            </a:extLst>
          </p:cNvPr>
          <p:cNvCxnSpPr>
            <a:cxnSpLocks/>
          </p:cNvCxnSpPr>
          <p:nvPr/>
        </p:nvCxnSpPr>
        <p:spPr>
          <a:xfrm>
            <a:off x="8437970" y="2176986"/>
            <a:ext cx="1234664" cy="667774"/>
          </a:xfrm>
          <a:prstGeom prst="bentConnector3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2C888192-0A5A-4D00-94E5-E72B0D9F50BC}"/>
              </a:ext>
            </a:extLst>
          </p:cNvPr>
          <p:cNvCxnSpPr>
            <a:cxnSpLocks/>
          </p:cNvCxnSpPr>
          <p:nvPr/>
        </p:nvCxnSpPr>
        <p:spPr>
          <a:xfrm flipV="1">
            <a:off x="8437970" y="1570657"/>
            <a:ext cx="1234666" cy="606329"/>
          </a:xfrm>
          <a:prstGeom prst="bentConnector3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12B8EF5-E763-469A-9592-F20F13C381E4}"/>
              </a:ext>
            </a:extLst>
          </p:cNvPr>
          <p:cNvSpPr/>
          <p:nvPr/>
        </p:nvSpPr>
        <p:spPr>
          <a:xfrm>
            <a:off x="7426013" y="1073194"/>
            <a:ext cx="699085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CQL Builder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AA9178-65AB-49E9-98CC-F0E3ED912DCD}"/>
              </a:ext>
            </a:extLst>
          </p:cNvPr>
          <p:cNvSpPr/>
          <p:nvPr/>
        </p:nvSpPr>
        <p:spPr>
          <a:xfrm>
            <a:off x="4070332" y="1091005"/>
            <a:ext cx="699084" cy="422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Query Validator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161A6E-7C97-41B9-BD50-EA0FB4AD0EBA}"/>
              </a:ext>
            </a:extLst>
          </p:cNvPr>
          <p:cNvSpPr/>
          <p:nvPr/>
        </p:nvSpPr>
        <p:spPr>
          <a:xfrm>
            <a:off x="2978289" y="1091005"/>
            <a:ext cx="669544" cy="422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CQL to FHIR Converter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5502BE-07D5-4E93-8A13-6C469CCF827E}"/>
              </a:ext>
            </a:extLst>
          </p:cNvPr>
          <p:cNvSpPr/>
          <p:nvPr/>
        </p:nvSpPr>
        <p:spPr>
          <a:xfrm>
            <a:off x="9677548" y="1354708"/>
            <a:ext cx="756892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CSV Export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EAB3E9-6644-4552-BC80-85C9E2F257DA}"/>
              </a:ext>
            </a:extLst>
          </p:cNvPr>
          <p:cNvSpPr/>
          <p:nvPr/>
        </p:nvSpPr>
        <p:spPr>
          <a:xfrm>
            <a:off x="9677546" y="2628811"/>
            <a:ext cx="824386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FHIR to BRIDG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708A30-B001-4A4A-A595-69BAF10CBD29}"/>
              </a:ext>
            </a:extLst>
          </p:cNvPr>
          <p:cNvSpPr/>
          <p:nvPr/>
        </p:nvSpPr>
        <p:spPr>
          <a:xfrm>
            <a:off x="9677546" y="3069403"/>
            <a:ext cx="824386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BRIDG to SDTM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2465DD-1B92-41F6-9251-61551AE634FC}"/>
              </a:ext>
            </a:extLst>
          </p:cNvPr>
          <p:cNvSpPr/>
          <p:nvPr/>
        </p:nvSpPr>
        <p:spPr>
          <a:xfrm>
            <a:off x="9677548" y="3513386"/>
            <a:ext cx="831031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FDA Gateway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5FF63235-0887-45FC-966D-0957BEBEC4FE}"/>
              </a:ext>
            </a:extLst>
          </p:cNvPr>
          <p:cNvSpPr/>
          <p:nvPr/>
        </p:nvSpPr>
        <p:spPr>
          <a:xfrm>
            <a:off x="7638855" y="1710401"/>
            <a:ext cx="804027" cy="92333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Data Repository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06C42C57-51D3-4AC7-A7EB-034C0E6A9905}"/>
              </a:ext>
            </a:extLst>
          </p:cNvPr>
          <p:cNvSpPr/>
          <p:nvPr/>
        </p:nvSpPr>
        <p:spPr>
          <a:xfrm>
            <a:off x="6503881" y="1710401"/>
            <a:ext cx="913689" cy="92333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Data</a:t>
            </a:r>
          </a:p>
          <a:p>
            <a:pPr algn="ctr"/>
            <a:r>
              <a:rPr lang="en-US" sz="1100" dirty="0"/>
              <a:t>Aggregator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9DD96A-9A6C-4391-8A21-9D262294D68F}"/>
              </a:ext>
            </a:extLst>
          </p:cNvPr>
          <p:cNvSpPr/>
          <p:nvPr/>
        </p:nvSpPr>
        <p:spPr>
          <a:xfrm>
            <a:off x="4443843" y="1955909"/>
            <a:ext cx="669544" cy="422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Results Agent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A10EDF-8FD9-45FB-9270-25060546176E}"/>
              </a:ext>
            </a:extLst>
          </p:cNvPr>
          <p:cNvSpPr/>
          <p:nvPr/>
        </p:nvSpPr>
        <p:spPr>
          <a:xfrm>
            <a:off x="2141525" y="4623311"/>
            <a:ext cx="877506" cy="4589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EHR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608403-34FC-4D15-93BE-1799FB84641E}"/>
              </a:ext>
            </a:extLst>
          </p:cNvPr>
          <p:cNvSpPr/>
          <p:nvPr/>
        </p:nvSpPr>
        <p:spPr>
          <a:xfrm>
            <a:off x="2146696" y="3868627"/>
            <a:ext cx="877506" cy="4589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Identified Warehouse</a:t>
            </a:r>
          </a:p>
        </p:txBody>
      </p:sp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B373529C-DE38-47AD-A7A8-33BB33795E8F}"/>
              </a:ext>
            </a:extLst>
          </p:cNvPr>
          <p:cNvSpPr/>
          <p:nvPr/>
        </p:nvSpPr>
        <p:spPr>
          <a:xfrm>
            <a:off x="2784670" y="1726287"/>
            <a:ext cx="1058101" cy="887965"/>
          </a:xfrm>
          <a:prstGeom prst="flowChartMagneticDisk">
            <a:avLst/>
          </a:prstGeom>
          <a:solidFill>
            <a:srgbClr val="0070C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FHIR Repository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C61DCB-B521-4814-9C8D-50F72BA48810}"/>
              </a:ext>
            </a:extLst>
          </p:cNvPr>
          <p:cNvSpPr/>
          <p:nvPr/>
        </p:nvSpPr>
        <p:spPr>
          <a:xfrm>
            <a:off x="10578132" y="1353971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NIH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DB2A44-F48C-4EF1-B088-32A951809E5F}"/>
              </a:ext>
            </a:extLst>
          </p:cNvPr>
          <p:cNvSpPr/>
          <p:nvPr/>
        </p:nvSpPr>
        <p:spPr>
          <a:xfrm>
            <a:off x="10578132" y="1963267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8BB320-9412-4DCB-A740-61DF2C08CD25}"/>
              </a:ext>
            </a:extLst>
          </p:cNvPr>
          <p:cNvSpPr/>
          <p:nvPr/>
        </p:nvSpPr>
        <p:spPr>
          <a:xfrm>
            <a:off x="10618995" y="3513386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FDA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FC7A5260-6377-4AEF-BA72-3F4EAEA7A1AF}"/>
              </a:ext>
            </a:extLst>
          </p:cNvPr>
          <p:cNvCxnSpPr>
            <a:cxnSpLocks/>
            <a:stCxn id="133" idx="3"/>
            <a:endCxn id="21" idx="3"/>
          </p:cNvCxnSpPr>
          <p:nvPr/>
        </p:nvCxnSpPr>
        <p:spPr>
          <a:xfrm rot="10800000" flipV="1">
            <a:off x="8125099" y="1246609"/>
            <a:ext cx="136283" cy="376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E8F164A-C3B7-4AD9-929F-22D9CF4EDD88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>
            <a:off x="3647833" y="1302034"/>
            <a:ext cx="422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9B7F5D8-0BE4-46B3-BC34-C5641B6C0663}"/>
              </a:ext>
            </a:extLst>
          </p:cNvPr>
          <p:cNvSpPr/>
          <p:nvPr/>
        </p:nvSpPr>
        <p:spPr>
          <a:xfrm>
            <a:off x="3618905" y="3842938"/>
            <a:ext cx="745887" cy="4589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CDM to FHIR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8FEADDA-C4E6-4DFC-AAFE-13F974904817}"/>
              </a:ext>
            </a:extLst>
          </p:cNvPr>
          <p:cNvCxnSpPr>
            <a:cxnSpLocks/>
            <a:stCxn id="3" idx="4"/>
            <a:endCxn id="122" idx="1"/>
          </p:cNvCxnSpPr>
          <p:nvPr/>
        </p:nvCxnSpPr>
        <p:spPr>
          <a:xfrm flipV="1">
            <a:off x="8442882" y="2170303"/>
            <a:ext cx="1234665" cy="17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E6107FE5-F63F-4C61-A5C9-00347A156951}"/>
              </a:ext>
            </a:extLst>
          </p:cNvPr>
          <p:cNvCxnSpPr>
            <a:cxnSpLocks/>
            <a:stCxn id="42" idx="4"/>
            <a:endCxn id="37" idx="1"/>
          </p:cNvCxnSpPr>
          <p:nvPr/>
        </p:nvCxnSpPr>
        <p:spPr>
          <a:xfrm flipV="1">
            <a:off x="3842771" y="2166938"/>
            <a:ext cx="601072" cy="333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F6259E1-FA80-4504-AB0D-616A6DD2D237}"/>
              </a:ext>
            </a:extLst>
          </p:cNvPr>
          <p:cNvSpPr/>
          <p:nvPr/>
        </p:nvSpPr>
        <p:spPr>
          <a:xfrm>
            <a:off x="9677547" y="1959274"/>
            <a:ext cx="756893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FHIR</a:t>
            </a:r>
          </a:p>
        </p:txBody>
      </p: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2DB9B514-5373-4303-AC26-D2832B4BE5E5}"/>
              </a:ext>
            </a:extLst>
          </p:cNvPr>
          <p:cNvCxnSpPr>
            <a:cxnSpLocks/>
            <a:stCxn id="3" idx="4"/>
            <a:endCxn id="26" idx="1"/>
          </p:cNvCxnSpPr>
          <p:nvPr/>
        </p:nvCxnSpPr>
        <p:spPr>
          <a:xfrm>
            <a:off x="8442882" y="2172066"/>
            <a:ext cx="1234664" cy="667774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6F9B928F-DD0F-4670-B84B-F19B52FCA3D8}"/>
              </a:ext>
            </a:extLst>
          </p:cNvPr>
          <p:cNvCxnSpPr>
            <a:cxnSpLocks/>
            <a:stCxn id="3" idx="4"/>
            <a:endCxn id="24" idx="1"/>
          </p:cNvCxnSpPr>
          <p:nvPr/>
        </p:nvCxnSpPr>
        <p:spPr>
          <a:xfrm flipV="1">
            <a:off x="8442882" y="1565737"/>
            <a:ext cx="1234666" cy="60632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00ACF95-45F4-4C5F-871D-A82D514E4C08}"/>
              </a:ext>
            </a:extLst>
          </p:cNvPr>
          <p:cNvCxnSpPr>
            <a:cxnSpLocks/>
            <a:stCxn id="37" idx="3"/>
            <a:endCxn id="30" idx="2"/>
          </p:cNvCxnSpPr>
          <p:nvPr/>
        </p:nvCxnSpPr>
        <p:spPr>
          <a:xfrm>
            <a:off x="5113387" y="2166938"/>
            <a:ext cx="1390494" cy="5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D545536C-926D-4CA0-86B3-81232BCD85B2}"/>
              </a:ext>
            </a:extLst>
          </p:cNvPr>
          <p:cNvCxnSpPr>
            <a:cxnSpLocks/>
            <a:stCxn id="30" idx="4"/>
            <a:endCxn id="3" idx="2"/>
          </p:cNvCxnSpPr>
          <p:nvPr/>
        </p:nvCxnSpPr>
        <p:spPr>
          <a:xfrm>
            <a:off x="7417570" y="2172066"/>
            <a:ext cx="221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7AA3FB12-7ADA-49F5-AF8E-0D189AFE3C0E}"/>
              </a:ext>
            </a:extLst>
          </p:cNvPr>
          <p:cNvCxnSpPr>
            <a:cxnSpLocks/>
            <a:stCxn id="28" idx="3"/>
            <a:endCxn id="47" idx="1"/>
          </p:cNvCxnSpPr>
          <p:nvPr/>
        </p:nvCxnSpPr>
        <p:spPr>
          <a:xfrm>
            <a:off x="10508579" y="3724415"/>
            <a:ext cx="11041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65CB2F7-C048-40A4-B0E9-03A3F0B92B50}"/>
              </a:ext>
            </a:extLst>
          </p:cNvPr>
          <p:cNvCxnSpPr>
            <a:cxnSpLocks/>
            <a:stCxn id="122" idx="3"/>
            <a:endCxn id="46" idx="1"/>
          </p:cNvCxnSpPr>
          <p:nvPr/>
        </p:nvCxnSpPr>
        <p:spPr>
          <a:xfrm>
            <a:off x="10434440" y="2170303"/>
            <a:ext cx="143692" cy="399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BBA59863-C061-4D8B-874D-50A910C45BB0}"/>
              </a:ext>
            </a:extLst>
          </p:cNvPr>
          <p:cNvCxnSpPr>
            <a:cxnSpLocks/>
            <a:stCxn id="24" idx="3"/>
            <a:endCxn id="45" idx="1"/>
          </p:cNvCxnSpPr>
          <p:nvPr/>
        </p:nvCxnSpPr>
        <p:spPr>
          <a:xfrm flipV="1">
            <a:off x="10434440" y="1565000"/>
            <a:ext cx="143692" cy="73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7803E46-DDA4-4616-A5E0-6238EF26514F}"/>
              </a:ext>
            </a:extLst>
          </p:cNvPr>
          <p:cNvSpPr txBox="1"/>
          <p:nvPr/>
        </p:nvSpPr>
        <p:spPr>
          <a:xfrm>
            <a:off x="4471930" y="3661922"/>
            <a:ext cx="2719782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u="sng" dirty="0"/>
              <a:t>CDM Adapter: Bidirectional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FHIR </a:t>
            </a:r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  <a:r>
              <a:rPr lang="en-US" sz="1350" dirty="0">
                <a:solidFill>
                  <a:srgbClr val="FF0000"/>
                </a:solidFill>
              </a:rPr>
              <a:t>CDMs </a:t>
            </a:r>
          </a:p>
          <a:p>
            <a:r>
              <a:rPr lang="en-US" sz="1350" dirty="0"/>
              <a:t>(</a:t>
            </a:r>
            <a:r>
              <a:rPr lang="en-US" sz="1200" dirty="0"/>
              <a:t>OMOP, PCORI, i2b2ACT, Sentinel)</a:t>
            </a:r>
            <a:endParaRPr lang="en-US" sz="135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F6BAFB-A585-4265-B5AF-FD681E8A1DBF}"/>
              </a:ext>
            </a:extLst>
          </p:cNvPr>
          <p:cNvSpPr txBox="1"/>
          <p:nvPr/>
        </p:nvSpPr>
        <p:spPr>
          <a:xfrm>
            <a:off x="8736341" y="4068838"/>
            <a:ext cx="286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Multiple Exports formats</a:t>
            </a:r>
          </a:p>
          <a:p>
            <a:r>
              <a:rPr lang="en-US" sz="1350" dirty="0"/>
              <a:t>i.e., FDA, NIH</a:t>
            </a:r>
          </a:p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FHIR  BRIDG </a:t>
            </a:r>
            <a:r>
              <a:rPr lang="en-US" sz="1350" dirty="0">
                <a:sym typeface="Wingdings" panose="05000000000000000000" pitchFamily="2" charset="2"/>
              </a:rPr>
              <a:t> CDISC</a:t>
            </a:r>
          </a:p>
          <a:p>
            <a:r>
              <a:rPr lang="en-US" sz="1350" dirty="0">
                <a:sym typeface="Wingdings" panose="05000000000000000000" pitchFamily="2" charset="2"/>
              </a:rPr>
              <a:t>RxNorm  NDC</a:t>
            </a:r>
            <a:endParaRPr lang="en-US" sz="135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FCA475-357E-4B58-851F-5B99BD349094}"/>
              </a:ext>
            </a:extLst>
          </p:cNvPr>
          <p:cNvCxnSpPr>
            <a:cxnSpLocks/>
          </p:cNvCxnSpPr>
          <p:nvPr/>
        </p:nvCxnSpPr>
        <p:spPr>
          <a:xfrm flipV="1">
            <a:off x="8740045" y="2411681"/>
            <a:ext cx="0" cy="1927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D6187736-77EC-4CEA-9947-3BEE482C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83" y="1975154"/>
            <a:ext cx="379398" cy="383568"/>
          </a:xfrm>
          <a:prstGeom prst="rect">
            <a:avLst/>
          </a:prstGeom>
        </p:spPr>
      </p:pic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1EE4E4A-0B54-44F8-A3C0-513FB35FEC5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652488" y="2618650"/>
            <a:ext cx="487814" cy="1673366"/>
          </a:xfrm>
          <a:prstGeom prst="bentConnector2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F1C6B7D-6338-4612-919C-1C6662D1EEC3}"/>
              </a:ext>
            </a:extLst>
          </p:cNvPr>
          <p:cNvSpPr txBox="1"/>
          <p:nvPr/>
        </p:nvSpPr>
        <p:spPr>
          <a:xfrm>
            <a:off x="-1" y="2045279"/>
            <a:ext cx="2723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1. Institutional Value Sets </a:t>
            </a:r>
            <a:r>
              <a:rPr lang="en-US" sz="1350" dirty="0">
                <a:sym typeface="Wingdings" panose="05000000000000000000" pitchFamily="2" charset="2"/>
              </a:rPr>
              <a:t> FHIR</a:t>
            </a:r>
          </a:p>
          <a:p>
            <a:pPr algn="r"/>
            <a:r>
              <a:rPr lang="en-US" sz="1350" dirty="0">
                <a:sym typeface="Wingdings" panose="05000000000000000000" pitchFamily="2" charset="2"/>
              </a:rPr>
              <a:t>2. Standard Terminologies  FHIR</a:t>
            </a:r>
            <a:endParaRPr lang="en-US" sz="1350" dirty="0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911E32-0BBB-4ECF-8A22-AA4FBF061C64}"/>
              </a:ext>
            </a:extLst>
          </p:cNvPr>
          <p:cNvCxnSpPr>
            <a:cxnSpLocks/>
            <a:stCxn id="158" idx="3"/>
            <a:endCxn id="115" idx="1"/>
          </p:cNvCxnSpPr>
          <p:nvPr/>
        </p:nvCxnSpPr>
        <p:spPr>
          <a:xfrm flipV="1">
            <a:off x="9408395" y="5579159"/>
            <a:ext cx="593532" cy="26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C29185D-DCED-4A63-9B9E-F4947F9C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927" y="5312157"/>
            <a:ext cx="528198" cy="534003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14132D7-B008-4F4E-B2AD-60EC1A5E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1381" y="947988"/>
            <a:ext cx="448494" cy="597241"/>
          </a:xfrm>
          <a:prstGeom prst="rect">
            <a:avLst/>
          </a:prstGeom>
        </p:spPr>
      </p:pic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DB2A374F-6B86-4757-95DF-9E9323BAFD5D}"/>
              </a:ext>
            </a:extLst>
          </p:cNvPr>
          <p:cNvCxnSpPr>
            <a:cxnSpLocks/>
            <a:stCxn id="105" idx="0"/>
          </p:cNvCxnSpPr>
          <p:nvPr/>
        </p:nvCxnSpPr>
        <p:spPr>
          <a:xfrm rot="16200000" flipV="1">
            <a:off x="3152383" y="3003471"/>
            <a:ext cx="1239385" cy="439549"/>
          </a:xfrm>
          <a:prstGeom prst="bentConnector3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55033176-05A5-4CC6-915F-8392D552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36" y="2979071"/>
            <a:ext cx="427170" cy="431864"/>
          </a:xfrm>
          <a:prstGeom prst="rect">
            <a:avLst/>
          </a:prstGeom>
        </p:spPr>
      </p:pic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8D8058C2-DF20-45F8-A01B-D2D8A94CBEAE}"/>
              </a:ext>
            </a:extLst>
          </p:cNvPr>
          <p:cNvCxnSpPr>
            <a:cxnSpLocks/>
            <a:stCxn id="40" idx="3"/>
            <a:endCxn id="105" idx="2"/>
          </p:cNvCxnSpPr>
          <p:nvPr/>
        </p:nvCxnSpPr>
        <p:spPr>
          <a:xfrm flipV="1">
            <a:off x="3019031" y="4301910"/>
            <a:ext cx="972818" cy="5508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899B8C8A-8D01-4B0E-9C1F-E02D2D124BDB}"/>
              </a:ext>
            </a:extLst>
          </p:cNvPr>
          <p:cNvCxnSpPr>
            <a:cxnSpLocks/>
            <a:stCxn id="41" idx="0"/>
          </p:cNvCxnSpPr>
          <p:nvPr/>
        </p:nvCxnSpPr>
        <p:spPr>
          <a:xfrm rot="5400000" flipH="1" flipV="1">
            <a:off x="2222374" y="2977326"/>
            <a:ext cx="1254376" cy="528226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E39BDDE6-7766-4723-9C55-941E81DC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446" y="3005238"/>
            <a:ext cx="427170" cy="431864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EDD4C7F-A2A8-4197-8B4D-17CD6EF156A9}"/>
              </a:ext>
            </a:extLst>
          </p:cNvPr>
          <p:cNvCxnSpPr>
            <a:cxnSpLocks/>
            <a:stCxn id="40" idx="0"/>
            <a:endCxn id="41" idx="2"/>
          </p:cNvCxnSpPr>
          <p:nvPr/>
        </p:nvCxnSpPr>
        <p:spPr>
          <a:xfrm flipV="1">
            <a:off x="2580278" y="4327600"/>
            <a:ext cx="5171" cy="295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09923D9-DAEA-4829-AE35-FAAA80BEF207}"/>
              </a:ext>
            </a:extLst>
          </p:cNvPr>
          <p:cNvSpPr txBox="1"/>
          <p:nvPr/>
        </p:nvSpPr>
        <p:spPr>
          <a:xfrm>
            <a:off x="2467718" y="2759430"/>
            <a:ext cx="45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3821B4F-6D99-437D-BF09-94C735C7F2DE}"/>
              </a:ext>
            </a:extLst>
          </p:cNvPr>
          <p:cNvSpPr txBox="1"/>
          <p:nvPr/>
        </p:nvSpPr>
        <p:spPr>
          <a:xfrm>
            <a:off x="8356678" y="3033059"/>
            <a:ext cx="3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8FD4B3FA-A008-4D3D-B487-CDFB3A4F970B}"/>
              </a:ext>
            </a:extLst>
          </p:cNvPr>
          <p:cNvCxnSpPr>
            <a:cxnSpLocks/>
            <a:stCxn id="23" idx="2"/>
            <a:endCxn id="42" idx="1"/>
          </p:cNvCxnSpPr>
          <p:nvPr/>
        </p:nvCxnSpPr>
        <p:spPr>
          <a:xfrm rot="16200000" flipH="1">
            <a:off x="3206779" y="1619344"/>
            <a:ext cx="213225" cy="6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A800A85-4950-4FD8-B3E4-1D6534F4E998}"/>
              </a:ext>
            </a:extLst>
          </p:cNvPr>
          <p:cNvSpPr txBox="1"/>
          <p:nvPr/>
        </p:nvSpPr>
        <p:spPr>
          <a:xfrm>
            <a:off x="210320" y="4179586"/>
            <a:ext cx="17524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u="sng" dirty="0"/>
              <a:t>ETL: Bulk/HL7-2.X</a:t>
            </a:r>
          </a:p>
          <a:p>
            <a:pPr algn="r"/>
            <a:r>
              <a:rPr lang="en-US" sz="1350" dirty="0"/>
              <a:t>EHR / RDW </a:t>
            </a:r>
            <a:r>
              <a:rPr lang="en-US" sz="1350" dirty="0">
                <a:sym typeface="Wingdings" panose="05000000000000000000" pitchFamily="2" charset="2"/>
              </a:rPr>
              <a:t>to</a:t>
            </a:r>
            <a:r>
              <a:rPr lang="en-US" sz="1350" dirty="0"/>
              <a:t> </a:t>
            </a:r>
          </a:p>
          <a:p>
            <a:pPr algn="r"/>
            <a:r>
              <a:rPr lang="en-US" sz="1350" dirty="0"/>
              <a:t>FHIR Warehouse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5483E92-7900-4E63-9A27-86CE1854F5BD}"/>
              </a:ext>
            </a:extLst>
          </p:cNvPr>
          <p:cNvSpPr txBox="1"/>
          <p:nvPr/>
        </p:nvSpPr>
        <p:spPr>
          <a:xfrm>
            <a:off x="3769323" y="2851390"/>
            <a:ext cx="45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1b</a:t>
            </a:r>
          </a:p>
        </p:txBody>
      </p: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11675002-B6B6-4C68-B811-F56D3C528701}"/>
              </a:ext>
            </a:extLst>
          </p:cNvPr>
          <p:cNvCxnSpPr>
            <a:cxnSpLocks/>
            <a:stCxn id="110" idx="2"/>
          </p:cNvCxnSpPr>
          <p:nvPr/>
        </p:nvCxnSpPr>
        <p:spPr>
          <a:xfrm rot="16200000" flipH="1">
            <a:off x="1570258" y="2344553"/>
            <a:ext cx="680958" cy="1098072"/>
          </a:xfrm>
          <a:prstGeom prst="bentConnector2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5259C45-2771-4490-AC73-A7C277456E52}"/>
              </a:ext>
            </a:extLst>
          </p:cNvPr>
          <p:cNvCxnSpPr>
            <a:cxnSpLocks/>
            <a:stCxn id="21" idx="1"/>
            <a:endCxn id="22" idx="3"/>
          </p:cNvCxnSpPr>
          <p:nvPr/>
        </p:nvCxnSpPr>
        <p:spPr>
          <a:xfrm flipH="1">
            <a:off x="4769416" y="1284223"/>
            <a:ext cx="2656597" cy="1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B04C5C8-BF01-4FD4-AF4F-4CD81D7BE3B0}"/>
              </a:ext>
            </a:extLst>
          </p:cNvPr>
          <p:cNvCxnSpPr>
            <a:cxnSpLocks/>
          </p:cNvCxnSpPr>
          <p:nvPr/>
        </p:nvCxnSpPr>
        <p:spPr>
          <a:xfrm>
            <a:off x="4773128" y="414808"/>
            <a:ext cx="3721690" cy="569585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214BC21-EDD3-47D2-ACFF-E705BEB5718C}"/>
              </a:ext>
            </a:extLst>
          </p:cNvPr>
          <p:cNvGrpSpPr/>
          <p:nvPr/>
        </p:nvGrpSpPr>
        <p:grpSpPr>
          <a:xfrm>
            <a:off x="3920337" y="2287984"/>
            <a:ext cx="2520656" cy="853683"/>
            <a:chOff x="5076947" y="4145353"/>
            <a:chExt cx="2520656" cy="853683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7B75555-3C32-4234-90F1-7F8398BF54E6}"/>
                </a:ext>
              </a:extLst>
            </p:cNvPr>
            <p:cNvSpPr txBox="1"/>
            <p:nvPr/>
          </p:nvSpPr>
          <p:spPr>
            <a:xfrm>
              <a:off x="5076947" y="4145353"/>
              <a:ext cx="2154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70C0"/>
                  </a:solidFill>
                </a:rPr>
                <a:t>Blue</a:t>
              </a:r>
              <a:r>
                <a:rPr lang="en-US" dirty="0">
                  <a:solidFill>
                    <a:srgbClr val="0070C0"/>
                  </a:solidFill>
                </a:rPr>
                <a:t>: 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D934C5D-A58D-4A8F-B0B8-7DEBED67B316}"/>
                </a:ext>
              </a:extLst>
            </p:cNvPr>
            <p:cNvSpPr txBox="1"/>
            <p:nvPr/>
          </p:nvSpPr>
          <p:spPr>
            <a:xfrm>
              <a:off x="5266809" y="4388273"/>
              <a:ext cx="2154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70C0"/>
                  </a:solidFill>
                </a:rPr>
                <a:t>clinical data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CFB8D99-30C3-42CC-A0B2-373500586F1B}"/>
                </a:ext>
              </a:extLst>
            </p:cNvPr>
            <p:cNvSpPr txBox="1"/>
            <p:nvPr/>
          </p:nvSpPr>
          <p:spPr>
            <a:xfrm>
              <a:off x="5996008" y="4629704"/>
              <a:ext cx="1601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70C0"/>
                  </a:solidFill>
                </a:rPr>
                <a:t>contributor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D2E69B71-1B2E-43D1-8EBB-C91FD239F5F9}"/>
              </a:ext>
            </a:extLst>
          </p:cNvPr>
          <p:cNvSpPr txBox="1"/>
          <p:nvPr/>
        </p:nvSpPr>
        <p:spPr>
          <a:xfrm>
            <a:off x="6594872" y="2810115"/>
            <a:ext cx="185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Data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Consumer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9D03D8A5-72DF-4933-80ED-59A1D927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540" y="5320322"/>
            <a:ext cx="614855" cy="523024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36D100DB-99BD-430C-9139-50B6B16301B4}"/>
              </a:ext>
            </a:extLst>
          </p:cNvPr>
          <p:cNvSpPr txBox="1"/>
          <p:nvPr/>
        </p:nvSpPr>
        <p:spPr>
          <a:xfrm>
            <a:off x="8571566" y="5799115"/>
            <a:ext cx="1152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NCI CaDSR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F1A6E32-A8F8-4120-B9BC-FDFD216C4AAA}"/>
              </a:ext>
            </a:extLst>
          </p:cNvPr>
          <p:cNvSpPr txBox="1"/>
          <p:nvPr/>
        </p:nvSpPr>
        <p:spPr>
          <a:xfrm>
            <a:off x="9528651" y="5826068"/>
            <a:ext cx="17883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Code Map Services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5F81F09-2DB3-4A64-97A6-B05CE719D631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Neue Medium"/>
              </a:rPr>
              <a:t>CDMH II Architecture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4DA5180-5F8F-4D1C-BE88-173F1E6DFB55}"/>
              </a:ext>
            </a:extLst>
          </p:cNvPr>
          <p:cNvSpPr/>
          <p:nvPr/>
        </p:nvSpPr>
        <p:spPr>
          <a:xfrm>
            <a:off x="4655220" y="5333094"/>
            <a:ext cx="2690519" cy="656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100" b="1" u="sng" dirty="0">
                <a:solidFill>
                  <a:schemeClr val="tx1"/>
                </a:solidFill>
              </a:rPr>
              <a:t>NCATS Service Stack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Query Management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Data Services (validation, CQL engine)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Results Manager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Terminology Services etc.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2980BE6-7205-439E-8B55-65D0F4591461}"/>
              </a:ext>
            </a:extLst>
          </p:cNvPr>
          <p:cNvGrpSpPr/>
          <p:nvPr/>
        </p:nvGrpSpPr>
        <p:grpSpPr>
          <a:xfrm>
            <a:off x="3922793" y="1804872"/>
            <a:ext cx="386534" cy="636185"/>
            <a:chOff x="5369382" y="2315909"/>
            <a:chExt cx="426733" cy="95275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E7EA3EC-9311-40DC-8EA5-70E7F2BC504C}"/>
                </a:ext>
              </a:extLst>
            </p:cNvPr>
            <p:cNvGrpSpPr/>
            <p:nvPr/>
          </p:nvGrpSpPr>
          <p:grpSpPr>
            <a:xfrm>
              <a:off x="5369382" y="2351460"/>
              <a:ext cx="421098" cy="892329"/>
              <a:chOff x="4922186" y="2372636"/>
              <a:chExt cx="421098" cy="89232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55F3CC7-003C-4EA4-8DC2-15EADC65D7E5}"/>
                  </a:ext>
                </a:extLst>
              </p:cNvPr>
              <p:cNvGrpSpPr/>
              <p:nvPr/>
            </p:nvGrpSpPr>
            <p:grpSpPr>
              <a:xfrm>
                <a:off x="4931319" y="2372636"/>
                <a:ext cx="411965" cy="367705"/>
                <a:chOff x="7445835" y="3425996"/>
                <a:chExt cx="881838" cy="707281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B88B79C5-2B39-456E-9044-5569B01736D5}"/>
                    </a:ext>
                  </a:extLst>
                </p:cNvPr>
                <p:cNvSpPr/>
                <p:nvPr/>
              </p:nvSpPr>
              <p:spPr>
                <a:xfrm>
                  <a:off x="7445836" y="3425996"/>
                  <a:ext cx="881837" cy="211029"/>
                </a:xfrm>
                <a:prstGeom prst="rect">
                  <a:avLst/>
                </a:prstGeom>
                <a:solidFill>
                  <a:srgbClr val="682E6B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8027153-2BDE-4606-A7BD-59F0CEC8D9EB}"/>
                    </a:ext>
                  </a:extLst>
                </p:cNvPr>
                <p:cNvSpPr/>
                <p:nvPr/>
              </p:nvSpPr>
              <p:spPr>
                <a:xfrm>
                  <a:off x="7445835" y="3674122"/>
                  <a:ext cx="881837" cy="211029"/>
                </a:xfrm>
                <a:prstGeom prst="rect">
                  <a:avLst/>
                </a:prstGeom>
                <a:solidFill>
                  <a:srgbClr val="006579"/>
                </a:solidFill>
                <a:ln>
                  <a:solidFill>
                    <a:srgbClr val="0065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91F958-6E92-4104-A4A6-A52091B2C1DE}"/>
                    </a:ext>
                  </a:extLst>
                </p:cNvPr>
                <p:cNvSpPr/>
                <p:nvPr/>
              </p:nvSpPr>
              <p:spPr>
                <a:xfrm>
                  <a:off x="7445836" y="3922248"/>
                  <a:ext cx="881837" cy="21102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BA74C89-EF59-4971-9EE0-315FE88CD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7950" y="2765699"/>
                <a:ext cx="279645" cy="282719"/>
              </a:xfrm>
              <a:prstGeom prst="rect">
                <a:avLst/>
              </a:prstGeom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35908A1-1396-4988-907E-F6B3FD3B493C}"/>
                  </a:ext>
                </a:extLst>
              </p:cNvPr>
              <p:cNvSpPr/>
              <p:nvPr/>
            </p:nvSpPr>
            <p:spPr>
              <a:xfrm>
                <a:off x="4922186" y="3055753"/>
                <a:ext cx="411965" cy="10971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AAB4B0E-FEDC-46E1-8A2B-74B589469E47}"/>
                  </a:ext>
                </a:extLst>
              </p:cNvPr>
              <p:cNvSpPr/>
              <p:nvPr/>
            </p:nvSpPr>
            <p:spPr>
              <a:xfrm>
                <a:off x="4922186" y="3155254"/>
                <a:ext cx="411965" cy="1097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65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1F9C4BF-D21C-49DF-8F51-88510743B2BA}"/>
                </a:ext>
              </a:extLst>
            </p:cNvPr>
            <p:cNvSpPr/>
            <p:nvPr/>
          </p:nvSpPr>
          <p:spPr>
            <a:xfrm>
              <a:off x="5378514" y="2315909"/>
              <a:ext cx="417601" cy="95275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AB7F903-893E-46CA-88CD-7C5855D8C279}"/>
              </a:ext>
            </a:extLst>
          </p:cNvPr>
          <p:cNvGrpSpPr/>
          <p:nvPr/>
        </p:nvGrpSpPr>
        <p:grpSpPr>
          <a:xfrm>
            <a:off x="7347341" y="5344896"/>
            <a:ext cx="588016" cy="773698"/>
            <a:chOff x="5369382" y="2315909"/>
            <a:chExt cx="426733" cy="95275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C5CF248-44E5-4FBA-9388-E07274FD71CD}"/>
                </a:ext>
              </a:extLst>
            </p:cNvPr>
            <p:cNvGrpSpPr/>
            <p:nvPr/>
          </p:nvGrpSpPr>
          <p:grpSpPr>
            <a:xfrm>
              <a:off x="5369382" y="2351460"/>
              <a:ext cx="421098" cy="892329"/>
              <a:chOff x="4922186" y="2372636"/>
              <a:chExt cx="421098" cy="8923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AAEEA48-CCAF-4B64-9B6E-ECC6AB8BBF78}"/>
                  </a:ext>
                </a:extLst>
              </p:cNvPr>
              <p:cNvGrpSpPr/>
              <p:nvPr/>
            </p:nvGrpSpPr>
            <p:grpSpPr>
              <a:xfrm>
                <a:off x="4931319" y="2372636"/>
                <a:ext cx="411965" cy="367705"/>
                <a:chOff x="7445835" y="3425996"/>
                <a:chExt cx="881838" cy="707281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2090399-CFB8-4B2D-8DE5-F9158EC01232}"/>
                    </a:ext>
                  </a:extLst>
                </p:cNvPr>
                <p:cNvSpPr/>
                <p:nvPr/>
              </p:nvSpPr>
              <p:spPr>
                <a:xfrm>
                  <a:off x="7445836" y="3425996"/>
                  <a:ext cx="881837" cy="211029"/>
                </a:xfrm>
                <a:prstGeom prst="rect">
                  <a:avLst/>
                </a:prstGeom>
                <a:solidFill>
                  <a:srgbClr val="682E6B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444EDCF-6D9E-4EE6-AF7F-7C0B32ABF61C}"/>
                    </a:ext>
                  </a:extLst>
                </p:cNvPr>
                <p:cNvSpPr/>
                <p:nvPr/>
              </p:nvSpPr>
              <p:spPr>
                <a:xfrm>
                  <a:off x="7445835" y="3674122"/>
                  <a:ext cx="881837" cy="211029"/>
                </a:xfrm>
                <a:prstGeom prst="rect">
                  <a:avLst/>
                </a:prstGeom>
                <a:solidFill>
                  <a:srgbClr val="006579"/>
                </a:solidFill>
                <a:ln>
                  <a:solidFill>
                    <a:srgbClr val="0065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8691A18-A1AB-4BD6-A8FD-7BA12D1A473A}"/>
                    </a:ext>
                  </a:extLst>
                </p:cNvPr>
                <p:cNvSpPr/>
                <p:nvPr/>
              </p:nvSpPr>
              <p:spPr>
                <a:xfrm>
                  <a:off x="7445836" y="3922248"/>
                  <a:ext cx="881837" cy="21102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CEFFE38-F7EF-4AFC-BE0F-17E29C88C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7950" y="2765699"/>
                <a:ext cx="279645" cy="282719"/>
              </a:xfrm>
              <a:prstGeom prst="rect">
                <a:avLst/>
              </a:prstGeom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5A2DF9-54BE-4DDE-9382-D40EAF235D5C}"/>
                  </a:ext>
                </a:extLst>
              </p:cNvPr>
              <p:cNvSpPr/>
              <p:nvPr/>
            </p:nvSpPr>
            <p:spPr>
              <a:xfrm>
                <a:off x="4922186" y="3055753"/>
                <a:ext cx="411965" cy="10971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DA61018-8B06-4C22-9576-ECAAD4904813}"/>
                  </a:ext>
                </a:extLst>
              </p:cNvPr>
              <p:cNvSpPr/>
              <p:nvPr/>
            </p:nvSpPr>
            <p:spPr>
              <a:xfrm>
                <a:off x="4922186" y="3155254"/>
                <a:ext cx="411965" cy="1097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65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A125412-3483-4D9F-80D3-F59D9819EE1D}"/>
                </a:ext>
              </a:extLst>
            </p:cNvPr>
            <p:cNvSpPr/>
            <p:nvPr/>
          </p:nvSpPr>
          <p:spPr>
            <a:xfrm>
              <a:off x="5378514" y="2315909"/>
              <a:ext cx="417601" cy="95275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9580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9FA1F7-1CF1-49F2-810F-664478C9ADE3}"/>
              </a:ext>
            </a:extLst>
          </p:cNvPr>
          <p:cNvSpPr/>
          <p:nvPr/>
        </p:nvSpPr>
        <p:spPr>
          <a:xfrm>
            <a:off x="1977351" y="2764435"/>
            <a:ext cx="2246152" cy="13291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CQL Runner</a:t>
            </a:r>
          </a:p>
          <a:p>
            <a:pPr algn="ctr"/>
            <a:r>
              <a:rPr lang="en-US" sz="1350" dirty="0"/>
              <a:t>(Formatting + Evaluation)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D202C-72E7-4AC1-8D39-BC25DC7BC0EC}"/>
              </a:ext>
            </a:extLst>
          </p:cNvPr>
          <p:cNvSpPr/>
          <p:nvPr/>
        </p:nvSpPr>
        <p:spPr>
          <a:xfrm>
            <a:off x="5127417" y="2764435"/>
            <a:ext cx="2246152" cy="13291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CQL Execution Service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493970-D553-4370-ACFB-FA3BFD952A07}"/>
              </a:ext>
            </a:extLst>
          </p:cNvPr>
          <p:cNvSpPr/>
          <p:nvPr/>
        </p:nvSpPr>
        <p:spPr>
          <a:xfrm>
            <a:off x="8277483" y="2764435"/>
            <a:ext cx="2246152" cy="13291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HAPI FHIR Server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A89814-5400-41DF-9C54-CE142B59FBA5}"/>
              </a:ext>
            </a:extLst>
          </p:cNvPr>
          <p:cNvSpPr/>
          <p:nvPr/>
        </p:nvSpPr>
        <p:spPr>
          <a:xfrm>
            <a:off x="6250494" y="3587866"/>
            <a:ext cx="962637" cy="434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CQL Engine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28817C8-F6CE-49C6-A504-396C91F16FCF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H="1">
            <a:off x="6250493" y="-385632"/>
            <a:ext cx="1" cy="6300131"/>
          </a:xfrm>
          <a:prstGeom prst="bentConnector4">
            <a:avLst>
              <a:gd name="adj1" fmla="val -22860000000"/>
              <a:gd name="adj2" fmla="val 100158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818DC92-40BB-4286-A428-B9CBD9DC35CA}"/>
              </a:ext>
            </a:extLst>
          </p:cNvPr>
          <p:cNvSpPr txBox="1"/>
          <p:nvPr/>
        </p:nvSpPr>
        <p:spPr>
          <a:xfrm>
            <a:off x="3733800" y="2274142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Configured with source data provider and terminology service URLs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2E5AA59-D5EC-4B1B-846B-DBE5D9590305}"/>
              </a:ext>
            </a:extLst>
          </p:cNvPr>
          <p:cNvCxnSpPr>
            <a:cxnSpLocks/>
            <a:stCxn id="4" idx="2"/>
            <a:endCxn id="6" idx="2"/>
          </p:cNvCxnSpPr>
          <p:nvPr/>
        </p:nvCxnSpPr>
        <p:spPr>
          <a:xfrm rot="16200000" flipH="1">
            <a:off x="4675461" y="2518531"/>
            <a:ext cx="9525" cy="3150066"/>
          </a:xfrm>
          <a:prstGeom prst="bentConnector3">
            <a:avLst>
              <a:gd name="adj1" fmla="val 180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0FD2A3-4993-4575-8FCC-D8A089710A87}"/>
              </a:ext>
            </a:extLst>
          </p:cNvPr>
          <p:cNvSpPr txBox="1"/>
          <p:nvPr/>
        </p:nvSpPr>
        <p:spPr>
          <a:xfrm>
            <a:off x="3653061" y="4324398"/>
            <a:ext cx="2246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Configured with CQL Engine URL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551B47-56B2-43AC-931E-1017E92E4E77}"/>
              </a:ext>
            </a:extLst>
          </p:cNvPr>
          <p:cNvSpPr txBox="1"/>
          <p:nvPr/>
        </p:nvSpPr>
        <p:spPr>
          <a:xfrm>
            <a:off x="4352550" y="3177466"/>
            <a:ext cx="6391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invokes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5CCFE6-5EE8-4301-B6C4-90E1CCDDD977}"/>
              </a:ext>
            </a:extLst>
          </p:cNvPr>
          <p:cNvSpPr txBox="1"/>
          <p:nvPr/>
        </p:nvSpPr>
        <p:spPr>
          <a:xfrm>
            <a:off x="7537940" y="3177466"/>
            <a:ext cx="6391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invokes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29196E-DD87-409D-AD00-DB653B48D37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366885" y="3429000"/>
            <a:ext cx="91059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542EB6-470E-4520-ACE2-85B371FDC9DE}"/>
              </a:ext>
            </a:extLst>
          </p:cNvPr>
          <p:cNvCxnSpPr>
            <a:cxnSpLocks/>
          </p:cNvCxnSpPr>
          <p:nvPr/>
        </p:nvCxnSpPr>
        <p:spPr>
          <a:xfrm>
            <a:off x="4216819" y="3426618"/>
            <a:ext cx="91059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7CF9535-6436-4C97-91C0-F6ACBB53B807}"/>
              </a:ext>
            </a:extLst>
          </p:cNvPr>
          <p:cNvSpPr txBox="1"/>
          <p:nvPr/>
        </p:nvSpPr>
        <p:spPr>
          <a:xfrm>
            <a:off x="4257364" y="3431382"/>
            <a:ext cx="867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Gets response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201DBC-666D-44BD-B99B-8D6B745238C1}"/>
              </a:ext>
            </a:extLst>
          </p:cNvPr>
          <p:cNvSpPr txBox="1"/>
          <p:nvPr/>
        </p:nvSpPr>
        <p:spPr>
          <a:xfrm>
            <a:off x="7398746" y="3472782"/>
            <a:ext cx="8787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Gets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BC3DB-0CDB-4606-B29F-813C144A0A95}"/>
              </a:ext>
            </a:extLst>
          </p:cNvPr>
          <p:cNvSpPr txBox="1"/>
          <p:nvPr/>
        </p:nvSpPr>
        <p:spPr>
          <a:xfrm>
            <a:off x="7238489" y="6334788"/>
            <a:ext cx="259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2"/>
              </a:rPr>
              <a:t>https://github.com/DBCG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E6B678-A6FA-4978-8F41-B2BA0F81D274}"/>
              </a:ext>
            </a:extLst>
          </p:cNvPr>
          <p:cNvSpPr txBox="1">
            <a:spLocks/>
          </p:cNvSpPr>
          <p:nvPr/>
        </p:nvSpPr>
        <p:spPr>
          <a:xfrm>
            <a:off x="0" y="32920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rgbClr val="FFFFFF"/>
                </a:solidFill>
                <a:sym typeface="Helvetica Neue Medium"/>
              </a:rPr>
              <a:t>Open Source CQL Tools</a:t>
            </a:r>
          </a:p>
        </p:txBody>
      </p:sp>
    </p:spTree>
    <p:extLst>
      <p:ext uri="{BB962C8B-B14F-4D97-AF65-F5344CB8AC3E}">
        <p14:creationId xmlns:p14="http://schemas.microsoft.com/office/powerpoint/2010/main" val="372997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70FD2A3-4993-4575-8FCC-D8A089710A87}"/>
              </a:ext>
            </a:extLst>
          </p:cNvPr>
          <p:cNvSpPr txBox="1"/>
          <p:nvPr/>
        </p:nvSpPr>
        <p:spPr>
          <a:xfrm>
            <a:off x="1814666" y="5319701"/>
            <a:ext cx="22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Clinical Decision Support (CDS) Authoring Tool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8553C-F210-4117-A937-56AA6D3315EA}"/>
              </a:ext>
            </a:extLst>
          </p:cNvPr>
          <p:cNvSpPr/>
          <p:nvPr/>
        </p:nvSpPr>
        <p:spPr>
          <a:xfrm>
            <a:off x="6552174" y="3468832"/>
            <a:ext cx="1600818" cy="10904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Convert CQL query to FHIR query</a:t>
            </a:r>
          </a:p>
          <a:p>
            <a:pPr algn="ctr"/>
            <a:r>
              <a:rPr lang="en-US" sz="1350" dirty="0"/>
              <a:t>(CQL Engine)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4755F-3CEC-4755-9B72-4A9A8D03B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133600"/>
            <a:ext cx="1864453" cy="1004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CE905-CCC7-49E9-A786-2CF08AB8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2" y="4150310"/>
            <a:ext cx="1446793" cy="11080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2CCB4D-E4BE-4F13-A6A8-0744BCD8F22D}"/>
              </a:ext>
            </a:extLst>
          </p:cNvPr>
          <p:cNvSpPr txBox="1"/>
          <p:nvPr/>
        </p:nvSpPr>
        <p:spPr>
          <a:xfrm>
            <a:off x="1940653" y="3120595"/>
            <a:ext cx="2531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CQL Editor for complex queries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BEAF65D2-4B14-46BD-ABE9-5BF14015EEDF}"/>
              </a:ext>
            </a:extLst>
          </p:cNvPr>
          <p:cNvCxnSpPr>
            <a:cxnSpLocks/>
            <a:stCxn id="3" idx="3"/>
            <a:endCxn id="12" idx="1"/>
          </p:cNvCxnSpPr>
          <p:nvPr/>
        </p:nvCxnSpPr>
        <p:spPr>
          <a:xfrm>
            <a:off x="3845654" y="2635792"/>
            <a:ext cx="2706521" cy="1378244"/>
          </a:xfrm>
          <a:prstGeom prst="bentConnector3">
            <a:avLst>
              <a:gd name="adj1" fmla="val 7558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98205A4-F01B-45D3-91E9-1698C6BF7F2C}"/>
              </a:ext>
            </a:extLst>
          </p:cNvPr>
          <p:cNvCxnSpPr>
            <a:cxnSpLocks/>
            <a:stCxn id="43" idx="3"/>
            <a:endCxn id="12" idx="1"/>
          </p:cNvCxnSpPr>
          <p:nvPr/>
        </p:nvCxnSpPr>
        <p:spPr>
          <a:xfrm flipV="1">
            <a:off x="5248074" y="4014036"/>
            <a:ext cx="1304101" cy="6902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iamond 37">
            <a:extLst>
              <a:ext uri="{FF2B5EF4-FFF2-40B4-BE49-F238E27FC236}">
                <a16:creationId xmlns:a16="http://schemas.microsoft.com/office/drawing/2014/main" id="{7D792B4F-58C8-4F0E-B2F1-A8574ADAF44B}"/>
              </a:ext>
            </a:extLst>
          </p:cNvPr>
          <p:cNvSpPr/>
          <p:nvPr/>
        </p:nvSpPr>
        <p:spPr>
          <a:xfrm>
            <a:off x="9027253" y="3349195"/>
            <a:ext cx="1476878" cy="1327329"/>
          </a:xfrm>
          <a:prstGeom prst="diamo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Query Approved? (Agent)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553D89-6B88-48D9-9C2C-B82C38911FF5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9753470" y="4676524"/>
            <a:ext cx="12222" cy="620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DA6A83B-D1F4-409B-A6E2-8EE06B8D33E7}"/>
              </a:ext>
            </a:extLst>
          </p:cNvPr>
          <p:cNvSpPr txBox="1"/>
          <p:nvPr/>
        </p:nvSpPr>
        <p:spPr>
          <a:xfrm>
            <a:off x="8935964" y="5299405"/>
            <a:ext cx="164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Cont’d… as in Clinical Adapter Diagram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C73E4C-3C59-44DA-851E-58FBD1AE9BD5}"/>
              </a:ext>
            </a:extLst>
          </p:cNvPr>
          <p:cNvSpPr/>
          <p:nvPr/>
        </p:nvSpPr>
        <p:spPr>
          <a:xfrm>
            <a:off x="3653547" y="4157314"/>
            <a:ext cx="1594526" cy="10940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CQL Query Builder</a:t>
            </a:r>
          </a:p>
        </p:txBody>
      </p:sp>
      <p:pic>
        <p:nvPicPr>
          <p:cNvPr id="23" name="Graphic 22" descr="Circles with arrows">
            <a:extLst>
              <a:ext uri="{FF2B5EF4-FFF2-40B4-BE49-F238E27FC236}">
                <a16:creationId xmlns:a16="http://schemas.microsoft.com/office/drawing/2014/main" id="{D9819D4E-FB12-443B-8453-90DB91504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8654" y="5025595"/>
            <a:ext cx="438581" cy="438581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54E5E5-D0D9-4D4A-903A-BE6AADC66732}"/>
              </a:ext>
            </a:extLst>
          </p:cNvPr>
          <p:cNvCxnSpPr>
            <a:cxnSpLocks/>
            <a:stCxn id="5" idx="3"/>
            <a:endCxn id="43" idx="1"/>
          </p:cNvCxnSpPr>
          <p:nvPr/>
        </p:nvCxnSpPr>
        <p:spPr>
          <a:xfrm>
            <a:off x="3427995" y="4704320"/>
            <a:ext cx="2255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D929EC6-5EEF-45B5-BCA6-A82F7240EDB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 flipV="1">
            <a:off x="8152993" y="4012860"/>
            <a:ext cx="874261" cy="1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283F0DF-C02F-4FAE-8685-A3A44DFD5659}"/>
              </a:ext>
            </a:extLst>
          </p:cNvPr>
          <p:cNvSpPr txBox="1"/>
          <p:nvPr/>
        </p:nvSpPr>
        <p:spPr>
          <a:xfrm>
            <a:off x="8196529" y="3726367"/>
            <a:ext cx="89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FHIR Query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01166-49F8-4AAE-82ED-F86436434E8D}"/>
              </a:ext>
            </a:extLst>
          </p:cNvPr>
          <p:cNvSpPr txBox="1"/>
          <p:nvPr/>
        </p:nvSpPr>
        <p:spPr>
          <a:xfrm>
            <a:off x="1615382" y="1125563"/>
            <a:ext cx="867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CQL Engine</a:t>
            </a:r>
            <a:r>
              <a:rPr lang="en-US" dirty="0"/>
              <a:t>, </a:t>
            </a:r>
            <a:r>
              <a:rPr lang="en-US" b="1" dirty="0"/>
              <a:t>CQL Execution Service</a:t>
            </a:r>
            <a:r>
              <a:rPr lang="en-US" dirty="0"/>
              <a:t> and </a:t>
            </a:r>
            <a:r>
              <a:rPr lang="en-US" b="1" dirty="0"/>
              <a:t>CQL Runner 1 &amp; 2 </a:t>
            </a:r>
            <a:r>
              <a:rPr lang="en-US" u="sng" dirty="0">
                <a:hlinkClick r:id="rId6"/>
              </a:rPr>
              <a:t>https://github.com/DBCG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14BE1-21FC-4157-B1E3-292AFEDF16A7}"/>
              </a:ext>
            </a:extLst>
          </p:cNvPr>
          <p:cNvSpPr txBox="1"/>
          <p:nvPr/>
        </p:nvSpPr>
        <p:spPr>
          <a:xfrm>
            <a:off x="1810084" y="18055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AF06D-3CF3-4B37-A585-3AE7A3A9A531}"/>
              </a:ext>
            </a:extLst>
          </p:cNvPr>
          <p:cNvSpPr txBox="1"/>
          <p:nvPr/>
        </p:nvSpPr>
        <p:spPr>
          <a:xfrm>
            <a:off x="6308159" y="31817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7A6AEE-CC96-46A5-8956-A8AB812E1F60}"/>
              </a:ext>
            </a:extLst>
          </p:cNvPr>
          <p:cNvSpPr txBox="1"/>
          <p:nvPr/>
        </p:nvSpPr>
        <p:spPr>
          <a:xfrm>
            <a:off x="1808590" y="38117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EBDC7A-2487-4D96-A1A4-80C0BE2C69F8}"/>
              </a:ext>
            </a:extLst>
          </p:cNvPr>
          <p:cNvSpPr txBox="1"/>
          <p:nvPr/>
        </p:nvSpPr>
        <p:spPr>
          <a:xfrm>
            <a:off x="3540770" y="38081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8E989-CB4B-4721-A270-82493C4A8978}"/>
              </a:ext>
            </a:extLst>
          </p:cNvPr>
          <p:cNvSpPr/>
          <p:nvPr/>
        </p:nvSpPr>
        <p:spPr>
          <a:xfrm>
            <a:off x="1600200" y="1454396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CDS Connect Authoring Tool - Components 3 &amp; 4 </a:t>
            </a:r>
            <a:r>
              <a:rPr lang="en-US" sz="1600" dirty="0">
                <a:hlinkClick r:id="rId7"/>
              </a:rPr>
              <a:t>https://cds.ahrq.gov/cdsconnect/authoring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1C57BC2-623A-43CE-930C-4B809B02B4FE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Query Builder Options: Text Editor / Authoring Tool</a:t>
            </a:r>
          </a:p>
        </p:txBody>
      </p:sp>
    </p:spTree>
    <p:extLst>
      <p:ext uri="{BB962C8B-B14F-4D97-AF65-F5344CB8AC3E}">
        <p14:creationId xmlns:p14="http://schemas.microsoft.com/office/powerpoint/2010/main" val="23470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5418F5-AD0C-433F-BD83-9E51462E1296}"/>
              </a:ext>
            </a:extLst>
          </p:cNvPr>
          <p:cNvCxnSpPr>
            <a:cxnSpLocks/>
          </p:cNvCxnSpPr>
          <p:nvPr/>
        </p:nvCxnSpPr>
        <p:spPr>
          <a:xfrm flipV="1">
            <a:off x="8437970" y="2175223"/>
            <a:ext cx="1234665" cy="176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41C2662E-7710-4937-929A-DF59065E956D}"/>
              </a:ext>
            </a:extLst>
          </p:cNvPr>
          <p:cNvCxnSpPr>
            <a:cxnSpLocks/>
          </p:cNvCxnSpPr>
          <p:nvPr/>
        </p:nvCxnSpPr>
        <p:spPr>
          <a:xfrm>
            <a:off x="8437970" y="2176986"/>
            <a:ext cx="1234664" cy="667774"/>
          </a:xfrm>
          <a:prstGeom prst="bentConnector3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2C888192-0A5A-4D00-94E5-E72B0D9F50BC}"/>
              </a:ext>
            </a:extLst>
          </p:cNvPr>
          <p:cNvCxnSpPr>
            <a:cxnSpLocks/>
          </p:cNvCxnSpPr>
          <p:nvPr/>
        </p:nvCxnSpPr>
        <p:spPr>
          <a:xfrm flipV="1">
            <a:off x="8437970" y="1570657"/>
            <a:ext cx="1234666" cy="606329"/>
          </a:xfrm>
          <a:prstGeom prst="bentConnector3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12B8EF5-E763-469A-9592-F20F13C381E4}"/>
              </a:ext>
            </a:extLst>
          </p:cNvPr>
          <p:cNvSpPr/>
          <p:nvPr/>
        </p:nvSpPr>
        <p:spPr>
          <a:xfrm>
            <a:off x="7426013" y="1073194"/>
            <a:ext cx="699085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CQL Builder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AA9178-65AB-49E9-98CC-F0E3ED912DCD}"/>
              </a:ext>
            </a:extLst>
          </p:cNvPr>
          <p:cNvSpPr/>
          <p:nvPr/>
        </p:nvSpPr>
        <p:spPr>
          <a:xfrm>
            <a:off x="4070332" y="1091005"/>
            <a:ext cx="699084" cy="422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Query Validator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161A6E-7C97-41B9-BD50-EA0FB4AD0EBA}"/>
              </a:ext>
            </a:extLst>
          </p:cNvPr>
          <p:cNvSpPr/>
          <p:nvPr/>
        </p:nvSpPr>
        <p:spPr>
          <a:xfrm>
            <a:off x="2978289" y="1091005"/>
            <a:ext cx="669544" cy="422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CQL to FHIR Converter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5502BE-07D5-4E93-8A13-6C469CCF827E}"/>
              </a:ext>
            </a:extLst>
          </p:cNvPr>
          <p:cNvSpPr/>
          <p:nvPr/>
        </p:nvSpPr>
        <p:spPr>
          <a:xfrm>
            <a:off x="9677548" y="1354708"/>
            <a:ext cx="756892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CSV Export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EAB3E9-6644-4552-BC80-85C9E2F257DA}"/>
              </a:ext>
            </a:extLst>
          </p:cNvPr>
          <p:cNvSpPr/>
          <p:nvPr/>
        </p:nvSpPr>
        <p:spPr>
          <a:xfrm>
            <a:off x="9677546" y="2628811"/>
            <a:ext cx="824386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FHIR to BRIDG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708A30-B001-4A4A-A595-69BAF10CBD29}"/>
              </a:ext>
            </a:extLst>
          </p:cNvPr>
          <p:cNvSpPr/>
          <p:nvPr/>
        </p:nvSpPr>
        <p:spPr>
          <a:xfrm>
            <a:off x="9677546" y="3069403"/>
            <a:ext cx="824386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BRIDG to SDTM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2465DD-1B92-41F6-9251-61551AE634FC}"/>
              </a:ext>
            </a:extLst>
          </p:cNvPr>
          <p:cNvSpPr/>
          <p:nvPr/>
        </p:nvSpPr>
        <p:spPr>
          <a:xfrm>
            <a:off x="9677548" y="3513386"/>
            <a:ext cx="831031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FDA Gateway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5FF63235-0887-45FC-966D-0957BEBEC4FE}"/>
              </a:ext>
            </a:extLst>
          </p:cNvPr>
          <p:cNvSpPr/>
          <p:nvPr/>
        </p:nvSpPr>
        <p:spPr>
          <a:xfrm>
            <a:off x="7638855" y="1710401"/>
            <a:ext cx="804027" cy="92333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Data Repository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06C42C57-51D3-4AC7-A7EB-034C0E6A9905}"/>
              </a:ext>
            </a:extLst>
          </p:cNvPr>
          <p:cNvSpPr/>
          <p:nvPr/>
        </p:nvSpPr>
        <p:spPr>
          <a:xfrm>
            <a:off x="6503881" y="1710401"/>
            <a:ext cx="913689" cy="92333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Data</a:t>
            </a:r>
          </a:p>
          <a:p>
            <a:pPr algn="ctr"/>
            <a:r>
              <a:rPr lang="en-US" sz="1100" dirty="0"/>
              <a:t>Aggregator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9DD96A-9A6C-4391-8A21-9D262294D68F}"/>
              </a:ext>
            </a:extLst>
          </p:cNvPr>
          <p:cNvSpPr/>
          <p:nvPr/>
        </p:nvSpPr>
        <p:spPr>
          <a:xfrm>
            <a:off x="4443843" y="1955909"/>
            <a:ext cx="669544" cy="422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Results Agent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A10EDF-8FD9-45FB-9270-25060546176E}"/>
              </a:ext>
            </a:extLst>
          </p:cNvPr>
          <p:cNvSpPr/>
          <p:nvPr/>
        </p:nvSpPr>
        <p:spPr>
          <a:xfrm>
            <a:off x="2141525" y="4623311"/>
            <a:ext cx="877506" cy="4589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EHR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608403-34FC-4D15-93BE-1799FB84641E}"/>
              </a:ext>
            </a:extLst>
          </p:cNvPr>
          <p:cNvSpPr/>
          <p:nvPr/>
        </p:nvSpPr>
        <p:spPr>
          <a:xfrm>
            <a:off x="2146696" y="3868627"/>
            <a:ext cx="877506" cy="4589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Identified Warehouse</a:t>
            </a:r>
          </a:p>
        </p:txBody>
      </p:sp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B373529C-DE38-47AD-A7A8-33BB33795E8F}"/>
              </a:ext>
            </a:extLst>
          </p:cNvPr>
          <p:cNvSpPr/>
          <p:nvPr/>
        </p:nvSpPr>
        <p:spPr>
          <a:xfrm>
            <a:off x="2784670" y="1726287"/>
            <a:ext cx="1058101" cy="887965"/>
          </a:xfrm>
          <a:prstGeom prst="flowChartMagneticDisk">
            <a:avLst/>
          </a:prstGeom>
          <a:solidFill>
            <a:srgbClr val="0070C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FHIR Repository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C61DCB-B521-4814-9C8D-50F72BA48810}"/>
              </a:ext>
            </a:extLst>
          </p:cNvPr>
          <p:cNvSpPr/>
          <p:nvPr/>
        </p:nvSpPr>
        <p:spPr>
          <a:xfrm>
            <a:off x="10578132" y="1353971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NIH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DB2A44-F48C-4EF1-B088-32A951809E5F}"/>
              </a:ext>
            </a:extLst>
          </p:cNvPr>
          <p:cNvSpPr/>
          <p:nvPr/>
        </p:nvSpPr>
        <p:spPr>
          <a:xfrm>
            <a:off x="10578132" y="1963267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8BB320-9412-4DCB-A740-61DF2C08CD25}"/>
              </a:ext>
            </a:extLst>
          </p:cNvPr>
          <p:cNvSpPr/>
          <p:nvPr/>
        </p:nvSpPr>
        <p:spPr>
          <a:xfrm>
            <a:off x="10618995" y="3513386"/>
            <a:ext cx="804027" cy="4220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FDA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FC7A5260-6377-4AEF-BA72-3F4EAEA7A1AF}"/>
              </a:ext>
            </a:extLst>
          </p:cNvPr>
          <p:cNvCxnSpPr>
            <a:cxnSpLocks/>
            <a:stCxn id="133" idx="3"/>
            <a:endCxn id="21" idx="3"/>
          </p:cNvCxnSpPr>
          <p:nvPr/>
        </p:nvCxnSpPr>
        <p:spPr>
          <a:xfrm rot="10800000" flipV="1">
            <a:off x="8125099" y="1246609"/>
            <a:ext cx="136283" cy="376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E8F164A-C3B7-4AD9-929F-22D9CF4EDD88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>
            <a:off x="3647833" y="1302034"/>
            <a:ext cx="422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9B7F5D8-0BE4-46B3-BC34-C5641B6C0663}"/>
              </a:ext>
            </a:extLst>
          </p:cNvPr>
          <p:cNvSpPr/>
          <p:nvPr/>
        </p:nvSpPr>
        <p:spPr>
          <a:xfrm>
            <a:off x="3618905" y="3842938"/>
            <a:ext cx="745887" cy="4589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CDM to FHIR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8FEADDA-C4E6-4DFC-AAFE-13F974904817}"/>
              </a:ext>
            </a:extLst>
          </p:cNvPr>
          <p:cNvCxnSpPr>
            <a:cxnSpLocks/>
            <a:stCxn id="3" idx="4"/>
            <a:endCxn id="122" idx="1"/>
          </p:cNvCxnSpPr>
          <p:nvPr/>
        </p:nvCxnSpPr>
        <p:spPr>
          <a:xfrm flipV="1">
            <a:off x="8442882" y="2170303"/>
            <a:ext cx="1234665" cy="17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E6107FE5-F63F-4C61-A5C9-00347A156951}"/>
              </a:ext>
            </a:extLst>
          </p:cNvPr>
          <p:cNvCxnSpPr>
            <a:cxnSpLocks/>
            <a:stCxn id="42" idx="4"/>
            <a:endCxn id="37" idx="1"/>
          </p:cNvCxnSpPr>
          <p:nvPr/>
        </p:nvCxnSpPr>
        <p:spPr>
          <a:xfrm flipV="1">
            <a:off x="3842771" y="2166938"/>
            <a:ext cx="601072" cy="333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F6259E1-FA80-4504-AB0D-616A6DD2D237}"/>
              </a:ext>
            </a:extLst>
          </p:cNvPr>
          <p:cNvSpPr/>
          <p:nvPr/>
        </p:nvSpPr>
        <p:spPr>
          <a:xfrm>
            <a:off x="9677547" y="1959274"/>
            <a:ext cx="756893" cy="422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FHIR</a:t>
            </a:r>
          </a:p>
        </p:txBody>
      </p: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2DB9B514-5373-4303-AC26-D2832B4BE5E5}"/>
              </a:ext>
            </a:extLst>
          </p:cNvPr>
          <p:cNvCxnSpPr>
            <a:cxnSpLocks/>
            <a:stCxn id="3" idx="4"/>
            <a:endCxn id="26" idx="1"/>
          </p:cNvCxnSpPr>
          <p:nvPr/>
        </p:nvCxnSpPr>
        <p:spPr>
          <a:xfrm>
            <a:off x="8442882" y="2172066"/>
            <a:ext cx="1234664" cy="667774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6F9B928F-DD0F-4670-B84B-F19B52FCA3D8}"/>
              </a:ext>
            </a:extLst>
          </p:cNvPr>
          <p:cNvCxnSpPr>
            <a:cxnSpLocks/>
            <a:stCxn id="3" idx="4"/>
            <a:endCxn id="24" idx="1"/>
          </p:cNvCxnSpPr>
          <p:nvPr/>
        </p:nvCxnSpPr>
        <p:spPr>
          <a:xfrm flipV="1">
            <a:off x="8442882" y="1565737"/>
            <a:ext cx="1234666" cy="60632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00ACF95-45F4-4C5F-871D-A82D514E4C08}"/>
              </a:ext>
            </a:extLst>
          </p:cNvPr>
          <p:cNvCxnSpPr>
            <a:cxnSpLocks/>
            <a:stCxn id="37" idx="3"/>
            <a:endCxn id="30" idx="2"/>
          </p:cNvCxnSpPr>
          <p:nvPr/>
        </p:nvCxnSpPr>
        <p:spPr>
          <a:xfrm>
            <a:off x="5113387" y="2166938"/>
            <a:ext cx="1390494" cy="5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D545536C-926D-4CA0-86B3-81232BCD85B2}"/>
              </a:ext>
            </a:extLst>
          </p:cNvPr>
          <p:cNvCxnSpPr>
            <a:cxnSpLocks/>
            <a:stCxn id="30" idx="4"/>
            <a:endCxn id="3" idx="2"/>
          </p:cNvCxnSpPr>
          <p:nvPr/>
        </p:nvCxnSpPr>
        <p:spPr>
          <a:xfrm>
            <a:off x="7417570" y="2172066"/>
            <a:ext cx="221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7AA3FB12-7ADA-49F5-AF8E-0D189AFE3C0E}"/>
              </a:ext>
            </a:extLst>
          </p:cNvPr>
          <p:cNvCxnSpPr>
            <a:cxnSpLocks/>
            <a:stCxn id="28" idx="3"/>
            <a:endCxn id="47" idx="1"/>
          </p:cNvCxnSpPr>
          <p:nvPr/>
        </p:nvCxnSpPr>
        <p:spPr>
          <a:xfrm>
            <a:off x="10508579" y="3724415"/>
            <a:ext cx="11041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65CB2F7-C048-40A4-B0E9-03A3F0B92B50}"/>
              </a:ext>
            </a:extLst>
          </p:cNvPr>
          <p:cNvCxnSpPr>
            <a:cxnSpLocks/>
            <a:stCxn id="122" idx="3"/>
            <a:endCxn id="46" idx="1"/>
          </p:cNvCxnSpPr>
          <p:nvPr/>
        </p:nvCxnSpPr>
        <p:spPr>
          <a:xfrm>
            <a:off x="10434440" y="2170303"/>
            <a:ext cx="143692" cy="399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BBA59863-C061-4D8B-874D-50A910C45BB0}"/>
              </a:ext>
            </a:extLst>
          </p:cNvPr>
          <p:cNvCxnSpPr>
            <a:cxnSpLocks/>
            <a:stCxn id="24" idx="3"/>
            <a:endCxn id="45" idx="1"/>
          </p:cNvCxnSpPr>
          <p:nvPr/>
        </p:nvCxnSpPr>
        <p:spPr>
          <a:xfrm flipV="1">
            <a:off x="10434440" y="1565000"/>
            <a:ext cx="143692" cy="73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7803E46-DDA4-4616-A5E0-6238EF26514F}"/>
              </a:ext>
            </a:extLst>
          </p:cNvPr>
          <p:cNvSpPr txBox="1"/>
          <p:nvPr/>
        </p:nvSpPr>
        <p:spPr>
          <a:xfrm>
            <a:off x="4471930" y="3661922"/>
            <a:ext cx="2719782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u="sng" dirty="0"/>
              <a:t>CDM Adapter: Bidirectional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FHIR </a:t>
            </a:r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  <a:r>
              <a:rPr lang="en-US" sz="1350" dirty="0">
                <a:solidFill>
                  <a:srgbClr val="FF0000"/>
                </a:solidFill>
              </a:rPr>
              <a:t>CDMs </a:t>
            </a:r>
          </a:p>
          <a:p>
            <a:r>
              <a:rPr lang="en-US" sz="1350" dirty="0"/>
              <a:t>(</a:t>
            </a:r>
            <a:r>
              <a:rPr lang="en-US" sz="1200" dirty="0"/>
              <a:t>OMOP, PCORI, i2b2ACT, Sentinel)</a:t>
            </a:r>
            <a:endParaRPr lang="en-US" sz="135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F6BAFB-A585-4265-B5AF-FD681E8A1DBF}"/>
              </a:ext>
            </a:extLst>
          </p:cNvPr>
          <p:cNvSpPr txBox="1"/>
          <p:nvPr/>
        </p:nvSpPr>
        <p:spPr>
          <a:xfrm>
            <a:off x="8736341" y="4068838"/>
            <a:ext cx="286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Multiple Exports formats</a:t>
            </a:r>
          </a:p>
          <a:p>
            <a:r>
              <a:rPr lang="en-US" sz="1350" dirty="0"/>
              <a:t>i.e. , FDA, NIH</a:t>
            </a:r>
          </a:p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FHIR  BRIDG </a:t>
            </a:r>
            <a:r>
              <a:rPr lang="en-US" sz="1350" dirty="0">
                <a:sym typeface="Wingdings" panose="05000000000000000000" pitchFamily="2" charset="2"/>
              </a:rPr>
              <a:t> CDISC</a:t>
            </a:r>
          </a:p>
          <a:p>
            <a:r>
              <a:rPr lang="en-US" sz="1350" dirty="0">
                <a:sym typeface="Wingdings" panose="05000000000000000000" pitchFamily="2" charset="2"/>
              </a:rPr>
              <a:t>RxNorm  NDC</a:t>
            </a:r>
            <a:endParaRPr lang="en-US" sz="135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FCA475-357E-4B58-851F-5B99BD349094}"/>
              </a:ext>
            </a:extLst>
          </p:cNvPr>
          <p:cNvCxnSpPr>
            <a:cxnSpLocks/>
          </p:cNvCxnSpPr>
          <p:nvPr/>
        </p:nvCxnSpPr>
        <p:spPr>
          <a:xfrm flipV="1">
            <a:off x="8740045" y="2411681"/>
            <a:ext cx="0" cy="1927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D6187736-77EC-4CEA-9947-3BEE482C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83" y="1975154"/>
            <a:ext cx="379398" cy="383568"/>
          </a:xfrm>
          <a:prstGeom prst="rect">
            <a:avLst/>
          </a:prstGeom>
        </p:spPr>
      </p:pic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1EE4E4A-0B54-44F8-A3C0-513FB35FEC5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652488" y="2618650"/>
            <a:ext cx="487814" cy="1673366"/>
          </a:xfrm>
          <a:prstGeom prst="bentConnector2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F1C6B7D-6338-4612-919C-1C6662D1EEC3}"/>
              </a:ext>
            </a:extLst>
          </p:cNvPr>
          <p:cNvSpPr txBox="1"/>
          <p:nvPr/>
        </p:nvSpPr>
        <p:spPr>
          <a:xfrm>
            <a:off x="-1" y="2045279"/>
            <a:ext cx="2723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1. Institutional Value Sets </a:t>
            </a:r>
            <a:r>
              <a:rPr lang="en-US" sz="1350" dirty="0">
                <a:sym typeface="Wingdings" panose="05000000000000000000" pitchFamily="2" charset="2"/>
              </a:rPr>
              <a:t> FHIR</a:t>
            </a:r>
          </a:p>
          <a:p>
            <a:pPr algn="r"/>
            <a:r>
              <a:rPr lang="en-US" sz="1350" dirty="0">
                <a:sym typeface="Wingdings" panose="05000000000000000000" pitchFamily="2" charset="2"/>
              </a:rPr>
              <a:t>2. Standard Terminologies  FHIR</a:t>
            </a:r>
            <a:endParaRPr lang="en-US" sz="1350" dirty="0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911E32-0BBB-4ECF-8A22-AA4FBF061C64}"/>
              </a:ext>
            </a:extLst>
          </p:cNvPr>
          <p:cNvCxnSpPr>
            <a:cxnSpLocks/>
            <a:stCxn id="158" idx="3"/>
            <a:endCxn id="115" idx="1"/>
          </p:cNvCxnSpPr>
          <p:nvPr/>
        </p:nvCxnSpPr>
        <p:spPr>
          <a:xfrm flipV="1">
            <a:off x="9408395" y="5579159"/>
            <a:ext cx="593532" cy="26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C29185D-DCED-4A63-9B9E-F4947F9C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927" y="5312157"/>
            <a:ext cx="528198" cy="534003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14132D7-B008-4F4E-B2AD-60EC1A5E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1381" y="947988"/>
            <a:ext cx="448494" cy="597241"/>
          </a:xfrm>
          <a:prstGeom prst="rect">
            <a:avLst/>
          </a:prstGeom>
        </p:spPr>
      </p:pic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DB2A374F-6B86-4757-95DF-9E9323BAFD5D}"/>
              </a:ext>
            </a:extLst>
          </p:cNvPr>
          <p:cNvCxnSpPr>
            <a:cxnSpLocks/>
            <a:stCxn id="105" idx="0"/>
          </p:cNvCxnSpPr>
          <p:nvPr/>
        </p:nvCxnSpPr>
        <p:spPr>
          <a:xfrm rot="16200000" flipV="1">
            <a:off x="3152383" y="3003471"/>
            <a:ext cx="1239385" cy="439549"/>
          </a:xfrm>
          <a:prstGeom prst="bentConnector3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55033176-05A5-4CC6-915F-8392D552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36" y="2979071"/>
            <a:ext cx="427170" cy="431864"/>
          </a:xfrm>
          <a:prstGeom prst="rect">
            <a:avLst/>
          </a:prstGeom>
        </p:spPr>
      </p:pic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8D8058C2-DF20-45F8-A01B-D2D8A94CBEAE}"/>
              </a:ext>
            </a:extLst>
          </p:cNvPr>
          <p:cNvCxnSpPr>
            <a:cxnSpLocks/>
            <a:stCxn id="40" idx="3"/>
            <a:endCxn id="105" idx="2"/>
          </p:cNvCxnSpPr>
          <p:nvPr/>
        </p:nvCxnSpPr>
        <p:spPr>
          <a:xfrm flipV="1">
            <a:off x="3019031" y="4301910"/>
            <a:ext cx="972818" cy="5508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899B8C8A-8D01-4B0E-9C1F-E02D2D124BDB}"/>
              </a:ext>
            </a:extLst>
          </p:cNvPr>
          <p:cNvCxnSpPr>
            <a:cxnSpLocks/>
            <a:stCxn id="41" idx="0"/>
          </p:cNvCxnSpPr>
          <p:nvPr/>
        </p:nvCxnSpPr>
        <p:spPr>
          <a:xfrm rot="5400000" flipH="1" flipV="1">
            <a:off x="2222374" y="2977326"/>
            <a:ext cx="1254376" cy="528226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E39BDDE6-7766-4723-9C55-941E81DC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446" y="3005238"/>
            <a:ext cx="427170" cy="431864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EDD4C7F-A2A8-4197-8B4D-17CD6EF156A9}"/>
              </a:ext>
            </a:extLst>
          </p:cNvPr>
          <p:cNvCxnSpPr>
            <a:cxnSpLocks/>
            <a:stCxn id="40" idx="0"/>
            <a:endCxn id="41" idx="2"/>
          </p:cNvCxnSpPr>
          <p:nvPr/>
        </p:nvCxnSpPr>
        <p:spPr>
          <a:xfrm flipV="1">
            <a:off x="2580278" y="4327600"/>
            <a:ext cx="5171" cy="295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09923D9-DAEA-4829-AE35-FAAA80BEF207}"/>
              </a:ext>
            </a:extLst>
          </p:cNvPr>
          <p:cNvSpPr txBox="1"/>
          <p:nvPr/>
        </p:nvSpPr>
        <p:spPr>
          <a:xfrm>
            <a:off x="2467718" y="2759430"/>
            <a:ext cx="45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3821B4F-6D99-437D-BF09-94C735C7F2DE}"/>
              </a:ext>
            </a:extLst>
          </p:cNvPr>
          <p:cNvSpPr txBox="1"/>
          <p:nvPr/>
        </p:nvSpPr>
        <p:spPr>
          <a:xfrm>
            <a:off x="8356678" y="3033059"/>
            <a:ext cx="3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8FD4B3FA-A008-4D3D-B487-CDFB3A4F970B}"/>
              </a:ext>
            </a:extLst>
          </p:cNvPr>
          <p:cNvCxnSpPr>
            <a:cxnSpLocks/>
            <a:stCxn id="23" idx="2"/>
            <a:endCxn id="42" idx="1"/>
          </p:cNvCxnSpPr>
          <p:nvPr/>
        </p:nvCxnSpPr>
        <p:spPr>
          <a:xfrm rot="16200000" flipH="1">
            <a:off x="3206779" y="1619344"/>
            <a:ext cx="213225" cy="6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A800A85-4950-4FD8-B3E4-1D6534F4E998}"/>
              </a:ext>
            </a:extLst>
          </p:cNvPr>
          <p:cNvSpPr txBox="1"/>
          <p:nvPr/>
        </p:nvSpPr>
        <p:spPr>
          <a:xfrm>
            <a:off x="210320" y="4179586"/>
            <a:ext cx="17524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u="sng" dirty="0"/>
              <a:t>ETL: Bulk/HL7-2.X</a:t>
            </a:r>
          </a:p>
          <a:p>
            <a:pPr algn="r"/>
            <a:r>
              <a:rPr lang="en-US" sz="1350" dirty="0"/>
              <a:t>EHR / RDW </a:t>
            </a:r>
            <a:r>
              <a:rPr lang="en-US" sz="1350" dirty="0">
                <a:sym typeface="Wingdings" panose="05000000000000000000" pitchFamily="2" charset="2"/>
              </a:rPr>
              <a:t>to</a:t>
            </a:r>
            <a:r>
              <a:rPr lang="en-US" sz="1350" dirty="0"/>
              <a:t> </a:t>
            </a:r>
          </a:p>
          <a:p>
            <a:pPr algn="r"/>
            <a:r>
              <a:rPr lang="en-US" sz="1350" dirty="0"/>
              <a:t>FHIR Warehouse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5483E92-7900-4E63-9A27-86CE1854F5BD}"/>
              </a:ext>
            </a:extLst>
          </p:cNvPr>
          <p:cNvSpPr txBox="1"/>
          <p:nvPr/>
        </p:nvSpPr>
        <p:spPr>
          <a:xfrm>
            <a:off x="3769323" y="2851390"/>
            <a:ext cx="45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1b</a:t>
            </a:r>
          </a:p>
        </p:txBody>
      </p: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11675002-B6B6-4C68-B811-F56D3C528701}"/>
              </a:ext>
            </a:extLst>
          </p:cNvPr>
          <p:cNvCxnSpPr>
            <a:cxnSpLocks/>
            <a:stCxn id="110" idx="2"/>
          </p:cNvCxnSpPr>
          <p:nvPr/>
        </p:nvCxnSpPr>
        <p:spPr>
          <a:xfrm rot="16200000" flipH="1">
            <a:off x="1570258" y="2344553"/>
            <a:ext cx="680958" cy="1098072"/>
          </a:xfrm>
          <a:prstGeom prst="bentConnector2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5259C45-2771-4490-AC73-A7C277456E52}"/>
              </a:ext>
            </a:extLst>
          </p:cNvPr>
          <p:cNvCxnSpPr>
            <a:cxnSpLocks/>
            <a:stCxn id="21" idx="1"/>
            <a:endCxn id="22" idx="3"/>
          </p:cNvCxnSpPr>
          <p:nvPr/>
        </p:nvCxnSpPr>
        <p:spPr>
          <a:xfrm flipH="1">
            <a:off x="4769416" y="1284223"/>
            <a:ext cx="2656597" cy="1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B04C5C8-BF01-4FD4-AF4F-4CD81D7BE3B0}"/>
              </a:ext>
            </a:extLst>
          </p:cNvPr>
          <p:cNvCxnSpPr>
            <a:cxnSpLocks/>
          </p:cNvCxnSpPr>
          <p:nvPr/>
        </p:nvCxnSpPr>
        <p:spPr>
          <a:xfrm>
            <a:off x="4773128" y="414808"/>
            <a:ext cx="3721690" cy="569585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214BC21-EDD3-47D2-ACFF-E705BEB5718C}"/>
              </a:ext>
            </a:extLst>
          </p:cNvPr>
          <p:cNvGrpSpPr/>
          <p:nvPr/>
        </p:nvGrpSpPr>
        <p:grpSpPr>
          <a:xfrm>
            <a:off x="3920337" y="2287984"/>
            <a:ext cx="2520656" cy="853683"/>
            <a:chOff x="5076947" y="4145353"/>
            <a:chExt cx="2520656" cy="853683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7B75555-3C32-4234-90F1-7F8398BF54E6}"/>
                </a:ext>
              </a:extLst>
            </p:cNvPr>
            <p:cNvSpPr txBox="1"/>
            <p:nvPr/>
          </p:nvSpPr>
          <p:spPr>
            <a:xfrm>
              <a:off x="5076947" y="4145353"/>
              <a:ext cx="2154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70C0"/>
                  </a:solidFill>
                </a:rPr>
                <a:t>Blue</a:t>
              </a:r>
              <a:r>
                <a:rPr lang="en-US" dirty="0">
                  <a:solidFill>
                    <a:srgbClr val="0070C0"/>
                  </a:solidFill>
                </a:rPr>
                <a:t>: 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D934C5D-A58D-4A8F-B0B8-7DEBED67B316}"/>
                </a:ext>
              </a:extLst>
            </p:cNvPr>
            <p:cNvSpPr txBox="1"/>
            <p:nvPr/>
          </p:nvSpPr>
          <p:spPr>
            <a:xfrm>
              <a:off x="5266809" y="4388273"/>
              <a:ext cx="2154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70C0"/>
                  </a:solidFill>
                </a:rPr>
                <a:t>clinical data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CFB8D99-30C3-42CC-A0B2-373500586F1B}"/>
                </a:ext>
              </a:extLst>
            </p:cNvPr>
            <p:cNvSpPr txBox="1"/>
            <p:nvPr/>
          </p:nvSpPr>
          <p:spPr>
            <a:xfrm>
              <a:off x="5996008" y="4629704"/>
              <a:ext cx="1601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70C0"/>
                  </a:solidFill>
                </a:rPr>
                <a:t>contributor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D2E69B71-1B2E-43D1-8EBB-C91FD239F5F9}"/>
              </a:ext>
            </a:extLst>
          </p:cNvPr>
          <p:cNvSpPr txBox="1"/>
          <p:nvPr/>
        </p:nvSpPr>
        <p:spPr>
          <a:xfrm>
            <a:off x="6594872" y="2810115"/>
            <a:ext cx="185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Data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Consumer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9D03D8A5-72DF-4933-80ED-59A1D927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540" y="5320322"/>
            <a:ext cx="614855" cy="523024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36D100DB-99BD-430C-9139-50B6B16301B4}"/>
              </a:ext>
            </a:extLst>
          </p:cNvPr>
          <p:cNvSpPr txBox="1"/>
          <p:nvPr/>
        </p:nvSpPr>
        <p:spPr>
          <a:xfrm>
            <a:off x="8571566" y="5799115"/>
            <a:ext cx="1152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NCI CaDSR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F1A6E32-A8F8-4120-B9BC-FDFD216C4AAA}"/>
              </a:ext>
            </a:extLst>
          </p:cNvPr>
          <p:cNvSpPr txBox="1"/>
          <p:nvPr/>
        </p:nvSpPr>
        <p:spPr>
          <a:xfrm>
            <a:off x="9528651" y="5826068"/>
            <a:ext cx="17883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Code Map Services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5F81F09-2DB3-4A64-97A6-B05CE719D631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rgbClr val="FFFFFF"/>
                </a:solidFill>
                <a:sym typeface="Helvetica Neue Medium"/>
              </a:rPr>
              <a:t>CDMH II Architecture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4DA5180-5F8F-4D1C-BE88-173F1E6DFB55}"/>
              </a:ext>
            </a:extLst>
          </p:cNvPr>
          <p:cNvSpPr/>
          <p:nvPr/>
        </p:nvSpPr>
        <p:spPr>
          <a:xfrm>
            <a:off x="4655220" y="5333094"/>
            <a:ext cx="2690519" cy="656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100" b="1" u="sng" dirty="0">
                <a:solidFill>
                  <a:schemeClr val="tx1"/>
                </a:solidFill>
              </a:rPr>
              <a:t>NCATS Service Stack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Query Management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Data Services (validation, CQL engine)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Results Manager</a:t>
            </a:r>
          </a:p>
          <a:p>
            <a:pPr algn="r"/>
            <a:r>
              <a:rPr lang="en-US" sz="1100" dirty="0">
                <a:solidFill>
                  <a:schemeClr val="tx1"/>
                </a:solidFill>
              </a:rPr>
              <a:t>Terminology Services etc.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2980BE6-7205-439E-8B55-65D0F4591461}"/>
              </a:ext>
            </a:extLst>
          </p:cNvPr>
          <p:cNvGrpSpPr/>
          <p:nvPr/>
        </p:nvGrpSpPr>
        <p:grpSpPr>
          <a:xfrm>
            <a:off x="3922793" y="1804872"/>
            <a:ext cx="386534" cy="636185"/>
            <a:chOff x="5369382" y="2315909"/>
            <a:chExt cx="426733" cy="95275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E7EA3EC-9311-40DC-8EA5-70E7F2BC504C}"/>
                </a:ext>
              </a:extLst>
            </p:cNvPr>
            <p:cNvGrpSpPr/>
            <p:nvPr/>
          </p:nvGrpSpPr>
          <p:grpSpPr>
            <a:xfrm>
              <a:off x="5369382" y="2351460"/>
              <a:ext cx="421098" cy="892329"/>
              <a:chOff x="4922186" y="2372636"/>
              <a:chExt cx="421098" cy="89232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55F3CC7-003C-4EA4-8DC2-15EADC65D7E5}"/>
                  </a:ext>
                </a:extLst>
              </p:cNvPr>
              <p:cNvGrpSpPr/>
              <p:nvPr/>
            </p:nvGrpSpPr>
            <p:grpSpPr>
              <a:xfrm>
                <a:off x="4931319" y="2372636"/>
                <a:ext cx="411965" cy="367705"/>
                <a:chOff x="7445835" y="3425996"/>
                <a:chExt cx="881838" cy="707281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B88B79C5-2B39-456E-9044-5569B01736D5}"/>
                    </a:ext>
                  </a:extLst>
                </p:cNvPr>
                <p:cNvSpPr/>
                <p:nvPr/>
              </p:nvSpPr>
              <p:spPr>
                <a:xfrm>
                  <a:off x="7445836" y="3425996"/>
                  <a:ext cx="881837" cy="211029"/>
                </a:xfrm>
                <a:prstGeom prst="rect">
                  <a:avLst/>
                </a:prstGeom>
                <a:solidFill>
                  <a:srgbClr val="682E6B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8027153-2BDE-4606-A7BD-59F0CEC8D9EB}"/>
                    </a:ext>
                  </a:extLst>
                </p:cNvPr>
                <p:cNvSpPr/>
                <p:nvPr/>
              </p:nvSpPr>
              <p:spPr>
                <a:xfrm>
                  <a:off x="7445835" y="3674122"/>
                  <a:ext cx="881837" cy="211029"/>
                </a:xfrm>
                <a:prstGeom prst="rect">
                  <a:avLst/>
                </a:prstGeom>
                <a:solidFill>
                  <a:srgbClr val="006579"/>
                </a:solidFill>
                <a:ln>
                  <a:solidFill>
                    <a:srgbClr val="0065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91F958-6E92-4104-A4A6-A52091B2C1DE}"/>
                    </a:ext>
                  </a:extLst>
                </p:cNvPr>
                <p:cNvSpPr/>
                <p:nvPr/>
              </p:nvSpPr>
              <p:spPr>
                <a:xfrm>
                  <a:off x="7445836" y="3922248"/>
                  <a:ext cx="881837" cy="21102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BA74C89-EF59-4971-9EE0-315FE88CD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7950" y="2765699"/>
                <a:ext cx="279645" cy="282719"/>
              </a:xfrm>
              <a:prstGeom prst="rect">
                <a:avLst/>
              </a:prstGeom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35908A1-1396-4988-907E-F6B3FD3B493C}"/>
                  </a:ext>
                </a:extLst>
              </p:cNvPr>
              <p:cNvSpPr/>
              <p:nvPr/>
            </p:nvSpPr>
            <p:spPr>
              <a:xfrm>
                <a:off x="4922186" y="3055753"/>
                <a:ext cx="411965" cy="10971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AAB4B0E-FEDC-46E1-8A2B-74B589469E47}"/>
                  </a:ext>
                </a:extLst>
              </p:cNvPr>
              <p:cNvSpPr/>
              <p:nvPr/>
            </p:nvSpPr>
            <p:spPr>
              <a:xfrm>
                <a:off x="4922186" y="3155254"/>
                <a:ext cx="411965" cy="1097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65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1F9C4BF-D21C-49DF-8F51-88510743B2BA}"/>
                </a:ext>
              </a:extLst>
            </p:cNvPr>
            <p:cNvSpPr/>
            <p:nvPr/>
          </p:nvSpPr>
          <p:spPr>
            <a:xfrm>
              <a:off x="5378514" y="2315909"/>
              <a:ext cx="417601" cy="95275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AB7F903-893E-46CA-88CD-7C5855D8C279}"/>
              </a:ext>
            </a:extLst>
          </p:cNvPr>
          <p:cNvGrpSpPr/>
          <p:nvPr/>
        </p:nvGrpSpPr>
        <p:grpSpPr>
          <a:xfrm>
            <a:off x="7347341" y="5344896"/>
            <a:ext cx="588016" cy="773698"/>
            <a:chOff x="5369382" y="2315909"/>
            <a:chExt cx="426733" cy="95275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C5CF248-44E5-4FBA-9388-E07274FD71CD}"/>
                </a:ext>
              </a:extLst>
            </p:cNvPr>
            <p:cNvGrpSpPr/>
            <p:nvPr/>
          </p:nvGrpSpPr>
          <p:grpSpPr>
            <a:xfrm>
              <a:off x="5369382" y="2351460"/>
              <a:ext cx="421098" cy="892329"/>
              <a:chOff x="4922186" y="2372636"/>
              <a:chExt cx="421098" cy="8923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AAEEA48-CCAF-4B64-9B6E-ECC6AB8BBF78}"/>
                  </a:ext>
                </a:extLst>
              </p:cNvPr>
              <p:cNvGrpSpPr/>
              <p:nvPr/>
            </p:nvGrpSpPr>
            <p:grpSpPr>
              <a:xfrm>
                <a:off x="4931319" y="2372636"/>
                <a:ext cx="411965" cy="367705"/>
                <a:chOff x="7445835" y="3425996"/>
                <a:chExt cx="881838" cy="707281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2090399-CFB8-4B2D-8DE5-F9158EC01232}"/>
                    </a:ext>
                  </a:extLst>
                </p:cNvPr>
                <p:cNvSpPr/>
                <p:nvPr/>
              </p:nvSpPr>
              <p:spPr>
                <a:xfrm>
                  <a:off x="7445836" y="3425996"/>
                  <a:ext cx="881837" cy="211029"/>
                </a:xfrm>
                <a:prstGeom prst="rect">
                  <a:avLst/>
                </a:prstGeom>
                <a:solidFill>
                  <a:srgbClr val="682E6B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444EDCF-6D9E-4EE6-AF7F-7C0B32ABF61C}"/>
                    </a:ext>
                  </a:extLst>
                </p:cNvPr>
                <p:cNvSpPr/>
                <p:nvPr/>
              </p:nvSpPr>
              <p:spPr>
                <a:xfrm>
                  <a:off x="7445835" y="3674122"/>
                  <a:ext cx="881837" cy="211029"/>
                </a:xfrm>
                <a:prstGeom prst="rect">
                  <a:avLst/>
                </a:prstGeom>
                <a:solidFill>
                  <a:srgbClr val="006579"/>
                </a:solidFill>
                <a:ln>
                  <a:solidFill>
                    <a:srgbClr val="0065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8691A18-A1AB-4BD6-A8FD-7BA12D1A473A}"/>
                    </a:ext>
                  </a:extLst>
                </p:cNvPr>
                <p:cNvSpPr/>
                <p:nvPr/>
              </p:nvSpPr>
              <p:spPr>
                <a:xfrm>
                  <a:off x="7445836" y="3922248"/>
                  <a:ext cx="881837" cy="21102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CEFFE38-F7EF-4AFC-BE0F-17E29C88C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7950" y="2765699"/>
                <a:ext cx="279645" cy="282719"/>
              </a:xfrm>
              <a:prstGeom prst="rect">
                <a:avLst/>
              </a:prstGeom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5A2DF9-54BE-4DDE-9382-D40EAF235D5C}"/>
                  </a:ext>
                </a:extLst>
              </p:cNvPr>
              <p:cNvSpPr/>
              <p:nvPr/>
            </p:nvSpPr>
            <p:spPr>
              <a:xfrm>
                <a:off x="4922186" y="3055753"/>
                <a:ext cx="411965" cy="10971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DA61018-8B06-4C22-9576-ECAAD4904813}"/>
                  </a:ext>
                </a:extLst>
              </p:cNvPr>
              <p:cNvSpPr/>
              <p:nvPr/>
            </p:nvSpPr>
            <p:spPr>
              <a:xfrm>
                <a:off x="4922186" y="3155254"/>
                <a:ext cx="411965" cy="1097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65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A125412-3483-4D9F-80D3-F59D9819EE1D}"/>
                </a:ext>
              </a:extLst>
            </p:cNvPr>
            <p:cNvSpPr/>
            <p:nvPr/>
          </p:nvSpPr>
          <p:spPr>
            <a:xfrm>
              <a:off x="5378514" y="2315909"/>
              <a:ext cx="417601" cy="95275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837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333F4-19A0-254F-AE68-D88DE0EB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421" y="1044874"/>
            <a:ext cx="10326782" cy="46895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Automated deployment, versioning and provisioning of AWS cloud infrastructure (GitHub, Terraform, Jenkins)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Separation of agency and partner Virtual Private Cloud (VPC) with the layers of network &amp; access security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Automation of server patching and preparation for application deployment and operations and management</a:t>
            </a:r>
            <a:endParaRPr lang="en-US" sz="1000" dirty="0"/>
          </a:p>
          <a:p>
            <a:pPr marL="0" indent="0">
              <a:buNone/>
            </a:pPr>
            <a:r>
              <a:rPr lang="en-US" dirty="0"/>
              <a:t>Secure vault set up for encrypting passwords to both agency and partner resources.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Automated mechanism to request time-bound access to cloud resources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1CB567-1A3B-F046-9839-0AA82F31F642}"/>
              </a:ext>
            </a:extLst>
          </p:cNvPr>
          <p:cNvSpPr/>
          <p:nvPr/>
        </p:nvSpPr>
        <p:spPr>
          <a:xfrm>
            <a:off x="625815" y="1130787"/>
            <a:ext cx="589402" cy="5774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Cloud Computing">
            <a:extLst>
              <a:ext uri="{FF2B5EF4-FFF2-40B4-BE49-F238E27FC236}">
                <a16:creationId xmlns:a16="http://schemas.microsoft.com/office/drawing/2014/main" id="{92D2EB1B-9ACA-F144-A15E-0B4BCA106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725" y="1206745"/>
            <a:ext cx="425582" cy="425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16BF60F-7A04-DB4E-B9F3-820E528766D0}"/>
              </a:ext>
            </a:extLst>
          </p:cNvPr>
          <p:cNvSpPr/>
          <p:nvPr/>
        </p:nvSpPr>
        <p:spPr>
          <a:xfrm>
            <a:off x="608804" y="3353042"/>
            <a:ext cx="589402" cy="5774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 descr="Gears">
            <a:extLst>
              <a:ext uri="{FF2B5EF4-FFF2-40B4-BE49-F238E27FC236}">
                <a16:creationId xmlns:a16="http://schemas.microsoft.com/office/drawing/2014/main" id="{3C99A1BD-2B83-284F-AEF0-9CC4C2179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407" y="3429000"/>
            <a:ext cx="425582" cy="4255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91379E1-7FF8-AA4C-A853-547E3E9549DA}"/>
              </a:ext>
            </a:extLst>
          </p:cNvPr>
          <p:cNvSpPr/>
          <p:nvPr/>
        </p:nvSpPr>
        <p:spPr>
          <a:xfrm>
            <a:off x="596557" y="4401129"/>
            <a:ext cx="589402" cy="5774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85C170-E218-EC4F-98A2-CEDB43708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8160" y="4477087"/>
            <a:ext cx="425582" cy="4255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C63C0D6-8DC5-2644-B7C4-9BFD141A63B7}"/>
              </a:ext>
            </a:extLst>
          </p:cNvPr>
          <p:cNvSpPr/>
          <p:nvPr/>
        </p:nvSpPr>
        <p:spPr>
          <a:xfrm>
            <a:off x="616122" y="5422655"/>
            <a:ext cx="589402" cy="5774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EAE49B9D-7B60-D94D-B732-881C0A62A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725" y="5498613"/>
            <a:ext cx="457200" cy="4572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6990029-DD07-F449-A17A-D78E0F793B29}"/>
              </a:ext>
            </a:extLst>
          </p:cNvPr>
          <p:cNvSpPr/>
          <p:nvPr/>
        </p:nvSpPr>
        <p:spPr>
          <a:xfrm>
            <a:off x="596557" y="2255195"/>
            <a:ext cx="589402" cy="5774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Download from cloud">
            <a:extLst>
              <a:ext uri="{FF2B5EF4-FFF2-40B4-BE49-F238E27FC236}">
                <a16:creationId xmlns:a16="http://schemas.microsoft.com/office/drawing/2014/main" id="{C4B91F95-9B51-B34E-A70C-45EF038291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752" y="2297746"/>
            <a:ext cx="492397" cy="4923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9EF3A7-5816-4D7E-B785-36ADD9ACC3DD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rgbClr val="FFFFFF"/>
                </a:solidFill>
                <a:sym typeface="Helvetica Neue Medium"/>
              </a:rPr>
              <a:t>Highlights of Systems Architecture and Design</a:t>
            </a:r>
          </a:p>
        </p:txBody>
      </p:sp>
    </p:spTree>
    <p:extLst>
      <p:ext uri="{BB962C8B-B14F-4D97-AF65-F5344CB8AC3E}">
        <p14:creationId xmlns:p14="http://schemas.microsoft.com/office/powerpoint/2010/main" val="3508809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4F8BD1-69F8-4A7C-9B51-41A5EE322885}"/>
              </a:ext>
            </a:extLst>
          </p:cNvPr>
          <p:cNvSpPr/>
          <p:nvPr/>
        </p:nvSpPr>
        <p:spPr>
          <a:xfrm>
            <a:off x="2269708" y="3743634"/>
            <a:ext cx="2634698" cy="167298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Triggers:</a:t>
            </a: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Subscription (data), </a:t>
            </a: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CDS Hook (event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87CF3-AF4B-493C-8136-F4EF34D3B9D4}"/>
              </a:ext>
            </a:extLst>
          </p:cNvPr>
          <p:cNvSpPr/>
          <p:nvPr/>
        </p:nvSpPr>
        <p:spPr>
          <a:xfrm>
            <a:off x="2261652" y="1923165"/>
            <a:ext cx="4263315" cy="1748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CQL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(e.g. CQL Runtime Services)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D1112B-538E-4B2D-BF42-E2BE19D96716}"/>
              </a:ext>
            </a:extLst>
          </p:cNvPr>
          <p:cNvSpPr/>
          <p:nvPr/>
        </p:nvSpPr>
        <p:spPr>
          <a:xfrm>
            <a:off x="6524966" y="1923165"/>
            <a:ext cx="2778917" cy="1748967"/>
          </a:xfrm>
          <a:prstGeom prst="rect">
            <a:avLst/>
          </a:prstGeom>
          <a:solidFill>
            <a:srgbClr val="ACC8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Code Map Services</a:t>
            </a:r>
          </a:p>
          <a:p>
            <a:pPr algn="ct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Vocab &amp; Terminology Services, </a:t>
            </a:r>
            <a:r>
              <a:rPr lang="en-US" sz="1600" dirty="0">
                <a:solidFill>
                  <a:schemeClr val="tx1"/>
                </a:solidFill>
              </a:rPr>
              <a:t>Validation)</a:t>
            </a:r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C1773E-8A31-4302-B277-332BA1402A06}"/>
              </a:ext>
            </a:extLst>
          </p:cNvPr>
          <p:cNvSpPr/>
          <p:nvPr/>
        </p:nvSpPr>
        <p:spPr>
          <a:xfrm>
            <a:off x="4904406" y="3743634"/>
            <a:ext cx="3446232" cy="167415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Results 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BA5784-E824-4E03-ACDE-6670C301EABD}"/>
              </a:ext>
            </a:extLst>
          </p:cNvPr>
          <p:cNvSpPr/>
          <p:nvPr/>
        </p:nvSpPr>
        <p:spPr>
          <a:xfrm>
            <a:off x="9303884" y="1923165"/>
            <a:ext cx="2528788" cy="174896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Supplemental Data Collection Services</a:t>
            </a:r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44DC0F12-350E-40B9-8011-0A6014CECD0C}"/>
              </a:ext>
            </a:extLst>
          </p:cNvPr>
          <p:cNvSpPr/>
          <p:nvPr/>
        </p:nvSpPr>
        <p:spPr>
          <a:xfrm>
            <a:off x="8350639" y="3743634"/>
            <a:ext cx="3508216" cy="167298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Bulk FHIR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(De-ID, Hashing, Anonymization, Linking)</a:t>
            </a: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A22E63-4BB2-41FC-9C98-A99666D2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633" y="1943647"/>
            <a:ext cx="506756" cy="512325"/>
          </a:xfrm>
          <a:prstGeom prst="rect">
            <a:avLst/>
          </a:prstGeom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CFA4E-0F8A-4BCD-ABA7-048953A3ACEB}"/>
              </a:ext>
            </a:extLst>
          </p:cNvPr>
          <p:cNvGrpSpPr/>
          <p:nvPr/>
        </p:nvGrpSpPr>
        <p:grpSpPr>
          <a:xfrm>
            <a:off x="341147" y="2053557"/>
            <a:ext cx="1490406" cy="3339880"/>
            <a:chOff x="4931319" y="2372636"/>
            <a:chExt cx="415260" cy="91056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3E5AAED-2A99-49CD-8A25-0386164FD37C}"/>
                </a:ext>
              </a:extLst>
            </p:cNvPr>
            <p:cNvGrpSpPr/>
            <p:nvPr/>
          </p:nvGrpSpPr>
          <p:grpSpPr>
            <a:xfrm>
              <a:off x="4931319" y="2372636"/>
              <a:ext cx="411965" cy="367705"/>
              <a:chOff x="7445835" y="3425996"/>
              <a:chExt cx="881838" cy="7072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6EF7213-FFDA-4429-80BA-1F467AF19B8B}"/>
                  </a:ext>
                </a:extLst>
              </p:cNvPr>
              <p:cNvSpPr/>
              <p:nvPr/>
            </p:nvSpPr>
            <p:spPr>
              <a:xfrm>
                <a:off x="7445836" y="3425996"/>
                <a:ext cx="881837" cy="211029"/>
              </a:xfrm>
              <a:prstGeom prst="rect">
                <a:avLst/>
              </a:prstGeom>
              <a:solidFill>
                <a:srgbClr val="682E6B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01C78F6-CE83-4EE5-8A33-E60633CBA32C}"/>
                  </a:ext>
                </a:extLst>
              </p:cNvPr>
              <p:cNvSpPr/>
              <p:nvPr/>
            </p:nvSpPr>
            <p:spPr>
              <a:xfrm>
                <a:off x="7445835" y="3674122"/>
                <a:ext cx="881837" cy="211029"/>
              </a:xfrm>
              <a:prstGeom prst="rect">
                <a:avLst/>
              </a:prstGeom>
              <a:solidFill>
                <a:srgbClr val="006579"/>
              </a:solidFill>
              <a:ln>
                <a:solidFill>
                  <a:srgbClr val="0065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C7CB157-7E3D-4B82-9914-8737FA35EA61}"/>
                  </a:ext>
                </a:extLst>
              </p:cNvPr>
              <p:cNvSpPr/>
              <p:nvPr/>
            </p:nvSpPr>
            <p:spPr>
              <a:xfrm>
                <a:off x="7445836" y="3922248"/>
                <a:ext cx="881837" cy="21102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87484C-9AB4-41A7-8D6A-6F446104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7950" y="2765699"/>
              <a:ext cx="279645" cy="282719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89E94D0-ECB7-4DD8-BE40-880A7C1EAB29}"/>
                </a:ext>
              </a:extLst>
            </p:cNvPr>
            <p:cNvSpPr/>
            <p:nvPr/>
          </p:nvSpPr>
          <p:spPr>
            <a:xfrm>
              <a:off x="4934614" y="3073993"/>
              <a:ext cx="411965" cy="109711"/>
            </a:xfrm>
            <a:prstGeom prst="rect">
              <a:avLst/>
            </a:prstGeom>
            <a:solidFill>
              <a:srgbClr val="ACC8E8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1AFD32-0C36-4E51-9C5B-A76F7E457904}"/>
                </a:ext>
              </a:extLst>
            </p:cNvPr>
            <p:cNvSpPr/>
            <p:nvPr/>
          </p:nvSpPr>
          <p:spPr>
            <a:xfrm>
              <a:off x="4934614" y="3173494"/>
              <a:ext cx="411965" cy="1097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006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4588662-6020-4A04-A270-A5CF2A6B3B97}"/>
              </a:ext>
            </a:extLst>
          </p:cNvPr>
          <p:cNvSpPr/>
          <p:nvPr/>
        </p:nvSpPr>
        <p:spPr>
          <a:xfrm>
            <a:off x="341143" y="1923165"/>
            <a:ext cx="1498808" cy="34946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8ECC017-E0EA-446F-854E-8C22ACD42951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rgbClr val="FFFFFF"/>
                </a:solidFill>
                <a:latin typeface="+mn-lt"/>
                <a:sym typeface="Helvetica Neue Medium"/>
              </a:rPr>
              <a:t>Service Stack- Agent</a:t>
            </a:r>
          </a:p>
        </p:txBody>
      </p:sp>
    </p:spTree>
    <p:extLst>
      <p:ext uri="{BB962C8B-B14F-4D97-AF65-F5344CB8AC3E}">
        <p14:creationId xmlns:p14="http://schemas.microsoft.com/office/powerpoint/2010/main" val="18399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FC55-9BC9-0B4C-829A-3EB1E0C4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10" y="156656"/>
            <a:ext cx="11286309" cy="4607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/>
              <a:t>High-level Systems Architecture (DEV)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91937-DF6E-CF45-97FE-62D20FA08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1758"/>
            <a:ext cx="12192000" cy="60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8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04032-930A-460B-AE62-78BEF0BE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138" y="112236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70C0"/>
                </a:solidFill>
                <a:latin typeface="+mn-lt"/>
              </a:rPr>
              <a:t>CodeX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08F84E-AFB4-44FB-B4B7-1085EE666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92" y="3754438"/>
            <a:ext cx="9144000" cy="1052019"/>
          </a:xfrm>
        </p:spPr>
        <p:txBody>
          <a:bodyPr/>
          <a:lstStyle/>
          <a:p>
            <a:pPr algn="l"/>
            <a:r>
              <a:rPr lang="en-US" dirty="0"/>
              <a:t>Steve Bratt (</a:t>
            </a:r>
            <a:r>
              <a:rPr lang="en-US" dirty="0">
                <a:hlinkClick r:id="rId2"/>
              </a:rPr>
              <a:t>sbratt@mitre.org</a:t>
            </a:r>
            <a:r>
              <a:rPr lang="en-US" dirty="0"/>
              <a:t>) </a:t>
            </a:r>
          </a:p>
          <a:p>
            <a:pPr algn="l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5BF276-A319-44C8-B1EA-844BB22946A7}"/>
              </a:ext>
            </a:extLst>
          </p:cNvPr>
          <p:cNvCxnSpPr/>
          <p:nvPr/>
        </p:nvCxnSpPr>
        <p:spPr>
          <a:xfrm>
            <a:off x="375138" y="3509963"/>
            <a:ext cx="9952892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25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8516-E3CD-45D4-8F6B-178DF8F86FE7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Introduction to mCODE</a:t>
            </a:r>
            <a:r>
              <a:rPr lang="en-US" sz="3200" baseline="50000" dirty="0"/>
              <a:t>TM</a:t>
            </a:r>
            <a:r>
              <a:rPr lang="en-US" dirty="0"/>
              <a:t> and the CodeX</a:t>
            </a:r>
            <a:r>
              <a:rPr lang="en-US" sz="3200" baseline="50000" dirty="0"/>
              <a:t>TM</a:t>
            </a:r>
            <a:r>
              <a:rPr lang="en-US" dirty="0"/>
              <a:t> HL7 FHIR Accelerator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8EA01-3CA6-47B6-909C-E14C62CAD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164" y="2568944"/>
            <a:ext cx="7083836" cy="1195534"/>
          </a:xfrm>
        </p:spPr>
        <p:txBody>
          <a:bodyPr/>
          <a:lstStyle/>
          <a:p>
            <a:r>
              <a:rPr lang="en-US" dirty="0"/>
              <a:t>Steve Bratt (</a:t>
            </a:r>
            <a:r>
              <a:rPr lang="en-US" dirty="0">
                <a:hlinkClick r:id="rId2"/>
              </a:rPr>
              <a:t>sbratt@mitre.org</a:t>
            </a:r>
            <a:r>
              <a:rPr lang="en-US" dirty="0"/>
              <a:t>) </a:t>
            </a:r>
          </a:p>
          <a:p>
            <a:r>
              <a:rPr lang="en-US" dirty="0"/>
              <a:t>Lead, CodeX HL7 FHIR Accelerator</a:t>
            </a:r>
          </a:p>
          <a:p>
            <a:r>
              <a:rPr lang="en-US" dirty="0"/>
              <a:t>Tuesday May 19</a:t>
            </a:r>
            <a:r>
              <a:rPr lang="en-US" baseline="30000" dirty="0"/>
              <a:t>th</a:t>
            </a:r>
            <a:r>
              <a:rPr lang="en-US" dirty="0"/>
              <a:t>,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4ECEA-590D-4F4B-82D1-694A36EC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|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295008BC-DA31-4D19-837B-EFA4386B05F5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18</a:t>
            </a:fld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04228865-4BF7-F847-B9D2-F74BFCFD6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386" y="6533564"/>
            <a:ext cx="36231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Approved for Public Release; Distribution Unlimited. Case Number 19-2023</a:t>
            </a:r>
          </a:p>
        </p:txBody>
      </p:sp>
    </p:spTree>
    <p:extLst>
      <p:ext uri="{BB962C8B-B14F-4D97-AF65-F5344CB8AC3E}">
        <p14:creationId xmlns:p14="http://schemas.microsoft.com/office/powerpoint/2010/main" val="354796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51C3-8B9E-4471-BE4D-9715C3F7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D2EF6-7984-4B3B-8000-F07D4365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96" y="1666240"/>
            <a:ext cx="9996371" cy="513400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>mCODE standard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HL7 </a:t>
            </a:r>
            <a:r>
              <a:rPr lang="en-US" b="1" dirty="0"/>
              <a:t>standard</a:t>
            </a:r>
            <a:r>
              <a:rPr lang="en-US" dirty="0"/>
              <a:t> language for cancer data collection and sharing</a:t>
            </a:r>
            <a:endParaRPr lang="en-US" sz="2800" b="1" dirty="0"/>
          </a:p>
          <a:p>
            <a:pPr>
              <a:lnSpc>
                <a:spcPct val="120000"/>
              </a:lnSpc>
            </a:pPr>
            <a:r>
              <a:rPr lang="en-US" sz="2800" b="1" dirty="0"/>
              <a:t>CodeX HL7 FHIR Accelerator Community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 </a:t>
            </a:r>
            <a:r>
              <a:rPr lang="en-US" b="1" dirty="0"/>
              <a:t>community</a:t>
            </a:r>
            <a:r>
              <a:rPr lang="en-US" dirty="0"/>
              <a:t> building valuable, mCODE-based implementations to improve cancer care and research</a:t>
            </a:r>
            <a:endParaRPr lang="en-US" sz="2800" b="1" dirty="0"/>
          </a:p>
          <a:p>
            <a:pPr lvl="1">
              <a:lnSpc>
                <a:spcPct val="120000"/>
              </a:lnSpc>
            </a:pPr>
            <a:r>
              <a:rPr lang="en-US" dirty="0"/>
              <a:t>Example Use Case: Registry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D4C10-F4F3-4411-9E4D-47915C21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| </a:t>
            </a:r>
            <a:fld id="{295008BC-DA31-4D19-837B-EFA4386B05F5}" type="slidenum">
              <a:rPr lang="en-US" smtClean="0">
                <a:latin typeface="Arial" pitchFamily="34" charset="0"/>
              </a:rPr>
              <a:pPr/>
              <a:t>19</a:t>
            </a:fld>
            <a:r>
              <a:rPr lang="en-US" dirty="0">
                <a:latin typeface="Arial" pitchFamily="34" charset="0"/>
              </a:rPr>
              <a:t> 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627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7A3062-D7E8-467F-8D0C-C9B6987CA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083694"/>
              </p:ext>
            </p:extLst>
          </p:nvPr>
        </p:nvGraphicFramePr>
        <p:xfrm>
          <a:off x="529936" y="1016718"/>
          <a:ext cx="11022646" cy="5415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419">
                  <a:extLst>
                    <a:ext uri="{9D8B030D-6E8A-4147-A177-3AD203B41FA5}">
                      <a16:colId xmlns:a16="http://schemas.microsoft.com/office/drawing/2014/main" val="2858310368"/>
                    </a:ext>
                  </a:extLst>
                </a:gridCol>
                <a:gridCol w="3231572">
                  <a:extLst>
                    <a:ext uri="{9D8B030D-6E8A-4147-A177-3AD203B41FA5}">
                      <a16:colId xmlns:a16="http://schemas.microsoft.com/office/drawing/2014/main" val="778786058"/>
                    </a:ext>
                  </a:extLst>
                </a:gridCol>
                <a:gridCol w="5789353">
                  <a:extLst>
                    <a:ext uri="{9D8B030D-6E8A-4147-A177-3AD203B41FA5}">
                      <a16:colId xmlns:a16="http://schemas.microsoft.com/office/drawing/2014/main" val="674353417"/>
                    </a:ext>
                  </a:extLst>
                </a:gridCol>
                <a:gridCol w="1565302">
                  <a:extLst>
                    <a:ext uri="{9D8B030D-6E8A-4147-A177-3AD203B41FA5}">
                      <a16:colId xmlns:a16="http://schemas.microsoft.com/office/drawing/2014/main" val="2059185491"/>
                    </a:ext>
                  </a:extLst>
                </a:gridCol>
              </a:tblGrid>
              <a:tr h="45290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TOPIC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LEAD(S)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TIME (ET)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76236508"/>
                  </a:ext>
                </a:extLst>
              </a:tr>
              <a:tr h="10094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Roll Call &amp; Welcome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Maria Michaels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TEP Co-Chairs: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Bill Lober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John Loonsk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3:00 - 3:05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2916790626"/>
                  </a:ext>
                </a:extLst>
              </a:tr>
              <a:tr h="46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Common Data Model Harmonization Phase II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Ken Gersing, MD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kenneth.gersing@nih.gov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Director of Informatics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Division of Clinical Innovation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National Center for Advancing Translational Sciences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National Institutes of Health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3:05 - 3:20</a:t>
                      </a: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2922985084"/>
                  </a:ext>
                </a:extLst>
              </a:tr>
              <a:tr h="675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CodeX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Steve Bratt (</a:t>
                      </a:r>
                      <a:r>
                        <a:rPr lang="en-US" sz="2000" dirty="0">
                          <a:hlinkClick r:id="rId4"/>
                        </a:rPr>
                        <a:t>sbratt@mitre.org</a:t>
                      </a:r>
                      <a:r>
                        <a:rPr lang="en-US" sz="2000" dirty="0"/>
                        <a:t>) </a:t>
                      </a:r>
                    </a:p>
                    <a:p>
                      <a:r>
                        <a:rPr lang="en-US" sz="2000" dirty="0"/>
                        <a:t>Lead, CodeX HL7 FHIR Accelerator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3:20 - 3:35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1176444125"/>
                  </a:ext>
                </a:extLst>
              </a:tr>
              <a:tr h="3903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Discussion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Entire TEP</a:t>
                      </a: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3:35 - 3:55</a:t>
                      </a: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3354475255"/>
                  </a:ext>
                </a:extLst>
              </a:tr>
              <a:tr h="7344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Questions, Next Steps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Next Meeting – June 16, 2020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Bill Lober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John Loonsk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MedMorph Project Team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3:55 - 4:00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76200" marR="76200" marT="0" marB="0"/>
                </a:tc>
                <a:extLst>
                  <a:ext uri="{0D108BD9-81ED-4DB2-BD59-A6C34878D82A}">
                    <a16:rowId xmlns:a16="http://schemas.microsoft.com/office/drawing/2014/main" val="1672933524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271EC2C5-B78C-4875-A70A-44F2C3EB30B5}"/>
              </a:ext>
            </a:extLst>
          </p:cNvPr>
          <p:cNvSpPr txBox="1">
            <a:spLocks/>
          </p:cNvSpPr>
          <p:nvPr/>
        </p:nvSpPr>
        <p:spPr>
          <a:xfrm>
            <a:off x="639418" y="291369"/>
            <a:ext cx="10913164" cy="7253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MedMorph TEP Meeting – 05/19/2020</a:t>
            </a:r>
          </a:p>
        </p:txBody>
      </p:sp>
    </p:spTree>
    <p:extLst>
      <p:ext uri="{BB962C8B-B14F-4D97-AF65-F5344CB8AC3E}">
        <p14:creationId xmlns:p14="http://schemas.microsoft.com/office/powerpoint/2010/main" val="1836419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37F6-8D56-7C44-BDA5-91C1FE5B3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379" y="139934"/>
            <a:ext cx="11237912" cy="7508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The Path to Meaningful Interoperability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BFB4DFB-3187-324B-B5A0-BD12C6EC585D}"/>
              </a:ext>
            </a:extLst>
          </p:cNvPr>
          <p:cNvSpPr/>
          <p:nvPr/>
        </p:nvSpPr>
        <p:spPr>
          <a:xfrm rot="10800000">
            <a:off x="4425827" y="-1979938"/>
            <a:ext cx="7427342" cy="7521895"/>
          </a:xfrm>
          <a:prstGeom prst="blockArc">
            <a:avLst>
              <a:gd name="adj1" fmla="val 10847473"/>
              <a:gd name="adj2" fmla="val 21569054"/>
              <a:gd name="adj3" fmla="val 13151"/>
            </a:avLst>
          </a:prstGeom>
          <a:gradFill rotWithShape="1">
            <a:gsLst>
              <a:gs pos="0">
                <a:srgbClr val="296480">
                  <a:tint val="50000"/>
                  <a:satMod val="300000"/>
                </a:srgbClr>
              </a:gs>
              <a:gs pos="35000">
                <a:srgbClr val="296480">
                  <a:tint val="37000"/>
                  <a:satMod val="300000"/>
                </a:srgbClr>
              </a:gs>
              <a:gs pos="100000">
                <a:srgbClr val="29648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9648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8A9B8792-939E-2847-85FB-32541661D555}"/>
              </a:ext>
            </a:extLst>
          </p:cNvPr>
          <p:cNvSpPr/>
          <p:nvPr/>
        </p:nvSpPr>
        <p:spPr>
          <a:xfrm rot="10800000">
            <a:off x="5464288" y="-857151"/>
            <a:ext cx="5350574" cy="5342873"/>
          </a:xfrm>
          <a:prstGeom prst="blockArc">
            <a:avLst>
              <a:gd name="adj1" fmla="val 10800190"/>
              <a:gd name="adj2" fmla="val 13073"/>
              <a:gd name="adj3" fmla="val 18176"/>
            </a:avLst>
          </a:prstGeom>
          <a:gradFill rotWithShape="1">
            <a:gsLst>
              <a:gs pos="0">
                <a:srgbClr val="296480">
                  <a:tint val="50000"/>
                  <a:satMod val="300000"/>
                </a:srgbClr>
              </a:gs>
              <a:gs pos="35000">
                <a:srgbClr val="296480">
                  <a:tint val="37000"/>
                  <a:satMod val="300000"/>
                </a:srgbClr>
              </a:gs>
              <a:gs pos="100000">
                <a:srgbClr val="29648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9648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CF1EDD-1E59-8340-BBA8-E3AC73DC4846}"/>
              </a:ext>
            </a:extLst>
          </p:cNvPr>
          <p:cNvGrpSpPr/>
          <p:nvPr/>
        </p:nvGrpSpPr>
        <p:grpSpPr>
          <a:xfrm>
            <a:off x="7547664" y="1220443"/>
            <a:ext cx="1196529" cy="1196529"/>
            <a:chOff x="4962747" y="2411636"/>
            <a:chExt cx="1196529" cy="1196529"/>
          </a:xfrm>
          <a:solidFill>
            <a:schemeClr val="bg1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AE5B56-1FB2-4F41-B0D8-C1A1BBFE684C}"/>
                </a:ext>
              </a:extLst>
            </p:cNvPr>
            <p:cNvSpPr/>
            <p:nvPr/>
          </p:nvSpPr>
          <p:spPr>
            <a:xfrm>
              <a:off x="4962747" y="2411636"/>
              <a:ext cx="1196529" cy="1196529"/>
            </a:xfrm>
            <a:prstGeom prst="ellipse">
              <a:avLst/>
            </a:prstGeom>
            <a:grpFill/>
            <a:ln w="25400" cap="flat" cmpd="sng" algn="ctr">
              <a:solidFill>
                <a:srgbClr val="29648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26236C-E287-CE44-97EA-6018B8769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671" y="2684088"/>
              <a:ext cx="920678" cy="575423"/>
            </a:xfrm>
            <a:prstGeom prst="rect">
              <a:avLst/>
            </a:prstGeom>
            <a:grpFill/>
          </p:spPr>
        </p:pic>
      </p:grpSp>
      <p:sp>
        <p:nvSpPr>
          <p:cNvPr id="18" name="Block Arc 17">
            <a:extLst>
              <a:ext uri="{FF2B5EF4-FFF2-40B4-BE49-F238E27FC236}">
                <a16:creationId xmlns:a16="http://schemas.microsoft.com/office/drawing/2014/main" id="{E760BFB8-092D-E24A-AF57-43EDD2C31877}"/>
              </a:ext>
            </a:extLst>
          </p:cNvPr>
          <p:cNvSpPr/>
          <p:nvPr/>
        </p:nvSpPr>
        <p:spPr>
          <a:xfrm rot="10800000">
            <a:off x="6494926" y="169417"/>
            <a:ext cx="3289299" cy="3289740"/>
          </a:xfrm>
          <a:prstGeom prst="blockArc">
            <a:avLst>
              <a:gd name="adj1" fmla="val 10810545"/>
              <a:gd name="adj2" fmla="val 21584247"/>
              <a:gd name="adj3" fmla="val 29557"/>
            </a:avLst>
          </a:prstGeom>
          <a:gradFill rotWithShape="1">
            <a:gsLst>
              <a:gs pos="0">
                <a:srgbClr val="296480">
                  <a:tint val="50000"/>
                  <a:satMod val="300000"/>
                </a:srgbClr>
              </a:gs>
              <a:gs pos="35000">
                <a:srgbClr val="296480">
                  <a:tint val="37000"/>
                  <a:satMod val="300000"/>
                </a:srgbClr>
              </a:gs>
              <a:gs pos="100000">
                <a:srgbClr val="29648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9648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88CEA1-FDE6-3048-9F26-B2C42E63766B}"/>
              </a:ext>
            </a:extLst>
          </p:cNvPr>
          <p:cNvGrpSpPr/>
          <p:nvPr/>
        </p:nvGrpSpPr>
        <p:grpSpPr>
          <a:xfrm>
            <a:off x="7479178" y="2164168"/>
            <a:ext cx="1333500" cy="3932331"/>
            <a:chOff x="5580061" y="2743202"/>
            <a:chExt cx="1333500" cy="3263902"/>
          </a:xfrm>
        </p:grpSpPr>
        <p:sp>
          <p:nvSpPr>
            <p:cNvPr id="16" name="Notched Right Arrow 15">
              <a:extLst>
                <a:ext uri="{FF2B5EF4-FFF2-40B4-BE49-F238E27FC236}">
                  <a16:creationId xmlns:a16="http://schemas.microsoft.com/office/drawing/2014/main" id="{C30BD7DB-7FB1-C94B-A667-48B3C9DDFBEF}"/>
                </a:ext>
              </a:extLst>
            </p:cNvPr>
            <p:cNvSpPr/>
            <p:nvPr/>
          </p:nvSpPr>
          <p:spPr>
            <a:xfrm rot="5400000">
              <a:off x="4614860" y="3708403"/>
              <a:ext cx="3263902" cy="13335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110000"/>
                    <a:satMod val="105000"/>
                    <a:tint val="67000"/>
                    <a:alpha val="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987"/>
              <a:endParaRPr 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6100C7-F3A3-2B43-9B92-173831D9826E}"/>
                </a:ext>
              </a:extLst>
            </p:cNvPr>
            <p:cNvSpPr txBox="1"/>
            <p:nvPr/>
          </p:nvSpPr>
          <p:spPr>
            <a:xfrm rot="5400000">
              <a:off x="4878168" y="4210134"/>
              <a:ext cx="2737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6627F"/>
                  </a:solidFill>
                </a:rPr>
                <a:t>Semantic Interoperability</a:t>
              </a:r>
            </a:p>
          </p:txBody>
        </p:sp>
      </p:grpSp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037A4EAC-A7D9-8644-B8B1-A3ABE2BEC9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08304">
            <a:off x="6470469" y="2171861"/>
            <a:ext cx="1446797" cy="5765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5F3DAF-B5F4-5C4A-9976-BDE6CB19E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62"/>
          <a:stretch/>
        </p:blipFill>
        <p:spPr>
          <a:xfrm rot="19185701">
            <a:off x="8586704" y="2319126"/>
            <a:ext cx="1003293" cy="4425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08F413-B846-5342-8ED4-8A26363E2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80693">
            <a:off x="4507779" y="3047188"/>
            <a:ext cx="1585059" cy="3621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B85F53-C914-7247-8A0F-B02D4B5158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267">
            <a:off x="5924629" y="4479150"/>
            <a:ext cx="1517082" cy="3133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B73B-E00E-0442-B4EC-022DAB5531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35160">
            <a:off x="10325778" y="2983623"/>
            <a:ext cx="1282720" cy="694839"/>
          </a:xfrm>
          <a:prstGeom prst="rect">
            <a:avLst/>
          </a:prstGeom>
        </p:spPr>
      </p:pic>
      <p:pic>
        <p:nvPicPr>
          <p:cNvPr id="29" name="Picture 28">
            <a:hlinkClick r:id="rId9"/>
            <a:extLst>
              <a:ext uri="{FF2B5EF4-FFF2-40B4-BE49-F238E27FC236}">
                <a16:creationId xmlns:a16="http://schemas.microsoft.com/office/drawing/2014/main" id="{F4F07432-59D1-5940-A049-AEEF3A3C7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1483">
            <a:off x="5660823" y="3023595"/>
            <a:ext cx="1961622" cy="844160"/>
          </a:xfrm>
          <a:prstGeom prst="rect">
            <a:avLst/>
          </a:prstGeom>
        </p:spPr>
      </p:pic>
      <p:pic>
        <p:nvPicPr>
          <p:cNvPr id="30" name="Picture 29">
            <a:hlinkClick r:id="rId11"/>
            <a:extLst>
              <a:ext uri="{FF2B5EF4-FFF2-40B4-BE49-F238E27FC236}">
                <a16:creationId xmlns:a16="http://schemas.microsoft.com/office/drawing/2014/main" id="{440442DC-8B7A-8B46-90BF-A008CEC77D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61622">
            <a:off x="8871677" y="2908962"/>
            <a:ext cx="1545755" cy="8441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836D11-3612-9D47-82FB-D6A39C38C9EE}"/>
              </a:ext>
            </a:extLst>
          </p:cNvPr>
          <p:cNvSpPr txBox="1"/>
          <p:nvPr/>
        </p:nvSpPr>
        <p:spPr>
          <a:xfrm rot="19706129">
            <a:off x="9113923" y="4186745"/>
            <a:ext cx="119616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26627F"/>
                </a:solidFill>
              </a:rPr>
              <a:t>Other </a:t>
            </a:r>
          </a:p>
          <a:p>
            <a:pPr algn="ctr"/>
            <a:r>
              <a:rPr lang="en-US" b="1" dirty="0">
                <a:solidFill>
                  <a:srgbClr val="26627F"/>
                </a:solidFill>
              </a:rPr>
              <a:t>Disciplines</a:t>
            </a:r>
          </a:p>
          <a:p>
            <a:pPr algn="ctr"/>
            <a:r>
              <a:rPr lang="en-US" sz="900" b="1" dirty="0">
                <a:solidFill>
                  <a:srgbClr val="26627F"/>
                </a:solidFill>
              </a:rPr>
              <a:t>(e.g., Cardiology)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93BED-B4C7-1141-A7FF-0FF3A4F1E4ED}"/>
              </a:ext>
            </a:extLst>
          </p:cNvPr>
          <p:cNvSpPr txBox="1"/>
          <p:nvPr/>
        </p:nvSpPr>
        <p:spPr>
          <a:xfrm>
            <a:off x="244870" y="1360064"/>
            <a:ext cx="42012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FHIR establishes high-level syntax &amp; interfaces for exchange</a:t>
            </a:r>
          </a:p>
          <a:p>
            <a:endParaRPr lang="en-US" sz="2400" dirty="0"/>
          </a:p>
          <a:p>
            <a:r>
              <a:rPr lang="en-US" sz="2400" dirty="0"/>
              <a:t>Argonaut and USCDI standardize foundational patient data</a:t>
            </a:r>
          </a:p>
          <a:p>
            <a:endParaRPr lang="en-US" sz="2400" dirty="0"/>
          </a:p>
          <a:p>
            <a:r>
              <a:rPr lang="en-US" sz="2400" dirty="0"/>
              <a:t>Da Vinci and Carin formalize targeted exchange frameworks</a:t>
            </a:r>
          </a:p>
          <a:p>
            <a:endParaRPr lang="en-US" sz="2400" dirty="0"/>
          </a:p>
          <a:p>
            <a:r>
              <a:rPr lang="en-US" sz="2400" dirty="0"/>
              <a:t>Discipline focused modeling provides detail needed for semantic interoperability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CF6AC7-9874-C248-A991-2DA7ED2D15BE}"/>
              </a:ext>
            </a:extLst>
          </p:cNvPr>
          <p:cNvCxnSpPr>
            <a:cxnSpLocks/>
          </p:cNvCxnSpPr>
          <p:nvPr/>
        </p:nvCxnSpPr>
        <p:spPr>
          <a:xfrm>
            <a:off x="4370964" y="1296653"/>
            <a:ext cx="0" cy="4797606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/>
                </a:gs>
                <a:gs pos="1880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  <a:alpha val="60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4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6339-A2C5-6C49-9A21-23669434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552B-1952-B44E-8CAB-5705F0ACD2E2}" type="slidenum">
              <a:rPr lang="uk-UA" smtClean="0"/>
              <a:pPr/>
              <a:t>21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77ADC-D9D8-0B45-9F36-4DD5E762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08" y="2705100"/>
            <a:ext cx="4830983" cy="997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6C66AC-176D-4D35-B08A-497DD77AAABB}"/>
              </a:ext>
            </a:extLst>
          </p:cNvPr>
          <p:cNvSpPr/>
          <p:nvPr/>
        </p:nvSpPr>
        <p:spPr>
          <a:xfrm>
            <a:off x="3586130" y="4016494"/>
            <a:ext cx="4730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 Common Oncology Data Elements</a:t>
            </a:r>
            <a:endParaRPr lang="en-US" sz="2000" b="1" dirty="0">
              <a:solidFill>
                <a:schemeClr val="tx2"/>
              </a:solidFill>
              <a:latin typeface="Arial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8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822D-E1D2-4A51-B814-1FAF495C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| </a:t>
            </a:r>
            <a:fld id="{295008BC-DA31-4D19-837B-EFA4386B05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4BE0DB-A788-4A7B-84D9-51D920AA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829" y="3698772"/>
            <a:ext cx="3044587" cy="146099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394EB-0F51-4A50-AA7C-A17A70B25038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6677051" y="3566948"/>
            <a:ext cx="312535" cy="14110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DDB328-9381-4074-9A15-A7A7DB395F5C}"/>
              </a:ext>
            </a:extLst>
          </p:cNvPr>
          <p:cNvGrpSpPr/>
          <p:nvPr/>
        </p:nvGrpSpPr>
        <p:grpSpPr>
          <a:xfrm>
            <a:off x="6811786" y="2386145"/>
            <a:ext cx="4174434" cy="4002157"/>
            <a:chOff x="6427305" y="2133599"/>
            <a:chExt cx="4174434" cy="4002157"/>
          </a:xfrm>
        </p:grpSpPr>
        <p:sp>
          <p:nvSpPr>
            <p:cNvPr id="28" name="Donut 5">
              <a:extLst>
                <a:ext uri="{FF2B5EF4-FFF2-40B4-BE49-F238E27FC236}">
                  <a16:creationId xmlns:a16="http://schemas.microsoft.com/office/drawing/2014/main" id="{A87BD58C-6A6B-4F0E-9430-AC17D47746E8}"/>
                </a:ext>
              </a:extLst>
            </p:cNvPr>
            <p:cNvSpPr/>
            <p:nvPr/>
          </p:nvSpPr>
          <p:spPr>
            <a:xfrm>
              <a:off x="6427305" y="2133599"/>
              <a:ext cx="4174434" cy="4002157"/>
            </a:xfrm>
            <a:prstGeom prst="donut">
              <a:avLst>
                <a:gd name="adj" fmla="val 10428"/>
              </a:avLst>
            </a:prstGeom>
            <a:solidFill>
              <a:schemeClr val="bg1">
                <a:lumMod val="8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337EC-394F-41D0-AE5C-A9638CF33060}"/>
                </a:ext>
              </a:extLst>
            </p:cNvPr>
            <p:cNvSpPr txBox="1"/>
            <p:nvPr/>
          </p:nvSpPr>
          <p:spPr>
            <a:xfrm>
              <a:off x="7932358" y="2196138"/>
              <a:ext cx="1058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itchFamily="34" charset="0"/>
                  <a:cs typeface="Verdana" pitchFamily="34" charset="0"/>
                </a:rPr>
                <a:t>CANCER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76331-1593-4EEF-B4C7-887FDE0A6AFF}"/>
              </a:ext>
            </a:extLst>
          </p:cNvPr>
          <p:cNvCxnSpPr>
            <a:cxnSpLocks/>
          </p:cNvCxnSpPr>
          <p:nvPr/>
        </p:nvCxnSpPr>
        <p:spPr>
          <a:xfrm>
            <a:off x="7377394" y="2617961"/>
            <a:ext cx="197321" cy="19296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D61847-DF5C-4FA1-818A-ADB65EA1C139}"/>
              </a:ext>
            </a:extLst>
          </p:cNvPr>
          <p:cNvCxnSpPr>
            <a:cxnSpLocks/>
            <a:stCxn id="40" idx="2"/>
            <a:endCxn id="28" idx="0"/>
          </p:cNvCxnSpPr>
          <p:nvPr/>
        </p:nvCxnSpPr>
        <p:spPr>
          <a:xfrm>
            <a:off x="8898812" y="2193031"/>
            <a:ext cx="191" cy="193114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103270-6F94-465F-B4CF-2576B2793723}"/>
              </a:ext>
            </a:extLst>
          </p:cNvPr>
          <p:cNvCxnSpPr>
            <a:cxnSpLocks/>
          </p:cNvCxnSpPr>
          <p:nvPr/>
        </p:nvCxnSpPr>
        <p:spPr>
          <a:xfrm flipH="1">
            <a:off x="10412988" y="2593187"/>
            <a:ext cx="395943" cy="42986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8DBB93-D183-4292-914A-FE1ABFCD1A15}"/>
              </a:ext>
            </a:extLst>
          </p:cNvPr>
          <p:cNvCxnSpPr>
            <a:cxnSpLocks/>
          </p:cNvCxnSpPr>
          <p:nvPr/>
        </p:nvCxnSpPr>
        <p:spPr>
          <a:xfrm>
            <a:off x="10572859" y="5662390"/>
            <a:ext cx="227656" cy="18383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99F530-5670-4B75-9EF2-F533306F8A0A}"/>
              </a:ext>
            </a:extLst>
          </p:cNvPr>
          <p:cNvCxnSpPr>
            <a:cxnSpLocks/>
          </p:cNvCxnSpPr>
          <p:nvPr/>
        </p:nvCxnSpPr>
        <p:spPr>
          <a:xfrm flipV="1">
            <a:off x="7002286" y="5662390"/>
            <a:ext cx="274060" cy="18383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ED14E5B-0597-45F9-B6D6-2F814024A3DC}"/>
              </a:ext>
            </a:extLst>
          </p:cNvPr>
          <p:cNvSpPr/>
          <p:nvPr/>
        </p:nvSpPr>
        <p:spPr>
          <a:xfrm>
            <a:off x="6289430" y="2012617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C66F1B-761D-47CB-975C-2AF5107D207A}"/>
              </a:ext>
            </a:extLst>
          </p:cNvPr>
          <p:cNvSpPr/>
          <p:nvPr/>
        </p:nvSpPr>
        <p:spPr>
          <a:xfrm>
            <a:off x="10314587" y="2050717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6E5D4-B3CE-4828-9D5F-002DA1DD67CB}"/>
              </a:ext>
            </a:extLst>
          </p:cNvPr>
          <p:cNvSpPr/>
          <p:nvPr/>
        </p:nvSpPr>
        <p:spPr>
          <a:xfrm>
            <a:off x="5378338" y="3272016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DA62CF-0180-49C0-8C6D-9FC8767FE762}"/>
              </a:ext>
            </a:extLst>
          </p:cNvPr>
          <p:cNvSpPr/>
          <p:nvPr/>
        </p:nvSpPr>
        <p:spPr>
          <a:xfrm>
            <a:off x="10799215" y="5544256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Government / Regulatory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63C7BB-B726-492C-8703-67F806D1B294}"/>
              </a:ext>
            </a:extLst>
          </p:cNvPr>
          <p:cNvSpPr/>
          <p:nvPr/>
        </p:nvSpPr>
        <p:spPr>
          <a:xfrm>
            <a:off x="5703573" y="5509808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Vendors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8EE48A-5618-432E-866C-86C28463B48E}"/>
              </a:ext>
            </a:extLst>
          </p:cNvPr>
          <p:cNvSpPr/>
          <p:nvPr/>
        </p:nvSpPr>
        <p:spPr>
          <a:xfrm>
            <a:off x="8249455" y="1603167"/>
            <a:ext cx="1298713" cy="58986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5FB552-AAC5-433F-B1D1-375F763A4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21" y="386364"/>
            <a:ext cx="2802927" cy="5790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A3BCF8C-50DC-4567-92F0-152688623CE9}"/>
              </a:ext>
            </a:extLst>
          </p:cNvPr>
          <p:cNvSpPr txBox="1"/>
          <p:nvPr/>
        </p:nvSpPr>
        <p:spPr>
          <a:xfrm>
            <a:off x="3458880" y="444712"/>
            <a:ext cx="837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Common Oncology Data Elements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D6B157F-8B1A-4CEE-8795-8CFA6B92D250}"/>
              </a:ext>
            </a:extLst>
          </p:cNvPr>
          <p:cNvSpPr txBox="1">
            <a:spLocks/>
          </p:cNvSpPr>
          <p:nvPr/>
        </p:nvSpPr>
        <p:spPr>
          <a:xfrm>
            <a:off x="526446" y="1457912"/>
            <a:ext cx="7000563" cy="444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38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713" indent="-2317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30288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213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138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05B94"/>
              </a:buClr>
              <a:defRPr/>
            </a:pPr>
            <a:r>
              <a:rPr lang="en-US" sz="2800" b="0" dirty="0"/>
              <a:t>Small, stable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set of critical data elements </a:t>
            </a:r>
          </a:p>
          <a:p>
            <a:pPr>
              <a:spcAft>
                <a:spcPts val="1200"/>
              </a:spcAft>
              <a:buClr>
                <a:srgbClr val="005B94"/>
              </a:buClr>
              <a:defRPr/>
            </a:pPr>
            <a:r>
              <a:rPr lang="en-US" sz="2800" b="0" dirty="0"/>
              <a:t>Recommended by top oncologists</a:t>
            </a:r>
          </a:p>
          <a:p>
            <a:pPr>
              <a:spcAft>
                <a:spcPts val="1200"/>
              </a:spcAft>
              <a:buClr>
                <a:srgbClr val="005B94"/>
              </a:buClr>
              <a:defRPr/>
            </a:pPr>
            <a:r>
              <a:rPr lang="en-US" sz="2800" b="0" dirty="0"/>
              <a:t>Applicable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across key cancer use cases</a:t>
            </a:r>
          </a:p>
          <a:p>
            <a:pPr>
              <a:spcAft>
                <a:spcPts val="1200"/>
              </a:spcAft>
              <a:buClr>
                <a:srgbClr val="005B94"/>
              </a:buClr>
              <a:defRPr/>
            </a:pPr>
            <a:r>
              <a:rPr lang="en-US" sz="2800" b="0" dirty="0"/>
              <a:t>Standardized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collection                   and sharing, using FHIR</a:t>
            </a:r>
          </a:p>
          <a:p>
            <a:pPr>
              <a:spcAft>
                <a:spcPts val="1200"/>
              </a:spcAft>
              <a:buClr>
                <a:srgbClr val="005B94"/>
              </a:buClr>
              <a:defRPr/>
            </a:pPr>
            <a:r>
              <a:rPr lang="en-US" sz="2800" b="0" dirty="0"/>
              <a:t>Leading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 better cancer care              and research</a:t>
            </a:r>
          </a:p>
          <a:p>
            <a:pPr marL="0" indent="0">
              <a:spcAft>
                <a:spcPts val="1200"/>
              </a:spcAft>
              <a:buClr>
                <a:srgbClr val="005B94"/>
              </a:buClr>
              <a:buNone/>
              <a:defRPr/>
            </a:pP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8E6FB1-6387-420B-A44D-661C29DA6EA3}"/>
              </a:ext>
            </a:extLst>
          </p:cNvPr>
          <p:cNvSpPr/>
          <p:nvPr/>
        </p:nvSpPr>
        <p:spPr>
          <a:xfrm>
            <a:off x="300052" y="6198668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http://hl7.org/fhir/us/mcode/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33F01-51DF-4F69-B00E-A7AC34A6C33A}"/>
              </a:ext>
            </a:extLst>
          </p:cNvPr>
          <p:cNvSpPr txBox="1"/>
          <p:nvPr/>
        </p:nvSpPr>
        <p:spPr>
          <a:xfrm>
            <a:off x="334723" y="5848542"/>
            <a:ext cx="2783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5F9F"/>
                </a:solidFill>
              </a:rPr>
              <a:t>mCODE Release 1 STU1 </a:t>
            </a:r>
            <a:r>
              <a:rPr lang="en-US" sz="2000" b="1" dirty="0">
                <a:solidFill>
                  <a:srgbClr val="7030A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5009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6E92-92F3-47FE-B2BF-46D19E57A8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7235" y="365125"/>
            <a:ext cx="8764765" cy="7508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Early Collaborators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BDF87C-2CBD-B541-B3CB-322C0CAEF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710" b="-12042"/>
          <a:stretch/>
        </p:blipFill>
        <p:spPr>
          <a:xfrm>
            <a:off x="747165" y="409420"/>
            <a:ext cx="2375176" cy="583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D7E81-19B8-451A-9CDC-2919C99DAA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418" y="1859525"/>
            <a:ext cx="3392620" cy="503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21511B-8172-4DC2-B574-F7ECE5EB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836" y="1658229"/>
            <a:ext cx="2226105" cy="1134412"/>
          </a:xfrm>
          <a:prstGeom prst="rect">
            <a:avLst/>
          </a:prstGeom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172FED11-E7E4-48CA-9826-66AB64982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34667" r="15810" b="33797"/>
          <a:stretch/>
        </p:blipFill>
        <p:spPr bwMode="auto">
          <a:xfrm>
            <a:off x="4438834" y="3119805"/>
            <a:ext cx="2759708" cy="8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496565-1BFF-A04A-ABD3-617CA3B47600}"/>
              </a:ext>
            </a:extLst>
          </p:cNvPr>
          <p:cNvCxnSpPr>
            <a:cxnSpLocks/>
          </p:cNvCxnSpPr>
          <p:nvPr/>
        </p:nvCxnSpPr>
        <p:spPr>
          <a:xfrm>
            <a:off x="503262" y="1172773"/>
            <a:ext cx="1132494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8800">
                  <a:sysClr val="window" lastClr="FFFFFF">
                    <a:lumMod val="75000"/>
                  </a:sysClr>
                </a:gs>
                <a:gs pos="80000">
                  <a:sysClr val="window" lastClr="FFFFFF">
                    <a:lumMod val="75000"/>
                    <a:alpha val="60000"/>
                  </a:sys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B2D7A-467E-694F-95D4-6F347A3BB8DE}"/>
              </a:ext>
            </a:extLst>
          </p:cNvPr>
          <p:cNvGrpSpPr/>
          <p:nvPr/>
        </p:nvGrpSpPr>
        <p:grpSpPr>
          <a:xfrm>
            <a:off x="3447270" y="5381067"/>
            <a:ext cx="1906196" cy="906805"/>
            <a:chOff x="3447270" y="5381067"/>
            <a:chExt cx="1906196" cy="906805"/>
          </a:xfrm>
        </p:grpSpPr>
        <p:pic>
          <p:nvPicPr>
            <p:cNvPr id="7" name="Picture 2" descr="Logica - Information at the Speed of Life">
              <a:extLst>
                <a:ext uri="{FF2B5EF4-FFF2-40B4-BE49-F238E27FC236}">
                  <a16:creationId xmlns:a16="http://schemas.microsoft.com/office/drawing/2014/main" id="{1D0CD809-59A7-408B-B937-96AB7106D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270" y="5381067"/>
              <a:ext cx="1798497" cy="90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CFF014-89D0-1B46-96E7-12A05A9714B4}"/>
                </a:ext>
              </a:extLst>
            </p:cNvPr>
            <p:cNvSpPr/>
            <p:nvPr/>
          </p:nvSpPr>
          <p:spPr>
            <a:xfrm>
              <a:off x="5093458" y="5451709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F0F8E-E557-AC4C-867E-A52E0D8CCE56}"/>
              </a:ext>
            </a:extLst>
          </p:cNvPr>
          <p:cNvGrpSpPr/>
          <p:nvPr/>
        </p:nvGrpSpPr>
        <p:grpSpPr>
          <a:xfrm>
            <a:off x="5638701" y="5428691"/>
            <a:ext cx="1253254" cy="776089"/>
            <a:chOff x="5638701" y="5428691"/>
            <a:chExt cx="1253254" cy="7760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EE5201-FE5E-8946-8D5F-133EE7ADE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8701" y="5428691"/>
              <a:ext cx="1181381" cy="77608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80D91B-82FA-7545-9070-DB5D95544017}"/>
                </a:ext>
              </a:extLst>
            </p:cNvPr>
            <p:cNvSpPr/>
            <p:nvPr/>
          </p:nvSpPr>
          <p:spPr>
            <a:xfrm>
              <a:off x="6631947" y="5469783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71EA1A-3A31-894C-89E9-5A9519447996}"/>
              </a:ext>
            </a:extLst>
          </p:cNvPr>
          <p:cNvGrpSpPr/>
          <p:nvPr/>
        </p:nvGrpSpPr>
        <p:grpSpPr>
          <a:xfrm>
            <a:off x="7497431" y="5432583"/>
            <a:ext cx="1283648" cy="679672"/>
            <a:chOff x="7497431" y="5432583"/>
            <a:chExt cx="1283648" cy="6796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302A5B-AE23-4142-8EE3-2D3F53EC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7431" y="5432583"/>
              <a:ext cx="1090546" cy="67967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8966AC-1572-6A43-BC11-367A986356A2}"/>
                </a:ext>
              </a:extLst>
            </p:cNvPr>
            <p:cNvSpPr/>
            <p:nvPr/>
          </p:nvSpPr>
          <p:spPr>
            <a:xfrm>
              <a:off x="8521071" y="5674780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F14B90-F926-A142-96EC-EAC4EAB42E2D}"/>
              </a:ext>
            </a:extLst>
          </p:cNvPr>
          <p:cNvGrpSpPr/>
          <p:nvPr/>
        </p:nvGrpSpPr>
        <p:grpSpPr>
          <a:xfrm>
            <a:off x="8045075" y="4443983"/>
            <a:ext cx="2543618" cy="703179"/>
            <a:chOff x="8045075" y="4443983"/>
            <a:chExt cx="2543618" cy="7031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6F9FC7-388F-4EFE-AAE7-9AC0FC6E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5075" y="4443983"/>
              <a:ext cx="2413614" cy="70317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75BE75-37D5-1546-8187-98B3B3F14E16}"/>
                </a:ext>
              </a:extLst>
            </p:cNvPr>
            <p:cNvSpPr/>
            <p:nvPr/>
          </p:nvSpPr>
          <p:spPr>
            <a:xfrm>
              <a:off x="10328685" y="4443983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64A58A-B847-7541-B957-F73AC8EF8F96}"/>
              </a:ext>
            </a:extLst>
          </p:cNvPr>
          <p:cNvGrpSpPr/>
          <p:nvPr/>
        </p:nvGrpSpPr>
        <p:grpSpPr>
          <a:xfrm>
            <a:off x="4630229" y="4555788"/>
            <a:ext cx="2981088" cy="825279"/>
            <a:chOff x="4630229" y="4555788"/>
            <a:chExt cx="2981088" cy="8252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1270449-296A-4171-9240-42E26DADE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9849" t="31777"/>
            <a:stretch/>
          </p:blipFill>
          <p:spPr>
            <a:xfrm>
              <a:off x="4630229" y="4555788"/>
              <a:ext cx="2908712" cy="82527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B65D97-D44C-CD4F-9836-65EE07FA5DE1}"/>
                </a:ext>
              </a:extLst>
            </p:cNvPr>
            <p:cNvSpPr/>
            <p:nvPr/>
          </p:nvSpPr>
          <p:spPr>
            <a:xfrm>
              <a:off x="7351309" y="4716570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DCBD53-6059-F540-A80B-7649B6091FFD}"/>
              </a:ext>
            </a:extLst>
          </p:cNvPr>
          <p:cNvGrpSpPr/>
          <p:nvPr/>
        </p:nvGrpSpPr>
        <p:grpSpPr>
          <a:xfrm>
            <a:off x="1825333" y="2806270"/>
            <a:ext cx="2104417" cy="1183735"/>
            <a:chOff x="1875103" y="2806270"/>
            <a:chExt cx="2104417" cy="1183735"/>
          </a:xfrm>
        </p:grpSpPr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B130E8DD-A340-4D6C-9B66-570F143E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5103" y="2806270"/>
              <a:ext cx="2104417" cy="118373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826A99-A278-F449-86CF-CC8016681FFE}"/>
                </a:ext>
              </a:extLst>
            </p:cNvPr>
            <p:cNvSpPr/>
            <p:nvPr/>
          </p:nvSpPr>
          <p:spPr>
            <a:xfrm>
              <a:off x="3477005" y="3726741"/>
              <a:ext cx="29527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50000"/>
                    </a:schemeClr>
                  </a:solidFill>
                </a:rPr>
                <a:t>TM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646160-3A55-CB40-9BFF-F6D1305D8F4F}"/>
              </a:ext>
            </a:extLst>
          </p:cNvPr>
          <p:cNvGrpSpPr/>
          <p:nvPr/>
        </p:nvGrpSpPr>
        <p:grpSpPr>
          <a:xfrm>
            <a:off x="7965007" y="1734876"/>
            <a:ext cx="2313730" cy="679330"/>
            <a:chOff x="9288789" y="1734876"/>
            <a:chExt cx="2313730" cy="6793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314CEA-2FC2-0141-98B2-654F4F09C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8789" y="1787466"/>
              <a:ext cx="2177244" cy="62674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0211E5-6B72-FE42-917A-33E3AA5AB5DA}"/>
                </a:ext>
              </a:extLst>
            </p:cNvPr>
            <p:cNvSpPr/>
            <p:nvPr/>
          </p:nvSpPr>
          <p:spPr>
            <a:xfrm>
              <a:off x="11307245" y="1734876"/>
              <a:ext cx="29527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50000"/>
                    </a:schemeClr>
                  </a:solidFill>
                </a:rPr>
                <a:t>TM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4F14A1-2AE8-874F-A1C9-87ED608A1FD5}"/>
              </a:ext>
            </a:extLst>
          </p:cNvPr>
          <p:cNvGrpSpPr/>
          <p:nvPr/>
        </p:nvGrpSpPr>
        <p:grpSpPr>
          <a:xfrm>
            <a:off x="7814405" y="3046547"/>
            <a:ext cx="2644284" cy="703179"/>
            <a:chOff x="6371190" y="1678554"/>
            <a:chExt cx="2644284" cy="703179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9A6A5565-A2DB-4DB9-BB9F-EDD33FE1EC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71190" y="1678554"/>
              <a:ext cx="2644284" cy="70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AEAE6A-98C5-484B-AD2B-5DCE77FFBDA8}"/>
                </a:ext>
              </a:extLst>
            </p:cNvPr>
            <p:cNvSpPr/>
            <p:nvPr/>
          </p:nvSpPr>
          <p:spPr>
            <a:xfrm>
              <a:off x="8797851" y="1953131"/>
              <a:ext cx="75342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8F752DA-3295-D148-90BD-28D074C31F1E}"/>
              </a:ext>
            </a:extLst>
          </p:cNvPr>
          <p:cNvSpPr/>
          <p:nvPr/>
        </p:nvSpPr>
        <p:spPr>
          <a:xfrm>
            <a:off x="2003053" y="1871356"/>
            <a:ext cx="75342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®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BC01A5-6205-FC4C-8253-830928B838CA}"/>
              </a:ext>
            </a:extLst>
          </p:cNvPr>
          <p:cNvGrpSpPr/>
          <p:nvPr/>
        </p:nvGrpSpPr>
        <p:grpSpPr>
          <a:xfrm>
            <a:off x="1780629" y="4405929"/>
            <a:ext cx="2300556" cy="706532"/>
            <a:chOff x="1780629" y="4405929"/>
            <a:chExt cx="2300556" cy="7065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0A20DE-2868-3541-BED1-A34FC631E966}"/>
                </a:ext>
              </a:extLst>
            </p:cNvPr>
            <p:cNvSpPr/>
            <p:nvPr/>
          </p:nvSpPr>
          <p:spPr>
            <a:xfrm>
              <a:off x="3821177" y="4443983"/>
              <a:ext cx="2600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F765CE-0541-0443-BC8A-F97EDF69E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6719"/>
            <a:stretch/>
          </p:blipFill>
          <p:spPr>
            <a:xfrm>
              <a:off x="1780629" y="4405929"/>
              <a:ext cx="2104417" cy="706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227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A882C-AD5B-EC44-997A-E6955772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552B-1952-B44E-8CAB-5705F0ACD2E2}" type="slidenum">
              <a:rPr lang="uk-UA" smtClean="0"/>
              <a:pPr/>
              <a:t>24</a:t>
            </a:fld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7B207-1E3F-8941-9C48-C6D84C56B5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413" y="2562333"/>
            <a:ext cx="6060624" cy="13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8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FB6DF1-8BE9-4321-BB8B-10BC4DEC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8" y="256142"/>
            <a:ext cx="11236721" cy="750253"/>
          </a:xfrm>
        </p:spPr>
        <p:txBody>
          <a:bodyPr/>
          <a:lstStyle/>
          <a:p>
            <a:r>
              <a:rPr lang="en-US" sz="3600" dirty="0"/>
              <a:t>A New HL7 FHIR Accelerator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FAC70126-4960-4654-84D5-4C95197D3CF3}"/>
              </a:ext>
            </a:extLst>
          </p:cNvPr>
          <p:cNvSpPr/>
          <p:nvPr/>
        </p:nvSpPr>
        <p:spPr>
          <a:xfrm>
            <a:off x="5128165" y="1509747"/>
            <a:ext cx="7063835" cy="41552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A </a:t>
            </a:r>
            <a:r>
              <a:rPr lang="en-CA" sz="3200" u="sng" dirty="0">
                <a:solidFill>
                  <a:srgbClr val="A61214"/>
                </a:solidFill>
              </a:rPr>
              <a:t>community</a:t>
            </a:r>
            <a:r>
              <a:rPr lang="en-CA" sz="3200" dirty="0">
                <a:solidFill>
                  <a:srgbClr val="A61214"/>
                </a:solidFill>
              </a:rPr>
              <a:t> </a:t>
            </a:r>
            <a:r>
              <a:rPr lang="en-CA" sz="3200" dirty="0">
                <a:solidFill>
                  <a:schemeClr val="tx1"/>
                </a:solidFill>
              </a:rPr>
              <a:t>and platform to accelerate </a:t>
            </a:r>
            <a:r>
              <a:rPr lang="en-CA" sz="3200" u="sng" dirty="0">
                <a:solidFill>
                  <a:srgbClr val="A61214"/>
                </a:solidFill>
              </a:rPr>
              <a:t>interoperable data</a:t>
            </a:r>
            <a:r>
              <a:rPr lang="en-CA" sz="3200" dirty="0">
                <a:solidFill>
                  <a:srgbClr val="A61214"/>
                </a:solidFill>
              </a:rPr>
              <a:t> </a:t>
            </a:r>
            <a:r>
              <a:rPr lang="en-CA" sz="3200" dirty="0">
                <a:solidFill>
                  <a:schemeClr val="tx1"/>
                </a:solidFill>
              </a:rPr>
              <a:t>modeling and implementation </a:t>
            </a:r>
          </a:p>
          <a:p>
            <a:pPr algn="ctr"/>
            <a:r>
              <a:rPr lang="en-CA" sz="3200" dirty="0">
                <a:solidFill>
                  <a:schemeClr val="tx1"/>
                </a:solidFill>
              </a:rPr>
              <a:t>around</a:t>
            </a:r>
            <a:r>
              <a:rPr lang="en-CA" sz="3200" dirty="0">
                <a:solidFill>
                  <a:srgbClr val="A61214"/>
                </a:solidFill>
              </a:rPr>
              <a:t> </a:t>
            </a:r>
            <a:r>
              <a:rPr lang="en-CA" sz="3200" u="sng" dirty="0">
                <a:solidFill>
                  <a:srgbClr val="A61214"/>
                </a:solidFill>
              </a:rPr>
              <a:t>mCODE</a:t>
            </a:r>
            <a:r>
              <a:rPr lang="en-CA" sz="3200" dirty="0">
                <a:solidFill>
                  <a:schemeClr val="tx1"/>
                </a:solidFill>
              </a:rPr>
              <a:t>,</a:t>
            </a:r>
            <a:r>
              <a:rPr lang="en-CA" sz="3200" dirty="0">
                <a:solidFill>
                  <a:srgbClr val="A61214"/>
                </a:solidFill>
              </a:rPr>
              <a:t> </a:t>
            </a:r>
            <a:r>
              <a:rPr lang="en-CA" sz="3200" dirty="0">
                <a:solidFill>
                  <a:schemeClr val="tx1"/>
                </a:solidFill>
              </a:rPr>
              <a:t>leading to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cs typeface="Arial" pitchFamily="34" charset="0"/>
              </a:rPr>
              <a:t>step-change </a:t>
            </a:r>
            <a:r>
              <a:rPr lang="en-US" sz="3200" u="sng" dirty="0">
                <a:solidFill>
                  <a:srgbClr val="A61214"/>
                </a:solidFill>
                <a:cs typeface="Arial" pitchFamily="34" charset="0"/>
              </a:rPr>
              <a:t>improvements</a:t>
            </a:r>
            <a:r>
              <a:rPr lang="en-US" sz="3200" dirty="0">
                <a:solidFill>
                  <a:srgbClr val="A61214"/>
                </a:solidFill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cs typeface="Arial" pitchFamily="34" charset="0"/>
              </a:rPr>
              <a:t>in </a:t>
            </a:r>
          </a:p>
          <a:p>
            <a:pPr algn="ctr"/>
            <a:r>
              <a:rPr lang="en-US" sz="3200" u="sng" dirty="0">
                <a:solidFill>
                  <a:srgbClr val="A61214"/>
                </a:solidFill>
                <a:cs typeface="Arial" pitchFamily="34" charset="0"/>
              </a:rPr>
              <a:t>cancer care</a:t>
            </a:r>
            <a:r>
              <a:rPr lang="en-US" sz="3200" dirty="0">
                <a:solidFill>
                  <a:schemeClr val="tx1"/>
                </a:solidFill>
                <a:cs typeface="Arial" pitchFamily="34" charset="0"/>
              </a:rPr>
              <a:t> and </a:t>
            </a:r>
            <a:r>
              <a:rPr lang="en-US" sz="3200" u="sng" dirty="0">
                <a:solidFill>
                  <a:srgbClr val="A61214"/>
                </a:solidFill>
                <a:cs typeface="Arial" pitchFamily="34" charset="0"/>
              </a:rPr>
              <a:t>research</a:t>
            </a:r>
            <a:endParaRPr lang="en-US" sz="3200" u="sng" dirty="0">
              <a:solidFill>
                <a:srgbClr val="A61214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36AE38-C74C-714E-97F0-220985603E8B}"/>
              </a:ext>
            </a:extLst>
          </p:cNvPr>
          <p:cNvCxnSpPr>
            <a:cxnSpLocks/>
          </p:cNvCxnSpPr>
          <p:nvPr/>
        </p:nvCxnSpPr>
        <p:spPr>
          <a:xfrm>
            <a:off x="503262" y="1150471"/>
            <a:ext cx="1132494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8800">
                  <a:sysClr val="window" lastClr="FFFFFF">
                    <a:lumMod val="75000"/>
                  </a:sysClr>
                </a:gs>
                <a:gs pos="80000">
                  <a:sysClr val="window" lastClr="FFFFFF">
                    <a:lumMod val="75000"/>
                    <a:alpha val="60000"/>
                  </a:sys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B4C618-9540-744F-A375-89068296B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542" y="65631"/>
            <a:ext cx="896019" cy="8960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3606E5-6E76-604E-931D-B90A55F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2" y="1846649"/>
            <a:ext cx="3726252" cy="35192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060D98-5C66-4040-9001-546AC3886010}"/>
              </a:ext>
            </a:extLst>
          </p:cNvPr>
          <p:cNvCxnSpPr>
            <a:cxnSpLocks/>
          </p:cNvCxnSpPr>
          <p:nvPr/>
        </p:nvCxnSpPr>
        <p:spPr>
          <a:xfrm>
            <a:off x="5222516" y="1620512"/>
            <a:ext cx="0" cy="4527673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50000">
                  <a:srgbClr val="A61214">
                    <a:alpha val="80000"/>
                  </a:srgbClr>
                </a:gs>
                <a:gs pos="25000">
                  <a:srgbClr val="A61214">
                    <a:alpha val="60000"/>
                  </a:srgbClr>
                </a:gs>
                <a:gs pos="75000">
                  <a:srgbClr val="A61214">
                    <a:alpha val="60000"/>
                  </a:srgb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107FBDA-9D9E-8E45-88BE-123B2AF35582}"/>
              </a:ext>
            </a:extLst>
          </p:cNvPr>
          <p:cNvSpPr/>
          <p:nvPr/>
        </p:nvSpPr>
        <p:spPr>
          <a:xfrm>
            <a:off x="1581388" y="544685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A61214"/>
                </a:solidFill>
                <a:hlinkClick r:id="rId4"/>
              </a:rPr>
              <a:t>http://hl7.org/CodeX</a:t>
            </a:r>
            <a:r>
              <a:rPr lang="en-CA" dirty="0">
                <a:solidFill>
                  <a:srgbClr val="A61214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Down 4">
            <a:extLst>
              <a:ext uri="{FF2B5EF4-FFF2-40B4-BE49-F238E27FC236}">
                <a16:creationId xmlns:a16="http://schemas.microsoft.com/office/drawing/2014/main" id="{8BF936F5-8322-403C-8156-ADA50DE17BAC}"/>
              </a:ext>
            </a:extLst>
          </p:cNvPr>
          <p:cNvSpPr/>
          <p:nvPr/>
        </p:nvSpPr>
        <p:spPr>
          <a:xfrm rot="3543890">
            <a:off x="9327956" y="2153533"/>
            <a:ext cx="417835" cy="1139155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062782-6477-47F3-A61F-7D1EDC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12" y="3487989"/>
            <a:ext cx="1045494" cy="1045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80937-1A6B-4B8A-A779-B3348F2EA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663" y="1856428"/>
            <a:ext cx="1045494" cy="1045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244DE-DC77-4AC2-B48B-C6417C886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79" y="3699840"/>
            <a:ext cx="621792" cy="6217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F30C29-78FD-4DC3-AE22-21F9FD7E2982}"/>
              </a:ext>
            </a:extLst>
          </p:cNvPr>
          <p:cNvCxnSpPr>
            <a:cxnSpLocks/>
          </p:cNvCxnSpPr>
          <p:nvPr/>
        </p:nvCxnSpPr>
        <p:spPr>
          <a:xfrm>
            <a:off x="3933942" y="5614958"/>
            <a:ext cx="3362984" cy="0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171CF5-99A4-4C56-B117-AEC17B6D6CBF}"/>
              </a:ext>
            </a:extLst>
          </p:cNvPr>
          <p:cNvCxnSpPr>
            <a:cxnSpLocks/>
          </p:cNvCxnSpPr>
          <p:nvPr/>
        </p:nvCxnSpPr>
        <p:spPr>
          <a:xfrm flipV="1">
            <a:off x="3749797" y="4324730"/>
            <a:ext cx="1085136" cy="915841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A03295-18AB-428B-8D5B-DE3EFDF1B73A}"/>
              </a:ext>
            </a:extLst>
          </p:cNvPr>
          <p:cNvCxnSpPr>
            <a:cxnSpLocks/>
          </p:cNvCxnSpPr>
          <p:nvPr/>
        </p:nvCxnSpPr>
        <p:spPr>
          <a:xfrm>
            <a:off x="6342974" y="4207583"/>
            <a:ext cx="910693" cy="667812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06EDC0B-27C3-4E2B-A6E1-19F974C69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346" y="1750472"/>
            <a:ext cx="623204" cy="623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13B9F-6145-4D93-8B91-CC3F6E2DC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492" y="1668307"/>
            <a:ext cx="1024128" cy="102412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0B3A30-3FC3-4F5A-80B9-F93A81BA9798}"/>
              </a:ext>
            </a:extLst>
          </p:cNvPr>
          <p:cNvCxnSpPr>
            <a:cxnSpLocks/>
          </p:cNvCxnSpPr>
          <p:nvPr/>
        </p:nvCxnSpPr>
        <p:spPr>
          <a:xfrm flipV="1">
            <a:off x="6262042" y="2429867"/>
            <a:ext cx="1354816" cy="1209706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35941C-601B-4D46-9613-2EA51241D8D3}"/>
              </a:ext>
            </a:extLst>
          </p:cNvPr>
          <p:cNvCxnSpPr>
            <a:cxnSpLocks/>
          </p:cNvCxnSpPr>
          <p:nvPr/>
        </p:nvCxnSpPr>
        <p:spPr>
          <a:xfrm flipH="1" flipV="1">
            <a:off x="8194692" y="2769769"/>
            <a:ext cx="10234" cy="1911196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DE92F5-998E-41A1-984F-F381A0682BBF}"/>
              </a:ext>
            </a:extLst>
          </p:cNvPr>
          <p:cNvCxnSpPr>
            <a:cxnSpLocks/>
          </p:cNvCxnSpPr>
          <p:nvPr/>
        </p:nvCxnSpPr>
        <p:spPr>
          <a:xfrm flipH="1" flipV="1">
            <a:off x="3055009" y="2614547"/>
            <a:ext cx="1850918" cy="1007557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35083C-4434-4E18-AD2D-43B013ACD525}"/>
              </a:ext>
            </a:extLst>
          </p:cNvPr>
          <p:cNvCxnSpPr>
            <a:cxnSpLocks/>
          </p:cNvCxnSpPr>
          <p:nvPr/>
        </p:nvCxnSpPr>
        <p:spPr>
          <a:xfrm flipV="1">
            <a:off x="2548317" y="2966841"/>
            <a:ext cx="23699" cy="1614657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93317E-7973-4D79-A256-B19CECE5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648" y="3699134"/>
            <a:ext cx="623204" cy="62320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AA8517-A65F-47AA-9758-C82B530CE176}"/>
              </a:ext>
            </a:extLst>
          </p:cNvPr>
          <p:cNvCxnSpPr>
            <a:cxnSpLocks/>
          </p:cNvCxnSpPr>
          <p:nvPr/>
        </p:nvCxnSpPr>
        <p:spPr>
          <a:xfrm flipV="1">
            <a:off x="3110477" y="2197130"/>
            <a:ext cx="4516356" cy="16727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clock&#10;&#10;Description automatically generated">
            <a:extLst>
              <a:ext uri="{FF2B5EF4-FFF2-40B4-BE49-F238E27FC236}">
                <a16:creationId xmlns:a16="http://schemas.microsoft.com/office/drawing/2014/main" id="{19979795-B670-49D3-A409-4971F0D7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182" y="5515776"/>
            <a:ext cx="1045493" cy="1045493"/>
          </a:xfrm>
          <a:prstGeom prst="rect">
            <a:avLst/>
          </a:prstGeom>
        </p:spPr>
      </p:pic>
      <p:pic>
        <p:nvPicPr>
          <p:cNvPr id="28" name="Picture 27" descr="A picture containing device&#10;&#10;Description automatically generated">
            <a:extLst>
              <a:ext uri="{FF2B5EF4-FFF2-40B4-BE49-F238E27FC236}">
                <a16:creationId xmlns:a16="http://schemas.microsoft.com/office/drawing/2014/main" id="{32934194-E6AD-48D4-B2B2-A3F4840C3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918" y="5092211"/>
            <a:ext cx="1045494" cy="10454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E5B3DB-AE43-44A4-B279-38634E215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721" y="4668647"/>
            <a:ext cx="1045494" cy="1045494"/>
          </a:xfrm>
          <a:prstGeom prst="rect">
            <a:avLst/>
          </a:prstGeom>
        </p:spPr>
      </p:pic>
      <p:pic>
        <p:nvPicPr>
          <p:cNvPr id="30" name="Picture 29" descr="A picture containing clock&#10;&#10;Description automatically generated">
            <a:extLst>
              <a:ext uri="{FF2B5EF4-FFF2-40B4-BE49-F238E27FC236}">
                <a16:creationId xmlns:a16="http://schemas.microsoft.com/office/drawing/2014/main" id="{786C5D70-DDD3-4A34-A960-7CFA7CB15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570" y="5269265"/>
            <a:ext cx="1045495" cy="10454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BF1F98-4078-42A5-B9F0-7130F6E4D4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3667" y="4664250"/>
            <a:ext cx="1045494" cy="10454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1C04CCD-5B23-4241-BDDC-6843AE094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22" y="4733549"/>
            <a:ext cx="623204" cy="623204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2CFB3C9-222E-4270-A7D8-22ED584A6AD2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8717438" y="2165212"/>
            <a:ext cx="1251054" cy="15159"/>
          </a:xfrm>
          <a:prstGeom prst="straightConnector1">
            <a:avLst/>
          </a:prstGeom>
          <a:ln w="25400" cap="flat">
            <a:solidFill>
              <a:schemeClr val="bg1">
                <a:lumMod val="65000"/>
              </a:schemeClr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E8B0CC6-0839-47DD-B7E8-8DDAFB8AA8AF}"/>
              </a:ext>
            </a:extLst>
          </p:cNvPr>
          <p:cNvSpPr/>
          <p:nvPr/>
        </p:nvSpPr>
        <p:spPr>
          <a:xfrm>
            <a:off x="9996307" y="2230495"/>
            <a:ext cx="962155" cy="140784"/>
          </a:xfrm>
          <a:prstGeom prst="rect">
            <a:avLst/>
          </a:prstGeom>
          <a:solidFill>
            <a:srgbClr val="7E3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ACADEMIC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8E7D0-EFB6-43F7-8DB7-0BA883477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487363"/>
            <a:ext cx="11734800" cy="69373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Vision: Patient Data Collected Once to Support Many Use Cases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are collected and shared via the mCODE standard and CodeX extensions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85AD23-3516-4268-8AA8-7FAE8C9B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73" y="1692980"/>
            <a:ext cx="1025025" cy="10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67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855D-7F74-46AA-BAA7-3E9083FD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1" y="243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C4CDF-1653-4AC1-A73E-9DB434C08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| </a:t>
            </a:r>
            <a:fld id="{295008BC-DA31-4D19-837B-EFA4386B05F5}" type="slidenum">
              <a:rPr lang="en-US" smtClean="0">
                <a:latin typeface="Arial" pitchFamily="34" charset="0"/>
              </a:rPr>
              <a:pPr/>
              <a:t>27</a:t>
            </a:fld>
            <a:r>
              <a:rPr lang="en-US" dirty="0">
                <a:latin typeface="Arial" pitchFamily="34" charset="0"/>
              </a:rPr>
              <a:t> 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EA6CE1-6714-49FA-BC83-02630B35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8" y="1545923"/>
            <a:ext cx="11424290" cy="49834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2800" b="1" dirty="0"/>
              <a:t>Gather an influential community that </a:t>
            </a:r>
            <a:r>
              <a:rPr lang="en-US" sz="2800" b="1" i="1" dirty="0"/>
              <a:t>collaborates</a:t>
            </a:r>
            <a:r>
              <a:rPr lang="en-US" sz="2800" b="1" dirty="0"/>
              <a:t> to: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0" dirty="0"/>
              <a:t>Prioritize </a:t>
            </a:r>
            <a:r>
              <a:rPr lang="en-US" i="1" dirty="0"/>
              <a:t>use cases </a:t>
            </a:r>
            <a:r>
              <a:rPr lang="en-US" b="0" dirty="0"/>
              <a:t>around interest and impact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0" dirty="0"/>
              <a:t>Create new </a:t>
            </a:r>
            <a:r>
              <a:rPr lang="en-US" i="1" dirty="0"/>
              <a:t>data models </a:t>
            </a:r>
            <a:r>
              <a:rPr lang="en-US" b="0" dirty="0"/>
              <a:t>and </a:t>
            </a:r>
            <a:r>
              <a:rPr lang="en-US" i="1" dirty="0"/>
              <a:t>FHIR IGs </a:t>
            </a:r>
            <a:r>
              <a:rPr lang="en-US" dirty="0"/>
              <a:t>to</a:t>
            </a:r>
            <a:r>
              <a:rPr lang="en-US" b="0" dirty="0"/>
              <a:t> augment mCODE when needed</a:t>
            </a:r>
            <a:endParaRPr lang="en-US" b="1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0" dirty="0"/>
              <a:t>Build </a:t>
            </a:r>
            <a:r>
              <a:rPr lang="en-US" b="0" i="1" dirty="0"/>
              <a:t>r</a:t>
            </a:r>
            <a:r>
              <a:rPr lang="en-US" i="1" dirty="0"/>
              <a:t>eference implementations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Provide</a:t>
            </a:r>
            <a:r>
              <a:rPr lang="en-US" i="1" dirty="0"/>
              <a:t> test datasets </a:t>
            </a:r>
            <a:r>
              <a:rPr lang="en-US" dirty="0"/>
              <a:t>in mCODE and extensions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0" dirty="0"/>
              <a:t>Execute </a:t>
            </a:r>
            <a:r>
              <a:rPr lang="en-US" i="1" dirty="0"/>
              <a:t>pilots</a:t>
            </a:r>
            <a:r>
              <a:rPr lang="en-US" b="0" dirty="0"/>
              <a:t> to demonstrate feasibility and value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Enable early </a:t>
            </a:r>
            <a:r>
              <a:rPr lang="en-US" i="1" dirty="0"/>
              <a:t>adoption</a:t>
            </a:r>
            <a:r>
              <a:rPr lang="en-US" dirty="0"/>
              <a:t> and </a:t>
            </a:r>
            <a:r>
              <a:rPr lang="en-US" i="1" dirty="0"/>
              <a:t>scale</a:t>
            </a:r>
            <a:r>
              <a:rPr lang="en-US" dirty="0"/>
              <a:t> by engaging health systems and industry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20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42">
            <a:extLst>
              <a:ext uri="{FF2B5EF4-FFF2-40B4-BE49-F238E27FC236}">
                <a16:creationId xmlns:a16="http://schemas.microsoft.com/office/drawing/2014/main" id="{0D51D5F3-6315-544F-857C-3CD28471C65B}"/>
              </a:ext>
            </a:extLst>
          </p:cNvPr>
          <p:cNvSpPr/>
          <p:nvPr/>
        </p:nvSpPr>
        <p:spPr>
          <a:xfrm>
            <a:off x="449400" y="1228371"/>
            <a:ext cx="11324944" cy="686702"/>
          </a:xfrm>
          <a:prstGeom prst="round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sng" strike="noStrike" kern="0" cap="none" spc="0" normalizeH="0" baseline="0" noProof="0" dirty="0">
              <a:ln>
                <a:noFill/>
              </a:ln>
              <a:solidFill>
                <a:srgbClr val="A6121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A4A19-162A-C441-82A8-E441341421F8}"/>
              </a:ext>
            </a:extLst>
          </p:cNvPr>
          <p:cNvSpPr/>
          <p:nvPr/>
        </p:nvSpPr>
        <p:spPr>
          <a:xfrm>
            <a:off x="1887638" y="2652552"/>
            <a:ext cx="422423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EHR Endpoints for Clinical Trials </a:t>
            </a:r>
            <a:r>
              <a:rPr lang="en-US" sz="1600" dirty="0"/>
              <a:t>(future extensions of ICAREdata)</a:t>
            </a:r>
            <a:endParaRPr lang="en-US" sz="2300" dirty="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FF5859E9-95C6-7846-84B7-B55946A98348}"/>
              </a:ext>
            </a:extLst>
          </p:cNvPr>
          <p:cNvSpPr/>
          <p:nvPr/>
        </p:nvSpPr>
        <p:spPr>
          <a:xfrm>
            <a:off x="753348" y="2689306"/>
            <a:ext cx="882691" cy="684509"/>
          </a:xfrm>
          <a:prstGeom prst="hexagon">
            <a:avLst/>
          </a:prstGeom>
          <a:solidFill>
            <a:srgbClr val="BC4D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6D82FF-EE2D-8F46-8E8E-B64D93544C73}"/>
              </a:ext>
            </a:extLst>
          </p:cNvPr>
          <p:cNvSpPr/>
          <p:nvPr/>
        </p:nvSpPr>
        <p:spPr>
          <a:xfrm>
            <a:off x="1841496" y="3424867"/>
            <a:ext cx="3983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Empowering Patients to </a:t>
            </a:r>
          </a:p>
          <a:p>
            <a:r>
              <a:rPr lang="en-US" sz="2300" dirty="0"/>
              <a:t>Find Clinical Trials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6880492A-1997-F641-BCD7-5E9E2466A075}"/>
              </a:ext>
            </a:extLst>
          </p:cNvPr>
          <p:cNvSpPr/>
          <p:nvPr/>
        </p:nvSpPr>
        <p:spPr>
          <a:xfrm>
            <a:off x="753348" y="3478959"/>
            <a:ext cx="882691" cy="684509"/>
          </a:xfrm>
          <a:prstGeom prst="hexagon">
            <a:avLst/>
          </a:prstGeom>
          <a:solidFill>
            <a:srgbClr val="A61214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6979FF-D3F1-334F-AB53-22CFC028C806}"/>
              </a:ext>
            </a:extLst>
          </p:cNvPr>
          <p:cNvSpPr/>
          <p:nvPr/>
        </p:nvSpPr>
        <p:spPr>
          <a:xfrm>
            <a:off x="1866698" y="4398599"/>
            <a:ext cx="3983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Registry Reporting</a:t>
            </a: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3E23254F-5F86-2F4E-9D47-62E1D49E285B}"/>
              </a:ext>
            </a:extLst>
          </p:cNvPr>
          <p:cNvSpPr/>
          <p:nvPr/>
        </p:nvSpPr>
        <p:spPr>
          <a:xfrm>
            <a:off x="778550" y="4273751"/>
            <a:ext cx="882691" cy="684509"/>
          </a:xfrm>
          <a:prstGeom prst="hexagon">
            <a:avLst/>
          </a:prstGeom>
          <a:solidFill>
            <a:srgbClr val="BC4D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D0E41D-197E-544D-9B74-410841064F5B}"/>
              </a:ext>
            </a:extLst>
          </p:cNvPr>
          <p:cNvSpPr/>
          <p:nvPr/>
        </p:nvSpPr>
        <p:spPr>
          <a:xfrm>
            <a:off x="1866698" y="5030252"/>
            <a:ext cx="3983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Oncology Clinical </a:t>
            </a:r>
          </a:p>
          <a:p>
            <a:r>
              <a:rPr lang="en-US" sz="2300" dirty="0"/>
              <a:t>Pathways Navigation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BDCD5F1-FFEC-1B40-9DEC-1E044A02934A}"/>
              </a:ext>
            </a:extLst>
          </p:cNvPr>
          <p:cNvSpPr/>
          <p:nvPr/>
        </p:nvSpPr>
        <p:spPr>
          <a:xfrm>
            <a:off x="778550" y="5084344"/>
            <a:ext cx="882691" cy="684509"/>
          </a:xfrm>
          <a:prstGeom prst="hexagon">
            <a:avLst/>
          </a:prstGeom>
          <a:solidFill>
            <a:srgbClr val="BC4D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B1C3B-C6AB-9443-A331-3E5F7833D941}"/>
              </a:ext>
            </a:extLst>
          </p:cNvPr>
          <p:cNvSpPr/>
          <p:nvPr/>
        </p:nvSpPr>
        <p:spPr>
          <a:xfrm>
            <a:off x="7359335" y="2635214"/>
            <a:ext cx="3983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Radiation Therapy Data for Care Coordination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F034F1EC-C6B6-C148-83B6-22A6EE8158E6}"/>
              </a:ext>
            </a:extLst>
          </p:cNvPr>
          <p:cNvSpPr/>
          <p:nvPr/>
        </p:nvSpPr>
        <p:spPr>
          <a:xfrm>
            <a:off x="6271187" y="2689306"/>
            <a:ext cx="882691" cy="684509"/>
          </a:xfrm>
          <a:prstGeom prst="hexagon">
            <a:avLst/>
          </a:prstGeom>
          <a:solidFill>
            <a:srgbClr val="BC4D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0BBFEF-FA76-224A-A45B-E5D62C949816}"/>
              </a:ext>
            </a:extLst>
          </p:cNvPr>
          <p:cNvSpPr/>
          <p:nvPr/>
        </p:nvSpPr>
        <p:spPr>
          <a:xfrm>
            <a:off x="7359335" y="3424867"/>
            <a:ext cx="39832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Prior Authorization for Cancer Care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94F8CE00-4327-014A-80F8-A6D99018EFE8}"/>
              </a:ext>
            </a:extLst>
          </p:cNvPr>
          <p:cNvSpPr/>
          <p:nvPr/>
        </p:nvSpPr>
        <p:spPr>
          <a:xfrm>
            <a:off x="6271187" y="3478959"/>
            <a:ext cx="882691" cy="684509"/>
          </a:xfrm>
          <a:prstGeom prst="hexagon">
            <a:avLst/>
          </a:prstGeom>
          <a:solidFill>
            <a:srgbClr val="BC4D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IN" sz="3200" kern="0" dirty="0">
                <a:solidFill>
                  <a:srgbClr val="FFFFFF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CE2C05-B70D-B54F-9218-E12834F16253}"/>
              </a:ext>
            </a:extLst>
          </p:cNvPr>
          <p:cNvSpPr/>
          <p:nvPr/>
        </p:nvSpPr>
        <p:spPr>
          <a:xfrm>
            <a:off x="7384537" y="4211657"/>
            <a:ext cx="3983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Alternative Payment Model Data Reporting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92C87150-4B4A-4748-AD93-4C1ADAB5EBE9}"/>
              </a:ext>
            </a:extLst>
          </p:cNvPr>
          <p:cNvSpPr/>
          <p:nvPr/>
        </p:nvSpPr>
        <p:spPr>
          <a:xfrm>
            <a:off x="6296389" y="4273751"/>
            <a:ext cx="882691" cy="684509"/>
          </a:xfrm>
          <a:prstGeom prst="hexagon">
            <a:avLst/>
          </a:prstGeom>
          <a:solidFill>
            <a:schemeClr val="bg1">
              <a:lumMod val="50000"/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7A0DBA-6148-4540-9921-D54FF4ED876F}"/>
              </a:ext>
            </a:extLst>
          </p:cNvPr>
          <p:cNvSpPr/>
          <p:nvPr/>
        </p:nvSpPr>
        <p:spPr>
          <a:xfrm>
            <a:off x="7328696" y="5192220"/>
            <a:ext cx="44988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Drug Value Based Agreements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99B5355-D81E-5049-9594-7D7D1581ED59}"/>
              </a:ext>
            </a:extLst>
          </p:cNvPr>
          <p:cNvSpPr/>
          <p:nvPr/>
        </p:nvSpPr>
        <p:spPr>
          <a:xfrm>
            <a:off x="6296389" y="5084344"/>
            <a:ext cx="882691" cy="684509"/>
          </a:xfrm>
          <a:prstGeom prst="hexagon">
            <a:avLst/>
          </a:prstGeom>
          <a:solidFill>
            <a:schemeClr val="bg1">
              <a:lumMod val="50000"/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IN" sz="3200" kern="0" dirty="0">
                <a:solidFill>
                  <a:srgbClr val="FFFFFF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B0A3A6BE-D6A2-4848-B705-59DDA2252B5F}"/>
              </a:ext>
            </a:extLst>
          </p:cNvPr>
          <p:cNvSpPr txBox="1">
            <a:spLocks/>
          </p:cNvSpPr>
          <p:nvPr/>
        </p:nvSpPr>
        <p:spPr>
          <a:xfrm>
            <a:off x="10275063" y="55601"/>
            <a:ext cx="1765676" cy="252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400" b="1" i="0" kern="1200" cap="none" baseline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lang="en-US" sz="24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2pPr>
            <a:lvl3pPr marL="238125" indent="-238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10000"/>
              <a:buFont typeface="Arial"/>
              <a:buChar char="•"/>
              <a:tabLst/>
              <a:defRPr lang="en-US" sz="24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3pPr>
            <a:lvl4pPr marL="693738" marR="0" indent="-3476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110000"/>
              <a:buFont typeface=".AppleSystemUIFont" charset="-120"/>
              <a:buChar char="–"/>
              <a:tabLst/>
              <a:defRPr lang="en-US" sz="2400" b="0" i="0" kern="120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4pPr>
            <a:lvl5pPr marL="1543050" marR="0" indent="-3397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5000"/>
              <a:buFont typeface="Courier New" panose="02070309020205020404" pitchFamily="49" charset="0"/>
              <a:buChar char="o"/>
              <a:tabLst/>
              <a:defRPr lang="en-US" sz="22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5pPr>
            <a:lvl6pPr marL="1947863" marR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 sz="18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90763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-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1363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| </a:t>
            </a:r>
            <a:fld id="{295008BC-DA31-4D19-837B-EFA4386B05F5}" type="slidenum"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pPr algn="r"/>
              <a:t>28</a:t>
            </a:fld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|</a:t>
            </a: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C99930-938E-4AA1-89F9-34C6B5D49855}"/>
              </a:ext>
            </a:extLst>
          </p:cNvPr>
          <p:cNvSpPr/>
          <p:nvPr/>
        </p:nvSpPr>
        <p:spPr>
          <a:xfrm>
            <a:off x="1841496" y="2015763"/>
            <a:ext cx="398326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mCODE Extraction</a:t>
            </a: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BED181DF-1B15-4FDB-95A7-92F9B40A1763}"/>
              </a:ext>
            </a:extLst>
          </p:cNvPr>
          <p:cNvSpPr/>
          <p:nvPr/>
        </p:nvSpPr>
        <p:spPr>
          <a:xfrm>
            <a:off x="753348" y="1896647"/>
            <a:ext cx="882691" cy="684509"/>
          </a:xfrm>
          <a:prstGeom prst="hexagon">
            <a:avLst/>
          </a:prstGeom>
          <a:solidFill>
            <a:srgbClr val="A61214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6CC59635-FC92-435B-9D09-3A1A3A4C9A7B}"/>
              </a:ext>
            </a:extLst>
          </p:cNvPr>
          <p:cNvSpPr/>
          <p:nvPr/>
        </p:nvSpPr>
        <p:spPr>
          <a:xfrm>
            <a:off x="4517955" y="6031237"/>
            <a:ext cx="580004" cy="446276"/>
          </a:xfrm>
          <a:prstGeom prst="hexagon">
            <a:avLst/>
          </a:prstGeom>
          <a:solidFill>
            <a:srgbClr val="A61214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6AE0F91-2A48-4258-B82C-18BD313F6653}"/>
              </a:ext>
            </a:extLst>
          </p:cNvPr>
          <p:cNvSpPr/>
          <p:nvPr/>
        </p:nvSpPr>
        <p:spPr>
          <a:xfrm>
            <a:off x="5453938" y="6031237"/>
            <a:ext cx="566922" cy="446276"/>
          </a:xfrm>
          <a:prstGeom prst="hexagon">
            <a:avLst/>
          </a:prstGeom>
          <a:solidFill>
            <a:schemeClr val="bg1">
              <a:lumMod val="50000"/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IN" sz="1000" b="1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8652CE-4AB2-4AD9-A43A-3AB41DBEFA10}"/>
              </a:ext>
            </a:extLst>
          </p:cNvPr>
          <p:cNvSpPr/>
          <p:nvPr/>
        </p:nvSpPr>
        <p:spPr>
          <a:xfrm>
            <a:off x="5176015" y="6459340"/>
            <a:ext cx="1095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4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Discovery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E2A10-8C39-489C-8361-AE3BBD4C897B}"/>
              </a:ext>
            </a:extLst>
          </p:cNvPr>
          <p:cNvSpPr/>
          <p:nvPr/>
        </p:nvSpPr>
        <p:spPr>
          <a:xfrm>
            <a:off x="4432691" y="6459340"/>
            <a:ext cx="65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4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Active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F6F304-3C58-1B4C-9B20-9CF0C29E4AF5}"/>
              </a:ext>
            </a:extLst>
          </p:cNvPr>
          <p:cNvCxnSpPr>
            <a:cxnSpLocks/>
          </p:cNvCxnSpPr>
          <p:nvPr/>
        </p:nvCxnSpPr>
        <p:spPr>
          <a:xfrm>
            <a:off x="517222" y="1181574"/>
            <a:ext cx="1132494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8800">
                  <a:sysClr val="window" lastClr="FFFFFF">
                    <a:lumMod val="75000"/>
                  </a:sysClr>
                </a:gs>
                <a:gs pos="80000">
                  <a:sysClr val="window" lastClr="FFFFFF">
                    <a:lumMod val="75000"/>
                    <a:alpha val="60000"/>
                  </a:sysClr>
                </a:gs>
                <a:gs pos="100000">
                  <a:sysClr val="window" lastClr="FFFFFF">
                    <a:lumMod val="95000"/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547006-EE4C-4BDD-8313-C40AA5BD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CodeX Use Cases </a:t>
            </a:r>
            <a:r>
              <a:rPr lang="en-US" sz="3200" b="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(so far)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04009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E82BCC-8672-7C4B-AE1A-A99FFE6B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361" y="1867288"/>
            <a:ext cx="1644737" cy="986842"/>
          </a:xfrm>
          <a:prstGeom prst="rect">
            <a:avLst/>
          </a:prstGeom>
          <a:noFill/>
        </p:spPr>
      </p:pic>
      <p:sp>
        <p:nvSpPr>
          <p:cNvPr id="53" name="Rounded Rectangle 18">
            <a:extLst>
              <a:ext uri="{FF2B5EF4-FFF2-40B4-BE49-F238E27FC236}">
                <a16:creationId xmlns:a16="http://schemas.microsoft.com/office/drawing/2014/main" id="{F16DBF4A-672C-5F45-AD9C-600FB8622EC7}"/>
              </a:ext>
            </a:extLst>
          </p:cNvPr>
          <p:cNvSpPr/>
          <p:nvPr/>
        </p:nvSpPr>
        <p:spPr>
          <a:xfrm>
            <a:off x="2598909" y="3103949"/>
            <a:ext cx="2197734" cy="2844013"/>
          </a:xfrm>
          <a:prstGeom prst="roundRect">
            <a:avLst/>
          </a:prstGeom>
          <a:solidFill>
            <a:srgbClr val="F9EAD3"/>
          </a:solidFill>
          <a:ln w="12700" cap="flat" cmpd="sng" algn="ctr">
            <a:solidFill>
              <a:srgbClr val="EBBA6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latin typeface="Calibri" panose="020F0502020204030204"/>
              </a:rPr>
              <a:t>FHIR Endpoints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latin typeface="Calibri" panose="020F0502020204030204"/>
              </a:rPr>
              <a:t>with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Solution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C6E66-9D25-B342-AE91-12269774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37" y="376215"/>
            <a:ext cx="11236721" cy="750253"/>
          </a:xfrm>
        </p:spPr>
        <p:txBody>
          <a:bodyPr>
            <a:normAutofit/>
          </a:bodyPr>
          <a:lstStyle/>
          <a:p>
            <a:r>
              <a:rPr lang="en-US" sz="3600" dirty="0"/>
              <a:t>Health System to Registry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9BF80-A6DA-FA4F-8DDD-3E0646D0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| </a:t>
            </a:r>
            <a:fld id="{295008BC-DA31-4D19-837B-EFA4386B05F5}" type="slidenum">
              <a:rPr lang="en-US" smtClean="0">
                <a:latin typeface="Arial" pitchFamily="34" charset="0"/>
              </a:rPr>
              <a:pPr/>
              <a:t>29</a:t>
            </a:fld>
            <a:r>
              <a:rPr lang="en-US" dirty="0">
                <a:latin typeface="Arial" pitchFamily="34" charset="0"/>
              </a:rPr>
              <a:t> |</a:t>
            </a:r>
            <a:r>
              <a:rPr lang="en-US" dirty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956E591-E4DE-48FD-8930-AD4BA278C3A0}"/>
              </a:ext>
            </a:extLst>
          </p:cNvPr>
          <p:cNvCxnSpPr>
            <a:cxnSpLocks/>
          </p:cNvCxnSpPr>
          <p:nvPr/>
        </p:nvCxnSpPr>
        <p:spPr>
          <a:xfrm>
            <a:off x="1499899" y="4389106"/>
            <a:ext cx="102874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558A71D-A2BF-4F20-815E-A0DB9213F338}"/>
              </a:ext>
            </a:extLst>
          </p:cNvPr>
          <p:cNvSpPr txBox="1"/>
          <p:nvPr/>
        </p:nvSpPr>
        <p:spPr>
          <a:xfrm>
            <a:off x="2743899" y="3170759"/>
            <a:ext cx="1898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Patient Information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211D779-C55B-4071-A2B7-F65F2EACAA73}"/>
              </a:ext>
            </a:extLst>
          </p:cNvPr>
          <p:cNvSpPr/>
          <p:nvPr/>
        </p:nvSpPr>
        <p:spPr>
          <a:xfrm>
            <a:off x="854403" y="2670115"/>
            <a:ext cx="2202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Registries require a low-burden approach to data reporting from clinical sites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9475794A-7B58-471B-8703-D00BF0F63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9" y="4389106"/>
            <a:ext cx="955539" cy="95553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9065AA6-D7F4-4A79-85A3-4A70198F3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98" y="3420165"/>
            <a:ext cx="955540" cy="955540"/>
          </a:xfrm>
          <a:prstGeom prst="rect">
            <a:avLst/>
          </a:prstGeom>
        </p:spPr>
      </p:pic>
      <p:sp>
        <p:nvSpPr>
          <p:cNvPr id="68" name="Rounded Rectangle 18">
            <a:extLst>
              <a:ext uri="{FF2B5EF4-FFF2-40B4-BE49-F238E27FC236}">
                <a16:creationId xmlns:a16="http://schemas.microsoft.com/office/drawing/2014/main" id="{BB154AD5-72C6-41FC-B199-B5CD610CF5E5}"/>
              </a:ext>
            </a:extLst>
          </p:cNvPr>
          <p:cNvSpPr/>
          <p:nvPr/>
        </p:nvSpPr>
        <p:spPr>
          <a:xfrm>
            <a:off x="2705141" y="3509915"/>
            <a:ext cx="948369" cy="724499"/>
          </a:xfrm>
          <a:prstGeom prst="roundRect">
            <a:avLst/>
          </a:prstGeom>
          <a:solidFill>
            <a:srgbClr val="F3D6A8"/>
          </a:solidFill>
          <a:ln w="12700" cap="flat" cmpd="sng" algn="ctr">
            <a:solidFill>
              <a:srgbClr val="EBBA6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EHR-Based Data</a:t>
            </a:r>
          </a:p>
        </p:txBody>
      </p:sp>
      <p:sp>
        <p:nvSpPr>
          <p:cNvPr id="69" name="Rounded Rectangle 18">
            <a:extLst>
              <a:ext uri="{FF2B5EF4-FFF2-40B4-BE49-F238E27FC236}">
                <a16:creationId xmlns:a16="http://schemas.microsoft.com/office/drawing/2014/main" id="{2C235D7F-D852-45AF-B6B2-E76A4D651E2C}"/>
              </a:ext>
            </a:extLst>
          </p:cNvPr>
          <p:cNvSpPr/>
          <p:nvPr/>
        </p:nvSpPr>
        <p:spPr>
          <a:xfrm>
            <a:off x="3708064" y="3509069"/>
            <a:ext cx="955541" cy="724500"/>
          </a:xfrm>
          <a:prstGeom prst="roundRect">
            <a:avLst/>
          </a:prstGeom>
          <a:solidFill>
            <a:srgbClr val="F3D6A8"/>
          </a:solidFill>
          <a:ln w="12700" cap="flat" cmpd="sng" algn="ctr">
            <a:solidFill>
              <a:srgbClr val="EBBA6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Interaction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ABC27E4-AE31-4340-A2C8-A406B1844276}"/>
              </a:ext>
            </a:extLst>
          </p:cNvPr>
          <p:cNvSpPr txBox="1"/>
          <p:nvPr/>
        </p:nvSpPr>
        <p:spPr>
          <a:xfrm>
            <a:off x="805948" y="6204786"/>
            <a:ext cx="3857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mCODE++: leveraging mCODE with possible extensions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1415A75-79D1-41C1-A38F-3AD8D4873B95}"/>
              </a:ext>
            </a:extLst>
          </p:cNvPr>
          <p:cNvSpPr txBox="1"/>
          <p:nvPr/>
        </p:nvSpPr>
        <p:spPr>
          <a:xfrm>
            <a:off x="1416386" y="4154091"/>
            <a:ext cx="1194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prstClr val="black"/>
                </a:solidFill>
              </a:rPr>
              <a:t>Treatment Data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B9FE5A2-70F4-47ED-AD2E-C3C9C7E591A7}"/>
              </a:ext>
            </a:extLst>
          </p:cNvPr>
          <p:cNvSpPr txBox="1"/>
          <p:nvPr/>
        </p:nvSpPr>
        <p:spPr>
          <a:xfrm>
            <a:off x="9642068" y="2658449"/>
            <a:ext cx="190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kern="0" dirty="0">
                <a:solidFill>
                  <a:prstClr val="black"/>
                </a:solidFill>
              </a:rPr>
              <a:t>Treatment effectiveness and other research</a:t>
            </a:r>
          </a:p>
        </p:txBody>
      </p:sp>
      <p:pic>
        <p:nvPicPr>
          <p:cNvPr id="24" name="Graphic 23" descr="Arrow circle">
            <a:extLst>
              <a:ext uri="{FF2B5EF4-FFF2-40B4-BE49-F238E27FC236}">
                <a16:creationId xmlns:a16="http://schemas.microsoft.com/office/drawing/2014/main" id="{33537B1A-A47A-CB42-8BEC-E55D70DC5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430" y="2237040"/>
            <a:ext cx="0" cy="0"/>
          </a:xfrm>
          <a:prstGeom prst="rect">
            <a:avLst/>
          </a:prstGeom>
        </p:spPr>
      </p:pic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0F2863B-E24F-4541-9605-649E2A5F4526}"/>
              </a:ext>
            </a:extLst>
          </p:cNvPr>
          <p:cNvCxnSpPr>
            <a:cxnSpLocks/>
          </p:cNvCxnSpPr>
          <p:nvPr/>
        </p:nvCxnSpPr>
        <p:spPr>
          <a:xfrm flipV="1">
            <a:off x="4817436" y="3254555"/>
            <a:ext cx="2815498" cy="10589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6140A0E-EC2C-4CDA-8D28-0D11D991C87D}"/>
              </a:ext>
            </a:extLst>
          </p:cNvPr>
          <p:cNvSpPr txBox="1"/>
          <p:nvPr/>
        </p:nvSpPr>
        <p:spPr>
          <a:xfrm>
            <a:off x="9631755" y="4247010"/>
            <a:ext cx="186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kern="0" dirty="0">
                <a:solidFill>
                  <a:prstClr val="black"/>
                </a:solidFill>
              </a:rPr>
              <a:t>Public health monitoring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B882C57-0C4B-486D-BB45-44FCEE8AEB31}"/>
              </a:ext>
            </a:extLst>
          </p:cNvPr>
          <p:cNvSpPr txBox="1"/>
          <p:nvPr/>
        </p:nvSpPr>
        <p:spPr>
          <a:xfrm>
            <a:off x="9734783" y="5764824"/>
            <a:ext cx="1685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kern="0" dirty="0">
                <a:solidFill>
                  <a:prstClr val="black"/>
                </a:solidFill>
              </a:rPr>
              <a:t>Accountable care</a:t>
            </a:r>
          </a:p>
        </p:txBody>
      </p:sp>
      <p:sp>
        <p:nvSpPr>
          <p:cNvPr id="34" name="Rounded Rectangle 18">
            <a:extLst>
              <a:ext uri="{FF2B5EF4-FFF2-40B4-BE49-F238E27FC236}">
                <a16:creationId xmlns:a16="http://schemas.microsoft.com/office/drawing/2014/main" id="{94EA2037-E0C0-D94C-8A70-471F096F0415}"/>
              </a:ext>
            </a:extLst>
          </p:cNvPr>
          <p:cNvSpPr/>
          <p:nvPr/>
        </p:nvSpPr>
        <p:spPr>
          <a:xfrm>
            <a:off x="9545722" y="1275468"/>
            <a:ext cx="2066709" cy="4856432"/>
          </a:xfrm>
          <a:prstGeom prst="roundRect">
            <a:avLst/>
          </a:prstGeom>
          <a:noFill/>
          <a:ln w="12700" cap="flat" cmpd="sng" algn="ctr">
            <a:solidFill>
              <a:srgbClr val="00B3D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D93AA85-3D31-6642-B6CE-958D72F0A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2085" y="1696043"/>
            <a:ext cx="962406" cy="9624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0E3DA0-BCD8-7A42-A0E0-428A20775B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5" y="3246428"/>
            <a:ext cx="962407" cy="962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3644DF0-552B-6140-A2F1-384450BF6B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2085" y="4796815"/>
            <a:ext cx="962408" cy="96240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4B8F7FA-E097-D940-9800-5490F7BD2CE1}"/>
              </a:ext>
            </a:extLst>
          </p:cNvPr>
          <p:cNvSpPr/>
          <p:nvPr/>
        </p:nvSpPr>
        <p:spPr>
          <a:xfrm>
            <a:off x="9703028" y="1268975"/>
            <a:ext cx="1752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Benefits</a:t>
            </a:r>
          </a:p>
        </p:txBody>
      </p:sp>
      <p:cxnSp>
        <p:nvCxnSpPr>
          <p:cNvPr id="42" name="Connector: Elbow 34">
            <a:extLst>
              <a:ext uri="{FF2B5EF4-FFF2-40B4-BE49-F238E27FC236}">
                <a16:creationId xmlns:a16="http://schemas.microsoft.com/office/drawing/2014/main" id="{DA8D46D3-5898-4744-BFD7-768FE8D0A9A6}"/>
              </a:ext>
            </a:extLst>
          </p:cNvPr>
          <p:cNvCxnSpPr>
            <a:cxnSpLocks/>
          </p:cNvCxnSpPr>
          <p:nvPr/>
        </p:nvCxnSpPr>
        <p:spPr>
          <a:xfrm>
            <a:off x="4879275" y="4313544"/>
            <a:ext cx="2671027" cy="102247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3C0E606-2289-7A41-91B9-B480BDF885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728" y="4173992"/>
            <a:ext cx="1904005" cy="8500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F40BB7-4049-284B-9373-53C6F6B5C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560" y="4866875"/>
            <a:ext cx="955539" cy="9555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9181BF-C87F-9844-B0DC-8AB0ABB41B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560" y="2776785"/>
            <a:ext cx="955539" cy="955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0BCF0-639F-2F4D-B17A-16EB474D8963}"/>
              </a:ext>
            </a:extLst>
          </p:cNvPr>
          <p:cNvSpPr txBox="1"/>
          <p:nvPr/>
        </p:nvSpPr>
        <p:spPr>
          <a:xfrm>
            <a:off x="7957498" y="2055457"/>
            <a:ext cx="140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Registries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A67A35-EE1C-284D-A306-35D6F5C5C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1962" y="4340760"/>
            <a:ext cx="918529" cy="9185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EE3AFD0-1377-1844-ABE9-BB5DF3DBCF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2448" y="2002982"/>
            <a:ext cx="1077555" cy="1077555"/>
          </a:xfrm>
          <a:prstGeom prst="rect">
            <a:avLst/>
          </a:prstGeom>
        </p:spPr>
      </p:pic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3D93DB4C-31AD-4B4F-97A5-CCAEAC36BF58}"/>
              </a:ext>
            </a:extLst>
          </p:cNvPr>
          <p:cNvSpPr/>
          <p:nvPr/>
        </p:nvSpPr>
        <p:spPr>
          <a:xfrm>
            <a:off x="5137095" y="3963361"/>
            <a:ext cx="872991" cy="700366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FHIR mCODE ++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1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04032-930A-460B-AE62-78BEF0BE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138" y="1122363"/>
            <a:ext cx="10117016" cy="2387600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latin typeface="+mn-lt"/>
              </a:rPr>
              <a:t>Common Data Model Harmonization Phase II</a:t>
            </a:r>
            <a:endParaRPr lang="en-US" sz="4000" dirty="0">
              <a:solidFill>
                <a:srgbClr val="0070C0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08F84E-AFB4-44FB-B4B7-1085EE666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92" y="3754438"/>
            <a:ext cx="9144000" cy="1052019"/>
          </a:xfrm>
        </p:spPr>
        <p:txBody>
          <a:bodyPr/>
          <a:lstStyle/>
          <a:p>
            <a:pPr algn="l"/>
            <a:r>
              <a:rPr lang="en-US" dirty="0"/>
              <a:t>Ken Gersing, MD</a:t>
            </a:r>
          </a:p>
          <a:p>
            <a:pPr algn="l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5BF276-A319-44C8-B1EA-844BB22946A7}"/>
              </a:ext>
            </a:extLst>
          </p:cNvPr>
          <p:cNvCxnSpPr/>
          <p:nvPr/>
        </p:nvCxnSpPr>
        <p:spPr>
          <a:xfrm>
            <a:off x="375138" y="3509963"/>
            <a:ext cx="9952892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59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822D-E1D2-4A51-B814-1FAF495C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| </a:t>
            </a:r>
            <a:fld id="{295008BC-DA31-4D19-837B-EFA4386B05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45C8C2-EDF4-DF49-BD61-6C20DFFD36BF}"/>
              </a:ext>
            </a:extLst>
          </p:cNvPr>
          <p:cNvSpPr/>
          <p:nvPr/>
        </p:nvSpPr>
        <p:spPr>
          <a:xfrm>
            <a:off x="11377870" y="1077095"/>
            <a:ext cx="544956" cy="514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0C636-A48B-4665-B293-FF563563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5" y="325072"/>
            <a:ext cx="11255362" cy="651585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0BF7A69-7047-4FA2-9650-867C833DEB37}"/>
              </a:ext>
            </a:extLst>
          </p:cNvPr>
          <p:cNvSpPr txBox="1">
            <a:spLocks/>
          </p:cNvSpPr>
          <p:nvPr/>
        </p:nvSpPr>
        <p:spPr>
          <a:xfrm>
            <a:off x="1029903" y="34200"/>
            <a:ext cx="10481912" cy="6491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5F9F"/>
                </a:solidFill>
              </a:rPr>
              <a:t>HL7 FHIR Implementation Guide: minimal Common Oncology Data Elements 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5F9F"/>
                </a:solidFill>
              </a:rPr>
              <a:t>Release 1 - US Realm | STU1 |  </a:t>
            </a:r>
            <a:r>
              <a:rPr lang="en-US" sz="1800" dirty="0">
                <a:hlinkClick r:id="rId4"/>
              </a:rPr>
              <a:t>http://hl7.org/fhir/us/mcode/</a:t>
            </a:r>
            <a:r>
              <a:rPr lang="en-US" sz="1800" dirty="0"/>
              <a:t> </a:t>
            </a:r>
            <a:endParaRPr lang="en-US" sz="1400" dirty="0"/>
          </a:p>
          <a:p>
            <a:pPr algn="ctr">
              <a:lnSpc>
                <a:spcPct val="100000"/>
              </a:lnSpc>
            </a:pPr>
            <a:endParaRPr lang="en-US" sz="1400" dirty="0">
              <a:solidFill>
                <a:srgbClr val="005F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4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&amp;A: Biden Cancer Initiative President Greg Simon Discusses Data ...">
            <a:extLst>
              <a:ext uri="{FF2B5EF4-FFF2-40B4-BE49-F238E27FC236}">
                <a16:creationId xmlns:a16="http://schemas.microsoft.com/office/drawing/2014/main" id="{AB3D9575-69D8-4B31-8B05-66BD51CB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43" y="1070684"/>
            <a:ext cx="1167667" cy="145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6E16C-6A77-4190-B021-9531D071D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310" y="339226"/>
            <a:ext cx="11277600" cy="6921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Public Resources to Build the Community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930DDE-B31D-422C-B50C-521A7B8B1D1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114925" y="1385888"/>
            <a:ext cx="7077075" cy="4921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Greg Simon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Executive outreach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CodeX Email List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500 people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200 organizations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Virtual HIMSS20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Steve Bratt </a:t>
            </a:r>
            <a:r>
              <a:rPr lang="en-US" sz="1800" b="0" dirty="0"/>
              <a:t>(</a:t>
            </a:r>
            <a:r>
              <a:rPr lang="en-US" sz="1800" b="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panel</a:t>
            </a:r>
            <a:r>
              <a:rPr lang="en-US" sz="1800" b="0" dirty="0">
                <a:solidFill>
                  <a:schemeClr val="accent1"/>
                </a:solidFill>
              </a:rPr>
              <a:t>, </a:t>
            </a:r>
            <a:r>
              <a:rPr lang="en-US" sz="1800" b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audio</a:t>
            </a:r>
            <a:r>
              <a:rPr lang="en-US" sz="1800" b="0" dirty="0"/>
              <a:t>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Greg Shemancik </a:t>
            </a:r>
            <a:r>
              <a:rPr lang="en-US" sz="1800" b="0" dirty="0"/>
              <a:t>(videos: </a:t>
            </a:r>
            <a:r>
              <a:rPr lang="en-US" sz="1800" b="0" dirty="0">
                <a:solidFill>
                  <a:schemeClr val="tx2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en-US" sz="18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800" b="0" dirty="0">
                <a:solidFill>
                  <a:schemeClr val="tx2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interview</a:t>
            </a:r>
            <a:r>
              <a:rPr lang="en-US" sz="1800" b="0" dirty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Materials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>
                    <a:lumMod val="75000"/>
                    <a:lumOff val="2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CodeX Fact Sheet</a:t>
            </a:r>
            <a:endParaRPr lang="en-US" sz="2000" b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5942E-58BE-49FC-BBAE-3DB9AA685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224131"/>
            <a:ext cx="4318833" cy="4422526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6BEFE60-4743-425B-B63E-92A386376212}"/>
              </a:ext>
            </a:extLst>
          </p:cNvPr>
          <p:cNvSpPr txBox="1">
            <a:spLocks/>
          </p:cNvSpPr>
          <p:nvPr/>
        </p:nvSpPr>
        <p:spPr>
          <a:xfrm>
            <a:off x="10275063" y="55601"/>
            <a:ext cx="1765676" cy="252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2400" b="1" i="0" kern="1200" cap="none" baseline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lang="en-US" sz="24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2pPr>
            <a:lvl3pPr marL="238125" indent="-238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10000"/>
              <a:buFont typeface="Arial"/>
              <a:buChar char="•"/>
              <a:tabLst/>
              <a:defRPr lang="en-US" sz="24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3pPr>
            <a:lvl4pPr marL="693738" marR="0" indent="-3476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110000"/>
              <a:buFont typeface=".AppleSystemUIFont" charset="-120"/>
              <a:buChar char="–"/>
              <a:tabLst/>
              <a:defRPr lang="en-US" sz="2400" b="0" i="0" kern="120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4pPr>
            <a:lvl5pPr marL="1543050" marR="0" indent="-3397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5000"/>
              <a:buFont typeface="Courier New" panose="02070309020205020404" pitchFamily="49" charset="0"/>
              <a:buChar char="o"/>
              <a:tabLst/>
              <a:defRPr lang="en-US" sz="2200" b="0" i="0" kern="1200" baseline="0" dirty="0" smtClean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5pPr>
            <a:lvl6pPr marL="1947863" marR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 sz="18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90763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-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1363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| </a:t>
            </a:r>
            <a:fld id="{295008BC-DA31-4D19-837B-EFA4386B05F5}" type="slidenum"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pPr algn="r"/>
              <a:t>31</a:t>
            </a:fld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|</a:t>
            </a: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BC3E0-A1A8-4F4D-904C-A846D779A720}"/>
              </a:ext>
            </a:extLst>
          </p:cNvPr>
          <p:cNvSpPr/>
          <p:nvPr/>
        </p:nvSpPr>
        <p:spPr>
          <a:xfrm>
            <a:off x="454712" y="6074351"/>
            <a:ext cx="4419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2572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https://confluence.hl7.org/display/COD/CodeX+Home</a:t>
            </a:r>
            <a:endParaRPr lang="en-US" sz="1400" dirty="0">
              <a:solidFill>
                <a:srgbClr val="C2572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8A497A-FBF2-4293-B08B-4780C960FF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243" y="4766575"/>
            <a:ext cx="1889496" cy="2023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F4B3D-6ABF-4E37-907F-585B16CA0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897" y="2665400"/>
            <a:ext cx="2912618" cy="17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7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1E3A-6F30-4E80-B63B-DBA3B196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411B-918C-4657-9395-59537041E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74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3771-479B-4440-B2A7-86E792FB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365125"/>
            <a:ext cx="1081708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Upcoming MedMorph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E1D0-A7F5-4A2E-9459-7524CBCBD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690688"/>
            <a:ext cx="11145520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Next Full TEP Meeting</a:t>
            </a:r>
          </a:p>
          <a:p>
            <a:pPr marL="457200" lvl="1" indent="0">
              <a:buNone/>
            </a:pPr>
            <a:r>
              <a:rPr lang="en-US" dirty="0"/>
              <a:t>Tue 6/16/2020 @ 3-4pm ET / 2-3pm CT / 1-2pm MT / 12-1pm PT</a:t>
            </a:r>
          </a:p>
          <a:p>
            <a:pPr marL="457200" lvl="1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u="sng" dirty="0"/>
              <a:t>Technical Workgroups (Weekly)</a:t>
            </a:r>
          </a:p>
          <a:p>
            <a:pPr marL="457200" lvl="1" indent="0">
              <a:buNone/>
            </a:pPr>
            <a:r>
              <a:rPr lang="en-US" dirty="0"/>
              <a:t>Reference Architecture/Authorities/Policies:</a:t>
            </a:r>
          </a:p>
          <a:p>
            <a:pPr marL="457200" lvl="1" indent="0">
              <a:buNone/>
            </a:pPr>
            <a:r>
              <a:rPr lang="en-US" dirty="0"/>
              <a:t>	Wednesdays @ 1-2pm ET / 12-1pm CT / 11am-12pm MT / 10-11am PT</a:t>
            </a:r>
          </a:p>
          <a:p>
            <a:pPr marL="0" indent="0">
              <a:buNone/>
            </a:pP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Evaluation Workgroup </a:t>
            </a:r>
          </a:p>
          <a:p>
            <a:pPr marL="457200" lvl="1" indent="0">
              <a:buNone/>
            </a:pPr>
            <a:r>
              <a:rPr lang="en-US" dirty="0"/>
              <a:t>Starting Soon – Doodle Poll will be sent to Evaluation WG members by the end of this week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6894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105-5F9D-480F-8290-F12D673E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64" y="1168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CCA8F-DB0B-4AB2-A890-E69E3EFC8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64" y="1212561"/>
            <a:ext cx="11634354" cy="5520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CDC Team</a:t>
            </a:r>
          </a:p>
          <a:p>
            <a:pPr lvl="1"/>
            <a:r>
              <a:rPr lang="en-US" sz="1800" dirty="0"/>
              <a:t>Maria Michaels: </a:t>
            </a:r>
            <a:r>
              <a:rPr lang="en-US" sz="1800" dirty="0">
                <a:hlinkClick r:id="rId2"/>
              </a:rPr>
              <a:t>ktx2@cdc.gov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Wendy Blumenthal: </a:t>
            </a:r>
            <a:r>
              <a:rPr lang="en-US" sz="1800" dirty="0">
                <a:hlinkClick r:id="rId3"/>
              </a:rPr>
              <a:t>wfb6@cdc.gov</a:t>
            </a:r>
            <a:endParaRPr lang="en-US" sz="1800" dirty="0"/>
          </a:p>
          <a:p>
            <a:pPr lvl="1"/>
            <a:r>
              <a:rPr lang="en-US" sz="1800" dirty="0"/>
              <a:t>Arun Srinivasan: </a:t>
            </a:r>
            <a:r>
              <a:rPr lang="en-US" sz="1800" dirty="0">
                <a:hlinkClick r:id="rId4"/>
              </a:rPr>
              <a:t>fos2@cdc.gov</a:t>
            </a:r>
            <a:endParaRPr lang="en-US" sz="1800" dirty="0"/>
          </a:p>
          <a:p>
            <a:pPr lvl="1"/>
            <a:r>
              <a:rPr lang="en-US" sz="1800" dirty="0"/>
              <a:t>Syed Sameemuddin: </a:t>
            </a:r>
            <a:r>
              <a:rPr lang="en-US" sz="1800" dirty="0">
                <a:hlinkClick r:id="rId5"/>
              </a:rPr>
              <a:t>puv5@cdc.gov</a:t>
            </a:r>
            <a:endParaRPr lang="en-US" sz="1800" dirty="0"/>
          </a:p>
          <a:p>
            <a:pPr lvl="1"/>
            <a:r>
              <a:rPr lang="en-US" sz="1800" dirty="0"/>
              <a:t>Abigail Vail: </a:t>
            </a:r>
            <a:r>
              <a:rPr lang="en-US" sz="1800" dirty="0">
                <a:hlinkClick r:id="rId6"/>
              </a:rPr>
              <a:t>bzv3@cdc.gov</a:t>
            </a:r>
            <a:endParaRPr lang="en-US" sz="1800" dirty="0"/>
          </a:p>
          <a:p>
            <a:pPr lvl="1"/>
            <a:r>
              <a:rPr lang="en-US" sz="1800" dirty="0"/>
              <a:t>Aaron Harris: </a:t>
            </a:r>
            <a:r>
              <a:rPr lang="en-US" sz="1800" dirty="0">
                <a:hlinkClick r:id="rId7"/>
              </a:rPr>
              <a:t>ieo9@cdc.gov</a:t>
            </a:r>
            <a:endParaRPr lang="en-US" sz="1800" dirty="0"/>
          </a:p>
          <a:p>
            <a:pPr lvl="1"/>
            <a:r>
              <a:rPr lang="en-US" sz="1800" dirty="0"/>
              <a:t>Brian Gugerty: </a:t>
            </a:r>
            <a:r>
              <a:rPr lang="en-US" sz="1800" dirty="0">
                <a:hlinkClick r:id="rId8"/>
              </a:rPr>
              <a:t>vaz6@cdc.gov</a:t>
            </a:r>
            <a:endParaRPr lang="en-US" sz="1800" dirty="0"/>
          </a:p>
          <a:p>
            <a:pPr lvl="1"/>
            <a:r>
              <a:rPr lang="en-US" sz="1800" dirty="0"/>
              <a:t>Cynthia Bush: </a:t>
            </a:r>
            <a:r>
              <a:rPr lang="en-US" sz="1800" dirty="0">
                <a:hlinkClick r:id="rId9"/>
              </a:rPr>
              <a:t>pdz1@cdc.gov</a:t>
            </a:r>
            <a:endParaRPr lang="en-US" sz="1800" dirty="0"/>
          </a:p>
          <a:p>
            <a:pPr lvl="1"/>
            <a:r>
              <a:rPr lang="en-US" sz="1800" dirty="0"/>
              <a:t>Laura Conn: </a:t>
            </a:r>
            <a:r>
              <a:rPr lang="en-US" sz="1800" dirty="0">
                <a:hlinkClick r:id="rId10"/>
              </a:rPr>
              <a:t>lbk1@cdc.gov</a:t>
            </a:r>
            <a:endParaRPr lang="en-US" sz="1800" dirty="0"/>
          </a:p>
          <a:p>
            <a:pPr marL="0" indent="0">
              <a:buNone/>
            </a:pPr>
            <a:r>
              <a:rPr lang="en-US" sz="2000" dirty="0"/>
              <a:t>TEP Co-Chairs</a:t>
            </a:r>
          </a:p>
          <a:p>
            <a:pPr lvl="1"/>
            <a:r>
              <a:rPr lang="en-US" sz="1800" dirty="0"/>
              <a:t>John Loonsk: </a:t>
            </a:r>
            <a:r>
              <a:rPr lang="en-US" sz="1800" dirty="0">
                <a:hlinkClick r:id="rId11"/>
              </a:rPr>
              <a:t>john.loonsk@jhu.edu</a:t>
            </a:r>
            <a:endParaRPr lang="en-US" sz="1800" dirty="0"/>
          </a:p>
          <a:p>
            <a:pPr lvl="1"/>
            <a:r>
              <a:rPr lang="en-US" sz="1800" dirty="0"/>
              <a:t>Bill Lober: </a:t>
            </a:r>
            <a:r>
              <a:rPr lang="en-US" sz="1800" dirty="0">
                <a:hlinkClick r:id="rId12"/>
              </a:rPr>
              <a:t>lober@uw.edu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69ECA0-F2C7-46E4-81E1-1D6FC2AFB528}"/>
              </a:ext>
            </a:extLst>
          </p:cNvPr>
          <p:cNvSpPr txBox="1">
            <a:spLocks/>
          </p:cNvSpPr>
          <p:nvPr/>
        </p:nvSpPr>
        <p:spPr>
          <a:xfrm>
            <a:off x="5529695" y="1337252"/>
            <a:ext cx="6845877" cy="552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Technical Leads</a:t>
            </a:r>
          </a:p>
          <a:p>
            <a:pPr lvl="1"/>
            <a:r>
              <a:rPr lang="en-US" sz="1800" dirty="0"/>
              <a:t>Nagesh “Dragon” Bashyam: </a:t>
            </a:r>
            <a:r>
              <a:rPr lang="en-US" sz="1800" dirty="0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nagesh.bashyam@drajer.com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Support Team</a:t>
            </a:r>
          </a:p>
          <a:p>
            <a:pPr lvl="1"/>
            <a:r>
              <a:rPr lang="en-US" sz="1800" dirty="0"/>
              <a:t>Becky Angeles: </a:t>
            </a:r>
            <a:r>
              <a:rPr lang="en-US" sz="1800" dirty="0">
                <a:solidFill>
                  <a:srgbClr val="0070C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becky.angeles@carradora.com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Jamie Parker: </a:t>
            </a:r>
            <a:r>
              <a:rPr lang="en-US" sz="1800" dirty="0">
                <a:solidFill>
                  <a:srgbClr val="0070C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jamie.parker@carradora.com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sz="1800" dirty="0"/>
              <a:t>Kishore Bashyam: </a:t>
            </a:r>
            <a:r>
              <a:rPr lang="en-US" sz="1800" dirty="0">
                <a:solidFill>
                  <a:srgbClr val="0070C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kishore.bashyam@drajer.com</a:t>
            </a:r>
            <a:endParaRPr lang="en-US" sz="1800" dirty="0">
              <a:solidFill>
                <a:srgbClr val="0070C0"/>
              </a:solidFill>
            </a:endParaRPr>
          </a:p>
          <a:p>
            <a:pPr lvl="1"/>
            <a:r>
              <a:rPr lang="en-US" sz="1800" dirty="0"/>
              <a:t>Mike Flanigan: </a:t>
            </a:r>
            <a:r>
              <a:rPr lang="en-US" sz="1800" dirty="0">
                <a:solidFill>
                  <a:srgbClr val="0070C0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mike.flanigan@carradora.com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Technical SME</a:t>
            </a:r>
          </a:p>
          <a:p>
            <a:pPr lvl="1"/>
            <a:r>
              <a:rPr lang="en-US" sz="1800" dirty="0"/>
              <a:t>Brett Marquard: </a:t>
            </a:r>
            <a:r>
              <a:rPr lang="en-US" sz="1800" dirty="0">
                <a:solidFill>
                  <a:srgbClr val="0070C0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brett@waveoneassociates.com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6491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CB01-78FB-4D1D-85D3-57E872F3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Appendix A: MedMorph General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76028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365236" y="2442999"/>
            <a:ext cx="7718611" cy="1501944"/>
          </a:xfrm>
          <a:prstGeom prst="roundRect">
            <a:avLst>
              <a:gd name="adj" fmla="val 583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Agile Development: Iterative Design-Build-Test Cycles (test case: Hepatitis C)</a:t>
            </a:r>
          </a:p>
          <a:p>
            <a:pPr algn="ctr" defTabSz="914377">
              <a:defRPr/>
            </a:pPr>
            <a:endParaRPr lang="en-US" b="1" dirty="0">
              <a:solidFill>
                <a:srgbClr val="002060"/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en-US" b="1" dirty="0">
              <a:solidFill>
                <a:srgbClr val="002060"/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en-US" b="1" dirty="0">
              <a:solidFill>
                <a:srgbClr val="002060"/>
              </a:solidFill>
              <a:latin typeface="Calibri" panose="020F0502020204030204"/>
            </a:endParaRPr>
          </a:p>
          <a:p>
            <a:pPr algn="ctr" defTabSz="914377">
              <a:defRPr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057" y="575472"/>
            <a:ext cx="10954355" cy="573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Technical Expert Panel:</a:t>
            </a:r>
          </a:p>
          <a:p>
            <a:pPr algn="ctr" defTabSz="914377"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End Users, Data Recipients, Stakeholders – Including representatives of additional use cases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7059" y="1815469"/>
            <a:ext cx="3128165" cy="5558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Fully Modeled Use Cases</a:t>
            </a:r>
          </a:p>
          <a:p>
            <a:pPr algn="ctr" defTabSz="914377"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Hepatitis C, Cancer, Healthcare Surveys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7059" y="2442998"/>
            <a:ext cx="3128165" cy="5558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Technological Strategies</a:t>
            </a:r>
          </a:p>
          <a:p>
            <a:pPr algn="ctr" defTabSz="914377"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To develop scalable and extensible application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7058" y="1815469"/>
            <a:ext cx="3219166" cy="5558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Fully Modeled Use Cases</a:t>
            </a:r>
          </a:p>
          <a:p>
            <a:pPr algn="ctr" defTabSz="914377"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Hepatitis C, Cancer, Healthcare Surveys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7058" y="2442998"/>
            <a:ext cx="3248178" cy="5558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Technological Strategies</a:t>
            </a:r>
          </a:p>
          <a:p>
            <a:pPr algn="ctr" defTabSz="914377"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To develop scalable and extensible architecture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52801" y="1815469"/>
            <a:ext cx="7718611" cy="555812"/>
            <a:chOff x="3352800" y="1815468"/>
            <a:chExt cx="7718611" cy="555812"/>
          </a:xfrm>
        </p:grpSpPr>
        <p:sp>
          <p:nvSpPr>
            <p:cNvPr id="12" name="Rounded Rectangle 11"/>
            <p:cNvSpPr/>
            <p:nvPr/>
          </p:nvSpPr>
          <p:spPr>
            <a:xfrm>
              <a:off x="3352800" y="1815468"/>
              <a:ext cx="7718611" cy="555812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Implementation Guides</a:t>
              </a:r>
            </a:p>
            <a:p>
              <a:pPr algn="ctr" defTabSz="914377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/>
                </a:rPr>
                <a:t>For general use and for each use case</a:t>
              </a:r>
            </a:p>
          </p:txBody>
        </p:sp>
        <p:sp>
          <p:nvSpPr>
            <p:cNvPr id="74" name="Flowchart: Multidocument 73"/>
            <p:cNvSpPr/>
            <p:nvPr/>
          </p:nvSpPr>
          <p:spPr>
            <a:xfrm>
              <a:off x="3917575" y="1903773"/>
              <a:ext cx="636495" cy="358588"/>
            </a:xfrm>
            <a:prstGeom prst="flowChartMulti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Flowchart: Process 74"/>
          <p:cNvSpPr/>
          <p:nvPr/>
        </p:nvSpPr>
        <p:spPr>
          <a:xfrm>
            <a:off x="5012325" y="6400670"/>
            <a:ext cx="6056779" cy="352228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Measure and Evaluate</a:t>
            </a:r>
          </a:p>
        </p:txBody>
      </p:sp>
      <p:sp>
        <p:nvSpPr>
          <p:cNvPr id="77" name="Rounded Rectangle 76"/>
          <p:cNvSpPr/>
          <p:nvPr/>
        </p:nvSpPr>
        <p:spPr>
          <a:xfrm rot="16200000">
            <a:off x="8535620" y="3169406"/>
            <a:ext cx="6177425" cy="989557"/>
          </a:xfrm>
          <a:prstGeom prst="roundRect">
            <a:avLst>
              <a:gd name="adj" fmla="val 9335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PRODUCTS: 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Reference Architecture, Reference Implementation</a:t>
            </a:r>
          </a:p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(Open Source Software) &amp;  Balloted Implementation Guides, Roadmap for Scalability and Sustainability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6144" y="1195471"/>
            <a:ext cx="10954355" cy="57374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Foundation of standards supported by health IT certification (CCDS/USCDI, APIs, FHIR)</a:t>
            </a:r>
            <a:endParaRPr lang="en-US" sz="1051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0060" y="4016662"/>
            <a:ext cx="3845465" cy="2334703"/>
            <a:chOff x="631512" y="3584623"/>
            <a:chExt cx="3631499" cy="233470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95" y="3760869"/>
              <a:ext cx="360965" cy="362813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51580" y="3786539"/>
              <a:ext cx="1041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Software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84218" y="4202586"/>
              <a:ext cx="1921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Clinical organization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82229" y="4620973"/>
              <a:ext cx="1438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EHR platform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839510" y="4209488"/>
              <a:ext cx="312072" cy="291609"/>
              <a:chOff x="162559" y="5670817"/>
              <a:chExt cx="313670" cy="29160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62559" y="5670817"/>
                <a:ext cx="313670" cy="29160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Cross 60"/>
              <p:cNvSpPr/>
              <p:nvPr/>
            </p:nvSpPr>
            <p:spPr>
              <a:xfrm>
                <a:off x="231572" y="5733834"/>
                <a:ext cx="201952" cy="177501"/>
              </a:xfrm>
              <a:prstGeom prst="plus">
                <a:avLst>
                  <a:gd name="adj" fmla="val 36905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2" name="Flowchart: Magnetic Disk 61"/>
            <p:cNvSpPr/>
            <p:nvPr/>
          </p:nvSpPr>
          <p:spPr>
            <a:xfrm>
              <a:off x="863022" y="4657723"/>
              <a:ext cx="288560" cy="295835"/>
            </a:xfrm>
            <a:prstGeom prst="flowChartMagneticDisk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6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1512" y="3584623"/>
              <a:ext cx="3631499" cy="23347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863623" y="5107134"/>
              <a:ext cx="287959" cy="25924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84994" y="5034677"/>
              <a:ext cx="3022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Other testing partners (e.g., public health departments, registries, health IT developers, etc.)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84185" y="4002610"/>
            <a:ext cx="6895407" cy="2348753"/>
            <a:chOff x="4418814" y="3570572"/>
            <a:chExt cx="6660776" cy="2348753"/>
          </a:xfrm>
        </p:grpSpPr>
        <p:sp>
          <p:nvSpPr>
            <p:cNvPr id="30" name="Rectangle 29"/>
            <p:cNvSpPr/>
            <p:nvPr/>
          </p:nvSpPr>
          <p:spPr>
            <a:xfrm>
              <a:off x="4418814" y="3570572"/>
              <a:ext cx="6660776" cy="23487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National Test Collaborative</a:t>
              </a:r>
            </a:p>
            <a:p>
              <a:pPr algn="ctr" defTabSz="914377"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Including a variety of clinical organizations and their EHR platforms</a:t>
              </a:r>
            </a:p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 </a:t>
              </a:r>
            </a:p>
          </p:txBody>
        </p:sp>
        <p:sp>
          <p:nvSpPr>
            <p:cNvPr id="31" name="Flowchart: Magnetic Disk 30"/>
            <p:cNvSpPr/>
            <p:nvPr/>
          </p:nvSpPr>
          <p:spPr>
            <a:xfrm>
              <a:off x="5133824" y="4531937"/>
              <a:ext cx="527701" cy="627529"/>
            </a:xfrm>
            <a:prstGeom prst="flowChartMagneticDisk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86899" y="4531937"/>
              <a:ext cx="570700" cy="61856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Cross 33"/>
            <p:cNvSpPr/>
            <p:nvPr/>
          </p:nvSpPr>
          <p:spPr>
            <a:xfrm>
              <a:off x="4588531" y="4657444"/>
              <a:ext cx="367437" cy="376518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Flowchart: Magnetic Disk 34"/>
            <p:cNvSpPr/>
            <p:nvPr/>
          </p:nvSpPr>
          <p:spPr>
            <a:xfrm>
              <a:off x="5856315" y="5354553"/>
              <a:ext cx="345937" cy="439270"/>
            </a:xfrm>
            <a:prstGeom prst="flowChartMagneticDisk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04838" y="5360828"/>
              <a:ext cx="374125" cy="432995"/>
            </a:xfrm>
            <a:prstGeom prst="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Cross 36"/>
            <p:cNvSpPr/>
            <p:nvPr/>
          </p:nvSpPr>
          <p:spPr>
            <a:xfrm>
              <a:off x="5478628" y="5457653"/>
              <a:ext cx="240875" cy="263562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Flowchart: Magnetic Disk 37"/>
            <p:cNvSpPr/>
            <p:nvPr/>
          </p:nvSpPr>
          <p:spPr>
            <a:xfrm>
              <a:off x="6943207" y="4455999"/>
              <a:ext cx="664298" cy="862693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50462" y="4468324"/>
              <a:ext cx="718427" cy="8503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Cross 39"/>
            <p:cNvSpPr/>
            <p:nvPr/>
          </p:nvSpPr>
          <p:spPr>
            <a:xfrm>
              <a:off x="6306816" y="4710870"/>
              <a:ext cx="367437" cy="376518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Flowchart: Magnetic Disk 40"/>
            <p:cNvSpPr/>
            <p:nvPr/>
          </p:nvSpPr>
          <p:spPr>
            <a:xfrm>
              <a:off x="7103361" y="5551773"/>
              <a:ext cx="252931" cy="295835"/>
            </a:xfrm>
            <a:prstGeom prst="flowChartMagneticDisk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73059" y="5555999"/>
              <a:ext cx="273541" cy="291609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Cross 42"/>
            <p:cNvSpPr/>
            <p:nvPr/>
          </p:nvSpPr>
          <p:spPr>
            <a:xfrm>
              <a:off x="6833243" y="5619016"/>
              <a:ext cx="176115" cy="177501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Flowchart: Magnetic Disk 43"/>
            <p:cNvSpPr/>
            <p:nvPr/>
          </p:nvSpPr>
          <p:spPr>
            <a:xfrm>
              <a:off x="8461112" y="4514571"/>
              <a:ext cx="355710" cy="432084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86181" y="4520744"/>
              <a:ext cx="384694" cy="42591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Cross 45"/>
            <p:cNvSpPr/>
            <p:nvPr/>
          </p:nvSpPr>
          <p:spPr>
            <a:xfrm>
              <a:off x="8054688" y="4598120"/>
              <a:ext cx="247681" cy="259251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Flowchart: Magnetic Disk 46"/>
            <p:cNvSpPr/>
            <p:nvPr/>
          </p:nvSpPr>
          <p:spPr>
            <a:xfrm>
              <a:off x="10559221" y="5316899"/>
              <a:ext cx="406524" cy="502022"/>
            </a:xfrm>
            <a:prstGeom prst="flowChartMagneticDisk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034276" y="5334827"/>
              <a:ext cx="439649" cy="494850"/>
            </a:xfrm>
            <a:prstGeom prst="rect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Cross 48"/>
            <p:cNvSpPr/>
            <p:nvPr/>
          </p:nvSpPr>
          <p:spPr>
            <a:xfrm>
              <a:off x="10127534" y="5437033"/>
              <a:ext cx="283062" cy="301214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Flowchart: Magnetic Disk 49"/>
            <p:cNvSpPr/>
            <p:nvPr/>
          </p:nvSpPr>
          <p:spPr>
            <a:xfrm>
              <a:off x="8466976" y="5211113"/>
              <a:ext cx="527701" cy="627529"/>
            </a:xfrm>
            <a:prstGeom prst="flowChartMagneticDisk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20052" y="5211113"/>
              <a:ext cx="570700" cy="6185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Cross 51"/>
            <p:cNvSpPr/>
            <p:nvPr/>
          </p:nvSpPr>
          <p:spPr>
            <a:xfrm>
              <a:off x="7921683" y="5336620"/>
              <a:ext cx="367437" cy="376518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Flowchart: Magnetic Disk 52"/>
            <p:cNvSpPr/>
            <p:nvPr/>
          </p:nvSpPr>
          <p:spPr>
            <a:xfrm>
              <a:off x="9805505" y="4350504"/>
              <a:ext cx="652787" cy="842681"/>
            </a:xfrm>
            <a:prstGeom prst="flowChartMagneticDisk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023506" y="4350504"/>
              <a:ext cx="705978" cy="83064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Cross 54"/>
            <p:cNvSpPr/>
            <p:nvPr/>
          </p:nvSpPr>
          <p:spPr>
            <a:xfrm>
              <a:off x="9176388" y="4513020"/>
              <a:ext cx="454534" cy="505609"/>
            </a:xfrm>
            <a:prstGeom prst="plus">
              <a:avLst>
                <a:gd name="adj" fmla="val 369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4571693" y="5341255"/>
              <a:ext cx="287959" cy="259240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Flowchart: Connector 72"/>
            <p:cNvSpPr/>
            <p:nvPr/>
          </p:nvSpPr>
          <p:spPr>
            <a:xfrm>
              <a:off x="9087690" y="5230453"/>
              <a:ext cx="423404" cy="336200"/>
            </a:xfrm>
            <a:prstGeom prst="flowChartConnector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Flowchart: Connector 75"/>
            <p:cNvSpPr/>
            <p:nvPr/>
          </p:nvSpPr>
          <p:spPr>
            <a:xfrm>
              <a:off x="10651731" y="4260364"/>
              <a:ext cx="337587" cy="327470"/>
            </a:xfrm>
            <a:prstGeom prst="flowChartConnector">
              <a:avLst/>
            </a:prstGeom>
            <a:solidFill>
              <a:srgbClr val="4F6AC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4922303" y="5468095"/>
              <a:ext cx="404823" cy="361582"/>
            </a:xfrm>
            <a:prstGeom prst="flowChartConnector">
              <a:avLst/>
            </a:prstGeom>
            <a:solidFill>
              <a:srgbClr val="25B1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Flowchart: Connector 80"/>
            <p:cNvSpPr/>
            <p:nvPr/>
          </p:nvSpPr>
          <p:spPr>
            <a:xfrm>
              <a:off x="7692225" y="4708841"/>
              <a:ext cx="182910" cy="182624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6289939" y="5438299"/>
              <a:ext cx="397824" cy="37226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9165914" y="5624320"/>
              <a:ext cx="262697" cy="241354"/>
            </a:xfrm>
            <a:prstGeom prst="flowChartConnector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9532207" y="5411634"/>
              <a:ext cx="481482" cy="454039"/>
            </a:xfrm>
            <a:prstGeom prst="flowChartConnector">
              <a:avLst/>
            </a:pr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5763429" y="4802826"/>
              <a:ext cx="299206" cy="287657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7430377" y="5341635"/>
              <a:ext cx="299206" cy="287657"/>
            </a:xfrm>
            <a:prstGeom prst="flowChartConnector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10571706" y="4695212"/>
              <a:ext cx="201803" cy="164621"/>
            </a:xfrm>
            <a:prstGeom prst="flowChartConnector">
              <a:avLst/>
            </a:prstGeom>
            <a:solidFill>
              <a:srgbClr val="66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5661526" y="4249461"/>
              <a:ext cx="428074" cy="401089"/>
            </a:xfrm>
            <a:prstGeom prst="flowChartConnector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10651731" y="4953558"/>
              <a:ext cx="314391" cy="257555"/>
            </a:xfrm>
            <a:prstGeom prst="flowChartConnector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79163" y="2810313"/>
            <a:ext cx="7319679" cy="1281955"/>
            <a:chOff x="3769661" y="1434352"/>
            <a:chExt cx="7319678" cy="12819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661" y="1434353"/>
              <a:ext cx="793375" cy="7933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990" y="1434353"/>
              <a:ext cx="793375" cy="7933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319" y="1434353"/>
              <a:ext cx="793375" cy="7933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648" y="1434353"/>
              <a:ext cx="793375" cy="7933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977" y="1434353"/>
              <a:ext cx="793375" cy="7933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306" y="1434352"/>
              <a:ext cx="793375" cy="7933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3635" y="1434352"/>
              <a:ext cx="793375" cy="79337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964" y="1434352"/>
              <a:ext cx="793375" cy="793375"/>
            </a:xfrm>
            <a:prstGeom prst="rect">
              <a:avLst/>
            </a:prstGeom>
          </p:spPr>
        </p:pic>
        <p:sp>
          <p:nvSpPr>
            <p:cNvPr id="21" name="Curved Up Arrow 20"/>
            <p:cNvSpPr/>
            <p:nvPr/>
          </p:nvSpPr>
          <p:spPr>
            <a:xfrm>
              <a:off x="4294095" y="2227727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Curved Up Arrow 21"/>
            <p:cNvSpPr/>
            <p:nvPr/>
          </p:nvSpPr>
          <p:spPr>
            <a:xfrm>
              <a:off x="5232028" y="2227727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Curved Up Arrow 22"/>
            <p:cNvSpPr/>
            <p:nvPr/>
          </p:nvSpPr>
          <p:spPr>
            <a:xfrm>
              <a:off x="6169960" y="2227727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Curved Up Arrow 23"/>
            <p:cNvSpPr/>
            <p:nvPr/>
          </p:nvSpPr>
          <p:spPr>
            <a:xfrm>
              <a:off x="7107892" y="2236692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Curved Up Arrow 24"/>
            <p:cNvSpPr/>
            <p:nvPr/>
          </p:nvSpPr>
          <p:spPr>
            <a:xfrm>
              <a:off x="8045824" y="2227726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Curved Up Arrow 25"/>
            <p:cNvSpPr/>
            <p:nvPr/>
          </p:nvSpPr>
          <p:spPr>
            <a:xfrm>
              <a:off x="8983756" y="2236692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Curved Up Arrow 26"/>
            <p:cNvSpPr/>
            <p:nvPr/>
          </p:nvSpPr>
          <p:spPr>
            <a:xfrm>
              <a:off x="9921688" y="2227726"/>
              <a:ext cx="804582" cy="479615"/>
            </a:xfrm>
            <a:prstGeom prst="curvedUpArrow">
              <a:avLst>
                <a:gd name="adj1" fmla="val 25000"/>
                <a:gd name="adj2" fmla="val 83878"/>
                <a:gd name="adj3" fmla="val 4369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692" y="309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Making EHR Data More Available for Research and Public Health</a:t>
            </a:r>
          </a:p>
        </p:txBody>
      </p:sp>
      <p:sp>
        <p:nvSpPr>
          <p:cNvPr id="90" name="Flowchart: Process 89"/>
          <p:cNvSpPr/>
          <p:nvPr/>
        </p:nvSpPr>
        <p:spPr>
          <a:xfrm>
            <a:off x="456093" y="6400670"/>
            <a:ext cx="4556235" cy="35222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Evaluation Planning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0957" y="3022641"/>
            <a:ext cx="321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CCDS: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Core Clinical Data Set</a:t>
            </a:r>
          </a:p>
          <a:p>
            <a:pPr defTabSz="914377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USCDI: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US Core Data for Interoperability</a:t>
            </a:r>
          </a:p>
          <a:p>
            <a:pPr defTabSz="914377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APIs: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Application Programming Interfaces</a:t>
            </a:r>
          </a:p>
          <a:p>
            <a:pPr defTabSz="914377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FHIR: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Fast Healthcare Interoperability Resources</a:t>
            </a:r>
          </a:p>
        </p:txBody>
      </p:sp>
    </p:spTree>
    <p:extLst>
      <p:ext uri="{BB962C8B-B14F-4D97-AF65-F5344CB8AC3E}">
        <p14:creationId xmlns:p14="http://schemas.microsoft.com/office/powerpoint/2010/main" val="36249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8" grpId="0" animBg="1"/>
      <p:bldP spid="9" grpId="0" animBg="1"/>
      <p:bldP spid="10" grpId="0" animBg="1"/>
      <p:bldP spid="11" grpId="0" animBg="1"/>
      <p:bldP spid="75" grpId="0" animBg="1"/>
      <p:bldP spid="66" grpId="0" animBg="1"/>
      <p:bldP spid="90" grpId="0" animBg="1"/>
      <p:bldP spid="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A556-4D22-4747-8450-E035158A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Evaluation WG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CD03F-E505-44D4-946B-0205A2111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Short-term evaluation</a:t>
            </a:r>
            <a:r>
              <a:rPr lang="en-US" dirty="0"/>
              <a:t>: focused on Hep C pilot </a:t>
            </a:r>
          </a:p>
          <a:p>
            <a:r>
              <a:rPr lang="en-US" b="1" dirty="0"/>
              <a:t>Long-term evaluation</a:t>
            </a:r>
            <a:r>
              <a:rPr lang="en-US" dirty="0"/>
              <a:t>: focused on broader impacts to research and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629211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C108-43E7-4319-9829-F2926ADD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Appendix B: HL7 FHIR Resources</a:t>
            </a:r>
          </a:p>
        </p:txBody>
      </p:sp>
    </p:spTree>
    <p:extLst>
      <p:ext uri="{BB962C8B-B14F-4D97-AF65-F5344CB8AC3E}">
        <p14:creationId xmlns:p14="http://schemas.microsoft.com/office/powerpoint/2010/main" val="4184444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B5D4-3108-4A31-9F22-9CE75745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FHIR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2365-4958-4DA5-B296-B08D9DB2A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FHIR Home Page &amp; Summary:</a:t>
            </a:r>
          </a:p>
          <a:p>
            <a:pPr lvl="1"/>
            <a:r>
              <a:rPr lang="en-US" dirty="0">
                <a:hlinkClick r:id="rId2"/>
              </a:rPr>
              <a:t>https://hl7.org/fhir/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https://hl7.org/fhir/summary.html</a:t>
            </a:r>
            <a:endParaRPr lang="en-US" dirty="0"/>
          </a:p>
          <a:p>
            <a:r>
              <a:rPr lang="en-US" dirty="0"/>
              <a:t>FHIR Overview by user type:</a:t>
            </a:r>
          </a:p>
          <a:p>
            <a:pPr lvl="1"/>
            <a:r>
              <a:rPr lang="en-US" dirty="0"/>
              <a:t>General: </a:t>
            </a:r>
            <a:r>
              <a:rPr lang="en-US" u="sng" dirty="0">
                <a:hlinkClick r:id="rId4"/>
              </a:rPr>
              <a:t>https://www.hl7.org/fhir/overview.html</a:t>
            </a:r>
            <a:endParaRPr lang="en-US" dirty="0"/>
          </a:p>
          <a:p>
            <a:pPr lvl="1"/>
            <a:r>
              <a:rPr lang="en-US" dirty="0"/>
              <a:t>Developer: </a:t>
            </a:r>
            <a:r>
              <a:rPr lang="en-US" u="sng" dirty="0">
                <a:hlinkClick r:id="rId5"/>
              </a:rPr>
              <a:t>https://www.hl7.org/fhir/overview-dev.html</a:t>
            </a:r>
            <a:endParaRPr lang="en-US" dirty="0"/>
          </a:p>
          <a:p>
            <a:pPr lvl="1"/>
            <a:r>
              <a:rPr lang="en-US" dirty="0"/>
              <a:t>Clinical: </a:t>
            </a:r>
            <a:r>
              <a:rPr lang="en-US" u="sng" dirty="0">
                <a:hlinkClick r:id="rId6"/>
              </a:rPr>
              <a:t>https://www.hl7.org/fhir/overview-clinical.html</a:t>
            </a:r>
            <a:endParaRPr lang="en-US" dirty="0"/>
          </a:p>
          <a:p>
            <a:pPr lvl="1"/>
            <a:r>
              <a:rPr lang="en-US" dirty="0"/>
              <a:t>Architects: </a:t>
            </a:r>
            <a:r>
              <a:rPr lang="en-US" u="sng" dirty="0">
                <a:hlinkClick r:id="rId7"/>
              </a:rPr>
              <a:t>https://www.hl7.org/fhir/overview-arch.html</a:t>
            </a:r>
            <a:endParaRPr lang="en-US" u="sng" dirty="0"/>
          </a:p>
          <a:p>
            <a:r>
              <a:rPr lang="en-US" dirty="0"/>
              <a:t>FHIR Implementation Guide Publishing: </a:t>
            </a:r>
            <a:r>
              <a:rPr lang="en-US" sz="2400" dirty="0">
                <a:hlinkClick r:id="rId8"/>
              </a:rPr>
              <a:t>https://confluence.hl7.org/display/FHIR/IG+Publisher+Documentation</a:t>
            </a:r>
            <a:endParaRPr lang="en-US" sz="2400" dirty="0"/>
          </a:p>
          <a:p>
            <a:r>
              <a:rPr lang="en-US" dirty="0"/>
              <a:t>FHIR Implementation Guide Process Flow: </a:t>
            </a:r>
            <a:r>
              <a:rPr lang="en-US" sz="2400" dirty="0">
                <a:hlinkClick r:id="rId9"/>
              </a:rPr>
              <a:t>https://confluence.hl7.org/display/FHIR/FHIR+Implementation+Guide+Process+Flow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6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0E2C-6724-6F4E-9798-23A6C4C63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Common Data Model Harmonization Phase II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(FDA, ONC, NCATS, NCI)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72397-2177-6F4B-AF86-340D621EB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3" y="3428731"/>
            <a:ext cx="11514667" cy="9285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Ken Gersing, MD</a:t>
            </a:r>
          </a:p>
          <a:p>
            <a:r>
              <a:rPr lang="en-US" dirty="0">
                <a:hlinkClick r:id="rId2"/>
              </a:rPr>
              <a:t>kenneth.gersing@nih.gov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73D9F-D21D-854E-9D5D-85E5A020F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5/19/2020</a:t>
            </a:r>
          </a:p>
        </p:txBody>
      </p:sp>
    </p:spTree>
    <p:extLst>
      <p:ext uri="{BB962C8B-B14F-4D97-AF65-F5344CB8AC3E}">
        <p14:creationId xmlns:p14="http://schemas.microsoft.com/office/powerpoint/2010/main" val="128494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60EAA788-19D7-4E2A-8BF9-7AF128F96E61}"/>
              </a:ext>
            </a:extLst>
          </p:cNvPr>
          <p:cNvSpPr txBox="1">
            <a:spLocks/>
          </p:cNvSpPr>
          <p:nvPr/>
        </p:nvSpPr>
        <p:spPr>
          <a:xfrm>
            <a:off x="0" y="4949"/>
            <a:ext cx="12192000" cy="746620"/>
          </a:xfrm>
          <a:prstGeom prst="rect">
            <a:avLst/>
          </a:prstGeom>
          <a:solidFill>
            <a:srgbClr val="65306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CDMH I: FDA, NCATS, NLM, ONC, NCI</a:t>
            </a:r>
          </a:p>
        </p:txBody>
      </p:sp>
      <p:sp>
        <p:nvSpPr>
          <p:cNvPr id="4" name="Google Shape;537;p44">
            <a:extLst>
              <a:ext uri="{FF2B5EF4-FFF2-40B4-BE49-F238E27FC236}">
                <a16:creationId xmlns:a16="http://schemas.microsoft.com/office/drawing/2014/main" id="{9D397E40-9E7A-483D-B00D-1A8ADECDDA3E}"/>
              </a:ext>
            </a:extLst>
          </p:cNvPr>
          <p:cNvSpPr/>
          <p:nvPr/>
        </p:nvSpPr>
        <p:spPr>
          <a:xfrm>
            <a:off x="0" y="751569"/>
            <a:ext cx="8967600" cy="5412228"/>
          </a:xfrm>
          <a:prstGeom prst="rect">
            <a:avLst/>
          </a:prstGeom>
          <a:solidFill>
            <a:srgbClr val="76AD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" name="Google Shape;538;p44">
            <a:extLst>
              <a:ext uri="{FF2B5EF4-FFF2-40B4-BE49-F238E27FC236}">
                <a16:creationId xmlns:a16="http://schemas.microsoft.com/office/drawing/2014/main" id="{4084307B-D783-4BC2-88EE-25FFC6B346C0}"/>
              </a:ext>
            </a:extLst>
          </p:cNvPr>
          <p:cNvSpPr/>
          <p:nvPr/>
        </p:nvSpPr>
        <p:spPr>
          <a:xfrm>
            <a:off x="261733" y="4879638"/>
            <a:ext cx="5197200" cy="902800"/>
          </a:xfrm>
          <a:prstGeom prst="roundRect">
            <a:avLst>
              <a:gd name="adj" fmla="val 16667"/>
            </a:avLst>
          </a:prstGeom>
          <a:solidFill>
            <a:srgbClr val="2429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" name="Google Shape;539;p44">
            <a:extLst>
              <a:ext uri="{FF2B5EF4-FFF2-40B4-BE49-F238E27FC236}">
                <a16:creationId xmlns:a16="http://schemas.microsoft.com/office/drawing/2014/main" id="{CE59E559-1FCD-4428-BC2C-7E1782FF0695}"/>
              </a:ext>
            </a:extLst>
          </p:cNvPr>
          <p:cNvSpPr/>
          <p:nvPr/>
        </p:nvSpPr>
        <p:spPr>
          <a:xfrm>
            <a:off x="261767" y="3932738"/>
            <a:ext cx="5197200" cy="902800"/>
          </a:xfrm>
          <a:prstGeom prst="roundRect">
            <a:avLst>
              <a:gd name="adj" fmla="val 16667"/>
            </a:avLst>
          </a:prstGeom>
          <a:solidFill>
            <a:srgbClr val="2429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" name="Google Shape;540;p44">
            <a:extLst>
              <a:ext uri="{FF2B5EF4-FFF2-40B4-BE49-F238E27FC236}">
                <a16:creationId xmlns:a16="http://schemas.microsoft.com/office/drawing/2014/main" id="{1D6AD557-8053-4956-858D-54982A68DA6F}"/>
              </a:ext>
            </a:extLst>
          </p:cNvPr>
          <p:cNvSpPr/>
          <p:nvPr/>
        </p:nvSpPr>
        <p:spPr>
          <a:xfrm>
            <a:off x="261733" y="2985854"/>
            <a:ext cx="5197200" cy="902800"/>
          </a:xfrm>
          <a:prstGeom prst="roundRect">
            <a:avLst>
              <a:gd name="adj" fmla="val 16667"/>
            </a:avLst>
          </a:prstGeom>
          <a:solidFill>
            <a:srgbClr val="2429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" name="Google Shape;541;p44">
            <a:extLst>
              <a:ext uri="{FF2B5EF4-FFF2-40B4-BE49-F238E27FC236}">
                <a16:creationId xmlns:a16="http://schemas.microsoft.com/office/drawing/2014/main" id="{3E9C047C-CC3E-4E15-BE2B-A33FFA1F083D}"/>
              </a:ext>
            </a:extLst>
          </p:cNvPr>
          <p:cNvSpPr/>
          <p:nvPr/>
        </p:nvSpPr>
        <p:spPr>
          <a:xfrm>
            <a:off x="261733" y="2038964"/>
            <a:ext cx="5197200" cy="902800"/>
          </a:xfrm>
          <a:prstGeom prst="roundRect">
            <a:avLst>
              <a:gd name="adj" fmla="val 16667"/>
            </a:avLst>
          </a:prstGeom>
          <a:solidFill>
            <a:srgbClr val="2429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" name="Google Shape;542;p44">
            <a:extLst>
              <a:ext uri="{FF2B5EF4-FFF2-40B4-BE49-F238E27FC236}">
                <a16:creationId xmlns:a16="http://schemas.microsoft.com/office/drawing/2014/main" id="{5A65EA2C-65E2-44A4-94AD-8BA2B25B49DA}"/>
              </a:ext>
            </a:extLst>
          </p:cNvPr>
          <p:cNvSpPr/>
          <p:nvPr/>
        </p:nvSpPr>
        <p:spPr>
          <a:xfrm>
            <a:off x="261733" y="787272"/>
            <a:ext cx="5197200" cy="1070000"/>
          </a:xfrm>
          <a:prstGeom prst="roundRect">
            <a:avLst>
              <a:gd name="adj" fmla="val 16667"/>
            </a:avLst>
          </a:prstGeom>
          <a:solidFill>
            <a:srgbClr val="1760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10" name="Google Shape;543;p44">
            <a:extLst>
              <a:ext uri="{FF2B5EF4-FFF2-40B4-BE49-F238E27FC236}">
                <a16:creationId xmlns:a16="http://schemas.microsoft.com/office/drawing/2014/main" id="{936B0914-1319-46E8-BF15-10425F8374A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92374" y="5008995"/>
            <a:ext cx="616159" cy="4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44;p44">
            <a:extLst>
              <a:ext uri="{FF2B5EF4-FFF2-40B4-BE49-F238E27FC236}">
                <a16:creationId xmlns:a16="http://schemas.microsoft.com/office/drawing/2014/main" id="{E1C098F0-4AC9-4BFA-8D0E-3738CE1A47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374" y="2276052"/>
            <a:ext cx="616159" cy="4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45;p44">
            <a:extLst>
              <a:ext uri="{FF2B5EF4-FFF2-40B4-BE49-F238E27FC236}">
                <a16:creationId xmlns:a16="http://schemas.microsoft.com/office/drawing/2014/main" id="{DAD06EF2-ABC0-4180-AB39-8DD46DEB11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2374" y="3161861"/>
            <a:ext cx="616159" cy="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46;p44">
            <a:extLst>
              <a:ext uri="{FF2B5EF4-FFF2-40B4-BE49-F238E27FC236}">
                <a16:creationId xmlns:a16="http://schemas.microsoft.com/office/drawing/2014/main" id="{E4197088-AF1E-4E41-ADA5-263D35AA5B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374" y="4079079"/>
            <a:ext cx="614977" cy="46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47;p44">
            <a:extLst>
              <a:ext uri="{FF2B5EF4-FFF2-40B4-BE49-F238E27FC236}">
                <a16:creationId xmlns:a16="http://schemas.microsoft.com/office/drawing/2014/main" id="{B6FF0BD0-861A-447D-9BAD-38001A937EF3}"/>
              </a:ext>
            </a:extLst>
          </p:cNvPr>
          <p:cNvSpPr txBox="1"/>
          <p:nvPr/>
        </p:nvSpPr>
        <p:spPr>
          <a:xfrm>
            <a:off x="448500" y="5182872"/>
            <a:ext cx="1634400" cy="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3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OMOP</a:t>
            </a:r>
            <a:endParaRPr sz="32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" name="Google Shape;548;p44">
            <a:extLst>
              <a:ext uri="{FF2B5EF4-FFF2-40B4-BE49-F238E27FC236}">
                <a16:creationId xmlns:a16="http://schemas.microsoft.com/office/drawing/2014/main" id="{70794A9F-6E5B-4040-9038-61DA20897A78}"/>
              </a:ext>
            </a:extLst>
          </p:cNvPr>
          <p:cNvSpPr txBox="1"/>
          <p:nvPr/>
        </p:nvSpPr>
        <p:spPr>
          <a:xfrm>
            <a:off x="448500" y="4201825"/>
            <a:ext cx="16904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3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PCORI</a:t>
            </a:r>
            <a:endParaRPr sz="32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" name="Google Shape;549;p44">
            <a:extLst>
              <a:ext uri="{FF2B5EF4-FFF2-40B4-BE49-F238E27FC236}">
                <a16:creationId xmlns:a16="http://schemas.microsoft.com/office/drawing/2014/main" id="{A7345F93-07DB-49F1-B69B-B20072DE2D91}"/>
              </a:ext>
            </a:extLst>
          </p:cNvPr>
          <p:cNvSpPr txBox="1"/>
          <p:nvPr/>
        </p:nvSpPr>
        <p:spPr>
          <a:xfrm>
            <a:off x="448500" y="3188985"/>
            <a:ext cx="2042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320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</a:t>
            </a:r>
            <a:endParaRPr sz="32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550;p44">
            <a:extLst>
              <a:ext uri="{FF2B5EF4-FFF2-40B4-BE49-F238E27FC236}">
                <a16:creationId xmlns:a16="http://schemas.microsoft.com/office/drawing/2014/main" id="{9B050E48-92CD-4BC6-8061-0D8BB9064B9A}"/>
              </a:ext>
            </a:extLst>
          </p:cNvPr>
          <p:cNvSpPr txBox="1"/>
          <p:nvPr/>
        </p:nvSpPr>
        <p:spPr>
          <a:xfrm>
            <a:off x="448500" y="1063672"/>
            <a:ext cx="24168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EHR</a:t>
            </a:r>
            <a:endParaRPr sz="32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Google Shape;551;p44">
            <a:extLst>
              <a:ext uri="{FF2B5EF4-FFF2-40B4-BE49-F238E27FC236}">
                <a16:creationId xmlns:a16="http://schemas.microsoft.com/office/drawing/2014/main" id="{9A09532A-3672-4474-BE17-6A693DBFE9DD}"/>
              </a:ext>
            </a:extLst>
          </p:cNvPr>
          <p:cNvSpPr txBox="1"/>
          <p:nvPr/>
        </p:nvSpPr>
        <p:spPr>
          <a:xfrm>
            <a:off x="448500" y="2179244"/>
            <a:ext cx="12820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40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ACT</a:t>
            </a:r>
            <a:endParaRPr sz="40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" name="Google Shape;552;p44">
            <a:extLst>
              <a:ext uri="{FF2B5EF4-FFF2-40B4-BE49-F238E27FC236}">
                <a16:creationId xmlns:a16="http://schemas.microsoft.com/office/drawing/2014/main" id="{21180028-8457-4FF4-88ED-F46A51F98C13}"/>
              </a:ext>
            </a:extLst>
          </p:cNvPr>
          <p:cNvSpPr/>
          <p:nvPr/>
        </p:nvSpPr>
        <p:spPr>
          <a:xfrm>
            <a:off x="3450532" y="2329305"/>
            <a:ext cx="707600" cy="360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0" name="Google Shape;553;p44">
            <a:extLst>
              <a:ext uri="{FF2B5EF4-FFF2-40B4-BE49-F238E27FC236}">
                <a16:creationId xmlns:a16="http://schemas.microsoft.com/office/drawing/2014/main" id="{E3BAACDB-0BAE-485E-AF9B-2B0F2D43A4A0}"/>
              </a:ext>
            </a:extLst>
          </p:cNvPr>
          <p:cNvSpPr/>
          <p:nvPr/>
        </p:nvSpPr>
        <p:spPr>
          <a:xfrm>
            <a:off x="3450532" y="4190572"/>
            <a:ext cx="707600" cy="360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1" name="Google Shape;554;p44">
            <a:extLst>
              <a:ext uri="{FF2B5EF4-FFF2-40B4-BE49-F238E27FC236}">
                <a16:creationId xmlns:a16="http://schemas.microsoft.com/office/drawing/2014/main" id="{4797AE55-FAD3-401A-9A88-CDE85A7CE31A}"/>
              </a:ext>
            </a:extLst>
          </p:cNvPr>
          <p:cNvSpPr/>
          <p:nvPr/>
        </p:nvSpPr>
        <p:spPr>
          <a:xfrm>
            <a:off x="3479279" y="5121205"/>
            <a:ext cx="707600" cy="360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2" name="Google Shape;555;p44">
            <a:extLst>
              <a:ext uri="{FF2B5EF4-FFF2-40B4-BE49-F238E27FC236}">
                <a16:creationId xmlns:a16="http://schemas.microsoft.com/office/drawing/2014/main" id="{85976E99-0F78-4A68-902E-A70AD905BF01}"/>
              </a:ext>
            </a:extLst>
          </p:cNvPr>
          <p:cNvSpPr/>
          <p:nvPr/>
        </p:nvSpPr>
        <p:spPr>
          <a:xfrm>
            <a:off x="3450532" y="3259938"/>
            <a:ext cx="707600" cy="360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3" name="Google Shape;556;p44">
            <a:extLst>
              <a:ext uri="{FF2B5EF4-FFF2-40B4-BE49-F238E27FC236}">
                <a16:creationId xmlns:a16="http://schemas.microsoft.com/office/drawing/2014/main" id="{64712A2F-C293-47D6-99AE-3DD671FF141A}"/>
              </a:ext>
            </a:extLst>
          </p:cNvPr>
          <p:cNvSpPr/>
          <p:nvPr/>
        </p:nvSpPr>
        <p:spPr>
          <a:xfrm>
            <a:off x="9018464" y="751569"/>
            <a:ext cx="3157747" cy="5412227"/>
          </a:xfrm>
          <a:prstGeom prst="rect">
            <a:avLst/>
          </a:prstGeom>
          <a:solidFill>
            <a:srgbClr val="76AD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6" name="Google Shape;563;p44">
            <a:extLst>
              <a:ext uri="{FF2B5EF4-FFF2-40B4-BE49-F238E27FC236}">
                <a16:creationId xmlns:a16="http://schemas.microsoft.com/office/drawing/2014/main" id="{53F19859-1EE5-4615-8010-41A3C33E21B1}"/>
              </a:ext>
            </a:extLst>
          </p:cNvPr>
          <p:cNvSpPr txBox="1"/>
          <p:nvPr/>
        </p:nvSpPr>
        <p:spPr>
          <a:xfrm>
            <a:off x="9095383" y="2345538"/>
            <a:ext cx="3014800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HHS</a:t>
            </a:r>
            <a:r>
              <a:rPr lang="en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Surveillance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564;p44">
            <a:extLst>
              <a:ext uri="{FF2B5EF4-FFF2-40B4-BE49-F238E27FC236}">
                <a16:creationId xmlns:a16="http://schemas.microsoft.com/office/drawing/2014/main" id="{CAE233E3-CB5B-4F2D-BC66-D58BE7DA3BEB}"/>
              </a:ext>
            </a:extLst>
          </p:cNvPr>
          <p:cNvSpPr txBox="1"/>
          <p:nvPr/>
        </p:nvSpPr>
        <p:spPr>
          <a:xfrm>
            <a:off x="9174783" y="5323905"/>
            <a:ext cx="28560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NIH Clinical Research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565;p44">
            <a:extLst>
              <a:ext uri="{FF2B5EF4-FFF2-40B4-BE49-F238E27FC236}">
                <a16:creationId xmlns:a16="http://schemas.microsoft.com/office/drawing/2014/main" id="{8080B27D-794A-4A57-8BB0-B3AE01F4BA73}"/>
              </a:ext>
            </a:extLst>
          </p:cNvPr>
          <p:cNvSpPr txBox="1"/>
          <p:nvPr/>
        </p:nvSpPr>
        <p:spPr>
          <a:xfrm>
            <a:off x="9095383" y="3811372"/>
            <a:ext cx="30148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FDA - Safety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566;p44">
            <a:extLst>
              <a:ext uri="{FF2B5EF4-FFF2-40B4-BE49-F238E27FC236}">
                <a16:creationId xmlns:a16="http://schemas.microsoft.com/office/drawing/2014/main" id="{D197F431-CFEA-461E-B956-9E3751C5CB2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61584" y="1146047"/>
            <a:ext cx="1682401" cy="6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67;p44">
            <a:extLst>
              <a:ext uri="{FF2B5EF4-FFF2-40B4-BE49-F238E27FC236}">
                <a16:creationId xmlns:a16="http://schemas.microsoft.com/office/drawing/2014/main" id="{92F1D2F9-264D-44C3-926C-E33CC082D30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8894" y="1823974"/>
            <a:ext cx="2287781" cy="68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68;p44">
            <a:extLst>
              <a:ext uri="{FF2B5EF4-FFF2-40B4-BE49-F238E27FC236}">
                <a16:creationId xmlns:a16="http://schemas.microsoft.com/office/drawing/2014/main" id="{7DCBF753-E28D-4B07-B312-5BE273F8AAB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61551" y="4792715"/>
            <a:ext cx="2157333" cy="62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69;p44">
            <a:extLst>
              <a:ext uri="{FF2B5EF4-FFF2-40B4-BE49-F238E27FC236}">
                <a16:creationId xmlns:a16="http://schemas.microsoft.com/office/drawing/2014/main" id="{495F3ACF-C51B-4651-AB89-5CC70A43A48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46183" y="3068974"/>
            <a:ext cx="1959333" cy="87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70;p44">
            <a:extLst>
              <a:ext uri="{FF2B5EF4-FFF2-40B4-BE49-F238E27FC236}">
                <a16:creationId xmlns:a16="http://schemas.microsoft.com/office/drawing/2014/main" id="{C270C571-876D-4207-8086-2292CA7741B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81733" y="3005205"/>
            <a:ext cx="1336416" cy="529200"/>
          </a:xfrm>
          <a:prstGeom prst="rect">
            <a:avLst/>
          </a:prstGeom>
          <a:noFill/>
          <a:ln w="28575" cap="flat" cmpd="sng">
            <a:solidFill>
              <a:srgbClr val="C1D7D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Google Shape;571;p44">
            <a:extLst>
              <a:ext uri="{FF2B5EF4-FFF2-40B4-BE49-F238E27FC236}">
                <a16:creationId xmlns:a16="http://schemas.microsoft.com/office/drawing/2014/main" id="{5FAA18A3-44C3-4C3D-998D-10048D9FBB8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7270" y="4479731"/>
            <a:ext cx="1682433" cy="668108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" name="Google Shape;572;p44">
            <a:extLst>
              <a:ext uri="{FF2B5EF4-FFF2-40B4-BE49-F238E27FC236}">
                <a16:creationId xmlns:a16="http://schemas.microsoft.com/office/drawing/2014/main" id="{27F317BC-2210-4F9C-978F-FE1332956F3C}"/>
              </a:ext>
            </a:extLst>
          </p:cNvPr>
          <p:cNvSpPr/>
          <p:nvPr/>
        </p:nvSpPr>
        <p:spPr>
          <a:xfrm>
            <a:off x="4326333" y="751569"/>
            <a:ext cx="4641200" cy="5412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36" name="Google Shape;573;p44">
            <a:extLst>
              <a:ext uri="{FF2B5EF4-FFF2-40B4-BE49-F238E27FC236}">
                <a16:creationId xmlns:a16="http://schemas.microsoft.com/office/drawing/2014/main" id="{8B7081E0-02AA-4637-AA1C-786636525E9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5567" b="8903"/>
          <a:stretch/>
        </p:blipFill>
        <p:spPr>
          <a:xfrm>
            <a:off x="4535667" y="2208169"/>
            <a:ext cx="2923288" cy="342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74;p44">
            <a:extLst>
              <a:ext uri="{FF2B5EF4-FFF2-40B4-BE49-F238E27FC236}">
                <a16:creationId xmlns:a16="http://schemas.microsoft.com/office/drawing/2014/main" id="{16B35B58-75AA-411B-80D0-C8EA0CD46715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30535" y="795540"/>
            <a:ext cx="2307256" cy="1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75;p44">
            <a:extLst>
              <a:ext uri="{FF2B5EF4-FFF2-40B4-BE49-F238E27FC236}">
                <a16:creationId xmlns:a16="http://schemas.microsoft.com/office/drawing/2014/main" id="{A1697E29-C9B4-4DF4-B5C2-6EC5F018E38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09533" y="920222"/>
            <a:ext cx="876803" cy="70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88;p44">
            <a:extLst>
              <a:ext uri="{FF2B5EF4-FFF2-40B4-BE49-F238E27FC236}">
                <a16:creationId xmlns:a16="http://schemas.microsoft.com/office/drawing/2014/main" id="{0AA9B4FE-A560-476C-9AD3-97321F41DCAA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972200" y="2889055"/>
            <a:ext cx="1959333" cy="77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89;p44">
            <a:extLst>
              <a:ext uri="{FF2B5EF4-FFF2-40B4-BE49-F238E27FC236}">
                <a16:creationId xmlns:a16="http://schemas.microsoft.com/office/drawing/2014/main" id="{F8A9EC0E-A509-412B-BDF0-65F93329C7AB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381966" y="4229372"/>
            <a:ext cx="2157301" cy="85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90;p44">
            <a:extLst>
              <a:ext uri="{FF2B5EF4-FFF2-40B4-BE49-F238E27FC236}">
                <a16:creationId xmlns:a16="http://schemas.microsoft.com/office/drawing/2014/main" id="{EA59FFC7-4688-48F6-81B0-05C615588D6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8968" y="3259936"/>
            <a:ext cx="1282000" cy="17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91;p44">
            <a:extLst>
              <a:ext uri="{FF2B5EF4-FFF2-40B4-BE49-F238E27FC236}">
                <a16:creationId xmlns:a16="http://schemas.microsoft.com/office/drawing/2014/main" id="{1D90330C-A3EC-4FAD-A799-1F0D7B659870}"/>
              </a:ext>
            </a:extLst>
          </p:cNvPr>
          <p:cNvSpPr/>
          <p:nvPr/>
        </p:nvSpPr>
        <p:spPr>
          <a:xfrm rot="5400000">
            <a:off x="5145265" y="-260695"/>
            <a:ext cx="2169600" cy="4817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5" name="Google Shape;592;p44">
            <a:extLst>
              <a:ext uri="{FF2B5EF4-FFF2-40B4-BE49-F238E27FC236}">
                <a16:creationId xmlns:a16="http://schemas.microsoft.com/office/drawing/2014/main" id="{F55A0B13-626D-4471-BA3B-F464DE56B8A6}"/>
              </a:ext>
            </a:extLst>
          </p:cNvPr>
          <p:cNvSpPr/>
          <p:nvPr/>
        </p:nvSpPr>
        <p:spPr>
          <a:xfrm>
            <a:off x="8554000" y="3859522"/>
            <a:ext cx="758800" cy="412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6" name="Google Shape;593;p44">
            <a:extLst>
              <a:ext uri="{FF2B5EF4-FFF2-40B4-BE49-F238E27FC236}">
                <a16:creationId xmlns:a16="http://schemas.microsoft.com/office/drawing/2014/main" id="{6BAD47BF-151D-4AF0-B55D-270164108A90}"/>
              </a:ext>
            </a:extLst>
          </p:cNvPr>
          <p:cNvSpPr/>
          <p:nvPr/>
        </p:nvSpPr>
        <p:spPr>
          <a:xfrm>
            <a:off x="3286333" y="764605"/>
            <a:ext cx="2042400" cy="1144800"/>
          </a:xfrm>
          <a:prstGeom prst="leftArrow">
            <a:avLst>
              <a:gd name="adj1" fmla="val 465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92542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60EAA788-19D7-4E2A-8BF9-7AF128F96E61}"/>
              </a:ext>
            </a:extLst>
          </p:cNvPr>
          <p:cNvSpPr txBox="1">
            <a:spLocks/>
          </p:cNvSpPr>
          <p:nvPr/>
        </p:nvSpPr>
        <p:spPr>
          <a:xfrm>
            <a:off x="0" y="4949"/>
            <a:ext cx="12192000" cy="746620"/>
          </a:xfrm>
          <a:prstGeom prst="rect">
            <a:avLst/>
          </a:prstGeom>
          <a:solidFill>
            <a:srgbClr val="65306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CDMH I: FDA, NCATS, NLM, ONC, NCI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16563BA-35B8-4D0D-9934-E687C36AD0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66" y="872895"/>
            <a:ext cx="9356008" cy="51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6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4DB0EF70-EA16-451A-B383-1360E9BA39E0}"/>
              </a:ext>
            </a:extLst>
          </p:cNvPr>
          <p:cNvGraphicFramePr/>
          <p:nvPr/>
        </p:nvGraphicFramePr>
        <p:xfrm>
          <a:off x="6213135" y="1506864"/>
          <a:ext cx="3790248" cy="353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301DEE1-7A6D-4281-80EA-F4C3F54424B3}"/>
              </a:ext>
            </a:extLst>
          </p:cNvPr>
          <p:cNvGrpSpPr/>
          <p:nvPr/>
        </p:nvGrpSpPr>
        <p:grpSpPr>
          <a:xfrm>
            <a:off x="3168150" y="5024454"/>
            <a:ext cx="4555125" cy="1121060"/>
            <a:chOff x="5601095" y="2533764"/>
            <a:chExt cx="4555125" cy="112106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FFE0BDA-90B5-472F-9856-D262AE4016F5}"/>
                </a:ext>
              </a:extLst>
            </p:cNvPr>
            <p:cNvSpPr/>
            <p:nvPr/>
          </p:nvSpPr>
          <p:spPr>
            <a:xfrm>
              <a:off x="5601095" y="2557544"/>
              <a:ext cx="1097280" cy="10972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CDMs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FA67C27-C48A-4108-8538-2B8FA69F1A93}"/>
                </a:ext>
              </a:extLst>
            </p:cNvPr>
            <p:cNvSpPr/>
            <p:nvPr/>
          </p:nvSpPr>
          <p:spPr>
            <a:xfrm>
              <a:off x="9058940" y="2555996"/>
              <a:ext cx="1097280" cy="10972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CDISC</a:t>
              </a:r>
            </a:p>
            <a:p>
              <a:pPr algn="ctr"/>
              <a:r>
                <a:rPr lang="en-US" sz="1050" dirty="0"/>
                <a:t>(FDA)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5F61D83-AAC7-4ADF-A919-9A501C4EFA4E}"/>
                </a:ext>
              </a:extLst>
            </p:cNvPr>
            <p:cNvSpPr/>
            <p:nvPr/>
          </p:nvSpPr>
          <p:spPr>
            <a:xfrm>
              <a:off x="7373847" y="2533764"/>
              <a:ext cx="1097280" cy="10972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FHIR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151C326-EE96-43BB-93F7-3ADBA5CDA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1127" y="3048743"/>
              <a:ext cx="65842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4EDD6A1-FE43-47F3-B04E-351FBA98E63E}"/>
                </a:ext>
              </a:extLst>
            </p:cNvPr>
            <p:cNvCxnSpPr>
              <a:cxnSpLocks/>
            </p:cNvCxnSpPr>
            <p:nvPr/>
          </p:nvCxnSpPr>
          <p:spPr>
            <a:xfrm>
              <a:off x="6700224" y="3055460"/>
              <a:ext cx="677203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10B3F1CC-313F-43C3-88DC-1DF2BC31C751}"/>
              </a:ext>
            </a:extLst>
          </p:cNvPr>
          <p:cNvSpPr/>
          <p:nvPr/>
        </p:nvSpPr>
        <p:spPr>
          <a:xfrm>
            <a:off x="5667430" y="2765217"/>
            <a:ext cx="704023" cy="421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33A29B12-C6E2-4FE5-B9E2-CBF13031A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37" y="932311"/>
            <a:ext cx="11651810" cy="861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Harmonization of Common data models, (PCORMET, Sentinel, OMOP, ACT) FHIR and CDISC</a:t>
            </a:r>
          </a:p>
          <a:p>
            <a:pPr marL="0" indent="0">
              <a:buNone/>
            </a:pPr>
            <a:r>
              <a:rPr lang="en-US" sz="1400" dirty="0"/>
              <a:t> Meta data initiative makes the meaning of data publicly available and reusable in </a:t>
            </a:r>
            <a:r>
              <a:rPr lang="en-US" sz="1400" b="1" dirty="0"/>
              <a:t>human and machine-readable</a:t>
            </a:r>
            <a:endParaRPr lang="en-US" sz="14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A1ABFE8-A5EC-47CC-A1BD-CDE288FCE9C6}"/>
              </a:ext>
            </a:extLst>
          </p:cNvPr>
          <p:cNvGrpSpPr/>
          <p:nvPr/>
        </p:nvGrpSpPr>
        <p:grpSpPr>
          <a:xfrm>
            <a:off x="2009869" y="1446890"/>
            <a:ext cx="3661711" cy="3315724"/>
            <a:chOff x="275208" y="1305017"/>
            <a:chExt cx="4323425" cy="3577701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9F166F6-A7CB-4F3F-BD49-52950DC524CE}"/>
                </a:ext>
              </a:extLst>
            </p:cNvPr>
            <p:cNvGrpSpPr/>
            <p:nvPr/>
          </p:nvGrpSpPr>
          <p:grpSpPr>
            <a:xfrm>
              <a:off x="989100" y="1719743"/>
              <a:ext cx="2878225" cy="2766629"/>
              <a:chOff x="989100" y="1719743"/>
              <a:chExt cx="2878225" cy="2766629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F295135-804E-4D02-BD9A-CA1EA7F6BDAC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983DBB5-52EC-4100-A6EE-719F138AD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3ABA03A-9871-4F1E-988A-B4BEA67D8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5E24896-4B93-47EE-A9DE-26A6DEDBFA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37B4F4D-2DBC-4ED2-9BF9-1FF0BC3B41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E1CD74F-B560-4CC4-9251-4E196EAD8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705F10A-4071-4FA4-9045-4F16A7E0B632}"/>
                </a:ext>
              </a:extLst>
            </p:cNvPr>
            <p:cNvGrpSpPr/>
            <p:nvPr/>
          </p:nvGrpSpPr>
          <p:grpSpPr>
            <a:xfrm rot="9251850">
              <a:off x="1196491" y="1917586"/>
              <a:ext cx="2878225" cy="2766629"/>
              <a:chOff x="989100" y="1719743"/>
              <a:chExt cx="2878225" cy="276662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CAFD504-840C-4A6B-8006-F195C70ABAEA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6E48D69-C809-40D0-93B1-B7642BBBF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F918D45-9354-4A93-9D54-1750BF6B7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DA7EA0F-83B0-4E93-9155-6E3CF9CD6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3C13819-2C1F-4C50-AFAC-F9DFF55581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5223B2D-B938-4670-A454-63B4E742B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6759614-747A-4F1E-8373-40DA6181F83E}"/>
                </a:ext>
              </a:extLst>
            </p:cNvPr>
            <p:cNvGrpSpPr/>
            <p:nvPr/>
          </p:nvGrpSpPr>
          <p:grpSpPr>
            <a:xfrm rot="12439531">
              <a:off x="889915" y="1915348"/>
              <a:ext cx="2878225" cy="2766629"/>
              <a:chOff x="989100" y="1719743"/>
              <a:chExt cx="2878225" cy="2766629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172B44D-F2E1-49A3-8B25-57D13F41E3C7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7D14108-98EE-4714-B6FA-5737B21F4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0E2A946-A483-43C8-B37D-8EE7093E9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9456E28-09DD-4684-84F1-2B01410516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C2552F8-8AEE-4E95-8F01-DC0C0114D6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A52F05A-7540-498F-89FB-752DFCD180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27068D4-02D2-4C37-8ED6-D9B6C271E7C0}"/>
                </a:ext>
              </a:extLst>
            </p:cNvPr>
            <p:cNvGrpSpPr/>
            <p:nvPr/>
          </p:nvGrpSpPr>
          <p:grpSpPr>
            <a:xfrm rot="15661862">
              <a:off x="808487" y="1766358"/>
              <a:ext cx="2878225" cy="2766629"/>
              <a:chOff x="989100" y="1719743"/>
              <a:chExt cx="2878225" cy="2766629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09B27DE-2E37-4264-9931-AECF528DDF36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E65AB6A-8DCE-4B64-B399-DDBA85A8B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DBBC35A-D7EB-4785-A565-51487E7B0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8B75EF4-6635-4F6B-943D-8AF1AC15E8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F450724-D8AB-4C2F-AD19-F5F16C52A9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4DC785B-DA55-4066-B02A-A47142C4CF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chemeClr val="accent1">
                    <a:lumMod val="40000"/>
                    <a:lumOff val="6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90F1794-CED6-419E-B98D-9DF8993C01C3}"/>
                </a:ext>
              </a:extLst>
            </p:cNvPr>
            <p:cNvGrpSpPr/>
            <p:nvPr/>
          </p:nvGrpSpPr>
          <p:grpSpPr>
            <a:xfrm rot="2941330">
              <a:off x="1117383" y="1663534"/>
              <a:ext cx="2878225" cy="2766629"/>
              <a:chOff x="989100" y="1719743"/>
              <a:chExt cx="2878225" cy="276662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114365D-B5ED-4E2E-B6E8-5BA2AF49634A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9E05525-8F21-4ACB-A83A-30504BE2C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2FFCDA8-C495-4857-BF53-5DEB9B05B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CF6AB76-A1ED-4820-874C-CFE3508270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17BD1F9-0FEB-49AC-9EBF-EF76A60BD4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D2F4A92-D675-40FD-A001-D02909F45A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869A541-43FC-45B9-82E4-B07764DCD1A4}"/>
                </a:ext>
              </a:extLst>
            </p:cNvPr>
            <p:cNvGrpSpPr/>
            <p:nvPr/>
          </p:nvGrpSpPr>
          <p:grpSpPr>
            <a:xfrm rot="6290862">
              <a:off x="1186427" y="1817432"/>
              <a:ext cx="2878225" cy="2766629"/>
              <a:chOff x="989100" y="1719743"/>
              <a:chExt cx="2878225" cy="2766629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F7FF75E-B0E4-470C-B0D2-F0195A44F280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0C5534B-2A72-4418-B70F-1B72B3AA25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50158F2-1474-4EFF-88F5-64467B6B7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9619889-BA32-4A7E-BE0E-C039F1D17D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883B28B-55BB-45FA-A6AC-23BF184397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7EB58C8-556A-4DE8-8785-B104ECA3E5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4" y="1750794"/>
                <a:ext cx="1190830" cy="505845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1E369E6-0E89-4E80-B2A8-D39513A351BD}"/>
                </a:ext>
              </a:extLst>
            </p:cNvPr>
            <p:cNvGrpSpPr/>
            <p:nvPr/>
          </p:nvGrpSpPr>
          <p:grpSpPr>
            <a:xfrm rot="18615247">
              <a:off x="908411" y="1688882"/>
              <a:ext cx="2878225" cy="2766629"/>
              <a:chOff x="989100" y="1719743"/>
              <a:chExt cx="2878225" cy="2766629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1C390C4-E7A2-4E5E-926B-010F7B2E1FF3}"/>
                  </a:ext>
                </a:extLst>
              </p:cNvPr>
              <p:cNvCxnSpPr/>
              <p:nvPr/>
            </p:nvCxnSpPr>
            <p:spPr>
              <a:xfrm>
                <a:off x="2436920" y="1719743"/>
                <a:ext cx="1430405" cy="1787863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657E4C1-269D-4FE6-B8B2-964CDAC3F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6920" y="1750794"/>
                <a:ext cx="1187124" cy="50584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60DA2D2-B17B-4112-9007-664E4867B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284" y="1719743"/>
                <a:ext cx="612982" cy="2766629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A746C67-80BA-4C6B-9C58-6198ECADB7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1719743"/>
                <a:ext cx="664982" cy="2766629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65E33A9-3F47-4107-A454-C53B73DFDE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00" y="1719743"/>
                <a:ext cx="1479531" cy="1787863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0C8BC97-990C-41BC-A307-121DAA39D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5453" y="1750798"/>
                <a:ext cx="1190830" cy="50584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77" name="Diagram 76">
              <a:extLst>
                <a:ext uri="{FF2B5EF4-FFF2-40B4-BE49-F238E27FC236}">
                  <a16:creationId xmlns:a16="http://schemas.microsoft.com/office/drawing/2014/main" id="{E754717E-3420-4396-A338-B5BEC49C7A01}"/>
                </a:ext>
              </a:extLst>
            </p:cNvPr>
            <p:cNvGraphicFramePr/>
            <p:nvPr/>
          </p:nvGraphicFramePr>
          <p:xfrm>
            <a:off x="275208" y="1305017"/>
            <a:ext cx="4323425" cy="35777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60EAA788-19D7-4E2A-8BF9-7AF128F96E61}"/>
              </a:ext>
            </a:extLst>
          </p:cNvPr>
          <p:cNvSpPr txBox="1">
            <a:spLocks/>
          </p:cNvSpPr>
          <p:nvPr/>
        </p:nvSpPr>
        <p:spPr>
          <a:xfrm>
            <a:off x="0" y="4949"/>
            <a:ext cx="12192000" cy="746620"/>
          </a:xfrm>
          <a:prstGeom prst="rect">
            <a:avLst/>
          </a:prstGeom>
          <a:solidFill>
            <a:srgbClr val="65306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NCATS, FDA, and NCI working together on the tower of babble</a:t>
            </a:r>
          </a:p>
        </p:txBody>
      </p:sp>
    </p:spTree>
    <p:extLst>
      <p:ext uri="{BB962C8B-B14F-4D97-AF65-F5344CB8AC3E}">
        <p14:creationId xmlns:p14="http://schemas.microsoft.com/office/powerpoint/2010/main" val="354282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62721A-C8FB-4C42-A9AF-14F46A9C8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1280715"/>
            <a:ext cx="8495930" cy="1977452"/>
          </a:xfrm>
        </p:spPr>
        <p:txBody>
          <a:bodyPr>
            <a:normAutofit/>
          </a:bodyPr>
          <a:lstStyle/>
          <a:p>
            <a:r>
              <a:rPr lang="en-US" sz="1400" dirty="0"/>
              <a:t>Metadata Registration</a:t>
            </a:r>
          </a:p>
          <a:p>
            <a:pPr lvl="1"/>
            <a:r>
              <a:rPr lang="en-US" sz="1400" dirty="0"/>
              <a:t>Makes the meaning of data publicly available and reusable in </a:t>
            </a:r>
            <a:r>
              <a:rPr lang="en-US" sz="1400" b="1" dirty="0"/>
              <a:t>human and machine-readable</a:t>
            </a:r>
            <a:r>
              <a:rPr lang="en-US" sz="1400" dirty="0"/>
              <a:t> format</a:t>
            </a:r>
          </a:p>
          <a:p>
            <a:pPr marL="914400" lvl="2" indent="0">
              <a:buNone/>
            </a:pPr>
            <a:r>
              <a:rPr lang="en-US" sz="1400" dirty="0"/>
              <a:t>-  data interpretation, data validation, data transformation</a:t>
            </a:r>
          </a:p>
          <a:p>
            <a:pPr lvl="1"/>
            <a:r>
              <a:rPr lang="en-US" sz="1400" dirty="0"/>
              <a:t>Persistent, unique identifier including version number </a:t>
            </a:r>
          </a:p>
          <a:p>
            <a:pPr lvl="1"/>
            <a:r>
              <a:rPr lang="en-US" sz="1400" b="1" dirty="0"/>
              <a:t>Normalizes the meaning</a:t>
            </a:r>
            <a:r>
              <a:rPr lang="en-US" sz="1400" dirty="0"/>
              <a:t> of the fields and the data values using standard NCIt terminology</a:t>
            </a:r>
          </a:p>
          <a:p>
            <a:pPr lvl="1"/>
            <a:r>
              <a:rPr lang="en-US" sz="1400" dirty="0"/>
              <a:t>Enables interoperability for data that is not born interoperable </a:t>
            </a:r>
            <a:endParaRPr lang="en-US" sz="1800" dirty="0"/>
          </a:p>
          <a:p>
            <a:endParaRPr lang="en-US" sz="1400" dirty="0"/>
          </a:p>
        </p:txBody>
      </p:sp>
      <p:graphicFrame>
        <p:nvGraphicFramePr>
          <p:cNvPr id="7" name="Content Placeholder 21">
            <a:extLst>
              <a:ext uri="{FF2B5EF4-FFF2-40B4-BE49-F238E27FC236}">
                <a16:creationId xmlns:a16="http://schemas.microsoft.com/office/drawing/2014/main" id="{BD7DA474-9090-4747-9F4A-2A6DB65718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21512"/>
              </p:ext>
            </p:extLst>
          </p:nvPr>
        </p:nvGraphicFramePr>
        <p:xfrm>
          <a:off x="0" y="3599834"/>
          <a:ext cx="12191998" cy="2562669"/>
        </p:xfrm>
        <a:graphic>
          <a:graphicData uri="http://schemas.openxmlformats.org/drawingml/2006/table">
            <a:tbl>
              <a:tblPr/>
              <a:tblGrid>
                <a:gridCol w="175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5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1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94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5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29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68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065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744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236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Model 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CDMH v1.0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PCORnet v 4.0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Sentinel v 6.0.2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i2B2ACT v 1.4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OMOP v 5.2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152902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Field Label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Ethnicity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hispanic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Hispanic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Hispanic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effectLst/>
                          <a:latin typeface="Arial" charset="0"/>
                        </a:rPr>
                        <a:t>ethnic_concept_id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9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Public ID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 dirty="0">
                          <a:effectLst/>
                          <a:latin typeface="Arial" charset="0"/>
                        </a:rPr>
                        <a:t>6153917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v1.0</a:t>
                      </a:r>
                      <a:endParaRPr lang="uk-UA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 dirty="0">
                          <a:effectLst/>
                          <a:latin typeface="Arial" charset="0"/>
                        </a:rPr>
                        <a:t>6153919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v1.0</a:t>
                      </a:r>
                      <a:endParaRPr lang="uk-UA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>
                          <a:effectLst/>
                          <a:latin typeface="Arial" charset="0"/>
                        </a:rPr>
                        <a:t>6153920v1.0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 dirty="0">
                          <a:effectLst/>
                          <a:latin typeface="Arial" charset="0"/>
                        </a:rPr>
                        <a:t>6153918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v1.0</a:t>
                      </a:r>
                      <a:endParaRPr lang="uk-UA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 dirty="0">
                          <a:effectLst/>
                          <a:latin typeface="Arial" charset="0"/>
                        </a:rPr>
                        <a:t>6153921v1.0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0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BRIDG Name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Person Biological Entity Ethnic Group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Person Biological Entity Ethnic Group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Person Biological Entity Ethnic Group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Person Biological Entity Ethnic Group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Person Biological Entity Ethnic Group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0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BRIDG Concepts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C25190:C28226:C51070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C25190:C28226:C51070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C25190:C28226:C51070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C25190:C28226:C51070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C25190:C28226:C51070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0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CDM Value Domain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CDMH 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HL7 FHIR v3 Ethnicity Category Code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PCORnet 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CDM Hispanic Code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Sentinel 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CDM Hispanic Indicator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ACT I2B2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 CDM Hispanic Indicator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OMOP </a:t>
                      </a:r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CDM Ethnicity Category Code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6 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6 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3 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3 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2 Permissible Value(s)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90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 Concept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 Concept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 Concept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 Concept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charset="0"/>
                        </a:rPr>
                        <a:t>Data Value Concept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UNK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1" i="0" u="none" strike="noStrike">
                          <a:effectLst/>
                          <a:latin typeface="Arial" charset="0"/>
                        </a:rPr>
                        <a:t>C17998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UN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1" i="0" u="none" strike="noStrike">
                          <a:effectLst/>
                          <a:latin typeface="Arial" charset="0"/>
                        </a:rPr>
                        <a:t>C17998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1" i="0" u="none" strike="noStrike">
                          <a:effectLst/>
                          <a:latin typeface="Arial" charset="0"/>
                        </a:rPr>
                        <a:t>C17998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NI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1" i="0" u="none" strike="noStrike">
                          <a:effectLst/>
                          <a:latin typeface="Arial" charset="0"/>
                        </a:rPr>
                        <a:t>C53269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NI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1" i="0" u="none" strike="noStrike">
                          <a:effectLst/>
                          <a:latin typeface="Arial" charset="0"/>
                        </a:rPr>
                        <a:t>C53269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NI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1" i="0" u="none" strike="noStrike">
                          <a:effectLst/>
                          <a:latin typeface="Arial" charset="0"/>
                        </a:rPr>
                        <a:t>C53269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900" b="0" i="0" u="none" strike="noStrike">
                          <a:effectLst/>
                          <a:latin typeface="Arial" charset="0"/>
                        </a:rPr>
                        <a:t>2135-2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effectLst/>
                          <a:latin typeface="Arial" charset="0"/>
                        </a:rPr>
                        <a:t>C17459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effectLst/>
                          <a:latin typeface="Arial" charset="0"/>
                        </a:rPr>
                        <a:t>C17459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effectLst/>
                          <a:latin typeface="Arial" charset="0"/>
                        </a:rPr>
                        <a:t>C17459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effectLst/>
                          <a:latin typeface="Arial" charset="0"/>
                        </a:rPr>
                        <a:t>C17459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0" i="0" u="none" strike="noStrike">
                          <a:effectLst/>
                          <a:latin typeface="Arial" charset="0"/>
                        </a:rPr>
                        <a:t>38003563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effectLst/>
                          <a:latin typeface="Arial" charset="0"/>
                        </a:rPr>
                        <a:t>C17459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900" b="0" i="0" u="none" strike="noStrike">
                          <a:effectLst/>
                          <a:latin typeface="Arial" charset="0"/>
                        </a:rPr>
                        <a:t>2186-5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C41222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C41222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C41222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C41222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900" b="0" i="0" u="none" strike="noStrike">
                          <a:effectLst/>
                          <a:latin typeface="Arial" charset="0"/>
                        </a:rPr>
                        <a:t>38003564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C41222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OTH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C17649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OT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i="0" u="none" strike="noStrike">
                          <a:effectLst/>
                          <a:latin typeface="Arial" charset="0"/>
                        </a:rPr>
                        <a:t>C17649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361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ASKU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C5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1" i="0" u="none" strike="noStrike">
                          <a:effectLst/>
                          <a:latin typeface="Arial" charset="0"/>
                        </a:rPr>
                        <a:t>C79729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C5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C5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900" b="1" i="0" u="none" strike="noStrike">
                          <a:effectLst/>
                          <a:latin typeface="Arial" charset="0"/>
                        </a:rPr>
                        <a:t>C79729</a:t>
                      </a: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C5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charset="0"/>
                      </a:endParaRPr>
                    </a:p>
                  </a:txBody>
                  <a:tcPr marL="5093" marR="5093" marT="5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EE0E7CC-8546-4EEA-895A-813A61C4616C}"/>
              </a:ext>
            </a:extLst>
          </p:cNvPr>
          <p:cNvSpPr txBox="1">
            <a:spLocks/>
          </p:cNvSpPr>
          <p:nvPr/>
        </p:nvSpPr>
        <p:spPr>
          <a:xfrm>
            <a:off x="0" y="4949"/>
            <a:ext cx="12192000" cy="746620"/>
          </a:xfrm>
          <a:prstGeom prst="rect">
            <a:avLst/>
          </a:prstGeom>
          <a:solidFill>
            <a:srgbClr val="65306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NCI CaDSR CDMS AS METADATA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7480D72-69E0-404B-9BC3-7F0514B32471}"/>
              </a:ext>
            </a:extLst>
          </p:cNvPr>
          <p:cNvGraphicFramePr/>
          <p:nvPr/>
        </p:nvGraphicFramePr>
        <p:xfrm>
          <a:off x="8282866" y="566216"/>
          <a:ext cx="3773011" cy="3015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664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de system…">
            <a:extLst>
              <a:ext uri="{FF2B5EF4-FFF2-40B4-BE49-F238E27FC236}">
                <a16:creationId xmlns:a16="http://schemas.microsoft.com/office/drawing/2014/main" id="{9179EA4B-DAA2-44AD-A870-BA2CFF1E5A8B}"/>
              </a:ext>
            </a:extLst>
          </p:cNvPr>
          <p:cNvSpPr txBox="1"/>
          <p:nvPr/>
        </p:nvSpPr>
        <p:spPr>
          <a:xfrm>
            <a:off x="2746064" y="3813256"/>
            <a:ext cx="2641072" cy="27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500"/>
            </a:pPr>
            <a:r>
              <a:rPr sz="1400" dirty="0"/>
              <a:t>Code </a:t>
            </a:r>
            <a:r>
              <a:rPr lang="en-US" sz="1400" dirty="0"/>
              <a:t>S</a:t>
            </a:r>
            <a:r>
              <a:rPr sz="1400" dirty="0"/>
              <a:t>ystem</a:t>
            </a:r>
            <a:r>
              <a:rPr lang="en-US" sz="1400" dirty="0"/>
              <a:t>; </a:t>
            </a:r>
            <a:r>
              <a:rPr sz="1400" dirty="0"/>
              <a:t>Version</a:t>
            </a:r>
            <a:r>
              <a:rPr lang="en-US" sz="1400" dirty="0"/>
              <a:t>, </a:t>
            </a:r>
            <a:r>
              <a:rPr sz="1400" dirty="0"/>
              <a:t>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36C5F-111E-4E3F-A44F-83C9BFC0F846}"/>
              </a:ext>
            </a:extLst>
          </p:cNvPr>
          <p:cNvSpPr/>
          <p:nvPr/>
        </p:nvSpPr>
        <p:spPr>
          <a:xfrm>
            <a:off x="0" y="353877"/>
            <a:ext cx="12192000" cy="321797"/>
          </a:xfrm>
          <a:prstGeom prst="rect">
            <a:avLst/>
          </a:prstGeom>
          <a:solidFill>
            <a:srgbClr val="682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AB87B35-1D37-491B-BB8A-3656CBD67DCD}"/>
              </a:ext>
            </a:extLst>
          </p:cNvPr>
          <p:cNvSpPr txBox="1">
            <a:spLocks/>
          </p:cNvSpPr>
          <p:nvPr/>
        </p:nvSpPr>
        <p:spPr>
          <a:xfrm>
            <a:off x="-1" y="1629"/>
            <a:ext cx="12191999" cy="678158"/>
          </a:xfrm>
          <a:prstGeom prst="rect">
            <a:avLst/>
          </a:prstGeom>
          <a:solidFill>
            <a:srgbClr val="682E6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3600" b="1" dirty="0">
                <a:solidFill>
                  <a:schemeClr val="bg1"/>
                </a:solidFill>
                <a:latin typeface="+mn-lt"/>
                <a:sym typeface="Helvetica Neue Medium"/>
              </a:rPr>
              <a:t>Code Map Service</a:t>
            </a:r>
          </a:p>
        </p:txBody>
      </p:sp>
      <p:pic>
        <p:nvPicPr>
          <p:cNvPr id="41" name="Google Shape;581;p44">
            <a:extLst>
              <a:ext uri="{FF2B5EF4-FFF2-40B4-BE49-F238E27FC236}">
                <a16:creationId xmlns:a16="http://schemas.microsoft.com/office/drawing/2014/main" id="{A6F7259E-A856-418A-B1E7-ECBC8A1EA3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486" y="6284178"/>
            <a:ext cx="1694704" cy="34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rminology…">
            <a:extLst>
              <a:ext uri="{FF2B5EF4-FFF2-40B4-BE49-F238E27FC236}">
                <a16:creationId xmlns:a16="http://schemas.microsoft.com/office/drawing/2014/main" id="{F65849B1-1905-4321-A827-0E1271F31408}"/>
              </a:ext>
            </a:extLst>
          </p:cNvPr>
          <p:cNvSpPr/>
          <p:nvPr/>
        </p:nvSpPr>
        <p:spPr>
          <a:xfrm>
            <a:off x="9781552" y="1735647"/>
            <a:ext cx="2096283" cy="4219920"/>
          </a:xfrm>
          <a:prstGeom prst="roundRect">
            <a:avLst>
              <a:gd name="adj" fmla="val 9263"/>
            </a:avLst>
          </a:prstGeom>
          <a:solidFill>
            <a:srgbClr val="682E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dirty="0"/>
              <a:t>Code Map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dirty="0"/>
              <a:t>Service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21" name="SNOMED">
            <a:extLst>
              <a:ext uri="{FF2B5EF4-FFF2-40B4-BE49-F238E27FC236}">
                <a16:creationId xmlns:a16="http://schemas.microsoft.com/office/drawing/2014/main" id="{6D2C1618-4623-4F0F-99CA-D3A61A30F0A3}"/>
              </a:ext>
            </a:extLst>
          </p:cNvPr>
          <p:cNvSpPr/>
          <p:nvPr/>
        </p:nvSpPr>
        <p:spPr>
          <a:xfrm>
            <a:off x="449605" y="1113116"/>
            <a:ext cx="891629" cy="84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26" name="Coins">
            <a:extLst>
              <a:ext uri="{FF2B5EF4-FFF2-40B4-BE49-F238E27FC236}">
                <a16:creationId xmlns:a16="http://schemas.microsoft.com/office/drawing/2014/main" id="{892A5BD4-A81F-47B8-B65E-314C3C90C947}"/>
              </a:ext>
            </a:extLst>
          </p:cNvPr>
          <p:cNvSpPr/>
          <p:nvPr/>
        </p:nvSpPr>
        <p:spPr>
          <a:xfrm>
            <a:off x="449605" y="2149525"/>
            <a:ext cx="891629" cy="84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29" name="Coins">
            <a:extLst>
              <a:ext uri="{FF2B5EF4-FFF2-40B4-BE49-F238E27FC236}">
                <a16:creationId xmlns:a16="http://schemas.microsoft.com/office/drawing/2014/main" id="{24FC3C4E-1817-412B-99F6-E05FDF9FD439}"/>
              </a:ext>
            </a:extLst>
          </p:cNvPr>
          <p:cNvSpPr/>
          <p:nvPr/>
        </p:nvSpPr>
        <p:spPr>
          <a:xfrm>
            <a:off x="1623438" y="2804765"/>
            <a:ext cx="891629" cy="84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42" name="Coins">
            <a:extLst>
              <a:ext uri="{FF2B5EF4-FFF2-40B4-BE49-F238E27FC236}">
                <a16:creationId xmlns:a16="http://schemas.microsoft.com/office/drawing/2014/main" id="{74706AD2-A9B6-4E22-8243-EC1059DD5A8A}"/>
              </a:ext>
            </a:extLst>
          </p:cNvPr>
          <p:cNvSpPr/>
          <p:nvPr/>
        </p:nvSpPr>
        <p:spPr>
          <a:xfrm>
            <a:off x="449605" y="4373311"/>
            <a:ext cx="891628" cy="84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45" name="Coins">
            <a:extLst>
              <a:ext uri="{FF2B5EF4-FFF2-40B4-BE49-F238E27FC236}">
                <a16:creationId xmlns:a16="http://schemas.microsoft.com/office/drawing/2014/main" id="{3CE8310C-B08A-4DDB-BC82-21C817B9CD1A}"/>
              </a:ext>
            </a:extLst>
          </p:cNvPr>
          <p:cNvSpPr/>
          <p:nvPr/>
        </p:nvSpPr>
        <p:spPr>
          <a:xfrm>
            <a:off x="1623438" y="1789192"/>
            <a:ext cx="891629" cy="84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48" name="Coins">
            <a:extLst>
              <a:ext uri="{FF2B5EF4-FFF2-40B4-BE49-F238E27FC236}">
                <a16:creationId xmlns:a16="http://schemas.microsoft.com/office/drawing/2014/main" id="{77C605FD-CA27-4D8F-965E-3AC1A5D7BC91}"/>
              </a:ext>
            </a:extLst>
          </p:cNvPr>
          <p:cNvSpPr/>
          <p:nvPr/>
        </p:nvSpPr>
        <p:spPr>
          <a:xfrm>
            <a:off x="449605" y="3304302"/>
            <a:ext cx="891629" cy="84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51" name="Coins">
            <a:extLst>
              <a:ext uri="{FF2B5EF4-FFF2-40B4-BE49-F238E27FC236}">
                <a16:creationId xmlns:a16="http://schemas.microsoft.com/office/drawing/2014/main" id="{A9952368-DCDE-43EF-B329-E6A88E5A3A9B}"/>
              </a:ext>
            </a:extLst>
          </p:cNvPr>
          <p:cNvSpPr/>
          <p:nvPr/>
        </p:nvSpPr>
        <p:spPr>
          <a:xfrm>
            <a:off x="1623438" y="5035051"/>
            <a:ext cx="891629" cy="84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53" name="FHIR Model…">
            <a:extLst>
              <a:ext uri="{FF2B5EF4-FFF2-40B4-BE49-F238E27FC236}">
                <a16:creationId xmlns:a16="http://schemas.microsoft.com/office/drawing/2014/main" id="{66B8B2BF-49F4-4923-8094-CA1BDC9D8C01}"/>
              </a:ext>
            </a:extLst>
          </p:cNvPr>
          <p:cNvSpPr/>
          <p:nvPr/>
        </p:nvSpPr>
        <p:spPr>
          <a:xfrm>
            <a:off x="6841004" y="1127163"/>
            <a:ext cx="1444076" cy="1096225"/>
          </a:xfrm>
          <a:prstGeom prst="pentagon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FHIR Model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Definitions</a:t>
            </a:r>
          </a:p>
        </p:txBody>
      </p:sp>
      <p:sp>
        <p:nvSpPr>
          <p:cNvPr id="54" name="I2b2/Act…">
            <a:extLst>
              <a:ext uri="{FF2B5EF4-FFF2-40B4-BE49-F238E27FC236}">
                <a16:creationId xmlns:a16="http://schemas.microsoft.com/office/drawing/2014/main" id="{E76997C6-7858-40A2-AFD6-08A786614C28}"/>
              </a:ext>
            </a:extLst>
          </p:cNvPr>
          <p:cNvSpPr/>
          <p:nvPr/>
        </p:nvSpPr>
        <p:spPr>
          <a:xfrm>
            <a:off x="4231750" y="1077386"/>
            <a:ext cx="1738438" cy="1096225"/>
          </a:xfrm>
          <a:prstGeom prst="pentagon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000" dirty="0"/>
              <a:t>CMDs 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000" dirty="0"/>
              <a:t>(</a:t>
            </a:r>
            <a:r>
              <a:rPr sz="1000" dirty="0"/>
              <a:t>Act</a:t>
            </a:r>
            <a:r>
              <a:rPr lang="en-US" sz="1000" dirty="0"/>
              <a:t>, OMOP, PCORI, Sentinel)</a:t>
            </a:r>
            <a:endParaRPr sz="1000" dirty="0"/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 Model</a:t>
            </a:r>
            <a:r>
              <a:rPr lang="en-US" sz="1000" dirty="0"/>
              <a:t> </a:t>
            </a:r>
            <a:r>
              <a:rPr sz="1000" dirty="0"/>
              <a:t>Definitions</a:t>
            </a:r>
          </a:p>
        </p:txBody>
      </p:sp>
      <p:sp>
        <p:nvSpPr>
          <p:cNvPr id="55" name="BRIDGE…">
            <a:extLst>
              <a:ext uri="{FF2B5EF4-FFF2-40B4-BE49-F238E27FC236}">
                <a16:creationId xmlns:a16="http://schemas.microsoft.com/office/drawing/2014/main" id="{042BA0AF-2E80-474A-AB0F-8E229F473AC4}"/>
              </a:ext>
            </a:extLst>
          </p:cNvPr>
          <p:cNvSpPr/>
          <p:nvPr/>
        </p:nvSpPr>
        <p:spPr>
          <a:xfrm>
            <a:off x="5692213" y="1753921"/>
            <a:ext cx="1379985" cy="976249"/>
          </a:xfrm>
          <a:prstGeom prst="pentagon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BRIDGE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 Model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Definitions</a:t>
            </a:r>
          </a:p>
        </p:txBody>
      </p:sp>
      <p:sp>
        <p:nvSpPr>
          <p:cNvPr id="56" name="Map Definition…">
            <a:extLst>
              <a:ext uri="{FF2B5EF4-FFF2-40B4-BE49-F238E27FC236}">
                <a16:creationId xmlns:a16="http://schemas.microsoft.com/office/drawing/2014/main" id="{33048D30-D4FE-4610-AE0F-55C943E199FC}"/>
              </a:ext>
            </a:extLst>
          </p:cNvPr>
          <p:cNvSpPr/>
          <p:nvPr/>
        </p:nvSpPr>
        <p:spPr>
          <a:xfrm>
            <a:off x="5386169" y="3128038"/>
            <a:ext cx="1759182" cy="1413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682E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57" name="VSAC…">
            <a:extLst>
              <a:ext uri="{FF2B5EF4-FFF2-40B4-BE49-F238E27FC236}">
                <a16:creationId xmlns:a16="http://schemas.microsoft.com/office/drawing/2014/main" id="{56DBF4FC-C74B-455F-AE94-4613EEAB62ED}"/>
              </a:ext>
            </a:extLst>
          </p:cNvPr>
          <p:cNvSpPr/>
          <p:nvPr/>
        </p:nvSpPr>
        <p:spPr>
          <a:xfrm>
            <a:off x="3256415" y="4749546"/>
            <a:ext cx="892969" cy="842392"/>
          </a:xfrm>
          <a:prstGeom prst="roundRect">
            <a:avLst>
              <a:gd name="adj" fmla="val 15000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VSAC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Services</a:t>
            </a:r>
          </a:p>
        </p:txBody>
      </p:sp>
      <p:sp>
        <p:nvSpPr>
          <p:cNvPr id="58" name="Rounded Rectangle">
            <a:extLst>
              <a:ext uri="{FF2B5EF4-FFF2-40B4-BE49-F238E27FC236}">
                <a16:creationId xmlns:a16="http://schemas.microsoft.com/office/drawing/2014/main" id="{11D8450D-68E1-46F7-850C-CA79D0D83A73}"/>
              </a:ext>
            </a:extLst>
          </p:cNvPr>
          <p:cNvSpPr/>
          <p:nvPr/>
        </p:nvSpPr>
        <p:spPr>
          <a:xfrm>
            <a:off x="4206341" y="1076511"/>
            <a:ext cx="4096495" cy="1692804"/>
          </a:xfrm>
          <a:prstGeom prst="roundRect">
            <a:avLst>
              <a:gd name="adj" fmla="val 12268"/>
            </a:avLst>
          </a:prstGeom>
          <a:ln w="28575">
            <a:solidFill>
              <a:schemeClr val="bg1">
                <a:lumMod val="7500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59" name="Rounded Rectangle">
            <a:extLst>
              <a:ext uri="{FF2B5EF4-FFF2-40B4-BE49-F238E27FC236}">
                <a16:creationId xmlns:a16="http://schemas.microsoft.com/office/drawing/2014/main" id="{7DB27DD7-9BD1-4F24-94DE-6D7D5A866D95}"/>
              </a:ext>
            </a:extLst>
          </p:cNvPr>
          <p:cNvSpPr/>
          <p:nvPr/>
        </p:nvSpPr>
        <p:spPr>
          <a:xfrm>
            <a:off x="314165" y="1027048"/>
            <a:ext cx="2404601" cy="4943061"/>
          </a:xfrm>
          <a:prstGeom prst="roundRect">
            <a:avLst>
              <a:gd name="adj" fmla="val 12361"/>
            </a:avLst>
          </a:prstGeom>
          <a:ln w="28575">
            <a:solidFill>
              <a:schemeClr val="bg1">
                <a:lumMod val="7500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846D73C6-C82C-4648-8027-427D13DD59B2}"/>
              </a:ext>
            </a:extLst>
          </p:cNvPr>
          <p:cNvSpPr/>
          <p:nvPr/>
        </p:nvSpPr>
        <p:spPr>
          <a:xfrm>
            <a:off x="6249877" y="2769158"/>
            <a:ext cx="564" cy="383786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19285B08-45D4-47DF-AA62-3A547B438351}"/>
              </a:ext>
            </a:extLst>
          </p:cNvPr>
          <p:cNvSpPr/>
          <p:nvPr/>
        </p:nvSpPr>
        <p:spPr>
          <a:xfrm>
            <a:off x="2718765" y="3781803"/>
            <a:ext cx="2667403" cy="271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8FE75DB4-E19E-4DD9-ACDC-D97FB29ED864}"/>
              </a:ext>
            </a:extLst>
          </p:cNvPr>
          <p:cNvSpPr/>
          <p:nvPr/>
        </p:nvSpPr>
        <p:spPr>
          <a:xfrm flipV="1">
            <a:off x="4377898" y="4111555"/>
            <a:ext cx="628943" cy="398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3" name="Mapping Expert">
            <a:extLst>
              <a:ext uri="{FF2B5EF4-FFF2-40B4-BE49-F238E27FC236}">
                <a16:creationId xmlns:a16="http://schemas.microsoft.com/office/drawing/2014/main" id="{FCF6E294-B28D-4C8C-80FF-38A10AA4E354}"/>
              </a:ext>
            </a:extLst>
          </p:cNvPr>
          <p:cNvSpPr/>
          <p:nvPr/>
        </p:nvSpPr>
        <p:spPr>
          <a:xfrm>
            <a:off x="7146525" y="4510449"/>
            <a:ext cx="1601198" cy="130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endParaRPr sz="1000" dirty="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74BDFDE3-86B3-4667-8903-B0426BFE3196}"/>
              </a:ext>
            </a:extLst>
          </p:cNvPr>
          <p:cNvSpPr/>
          <p:nvPr/>
        </p:nvSpPr>
        <p:spPr>
          <a:xfrm flipH="1" flipV="1">
            <a:off x="7133386" y="3911044"/>
            <a:ext cx="723351" cy="52207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5" name="Line">
            <a:extLst>
              <a:ext uri="{FF2B5EF4-FFF2-40B4-BE49-F238E27FC236}">
                <a16:creationId xmlns:a16="http://schemas.microsoft.com/office/drawing/2014/main" id="{58811C5F-78B4-4C32-9632-6A4A3609B35A}"/>
              </a:ext>
            </a:extLst>
          </p:cNvPr>
          <p:cNvSpPr/>
          <p:nvPr/>
        </p:nvSpPr>
        <p:spPr>
          <a:xfrm>
            <a:off x="7145351" y="3834864"/>
            <a:ext cx="2645838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66" name="Value Domain…">
            <a:extLst>
              <a:ext uri="{FF2B5EF4-FFF2-40B4-BE49-F238E27FC236}">
                <a16:creationId xmlns:a16="http://schemas.microsoft.com/office/drawing/2014/main" id="{BC81A97E-9CD1-4236-A02D-C12C77D34FF4}"/>
              </a:ext>
            </a:extLst>
          </p:cNvPr>
          <p:cNvSpPr txBox="1"/>
          <p:nvPr/>
        </p:nvSpPr>
        <p:spPr>
          <a:xfrm>
            <a:off x="6396655" y="2740316"/>
            <a:ext cx="2117398" cy="47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500"/>
            </a:pPr>
            <a:r>
              <a:rPr sz="1400" dirty="0"/>
              <a:t>Value Domain</a:t>
            </a:r>
            <a:r>
              <a:rPr lang="en-US" sz="1400" dirty="0"/>
              <a:t> </a:t>
            </a:r>
            <a:r>
              <a:rPr sz="1400" dirty="0"/>
              <a:t>Definitions</a:t>
            </a:r>
          </a:p>
          <a:p>
            <a:pPr>
              <a:defRPr sz="1500"/>
            </a:pPr>
            <a:r>
              <a:rPr sz="1400" dirty="0"/>
              <a:t>(Advise Mapping)</a:t>
            </a:r>
          </a:p>
        </p:txBody>
      </p:sp>
      <p:sp>
        <p:nvSpPr>
          <p:cNvPr id="68" name="Value Set…">
            <a:extLst>
              <a:ext uri="{FF2B5EF4-FFF2-40B4-BE49-F238E27FC236}">
                <a16:creationId xmlns:a16="http://schemas.microsoft.com/office/drawing/2014/main" id="{E013ACD1-BDA7-4FF2-AF63-4BDEDDC6CB37}"/>
              </a:ext>
            </a:extLst>
          </p:cNvPr>
          <p:cNvSpPr txBox="1"/>
          <p:nvPr/>
        </p:nvSpPr>
        <p:spPr>
          <a:xfrm>
            <a:off x="3179252" y="5618947"/>
            <a:ext cx="2089339" cy="27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500"/>
            </a:pPr>
            <a:r>
              <a:rPr sz="1400" dirty="0"/>
              <a:t>Value Set</a:t>
            </a:r>
            <a:r>
              <a:rPr lang="en-US" sz="1400" dirty="0"/>
              <a:t> </a:t>
            </a:r>
            <a:r>
              <a:rPr sz="1400" dirty="0"/>
              <a:t> Definitions</a:t>
            </a:r>
          </a:p>
        </p:txBody>
      </p:sp>
      <p:sp>
        <p:nvSpPr>
          <p:cNvPr id="69" name="FHIR…">
            <a:extLst>
              <a:ext uri="{FF2B5EF4-FFF2-40B4-BE49-F238E27FC236}">
                <a16:creationId xmlns:a16="http://schemas.microsoft.com/office/drawing/2014/main" id="{09635403-6026-4AAE-83AA-564779131E2E}"/>
              </a:ext>
            </a:extLst>
          </p:cNvPr>
          <p:cNvSpPr/>
          <p:nvPr/>
        </p:nvSpPr>
        <p:spPr>
          <a:xfrm>
            <a:off x="4390725" y="4757111"/>
            <a:ext cx="892969" cy="842392"/>
          </a:xfrm>
          <a:prstGeom prst="roundRect">
            <a:avLst>
              <a:gd name="adj" fmla="val 15000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FHIR 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Term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Services</a:t>
            </a:r>
          </a:p>
        </p:txBody>
      </p:sp>
      <p:sp>
        <p:nvSpPr>
          <p:cNvPr id="71" name="Mapping Experts">
            <a:extLst>
              <a:ext uri="{FF2B5EF4-FFF2-40B4-BE49-F238E27FC236}">
                <a16:creationId xmlns:a16="http://schemas.microsoft.com/office/drawing/2014/main" id="{4E6DFF41-7B9C-4152-A65C-7821B6131D1B}"/>
              </a:ext>
            </a:extLst>
          </p:cNvPr>
          <p:cNvSpPr txBox="1"/>
          <p:nvPr/>
        </p:nvSpPr>
        <p:spPr>
          <a:xfrm>
            <a:off x="7317690" y="5813792"/>
            <a:ext cx="1415452" cy="27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00" dirty="0"/>
              <a:t>Mapping Experts</a:t>
            </a:r>
          </a:p>
        </p:txBody>
      </p:sp>
      <p:sp>
        <p:nvSpPr>
          <p:cNvPr id="72" name="Concept Maps">
            <a:extLst>
              <a:ext uri="{FF2B5EF4-FFF2-40B4-BE49-F238E27FC236}">
                <a16:creationId xmlns:a16="http://schemas.microsoft.com/office/drawing/2014/main" id="{86BC903E-E933-4477-8F74-EC2BDF8292DE}"/>
              </a:ext>
            </a:extLst>
          </p:cNvPr>
          <p:cNvSpPr txBox="1"/>
          <p:nvPr/>
        </p:nvSpPr>
        <p:spPr>
          <a:xfrm>
            <a:off x="8017605" y="3805829"/>
            <a:ext cx="1226298" cy="27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/>
            </a:lvl1pPr>
          </a:lstStyle>
          <a:p>
            <a:r>
              <a:rPr sz="1400" dirty="0"/>
              <a:t>Concept Maps</a:t>
            </a:r>
          </a:p>
        </p:txBody>
      </p:sp>
      <p:sp>
        <p:nvSpPr>
          <p:cNvPr id="74" name="Coins">
            <a:extLst>
              <a:ext uri="{FF2B5EF4-FFF2-40B4-BE49-F238E27FC236}">
                <a16:creationId xmlns:a16="http://schemas.microsoft.com/office/drawing/2014/main" id="{15A246FA-108D-4CAC-A8BD-7EFB9B9AF2D7}"/>
              </a:ext>
            </a:extLst>
          </p:cNvPr>
          <p:cNvSpPr/>
          <p:nvPr/>
        </p:nvSpPr>
        <p:spPr>
          <a:xfrm>
            <a:off x="1623438" y="3880810"/>
            <a:ext cx="891629" cy="843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>
            <a:solidFill>
              <a:schemeClr val="tx1"/>
            </a:solidFill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B742-C3CC-4BC9-B404-7D39B89B317D}"/>
              </a:ext>
            </a:extLst>
          </p:cNvPr>
          <p:cNvSpPr txBox="1"/>
          <p:nvPr/>
        </p:nvSpPr>
        <p:spPr>
          <a:xfrm>
            <a:off x="450426" y="4757118"/>
            <a:ext cx="889987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LOINC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038F05-F13F-4956-928A-096A8C418A31}"/>
              </a:ext>
            </a:extLst>
          </p:cNvPr>
          <p:cNvSpPr txBox="1"/>
          <p:nvPr/>
        </p:nvSpPr>
        <p:spPr>
          <a:xfrm>
            <a:off x="1553727" y="5365282"/>
            <a:ext cx="1031051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RxNorm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DA63D2-2606-4CF1-8A41-51657B4ADF6F}"/>
              </a:ext>
            </a:extLst>
          </p:cNvPr>
          <p:cNvSpPr txBox="1"/>
          <p:nvPr/>
        </p:nvSpPr>
        <p:spPr>
          <a:xfrm>
            <a:off x="1726851" y="4265483"/>
            <a:ext cx="684803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NDC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CCD5A2-9A97-42AB-A69C-2AEDCDC7B371}"/>
              </a:ext>
            </a:extLst>
          </p:cNvPr>
          <p:cNvSpPr txBox="1"/>
          <p:nvPr/>
        </p:nvSpPr>
        <p:spPr>
          <a:xfrm>
            <a:off x="601909" y="252220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NCit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B4BC11-7C7E-4E96-B573-387D80BCCAFA}"/>
              </a:ext>
            </a:extLst>
          </p:cNvPr>
          <p:cNvSpPr txBox="1"/>
          <p:nvPr/>
        </p:nvSpPr>
        <p:spPr>
          <a:xfrm>
            <a:off x="1765323" y="3150165"/>
            <a:ext cx="607859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HL7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7BDBF2-65E3-499E-9502-1AD1C54FA902}"/>
              </a:ext>
            </a:extLst>
          </p:cNvPr>
          <p:cNvSpPr txBox="1"/>
          <p:nvPr/>
        </p:nvSpPr>
        <p:spPr>
          <a:xfrm>
            <a:off x="553018" y="3667136"/>
            <a:ext cx="684803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HPO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5547DC0-3C41-46CE-B5B4-84B468951E57}"/>
              </a:ext>
            </a:extLst>
          </p:cNvPr>
          <p:cNvSpPr txBox="1"/>
          <p:nvPr/>
        </p:nvSpPr>
        <p:spPr>
          <a:xfrm>
            <a:off x="1778147" y="2171104"/>
            <a:ext cx="582211" cy="348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DF64DE-45D0-41FF-96B5-B144D035F63C}"/>
              </a:ext>
            </a:extLst>
          </p:cNvPr>
          <p:cNvSpPr txBox="1"/>
          <p:nvPr/>
        </p:nvSpPr>
        <p:spPr>
          <a:xfrm>
            <a:off x="273467" y="1470414"/>
            <a:ext cx="1243904" cy="34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SnoMed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E4EB0-D75F-41D6-B05E-28982E102DF0}"/>
              </a:ext>
            </a:extLst>
          </p:cNvPr>
          <p:cNvSpPr txBox="1"/>
          <p:nvPr/>
        </p:nvSpPr>
        <p:spPr>
          <a:xfrm>
            <a:off x="5341251" y="3260534"/>
            <a:ext cx="1817251" cy="119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2000" dirty="0"/>
              <a:t>Map 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2000" dirty="0"/>
              <a:t>Definition</a:t>
            </a:r>
          </a:p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2000" dirty="0"/>
              <a:t>Process</a:t>
            </a:r>
          </a:p>
          <a:p>
            <a:pPr algn="ctr"/>
            <a:endParaRPr lang="en-US" sz="1600" dirty="0"/>
          </a:p>
        </p:txBody>
      </p:sp>
      <p:sp>
        <p:nvSpPr>
          <p:cNvPr id="86" name="Value Set…">
            <a:extLst>
              <a:ext uri="{FF2B5EF4-FFF2-40B4-BE49-F238E27FC236}">
                <a16:creationId xmlns:a16="http://schemas.microsoft.com/office/drawing/2014/main" id="{734ADF08-3ABA-4751-AEB4-6F25B10A06D0}"/>
              </a:ext>
            </a:extLst>
          </p:cNvPr>
          <p:cNvSpPr txBox="1"/>
          <p:nvPr/>
        </p:nvSpPr>
        <p:spPr>
          <a:xfrm>
            <a:off x="5202414" y="1080112"/>
            <a:ext cx="2089339" cy="3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500"/>
            </a:pPr>
            <a:r>
              <a:rPr lang="en-US" sz="1600" b="1" dirty="0"/>
              <a:t>CaDSR</a:t>
            </a:r>
            <a:endParaRPr sz="1400" b="1" dirty="0"/>
          </a:p>
        </p:txBody>
      </p:sp>
      <p:sp>
        <p:nvSpPr>
          <p:cNvPr id="87" name="Value Set…">
            <a:extLst>
              <a:ext uri="{FF2B5EF4-FFF2-40B4-BE49-F238E27FC236}">
                <a16:creationId xmlns:a16="http://schemas.microsoft.com/office/drawing/2014/main" id="{2C8274BB-7D2E-426D-9C9F-07FBC5F4C67C}"/>
              </a:ext>
            </a:extLst>
          </p:cNvPr>
          <p:cNvSpPr txBox="1"/>
          <p:nvPr/>
        </p:nvSpPr>
        <p:spPr>
          <a:xfrm>
            <a:off x="1484410" y="1120251"/>
            <a:ext cx="1135891" cy="3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500"/>
            </a:pPr>
            <a:r>
              <a:rPr lang="en-US" sz="1600" b="1" dirty="0"/>
              <a:t>Ontologies</a:t>
            </a:r>
            <a:endParaRPr sz="14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29B75B2-F88B-4606-A134-6DC4201F9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606" y="740644"/>
            <a:ext cx="520559" cy="52628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9165DB81-8615-46BF-BFF6-43348A48F864}"/>
              </a:ext>
            </a:extLst>
          </p:cNvPr>
          <p:cNvSpPr/>
          <p:nvPr/>
        </p:nvSpPr>
        <p:spPr>
          <a:xfrm rot="16200000">
            <a:off x="4197797" y="3510936"/>
            <a:ext cx="184967" cy="2142225"/>
          </a:xfrm>
          <a:prstGeom prst="rightBrace">
            <a:avLst>
              <a:gd name="adj1" fmla="val 9985"/>
              <a:gd name="adj2" fmla="val 527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64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A0B6AE90586B498E372650283B599F" ma:contentTypeVersion="15" ma:contentTypeDescription="Create a new document." ma:contentTypeScope="" ma:versionID="f994907f89457e6807e9108f5de8ac44">
  <xsd:schema xmlns:xsd="http://www.w3.org/2001/XMLSchema" xmlns:xs="http://www.w3.org/2001/XMLSchema" xmlns:p="http://schemas.microsoft.com/office/2006/metadata/properties" xmlns:ns1="http://schemas.microsoft.com/sharepoint/v3" xmlns:ns3="31912ff1-91bb-455a-93f4-4eefbe4b45dc" xmlns:ns4="83c27556-a946-441b-8e49-22dc5d76f230" targetNamespace="http://schemas.microsoft.com/office/2006/metadata/properties" ma:root="true" ma:fieldsID="f56c649683f97d5b7a7f7a632df42b95" ns1:_="" ns3:_="" ns4:_="">
    <xsd:import namespace="http://schemas.microsoft.com/sharepoint/v3"/>
    <xsd:import namespace="31912ff1-91bb-455a-93f4-4eefbe4b45dc"/>
    <xsd:import namespace="83c27556-a946-441b-8e49-22dc5d76f2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12ff1-91bb-455a-93f4-4eefbe4b4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27556-a946-441b-8e49-22dc5d76f2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3B6888C-D6E2-4459-8E6B-C3BD980B4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912ff1-91bb-455a-93f4-4eefbe4b45dc"/>
    <ds:schemaRef ds:uri="83c27556-a946-441b-8e49-22dc5d76f2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2037C1-F425-4274-9C80-7DF8A1FBBA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2542A4-30FB-4249-8709-C3EA460485E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sharepoint/v3"/>
    <ds:schemaRef ds:uri="31912ff1-91bb-455a-93f4-4eefbe4b45d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3c27556-a946-441b-8e49-22dc5d76f23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25850</TotalTime>
  <Words>2425</Words>
  <Application>Microsoft Office PowerPoint</Application>
  <PresentationFormat>Widescreen</PresentationFormat>
  <Paragraphs>628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Century Gothic</vt:lpstr>
      <vt:lpstr>Gotham Rounded Book</vt:lpstr>
      <vt:lpstr>Gotham Rounded Medium</vt:lpstr>
      <vt:lpstr>Myriad Web Pro</vt:lpstr>
      <vt:lpstr>Tahoma</vt:lpstr>
      <vt:lpstr>Wingdings</vt:lpstr>
      <vt:lpstr>Office Theme</vt:lpstr>
      <vt:lpstr>PowerPoint Presentation</vt:lpstr>
      <vt:lpstr>PowerPoint Presentation</vt:lpstr>
      <vt:lpstr>Common Data Model Harmonization Phase II</vt:lpstr>
      <vt:lpstr>Common Data Model Harmonization Phase II (FDA, ONC, NCATS, NCI)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High-level Systems Architecture (DEV)</vt:lpstr>
      <vt:lpstr>CodeX</vt:lpstr>
      <vt:lpstr>Introduction to mCODETM and the CodeXTM HL7 FHIR Accelerator </vt:lpstr>
      <vt:lpstr>Contents</vt:lpstr>
      <vt:lpstr>The Path to Meaningful Interoperability</vt:lpstr>
      <vt:lpstr>PowerPoint Presentation</vt:lpstr>
      <vt:lpstr>PowerPoint Presentation</vt:lpstr>
      <vt:lpstr>Early Collaborators</vt:lpstr>
      <vt:lpstr>PowerPoint Presentation</vt:lpstr>
      <vt:lpstr>A New HL7 FHIR Accelerator</vt:lpstr>
      <vt:lpstr>Vision: Patient Data Collected Once to Support Many Use Cases Data are collected and shared via the mCODE standard and CodeX extensions </vt:lpstr>
      <vt:lpstr>Approach</vt:lpstr>
      <vt:lpstr>CodeX Use Cases (so far)</vt:lpstr>
      <vt:lpstr>Health System to Registry Level</vt:lpstr>
      <vt:lpstr>PowerPoint Presentation</vt:lpstr>
      <vt:lpstr>Public Resources to Build the Community</vt:lpstr>
      <vt:lpstr>Discussion</vt:lpstr>
      <vt:lpstr>Upcoming MedMorph Meetings</vt:lpstr>
      <vt:lpstr>Contacts</vt:lpstr>
      <vt:lpstr>Appendix A: MedMorph General Information</vt:lpstr>
      <vt:lpstr>PowerPoint Presentation</vt:lpstr>
      <vt:lpstr>Evaluation WG</vt:lpstr>
      <vt:lpstr>Appendix B: HL7 FHIR Resources</vt:lpstr>
      <vt:lpstr>Helpful FHIR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Michaels, Maria (CDC/DDPHSS/CSELS/OD)</dc:creator>
  <cp:lastModifiedBy> </cp:lastModifiedBy>
  <cp:revision>51</cp:revision>
  <dcterms:created xsi:type="dcterms:W3CDTF">2019-11-04T17:18:41Z</dcterms:created>
  <dcterms:modified xsi:type="dcterms:W3CDTF">2020-05-19T20:54:45Z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0x0101007EA0B6AE90586B498E372650283B599F</vt:lpwstr>
  </property>
</Properties>
</file>