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46"/>
  </p:notesMasterIdLst>
  <p:sldIdLst>
    <p:sldId id="986" r:id="rId10"/>
    <p:sldId id="992" r:id="rId11"/>
    <p:sldId id="4858" r:id="rId12"/>
    <p:sldId id="4857" r:id="rId13"/>
    <p:sldId id="4899" r:id="rId14"/>
    <p:sldId id="4726" r:id="rId15"/>
    <p:sldId id="4895" r:id="rId16"/>
    <p:sldId id="4718" r:id="rId17"/>
    <p:sldId id="4863" r:id="rId18"/>
    <p:sldId id="4727" r:id="rId19"/>
    <p:sldId id="4731" r:id="rId20"/>
    <p:sldId id="4837" r:id="rId21"/>
    <p:sldId id="4891" r:id="rId22"/>
    <p:sldId id="4892" r:id="rId23"/>
    <p:sldId id="4888" r:id="rId24"/>
    <p:sldId id="4898" r:id="rId25"/>
    <p:sldId id="4870" r:id="rId26"/>
    <p:sldId id="4896" r:id="rId27"/>
    <p:sldId id="4900" r:id="rId28"/>
    <p:sldId id="4897" r:id="rId29"/>
    <p:sldId id="4866" r:id="rId30"/>
    <p:sldId id="4732" r:id="rId31"/>
    <p:sldId id="4757" r:id="rId32"/>
    <p:sldId id="4740" r:id="rId33"/>
    <p:sldId id="1024" r:id="rId34"/>
    <p:sldId id="4864" r:id="rId35"/>
    <p:sldId id="331" r:id="rId36"/>
    <p:sldId id="1043" r:id="rId37"/>
    <p:sldId id="2393" r:id="rId38"/>
    <p:sldId id="3762" r:id="rId39"/>
    <p:sldId id="2395" r:id="rId40"/>
    <p:sldId id="2388" r:id="rId41"/>
    <p:sldId id="4865" r:id="rId42"/>
    <p:sldId id="4860" r:id="rId43"/>
    <p:sldId id="1041" r:id="rId44"/>
    <p:sldId id="103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3878" autoAdjust="0"/>
  </p:normalViewPr>
  <p:slideViewPr>
    <p:cSldViewPr snapToGrid="0">
      <p:cViewPr varScale="1">
        <p:scale>
          <a:sx n="94" d="100"/>
          <a:sy n="94"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2021 </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May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June</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July</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Aug</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Sept</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Oct</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Nov</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7A069C52-B3E6-4836-AA53-946590C388B6}">
      <dgm:prSet phldrT="[Text]"/>
      <dgm:spPr/>
      <dgm:t>
        <a:bodyPr/>
        <a:lstStyle/>
        <a:p>
          <a:r>
            <a:rPr lang="en-US" dirty="0">
              <a:solidFill>
                <a:schemeClr val="accent1">
                  <a:lumMod val="75000"/>
                </a:schemeClr>
              </a:solidFill>
            </a:rPr>
            <a:t>Dec</a:t>
          </a:r>
        </a:p>
      </dgm:t>
    </dgm:pt>
    <dgm:pt modelId="{1A70245F-65E3-4AF1-AEC3-30CEC6268A91}" type="parTrans" cxnId="{7E81E845-6DD3-44C2-BE4B-770CF1426B64}">
      <dgm:prSet/>
      <dgm:spPr/>
      <dgm:t>
        <a:bodyPr/>
        <a:lstStyle/>
        <a:p>
          <a:endParaRPr lang="en-US"/>
        </a:p>
      </dgm:t>
    </dgm:pt>
    <dgm:pt modelId="{0BB97760-9146-46D8-967D-2885ECD4BF6B}" type="sibTrans" cxnId="{7E81E845-6DD3-44C2-BE4B-770CF1426B64}">
      <dgm:prSet/>
      <dgm:spPr/>
      <dgm:t>
        <a:bodyPr/>
        <a:lstStyle/>
        <a:p>
          <a:endParaRPr lang="en-US"/>
        </a:p>
      </dgm:t>
    </dgm:pt>
    <dgm:pt modelId="{8456B0A6-19D8-4588-8FF2-01BF5E0B1229}">
      <dgm:prSet phldrT="[Text]"/>
      <dgm:spPr/>
      <dgm:t>
        <a:bodyPr/>
        <a:lstStyle/>
        <a:p>
          <a:r>
            <a:rPr lang="en-US" b="1" dirty="0">
              <a:solidFill>
                <a:schemeClr val="accent1">
                  <a:lumMod val="75000"/>
                </a:schemeClr>
              </a:solidFill>
            </a:rPr>
            <a:t>January 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06B34410-A7A4-4C1E-9C19-56E99B3B06ED}">
      <dgm:prSet phldrT="[Text]"/>
      <dgm:spPr/>
      <dgm:t>
        <a:bodyPr/>
        <a:lstStyle/>
        <a:p>
          <a:r>
            <a:rPr lang="en-US" dirty="0">
              <a:solidFill>
                <a:schemeClr val="accent1">
                  <a:lumMod val="75000"/>
                </a:schemeClr>
              </a:solidFill>
            </a:rPr>
            <a:t>March </a:t>
          </a:r>
        </a:p>
      </dgm:t>
    </dgm:pt>
    <dgm:pt modelId="{4DE47D59-A94A-4676-867C-733B7748735D}" type="parTrans" cxnId="{1070C1D8-E932-4E66-8DFE-0BA9666F7C28}">
      <dgm:prSet/>
      <dgm:spPr/>
      <dgm:t>
        <a:bodyPr/>
        <a:lstStyle/>
        <a:p>
          <a:endParaRPr lang="en-US"/>
        </a:p>
      </dgm:t>
    </dgm:pt>
    <dgm:pt modelId="{D1482E84-04E7-40C4-AF49-47824E800934}" type="sibTrans" cxnId="{1070C1D8-E932-4E66-8DFE-0BA9666F7C28}">
      <dgm:prSet/>
      <dgm:spPr/>
      <dgm:t>
        <a:bodyPr/>
        <a:lstStyle/>
        <a:p>
          <a:endParaRPr lang="en-US"/>
        </a:p>
      </dgm:t>
    </dgm:pt>
    <dgm:pt modelId="{92A1002A-786A-43FB-A9AF-A9C0A0023541}">
      <dgm:prSet phldrT="[Text]"/>
      <dgm:spPr/>
      <dgm:t>
        <a:bodyPr/>
        <a:lstStyle/>
        <a:p>
          <a:r>
            <a:rPr lang="en-US" dirty="0">
              <a:solidFill>
                <a:schemeClr val="accent1">
                  <a:lumMod val="75000"/>
                </a:schemeClr>
              </a:solidFill>
            </a:rPr>
            <a:t>May</a:t>
          </a:r>
        </a:p>
      </dgm:t>
    </dgm:pt>
    <dgm:pt modelId="{2426A0F4-1250-433B-8E3E-96CA665366AE}" type="parTrans" cxnId="{7CF4007D-D135-4C23-9A7C-82A37F6C804B}">
      <dgm:prSet/>
      <dgm:spPr/>
      <dgm:t>
        <a:bodyPr/>
        <a:lstStyle/>
        <a:p>
          <a:endParaRPr lang="en-US"/>
        </a:p>
      </dgm:t>
    </dgm:pt>
    <dgm:pt modelId="{2A37B6E9-1C79-46A0-8971-B09BC564780B}" type="sibTrans" cxnId="{7CF4007D-D135-4C23-9A7C-82A37F6C804B}">
      <dgm:prSet/>
      <dgm:spPr/>
      <dgm:t>
        <a:bodyPr/>
        <a:lstStyle/>
        <a:p>
          <a:endParaRPr lang="en-US"/>
        </a:p>
      </dgm:t>
    </dgm:pt>
    <dgm:pt modelId="{E0C80A80-F67F-40EA-8AF9-8125366A6587}">
      <dgm:prSet phldrT="[Text]"/>
      <dgm:spPr/>
      <dgm:t>
        <a:bodyPr/>
        <a:lstStyle/>
        <a:p>
          <a:r>
            <a:rPr lang="en-US" dirty="0">
              <a:solidFill>
                <a:schemeClr val="accent1">
                  <a:lumMod val="75000"/>
                </a:schemeClr>
              </a:solidFill>
            </a:rPr>
            <a:t>July </a:t>
          </a:r>
        </a:p>
      </dgm:t>
    </dgm:pt>
    <dgm:pt modelId="{FE3562ED-BDB1-4521-8EEF-F766A61CE3BF}" type="parTrans" cxnId="{6301C28E-142F-4FCC-8D32-4E3FD4891E33}">
      <dgm:prSet/>
      <dgm:spPr/>
      <dgm:t>
        <a:bodyPr/>
        <a:lstStyle/>
        <a:p>
          <a:endParaRPr lang="en-US"/>
        </a:p>
      </dgm:t>
    </dgm:pt>
    <dgm:pt modelId="{617717ED-7664-4D62-878F-25F58E6D98A8}" type="sibTrans" cxnId="{6301C28E-142F-4FCC-8D32-4E3FD4891E33}">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3">
        <dgm:presLayoutVars>
          <dgm:bulletEnabled val="1"/>
        </dgm:presLayoutVars>
      </dgm:prSet>
      <dgm:spPr/>
    </dgm:pt>
    <dgm:pt modelId="{1199B3F6-C12C-4466-8485-518B24CB3DC1}" type="pres">
      <dgm:prSet presAssocID="{BA1ECFFD-070E-46C2-B05E-66E1F54D0F1A}" presName="circleA" presStyleLbl="node1" presStyleIdx="0" presStyleCnt="13"/>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9829F2FF-0917-4633-8B4F-B4030F422F19}" type="pres">
      <dgm:prSet presAssocID="{B8F6DB24-B292-4DCB-BEDC-FA61FBC64C24}" presName="compositeB" presStyleCnt="0"/>
      <dgm:spPr/>
    </dgm:pt>
    <dgm:pt modelId="{8E5083AD-A48D-4446-823B-3F8D27A52D8D}" type="pres">
      <dgm:prSet presAssocID="{B8F6DB24-B292-4DCB-BEDC-FA61FBC64C24}" presName="textB" presStyleLbl="revTx" presStyleIdx="1" presStyleCnt="13">
        <dgm:presLayoutVars>
          <dgm:bulletEnabled val="1"/>
        </dgm:presLayoutVars>
      </dgm:prSet>
      <dgm:spPr/>
    </dgm:pt>
    <dgm:pt modelId="{99DAAC43-E5E1-46F6-9E8B-50F695CCE9C9}" type="pres">
      <dgm:prSet presAssocID="{B8F6DB24-B292-4DCB-BEDC-FA61FBC64C24}" presName="circleB" presStyleLbl="node1" presStyleIdx="1" presStyleCnt="13"/>
      <dgm:spPr/>
    </dgm:pt>
    <dgm:pt modelId="{24A71C16-0D82-411C-9318-F23D596ABE59}" type="pres">
      <dgm:prSet presAssocID="{B8F6DB24-B292-4DCB-BEDC-FA61FBC64C24}" presName="spaceB" presStyleCnt="0"/>
      <dgm:spPr/>
    </dgm:pt>
    <dgm:pt modelId="{E6A1DA4C-CE38-48B4-BE9E-30EBD1F9A1E3}" type="pres">
      <dgm:prSet presAssocID="{C4D00476-4500-491A-AA2F-7164916272E4}" presName="space" presStyleCnt="0"/>
      <dgm:spPr/>
    </dgm:pt>
    <dgm:pt modelId="{07C21EE8-A899-421C-A484-765CA10419F8}" type="pres">
      <dgm:prSet presAssocID="{1F02916B-5834-4000-BDDE-1943A6BD2D7F}" presName="compositeA" presStyleCnt="0"/>
      <dgm:spPr/>
    </dgm:pt>
    <dgm:pt modelId="{2150DC10-DB07-480A-95DF-119BEC5D04C5}" type="pres">
      <dgm:prSet presAssocID="{1F02916B-5834-4000-BDDE-1943A6BD2D7F}" presName="textA" presStyleLbl="revTx" presStyleIdx="2" presStyleCnt="13">
        <dgm:presLayoutVars>
          <dgm:bulletEnabled val="1"/>
        </dgm:presLayoutVars>
      </dgm:prSet>
      <dgm:spPr/>
    </dgm:pt>
    <dgm:pt modelId="{98335C01-5131-4761-86D7-F0FA46052164}" type="pres">
      <dgm:prSet presAssocID="{1F02916B-5834-4000-BDDE-1943A6BD2D7F}" presName="circleA" presStyleLbl="node1" presStyleIdx="2" presStyleCnt="13"/>
      <dgm:spPr/>
    </dgm:pt>
    <dgm:pt modelId="{D06891D5-BC71-4D82-8FEA-53F16111FB32}" type="pres">
      <dgm:prSet presAssocID="{1F02916B-5834-4000-BDDE-1943A6BD2D7F}" presName="spaceA" presStyleCnt="0"/>
      <dgm:spPr/>
    </dgm:pt>
    <dgm:pt modelId="{CD96E093-50B8-47F7-8735-BF7F4505B6E1}" type="pres">
      <dgm:prSet presAssocID="{804C4884-6914-462E-9C16-BE1BB3CA6FBF}" presName="space" presStyleCnt="0"/>
      <dgm:spPr/>
    </dgm:pt>
    <dgm:pt modelId="{A830DCAB-3772-4ED8-86BC-65E8CF1378C5}" type="pres">
      <dgm:prSet presAssocID="{2D38CFED-4572-4F11-A748-5A37FB09209C}" presName="compositeB" presStyleCnt="0"/>
      <dgm:spPr/>
    </dgm:pt>
    <dgm:pt modelId="{9C49F66E-A70F-43A4-9B34-026F642C5CB8}" type="pres">
      <dgm:prSet presAssocID="{2D38CFED-4572-4F11-A748-5A37FB09209C}" presName="textB" presStyleLbl="revTx" presStyleIdx="3" presStyleCnt="13">
        <dgm:presLayoutVars>
          <dgm:bulletEnabled val="1"/>
        </dgm:presLayoutVars>
      </dgm:prSet>
      <dgm:spPr/>
    </dgm:pt>
    <dgm:pt modelId="{6D9696E5-8588-4EC4-BF18-684A7AA24CAD}" type="pres">
      <dgm:prSet presAssocID="{2D38CFED-4572-4F11-A748-5A37FB09209C}" presName="circleB" presStyleLbl="node1" presStyleIdx="3" presStyleCnt="13"/>
      <dgm:spPr/>
    </dgm:pt>
    <dgm:pt modelId="{DE638887-5AE5-48C6-A685-E7ACD6591EA4}" type="pres">
      <dgm:prSet presAssocID="{2D38CFED-4572-4F11-A748-5A37FB09209C}" presName="spaceB" presStyleCnt="0"/>
      <dgm:spPr/>
    </dgm:pt>
    <dgm:pt modelId="{37F19215-922D-4B89-ADC7-6F9B71E817F3}" type="pres">
      <dgm:prSet presAssocID="{98B6B97B-0067-4572-8455-9F405342E557}" presName="space" presStyleCnt="0"/>
      <dgm:spPr/>
    </dgm:pt>
    <dgm:pt modelId="{AFD87AE2-99D0-4681-97FC-11287D8727F0}" type="pres">
      <dgm:prSet presAssocID="{6B2DA6B3-4081-441B-B803-9F8D1F2BC76B}" presName="compositeA" presStyleCnt="0"/>
      <dgm:spPr/>
    </dgm:pt>
    <dgm:pt modelId="{57A44F97-CD61-4D4C-BBD7-46B3F9648262}" type="pres">
      <dgm:prSet presAssocID="{6B2DA6B3-4081-441B-B803-9F8D1F2BC76B}" presName="textA" presStyleLbl="revTx" presStyleIdx="4" presStyleCnt="13">
        <dgm:presLayoutVars>
          <dgm:bulletEnabled val="1"/>
        </dgm:presLayoutVars>
      </dgm:prSet>
      <dgm:spPr/>
    </dgm:pt>
    <dgm:pt modelId="{0CA4424D-140D-4860-8387-7B8DDB314572}" type="pres">
      <dgm:prSet presAssocID="{6B2DA6B3-4081-441B-B803-9F8D1F2BC76B}" presName="circleA" presStyleLbl="node1" presStyleIdx="4" presStyleCnt="13"/>
      <dgm:spPr/>
    </dgm:pt>
    <dgm:pt modelId="{D487F36C-0C6E-40D7-9690-EC51E2A40849}" type="pres">
      <dgm:prSet presAssocID="{6B2DA6B3-4081-441B-B803-9F8D1F2BC76B}" presName="spaceA" presStyleCnt="0"/>
      <dgm:spPr/>
    </dgm:pt>
    <dgm:pt modelId="{A6EE4A7B-ABC2-4230-8029-2CD01FB9178C}" type="pres">
      <dgm:prSet presAssocID="{438FDC20-082E-41BA-BFB8-4D65E1A473F0}" presName="space" presStyleCnt="0"/>
      <dgm:spPr/>
    </dgm:pt>
    <dgm:pt modelId="{51675AD8-0736-413A-826B-E942DBB5D474}" type="pres">
      <dgm:prSet presAssocID="{7ECA0234-90C5-4263-AD9C-02C71AFACA8C}" presName="compositeB" presStyleCnt="0"/>
      <dgm:spPr/>
    </dgm:pt>
    <dgm:pt modelId="{445EFCCE-0E94-4B10-9C3D-8CBAD2C3B696}" type="pres">
      <dgm:prSet presAssocID="{7ECA0234-90C5-4263-AD9C-02C71AFACA8C}" presName="textB" presStyleLbl="revTx" presStyleIdx="5" presStyleCnt="13">
        <dgm:presLayoutVars>
          <dgm:bulletEnabled val="1"/>
        </dgm:presLayoutVars>
      </dgm:prSet>
      <dgm:spPr/>
    </dgm:pt>
    <dgm:pt modelId="{7971B991-2E2F-4DA3-88B9-4802EB4CC723}" type="pres">
      <dgm:prSet presAssocID="{7ECA0234-90C5-4263-AD9C-02C71AFACA8C}" presName="circleB" presStyleLbl="node1" presStyleIdx="5" presStyleCnt="13"/>
      <dgm:spPr/>
    </dgm:pt>
    <dgm:pt modelId="{0957205E-DF89-479C-AC03-BE99092C736A}" type="pres">
      <dgm:prSet presAssocID="{7ECA0234-90C5-4263-AD9C-02C71AFACA8C}" presName="spaceB" presStyleCnt="0"/>
      <dgm:spPr/>
    </dgm:pt>
    <dgm:pt modelId="{EC9BBFDE-AE1F-464F-9D23-269211BA9B78}" type="pres">
      <dgm:prSet presAssocID="{1DFEDFC9-2C40-4955-ACD4-C538C69ADBAF}" presName="space" presStyleCnt="0"/>
      <dgm:spPr/>
    </dgm:pt>
    <dgm:pt modelId="{C87EA37A-4E48-4E2B-B029-9731795899D9}" type="pres">
      <dgm:prSet presAssocID="{853946EE-33FC-43DD-93F8-E508C503ECF7}" presName="compositeA" presStyleCnt="0"/>
      <dgm:spPr/>
    </dgm:pt>
    <dgm:pt modelId="{223C5EAC-A688-4A5D-86D3-56AF8D9F5FC5}" type="pres">
      <dgm:prSet presAssocID="{853946EE-33FC-43DD-93F8-E508C503ECF7}" presName="textA" presStyleLbl="revTx" presStyleIdx="6" presStyleCnt="13">
        <dgm:presLayoutVars>
          <dgm:bulletEnabled val="1"/>
        </dgm:presLayoutVars>
      </dgm:prSet>
      <dgm:spPr/>
    </dgm:pt>
    <dgm:pt modelId="{415BA263-CA58-47C3-B58C-6D11946E3D38}" type="pres">
      <dgm:prSet presAssocID="{853946EE-33FC-43DD-93F8-E508C503ECF7}" presName="circleA" presStyleLbl="node1" presStyleIdx="6" presStyleCnt="13"/>
      <dgm:spPr/>
    </dgm:pt>
    <dgm:pt modelId="{C90AE183-170C-49B3-B335-4A3DB0DFD324}" type="pres">
      <dgm:prSet presAssocID="{853946EE-33FC-43DD-93F8-E508C503ECF7}" presName="spaceA" presStyleCnt="0"/>
      <dgm:spPr/>
    </dgm:pt>
    <dgm:pt modelId="{C63795CD-6B33-40D9-BFF3-402A40D0709D}" type="pres">
      <dgm:prSet presAssocID="{1EF4BA42-B515-465F-A7C4-5289A8D4BDA5}" presName="space" presStyleCnt="0"/>
      <dgm:spPr/>
    </dgm:pt>
    <dgm:pt modelId="{4030344C-D566-46C3-B9F9-1310991D5680}" type="pres">
      <dgm:prSet presAssocID="{07F2FF3B-D8B9-4743-86C3-687E054025EF}" presName="compositeB" presStyleCnt="0"/>
      <dgm:spPr/>
    </dgm:pt>
    <dgm:pt modelId="{849210F0-4F0C-411D-AD3C-304C7BE61261}" type="pres">
      <dgm:prSet presAssocID="{07F2FF3B-D8B9-4743-86C3-687E054025EF}" presName="textB" presStyleLbl="revTx" presStyleIdx="7" presStyleCnt="13">
        <dgm:presLayoutVars>
          <dgm:bulletEnabled val="1"/>
        </dgm:presLayoutVars>
      </dgm:prSet>
      <dgm:spPr/>
    </dgm:pt>
    <dgm:pt modelId="{1B31F071-2BD0-45F9-80BB-D481D5C13495}" type="pres">
      <dgm:prSet presAssocID="{07F2FF3B-D8B9-4743-86C3-687E054025EF}" presName="circleB" presStyleLbl="node1" presStyleIdx="7" presStyleCnt="13"/>
      <dgm:spPr/>
    </dgm:pt>
    <dgm:pt modelId="{B296C5ED-AE47-4944-9A68-7C15534E7CAC}" type="pres">
      <dgm:prSet presAssocID="{07F2FF3B-D8B9-4743-86C3-687E054025EF}" presName="spaceB" presStyleCnt="0"/>
      <dgm:spPr/>
    </dgm:pt>
    <dgm:pt modelId="{9326DC43-F1A6-4758-A9EA-4EEF10996010}" type="pres">
      <dgm:prSet presAssocID="{A0865B6F-28C9-4B4C-8218-DA2B53426C49}" presName="space" presStyleCnt="0"/>
      <dgm:spPr/>
    </dgm:pt>
    <dgm:pt modelId="{344DF3FC-33A1-48B7-928B-24DE0DA035A1}" type="pres">
      <dgm:prSet presAssocID="{7A069C52-B3E6-4836-AA53-946590C388B6}" presName="compositeA" presStyleCnt="0"/>
      <dgm:spPr/>
    </dgm:pt>
    <dgm:pt modelId="{B65F90EB-143D-47D3-BEC7-733454D8D0C7}" type="pres">
      <dgm:prSet presAssocID="{7A069C52-B3E6-4836-AA53-946590C388B6}" presName="textA" presStyleLbl="revTx" presStyleIdx="8" presStyleCnt="13">
        <dgm:presLayoutVars>
          <dgm:bulletEnabled val="1"/>
        </dgm:presLayoutVars>
      </dgm:prSet>
      <dgm:spPr/>
    </dgm:pt>
    <dgm:pt modelId="{6B40D8A4-7F71-411D-BDC2-C80DDC16B994}" type="pres">
      <dgm:prSet presAssocID="{7A069C52-B3E6-4836-AA53-946590C388B6}" presName="circleA" presStyleLbl="node1" presStyleIdx="8" presStyleCnt="13"/>
      <dgm:spPr/>
    </dgm:pt>
    <dgm:pt modelId="{B50DF124-A19F-4BDB-966E-FA39F30629F7}" type="pres">
      <dgm:prSet presAssocID="{7A069C52-B3E6-4836-AA53-946590C388B6}" presName="spaceA" presStyleCnt="0"/>
      <dgm:spPr/>
    </dgm:pt>
    <dgm:pt modelId="{8ECBACF6-648F-4580-90C5-F06C064BF225}" type="pres">
      <dgm:prSet presAssocID="{0BB97760-9146-46D8-967D-2885ECD4BF6B}" presName="space" presStyleCnt="0"/>
      <dgm:spPr/>
    </dgm:pt>
    <dgm:pt modelId="{35F3FA24-1647-4650-AED2-7285C8A9B8A4}" type="pres">
      <dgm:prSet presAssocID="{8456B0A6-19D8-4588-8FF2-01BF5E0B1229}" presName="compositeB" presStyleCnt="0"/>
      <dgm:spPr/>
    </dgm:pt>
    <dgm:pt modelId="{871E6131-B821-4627-B152-B5CD26E02636}" type="pres">
      <dgm:prSet presAssocID="{8456B0A6-19D8-4588-8FF2-01BF5E0B1229}" presName="textB" presStyleLbl="revTx" presStyleIdx="9" presStyleCnt="13" custLinFactY="-52921" custLinFactNeighborX="37698" custLinFactNeighborY="-100000">
        <dgm:presLayoutVars>
          <dgm:bulletEnabled val="1"/>
        </dgm:presLayoutVars>
      </dgm:prSet>
      <dgm:spPr/>
    </dgm:pt>
    <dgm:pt modelId="{95E6711F-9C18-406E-84B5-FF7FBC1A5542}" type="pres">
      <dgm:prSet presAssocID="{8456B0A6-19D8-4588-8FF2-01BF5E0B1229}" presName="circleB" presStyleLbl="node1" presStyleIdx="9" presStyleCnt="13" custLinFactX="75675" custLinFactNeighborX="100000"/>
      <dgm:spPr/>
    </dgm:pt>
    <dgm:pt modelId="{9CFFE796-CB4F-43A0-9678-0AF1E01D6603}" type="pres">
      <dgm:prSet presAssocID="{8456B0A6-19D8-4588-8FF2-01BF5E0B1229}" presName="spaceB" presStyleCnt="0"/>
      <dgm:spPr/>
    </dgm:pt>
    <dgm:pt modelId="{B7F5F68F-B348-40E5-B917-2AD5990C7782}" type="pres">
      <dgm:prSet presAssocID="{B376465A-F4AD-4442-B887-3534EA580FDA}" presName="space" presStyleCnt="0"/>
      <dgm:spPr/>
    </dgm:pt>
    <dgm:pt modelId="{D2D0BB76-524C-4489-9925-4C4727A96B5C}" type="pres">
      <dgm:prSet presAssocID="{06B34410-A7A4-4C1E-9C19-56E99B3B06ED}" presName="compositeA" presStyleCnt="0"/>
      <dgm:spPr/>
    </dgm:pt>
    <dgm:pt modelId="{163962AC-60B8-4ADE-AAD2-CF812D7D304B}" type="pres">
      <dgm:prSet presAssocID="{06B34410-A7A4-4C1E-9C19-56E99B3B06ED}" presName="textA" presStyleLbl="revTx" presStyleIdx="10" presStyleCnt="13" custLinFactX="11943" custLinFactNeighborX="100000">
        <dgm:presLayoutVars>
          <dgm:bulletEnabled val="1"/>
        </dgm:presLayoutVars>
      </dgm:prSet>
      <dgm:spPr/>
    </dgm:pt>
    <dgm:pt modelId="{40359FC0-4B40-492F-BC8A-5F04BCB5DCE2}" type="pres">
      <dgm:prSet presAssocID="{06B34410-A7A4-4C1E-9C19-56E99B3B06ED}" presName="circleA" presStyleLbl="node1" presStyleIdx="10" presStyleCnt="13" custLinFactX="272867" custLinFactNeighborX="300000" custLinFactNeighborY="12448"/>
      <dgm:spPr/>
    </dgm:pt>
    <dgm:pt modelId="{67ACEA24-C9BB-4A39-A9C9-82C2EDFA97BD}" type="pres">
      <dgm:prSet presAssocID="{06B34410-A7A4-4C1E-9C19-56E99B3B06ED}" presName="spaceA" presStyleCnt="0"/>
      <dgm:spPr/>
    </dgm:pt>
    <dgm:pt modelId="{8BD02F75-4E0D-4ACE-9610-7246F0004F73}" type="pres">
      <dgm:prSet presAssocID="{D1482E84-04E7-40C4-AF49-47824E800934}" presName="space" presStyleCnt="0"/>
      <dgm:spPr/>
    </dgm:pt>
    <dgm:pt modelId="{42B63140-FF45-46D1-8503-90B7221E9FB2}" type="pres">
      <dgm:prSet presAssocID="{92A1002A-786A-43FB-A9AF-A9C0A0023541}" presName="compositeB" presStyleCnt="0"/>
      <dgm:spPr/>
    </dgm:pt>
    <dgm:pt modelId="{1440A7C7-1A3F-469F-BB73-0FDBC682F7B9}" type="pres">
      <dgm:prSet presAssocID="{92A1002A-786A-43FB-A9AF-A9C0A0023541}" presName="textB" presStyleLbl="revTx" presStyleIdx="11" presStyleCnt="13" custLinFactX="59039" custLinFactNeighborX="100000" custLinFactNeighborY="2905">
        <dgm:presLayoutVars>
          <dgm:bulletEnabled val="1"/>
        </dgm:presLayoutVars>
      </dgm:prSet>
      <dgm:spPr/>
    </dgm:pt>
    <dgm:pt modelId="{81F4F1A5-B3A7-46F3-86C0-B204F68D57E1}" type="pres">
      <dgm:prSet presAssocID="{92A1002A-786A-43FB-A9AF-A9C0A0023541}" presName="circleB" presStyleLbl="node1" presStyleIdx="11" presStyleCnt="13" custLinFactX="341798" custLinFactNeighborX="400000" custLinFactNeighborY="-10838"/>
      <dgm:spPr/>
    </dgm:pt>
    <dgm:pt modelId="{14FF348A-5E5A-4582-A0BD-EC229C42EBBC}" type="pres">
      <dgm:prSet presAssocID="{92A1002A-786A-43FB-A9AF-A9C0A0023541}" presName="spaceB" presStyleCnt="0"/>
      <dgm:spPr/>
    </dgm:pt>
    <dgm:pt modelId="{3AD1C44B-484E-4342-AD9D-64D051F45A45}" type="pres">
      <dgm:prSet presAssocID="{2A37B6E9-1C79-46A0-8971-B09BC564780B}" presName="space" presStyleCnt="0"/>
      <dgm:spPr/>
    </dgm:pt>
    <dgm:pt modelId="{1ADD3AC4-E45F-4D61-83E1-33F082D1C0ED}" type="pres">
      <dgm:prSet presAssocID="{E0C80A80-F67F-40EA-8AF9-8125366A6587}" presName="compositeA" presStyleCnt="0"/>
      <dgm:spPr/>
    </dgm:pt>
    <dgm:pt modelId="{5A17BBB5-4DBB-4773-91D5-15506F3885E0}" type="pres">
      <dgm:prSet presAssocID="{E0C80A80-F67F-40EA-8AF9-8125366A6587}" presName="textA" presStyleLbl="revTx" presStyleIdx="12" presStyleCnt="13" custLinFactX="51599" custLinFactNeighborX="100000" custLinFactNeighborY="7370">
        <dgm:presLayoutVars>
          <dgm:bulletEnabled val="1"/>
        </dgm:presLayoutVars>
      </dgm:prSet>
      <dgm:spPr/>
    </dgm:pt>
    <dgm:pt modelId="{24F95A63-21E1-4472-9D66-4A60F59863F0}" type="pres">
      <dgm:prSet presAssocID="{E0C80A80-F67F-40EA-8AF9-8125366A6587}" presName="circleA" presStyleLbl="node1" presStyleIdx="12" presStyleCnt="13" custLinFactX="400000" custLinFactNeighborX="407243" custLinFactNeighborY="-3298"/>
      <dgm:spPr/>
    </dgm:pt>
    <dgm:pt modelId="{92DA373F-9DAC-474A-B0C7-61818CFBFD0E}" type="pres">
      <dgm:prSet presAssocID="{E0C80A80-F67F-40EA-8AF9-8125366A6587}" presName="spaceA" presStyleCnt="0"/>
      <dgm:spPr/>
    </dgm:pt>
  </dgm:ptLst>
  <dgm:cxnLst>
    <dgm:cxn modelId="{ABF6E607-17D2-458E-BD90-7C3FE447D671}" srcId="{16CEC24F-D1D9-4D79-A845-4E9F5DA981E1}" destId="{853946EE-33FC-43DD-93F8-E508C503ECF7}" srcOrd="6" destOrd="0" parTransId="{1B2DFA4C-70D6-490A-BDBD-E2FB04BFADD2}" sibTransId="{1EF4BA42-B515-465F-A7C4-5289A8D4BDA5}"/>
    <dgm:cxn modelId="{A8065A1A-25FF-42EE-9B03-18EE99BC9C69}" type="presOf" srcId="{B8F6DB24-B292-4DCB-BEDC-FA61FBC64C24}" destId="{8E5083AD-A48D-4446-823B-3F8D27A52D8D}" srcOrd="0" destOrd="0" presId="urn:microsoft.com/office/officeart/2005/8/layout/hProcess11"/>
    <dgm:cxn modelId="{FECBDE23-BA95-43B5-88FF-FCCB0AF5423A}" type="presOf" srcId="{6B2DA6B3-4081-441B-B803-9F8D1F2BC76B}" destId="{57A44F97-CD61-4D4C-BBD7-46B3F9648262}" srcOrd="0" destOrd="0" presId="urn:microsoft.com/office/officeart/2005/8/layout/hProcess11"/>
    <dgm:cxn modelId="{F200232A-A38E-497E-9348-9233E28FEEEB}" type="presOf" srcId="{E0C80A80-F67F-40EA-8AF9-8125366A6587}" destId="{5A17BBB5-4DBB-4773-91D5-15506F3885E0}" srcOrd="0" destOrd="0" presId="urn:microsoft.com/office/officeart/2005/8/layout/hProcess11"/>
    <dgm:cxn modelId="{0D37112D-D04A-4937-9DD2-4DBC414F2545}" srcId="{16CEC24F-D1D9-4D79-A845-4E9F5DA981E1}" destId="{8456B0A6-19D8-4588-8FF2-01BF5E0B1229}" srcOrd="9" destOrd="0" parTransId="{445655AB-5C02-41D0-9ED7-70A2EBD0317D}" sibTransId="{B376465A-F4AD-4442-B887-3534EA580FDA}"/>
    <dgm:cxn modelId="{2268543D-9CE5-4CF7-9925-FF6058C03F31}" type="presOf" srcId="{853946EE-33FC-43DD-93F8-E508C503ECF7}" destId="{223C5EAC-A688-4A5D-86D3-56AF8D9F5FC5}"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7E81E845-6DD3-44C2-BE4B-770CF1426B64}" srcId="{16CEC24F-D1D9-4D79-A845-4E9F5DA981E1}" destId="{7A069C52-B3E6-4836-AA53-946590C388B6}" srcOrd="8" destOrd="0" parTransId="{1A70245F-65E3-4AF1-AEC3-30CEC6268A91}" sibTransId="{0BB97760-9146-46D8-967D-2885ECD4BF6B}"/>
    <dgm:cxn modelId="{E2EB9468-4B59-4D85-8817-0BB483C5F136}" type="presOf" srcId="{06B34410-A7A4-4C1E-9C19-56E99B3B06ED}" destId="{163962AC-60B8-4ADE-AAD2-CF812D7D304B}" srcOrd="0" destOrd="0" presId="urn:microsoft.com/office/officeart/2005/8/layout/hProcess11"/>
    <dgm:cxn modelId="{7CF4007D-D135-4C23-9A7C-82A37F6C804B}" srcId="{16CEC24F-D1D9-4D79-A845-4E9F5DA981E1}" destId="{92A1002A-786A-43FB-A9AF-A9C0A0023541}" srcOrd="11" destOrd="0" parTransId="{2426A0F4-1250-433B-8E3E-96CA665366AE}" sibTransId="{2A37B6E9-1C79-46A0-8971-B09BC564780B}"/>
    <dgm:cxn modelId="{F5F59F83-631B-48A0-9020-0D0AC69E2E46}" type="presOf" srcId="{16CEC24F-D1D9-4D79-A845-4E9F5DA981E1}" destId="{DD7E958E-EB78-4687-BB0C-2BB497947271}" srcOrd="0" destOrd="0" presId="urn:microsoft.com/office/officeart/2005/8/layout/hProcess11"/>
    <dgm:cxn modelId="{E18B3188-BBE8-4EB8-A14C-8BD3BC83479D}" type="presOf" srcId="{7A069C52-B3E6-4836-AA53-946590C388B6}" destId="{B65F90EB-143D-47D3-BEC7-733454D8D0C7}" srcOrd="0" destOrd="0" presId="urn:microsoft.com/office/officeart/2005/8/layout/hProcess11"/>
    <dgm:cxn modelId="{0FB68889-54A9-46ED-904F-CFFE48597A45}" srcId="{16CEC24F-D1D9-4D79-A845-4E9F5DA981E1}" destId="{07F2FF3B-D8B9-4743-86C3-687E054025EF}" srcOrd="7" destOrd="0" parTransId="{3043E279-DE7E-4D35-A000-2D34C4221CBE}" sibTransId="{A0865B6F-28C9-4B4C-8218-DA2B53426C49}"/>
    <dgm:cxn modelId="{6301C28E-142F-4FCC-8D32-4E3FD4891E33}" srcId="{16CEC24F-D1D9-4D79-A845-4E9F5DA981E1}" destId="{E0C80A80-F67F-40EA-8AF9-8125366A6587}" srcOrd="12" destOrd="0" parTransId="{FE3562ED-BDB1-4521-8EEF-F766A61CE3BF}" sibTransId="{617717ED-7664-4D62-878F-25F58E6D98A8}"/>
    <dgm:cxn modelId="{0927AA95-6211-4CB7-B83D-55BBB4E8A268}" type="presOf" srcId="{1F02916B-5834-4000-BDDE-1943A6BD2D7F}" destId="{2150DC10-DB07-480A-95DF-119BEC5D04C5}" srcOrd="0" destOrd="0" presId="urn:microsoft.com/office/officeart/2005/8/layout/hProcess11"/>
    <dgm:cxn modelId="{0B6E7798-C799-4323-9CD1-27AD8190B963}" type="presOf" srcId="{07F2FF3B-D8B9-4743-86C3-687E054025EF}" destId="{849210F0-4F0C-411D-AD3C-304C7BE61261}" srcOrd="0" destOrd="0" presId="urn:microsoft.com/office/officeart/2005/8/layout/hProcess11"/>
    <dgm:cxn modelId="{DB1F56A1-3FAB-432E-83A0-97C189D00876}" type="presOf" srcId="{2D38CFED-4572-4F11-A748-5A37FB09209C}" destId="{9C49F66E-A70F-43A4-9B34-026F642C5CB8}" srcOrd="0" destOrd="0" presId="urn:microsoft.com/office/officeart/2005/8/layout/hProcess11"/>
    <dgm:cxn modelId="{A0612AA4-65DD-4416-90AF-DE7EC2ADEC55}" srcId="{16CEC24F-D1D9-4D79-A845-4E9F5DA981E1}" destId="{7ECA0234-90C5-4263-AD9C-02C71AFACA8C}" srcOrd="5" destOrd="0" parTransId="{1BE4CF92-358D-470B-8210-D179FD6F4D59}" sibTransId="{1DFEDFC9-2C40-4955-ACD4-C538C69ADBAF}"/>
    <dgm:cxn modelId="{584542A7-FF82-4031-9755-9160211E8334}" type="presOf" srcId="{8456B0A6-19D8-4588-8FF2-01BF5E0B1229}" destId="{871E6131-B821-4627-B152-B5CD26E02636}" srcOrd="0" destOrd="0" presId="urn:microsoft.com/office/officeart/2005/8/layout/hProcess11"/>
    <dgm:cxn modelId="{D8ECF0A9-6204-4942-B5A6-BA285E7C55BC}" srcId="{16CEC24F-D1D9-4D79-A845-4E9F5DA981E1}" destId="{1F02916B-5834-4000-BDDE-1943A6BD2D7F}" srcOrd="2" destOrd="0" parTransId="{CA5010F9-FC8D-42BE-A503-E1F84A8FCF78}" sibTransId="{804C4884-6914-462E-9C16-BE1BB3CA6FBF}"/>
    <dgm:cxn modelId="{0CB870AA-1919-439F-8572-41828255399B}" srcId="{16CEC24F-D1D9-4D79-A845-4E9F5DA981E1}" destId="{B8F6DB24-B292-4DCB-BEDC-FA61FBC64C24}" srcOrd="1" destOrd="0" parTransId="{4E0B0A27-4B2B-4FF3-A595-14EECB915DAD}" sibTransId="{C4D00476-4500-491A-AA2F-7164916272E4}"/>
    <dgm:cxn modelId="{AFA720B0-964A-45FC-96D5-AAA8174E9BA0}" srcId="{16CEC24F-D1D9-4D79-A845-4E9F5DA981E1}" destId="{BA1ECFFD-070E-46C2-B05E-66E1F54D0F1A}" srcOrd="0" destOrd="0" parTransId="{4B1EAA51-DB47-4E8A-AA1D-F65EA4C994B5}" sibTransId="{819D9D39-AE4E-44F0-B1EF-EFF776C8FE60}"/>
    <dgm:cxn modelId="{0B4C5FB5-77E5-46DC-BBE3-C374BEC1C51B}" type="presOf" srcId="{92A1002A-786A-43FB-A9AF-A9C0A0023541}" destId="{1440A7C7-1A3F-469F-BB73-0FDBC682F7B9}" srcOrd="0" destOrd="0" presId="urn:microsoft.com/office/officeart/2005/8/layout/hProcess11"/>
    <dgm:cxn modelId="{E64290BD-C605-4A56-9681-9EE64897DD8E}" type="presOf" srcId="{7ECA0234-90C5-4263-AD9C-02C71AFACA8C}" destId="{445EFCCE-0E94-4B10-9C3D-8CBAD2C3B696}" srcOrd="0" destOrd="0" presId="urn:microsoft.com/office/officeart/2005/8/layout/hProcess11"/>
    <dgm:cxn modelId="{1070C1D8-E932-4E66-8DFE-0BA9666F7C28}" srcId="{16CEC24F-D1D9-4D79-A845-4E9F5DA981E1}" destId="{06B34410-A7A4-4C1E-9C19-56E99B3B06ED}" srcOrd="10" destOrd="0" parTransId="{4DE47D59-A94A-4676-867C-733B7748735D}" sibTransId="{D1482E84-04E7-40C4-AF49-47824E800934}"/>
    <dgm:cxn modelId="{FD869AEC-2EB7-4BB3-B94F-A3067FFF1201}" srcId="{16CEC24F-D1D9-4D79-A845-4E9F5DA981E1}" destId="{6B2DA6B3-4081-441B-B803-9F8D1F2BC76B}" srcOrd="4" destOrd="0" parTransId="{72AA705E-47C0-46D5-A547-CE6528C6BDCC}" sibTransId="{438FDC20-082E-41BA-BFB8-4D65E1A473F0}"/>
    <dgm:cxn modelId="{8F252EF2-8D7F-4582-81B1-30C75DC90EB6}" srcId="{16CEC24F-D1D9-4D79-A845-4E9F5DA981E1}" destId="{2D38CFED-4572-4F11-A748-5A37FB09209C}" srcOrd="3"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4803266C-D21B-4054-8A44-D55202ED4F25}" type="presParOf" srcId="{57E26925-5633-45A2-9896-B0B7CE6F5FD6}" destId="{9829F2FF-0917-4633-8B4F-B4030F422F19}" srcOrd="2" destOrd="0" presId="urn:microsoft.com/office/officeart/2005/8/layout/hProcess11"/>
    <dgm:cxn modelId="{02408809-9AC4-458D-B242-2F2575FE3414}" type="presParOf" srcId="{9829F2FF-0917-4633-8B4F-B4030F422F19}" destId="{8E5083AD-A48D-4446-823B-3F8D27A52D8D}" srcOrd="0" destOrd="0" presId="urn:microsoft.com/office/officeart/2005/8/layout/hProcess11"/>
    <dgm:cxn modelId="{CA87C50B-2A7A-42F0-9AAD-60BAC5E327ED}" type="presParOf" srcId="{9829F2FF-0917-4633-8B4F-B4030F422F19}" destId="{99DAAC43-E5E1-46F6-9E8B-50F695CCE9C9}" srcOrd="1" destOrd="0" presId="urn:microsoft.com/office/officeart/2005/8/layout/hProcess11"/>
    <dgm:cxn modelId="{A4ECD3C7-A02A-48E6-B329-CCD98C26694E}" type="presParOf" srcId="{9829F2FF-0917-4633-8B4F-B4030F422F19}" destId="{24A71C16-0D82-411C-9318-F23D596ABE59}" srcOrd="2" destOrd="0" presId="urn:microsoft.com/office/officeart/2005/8/layout/hProcess11"/>
    <dgm:cxn modelId="{D67CFA38-4652-403D-AF02-ECB0E31111CD}" type="presParOf" srcId="{57E26925-5633-45A2-9896-B0B7CE6F5FD6}" destId="{E6A1DA4C-CE38-48B4-BE9E-30EBD1F9A1E3}" srcOrd="3" destOrd="0" presId="urn:microsoft.com/office/officeart/2005/8/layout/hProcess11"/>
    <dgm:cxn modelId="{4FB3CB98-8501-4FF5-A63D-C1A78AE74DD8}" type="presParOf" srcId="{57E26925-5633-45A2-9896-B0B7CE6F5FD6}" destId="{07C21EE8-A899-421C-A484-765CA10419F8}" srcOrd="4" destOrd="0" presId="urn:microsoft.com/office/officeart/2005/8/layout/hProcess11"/>
    <dgm:cxn modelId="{504198BB-E540-48DE-AD7F-63DC7029C236}" type="presParOf" srcId="{07C21EE8-A899-421C-A484-765CA10419F8}" destId="{2150DC10-DB07-480A-95DF-119BEC5D04C5}" srcOrd="0" destOrd="0" presId="urn:microsoft.com/office/officeart/2005/8/layout/hProcess11"/>
    <dgm:cxn modelId="{55EF633C-AC7C-48F6-B15D-B9B5246D6DBC}" type="presParOf" srcId="{07C21EE8-A899-421C-A484-765CA10419F8}" destId="{98335C01-5131-4761-86D7-F0FA46052164}" srcOrd="1" destOrd="0" presId="urn:microsoft.com/office/officeart/2005/8/layout/hProcess11"/>
    <dgm:cxn modelId="{B9D61E0C-A1EE-4FF1-A777-E2923A6FCDB5}" type="presParOf" srcId="{07C21EE8-A899-421C-A484-765CA10419F8}" destId="{D06891D5-BC71-4D82-8FEA-53F16111FB32}" srcOrd="2" destOrd="0" presId="urn:microsoft.com/office/officeart/2005/8/layout/hProcess11"/>
    <dgm:cxn modelId="{EF406BBC-6F2F-46E6-B9A9-9509A132DF02}" type="presParOf" srcId="{57E26925-5633-45A2-9896-B0B7CE6F5FD6}" destId="{CD96E093-50B8-47F7-8735-BF7F4505B6E1}" srcOrd="5" destOrd="0" presId="urn:microsoft.com/office/officeart/2005/8/layout/hProcess11"/>
    <dgm:cxn modelId="{8F1F1D07-DEEA-4C49-96B7-4B6D0944C961}" type="presParOf" srcId="{57E26925-5633-45A2-9896-B0B7CE6F5FD6}" destId="{A830DCAB-3772-4ED8-86BC-65E8CF1378C5}" srcOrd="6" destOrd="0" presId="urn:microsoft.com/office/officeart/2005/8/layout/hProcess11"/>
    <dgm:cxn modelId="{9188F908-BA74-4721-AB3E-FABBC781A6AB}" type="presParOf" srcId="{A830DCAB-3772-4ED8-86BC-65E8CF1378C5}" destId="{9C49F66E-A70F-43A4-9B34-026F642C5CB8}" srcOrd="0" destOrd="0" presId="urn:microsoft.com/office/officeart/2005/8/layout/hProcess11"/>
    <dgm:cxn modelId="{42F0E269-987A-4B47-A1E0-2D755AEB6F7B}" type="presParOf" srcId="{A830DCAB-3772-4ED8-86BC-65E8CF1378C5}" destId="{6D9696E5-8588-4EC4-BF18-684A7AA24CAD}" srcOrd="1" destOrd="0" presId="urn:microsoft.com/office/officeart/2005/8/layout/hProcess11"/>
    <dgm:cxn modelId="{D7045E8C-FCF0-460B-9EC0-67DCE8CF4DB4}" type="presParOf" srcId="{A830DCAB-3772-4ED8-86BC-65E8CF1378C5}" destId="{DE638887-5AE5-48C6-A685-E7ACD6591EA4}" srcOrd="2" destOrd="0" presId="urn:microsoft.com/office/officeart/2005/8/layout/hProcess11"/>
    <dgm:cxn modelId="{F331775F-F6B3-4270-807A-25770DD1ABBB}" type="presParOf" srcId="{57E26925-5633-45A2-9896-B0B7CE6F5FD6}" destId="{37F19215-922D-4B89-ADC7-6F9B71E817F3}" srcOrd="7" destOrd="0" presId="urn:microsoft.com/office/officeart/2005/8/layout/hProcess11"/>
    <dgm:cxn modelId="{860D0CF8-96F3-47AA-A981-01A5BB857802}" type="presParOf" srcId="{57E26925-5633-45A2-9896-B0B7CE6F5FD6}" destId="{AFD87AE2-99D0-4681-97FC-11287D8727F0}" srcOrd="8" destOrd="0" presId="urn:microsoft.com/office/officeart/2005/8/layout/hProcess11"/>
    <dgm:cxn modelId="{41E7D8B0-7E18-4A3A-9D72-C84737308436}" type="presParOf" srcId="{AFD87AE2-99D0-4681-97FC-11287D8727F0}" destId="{57A44F97-CD61-4D4C-BBD7-46B3F9648262}" srcOrd="0" destOrd="0" presId="urn:microsoft.com/office/officeart/2005/8/layout/hProcess11"/>
    <dgm:cxn modelId="{2D64805B-FC8E-4837-8016-4696F69EEACC}" type="presParOf" srcId="{AFD87AE2-99D0-4681-97FC-11287D8727F0}" destId="{0CA4424D-140D-4860-8387-7B8DDB314572}" srcOrd="1" destOrd="0" presId="urn:microsoft.com/office/officeart/2005/8/layout/hProcess11"/>
    <dgm:cxn modelId="{37E5ACC4-03E2-476B-A385-61E49EEBB911}" type="presParOf" srcId="{AFD87AE2-99D0-4681-97FC-11287D8727F0}" destId="{D487F36C-0C6E-40D7-9690-EC51E2A40849}" srcOrd="2" destOrd="0" presId="urn:microsoft.com/office/officeart/2005/8/layout/hProcess11"/>
    <dgm:cxn modelId="{7B903CD8-1E2D-4F50-B406-3FCB158D3730}" type="presParOf" srcId="{57E26925-5633-45A2-9896-B0B7CE6F5FD6}" destId="{A6EE4A7B-ABC2-4230-8029-2CD01FB9178C}" srcOrd="9" destOrd="0" presId="urn:microsoft.com/office/officeart/2005/8/layout/hProcess11"/>
    <dgm:cxn modelId="{8EA54F00-3E74-4D4F-A0B2-77BF5189D226}" type="presParOf" srcId="{57E26925-5633-45A2-9896-B0B7CE6F5FD6}" destId="{51675AD8-0736-413A-826B-E942DBB5D474}" srcOrd="10" destOrd="0" presId="urn:microsoft.com/office/officeart/2005/8/layout/hProcess11"/>
    <dgm:cxn modelId="{D1510535-ED25-4E4F-8505-3745A58F397E}" type="presParOf" srcId="{51675AD8-0736-413A-826B-E942DBB5D474}" destId="{445EFCCE-0E94-4B10-9C3D-8CBAD2C3B696}" srcOrd="0" destOrd="0" presId="urn:microsoft.com/office/officeart/2005/8/layout/hProcess11"/>
    <dgm:cxn modelId="{5A349FF2-A79D-4661-BFFD-2CB088CC738F}" type="presParOf" srcId="{51675AD8-0736-413A-826B-E942DBB5D474}" destId="{7971B991-2E2F-4DA3-88B9-4802EB4CC723}" srcOrd="1" destOrd="0" presId="urn:microsoft.com/office/officeart/2005/8/layout/hProcess11"/>
    <dgm:cxn modelId="{65EFA551-178F-433D-8FBF-0AAAD4E08EB5}" type="presParOf" srcId="{51675AD8-0736-413A-826B-E942DBB5D474}" destId="{0957205E-DF89-479C-AC03-BE99092C736A}" srcOrd="2" destOrd="0" presId="urn:microsoft.com/office/officeart/2005/8/layout/hProcess11"/>
    <dgm:cxn modelId="{B1B25BCE-B0AC-4761-9C2A-DB2558EA5E85}" type="presParOf" srcId="{57E26925-5633-45A2-9896-B0B7CE6F5FD6}" destId="{EC9BBFDE-AE1F-464F-9D23-269211BA9B78}" srcOrd="11" destOrd="0" presId="urn:microsoft.com/office/officeart/2005/8/layout/hProcess11"/>
    <dgm:cxn modelId="{4F8C76C7-026B-4557-87F4-9F5152454D32}" type="presParOf" srcId="{57E26925-5633-45A2-9896-B0B7CE6F5FD6}" destId="{C87EA37A-4E48-4E2B-B029-9731795899D9}" srcOrd="12" destOrd="0" presId="urn:microsoft.com/office/officeart/2005/8/layout/hProcess11"/>
    <dgm:cxn modelId="{E7027812-41F6-449A-BB57-21751CD5892B}" type="presParOf" srcId="{C87EA37A-4E48-4E2B-B029-9731795899D9}" destId="{223C5EAC-A688-4A5D-86D3-56AF8D9F5FC5}" srcOrd="0" destOrd="0" presId="urn:microsoft.com/office/officeart/2005/8/layout/hProcess11"/>
    <dgm:cxn modelId="{09136A33-6F41-4C3E-A015-245FC9BD3662}" type="presParOf" srcId="{C87EA37A-4E48-4E2B-B029-9731795899D9}" destId="{415BA263-CA58-47C3-B58C-6D11946E3D38}" srcOrd="1" destOrd="0" presId="urn:microsoft.com/office/officeart/2005/8/layout/hProcess11"/>
    <dgm:cxn modelId="{57A9984F-F726-4DE1-BBB6-E5FACC623753}" type="presParOf" srcId="{C87EA37A-4E48-4E2B-B029-9731795899D9}" destId="{C90AE183-170C-49B3-B335-4A3DB0DFD324}" srcOrd="2" destOrd="0" presId="urn:microsoft.com/office/officeart/2005/8/layout/hProcess11"/>
    <dgm:cxn modelId="{AB598A53-7AC5-4127-B99E-1440CEFFAC1C}" type="presParOf" srcId="{57E26925-5633-45A2-9896-B0B7CE6F5FD6}" destId="{C63795CD-6B33-40D9-BFF3-402A40D0709D}" srcOrd="13" destOrd="0" presId="urn:microsoft.com/office/officeart/2005/8/layout/hProcess11"/>
    <dgm:cxn modelId="{3DA67BF9-5D2A-42D4-B3EB-C4039BD269AD}" type="presParOf" srcId="{57E26925-5633-45A2-9896-B0B7CE6F5FD6}" destId="{4030344C-D566-46C3-B9F9-1310991D5680}" srcOrd="14" destOrd="0" presId="urn:microsoft.com/office/officeart/2005/8/layout/hProcess11"/>
    <dgm:cxn modelId="{2B320F97-9E84-4DDE-B617-4898BD8E5B5E}" type="presParOf" srcId="{4030344C-D566-46C3-B9F9-1310991D5680}" destId="{849210F0-4F0C-411D-AD3C-304C7BE61261}" srcOrd="0" destOrd="0" presId="urn:microsoft.com/office/officeart/2005/8/layout/hProcess11"/>
    <dgm:cxn modelId="{5CD3AEB1-1E84-4573-B030-701C977B18D2}" type="presParOf" srcId="{4030344C-D566-46C3-B9F9-1310991D5680}" destId="{1B31F071-2BD0-45F9-80BB-D481D5C13495}" srcOrd="1" destOrd="0" presId="urn:microsoft.com/office/officeart/2005/8/layout/hProcess11"/>
    <dgm:cxn modelId="{2CD0C5CB-DCB6-40EE-8D7C-99477B000473}" type="presParOf" srcId="{4030344C-D566-46C3-B9F9-1310991D5680}" destId="{B296C5ED-AE47-4944-9A68-7C15534E7CAC}" srcOrd="2" destOrd="0" presId="urn:microsoft.com/office/officeart/2005/8/layout/hProcess11"/>
    <dgm:cxn modelId="{C9FAA7CE-7550-411A-AD78-65F0A8D55193}" type="presParOf" srcId="{57E26925-5633-45A2-9896-B0B7CE6F5FD6}" destId="{9326DC43-F1A6-4758-A9EA-4EEF10996010}" srcOrd="15" destOrd="0" presId="urn:microsoft.com/office/officeart/2005/8/layout/hProcess11"/>
    <dgm:cxn modelId="{6479DBCA-8B10-417F-83DE-A8836E3AB232}" type="presParOf" srcId="{57E26925-5633-45A2-9896-B0B7CE6F5FD6}" destId="{344DF3FC-33A1-48B7-928B-24DE0DA035A1}" srcOrd="16" destOrd="0" presId="urn:microsoft.com/office/officeart/2005/8/layout/hProcess11"/>
    <dgm:cxn modelId="{03EFBD97-DA23-4B9E-9FE5-80D3D6EAF118}" type="presParOf" srcId="{344DF3FC-33A1-48B7-928B-24DE0DA035A1}" destId="{B65F90EB-143D-47D3-BEC7-733454D8D0C7}" srcOrd="0" destOrd="0" presId="urn:microsoft.com/office/officeart/2005/8/layout/hProcess11"/>
    <dgm:cxn modelId="{890319AC-7F7B-4E3C-8BD2-491E1BE7154D}" type="presParOf" srcId="{344DF3FC-33A1-48B7-928B-24DE0DA035A1}" destId="{6B40D8A4-7F71-411D-BDC2-C80DDC16B994}" srcOrd="1" destOrd="0" presId="urn:microsoft.com/office/officeart/2005/8/layout/hProcess11"/>
    <dgm:cxn modelId="{7B40CBB7-88A9-4682-AD33-0007ADF536CD}" type="presParOf" srcId="{344DF3FC-33A1-48B7-928B-24DE0DA035A1}" destId="{B50DF124-A19F-4BDB-966E-FA39F30629F7}" srcOrd="2" destOrd="0" presId="urn:microsoft.com/office/officeart/2005/8/layout/hProcess11"/>
    <dgm:cxn modelId="{37ED2FF8-E85C-4A5B-845E-95F50B886D5D}" type="presParOf" srcId="{57E26925-5633-45A2-9896-B0B7CE6F5FD6}" destId="{8ECBACF6-648F-4580-90C5-F06C064BF225}" srcOrd="17" destOrd="0" presId="urn:microsoft.com/office/officeart/2005/8/layout/hProcess11"/>
    <dgm:cxn modelId="{781029F6-DA59-4C2F-A8BB-F7D598BE6148}" type="presParOf" srcId="{57E26925-5633-45A2-9896-B0B7CE6F5FD6}" destId="{35F3FA24-1647-4650-AED2-7285C8A9B8A4}" srcOrd="18" destOrd="0" presId="urn:microsoft.com/office/officeart/2005/8/layout/hProcess11"/>
    <dgm:cxn modelId="{DDB3CC3C-2A38-4BAB-9311-081761CC8D82}" type="presParOf" srcId="{35F3FA24-1647-4650-AED2-7285C8A9B8A4}" destId="{871E6131-B821-4627-B152-B5CD26E02636}" srcOrd="0" destOrd="0" presId="urn:microsoft.com/office/officeart/2005/8/layout/hProcess11"/>
    <dgm:cxn modelId="{5BA99283-A20B-4B11-AF4E-0CE8D22AF645}" type="presParOf" srcId="{35F3FA24-1647-4650-AED2-7285C8A9B8A4}" destId="{95E6711F-9C18-406E-84B5-FF7FBC1A5542}" srcOrd="1" destOrd="0" presId="urn:microsoft.com/office/officeart/2005/8/layout/hProcess11"/>
    <dgm:cxn modelId="{53E079BF-8688-4A3D-9C62-FB7273C1CD2B}" type="presParOf" srcId="{35F3FA24-1647-4650-AED2-7285C8A9B8A4}" destId="{9CFFE796-CB4F-43A0-9678-0AF1E01D6603}" srcOrd="2" destOrd="0" presId="urn:microsoft.com/office/officeart/2005/8/layout/hProcess11"/>
    <dgm:cxn modelId="{73F6C2A3-5D80-4613-A872-358013FBDA6B}" type="presParOf" srcId="{57E26925-5633-45A2-9896-B0B7CE6F5FD6}" destId="{B7F5F68F-B348-40E5-B917-2AD5990C7782}" srcOrd="19" destOrd="0" presId="urn:microsoft.com/office/officeart/2005/8/layout/hProcess11"/>
    <dgm:cxn modelId="{F9AF172A-929C-4873-98DD-7140EC7434D3}" type="presParOf" srcId="{57E26925-5633-45A2-9896-B0B7CE6F5FD6}" destId="{D2D0BB76-524C-4489-9925-4C4727A96B5C}" srcOrd="20" destOrd="0" presId="urn:microsoft.com/office/officeart/2005/8/layout/hProcess11"/>
    <dgm:cxn modelId="{4D8CBFE8-3992-4873-B1C5-4EC1E48865AE}" type="presParOf" srcId="{D2D0BB76-524C-4489-9925-4C4727A96B5C}" destId="{163962AC-60B8-4ADE-AAD2-CF812D7D304B}" srcOrd="0" destOrd="0" presId="urn:microsoft.com/office/officeart/2005/8/layout/hProcess11"/>
    <dgm:cxn modelId="{0E70C00B-554B-4D3D-A1EF-7C4956D4DD5A}" type="presParOf" srcId="{D2D0BB76-524C-4489-9925-4C4727A96B5C}" destId="{40359FC0-4B40-492F-BC8A-5F04BCB5DCE2}" srcOrd="1" destOrd="0" presId="urn:microsoft.com/office/officeart/2005/8/layout/hProcess11"/>
    <dgm:cxn modelId="{B8A2B032-B8BD-4EEB-8E9C-FC727AA5FB81}" type="presParOf" srcId="{D2D0BB76-524C-4489-9925-4C4727A96B5C}" destId="{67ACEA24-C9BB-4A39-A9C9-82C2EDFA97BD}" srcOrd="2" destOrd="0" presId="urn:microsoft.com/office/officeart/2005/8/layout/hProcess11"/>
    <dgm:cxn modelId="{81A5F738-B427-416E-9ACA-2929B03243A3}" type="presParOf" srcId="{57E26925-5633-45A2-9896-B0B7CE6F5FD6}" destId="{8BD02F75-4E0D-4ACE-9610-7246F0004F73}" srcOrd="21" destOrd="0" presId="urn:microsoft.com/office/officeart/2005/8/layout/hProcess11"/>
    <dgm:cxn modelId="{15908187-C760-4BC6-8591-064810FF091E}" type="presParOf" srcId="{57E26925-5633-45A2-9896-B0B7CE6F5FD6}" destId="{42B63140-FF45-46D1-8503-90B7221E9FB2}" srcOrd="22" destOrd="0" presId="urn:microsoft.com/office/officeart/2005/8/layout/hProcess11"/>
    <dgm:cxn modelId="{96213541-D37D-4AF0-AEE6-79BC73875C22}" type="presParOf" srcId="{42B63140-FF45-46D1-8503-90B7221E9FB2}" destId="{1440A7C7-1A3F-469F-BB73-0FDBC682F7B9}" srcOrd="0" destOrd="0" presId="urn:microsoft.com/office/officeart/2005/8/layout/hProcess11"/>
    <dgm:cxn modelId="{4B4C905A-9710-4E74-8815-B20746D7A5EB}" type="presParOf" srcId="{42B63140-FF45-46D1-8503-90B7221E9FB2}" destId="{81F4F1A5-B3A7-46F3-86C0-B204F68D57E1}" srcOrd="1" destOrd="0" presId="urn:microsoft.com/office/officeart/2005/8/layout/hProcess11"/>
    <dgm:cxn modelId="{D39E4902-3B4F-4D87-A60B-CDA5017E708B}" type="presParOf" srcId="{42B63140-FF45-46D1-8503-90B7221E9FB2}" destId="{14FF348A-5E5A-4582-A0BD-EC229C42EBBC}" srcOrd="2" destOrd="0" presId="urn:microsoft.com/office/officeart/2005/8/layout/hProcess11"/>
    <dgm:cxn modelId="{195A25F1-F495-4CAF-87CB-159B3074F871}" type="presParOf" srcId="{57E26925-5633-45A2-9896-B0B7CE6F5FD6}" destId="{3AD1C44B-484E-4342-AD9D-64D051F45A45}" srcOrd="23" destOrd="0" presId="urn:microsoft.com/office/officeart/2005/8/layout/hProcess11"/>
    <dgm:cxn modelId="{20A7602A-9B7C-4FED-B750-80018BE62DD3}" type="presParOf" srcId="{57E26925-5633-45A2-9896-B0B7CE6F5FD6}" destId="{1ADD3AC4-E45F-4D61-83E1-33F082D1C0ED}" srcOrd="24" destOrd="0" presId="urn:microsoft.com/office/officeart/2005/8/layout/hProcess11"/>
    <dgm:cxn modelId="{15E42619-2F85-4957-BCB7-0D538CFE6B96}" type="presParOf" srcId="{1ADD3AC4-E45F-4D61-83E1-33F082D1C0ED}" destId="{5A17BBB5-4DBB-4773-91D5-15506F3885E0}" srcOrd="0" destOrd="0" presId="urn:microsoft.com/office/officeart/2005/8/layout/hProcess11"/>
    <dgm:cxn modelId="{17B284AE-FF17-4188-A3F6-89E9D362728D}" type="presParOf" srcId="{1ADD3AC4-E45F-4D61-83E1-33F082D1C0ED}" destId="{24F95A63-21E1-4472-9D66-4A60F59863F0}" srcOrd="1" destOrd="0" presId="urn:microsoft.com/office/officeart/2005/8/layout/hProcess11"/>
    <dgm:cxn modelId="{0D2DB9B1-D545-49FF-BE10-64C5CA9F0EFB}" type="presParOf" srcId="{1ADD3AC4-E45F-4D61-83E1-33F082D1C0ED}" destId="{92DA373F-9DAC-474A-B0C7-61818CFBFD0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6"/>
          <a:ext cx="1189360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3136"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2021 </a:t>
          </a:r>
        </a:p>
      </dsp:txBody>
      <dsp:txXfrm>
        <a:off x="3136" y="0"/>
        <a:ext cx="786615" cy="591178"/>
      </dsp:txXfrm>
    </dsp:sp>
    <dsp:sp modelId="{1199B3F6-C12C-4466-8485-518B24CB3DC1}">
      <dsp:nvSpPr>
        <dsp:cNvPr id="0" name=""/>
        <dsp:cNvSpPr/>
      </dsp:nvSpPr>
      <dsp:spPr>
        <a:xfrm>
          <a:off x="322546"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083AD-A48D-4446-823B-3F8D27A52D8D}">
      <dsp:nvSpPr>
        <dsp:cNvPr id="0" name=""/>
        <dsp:cNvSpPr/>
      </dsp:nvSpPr>
      <dsp:spPr>
        <a:xfrm>
          <a:off x="829082"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May</a:t>
          </a:r>
        </a:p>
      </dsp:txBody>
      <dsp:txXfrm>
        <a:off x="829082" y="886767"/>
        <a:ext cx="786615" cy="591178"/>
      </dsp:txXfrm>
    </dsp:sp>
    <dsp:sp modelId="{99DAAC43-E5E1-46F6-9E8B-50F695CCE9C9}">
      <dsp:nvSpPr>
        <dsp:cNvPr id="0" name=""/>
        <dsp:cNvSpPr/>
      </dsp:nvSpPr>
      <dsp:spPr>
        <a:xfrm>
          <a:off x="114849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0DC10-DB07-480A-95DF-119BEC5D04C5}">
      <dsp:nvSpPr>
        <dsp:cNvPr id="0" name=""/>
        <dsp:cNvSpPr/>
      </dsp:nvSpPr>
      <dsp:spPr>
        <a:xfrm>
          <a:off x="1655028"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June</a:t>
          </a:r>
        </a:p>
      </dsp:txBody>
      <dsp:txXfrm>
        <a:off x="1655028" y="0"/>
        <a:ext cx="786615" cy="591178"/>
      </dsp:txXfrm>
    </dsp:sp>
    <dsp:sp modelId="{98335C01-5131-4761-86D7-F0FA46052164}">
      <dsp:nvSpPr>
        <dsp:cNvPr id="0" name=""/>
        <dsp:cNvSpPr/>
      </dsp:nvSpPr>
      <dsp:spPr>
        <a:xfrm>
          <a:off x="197443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9F66E-A70F-43A4-9B34-026F642C5CB8}">
      <dsp:nvSpPr>
        <dsp:cNvPr id="0" name=""/>
        <dsp:cNvSpPr/>
      </dsp:nvSpPr>
      <dsp:spPr>
        <a:xfrm>
          <a:off x="2480974"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July</a:t>
          </a:r>
        </a:p>
      </dsp:txBody>
      <dsp:txXfrm>
        <a:off x="2480974" y="886767"/>
        <a:ext cx="786615" cy="591178"/>
      </dsp:txXfrm>
    </dsp:sp>
    <dsp:sp modelId="{6D9696E5-8588-4EC4-BF18-684A7AA24CAD}">
      <dsp:nvSpPr>
        <dsp:cNvPr id="0" name=""/>
        <dsp:cNvSpPr/>
      </dsp:nvSpPr>
      <dsp:spPr>
        <a:xfrm>
          <a:off x="280038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44F97-CD61-4D4C-BBD7-46B3F9648262}">
      <dsp:nvSpPr>
        <dsp:cNvPr id="0" name=""/>
        <dsp:cNvSpPr/>
      </dsp:nvSpPr>
      <dsp:spPr>
        <a:xfrm>
          <a:off x="3306920"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Aug</a:t>
          </a:r>
        </a:p>
      </dsp:txBody>
      <dsp:txXfrm>
        <a:off x="3306920" y="0"/>
        <a:ext cx="786615" cy="591178"/>
      </dsp:txXfrm>
    </dsp:sp>
    <dsp:sp modelId="{0CA4424D-140D-4860-8387-7B8DDB314572}">
      <dsp:nvSpPr>
        <dsp:cNvPr id="0" name=""/>
        <dsp:cNvSpPr/>
      </dsp:nvSpPr>
      <dsp:spPr>
        <a:xfrm>
          <a:off x="3626330"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FCCE-0E94-4B10-9C3D-8CBAD2C3B696}">
      <dsp:nvSpPr>
        <dsp:cNvPr id="0" name=""/>
        <dsp:cNvSpPr/>
      </dsp:nvSpPr>
      <dsp:spPr>
        <a:xfrm>
          <a:off x="4132866"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Sept</a:t>
          </a:r>
        </a:p>
      </dsp:txBody>
      <dsp:txXfrm>
        <a:off x="4132866" y="886767"/>
        <a:ext cx="786615" cy="591178"/>
      </dsp:txXfrm>
    </dsp:sp>
    <dsp:sp modelId="{7971B991-2E2F-4DA3-88B9-4802EB4CC723}">
      <dsp:nvSpPr>
        <dsp:cNvPr id="0" name=""/>
        <dsp:cNvSpPr/>
      </dsp:nvSpPr>
      <dsp:spPr>
        <a:xfrm>
          <a:off x="445227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C5EAC-A688-4A5D-86D3-56AF8D9F5FC5}">
      <dsp:nvSpPr>
        <dsp:cNvPr id="0" name=""/>
        <dsp:cNvSpPr/>
      </dsp:nvSpPr>
      <dsp:spPr>
        <a:xfrm>
          <a:off x="4958812"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Oct</a:t>
          </a:r>
        </a:p>
      </dsp:txBody>
      <dsp:txXfrm>
        <a:off x="4958812" y="0"/>
        <a:ext cx="786615" cy="591178"/>
      </dsp:txXfrm>
    </dsp:sp>
    <dsp:sp modelId="{415BA263-CA58-47C3-B58C-6D11946E3D38}">
      <dsp:nvSpPr>
        <dsp:cNvPr id="0" name=""/>
        <dsp:cNvSpPr/>
      </dsp:nvSpPr>
      <dsp:spPr>
        <a:xfrm>
          <a:off x="527822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210F0-4F0C-411D-AD3C-304C7BE61261}">
      <dsp:nvSpPr>
        <dsp:cNvPr id="0" name=""/>
        <dsp:cNvSpPr/>
      </dsp:nvSpPr>
      <dsp:spPr>
        <a:xfrm>
          <a:off x="5784758"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Nov</a:t>
          </a:r>
        </a:p>
      </dsp:txBody>
      <dsp:txXfrm>
        <a:off x="5784758" y="886767"/>
        <a:ext cx="786615" cy="591178"/>
      </dsp:txXfrm>
    </dsp:sp>
    <dsp:sp modelId="{1B31F071-2BD0-45F9-80BB-D481D5C13495}">
      <dsp:nvSpPr>
        <dsp:cNvPr id="0" name=""/>
        <dsp:cNvSpPr/>
      </dsp:nvSpPr>
      <dsp:spPr>
        <a:xfrm>
          <a:off x="610416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F90EB-143D-47D3-BEC7-733454D8D0C7}">
      <dsp:nvSpPr>
        <dsp:cNvPr id="0" name=""/>
        <dsp:cNvSpPr/>
      </dsp:nvSpPr>
      <dsp:spPr>
        <a:xfrm>
          <a:off x="6610705"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Dec</a:t>
          </a:r>
        </a:p>
      </dsp:txBody>
      <dsp:txXfrm>
        <a:off x="6610705" y="0"/>
        <a:ext cx="786615" cy="591178"/>
      </dsp:txXfrm>
    </dsp:sp>
    <dsp:sp modelId="{6B40D8A4-7F71-411D-BDC2-C80DDC16B994}">
      <dsp:nvSpPr>
        <dsp:cNvPr id="0" name=""/>
        <dsp:cNvSpPr/>
      </dsp:nvSpPr>
      <dsp:spPr>
        <a:xfrm>
          <a:off x="693011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E6131-B821-4627-B152-B5CD26E02636}">
      <dsp:nvSpPr>
        <dsp:cNvPr id="0" name=""/>
        <dsp:cNvSpPr/>
      </dsp:nvSpPr>
      <dsp:spPr>
        <a:xfrm>
          <a:off x="7733189"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75000"/>
                </a:schemeClr>
              </a:solidFill>
            </a:rPr>
            <a:t>January 2022</a:t>
          </a:r>
        </a:p>
      </dsp:txBody>
      <dsp:txXfrm>
        <a:off x="7733189" y="0"/>
        <a:ext cx="786615" cy="591178"/>
      </dsp:txXfrm>
    </dsp:sp>
    <dsp:sp modelId="{95E6711F-9C18-406E-84B5-FF7FBC1A5542}">
      <dsp:nvSpPr>
        <dsp:cNvPr id="0" name=""/>
        <dsp:cNvSpPr/>
      </dsp:nvSpPr>
      <dsp:spPr>
        <a:xfrm>
          <a:off x="801569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962AC-60B8-4ADE-AAD2-CF812D7D304B}">
      <dsp:nvSpPr>
        <dsp:cNvPr id="0" name=""/>
        <dsp:cNvSpPr/>
      </dsp:nvSpPr>
      <dsp:spPr>
        <a:xfrm>
          <a:off x="9143158" y="0"/>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March </a:t>
          </a:r>
        </a:p>
      </dsp:txBody>
      <dsp:txXfrm>
        <a:off x="9143158" y="0"/>
        <a:ext cx="786615" cy="591178"/>
      </dsp:txXfrm>
    </dsp:sp>
    <dsp:sp modelId="{40359FC0-4B40-492F-BC8A-5F04BCB5DCE2}">
      <dsp:nvSpPr>
        <dsp:cNvPr id="0" name=""/>
        <dsp:cNvSpPr/>
      </dsp:nvSpPr>
      <dsp:spPr>
        <a:xfrm>
          <a:off x="9428674" y="683473"/>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0A7C7-1A3F-469F-BB73-0FDBC682F7B9}">
      <dsp:nvSpPr>
        <dsp:cNvPr id="0" name=""/>
        <dsp:cNvSpPr/>
      </dsp:nvSpPr>
      <dsp:spPr>
        <a:xfrm>
          <a:off x="10339568" y="886767"/>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May</a:t>
          </a:r>
        </a:p>
      </dsp:txBody>
      <dsp:txXfrm>
        <a:off x="10339568" y="886767"/>
        <a:ext cx="786615" cy="591178"/>
      </dsp:txXfrm>
    </dsp:sp>
    <dsp:sp modelId="{81F4F1A5-B3A7-46F3-86C0-B204F68D57E1}">
      <dsp:nvSpPr>
        <dsp:cNvPr id="0" name=""/>
        <dsp:cNvSpPr/>
      </dsp:nvSpPr>
      <dsp:spPr>
        <a:xfrm>
          <a:off x="10504291" y="649057"/>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7BBB5-4DBB-4773-91D5-15506F3885E0}">
      <dsp:nvSpPr>
        <dsp:cNvPr id="0" name=""/>
        <dsp:cNvSpPr/>
      </dsp:nvSpPr>
      <dsp:spPr>
        <a:xfrm>
          <a:off x="11106985" y="43569"/>
          <a:ext cx="786615"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July </a:t>
          </a:r>
        </a:p>
      </dsp:txBody>
      <dsp:txXfrm>
        <a:off x="11106985" y="43569"/>
        <a:ext cx="786615" cy="591178"/>
      </dsp:txXfrm>
    </dsp:sp>
    <dsp:sp modelId="{24F95A63-21E1-4472-9D66-4A60F59863F0}">
      <dsp:nvSpPr>
        <dsp:cNvPr id="0" name=""/>
        <dsp:cNvSpPr/>
      </dsp:nvSpPr>
      <dsp:spPr>
        <a:xfrm>
          <a:off x="11426961" y="660201"/>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6/21/2022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14</a:t>
            </a:fld>
            <a:endParaRPr lang="en-US" dirty="0"/>
          </a:p>
        </p:txBody>
      </p:sp>
    </p:spTree>
    <p:extLst>
      <p:ext uri="{BB962C8B-B14F-4D97-AF65-F5344CB8AC3E}">
        <p14:creationId xmlns:p14="http://schemas.microsoft.com/office/powerpoint/2010/main" val="5418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16</a:t>
            </a:fld>
            <a:endParaRPr lang="en-US" dirty="0"/>
          </a:p>
        </p:txBody>
      </p:sp>
    </p:spTree>
    <p:extLst>
      <p:ext uri="{BB962C8B-B14F-4D97-AF65-F5344CB8AC3E}">
        <p14:creationId xmlns:p14="http://schemas.microsoft.com/office/powerpoint/2010/main" val="381980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33611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251855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D76C74A9-4D30-4791-B820-2EF138810278}" type="slidenum">
              <a:rPr lang="en-US" smtClean="0"/>
              <a:t>20</a:t>
            </a:fld>
            <a:endParaRPr lang="en-US" dirty="0"/>
          </a:p>
        </p:txBody>
      </p:sp>
    </p:spTree>
    <p:extLst>
      <p:ext uri="{BB962C8B-B14F-4D97-AF65-F5344CB8AC3E}">
        <p14:creationId xmlns:p14="http://schemas.microsoft.com/office/powerpoint/2010/main" val="377744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21</a:t>
            </a:fld>
            <a:endParaRPr lang="en-US" dirty="0"/>
          </a:p>
        </p:txBody>
      </p:sp>
    </p:spTree>
    <p:extLst>
      <p:ext uri="{BB962C8B-B14F-4D97-AF65-F5344CB8AC3E}">
        <p14:creationId xmlns:p14="http://schemas.microsoft.com/office/powerpoint/2010/main" val="22097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22</a:t>
            </a:fld>
            <a:endParaRPr lang="en-US" dirty="0"/>
          </a:p>
        </p:txBody>
      </p:sp>
    </p:spTree>
    <p:extLst>
      <p:ext uri="{BB962C8B-B14F-4D97-AF65-F5344CB8AC3E}">
        <p14:creationId xmlns:p14="http://schemas.microsoft.com/office/powerpoint/2010/main" val="34470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23</a:t>
            </a:fld>
            <a:endParaRPr lang="en-US" dirty="0"/>
          </a:p>
        </p:txBody>
      </p:sp>
    </p:spTree>
    <p:extLst>
      <p:ext uri="{BB962C8B-B14F-4D97-AF65-F5344CB8AC3E}">
        <p14:creationId xmlns:p14="http://schemas.microsoft.com/office/powerpoint/2010/main" val="255900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24</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26</a:t>
            </a:fld>
            <a:endParaRPr lang="en-US" dirty="0"/>
          </a:p>
        </p:txBody>
      </p:sp>
    </p:spTree>
    <p:extLst>
      <p:ext uri="{BB962C8B-B14F-4D97-AF65-F5344CB8AC3E}">
        <p14:creationId xmlns:p14="http://schemas.microsoft.com/office/powerpoint/2010/main" val="410634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Update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“Money”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Pilot progress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19730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30</a:t>
            </a:fld>
            <a:endParaRPr lang="en-US" dirty="0"/>
          </a:p>
        </p:txBody>
      </p:sp>
    </p:spTree>
    <p:extLst>
      <p:ext uri="{BB962C8B-B14F-4D97-AF65-F5344CB8AC3E}">
        <p14:creationId xmlns:p14="http://schemas.microsoft.com/office/powerpoint/2010/main" val="204702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4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3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398806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9</a:t>
            </a:fld>
            <a:endParaRPr lang="en-US" dirty="0"/>
          </a:p>
        </p:txBody>
      </p:sp>
    </p:spTree>
    <p:extLst>
      <p:ext uri="{BB962C8B-B14F-4D97-AF65-F5344CB8AC3E}">
        <p14:creationId xmlns:p14="http://schemas.microsoft.com/office/powerpoint/2010/main" val="223228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11</a:t>
            </a:fld>
            <a:endParaRPr lang="en-US" dirty="0"/>
          </a:p>
        </p:txBody>
      </p:sp>
    </p:spTree>
    <p:extLst>
      <p:ext uri="{BB962C8B-B14F-4D97-AF65-F5344CB8AC3E}">
        <p14:creationId xmlns:p14="http://schemas.microsoft.com/office/powerpoint/2010/main" val="267499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Hep C chosen for pilot due to its relation to the opioid epidemic (e.g., Hep C cases tend to rise with increased needle sharing related to certain opioid use)</a:t>
            </a:r>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319845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13</a:t>
            </a:fld>
            <a:endParaRPr lang="en-US" dirty="0"/>
          </a:p>
        </p:txBody>
      </p:sp>
    </p:spTree>
    <p:extLst>
      <p:ext uri="{BB962C8B-B14F-4D97-AF65-F5344CB8AC3E}">
        <p14:creationId xmlns:p14="http://schemas.microsoft.com/office/powerpoint/2010/main" val="71205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userDrawn="1"/>
        </p:nvSpPr>
        <p:spPr>
          <a:xfrm>
            <a:off x="11312057" y="6304316"/>
            <a:ext cx="879944" cy="461665"/>
          </a:xfrm>
          <a:prstGeom prst="rect">
            <a:avLst/>
          </a:prstGeom>
          <a:noFill/>
        </p:spPr>
        <p:txBody>
          <a:bodyPr wrap="square" rtlCol="0">
            <a:spAutoFit/>
          </a:bodyPr>
          <a:lstStyle/>
          <a:p>
            <a:fld id="{76492C42-2FC7-4F54-BA1C-799802D7C772}" type="slidenum">
              <a:rPr lang="en-US" sz="2400" smtClean="0">
                <a:solidFill>
                  <a:srgbClr val="000000"/>
                </a:solidFill>
                <a:latin typeface="Calibri" panose="020F0502020204030204" pitchFamily="34" charset="0"/>
              </a:rPr>
              <a:t>‹#›</a:t>
            </a:fld>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166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60766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6/21/2022</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6/21/2022</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tif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0.jp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9.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6/21/2022</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 id="21474837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6/21/2022</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6/21/2022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build.fhir.org/ig/HL7/fhir-medmorp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hl7.org/myhl7/managelistservs.cfm?ref=common" TargetMode="External"/><Relationship Id="rId2" Type="http://schemas.openxmlformats.org/officeDocument/2006/relationships/hyperlink" Target="https://confluence.hl7.org/pages/viewpage.action?pageId=448940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sft1@cdc.gov" TargetMode="External"/><Relationship Id="rId13" Type="http://schemas.openxmlformats.org/officeDocument/2006/relationships/hyperlink" Target="mailto:jamie.parker@carradora.com" TargetMode="External"/><Relationship Id="rId3" Type="http://schemas.openxmlformats.org/officeDocument/2006/relationships/hyperlink" Target="mailto:ktx2@cdc.gov" TargetMode="External"/><Relationship Id="rId7" Type="http://schemas.openxmlformats.org/officeDocument/2006/relationships/hyperlink" Target="mailto:ykl4@cdc.gov" TargetMode="External"/><Relationship Id="rId12" Type="http://schemas.openxmlformats.org/officeDocument/2006/relationships/hyperlink" Target="mailto:becky.angeles@carradora.com" TargetMode="External"/><Relationship Id="rId2" Type="http://schemas.openxmlformats.org/officeDocument/2006/relationships/notesSlide" Target="../notesSlides/notesSlide19.xml"/><Relationship Id="rId16" Type="http://schemas.openxmlformats.org/officeDocument/2006/relationships/hyperlink" Target="mailto:brett@waveoneassociates.com" TargetMode="External"/><Relationship Id="rId1" Type="http://schemas.openxmlformats.org/officeDocument/2006/relationships/slideLayout" Target="../slideLayouts/slideLayout2.xml"/><Relationship Id="rId6" Type="http://schemas.openxmlformats.org/officeDocument/2006/relationships/hyperlink" Target="mailto:lrz3@cdc.gov" TargetMode="External"/><Relationship Id="rId11" Type="http://schemas.openxmlformats.org/officeDocument/2006/relationships/hyperlink" Target="mailto:nagesh.bashyam@drajer.com" TargetMode="External"/><Relationship Id="rId5" Type="http://schemas.openxmlformats.org/officeDocument/2006/relationships/hyperlink" Target="mailto:pdz1@cdc.gov" TargetMode="External"/><Relationship Id="rId15" Type="http://schemas.openxmlformats.org/officeDocument/2006/relationships/hyperlink" Target="mailto:mike.flanigan@carradora.com" TargetMode="External"/><Relationship Id="rId10" Type="http://schemas.openxmlformats.org/officeDocument/2006/relationships/hyperlink" Target="mailto:lober@uw.edu" TargetMode="External"/><Relationship Id="rId4" Type="http://schemas.openxmlformats.org/officeDocument/2006/relationships/hyperlink" Target="mailto:vaz6@cdc.gov" TargetMode="External"/><Relationship Id="rId9" Type="http://schemas.openxmlformats.org/officeDocument/2006/relationships/hyperlink" Target="mailto:john.loonsk@jhu.edu" TargetMode="External"/><Relationship Id="rId14" Type="http://schemas.openxmlformats.org/officeDocument/2006/relationships/hyperlink" Target="mailto:kishore.bashyam@drajer.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github.com/HL7/fhir-medmorph" TargetMode="External"/><Relationship Id="rId3" Type="http://schemas.openxmlformats.org/officeDocument/2006/relationships/hyperlink" Target="http://hl7.org/fhir/us/medmorph/2022Jan/" TargetMode="External"/><Relationship Id="rId7" Type="http://schemas.openxmlformats.org/officeDocument/2006/relationships/hyperlink" Target="http://hl7.org/fhir/us/ecr/" TargetMode="External"/><Relationship Id="rId2" Type="http://schemas.openxmlformats.org/officeDocument/2006/relationships/hyperlink" Target="https://www.cdc.gov/csels/phio/making_rapid_data_exchange_reality.html" TargetMode="External"/><Relationship Id="rId1" Type="http://schemas.openxmlformats.org/officeDocument/2006/relationships/slideLayout" Target="../slideLayouts/slideLayout2.xml"/><Relationship Id="rId6" Type="http://schemas.openxmlformats.org/officeDocument/2006/relationships/hyperlink" Target="http://build.fhir.org/ig/HL7/fhir-medmorph-research-dex-ig/branches/master/index.html" TargetMode="External"/><Relationship Id="rId5" Type="http://schemas.openxmlformats.org/officeDocument/2006/relationships/hyperlink" Target="https://build.fhir.org/ig/HL7/fhir-central-cancer-registry-reporting-ig/index.html" TargetMode="External"/><Relationship Id="rId4" Type="http://schemas.openxmlformats.org/officeDocument/2006/relationships/hyperlink" Target="https://build.fhir.org/ig/HL7/fhir-health-care-surveys-reporting-ig/index.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hl7.org/fhir/us/medmorph/2022Jan/background.html"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hl7.org/fhir/us/medmorph/2022Jan/usecases.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hl7.org/fhir/us/central-cancer-registry-reporting/2022Jan/index.html" TargetMode="External"/><Relationship Id="rId2" Type="http://schemas.openxmlformats.org/officeDocument/2006/relationships/hyperlink" Target="http://hl7.org/fhir/us/health-care-surveys-reporting/2022Jan/index.html" TargetMode="External"/><Relationship Id="rId1" Type="http://schemas.openxmlformats.org/officeDocument/2006/relationships/slideLayout" Target="../slideLayouts/slideLayout2.xml"/><Relationship Id="rId5" Type="http://schemas.openxmlformats.org/officeDocument/2006/relationships/hyperlink" Target="http://build.fhir.org/ig/HL7/case-reporting/" TargetMode="External"/><Relationship Id="rId4" Type="http://schemas.openxmlformats.org/officeDocument/2006/relationships/hyperlink" Target="https://hl7.org/fhir/us/medmorph-research-dex/2022Ja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June 21</a:t>
            </a:r>
            <a:r>
              <a:rPr lang="en-US" sz="2400" baseline="30000" dirty="0">
                <a:solidFill>
                  <a:srgbClr val="FFFFFF"/>
                </a:solidFill>
                <a:latin typeface="Myriad Web Pro"/>
              </a:rPr>
              <a:t>st</a:t>
            </a:r>
            <a:r>
              <a:rPr lang="en-US" sz="2400" dirty="0">
                <a:solidFill>
                  <a:srgbClr val="FFFFFF"/>
                </a:solidFill>
                <a:latin typeface="Myriad Web Pro"/>
              </a:rPr>
              <a:t>, 2022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C1A6-BF22-476D-BDA8-E505F73E1DEA}"/>
              </a:ext>
            </a:extLst>
          </p:cNvPr>
          <p:cNvSpPr>
            <a:spLocks noGrp="1"/>
          </p:cNvSpPr>
          <p:nvPr>
            <p:ph type="title"/>
          </p:nvPr>
        </p:nvSpPr>
        <p:spPr>
          <a:xfrm>
            <a:off x="449317" y="102366"/>
            <a:ext cx="10515600" cy="1325563"/>
          </a:xfrm>
        </p:spPr>
        <p:txBody>
          <a:bodyPr>
            <a:normAutofit/>
          </a:bodyPr>
          <a:lstStyle/>
          <a:p>
            <a:r>
              <a:rPr lang="en-US" sz="3600" dirty="0"/>
              <a:t>Reference Architecture IG Update</a:t>
            </a:r>
          </a:p>
        </p:txBody>
      </p:sp>
      <p:sp>
        <p:nvSpPr>
          <p:cNvPr id="3" name="Content Placeholder 2">
            <a:extLst>
              <a:ext uri="{FF2B5EF4-FFF2-40B4-BE49-F238E27FC236}">
                <a16:creationId xmlns:a16="http://schemas.microsoft.com/office/drawing/2014/main" id="{A98FE299-425C-4CA9-BF98-E56142169EEA}"/>
              </a:ext>
            </a:extLst>
          </p:cNvPr>
          <p:cNvSpPr>
            <a:spLocks noGrp="1"/>
          </p:cNvSpPr>
          <p:nvPr>
            <p:ph idx="1"/>
          </p:nvPr>
        </p:nvSpPr>
        <p:spPr>
          <a:xfrm>
            <a:off x="838200" y="1610633"/>
            <a:ext cx="10515600" cy="4850946"/>
          </a:xfrm>
        </p:spPr>
        <p:txBody>
          <a:bodyPr>
            <a:normAutofit/>
          </a:bodyPr>
          <a:lstStyle/>
          <a:p>
            <a:r>
              <a:rPr lang="en-US" b="1" dirty="0"/>
              <a:t>All ballot comments have been dispositioned and approved by the Public Health Workgroup!!</a:t>
            </a:r>
            <a:endParaRPr lang="en-US" b="1" dirty="0">
              <a:hlinkClick r:id="rId2">
                <a:extLst>
                  <a:ext uri="{A12FA001-AC4F-418D-AE19-62706E023703}">
                    <ahyp:hlinkClr xmlns:ahyp="http://schemas.microsoft.com/office/drawing/2018/hyperlinkcolor" val="tx"/>
                  </a:ext>
                </a:extLst>
              </a:hlinkClick>
            </a:endParaRPr>
          </a:p>
          <a:p>
            <a:r>
              <a:rPr lang="en-US" dirty="0"/>
              <a:t>Next Steps</a:t>
            </a:r>
          </a:p>
          <a:p>
            <a:pPr marL="742950" marR="0" lvl="1"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Add the CREDs acknowledgement (agreed upon statement by the CREDs team) in the RA introduction</a:t>
            </a:r>
            <a:endParaRPr lang="en-US"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Look at Hybrid/Intermediary IG (FAST) project to determine impact/integration </a:t>
            </a:r>
          </a:p>
          <a:p>
            <a:pPr marL="742950" marR="0" lvl="1" indent="-285750">
              <a:lnSpc>
                <a:spcPct val="107000"/>
              </a:lnSpc>
              <a:spcBef>
                <a:spcPts val="0"/>
              </a:spcBef>
              <a:spcAft>
                <a:spcPts val="800"/>
              </a:spcAft>
              <a:buFont typeface="Courier New" panose="02070309020205020404" pitchFamily="49" charset="0"/>
              <a:buChar char="o"/>
            </a:pPr>
            <a:r>
              <a:rPr lang="en-US" dirty="0">
                <a:ea typeface="Calibri" panose="020F0502020204030204" pitchFamily="34" charset="0"/>
                <a:cs typeface="Calibri" panose="020F0502020204030204" pitchFamily="34" charset="0"/>
              </a:rPr>
              <a:t>Make final changes/updates based on ballot comments</a:t>
            </a:r>
          </a:p>
          <a:p>
            <a:pPr marL="742950" marR="0" lvl="1"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Submit RA IG to HL7 for approval to publish</a:t>
            </a:r>
            <a:endParaRPr lang="en-US" dirty="0">
              <a:effectLst/>
              <a:ea typeface="Calibri" panose="020F0502020204030204" pitchFamily="34" charset="0"/>
              <a:cs typeface="Times New Roman" panose="02020603050405020304" pitchFamily="18" charset="0"/>
            </a:endParaRPr>
          </a:p>
          <a:p>
            <a:pPr lvl="1"/>
            <a:r>
              <a:rPr lang="en-US" dirty="0">
                <a:solidFill>
                  <a:srgbClr val="0563C1"/>
                </a:solidFill>
                <a:hlinkClick r:id="rId2">
                  <a:extLst>
                    <a:ext uri="{A12FA001-AC4F-418D-AE19-62706E023703}">
                      <ahyp:hlinkClr xmlns:ahyp="http://schemas.microsoft.com/office/drawing/2018/hyperlinkcolor" val="tx"/>
                    </a:ext>
                  </a:extLst>
                </a:hlinkClick>
              </a:rPr>
              <a:t>http://build.fhir.org/ig/HL7/fhir-medmorph/</a:t>
            </a:r>
            <a:r>
              <a:rPr lang="en-US" dirty="0"/>
              <a:t> </a:t>
            </a:r>
          </a:p>
          <a:p>
            <a:pPr lvl="1"/>
            <a:endParaRPr lang="en-US" dirty="0"/>
          </a:p>
        </p:txBody>
      </p:sp>
    </p:spTree>
    <p:extLst>
      <p:ext uri="{BB962C8B-B14F-4D97-AF65-F5344CB8AC3E}">
        <p14:creationId xmlns:p14="http://schemas.microsoft.com/office/powerpoint/2010/main" val="329013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Pilots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30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a:xfrm>
            <a:off x="450905" y="239001"/>
            <a:ext cx="10515600" cy="725545"/>
          </a:xfrm>
        </p:spPr>
        <p:txBody>
          <a:bodyPr>
            <a:normAutofit/>
          </a:bodyPr>
          <a:lstStyle/>
          <a:p>
            <a:r>
              <a:rPr lang="en-US" dirty="0">
                <a:solidFill>
                  <a:srgbClr val="0070C0"/>
                </a:solidFill>
              </a:rPr>
              <a:t>Real-World Pilot #1: Chronic Hepatitis C Surveillance</a:t>
            </a:r>
          </a:p>
        </p:txBody>
      </p:sp>
      <p:sp>
        <p:nvSpPr>
          <p:cNvPr id="3" name="Content Placeholder 2">
            <a:extLst>
              <a:ext uri="{FF2B5EF4-FFF2-40B4-BE49-F238E27FC236}">
                <a16:creationId xmlns:a16="http://schemas.microsoft.com/office/drawing/2014/main" id="{FC3F19C9-5496-4769-8FA0-C18D53BED127}"/>
              </a:ext>
            </a:extLst>
          </p:cNvPr>
          <p:cNvSpPr>
            <a:spLocks noGrp="1"/>
          </p:cNvSpPr>
          <p:nvPr>
            <p:ph sz="half" idx="2"/>
          </p:nvPr>
        </p:nvSpPr>
        <p:spPr>
          <a:xfrm>
            <a:off x="450905" y="1090671"/>
            <a:ext cx="11392228" cy="5637488"/>
          </a:xfrm>
        </p:spPr>
        <p:txBody>
          <a:bodyPr>
            <a:normAutofit fontScale="85000" lnSpcReduction="20000"/>
          </a:bodyPr>
          <a:lstStyle/>
          <a:p>
            <a:r>
              <a:rPr lang="en-US" sz="2600" dirty="0">
                <a:solidFill>
                  <a:schemeClr val="tx1"/>
                </a:solidFill>
              </a:rPr>
              <a:t>Pilot Objectives:</a:t>
            </a:r>
          </a:p>
          <a:p>
            <a:pPr lvl="1"/>
            <a:r>
              <a:rPr lang="en-US" b="1" dirty="0"/>
              <a:t>Apply</a:t>
            </a:r>
            <a:r>
              <a:rPr lang="en-US" b="0" dirty="0"/>
              <a:t> RA IG in real-world setting to continue learnings from HL7® FHIR® Connectathons</a:t>
            </a:r>
          </a:p>
          <a:p>
            <a:pPr lvl="1"/>
            <a:r>
              <a:rPr lang="en-US" b="1" dirty="0"/>
              <a:t>Demonstrate</a:t>
            </a:r>
            <a:r>
              <a:rPr lang="en-US" b="0" dirty="0"/>
              <a:t> RA IG can facilitate data exchange using FHIR® across multiple EHR platforms and can be used by different types of health care organizations</a:t>
            </a:r>
          </a:p>
          <a:p>
            <a:pPr lvl="1"/>
            <a:r>
              <a:rPr lang="en-US" b="1" dirty="0"/>
              <a:t>Evaluate </a:t>
            </a:r>
            <a:r>
              <a:rPr lang="en-US" b="0" dirty="0"/>
              <a:t>quantitative (e.g., completeness, timeliness, accuracy) and qualitative (e.g., perceptions of using an approach like MedMorph before and after implementation, organizational buy-in) aspects of the pilot</a:t>
            </a:r>
          </a:p>
          <a:p>
            <a:r>
              <a:rPr lang="en-US" sz="2600" dirty="0">
                <a:solidFill>
                  <a:schemeClr val="tx1"/>
                </a:solidFill>
              </a:rPr>
              <a:t>Pilot Design:</a:t>
            </a:r>
            <a:endParaRPr lang="en-US" sz="2600" b="0" dirty="0">
              <a:solidFill>
                <a:schemeClr val="tx1"/>
              </a:solidFill>
            </a:endParaRPr>
          </a:p>
          <a:p>
            <a:pPr lvl="1"/>
            <a:r>
              <a:rPr lang="en-US" i="1" dirty="0"/>
              <a:t>Data senders</a:t>
            </a:r>
          </a:p>
          <a:p>
            <a:pPr lvl="2"/>
            <a:r>
              <a:rPr lang="en-US" sz="2200" dirty="0"/>
              <a:t>Different clinical site types (e.g., academic medical center, FQHC, specialty clinic) on three different EHR platforms – Currently recruiting clinical sites / EHR vendors</a:t>
            </a:r>
          </a:p>
          <a:p>
            <a:pPr lvl="3"/>
            <a:r>
              <a:rPr lang="en-US" sz="2000" b="1" dirty="0"/>
              <a:t>Onboard:</a:t>
            </a:r>
            <a:r>
              <a:rPr lang="en-US" sz="2000" dirty="0"/>
              <a:t> </a:t>
            </a:r>
            <a:r>
              <a:rPr lang="en-US" sz="2000" dirty="0" err="1"/>
              <a:t>MDLand</a:t>
            </a:r>
            <a:r>
              <a:rPr lang="en-US" sz="2000" dirty="0"/>
              <a:t>/[clinical client]</a:t>
            </a:r>
          </a:p>
          <a:p>
            <a:pPr lvl="3"/>
            <a:r>
              <a:rPr lang="en-US" sz="2000" b="1" dirty="0"/>
              <a:t>Onboard: </a:t>
            </a:r>
            <a:r>
              <a:rPr lang="en-US" sz="2000" dirty="0" err="1"/>
              <a:t>InSync</a:t>
            </a:r>
            <a:r>
              <a:rPr lang="en-US" sz="2000" dirty="0"/>
              <a:t>/Addiction Care Interventions (ACI)</a:t>
            </a:r>
          </a:p>
          <a:p>
            <a:pPr lvl="3"/>
            <a:r>
              <a:rPr lang="en-US" sz="2000" b="1" dirty="0"/>
              <a:t>In Progress: </a:t>
            </a:r>
            <a:r>
              <a:rPr lang="en-US" sz="2000" dirty="0"/>
              <a:t>Epic/Weill Cornell Medical Center (+ INSIGHT CRN (a PCORnet node) as a research organization)</a:t>
            </a:r>
          </a:p>
          <a:p>
            <a:pPr lvl="1"/>
            <a:r>
              <a:rPr lang="en-US" i="1" dirty="0"/>
              <a:t>Data receivers</a:t>
            </a:r>
          </a:p>
          <a:p>
            <a:pPr lvl="2"/>
            <a:r>
              <a:rPr lang="en-US" sz="2200" dirty="0"/>
              <a:t>Public Health Agency – New York City Department of Health and Mental Hygiene</a:t>
            </a:r>
          </a:p>
          <a:p>
            <a:pPr lvl="2"/>
            <a:r>
              <a:rPr lang="en-US" sz="2200" dirty="0"/>
              <a:t>Research Organization – Westat</a:t>
            </a:r>
            <a:endParaRPr lang="en-US" dirty="0">
              <a:solidFill>
                <a:schemeClr val="tx1"/>
              </a:solidFill>
            </a:endParaRPr>
          </a:p>
          <a:p>
            <a:r>
              <a:rPr lang="en-US" sz="2600" dirty="0">
                <a:solidFill>
                  <a:schemeClr val="tx1"/>
                </a:solidFill>
              </a:rPr>
              <a:t>Content: </a:t>
            </a:r>
          </a:p>
          <a:p>
            <a:pPr lvl="1"/>
            <a:r>
              <a:rPr lang="en-US" sz="2600" b="0" dirty="0">
                <a:solidFill>
                  <a:schemeClr val="tx1"/>
                </a:solidFill>
              </a:rPr>
              <a:t>Uses the electronic initial case report (eICR) data as described in the eCR FHIR® IG</a:t>
            </a:r>
            <a:endParaRPr lang="en-US" b="0" dirty="0">
              <a:solidFill>
                <a:schemeClr val="tx1"/>
              </a:solidFill>
            </a:endParaRPr>
          </a:p>
        </p:txBody>
      </p:sp>
    </p:spTree>
    <p:extLst>
      <p:ext uri="{BB962C8B-B14F-4D97-AF65-F5344CB8AC3E}">
        <p14:creationId xmlns:p14="http://schemas.microsoft.com/office/powerpoint/2010/main" val="93966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839788" y="114299"/>
            <a:ext cx="10515600" cy="1086539"/>
          </a:xfrm>
        </p:spPr>
        <p:txBody>
          <a:bodyPr>
            <a:normAutofit/>
          </a:bodyPr>
          <a:lstStyle/>
          <a:p>
            <a:r>
              <a:rPr lang="en-US" dirty="0">
                <a:solidFill>
                  <a:srgbClr val="0070C0"/>
                </a:solidFill>
              </a:rPr>
              <a:t>Pilots &amp; Alignments In Progress (1)</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199" y="1200838"/>
            <a:ext cx="10938831" cy="5657162"/>
          </a:xfrm>
        </p:spPr>
        <p:txBody>
          <a:bodyPr>
            <a:normAutofit fontScale="77500" lnSpcReduction="20000"/>
          </a:bodyPr>
          <a:lstStyle/>
          <a:p>
            <a:pPr>
              <a:lnSpc>
                <a:spcPct val="100000"/>
              </a:lnSpc>
            </a:pPr>
            <a:r>
              <a:rPr lang="en-US" sz="2800" b="0" dirty="0">
                <a:solidFill>
                  <a:schemeClr val="tx1"/>
                </a:solidFill>
              </a:rPr>
              <a:t>Central Cancer Registry Reporting – pilot (content IG already developed)</a:t>
            </a:r>
          </a:p>
          <a:p>
            <a:pPr>
              <a:lnSpc>
                <a:spcPct val="100000"/>
              </a:lnSpc>
            </a:pPr>
            <a:r>
              <a:rPr lang="en-US" sz="2800" b="0" dirty="0">
                <a:solidFill>
                  <a:schemeClr val="tx1"/>
                </a:solidFill>
              </a:rPr>
              <a:t>Health Care Surveys – pilot (content IG already developed)</a:t>
            </a:r>
          </a:p>
          <a:p>
            <a:pPr>
              <a:lnSpc>
                <a:spcPct val="100000"/>
              </a:lnSpc>
            </a:pPr>
            <a:r>
              <a:rPr lang="en-US" sz="2800" b="0" dirty="0">
                <a:solidFill>
                  <a:schemeClr val="tx1"/>
                </a:solidFill>
              </a:rPr>
              <a:t>Influenza Hospitalization Surveillance – content IG development and pilot</a:t>
            </a:r>
          </a:p>
          <a:p>
            <a:pPr>
              <a:lnSpc>
                <a:spcPct val="100000"/>
              </a:lnSpc>
            </a:pPr>
            <a:r>
              <a:rPr lang="en-US" sz="2800" b="0" dirty="0">
                <a:solidFill>
                  <a:schemeClr val="tx1"/>
                </a:solidFill>
              </a:rPr>
              <a:t>Vital Statistics: Birth Reporting IG – alignment with MedMorph RA </a:t>
            </a:r>
          </a:p>
          <a:p>
            <a:pPr>
              <a:lnSpc>
                <a:spcPct val="100000"/>
              </a:lnSpc>
            </a:pPr>
            <a:r>
              <a:rPr lang="en-US" sz="2800" b="0" dirty="0">
                <a:solidFill>
                  <a:schemeClr val="tx1"/>
                </a:solidFill>
              </a:rPr>
              <a:t>HRSA Uniform Data System (UDS) Reporting from FQHCs – content IG development and pilot</a:t>
            </a:r>
          </a:p>
          <a:p>
            <a:pPr lvl="1">
              <a:lnSpc>
                <a:spcPct val="100000"/>
              </a:lnSpc>
            </a:pPr>
            <a:r>
              <a:rPr lang="en-US" sz="2800" b="0" dirty="0">
                <a:solidFill>
                  <a:schemeClr val="tx1"/>
                </a:solidFill>
              </a:rPr>
              <a:t>HRSA’s Uniform Data System patient-level submission, or UDS+, is a redesign of parts of the UDS to increase data granularity and reduce annual reporting burden by aligning with interoperability standards described in the </a:t>
            </a:r>
            <a:r>
              <a:rPr lang="en-US" sz="2800" b="0" dirty="0" err="1">
                <a:solidFill>
                  <a:schemeClr val="tx1"/>
                </a:solidFill>
              </a:rPr>
              <a:t>MedMorph</a:t>
            </a:r>
            <a:r>
              <a:rPr lang="en-US" sz="2800" b="0" dirty="0">
                <a:solidFill>
                  <a:schemeClr val="tx1"/>
                </a:solidFill>
              </a:rPr>
              <a:t> Reference Architecture IG</a:t>
            </a:r>
          </a:p>
          <a:p>
            <a:pPr lvl="1">
              <a:lnSpc>
                <a:spcPct val="100000"/>
              </a:lnSpc>
            </a:pPr>
            <a:r>
              <a:rPr lang="en-US" sz="2800" b="0" dirty="0">
                <a:solidFill>
                  <a:schemeClr val="tx1"/>
                </a:solidFill>
              </a:rPr>
              <a:t>Beginning in the CY 2023 reporting period, which is due in 2024, HRSA’s Bureau of Primary Health Care (BPHC) will accept de-identified patient-level report data</a:t>
            </a:r>
          </a:p>
          <a:p>
            <a:pPr lvl="1">
              <a:lnSpc>
                <a:spcPct val="100000"/>
              </a:lnSpc>
            </a:pPr>
            <a:r>
              <a:rPr lang="en-US" sz="2800" b="0" dirty="0">
                <a:solidFill>
                  <a:schemeClr val="tx1"/>
                </a:solidFill>
              </a:rPr>
              <a:t>Submissions can be via either Bulk FHIR or manual file upload (XML)</a:t>
            </a:r>
          </a:p>
          <a:p>
            <a:pPr marL="0" indent="0">
              <a:lnSpc>
                <a:spcPct val="100000"/>
              </a:lnSpc>
              <a:buNone/>
            </a:pPr>
            <a:endParaRPr lang="en-US" sz="2800" b="0" dirty="0">
              <a:solidFill>
                <a:schemeClr val="tx1"/>
              </a:solidFill>
            </a:endParaRPr>
          </a:p>
          <a:p>
            <a:pPr>
              <a:lnSpc>
                <a:spcPct val="100000"/>
              </a:lnSpc>
            </a:pPr>
            <a:r>
              <a:rPr lang="en-US" sz="2800" b="0" dirty="0">
                <a:solidFill>
                  <a:schemeClr val="tx1"/>
                </a:solidFill>
              </a:rPr>
              <a:t>NOTE: There is interest from the international community in moving MedMorph to Universal Realm (it is currently US Realm) </a:t>
            </a:r>
          </a:p>
        </p:txBody>
      </p:sp>
    </p:spTree>
    <p:extLst>
      <p:ext uri="{BB962C8B-B14F-4D97-AF65-F5344CB8AC3E}">
        <p14:creationId xmlns:p14="http://schemas.microsoft.com/office/powerpoint/2010/main" val="203815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619070" y="0"/>
            <a:ext cx="10515600" cy="1163657"/>
          </a:xfrm>
        </p:spPr>
        <p:txBody>
          <a:bodyPr>
            <a:normAutofit/>
          </a:bodyPr>
          <a:lstStyle/>
          <a:p>
            <a:r>
              <a:rPr lang="en-US" dirty="0">
                <a:solidFill>
                  <a:srgbClr val="0070C0"/>
                </a:solidFill>
              </a:rPr>
              <a:t>Pilots &amp; Alignments In Progress (2)</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200" y="1068636"/>
            <a:ext cx="10515600" cy="5675064"/>
          </a:xfrm>
        </p:spPr>
        <p:txBody>
          <a:bodyPr>
            <a:normAutofit lnSpcReduction="10000"/>
          </a:bodyPr>
          <a:lstStyle/>
          <a:p>
            <a:pPr>
              <a:lnSpc>
                <a:spcPct val="100000"/>
              </a:lnSpc>
            </a:pPr>
            <a:r>
              <a:rPr lang="en-US" sz="2800" b="0" dirty="0">
                <a:solidFill>
                  <a:schemeClr val="tx1"/>
                </a:solidFill>
              </a:rPr>
              <a:t>Discussions started:</a:t>
            </a:r>
          </a:p>
          <a:p>
            <a:pPr lvl="1">
              <a:lnSpc>
                <a:spcPct val="100000"/>
              </a:lnSpc>
            </a:pPr>
            <a:r>
              <a:rPr lang="en-US" sz="2800" dirty="0"/>
              <a:t>CMS Quality Reporting</a:t>
            </a:r>
          </a:p>
          <a:p>
            <a:pPr lvl="1">
              <a:lnSpc>
                <a:spcPct val="100000"/>
              </a:lnSpc>
            </a:pPr>
            <a:r>
              <a:rPr lang="en-US" sz="2800" dirty="0"/>
              <a:t>Vulcan: Real World Data, FHIR to OMOP, Adverse Events, Phenopackets</a:t>
            </a:r>
          </a:p>
          <a:p>
            <a:pPr lvl="1">
              <a:lnSpc>
                <a:spcPct val="100000"/>
              </a:lnSpc>
            </a:pPr>
            <a:r>
              <a:rPr lang="en-US" sz="2800" b="0" dirty="0">
                <a:solidFill>
                  <a:schemeClr val="tx1"/>
                </a:solidFill>
              </a:rPr>
              <a:t>CIC WG: “Registry of Registries” – alignment to MedMorph RA</a:t>
            </a:r>
          </a:p>
          <a:p>
            <a:pPr lvl="1">
              <a:lnSpc>
                <a:spcPct val="100000"/>
              </a:lnSpc>
            </a:pPr>
            <a:r>
              <a:rPr lang="en-US" sz="2800" dirty="0"/>
              <a:t>LHS WG” “Project of Projects” – bringing together existing IGs, accelerators, projects, and other efforts to help show how they can fit together to support the learning health system</a:t>
            </a:r>
            <a:endParaRPr lang="en-US" sz="2800" b="0" dirty="0">
              <a:solidFill>
                <a:schemeClr val="tx1"/>
              </a:solidFill>
            </a:endParaRPr>
          </a:p>
          <a:p>
            <a:pPr lvl="1">
              <a:lnSpc>
                <a:spcPct val="100000"/>
              </a:lnSpc>
            </a:pPr>
            <a:r>
              <a:rPr lang="en-US" sz="2800" dirty="0"/>
              <a:t>NLM: </a:t>
            </a:r>
            <a:r>
              <a:rPr lang="en-US" sz="2800" b="0" dirty="0">
                <a:solidFill>
                  <a:schemeClr val="tx1"/>
                </a:solidFill>
              </a:rPr>
              <a:t>ClinicalTrials.gov</a:t>
            </a:r>
          </a:p>
          <a:p>
            <a:pPr lvl="1">
              <a:lnSpc>
                <a:spcPct val="100000"/>
              </a:lnSpc>
            </a:pPr>
            <a:r>
              <a:rPr lang="en-US" sz="2800" b="0" dirty="0">
                <a:solidFill>
                  <a:schemeClr val="tx1"/>
                </a:solidFill>
              </a:rPr>
              <a:t>FDA: SHIELD</a:t>
            </a:r>
          </a:p>
          <a:p>
            <a:pPr lvl="1">
              <a:lnSpc>
                <a:spcPct val="100000"/>
              </a:lnSpc>
            </a:pPr>
            <a:r>
              <a:rPr lang="en-US" sz="2800" b="0" dirty="0">
                <a:solidFill>
                  <a:schemeClr val="tx1"/>
                </a:solidFill>
              </a:rPr>
              <a:t>CDC/FDA/ONC: Patient-Generated Health Data (from consumer medical devices)</a:t>
            </a:r>
          </a:p>
          <a:p>
            <a:pPr lvl="1">
              <a:lnSpc>
                <a:spcPct val="100000"/>
              </a:lnSpc>
            </a:pPr>
            <a:r>
              <a:rPr lang="en-US" sz="2800" b="0" dirty="0">
                <a:solidFill>
                  <a:schemeClr val="tx1"/>
                </a:solidFill>
              </a:rPr>
              <a:t>NIDDK/AHRQ: Shared eCare Plans</a:t>
            </a:r>
          </a:p>
          <a:p>
            <a:pPr marL="0" indent="0">
              <a:lnSpc>
                <a:spcPct val="100000"/>
              </a:lnSpc>
              <a:buNone/>
            </a:pPr>
            <a:endParaRPr lang="en-US" sz="2800" b="0" dirty="0">
              <a:solidFill>
                <a:schemeClr val="tx1"/>
              </a:solidFill>
            </a:endParaRPr>
          </a:p>
        </p:txBody>
      </p:sp>
    </p:spTree>
    <p:extLst>
      <p:ext uri="{BB962C8B-B14F-4D97-AF65-F5344CB8AC3E}">
        <p14:creationId xmlns:p14="http://schemas.microsoft.com/office/powerpoint/2010/main" val="217291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D7A5-6E97-4F28-AE22-F84F5149EB4C}"/>
              </a:ext>
            </a:extLst>
          </p:cNvPr>
          <p:cNvSpPr>
            <a:spLocks noGrp="1"/>
          </p:cNvSpPr>
          <p:nvPr>
            <p:ph type="title"/>
          </p:nvPr>
        </p:nvSpPr>
        <p:spPr>
          <a:xfrm>
            <a:off x="112986" y="30162"/>
            <a:ext cx="11870678" cy="1325563"/>
          </a:xfrm>
        </p:spPr>
        <p:txBody>
          <a:bodyPr>
            <a:normAutofit/>
          </a:bodyPr>
          <a:lstStyle/>
          <a:p>
            <a:r>
              <a:rPr lang="en-US" sz="3600" dirty="0">
                <a:solidFill>
                  <a:srgbClr val="0070C0"/>
                </a:solidFill>
              </a:rPr>
              <a:t>The Future of the MedMorph Reference Architecture in Supporting Public Health &amp; Beyond</a:t>
            </a:r>
          </a:p>
        </p:txBody>
      </p:sp>
      <p:sp>
        <p:nvSpPr>
          <p:cNvPr id="3" name="Content Placeholder 2">
            <a:extLst>
              <a:ext uri="{FF2B5EF4-FFF2-40B4-BE49-F238E27FC236}">
                <a16:creationId xmlns:a16="http://schemas.microsoft.com/office/drawing/2014/main" id="{B9DA8E52-2348-4BD4-AF64-AB739C498FB8}"/>
              </a:ext>
            </a:extLst>
          </p:cNvPr>
          <p:cNvSpPr>
            <a:spLocks noGrp="1"/>
          </p:cNvSpPr>
          <p:nvPr>
            <p:ph idx="1"/>
          </p:nvPr>
        </p:nvSpPr>
        <p:spPr>
          <a:xfrm>
            <a:off x="412279" y="1355725"/>
            <a:ext cx="5830866" cy="4235778"/>
          </a:xfrm>
          <a:ln>
            <a:solidFill>
              <a:srgbClr val="00606B"/>
            </a:solidFill>
          </a:ln>
        </p:spPr>
        <p:txBody>
          <a:bodyPr>
            <a:noAutofit/>
          </a:bodyPr>
          <a:lstStyle/>
          <a:p>
            <a:pPr marL="137160" indent="0">
              <a:lnSpc>
                <a:spcPct val="110000"/>
              </a:lnSpc>
              <a:buNone/>
            </a:pPr>
            <a:r>
              <a:rPr lang="en-US" sz="2200" b="1" dirty="0">
                <a:solidFill>
                  <a:srgbClr val="7BA255"/>
                </a:solidFill>
              </a:rPr>
              <a:t>Potential Additional Data Sources</a:t>
            </a:r>
          </a:p>
          <a:p>
            <a:pPr marL="822960" lvl="2">
              <a:lnSpc>
                <a:spcPct val="100000"/>
              </a:lnSpc>
              <a:spcBef>
                <a:spcPts val="1000"/>
              </a:spcBef>
            </a:pPr>
            <a:r>
              <a:rPr lang="en-US" sz="1900" dirty="0"/>
              <a:t>Health Information Exchanges (HIEs)</a:t>
            </a:r>
          </a:p>
          <a:p>
            <a:pPr marL="822960" lvl="2">
              <a:lnSpc>
                <a:spcPct val="100000"/>
              </a:lnSpc>
              <a:spcBef>
                <a:spcPts val="1000"/>
              </a:spcBef>
            </a:pPr>
            <a:r>
              <a:rPr lang="en-US" sz="1900" dirty="0"/>
              <a:t>Registries (e.g., immunization)</a:t>
            </a:r>
          </a:p>
          <a:p>
            <a:pPr marL="822960" lvl="2">
              <a:lnSpc>
                <a:spcPct val="100000"/>
              </a:lnSpc>
              <a:spcBef>
                <a:spcPts val="1000"/>
              </a:spcBef>
            </a:pPr>
            <a:r>
              <a:rPr lang="en-US" sz="1900" dirty="0"/>
              <a:t>eCare Plans</a:t>
            </a:r>
          </a:p>
          <a:p>
            <a:pPr marL="822960" lvl="2">
              <a:lnSpc>
                <a:spcPct val="100000"/>
              </a:lnSpc>
              <a:spcBef>
                <a:spcPts val="1000"/>
              </a:spcBef>
            </a:pPr>
            <a:r>
              <a:rPr lang="en-US" sz="1900" dirty="0"/>
              <a:t>Lab/Pharmacy/Radiology Systems</a:t>
            </a:r>
          </a:p>
          <a:p>
            <a:pPr marL="822960" lvl="2">
              <a:lnSpc>
                <a:spcPct val="100000"/>
              </a:lnSpc>
              <a:spcBef>
                <a:spcPts val="1000"/>
              </a:spcBef>
            </a:pPr>
            <a:r>
              <a:rPr lang="en-US" sz="1900" dirty="0"/>
              <a:t>Electronic Birth Registration Systems (EBRS)</a:t>
            </a:r>
          </a:p>
          <a:p>
            <a:pPr marL="822960" lvl="2">
              <a:lnSpc>
                <a:spcPct val="100000"/>
              </a:lnSpc>
              <a:spcBef>
                <a:spcPts val="1000"/>
              </a:spcBef>
            </a:pPr>
            <a:r>
              <a:rPr lang="en-US" sz="1900" dirty="0"/>
              <a:t>Patient-generated health data from consumer medical devices</a:t>
            </a:r>
          </a:p>
          <a:p>
            <a:pPr marL="822960" lvl="2">
              <a:lnSpc>
                <a:spcPct val="100000"/>
              </a:lnSpc>
              <a:spcBef>
                <a:spcPts val="1000"/>
              </a:spcBef>
            </a:pPr>
            <a:r>
              <a:rPr lang="en-US" sz="1900" dirty="0"/>
              <a:t>ClinicalTrials.gov (NLM)</a:t>
            </a:r>
          </a:p>
          <a:p>
            <a:pPr marL="822960" lvl="2">
              <a:lnSpc>
                <a:spcPct val="100000"/>
              </a:lnSpc>
              <a:spcBef>
                <a:spcPts val="1000"/>
              </a:spcBef>
            </a:pPr>
            <a:r>
              <a:rPr lang="en-US" sz="1900" dirty="0"/>
              <a:t>Non-EHR hospital systems</a:t>
            </a:r>
          </a:p>
        </p:txBody>
      </p:sp>
      <p:sp>
        <p:nvSpPr>
          <p:cNvPr id="4" name="Content Placeholder 3">
            <a:extLst>
              <a:ext uri="{FF2B5EF4-FFF2-40B4-BE49-F238E27FC236}">
                <a16:creationId xmlns:a16="http://schemas.microsoft.com/office/drawing/2014/main" id="{F4262CD2-9D4C-4A95-B037-BF0E6A4ED846}"/>
              </a:ext>
            </a:extLst>
          </p:cNvPr>
          <p:cNvSpPr>
            <a:spLocks noGrp="1"/>
          </p:cNvSpPr>
          <p:nvPr>
            <p:ph sz="quarter" idx="4294967295"/>
          </p:nvPr>
        </p:nvSpPr>
        <p:spPr>
          <a:xfrm>
            <a:off x="6542437" y="1335880"/>
            <a:ext cx="5441227" cy="4255623"/>
          </a:xfrm>
          <a:ln>
            <a:solidFill>
              <a:srgbClr val="00606B"/>
            </a:solidFill>
          </a:ln>
        </p:spPr>
        <p:txBody>
          <a:bodyPr>
            <a:normAutofit fontScale="92500" lnSpcReduction="20000"/>
          </a:bodyPr>
          <a:lstStyle/>
          <a:p>
            <a:pPr marL="137160" indent="0">
              <a:lnSpc>
                <a:spcPct val="120000"/>
              </a:lnSpc>
              <a:buNone/>
            </a:pPr>
            <a:r>
              <a:rPr lang="en-US" sz="2400" b="1" dirty="0">
                <a:solidFill>
                  <a:srgbClr val="7BA255"/>
                </a:solidFill>
              </a:rPr>
              <a:t>Potential Additional Data Repositories</a:t>
            </a:r>
          </a:p>
          <a:p>
            <a:pPr marL="822960" lvl="2">
              <a:lnSpc>
                <a:spcPct val="110000"/>
              </a:lnSpc>
              <a:spcBef>
                <a:spcPts val="1000"/>
              </a:spcBef>
            </a:pPr>
            <a:r>
              <a:rPr lang="en-US" dirty="0"/>
              <a:t>CDC Data Lake/ Enterprise Data Analytics and Visualization (EDAV)</a:t>
            </a:r>
          </a:p>
          <a:p>
            <a:pPr marL="822960" lvl="2">
              <a:lnSpc>
                <a:spcPct val="110000"/>
              </a:lnSpc>
              <a:spcBef>
                <a:spcPts val="1000"/>
              </a:spcBef>
            </a:pPr>
            <a:r>
              <a:rPr lang="en-US" dirty="0"/>
              <a:t>Health Information Exchanges (HIEs)</a:t>
            </a:r>
          </a:p>
          <a:p>
            <a:pPr marL="822960" lvl="2">
              <a:lnSpc>
                <a:spcPct val="110000"/>
              </a:lnSpc>
              <a:spcBef>
                <a:spcPts val="1000"/>
              </a:spcBef>
            </a:pPr>
            <a:r>
              <a:rPr lang="en-US" dirty="0"/>
              <a:t>Registries</a:t>
            </a:r>
          </a:p>
          <a:p>
            <a:pPr marL="822960" lvl="2">
              <a:lnSpc>
                <a:spcPct val="110000"/>
              </a:lnSpc>
              <a:spcBef>
                <a:spcPts val="1000"/>
              </a:spcBef>
            </a:pPr>
            <a:r>
              <a:rPr lang="en-US" dirty="0"/>
              <a:t>eCare Plans</a:t>
            </a:r>
          </a:p>
          <a:p>
            <a:pPr marL="822960" lvl="2">
              <a:lnSpc>
                <a:spcPct val="110000"/>
              </a:lnSpc>
              <a:spcBef>
                <a:spcPts val="1000"/>
              </a:spcBef>
            </a:pPr>
            <a:r>
              <a:rPr lang="en-US" dirty="0"/>
              <a:t>EBRS</a:t>
            </a:r>
          </a:p>
          <a:p>
            <a:pPr marL="822960" lvl="2">
              <a:lnSpc>
                <a:spcPct val="110000"/>
              </a:lnSpc>
              <a:spcBef>
                <a:spcPts val="1000"/>
              </a:spcBef>
            </a:pPr>
            <a:r>
              <a:rPr lang="en-US" dirty="0"/>
              <a:t>HRSA Uniform Data System (UDS)</a:t>
            </a:r>
          </a:p>
          <a:p>
            <a:pPr marL="822960" lvl="2">
              <a:lnSpc>
                <a:spcPct val="110000"/>
              </a:lnSpc>
              <a:spcBef>
                <a:spcPts val="1000"/>
              </a:spcBef>
            </a:pPr>
            <a:r>
              <a:rPr lang="en-US" dirty="0"/>
              <a:t>CMS Quality Reporting Systems</a:t>
            </a:r>
          </a:p>
          <a:p>
            <a:pPr marL="822960" lvl="2">
              <a:lnSpc>
                <a:spcPct val="110000"/>
              </a:lnSpc>
              <a:spcBef>
                <a:spcPts val="1000"/>
              </a:spcBef>
            </a:pPr>
            <a:r>
              <a:rPr lang="en-US" dirty="0"/>
              <a:t>ClinicalTrials.gov (NLM)</a:t>
            </a:r>
          </a:p>
          <a:p>
            <a:pPr marL="822960" lvl="2">
              <a:lnSpc>
                <a:spcPct val="110000"/>
              </a:lnSpc>
              <a:spcBef>
                <a:spcPts val="1000"/>
              </a:spcBef>
            </a:pPr>
            <a:r>
              <a:rPr lang="en-US" dirty="0"/>
              <a:t>Additional Research Networks</a:t>
            </a:r>
          </a:p>
          <a:p>
            <a:pPr marL="365760">
              <a:lnSpc>
                <a:spcPct val="100000"/>
              </a:lnSpc>
            </a:pPr>
            <a:endParaRPr lang="en-US" dirty="0"/>
          </a:p>
        </p:txBody>
      </p:sp>
      <p:sp>
        <p:nvSpPr>
          <p:cNvPr id="61" name="Content Placeholder 2">
            <a:extLst>
              <a:ext uri="{FF2B5EF4-FFF2-40B4-BE49-F238E27FC236}">
                <a16:creationId xmlns:a16="http://schemas.microsoft.com/office/drawing/2014/main" id="{226AC8C2-4894-487B-AA13-E5C6800F7569}"/>
              </a:ext>
            </a:extLst>
          </p:cNvPr>
          <p:cNvSpPr txBox="1">
            <a:spLocks/>
          </p:cNvSpPr>
          <p:nvPr/>
        </p:nvSpPr>
        <p:spPr>
          <a:xfrm>
            <a:off x="412279" y="5710074"/>
            <a:ext cx="11571386" cy="1178804"/>
          </a:xfrm>
          <a:prstGeom prst="rect">
            <a:avLst/>
          </a:prstGeom>
          <a:ln>
            <a:solidFill>
              <a:srgbClr val="00606B"/>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7BA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Ways to Leverage Distributed Knowledge via the Knowledge Artifact Repository</a:t>
            </a:r>
          </a:p>
          <a:p>
            <a:pPr lvl="1"/>
            <a:r>
              <a:rPr lang="en-US" sz="2200" dirty="0"/>
              <a:t>Any use case that needs broad sharing and updating of trigger codes, value sets, rules, etc. for reporting or knowledge sharing (e.g., multiple public health programs, quality measurement, research, etc.)</a:t>
            </a:r>
          </a:p>
          <a:p>
            <a:pPr lvl="1"/>
            <a:endParaRPr lang="en-US" dirty="0"/>
          </a:p>
        </p:txBody>
      </p:sp>
    </p:spTree>
    <p:extLst>
      <p:ext uri="{BB962C8B-B14F-4D97-AF65-F5344CB8AC3E}">
        <p14:creationId xmlns:p14="http://schemas.microsoft.com/office/powerpoint/2010/main" val="333979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Partnering for Mutual Benefit</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37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p:txBody>
          <a:bodyPr>
            <a:normAutofit/>
          </a:bodyPr>
          <a:lstStyle/>
          <a:p>
            <a:r>
              <a:rPr lang="en-US" dirty="0">
                <a:solidFill>
                  <a:srgbClr val="0070C0"/>
                </a:solidFill>
              </a:rPr>
              <a:t>Example: MedMorph and CodeX Synergies</a:t>
            </a:r>
          </a:p>
        </p:txBody>
      </p:sp>
      <p:sp>
        <p:nvSpPr>
          <p:cNvPr id="3" name="Content Placeholder 2">
            <a:extLst>
              <a:ext uri="{FF2B5EF4-FFF2-40B4-BE49-F238E27FC236}">
                <a16:creationId xmlns:a16="http://schemas.microsoft.com/office/drawing/2014/main" id="{FC3F19C9-5496-4769-8FA0-C18D53BED127}"/>
              </a:ext>
            </a:extLst>
          </p:cNvPr>
          <p:cNvSpPr>
            <a:spLocks noGrp="1"/>
          </p:cNvSpPr>
          <p:nvPr>
            <p:ph sz="half" idx="2"/>
          </p:nvPr>
        </p:nvSpPr>
        <p:spPr>
          <a:xfrm>
            <a:off x="836612" y="1515979"/>
            <a:ext cx="10637979" cy="5212179"/>
          </a:xfrm>
        </p:spPr>
        <p:txBody>
          <a:bodyPr>
            <a:normAutofit lnSpcReduction="10000"/>
          </a:bodyPr>
          <a:lstStyle/>
          <a:p>
            <a:r>
              <a:rPr lang="en-US" b="0" dirty="0">
                <a:solidFill>
                  <a:schemeClr val="tx1"/>
                </a:solidFill>
              </a:rPr>
              <a:t>MedMorph</a:t>
            </a:r>
          </a:p>
          <a:p>
            <a:pPr lvl="1"/>
            <a:r>
              <a:rPr lang="en-US" b="0" dirty="0">
                <a:solidFill>
                  <a:schemeClr val="tx1"/>
                </a:solidFill>
              </a:rPr>
              <a:t>Leverages mCODE in the content for the Central Cancer Registry Reporting IG</a:t>
            </a:r>
          </a:p>
          <a:p>
            <a:pPr lvl="1"/>
            <a:r>
              <a:rPr lang="en-US" b="0" dirty="0">
                <a:solidFill>
                  <a:schemeClr val="tx1"/>
                </a:solidFill>
              </a:rPr>
              <a:t>Has received helpful input from the CodeX community (FHIR</a:t>
            </a:r>
            <a:r>
              <a:rPr lang="en-US" sz="2400" baseline="30000" dirty="0"/>
              <a:t>©</a:t>
            </a:r>
            <a:r>
              <a:rPr lang="en-US" b="0" dirty="0">
                <a:solidFill>
                  <a:schemeClr val="tx1"/>
                </a:solidFill>
              </a:rPr>
              <a:t> accelerator for cancer) on the MedMorph Reference Architecture &amp; Central Cancer Registry Reporting IGs</a:t>
            </a:r>
          </a:p>
          <a:p>
            <a:pPr lvl="1"/>
            <a:endParaRPr lang="en-US" b="0" dirty="0">
              <a:solidFill>
                <a:schemeClr val="tx1"/>
              </a:solidFill>
            </a:endParaRPr>
          </a:p>
          <a:p>
            <a:r>
              <a:rPr lang="en-US" b="0" dirty="0">
                <a:solidFill>
                  <a:schemeClr val="tx1"/>
                </a:solidFill>
              </a:rPr>
              <a:t>CodeX </a:t>
            </a:r>
          </a:p>
          <a:p>
            <a:pPr lvl="1"/>
            <a:r>
              <a:rPr lang="en-US" b="0" dirty="0">
                <a:solidFill>
                  <a:schemeClr val="tx1"/>
                </a:solidFill>
              </a:rPr>
              <a:t>Leverages the MedMorph Reference Architecture &amp; Central Cancer Registry Reporting IGs as the foundation for its technical requirements in a real-world pilot, allowing more effort to focus on testing rather than developing IGs</a:t>
            </a:r>
          </a:p>
          <a:p>
            <a:pPr lvl="1"/>
            <a:r>
              <a:rPr lang="en-US" b="0" dirty="0">
                <a:solidFill>
                  <a:schemeClr val="tx1"/>
                </a:solidFill>
              </a:rPr>
              <a:t>Has received input from MedMorph team members on the pilot</a:t>
            </a:r>
          </a:p>
          <a:p>
            <a:pPr lvl="1"/>
            <a:endParaRPr lang="en-US" b="0" dirty="0">
              <a:solidFill>
                <a:schemeClr val="tx1"/>
              </a:solidFill>
            </a:endParaRPr>
          </a:p>
          <a:p>
            <a:r>
              <a:rPr lang="en-US" b="0" dirty="0">
                <a:solidFill>
                  <a:schemeClr val="tx1"/>
                </a:solidFill>
              </a:rPr>
              <a:t>This mutual benefit has helped both MedMorph &amp; CodeX progress faster and more robustly in their respective work and ultimately helps eliminate another “one off” approach that would add burden to the data senders and receivers</a:t>
            </a:r>
          </a:p>
          <a:p>
            <a:pPr lvl="1"/>
            <a:endParaRPr lang="en-US" b="0" dirty="0">
              <a:solidFill>
                <a:schemeClr val="tx1"/>
              </a:solidFill>
            </a:endParaRPr>
          </a:p>
        </p:txBody>
      </p:sp>
    </p:spTree>
    <p:extLst>
      <p:ext uri="{BB962C8B-B14F-4D97-AF65-F5344CB8AC3E}">
        <p14:creationId xmlns:p14="http://schemas.microsoft.com/office/powerpoint/2010/main" val="393468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p:txBody>
          <a:bodyPr>
            <a:normAutofit/>
          </a:bodyPr>
          <a:lstStyle/>
          <a:p>
            <a:r>
              <a:rPr lang="en-US" dirty="0">
                <a:solidFill>
                  <a:srgbClr val="0070C0"/>
                </a:solidFill>
              </a:rPr>
              <a:t>Example: MedMorph and Clinical Registry Extraction and Data Submission (CREDS)</a:t>
            </a:r>
          </a:p>
        </p:txBody>
      </p:sp>
      <p:sp>
        <p:nvSpPr>
          <p:cNvPr id="3" name="Content Placeholder 2">
            <a:extLst>
              <a:ext uri="{FF2B5EF4-FFF2-40B4-BE49-F238E27FC236}">
                <a16:creationId xmlns:a16="http://schemas.microsoft.com/office/drawing/2014/main" id="{FC3F19C9-5496-4769-8FA0-C18D53BED127}"/>
              </a:ext>
            </a:extLst>
          </p:cNvPr>
          <p:cNvSpPr>
            <a:spLocks noGrp="1"/>
          </p:cNvSpPr>
          <p:nvPr>
            <p:ph sz="half" idx="2"/>
          </p:nvPr>
        </p:nvSpPr>
        <p:spPr>
          <a:xfrm>
            <a:off x="836612" y="1690688"/>
            <a:ext cx="10637979" cy="5037470"/>
          </a:xfrm>
        </p:spPr>
        <p:txBody>
          <a:bodyPr>
            <a:normAutofit/>
          </a:bodyPr>
          <a:lstStyle/>
          <a:p>
            <a:r>
              <a:rPr lang="en-US" b="0" dirty="0">
                <a:solidFill>
                  <a:schemeClr val="tx1"/>
                </a:solidFill>
              </a:rPr>
              <a:t>MedMorph</a:t>
            </a:r>
          </a:p>
          <a:p>
            <a:pPr lvl="1"/>
            <a:r>
              <a:rPr lang="en-US" b="0" dirty="0">
                <a:solidFill>
                  <a:schemeClr val="tx1"/>
                </a:solidFill>
              </a:rPr>
              <a:t>The MedMorph RA can support multiple use cases through content IGs based on the MedMorph RA IG, which leverages standard FHIR APIs. U</a:t>
            </a:r>
            <a:r>
              <a:rPr lang="en-US" dirty="0"/>
              <a:t>se </a:t>
            </a:r>
            <a:r>
              <a:rPr lang="en-US" b="0" dirty="0">
                <a:solidFill>
                  <a:schemeClr val="tx1"/>
                </a:solidFill>
              </a:rPr>
              <a:t>cases that need to obtain data not available via FHIR APIs (e.g., HL7 CDA documents, and HL7 V3 messages) should consider the use of CREDS to extract the data. </a:t>
            </a:r>
          </a:p>
          <a:p>
            <a:pPr lvl="1"/>
            <a:endParaRPr lang="en-US" b="0" dirty="0">
              <a:solidFill>
                <a:schemeClr val="tx1"/>
              </a:solidFill>
            </a:endParaRPr>
          </a:p>
          <a:p>
            <a:r>
              <a:rPr lang="en-US" b="0" dirty="0">
                <a:solidFill>
                  <a:schemeClr val="tx1"/>
                </a:solidFill>
              </a:rPr>
              <a:t>CREDS</a:t>
            </a:r>
          </a:p>
          <a:p>
            <a:pPr lvl="1"/>
            <a:r>
              <a:rPr lang="en-US" b="0" dirty="0">
                <a:solidFill>
                  <a:schemeClr val="tx1"/>
                </a:solidFill>
              </a:rPr>
              <a:t>Once a CREDS FHIR bundle is created from the extracted data, the MedMorph RA could be used for transport.</a:t>
            </a:r>
          </a:p>
          <a:p>
            <a:pPr lvl="1"/>
            <a:endParaRPr lang="en-US" b="0" dirty="0">
              <a:solidFill>
                <a:schemeClr val="tx1"/>
              </a:solidFill>
            </a:endParaRPr>
          </a:p>
          <a:p>
            <a:r>
              <a:rPr lang="en-US" b="0" dirty="0">
                <a:solidFill>
                  <a:schemeClr val="tx1"/>
                </a:solidFill>
              </a:rPr>
              <a:t>MedMorph and CREDS are complementary in supporting FHIR® data exchange and data extraction for non-FHIR formats and transforming them to FHIR, respectively. </a:t>
            </a:r>
          </a:p>
        </p:txBody>
      </p:sp>
    </p:spTree>
    <p:extLst>
      <p:ext uri="{BB962C8B-B14F-4D97-AF65-F5344CB8AC3E}">
        <p14:creationId xmlns:p14="http://schemas.microsoft.com/office/powerpoint/2010/main" val="261520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A1ED-B640-42D4-8F25-55ECEE4AB12F}"/>
              </a:ext>
            </a:extLst>
          </p:cNvPr>
          <p:cNvSpPr>
            <a:spLocks noGrp="1"/>
          </p:cNvSpPr>
          <p:nvPr>
            <p:ph type="title"/>
          </p:nvPr>
        </p:nvSpPr>
        <p:spPr>
          <a:xfrm>
            <a:off x="219678" y="165429"/>
            <a:ext cx="10515600" cy="626393"/>
          </a:xfrm>
        </p:spPr>
        <p:txBody>
          <a:bodyPr>
            <a:normAutofit/>
          </a:bodyPr>
          <a:lstStyle/>
          <a:p>
            <a:r>
              <a:rPr lang="en-US" dirty="0">
                <a:solidFill>
                  <a:srgbClr val="0070C0"/>
                </a:solidFill>
              </a:rPr>
              <a:t>Supporting Helios: Synergies with Helios Priorities</a:t>
            </a:r>
          </a:p>
        </p:txBody>
      </p:sp>
      <p:graphicFrame>
        <p:nvGraphicFramePr>
          <p:cNvPr id="9" name="Table 9">
            <a:extLst>
              <a:ext uri="{FF2B5EF4-FFF2-40B4-BE49-F238E27FC236}">
                <a16:creationId xmlns:a16="http://schemas.microsoft.com/office/drawing/2014/main" id="{F8114A2B-18AF-4CA1-B728-50FDCC4FEF68}"/>
              </a:ext>
            </a:extLst>
          </p:cNvPr>
          <p:cNvGraphicFramePr>
            <a:graphicFrameLocks noGrp="1"/>
          </p:cNvGraphicFramePr>
          <p:nvPr>
            <p:extLst>
              <p:ext uri="{D42A27DB-BD31-4B8C-83A1-F6EECF244321}">
                <p14:modId xmlns:p14="http://schemas.microsoft.com/office/powerpoint/2010/main" val="1690128780"/>
              </p:ext>
            </p:extLst>
          </p:nvPr>
        </p:nvGraphicFramePr>
        <p:xfrm>
          <a:off x="0" y="914400"/>
          <a:ext cx="12192000" cy="5683560"/>
        </p:xfrm>
        <a:graphic>
          <a:graphicData uri="http://schemas.openxmlformats.org/drawingml/2006/table">
            <a:tbl>
              <a:tblPr firstRow="1" bandRow="1">
                <a:tableStyleId>{5C22544A-7EE6-4342-B048-85BDC9FD1C3A}</a:tableStyleId>
              </a:tblPr>
              <a:tblGrid>
                <a:gridCol w="4726236">
                  <a:extLst>
                    <a:ext uri="{9D8B030D-6E8A-4147-A177-3AD203B41FA5}">
                      <a16:colId xmlns:a16="http://schemas.microsoft.com/office/drawing/2014/main" val="3864431947"/>
                    </a:ext>
                  </a:extLst>
                </a:gridCol>
                <a:gridCol w="7465764">
                  <a:extLst>
                    <a:ext uri="{9D8B030D-6E8A-4147-A177-3AD203B41FA5}">
                      <a16:colId xmlns:a16="http://schemas.microsoft.com/office/drawing/2014/main" val="2000614903"/>
                    </a:ext>
                  </a:extLst>
                </a:gridCol>
              </a:tblGrid>
              <a:tr h="451692">
                <a:tc>
                  <a:txBody>
                    <a:bodyPr/>
                    <a:lstStyle/>
                    <a:p>
                      <a:pPr algn="ctr"/>
                      <a:r>
                        <a:rPr lang="en-US" sz="2000" dirty="0">
                          <a:solidFill>
                            <a:schemeClr val="bg1"/>
                          </a:solidFill>
                        </a:rPr>
                        <a:t>HELIOS PRIORITY</a:t>
                      </a:r>
                    </a:p>
                  </a:txBody>
                  <a:tcPr/>
                </a:tc>
                <a:tc>
                  <a:txBody>
                    <a:bodyPr/>
                    <a:lstStyle/>
                    <a:p>
                      <a:pPr algn="ctr"/>
                      <a:r>
                        <a:rPr lang="en-US" sz="2000" dirty="0">
                          <a:solidFill>
                            <a:schemeClr val="bg1"/>
                          </a:solidFill>
                        </a:rPr>
                        <a:t>HOW MEDMORPH REFERENCE ARCHITECTURE (RA) CAN SUPPORT HELIOS PRIORITY</a:t>
                      </a:r>
                    </a:p>
                  </a:txBody>
                  <a:tcPr/>
                </a:tc>
                <a:extLst>
                  <a:ext uri="{0D108BD9-81ED-4DB2-BD59-A6C34878D82A}">
                    <a16:rowId xmlns:a16="http://schemas.microsoft.com/office/drawing/2014/main" val="3534202203"/>
                  </a:ext>
                </a:extLst>
              </a:tr>
              <a:tr h="1592100">
                <a:tc>
                  <a:txBody>
                    <a:bodyPr/>
                    <a:lstStyle/>
                    <a:p>
                      <a:r>
                        <a:rPr lang="en-US" sz="1800" b="1" dirty="0"/>
                        <a:t>Make Data in Public Health Systems Available in Bulk</a:t>
                      </a:r>
                    </a:p>
                    <a:p>
                      <a:pPr lvl="1"/>
                      <a:r>
                        <a:rPr lang="en-US" sz="1800" dirty="0"/>
                        <a:t>Ensure authorized users of Immunization Information systems can access vaccination data in bulk.</a:t>
                      </a:r>
                    </a:p>
                  </a:txBody>
                  <a:tcPr/>
                </a:tc>
                <a:tc>
                  <a:txBody>
                    <a:bodyPr/>
                    <a:lstStyle/>
                    <a:p>
                      <a:r>
                        <a:rPr lang="en-US" sz="1600" dirty="0"/>
                        <a:t>The MedMorph RA supports bulk data exchange, leveraging the Bulk FHIR API in combination with the Health Data Exchange App (HDEA) and Knowledge Artifact Repository (KAR) </a:t>
                      </a:r>
                    </a:p>
                    <a:p>
                      <a:endParaRPr lang="en-US" sz="1600" dirty="0"/>
                    </a:p>
                    <a:p>
                      <a:r>
                        <a:rPr lang="en-US" sz="1600" b="1" i="1" dirty="0"/>
                        <a:t>Helios could leverage RA to access vaccination data in bulk, and then develop the data requirements to incorporate in knowledge artifacts in a KAR and pilot*</a:t>
                      </a:r>
                    </a:p>
                  </a:txBody>
                  <a:tcPr/>
                </a:tc>
                <a:extLst>
                  <a:ext uri="{0D108BD9-81ED-4DB2-BD59-A6C34878D82A}">
                    <a16:rowId xmlns:a16="http://schemas.microsoft.com/office/drawing/2014/main" val="2398575227"/>
                  </a:ext>
                </a:extLst>
              </a:tr>
              <a:tr h="1592100">
                <a:tc>
                  <a:txBody>
                    <a:bodyPr/>
                    <a:lstStyle/>
                    <a:p>
                      <a:r>
                        <a:rPr lang="en-US" sz="1800" b="1" dirty="0"/>
                        <a:t>Deliver Aggregate Information to Public Health</a:t>
                      </a:r>
                    </a:p>
                    <a:p>
                      <a:pPr lvl="1"/>
                      <a:r>
                        <a:rPr lang="en-US" sz="1800" dirty="0"/>
                        <a:t>Provide public health critical data needed on healthcare resource capacity during emergencies and other events of public health importance</a:t>
                      </a:r>
                    </a:p>
                  </a:txBody>
                  <a:tcPr/>
                </a:tc>
                <a:tc>
                  <a:txBody>
                    <a:bodyPr/>
                    <a:lstStyle/>
                    <a:p>
                      <a:r>
                        <a:rPr lang="en-US" sz="1600" dirty="0"/>
                        <a:t>The MedMorph RA can support exchange of aggregate data by defining the aggregate measures, etc. as part of the knowledge artifacts (algorithms, value sets, etc.) that define the way the HDEA would query the source system(s) and process the data received</a:t>
                      </a:r>
                    </a:p>
                    <a:p>
                      <a:endParaRPr lang="en-US" sz="1600" dirty="0"/>
                    </a:p>
                    <a:p>
                      <a:r>
                        <a:rPr lang="en-US" sz="1600" b="1" i="1" dirty="0"/>
                        <a:t>Helios could leverage RA for aggregate data and then define a measures framework, etc. to incorporate in knowledge artifacts in a KAR and pilot*</a:t>
                      </a:r>
                    </a:p>
                  </a:txBody>
                  <a:tcPr/>
                </a:tc>
                <a:extLst>
                  <a:ext uri="{0D108BD9-81ED-4DB2-BD59-A6C34878D82A}">
                    <a16:rowId xmlns:a16="http://schemas.microsoft.com/office/drawing/2014/main" val="203053209"/>
                  </a:ext>
                </a:extLst>
              </a:tr>
              <a:tr h="1592100">
                <a:tc>
                  <a:txBody>
                    <a:bodyPr/>
                    <a:lstStyle/>
                    <a:p>
                      <a:r>
                        <a:rPr lang="en-US" sz="1800" b="1" dirty="0"/>
                        <a:t>Align and Optimize Public Health Data Sharing</a:t>
                      </a:r>
                    </a:p>
                    <a:p>
                      <a:pPr lvl="1"/>
                      <a:r>
                        <a:rPr lang="en-US" sz="1800" dirty="0"/>
                        <a:t>Identify commonalities and assess optimal ways for public health to access data in EHRs that would not easily be available under existing data channels</a:t>
                      </a:r>
                    </a:p>
                  </a:txBody>
                  <a:tcPr/>
                </a:tc>
                <a:tc>
                  <a:txBody>
                    <a:bodyPr/>
                    <a:lstStyle/>
                    <a:p>
                      <a:r>
                        <a:rPr lang="en-US" sz="1600" dirty="0"/>
                        <a:t>The MedMorph RA already supports public health data sharing from EHRs for multiple use cases through the HDEA and Knowledge Artifact Repository and leveraging standard FHIR APIs (e.g., R4 &amp; Bulk FHIR), and can potentially support additional data sources</a:t>
                      </a:r>
                    </a:p>
                    <a:p>
                      <a:endParaRPr lang="en-US" sz="1600" dirty="0"/>
                    </a:p>
                    <a:p>
                      <a:r>
                        <a:rPr lang="en-US" sz="1600" b="1" i="1" dirty="0"/>
                        <a:t>Helios could leverage RA to support data sharing from EHRs and then develop data requirements to incorporate in knowledge artifacts in a KAR and pilot*</a:t>
                      </a:r>
                    </a:p>
                  </a:txBody>
                  <a:tcPr/>
                </a:tc>
                <a:extLst>
                  <a:ext uri="{0D108BD9-81ED-4DB2-BD59-A6C34878D82A}">
                    <a16:rowId xmlns:a16="http://schemas.microsoft.com/office/drawing/2014/main" val="4233234108"/>
                  </a:ext>
                </a:extLst>
              </a:tr>
            </a:tbl>
          </a:graphicData>
        </a:graphic>
      </p:graphicFrame>
      <p:sp>
        <p:nvSpPr>
          <p:cNvPr id="3" name="TextBox 2">
            <a:extLst>
              <a:ext uri="{FF2B5EF4-FFF2-40B4-BE49-F238E27FC236}">
                <a16:creationId xmlns:a16="http://schemas.microsoft.com/office/drawing/2014/main" id="{AA4CA9ED-A907-4404-B077-387D0676491C}"/>
              </a:ext>
            </a:extLst>
          </p:cNvPr>
          <p:cNvSpPr txBox="1"/>
          <p:nvPr/>
        </p:nvSpPr>
        <p:spPr>
          <a:xfrm>
            <a:off x="6632154" y="6534915"/>
            <a:ext cx="5559846" cy="307777"/>
          </a:xfrm>
          <a:prstGeom prst="rect">
            <a:avLst/>
          </a:prstGeom>
          <a:noFill/>
        </p:spPr>
        <p:txBody>
          <a:bodyPr wrap="square" rtlCol="0">
            <a:spAutoFit/>
          </a:bodyPr>
          <a:lstStyle/>
          <a:p>
            <a:r>
              <a:rPr lang="en-US" sz="1400" i="1" dirty="0"/>
              <a:t>*May require a content IG or some additional architectural development</a:t>
            </a:r>
          </a:p>
        </p:txBody>
      </p:sp>
    </p:spTree>
    <p:extLst>
      <p:ext uri="{BB962C8B-B14F-4D97-AF65-F5344CB8AC3E}">
        <p14:creationId xmlns:p14="http://schemas.microsoft.com/office/powerpoint/2010/main" val="426427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2704132785"/>
              </p:ext>
            </p:extLst>
          </p:nvPr>
        </p:nvGraphicFramePr>
        <p:xfrm>
          <a:off x="293949" y="1204231"/>
          <a:ext cx="11604101" cy="5340876"/>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916554">
                  <a:extLst>
                    <a:ext uri="{9D8B030D-6E8A-4147-A177-3AD203B41FA5}">
                      <a16:colId xmlns:a16="http://schemas.microsoft.com/office/drawing/2014/main" val="778786058"/>
                    </a:ext>
                  </a:extLst>
                </a:gridCol>
                <a:gridCol w="4753518">
                  <a:extLst>
                    <a:ext uri="{9D8B030D-6E8A-4147-A177-3AD203B41FA5}">
                      <a16:colId xmlns:a16="http://schemas.microsoft.com/office/drawing/2014/main" val="674353417"/>
                    </a:ext>
                  </a:extLst>
                </a:gridCol>
                <a:gridCol w="1553029">
                  <a:extLst>
                    <a:ext uri="{9D8B030D-6E8A-4147-A177-3AD203B41FA5}">
                      <a16:colId xmlns:a16="http://schemas.microsoft.com/office/drawing/2014/main" val="2059185491"/>
                    </a:ext>
                  </a:extLst>
                </a:gridCol>
              </a:tblGrid>
              <a:tr h="357986">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799487">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99152">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Project At-a-Glance and Announcements</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3:05 - 3:10</a:t>
                      </a:r>
                    </a:p>
                  </a:txBody>
                  <a:tcPr marL="76200" marR="76200" marT="0" marB="0"/>
                </a:tc>
                <a:extLst>
                  <a:ext uri="{0D108BD9-81ED-4DB2-BD59-A6C34878D82A}">
                    <a16:rowId xmlns:a16="http://schemas.microsoft.com/office/drawing/2014/main" val="3040011078"/>
                  </a:ext>
                </a:extLst>
              </a:tr>
              <a:tr h="566018">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MedMorph Content IGs and RA IG Ballot Updates</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Becky Angeles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3:10 - 3:20</a:t>
                      </a:r>
                    </a:p>
                  </a:txBody>
                  <a:tcPr marL="76200" marR="76200" marT="0" marB="0"/>
                </a:tc>
                <a:extLst>
                  <a:ext uri="{0D108BD9-81ED-4DB2-BD59-A6C34878D82A}">
                    <a16:rowId xmlns:a16="http://schemas.microsoft.com/office/drawing/2014/main" val="2922985084"/>
                  </a:ext>
                </a:extLst>
              </a:tr>
              <a:tr h="459308">
                <a:tc>
                  <a:txBody>
                    <a:bodyPr/>
                    <a:lstStyle/>
                    <a:p>
                      <a:pPr marL="0" marR="0" algn="ctr">
                        <a:spcBef>
                          <a:spcPts val="0"/>
                        </a:spcBef>
                        <a:spcAft>
                          <a:spcPts val="0"/>
                        </a:spcAft>
                      </a:pPr>
                      <a:r>
                        <a:rPr lang="en-US" sz="2000" dirty="0">
                          <a:effectLst/>
                          <a:latin typeface="+mn-lt"/>
                        </a:rPr>
                        <a:t>4</a:t>
                      </a:r>
                      <a:endParaRPr lang="en-US" sz="2000" dirty="0">
                        <a:effectLst/>
                        <a:latin typeface="+mn-lt"/>
                        <a:ea typeface="Calibri" panose="020F0502020204030204" pitchFamily="34" charset="0"/>
                      </a:endParaRP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Pilots</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Maria Michaels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3:20 - 3:25</a:t>
                      </a:r>
                    </a:p>
                  </a:txBody>
                  <a:tcPr marL="76200" marR="76200" marT="0" marB="0"/>
                </a:tc>
                <a:extLst>
                  <a:ext uri="{0D108BD9-81ED-4DB2-BD59-A6C34878D82A}">
                    <a16:rowId xmlns:a16="http://schemas.microsoft.com/office/drawing/2014/main" val="1176444125"/>
                  </a:ext>
                </a:extLst>
              </a:tr>
              <a:tr h="411416">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Partnering for Mutual Benefit</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Maria Michaels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3:25 - 3:30</a:t>
                      </a:r>
                    </a:p>
                  </a:txBody>
                  <a:tcPr marL="76200" marR="76200" marT="0" marB="0"/>
                </a:tc>
                <a:extLst>
                  <a:ext uri="{0D108BD9-81ED-4DB2-BD59-A6C34878D82A}">
                    <a16:rowId xmlns:a16="http://schemas.microsoft.com/office/drawing/2014/main" val="780675224"/>
                  </a:ext>
                </a:extLst>
              </a:tr>
              <a:tr h="668642">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Interactive Working Session: MedMorph RoadMap</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Moderator: Maria Michaels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All TEP Members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3:30 - 3:50</a:t>
                      </a:r>
                    </a:p>
                  </a:txBody>
                  <a:tcPr marL="76200" marR="76200" marT="0" marB="0"/>
                </a:tc>
                <a:extLst>
                  <a:ext uri="{0D108BD9-81ED-4DB2-BD59-A6C34878D82A}">
                    <a16:rowId xmlns:a16="http://schemas.microsoft.com/office/drawing/2014/main" val="2414757682"/>
                  </a:ext>
                </a:extLst>
              </a:tr>
              <a:tr h="444135">
                <a:tc>
                  <a:txBody>
                    <a:bodyPr/>
                    <a:lstStyle/>
                    <a:p>
                      <a:pPr marL="0" marR="0" algn="ctr">
                        <a:spcBef>
                          <a:spcPts val="0"/>
                        </a:spcBef>
                        <a:spcAft>
                          <a:spcPts val="0"/>
                        </a:spcAft>
                      </a:pPr>
                      <a:r>
                        <a:rPr lang="en-US" sz="2000" dirty="0">
                          <a:effectLst/>
                          <a:latin typeface="+mn-lt"/>
                          <a:ea typeface="Calibri" panose="020F0502020204030204" pitchFamily="34" charset="0"/>
                        </a:rPr>
                        <a:t>7</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Next Steps</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3:50 - 3:55</a:t>
                      </a:r>
                    </a:p>
                    <a:p>
                      <a:pPr marL="0" marR="0" algn="ctr">
                        <a:spcBef>
                          <a:spcPts val="0"/>
                        </a:spcBef>
                        <a:spcAft>
                          <a:spcPts val="0"/>
                        </a:spcAft>
                      </a:pP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22751294"/>
                  </a:ext>
                </a:extLst>
              </a:tr>
              <a:tr h="869530">
                <a:tc>
                  <a:txBody>
                    <a:bodyPr/>
                    <a:lstStyle/>
                    <a:p>
                      <a:pPr marL="0" marR="0" algn="ctr">
                        <a:spcBef>
                          <a:spcPts val="0"/>
                        </a:spcBef>
                        <a:spcAft>
                          <a:spcPts val="0"/>
                        </a:spcAft>
                      </a:pPr>
                      <a:r>
                        <a:rPr lang="en-US" sz="2000" dirty="0">
                          <a:effectLst/>
                          <a:latin typeface="+mn-lt"/>
                        </a:rPr>
                        <a:t>8</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Closing</a:t>
                      </a:r>
                    </a:p>
                    <a:p>
                      <a:pPr marL="0" marR="0">
                        <a:spcBef>
                          <a:spcPts val="0"/>
                        </a:spcBef>
                        <a:spcAft>
                          <a:spcPts val="0"/>
                        </a:spcAft>
                      </a:pPr>
                      <a:r>
                        <a:rPr lang="en-US" sz="1800" dirty="0">
                          <a:effectLst/>
                          <a:latin typeface="+mn-lt"/>
                        </a:rPr>
                        <a:t>Next Meeting July 19</a:t>
                      </a:r>
                      <a:r>
                        <a:rPr lang="en-US" sz="1800" baseline="30000" dirty="0">
                          <a:effectLst/>
                          <a:latin typeface="+mn-lt"/>
                        </a:rPr>
                        <a:t>th</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Jamie Parker</a:t>
                      </a: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Agenda – 06/21/2022</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a:xfrm>
            <a:off x="839788" y="243078"/>
            <a:ext cx="10515600" cy="1111997"/>
          </a:xfrm>
        </p:spPr>
        <p:txBody>
          <a:bodyPr>
            <a:normAutofit/>
          </a:bodyPr>
          <a:lstStyle/>
          <a:p>
            <a:r>
              <a:rPr lang="en-US" dirty="0">
                <a:solidFill>
                  <a:srgbClr val="0070C0"/>
                </a:solidFill>
              </a:rPr>
              <a:t>Leveraging the MedMorph Reference Architecture: Beyond the Initial Use Cases</a:t>
            </a:r>
          </a:p>
        </p:txBody>
      </p:sp>
      <p:graphicFrame>
        <p:nvGraphicFramePr>
          <p:cNvPr id="4" name="Table 5">
            <a:extLst>
              <a:ext uri="{FF2B5EF4-FFF2-40B4-BE49-F238E27FC236}">
                <a16:creationId xmlns:a16="http://schemas.microsoft.com/office/drawing/2014/main" id="{CCC45A2A-676D-4442-8D39-026D037EB299}"/>
              </a:ext>
            </a:extLst>
          </p:cNvPr>
          <p:cNvGraphicFramePr>
            <a:graphicFrameLocks noGrp="1"/>
          </p:cNvGraphicFramePr>
          <p:nvPr>
            <p:extLst>
              <p:ext uri="{D42A27DB-BD31-4B8C-83A1-F6EECF244321}">
                <p14:modId xmlns:p14="http://schemas.microsoft.com/office/powerpoint/2010/main" val="660908331"/>
              </p:ext>
            </p:extLst>
          </p:nvPr>
        </p:nvGraphicFramePr>
        <p:xfrm>
          <a:off x="839788" y="1966787"/>
          <a:ext cx="10250908" cy="3708400"/>
        </p:xfrm>
        <a:graphic>
          <a:graphicData uri="http://schemas.openxmlformats.org/drawingml/2006/table">
            <a:tbl>
              <a:tblPr firstRow="1" bandRow="1">
                <a:tableStyleId>{69012ECD-51FC-41F1-AA8D-1B2483CD663E}</a:tableStyleId>
              </a:tblPr>
              <a:tblGrid>
                <a:gridCol w="3491284">
                  <a:extLst>
                    <a:ext uri="{9D8B030D-6E8A-4147-A177-3AD203B41FA5}">
                      <a16:colId xmlns:a16="http://schemas.microsoft.com/office/drawing/2014/main" val="1262207459"/>
                    </a:ext>
                  </a:extLst>
                </a:gridCol>
                <a:gridCol w="1586429">
                  <a:extLst>
                    <a:ext uri="{9D8B030D-6E8A-4147-A177-3AD203B41FA5}">
                      <a16:colId xmlns:a16="http://schemas.microsoft.com/office/drawing/2014/main" val="968440252"/>
                    </a:ext>
                  </a:extLst>
                </a:gridCol>
                <a:gridCol w="1652530">
                  <a:extLst>
                    <a:ext uri="{9D8B030D-6E8A-4147-A177-3AD203B41FA5}">
                      <a16:colId xmlns:a16="http://schemas.microsoft.com/office/drawing/2014/main" val="872163946"/>
                    </a:ext>
                  </a:extLst>
                </a:gridCol>
                <a:gridCol w="3520665">
                  <a:extLst>
                    <a:ext uri="{9D8B030D-6E8A-4147-A177-3AD203B41FA5}">
                      <a16:colId xmlns:a16="http://schemas.microsoft.com/office/drawing/2014/main" val="3981500866"/>
                    </a:ext>
                  </a:extLst>
                </a:gridCol>
              </a:tblGrid>
              <a:tr h="370840">
                <a:tc gridSpan="2">
                  <a:txBody>
                    <a:bodyPr/>
                    <a:lstStyle/>
                    <a:p>
                      <a:r>
                        <a:rPr lang="en-US" sz="1800" dirty="0">
                          <a:solidFill>
                            <a:schemeClr val="bg1"/>
                          </a:solidFill>
                          <a:latin typeface="Calibri" panose="020F0502020204030204" pitchFamily="34" charset="0"/>
                          <a:cs typeface="Calibri" panose="020F0502020204030204" pitchFamily="34" charset="0"/>
                        </a:rPr>
                        <a:t>HL7® WORK GROUPS (WGs)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tc hMerge="1">
                  <a:txBody>
                    <a:bodyPr/>
                    <a:lstStyle/>
                    <a:p>
                      <a:endParaRPr lang="en-US"/>
                    </a:p>
                  </a:txBody>
                  <a:tcPr/>
                </a:tc>
                <a:tc gridSpan="2">
                  <a:txBody>
                    <a:bodyPr/>
                    <a:lstStyle/>
                    <a:p>
                      <a:r>
                        <a:rPr lang="en-US" sz="1800" dirty="0">
                          <a:solidFill>
                            <a:schemeClr val="bg1"/>
                          </a:solidFill>
                          <a:latin typeface="Calibri" panose="020F0502020204030204" pitchFamily="34" charset="0"/>
                          <a:cs typeface="Calibri" panose="020F0502020204030204" pitchFamily="34" charset="0"/>
                        </a:rPr>
                        <a:t>FHIR® ACCELERATORS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tc hMerge="1">
                  <a:txBody>
                    <a:bodyPr/>
                    <a:lstStyle/>
                    <a:p>
                      <a:endParaRPr lang="en-US" sz="18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extLst>
                  <a:ext uri="{0D108BD9-81ED-4DB2-BD59-A6C34878D82A}">
                    <a16:rowId xmlns:a16="http://schemas.microsoft.com/office/drawing/2014/main" val="230104605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Public Health (PH)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Helios (Public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147795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Clinical Decision Support (CDS)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Vulcan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26463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Clinical Quality Information (CQI)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Gravity (Social Determinants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26557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Clinical Interoperability Council (CIC)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CodeX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21283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Biomedical Research and Regulation (BR&amp;R)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314863"/>
                  </a:ext>
                </a:extLst>
              </a:tr>
              <a:tr h="370840">
                <a:tc gridSpan="2">
                  <a:txBody>
                    <a:bodyPr/>
                    <a:lstStyle/>
                    <a:p>
                      <a:r>
                        <a:rPr lang="en-US" sz="1800" dirty="0">
                          <a:solidFill>
                            <a:srgbClr val="00606B"/>
                          </a:solidFill>
                          <a:latin typeface="Calibri" panose="020F0502020204030204" pitchFamily="34" charset="0"/>
                          <a:cs typeface="Calibri" panose="020F0502020204030204" pitchFamily="34" charset="0"/>
                        </a:rPr>
                        <a:t>Learning Health System (LHS)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solidFill>
                          <a:srgbClr val="00606B"/>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927660"/>
                  </a:ext>
                </a:extLst>
              </a:tr>
              <a:tr h="370840">
                <a:tc gridSpan="4">
                  <a:txBody>
                    <a:bodyPr/>
                    <a:lstStyle/>
                    <a:p>
                      <a:r>
                        <a:rPr lang="en-US" sz="1800" b="1" dirty="0">
                          <a:solidFill>
                            <a:schemeClr val="bg1"/>
                          </a:solidFill>
                          <a:latin typeface="Calibri" panose="020F0502020204030204" pitchFamily="34" charset="0"/>
                          <a:cs typeface="Calibri" panose="020F0502020204030204" pitchFamily="34" charset="0"/>
                        </a:rPr>
                        <a:t>FEDERAL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tc hMerge="1">
                  <a:txBody>
                    <a:bodyPr/>
                    <a:lstStyle/>
                    <a:p>
                      <a:endParaRPr lang="en-US"/>
                    </a:p>
                  </a:txBody>
                  <a:tcPr/>
                </a:tc>
                <a:tc hMerge="1">
                  <a:txBody>
                    <a:bodyPr/>
                    <a:lstStyle/>
                    <a:p>
                      <a:endParaRPr lang="en-US" sz="18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tc hMerge="1">
                  <a:txBody>
                    <a:bodyPr/>
                    <a:lstStyle/>
                    <a:p>
                      <a:endParaRPr lang="en-US" sz="18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06B"/>
                    </a:solidFill>
                  </a:tcPr>
                </a:tc>
                <a:extLst>
                  <a:ext uri="{0D108BD9-81ED-4DB2-BD59-A6C34878D82A}">
                    <a16:rowId xmlns:a16="http://schemas.microsoft.com/office/drawing/2014/main" val="2599652446"/>
                  </a:ext>
                </a:extLst>
              </a:tr>
              <a:tr h="370840">
                <a:tc>
                  <a:txBody>
                    <a:bodyPr/>
                    <a:lstStyle/>
                    <a:p>
                      <a:r>
                        <a:rPr lang="en-US" sz="1800" dirty="0">
                          <a:solidFill>
                            <a:srgbClr val="00606B"/>
                          </a:solidFill>
                          <a:latin typeface="Calibri" panose="020F0502020204030204" pitchFamily="34" charset="0"/>
                          <a:cs typeface="Calibri" panose="020F0502020204030204" pitchFamily="34" charset="0"/>
                        </a:rPr>
                        <a:t>Multiple CDC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CMS (Quality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NIDDK/AHRQ (</a:t>
                      </a:r>
                      <a:r>
                        <a:rPr lang="en-US" sz="1800" dirty="0" err="1">
                          <a:solidFill>
                            <a:srgbClr val="00606B"/>
                          </a:solidFill>
                          <a:latin typeface="Calibri" panose="020F0502020204030204" pitchFamily="34" charset="0"/>
                          <a:cs typeface="Calibri" panose="020F0502020204030204" pitchFamily="34" charset="0"/>
                        </a:rPr>
                        <a:t>eCarePlans</a:t>
                      </a:r>
                      <a:r>
                        <a:rPr lang="en-US" sz="1800" dirty="0">
                          <a:solidFill>
                            <a:srgbClr val="00606B"/>
                          </a:solidFill>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NIDDK/AHRQ (eCarePlans)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353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HRSA (UDS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FDA (SHIELD)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NLM (ClinicalTrials.gov)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06B"/>
                          </a:solidFill>
                          <a:latin typeface="Calibri" panose="020F0502020204030204" pitchFamily="34" charset="0"/>
                          <a:cs typeface="Calibri" panose="020F0502020204030204" pitchFamily="34" charset="0"/>
                        </a:rPr>
                        <a:t>NLM (ClinicalTrials.gov)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962616"/>
                  </a:ext>
                </a:extLst>
              </a:tr>
            </a:tbl>
          </a:graphicData>
        </a:graphic>
      </p:graphicFrame>
      <p:sp>
        <p:nvSpPr>
          <p:cNvPr id="5" name="TextBox 4">
            <a:extLst>
              <a:ext uri="{FF2B5EF4-FFF2-40B4-BE49-F238E27FC236}">
                <a16:creationId xmlns:a16="http://schemas.microsoft.com/office/drawing/2014/main" id="{84F8A039-F6D6-49F3-BE2F-9DDE4D1F22AE}"/>
              </a:ext>
            </a:extLst>
          </p:cNvPr>
          <p:cNvSpPr txBox="1"/>
          <p:nvPr/>
        </p:nvSpPr>
        <p:spPr>
          <a:xfrm>
            <a:off x="839788" y="1355075"/>
            <a:ext cx="10512424" cy="400110"/>
          </a:xfrm>
          <a:prstGeom prst="rect">
            <a:avLst/>
          </a:prstGeom>
          <a:noFill/>
        </p:spPr>
        <p:txBody>
          <a:bodyPr wrap="square" rtlCol="0">
            <a:spAutoFit/>
          </a:bodyPr>
          <a:lstStyle/>
          <a:p>
            <a:r>
              <a:rPr lang="en-US" sz="2000" dirty="0"/>
              <a:t>Discussions or work towards leveraging MedMorph have started with the following partners:</a:t>
            </a:r>
          </a:p>
        </p:txBody>
      </p:sp>
    </p:spTree>
    <p:extLst>
      <p:ext uri="{BB962C8B-B14F-4D97-AF65-F5344CB8AC3E}">
        <p14:creationId xmlns:p14="http://schemas.microsoft.com/office/powerpoint/2010/main" val="83196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1204152" cy="2387600"/>
          </a:xfrm>
        </p:spPr>
        <p:txBody>
          <a:bodyPr>
            <a:normAutofit/>
          </a:bodyPr>
          <a:lstStyle/>
          <a:p>
            <a:pPr marL="0" marR="0" algn="l">
              <a:spcBef>
                <a:spcPts val="0"/>
              </a:spcBef>
              <a:spcAft>
                <a:spcPts val="0"/>
              </a:spcAft>
            </a:pPr>
            <a:r>
              <a:rPr lang="en-US" sz="4000" dirty="0">
                <a:solidFill>
                  <a:srgbClr val="0070C0"/>
                </a:solidFill>
                <a:latin typeface="+mn-lt"/>
              </a:rPr>
              <a:t>Interactive Working Session: MedMorph Roadmap</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Moderator: Maria Michaels</a:t>
            </a:r>
          </a:p>
          <a:p>
            <a:pPr algn="l"/>
            <a:r>
              <a:rPr lang="en-US" dirty="0"/>
              <a:t>Participants: TEP Members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a:cxnSpLocks/>
          </p:cNvCxnSpPr>
          <p:nvPr/>
        </p:nvCxnSpPr>
        <p:spPr>
          <a:xfrm>
            <a:off x="375138" y="3509963"/>
            <a:ext cx="10476364"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55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7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0-78B1-4CFA-A128-0D4CF121EECE}"/>
              </a:ext>
            </a:extLst>
          </p:cNvPr>
          <p:cNvSpPr>
            <a:spLocks noGrp="1"/>
          </p:cNvSpPr>
          <p:nvPr>
            <p:ph type="title"/>
          </p:nvPr>
        </p:nvSpPr>
        <p:spPr>
          <a:xfrm>
            <a:off x="838200" y="365125"/>
            <a:ext cx="10515600" cy="835025"/>
          </a:xfrm>
        </p:spPr>
        <p:txBody>
          <a:bodyPr vert="horz" lIns="91440" tIns="45720" rIns="91440" bIns="45720" rtlCol="0" anchor="ctr">
            <a:normAutofit/>
          </a:bodyPr>
          <a:lstStyle/>
          <a:p>
            <a:r>
              <a:rPr lang="en-US" sz="3600" dirty="0"/>
              <a:t>MedMorph Next Steps</a:t>
            </a:r>
          </a:p>
        </p:txBody>
      </p:sp>
      <p:sp>
        <p:nvSpPr>
          <p:cNvPr id="3" name="Content Placeholder 2">
            <a:extLst>
              <a:ext uri="{FF2B5EF4-FFF2-40B4-BE49-F238E27FC236}">
                <a16:creationId xmlns:a16="http://schemas.microsoft.com/office/drawing/2014/main" id="{D7672669-82B4-48EF-B689-94C042E33FA3}"/>
              </a:ext>
            </a:extLst>
          </p:cNvPr>
          <p:cNvSpPr>
            <a:spLocks noGrp="1"/>
          </p:cNvSpPr>
          <p:nvPr>
            <p:ph idx="1"/>
          </p:nvPr>
        </p:nvSpPr>
        <p:spPr>
          <a:xfrm>
            <a:off x="838200" y="1300328"/>
            <a:ext cx="10515600" cy="5026044"/>
          </a:xfrm>
        </p:spPr>
        <p:txBody>
          <a:bodyPr>
            <a:normAutofit fontScale="85000" lnSpcReduction="20000"/>
          </a:bodyPr>
          <a:lstStyle/>
          <a:p>
            <a:r>
              <a:rPr lang="en-US" dirty="0"/>
              <a:t>Reference Architecture Workgroup</a:t>
            </a:r>
          </a:p>
          <a:p>
            <a:pPr lvl="1"/>
            <a:r>
              <a:rPr lang="en-US" dirty="0"/>
              <a:t>Work with the PH WG to complete ballot reconciliation for RA and Content Implementation Guides (IG)</a:t>
            </a:r>
          </a:p>
          <a:p>
            <a:pPr lvl="1"/>
            <a:r>
              <a:rPr lang="en-US" dirty="0"/>
              <a:t>Publish RA IG</a:t>
            </a:r>
          </a:p>
          <a:p>
            <a:pPr lvl="1"/>
            <a:r>
              <a:rPr lang="en-US" dirty="0"/>
              <a:t>Finalize Ballot Disposition process for the Content IGs</a:t>
            </a:r>
          </a:p>
          <a:p>
            <a:pPr lvl="1"/>
            <a:r>
              <a:rPr lang="en-US" dirty="0"/>
              <a:t>Publish Content IGs</a:t>
            </a:r>
          </a:p>
          <a:p>
            <a:r>
              <a:rPr lang="en-US" dirty="0"/>
              <a:t>Real World Pilot Testing</a:t>
            </a:r>
          </a:p>
          <a:p>
            <a:pPr lvl="1"/>
            <a:r>
              <a:rPr lang="en-US" dirty="0"/>
              <a:t>Continue piloting</a:t>
            </a:r>
          </a:p>
          <a:p>
            <a:r>
              <a:rPr lang="en-US" dirty="0"/>
              <a:t>Evaluation Workgroup</a:t>
            </a:r>
          </a:p>
          <a:p>
            <a:pPr lvl="1"/>
            <a:r>
              <a:rPr lang="en-US" dirty="0"/>
              <a:t>Execute Short Term Evaluation in Real World Pilots</a:t>
            </a:r>
          </a:p>
          <a:p>
            <a:pPr lvl="1"/>
            <a:r>
              <a:rPr lang="en-US" dirty="0"/>
              <a:t>Develop Plan to execute Long Term Evaluation </a:t>
            </a:r>
          </a:p>
          <a:p>
            <a:r>
              <a:rPr lang="en-US" dirty="0"/>
              <a:t>Draft Project Roadmap</a:t>
            </a:r>
          </a:p>
          <a:p>
            <a:pPr lvl="1"/>
            <a:r>
              <a:rPr lang="en-US" dirty="0"/>
              <a:t>Completion slated for July 2022</a:t>
            </a:r>
          </a:p>
          <a:p>
            <a:r>
              <a:rPr lang="en-US" dirty="0"/>
              <a:t>Participate and monitor the HL7 Helios project (FHIR Accelerator for Public Health)</a:t>
            </a:r>
          </a:p>
          <a:p>
            <a:pPr marL="0" indent="0">
              <a:buNone/>
            </a:pPr>
            <a:endParaRPr lang="en-US" dirty="0"/>
          </a:p>
        </p:txBody>
      </p:sp>
    </p:spTree>
    <p:extLst>
      <p:ext uri="{BB962C8B-B14F-4D97-AF65-F5344CB8AC3E}">
        <p14:creationId xmlns:p14="http://schemas.microsoft.com/office/powerpoint/2010/main" val="307982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Closing</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272142" y="0"/>
            <a:ext cx="10515600" cy="1325563"/>
          </a:xfrm>
        </p:spPr>
        <p:txBody>
          <a:bodyPr>
            <a:normAutofit/>
          </a:bodyPr>
          <a:lstStyle/>
          <a:p>
            <a:r>
              <a:rPr lang="en-US" sz="360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272142" y="1115105"/>
            <a:ext cx="10802257" cy="5660572"/>
          </a:xfrm>
        </p:spPr>
        <p:txBody>
          <a:bodyPr>
            <a:normAutofit fontScale="47500" lnSpcReduction="20000"/>
          </a:bodyPr>
          <a:lstStyle/>
          <a:p>
            <a:pPr>
              <a:lnSpc>
                <a:spcPct val="120000"/>
              </a:lnSpc>
            </a:pPr>
            <a:r>
              <a:rPr lang="en-US" sz="5100" dirty="0">
                <a:solidFill>
                  <a:srgbClr val="0070C0"/>
                </a:solidFill>
              </a:rPr>
              <a:t>Next Full TEP Meeting</a:t>
            </a:r>
          </a:p>
          <a:p>
            <a:pPr lvl="1">
              <a:lnSpc>
                <a:spcPct val="120000"/>
              </a:lnSpc>
            </a:pPr>
            <a:r>
              <a:rPr lang="en-US" sz="3800" dirty="0"/>
              <a:t>Tuesday July 19</a:t>
            </a:r>
            <a:r>
              <a:rPr lang="en-US" sz="3800" baseline="30000" dirty="0"/>
              <a:t>th</a:t>
            </a:r>
            <a:r>
              <a:rPr lang="en-US" sz="3800" dirty="0"/>
              <a:t>, 3-4 pm ET / 2-3pm CT / 1-2 pm MT / 12-1 pm PT</a:t>
            </a:r>
          </a:p>
          <a:p>
            <a:pPr>
              <a:lnSpc>
                <a:spcPct val="120000"/>
              </a:lnSpc>
            </a:pPr>
            <a:r>
              <a:rPr lang="en-US" sz="5100" dirty="0">
                <a:solidFill>
                  <a:srgbClr val="0070C0"/>
                </a:solidFill>
              </a:rPr>
              <a:t>Reference Architecture Workgroup (Weekly)</a:t>
            </a:r>
          </a:p>
          <a:p>
            <a:pPr lvl="1">
              <a:lnSpc>
                <a:spcPct val="120000"/>
              </a:lnSpc>
            </a:pPr>
            <a:r>
              <a:rPr lang="en-US" sz="3800" dirty="0"/>
              <a:t>Wednesdays @ 1-2pm ET / 12-1pm CT / 11am-12pm MT / 10-11am PT</a:t>
            </a:r>
          </a:p>
          <a:p>
            <a:pPr>
              <a:lnSpc>
                <a:spcPct val="120000"/>
              </a:lnSpc>
            </a:pPr>
            <a:r>
              <a:rPr lang="en-US" sz="5100" dirty="0">
                <a:solidFill>
                  <a:srgbClr val="0070C0"/>
                </a:solidFill>
              </a:rPr>
              <a:t>HL7 Public Health WG Meetings (Weekly)</a:t>
            </a:r>
          </a:p>
          <a:p>
            <a:pPr lvl="1">
              <a:lnSpc>
                <a:spcPct val="120000"/>
              </a:lnSpc>
            </a:pPr>
            <a:r>
              <a:rPr lang="en-US" sz="3800" dirty="0"/>
              <a:t>MedMorph presents ballot comment dispositions for vote and approval</a:t>
            </a:r>
          </a:p>
          <a:p>
            <a:pPr lvl="1">
              <a:lnSpc>
                <a:spcPct val="120000"/>
              </a:lnSpc>
            </a:pPr>
            <a:r>
              <a:rPr lang="en-US" sz="3800" dirty="0"/>
              <a:t>Thursdays @ 4-5 pm ET/ 3-4 pm CT/ 2-3 pm MT/ 1-2 pm PT</a:t>
            </a:r>
          </a:p>
          <a:p>
            <a:pPr lvl="1">
              <a:lnSpc>
                <a:spcPct val="120000"/>
              </a:lnSpc>
            </a:pPr>
            <a:r>
              <a:rPr lang="en-US" sz="3800" dirty="0">
                <a:hlinkClick r:id="rId2"/>
              </a:rPr>
              <a:t>https://confluence.hl7.org/pages/viewpage.action?pageId=4489402</a:t>
            </a:r>
            <a:endParaRPr lang="en-US" sz="3800" dirty="0"/>
          </a:p>
          <a:p>
            <a:pPr>
              <a:lnSpc>
                <a:spcPct val="120000"/>
              </a:lnSpc>
            </a:pPr>
            <a:r>
              <a:rPr lang="en-US" sz="5000" dirty="0">
                <a:solidFill>
                  <a:srgbClr val="0070C0"/>
                </a:solidFill>
              </a:rPr>
              <a:t>Helios</a:t>
            </a:r>
          </a:p>
          <a:p>
            <a:pPr lvl="1">
              <a:lnSpc>
                <a:spcPct val="120000"/>
              </a:lnSpc>
            </a:pPr>
            <a:r>
              <a:rPr lang="en-US" sz="3800" dirty="0"/>
              <a:t>Mondays from 12-1 pm ET:  Bulk Data</a:t>
            </a:r>
          </a:p>
          <a:p>
            <a:pPr lvl="1">
              <a:lnSpc>
                <a:spcPct val="120000"/>
              </a:lnSpc>
            </a:pPr>
            <a:r>
              <a:rPr lang="en-US" sz="3800" dirty="0"/>
              <a:t>Mondays from 2-3 pm ET: Aggregate Data</a:t>
            </a:r>
          </a:p>
          <a:p>
            <a:pPr lvl="1">
              <a:lnSpc>
                <a:spcPct val="120000"/>
              </a:lnSpc>
            </a:pPr>
            <a:r>
              <a:rPr lang="en-US" sz="3800" dirty="0"/>
              <a:t>Wednesdays from 2-3 pm ET: Align and Optimize</a:t>
            </a:r>
          </a:p>
          <a:p>
            <a:pPr lvl="1">
              <a:lnSpc>
                <a:spcPct val="120000"/>
              </a:lnSpc>
            </a:pPr>
            <a:r>
              <a:rPr lang="en-US" sz="3800" dirty="0"/>
              <a:t>To add these invites and the call-in details to your calendar, you need to be subscribed to the Helios Listserv: </a:t>
            </a:r>
            <a:r>
              <a:rPr lang="en-US" sz="3800" dirty="0">
                <a:hlinkClick r:id="rId3"/>
              </a:rPr>
              <a:t>http://www.hl7.org/myhl7/managelistservs.cfm?ref=common</a:t>
            </a:r>
            <a:r>
              <a:rPr lang="en-US" sz="3800" dirty="0"/>
              <a:t>   (Helios)</a:t>
            </a:r>
          </a:p>
        </p:txBody>
      </p:sp>
    </p:spTree>
    <p:extLst>
      <p:ext uri="{BB962C8B-B14F-4D97-AF65-F5344CB8AC3E}">
        <p14:creationId xmlns:p14="http://schemas.microsoft.com/office/powerpoint/2010/main" val="400689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391721" y="0"/>
            <a:ext cx="10515600" cy="1325563"/>
          </a:xfrm>
        </p:spPr>
        <p:txBody>
          <a:bodyPr>
            <a:normAutofit/>
          </a:bodyPr>
          <a:lstStyle/>
          <a:p>
            <a:r>
              <a:rPr lang="en-US" sz="36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744877"/>
            <a:ext cx="11634354" cy="4038979"/>
          </a:xfrm>
        </p:spPr>
        <p:txBody>
          <a:bodyPr>
            <a:normAutofit/>
          </a:bodyPr>
          <a:lstStyle/>
          <a:p>
            <a:pPr marL="0" indent="0">
              <a:buNone/>
            </a:pPr>
            <a:r>
              <a:rPr lang="en-US" sz="2000" dirty="0"/>
              <a:t>CDC Team</a:t>
            </a:r>
          </a:p>
          <a:p>
            <a:pPr lvl="1"/>
            <a:r>
              <a:rPr lang="en-US" sz="1800" dirty="0"/>
              <a:t>Maria Michaels: </a:t>
            </a:r>
            <a:r>
              <a:rPr lang="en-US" sz="1800" dirty="0">
                <a:hlinkClick r:id="rId3"/>
              </a:rPr>
              <a:t>ktx2@cdc.gov</a:t>
            </a:r>
            <a:r>
              <a:rPr lang="en-US" sz="1800" dirty="0"/>
              <a:t> </a:t>
            </a:r>
          </a:p>
          <a:p>
            <a:pPr lvl="1"/>
            <a:r>
              <a:rPr lang="en-US" sz="1800" dirty="0"/>
              <a:t>Brian Gugerty: </a:t>
            </a:r>
            <a:r>
              <a:rPr lang="en-US" sz="1800" dirty="0">
                <a:hlinkClick r:id="rId4"/>
              </a:rPr>
              <a:t>vaz6@cdc.gov</a:t>
            </a:r>
            <a:endParaRPr lang="en-US" sz="1800" dirty="0"/>
          </a:p>
          <a:p>
            <a:pPr lvl="1"/>
            <a:r>
              <a:rPr lang="en-US" sz="1800" dirty="0"/>
              <a:t>Cynthia Bush: </a:t>
            </a:r>
            <a:r>
              <a:rPr lang="en-US" sz="1800" dirty="0">
                <a:hlinkClick r:id="rId5"/>
              </a:rPr>
              <a:t>pdz1@cdc.gov</a:t>
            </a:r>
            <a:endParaRPr lang="en-US" sz="1800" dirty="0"/>
          </a:p>
          <a:p>
            <a:pPr lvl="1"/>
            <a:r>
              <a:rPr lang="en-US" sz="1800" dirty="0"/>
              <a:t>Jenny Couse: </a:t>
            </a:r>
            <a:r>
              <a:rPr lang="en-US" sz="1800" dirty="0">
                <a:hlinkClick r:id="rId6"/>
              </a:rPr>
              <a:t>lrz3@cdc.gov</a:t>
            </a:r>
            <a:r>
              <a:rPr lang="en-US" sz="1800" dirty="0"/>
              <a:t> </a:t>
            </a:r>
          </a:p>
          <a:p>
            <a:pPr lvl="1"/>
            <a:r>
              <a:rPr lang="da-DK" sz="1800" b="0" i="0" dirty="0">
                <a:solidFill>
                  <a:srgbClr val="202124"/>
                </a:solidFill>
                <a:effectLst/>
              </a:rPr>
              <a:t>Kasey Diebold: </a:t>
            </a:r>
            <a:r>
              <a:rPr lang="da-DK" sz="1800" b="0" u="none" strike="noStrike" dirty="0">
                <a:solidFill>
                  <a:srgbClr val="1A73E8"/>
                </a:solidFill>
                <a:effectLst/>
                <a:hlinkClick r:id="rId7"/>
              </a:rPr>
              <a:t>ykl4@cdc.gov</a:t>
            </a:r>
            <a:endParaRPr lang="da-DK" sz="1800" b="0" dirty="0">
              <a:solidFill>
                <a:srgbClr val="3C4043"/>
              </a:solidFill>
              <a:effectLst/>
            </a:endParaRPr>
          </a:p>
          <a:p>
            <a:pPr lvl="1"/>
            <a:r>
              <a:rPr lang="pl-PL" sz="1800" b="0" i="0" dirty="0">
                <a:solidFill>
                  <a:srgbClr val="222222"/>
                </a:solidFill>
                <a:effectLst/>
              </a:rPr>
              <a:t>Sandy Jones</a:t>
            </a:r>
            <a:r>
              <a:rPr lang="en-US" sz="1800" b="0" i="0" dirty="0">
                <a:solidFill>
                  <a:srgbClr val="222222"/>
                </a:solidFill>
                <a:effectLst/>
              </a:rPr>
              <a:t>: </a:t>
            </a:r>
            <a:r>
              <a:rPr lang="pl-PL" sz="1800" b="0" i="0" dirty="0">
                <a:solidFill>
                  <a:srgbClr val="222222"/>
                </a:solidFill>
                <a:effectLst/>
                <a:hlinkClick r:id="rId8"/>
              </a:rPr>
              <a:t>sft1@cdc.gov</a:t>
            </a:r>
            <a:r>
              <a:rPr lang="en-US" sz="1800" b="0" i="0" dirty="0">
                <a:solidFill>
                  <a:srgbClr val="222222"/>
                </a:solidFill>
                <a:effectLst/>
              </a:rPr>
              <a:t> </a:t>
            </a:r>
            <a:endParaRPr lang="en-US" sz="18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489864" y="1744877"/>
            <a:ext cx="6845877" cy="4038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4">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5">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6">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293523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246281"/>
            <a:ext cx="10515600" cy="1325563"/>
          </a:xfrm>
        </p:spPr>
        <p:txBody>
          <a:bodyPr>
            <a:normAutofit/>
          </a:bodyPr>
          <a:lstStyle/>
          <a:p>
            <a:r>
              <a:rPr lang="en-US" sz="3600" dirty="0"/>
              <a:t>MedMorph Resources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pPr>
              <a:spcBef>
                <a:spcPts val="0"/>
              </a:spcBef>
            </a:pPr>
            <a:r>
              <a:rPr lang="en-US" sz="2000" b="1" dirty="0"/>
              <a:t>MedMorph Description:</a:t>
            </a:r>
            <a:r>
              <a:rPr lang="en-US" sz="2000" dirty="0"/>
              <a:t> </a:t>
            </a:r>
            <a:r>
              <a:rPr lang="en-US" sz="2000" dirty="0">
                <a:hlinkClick r:id="rId2"/>
              </a:rPr>
              <a:t>https://www.cdc.gov/csels/phio/making_rapid_data_exchange_reality.html</a:t>
            </a:r>
            <a:r>
              <a:rPr lang="en-US" sz="2000" dirty="0"/>
              <a:t> </a:t>
            </a:r>
            <a:endParaRPr lang="en-US" sz="2000" b="1" dirty="0"/>
          </a:p>
          <a:p>
            <a:r>
              <a:rPr lang="en-US" sz="2000" b="1" dirty="0"/>
              <a:t>MedMorph Reference Architecture IG: </a:t>
            </a:r>
            <a:r>
              <a:rPr lang="en-US" sz="2000" dirty="0">
                <a:hlinkClick r:id="rId3"/>
              </a:rPr>
              <a:t>http://hl7.org/fhir/us/medmorph/2022Jan/</a:t>
            </a:r>
            <a:endParaRPr lang="en-US" sz="2000" dirty="0"/>
          </a:p>
          <a:p>
            <a:r>
              <a:rPr lang="en-US" sz="2000" b="1" dirty="0">
                <a:cs typeface="Calibri" panose="020F0502020204030204" pitchFamily="34" charset="0"/>
              </a:rPr>
              <a:t>Content IGs </a:t>
            </a:r>
          </a:p>
          <a:p>
            <a:pPr lvl="1"/>
            <a:r>
              <a:rPr lang="en-US" sz="2000" b="1" dirty="0">
                <a:cs typeface="Calibri" panose="020F0502020204030204" pitchFamily="34" charset="0"/>
              </a:rPr>
              <a:t>Healthcare Surveys Reporting: </a:t>
            </a:r>
            <a:r>
              <a:rPr lang="en-US" sz="2000" dirty="0">
                <a:solidFill>
                  <a:schemeClr val="accent1"/>
                </a:solidFill>
                <a:cs typeface="Calibri" panose="020F0502020204030204" pitchFamily="34" charset="0"/>
                <a:hlinkClick r:id="rId4">
                  <a:extLst>
                    <a:ext uri="{A12FA001-AC4F-418D-AE19-62706E023703}">
                      <ahyp:hlinkClr xmlns:ahyp="http://schemas.microsoft.com/office/drawing/2018/hyperlinkcolor" val="tx"/>
                    </a:ext>
                  </a:extLst>
                </a:hlinkClick>
              </a:rPr>
              <a:t>https://build.fhir.org/ig/HL7/fhir-health-care-surveys-reporting-ig/index.html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Central Cancer Registry Reporting: </a:t>
            </a:r>
            <a:r>
              <a:rPr lang="en-US" sz="2000" dirty="0">
                <a:solidFill>
                  <a:schemeClr val="accent1"/>
                </a:solidFill>
                <a:cs typeface="Calibri" panose="020F0502020204030204" pitchFamily="34" charset="0"/>
                <a:hlinkClick r:id="rId5">
                  <a:extLst>
                    <a:ext uri="{A12FA001-AC4F-418D-AE19-62706E023703}">
                      <ahyp:hlinkClr xmlns:ahyp="http://schemas.microsoft.com/office/drawing/2018/hyperlinkcolor" val="tx"/>
                    </a:ext>
                  </a:extLst>
                </a:hlinkClick>
              </a:rPr>
              <a:t>https://build.fhir.org/ig/HL7/fhir-central-cancer-registry-reporting-ig/index.html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Research Data Exchange: </a:t>
            </a:r>
            <a:r>
              <a:rPr lang="en-US" sz="2000" dirty="0">
                <a:solidFill>
                  <a:schemeClr val="accent1"/>
                </a:solidFill>
                <a:cs typeface="Calibri" panose="020F0502020204030204" pitchFamily="34" charset="0"/>
                <a:hlinkClick r:id="rId6">
                  <a:extLst>
                    <a:ext uri="{A12FA001-AC4F-418D-AE19-62706E023703}">
                      <ahyp:hlinkClr xmlns:ahyp="http://schemas.microsoft.com/office/drawing/2018/hyperlinkcolor" val="tx"/>
                    </a:ext>
                  </a:extLst>
                </a:hlinkClick>
              </a:rPr>
              <a:t>http://build.fhir.org/ig/HL7/fhir-medmorph-research-dex-ig/branches/master/index.html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 Hep C (eCR FHIR IG): </a:t>
            </a:r>
            <a:r>
              <a:rPr lang="en-US" sz="2000" dirty="0">
                <a:solidFill>
                  <a:schemeClr val="accent1"/>
                </a:solidFill>
                <a:cs typeface="Calibri" panose="020F0502020204030204" pitchFamily="34" charset="0"/>
                <a:hlinkClick r:id="rId7">
                  <a:extLst>
                    <a:ext uri="{A12FA001-AC4F-418D-AE19-62706E023703}">
                      <ahyp:hlinkClr xmlns:ahyp="http://schemas.microsoft.com/office/drawing/2018/hyperlinkcolor" val="tx"/>
                    </a:ext>
                  </a:extLst>
                </a:hlinkClick>
              </a:rPr>
              <a:t>http://hl7.org/fhir/us/ecr/</a:t>
            </a:r>
            <a:endParaRPr lang="en-US" sz="2000" b="1" dirty="0"/>
          </a:p>
          <a:p>
            <a:r>
              <a:rPr lang="en-US" sz="2000" b="1" dirty="0"/>
              <a:t>GitHub: </a:t>
            </a:r>
            <a:r>
              <a:rPr lang="en-US" sz="2000" dirty="0">
                <a:solidFill>
                  <a:srgbClr val="263238"/>
                </a:solidFill>
                <a:hlinkClick r:id="rId8"/>
              </a:rPr>
              <a:t>https://github.com/HL7/fhir-medmorph</a:t>
            </a:r>
            <a:r>
              <a:rPr lang="en-US" sz="2000" dirty="0">
                <a:solidFill>
                  <a:srgbClr val="263238"/>
                </a:solidFill>
              </a:rPr>
              <a:t> </a:t>
            </a:r>
            <a:br>
              <a:rPr lang="en-US" sz="2000" dirty="0">
                <a:solidFill>
                  <a:srgbClr val="263238"/>
                </a:solidFill>
              </a:rPr>
            </a:br>
            <a:r>
              <a:rPr lang="en-US" sz="2000" i="1" dirty="0">
                <a:solidFill>
                  <a:schemeClr val="bg2">
                    <a:lumMod val="50000"/>
                  </a:schemeClr>
                </a:solidFill>
              </a:rPr>
              <a:t>NOTE: You may need to be logged in to GitHub</a:t>
            </a:r>
          </a:p>
        </p:txBody>
      </p:sp>
    </p:spTree>
    <p:extLst>
      <p:ext uri="{BB962C8B-B14F-4D97-AF65-F5344CB8AC3E}">
        <p14:creationId xmlns:p14="http://schemas.microsoft.com/office/powerpoint/2010/main" val="1544421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4" y="199361"/>
            <a:ext cx="11426451" cy="957410"/>
          </a:xfrm>
        </p:spPr>
        <p:txBody>
          <a:bodyPr vert="horz" lIns="91440" tIns="45720" rIns="91440" bIns="45720" rtlCol="0" anchor="ctr">
            <a:noAutofit/>
          </a:bodyPr>
          <a:lstStyle/>
          <a:p>
            <a:r>
              <a:rPr lang="en-US" sz="3600" dirty="0"/>
              <a:t>Making EHR Data More Available for Research and Public Health (MedMorph) - Background</a:t>
            </a:r>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279399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At-a-Glance and Announcements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2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248108"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8412496" y="-19571"/>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38882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0" y="144562"/>
            <a:ext cx="11280071" cy="768349"/>
          </a:xfrm>
        </p:spPr>
        <p:txBody>
          <a:bodyPr>
            <a:noAutofit/>
          </a:bodyPr>
          <a:lstStyle/>
          <a:p>
            <a:r>
              <a:rPr lang="en-US" sz="36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5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pPr>
              <a:lnSpc>
                <a:spcPct val="90000"/>
              </a:lnSpc>
            </a:pPr>
            <a:r>
              <a:rPr lang="en-US" sz="3600" dirty="0">
                <a:solidFill>
                  <a:srgbClr val="0070C0"/>
                </a:solidFill>
                <a:latin typeface="+mn-lt"/>
              </a:rPr>
              <a:t>Technical Expert Panel (TEP): </a:t>
            </a:r>
            <a:br>
              <a:rPr lang="en-US" sz="3600" dirty="0">
                <a:solidFill>
                  <a:srgbClr val="0070C0"/>
                </a:solidFill>
                <a:latin typeface="+mn-lt"/>
              </a:rPr>
            </a:br>
            <a:r>
              <a:rPr lang="en-US" sz="3600" dirty="0">
                <a:solidFill>
                  <a:srgbClr val="0070C0"/>
                </a:solidFill>
                <a:latin typeface="+mn-lt"/>
              </a:rPr>
              <a:t>Participating Partner Groups</a:t>
            </a:r>
          </a:p>
        </p:txBody>
      </p:sp>
      <p:sp>
        <p:nvSpPr>
          <p:cNvPr id="4" name="Content Placeholder 3">
            <a:extLst>
              <a:ext uri="{FF2B5EF4-FFF2-40B4-BE49-F238E27FC236}">
                <a16:creationId xmlns:a16="http://schemas.microsoft.com/office/drawing/2014/main" id="{6E07D274-8532-4D20-A986-CB1ADCDC1DA7}"/>
              </a:ext>
            </a:extLst>
          </p:cNvPr>
          <p:cNvSpPr>
            <a:spLocks noGrp="1"/>
          </p:cNvSpPr>
          <p:nvPr>
            <p:ph idx="1"/>
          </p:nvPr>
        </p:nvSpPr>
        <p:spPr>
          <a:xfrm>
            <a:off x="609600" y="1786813"/>
            <a:ext cx="5172892" cy="4191000"/>
          </a:xfrm>
        </p:spPr>
        <p:txBody>
          <a:bodyPr>
            <a:normAutofit fontScale="85000" lnSpcReduction="20000"/>
          </a:bodyPr>
          <a:lstStyle/>
          <a:p>
            <a:pPr>
              <a:lnSpc>
                <a:spcPct val="120000"/>
              </a:lnSpc>
            </a:pPr>
            <a:r>
              <a:rPr lang="en-US" b="0" dirty="0">
                <a:solidFill>
                  <a:srgbClr val="1A2028"/>
                </a:solidFill>
              </a:rPr>
              <a:t>Federal Partners</a:t>
            </a:r>
          </a:p>
          <a:p>
            <a:pPr>
              <a:lnSpc>
                <a:spcPct val="120000"/>
              </a:lnSpc>
            </a:pPr>
            <a:r>
              <a:rPr lang="en-US" b="0" dirty="0">
                <a:solidFill>
                  <a:srgbClr val="1A2028"/>
                </a:solidFill>
              </a:rPr>
              <a:t>Health IT developers </a:t>
            </a:r>
          </a:p>
          <a:p>
            <a:pPr>
              <a:lnSpc>
                <a:spcPct val="120000"/>
              </a:lnSpc>
            </a:pPr>
            <a:r>
              <a:rPr lang="en-US" b="0" dirty="0">
                <a:solidFill>
                  <a:srgbClr val="1A2028"/>
                </a:solidFill>
              </a:rPr>
              <a:t>Clinicians/ Healthcare Organizations</a:t>
            </a:r>
          </a:p>
          <a:p>
            <a:pPr>
              <a:lnSpc>
                <a:spcPct val="120000"/>
              </a:lnSpc>
            </a:pPr>
            <a:r>
              <a:rPr lang="en-US" b="0" dirty="0">
                <a:solidFill>
                  <a:srgbClr val="1A2028"/>
                </a:solidFill>
              </a:rPr>
              <a:t>Medical Societies</a:t>
            </a:r>
          </a:p>
          <a:p>
            <a:pPr>
              <a:lnSpc>
                <a:spcPct val="120000"/>
              </a:lnSpc>
            </a:pPr>
            <a:r>
              <a:rPr lang="en-US" b="0" dirty="0">
                <a:solidFill>
                  <a:srgbClr val="1A2028"/>
                </a:solidFill>
              </a:rPr>
              <a:t>Public Health Organizations</a:t>
            </a:r>
          </a:p>
          <a:p>
            <a:pPr>
              <a:lnSpc>
                <a:spcPct val="120000"/>
              </a:lnSpc>
            </a:pPr>
            <a:r>
              <a:rPr lang="en-US" b="0" dirty="0">
                <a:solidFill>
                  <a:srgbClr val="1A2028"/>
                </a:solidFill>
              </a:rPr>
              <a:t>Evaluation experts</a:t>
            </a:r>
          </a:p>
          <a:p>
            <a:pPr>
              <a:lnSpc>
                <a:spcPct val="120000"/>
              </a:lnSpc>
            </a:pPr>
            <a:r>
              <a:rPr lang="en-US" b="0" dirty="0">
                <a:solidFill>
                  <a:srgbClr val="1A2028"/>
                </a:solidFill>
              </a:rPr>
              <a:t>Laboratory Professional Groups</a:t>
            </a:r>
          </a:p>
        </p:txBody>
      </p:sp>
      <p:sp>
        <p:nvSpPr>
          <p:cNvPr id="5" name="Content Placeholder 4">
            <a:extLst>
              <a:ext uri="{FF2B5EF4-FFF2-40B4-BE49-F238E27FC236}">
                <a16:creationId xmlns:a16="http://schemas.microsoft.com/office/drawing/2014/main" id="{CD14749F-0DA4-46A2-86CC-037092056CA4}"/>
              </a:ext>
            </a:extLst>
          </p:cNvPr>
          <p:cNvSpPr>
            <a:spLocks noGrp="1"/>
          </p:cNvSpPr>
          <p:nvPr>
            <p:ph idx="10"/>
          </p:nvPr>
        </p:nvSpPr>
        <p:spPr>
          <a:xfrm>
            <a:off x="6409508" y="1786813"/>
            <a:ext cx="5172892" cy="4191000"/>
          </a:xfrm>
        </p:spPr>
        <p:txBody>
          <a:bodyPr>
            <a:normAutofit/>
          </a:bodyPr>
          <a:lstStyle/>
          <a:p>
            <a:r>
              <a:rPr lang="en-US" sz="2800" b="0" dirty="0">
                <a:solidFill>
                  <a:srgbClr val="1A2028"/>
                </a:solidFill>
              </a:rPr>
              <a:t>Standards experts</a:t>
            </a:r>
          </a:p>
          <a:p>
            <a:r>
              <a:rPr lang="en-US" sz="2800" b="0" dirty="0">
                <a:solidFill>
                  <a:srgbClr val="1A2028"/>
                </a:solidFill>
              </a:rPr>
              <a:t>Clinical decision support developers</a:t>
            </a:r>
          </a:p>
          <a:p>
            <a:r>
              <a:rPr lang="en-US" sz="2800" b="0" dirty="0">
                <a:solidFill>
                  <a:srgbClr val="1A2028"/>
                </a:solidFill>
              </a:rPr>
              <a:t>Clinical quality measure developers</a:t>
            </a:r>
          </a:p>
          <a:p>
            <a:r>
              <a:rPr lang="en-US" sz="2800" b="0" dirty="0">
                <a:solidFill>
                  <a:srgbClr val="1A2028"/>
                </a:solidFill>
              </a:rPr>
              <a:t>Policy or technical support for implementation</a:t>
            </a:r>
          </a:p>
        </p:txBody>
      </p:sp>
    </p:spTree>
    <p:extLst>
      <p:ext uri="{BB962C8B-B14F-4D97-AF65-F5344CB8AC3E}">
        <p14:creationId xmlns:p14="http://schemas.microsoft.com/office/powerpoint/2010/main" val="238876149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708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AE09-D211-47F3-83F4-79957C741174}"/>
              </a:ext>
            </a:extLst>
          </p:cNvPr>
          <p:cNvSpPr>
            <a:spLocks noGrp="1"/>
          </p:cNvSpPr>
          <p:nvPr>
            <p:ph type="title"/>
          </p:nvPr>
        </p:nvSpPr>
        <p:spPr>
          <a:xfrm>
            <a:off x="838200" y="142561"/>
            <a:ext cx="10515600" cy="1385451"/>
          </a:xfrm>
        </p:spPr>
        <p:txBody>
          <a:bodyPr>
            <a:normAutofit/>
          </a:bodyPr>
          <a:lstStyle/>
          <a:p>
            <a:r>
              <a:rPr lang="en-US" sz="4000" dirty="0">
                <a:solidFill>
                  <a:srgbClr val="00606B"/>
                </a:solidFill>
              </a:rPr>
              <a:t>Relationship among Different IG Types and Basic FHIR Capabilities</a:t>
            </a:r>
          </a:p>
        </p:txBody>
      </p:sp>
      <p:pic>
        <p:nvPicPr>
          <p:cNvPr id="4" name="Picture 3" descr="Multiple boxes with arrows between them showing the relationship of different types of implementation guides and FHIR capabilities">
            <a:extLst>
              <a:ext uri="{FF2B5EF4-FFF2-40B4-BE49-F238E27FC236}">
                <a16:creationId xmlns:a16="http://schemas.microsoft.com/office/drawing/2014/main" id="{FA170035-C9FC-422D-8C8D-5470E152EB9F}"/>
              </a:ext>
            </a:extLst>
          </p:cNvPr>
          <p:cNvPicPr>
            <a:picLocks noChangeAspect="1"/>
          </p:cNvPicPr>
          <p:nvPr/>
        </p:nvPicPr>
        <p:blipFill rotWithShape="1">
          <a:blip r:embed="rId2"/>
          <a:srcRect t="648"/>
          <a:stretch/>
        </p:blipFill>
        <p:spPr>
          <a:xfrm>
            <a:off x="1219801" y="1401090"/>
            <a:ext cx="9752397" cy="5456910"/>
          </a:xfrm>
          <a:prstGeom prst="rect">
            <a:avLst/>
          </a:prstGeom>
        </p:spPr>
      </p:pic>
      <p:sp>
        <p:nvSpPr>
          <p:cNvPr id="5" name="TextBox 4">
            <a:extLst>
              <a:ext uri="{FF2B5EF4-FFF2-40B4-BE49-F238E27FC236}">
                <a16:creationId xmlns:a16="http://schemas.microsoft.com/office/drawing/2014/main" id="{64B560C1-51A2-479C-92DE-F1CBA9976303}"/>
              </a:ext>
            </a:extLst>
          </p:cNvPr>
          <p:cNvSpPr txBox="1"/>
          <p:nvPr/>
        </p:nvSpPr>
        <p:spPr>
          <a:xfrm>
            <a:off x="7612380" y="1093313"/>
            <a:ext cx="4579620" cy="307777"/>
          </a:xfrm>
          <a:prstGeom prst="rect">
            <a:avLst/>
          </a:prstGeom>
          <a:noFill/>
        </p:spPr>
        <p:txBody>
          <a:bodyPr wrap="square">
            <a:spAutoFit/>
          </a:bodyPr>
          <a:lstStyle/>
          <a:p>
            <a:r>
              <a:rPr lang="en-US" sz="1400" dirty="0">
                <a:hlinkClick r:id="rId3"/>
              </a:rPr>
              <a:t>http://hl7.org/fhir/us/medmorph/2022Jan/background.html</a:t>
            </a:r>
            <a:r>
              <a:rPr lang="en-US" sz="1400" dirty="0"/>
              <a:t> </a:t>
            </a:r>
          </a:p>
        </p:txBody>
      </p:sp>
    </p:spTree>
    <p:extLst>
      <p:ext uri="{BB962C8B-B14F-4D97-AF65-F5344CB8AC3E}">
        <p14:creationId xmlns:p14="http://schemas.microsoft.com/office/powerpoint/2010/main" val="1059952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300769" y="162776"/>
            <a:ext cx="10515600" cy="815282"/>
          </a:xfrm>
        </p:spPr>
        <p:txBody>
          <a:bodyPr vert="horz" lIns="91440" tIns="45720" rIns="91440" bIns="45720" rtlCol="0" anchor="ctr">
            <a:noAutofit/>
          </a:bodyPr>
          <a:lstStyle/>
          <a:p>
            <a:pPr fontAlgn="base">
              <a:spcAft>
                <a:spcPct val="0"/>
              </a:spcAft>
            </a:pPr>
            <a:r>
              <a:rPr lang="en-US" sz="3600" dirty="0"/>
              <a:t>MedMorph 2021-2022 Timeline</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30778" y="914276"/>
            <a:ext cx="12027108" cy="5923199"/>
            <a:chOff x="1660767" y="1379650"/>
            <a:chExt cx="9388312" cy="5153432"/>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28409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F8DB615-9616-43A1-AB1A-70E3DAF7357D}"/>
                </a:ext>
              </a:extLst>
            </p:cNvPr>
            <p:cNvSpPr/>
            <p:nvPr/>
          </p:nvSpPr>
          <p:spPr>
            <a:xfrm>
              <a:off x="1660767" y="2834346"/>
              <a:ext cx="2577494" cy="225447"/>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Develop MedMorph Use Case Content IGs</a:t>
              </a:r>
            </a:p>
          </p:txBody>
        </p:sp>
        <p:sp>
          <p:nvSpPr>
            <p:cNvPr id="15" name="Rectangle 14">
              <a:extLst>
                <a:ext uri="{FF2B5EF4-FFF2-40B4-BE49-F238E27FC236}">
                  <a16:creationId xmlns:a16="http://schemas.microsoft.com/office/drawing/2014/main" id="{5CC4E2F3-BD3F-4789-87F6-F4E90A9217E8}"/>
                </a:ext>
              </a:extLst>
            </p:cNvPr>
            <p:cNvSpPr/>
            <p:nvPr/>
          </p:nvSpPr>
          <p:spPr>
            <a:xfrm>
              <a:off x="4116219" y="3132295"/>
              <a:ext cx="2255178" cy="2258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Finalize Content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4923860" y="415750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3502158" y="5086577"/>
              <a:ext cx="1746686" cy="4062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 NIBs</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7013908" y="5647118"/>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4588784" y="5631585"/>
              <a:ext cx="2389265" cy="2558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Use Case Content IGs for Ballot</a:t>
              </a:r>
            </a:p>
          </p:txBody>
        </p:sp>
        <p:sp>
          <p:nvSpPr>
            <p:cNvPr id="37" name="Rectangle 36">
              <a:extLst>
                <a:ext uri="{FF2B5EF4-FFF2-40B4-BE49-F238E27FC236}">
                  <a16:creationId xmlns:a16="http://schemas.microsoft.com/office/drawing/2014/main" id="{783AF15E-BC85-134B-A770-82A68C5D4BF1}"/>
                </a:ext>
              </a:extLst>
            </p:cNvPr>
            <p:cNvSpPr/>
            <p:nvPr/>
          </p:nvSpPr>
          <p:spPr>
            <a:xfrm>
              <a:off x="2805975" y="4141893"/>
              <a:ext cx="2094051" cy="21591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Submit Content IG Proposals</a:t>
              </a:r>
            </a:p>
          </p:txBody>
        </p:sp>
        <p:sp>
          <p:nvSpPr>
            <p:cNvPr id="26" name="Rectangle 25">
              <a:extLst>
                <a:ext uri="{FF2B5EF4-FFF2-40B4-BE49-F238E27FC236}">
                  <a16:creationId xmlns:a16="http://schemas.microsoft.com/office/drawing/2014/main" id="{4E2FF745-A0EC-5D43-AB57-78159135668B}"/>
                </a:ext>
              </a:extLst>
            </p:cNvPr>
            <p:cNvSpPr/>
            <p:nvPr/>
          </p:nvSpPr>
          <p:spPr>
            <a:xfrm>
              <a:off x="1741430" y="5699925"/>
              <a:ext cx="1604849" cy="263093"/>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41430" y="5404531"/>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693306" y="5130984"/>
              <a:ext cx="1746686" cy="241001"/>
            </a:xfrm>
            <a:prstGeom prst="rect">
              <a:avLst/>
            </a:prstGeom>
            <a:noFill/>
          </p:spPr>
          <p:txBody>
            <a:bodyPr wrap="square" rtlCol="0">
              <a:spAutoFit/>
            </a:bodyPr>
            <a:lstStyle/>
            <a:p>
              <a:pPr algn="ctr" defTabSz="685800"/>
              <a:r>
                <a:rPr lang="en-US" sz="120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60767" y="5130984"/>
              <a:ext cx="1808852" cy="14020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4470069" y="4470688"/>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2361038" y="4433934"/>
            <a:ext cx="2066851"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455143" y="2157325"/>
            <a:ext cx="8248589" cy="29251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8173156" y="4301520"/>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1" name="Flowchart: Decision 50">
            <a:extLst>
              <a:ext uri="{FF2B5EF4-FFF2-40B4-BE49-F238E27FC236}">
                <a16:creationId xmlns:a16="http://schemas.microsoft.com/office/drawing/2014/main" id="{09B2D3CB-5512-44ED-AE89-FD0F363423DE}"/>
              </a:ext>
            </a:extLst>
          </p:cNvPr>
          <p:cNvSpPr/>
          <p:nvPr/>
        </p:nvSpPr>
        <p:spPr>
          <a:xfrm>
            <a:off x="4543494" y="4829020"/>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2" name="Flowchart: Decision 51">
            <a:extLst>
              <a:ext uri="{FF2B5EF4-FFF2-40B4-BE49-F238E27FC236}">
                <a16:creationId xmlns:a16="http://schemas.microsoft.com/office/drawing/2014/main" id="{8DE2B377-A683-4EFA-A10E-9BA064D8C783}"/>
              </a:ext>
            </a:extLst>
          </p:cNvPr>
          <p:cNvSpPr/>
          <p:nvPr/>
        </p:nvSpPr>
        <p:spPr>
          <a:xfrm>
            <a:off x="4723409" y="5304643"/>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8322169" y="4705159"/>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54" name="Rectangle 53">
            <a:extLst>
              <a:ext uri="{FF2B5EF4-FFF2-40B4-BE49-F238E27FC236}">
                <a16:creationId xmlns:a16="http://schemas.microsoft.com/office/drawing/2014/main" id="{7E377718-EECD-4EB0-9586-CD2769EA24E2}"/>
              </a:ext>
            </a:extLst>
          </p:cNvPr>
          <p:cNvSpPr/>
          <p:nvPr/>
        </p:nvSpPr>
        <p:spPr>
          <a:xfrm>
            <a:off x="6476378" y="4281319"/>
            <a:ext cx="1648977"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FHIR Connectathon</a:t>
            </a:r>
          </a:p>
        </p:txBody>
      </p:sp>
      <p:sp>
        <p:nvSpPr>
          <p:cNvPr id="55" name="Rectangle 54">
            <a:extLst>
              <a:ext uri="{FF2B5EF4-FFF2-40B4-BE49-F238E27FC236}">
                <a16:creationId xmlns:a16="http://schemas.microsoft.com/office/drawing/2014/main" id="{347C5333-C95A-4F23-8EE7-A1C5AEFB5C39}"/>
              </a:ext>
            </a:extLst>
          </p:cNvPr>
          <p:cNvSpPr/>
          <p:nvPr/>
        </p:nvSpPr>
        <p:spPr>
          <a:xfrm>
            <a:off x="3119256" y="4775859"/>
            <a:ext cx="1359369"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7" name="Rectangle 56">
            <a:extLst>
              <a:ext uri="{FF2B5EF4-FFF2-40B4-BE49-F238E27FC236}">
                <a16:creationId xmlns:a16="http://schemas.microsoft.com/office/drawing/2014/main" id="{1DB6E1CE-989E-4620-9607-0369A92CF6E7}"/>
              </a:ext>
            </a:extLst>
          </p:cNvPr>
          <p:cNvSpPr/>
          <p:nvPr/>
        </p:nvSpPr>
        <p:spPr>
          <a:xfrm>
            <a:off x="7227395" y="4637062"/>
            <a:ext cx="1017712"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HL7 WGM</a:t>
            </a:r>
          </a:p>
        </p:txBody>
      </p:sp>
      <p:sp>
        <p:nvSpPr>
          <p:cNvPr id="59" name="Rectangle 58">
            <a:extLst>
              <a:ext uri="{FF2B5EF4-FFF2-40B4-BE49-F238E27FC236}">
                <a16:creationId xmlns:a16="http://schemas.microsoft.com/office/drawing/2014/main" id="{07D52D7E-8C4C-4D72-9F71-E43C6BF98B67}"/>
              </a:ext>
            </a:extLst>
          </p:cNvPr>
          <p:cNvSpPr/>
          <p:nvPr/>
        </p:nvSpPr>
        <p:spPr>
          <a:xfrm>
            <a:off x="8173157" y="5818587"/>
            <a:ext cx="2619125" cy="292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 Update RA IG and Republish</a:t>
            </a:r>
          </a:p>
        </p:txBody>
      </p:sp>
      <p:sp>
        <p:nvSpPr>
          <p:cNvPr id="61" name="Rectangle 60">
            <a:extLst>
              <a:ext uri="{FF2B5EF4-FFF2-40B4-BE49-F238E27FC236}">
                <a16:creationId xmlns:a16="http://schemas.microsoft.com/office/drawing/2014/main" id="{DEBE42E8-1DB1-4AB6-BC53-F6B16E2DFB63}"/>
              </a:ext>
            </a:extLst>
          </p:cNvPr>
          <p:cNvSpPr/>
          <p:nvPr/>
        </p:nvSpPr>
        <p:spPr>
          <a:xfrm>
            <a:off x="30777" y="3149972"/>
            <a:ext cx="2237629" cy="23344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IHE Connectathon</a:t>
            </a:r>
          </a:p>
        </p:txBody>
      </p:sp>
      <p:sp>
        <p:nvSpPr>
          <p:cNvPr id="63" name="Flowchart: Decision 62">
            <a:extLst>
              <a:ext uri="{FF2B5EF4-FFF2-40B4-BE49-F238E27FC236}">
                <a16:creationId xmlns:a16="http://schemas.microsoft.com/office/drawing/2014/main" id="{3176ED10-A9C5-4A84-8798-31ABEDD4D6C3}"/>
              </a:ext>
            </a:extLst>
          </p:cNvPr>
          <p:cNvSpPr/>
          <p:nvPr/>
        </p:nvSpPr>
        <p:spPr>
          <a:xfrm>
            <a:off x="226233" y="2905676"/>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64" name="Rectangle 63">
            <a:extLst>
              <a:ext uri="{FF2B5EF4-FFF2-40B4-BE49-F238E27FC236}">
                <a16:creationId xmlns:a16="http://schemas.microsoft.com/office/drawing/2014/main" id="{1C22CDBC-B8E6-4A07-ABC7-55767C581900}"/>
              </a:ext>
            </a:extLst>
          </p:cNvPr>
          <p:cNvSpPr/>
          <p:nvPr/>
        </p:nvSpPr>
        <p:spPr>
          <a:xfrm>
            <a:off x="526856" y="3577910"/>
            <a:ext cx="3066835" cy="27699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2060"/>
                </a:solidFill>
                <a:latin typeface="Calibri" panose="020F0502020204030204"/>
              </a:rPr>
              <a:t>HIMSS Interoperability Showcase</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3638545" y="3610266"/>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028323F8-6005-4A4D-86B9-56E2C127D88B}"/>
              </a:ext>
            </a:extLst>
          </p:cNvPr>
          <p:cNvCxnSpPr>
            <a:cxnSpLocks/>
          </p:cNvCxnSpPr>
          <p:nvPr/>
        </p:nvCxnSpPr>
        <p:spPr>
          <a:xfrm>
            <a:off x="11490689" y="1745543"/>
            <a:ext cx="0" cy="4765171"/>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24C5E10-6647-4369-A992-5205EDAAA2BC}"/>
              </a:ext>
            </a:extLst>
          </p:cNvPr>
          <p:cNvSpPr/>
          <p:nvPr/>
        </p:nvSpPr>
        <p:spPr>
          <a:xfrm>
            <a:off x="462346" y="6478978"/>
            <a:ext cx="1847749" cy="32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MedMorph Event</a:t>
            </a:r>
          </a:p>
        </p:txBody>
      </p:sp>
      <p:sp>
        <p:nvSpPr>
          <p:cNvPr id="35" name="Flowchart: Decision 34">
            <a:extLst>
              <a:ext uri="{FF2B5EF4-FFF2-40B4-BE49-F238E27FC236}">
                <a16:creationId xmlns:a16="http://schemas.microsoft.com/office/drawing/2014/main" id="{8A0B70CC-F1C1-4592-9016-88FAFA033B2B}"/>
              </a:ext>
            </a:extLst>
          </p:cNvPr>
          <p:cNvSpPr/>
          <p:nvPr/>
        </p:nvSpPr>
        <p:spPr>
          <a:xfrm>
            <a:off x="188282" y="6211148"/>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CA3CFD05-2830-40BC-A8FA-E637917ABC26}"/>
              </a:ext>
            </a:extLst>
          </p:cNvPr>
          <p:cNvSpPr/>
          <p:nvPr/>
        </p:nvSpPr>
        <p:spPr>
          <a:xfrm>
            <a:off x="500299" y="6174728"/>
            <a:ext cx="1847750" cy="29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100" b="1" dirty="0">
                <a:solidFill>
                  <a:schemeClr val="tx1"/>
                </a:solidFill>
                <a:latin typeface="Calibri" panose="020F0502020204030204"/>
              </a:rPr>
              <a:t>HL7 Event</a:t>
            </a:r>
          </a:p>
        </p:txBody>
      </p:sp>
      <p:sp>
        <p:nvSpPr>
          <p:cNvPr id="41" name="Flowchart: Decision 40">
            <a:extLst>
              <a:ext uri="{FF2B5EF4-FFF2-40B4-BE49-F238E27FC236}">
                <a16:creationId xmlns:a16="http://schemas.microsoft.com/office/drawing/2014/main" id="{DD60E6F3-CF40-44BB-AD15-39B0D0E77D92}"/>
              </a:ext>
            </a:extLst>
          </p:cNvPr>
          <p:cNvSpPr/>
          <p:nvPr/>
        </p:nvSpPr>
        <p:spPr>
          <a:xfrm>
            <a:off x="193448" y="6510714"/>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white"/>
              </a:solidFill>
              <a:latin typeface="Calibri" panose="020F0502020204030204"/>
            </a:endParaRPr>
          </a:p>
        </p:txBody>
      </p:sp>
      <p:sp>
        <p:nvSpPr>
          <p:cNvPr id="2" name="Arrow: Right 1">
            <a:extLst>
              <a:ext uri="{FF2B5EF4-FFF2-40B4-BE49-F238E27FC236}">
                <a16:creationId xmlns:a16="http://schemas.microsoft.com/office/drawing/2014/main" id="{509E62B8-E0AE-4D08-A3AC-64D631B0BABB}"/>
              </a:ext>
            </a:extLst>
          </p:cNvPr>
          <p:cNvSpPr/>
          <p:nvPr/>
        </p:nvSpPr>
        <p:spPr>
          <a:xfrm>
            <a:off x="3939553" y="6180928"/>
            <a:ext cx="8232689" cy="702997"/>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002060"/>
                </a:solidFill>
                <a:latin typeface="Calibri" panose="020F0502020204030204"/>
              </a:rPr>
              <a:t>Real World Pilot Testing &amp; Evaluation of the MedMorph RA IG (timeframe: 1 year)</a:t>
            </a:r>
          </a:p>
        </p:txBody>
      </p:sp>
      <p:sp>
        <p:nvSpPr>
          <p:cNvPr id="40" name="Rectangle 39">
            <a:extLst>
              <a:ext uri="{FF2B5EF4-FFF2-40B4-BE49-F238E27FC236}">
                <a16:creationId xmlns:a16="http://schemas.microsoft.com/office/drawing/2014/main" id="{AA57531C-ECFC-4733-9C7C-77B66D652D3D}"/>
              </a:ext>
            </a:extLst>
          </p:cNvPr>
          <p:cNvSpPr/>
          <p:nvPr/>
        </p:nvSpPr>
        <p:spPr>
          <a:xfrm>
            <a:off x="7736251" y="5252877"/>
            <a:ext cx="4133087" cy="23331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Disposition Content IGs Ballot Comments</a:t>
            </a:r>
          </a:p>
        </p:txBody>
      </p:sp>
    </p:spTree>
    <p:extLst>
      <p:ext uri="{BB962C8B-B14F-4D97-AF65-F5344CB8AC3E}">
        <p14:creationId xmlns:p14="http://schemas.microsoft.com/office/powerpoint/2010/main" val="206701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0270-C713-AC4B-E7FB-ADD6E0C2F0F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0ED76C3-3574-33DF-BA18-A4BC3EEA57EB}"/>
              </a:ext>
            </a:extLst>
          </p:cNvPr>
          <p:cNvSpPr>
            <a:spLocks noGrp="1"/>
          </p:cNvSpPr>
          <p:nvPr>
            <p:ph idx="1"/>
          </p:nvPr>
        </p:nvSpPr>
        <p:spPr/>
        <p:txBody>
          <a:bodyPr/>
          <a:lstStyle/>
          <a:p>
            <a:r>
              <a:rPr lang="en-US" dirty="0"/>
              <a:t>Making EHR Electronic Data More Available for Research and Public Health(MedMorph)</a:t>
            </a:r>
          </a:p>
          <a:p>
            <a:r>
              <a:rPr lang="en-US" b="1" dirty="0"/>
              <a:t>New Name Same Acronym: Making Electronic Data More Available for Research and Public Health (MedMorph)</a:t>
            </a:r>
          </a:p>
          <a:p>
            <a:endParaRPr lang="en-US" b="1" dirty="0"/>
          </a:p>
          <a:p>
            <a:r>
              <a:rPr lang="en-US" b="1" dirty="0"/>
              <a:t>Backend Service Application (BSA) is now the Health Data Exchange App (HDEA)</a:t>
            </a:r>
          </a:p>
          <a:p>
            <a:endParaRPr lang="en-US" dirty="0"/>
          </a:p>
        </p:txBody>
      </p:sp>
      <p:sp>
        <p:nvSpPr>
          <p:cNvPr id="4" name="Multiplication Sign 3">
            <a:extLst>
              <a:ext uri="{FF2B5EF4-FFF2-40B4-BE49-F238E27FC236}">
                <a16:creationId xmlns:a16="http://schemas.microsoft.com/office/drawing/2014/main" id="{398C673D-A744-46EE-A67E-872E81B98E9A}"/>
              </a:ext>
            </a:extLst>
          </p:cNvPr>
          <p:cNvSpPr/>
          <p:nvPr/>
        </p:nvSpPr>
        <p:spPr>
          <a:xfrm>
            <a:off x="2144110" y="1825625"/>
            <a:ext cx="971616" cy="37147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56630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Content IGs and RA IG Ballot Updates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E7107-953A-47B5-9636-84C36584414B}"/>
              </a:ext>
            </a:extLst>
          </p:cNvPr>
          <p:cNvSpPr>
            <a:spLocks noGrp="1"/>
          </p:cNvSpPr>
          <p:nvPr>
            <p:ph type="title"/>
          </p:nvPr>
        </p:nvSpPr>
        <p:spPr>
          <a:xfrm>
            <a:off x="209652" y="-151899"/>
            <a:ext cx="10515600" cy="1325563"/>
          </a:xfrm>
        </p:spPr>
        <p:txBody>
          <a:bodyPr>
            <a:normAutofit/>
          </a:bodyPr>
          <a:lstStyle/>
          <a:p>
            <a:r>
              <a:rPr lang="en-US" sz="3600" dirty="0"/>
              <a:t>MedMorph Abstract Model of Actors and Systems</a:t>
            </a:r>
          </a:p>
        </p:txBody>
      </p:sp>
      <p:sp>
        <p:nvSpPr>
          <p:cNvPr id="5" name="Rectangle 4">
            <a:extLst>
              <a:ext uri="{FF2B5EF4-FFF2-40B4-BE49-F238E27FC236}">
                <a16:creationId xmlns:a16="http://schemas.microsoft.com/office/drawing/2014/main" id="{ACE72BB5-2829-45AE-A2B6-6E375E92C97B}"/>
              </a:ext>
            </a:extLst>
          </p:cNvPr>
          <p:cNvSpPr/>
          <p:nvPr/>
        </p:nvSpPr>
        <p:spPr>
          <a:xfrm>
            <a:off x="9353984" y="2694285"/>
            <a:ext cx="2742536" cy="3693319"/>
          </a:xfrm>
          <a:prstGeom prst="rect">
            <a:avLst/>
          </a:prstGeom>
          <a:solidFill>
            <a:srgbClr val="0070C0"/>
          </a:solidFill>
          <a:ln>
            <a:solidFill>
              <a:srgbClr val="66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The abstract model of actors and systems is used to define the common workflows identified in the use cases, which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Provisioning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white"/>
                </a:solidFill>
                <a:latin typeface="Calibri" panose="020F0502020204030204"/>
                <a:cs typeface="Arial" panose="020B0604020202020204" pitchFamily="34" charset="0"/>
              </a:rPr>
              <a:t>Notification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Collection and Submission Report C</a:t>
            </a:r>
            <a:r>
              <a:rPr lang="en-US" b="1" dirty="0" err="1">
                <a:solidFill>
                  <a:prstClr val="white"/>
                </a:solidFill>
                <a:cs typeface="Arial" panose="020B0604020202020204" pitchFamily="34" charset="0"/>
              </a:rPr>
              <a:t>reation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a:t>
            </a:r>
            <a:r>
              <a:rPr lang="en-US" b="1" dirty="0">
                <a:solidFill>
                  <a:prstClr val="white"/>
                </a:solidFill>
                <a:cs typeface="Arial" panose="020B0604020202020204" pitchFamily="34" charset="0"/>
              </a:rPr>
              <a:t>Submission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Receiving Response/ </a:t>
            </a:r>
            <a:r>
              <a:rPr lang="en-US" b="1" dirty="0">
                <a:solidFill>
                  <a:prstClr val="white"/>
                </a:solidFill>
                <a:cs typeface="Arial" panose="020B0604020202020204" pitchFamily="34" charset="0"/>
              </a:rPr>
              <a:t>Acknowledgement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876B466E-53C8-491A-ADFA-FB2C5E32E405}"/>
              </a:ext>
            </a:extLst>
          </p:cNvPr>
          <p:cNvSpPr txBox="1"/>
          <p:nvPr/>
        </p:nvSpPr>
        <p:spPr>
          <a:xfrm>
            <a:off x="7736884" y="6518039"/>
            <a:ext cx="4455116" cy="307777"/>
          </a:xfrm>
          <a:prstGeom prst="rect">
            <a:avLst/>
          </a:prstGeom>
          <a:noFill/>
        </p:spPr>
        <p:txBody>
          <a:bodyPr wrap="square">
            <a:spAutoFit/>
          </a:bodyPr>
          <a:lstStyle/>
          <a:p>
            <a:r>
              <a:rPr lang="en-US" sz="1400" dirty="0">
                <a:hlinkClick r:id="rId2"/>
              </a:rPr>
              <a:t>http://hl7.org/fhir/us/medmorph/2022Jan/usecases.html</a:t>
            </a:r>
            <a:r>
              <a:rPr lang="en-US" sz="1400" dirty="0"/>
              <a:t> </a:t>
            </a:r>
          </a:p>
        </p:txBody>
      </p:sp>
      <p:pic>
        <p:nvPicPr>
          <p:cNvPr id="63" name="Picture 62">
            <a:extLst>
              <a:ext uri="{FF2B5EF4-FFF2-40B4-BE49-F238E27FC236}">
                <a16:creationId xmlns:a16="http://schemas.microsoft.com/office/drawing/2014/main" id="{4A5BBDCC-8DF0-4FFD-A023-1BED3C06C9A7}"/>
              </a:ext>
            </a:extLst>
          </p:cNvPr>
          <p:cNvPicPr>
            <a:picLocks noChangeAspect="1"/>
          </p:cNvPicPr>
          <p:nvPr/>
        </p:nvPicPr>
        <p:blipFill>
          <a:blip r:embed="rId3"/>
          <a:stretch>
            <a:fillRect/>
          </a:stretch>
        </p:blipFill>
        <p:spPr>
          <a:xfrm>
            <a:off x="240631" y="1048582"/>
            <a:ext cx="9035055" cy="5541744"/>
          </a:xfrm>
          <a:prstGeom prst="rect">
            <a:avLst/>
          </a:prstGeom>
        </p:spPr>
      </p:pic>
      <p:sp>
        <p:nvSpPr>
          <p:cNvPr id="64" name="TextBox 63">
            <a:extLst>
              <a:ext uri="{FF2B5EF4-FFF2-40B4-BE49-F238E27FC236}">
                <a16:creationId xmlns:a16="http://schemas.microsoft.com/office/drawing/2014/main" id="{8C9CEA10-DEFA-457F-911F-5274F20894BF}"/>
              </a:ext>
            </a:extLst>
          </p:cNvPr>
          <p:cNvSpPr txBox="1"/>
          <p:nvPr/>
        </p:nvSpPr>
        <p:spPr>
          <a:xfrm>
            <a:off x="388488" y="2835082"/>
            <a:ext cx="1768980" cy="1200329"/>
          </a:xfrm>
          <a:prstGeom prst="rect">
            <a:avLst/>
          </a:prstGeom>
          <a:solidFill>
            <a:srgbClr val="00606B"/>
          </a:solidFill>
        </p:spPr>
        <p:txBody>
          <a:bodyPr wrap="square" rtlCol="0">
            <a:spAutoFit/>
          </a:bodyPr>
          <a:lstStyle/>
          <a:p>
            <a:pPr algn="ctr"/>
            <a:r>
              <a:rPr lang="en-US" b="1" dirty="0">
                <a:solidFill>
                  <a:schemeClr val="bg1"/>
                </a:solidFill>
              </a:rPr>
              <a:t>Can use FHIR R4 API or Bulk FHIR API  for data queries</a:t>
            </a:r>
          </a:p>
        </p:txBody>
      </p:sp>
      <p:sp>
        <p:nvSpPr>
          <p:cNvPr id="65" name="TextBox 64">
            <a:extLst>
              <a:ext uri="{FF2B5EF4-FFF2-40B4-BE49-F238E27FC236}">
                <a16:creationId xmlns:a16="http://schemas.microsoft.com/office/drawing/2014/main" id="{0906C06D-AC2A-49EC-9775-DD6F265CAC49}"/>
              </a:ext>
            </a:extLst>
          </p:cNvPr>
          <p:cNvSpPr txBox="1"/>
          <p:nvPr/>
        </p:nvSpPr>
        <p:spPr>
          <a:xfrm rot="5400000">
            <a:off x="2516693" y="3232227"/>
            <a:ext cx="1492835" cy="276999"/>
          </a:xfrm>
          <a:prstGeom prst="rect">
            <a:avLst/>
          </a:prstGeom>
          <a:solidFill>
            <a:srgbClr val="00606B"/>
          </a:solidFill>
        </p:spPr>
        <p:txBody>
          <a:bodyPr wrap="square" rtlCol="0">
            <a:spAutoFit/>
          </a:bodyPr>
          <a:lstStyle/>
          <a:p>
            <a:pPr algn="ctr"/>
            <a:r>
              <a:rPr lang="en-US" sz="1200" b="1" i="1" dirty="0">
                <a:solidFill>
                  <a:schemeClr val="bg1"/>
                </a:solidFill>
              </a:rPr>
              <a:t>Data Queries</a:t>
            </a:r>
          </a:p>
        </p:txBody>
      </p:sp>
      <p:sp>
        <p:nvSpPr>
          <p:cNvPr id="66" name="TextBox 65">
            <a:extLst>
              <a:ext uri="{FF2B5EF4-FFF2-40B4-BE49-F238E27FC236}">
                <a16:creationId xmlns:a16="http://schemas.microsoft.com/office/drawing/2014/main" id="{EF21CE62-081C-4DDD-80DE-187E8B82D537}"/>
              </a:ext>
            </a:extLst>
          </p:cNvPr>
          <p:cNvSpPr txBox="1"/>
          <p:nvPr/>
        </p:nvSpPr>
        <p:spPr>
          <a:xfrm>
            <a:off x="9353984" y="1077886"/>
            <a:ext cx="2742536" cy="1446550"/>
          </a:xfrm>
          <a:prstGeom prst="rect">
            <a:avLst/>
          </a:prstGeom>
          <a:solidFill>
            <a:srgbClr val="D7E2DC"/>
          </a:solidFill>
          <a:ln w="38100">
            <a:solidFill>
              <a:srgbClr val="00606B"/>
            </a:solidFill>
          </a:ln>
        </p:spPr>
        <p:txBody>
          <a:bodyPr wrap="square" rtlCol="0">
            <a:spAutoFit/>
          </a:bodyPr>
          <a:lstStyle/>
          <a:p>
            <a:pPr algn="ctr"/>
            <a:r>
              <a:rPr lang="en-US" sz="2400" b="1" dirty="0"/>
              <a:t>KEY FEATURE of MedMorph RA: </a:t>
            </a:r>
          </a:p>
          <a:p>
            <a:pPr algn="ctr"/>
            <a:r>
              <a:rPr lang="en-US" sz="2000" b="1" dirty="0"/>
              <a:t>Architecture is decoupled from content</a:t>
            </a:r>
          </a:p>
        </p:txBody>
      </p:sp>
    </p:spTree>
    <p:extLst>
      <p:ext uri="{BB962C8B-B14F-4D97-AF65-F5344CB8AC3E}">
        <p14:creationId xmlns:p14="http://schemas.microsoft.com/office/powerpoint/2010/main" val="24849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randombar(horizontal)">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C90E-C50F-4387-957E-C8F6985F6BDA}"/>
              </a:ext>
            </a:extLst>
          </p:cNvPr>
          <p:cNvSpPr>
            <a:spLocks noGrp="1"/>
          </p:cNvSpPr>
          <p:nvPr>
            <p:ph type="title"/>
          </p:nvPr>
        </p:nvSpPr>
        <p:spPr>
          <a:xfrm>
            <a:off x="225778" y="0"/>
            <a:ext cx="10802203" cy="1325563"/>
          </a:xfrm>
        </p:spPr>
        <p:txBody>
          <a:bodyPr>
            <a:normAutofit/>
          </a:bodyPr>
          <a:lstStyle/>
          <a:p>
            <a:r>
              <a:rPr lang="en-US" sz="3600" dirty="0"/>
              <a:t>MedMorph Content IGs</a:t>
            </a:r>
          </a:p>
        </p:txBody>
      </p:sp>
      <p:graphicFrame>
        <p:nvGraphicFramePr>
          <p:cNvPr id="5" name="Content Placeholder 4">
            <a:extLst>
              <a:ext uri="{FF2B5EF4-FFF2-40B4-BE49-F238E27FC236}">
                <a16:creationId xmlns:a16="http://schemas.microsoft.com/office/drawing/2014/main" id="{B77297BA-48D5-4E2D-A4ED-A7FBAE5695BD}"/>
              </a:ext>
            </a:extLst>
          </p:cNvPr>
          <p:cNvGraphicFramePr>
            <a:graphicFrameLocks noGrp="1"/>
          </p:cNvGraphicFramePr>
          <p:nvPr>
            <p:ph idx="1"/>
            <p:extLst>
              <p:ext uri="{D42A27DB-BD31-4B8C-83A1-F6EECF244321}">
                <p14:modId xmlns:p14="http://schemas.microsoft.com/office/powerpoint/2010/main" val="1766878006"/>
              </p:ext>
            </p:extLst>
          </p:nvPr>
        </p:nvGraphicFramePr>
        <p:xfrm>
          <a:off x="225778" y="1042183"/>
          <a:ext cx="11290593" cy="5704670"/>
        </p:xfrm>
        <a:graphic>
          <a:graphicData uri="http://schemas.openxmlformats.org/drawingml/2006/table">
            <a:tbl>
              <a:tblPr firstRow="1" bandRow="1">
                <a:tableStyleId>{5C22544A-7EE6-4342-B048-85BDC9FD1C3A}</a:tableStyleId>
              </a:tblPr>
              <a:tblGrid>
                <a:gridCol w="2822222">
                  <a:extLst>
                    <a:ext uri="{9D8B030D-6E8A-4147-A177-3AD203B41FA5}">
                      <a16:colId xmlns:a16="http://schemas.microsoft.com/office/drawing/2014/main" val="638732863"/>
                    </a:ext>
                  </a:extLst>
                </a:gridCol>
                <a:gridCol w="3928078">
                  <a:extLst>
                    <a:ext uri="{9D8B030D-6E8A-4147-A177-3AD203B41FA5}">
                      <a16:colId xmlns:a16="http://schemas.microsoft.com/office/drawing/2014/main" val="2815919684"/>
                    </a:ext>
                  </a:extLst>
                </a:gridCol>
                <a:gridCol w="4540293">
                  <a:extLst>
                    <a:ext uri="{9D8B030D-6E8A-4147-A177-3AD203B41FA5}">
                      <a16:colId xmlns:a16="http://schemas.microsoft.com/office/drawing/2014/main" val="2270798913"/>
                    </a:ext>
                  </a:extLst>
                </a:gridCol>
              </a:tblGrid>
              <a:tr h="675470">
                <a:tc>
                  <a:txBody>
                    <a:bodyPr/>
                    <a:lstStyle/>
                    <a:p>
                      <a:pPr algn="ctr"/>
                      <a:r>
                        <a:rPr lang="en-US" sz="2000" dirty="0"/>
                        <a:t>Artifact</a:t>
                      </a:r>
                    </a:p>
                  </a:txBody>
                  <a:tcPr/>
                </a:tc>
                <a:tc>
                  <a:txBody>
                    <a:bodyPr/>
                    <a:lstStyle/>
                    <a:p>
                      <a:pPr algn="ctr"/>
                      <a:r>
                        <a:rPr lang="en-US" sz="2000" dirty="0"/>
                        <a:t>Description</a:t>
                      </a:r>
                    </a:p>
                  </a:txBody>
                  <a:tcPr/>
                </a:tc>
                <a:tc>
                  <a:txBody>
                    <a:bodyPr/>
                    <a:lstStyle/>
                    <a:p>
                      <a:pPr algn="ctr"/>
                      <a:r>
                        <a:rPr lang="en-US" sz="2000" dirty="0"/>
                        <a:t>Balloted IG</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rPr>
                        <a:t>Health Care Surveys Content Implementation Guide</a:t>
                      </a:r>
                      <a:endParaRPr lang="en-US" dirty="0"/>
                    </a:p>
                  </a:txBody>
                  <a:tcPr/>
                </a:tc>
                <a:tc>
                  <a:txBody>
                    <a:bodyPr/>
                    <a:lstStyle/>
                    <a:p>
                      <a:r>
                        <a:rPr lang="en-US" sz="1800" b="0" i="0" kern="1200" dirty="0">
                          <a:solidFill>
                            <a:schemeClr val="dk1"/>
                          </a:solidFill>
                          <a:effectLst/>
                          <a:latin typeface="+mn-lt"/>
                          <a:ea typeface="+mn-ea"/>
                          <a:cs typeface="+mn-cs"/>
                        </a:rPr>
                        <a:t>Automated data extraction from inpatient and ambulatory EHRs or clinical data repositories. There are 2 user stories:  Ambulatory and Inpatient/ED</a:t>
                      </a:r>
                      <a:endParaRPr lang="en-US" dirty="0"/>
                    </a:p>
                  </a:txBody>
                  <a:tcPr/>
                </a:tc>
                <a:tc>
                  <a:txBody>
                    <a:bodyPr/>
                    <a:lstStyle/>
                    <a:p>
                      <a:r>
                        <a:rPr lang="en-US" dirty="0">
                          <a:hlinkClick r:id="rId2"/>
                        </a:rPr>
                        <a:t>http://hl7.org/fhir/us/health-care-surveys-reporting/2022Jan/index.html</a:t>
                      </a:r>
                      <a:r>
                        <a:rPr lang="en-US" dirty="0"/>
                        <a:t> </a:t>
                      </a:r>
                    </a:p>
                  </a:txBody>
                  <a:tcPr/>
                </a:tc>
                <a:extLst>
                  <a:ext uri="{0D108BD9-81ED-4DB2-BD59-A6C34878D82A}">
                    <a16:rowId xmlns:a16="http://schemas.microsoft.com/office/drawing/2014/main" val="4037507156"/>
                  </a:ext>
                </a:extLst>
              </a:tr>
              <a:tr h="370840">
                <a:tc>
                  <a:txBody>
                    <a:bodyPr/>
                    <a:lstStyle/>
                    <a:p>
                      <a:r>
                        <a:rPr lang="en-US" sz="1800" b="1" i="0" kern="1200" dirty="0">
                          <a:solidFill>
                            <a:schemeClr val="dk1"/>
                          </a:solidFill>
                          <a:effectLst/>
                          <a:latin typeface="+mn-lt"/>
                          <a:ea typeface="+mn-ea"/>
                          <a:cs typeface="+mn-cs"/>
                        </a:rPr>
                        <a:t>Central Cancer Registry Reporting Implementation Guide</a:t>
                      </a:r>
                      <a:endParaRPr lang="en-US" dirty="0"/>
                    </a:p>
                  </a:txBody>
                  <a:tcPr/>
                </a:tc>
                <a:tc>
                  <a:txBody>
                    <a:bodyPr/>
                    <a:lstStyle/>
                    <a:p>
                      <a:r>
                        <a:rPr lang="en-US" sz="1800" b="0" i="0" kern="1200" dirty="0">
                          <a:solidFill>
                            <a:schemeClr val="dk1"/>
                          </a:solidFill>
                          <a:effectLst/>
                          <a:latin typeface="+mn-lt"/>
                          <a:ea typeface="+mn-ea"/>
                          <a:cs typeface="+mn-cs"/>
                        </a:rPr>
                        <a:t>Transmit cancer case information to state Central Cancer Registries. There is 1 user story: Reporting based on specific criteria with an alternate flow to report on every encounter</a:t>
                      </a:r>
                      <a:endParaRPr lang="en-US" dirty="0"/>
                    </a:p>
                  </a:txBody>
                  <a:tcPr/>
                </a:tc>
                <a:tc>
                  <a:txBody>
                    <a:bodyPr/>
                    <a:lstStyle/>
                    <a:p>
                      <a:r>
                        <a:rPr lang="en-US" dirty="0">
                          <a:hlinkClick r:id="rId3"/>
                        </a:rPr>
                        <a:t>https://hl7.org/fhir/us/central-cancer-registry-reporting/2022Jan/index.html</a:t>
                      </a:r>
                      <a:r>
                        <a:rPr lang="en-US" dirty="0"/>
                        <a:t> </a:t>
                      </a:r>
                    </a:p>
                  </a:txBody>
                  <a:tcPr/>
                </a:tc>
                <a:extLst>
                  <a:ext uri="{0D108BD9-81ED-4DB2-BD59-A6C34878D82A}">
                    <a16:rowId xmlns:a16="http://schemas.microsoft.com/office/drawing/2014/main" val="1236035643"/>
                  </a:ext>
                </a:extLst>
              </a:tr>
              <a:tr h="472956">
                <a:tc>
                  <a:txBody>
                    <a:bodyPr/>
                    <a:lstStyle/>
                    <a:p>
                      <a:r>
                        <a:rPr lang="en-US" sz="1800" b="1" i="0" kern="1200" dirty="0">
                          <a:solidFill>
                            <a:schemeClr val="dk1"/>
                          </a:solidFill>
                          <a:effectLst/>
                          <a:latin typeface="+mn-lt"/>
                          <a:ea typeface="+mn-ea"/>
                          <a:cs typeface="+mn-cs"/>
                        </a:rPr>
                        <a:t>MedMorph Research Data Exchange</a:t>
                      </a:r>
                      <a:endParaRPr lang="en-US" dirty="0"/>
                    </a:p>
                  </a:txBody>
                  <a:tcPr/>
                </a:tc>
                <a:tc>
                  <a:txBody>
                    <a:bodyPr/>
                    <a:lstStyle/>
                    <a:p>
                      <a:r>
                        <a:rPr lang="en-US" dirty="0"/>
                        <a:t>Data collection for research. There are 2 user stories: Onboarding a new data partner and Requesting data not regularly collected. Only user story 1: Onboarding was balloted</a:t>
                      </a:r>
                    </a:p>
                  </a:txBody>
                  <a:tcPr/>
                </a:tc>
                <a:tc>
                  <a:txBody>
                    <a:bodyPr/>
                    <a:lstStyle/>
                    <a:p>
                      <a:r>
                        <a:rPr lang="en-US" dirty="0">
                          <a:hlinkClick r:id="rId4"/>
                        </a:rPr>
                        <a:t>https://hl7.org/fhir/us/medmorph-research-dex/2022Jan/index.html</a:t>
                      </a:r>
                      <a:r>
                        <a:rPr lang="en-US" dirty="0"/>
                        <a:t> </a:t>
                      </a:r>
                    </a:p>
                    <a:p>
                      <a:endParaRPr lang="en-US" dirty="0"/>
                    </a:p>
                  </a:txBody>
                  <a:tcPr/>
                </a:tc>
                <a:extLst>
                  <a:ext uri="{0D108BD9-81ED-4DB2-BD59-A6C34878D82A}">
                    <a16:rowId xmlns:a16="http://schemas.microsoft.com/office/drawing/2014/main" val="82733625"/>
                  </a:ext>
                </a:extLst>
              </a:tr>
              <a:tr h="370840">
                <a:tc>
                  <a:txBody>
                    <a:bodyPr/>
                    <a:lstStyle/>
                    <a:p>
                      <a:r>
                        <a:rPr lang="en-US" b="1" dirty="0"/>
                        <a:t>Hepatitis C Reporting</a:t>
                      </a:r>
                    </a:p>
                  </a:txBody>
                  <a:tcPr/>
                </a:tc>
                <a:tc>
                  <a:txBody>
                    <a:bodyPr/>
                    <a:lstStyle/>
                    <a:p>
                      <a:r>
                        <a:rPr lang="en-US" dirty="0"/>
                        <a:t>Reusing eCR FHIR IG</a:t>
                      </a:r>
                    </a:p>
                  </a:txBody>
                  <a:tcPr/>
                </a:tc>
                <a:tc>
                  <a:txBody>
                    <a:bodyPr/>
                    <a:lstStyle/>
                    <a:p>
                      <a:r>
                        <a:rPr lang="en-US" sz="1800" b="0" i="0" u="sng" kern="1200" dirty="0">
                          <a:solidFill>
                            <a:schemeClr val="dk1"/>
                          </a:solidFill>
                          <a:effectLst/>
                          <a:latin typeface="+mn-lt"/>
                          <a:ea typeface="+mn-ea"/>
                          <a:cs typeface="+mn-cs"/>
                          <a:hlinkClick r:id="rId5"/>
                        </a:rPr>
                        <a:t>http://build.fhir.org/ig/HL7/case-reporting/</a:t>
                      </a:r>
                      <a:r>
                        <a:rPr lang="en-US" sz="1800" b="0" i="0" u="sng" kern="1200" dirty="0">
                          <a:solidFill>
                            <a:schemeClr val="dk1"/>
                          </a:solidFill>
                          <a:effectLst/>
                          <a:latin typeface="+mn-lt"/>
                          <a:ea typeface="+mn-ea"/>
                          <a:cs typeface="+mn-cs"/>
                        </a:rPr>
                        <a:t> </a:t>
                      </a:r>
                      <a:r>
                        <a:rPr lang="en-US" sz="1800" b="0" i="0" u="non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continuous build site)</a:t>
                      </a:r>
                    </a:p>
                  </a:txBody>
                  <a:tcPr/>
                </a:tc>
                <a:extLst>
                  <a:ext uri="{0D108BD9-81ED-4DB2-BD59-A6C34878D82A}">
                    <a16:rowId xmlns:a16="http://schemas.microsoft.com/office/drawing/2014/main" val="450999297"/>
                  </a:ext>
                </a:extLst>
              </a:tr>
            </a:tbl>
          </a:graphicData>
        </a:graphic>
      </p:graphicFrame>
    </p:spTree>
    <p:extLst>
      <p:ext uri="{BB962C8B-B14F-4D97-AF65-F5344CB8AC3E}">
        <p14:creationId xmlns:p14="http://schemas.microsoft.com/office/powerpoint/2010/main" val="150310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397-0495-4D5D-8598-24B8CC2B0751}"/>
              </a:ext>
            </a:extLst>
          </p:cNvPr>
          <p:cNvSpPr>
            <a:spLocks noGrp="1"/>
          </p:cNvSpPr>
          <p:nvPr>
            <p:ph type="title"/>
          </p:nvPr>
        </p:nvSpPr>
        <p:spPr>
          <a:xfrm>
            <a:off x="173595" y="-227978"/>
            <a:ext cx="11557141" cy="1528308"/>
          </a:xfrm>
        </p:spPr>
        <p:txBody>
          <a:bodyPr vert="horz" lIns="91440" tIns="45720" rIns="91440" bIns="45720" rtlCol="0" anchor="ctr">
            <a:noAutofit/>
          </a:bodyPr>
          <a:lstStyle/>
          <a:p>
            <a:pPr fontAlgn="base">
              <a:spcAft>
                <a:spcPct val="0"/>
              </a:spcAft>
            </a:pPr>
            <a:r>
              <a:rPr lang="en-US" sz="3600" dirty="0"/>
              <a:t>Content IG Ballot Results </a:t>
            </a:r>
          </a:p>
        </p:txBody>
      </p:sp>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327577" y="1300329"/>
            <a:ext cx="3845030" cy="4133519"/>
          </a:xfrm>
          <a:solidFill>
            <a:schemeClr val="accent1">
              <a:lumMod val="20000"/>
              <a:lumOff val="80000"/>
            </a:schemeClr>
          </a:solidFill>
        </p:spPr>
        <p:txBody>
          <a:bodyPr>
            <a:normAutofit lnSpcReduction="10000"/>
          </a:body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Central Cancer Registry Reporting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148</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27</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30</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Approval Status: Not Passing (so far)</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60/44/32/23/9/</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(16 comments) – March 10</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(12 comments) – April 14</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3 (9 comments) – April 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4 (14 comments) – May 19</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5 (7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Remaining 2 comments scheduled for a vote on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600"/>
              </a:spcBef>
            </a:pPr>
            <a:endParaRPr lang="en-US" sz="2000" dirty="0"/>
          </a:p>
        </p:txBody>
      </p:sp>
      <p:sp>
        <p:nvSpPr>
          <p:cNvPr id="4" name="Content Placeholder 2">
            <a:extLst>
              <a:ext uri="{FF2B5EF4-FFF2-40B4-BE49-F238E27FC236}">
                <a16:creationId xmlns:a16="http://schemas.microsoft.com/office/drawing/2014/main" id="{836A84A7-5507-4195-B85D-1F32A2407C4C}"/>
              </a:ext>
            </a:extLst>
          </p:cNvPr>
          <p:cNvSpPr txBox="1">
            <a:spLocks/>
          </p:cNvSpPr>
          <p:nvPr/>
        </p:nvSpPr>
        <p:spPr>
          <a:xfrm>
            <a:off x="4263614" y="1300329"/>
            <a:ext cx="3922972" cy="413351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 Care Surveys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136</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20</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25</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60</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Approval Status: Not Passing (so far)</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36/24/13/</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(12 comments) – March 31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(11 com</a:t>
            </a:r>
            <a:r>
              <a:rPr lang="en-US" sz="1400" dirty="0">
                <a:latin typeface="Calibri" panose="020F0502020204030204" pitchFamily="34" charset="0"/>
                <a:ea typeface="Calibri" panose="020F0502020204030204" pitchFamily="34" charset="0"/>
                <a:cs typeface="Times New Roman" panose="02020603050405020304" pitchFamily="18" charset="0"/>
              </a:rPr>
              <a:t>ments) – April 21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3  (12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Remaining 1 comment scheduled for a vote on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t">
              <a:buFont typeface="Arial" panose="020B0604020202020204" pitchFamily="34" charset="0"/>
              <a:buChar char="•"/>
            </a:pPr>
            <a:endParaRPr lang="en-US" b="0" i="0" dirty="0">
              <a:effectLst/>
            </a:endParaRPr>
          </a:p>
          <a:p>
            <a:pPr lvl="1">
              <a:lnSpc>
                <a:spcPct val="120000"/>
              </a:lnSpc>
              <a:spcBef>
                <a:spcPts val="600"/>
              </a:spcBef>
            </a:pPr>
            <a:endParaRPr lang="en-US" sz="2000" dirty="0"/>
          </a:p>
        </p:txBody>
      </p:sp>
      <p:sp>
        <p:nvSpPr>
          <p:cNvPr id="5" name="Content Placeholder 2">
            <a:extLst>
              <a:ext uri="{FF2B5EF4-FFF2-40B4-BE49-F238E27FC236}">
                <a16:creationId xmlns:a16="http://schemas.microsoft.com/office/drawing/2014/main" id="{72DC32D0-938A-48CC-BEEF-79A2D1E457A3}"/>
              </a:ext>
            </a:extLst>
          </p:cNvPr>
          <p:cNvSpPr txBox="1">
            <a:spLocks/>
          </p:cNvSpPr>
          <p:nvPr/>
        </p:nvSpPr>
        <p:spPr>
          <a:xfrm>
            <a:off x="8277593" y="1295074"/>
            <a:ext cx="3671434" cy="414403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2000" b="1" i="1" dirty="0">
                <a:solidFill>
                  <a:srgbClr val="002060"/>
                </a:solidFill>
                <a:latin typeface="Calibri" panose="020F0502020204030204" pitchFamily="34" charset="0"/>
                <a:cs typeface="Calibri" panose="020F0502020204030204" pitchFamily="34" charset="0"/>
              </a:rPr>
              <a:t>MedMorph Research Data Exchange Implementation Guide</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Voters - Total Eligible: 149</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Affirmative: 39</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Negative: 23</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Approval Status: Passing</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 of Comments: 31/</a:t>
            </a:r>
            <a:r>
              <a:rPr lang="en-US" sz="1800" b="1" dirty="0">
                <a:latin typeface="Calibri" panose="020F0502020204030204" pitchFamily="34" charset="0"/>
                <a:ea typeface="Calibri" panose="020F0502020204030204" pitchFamily="34" charset="0"/>
                <a:cs typeface="Times New Roman" panose="02020603050405020304" pitchFamily="18" charset="0"/>
              </a:rPr>
              <a:t>3</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(28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Remaining 3 comments scheduled for a vote on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buNone/>
            </a:pPr>
            <a:endParaRPr lang="en-US" sz="2000" dirty="0"/>
          </a:p>
        </p:txBody>
      </p:sp>
    </p:spTree>
    <p:extLst>
      <p:ext uri="{BB962C8B-B14F-4D97-AF65-F5344CB8AC3E}">
        <p14:creationId xmlns:p14="http://schemas.microsoft.com/office/powerpoint/2010/main" val="284070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102429</TotalTime>
  <Words>4047</Words>
  <Application>Microsoft Office PowerPoint</Application>
  <PresentationFormat>Widescreen</PresentationFormat>
  <Paragraphs>530</Paragraphs>
  <Slides>36</Slides>
  <Notes>23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36</vt:i4>
      </vt:variant>
    </vt:vector>
  </HeadingPairs>
  <TitlesOfParts>
    <vt:vector size="53" baseType="lpstr">
      <vt:lpstr>Arial</vt:lpstr>
      <vt:lpstr>Calibri</vt:lpstr>
      <vt:lpstr>Calibri Light</vt:lpstr>
      <vt:lpstr>Century Gothic</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PowerPoint Presentation</vt:lpstr>
      <vt:lpstr>Project At-a-Glance and Announcements</vt:lpstr>
      <vt:lpstr>MedMorph 2021-2022 Timeline</vt:lpstr>
      <vt:lpstr>Announcements</vt:lpstr>
      <vt:lpstr>HL7 MedMorph Content IGs and RA IG Ballot Updates</vt:lpstr>
      <vt:lpstr>MedMorph Abstract Model of Actors and Systems</vt:lpstr>
      <vt:lpstr>MedMorph Content IGs</vt:lpstr>
      <vt:lpstr>Content IG Ballot Results </vt:lpstr>
      <vt:lpstr>Reference Architecture IG Update</vt:lpstr>
      <vt:lpstr>Pilots</vt:lpstr>
      <vt:lpstr>Real-World Pilot #1: Chronic Hepatitis C Surveillance</vt:lpstr>
      <vt:lpstr>Pilots &amp; Alignments In Progress (1)</vt:lpstr>
      <vt:lpstr>Pilots &amp; Alignments In Progress (2)</vt:lpstr>
      <vt:lpstr>The Future of the MedMorph Reference Architecture in Supporting Public Health &amp; Beyond</vt:lpstr>
      <vt:lpstr>Partnering for Mutual Benefit</vt:lpstr>
      <vt:lpstr>Example: MedMorph and CodeX Synergies</vt:lpstr>
      <vt:lpstr>Example: MedMorph and Clinical Registry Extraction and Data Submission (CREDS)</vt:lpstr>
      <vt:lpstr>Supporting Helios: Synergies with Helios Priorities</vt:lpstr>
      <vt:lpstr>Leveraging the MedMorph Reference Architecture: Beyond the Initial Use Cases</vt:lpstr>
      <vt:lpstr>Interactive Working Session: MedMorph Roadmap</vt:lpstr>
      <vt:lpstr>Next Steps</vt:lpstr>
      <vt:lpstr>MedMorph Next Steps</vt:lpstr>
      <vt:lpstr>Closing</vt:lpstr>
      <vt:lpstr>Upcoming MedMorph Meetings</vt:lpstr>
      <vt:lpstr>Contacts</vt:lpstr>
      <vt:lpstr>MedMorph Resources</vt:lpstr>
      <vt:lpstr>Appendix A: MedMorph General Information</vt:lpstr>
      <vt:lpstr>Making EHR Data More Available for Research and Public Health (MedMorph) - Background</vt:lpstr>
      <vt:lpstr>PowerPoint Presentation</vt:lpstr>
      <vt:lpstr>The Data Lifecycle &amp; Impacts to the Public’s Health</vt:lpstr>
      <vt:lpstr>Technical Expert Panel (TEP):  Participating Partner Groups</vt:lpstr>
      <vt:lpstr>PowerPoint Presentation</vt:lpstr>
      <vt:lpstr>Relationship among Different IG Types and Basic FHIR Capabilities</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148</cp:revision>
  <dcterms:created xsi:type="dcterms:W3CDTF">2019-11-04T17:18:41Z</dcterms:created>
  <dcterms:modified xsi:type="dcterms:W3CDTF">2022-06-21T21:41:26Z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