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648" r:id="rId5"/>
    <p:sldMasterId id="2147483705" r:id="rId6"/>
    <p:sldMasterId id="2147483693" r:id="rId7"/>
    <p:sldMasterId id="2147483660" r:id="rId8"/>
    <p:sldMasterId id="2147483732" r:id="rId9"/>
  </p:sldMasterIdLst>
  <p:notesMasterIdLst>
    <p:notesMasterId r:id="rId58"/>
  </p:notesMasterIdLst>
  <p:sldIdLst>
    <p:sldId id="986" r:id="rId10"/>
    <p:sldId id="992" r:id="rId11"/>
    <p:sldId id="4714" r:id="rId12"/>
    <p:sldId id="4715" r:id="rId13"/>
    <p:sldId id="4713" r:id="rId14"/>
    <p:sldId id="4716" r:id="rId15"/>
    <p:sldId id="4712" r:id="rId16"/>
    <p:sldId id="4717" r:id="rId17"/>
    <p:sldId id="4718" r:id="rId18"/>
    <p:sldId id="4719" r:id="rId19"/>
    <p:sldId id="4720" r:id="rId20"/>
    <p:sldId id="4721" r:id="rId21"/>
    <p:sldId id="4722" r:id="rId22"/>
    <p:sldId id="4723" r:id="rId23"/>
    <p:sldId id="4724" r:id="rId24"/>
    <p:sldId id="4725" r:id="rId25"/>
    <p:sldId id="4726" r:id="rId26"/>
    <p:sldId id="4727" r:id="rId27"/>
    <p:sldId id="4728" r:id="rId28"/>
    <p:sldId id="4729" r:id="rId29"/>
    <p:sldId id="4730" r:id="rId30"/>
    <p:sldId id="4731" r:id="rId31"/>
    <p:sldId id="4732" r:id="rId32"/>
    <p:sldId id="4733" r:id="rId33"/>
    <p:sldId id="4734" r:id="rId34"/>
    <p:sldId id="4735" r:id="rId35"/>
    <p:sldId id="4736" r:id="rId36"/>
    <p:sldId id="4711" r:id="rId37"/>
    <p:sldId id="257" r:id="rId38"/>
    <p:sldId id="2413" r:id="rId39"/>
    <p:sldId id="284" r:id="rId40"/>
    <p:sldId id="285" r:id="rId41"/>
    <p:sldId id="283" r:id="rId42"/>
    <p:sldId id="4737" r:id="rId43"/>
    <p:sldId id="263" r:id="rId44"/>
    <p:sldId id="2414" r:id="rId45"/>
    <p:sldId id="288" r:id="rId46"/>
    <p:sldId id="2415" r:id="rId47"/>
    <p:sldId id="2416" r:id="rId48"/>
    <p:sldId id="2417" r:id="rId49"/>
    <p:sldId id="1044" r:id="rId50"/>
    <p:sldId id="1024" r:id="rId51"/>
    <p:sldId id="1046" r:id="rId52"/>
    <p:sldId id="1043" r:id="rId53"/>
    <p:sldId id="382" r:id="rId54"/>
    <p:sldId id="1037" r:id="rId55"/>
    <p:sldId id="1041" r:id="rId56"/>
    <p:sldId id="103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79128" autoAdjust="0"/>
  </p:normalViewPr>
  <p:slideViewPr>
    <p:cSldViewPr snapToGrid="0">
      <p:cViewPr varScale="1">
        <p:scale>
          <a:sx n="62" d="100"/>
          <a:sy n="62" d="100"/>
        </p:scale>
        <p:origin x="18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EC24F-D1D9-4D79-A845-4E9F5DA981E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A1ECFFD-070E-46C2-B05E-66E1F54D0F1A}">
      <dgm:prSet phldrT="[Text]"/>
      <dgm:spPr/>
      <dgm:t>
        <a:bodyPr/>
        <a:lstStyle/>
        <a:p>
          <a:r>
            <a:rPr lang="en-US" dirty="0">
              <a:solidFill>
                <a:schemeClr val="accent1">
                  <a:lumMod val="75000"/>
                </a:schemeClr>
              </a:solidFill>
            </a:rPr>
            <a:t>March</a:t>
          </a:r>
        </a:p>
      </dgm:t>
    </dgm:pt>
    <dgm:pt modelId="{4B1EAA51-DB47-4E8A-AA1D-F65EA4C994B5}" type="parTrans" cxnId="{AFA720B0-964A-45FC-96D5-AAA8174E9BA0}">
      <dgm:prSet/>
      <dgm:spPr/>
      <dgm:t>
        <a:bodyPr/>
        <a:lstStyle/>
        <a:p>
          <a:endParaRPr lang="en-US"/>
        </a:p>
      </dgm:t>
    </dgm:pt>
    <dgm:pt modelId="{819D9D39-AE4E-44F0-B1EF-EFF776C8FE60}" type="sibTrans" cxnId="{AFA720B0-964A-45FC-96D5-AAA8174E9BA0}">
      <dgm:prSet/>
      <dgm:spPr/>
      <dgm:t>
        <a:bodyPr/>
        <a:lstStyle/>
        <a:p>
          <a:endParaRPr lang="en-US"/>
        </a:p>
      </dgm:t>
    </dgm:pt>
    <dgm:pt modelId="{944D3E21-31E5-4EE2-922C-324E54A87723}">
      <dgm:prSet phldrT="[Text]"/>
      <dgm:spPr/>
      <dgm:t>
        <a:bodyPr/>
        <a:lstStyle/>
        <a:p>
          <a:r>
            <a:rPr lang="en-US" dirty="0">
              <a:solidFill>
                <a:schemeClr val="accent1">
                  <a:lumMod val="75000"/>
                </a:schemeClr>
              </a:solidFill>
            </a:rPr>
            <a:t>April</a:t>
          </a:r>
        </a:p>
      </dgm:t>
    </dgm:pt>
    <dgm:pt modelId="{DCAE7EB5-C44B-48F1-99D8-AD56292D6F2A}" type="parTrans" cxnId="{2BB13466-F665-4EC6-9F80-DD5501695D21}">
      <dgm:prSet/>
      <dgm:spPr/>
      <dgm:t>
        <a:bodyPr/>
        <a:lstStyle/>
        <a:p>
          <a:endParaRPr lang="en-US"/>
        </a:p>
      </dgm:t>
    </dgm:pt>
    <dgm:pt modelId="{7E345830-3AB5-4600-A0A8-488F2DD8AFCC}" type="sibTrans" cxnId="{2BB13466-F665-4EC6-9F80-DD5501695D21}">
      <dgm:prSet/>
      <dgm:spPr/>
      <dgm:t>
        <a:bodyPr/>
        <a:lstStyle/>
        <a:p>
          <a:endParaRPr lang="en-US"/>
        </a:p>
      </dgm:t>
    </dgm:pt>
    <dgm:pt modelId="{73FBE1F6-6376-465C-9E87-4D107CB9C63A}">
      <dgm:prSet phldrT="[Text]"/>
      <dgm:spPr/>
      <dgm:t>
        <a:bodyPr/>
        <a:lstStyle/>
        <a:p>
          <a:r>
            <a:rPr lang="en-US" dirty="0">
              <a:solidFill>
                <a:schemeClr val="accent1">
                  <a:lumMod val="75000"/>
                </a:schemeClr>
              </a:solidFill>
            </a:rPr>
            <a:t>May</a:t>
          </a:r>
        </a:p>
      </dgm:t>
    </dgm:pt>
    <dgm:pt modelId="{864DF091-8874-4716-BB24-5D0660ED24DA}" type="parTrans" cxnId="{25A216E0-A7F7-4886-8C8E-FCBA44ABFEC1}">
      <dgm:prSet/>
      <dgm:spPr/>
      <dgm:t>
        <a:bodyPr/>
        <a:lstStyle/>
        <a:p>
          <a:endParaRPr lang="en-US"/>
        </a:p>
      </dgm:t>
    </dgm:pt>
    <dgm:pt modelId="{A84985D1-8B4F-4B42-947B-49AAA775285E}" type="sibTrans" cxnId="{25A216E0-A7F7-4886-8C8E-FCBA44ABFEC1}">
      <dgm:prSet/>
      <dgm:spPr/>
      <dgm:t>
        <a:bodyPr/>
        <a:lstStyle/>
        <a:p>
          <a:endParaRPr lang="en-US"/>
        </a:p>
      </dgm:t>
    </dgm:pt>
    <dgm:pt modelId="{71BEDC6F-7790-4076-B6D2-B90668927C3C}">
      <dgm:prSet phldrT="[Text]"/>
      <dgm:spPr/>
      <dgm:t>
        <a:bodyPr/>
        <a:lstStyle/>
        <a:p>
          <a:r>
            <a:rPr lang="en-US" dirty="0">
              <a:solidFill>
                <a:schemeClr val="accent1">
                  <a:lumMod val="75000"/>
                </a:schemeClr>
              </a:solidFill>
            </a:rPr>
            <a:t>June</a:t>
          </a:r>
        </a:p>
      </dgm:t>
    </dgm:pt>
    <dgm:pt modelId="{2D3E5479-870C-4980-BB8D-E7899D73D406}" type="parTrans" cxnId="{24722EAE-8416-4BCB-A618-01E37429BFD2}">
      <dgm:prSet/>
      <dgm:spPr/>
      <dgm:t>
        <a:bodyPr/>
        <a:lstStyle/>
        <a:p>
          <a:endParaRPr lang="en-US"/>
        </a:p>
      </dgm:t>
    </dgm:pt>
    <dgm:pt modelId="{E47D42FF-432F-43F8-85F2-B430672C1198}" type="sibTrans" cxnId="{24722EAE-8416-4BCB-A618-01E37429BFD2}">
      <dgm:prSet/>
      <dgm:spPr/>
      <dgm:t>
        <a:bodyPr/>
        <a:lstStyle/>
        <a:p>
          <a:endParaRPr lang="en-US"/>
        </a:p>
      </dgm:t>
    </dgm:pt>
    <dgm:pt modelId="{B8F6DB24-B292-4DCB-BEDC-FA61FBC64C24}">
      <dgm:prSet phldrT="[Text]"/>
      <dgm:spPr/>
      <dgm:t>
        <a:bodyPr/>
        <a:lstStyle/>
        <a:p>
          <a:r>
            <a:rPr lang="en-US" dirty="0">
              <a:solidFill>
                <a:schemeClr val="accent1">
                  <a:lumMod val="75000"/>
                </a:schemeClr>
              </a:solidFill>
            </a:rPr>
            <a:t>July</a:t>
          </a:r>
        </a:p>
      </dgm:t>
    </dgm:pt>
    <dgm:pt modelId="{4E0B0A27-4B2B-4FF3-A595-14EECB915DAD}" type="parTrans" cxnId="{0CB870AA-1919-439F-8572-41828255399B}">
      <dgm:prSet/>
      <dgm:spPr/>
      <dgm:t>
        <a:bodyPr/>
        <a:lstStyle/>
        <a:p>
          <a:endParaRPr lang="en-US"/>
        </a:p>
      </dgm:t>
    </dgm:pt>
    <dgm:pt modelId="{C4D00476-4500-491A-AA2F-7164916272E4}" type="sibTrans" cxnId="{0CB870AA-1919-439F-8572-41828255399B}">
      <dgm:prSet/>
      <dgm:spPr/>
      <dgm:t>
        <a:bodyPr/>
        <a:lstStyle/>
        <a:p>
          <a:endParaRPr lang="en-US"/>
        </a:p>
      </dgm:t>
    </dgm:pt>
    <dgm:pt modelId="{1F02916B-5834-4000-BDDE-1943A6BD2D7F}">
      <dgm:prSet phldrT="[Text]"/>
      <dgm:spPr/>
      <dgm:t>
        <a:bodyPr/>
        <a:lstStyle/>
        <a:p>
          <a:r>
            <a:rPr lang="en-US" dirty="0">
              <a:solidFill>
                <a:schemeClr val="accent1">
                  <a:lumMod val="75000"/>
                </a:schemeClr>
              </a:solidFill>
            </a:rPr>
            <a:t>August</a:t>
          </a:r>
        </a:p>
      </dgm:t>
    </dgm:pt>
    <dgm:pt modelId="{CA5010F9-FC8D-42BE-A503-E1F84A8FCF78}" type="parTrans" cxnId="{D8ECF0A9-6204-4942-B5A6-BA285E7C55BC}">
      <dgm:prSet/>
      <dgm:spPr/>
      <dgm:t>
        <a:bodyPr/>
        <a:lstStyle/>
        <a:p>
          <a:endParaRPr lang="en-US"/>
        </a:p>
      </dgm:t>
    </dgm:pt>
    <dgm:pt modelId="{804C4884-6914-462E-9C16-BE1BB3CA6FBF}" type="sibTrans" cxnId="{D8ECF0A9-6204-4942-B5A6-BA285E7C55BC}">
      <dgm:prSet/>
      <dgm:spPr/>
      <dgm:t>
        <a:bodyPr/>
        <a:lstStyle/>
        <a:p>
          <a:endParaRPr lang="en-US"/>
        </a:p>
      </dgm:t>
    </dgm:pt>
    <dgm:pt modelId="{2D38CFED-4572-4F11-A748-5A37FB09209C}">
      <dgm:prSet phldrT="[Text]"/>
      <dgm:spPr/>
      <dgm:t>
        <a:bodyPr/>
        <a:lstStyle/>
        <a:p>
          <a:r>
            <a:rPr lang="en-US" dirty="0">
              <a:solidFill>
                <a:schemeClr val="accent1">
                  <a:lumMod val="75000"/>
                </a:schemeClr>
              </a:solidFill>
            </a:rPr>
            <a:t>September</a:t>
          </a:r>
        </a:p>
      </dgm:t>
    </dgm:pt>
    <dgm:pt modelId="{07169D9E-8B36-41E2-9248-2FF2FC4A195E}" type="parTrans" cxnId="{8F252EF2-8D7F-4582-81B1-30C75DC90EB6}">
      <dgm:prSet/>
      <dgm:spPr/>
      <dgm:t>
        <a:bodyPr/>
        <a:lstStyle/>
        <a:p>
          <a:endParaRPr lang="en-US"/>
        </a:p>
      </dgm:t>
    </dgm:pt>
    <dgm:pt modelId="{98B6B97B-0067-4572-8455-9F405342E557}" type="sibTrans" cxnId="{8F252EF2-8D7F-4582-81B1-30C75DC90EB6}">
      <dgm:prSet/>
      <dgm:spPr/>
      <dgm:t>
        <a:bodyPr/>
        <a:lstStyle/>
        <a:p>
          <a:endParaRPr lang="en-US"/>
        </a:p>
      </dgm:t>
    </dgm:pt>
    <dgm:pt modelId="{6B2DA6B3-4081-441B-B803-9F8D1F2BC76B}">
      <dgm:prSet phldrT="[Text]"/>
      <dgm:spPr/>
      <dgm:t>
        <a:bodyPr/>
        <a:lstStyle/>
        <a:p>
          <a:r>
            <a:rPr lang="en-US" dirty="0">
              <a:solidFill>
                <a:schemeClr val="accent1">
                  <a:lumMod val="75000"/>
                </a:schemeClr>
              </a:solidFill>
            </a:rPr>
            <a:t>October</a:t>
          </a:r>
        </a:p>
      </dgm:t>
    </dgm:pt>
    <dgm:pt modelId="{72AA705E-47C0-46D5-A547-CE6528C6BDCC}" type="parTrans" cxnId="{FD869AEC-2EB7-4BB3-B94F-A3067FFF1201}">
      <dgm:prSet/>
      <dgm:spPr/>
      <dgm:t>
        <a:bodyPr/>
        <a:lstStyle/>
        <a:p>
          <a:endParaRPr lang="en-US"/>
        </a:p>
      </dgm:t>
    </dgm:pt>
    <dgm:pt modelId="{438FDC20-082E-41BA-BFB8-4D65E1A473F0}" type="sibTrans" cxnId="{FD869AEC-2EB7-4BB3-B94F-A3067FFF1201}">
      <dgm:prSet/>
      <dgm:spPr/>
      <dgm:t>
        <a:bodyPr/>
        <a:lstStyle/>
        <a:p>
          <a:endParaRPr lang="en-US"/>
        </a:p>
      </dgm:t>
    </dgm:pt>
    <dgm:pt modelId="{7ECA0234-90C5-4263-AD9C-02C71AFACA8C}">
      <dgm:prSet phldrT="[Text]"/>
      <dgm:spPr/>
      <dgm:t>
        <a:bodyPr/>
        <a:lstStyle/>
        <a:p>
          <a:r>
            <a:rPr lang="en-US" dirty="0">
              <a:solidFill>
                <a:schemeClr val="accent1">
                  <a:lumMod val="75000"/>
                </a:schemeClr>
              </a:solidFill>
            </a:rPr>
            <a:t>November</a:t>
          </a:r>
        </a:p>
      </dgm:t>
    </dgm:pt>
    <dgm:pt modelId="{1BE4CF92-358D-470B-8210-D179FD6F4D59}" type="parTrans" cxnId="{A0612AA4-65DD-4416-90AF-DE7EC2ADEC55}">
      <dgm:prSet/>
      <dgm:spPr/>
      <dgm:t>
        <a:bodyPr/>
        <a:lstStyle/>
        <a:p>
          <a:endParaRPr lang="en-US"/>
        </a:p>
      </dgm:t>
    </dgm:pt>
    <dgm:pt modelId="{1DFEDFC9-2C40-4955-ACD4-C538C69ADBAF}" type="sibTrans" cxnId="{A0612AA4-65DD-4416-90AF-DE7EC2ADEC55}">
      <dgm:prSet/>
      <dgm:spPr/>
      <dgm:t>
        <a:bodyPr/>
        <a:lstStyle/>
        <a:p>
          <a:endParaRPr lang="en-US"/>
        </a:p>
      </dgm:t>
    </dgm:pt>
    <dgm:pt modelId="{853946EE-33FC-43DD-93F8-E508C503ECF7}">
      <dgm:prSet phldrT="[Text]"/>
      <dgm:spPr/>
      <dgm:t>
        <a:bodyPr/>
        <a:lstStyle/>
        <a:p>
          <a:r>
            <a:rPr lang="en-US" dirty="0">
              <a:solidFill>
                <a:schemeClr val="accent1">
                  <a:lumMod val="75000"/>
                </a:schemeClr>
              </a:solidFill>
            </a:rPr>
            <a:t>December</a:t>
          </a:r>
        </a:p>
      </dgm:t>
    </dgm:pt>
    <dgm:pt modelId="{1B2DFA4C-70D6-490A-BDBD-E2FB04BFADD2}" type="parTrans" cxnId="{ABF6E607-17D2-458E-BD90-7C3FE447D671}">
      <dgm:prSet/>
      <dgm:spPr/>
      <dgm:t>
        <a:bodyPr/>
        <a:lstStyle/>
        <a:p>
          <a:endParaRPr lang="en-US"/>
        </a:p>
      </dgm:t>
    </dgm:pt>
    <dgm:pt modelId="{1EF4BA42-B515-465F-A7C4-5289A8D4BDA5}" type="sibTrans" cxnId="{ABF6E607-17D2-458E-BD90-7C3FE447D671}">
      <dgm:prSet/>
      <dgm:spPr/>
      <dgm:t>
        <a:bodyPr/>
        <a:lstStyle/>
        <a:p>
          <a:endParaRPr lang="en-US"/>
        </a:p>
      </dgm:t>
    </dgm:pt>
    <dgm:pt modelId="{07F2FF3B-D8B9-4743-86C3-687E054025EF}">
      <dgm:prSet phldrT="[Text]"/>
      <dgm:spPr/>
      <dgm:t>
        <a:bodyPr/>
        <a:lstStyle/>
        <a:p>
          <a:r>
            <a:rPr lang="en-US" dirty="0">
              <a:solidFill>
                <a:schemeClr val="accent1">
                  <a:lumMod val="75000"/>
                </a:schemeClr>
              </a:solidFill>
            </a:rPr>
            <a:t>January 2021</a:t>
          </a:r>
        </a:p>
      </dgm:t>
    </dgm:pt>
    <dgm:pt modelId="{3043E279-DE7E-4D35-A000-2D34C4221CBE}" type="parTrans" cxnId="{0FB68889-54A9-46ED-904F-CFFE48597A45}">
      <dgm:prSet/>
      <dgm:spPr/>
      <dgm:t>
        <a:bodyPr/>
        <a:lstStyle/>
        <a:p>
          <a:endParaRPr lang="en-US"/>
        </a:p>
      </dgm:t>
    </dgm:pt>
    <dgm:pt modelId="{A0865B6F-28C9-4B4C-8218-DA2B53426C49}" type="sibTrans" cxnId="{0FB68889-54A9-46ED-904F-CFFE48597A45}">
      <dgm:prSet/>
      <dgm:spPr/>
      <dgm:t>
        <a:bodyPr/>
        <a:lstStyle/>
        <a:p>
          <a:endParaRPr lang="en-US"/>
        </a:p>
      </dgm:t>
    </dgm:pt>
    <dgm:pt modelId="{DD7E958E-EB78-4687-BB0C-2BB497947271}" type="pres">
      <dgm:prSet presAssocID="{16CEC24F-D1D9-4D79-A845-4E9F5DA981E1}" presName="Name0" presStyleCnt="0">
        <dgm:presLayoutVars>
          <dgm:dir/>
          <dgm:resizeHandles val="exact"/>
        </dgm:presLayoutVars>
      </dgm:prSet>
      <dgm:spPr/>
    </dgm:pt>
    <dgm:pt modelId="{7D522E63-09AB-47D4-9DE8-096A69D16B49}" type="pres">
      <dgm:prSet presAssocID="{16CEC24F-D1D9-4D79-A845-4E9F5DA981E1}" presName="arrow" presStyleLbl="bgShp" presStyleIdx="0" presStyleCnt="1"/>
      <dgm:spPr/>
    </dgm:pt>
    <dgm:pt modelId="{57E26925-5633-45A2-9896-B0B7CE6F5FD6}" type="pres">
      <dgm:prSet presAssocID="{16CEC24F-D1D9-4D79-A845-4E9F5DA981E1}" presName="points" presStyleCnt="0"/>
      <dgm:spPr/>
    </dgm:pt>
    <dgm:pt modelId="{E5867298-E631-4152-B043-B56E34DC4B2E}" type="pres">
      <dgm:prSet presAssocID="{BA1ECFFD-070E-46C2-B05E-66E1F54D0F1A}" presName="compositeA" presStyleCnt="0"/>
      <dgm:spPr/>
    </dgm:pt>
    <dgm:pt modelId="{4063CA27-3CED-4222-AA6A-EF4B5A76A445}" type="pres">
      <dgm:prSet presAssocID="{BA1ECFFD-070E-46C2-B05E-66E1F54D0F1A}" presName="textA" presStyleLbl="revTx" presStyleIdx="0" presStyleCnt="11">
        <dgm:presLayoutVars>
          <dgm:bulletEnabled val="1"/>
        </dgm:presLayoutVars>
      </dgm:prSet>
      <dgm:spPr/>
    </dgm:pt>
    <dgm:pt modelId="{1199B3F6-C12C-4466-8485-518B24CB3DC1}" type="pres">
      <dgm:prSet presAssocID="{BA1ECFFD-070E-46C2-B05E-66E1F54D0F1A}" presName="circleA" presStyleLbl="node1" presStyleIdx="0" presStyleCnt="11"/>
      <dgm:spPr/>
    </dgm:pt>
    <dgm:pt modelId="{A3044264-5DEF-45C9-9A6A-DD63A1D7772B}" type="pres">
      <dgm:prSet presAssocID="{BA1ECFFD-070E-46C2-B05E-66E1F54D0F1A}" presName="spaceA" presStyleCnt="0"/>
      <dgm:spPr/>
    </dgm:pt>
    <dgm:pt modelId="{07DEB9F4-A2A5-4E33-A320-9DADBF7AEFD2}" type="pres">
      <dgm:prSet presAssocID="{819D9D39-AE4E-44F0-B1EF-EFF776C8FE60}" presName="space" presStyleCnt="0"/>
      <dgm:spPr/>
    </dgm:pt>
    <dgm:pt modelId="{E9C1C79F-2753-4619-A405-F6E1A332686F}" type="pres">
      <dgm:prSet presAssocID="{944D3E21-31E5-4EE2-922C-324E54A87723}" presName="compositeB" presStyleCnt="0"/>
      <dgm:spPr/>
    </dgm:pt>
    <dgm:pt modelId="{51B7F6BD-63AB-4AFE-B425-0EFCEBFAD578}" type="pres">
      <dgm:prSet presAssocID="{944D3E21-31E5-4EE2-922C-324E54A87723}" presName="textB" presStyleLbl="revTx" presStyleIdx="1" presStyleCnt="11">
        <dgm:presLayoutVars>
          <dgm:bulletEnabled val="1"/>
        </dgm:presLayoutVars>
      </dgm:prSet>
      <dgm:spPr/>
    </dgm:pt>
    <dgm:pt modelId="{5450D9B8-2C5B-425A-8FD0-69183E1AA2DB}" type="pres">
      <dgm:prSet presAssocID="{944D3E21-31E5-4EE2-922C-324E54A87723}" presName="circleB" presStyleLbl="node1" presStyleIdx="1" presStyleCnt="11"/>
      <dgm:spPr/>
    </dgm:pt>
    <dgm:pt modelId="{73C91F5F-A218-43AF-8CCA-EE1FF69D049A}" type="pres">
      <dgm:prSet presAssocID="{944D3E21-31E5-4EE2-922C-324E54A87723}" presName="spaceB" presStyleCnt="0"/>
      <dgm:spPr/>
    </dgm:pt>
    <dgm:pt modelId="{56F6BD9A-8413-4CE7-9763-0649686FCF7B}" type="pres">
      <dgm:prSet presAssocID="{7E345830-3AB5-4600-A0A8-488F2DD8AFCC}" presName="space" presStyleCnt="0"/>
      <dgm:spPr/>
    </dgm:pt>
    <dgm:pt modelId="{96BBF70C-160F-42CC-A1EE-B104A6007658}" type="pres">
      <dgm:prSet presAssocID="{73FBE1F6-6376-465C-9E87-4D107CB9C63A}" presName="compositeA" presStyleCnt="0"/>
      <dgm:spPr/>
    </dgm:pt>
    <dgm:pt modelId="{52EE009B-0FC3-4FC9-8550-01907C046696}" type="pres">
      <dgm:prSet presAssocID="{73FBE1F6-6376-465C-9E87-4D107CB9C63A}" presName="textA" presStyleLbl="revTx" presStyleIdx="2" presStyleCnt="11">
        <dgm:presLayoutVars>
          <dgm:bulletEnabled val="1"/>
        </dgm:presLayoutVars>
      </dgm:prSet>
      <dgm:spPr/>
    </dgm:pt>
    <dgm:pt modelId="{654F0C23-76A0-4684-BC6B-05BD0FF25782}" type="pres">
      <dgm:prSet presAssocID="{73FBE1F6-6376-465C-9E87-4D107CB9C63A}" presName="circleA" presStyleLbl="node1" presStyleIdx="2" presStyleCnt="11"/>
      <dgm:spPr/>
    </dgm:pt>
    <dgm:pt modelId="{2F938D13-A856-4672-905F-8992F05EBB81}" type="pres">
      <dgm:prSet presAssocID="{73FBE1F6-6376-465C-9E87-4D107CB9C63A}" presName="spaceA" presStyleCnt="0"/>
      <dgm:spPr/>
    </dgm:pt>
    <dgm:pt modelId="{22A1979B-7DB2-4412-BA01-112652A52C91}" type="pres">
      <dgm:prSet presAssocID="{A84985D1-8B4F-4B42-947B-49AAA775285E}" presName="space" presStyleCnt="0"/>
      <dgm:spPr/>
    </dgm:pt>
    <dgm:pt modelId="{D7EA12DC-99E5-4242-82F1-33F8877A940D}" type="pres">
      <dgm:prSet presAssocID="{71BEDC6F-7790-4076-B6D2-B90668927C3C}" presName="compositeB" presStyleCnt="0"/>
      <dgm:spPr/>
    </dgm:pt>
    <dgm:pt modelId="{7CBC6228-4FC0-4C0D-AE52-63FB0C77EA2A}" type="pres">
      <dgm:prSet presAssocID="{71BEDC6F-7790-4076-B6D2-B90668927C3C}" presName="textB" presStyleLbl="revTx" presStyleIdx="3" presStyleCnt="11">
        <dgm:presLayoutVars>
          <dgm:bulletEnabled val="1"/>
        </dgm:presLayoutVars>
      </dgm:prSet>
      <dgm:spPr/>
    </dgm:pt>
    <dgm:pt modelId="{BE57B17B-1A01-4EE8-8499-93AE01888840}" type="pres">
      <dgm:prSet presAssocID="{71BEDC6F-7790-4076-B6D2-B90668927C3C}" presName="circleB" presStyleLbl="node1" presStyleIdx="3" presStyleCnt="11"/>
      <dgm:spPr/>
    </dgm:pt>
    <dgm:pt modelId="{81456C6D-D9A7-4EED-8035-1C2C9795C949}" type="pres">
      <dgm:prSet presAssocID="{71BEDC6F-7790-4076-B6D2-B90668927C3C}" presName="spaceB" presStyleCnt="0"/>
      <dgm:spPr/>
    </dgm:pt>
    <dgm:pt modelId="{FA260BB3-AFD0-44D2-9DB6-C99652DE02C0}" type="pres">
      <dgm:prSet presAssocID="{E47D42FF-432F-43F8-85F2-B430672C1198}" presName="space" presStyleCnt="0"/>
      <dgm:spPr/>
    </dgm:pt>
    <dgm:pt modelId="{4BA85D4E-3398-45B5-A379-8978424127A7}" type="pres">
      <dgm:prSet presAssocID="{B8F6DB24-B292-4DCB-BEDC-FA61FBC64C24}" presName="compositeA" presStyleCnt="0"/>
      <dgm:spPr/>
    </dgm:pt>
    <dgm:pt modelId="{6ED15B23-9D0E-4163-92BC-9B80354C9A0A}" type="pres">
      <dgm:prSet presAssocID="{B8F6DB24-B292-4DCB-BEDC-FA61FBC64C24}" presName="textA" presStyleLbl="revTx" presStyleIdx="4" presStyleCnt="11">
        <dgm:presLayoutVars>
          <dgm:bulletEnabled val="1"/>
        </dgm:presLayoutVars>
      </dgm:prSet>
      <dgm:spPr/>
    </dgm:pt>
    <dgm:pt modelId="{C11AA3F7-26B3-484D-B94A-9FF084C794B8}" type="pres">
      <dgm:prSet presAssocID="{B8F6DB24-B292-4DCB-BEDC-FA61FBC64C24}" presName="circleA" presStyleLbl="node1" presStyleIdx="4" presStyleCnt="11"/>
      <dgm:spPr/>
    </dgm:pt>
    <dgm:pt modelId="{95BC79C4-2396-48E9-BE3A-77D1C5EEA5E5}" type="pres">
      <dgm:prSet presAssocID="{B8F6DB24-B292-4DCB-BEDC-FA61FBC64C24}" presName="spaceA" presStyleCnt="0"/>
      <dgm:spPr/>
    </dgm:pt>
    <dgm:pt modelId="{E6A1DA4C-CE38-48B4-BE9E-30EBD1F9A1E3}" type="pres">
      <dgm:prSet presAssocID="{C4D00476-4500-491A-AA2F-7164916272E4}" presName="space" presStyleCnt="0"/>
      <dgm:spPr/>
    </dgm:pt>
    <dgm:pt modelId="{6999F848-8CD5-4A90-84D1-A48C73A61789}" type="pres">
      <dgm:prSet presAssocID="{1F02916B-5834-4000-BDDE-1943A6BD2D7F}" presName="compositeB" presStyleCnt="0"/>
      <dgm:spPr/>
    </dgm:pt>
    <dgm:pt modelId="{3A6AD884-DC55-4514-A865-B2C43D53E14B}" type="pres">
      <dgm:prSet presAssocID="{1F02916B-5834-4000-BDDE-1943A6BD2D7F}" presName="textB" presStyleLbl="revTx" presStyleIdx="5" presStyleCnt="11">
        <dgm:presLayoutVars>
          <dgm:bulletEnabled val="1"/>
        </dgm:presLayoutVars>
      </dgm:prSet>
      <dgm:spPr/>
    </dgm:pt>
    <dgm:pt modelId="{B719FFD0-130B-4217-972E-FAFD4D1C96D9}" type="pres">
      <dgm:prSet presAssocID="{1F02916B-5834-4000-BDDE-1943A6BD2D7F}" presName="circleB" presStyleLbl="node1" presStyleIdx="5" presStyleCnt="11"/>
      <dgm:spPr/>
    </dgm:pt>
    <dgm:pt modelId="{7A94EBE6-AEC8-4432-B38C-613EFE40A480}" type="pres">
      <dgm:prSet presAssocID="{1F02916B-5834-4000-BDDE-1943A6BD2D7F}" presName="spaceB" presStyleCnt="0"/>
      <dgm:spPr/>
    </dgm:pt>
    <dgm:pt modelId="{CD96E093-50B8-47F7-8735-BF7F4505B6E1}" type="pres">
      <dgm:prSet presAssocID="{804C4884-6914-462E-9C16-BE1BB3CA6FBF}" presName="space" presStyleCnt="0"/>
      <dgm:spPr/>
    </dgm:pt>
    <dgm:pt modelId="{FCE67D3B-818A-4BC5-9E16-D6D5DC78029D}" type="pres">
      <dgm:prSet presAssocID="{2D38CFED-4572-4F11-A748-5A37FB09209C}" presName="compositeA" presStyleCnt="0"/>
      <dgm:spPr/>
    </dgm:pt>
    <dgm:pt modelId="{6A64985C-FA5A-4BC0-9D0B-02676F007F07}" type="pres">
      <dgm:prSet presAssocID="{2D38CFED-4572-4F11-A748-5A37FB09209C}" presName="textA" presStyleLbl="revTx" presStyleIdx="6" presStyleCnt="11">
        <dgm:presLayoutVars>
          <dgm:bulletEnabled val="1"/>
        </dgm:presLayoutVars>
      </dgm:prSet>
      <dgm:spPr/>
    </dgm:pt>
    <dgm:pt modelId="{D5A4C16D-7B79-4538-887C-996B1F3C1031}" type="pres">
      <dgm:prSet presAssocID="{2D38CFED-4572-4F11-A748-5A37FB09209C}" presName="circleA" presStyleLbl="node1" presStyleIdx="6" presStyleCnt="11"/>
      <dgm:spPr/>
    </dgm:pt>
    <dgm:pt modelId="{015A692C-2AE6-4A89-9E0A-5AC04E11DDB0}" type="pres">
      <dgm:prSet presAssocID="{2D38CFED-4572-4F11-A748-5A37FB09209C}" presName="spaceA" presStyleCnt="0"/>
      <dgm:spPr/>
    </dgm:pt>
    <dgm:pt modelId="{37F19215-922D-4B89-ADC7-6F9B71E817F3}" type="pres">
      <dgm:prSet presAssocID="{98B6B97B-0067-4572-8455-9F405342E557}" presName="space" presStyleCnt="0"/>
      <dgm:spPr/>
    </dgm:pt>
    <dgm:pt modelId="{7CC385D8-97E9-4881-8F68-800B0BA1475A}" type="pres">
      <dgm:prSet presAssocID="{6B2DA6B3-4081-441B-B803-9F8D1F2BC76B}" presName="compositeB" presStyleCnt="0"/>
      <dgm:spPr/>
    </dgm:pt>
    <dgm:pt modelId="{78559467-EA86-463D-AF32-66C00D29B622}" type="pres">
      <dgm:prSet presAssocID="{6B2DA6B3-4081-441B-B803-9F8D1F2BC76B}" presName="textB" presStyleLbl="revTx" presStyleIdx="7" presStyleCnt="11">
        <dgm:presLayoutVars>
          <dgm:bulletEnabled val="1"/>
        </dgm:presLayoutVars>
      </dgm:prSet>
      <dgm:spPr/>
    </dgm:pt>
    <dgm:pt modelId="{CBD8F83D-FA13-4D50-895E-81A0FF6439A5}" type="pres">
      <dgm:prSet presAssocID="{6B2DA6B3-4081-441B-B803-9F8D1F2BC76B}" presName="circleB" presStyleLbl="node1" presStyleIdx="7" presStyleCnt="11"/>
      <dgm:spPr/>
    </dgm:pt>
    <dgm:pt modelId="{298517AB-4E6C-40C1-A616-2D2A601C65A2}" type="pres">
      <dgm:prSet presAssocID="{6B2DA6B3-4081-441B-B803-9F8D1F2BC76B}" presName="spaceB" presStyleCnt="0"/>
      <dgm:spPr/>
    </dgm:pt>
    <dgm:pt modelId="{A6EE4A7B-ABC2-4230-8029-2CD01FB9178C}" type="pres">
      <dgm:prSet presAssocID="{438FDC20-082E-41BA-BFB8-4D65E1A473F0}" presName="space" presStyleCnt="0"/>
      <dgm:spPr/>
    </dgm:pt>
    <dgm:pt modelId="{BEE5EACE-2D6E-47D1-AD43-7543BBA00E61}" type="pres">
      <dgm:prSet presAssocID="{7ECA0234-90C5-4263-AD9C-02C71AFACA8C}" presName="compositeA" presStyleCnt="0"/>
      <dgm:spPr/>
    </dgm:pt>
    <dgm:pt modelId="{448140BF-533D-45C4-94F6-A8A0391B3D0F}" type="pres">
      <dgm:prSet presAssocID="{7ECA0234-90C5-4263-AD9C-02C71AFACA8C}" presName="textA" presStyleLbl="revTx" presStyleIdx="8" presStyleCnt="11">
        <dgm:presLayoutVars>
          <dgm:bulletEnabled val="1"/>
        </dgm:presLayoutVars>
      </dgm:prSet>
      <dgm:spPr/>
    </dgm:pt>
    <dgm:pt modelId="{F682EF90-46AB-4A5B-A354-CE6F81BABE54}" type="pres">
      <dgm:prSet presAssocID="{7ECA0234-90C5-4263-AD9C-02C71AFACA8C}" presName="circleA" presStyleLbl="node1" presStyleIdx="8" presStyleCnt="11"/>
      <dgm:spPr/>
    </dgm:pt>
    <dgm:pt modelId="{9E9DBD10-3609-477A-91B7-2185674D050C}" type="pres">
      <dgm:prSet presAssocID="{7ECA0234-90C5-4263-AD9C-02C71AFACA8C}" presName="spaceA" presStyleCnt="0"/>
      <dgm:spPr/>
    </dgm:pt>
    <dgm:pt modelId="{EC9BBFDE-AE1F-464F-9D23-269211BA9B78}" type="pres">
      <dgm:prSet presAssocID="{1DFEDFC9-2C40-4955-ACD4-C538C69ADBAF}" presName="space" presStyleCnt="0"/>
      <dgm:spPr/>
    </dgm:pt>
    <dgm:pt modelId="{B69CBD06-5860-4340-9ECF-EE7C47080DD9}" type="pres">
      <dgm:prSet presAssocID="{853946EE-33FC-43DD-93F8-E508C503ECF7}" presName="compositeB" presStyleCnt="0"/>
      <dgm:spPr/>
    </dgm:pt>
    <dgm:pt modelId="{E6E1F37D-573E-40D3-80BD-378C59C6ED7D}" type="pres">
      <dgm:prSet presAssocID="{853946EE-33FC-43DD-93F8-E508C503ECF7}" presName="textB" presStyleLbl="revTx" presStyleIdx="9" presStyleCnt="11">
        <dgm:presLayoutVars>
          <dgm:bulletEnabled val="1"/>
        </dgm:presLayoutVars>
      </dgm:prSet>
      <dgm:spPr/>
    </dgm:pt>
    <dgm:pt modelId="{D899C065-07BB-4B1F-A4E0-76840B0AFCDA}" type="pres">
      <dgm:prSet presAssocID="{853946EE-33FC-43DD-93F8-E508C503ECF7}" presName="circleB" presStyleLbl="node1" presStyleIdx="9" presStyleCnt="11"/>
      <dgm:spPr/>
    </dgm:pt>
    <dgm:pt modelId="{ABC08A05-EF2E-4E23-AC3C-2E729E0317B4}" type="pres">
      <dgm:prSet presAssocID="{853946EE-33FC-43DD-93F8-E508C503ECF7}" presName="spaceB" presStyleCnt="0"/>
      <dgm:spPr/>
    </dgm:pt>
    <dgm:pt modelId="{C63795CD-6B33-40D9-BFF3-402A40D0709D}" type="pres">
      <dgm:prSet presAssocID="{1EF4BA42-B515-465F-A7C4-5289A8D4BDA5}" presName="space" presStyleCnt="0"/>
      <dgm:spPr/>
    </dgm:pt>
    <dgm:pt modelId="{E7DCF0CE-111A-4AF3-B27D-CB6617116C7D}" type="pres">
      <dgm:prSet presAssocID="{07F2FF3B-D8B9-4743-86C3-687E054025EF}" presName="compositeA" presStyleCnt="0"/>
      <dgm:spPr/>
    </dgm:pt>
    <dgm:pt modelId="{88447E63-F0B7-4ED0-A8F2-A063CFAFDC79}" type="pres">
      <dgm:prSet presAssocID="{07F2FF3B-D8B9-4743-86C3-687E054025EF}" presName="textA" presStyleLbl="revTx" presStyleIdx="10" presStyleCnt="11">
        <dgm:presLayoutVars>
          <dgm:bulletEnabled val="1"/>
        </dgm:presLayoutVars>
      </dgm:prSet>
      <dgm:spPr/>
    </dgm:pt>
    <dgm:pt modelId="{EC6014C0-D608-4029-9E38-AE8EF189FC98}" type="pres">
      <dgm:prSet presAssocID="{07F2FF3B-D8B9-4743-86C3-687E054025EF}" presName="circleA" presStyleLbl="node1" presStyleIdx="10" presStyleCnt="11"/>
      <dgm:spPr/>
    </dgm:pt>
    <dgm:pt modelId="{C9CE3A91-A0C0-4373-9554-6E35CA273A29}" type="pres">
      <dgm:prSet presAssocID="{07F2FF3B-D8B9-4743-86C3-687E054025EF}" presName="spaceA" presStyleCnt="0"/>
      <dgm:spPr/>
    </dgm:pt>
  </dgm:ptLst>
  <dgm:cxnLst>
    <dgm:cxn modelId="{ABF6E607-17D2-458E-BD90-7C3FE447D671}" srcId="{16CEC24F-D1D9-4D79-A845-4E9F5DA981E1}" destId="{853946EE-33FC-43DD-93F8-E508C503ECF7}" srcOrd="9" destOrd="0" parTransId="{1B2DFA4C-70D6-490A-BDBD-E2FB04BFADD2}" sibTransId="{1EF4BA42-B515-465F-A7C4-5289A8D4BDA5}"/>
    <dgm:cxn modelId="{48DC0628-4639-415D-86A8-354AD9063670}" type="presOf" srcId="{853946EE-33FC-43DD-93F8-E508C503ECF7}" destId="{E6E1F37D-573E-40D3-80BD-378C59C6ED7D}" srcOrd="0" destOrd="0" presId="urn:microsoft.com/office/officeart/2005/8/layout/hProcess11"/>
    <dgm:cxn modelId="{17C2D439-E8B4-455C-85BE-BC0C994787F4}" type="presOf" srcId="{B8F6DB24-B292-4DCB-BEDC-FA61FBC64C24}" destId="{6ED15B23-9D0E-4163-92BC-9B80354C9A0A}" srcOrd="0" destOrd="0" presId="urn:microsoft.com/office/officeart/2005/8/layout/hProcess11"/>
    <dgm:cxn modelId="{7406C45C-4A1C-44C1-807C-C1AB9C831BD7}" type="presOf" srcId="{BA1ECFFD-070E-46C2-B05E-66E1F54D0F1A}" destId="{4063CA27-3CED-4222-AA6A-EF4B5A76A445}" srcOrd="0" destOrd="0" presId="urn:microsoft.com/office/officeart/2005/8/layout/hProcess11"/>
    <dgm:cxn modelId="{3785BB60-0A30-4D54-8AA0-83CC1652DB91}" type="presOf" srcId="{7ECA0234-90C5-4263-AD9C-02C71AFACA8C}" destId="{448140BF-533D-45C4-94F6-A8A0391B3D0F}" srcOrd="0" destOrd="0" presId="urn:microsoft.com/office/officeart/2005/8/layout/hProcess11"/>
    <dgm:cxn modelId="{2BB13466-F665-4EC6-9F80-DD5501695D21}" srcId="{16CEC24F-D1D9-4D79-A845-4E9F5DA981E1}" destId="{944D3E21-31E5-4EE2-922C-324E54A87723}" srcOrd="1" destOrd="0" parTransId="{DCAE7EB5-C44B-48F1-99D8-AD56292D6F2A}" sibTransId="{7E345830-3AB5-4600-A0A8-488F2DD8AFCC}"/>
    <dgm:cxn modelId="{7707077C-A351-4742-866D-7CA66404C6BE}" type="presOf" srcId="{71BEDC6F-7790-4076-B6D2-B90668927C3C}" destId="{7CBC6228-4FC0-4C0D-AE52-63FB0C77EA2A}" srcOrd="0" destOrd="0" presId="urn:microsoft.com/office/officeart/2005/8/layout/hProcess11"/>
    <dgm:cxn modelId="{854B3E7E-3AB5-4D99-907E-94425A482386}" type="presOf" srcId="{07F2FF3B-D8B9-4743-86C3-687E054025EF}" destId="{88447E63-F0B7-4ED0-A8F2-A063CFAFDC79}" srcOrd="0" destOrd="0" presId="urn:microsoft.com/office/officeart/2005/8/layout/hProcess11"/>
    <dgm:cxn modelId="{F5F59F83-631B-48A0-9020-0D0AC69E2E46}" type="presOf" srcId="{16CEC24F-D1D9-4D79-A845-4E9F5DA981E1}" destId="{DD7E958E-EB78-4687-BB0C-2BB497947271}" srcOrd="0" destOrd="0" presId="urn:microsoft.com/office/officeart/2005/8/layout/hProcess11"/>
    <dgm:cxn modelId="{0FB68889-54A9-46ED-904F-CFFE48597A45}" srcId="{16CEC24F-D1D9-4D79-A845-4E9F5DA981E1}" destId="{07F2FF3B-D8B9-4743-86C3-687E054025EF}" srcOrd="10" destOrd="0" parTransId="{3043E279-DE7E-4D35-A000-2D34C4221CBE}" sibTransId="{A0865B6F-28C9-4B4C-8218-DA2B53426C49}"/>
    <dgm:cxn modelId="{A0612AA4-65DD-4416-90AF-DE7EC2ADEC55}" srcId="{16CEC24F-D1D9-4D79-A845-4E9F5DA981E1}" destId="{7ECA0234-90C5-4263-AD9C-02C71AFACA8C}" srcOrd="8" destOrd="0" parTransId="{1BE4CF92-358D-470B-8210-D179FD6F4D59}" sibTransId="{1DFEDFC9-2C40-4955-ACD4-C538C69ADBAF}"/>
    <dgm:cxn modelId="{D8ECF0A9-6204-4942-B5A6-BA285E7C55BC}" srcId="{16CEC24F-D1D9-4D79-A845-4E9F5DA981E1}" destId="{1F02916B-5834-4000-BDDE-1943A6BD2D7F}" srcOrd="5" destOrd="0" parTransId="{CA5010F9-FC8D-42BE-A503-E1F84A8FCF78}" sibTransId="{804C4884-6914-462E-9C16-BE1BB3CA6FBF}"/>
    <dgm:cxn modelId="{0CB870AA-1919-439F-8572-41828255399B}" srcId="{16CEC24F-D1D9-4D79-A845-4E9F5DA981E1}" destId="{B8F6DB24-B292-4DCB-BEDC-FA61FBC64C24}" srcOrd="4" destOrd="0" parTransId="{4E0B0A27-4B2B-4FF3-A595-14EECB915DAD}" sibTransId="{C4D00476-4500-491A-AA2F-7164916272E4}"/>
    <dgm:cxn modelId="{24722EAE-8416-4BCB-A618-01E37429BFD2}" srcId="{16CEC24F-D1D9-4D79-A845-4E9F5DA981E1}" destId="{71BEDC6F-7790-4076-B6D2-B90668927C3C}" srcOrd="3" destOrd="0" parTransId="{2D3E5479-870C-4980-BB8D-E7899D73D406}" sibTransId="{E47D42FF-432F-43F8-85F2-B430672C1198}"/>
    <dgm:cxn modelId="{AFA720B0-964A-45FC-96D5-AAA8174E9BA0}" srcId="{16CEC24F-D1D9-4D79-A845-4E9F5DA981E1}" destId="{BA1ECFFD-070E-46C2-B05E-66E1F54D0F1A}" srcOrd="0" destOrd="0" parTransId="{4B1EAA51-DB47-4E8A-AA1D-F65EA4C994B5}" sibTransId="{819D9D39-AE4E-44F0-B1EF-EFF776C8FE60}"/>
    <dgm:cxn modelId="{CF4045BF-9246-4F9E-B2F0-79522143A612}" type="presOf" srcId="{73FBE1F6-6376-465C-9E87-4D107CB9C63A}" destId="{52EE009B-0FC3-4FC9-8550-01907C046696}" srcOrd="0" destOrd="0" presId="urn:microsoft.com/office/officeart/2005/8/layout/hProcess11"/>
    <dgm:cxn modelId="{62B4A7C4-59DE-430F-99A7-A2144AFCB326}" type="presOf" srcId="{2D38CFED-4572-4F11-A748-5A37FB09209C}" destId="{6A64985C-FA5A-4BC0-9D0B-02676F007F07}" srcOrd="0" destOrd="0" presId="urn:microsoft.com/office/officeart/2005/8/layout/hProcess11"/>
    <dgm:cxn modelId="{968718DE-37FC-4538-B3F2-DD36EF29AA35}" type="presOf" srcId="{1F02916B-5834-4000-BDDE-1943A6BD2D7F}" destId="{3A6AD884-DC55-4514-A865-B2C43D53E14B}" srcOrd="0" destOrd="0" presId="urn:microsoft.com/office/officeart/2005/8/layout/hProcess11"/>
    <dgm:cxn modelId="{25A216E0-A7F7-4886-8C8E-FCBA44ABFEC1}" srcId="{16CEC24F-D1D9-4D79-A845-4E9F5DA981E1}" destId="{73FBE1F6-6376-465C-9E87-4D107CB9C63A}" srcOrd="2" destOrd="0" parTransId="{864DF091-8874-4716-BB24-5D0660ED24DA}" sibTransId="{A84985D1-8B4F-4B42-947B-49AAA775285E}"/>
    <dgm:cxn modelId="{A049FDE5-AABC-4244-B76A-8406D16D6AAC}" type="presOf" srcId="{944D3E21-31E5-4EE2-922C-324E54A87723}" destId="{51B7F6BD-63AB-4AFE-B425-0EFCEBFAD578}" srcOrd="0" destOrd="0" presId="urn:microsoft.com/office/officeart/2005/8/layout/hProcess11"/>
    <dgm:cxn modelId="{0E24D8EB-FB5E-414B-ADBA-104EF1535E8D}" type="presOf" srcId="{6B2DA6B3-4081-441B-B803-9F8D1F2BC76B}" destId="{78559467-EA86-463D-AF32-66C00D29B622}" srcOrd="0" destOrd="0" presId="urn:microsoft.com/office/officeart/2005/8/layout/hProcess11"/>
    <dgm:cxn modelId="{FD869AEC-2EB7-4BB3-B94F-A3067FFF1201}" srcId="{16CEC24F-D1D9-4D79-A845-4E9F5DA981E1}" destId="{6B2DA6B3-4081-441B-B803-9F8D1F2BC76B}" srcOrd="7" destOrd="0" parTransId="{72AA705E-47C0-46D5-A547-CE6528C6BDCC}" sibTransId="{438FDC20-082E-41BA-BFB8-4D65E1A473F0}"/>
    <dgm:cxn modelId="{8F252EF2-8D7F-4582-81B1-30C75DC90EB6}" srcId="{16CEC24F-D1D9-4D79-A845-4E9F5DA981E1}" destId="{2D38CFED-4572-4F11-A748-5A37FB09209C}" srcOrd="6" destOrd="0" parTransId="{07169D9E-8B36-41E2-9248-2FF2FC4A195E}" sibTransId="{98B6B97B-0067-4572-8455-9F405342E557}"/>
    <dgm:cxn modelId="{772C55D7-2C05-4221-A501-D52A8DCB52C4}" type="presParOf" srcId="{DD7E958E-EB78-4687-BB0C-2BB497947271}" destId="{7D522E63-09AB-47D4-9DE8-096A69D16B49}" srcOrd="0" destOrd="0" presId="urn:microsoft.com/office/officeart/2005/8/layout/hProcess11"/>
    <dgm:cxn modelId="{114D17DB-E04E-4456-AD35-BCB6B0D64B75}" type="presParOf" srcId="{DD7E958E-EB78-4687-BB0C-2BB497947271}" destId="{57E26925-5633-45A2-9896-B0B7CE6F5FD6}" srcOrd="1" destOrd="0" presId="urn:microsoft.com/office/officeart/2005/8/layout/hProcess11"/>
    <dgm:cxn modelId="{84E12AA7-9EE2-4D4F-B285-F1933487BCBD}" type="presParOf" srcId="{57E26925-5633-45A2-9896-B0B7CE6F5FD6}" destId="{E5867298-E631-4152-B043-B56E34DC4B2E}" srcOrd="0" destOrd="0" presId="urn:microsoft.com/office/officeart/2005/8/layout/hProcess11"/>
    <dgm:cxn modelId="{CAD06114-2712-47CF-9A2C-2786F6FF5A32}" type="presParOf" srcId="{E5867298-E631-4152-B043-B56E34DC4B2E}" destId="{4063CA27-3CED-4222-AA6A-EF4B5A76A445}" srcOrd="0" destOrd="0" presId="urn:microsoft.com/office/officeart/2005/8/layout/hProcess11"/>
    <dgm:cxn modelId="{F29F4A2C-8841-486B-B007-D6FF919F958D}" type="presParOf" srcId="{E5867298-E631-4152-B043-B56E34DC4B2E}" destId="{1199B3F6-C12C-4466-8485-518B24CB3DC1}" srcOrd="1" destOrd="0" presId="urn:microsoft.com/office/officeart/2005/8/layout/hProcess11"/>
    <dgm:cxn modelId="{40B89561-FE3F-4DA2-982F-1082E7E14368}" type="presParOf" srcId="{E5867298-E631-4152-B043-B56E34DC4B2E}" destId="{A3044264-5DEF-45C9-9A6A-DD63A1D7772B}" srcOrd="2" destOrd="0" presId="urn:microsoft.com/office/officeart/2005/8/layout/hProcess11"/>
    <dgm:cxn modelId="{E79C193E-6FBB-468E-9263-062686EA9E71}" type="presParOf" srcId="{57E26925-5633-45A2-9896-B0B7CE6F5FD6}" destId="{07DEB9F4-A2A5-4E33-A320-9DADBF7AEFD2}" srcOrd="1" destOrd="0" presId="urn:microsoft.com/office/officeart/2005/8/layout/hProcess11"/>
    <dgm:cxn modelId="{B8503462-9D50-48FD-9E5B-C6E7FC38C461}" type="presParOf" srcId="{57E26925-5633-45A2-9896-B0B7CE6F5FD6}" destId="{E9C1C79F-2753-4619-A405-F6E1A332686F}" srcOrd="2" destOrd="0" presId="urn:microsoft.com/office/officeart/2005/8/layout/hProcess11"/>
    <dgm:cxn modelId="{FABB5244-2CC5-4422-BD32-6DBC49F429C7}" type="presParOf" srcId="{E9C1C79F-2753-4619-A405-F6E1A332686F}" destId="{51B7F6BD-63AB-4AFE-B425-0EFCEBFAD578}" srcOrd="0" destOrd="0" presId="urn:microsoft.com/office/officeart/2005/8/layout/hProcess11"/>
    <dgm:cxn modelId="{265DC6DB-10FE-4590-A919-0BB66713E6AE}" type="presParOf" srcId="{E9C1C79F-2753-4619-A405-F6E1A332686F}" destId="{5450D9B8-2C5B-425A-8FD0-69183E1AA2DB}" srcOrd="1" destOrd="0" presId="urn:microsoft.com/office/officeart/2005/8/layout/hProcess11"/>
    <dgm:cxn modelId="{3372AFC1-E3CF-49D8-B7C8-58A3602B74EA}" type="presParOf" srcId="{E9C1C79F-2753-4619-A405-F6E1A332686F}" destId="{73C91F5F-A218-43AF-8CCA-EE1FF69D049A}" srcOrd="2" destOrd="0" presId="urn:microsoft.com/office/officeart/2005/8/layout/hProcess11"/>
    <dgm:cxn modelId="{2510BA19-D7B8-4A33-AC52-3E87856708CB}" type="presParOf" srcId="{57E26925-5633-45A2-9896-B0B7CE6F5FD6}" destId="{56F6BD9A-8413-4CE7-9763-0649686FCF7B}" srcOrd="3" destOrd="0" presId="urn:microsoft.com/office/officeart/2005/8/layout/hProcess11"/>
    <dgm:cxn modelId="{56641361-3C5B-4333-BECF-5218CBCE7654}" type="presParOf" srcId="{57E26925-5633-45A2-9896-B0B7CE6F5FD6}" destId="{96BBF70C-160F-42CC-A1EE-B104A6007658}" srcOrd="4" destOrd="0" presId="urn:microsoft.com/office/officeart/2005/8/layout/hProcess11"/>
    <dgm:cxn modelId="{7F4CAC9F-3D63-4CB5-B952-ADBA60B4DB67}" type="presParOf" srcId="{96BBF70C-160F-42CC-A1EE-B104A6007658}" destId="{52EE009B-0FC3-4FC9-8550-01907C046696}" srcOrd="0" destOrd="0" presId="urn:microsoft.com/office/officeart/2005/8/layout/hProcess11"/>
    <dgm:cxn modelId="{F745CA76-0087-4093-A33F-C9B3536B61F2}" type="presParOf" srcId="{96BBF70C-160F-42CC-A1EE-B104A6007658}" destId="{654F0C23-76A0-4684-BC6B-05BD0FF25782}" srcOrd="1" destOrd="0" presId="urn:microsoft.com/office/officeart/2005/8/layout/hProcess11"/>
    <dgm:cxn modelId="{13A3C9CF-384A-495C-ACA1-3AEA880E7C0E}" type="presParOf" srcId="{96BBF70C-160F-42CC-A1EE-B104A6007658}" destId="{2F938D13-A856-4672-905F-8992F05EBB81}" srcOrd="2" destOrd="0" presId="urn:microsoft.com/office/officeart/2005/8/layout/hProcess11"/>
    <dgm:cxn modelId="{CF76FEAF-F383-4427-AEC4-748D0F596013}" type="presParOf" srcId="{57E26925-5633-45A2-9896-B0B7CE6F5FD6}" destId="{22A1979B-7DB2-4412-BA01-112652A52C91}" srcOrd="5" destOrd="0" presId="urn:microsoft.com/office/officeart/2005/8/layout/hProcess11"/>
    <dgm:cxn modelId="{32097479-C94D-4239-9F2F-BCA991A75C09}" type="presParOf" srcId="{57E26925-5633-45A2-9896-B0B7CE6F5FD6}" destId="{D7EA12DC-99E5-4242-82F1-33F8877A940D}" srcOrd="6" destOrd="0" presId="urn:microsoft.com/office/officeart/2005/8/layout/hProcess11"/>
    <dgm:cxn modelId="{FC0821EF-EF0E-4C76-A2E1-467E68E612C2}" type="presParOf" srcId="{D7EA12DC-99E5-4242-82F1-33F8877A940D}" destId="{7CBC6228-4FC0-4C0D-AE52-63FB0C77EA2A}" srcOrd="0" destOrd="0" presId="urn:microsoft.com/office/officeart/2005/8/layout/hProcess11"/>
    <dgm:cxn modelId="{820C806F-B8B5-4CBF-A5B7-E6A85D669436}" type="presParOf" srcId="{D7EA12DC-99E5-4242-82F1-33F8877A940D}" destId="{BE57B17B-1A01-4EE8-8499-93AE01888840}" srcOrd="1" destOrd="0" presId="urn:microsoft.com/office/officeart/2005/8/layout/hProcess11"/>
    <dgm:cxn modelId="{9AE88DB5-40F4-47E1-B4B4-09691F77F350}" type="presParOf" srcId="{D7EA12DC-99E5-4242-82F1-33F8877A940D}" destId="{81456C6D-D9A7-4EED-8035-1C2C9795C949}" srcOrd="2" destOrd="0" presId="urn:microsoft.com/office/officeart/2005/8/layout/hProcess11"/>
    <dgm:cxn modelId="{738CA7A5-5A51-4726-A0C8-D26D436988E8}" type="presParOf" srcId="{57E26925-5633-45A2-9896-B0B7CE6F5FD6}" destId="{FA260BB3-AFD0-44D2-9DB6-C99652DE02C0}" srcOrd="7" destOrd="0" presId="urn:microsoft.com/office/officeart/2005/8/layout/hProcess11"/>
    <dgm:cxn modelId="{8ED661C6-0FFD-41BF-B76E-ECDF0C1205E0}" type="presParOf" srcId="{57E26925-5633-45A2-9896-B0B7CE6F5FD6}" destId="{4BA85D4E-3398-45B5-A379-8978424127A7}" srcOrd="8" destOrd="0" presId="urn:microsoft.com/office/officeart/2005/8/layout/hProcess11"/>
    <dgm:cxn modelId="{7DEBDF04-1AB5-4AFE-A113-D6440897FA91}" type="presParOf" srcId="{4BA85D4E-3398-45B5-A379-8978424127A7}" destId="{6ED15B23-9D0E-4163-92BC-9B80354C9A0A}" srcOrd="0" destOrd="0" presId="urn:microsoft.com/office/officeart/2005/8/layout/hProcess11"/>
    <dgm:cxn modelId="{03D0B20D-9CC2-4514-BB37-5E730B656D4A}" type="presParOf" srcId="{4BA85D4E-3398-45B5-A379-8978424127A7}" destId="{C11AA3F7-26B3-484D-B94A-9FF084C794B8}" srcOrd="1" destOrd="0" presId="urn:microsoft.com/office/officeart/2005/8/layout/hProcess11"/>
    <dgm:cxn modelId="{798F1B22-BFAF-47C3-9280-13A1CB759622}" type="presParOf" srcId="{4BA85D4E-3398-45B5-A379-8978424127A7}" destId="{95BC79C4-2396-48E9-BE3A-77D1C5EEA5E5}" srcOrd="2" destOrd="0" presId="urn:microsoft.com/office/officeart/2005/8/layout/hProcess11"/>
    <dgm:cxn modelId="{D67CFA38-4652-403D-AF02-ECB0E31111CD}" type="presParOf" srcId="{57E26925-5633-45A2-9896-B0B7CE6F5FD6}" destId="{E6A1DA4C-CE38-48B4-BE9E-30EBD1F9A1E3}" srcOrd="9" destOrd="0" presId="urn:microsoft.com/office/officeart/2005/8/layout/hProcess11"/>
    <dgm:cxn modelId="{7205ADE4-E64A-4F24-B8A1-435523987C31}" type="presParOf" srcId="{57E26925-5633-45A2-9896-B0B7CE6F5FD6}" destId="{6999F848-8CD5-4A90-84D1-A48C73A61789}" srcOrd="10" destOrd="0" presId="urn:microsoft.com/office/officeart/2005/8/layout/hProcess11"/>
    <dgm:cxn modelId="{1DEDB6A4-34A1-4706-B711-6FC5C4FD8693}" type="presParOf" srcId="{6999F848-8CD5-4A90-84D1-A48C73A61789}" destId="{3A6AD884-DC55-4514-A865-B2C43D53E14B}" srcOrd="0" destOrd="0" presId="urn:microsoft.com/office/officeart/2005/8/layout/hProcess11"/>
    <dgm:cxn modelId="{63CE4C31-FD60-4831-AD19-3082FCEE15E7}" type="presParOf" srcId="{6999F848-8CD5-4A90-84D1-A48C73A61789}" destId="{B719FFD0-130B-4217-972E-FAFD4D1C96D9}" srcOrd="1" destOrd="0" presId="urn:microsoft.com/office/officeart/2005/8/layout/hProcess11"/>
    <dgm:cxn modelId="{F4204F0E-BAF5-4667-9FFC-C5B23955588E}" type="presParOf" srcId="{6999F848-8CD5-4A90-84D1-A48C73A61789}" destId="{7A94EBE6-AEC8-4432-B38C-613EFE40A480}" srcOrd="2" destOrd="0" presId="urn:microsoft.com/office/officeart/2005/8/layout/hProcess11"/>
    <dgm:cxn modelId="{EF406BBC-6F2F-46E6-B9A9-9509A132DF02}" type="presParOf" srcId="{57E26925-5633-45A2-9896-B0B7CE6F5FD6}" destId="{CD96E093-50B8-47F7-8735-BF7F4505B6E1}" srcOrd="11" destOrd="0" presId="urn:microsoft.com/office/officeart/2005/8/layout/hProcess11"/>
    <dgm:cxn modelId="{DF4B86B0-3988-4679-8018-816D41B93E90}" type="presParOf" srcId="{57E26925-5633-45A2-9896-B0B7CE6F5FD6}" destId="{FCE67D3B-818A-4BC5-9E16-D6D5DC78029D}" srcOrd="12" destOrd="0" presId="urn:microsoft.com/office/officeart/2005/8/layout/hProcess11"/>
    <dgm:cxn modelId="{42B098B6-C587-4C6E-A9F7-486EE6BA7642}" type="presParOf" srcId="{FCE67D3B-818A-4BC5-9E16-D6D5DC78029D}" destId="{6A64985C-FA5A-4BC0-9D0B-02676F007F07}" srcOrd="0" destOrd="0" presId="urn:microsoft.com/office/officeart/2005/8/layout/hProcess11"/>
    <dgm:cxn modelId="{2E4C85BB-B7DE-4A8D-A4DB-EE846D6ACEEE}" type="presParOf" srcId="{FCE67D3B-818A-4BC5-9E16-D6D5DC78029D}" destId="{D5A4C16D-7B79-4538-887C-996B1F3C1031}" srcOrd="1" destOrd="0" presId="urn:microsoft.com/office/officeart/2005/8/layout/hProcess11"/>
    <dgm:cxn modelId="{370AB8E4-D3D8-43B6-A99E-B427BCA534CE}" type="presParOf" srcId="{FCE67D3B-818A-4BC5-9E16-D6D5DC78029D}" destId="{015A692C-2AE6-4A89-9E0A-5AC04E11DDB0}" srcOrd="2" destOrd="0" presId="urn:microsoft.com/office/officeart/2005/8/layout/hProcess11"/>
    <dgm:cxn modelId="{F331775F-F6B3-4270-807A-25770DD1ABBB}" type="presParOf" srcId="{57E26925-5633-45A2-9896-B0B7CE6F5FD6}" destId="{37F19215-922D-4B89-ADC7-6F9B71E817F3}" srcOrd="13" destOrd="0" presId="urn:microsoft.com/office/officeart/2005/8/layout/hProcess11"/>
    <dgm:cxn modelId="{02409E82-1365-4C41-88C9-B2D2D79C1786}" type="presParOf" srcId="{57E26925-5633-45A2-9896-B0B7CE6F5FD6}" destId="{7CC385D8-97E9-4881-8F68-800B0BA1475A}" srcOrd="14" destOrd="0" presId="urn:microsoft.com/office/officeart/2005/8/layout/hProcess11"/>
    <dgm:cxn modelId="{61887811-FCED-4D77-A174-F1C25FFD3A12}" type="presParOf" srcId="{7CC385D8-97E9-4881-8F68-800B0BA1475A}" destId="{78559467-EA86-463D-AF32-66C00D29B622}" srcOrd="0" destOrd="0" presId="urn:microsoft.com/office/officeart/2005/8/layout/hProcess11"/>
    <dgm:cxn modelId="{8DAFC201-3C35-4D37-B824-C93C0B249A63}" type="presParOf" srcId="{7CC385D8-97E9-4881-8F68-800B0BA1475A}" destId="{CBD8F83D-FA13-4D50-895E-81A0FF6439A5}" srcOrd="1" destOrd="0" presId="urn:microsoft.com/office/officeart/2005/8/layout/hProcess11"/>
    <dgm:cxn modelId="{B4FE875D-AF47-4519-B0ED-65AC5330A3C6}" type="presParOf" srcId="{7CC385D8-97E9-4881-8F68-800B0BA1475A}" destId="{298517AB-4E6C-40C1-A616-2D2A601C65A2}" srcOrd="2" destOrd="0" presId="urn:microsoft.com/office/officeart/2005/8/layout/hProcess11"/>
    <dgm:cxn modelId="{7B903CD8-1E2D-4F50-B406-3FCB158D3730}" type="presParOf" srcId="{57E26925-5633-45A2-9896-B0B7CE6F5FD6}" destId="{A6EE4A7B-ABC2-4230-8029-2CD01FB9178C}" srcOrd="15" destOrd="0" presId="urn:microsoft.com/office/officeart/2005/8/layout/hProcess11"/>
    <dgm:cxn modelId="{13012BB1-15AB-418D-BFCA-239D59389EF7}" type="presParOf" srcId="{57E26925-5633-45A2-9896-B0B7CE6F5FD6}" destId="{BEE5EACE-2D6E-47D1-AD43-7543BBA00E61}" srcOrd="16" destOrd="0" presId="urn:microsoft.com/office/officeart/2005/8/layout/hProcess11"/>
    <dgm:cxn modelId="{F804213B-3792-405A-84A5-06E4F89FD06E}" type="presParOf" srcId="{BEE5EACE-2D6E-47D1-AD43-7543BBA00E61}" destId="{448140BF-533D-45C4-94F6-A8A0391B3D0F}" srcOrd="0" destOrd="0" presId="urn:microsoft.com/office/officeart/2005/8/layout/hProcess11"/>
    <dgm:cxn modelId="{B2AC8DDE-F9BE-4880-A5E5-99231C7CC6C3}" type="presParOf" srcId="{BEE5EACE-2D6E-47D1-AD43-7543BBA00E61}" destId="{F682EF90-46AB-4A5B-A354-CE6F81BABE54}" srcOrd="1" destOrd="0" presId="urn:microsoft.com/office/officeart/2005/8/layout/hProcess11"/>
    <dgm:cxn modelId="{3DCDC8DA-3422-44C9-8BD0-DB13EAD17FDE}" type="presParOf" srcId="{BEE5EACE-2D6E-47D1-AD43-7543BBA00E61}" destId="{9E9DBD10-3609-477A-91B7-2185674D050C}" srcOrd="2" destOrd="0" presId="urn:microsoft.com/office/officeart/2005/8/layout/hProcess11"/>
    <dgm:cxn modelId="{B1B25BCE-B0AC-4761-9C2A-DB2558EA5E85}" type="presParOf" srcId="{57E26925-5633-45A2-9896-B0B7CE6F5FD6}" destId="{EC9BBFDE-AE1F-464F-9D23-269211BA9B78}" srcOrd="17" destOrd="0" presId="urn:microsoft.com/office/officeart/2005/8/layout/hProcess11"/>
    <dgm:cxn modelId="{1271B245-412E-4659-943E-999D2682D234}" type="presParOf" srcId="{57E26925-5633-45A2-9896-B0B7CE6F5FD6}" destId="{B69CBD06-5860-4340-9ECF-EE7C47080DD9}" srcOrd="18" destOrd="0" presId="urn:microsoft.com/office/officeart/2005/8/layout/hProcess11"/>
    <dgm:cxn modelId="{A807F6DB-5FF3-4A42-A61E-540CD61ACA5E}" type="presParOf" srcId="{B69CBD06-5860-4340-9ECF-EE7C47080DD9}" destId="{E6E1F37D-573E-40D3-80BD-378C59C6ED7D}" srcOrd="0" destOrd="0" presId="urn:microsoft.com/office/officeart/2005/8/layout/hProcess11"/>
    <dgm:cxn modelId="{D6FBE6F4-9932-4A26-9E03-DAFCD450E9BD}" type="presParOf" srcId="{B69CBD06-5860-4340-9ECF-EE7C47080DD9}" destId="{D899C065-07BB-4B1F-A4E0-76840B0AFCDA}" srcOrd="1" destOrd="0" presId="urn:microsoft.com/office/officeart/2005/8/layout/hProcess11"/>
    <dgm:cxn modelId="{1EF35E98-426D-46CE-9F82-25A0770EFF3E}" type="presParOf" srcId="{B69CBD06-5860-4340-9ECF-EE7C47080DD9}" destId="{ABC08A05-EF2E-4E23-AC3C-2E729E0317B4}" srcOrd="2" destOrd="0" presId="urn:microsoft.com/office/officeart/2005/8/layout/hProcess11"/>
    <dgm:cxn modelId="{AB598A53-7AC5-4127-B99E-1440CEFFAC1C}" type="presParOf" srcId="{57E26925-5633-45A2-9896-B0B7CE6F5FD6}" destId="{C63795CD-6B33-40D9-BFF3-402A40D0709D}" srcOrd="19" destOrd="0" presId="urn:microsoft.com/office/officeart/2005/8/layout/hProcess11"/>
    <dgm:cxn modelId="{D927CA7F-092A-4755-86B5-2695713C298C}" type="presParOf" srcId="{57E26925-5633-45A2-9896-B0B7CE6F5FD6}" destId="{E7DCF0CE-111A-4AF3-B27D-CB6617116C7D}" srcOrd="20" destOrd="0" presId="urn:microsoft.com/office/officeart/2005/8/layout/hProcess11"/>
    <dgm:cxn modelId="{F7FEA395-D9B3-4669-9E54-32DB9A610CC3}" type="presParOf" srcId="{E7DCF0CE-111A-4AF3-B27D-CB6617116C7D}" destId="{88447E63-F0B7-4ED0-A8F2-A063CFAFDC79}" srcOrd="0" destOrd="0" presId="urn:microsoft.com/office/officeart/2005/8/layout/hProcess11"/>
    <dgm:cxn modelId="{EAF9A04D-946A-468E-A1C2-26F34F48E8FF}" type="presParOf" srcId="{E7DCF0CE-111A-4AF3-B27D-CB6617116C7D}" destId="{EC6014C0-D608-4029-9E38-AE8EF189FC98}" srcOrd="1" destOrd="0" presId="urn:microsoft.com/office/officeart/2005/8/layout/hProcess11"/>
    <dgm:cxn modelId="{E761D55B-1F78-46E1-B00A-1231AA05CEEA}" type="presParOf" srcId="{E7DCF0CE-111A-4AF3-B27D-CB6617116C7D}" destId="{C9CE3A91-A0C0-4373-9554-6E35CA273A2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77FE9-76C1-4FC0-9374-70583476310E}" type="doc">
      <dgm:prSet loTypeId="urn:microsoft.com/office/officeart/2005/8/layout/chevron1" loCatId="process" qsTypeId="urn:microsoft.com/office/officeart/2005/8/quickstyle/simple1" qsCatId="simple" csTypeId="urn:microsoft.com/office/officeart/2005/8/colors/accent1_2" csCatId="accent1" phldr="1"/>
      <dgm:spPr/>
    </dgm:pt>
    <dgm:pt modelId="{DD02D688-FB57-48FC-B8DF-B0F24D9916AA}">
      <dgm:prSet custT="1"/>
      <dgm:spPr>
        <a:xfrm>
          <a:off x="5683754" y="0"/>
          <a:ext cx="2103000" cy="400109"/>
        </a:xfrm>
        <a:prstGeom prst="chevron">
          <a:avLst/>
        </a:prstGeom>
        <a:solidFill>
          <a:srgbClr val="0070C0"/>
        </a:solidFill>
        <a:ln w="25400" cap="flat" cmpd="sng" algn="ctr">
          <a:solidFill>
            <a:srgbClr val="FFFFFF">
              <a:hueOff val="0"/>
              <a:satOff val="0"/>
              <a:lumOff val="0"/>
              <a:alphaOff val="0"/>
            </a:srgbClr>
          </a:solidFill>
          <a:prstDash val="solid"/>
        </a:ln>
        <a:effectLst/>
      </dgm:spPr>
      <dgm:t>
        <a:bodyPr/>
        <a:lstStyle/>
        <a:p>
          <a:pPr>
            <a:buNone/>
          </a:pPr>
          <a:r>
            <a:rPr lang="en-US" sz="1800" b="1" dirty="0">
              <a:solidFill>
                <a:srgbClr val="FFFFFF"/>
              </a:solidFill>
              <a:latin typeface="Arial Narrow" pitchFamily="34" charset="0"/>
              <a:ea typeface="+mn-ea"/>
              <a:cs typeface="+mn-cs"/>
            </a:rPr>
            <a:t>Mar - Apr 20</a:t>
          </a:r>
        </a:p>
      </dgm:t>
    </dgm:pt>
    <dgm:pt modelId="{ABC8F978-673A-4B60-B701-5C17B553A22D}" type="parTrans" cxnId="{35DAB5EA-50F7-4160-AFDC-1FBA048BEF3A}">
      <dgm:prSet/>
      <dgm:spPr/>
      <dgm:t>
        <a:bodyPr/>
        <a:lstStyle/>
        <a:p>
          <a:endParaRPr lang="en-US" sz="1800" b="1">
            <a:latin typeface="Arial Narrow" pitchFamily="34" charset="0"/>
          </a:endParaRPr>
        </a:p>
      </dgm:t>
    </dgm:pt>
    <dgm:pt modelId="{70A8742E-EBB8-4C59-950C-57B1BF9261E8}" type="sibTrans" cxnId="{35DAB5EA-50F7-4160-AFDC-1FBA048BEF3A}">
      <dgm:prSet/>
      <dgm:spPr/>
      <dgm:t>
        <a:bodyPr/>
        <a:lstStyle/>
        <a:p>
          <a:endParaRPr lang="en-US" sz="1800" b="1">
            <a:latin typeface="Arial Narrow" pitchFamily="34" charset="0"/>
          </a:endParaRPr>
        </a:p>
      </dgm:t>
    </dgm:pt>
    <dgm:pt modelId="{D14B6FA7-6658-4029-8372-5474CB9FFBA0}">
      <dgm:prSet custT="1"/>
      <dgm:spPr>
        <a:xfrm>
          <a:off x="7576455" y="0"/>
          <a:ext cx="2103000" cy="400109"/>
        </a:xfrm>
        <a:prstGeom prst="chevron">
          <a:avLst/>
        </a:prstGeom>
        <a:solidFill>
          <a:srgbClr val="0070C0"/>
        </a:solidFill>
        <a:ln w="25400" cap="flat" cmpd="sng" algn="ctr">
          <a:solidFill>
            <a:srgbClr val="FFFFFF">
              <a:hueOff val="0"/>
              <a:satOff val="0"/>
              <a:lumOff val="0"/>
              <a:alphaOff val="0"/>
            </a:srgbClr>
          </a:solidFill>
          <a:prstDash val="solid"/>
        </a:ln>
        <a:effectLst/>
      </dgm:spPr>
      <dgm:t>
        <a:bodyPr/>
        <a:lstStyle/>
        <a:p>
          <a:pPr>
            <a:buNone/>
          </a:pPr>
          <a:r>
            <a:rPr lang="en-US" sz="1800" b="1" dirty="0">
              <a:solidFill>
                <a:srgbClr val="FFFFFF"/>
              </a:solidFill>
              <a:latin typeface="Arial Narrow" pitchFamily="34" charset="0"/>
              <a:ea typeface="+mn-ea"/>
              <a:cs typeface="+mn-cs"/>
            </a:rPr>
            <a:t>May – Jun 20</a:t>
          </a:r>
        </a:p>
      </dgm:t>
    </dgm:pt>
    <dgm:pt modelId="{0BFEFD74-9EDF-46CC-AD95-D73501AA7B7D}" type="parTrans" cxnId="{ECDDDF69-668F-4EFF-A7AB-8A6FA2F25E15}">
      <dgm:prSet/>
      <dgm:spPr/>
      <dgm:t>
        <a:bodyPr/>
        <a:lstStyle/>
        <a:p>
          <a:endParaRPr lang="en-US" sz="1800" b="1">
            <a:latin typeface="Arial Narrow" pitchFamily="34" charset="0"/>
          </a:endParaRPr>
        </a:p>
      </dgm:t>
    </dgm:pt>
    <dgm:pt modelId="{7ACD4EF8-8ECA-43BF-9410-C05AB3793DF8}" type="sibTrans" cxnId="{ECDDDF69-668F-4EFF-A7AB-8A6FA2F25E15}">
      <dgm:prSet/>
      <dgm:spPr/>
      <dgm:t>
        <a:bodyPr/>
        <a:lstStyle/>
        <a:p>
          <a:endParaRPr lang="en-US" sz="1800" b="1">
            <a:latin typeface="Arial Narrow" pitchFamily="34" charset="0"/>
          </a:endParaRPr>
        </a:p>
      </dgm:t>
    </dgm:pt>
    <dgm:pt modelId="{D3280703-9DEA-43C3-AAF4-648CDDF7AA24}">
      <dgm:prSet custT="1"/>
      <dgm:spPr>
        <a:xfrm>
          <a:off x="1898353" y="0"/>
          <a:ext cx="2103000" cy="400109"/>
        </a:xfrm>
        <a:prstGeom prst="chevron">
          <a:avLst/>
        </a:prstGeom>
        <a:solidFill>
          <a:srgbClr val="0070C0"/>
        </a:solidFill>
        <a:ln w="25400" cap="flat" cmpd="sng" algn="ctr">
          <a:solidFill>
            <a:srgbClr val="FFFFFF">
              <a:hueOff val="0"/>
              <a:satOff val="0"/>
              <a:lumOff val="0"/>
              <a:alphaOff val="0"/>
            </a:srgbClr>
          </a:solidFill>
          <a:prstDash val="solid"/>
        </a:ln>
        <a:effectLst/>
      </dgm:spPr>
      <dgm:t>
        <a:bodyPr/>
        <a:lstStyle/>
        <a:p>
          <a:pPr>
            <a:buNone/>
          </a:pPr>
          <a:r>
            <a:rPr lang="en-US" sz="1800" b="1" dirty="0">
              <a:solidFill>
                <a:srgbClr val="FFFFFF"/>
              </a:solidFill>
              <a:latin typeface="Arial Narrow" pitchFamily="34" charset="0"/>
              <a:ea typeface="+mn-ea"/>
              <a:cs typeface="+mn-cs"/>
            </a:rPr>
            <a:t>Nov – Dec</a:t>
          </a:r>
          <a:r>
            <a:rPr lang="en-US" sz="1800" b="1" baseline="0" dirty="0">
              <a:solidFill>
                <a:srgbClr val="FFFFFF"/>
              </a:solidFill>
              <a:latin typeface="Arial Narrow" pitchFamily="34" charset="0"/>
              <a:ea typeface="+mn-ea"/>
              <a:cs typeface="+mn-cs"/>
            </a:rPr>
            <a:t> </a:t>
          </a:r>
          <a:r>
            <a:rPr lang="en-US" sz="1800" b="1" dirty="0">
              <a:solidFill>
                <a:srgbClr val="FFFFFF"/>
              </a:solidFill>
              <a:latin typeface="Arial Narrow" pitchFamily="34" charset="0"/>
              <a:ea typeface="+mn-ea"/>
              <a:cs typeface="+mn-cs"/>
            </a:rPr>
            <a:t>19</a:t>
          </a:r>
        </a:p>
      </dgm:t>
    </dgm:pt>
    <dgm:pt modelId="{9D150FA2-8432-49C5-B38E-787E3CF96EA9}" type="parTrans" cxnId="{B84EC5F2-2FF9-4735-A01B-A3305868D397}">
      <dgm:prSet/>
      <dgm:spPr/>
      <dgm:t>
        <a:bodyPr/>
        <a:lstStyle/>
        <a:p>
          <a:endParaRPr lang="en-US" sz="1800"/>
        </a:p>
      </dgm:t>
    </dgm:pt>
    <dgm:pt modelId="{07CF3653-ABA4-479F-B706-151B4A72A2AE}" type="sibTrans" cxnId="{B84EC5F2-2FF9-4735-A01B-A3305868D397}">
      <dgm:prSet/>
      <dgm:spPr/>
      <dgm:t>
        <a:bodyPr/>
        <a:lstStyle/>
        <a:p>
          <a:endParaRPr lang="en-US" sz="1800"/>
        </a:p>
      </dgm:t>
    </dgm:pt>
    <dgm:pt modelId="{0FC9A585-0B42-6544-A14F-CB3C71FFCB64}">
      <dgm:prSet custT="1"/>
      <dgm:spPr>
        <a:xfrm>
          <a:off x="3791054" y="0"/>
          <a:ext cx="2103000" cy="400109"/>
        </a:xfrm>
        <a:prstGeom prst="chevron">
          <a:avLst/>
        </a:prstGeom>
        <a:solidFill>
          <a:srgbClr val="0070C0"/>
        </a:solidFill>
        <a:ln w="25400" cap="flat" cmpd="sng" algn="ctr">
          <a:solidFill>
            <a:srgbClr val="FFFFFF">
              <a:hueOff val="0"/>
              <a:satOff val="0"/>
              <a:lumOff val="0"/>
              <a:alphaOff val="0"/>
            </a:srgbClr>
          </a:solidFill>
          <a:prstDash val="solid"/>
        </a:ln>
        <a:effectLst/>
      </dgm:spPr>
      <dgm:t>
        <a:bodyPr/>
        <a:lstStyle/>
        <a:p>
          <a:pPr>
            <a:buNone/>
          </a:pPr>
          <a:r>
            <a:rPr lang="en-US" sz="1800" b="1" dirty="0">
              <a:solidFill>
                <a:srgbClr val="FFFFFF"/>
              </a:solidFill>
              <a:latin typeface="Arial Narrow" pitchFamily="34" charset="0"/>
              <a:ea typeface="+mn-ea"/>
              <a:cs typeface="+mn-cs"/>
            </a:rPr>
            <a:t>Jan – Feb 20</a:t>
          </a:r>
        </a:p>
      </dgm:t>
    </dgm:pt>
    <dgm:pt modelId="{BDB1DA3F-8411-6344-891A-59728CA9AF50}" type="parTrans" cxnId="{28693482-28F2-FF45-985C-0FEDBFF97CB7}">
      <dgm:prSet/>
      <dgm:spPr/>
      <dgm:t>
        <a:bodyPr/>
        <a:lstStyle/>
        <a:p>
          <a:endParaRPr lang="en-US" sz="1800"/>
        </a:p>
      </dgm:t>
    </dgm:pt>
    <dgm:pt modelId="{0B92F040-6C81-6448-AEC2-0977284D2D0B}" type="sibTrans" cxnId="{28693482-28F2-FF45-985C-0FEDBFF97CB7}">
      <dgm:prSet/>
      <dgm:spPr/>
      <dgm:t>
        <a:bodyPr/>
        <a:lstStyle/>
        <a:p>
          <a:endParaRPr lang="en-US" sz="1800"/>
        </a:p>
      </dgm:t>
    </dgm:pt>
    <dgm:pt modelId="{6619D839-3013-624A-AB27-A5BC1AF0E6B6}">
      <dgm:prSet custT="1"/>
      <dgm:spPr>
        <a:xfrm>
          <a:off x="5653" y="0"/>
          <a:ext cx="2103000" cy="400109"/>
        </a:xfrm>
        <a:prstGeom prst="chevron">
          <a:avLst/>
        </a:prstGeom>
        <a:solidFill>
          <a:srgbClr val="0070C0"/>
        </a:solidFill>
        <a:ln w="25400" cap="flat" cmpd="sng" algn="ctr">
          <a:solidFill>
            <a:srgbClr val="FFFFFF">
              <a:hueOff val="0"/>
              <a:satOff val="0"/>
              <a:lumOff val="0"/>
              <a:alphaOff val="0"/>
            </a:srgbClr>
          </a:solidFill>
          <a:prstDash val="solid"/>
        </a:ln>
        <a:effectLst/>
      </dgm:spPr>
      <dgm:t>
        <a:bodyPr/>
        <a:lstStyle/>
        <a:p>
          <a:pPr>
            <a:buNone/>
          </a:pPr>
          <a:r>
            <a:rPr lang="en-US" sz="1800" b="1" dirty="0">
              <a:solidFill>
                <a:srgbClr val="FFFFFF"/>
              </a:solidFill>
              <a:latin typeface="Arial Narrow" pitchFamily="34" charset="0"/>
              <a:ea typeface="+mn-ea"/>
              <a:cs typeface="+mn-cs"/>
            </a:rPr>
            <a:t>Sep - Oct 19</a:t>
          </a:r>
        </a:p>
      </dgm:t>
    </dgm:pt>
    <dgm:pt modelId="{ABD1C151-4FEA-9241-9388-42E45ED4F317}" type="parTrans" cxnId="{21EEF4E1-E7C7-7F4E-8C43-858528CFF8D0}">
      <dgm:prSet/>
      <dgm:spPr/>
      <dgm:t>
        <a:bodyPr/>
        <a:lstStyle/>
        <a:p>
          <a:endParaRPr lang="en-US" sz="1800"/>
        </a:p>
      </dgm:t>
    </dgm:pt>
    <dgm:pt modelId="{0820C262-F578-454A-8E78-C7EABF785CC4}" type="sibTrans" cxnId="{21EEF4E1-E7C7-7F4E-8C43-858528CFF8D0}">
      <dgm:prSet/>
      <dgm:spPr/>
      <dgm:t>
        <a:bodyPr/>
        <a:lstStyle/>
        <a:p>
          <a:endParaRPr lang="en-US" sz="1800"/>
        </a:p>
      </dgm:t>
    </dgm:pt>
    <dgm:pt modelId="{53CA5412-BAFC-AC4C-86D8-14AE7C1225DD}">
      <dgm:prSet custT="1"/>
      <dgm:spPr>
        <a:xfrm>
          <a:off x="9469156" y="0"/>
          <a:ext cx="2103000" cy="400109"/>
        </a:xfrm>
        <a:prstGeom prst="chevron">
          <a:avLst/>
        </a:prstGeom>
        <a:solidFill>
          <a:srgbClr val="0070C0"/>
        </a:solidFill>
        <a:ln w="25400" cap="flat" cmpd="sng" algn="ctr">
          <a:solidFill>
            <a:srgbClr val="FFFFFF">
              <a:hueOff val="0"/>
              <a:satOff val="0"/>
              <a:lumOff val="0"/>
              <a:alphaOff val="0"/>
            </a:srgbClr>
          </a:solidFill>
          <a:prstDash val="solid"/>
        </a:ln>
        <a:effectLst/>
      </dgm:spPr>
      <dgm:t>
        <a:bodyPr/>
        <a:lstStyle/>
        <a:p>
          <a:pPr>
            <a:buNone/>
          </a:pPr>
          <a:r>
            <a:rPr lang="en-US" sz="1800" b="1" dirty="0">
              <a:solidFill>
                <a:srgbClr val="FFFFFF"/>
              </a:solidFill>
              <a:latin typeface="Arial Narrow" pitchFamily="34" charset="0"/>
              <a:ea typeface="+mn-ea"/>
              <a:cs typeface="+mn-cs"/>
            </a:rPr>
            <a:t>Jul – Sep 20</a:t>
          </a:r>
        </a:p>
      </dgm:t>
    </dgm:pt>
    <dgm:pt modelId="{9C84748C-D2A9-1246-AEC2-5546A5CCFA9A}" type="parTrans" cxnId="{4A88CA52-8C0D-0349-A31A-628BC20D2991}">
      <dgm:prSet/>
      <dgm:spPr/>
      <dgm:t>
        <a:bodyPr/>
        <a:lstStyle/>
        <a:p>
          <a:endParaRPr lang="en-US" sz="1800"/>
        </a:p>
      </dgm:t>
    </dgm:pt>
    <dgm:pt modelId="{4E3691C7-B14D-7349-8C26-4A3995CF0011}" type="sibTrans" cxnId="{4A88CA52-8C0D-0349-A31A-628BC20D2991}">
      <dgm:prSet/>
      <dgm:spPr/>
      <dgm:t>
        <a:bodyPr/>
        <a:lstStyle/>
        <a:p>
          <a:endParaRPr lang="en-US" sz="1800"/>
        </a:p>
      </dgm:t>
    </dgm:pt>
    <dgm:pt modelId="{E21B7ABA-DD15-4F74-87C0-16EBDF2459AF}" type="pres">
      <dgm:prSet presAssocID="{DED77FE9-76C1-4FC0-9374-70583476310E}" presName="Name0" presStyleCnt="0">
        <dgm:presLayoutVars>
          <dgm:dir/>
          <dgm:animLvl val="lvl"/>
          <dgm:resizeHandles val="exact"/>
        </dgm:presLayoutVars>
      </dgm:prSet>
      <dgm:spPr/>
    </dgm:pt>
    <dgm:pt modelId="{BE69385D-9BED-104F-BB61-BCEA367E1420}" type="pres">
      <dgm:prSet presAssocID="{6619D839-3013-624A-AB27-A5BC1AF0E6B6}" presName="parTxOnly" presStyleLbl="node1" presStyleIdx="0" presStyleCnt="6">
        <dgm:presLayoutVars>
          <dgm:chMax val="0"/>
          <dgm:chPref val="0"/>
          <dgm:bulletEnabled val="1"/>
        </dgm:presLayoutVars>
      </dgm:prSet>
      <dgm:spPr/>
    </dgm:pt>
    <dgm:pt modelId="{FD73315E-3668-054D-85B6-AB2CCDA8CCDC}" type="pres">
      <dgm:prSet presAssocID="{0820C262-F578-454A-8E78-C7EABF785CC4}" presName="parTxOnlySpace" presStyleCnt="0"/>
      <dgm:spPr/>
    </dgm:pt>
    <dgm:pt modelId="{FB982AC1-B3AC-4753-A526-584D2E98BEDA}" type="pres">
      <dgm:prSet presAssocID="{D3280703-9DEA-43C3-AAF4-648CDDF7AA24}" presName="parTxOnly" presStyleLbl="node1" presStyleIdx="1" presStyleCnt="6">
        <dgm:presLayoutVars>
          <dgm:chMax val="0"/>
          <dgm:chPref val="0"/>
          <dgm:bulletEnabled val="1"/>
        </dgm:presLayoutVars>
      </dgm:prSet>
      <dgm:spPr/>
    </dgm:pt>
    <dgm:pt modelId="{31819ACA-2BDA-4E99-8DD3-ED5019690E2F}" type="pres">
      <dgm:prSet presAssocID="{07CF3653-ABA4-479F-B706-151B4A72A2AE}" presName="parTxOnlySpace" presStyleCnt="0"/>
      <dgm:spPr/>
    </dgm:pt>
    <dgm:pt modelId="{1E7E085A-07B9-4340-ACFE-3EF05A29D1C8}" type="pres">
      <dgm:prSet presAssocID="{0FC9A585-0B42-6544-A14F-CB3C71FFCB64}" presName="parTxOnly" presStyleLbl="node1" presStyleIdx="2" presStyleCnt="6">
        <dgm:presLayoutVars>
          <dgm:chMax val="0"/>
          <dgm:chPref val="0"/>
          <dgm:bulletEnabled val="1"/>
        </dgm:presLayoutVars>
      </dgm:prSet>
      <dgm:spPr/>
    </dgm:pt>
    <dgm:pt modelId="{1442B65D-1EFB-284E-A121-5E575BA544D2}" type="pres">
      <dgm:prSet presAssocID="{0B92F040-6C81-6448-AEC2-0977284D2D0B}" presName="parTxOnlySpace" presStyleCnt="0"/>
      <dgm:spPr/>
    </dgm:pt>
    <dgm:pt modelId="{7AE9A9BE-33B9-4D7F-BAD0-2AF1B14AF664}" type="pres">
      <dgm:prSet presAssocID="{DD02D688-FB57-48FC-B8DF-B0F24D9916AA}" presName="parTxOnly" presStyleLbl="node1" presStyleIdx="3" presStyleCnt="6">
        <dgm:presLayoutVars>
          <dgm:chMax val="0"/>
          <dgm:chPref val="0"/>
          <dgm:bulletEnabled val="1"/>
        </dgm:presLayoutVars>
      </dgm:prSet>
      <dgm:spPr/>
    </dgm:pt>
    <dgm:pt modelId="{6680B8C6-4422-4279-9897-D1CCD8128F9E}" type="pres">
      <dgm:prSet presAssocID="{70A8742E-EBB8-4C59-950C-57B1BF9261E8}" presName="parTxOnlySpace" presStyleCnt="0"/>
      <dgm:spPr/>
    </dgm:pt>
    <dgm:pt modelId="{D13FD6DC-D36F-4861-AA3B-D1FEF1FA3926}" type="pres">
      <dgm:prSet presAssocID="{D14B6FA7-6658-4029-8372-5474CB9FFBA0}" presName="parTxOnly" presStyleLbl="node1" presStyleIdx="4" presStyleCnt="6">
        <dgm:presLayoutVars>
          <dgm:chMax val="0"/>
          <dgm:chPref val="0"/>
          <dgm:bulletEnabled val="1"/>
        </dgm:presLayoutVars>
      </dgm:prSet>
      <dgm:spPr/>
    </dgm:pt>
    <dgm:pt modelId="{07B5F688-5FA6-4035-A255-FAA86FB5BBE9}" type="pres">
      <dgm:prSet presAssocID="{7ACD4EF8-8ECA-43BF-9410-C05AB3793DF8}" presName="parTxOnlySpace" presStyleCnt="0"/>
      <dgm:spPr/>
    </dgm:pt>
    <dgm:pt modelId="{D3374F83-6051-E448-AAB2-1E9697DCE09B}" type="pres">
      <dgm:prSet presAssocID="{53CA5412-BAFC-AC4C-86D8-14AE7C1225DD}" presName="parTxOnly" presStyleLbl="node1" presStyleIdx="5" presStyleCnt="6">
        <dgm:presLayoutVars>
          <dgm:chMax val="0"/>
          <dgm:chPref val="0"/>
          <dgm:bulletEnabled val="1"/>
        </dgm:presLayoutVars>
      </dgm:prSet>
      <dgm:spPr/>
    </dgm:pt>
  </dgm:ptLst>
  <dgm:cxnLst>
    <dgm:cxn modelId="{4F6E230C-D270-3C46-AA77-C82A1160FE14}" type="presOf" srcId="{D14B6FA7-6658-4029-8372-5474CB9FFBA0}" destId="{D13FD6DC-D36F-4861-AA3B-D1FEF1FA3926}" srcOrd="0" destOrd="0" presId="urn:microsoft.com/office/officeart/2005/8/layout/chevron1"/>
    <dgm:cxn modelId="{83F0B540-67D0-9543-842B-C5AFA3B49095}" type="presOf" srcId="{DD02D688-FB57-48FC-B8DF-B0F24D9916AA}" destId="{7AE9A9BE-33B9-4D7F-BAD0-2AF1B14AF664}" srcOrd="0" destOrd="0" presId="urn:microsoft.com/office/officeart/2005/8/layout/chevron1"/>
    <dgm:cxn modelId="{AC3E0E5D-2F95-6843-A9FA-A314B5332C15}" type="presOf" srcId="{D3280703-9DEA-43C3-AAF4-648CDDF7AA24}" destId="{FB982AC1-B3AC-4753-A526-584D2E98BEDA}" srcOrd="0" destOrd="0" presId="urn:microsoft.com/office/officeart/2005/8/layout/chevron1"/>
    <dgm:cxn modelId="{ECDDDF69-668F-4EFF-A7AB-8A6FA2F25E15}" srcId="{DED77FE9-76C1-4FC0-9374-70583476310E}" destId="{D14B6FA7-6658-4029-8372-5474CB9FFBA0}" srcOrd="4" destOrd="0" parTransId="{0BFEFD74-9EDF-46CC-AD95-D73501AA7B7D}" sibTransId="{7ACD4EF8-8ECA-43BF-9410-C05AB3793DF8}"/>
    <dgm:cxn modelId="{4A88CA52-8C0D-0349-A31A-628BC20D2991}" srcId="{DED77FE9-76C1-4FC0-9374-70583476310E}" destId="{53CA5412-BAFC-AC4C-86D8-14AE7C1225DD}" srcOrd="5" destOrd="0" parTransId="{9C84748C-D2A9-1246-AEC2-5546A5CCFA9A}" sibTransId="{4E3691C7-B14D-7349-8C26-4A3995CF0011}"/>
    <dgm:cxn modelId="{28693482-28F2-FF45-985C-0FEDBFF97CB7}" srcId="{DED77FE9-76C1-4FC0-9374-70583476310E}" destId="{0FC9A585-0B42-6544-A14F-CB3C71FFCB64}" srcOrd="2" destOrd="0" parTransId="{BDB1DA3F-8411-6344-891A-59728CA9AF50}" sibTransId="{0B92F040-6C81-6448-AEC2-0977284D2D0B}"/>
    <dgm:cxn modelId="{E80DEFAC-A4E1-8340-A22D-A15BDFDD42C8}" type="presOf" srcId="{6619D839-3013-624A-AB27-A5BC1AF0E6B6}" destId="{BE69385D-9BED-104F-BB61-BCEA367E1420}" srcOrd="0" destOrd="0" presId="urn:microsoft.com/office/officeart/2005/8/layout/chevron1"/>
    <dgm:cxn modelId="{579400BA-975D-2849-A004-706BFB14AE17}" type="presOf" srcId="{53CA5412-BAFC-AC4C-86D8-14AE7C1225DD}" destId="{D3374F83-6051-E448-AAB2-1E9697DCE09B}" srcOrd="0" destOrd="0" presId="urn:microsoft.com/office/officeart/2005/8/layout/chevron1"/>
    <dgm:cxn modelId="{E4537FBC-69D8-FA41-8BDA-6A7789B6B213}" type="presOf" srcId="{DED77FE9-76C1-4FC0-9374-70583476310E}" destId="{E21B7ABA-DD15-4F74-87C0-16EBDF2459AF}" srcOrd="0" destOrd="0" presId="urn:microsoft.com/office/officeart/2005/8/layout/chevron1"/>
    <dgm:cxn modelId="{C056FED1-39AE-2F45-848F-47200113A181}" type="presOf" srcId="{0FC9A585-0B42-6544-A14F-CB3C71FFCB64}" destId="{1E7E085A-07B9-4340-ACFE-3EF05A29D1C8}" srcOrd="0" destOrd="0" presId="urn:microsoft.com/office/officeart/2005/8/layout/chevron1"/>
    <dgm:cxn modelId="{21EEF4E1-E7C7-7F4E-8C43-858528CFF8D0}" srcId="{DED77FE9-76C1-4FC0-9374-70583476310E}" destId="{6619D839-3013-624A-AB27-A5BC1AF0E6B6}" srcOrd="0" destOrd="0" parTransId="{ABD1C151-4FEA-9241-9388-42E45ED4F317}" sibTransId="{0820C262-F578-454A-8E78-C7EABF785CC4}"/>
    <dgm:cxn modelId="{35DAB5EA-50F7-4160-AFDC-1FBA048BEF3A}" srcId="{DED77FE9-76C1-4FC0-9374-70583476310E}" destId="{DD02D688-FB57-48FC-B8DF-B0F24D9916AA}" srcOrd="3" destOrd="0" parTransId="{ABC8F978-673A-4B60-B701-5C17B553A22D}" sibTransId="{70A8742E-EBB8-4C59-950C-57B1BF9261E8}"/>
    <dgm:cxn modelId="{B84EC5F2-2FF9-4735-A01B-A3305868D397}" srcId="{DED77FE9-76C1-4FC0-9374-70583476310E}" destId="{D3280703-9DEA-43C3-AAF4-648CDDF7AA24}" srcOrd="1" destOrd="0" parTransId="{9D150FA2-8432-49C5-B38E-787E3CF96EA9}" sibTransId="{07CF3653-ABA4-479F-B706-151B4A72A2AE}"/>
    <dgm:cxn modelId="{B358792E-300B-C542-BCBC-FC22F6055D23}" type="presParOf" srcId="{E21B7ABA-DD15-4F74-87C0-16EBDF2459AF}" destId="{BE69385D-9BED-104F-BB61-BCEA367E1420}" srcOrd="0" destOrd="0" presId="urn:microsoft.com/office/officeart/2005/8/layout/chevron1"/>
    <dgm:cxn modelId="{D6DBE829-F2F5-BA42-AC93-0BE66487603A}" type="presParOf" srcId="{E21B7ABA-DD15-4F74-87C0-16EBDF2459AF}" destId="{FD73315E-3668-054D-85B6-AB2CCDA8CCDC}" srcOrd="1" destOrd="0" presId="urn:microsoft.com/office/officeart/2005/8/layout/chevron1"/>
    <dgm:cxn modelId="{D1AC3D4E-18F5-A544-85C8-CA5E6215A562}" type="presParOf" srcId="{E21B7ABA-DD15-4F74-87C0-16EBDF2459AF}" destId="{FB982AC1-B3AC-4753-A526-584D2E98BEDA}" srcOrd="2" destOrd="0" presId="urn:microsoft.com/office/officeart/2005/8/layout/chevron1"/>
    <dgm:cxn modelId="{EE30391B-0F3D-DE43-83F4-A31034F0A298}" type="presParOf" srcId="{E21B7ABA-DD15-4F74-87C0-16EBDF2459AF}" destId="{31819ACA-2BDA-4E99-8DD3-ED5019690E2F}" srcOrd="3" destOrd="0" presId="urn:microsoft.com/office/officeart/2005/8/layout/chevron1"/>
    <dgm:cxn modelId="{A0F01C8B-F6BF-0046-9343-4C7E730DAF5D}" type="presParOf" srcId="{E21B7ABA-DD15-4F74-87C0-16EBDF2459AF}" destId="{1E7E085A-07B9-4340-ACFE-3EF05A29D1C8}" srcOrd="4" destOrd="0" presId="urn:microsoft.com/office/officeart/2005/8/layout/chevron1"/>
    <dgm:cxn modelId="{FD02F342-5E1A-FB46-88DB-B8C0F7414F78}" type="presParOf" srcId="{E21B7ABA-DD15-4F74-87C0-16EBDF2459AF}" destId="{1442B65D-1EFB-284E-A121-5E575BA544D2}" srcOrd="5" destOrd="0" presId="urn:microsoft.com/office/officeart/2005/8/layout/chevron1"/>
    <dgm:cxn modelId="{80544BA7-64AC-8348-BFD2-B5E3CBFB4A2F}" type="presParOf" srcId="{E21B7ABA-DD15-4F74-87C0-16EBDF2459AF}" destId="{7AE9A9BE-33B9-4D7F-BAD0-2AF1B14AF664}" srcOrd="6" destOrd="0" presId="urn:microsoft.com/office/officeart/2005/8/layout/chevron1"/>
    <dgm:cxn modelId="{7EEC8ECE-C6D9-C44E-B4EB-8BA09E7AA1A4}" type="presParOf" srcId="{E21B7ABA-DD15-4F74-87C0-16EBDF2459AF}" destId="{6680B8C6-4422-4279-9897-D1CCD8128F9E}" srcOrd="7" destOrd="0" presId="urn:microsoft.com/office/officeart/2005/8/layout/chevron1"/>
    <dgm:cxn modelId="{18D69D34-4170-554A-8BDA-FDE83DCB98B1}" type="presParOf" srcId="{E21B7ABA-DD15-4F74-87C0-16EBDF2459AF}" destId="{D13FD6DC-D36F-4861-AA3B-D1FEF1FA3926}" srcOrd="8" destOrd="0" presId="urn:microsoft.com/office/officeart/2005/8/layout/chevron1"/>
    <dgm:cxn modelId="{0F33837F-B265-564A-B361-3E60AAFE53A2}" type="presParOf" srcId="{E21B7ABA-DD15-4F74-87C0-16EBDF2459AF}" destId="{07B5F688-5FA6-4035-A255-FAA86FB5BBE9}" srcOrd="9" destOrd="0" presId="urn:microsoft.com/office/officeart/2005/8/layout/chevron1"/>
    <dgm:cxn modelId="{639D3677-4118-B04F-A789-6EAFF1104B7C}" type="presParOf" srcId="{E21B7ABA-DD15-4F74-87C0-16EBDF2459AF}" destId="{D3374F83-6051-E448-AAB2-1E9697DCE09B}" srcOrd="1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DA5C83-E697-C644-A224-B204E7C1F372}" type="doc">
      <dgm:prSet loTypeId="urn:microsoft.com/office/officeart/2005/8/layout/hChevron3" loCatId="" qsTypeId="urn:microsoft.com/office/officeart/2005/8/quickstyle/simple1" qsCatId="simple" csTypeId="urn:microsoft.com/office/officeart/2005/8/colors/accent5_2" csCatId="accent5" phldr="1"/>
      <dgm:spPr/>
    </dgm:pt>
    <dgm:pt modelId="{20B0999D-E6D3-714B-BE55-BEE97E136276}">
      <dgm:prSet phldrT="[Text]" custT="1"/>
      <dgm:spPr>
        <a:solidFill>
          <a:srgbClr val="0070C0"/>
        </a:solidFill>
      </dgm:spPr>
      <dgm:t>
        <a:bodyPr/>
        <a:lstStyle/>
        <a:p>
          <a:r>
            <a:rPr lang="en-US" sz="1200" b="0" i="0" dirty="0">
              <a:latin typeface="Arial Narrow" panose="020B0604020202020204" pitchFamily="34" charset="0"/>
              <a:cs typeface="Arial Narrow" panose="020B0604020202020204" pitchFamily="34" charset="0"/>
            </a:rPr>
            <a:t>Q1</a:t>
          </a:r>
        </a:p>
      </dgm:t>
    </dgm:pt>
    <dgm:pt modelId="{6896725A-E1D1-7D47-B4AC-21D1A90B8DAA}" type="parTrans" cxnId="{5BA6972F-8C97-CF48-B0C4-BB1FAE6CE9F1}">
      <dgm:prSet/>
      <dgm:spPr/>
      <dgm:t>
        <a:bodyPr/>
        <a:lstStyle/>
        <a:p>
          <a:endParaRPr lang="en-US" sz="1200" b="0" i="0">
            <a:latin typeface="Arial Narrow" panose="020B0604020202020204" pitchFamily="34" charset="0"/>
            <a:cs typeface="Arial Narrow" panose="020B0604020202020204" pitchFamily="34" charset="0"/>
          </a:endParaRPr>
        </a:p>
      </dgm:t>
    </dgm:pt>
    <dgm:pt modelId="{B5D434E1-AE70-F744-82BA-15F5A6FFE783}" type="sibTrans" cxnId="{5BA6972F-8C97-CF48-B0C4-BB1FAE6CE9F1}">
      <dgm:prSet/>
      <dgm:spPr/>
      <dgm:t>
        <a:bodyPr/>
        <a:lstStyle/>
        <a:p>
          <a:endParaRPr lang="en-US" sz="1200" b="0" i="0">
            <a:latin typeface="Arial Narrow" panose="020B0604020202020204" pitchFamily="34" charset="0"/>
            <a:cs typeface="Arial Narrow" panose="020B0604020202020204" pitchFamily="34" charset="0"/>
          </a:endParaRPr>
        </a:p>
      </dgm:t>
    </dgm:pt>
    <dgm:pt modelId="{4139CB2F-3023-4C48-A5DF-DC24779DD541}">
      <dgm:prSet phldrT="[Text]" custT="1"/>
      <dgm:spPr>
        <a:solidFill>
          <a:srgbClr val="0070C0"/>
        </a:solidFill>
      </dgm:spPr>
      <dgm:t>
        <a:bodyPr/>
        <a:lstStyle/>
        <a:p>
          <a:r>
            <a:rPr lang="en-US" sz="1200" b="0" i="0" dirty="0">
              <a:latin typeface="Arial Narrow" panose="020B0604020202020204" pitchFamily="34" charset="0"/>
              <a:cs typeface="Arial Narrow" panose="020B0604020202020204" pitchFamily="34" charset="0"/>
            </a:rPr>
            <a:t>Q2</a:t>
          </a:r>
        </a:p>
      </dgm:t>
    </dgm:pt>
    <dgm:pt modelId="{C48BB0FD-E717-B14C-B8F8-F278BDF3AF2D}" type="parTrans" cxnId="{A4919121-F098-024D-88D1-399C10D1F66C}">
      <dgm:prSet/>
      <dgm:spPr/>
      <dgm:t>
        <a:bodyPr/>
        <a:lstStyle/>
        <a:p>
          <a:endParaRPr lang="en-US" sz="1200" b="0" i="0">
            <a:latin typeface="Arial Narrow" panose="020B0604020202020204" pitchFamily="34" charset="0"/>
            <a:cs typeface="Arial Narrow" panose="020B0604020202020204" pitchFamily="34" charset="0"/>
          </a:endParaRPr>
        </a:p>
      </dgm:t>
    </dgm:pt>
    <dgm:pt modelId="{880F9621-6589-8447-8497-8EF0736C2249}" type="sibTrans" cxnId="{A4919121-F098-024D-88D1-399C10D1F66C}">
      <dgm:prSet/>
      <dgm:spPr/>
      <dgm:t>
        <a:bodyPr/>
        <a:lstStyle/>
        <a:p>
          <a:endParaRPr lang="en-US" sz="1200" b="0" i="0">
            <a:latin typeface="Arial Narrow" panose="020B0604020202020204" pitchFamily="34" charset="0"/>
            <a:cs typeface="Arial Narrow" panose="020B0604020202020204" pitchFamily="34" charset="0"/>
          </a:endParaRPr>
        </a:p>
      </dgm:t>
    </dgm:pt>
    <dgm:pt modelId="{F418EC69-18D8-3042-969A-DD23FEF04CC9}">
      <dgm:prSet phldrT="[Text]" custT="1"/>
      <dgm:spPr>
        <a:solidFill>
          <a:srgbClr val="0070C0"/>
        </a:solidFill>
      </dgm:spPr>
      <dgm:t>
        <a:bodyPr/>
        <a:lstStyle/>
        <a:p>
          <a:r>
            <a:rPr lang="en-US" sz="1200" b="0" i="0" dirty="0">
              <a:latin typeface="Arial Narrow" panose="020B0604020202020204" pitchFamily="34" charset="0"/>
              <a:cs typeface="Arial Narrow" panose="020B0604020202020204" pitchFamily="34" charset="0"/>
            </a:rPr>
            <a:t>Q4</a:t>
          </a:r>
        </a:p>
      </dgm:t>
    </dgm:pt>
    <dgm:pt modelId="{F301109F-D9E0-8343-9CFE-34E51CDAC69D}" type="parTrans" cxnId="{E4739767-6792-3546-9DC1-22AD5FAAA389}">
      <dgm:prSet/>
      <dgm:spPr/>
      <dgm:t>
        <a:bodyPr/>
        <a:lstStyle/>
        <a:p>
          <a:endParaRPr lang="en-US" sz="1200" b="0" i="0">
            <a:latin typeface="Arial Narrow" panose="020B0604020202020204" pitchFamily="34" charset="0"/>
            <a:cs typeface="Arial Narrow" panose="020B0604020202020204" pitchFamily="34" charset="0"/>
          </a:endParaRPr>
        </a:p>
      </dgm:t>
    </dgm:pt>
    <dgm:pt modelId="{E9FC1588-E4E6-C247-BD00-4629AE20E548}" type="sibTrans" cxnId="{E4739767-6792-3546-9DC1-22AD5FAAA389}">
      <dgm:prSet/>
      <dgm:spPr/>
      <dgm:t>
        <a:bodyPr/>
        <a:lstStyle/>
        <a:p>
          <a:endParaRPr lang="en-US" sz="1200" b="0" i="0">
            <a:latin typeface="Arial Narrow" panose="020B0604020202020204" pitchFamily="34" charset="0"/>
            <a:cs typeface="Arial Narrow" panose="020B0604020202020204" pitchFamily="34" charset="0"/>
          </a:endParaRPr>
        </a:p>
      </dgm:t>
    </dgm:pt>
    <dgm:pt modelId="{7B35BEBB-4391-B649-837A-52F6A97B9981}">
      <dgm:prSet phldrT="[Text]" custT="1"/>
      <dgm:spPr>
        <a:solidFill>
          <a:srgbClr val="0070C0"/>
        </a:solidFill>
      </dgm:spPr>
      <dgm:t>
        <a:bodyPr/>
        <a:lstStyle/>
        <a:p>
          <a:r>
            <a:rPr lang="en-US" sz="1200" b="0" i="0" dirty="0">
              <a:latin typeface="Arial Narrow" panose="020B0604020202020204" pitchFamily="34" charset="0"/>
              <a:cs typeface="Arial Narrow" panose="020B0604020202020204" pitchFamily="34" charset="0"/>
            </a:rPr>
            <a:t>Q3</a:t>
          </a:r>
        </a:p>
      </dgm:t>
    </dgm:pt>
    <dgm:pt modelId="{9C7FA196-576C-2547-8CC2-26730B3FF5A6}" type="parTrans" cxnId="{BF32B742-C839-D04A-B7BA-AE3EB51A342E}">
      <dgm:prSet/>
      <dgm:spPr/>
      <dgm:t>
        <a:bodyPr/>
        <a:lstStyle/>
        <a:p>
          <a:endParaRPr lang="en-US" sz="1200" b="0" i="0">
            <a:latin typeface="Arial Narrow" panose="020B0604020202020204" pitchFamily="34" charset="0"/>
            <a:cs typeface="Arial Narrow" panose="020B0604020202020204" pitchFamily="34" charset="0"/>
          </a:endParaRPr>
        </a:p>
      </dgm:t>
    </dgm:pt>
    <dgm:pt modelId="{78FC36BC-D35B-6A4A-A2C2-AE7DAADF4484}" type="sibTrans" cxnId="{BF32B742-C839-D04A-B7BA-AE3EB51A342E}">
      <dgm:prSet/>
      <dgm:spPr/>
      <dgm:t>
        <a:bodyPr/>
        <a:lstStyle/>
        <a:p>
          <a:endParaRPr lang="en-US" sz="1200" b="0" i="0">
            <a:latin typeface="Arial Narrow" panose="020B0604020202020204" pitchFamily="34" charset="0"/>
            <a:cs typeface="Arial Narrow" panose="020B0604020202020204" pitchFamily="34" charset="0"/>
          </a:endParaRPr>
        </a:p>
      </dgm:t>
    </dgm:pt>
    <dgm:pt modelId="{686BC18E-4492-734B-85D3-865C2D7C278C}">
      <dgm:prSet phldrT="[Text]" custT="1"/>
      <dgm:spPr>
        <a:solidFill>
          <a:srgbClr val="0070C0"/>
        </a:solidFill>
      </dgm:spPr>
      <dgm:t>
        <a:bodyPr/>
        <a:lstStyle/>
        <a:p>
          <a:r>
            <a:rPr lang="en-US" sz="1200" b="0" i="0" dirty="0">
              <a:latin typeface="Arial Narrow" panose="020B0604020202020204" pitchFamily="34" charset="0"/>
              <a:cs typeface="Arial Narrow" panose="020B0604020202020204" pitchFamily="34" charset="0"/>
            </a:rPr>
            <a:t>Q4</a:t>
          </a:r>
        </a:p>
      </dgm:t>
    </dgm:pt>
    <dgm:pt modelId="{BA86DED1-90D6-964C-ACA2-796B11BDF760}" type="parTrans" cxnId="{1009486D-6B1F-8247-86F1-E1254592698C}">
      <dgm:prSet/>
      <dgm:spPr/>
      <dgm:t>
        <a:bodyPr/>
        <a:lstStyle/>
        <a:p>
          <a:endParaRPr lang="en-US" sz="1200" b="0" i="0">
            <a:latin typeface="Arial Narrow" panose="020B0604020202020204" pitchFamily="34" charset="0"/>
            <a:cs typeface="Arial Narrow" panose="020B0604020202020204" pitchFamily="34" charset="0"/>
          </a:endParaRPr>
        </a:p>
      </dgm:t>
    </dgm:pt>
    <dgm:pt modelId="{EE32E65A-1374-8741-8B67-4B8B567B8970}" type="sibTrans" cxnId="{1009486D-6B1F-8247-86F1-E1254592698C}">
      <dgm:prSet/>
      <dgm:spPr/>
      <dgm:t>
        <a:bodyPr/>
        <a:lstStyle/>
        <a:p>
          <a:endParaRPr lang="en-US" sz="1200" b="0" i="0">
            <a:latin typeface="Arial Narrow" panose="020B0604020202020204" pitchFamily="34" charset="0"/>
            <a:cs typeface="Arial Narrow" panose="020B0604020202020204" pitchFamily="34" charset="0"/>
          </a:endParaRPr>
        </a:p>
      </dgm:t>
    </dgm:pt>
    <dgm:pt modelId="{25360988-A545-EC40-A22A-844B8C334D14}">
      <dgm:prSet phldrT="[Text]" custT="1"/>
      <dgm:spPr>
        <a:solidFill>
          <a:srgbClr val="0070C0"/>
        </a:solidFill>
      </dgm:spPr>
      <dgm:t>
        <a:bodyPr/>
        <a:lstStyle/>
        <a:p>
          <a:r>
            <a:rPr lang="en-US" sz="1200" b="0" i="0" dirty="0">
              <a:latin typeface="Arial Narrow" panose="020B0604020202020204" pitchFamily="34" charset="0"/>
              <a:cs typeface="Arial Narrow" panose="020B0604020202020204" pitchFamily="34" charset="0"/>
            </a:rPr>
            <a:t>Q1</a:t>
          </a:r>
        </a:p>
      </dgm:t>
    </dgm:pt>
    <dgm:pt modelId="{7C21DD6B-F92F-0E41-96DA-FFA8302BC76E}" type="parTrans" cxnId="{DE73601F-2816-7744-98DA-2D9104A09A21}">
      <dgm:prSet/>
      <dgm:spPr/>
      <dgm:t>
        <a:bodyPr/>
        <a:lstStyle/>
        <a:p>
          <a:endParaRPr lang="en-US" sz="1200" b="0" i="0">
            <a:latin typeface="Arial Narrow" panose="020B0604020202020204" pitchFamily="34" charset="0"/>
            <a:cs typeface="Arial Narrow" panose="020B0604020202020204" pitchFamily="34" charset="0"/>
          </a:endParaRPr>
        </a:p>
      </dgm:t>
    </dgm:pt>
    <dgm:pt modelId="{74DB4BFD-3E53-3D4A-9653-12AC8EF53FEA}" type="sibTrans" cxnId="{DE73601F-2816-7744-98DA-2D9104A09A21}">
      <dgm:prSet/>
      <dgm:spPr/>
      <dgm:t>
        <a:bodyPr/>
        <a:lstStyle/>
        <a:p>
          <a:endParaRPr lang="en-US" sz="1200" b="0" i="0">
            <a:latin typeface="Arial Narrow" panose="020B0604020202020204" pitchFamily="34" charset="0"/>
            <a:cs typeface="Arial Narrow" panose="020B0604020202020204" pitchFamily="34" charset="0"/>
          </a:endParaRPr>
        </a:p>
      </dgm:t>
    </dgm:pt>
    <dgm:pt modelId="{E0A0824E-5F2A-E344-ADC9-76CA84C6E8BB}">
      <dgm:prSet phldrT="[Text]" custT="1"/>
      <dgm:spPr>
        <a:solidFill>
          <a:srgbClr val="0070C0"/>
        </a:solidFill>
      </dgm:spPr>
      <dgm:t>
        <a:bodyPr/>
        <a:lstStyle/>
        <a:p>
          <a:r>
            <a:rPr lang="en-US" sz="1200" b="0" i="0" dirty="0">
              <a:latin typeface="Arial Narrow" panose="020B0604020202020204" pitchFamily="34" charset="0"/>
              <a:cs typeface="Arial Narrow" panose="020B0604020202020204" pitchFamily="34" charset="0"/>
            </a:rPr>
            <a:t>Q2</a:t>
          </a:r>
        </a:p>
      </dgm:t>
    </dgm:pt>
    <dgm:pt modelId="{FB863FC2-F50E-4140-BB1C-96976D0C4046}" type="parTrans" cxnId="{C43331F1-44CA-2F4C-BF7A-5A2426ED5453}">
      <dgm:prSet/>
      <dgm:spPr/>
      <dgm:t>
        <a:bodyPr/>
        <a:lstStyle/>
        <a:p>
          <a:endParaRPr lang="en-US" sz="1200" b="0" i="0">
            <a:latin typeface="Arial Narrow" panose="020B0604020202020204" pitchFamily="34" charset="0"/>
            <a:cs typeface="Arial Narrow" panose="020B0604020202020204" pitchFamily="34" charset="0"/>
          </a:endParaRPr>
        </a:p>
      </dgm:t>
    </dgm:pt>
    <dgm:pt modelId="{39E1D679-F926-B540-BD13-D388D5F2FC0E}" type="sibTrans" cxnId="{C43331F1-44CA-2F4C-BF7A-5A2426ED5453}">
      <dgm:prSet/>
      <dgm:spPr/>
      <dgm:t>
        <a:bodyPr/>
        <a:lstStyle/>
        <a:p>
          <a:endParaRPr lang="en-US" sz="1200" b="0" i="0">
            <a:latin typeface="Arial Narrow" panose="020B0604020202020204" pitchFamily="34" charset="0"/>
            <a:cs typeface="Arial Narrow" panose="020B0604020202020204" pitchFamily="34" charset="0"/>
          </a:endParaRPr>
        </a:p>
      </dgm:t>
    </dgm:pt>
    <dgm:pt modelId="{3A801BCB-9AFE-4690-BA94-86552EA1F751}">
      <dgm:prSet phldrT="[Text]" custT="1"/>
      <dgm:spPr>
        <a:solidFill>
          <a:srgbClr val="0070C0"/>
        </a:solidFill>
      </dgm:spPr>
      <dgm:t>
        <a:bodyPr/>
        <a:lstStyle/>
        <a:p>
          <a:r>
            <a:rPr lang="en-US" sz="1200" b="0" i="0" dirty="0">
              <a:latin typeface="Arial Narrow" panose="020B0604020202020204" pitchFamily="34" charset="0"/>
              <a:cs typeface="Arial Narrow" panose="020B0604020202020204" pitchFamily="34" charset="0"/>
            </a:rPr>
            <a:t>Q3</a:t>
          </a:r>
        </a:p>
      </dgm:t>
    </dgm:pt>
    <dgm:pt modelId="{45DD5A5C-81DD-459D-A766-8240CAC3FD2B}" type="parTrans" cxnId="{FC9B3645-D91D-4AD8-B02C-7455DF2C444B}">
      <dgm:prSet/>
      <dgm:spPr/>
      <dgm:t>
        <a:bodyPr/>
        <a:lstStyle/>
        <a:p>
          <a:endParaRPr lang="en-US"/>
        </a:p>
      </dgm:t>
    </dgm:pt>
    <dgm:pt modelId="{F4308477-2126-4958-8B71-40256A31B656}" type="sibTrans" cxnId="{FC9B3645-D91D-4AD8-B02C-7455DF2C444B}">
      <dgm:prSet/>
      <dgm:spPr/>
      <dgm:t>
        <a:bodyPr/>
        <a:lstStyle/>
        <a:p>
          <a:endParaRPr lang="en-US"/>
        </a:p>
      </dgm:t>
    </dgm:pt>
    <dgm:pt modelId="{5034DD2A-204E-4101-B0FB-1722A75FBFD5}">
      <dgm:prSet phldrT="[Text]" custT="1"/>
      <dgm:spPr>
        <a:solidFill>
          <a:srgbClr val="0070C0"/>
        </a:solidFill>
      </dgm:spPr>
      <dgm:t>
        <a:bodyPr/>
        <a:lstStyle/>
        <a:p>
          <a:r>
            <a:rPr lang="en-US" sz="1200" b="0" i="0" dirty="0">
              <a:latin typeface="Arial Narrow" panose="020B0604020202020204" pitchFamily="34" charset="0"/>
              <a:cs typeface="Arial Narrow" panose="020B0604020202020204" pitchFamily="34" charset="0"/>
            </a:rPr>
            <a:t>Q4</a:t>
          </a:r>
        </a:p>
      </dgm:t>
    </dgm:pt>
    <dgm:pt modelId="{AA547FC5-A4A6-4211-B82E-760C72EE8F3C}" type="parTrans" cxnId="{586EB56F-5333-42CD-9CEF-91840889B6A9}">
      <dgm:prSet/>
      <dgm:spPr/>
      <dgm:t>
        <a:bodyPr/>
        <a:lstStyle/>
        <a:p>
          <a:endParaRPr lang="en-US"/>
        </a:p>
      </dgm:t>
    </dgm:pt>
    <dgm:pt modelId="{96C69CA8-845B-4778-9D82-845299F74969}" type="sibTrans" cxnId="{586EB56F-5333-42CD-9CEF-91840889B6A9}">
      <dgm:prSet/>
      <dgm:spPr/>
      <dgm:t>
        <a:bodyPr/>
        <a:lstStyle/>
        <a:p>
          <a:endParaRPr lang="en-US"/>
        </a:p>
      </dgm:t>
    </dgm:pt>
    <dgm:pt modelId="{8828F88D-E72B-4314-A284-3AD36335082B}">
      <dgm:prSet phldrT="[Text]" custT="1"/>
      <dgm:spPr>
        <a:solidFill>
          <a:srgbClr val="0070C0"/>
        </a:solidFill>
      </dgm:spPr>
      <dgm:t>
        <a:bodyPr/>
        <a:lstStyle/>
        <a:p>
          <a:r>
            <a:rPr lang="en-US" sz="1200" b="0" i="0" dirty="0">
              <a:latin typeface="Arial Narrow" panose="020B0604020202020204" pitchFamily="34" charset="0"/>
              <a:cs typeface="Arial Narrow" panose="020B0604020202020204" pitchFamily="34" charset="0"/>
            </a:rPr>
            <a:t>Q1</a:t>
          </a:r>
        </a:p>
      </dgm:t>
    </dgm:pt>
    <dgm:pt modelId="{7E588BD7-B74A-48F3-9C96-D003112B719D}" type="parTrans" cxnId="{B6734F53-15BC-4BDE-A141-6DD84DD04D41}">
      <dgm:prSet/>
      <dgm:spPr/>
      <dgm:t>
        <a:bodyPr/>
        <a:lstStyle/>
        <a:p>
          <a:endParaRPr lang="en-US"/>
        </a:p>
      </dgm:t>
    </dgm:pt>
    <dgm:pt modelId="{E066F436-439D-4872-9030-8BEB4F504133}" type="sibTrans" cxnId="{B6734F53-15BC-4BDE-A141-6DD84DD04D41}">
      <dgm:prSet/>
      <dgm:spPr/>
      <dgm:t>
        <a:bodyPr/>
        <a:lstStyle/>
        <a:p>
          <a:endParaRPr lang="en-US"/>
        </a:p>
      </dgm:t>
    </dgm:pt>
    <dgm:pt modelId="{8070B30C-545A-4972-B1AD-8D30C8FCCBE7}">
      <dgm:prSet phldrT="[Text]" custT="1"/>
      <dgm:spPr>
        <a:solidFill>
          <a:srgbClr val="0070C0"/>
        </a:solidFill>
      </dgm:spPr>
      <dgm:t>
        <a:bodyPr/>
        <a:lstStyle/>
        <a:p>
          <a:r>
            <a:rPr lang="en-US" sz="1200" b="0" i="0" dirty="0">
              <a:latin typeface="Arial Narrow" panose="020B0604020202020204" pitchFamily="34" charset="0"/>
              <a:cs typeface="Arial Narrow" panose="020B0604020202020204" pitchFamily="34" charset="0"/>
            </a:rPr>
            <a:t>Q2</a:t>
          </a:r>
        </a:p>
      </dgm:t>
    </dgm:pt>
    <dgm:pt modelId="{92F17D98-D989-49F8-B006-1349FA0234DD}" type="parTrans" cxnId="{3849501F-B037-4D6C-A27F-6E5C0C589685}">
      <dgm:prSet/>
      <dgm:spPr/>
      <dgm:t>
        <a:bodyPr/>
        <a:lstStyle/>
        <a:p>
          <a:endParaRPr lang="en-US"/>
        </a:p>
      </dgm:t>
    </dgm:pt>
    <dgm:pt modelId="{D59A8089-8FCD-480B-AE56-1FB2905E837E}" type="sibTrans" cxnId="{3849501F-B037-4D6C-A27F-6E5C0C589685}">
      <dgm:prSet/>
      <dgm:spPr/>
      <dgm:t>
        <a:bodyPr/>
        <a:lstStyle/>
        <a:p>
          <a:endParaRPr lang="en-US"/>
        </a:p>
      </dgm:t>
    </dgm:pt>
    <dgm:pt modelId="{A204FC4B-8DC6-4E83-A982-7311ABC764AC}">
      <dgm:prSet phldrT="[Text]" custT="1"/>
      <dgm:spPr>
        <a:solidFill>
          <a:srgbClr val="0070C0"/>
        </a:solidFill>
      </dgm:spPr>
      <dgm:t>
        <a:bodyPr/>
        <a:lstStyle/>
        <a:p>
          <a:r>
            <a:rPr lang="en-US" sz="1200" b="0" i="0" dirty="0">
              <a:latin typeface="Arial Narrow" panose="020B0604020202020204" pitchFamily="34" charset="0"/>
              <a:cs typeface="Arial Narrow" panose="020B0604020202020204" pitchFamily="34" charset="0"/>
            </a:rPr>
            <a:t>Q3</a:t>
          </a:r>
        </a:p>
      </dgm:t>
    </dgm:pt>
    <dgm:pt modelId="{540FB76A-1C8E-4A74-AFE4-9B0420386201}" type="parTrans" cxnId="{845F60C3-5E63-40C3-BD02-EFEC1F6A1895}">
      <dgm:prSet/>
      <dgm:spPr/>
      <dgm:t>
        <a:bodyPr/>
        <a:lstStyle/>
        <a:p>
          <a:endParaRPr lang="en-US"/>
        </a:p>
      </dgm:t>
    </dgm:pt>
    <dgm:pt modelId="{5628D236-F730-4C1A-9508-5E07FA1BFE22}" type="sibTrans" cxnId="{845F60C3-5E63-40C3-BD02-EFEC1F6A1895}">
      <dgm:prSet/>
      <dgm:spPr/>
      <dgm:t>
        <a:bodyPr/>
        <a:lstStyle/>
        <a:p>
          <a:endParaRPr lang="en-US"/>
        </a:p>
      </dgm:t>
    </dgm:pt>
    <dgm:pt modelId="{A83A63A5-5AA9-C042-83AF-1F32194A41D9}" type="pres">
      <dgm:prSet presAssocID="{99DA5C83-E697-C644-A224-B204E7C1F372}" presName="Name0" presStyleCnt="0">
        <dgm:presLayoutVars>
          <dgm:dir/>
          <dgm:resizeHandles val="exact"/>
        </dgm:presLayoutVars>
      </dgm:prSet>
      <dgm:spPr/>
    </dgm:pt>
    <dgm:pt modelId="{4089C65F-438C-F144-A6C9-3C4B873D6CF6}" type="pres">
      <dgm:prSet presAssocID="{F418EC69-18D8-3042-969A-DD23FEF04CC9}" presName="parTxOnly" presStyleLbl="node1" presStyleIdx="0" presStyleCnt="12" custLinFactNeighborX="5660" custLinFactNeighborY="4181">
        <dgm:presLayoutVars>
          <dgm:bulletEnabled val="1"/>
        </dgm:presLayoutVars>
      </dgm:prSet>
      <dgm:spPr/>
    </dgm:pt>
    <dgm:pt modelId="{ADCF4A71-2D74-C346-AB96-A9F11A12C58C}" type="pres">
      <dgm:prSet presAssocID="{E9FC1588-E4E6-C247-BD00-4629AE20E548}" presName="parSpace" presStyleCnt="0"/>
      <dgm:spPr/>
    </dgm:pt>
    <dgm:pt modelId="{8F3D039B-C4D0-DB46-9B21-D21F6CE63FFC}" type="pres">
      <dgm:prSet presAssocID="{20B0999D-E6D3-714B-BE55-BEE97E136276}" presName="parTxOnly" presStyleLbl="node1" presStyleIdx="1" presStyleCnt="12" custLinFactNeighborX="5016" custLinFactNeighborY="1479">
        <dgm:presLayoutVars>
          <dgm:bulletEnabled val="1"/>
        </dgm:presLayoutVars>
      </dgm:prSet>
      <dgm:spPr/>
    </dgm:pt>
    <dgm:pt modelId="{21FD399A-A41A-854C-AC01-4D7E51121700}" type="pres">
      <dgm:prSet presAssocID="{B5D434E1-AE70-F744-82BA-15F5A6FFE783}" presName="parSpace" presStyleCnt="0"/>
      <dgm:spPr/>
    </dgm:pt>
    <dgm:pt modelId="{BA04F86B-C848-AF46-983A-343A69EB535A}" type="pres">
      <dgm:prSet presAssocID="{4139CB2F-3023-4C48-A5DF-DC24779DD541}" presName="parTxOnly" presStyleLbl="node1" presStyleIdx="2" presStyleCnt="12" custLinFactNeighborX="-1181" custLinFactNeighborY="73987">
        <dgm:presLayoutVars>
          <dgm:bulletEnabled val="1"/>
        </dgm:presLayoutVars>
      </dgm:prSet>
      <dgm:spPr/>
    </dgm:pt>
    <dgm:pt modelId="{7B20F86E-5F0C-8842-BDF2-32309E261743}" type="pres">
      <dgm:prSet presAssocID="{880F9621-6589-8447-8497-8EF0736C2249}" presName="parSpace" presStyleCnt="0"/>
      <dgm:spPr/>
    </dgm:pt>
    <dgm:pt modelId="{15C7B4E0-47E9-D04B-9010-626F7801D49D}" type="pres">
      <dgm:prSet presAssocID="{7B35BEBB-4391-B649-837A-52F6A97B9981}" presName="parTxOnly" presStyleLbl="node1" presStyleIdx="3" presStyleCnt="12">
        <dgm:presLayoutVars>
          <dgm:bulletEnabled val="1"/>
        </dgm:presLayoutVars>
      </dgm:prSet>
      <dgm:spPr/>
    </dgm:pt>
    <dgm:pt modelId="{EA7C6CB2-B194-834D-A546-8A690E0C73B4}" type="pres">
      <dgm:prSet presAssocID="{78FC36BC-D35B-6A4A-A2C2-AE7DAADF4484}" presName="parSpace" presStyleCnt="0"/>
      <dgm:spPr/>
    </dgm:pt>
    <dgm:pt modelId="{CFB562CE-FDA9-F546-A038-4FFD859AD598}" type="pres">
      <dgm:prSet presAssocID="{686BC18E-4492-734B-85D3-865C2D7C278C}" presName="parTxOnly" presStyleLbl="node1" presStyleIdx="4" presStyleCnt="12">
        <dgm:presLayoutVars>
          <dgm:bulletEnabled val="1"/>
        </dgm:presLayoutVars>
      </dgm:prSet>
      <dgm:spPr/>
    </dgm:pt>
    <dgm:pt modelId="{92AE5DDE-DAD6-F045-AC08-D0C10A74C927}" type="pres">
      <dgm:prSet presAssocID="{EE32E65A-1374-8741-8B67-4B8B567B8970}" presName="parSpace" presStyleCnt="0"/>
      <dgm:spPr/>
    </dgm:pt>
    <dgm:pt modelId="{1C8E7F3B-8C9C-EF4E-8512-BA574C520F6F}" type="pres">
      <dgm:prSet presAssocID="{25360988-A545-EC40-A22A-844B8C334D14}" presName="parTxOnly" presStyleLbl="node1" presStyleIdx="5" presStyleCnt="12">
        <dgm:presLayoutVars>
          <dgm:bulletEnabled val="1"/>
        </dgm:presLayoutVars>
      </dgm:prSet>
      <dgm:spPr/>
    </dgm:pt>
    <dgm:pt modelId="{D34D7D3A-6160-3D4E-9DC2-3E5F5F909F4A}" type="pres">
      <dgm:prSet presAssocID="{74DB4BFD-3E53-3D4A-9653-12AC8EF53FEA}" presName="parSpace" presStyleCnt="0"/>
      <dgm:spPr/>
    </dgm:pt>
    <dgm:pt modelId="{16FFF9B4-62C9-5B4F-87D7-DA5B93121006}" type="pres">
      <dgm:prSet presAssocID="{E0A0824E-5F2A-E344-ADC9-76CA84C6E8BB}" presName="parTxOnly" presStyleLbl="node1" presStyleIdx="6" presStyleCnt="12">
        <dgm:presLayoutVars>
          <dgm:bulletEnabled val="1"/>
        </dgm:presLayoutVars>
      </dgm:prSet>
      <dgm:spPr/>
    </dgm:pt>
    <dgm:pt modelId="{DCD92668-22C5-4911-BD2D-C6DEB84018DE}" type="pres">
      <dgm:prSet presAssocID="{39E1D679-F926-B540-BD13-D388D5F2FC0E}" presName="parSpace" presStyleCnt="0"/>
      <dgm:spPr/>
    </dgm:pt>
    <dgm:pt modelId="{4BE2E066-F02B-43B5-A7A0-60B2A233BAE1}" type="pres">
      <dgm:prSet presAssocID="{3A801BCB-9AFE-4690-BA94-86552EA1F751}" presName="parTxOnly" presStyleLbl="node1" presStyleIdx="7" presStyleCnt="12">
        <dgm:presLayoutVars>
          <dgm:bulletEnabled val="1"/>
        </dgm:presLayoutVars>
      </dgm:prSet>
      <dgm:spPr/>
    </dgm:pt>
    <dgm:pt modelId="{5B53124F-B014-4974-A9C6-4211649ABEE7}" type="pres">
      <dgm:prSet presAssocID="{F4308477-2126-4958-8B71-40256A31B656}" presName="parSpace" presStyleCnt="0"/>
      <dgm:spPr/>
    </dgm:pt>
    <dgm:pt modelId="{3DDAD129-12AF-428F-9D0E-4A070F8CD78A}" type="pres">
      <dgm:prSet presAssocID="{5034DD2A-204E-4101-B0FB-1722A75FBFD5}" presName="parTxOnly" presStyleLbl="node1" presStyleIdx="8" presStyleCnt="12" custLinFactNeighborY="1351">
        <dgm:presLayoutVars>
          <dgm:bulletEnabled val="1"/>
        </dgm:presLayoutVars>
      </dgm:prSet>
      <dgm:spPr/>
    </dgm:pt>
    <dgm:pt modelId="{6D2EE47E-42D6-46B7-8FFF-646EE77E8FD8}" type="pres">
      <dgm:prSet presAssocID="{96C69CA8-845B-4778-9D82-845299F74969}" presName="parSpace" presStyleCnt="0"/>
      <dgm:spPr/>
    </dgm:pt>
    <dgm:pt modelId="{49B042B1-DD45-4AD3-A1B6-7F677EFE3847}" type="pres">
      <dgm:prSet presAssocID="{8828F88D-E72B-4314-A284-3AD36335082B}" presName="parTxOnly" presStyleLbl="node1" presStyleIdx="9" presStyleCnt="12">
        <dgm:presLayoutVars>
          <dgm:bulletEnabled val="1"/>
        </dgm:presLayoutVars>
      </dgm:prSet>
      <dgm:spPr/>
    </dgm:pt>
    <dgm:pt modelId="{E8BDED8B-6CE3-4F5B-9DF8-2EE4F973804D}" type="pres">
      <dgm:prSet presAssocID="{E066F436-439D-4872-9030-8BEB4F504133}" presName="parSpace" presStyleCnt="0"/>
      <dgm:spPr/>
    </dgm:pt>
    <dgm:pt modelId="{08ABCCB6-54EC-411C-90DC-425119D53FF4}" type="pres">
      <dgm:prSet presAssocID="{8070B30C-545A-4972-B1AD-8D30C8FCCBE7}" presName="parTxOnly" presStyleLbl="node1" presStyleIdx="10" presStyleCnt="12">
        <dgm:presLayoutVars>
          <dgm:bulletEnabled val="1"/>
        </dgm:presLayoutVars>
      </dgm:prSet>
      <dgm:spPr/>
    </dgm:pt>
    <dgm:pt modelId="{C092EC7C-811F-4782-ADB5-5A1C60290C89}" type="pres">
      <dgm:prSet presAssocID="{D59A8089-8FCD-480B-AE56-1FB2905E837E}" presName="parSpace" presStyleCnt="0"/>
      <dgm:spPr/>
    </dgm:pt>
    <dgm:pt modelId="{BDA47CC8-4DED-4E40-B14E-77216463017E}" type="pres">
      <dgm:prSet presAssocID="{A204FC4B-8DC6-4E83-A982-7311ABC764AC}" presName="parTxOnly" presStyleLbl="node1" presStyleIdx="11" presStyleCnt="12">
        <dgm:presLayoutVars>
          <dgm:bulletEnabled val="1"/>
        </dgm:presLayoutVars>
      </dgm:prSet>
      <dgm:spPr/>
    </dgm:pt>
  </dgm:ptLst>
  <dgm:cxnLst>
    <dgm:cxn modelId="{FAA0900C-AB7E-438E-8CF4-5E285EC714BD}" type="presOf" srcId="{8828F88D-E72B-4314-A284-3AD36335082B}" destId="{49B042B1-DD45-4AD3-A1B6-7F677EFE3847}" srcOrd="0" destOrd="0" presId="urn:microsoft.com/office/officeart/2005/8/layout/hChevron3"/>
    <dgm:cxn modelId="{CA60171B-E74F-4FE1-9C7D-62211636D7B6}" type="presOf" srcId="{7B35BEBB-4391-B649-837A-52F6A97B9981}" destId="{15C7B4E0-47E9-D04B-9010-626F7801D49D}" srcOrd="0" destOrd="0" presId="urn:microsoft.com/office/officeart/2005/8/layout/hChevron3"/>
    <dgm:cxn modelId="{DE73601F-2816-7744-98DA-2D9104A09A21}" srcId="{99DA5C83-E697-C644-A224-B204E7C1F372}" destId="{25360988-A545-EC40-A22A-844B8C334D14}" srcOrd="5" destOrd="0" parTransId="{7C21DD6B-F92F-0E41-96DA-FFA8302BC76E}" sibTransId="{74DB4BFD-3E53-3D4A-9653-12AC8EF53FEA}"/>
    <dgm:cxn modelId="{3849501F-B037-4D6C-A27F-6E5C0C589685}" srcId="{99DA5C83-E697-C644-A224-B204E7C1F372}" destId="{8070B30C-545A-4972-B1AD-8D30C8FCCBE7}" srcOrd="10" destOrd="0" parTransId="{92F17D98-D989-49F8-B006-1349FA0234DD}" sibTransId="{D59A8089-8FCD-480B-AE56-1FB2905E837E}"/>
    <dgm:cxn modelId="{A4919121-F098-024D-88D1-399C10D1F66C}" srcId="{99DA5C83-E697-C644-A224-B204E7C1F372}" destId="{4139CB2F-3023-4C48-A5DF-DC24779DD541}" srcOrd="2" destOrd="0" parTransId="{C48BB0FD-E717-B14C-B8F8-F278BDF3AF2D}" sibTransId="{880F9621-6589-8447-8497-8EF0736C2249}"/>
    <dgm:cxn modelId="{7B502A28-2F61-4137-BD03-9018C4FC51EE}" type="presOf" srcId="{686BC18E-4492-734B-85D3-865C2D7C278C}" destId="{CFB562CE-FDA9-F546-A038-4FFD859AD598}" srcOrd="0" destOrd="0" presId="urn:microsoft.com/office/officeart/2005/8/layout/hChevron3"/>
    <dgm:cxn modelId="{5BA6972F-8C97-CF48-B0C4-BB1FAE6CE9F1}" srcId="{99DA5C83-E697-C644-A224-B204E7C1F372}" destId="{20B0999D-E6D3-714B-BE55-BEE97E136276}" srcOrd="1" destOrd="0" parTransId="{6896725A-E1D1-7D47-B4AC-21D1A90B8DAA}" sibTransId="{B5D434E1-AE70-F744-82BA-15F5A6FFE783}"/>
    <dgm:cxn modelId="{FD1CA73B-FDC4-4FBA-971F-914490C3C3DD}" type="presOf" srcId="{3A801BCB-9AFE-4690-BA94-86552EA1F751}" destId="{4BE2E066-F02B-43B5-A7A0-60B2A233BAE1}" srcOrd="0" destOrd="0" presId="urn:microsoft.com/office/officeart/2005/8/layout/hChevron3"/>
    <dgm:cxn modelId="{2F4F9C3C-9F17-45A8-A7ED-55D059DFA2D5}" type="presOf" srcId="{4139CB2F-3023-4C48-A5DF-DC24779DD541}" destId="{BA04F86B-C848-AF46-983A-343A69EB535A}" srcOrd="0" destOrd="0" presId="urn:microsoft.com/office/officeart/2005/8/layout/hChevron3"/>
    <dgm:cxn modelId="{BF32B742-C839-D04A-B7BA-AE3EB51A342E}" srcId="{99DA5C83-E697-C644-A224-B204E7C1F372}" destId="{7B35BEBB-4391-B649-837A-52F6A97B9981}" srcOrd="3" destOrd="0" parTransId="{9C7FA196-576C-2547-8CC2-26730B3FF5A6}" sibTransId="{78FC36BC-D35B-6A4A-A2C2-AE7DAADF4484}"/>
    <dgm:cxn modelId="{FC9B3645-D91D-4AD8-B02C-7455DF2C444B}" srcId="{99DA5C83-E697-C644-A224-B204E7C1F372}" destId="{3A801BCB-9AFE-4690-BA94-86552EA1F751}" srcOrd="7" destOrd="0" parTransId="{45DD5A5C-81DD-459D-A766-8240CAC3FD2B}" sibTransId="{F4308477-2126-4958-8B71-40256A31B656}"/>
    <dgm:cxn modelId="{E4739767-6792-3546-9DC1-22AD5FAAA389}" srcId="{99DA5C83-E697-C644-A224-B204E7C1F372}" destId="{F418EC69-18D8-3042-969A-DD23FEF04CC9}" srcOrd="0" destOrd="0" parTransId="{F301109F-D9E0-8343-9CFE-34E51CDAC69D}" sibTransId="{E9FC1588-E4E6-C247-BD00-4629AE20E548}"/>
    <dgm:cxn modelId="{1009486D-6B1F-8247-86F1-E1254592698C}" srcId="{99DA5C83-E697-C644-A224-B204E7C1F372}" destId="{686BC18E-4492-734B-85D3-865C2D7C278C}" srcOrd="4" destOrd="0" parTransId="{BA86DED1-90D6-964C-ACA2-796B11BDF760}" sibTransId="{EE32E65A-1374-8741-8B67-4B8B567B8970}"/>
    <dgm:cxn modelId="{586EB56F-5333-42CD-9CEF-91840889B6A9}" srcId="{99DA5C83-E697-C644-A224-B204E7C1F372}" destId="{5034DD2A-204E-4101-B0FB-1722A75FBFD5}" srcOrd="8" destOrd="0" parTransId="{AA547FC5-A4A6-4211-B82E-760C72EE8F3C}" sibTransId="{96C69CA8-845B-4778-9D82-845299F74969}"/>
    <dgm:cxn modelId="{B6734F53-15BC-4BDE-A141-6DD84DD04D41}" srcId="{99DA5C83-E697-C644-A224-B204E7C1F372}" destId="{8828F88D-E72B-4314-A284-3AD36335082B}" srcOrd="9" destOrd="0" parTransId="{7E588BD7-B74A-48F3-9C96-D003112B719D}" sibTransId="{E066F436-439D-4872-9030-8BEB4F504133}"/>
    <dgm:cxn modelId="{FDD48057-5185-4B1E-9F09-1B68EFA77C9B}" type="presOf" srcId="{5034DD2A-204E-4101-B0FB-1722A75FBFD5}" destId="{3DDAD129-12AF-428F-9D0E-4A070F8CD78A}" srcOrd="0" destOrd="0" presId="urn:microsoft.com/office/officeart/2005/8/layout/hChevron3"/>
    <dgm:cxn modelId="{A4377087-29A1-45AF-A8B5-D4A65AA63B89}" type="presOf" srcId="{99DA5C83-E697-C644-A224-B204E7C1F372}" destId="{A83A63A5-5AA9-C042-83AF-1F32194A41D9}" srcOrd="0" destOrd="0" presId="urn:microsoft.com/office/officeart/2005/8/layout/hChevron3"/>
    <dgm:cxn modelId="{26581BAD-6D22-4227-84B7-79E603714E78}" type="presOf" srcId="{E0A0824E-5F2A-E344-ADC9-76CA84C6E8BB}" destId="{16FFF9B4-62C9-5B4F-87D7-DA5B93121006}" srcOrd="0" destOrd="0" presId="urn:microsoft.com/office/officeart/2005/8/layout/hChevron3"/>
    <dgm:cxn modelId="{E5646EB3-BAD3-438E-B635-006B27600CB1}" type="presOf" srcId="{20B0999D-E6D3-714B-BE55-BEE97E136276}" destId="{8F3D039B-C4D0-DB46-9B21-D21F6CE63FFC}" srcOrd="0" destOrd="0" presId="urn:microsoft.com/office/officeart/2005/8/layout/hChevron3"/>
    <dgm:cxn modelId="{8F727CBC-7F14-43A7-8DD1-95DF00992951}" type="presOf" srcId="{8070B30C-545A-4972-B1AD-8D30C8FCCBE7}" destId="{08ABCCB6-54EC-411C-90DC-425119D53FF4}" srcOrd="0" destOrd="0" presId="urn:microsoft.com/office/officeart/2005/8/layout/hChevron3"/>
    <dgm:cxn modelId="{52B41CBD-8D37-44AE-8858-67F6D6C6237A}" type="presOf" srcId="{A204FC4B-8DC6-4E83-A982-7311ABC764AC}" destId="{BDA47CC8-4DED-4E40-B14E-77216463017E}" srcOrd="0" destOrd="0" presId="urn:microsoft.com/office/officeart/2005/8/layout/hChevron3"/>
    <dgm:cxn modelId="{845F60C3-5E63-40C3-BD02-EFEC1F6A1895}" srcId="{99DA5C83-E697-C644-A224-B204E7C1F372}" destId="{A204FC4B-8DC6-4E83-A982-7311ABC764AC}" srcOrd="11" destOrd="0" parTransId="{540FB76A-1C8E-4A74-AFE4-9B0420386201}" sibTransId="{5628D236-F730-4C1A-9508-5E07FA1BFE22}"/>
    <dgm:cxn modelId="{C43331F1-44CA-2F4C-BF7A-5A2426ED5453}" srcId="{99DA5C83-E697-C644-A224-B204E7C1F372}" destId="{E0A0824E-5F2A-E344-ADC9-76CA84C6E8BB}" srcOrd="6" destOrd="0" parTransId="{FB863FC2-F50E-4140-BB1C-96976D0C4046}" sibTransId="{39E1D679-F926-B540-BD13-D388D5F2FC0E}"/>
    <dgm:cxn modelId="{015524FC-213A-497C-B426-B60AF48B849E}" type="presOf" srcId="{F418EC69-18D8-3042-969A-DD23FEF04CC9}" destId="{4089C65F-438C-F144-A6C9-3C4B873D6CF6}" srcOrd="0" destOrd="0" presId="urn:microsoft.com/office/officeart/2005/8/layout/hChevron3"/>
    <dgm:cxn modelId="{96AB38FC-D69E-4512-A618-00F384974699}" type="presOf" srcId="{25360988-A545-EC40-A22A-844B8C334D14}" destId="{1C8E7F3B-8C9C-EF4E-8512-BA574C520F6F}" srcOrd="0" destOrd="0" presId="urn:microsoft.com/office/officeart/2005/8/layout/hChevron3"/>
    <dgm:cxn modelId="{6CA17BE6-16E3-4ABE-A496-AF506EEEA7E9}" type="presParOf" srcId="{A83A63A5-5AA9-C042-83AF-1F32194A41D9}" destId="{4089C65F-438C-F144-A6C9-3C4B873D6CF6}" srcOrd="0" destOrd="0" presId="urn:microsoft.com/office/officeart/2005/8/layout/hChevron3"/>
    <dgm:cxn modelId="{B212C3C0-21B8-4751-A9ED-BCFB7A592FE0}" type="presParOf" srcId="{A83A63A5-5AA9-C042-83AF-1F32194A41D9}" destId="{ADCF4A71-2D74-C346-AB96-A9F11A12C58C}" srcOrd="1" destOrd="0" presId="urn:microsoft.com/office/officeart/2005/8/layout/hChevron3"/>
    <dgm:cxn modelId="{09F7C198-5F8A-49BC-9506-9FA6558C681A}" type="presParOf" srcId="{A83A63A5-5AA9-C042-83AF-1F32194A41D9}" destId="{8F3D039B-C4D0-DB46-9B21-D21F6CE63FFC}" srcOrd="2" destOrd="0" presId="urn:microsoft.com/office/officeart/2005/8/layout/hChevron3"/>
    <dgm:cxn modelId="{EDD7BC14-3749-4028-A7C1-E6D29F848BEB}" type="presParOf" srcId="{A83A63A5-5AA9-C042-83AF-1F32194A41D9}" destId="{21FD399A-A41A-854C-AC01-4D7E51121700}" srcOrd="3" destOrd="0" presId="urn:microsoft.com/office/officeart/2005/8/layout/hChevron3"/>
    <dgm:cxn modelId="{863CAE77-2319-458D-91A4-9150C582AFBA}" type="presParOf" srcId="{A83A63A5-5AA9-C042-83AF-1F32194A41D9}" destId="{BA04F86B-C848-AF46-983A-343A69EB535A}" srcOrd="4" destOrd="0" presId="urn:microsoft.com/office/officeart/2005/8/layout/hChevron3"/>
    <dgm:cxn modelId="{AE2F5E58-EA44-4496-ADF5-DEAD58886105}" type="presParOf" srcId="{A83A63A5-5AA9-C042-83AF-1F32194A41D9}" destId="{7B20F86E-5F0C-8842-BDF2-32309E261743}" srcOrd="5" destOrd="0" presId="urn:microsoft.com/office/officeart/2005/8/layout/hChevron3"/>
    <dgm:cxn modelId="{C652AA92-BA80-4F7C-92B6-A21DF806AB6E}" type="presParOf" srcId="{A83A63A5-5AA9-C042-83AF-1F32194A41D9}" destId="{15C7B4E0-47E9-D04B-9010-626F7801D49D}" srcOrd="6" destOrd="0" presId="urn:microsoft.com/office/officeart/2005/8/layout/hChevron3"/>
    <dgm:cxn modelId="{0E8FC07D-D79C-439E-93B7-C40FFF22062F}" type="presParOf" srcId="{A83A63A5-5AA9-C042-83AF-1F32194A41D9}" destId="{EA7C6CB2-B194-834D-A546-8A690E0C73B4}" srcOrd="7" destOrd="0" presId="urn:microsoft.com/office/officeart/2005/8/layout/hChevron3"/>
    <dgm:cxn modelId="{1395D248-6F25-411E-9572-E6FA98ACC72B}" type="presParOf" srcId="{A83A63A5-5AA9-C042-83AF-1F32194A41D9}" destId="{CFB562CE-FDA9-F546-A038-4FFD859AD598}" srcOrd="8" destOrd="0" presId="urn:microsoft.com/office/officeart/2005/8/layout/hChevron3"/>
    <dgm:cxn modelId="{8987B610-96A4-48A5-9A7A-BF00165B02AB}" type="presParOf" srcId="{A83A63A5-5AA9-C042-83AF-1F32194A41D9}" destId="{92AE5DDE-DAD6-F045-AC08-D0C10A74C927}" srcOrd="9" destOrd="0" presId="urn:microsoft.com/office/officeart/2005/8/layout/hChevron3"/>
    <dgm:cxn modelId="{B3607121-97DB-4BD6-B080-523065AAE799}" type="presParOf" srcId="{A83A63A5-5AA9-C042-83AF-1F32194A41D9}" destId="{1C8E7F3B-8C9C-EF4E-8512-BA574C520F6F}" srcOrd="10" destOrd="0" presId="urn:microsoft.com/office/officeart/2005/8/layout/hChevron3"/>
    <dgm:cxn modelId="{60290E1C-27DC-4586-8414-EB633415EA80}" type="presParOf" srcId="{A83A63A5-5AA9-C042-83AF-1F32194A41D9}" destId="{D34D7D3A-6160-3D4E-9DC2-3E5F5F909F4A}" srcOrd="11" destOrd="0" presId="urn:microsoft.com/office/officeart/2005/8/layout/hChevron3"/>
    <dgm:cxn modelId="{CBDED45E-C371-43BC-894D-FFF99DA950C8}" type="presParOf" srcId="{A83A63A5-5AA9-C042-83AF-1F32194A41D9}" destId="{16FFF9B4-62C9-5B4F-87D7-DA5B93121006}" srcOrd="12" destOrd="0" presId="urn:microsoft.com/office/officeart/2005/8/layout/hChevron3"/>
    <dgm:cxn modelId="{7443F6C5-107D-4CE6-890B-A5C2F076CEB1}" type="presParOf" srcId="{A83A63A5-5AA9-C042-83AF-1F32194A41D9}" destId="{DCD92668-22C5-4911-BD2D-C6DEB84018DE}" srcOrd="13" destOrd="0" presId="urn:microsoft.com/office/officeart/2005/8/layout/hChevron3"/>
    <dgm:cxn modelId="{2D2D762D-0DA0-4B59-9356-C991495BBA5C}" type="presParOf" srcId="{A83A63A5-5AA9-C042-83AF-1F32194A41D9}" destId="{4BE2E066-F02B-43B5-A7A0-60B2A233BAE1}" srcOrd="14" destOrd="0" presId="urn:microsoft.com/office/officeart/2005/8/layout/hChevron3"/>
    <dgm:cxn modelId="{218984B7-1003-4733-AB74-C9B7EA62CE4C}" type="presParOf" srcId="{A83A63A5-5AA9-C042-83AF-1F32194A41D9}" destId="{5B53124F-B014-4974-A9C6-4211649ABEE7}" srcOrd="15" destOrd="0" presId="urn:microsoft.com/office/officeart/2005/8/layout/hChevron3"/>
    <dgm:cxn modelId="{93373863-32BD-49AF-981D-5D0D21495043}" type="presParOf" srcId="{A83A63A5-5AA9-C042-83AF-1F32194A41D9}" destId="{3DDAD129-12AF-428F-9D0E-4A070F8CD78A}" srcOrd="16" destOrd="0" presId="urn:microsoft.com/office/officeart/2005/8/layout/hChevron3"/>
    <dgm:cxn modelId="{B99D1912-62D7-44C7-B927-DC1073A034FF}" type="presParOf" srcId="{A83A63A5-5AA9-C042-83AF-1F32194A41D9}" destId="{6D2EE47E-42D6-46B7-8FFF-646EE77E8FD8}" srcOrd="17" destOrd="0" presId="urn:microsoft.com/office/officeart/2005/8/layout/hChevron3"/>
    <dgm:cxn modelId="{BAA22B20-9FBF-4BB6-BD47-67B37CF13FA9}" type="presParOf" srcId="{A83A63A5-5AA9-C042-83AF-1F32194A41D9}" destId="{49B042B1-DD45-4AD3-A1B6-7F677EFE3847}" srcOrd="18" destOrd="0" presId="urn:microsoft.com/office/officeart/2005/8/layout/hChevron3"/>
    <dgm:cxn modelId="{0B849A0A-EDE7-4EDB-8133-C388B7AEA2A4}" type="presParOf" srcId="{A83A63A5-5AA9-C042-83AF-1F32194A41D9}" destId="{E8BDED8B-6CE3-4F5B-9DF8-2EE4F973804D}" srcOrd="19" destOrd="0" presId="urn:microsoft.com/office/officeart/2005/8/layout/hChevron3"/>
    <dgm:cxn modelId="{F07C906B-7B16-4636-8633-78038A3AD1D5}" type="presParOf" srcId="{A83A63A5-5AA9-C042-83AF-1F32194A41D9}" destId="{08ABCCB6-54EC-411C-90DC-425119D53FF4}" srcOrd="20" destOrd="0" presId="urn:microsoft.com/office/officeart/2005/8/layout/hChevron3"/>
    <dgm:cxn modelId="{031444FD-DB09-4C32-9AA3-D31F965B9A93}" type="presParOf" srcId="{A83A63A5-5AA9-C042-83AF-1F32194A41D9}" destId="{C092EC7C-811F-4782-ADB5-5A1C60290C89}" srcOrd="21" destOrd="0" presId="urn:microsoft.com/office/officeart/2005/8/layout/hChevron3"/>
    <dgm:cxn modelId="{64434B10-9B02-4A14-B30A-F16F00B58985}" type="presParOf" srcId="{A83A63A5-5AA9-C042-83AF-1F32194A41D9}" destId="{BDA47CC8-4DED-4E40-B14E-77216463017E}" srcOrd="22" destOrd="0" presId="urn:microsoft.com/office/officeart/2005/8/layout/hChevron3"/>
  </dgm:cxnLst>
  <dgm:bg>
    <a:solidFill>
      <a:srgbClr val="0070C0"/>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22E63-09AB-47D4-9DE8-096A69D16B49}">
      <dsp:nvSpPr>
        <dsp:cNvPr id="0" name=""/>
        <dsp:cNvSpPr/>
      </dsp:nvSpPr>
      <dsp:spPr>
        <a:xfrm>
          <a:off x="0" y="443383"/>
          <a:ext cx="11738091" cy="59117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3CA27-3CED-4222-AA6A-EF4B5A76A445}">
      <dsp:nvSpPr>
        <dsp:cNvPr id="0" name=""/>
        <dsp:cNvSpPr/>
      </dsp:nvSpPr>
      <dsp:spPr>
        <a:xfrm>
          <a:off x="2579"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March</a:t>
          </a:r>
        </a:p>
      </dsp:txBody>
      <dsp:txXfrm>
        <a:off x="2579" y="0"/>
        <a:ext cx="918184" cy="591178"/>
      </dsp:txXfrm>
    </dsp:sp>
    <dsp:sp modelId="{1199B3F6-C12C-4466-8485-518B24CB3DC1}">
      <dsp:nvSpPr>
        <dsp:cNvPr id="0" name=""/>
        <dsp:cNvSpPr/>
      </dsp:nvSpPr>
      <dsp:spPr>
        <a:xfrm>
          <a:off x="387774"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7F6BD-63AB-4AFE-B425-0EFCEBFAD578}">
      <dsp:nvSpPr>
        <dsp:cNvPr id="0" name=""/>
        <dsp:cNvSpPr/>
      </dsp:nvSpPr>
      <dsp:spPr>
        <a:xfrm>
          <a:off x="966673"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April</a:t>
          </a:r>
        </a:p>
      </dsp:txBody>
      <dsp:txXfrm>
        <a:off x="966673" y="886767"/>
        <a:ext cx="918184" cy="591178"/>
      </dsp:txXfrm>
    </dsp:sp>
    <dsp:sp modelId="{5450D9B8-2C5B-425A-8FD0-69183E1AA2DB}">
      <dsp:nvSpPr>
        <dsp:cNvPr id="0" name=""/>
        <dsp:cNvSpPr/>
      </dsp:nvSpPr>
      <dsp:spPr>
        <a:xfrm>
          <a:off x="1351868"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E009B-0FC3-4FC9-8550-01907C046696}">
      <dsp:nvSpPr>
        <dsp:cNvPr id="0" name=""/>
        <dsp:cNvSpPr/>
      </dsp:nvSpPr>
      <dsp:spPr>
        <a:xfrm>
          <a:off x="1930766"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May</a:t>
          </a:r>
        </a:p>
      </dsp:txBody>
      <dsp:txXfrm>
        <a:off x="1930766" y="0"/>
        <a:ext cx="918184" cy="591178"/>
      </dsp:txXfrm>
    </dsp:sp>
    <dsp:sp modelId="{654F0C23-76A0-4684-BC6B-05BD0FF25782}">
      <dsp:nvSpPr>
        <dsp:cNvPr id="0" name=""/>
        <dsp:cNvSpPr/>
      </dsp:nvSpPr>
      <dsp:spPr>
        <a:xfrm>
          <a:off x="2315962"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C6228-4FC0-4C0D-AE52-63FB0C77EA2A}">
      <dsp:nvSpPr>
        <dsp:cNvPr id="0" name=""/>
        <dsp:cNvSpPr/>
      </dsp:nvSpPr>
      <dsp:spPr>
        <a:xfrm>
          <a:off x="2894860"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June</a:t>
          </a:r>
        </a:p>
      </dsp:txBody>
      <dsp:txXfrm>
        <a:off x="2894860" y="886767"/>
        <a:ext cx="918184" cy="591178"/>
      </dsp:txXfrm>
    </dsp:sp>
    <dsp:sp modelId="{BE57B17B-1A01-4EE8-8499-93AE01888840}">
      <dsp:nvSpPr>
        <dsp:cNvPr id="0" name=""/>
        <dsp:cNvSpPr/>
      </dsp:nvSpPr>
      <dsp:spPr>
        <a:xfrm>
          <a:off x="3280055"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15B23-9D0E-4163-92BC-9B80354C9A0A}">
      <dsp:nvSpPr>
        <dsp:cNvPr id="0" name=""/>
        <dsp:cNvSpPr/>
      </dsp:nvSpPr>
      <dsp:spPr>
        <a:xfrm>
          <a:off x="3858954"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July</a:t>
          </a:r>
        </a:p>
      </dsp:txBody>
      <dsp:txXfrm>
        <a:off x="3858954" y="0"/>
        <a:ext cx="918184" cy="591178"/>
      </dsp:txXfrm>
    </dsp:sp>
    <dsp:sp modelId="{C11AA3F7-26B3-484D-B94A-9FF084C794B8}">
      <dsp:nvSpPr>
        <dsp:cNvPr id="0" name=""/>
        <dsp:cNvSpPr/>
      </dsp:nvSpPr>
      <dsp:spPr>
        <a:xfrm>
          <a:off x="4244149"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AD884-DC55-4514-A865-B2C43D53E14B}">
      <dsp:nvSpPr>
        <dsp:cNvPr id="0" name=""/>
        <dsp:cNvSpPr/>
      </dsp:nvSpPr>
      <dsp:spPr>
        <a:xfrm>
          <a:off x="4823048"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August</a:t>
          </a:r>
        </a:p>
      </dsp:txBody>
      <dsp:txXfrm>
        <a:off x="4823048" y="886767"/>
        <a:ext cx="918184" cy="591178"/>
      </dsp:txXfrm>
    </dsp:sp>
    <dsp:sp modelId="{B719FFD0-130B-4217-972E-FAFD4D1C96D9}">
      <dsp:nvSpPr>
        <dsp:cNvPr id="0" name=""/>
        <dsp:cNvSpPr/>
      </dsp:nvSpPr>
      <dsp:spPr>
        <a:xfrm>
          <a:off x="5208243"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64985C-FA5A-4BC0-9D0B-02676F007F07}">
      <dsp:nvSpPr>
        <dsp:cNvPr id="0" name=""/>
        <dsp:cNvSpPr/>
      </dsp:nvSpPr>
      <dsp:spPr>
        <a:xfrm>
          <a:off x="5787142"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September</a:t>
          </a:r>
        </a:p>
      </dsp:txBody>
      <dsp:txXfrm>
        <a:off x="5787142" y="0"/>
        <a:ext cx="918184" cy="591178"/>
      </dsp:txXfrm>
    </dsp:sp>
    <dsp:sp modelId="{D5A4C16D-7B79-4538-887C-996B1F3C1031}">
      <dsp:nvSpPr>
        <dsp:cNvPr id="0" name=""/>
        <dsp:cNvSpPr/>
      </dsp:nvSpPr>
      <dsp:spPr>
        <a:xfrm>
          <a:off x="6172337"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59467-EA86-463D-AF32-66C00D29B622}">
      <dsp:nvSpPr>
        <dsp:cNvPr id="0" name=""/>
        <dsp:cNvSpPr/>
      </dsp:nvSpPr>
      <dsp:spPr>
        <a:xfrm>
          <a:off x="6751236"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October</a:t>
          </a:r>
        </a:p>
      </dsp:txBody>
      <dsp:txXfrm>
        <a:off x="6751236" y="886767"/>
        <a:ext cx="918184" cy="591178"/>
      </dsp:txXfrm>
    </dsp:sp>
    <dsp:sp modelId="{CBD8F83D-FA13-4D50-895E-81A0FF6439A5}">
      <dsp:nvSpPr>
        <dsp:cNvPr id="0" name=""/>
        <dsp:cNvSpPr/>
      </dsp:nvSpPr>
      <dsp:spPr>
        <a:xfrm>
          <a:off x="7136431"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8140BF-533D-45C4-94F6-A8A0391B3D0F}">
      <dsp:nvSpPr>
        <dsp:cNvPr id="0" name=""/>
        <dsp:cNvSpPr/>
      </dsp:nvSpPr>
      <dsp:spPr>
        <a:xfrm>
          <a:off x="7715330"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November</a:t>
          </a:r>
        </a:p>
      </dsp:txBody>
      <dsp:txXfrm>
        <a:off x="7715330" y="0"/>
        <a:ext cx="918184" cy="591178"/>
      </dsp:txXfrm>
    </dsp:sp>
    <dsp:sp modelId="{F682EF90-46AB-4A5B-A354-CE6F81BABE54}">
      <dsp:nvSpPr>
        <dsp:cNvPr id="0" name=""/>
        <dsp:cNvSpPr/>
      </dsp:nvSpPr>
      <dsp:spPr>
        <a:xfrm>
          <a:off x="8100525"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1F37D-573E-40D3-80BD-378C59C6ED7D}">
      <dsp:nvSpPr>
        <dsp:cNvPr id="0" name=""/>
        <dsp:cNvSpPr/>
      </dsp:nvSpPr>
      <dsp:spPr>
        <a:xfrm>
          <a:off x="8679424"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December</a:t>
          </a:r>
        </a:p>
      </dsp:txBody>
      <dsp:txXfrm>
        <a:off x="8679424" y="886767"/>
        <a:ext cx="918184" cy="591178"/>
      </dsp:txXfrm>
    </dsp:sp>
    <dsp:sp modelId="{D899C065-07BB-4B1F-A4E0-76840B0AFCDA}">
      <dsp:nvSpPr>
        <dsp:cNvPr id="0" name=""/>
        <dsp:cNvSpPr/>
      </dsp:nvSpPr>
      <dsp:spPr>
        <a:xfrm>
          <a:off x="9064619"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447E63-F0B7-4ED0-A8F2-A063CFAFDC79}">
      <dsp:nvSpPr>
        <dsp:cNvPr id="0" name=""/>
        <dsp:cNvSpPr/>
      </dsp:nvSpPr>
      <dsp:spPr>
        <a:xfrm>
          <a:off x="9643518"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January 2021</a:t>
          </a:r>
        </a:p>
      </dsp:txBody>
      <dsp:txXfrm>
        <a:off x="9643518" y="0"/>
        <a:ext cx="918184" cy="591178"/>
      </dsp:txXfrm>
    </dsp:sp>
    <dsp:sp modelId="{EC6014C0-D608-4029-9E38-AE8EF189FC98}">
      <dsp:nvSpPr>
        <dsp:cNvPr id="0" name=""/>
        <dsp:cNvSpPr/>
      </dsp:nvSpPr>
      <dsp:spPr>
        <a:xfrm>
          <a:off x="10028713"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9385D-9BED-104F-BB61-BCEA367E1420}">
      <dsp:nvSpPr>
        <dsp:cNvPr id="0" name=""/>
        <dsp:cNvSpPr/>
      </dsp:nvSpPr>
      <dsp:spPr>
        <a:xfrm>
          <a:off x="5771" y="0"/>
          <a:ext cx="2146825" cy="379195"/>
        </a:xfrm>
        <a:prstGeom prst="chevron">
          <a:avLst/>
        </a:prstGeom>
        <a:solidFill>
          <a:srgbClr val="0070C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Narrow" pitchFamily="34" charset="0"/>
              <a:ea typeface="+mn-ea"/>
              <a:cs typeface="+mn-cs"/>
            </a:rPr>
            <a:t>Sep - Oct 19</a:t>
          </a:r>
        </a:p>
      </dsp:txBody>
      <dsp:txXfrm>
        <a:off x="195369" y="0"/>
        <a:ext cx="1767630" cy="379195"/>
      </dsp:txXfrm>
    </dsp:sp>
    <dsp:sp modelId="{FB982AC1-B3AC-4753-A526-584D2E98BEDA}">
      <dsp:nvSpPr>
        <dsp:cNvPr id="0" name=""/>
        <dsp:cNvSpPr/>
      </dsp:nvSpPr>
      <dsp:spPr>
        <a:xfrm>
          <a:off x="1937913" y="0"/>
          <a:ext cx="2146825" cy="379195"/>
        </a:xfrm>
        <a:prstGeom prst="chevron">
          <a:avLst/>
        </a:prstGeom>
        <a:solidFill>
          <a:srgbClr val="0070C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Narrow" pitchFamily="34" charset="0"/>
              <a:ea typeface="+mn-ea"/>
              <a:cs typeface="+mn-cs"/>
            </a:rPr>
            <a:t>Nov – Dec</a:t>
          </a:r>
          <a:r>
            <a:rPr lang="en-US" sz="1800" b="1" kern="1200" baseline="0" dirty="0">
              <a:solidFill>
                <a:srgbClr val="FFFFFF"/>
              </a:solidFill>
              <a:latin typeface="Arial Narrow" pitchFamily="34" charset="0"/>
              <a:ea typeface="+mn-ea"/>
              <a:cs typeface="+mn-cs"/>
            </a:rPr>
            <a:t> </a:t>
          </a:r>
          <a:r>
            <a:rPr lang="en-US" sz="1800" b="1" kern="1200" dirty="0">
              <a:solidFill>
                <a:srgbClr val="FFFFFF"/>
              </a:solidFill>
              <a:latin typeface="Arial Narrow" pitchFamily="34" charset="0"/>
              <a:ea typeface="+mn-ea"/>
              <a:cs typeface="+mn-cs"/>
            </a:rPr>
            <a:t>19</a:t>
          </a:r>
        </a:p>
      </dsp:txBody>
      <dsp:txXfrm>
        <a:off x="2127511" y="0"/>
        <a:ext cx="1767630" cy="379195"/>
      </dsp:txXfrm>
    </dsp:sp>
    <dsp:sp modelId="{1E7E085A-07B9-4340-ACFE-3EF05A29D1C8}">
      <dsp:nvSpPr>
        <dsp:cNvPr id="0" name=""/>
        <dsp:cNvSpPr/>
      </dsp:nvSpPr>
      <dsp:spPr>
        <a:xfrm>
          <a:off x="3870056" y="0"/>
          <a:ext cx="2146825" cy="379195"/>
        </a:xfrm>
        <a:prstGeom prst="chevron">
          <a:avLst/>
        </a:prstGeom>
        <a:solidFill>
          <a:srgbClr val="0070C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Narrow" pitchFamily="34" charset="0"/>
              <a:ea typeface="+mn-ea"/>
              <a:cs typeface="+mn-cs"/>
            </a:rPr>
            <a:t>Jan – Feb 20</a:t>
          </a:r>
        </a:p>
      </dsp:txBody>
      <dsp:txXfrm>
        <a:off x="4059654" y="0"/>
        <a:ext cx="1767630" cy="379195"/>
      </dsp:txXfrm>
    </dsp:sp>
    <dsp:sp modelId="{7AE9A9BE-33B9-4D7F-BAD0-2AF1B14AF664}">
      <dsp:nvSpPr>
        <dsp:cNvPr id="0" name=""/>
        <dsp:cNvSpPr/>
      </dsp:nvSpPr>
      <dsp:spPr>
        <a:xfrm>
          <a:off x="5802199" y="0"/>
          <a:ext cx="2146825" cy="379195"/>
        </a:xfrm>
        <a:prstGeom prst="chevron">
          <a:avLst/>
        </a:prstGeom>
        <a:solidFill>
          <a:srgbClr val="0070C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Narrow" pitchFamily="34" charset="0"/>
              <a:ea typeface="+mn-ea"/>
              <a:cs typeface="+mn-cs"/>
            </a:rPr>
            <a:t>Mar - Apr 20</a:t>
          </a:r>
        </a:p>
      </dsp:txBody>
      <dsp:txXfrm>
        <a:off x="5991797" y="0"/>
        <a:ext cx="1767630" cy="379195"/>
      </dsp:txXfrm>
    </dsp:sp>
    <dsp:sp modelId="{D13FD6DC-D36F-4861-AA3B-D1FEF1FA3926}">
      <dsp:nvSpPr>
        <dsp:cNvPr id="0" name=""/>
        <dsp:cNvSpPr/>
      </dsp:nvSpPr>
      <dsp:spPr>
        <a:xfrm>
          <a:off x="7734341" y="0"/>
          <a:ext cx="2146825" cy="379195"/>
        </a:xfrm>
        <a:prstGeom prst="chevron">
          <a:avLst/>
        </a:prstGeom>
        <a:solidFill>
          <a:srgbClr val="0070C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Narrow" pitchFamily="34" charset="0"/>
              <a:ea typeface="+mn-ea"/>
              <a:cs typeface="+mn-cs"/>
            </a:rPr>
            <a:t>May – Jun 20</a:t>
          </a:r>
        </a:p>
      </dsp:txBody>
      <dsp:txXfrm>
        <a:off x="7923939" y="0"/>
        <a:ext cx="1767630" cy="379195"/>
      </dsp:txXfrm>
    </dsp:sp>
    <dsp:sp modelId="{D3374F83-6051-E448-AAB2-1E9697DCE09B}">
      <dsp:nvSpPr>
        <dsp:cNvPr id="0" name=""/>
        <dsp:cNvSpPr/>
      </dsp:nvSpPr>
      <dsp:spPr>
        <a:xfrm>
          <a:off x="9666484" y="0"/>
          <a:ext cx="2146825" cy="379195"/>
        </a:xfrm>
        <a:prstGeom prst="chevron">
          <a:avLst/>
        </a:prstGeom>
        <a:solidFill>
          <a:srgbClr val="0070C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Narrow" pitchFamily="34" charset="0"/>
              <a:ea typeface="+mn-ea"/>
              <a:cs typeface="+mn-cs"/>
            </a:rPr>
            <a:t>Jul – Sep 20</a:t>
          </a:r>
        </a:p>
      </dsp:txBody>
      <dsp:txXfrm>
        <a:off x="9856082" y="0"/>
        <a:ext cx="1767630" cy="3791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9C65F-438C-F144-A6C9-3C4B873D6CF6}">
      <dsp:nvSpPr>
        <dsp:cNvPr id="0" name=""/>
        <dsp:cNvSpPr/>
      </dsp:nvSpPr>
      <dsp:spPr>
        <a:xfrm>
          <a:off x="20242" y="0"/>
          <a:ext cx="1211477" cy="280667"/>
        </a:xfrm>
        <a:prstGeom prst="homePlat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Arial Narrow" panose="020B0604020202020204" pitchFamily="34" charset="0"/>
              <a:cs typeface="Arial Narrow" panose="020B0604020202020204" pitchFamily="34" charset="0"/>
            </a:rPr>
            <a:t>Q4</a:t>
          </a:r>
        </a:p>
      </dsp:txBody>
      <dsp:txXfrm>
        <a:off x="20242" y="0"/>
        <a:ext cx="1141310" cy="280667"/>
      </dsp:txXfrm>
    </dsp:sp>
    <dsp:sp modelId="{8F3D039B-C4D0-DB46-9B21-D21F6CE63FFC}">
      <dsp:nvSpPr>
        <dsp:cNvPr id="0" name=""/>
        <dsp:cNvSpPr/>
      </dsp:nvSpPr>
      <dsp:spPr>
        <a:xfrm>
          <a:off x="987864" y="0"/>
          <a:ext cx="1211477" cy="28066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Arial Narrow" panose="020B0604020202020204" pitchFamily="34" charset="0"/>
              <a:cs typeface="Arial Narrow" panose="020B0604020202020204" pitchFamily="34" charset="0"/>
            </a:rPr>
            <a:t>Q1</a:t>
          </a:r>
        </a:p>
      </dsp:txBody>
      <dsp:txXfrm>
        <a:off x="1128198" y="0"/>
        <a:ext cx="930810" cy="280667"/>
      </dsp:txXfrm>
    </dsp:sp>
    <dsp:sp modelId="{BA04F86B-C848-AF46-983A-343A69EB535A}">
      <dsp:nvSpPr>
        <dsp:cNvPr id="0" name=""/>
        <dsp:cNvSpPr/>
      </dsp:nvSpPr>
      <dsp:spPr>
        <a:xfrm>
          <a:off x="1942031" y="0"/>
          <a:ext cx="1211477" cy="28066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Arial Narrow" panose="020B0604020202020204" pitchFamily="34" charset="0"/>
              <a:cs typeface="Arial Narrow" panose="020B0604020202020204" pitchFamily="34" charset="0"/>
            </a:rPr>
            <a:t>Q2</a:t>
          </a:r>
        </a:p>
      </dsp:txBody>
      <dsp:txXfrm>
        <a:off x="2082365" y="0"/>
        <a:ext cx="930810" cy="280667"/>
      </dsp:txXfrm>
    </dsp:sp>
    <dsp:sp modelId="{15C7B4E0-47E9-D04B-9010-626F7801D49D}">
      <dsp:nvSpPr>
        <dsp:cNvPr id="0" name=""/>
        <dsp:cNvSpPr/>
      </dsp:nvSpPr>
      <dsp:spPr>
        <a:xfrm>
          <a:off x="2914074" y="0"/>
          <a:ext cx="1211477" cy="28066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Arial Narrow" panose="020B0604020202020204" pitchFamily="34" charset="0"/>
              <a:cs typeface="Arial Narrow" panose="020B0604020202020204" pitchFamily="34" charset="0"/>
            </a:rPr>
            <a:t>Q3</a:t>
          </a:r>
        </a:p>
      </dsp:txBody>
      <dsp:txXfrm>
        <a:off x="3054408" y="0"/>
        <a:ext cx="930810" cy="280667"/>
      </dsp:txXfrm>
    </dsp:sp>
    <dsp:sp modelId="{CFB562CE-FDA9-F546-A038-4FFD859AD598}">
      <dsp:nvSpPr>
        <dsp:cNvPr id="0" name=""/>
        <dsp:cNvSpPr/>
      </dsp:nvSpPr>
      <dsp:spPr>
        <a:xfrm>
          <a:off x="3883256" y="0"/>
          <a:ext cx="1211477" cy="28066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Arial Narrow" panose="020B0604020202020204" pitchFamily="34" charset="0"/>
              <a:cs typeface="Arial Narrow" panose="020B0604020202020204" pitchFamily="34" charset="0"/>
            </a:rPr>
            <a:t>Q4</a:t>
          </a:r>
        </a:p>
      </dsp:txBody>
      <dsp:txXfrm>
        <a:off x="4023590" y="0"/>
        <a:ext cx="930810" cy="280667"/>
      </dsp:txXfrm>
    </dsp:sp>
    <dsp:sp modelId="{1C8E7F3B-8C9C-EF4E-8512-BA574C520F6F}">
      <dsp:nvSpPr>
        <dsp:cNvPr id="0" name=""/>
        <dsp:cNvSpPr/>
      </dsp:nvSpPr>
      <dsp:spPr>
        <a:xfrm>
          <a:off x="4852438" y="0"/>
          <a:ext cx="1211477" cy="28066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Arial Narrow" panose="020B0604020202020204" pitchFamily="34" charset="0"/>
              <a:cs typeface="Arial Narrow" panose="020B0604020202020204" pitchFamily="34" charset="0"/>
            </a:rPr>
            <a:t>Q1</a:t>
          </a:r>
        </a:p>
      </dsp:txBody>
      <dsp:txXfrm>
        <a:off x="4992772" y="0"/>
        <a:ext cx="930810" cy="280667"/>
      </dsp:txXfrm>
    </dsp:sp>
    <dsp:sp modelId="{16FFF9B4-62C9-5B4F-87D7-DA5B93121006}">
      <dsp:nvSpPr>
        <dsp:cNvPr id="0" name=""/>
        <dsp:cNvSpPr/>
      </dsp:nvSpPr>
      <dsp:spPr>
        <a:xfrm>
          <a:off x="5821620" y="0"/>
          <a:ext cx="1211477" cy="28066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Arial Narrow" panose="020B0604020202020204" pitchFamily="34" charset="0"/>
              <a:cs typeface="Arial Narrow" panose="020B0604020202020204" pitchFamily="34" charset="0"/>
            </a:rPr>
            <a:t>Q2</a:t>
          </a:r>
        </a:p>
      </dsp:txBody>
      <dsp:txXfrm>
        <a:off x="5961954" y="0"/>
        <a:ext cx="930810" cy="280667"/>
      </dsp:txXfrm>
    </dsp:sp>
    <dsp:sp modelId="{4BE2E066-F02B-43B5-A7A0-60B2A233BAE1}">
      <dsp:nvSpPr>
        <dsp:cNvPr id="0" name=""/>
        <dsp:cNvSpPr/>
      </dsp:nvSpPr>
      <dsp:spPr>
        <a:xfrm>
          <a:off x="6790802" y="0"/>
          <a:ext cx="1211477" cy="28066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Arial Narrow" panose="020B0604020202020204" pitchFamily="34" charset="0"/>
              <a:cs typeface="Arial Narrow" panose="020B0604020202020204" pitchFamily="34" charset="0"/>
            </a:rPr>
            <a:t>Q3</a:t>
          </a:r>
        </a:p>
      </dsp:txBody>
      <dsp:txXfrm>
        <a:off x="6931136" y="0"/>
        <a:ext cx="930810" cy="280667"/>
      </dsp:txXfrm>
    </dsp:sp>
    <dsp:sp modelId="{3DDAD129-12AF-428F-9D0E-4A070F8CD78A}">
      <dsp:nvSpPr>
        <dsp:cNvPr id="0" name=""/>
        <dsp:cNvSpPr/>
      </dsp:nvSpPr>
      <dsp:spPr>
        <a:xfrm>
          <a:off x="7759984" y="0"/>
          <a:ext cx="1211477" cy="28066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Arial Narrow" panose="020B0604020202020204" pitchFamily="34" charset="0"/>
              <a:cs typeface="Arial Narrow" panose="020B0604020202020204" pitchFamily="34" charset="0"/>
            </a:rPr>
            <a:t>Q4</a:t>
          </a:r>
        </a:p>
      </dsp:txBody>
      <dsp:txXfrm>
        <a:off x="7900318" y="0"/>
        <a:ext cx="930810" cy="280667"/>
      </dsp:txXfrm>
    </dsp:sp>
    <dsp:sp modelId="{49B042B1-DD45-4AD3-A1B6-7F677EFE3847}">
      <dsp:nvSpPr>
        <dsp:cNvPr id="0" name=""/>
        <dsp:cNvSpPr/>
      </dsp:nvSpPr>
      <dsp:spPr>
        <a:xfrm>
          <a:off x="8729166" y="0"/>
          <a:ext cx="1211477" cy="28066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Arial Narrow" panose="020B0604020202020204" pitchFamily="34" charset="0"/>
              <a:cs typeface="Arial Narrow" panose="020B0604020202020204" pitchFamily="34" charset="0"/>
            </a:rPr>
            <a:t>Q1</a:t>
          </a:r>
        </a:p>
      </dsp:txBody>
      <dsp:txXfrm>
        <a:off x="8869500" y="0"/>
        <a:ext cx="930810" cy="280667"/>
      </dsp:txXfrm>
    </dsp:sp>
    <dsp:sp modelId="{08ABCCB6-54EC-411C-90DC-425119D53FF4}">
      <dsp:nvSpPr>
        <dsp:cNvPr id="0" name=""/>
        <dsp:cNvSpPr/>
      </dsp:nvSpPr>
      <dsp:spPr>
        <a:xfrm>
          <a:off x="9698348" y="0"/>
          <a:ext cx="1211477" cy="28066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Arial Narrow" panose="020B0604020202020204" pitchFamily="34" charset="0"/>
              <a:cs typeface="Arial Narrow" panose="020B0604020202020204" pitchFamily="34" charset="0"/>
            </a:rPr>
            <a:t>Q2</a:t>
          </a:r>
        </a:p>
      </dsp:txBody>
      <dsp:txXfrm>
        <a:off x="9838682" y="0"/>
        <a:ext cx="930810" cy="280667"/>
      </dsp:txXfrm>
    </dsp:sp>
    <dsp:sp modelId="{BDA47CC8-4DED-4E40-B14E-77216463017E}">
      <dsp:nvSpPr>
        <dsp:cNvPr id="0" name=""/>
        <dsp:cNvSpPr/>
      </dsp:nvSpPr>
      <dsp:spPr>
        <a:xfrm>
          <a:off x="10667530" y="0"/>
          <a:ext cx="1211477" cy="28066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Arial Narrow" panose="020B0604020202020204" pitchFamily="34" charset="0"/>
              <a:cs typeface="Arial Narrow" panose="020B0604020202020204" pitchFamily="34" charset="0"/>
            </a:rPr>
            <a:t>Q3</a:t>
          </a:r>
        </a:p>
      </dsp:txBody>
      <dsp:txXfrm>
        <a:off x="10807864" y="0"/>
        <a:ext cx="930810" cy="2806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7/21/2020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51DBF-A433-B945-8FF1-A9D892E166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02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51DBF-A433-B945-8FF1-A9D892E166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3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1E4A95-0220-1B4E-9B7E-026A488D7857}" type="slidenum">
              <a:rPr lang="en-US" smtClean="0"/>
              <a:t>21</a:t>
            </a:fld>
            <a:endParaRPr lang="en-US"/>
          </a:p>
        </p:txBody>
      </p:sp>
    </p:spTree>
    <p:extLst>
      <p:ext uri="{BB962C8B-B14F-4D97-AF65-F5344CB8AC3E}">
        <p14:creationId xmlns:p14="http://schemas.microsoft.com/office/powerpoint/2010/main" val="3957721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1E4A95-0220-1B4E-9B7E-026A488D7857}" type="slidenum">
              <a:rPr lang="en-US" smtClean="0"/>
              <a:t>22</a:t>
            </a:fld>
            <a:endParaRPr lang="en-US"/>
          </a:p>
        </p:txBody>
      </p:sp>
    </p:spTree>
    <p:extLst>
      <p:ext uri="{BB962C8B-B14F-4D97-AF65-F5344CB8AC3E}">
        <p14:creationId xmlns:p14="http://schemas.microsoft.com/office/powerpoint/2010/main" val="1412746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1E4A95-0220-1B4E-9B7E-026A488D7857}" type="slidenum">
              <a:rPr lang="en-US" smtClean="0"/>
              <a:t>23</a:t>
            </a:fld>
            <a:endParaRPr lang="en-US"/>
          </a:p>
        </p:txBody>
      </p:sp>
    </p:spTree>
    <p:extLst>
      <p:ext uri="{BB962C8B-B14F-4D97-AF65-F5344CB8AC3E}">
        <p14:creationId xmlns:p14="http://schemas.microsoft.com/office/powerpoint/2010/main" val="1125291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1E4A95-0220-1B4E-9B7E-026A488D7857}" type="slidenum">
              <a:rPr lang="en-US" smtClean="0"/>
              <a:t>24</a:t>
            </a:fld>
            <a:endParaRPr lang="en-US"/>
          </a:p>
        </p:txBody>
      </p:sp>
    </p:spTree>
    <p:extLst>
      <p:ext uri="{BB962C8B-B14F-4D97-AF65-F5344CB8AC3E}">
        <p14:creationId xmlns:p14="http://schemas.microsoft.com/office/powerpoint/2010/main" val="350824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1E4A95-0220-1B4E-9B7E-026A488D7857}" type="slidenum">
              <a:rPr lang="en-US" smtClean="0"/>
              <a:t>25</a:t>
            </a:fld>
            <a:endParaRPr lang="en-US"/>
          </a:p>
        </p:txBody>
      </p:sp>
    </p:spTree>
    <p:extLst>
      <p:ext uri="{BB962C8B-B14F-4D97-AF65-F5344CB8AC3E}">
        <p14:creationId xmlns:p14="http://schemas.microsoft.com/office/powerpoint/2010/main" val="3018037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1E4A95-0220-1B4E-9B7E-026A488D7857}" type="slidenum">
              <a:rPr lang="en-US" smtClean="0"/>
              <a:t>26</a:t>
            </a:fld>
            <a:endParaRPr lang="en-US"/>
          </a:p>
        </p:txBody>
      </p:sp>
    </p:spTree>
    <p:extLst>
      <p:ext uri="{BB962C8B-B14F-4D97-AF65-F5344CB8AC3E}">
        <p14:creationId xmlns:p14="http://schemas.microsoft.com/office/powerpoint/2010/main" val="1149663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54512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defRPr/>
            </a:pPr>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599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3364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21B7C6-33B5-47DC-89ED-04C69B95BA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7942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21B7C6-33B5-47DC-89ED-04C69B95BA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1442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21B7C6-33B5-47DC-89ED-04C69B95BA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4649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21B7C6-33B5-47DC-89ED-04C69B95BA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066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4031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DF1F0-998E-41BA-9811-9DF02433A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62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54FD5-90C9-4202-8F4D-D48B402172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74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2400" dirty="0">
                <a:solidFill>
                  <a:srgbClr val="616265"/>
                </a:solidFill>
              </a:rPr>
              <a:t>Creates a burden for patients and clinicians to track down data. </a:t>
            </a:r>
          </a:p>
          <a:p>
            <a:pPr>
              <a:lnSpc>
                <a:spcPct val="110000"/>
              </a:lnSpc>
            </a:pPr>
            <a:endParaRPr lang="en-US" sz="2400" b="0" dirty="0">
              <a:solidFill>
                <a:srgbClr val="616265"/>
              </a:solidFill>
            </a:endParaRPr>
          </a:p>
          <a:p>
            <a:pPr>
              <a:lnSpc>
                <a:spcPct val="110000"/>
              </a:lnSpc>
            </a:pPr>
            <a:r>
              <a:rPr lang="en-US" sz="2400" b="0" dirty="0">
                <a:solidFill>
                  <a:srgbClr val="616265"/>
                </a:solidFill>
              </a:rPr>
              <a:t>Burden also on researchers who try to leverage EHR data in pragmatic trials or health systems research, who may not be able to access complete medical data for a study participant. And worse, may not even know what data are missing. </a:t>
            </a:r>
            <a:endParaRPr lang="en-US" sz="2400" dirty="0">
              <a:solidFill>
                <a:srgbClr val="616265"/>
              </a:solidFill>
            </a:endParaRPr>
          </a:p>
        </p:txBody>
      </p:sp>
      <p:sp>
        <p:nvSpPr>
          <p:cNvPr id="4" name="Slide Number Placeholder 3"/>
          <p:cNvSpPr>
            <a:spLocks noGrp="1"/>
          </p:cNvSpPr>
          <p:nvPr>
            <p:ph type="sldNum" sz="quarter" idx="10"/>
          </p:nvPr>
        </p:nvSpPr>
        <p:spPr/>
        <p:txBody>
          <a:bodyPr/>
          <a:lstStyle/>
          <a:p>
            <a:fld id="{9455FD6B-C625-5648-A21C-8C0616A21821}" type="slidenum">
              <a:rPr lang="en-US" smtClean="0"/>
              <a:t>9</a:t>
            </a:fld>
            <a:endParaRPr lang="en-US" dirty="0"/>
          </a:p>
        </p:txBody>
      </p:sp>
    </p:spTree>
    <p:extLst>
      <p:ext uri="{BB962C8B-B14F-4D97-AF65-F5344CB8AC3E}">
        <p14:creationId xmlns:p14="http://schemas.microsoft.com/office/powerpoint/2010/main" val="3407971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1E4A95-0220-1B4E-9B7E-026A488D7857}" type="slidenum">
              <a:rPr lang="en-US" smtClean="0"/>
              <a:t>11</a:t>
            </a:fld>
            <a:endParaRPr lang="en-US" dirty="0"/>
          </a:p>
        </p:txBody>
      </p:sp>
    </p:spTree>
    <p:extLst>
      <p:ext uri="{BB962C8B-B14F-4D97-AF65-F5344CB8AC3E}">
        <p14:creationId xmlns:p14="http://schemas.microsoft.com/office/powerpoint/2010/main" val="110107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2400" b="0" dirty="0">
                <a:solidFill>
                  <a:srgbClr val="616265"/>
                </a:solidFill>
              </a:rPr>
              <a:t>The eCare Plan aims to:</a:t>
            </a:r>
          </a:p>
          <a:p>
            <a:pPr marL="342900" indent="-342900">
              <a:lnSpc>
                <a:spcPct val="110000"/>
              </a:lnSpc>
              <a:buFontTx/>
              <a:buChar char="-"/>
            </a:pPr>
            <a:r>
              <a:rPr lang="en-US" sz="2400" dirty="0">
                <a:solidFill>
                  <a:srgbClr val="616265"/>
                </a:solidFill>
              </a:rPr>
              <a:t>consolidate and streamline key patient data</a:t>
            </a:r>
          </a:p>
          <a:p>
            <a:pPr marL="342900" indent="-342900">
              <a:lnSpc>
                <a:spcPct val="110000"/>
              </a:lnSpc>
              <a:buFontTx/>
              <a:buChar char="-"/>
            </a:pPr>
            <a:r>
              <a:rPr lang="en-US" sz="2400" dirty="0">
                <a:solidFill>
                  <a:srgbClr val="616265"/>
                </a:solidFill>
              </a:rPr>
              <a:t>move that data between patients and their providers, across a variety of care settings, </a:t>
            </a:r>
          </a:p>
          <a:p>
            <a:pPr marL="342900" indent="-342900">
              <a:lnSpc>
                <a:spcPct val="110000"/>
              </a:lnSpc>
              <a:buFontTx/>
              <a:buChar char="-"/>
            </a:pPr>
            <a:r>
              <a:rPr lang="en-US" sz="2400" dirty="0">
                <a:solidFill>
                  <a:srgbClr val="616265"/>
                </a:solidFill>
              </a:rPr>
              <a:t>allow patients and their care teams to  access the information when they need it. </a:t>
            </a:r>
          </a:p>
        </p:txBody>
      </p:sp>
      <p:sp>
        <p:nvSpPr>
          <p:cNvPr id="4" name="Slide Number Placeholder 3"/>
          <p:cNvSpPr>
            <a:spLocks noGrp="1"/>
          </p:cNvSpPr>
          <p:nvPr>
            <p:ph type="sldNum" sz="quarter" idx="10"/>
          </p:nvPr>
        </p:nvSpPr>
        <p:spPr/>
        <p:txBody>
          <a:bodyPr/>
          <a:lstStyle/>
          <a:p>
            <a:fld id="{9455FD6B-C625-5648-A21C-8C0616A21821}" type="slidenum">
              <a:rPr lang="en-US" smtClean="0"/>
              <a:t>13</a:t>
            </a:fld>
            <a:endParaRPr lang="en-US" dirty="0"/>
          </a:p>
        </p:txBody>
      </p:sp>
    </p:spTree>
    <p:extLst>
      <p:ext uri="{BB962C8B-B14F-4D97-AF65-F5344CB8AC3E}">
        <p14:creationId xmlns:p14="http://schemas.microsoft.com/office/powerpoint/2010/main" val="94492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panel convened by HHS including physicians, nurses, policymakers and patient advocates identified similar key elements for a comprehensive shared care plan…</a:t>
            </a:r>
          </a:p>
          <a:p>
            <a:endParaRPr lang="en-US" dirty="0"/>
          </a:p>
          <a:p>
            <a:pPr>
              <a:lnSpc>
                <a:spcPct val="110000"/>
              </a:lnSpc>
            </a:pPr>
            <a:r>
              <a:rPr lang="en-US" sz="1200" b="0" dirty="0">
                <a:solidFill>
                  <a:srgbClr val="616265"/>
                </a:solidFill>
              </a:rPr>
              <a:t>Common themes:</a:t>
            </a:r>
          </a:p>
          <a:p>
            <a:pPr marL="342900" indent="-342900">
              <a:lnSpc>
                <a:spcPct val="110000"/>
              </a:lnSpc>
              <a:buFont typeface="Arial" panose="020B0604020202020204" pitchFamily="34" charset="0"/>
              <a:buChar char="•"/>
            </a:pPr>
            <a:r>
              <a:rPr lang="en-US" sz="1200" b="0" dirty="0">
                <a:solidFill>
                  <a:srgbClr val="616265"/>
                </a:solidFill>
              </a:rPr>
              <a:t>Person-centered/focus on person’s goals</a:t>
            </a:r>
          </a:p>
          <a:p>
            <a:pPr marL="342900" indent="-342900">
              <a:lnSpc>
                <a:spcPct val="110000"/>
              </a:lnSpc>
              <a:buFont typeface="Arial" panose="020B0604020202020204" pitchFamily="34" charset="0"/>
              <a:buChar char="•"/>
            </a:pPr>
            <a:r>
              <a:rPr lang="en-US" sz="1200" b="0" dirty="0">
                <a:solidFill>
                  <a:srgbClr val="616265"/>
                </a:solidFill>
              </a:rPr>
              <a:t>Access to information for all key stakeholders: clinicians (medical and community-based), patients, caregivers</a:t>
            </a:r>
          </a:p>
          <a:p>
            <a:pPr marL="342900" indent="-342900">
              <a:lnSpc>
                <a:spcPct val="110000"/>
              </a:lnSpc>
              <a:buFont typeface="Arial" panose="020B0604020202020204" pitchFamily="34" charset="0"/>
              <a:buChar char="•"/>
            </a:pPr>
            <a:r>
              <a:rPr lang="en-US" sz="1200" b="0" dirty="0">
                <a:solidFill>
                  <a:srgbClr val="616265"/>
                </a:solidFill>
              </a:rPr>
              <a:t>Follow the person over time</a:t>
            </a:r>
          </a:p>
        </p:txBody>
      </p:sp>
      <p:sp>
        <p:nvSpPr>
          <p:cNvPr id="4" name="Slide Number Placeholder 3"/>
          <p:cNvSpPr>
            <a:spLocks noGrp="1"/>
          </p:cNvSpPr>
          <p:nvPr>
            <p:ph type="sldNum" sz="quarter" idx="10"/>
          </p:nvPr>
        </p:nvSpPr>
        <p:spPr/>
        <p:txBody>
          <a:bodyPr/>
          <a:lstStyle/>
          <a:p>
            <a:fld id="{9455FD6B-C625-5648-A21C-8C0616A21821}" type="slidenum">
              <a:rPr lang="en-US" smtClean="0"/>
              <a:t>14</a:t>
            </a:fld>
            <a:endParaRPr lang="en-US" dirty="0"/>
          </a:p>
        </p:txBody>
      </p:sp>
    </p:spTree>
    <p:extLst>
      <p:ext uri="{BB962C8B-B14F-4D97-AF65-F5344CB8AC3E}">
        <p14:creationId xmlns:p14="http://schemas.microsoft.com/office/powerpoint/2010/main" val="3731082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1E4A95-0220-1B4E-9B7E-026A488D7857}" type="slidenum">
              <a:rPr lang="en-US" smtClean="0"/>
              <a:t>16</a:t>
            </a:fld>
            <a:endParaRPr lang="en-US" dirty="0"/>
          </a:p>
        </p:txBody>
      </p:sp>
    </p:spTree>
    <p:extLst>
      <p:ext uri="{BB962C8B-B14F-4D97-AF65-F5344CB8AC3E}">
        <p14:creationId xmlns:p14="http://schemas.microsoft.com/office/powerpoint/2010/main" val="3104112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1E4A95-0220-1B4E-9B7E-026A488D7857}" type="slidenum">
              <a:rPr lang="en-US" smtClean="0"/>
              <a:t>17</a:t>
            </a:fld>
            <a:endParaRPr lang="en-US" dirty="0"/>
          </a:p>
        </p:txBody>
      </p:sp>
    </p:spTree>
    <p:extLst>
      <p:ext uri="{BB962C8B-B14F-4D97-AF65-F5344CB8AC3E}">
        <p14:creationId xmlns:p14="http://schemas.microsoft.com/office/powerpoint/2010/main" val="301769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7/21/2020</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7/21/2020</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7/21/2020</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A810FEF-330C-4E1A-A684-9B2DF34DF418}"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10972800" cy="914400"/>
          </a:xfrm>
        </p:spPr>
        <p:txBody>
          <a:bodyPr>
            <a:normAutofit/>
          </a:bodyPr>
          <a:lstStyle>
            <a:lvl1pPr marL="0" indent="0" algn="l">
              <a:lnSpc>
                <a:spcPct val="100000"/>
              </a:lnSpc>
              <a:defRPr sz="3600"/>
            </a:lvl1pPr>
          </a:lstStyle>
          <a:p>
            <a:r>
              <a:rPr lang="en-US" dirty="0"/>
              <a:t>Click to edit Master title style</a:t>
            </a:r>
          </a:p>
        </p:txBody>
      </p:sp>
      <p:sp>
        <p:nvSpPr>
          <p:cNvPr id="3" name="Content Placeholder 2"/>
          <p:cNvSpPr>
            <a:spLocks noGrp="1"/>
          </p:cNvSpPr>
          <p:nvPr>
            <p:ph idx="1"/>
          </p:nvPr>
        </p:nvSpPr>
        <p:spPr>
          <a:xfrm>
            <a:off x="609600" y="2468880"/>
            <a:ext cx="10972800" cy="3657600"/>
          </a:xfrm>
        </p:spPr>
        <p:txBody>
          <a:bodyPr/>
          <a:lstStyle>
            <a:lvl1pPr marL="342900" indent="-342900">
              <a:buClr>
                <a:schemeClr val="tx2"/>
              </a:buClr>
              <a:buFont typeface="Arial" pitchFamily="34" charset="0"/>
              <a:buChar char="•"/>
              <a:defRPr sz="2800"/>
            </a:lvl1pPr>
            <a:lvl2pPr marL="742950" indent="-285750">
              <a:buClr>
                <a:schemeClr val="tx2"/>
              </a:buClr>
              <a:buFont typeface="Arial" pitchFamily="34" charset="0"/>
              <a:buChar char="–"/>
              <a:defRPr sz="2400"/>
            </a:lvl2pPr>
            <a:lvl3pPr marL="1143000" indent="-223838">
              <a:buClr>
                <a:schemeClr val="tx2"/>
              </a:buClr>
              <a:buFont typeface="Wingdings" pitchFamily="2" charset="2"/>
              <a:buChar char="§"/>
              <a:tabLst/>
              <a:defRPr sz="2000"/>
            </a:lvl3pPr>
            <a:lvl4pPr marL="1428750" indent="-228600">
              <a:buClr>
                <a:schemeClr val="tx2"/>
              </a:buClr>
              <a:buSzPct val="80000"/>
              <a:buFont typeface="Wingdings" pitchFamily="2" charset="2"/>
              <a:buChar char="v"/>
              <a:defRPr sz="1800"/>
            </a:lvl4pPr>
            <a:lvl5pPr marL="1714500" indent="-228600">
              <a:buClr>
                <a:schemeClr val="tx2"/>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810FEF-330C-4E1A-A684-9B2DF34DF418}"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A810FEF-330C-4E1A-A684-9B2DF34DF418}"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10972800" cy="914757"/>
          </a:xfrm>
        </p:spPr>
        <p:txBody>
          <a:bodyPr/>
          <a:lstStyle/>
          <a:p>
            <a:r>
              <a:rPr lang="en-US" dirty="0"/>
              <a:t>Click to edit Master title style</a:t>
            </a:r>
          </a:p>
        </p:txBody>
      </p:sp>
      <p:sp>
        <p:nvSpPr>
          <p:cNvPr id="3" name="Content Placeholder 2"/>
          <p:cNvSpPr>
            <a:spLocks noGrp="1"/>
          </p:cNvSpPr>
          <p:nvPr>
            <p:ph sz="half" idx="1"/>
          </p:nvPr>
        </p:nvSpPr>
        <p:spPr>
          <a:xfrm>
            <a:off x="609600" y="2428876"/>
            <a:ext cx="5384800" cy="3697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428876"/>
            <a:ext cx="5384800" cy="3697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810FEF-330C-4E1A-A684-9B2DF34DF418}"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23352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3048002"/>
            <a:ext cx="5386917" cy="307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23352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3048002"/>
            <a:ext cx="5389033" cy="307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810FEF-330C-4E1A-A684-9B2DF34DF418}" type="datetimeFigureOut">
              <a:rPr lang="en-US" smtClean="0"/>
              <a:pPr/>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7/21/2020</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A810FEF-330C-4E1A-A684-9B2DF34DF418}" type="datetimeFigureOut">
              <a:rPr lang="en-US" smtClean="0"/>
              <a:pPr/>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10FEF-330C-4E1A-A684-9B2DF34DF418}" type="datetimeFigureOut">
              <a:rPr lang="en-US" smtClean="0"/>
              <a:pPr/>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311275"/>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304925"/>
            <a:ext cx="6815667" cy="4821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2600326"/>
            <a:ext cx="4011084" cy="3525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A810FEF-330C-4E1A-A684-9B2DF34DF418}"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1333502"/>
            <a:ext cx="7315200" cy="339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A810FEF-330C-4E1A-A684-9B2DF34DF418}"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2464595"/>
            <a:ext cx="10972800" cy="321230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810FEF-330C-4E1A-A684-9B2DF34DF418}"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90678"/>
            <a:ext cx="2743200" cy="41243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1590678"/>
            <a:ext cx="8026400" cy="41243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810FEF-330C-4E1A-A684-9B2DF34DF418}"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C986F-1CB1-4BD8-B5F1-7284BCFBB2BF}"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7/21/2020</a:t>
            </a:fld>
            <a:endParaRPr lang="en-US"/>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a:p>
        </p:txBody>
      </p:sp>
    </p:spTree>
    <p:extLst>
      <p:ext uri="{BB962C8B-B14F-4D97-AF65-F5344CB8AC3E}">
        <p14:creationId xmlns:p14="http://schemas.microsoft.com/office/powerpoint/2010/main" val="2639848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7/21/2020</a:t>
            </a:fld>
            <a:endParaRPr lang="en-US"/>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a:p>
        </p:txBody>
      </p:sp>
    </p:spTree>
    <p:extLst>
      <p:ext uri="{BB962C8B-B14F-4D97-AF65-F5344CB8AC3E}">
        <p14:creationId xmlns:p14="http://schemas.microsoft.com/office/powerpoint/2010/main" val="742159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7/21/2020</a:t>
            </a:fld>
            <a:endParaRPr lang="en-US"/>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a:p>
        </p:txBody>
      </p:sp>
    </p:spTree>
    <p:extLst>
      <p:ext uri="{BB962C8B-B14F-4D97-AF65-F5344CB8AC3E}">
        <p14:creationId xmlns:p14="http://schemas.microsoft.com/office/powerpoint/2010/main" val="2858145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7/21/2020</a:t>
            </a:fld>
            <a:endParaRPr lang="en-US"/>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a:p>
        </p:txBody>
      </p:sp>
    </p:spTree>
    <p:extLst>
      <p:ext uri="{BB962C8B-B14F-4D97-AF65-F5344CB8AC3E}">
        <p14:creationId xmlns:p14="http://schemas.microsoft.com/office/powerpoint/2010/main" val="29818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7/21/2020</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7/21/2020</a:t>
            </a:fld>
            <a:endParaRPr lang="en-US"/>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a:p>
        </p:txBody>
      </p:sp>
    </p:spTree>
    <p:extLst>
      <p:ext uri="{BB962C8B-B14F-4D97-AF65-F5344CB8AC3E}">
        <p14:creationId xmlns:p14="http://schemas.microsoft.com/office/powerpoint/2010/main" val="3103980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7/21/2020</a:t>
            </a:fld>
            <a:endParaRPr lang="en-US"/>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a:p>
        </p:txBody>
      </p:sp>
    </p:spTree>
    <p:extLst>
      <p:ext uri="{BB962C8B-B14F-4D97-AF65-F5344CB8AC3E}">
        <p14:creationId xmlns:p14="http://schemas.microsoft.com/office/powerpoint/2010/main" val="3458004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7/21/2020</a:t>
            </a:fld>
            <a:endParaRPr lang="en-US"/>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a:p>
        </p:txBody>
      </p:sp>
    </p:spTree>
    <p:extLst>
      <p:ext uri="{BB962C8B-B14F-4D97-AF65-F5344CB8AC3E}">
        <p14:creationId xmlns:p14="http://schemas.microsoft.com/office/powerpoint/2010/main" val="3154412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7/21/2020</a:t>
            </a:fld>
            <a:endParaRPr lang="en-US"/>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a:p>
        </p:txBody>
      </p:sp>
    </p:spTree>
    <p:extLst>
      <p:ext uri="{BB962C8B-B14F-4D97-AF65-F5344CB8AC3E}">
        <p14:creationId xmlns:p14="http://schemas.microsoft.com/office/powerpoint/2010/main" val="3994061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7/21/2020</a:t>
            </a:fld>
            <a:endParaRPr lang="en-US"/>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a:p>
        </p:txBody>
      </p:sp>
    </p:spTree>
    <p:extLst>
      <p:ext uri="{BB962C8B-B14F-4D97-AF65-F5344CB8AC3E}">
        <p14:creationId xmlns:p14="http://schemas.microsoft.com/office/powerpoint/2010/main" val="1704977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7/21/2020</a:t>
            </a:fld>
            <a:endParaRPr lang="en-US"/>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a:p>
        </p:txBody>
      </p:sp>
    </p:spTree>
    <p:extLst>
      <p:ext uri="{BB962C8B-B14F-4D97-AF65-F5344CB8AC3E}">
        <p14:creationId xmlns:p14="http://schemas.microsoft.com/office/powerpoint/2010/main" val="30624968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7/21/2020</a:t>
            </a:fld>
            <a:endParaRPr lang="en-US"/>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a:p>
        </p:txBody>
      </p:sp>
    </p:spTree>
    <p:extLst>
      <p:ext uri="{BB962C8B-B14F-4D97-AF65-F5344CB8AC3E}">
        <p14:creationId xmlns:p14="http://schemas.microsoft.com/office/powerpoint/2010/main" val="1501068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793132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429071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66353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7/21/2020</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812992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048477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3348363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534511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54370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364605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1049764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extLst>
      <p:ext uri="{BB962C8B-B14F-4D97-AF65-F5344CB8AC3E}">
        <p14:creationId xmlns:p14="http://schemas.microsoft.com/office/powerpoint/2010/main" val="2718370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7/21/2020</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7/21/2020</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8587"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457167" indent="-457167">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08878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7/21/2020</a:t>
            </a:fld>
            <a:endParaRPr lang="en-US"/>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a:p>
        </p:txBody>
      </p:sp>
    </p:spTree>
    <p:extLst>
      <p:ext uri="{BB962C8B-B14F-4D97-AF65-F5344CB8AC3E}">
        <p14:creationId xmlns:p14="http://schemas.microsoft.com/office/powerpoint/2010/main" val="133355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7/21/2020</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7/21/2020</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7/21/2020</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image" Target="../media/image7.tif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7.tiff"/><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7/21/2020</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rgbClr val="719501"/>
              </a:solidFill>
            </a:endParaRPr>
          </a:p>
        </p:txBody>
      </p:sp>
      <p:sp>
        <p:nvSpPr>
          <p:cNvPr id="3" name="Text Placeholder 2"/>
          <p:cNvSpPr>
            <a:spLocks noGrp="1"/>
          </p:cNvSpPr>
          <p:nvPr>
            <p:ph type="body" idx="1"/>
          </p:nvPr>
        </p:nvSpPr>
        <p:spPr>
          <a:xfrm>
            <a:off x="609600" y="2464597"/>
            <a:ext cx="10972800" cy="36615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10FEF-330C-4E1A-A684-9B2DF34DF418}" type="datetimeFigureOut">
              <a:rPr lang="en-US" smtClean="0"/>
              <a:pPr/>
              <a:t>7/21/2020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C986F-1CB1-4BD8-B5F1-7284BCFBB2BF}" type="slidenum">
              <a:rPr lang="en-US" smtClean="0"/>
              <a:pPr/>
              <a:t>‹#›</a:t>
            </a:fld>
            <a:endParaRPr lang="en-US"/>
          </a:p>
        </p:txBody>
      </p:sp>
      <p:sp>
        <p:nvSpPr>
          <p:cNvPr id="2" name="Title Placeholder 1"/>
          <p:cNvSpPr>
            <a:spLocks noGrp="1"/>
          </p:cNvSpPr>
          <p:nvPr>
            <p:ph type="title"/>
          </p:nvPr>
        </p:nvSpPr>
        <p:spPr>
          <a:xfrm>
            <a:off x="609600" y="1371600"/>
            <a:ext cx="10972800" cy="914757"/>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2" descr="F:\downloads\working\NIDDK Powerpoint Template\niddk\2013\NIH_NIDDK_Master_Logo\NIH_NIDDK_Master_Logo_White.png">
            <a:extLst>
              <a:ext uri="{FF2B5EF4-FFF2-40B4-BE49-F238E27FC236}">
                <a16:creationId xmlns:a16="http://schemas.microsoft.com/office/drawing/2014/main" id="{DD9AB97A-AAEF-484A-A982-1EFC1F41B4EA}"/>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50507" y="268803"/>
            <a:ext cx="2925763" cy="652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Z:\ G R A P H I C  E L E M E N T S\Logos\DHHS\GIF PNG files\DHHS logo black.png">
            <a:extLst>
              <a:ext uri="{FF2B5EF4-FFF2-40B4-BE49-F238E27FC236}">
                <a16:creationId xmlns:a16="http://schemas.microsoft.com/office/drawing/2014/main" id="{4DC2D1EF-4179-4DC2-8C6A-D6E072B5EA1B}"/>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3" name="Picture 2" descr="Z:\ G R A P H I C  E L E M E N T S\Logos\niddk\2013\NIH_NIDDK_Master_Logo\NIH_NIDDK_Master_Logo_2Color copy.png">
            <a:extLst>
              <a:ext uri="{FF2B5EF4-FFF2-40B4-BE49-F238E27FC236}">
                <a16:creationId xmlns:a16="http://schemas.microsoft.com/office/drawing/2014/main" id="{8DCC9CC9-9337-4639-A4B0-DDBEF63EE2EC}"/>
              </a:ext>
            </a:extLst>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4" name="Picture 13">
            <a:extLst>
              <a:ext uri="{FF2B5EF4-FFF2-40B4-BE49-F238E27FC236}">
                <a16:creationId xmlns:a16="http://schemas.microsoft.com/office/drawing/2014/main" id="{B54FBCAB-C744-9A43-B1C9-42F1737A0CF9}"/>
              </a:ext>
            </a:extLst>
          </p:cNvPr>
          <p:cNvPicPr>
            <a:picLocks noChangeAspect="1"/>
          </p:cNvPicPr>
          <p:nvPr userDrawn="1"/>
        </p:nvPicPr>
        <p:blipFill rotWithShape="1">
          <a:blip r:embed="rId16"/>
          <a:srcRect t="2" r="73239" b="-24667"/>
          <a:stretch/>
        </p:blipFill>
        <p:spPr>
          <a:xfrm>
            <a:off x="450508" y="5847118"/>
            <a:ext cx="1258781" cy="6400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0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7/21/2020</a:t>
            </a:fld>
            <a:endParaRPr lang="en-US"/>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7/21/2020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7/21/2020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9" r:id="rId6"/>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tiff"/><Relationship Id="rId9" Type="http://schemas.openxmlformats.org/officeDocument/2006/relationships/image" Target="../media/image18.tiff"/></Relationships>
</file>

<file path=ppt/slides/_rels/slide14.xml.rels><?xml version="1.0" encoding="UTF-8" standalone="yes"?>
<Relationships xmlns="http://schemas.openxmlformats.org/package/2006/relationships"><Relationship Id="rId3" Type="http://schemas.openxmlformats.org/officeDocument/2006/relationships/hyperlink" Target="https://catalyst.nejm.org/making-the-comprehensive-shared-care-plan-a-reality/" TargetMode="External"/><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32.xml"/><Relationship Id="rId7" Type="http://schemas.openxmlformats.org/officeDocument/2006/relationships/diagramQuickStyle" Target="../diagrams/quickStyl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11.xml"/><Relationship Id="rId9" Type="http://schemas.microsoft.com/office/2007/relationships/diagramDrawing" Target="../diagrams/drawin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hyperlink" Target="https://confluence.hl7.org/display/PC/Multiple+Chronic+Conditions+%28MCC%29+eCare+Plan" TargetMode="External"/><Relationship Id="rId2" Type="http://schemas.openxmlformats.org/officeDocument/2006/relationships/hyperlink" Target="https://ecareplan.ahrq.gov/collaborate/" TargetMode="External"/><Relationship Id="rId1" Type="http://schemas.openxmlformats.org/officeDocument/2006/relationships/slideLayout" Target="../slideLayouts/slideLayout49.xml"/><Relationship Id="rId4" Type="http://schemas.openxmlformats.org/officeDocument/2006/relationships/hyperlink" Target="mailto:jenna.norton@nih.go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notesSlide" Target="../notesSlides/notesSlide19.xml"/><Relationship Id="rId16" Type="http://schemas.openxmlformats.org/officeDocument/2006/relationships/image" Target="../media/image35.jpeg"/><Relationship Id="rId1" Type="http://schemas.openxmlformats.org/officeDocument/2006/relationships/slideLayout" Target="../slideLayouts/slideLayout60.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jpeg"/><Relationship Id="rId10" Type="http://schemas.openxmlformats.org/officeDocument/2006/relationships/image" Target="../media/image29.jp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9.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8.jpeg"/><Relationship Id="rId2" Type="http://schemas.openxmlformats.org/officeDocument/2006/relationships/notesSlide" Target="../notesSlides/notesSlide20.xml"/><Relationship Id="rId16" Type="http://schemas.openxmlformats.org/officeDocument/2006/relationships/image" Target="../media/image41.png"/><Relationship Id="rId1" Type="http://schemas.openxmlformats.org/officeDocument/2006/relationships/slideLayout" Target="../slideLayouts/slideLayout60.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40.jpeg"/><Relationship Id="rId10" Type="http://schemas.openxmlformats.org/officeDocument/2006/relationships/image" Target="../media/image29.jpg"/><Relationship Id="rId4" Type="http://schemas.openxmlformats.org/officeDocument/2006/relationships/image" Target="../media/image36.png"/><Relationship Id="rId9" Type="http://schemas.openxmlformats.org/officeDocument/2006/relationships/image" Target="../media/image37.png"/><Relationship Id="rId1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60.xml"/><Relationship Id="rId5" Type="http://schemas.openxmlformats.org/officeDocument/2006/relationships/image" Target="../media/image45.png"/><Relationship Id="rId4" Type="http://schemas.openxmlformats.org/officeDocument/2006/relationships/image" Target="../media/image44.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c.gov/surveillance/projects/Modernizing-Death-Reporting.html" TargetMode="External"/><Relationship Id="rId2" Type="http://schemas.openxmlformats.org/officeDocument/2006/relationships/hyperlink" Target="https://www.cdc.gov/nchs/nvss/modernization.htm" TargetMode="External"/><Relationship Id="rId1" Type="http://schemas.openxmlformats.org/officeDocument/2006/relationships/slideLayout" Target="../slideLayouts/slideLayout63.xml"/><Relationship Id="rId4" Type="http://schemas.openxmlformats.org/officeDocument/2006/relationships/hyperlink" Target="http://hl7.org/fhir/us/vrdr/"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mailto:pdz1@cdc.gov" TargetMode="External"/><Relationship Id="rId13" Type="http://schemas.openxmlformats.org/officeDocument/2006/relationships/hyperlink" Target="mailto:nagesh.bashyam@drajer.com" TargetMode="External"/><Relationship Id="rId18" Type="http://schemas.openxmlformats.org/officeDocument/2006/relationships/hyperlink" Target="mailto:brett@waveoneassociates.com" TargetMode="External"/><Relationship Id="rId3" Type="http://schemas.openxmlformats.org/officeDocument/2006/relationships/hyperlink" Target="mailto:wfb6@cdc.gov" TargetMode="External"/><Relationship Id="rId7" Type="http://schemas.openxmlformats.org/officeDocument/2006/relationships/hyperlink" Target="mailto:vaz6@cdc.gov" TargetMode="External"/><Relationship Id="rId12" Type="http://schemas.openxmlformats.org/officeDocument/2006/relationships/hyperlink" Target="mailto:lober@uw.edu" TargetMode="External"/><Relationship Id="rId17" Type="http://schemas.openxmlformats.org/officeDocument/2006/relationships/hyperlink" Target="mailto:mike.flanigan@carradora.com" TargetMode="External"/><Relationship Id="rId2" Type="http://schemas.openxmlformats.org/officeDocument/2006/relationships/hyperlink" Target="mailto:ktx2@cdc.gov" TargetMode="External"/><Relationship Id="rId16" Type="http://schemas.openxmlformats.org/officeDocument/2006/relationships/hyperlink" Target="mailto:kishore.bashyam@drajer.com" TargetMode="External"/><Relationship Id="rId1" Type="http://schemas.openxmlformats.org/officeDocument/2006/relationships/slideLayout" Target="../slideLayouts/slideLayout2.xml"/><Relationship Id="rId6" Type="http://schemas.openxmlformats.org/officeDocument/2006/relationships/hyperlink" Target="mailto:ieo9@cdc.gov" TargetMode="External"/><Relationship Id="rId11" Type="http://schemas.openxmlformats.org/officeDocument/2006/relationships/hyperlink" Target="mailto:john.loonsk@jhu.edu" TargetMode="External"/><Relationship Id="rId5" Type="http://schemas.openxmlformats.org/officeDocument/2006/relationships/hyperlink" Target="mailto:puv5@cdc.gov" TargetMode="External"/><Relationship Id="rId15" Type="http://schemas.openxmlformats.org/officeDocument/2006/relationships/hyperlink" Target="mailto:jamie.parker@carradora.com" TargetMode="External"/><Relationship Id="rId10" Type="http://schemas.openxmlformats.org/officeDocument/2006/relationships/hyperlink" Target="mailto:lbk1@cdc.gov" TargetMode="External"/><Relationship Id="rId4" Type="http://schemas.openxmlformats.org/officeDocument/2006/relationships/hyperlink" Target="mailto:fos2@cdc.gov" TargetMode="External"/><Relationship Id="rId9" Type="http://schemas.openxmlformats.org/officeDocument/2006/relationships/hyperlink" Target="mailto:wso3@cdc.gov" TargetMode="External"/><Relationship Id="rId14" Type="http://schemas.openxmlformats.org/officeDocument/2006/relationships/hyperlink" Target="mailto:becky.angeles@carradora.co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confluence.hl7.org/display/FHIR/IG+Publisher+Documentation" TargetMode="External"/><Relationship Id="rId3" Type="http://schemas.openxmlformats.org/officeDocument/2006/relationships/hyperlink" Target="https://hl7.org/fhir/summary.html" TargetMode="External"/><Relationship Id="rId7" Type="http://schemas.openxmlformats.org/officeDocument/2006/relationships/hyperlink" Target="https://www.hl7.org/fhir/overview-arch.html" TargetMode="External"/><Relationship Id="rId2" Type="http://schemas.openxmlformats.org/officeDocument/2006/relationships/hyperlink" Target="https://hl7.org/fhir/" TargetMode="External"/><Relationship Id="rId1" Type="http://schemas.openxmlformats.org/officeDocument/2006/relationships/slideLayout" Target="../slideLayouts/slideLayout2.xml"/><Relationship Id="rId6" Type="http://schemas.openxmlformats.org/officeDocument/2006/relationships/hyperlink" Target="https://www.hl7.org/fhir/overview-clinical.html" TargetMode="External"/><Relationship Id="rId5" Type="http://schemas.openxmlformats.org/officeDocument/2006/relationships/hyperlink" Target="https://www.hl7.org/fhir/overview-dev.html" TargetMode="External"/><Relationship Id="rId4" Type="http://schemas.openxmlformats.org/officeDocument/2006/relationships/hyperlink" Target="https://www.hl7.org/fhir/overview.html" TargetMode="External"/><Relationship Id="rId9" Type="http://schemas.openxmlformats.org/officeDocument/2006/relationships/hyperlink" Target="https://confluence.hl7.org/display/FHIR/FHIR+Implementation+Guide+Process+Flo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arradora.atlassian.net/wiki/spaces/MedMorph/pages/692060180/Health+Care+Survey+Use+Case+-+DRAFT" TargetMode="External"/><Relationship Id="rId2" Type="http://schemas.openxmlformats.org/officeDocument/2006/relationships/hyperlink" Target="https://carradora.atlassian.net/wiki/spaces/MedMorph/pages/545914881/Reference+Architecture+Document" TargetMode="External"/><Relationship Id="rId1" Type="http://schemas.openxmlformats.org/officeDocument/2006/relationships/slideLayout" Target="../slideLayouts/slideLayout2.xml"/><Relationship Id="rId5" Type="http://schemas.openxmlformats.org/officeDocument/2006/relationships/hyperlink" Target="https://carradora.atlassian.net/wiki/spaces/MedMorph/pages/699990019/Cancer+Use+Case+-+DRAFT" TargetMode="External"/><Relationship Id="rId4" Type="http://schemas.openxmlformats.org/officeDocument/2006/relationships/hyperlink" Target="https://carradora.atlassian.net/wiki/spaces/MedMorph/pages/694452251/Hepatitis+C+Use+Case+-+DRAF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hl7.org/events/fhir/connectathon/2020/09/" TargetMode="External"/><Relationship Id="rId2" Type="http://schemas.openxmlformats.org/officeDocument/2006/relationships/hyperlink" Target="https://confluence.hl7.org/display/PHWG/Making+EHR+Data+More+Available+for+Research+and+Public+Health+%28MedMorph%29+Reference+Architecture+HL7+FHIR+Implementation+Guide" TargetMode="External"/><Relationship Id="rId1" Type="http://schemas.openxmlformats.org/officeDocument/2006/relationships/slideLayout" Target="../slideLayouts/slideLayout2.xml"/><Relationship Id="rId4" Type="http://schemas.openxmlformats.org/officeDocument/2006/relationships/hyperlink" Target="https://www.hl7.org/events/working_group_meeting/2020/09/index.cfm?utm_source=HL7+Members+Verified+Oct+2019+Large+List&amp;utm_campaign=1c006492ee-EMAIL_CAMPAIGN_2018_01_29_COPY_01&amp;utm_medium=email&amp;utm_term=0_06eea0748f-1c006492ee-5579232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tiff"/><Relationship Id="rId9" Type="http://schemas.openxmlformats.org/officeDocument/2006/relationships/image" Target="../media/image1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325"/>
            <a:ext cx="12192000" cy="570173"/>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rgbClr val="FFFFFF"/>
                </a:solidFill>
                <a:latin typeface="Myriad Web Pro"/>
              </a:rPr>
              <a:t>										July 21, 2020 </a:t>
            </a:r>
          </a:p>
        </p:txBody>
      </p:sp>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Co-Chairs:</a:t>
            </a:r>
          </a:p>
          <a:p>
            <a:pPr algn="ctr"/>
            <a:endParaRPr lang="en-US" sz="1000" dirty="0">
              <a:latin typeface="Calibri"/>
              <a:cs typeface="Calibri"/>
            </a:endParaRPr>
          </a:p>
          <a:p>
            <a:pPr algn="ctr"/>
            <a:r>
              <a:rPr lang="en-US" sz="2400" dirty="0">
                <a:latin typeface="Calibri"/>
                <a:cs typeface="Calibri"/>
              </a:rPr>
              <a:t>Bill Lober</a:t>
            </a:r>
          </a:p>
          <a:p>
            <a:pPr algn="ctr"/>
            <a:r>
              <a:rPr lang="en-US" sz="2400" dirty="0">
                <a:latin typeface="Calibri"/>
                <a:cs typeface="Calibri"/>
              </a:rPr>
              <a:t>University of Washington</a:t>
            </a:r>
          </a:p>
          <a:p>
            <a:pPr algn="ctr"/>
            <a:endParaRPr lang="en-US" sz="1000" dirty="0">
              <a:latin typeface="Calibri"/>
              <a:cs typeface="Calibri"/>
            </a:endParaRPr>
          </a:p>
          <a:p>
            <a:pPr algn="ctr"/>
            <a:r>
              <a:rPr lang="en-US" sz="2400" dirty="0">
                <a:latin typeface="Calibri"/>
                <a:cs typeface="Calibri"/>
              </a:rPr>
              <a:t>John Loonsk</a:t>
            </a:r>
          </a:p>
          <a:p>
            <a:pPr algn="ctr"/>
            <a:r>
              <a:rPr lang="en-US" sz="2400" dirty="0">
                <a:latin typeface="Calibri"/>
                <a:cs typeface="Calibri"/>
              </a:rPr>
              <a:t>Johns Hopkins University</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r>
              <a:rPr lang="en-US" sz="4800" b="1" dirty="0">
                <a:solidFill>
                  <a:srgbClr val="FFFFFF"/>
                </a:solidFill>
                <a:latin typeface="Calibri" panose="020F0502020204030204" pitchFamily="34" charset="0"/>
                <a:cs typeface="Calibri" panose="020F0502020204030204" pitchFamily="34" charset="0"/>
              </a:rPr>
              <a:t>Technical Expert Panel (TEP)</a:t>
            </a:r>
            <a:endParaRPr lang="en-US" dirty="0">
              <a:solidFill>
                <a:srgbClr val="FFFFFF"/>
              </a:solidFill>
              <a:latin typeface="Calibri" panose="020F0502020204030204" pitchFamily="34" charset="0"/>
              <a:cs typeface="Calibri" panose="020F0502020204030204" pitchFamily="34" charset="0"/>
            </a:endParaRP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1D15-A823-4F4F-988B-87E2941B4D20}"/>
              </a:ext>
            </a:extLst>
          </p:cNvPr>
          <p:cNvSpPr>
            <a:spLocks noGrp="1"/>
          </p:cNvSpPr>
          <p:nvPr>
            <p:ph type="title"/>
          </p:nvPr>
        </p:nvSpPr>
        <p:spPr/>
        <p:txBody>
          <a:bodyPr>
            <a:normAutofit fontScale="90000"/>
          </a:bodyPr>
          <a:lstStyle/>
          <a:p>
            <a:r>
              <a:rPr lang="en-US" dirty="0"/>
              <a:t>Care coordination &amp; research challenges are exacerbated in people with multiple chronic conditions</a:t>
            </a:r>
          </a:p>
        </p:txBody>
      </p:sp>
      <p:sp>
        <p:nvSpPr>
          <p:cNvPr id="3" name="Content Placeholder 2">
            <a:extLst>
              <a:ext uri="{FF2B5EF4-FFF2-40B4-BE49-F238E27FC236}">
                <a16:creationId xmlns:a16="http://schemas.microsoft.com/office/drawing/2014/main" id="{E1D43774-BEF5-084E-9D82-818CFAEAB832}"/>
              </a:ext>
            </a:extLst>
          </p:cNvPr>
          <p:cNvSpPr>
            <a:spLocks noGrp="1"/>
          </p:cNvSpPr>
          <p:nvPr>
            <p:ph idx="1"/>
          </p:nvPr>
        </p:nvSpPr>
        <p:spPr/>
        <p:txBody>
          <a:bodyPr>
            <a:normAutofit/>
          </a:bodyPr>
          <a:lstStyle/>
          <a:p>
            <a:r>
              <a:rPr lang="en-US" dirty="0"/>
              <a:t>MCC are common and burdensome</a:t>
            </a:r>
          </a:p>
          <a:p>
            <a:endParaRPr lang="en-US" dirty="0"/>
          </a:p>
          <a:p>
            <a:r>
              <a:rPr lang="en-US" dirty="0"/>
              <a:t>Require coordination across a large care team for optimal outcomes</a:t>
            </a:r>
          </a:p>
          <a:p>
            <a:endParaRPr lang="en-US" dirty="0"/>
          </a:p>
          <a:p>
            <a:r>
              <a:rPr lang="en-US" dirty="0"/>
              <a:t>Complex mix of medical, social, cognitive and functional issues</a:t>
            </a:r>
          </a:p>
          <a:p>
            <a:pPr marL="0" indent="0">
              <a:buNone/>
            </a:pPr>
            <a:endParaRPr lang="en-US" dirty="0"/>
          </a:p>
          <a:p>
            <a:r>
              <a:rPr lang="en-US" dirty="0"/>
              <a:t>Often excluded from randomized controlled trials</a:t>
            </a:r>
          </a:p>
          <a:p>
            <a:pPr lvl="1">
              <a:buFont typeface="Wingdings" pitchFamily="2" charset="2"/>
              <a:buChar char="§"/>
            </a:pPr>
            <a:r>
              <a:rPr lang="en-US" dirty="0"/>
              <a:t>Limited evidence base for effective management</a:t>
            </a:r>
          </a:p>
        </p:txBody>
      </p:sp>
    </p:spTree>
    <p:extLst>
      <p:ext uri="{BB962C8B-B14F-4D97-AF65-F5344CB8AC3E}">
        <p14:creationId xmlns:p14="http://schemas.microsoft.com/office/powerpoint/2010/main" val="140860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 15: Co-morbidity among Chronic Conditions for Medicare Fee-For-Service Beneficiaries: 2017&#10;Figure showing the Figure 15: Co-morbidity among Chronic Conditions for Medicare Fee-For-Service Beneficiaries : 2017. The data table is available from the Medicare Chronic Conditions website http://www.cms.gov/Research-Statistics-Data-and-Systems/Statistics-Trends-and-Reports/Chronic-Conditions/Maps_Charts.html and is located in the download zipped file titled “Chronic Conditions Charts: 2017”.&#10;" title="Figure 15: Co-morbidity among Chronic Conditions for Medicare Fee-For-Service Beneficiaries : 2017"/>
          <p:cNvPicPr>
            <a:picLocks noChangeAspect="1"/>
          </p:cNvPicPr>
          <p:nvPr/>
        </p:nvPicPr>
        <p:blipFill rotWithShape="1">
          <a:blip r:embed="rId3"/>
          <a:srcRect t="11335"/>
          <a:stretch/>
        </p:blipFill>
        <p:spPr>
          <a:xfrm>
            <a:off x="2824698" y="1192698"/>
            <a:ext cx="8817364" cy="5675242"/>
          </a:xfrm>
          <a:prstGeom prst="rect">
            <a:avLst/>
          </a:prstGeom>
        </p:spPr>
      </p:pic>
      <p:sp>
        <p:nvSpPr>
          <p:cNvPr id="2" name="Title 1">
            <a:extLst>
              <a:ext uri="{FF2B5EF4-FFF2-40B4-BE49-F238E27FC236}">
                <a16:creationId xmlns:a16="http://schemas.microsoft.com/office/drawing/2014/main" id="{51968D65-088B-4F44-8B64-EBBC8BC72D8B}"/>
              </a:ext>
            </a:extLst>
          </p:cNvPr>
          <p:cNvSpPr>
            <a:spLocks noGrp="1"/>
          </p:cNvSpPr>
          <p:nvPr>
            <p:ph type="title" idx="4294967295"/>
          </p:nvPr>
        </p:nvSpPr>
        <p:spPr>
          <a:xfrm>
            <a:off x="0" y="182563"/>
            <a:ext cx="10972800" cy="914400"/>
          </a:xfrm>
        </p:spPr>
        <p:txBody>
          <a:bodyPr>
            <a:normAutofit fontScale="90000"/>
          </a:bodyPr>
          <a:lstStyle/>
          <a:p>
            <a:r>
              <a:rPr lang="en-US" dirty="0"/>
              <a:t>Comorbidity in Fee-for-Service Medicare Beneficiaries </a:t>
            </a:r>
            <a:br>
              <a:rPr lang="en-US" dirty="0"/>
            </a:br>
            <a:r>
              <a:rPr lang="en-US" dirty="0"/>
              <a:t>by Chronic Condition (2017)</a:t>
            </a:r>
          </a:p>
        </p:txBody>
      </p:sp>
    </p:spTree>
    <p:extLst>
      <p:ext uri="{BB962C8B-B14F-4D97-AF65-F5344CB8AC3E}">
        <p14:creationId xmlns:p14="http://schemas.microsoft.com/office/powerpoint/2010/main" val="1151443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F71161-0D32-6742-A1E2-16E0EA6F1BFA}"/>
              </a:ext>
            </a:extLst>
          </p:cNvPr>
          <p:cNvSpPr/>
          <p:nvPr/>
        </p:nvSpPr>
        <p:spPr>
          <a:xfrm>
            <a:off x="8592207" y="5343384"/>
            <a:ext cx="3599793" cy="1481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descr="Figure showing the Figure 14: Distribution of Medicare Fee-For-Service Beneficiaries and  30-Day Medicare Hospital Readmissions  by Number of Chronic Conditions: 2017. The data table is available from the Medicare Chronic Conditions website http://www.cms.gov/Research-Statistics-Data-and-Systems/Statistics-Trends-and-Reports/Chronic-Conditions/Maps_Charts.html and is located in the download zipped file titled “Chronic Conditions Charts: 2017”." title="Figure 14: Distribution of Medicare Fee-For-Service Beneficiaries and  30-Day Medicare Hospital Readmissions  by Number of Chronic Conditions: 2017"/>
          <p:cNvPicPr>
            <a:picLocks noChangeAspect="1"/>
          </p:cNvPicPr>
          <p:nvPr/>
        </p:nvPicPr>
        <p:blipFill rotWithShape="1">
          <a:blip r:embed="rId2"/>
          <a:srcRect l="5177" t="11905" r="6329" b="4762"/>
          <a:stretch/>
        </p:blipFill>
        <p:spPr>
          <a:xfrm>
            <a:off x="2098757" y="1188720"/>
            <a:ext cx="8293346" cy="5669280"/>
          </a:xfrm>
          <a:prstGeom prst="rect">
            <a:avLst/>
          </a:prstGeom>
        </p:spPr>
      </p:pic>
      <p:sp>
        <p:nvSpPr>
          <p:cNvPr id="2" name="Title 1">
            <a:extLst>
              <a:ext uri="{FF2B5EF4-FFF2-40B4-BE49-F238E27FC236}">
                <a16:creationId xmlns:a16="http://schemas.microsoft.com/office/drawing/2014/main" id="{18D21C3F-7447-D742-B57F-0A2FD7BF4F3B}"/>
              </a:ext>
            </a:extLst>
          </p:cNvPr>
          <p:cNvSpPr>
            <a:spLocks noGrp="1"/>
          </p:cNvSpPr>
          <p:nvPr>
            <p:ph type="title"/>
          </p:nvPr>
        </p:nvSpPr>
        <p:spPr/>
        <p:txBody>
          <a:bodyPr>
            <a:normAutofit fontScale="90000"/>
          </a:bodyPr>
          <a:lstStyle/>
          <a:p>
            <a:r>
              <a:rPr lang="en-US" dirty="0"/>
              <a:t>Hospital Readmissions by Number of Comorbidities among Medicare Beneficiaries (2017)</a:t>
            </a:r>
          </a:p>
        </p:txBody>
      </p:sp>
    </p:spTree>
    <p:extLst>
      <p:ext uri="{BB962C8B-B14F-4D97-AF65-F5344CB8AC3E}">
        <p14:creationId xmlns:p14="http://schemas.microsoft.com/office/powerpoint/2010/main" val="171971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276DB82-D7D4-A241-80B6-FC937508C2A0}"/>
              </a:ext>
            </a:extLst>
          </p:cNvPr>
          <p:cNvSpPr/>
          <p:nvPr/>
        </p:nvSpPr>
        <p:spPr>
          <a:xfrm>
            <a:off x="8095480" y="5328850"/>
            <a:ext cx="4096520" cy="152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sz="3200" dirty="0"/>
              <a:t>The e-care plan uses data standards to enable access to/sharing of comprehensive, person-centered information</a:t>
            </a:r>
          </a:p>
        </p:txBody>
      </p:sp>
      <p:grpSp>
        <p:nvGrpSpPr>
          <p:cNvPr id="17" name="Group 16">
            <a:extLst>
              <a:ext uri="{FF2B5EF4-FFF2-40B4-BE49-F238E27FC236}">
                <a16:creationId xmlns:a16="http://schemas.microsoft.com/office/drawing/2014/main" id="{8F6C35A5-846D-854E-A8CB-D0EA14782994}"/>
              </a:ext>
            </a:extLst>
          </p:cNvPr>
          <p:cNvGrpSpPr/>
          <p:nvPr/>
        </p:nvGrpSpPr>
        <p:grpSpPr>
          <a:xfrm>
            <a:off x="393333" y="1965213"/>
            <a:ext cx="5721099" cy="4250950"/>
            <a:chOff x="3122654" y="1640705"/>
            <a:chExt cx="5721099" cy="4250950"/>
          </a:xfrm>
        </p:grpSpPr>
        <p:grpSp>
          <p:nvGrpSpPr>
            <p:cNvPr id="40" name="Group 39">
              <a:extLst>
                <a:ext uri="{FF2B5EF4-FFF2-40B4-BE49-F238E27FC236}">
                  <a16:creationId xmlns:a16="http://schemas.microsoft.com/office/drawing/2014/main" id="{10593775-851F-AD4D-A3EE-FE6A082C9E69}"/>
                </a:ext>
              </a:extLst>
            </p:cNvPr>
            <p:cNvGrpSpPr>
              <a:grpSpLocks noChangeAspect="1"/>
            </p:cNvGrpSpPr>
            <p:nvPr/>
          </p:nvGrpSpPr>
          <p:grpSpPr>
            <a:xfrm>
              <a:off x="4038499" y="1709523"/>
              <a:ext cx="4805254" cy="4007715"/>
              <a:chOff x="1494303" y="1254387"/>
              <a:chExt cx="6083587" cy="5073884"/>
            </a:xfrm>
          </p:grpSpPr>
          <p:grpSp>
            <p:nvGrpSpPr>
              <p:cNvPr id="42" name="Group 41">
                <a:extLst>
                  <a:ext uri="{FF2B5EF4-FFF2-40B4-BE49-F238E27FC236}">
                    <a16:creationId xmlns:a16="http://schemas.microsoft.com/office/drawing/2014/main" id="{D40A3658-6D47-3F44-9E6C-FBD54AC9DCA2}"/>
                  </a:ext>
                </a:extLst>
              </p:cNvPr>
              <p:cNvGrpSpPr/>
              <p:nvPr/>
            </p:nvGrpSpPr>
            <p:grpSpPr>
              <a:xfrm>
                <a:off x="1494303" y="1254387"/>
                <a:ext cx="6083587" cy="5073884"/>
                <a:chOff x="-1345776" y="786729"/>
                <a:chExt cx="6083587" cy="5073884"/>
              </a:xfrm>
            </p:grpSpPr>
            <p:pic>
              <p:nvPicPr>
                <p:cNvPr id="52" name="Picture 51" descr="C:\Users\draw0003\AppData\Local\Microsoft\Windows\Temporary Internet Files\Content.IE5\WTZTIC9A\data_protection-280x300[1].jpg">
                  <a:extLst>
                    <a:ext uri="{FF2B5EF4-FFF2-40B4-BE49-F238E27FC236}">
                      <a16:creationId xmlns:a16="http://schemas.microsoft.com/office/drawing/2014/main" id="{3A898F42-A987-284C-B7E8-D5926A7F62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1349" y="786729"/>
                  <a:ext cx="1133475" cy="121443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3" name="Straight Connector 52">
                  <a:extLst>
                    <a:ext uri="{FF2B5EF4-FFF2-40B4-BE49-F238E27FC236}">
                      <a16:creationId xmlns:a16="http://schemas.microsoft.com/office/drawing/2014/main" id="{7435C89C-3229-944E-8D5B-54039896DD3D}"/>
                    </a:ext>
                  </a:extLst>
                </p:cNvPr>
                <p:cNvCxnSpPr/>
                <p:nvPr/>
              </p:nvCxnSpPr>
              <p:spPr>
                <a:xfrm flipH="1">
                  <a:off x="1788342" y="1380275"/>
                  <a:ext cx="518377" cy="0"/>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947C6B19-0F62-CC4D-8C85-81FC044DF208}"/>
                    </a:ext>
                  </a:extLst>
                </p:cNvPr>
                <p:cNvCxnSpPr>
                  <a:cxnSpLocks/>
                </p:cNvCxnSpPr>
                <p:nvPr/>
              </p:nvCxnSpPr>
              <p:spPr>
                <a:xfrm flipV="1">
                  <a:off x="-1345775" y="1307033"/>
                  <a:ext cx="2215564" cy="1501269"/>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6158D33-A0E0-B74B-80B1-3371CB014D05}"/>
                    </a:ext>
                  </a:extLst>
                </p:cNvPr>
                <p:cNvCxnSpPr>
                  <a:cxnSpLocks/>
                </p:cNvCxnSpPr>
                <p:nvPr/>
              </p:nvCxnSpPr>
              <p:spPr>
                <a:xfrm flipV="1">
                  <a:off x="-1128310" y="2219941"/>
                  <a:ext cx="3677899" cy="958221"/>
                </a:xfrm>
                <a:prstGeom prst="line">
                  <a:avLst/>
                </a:prstGeom>
                <a:ln w="57150" cmpd="sng">
                  <a:solidFill>
                    <a:schemeClr val="accent2"/>
                  </a:solidFill>
                  <a:prstDash val="dash"/>
                  <a:headEnd type="triangle" w="lg" len="sm"/>
                  <a:tailEnd type="triangle" w="lg" len="sm"/>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8AB2C68-9A98-044D-AD8D-6C76601B9DF4}"/>
                    </a:ext>
                  </a:extLst>
                </p:cNvPr>
                <p:cNvCxnSpPr>
                  <a:cxnSpLocks/>
                </p:cNvCxnSpPr>
                <p:nvPr/>
              </p:nvCxnSpPr>
              <p:spPr>
                <a:xfrm>
                  <a:off x="-1345776" y="4518944"/>
                  <a:ext cx="2693086" cy="909839"/>
                </a:xfrm>
                <a:prstGeom prst="line">
                  <a:avLst/>
                </a:prstGeom>
                <a:ln w="57150" cmpd="sng">
                  <a:solidFill>
                    <a:schemeClr val="accent2"/>
                  </a:solidFill>
                  <a:prstDash val="dash"/>
                  <a:headEnd type="triangle" w="lg" len="sm"/>
                  <a:tailEnd type="triangle" w="lg" len="sm"/>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A778826-1F9C-BF48-8B62-A5E5804FB1C4}"/>
                    </a:ext>
                  </a:extLst>
                </p:cNvPr>
                <p:cNvCxnSpPr>
                  <a:cxnSpLocks/>
                </p:cNvCxnSpPr>
                <p:nvPr/>
              </p:nvCxnSpPr>
              <p:spPr>
                <a:xfrm flipV="1">
                  <a:off x="-1007901" y="3385161"/>
                  <a:ext cx="4533328" cy="301631"/>
                </a:xfrm>
                <a:prstGeom prst="line">
                  <a:avLst/>
                </a:prstGeom>
                <a:ln w="57150" cmpd="sng">
                  <a:solidFill>
                    <a:schemeClr val="accent2"/>
                  </a:solidFill>
                  <a:prstDash val="dash"/>
                  <a:headEnd type="triangle" w="lg" len="sm"/>
                  <a:tailEnd type="triangle" w="lg" len="sm"/>
                </a:ln>
              </p:spPr>
              <p:style>
                <a:lnRef idx="2">
                  <a:schemeClr val="accent1"/>
                </a:lnRef>
                <a:fillRef idx="0">
                  <a:schemeClr val="accent1"/>
                </a:fillRef>
                <a:effectRef idx="1">
                  <a:schemeClr val="accent1"/>
                </a:effectRef>
                <a:fontRef idx="minor">
                  <a:schemeClr val="tx1"/>
                </a:fontRef>
              </p:style>
            </p:cxnSp>
            <p:pic>
              <p:nvPicPr>
                <p:cNvPr id="67" name="Picture 66" descr="C:\Users\draw0003\AppData\Local\Microsoft\Windows\Temporary Internet Files\Content.IE5\WTZTIC9A\data_protection-280x300[1].jpg">
                  <a:extLst>
                    <a:ext uri="{FF2B5EF4-FFF2-40B4-BE49-F238E27FC236}">
                      <a16:creationId xmlns:a16="http://schemas.microsoft.com/office/drawing/2014/main" id="{B01DDF5C-78DA-8E46-8EC8-11F8DE751D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4337" y="4646176"/>
                  <a:ext cx="1133474" cy="1214437"/>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8" name="Straight Connector 67">
                  <a:extLst>
                    <a:ext uri="{FF2B5EF4-FFF2-40B4-BE49-F238E27FC236}">
                      <a16:creationId xmlns:a16="http://schemas.microsoft.com/office/drawing/2014/main" id="{D1894258-CE5D-4447-8FA2-F1634865A87D}"/>
                    </a:ext>
                  </a:extLst>
                </p:cNvPr>
                <p:cNvCxnSpPr>
                  <a:cxnSpLocks/>
                </p:cNvCxnSpPr>
                <p:nvPr/>
              </p:nvCxnSpPr>
              <p:spPr>
                <a:xfrm flipH="1">
                  <a:off x="2227170" y="5428782"/>
                  <a:ext cx="1298257" cy="3021"/>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74DBCD0-D44E-7C44-8886-C92262B5B1DA}"/>
                    </a:ext>
                  </a:extLst>
                </p:cNvPr>
                <p:cNvCxnSpPr>
                  <a:cxnSpLocks/>
                </p:cNvCxnSpPr>
                <p:nvPr/>
              </p:nvCxnSpPr>
              <p:spPr>
                <a:xfrm>
                  <a:off x="4171074" y="4095610"/>
                  <a:ext cx="1" cy="429469"/>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6DE7CE3D-D714-404B-9CA3-6AE42866AB8D}"/>
                    </a:ext>
                  </a:extLst>
                </p:cNvPr>
                <p:cNvCxnSpPr>
                  <a:cxnSpLocks/>
                </p:cNvCxnSpPr>
                <p:nvPr/>
              </p:nvCxnSpPr>
              <p:spPr>
                <a:xfrm>
                  <a:off x="-909716" y="4091070"/>
                  <a:ext cx="4529252" cy="855748"/>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grpSp>
          <p:pic>
            <p:nvPicPr>
              <p:cNvPr id="45" name="Picture 44">
                <a:extLst>
                  <a:ext uri="{FF2B5EF4-FFF2-40B4-BE49-F238E27FC236}">
                    <a16:creationId xmlns:a16="http://schemas.microsoft.com/office/drawing/2014/main" id="{E590B1D3-7106-374A-94D4-75A9693761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6634811" y="2098040"/>
                <a:ext cx="752689" cy="493764"/>
              </a:xfrm>
              <a:prstGeom prst="rect">
                <a:avLst/>
              </a:prstGeom>
            </p:spPr>
          </p:pic>
          <p:cxnSp>
            <p:nvCxnSpPr>
              <p:cNvPr id="46" name="Straight Connector 45">
                <a:extLst>
                  <a:ext uri="{FF2B5EF4-FFF2-40B4-BE49-F238E27FC236}">
                    <a16:creationId xmlns:a16="http://schemas.microsoft.com/office/drawing/2014/main" id="{5FD1EC87-C6F5-0141-B87C-59B59682847B}"/>
                  </a:ext>
                </a:extLst>
              </p:cNvPr>
              <p:cNvCxnSpPr>
                <a:cxnSpLocks/>
              </p:cNvCxnSpPr>
              <p:nvPr/>
            </p:nvCxnSpPr>
            <p:spPr>
              <a:xfrm flipH="1">
                <a:off x="7026814" y="2682952"/>
                <a:ext cx="1" cy="484849"/>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2047372-D4A8-854E-AE47-7E59E728439B}"/>
                  </a:ext>
                </a:extLst>
              </p:cNvPr>
              <p:cNvCxnSpPr>
                <a:cxnSpLocks/>
              </p:cNvCxnSpPr>
              <p:nvPr/>
            </p:nvCxnSpPr>
            <p:spPr>
              <a:xfrm>
                <a:off x="6237837" y="1800386"/>
                <a:ext cx="496468" cy="293155"/>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grpSp>
        <p:pic>
          <p:nvPicPr>
            <p:cNvPr id="28" name="Picture 27">
              <a:extLst>
                <a:ext uri="{FF2B5EF4-FFF2-40B4-BE49-F238E27FC236}">
                  <a16:creationId xmlns:a16="http://schemas.microsoft.com/office/drawing/2014/main" id="{56F6F720-FF7A-3446-B085-E56AB7C4A9F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2323" r="27933"/>
            <a:stretch/>
          </p:blipFill>
          <p:spPr>
            <a:xfrm>
              <a:off x="3122654" y="3334160"/>
              <a:ext cx="915399" cy="1381764"/>
            </a:xfrm>
            <a:prstGeom prst="rect">
              <a:avLst/>
            </a:prstGeom>
          </p:spPr>
        </p:pic>
        <p:pic>
          <p:nvPicPr>
            <p:cNvPr id="29" name="Picture 28">
              <a:extLst>
                <a:ext uri="{FF2B5EF4-FFF2-40B4-BE49-F238E27FC236}">
                  <a16:creationId xmlns:a16="http://schemas.microsoft.com/office/drawing/2014/main" id="{4D99F104-83E5-A745-AC04-BA0FBF247FF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6709" r="15798" b="23851"/>
            <a:stretch/>
          </p:blipFill>
          <p:spPr>
            <a:xfrm>
              <a:off x="6968184" y="1640705"/>
              <a:ext cx="792252" cy="1037368"/>
            </a:xfrm>
            <a:prstGeom prst="rect">
              <a:avLst/>
            </a:prstGeom>
          </p:spPr>
        </p:pic>
        <p:pic>
          <p:nvPicPr>
            <p:cNvPr id="11" name="Picture 10">
              <a:extLst>
                <a:ext uri="{FF2B5EF4-FFF2-40B4-BE49-F238E27FC236}">
                  <a16:creationId xmlns:a16="http://schemas.microsoft.com/office/drawing/2014/main" id="{FF95647D-6C84-084B-B15D-BE850FD7C3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7517" y="3231323"/>
              <a:ext cx="717171" cy="1059820"/>
            </a:xfrm>
            <a:prstGeom prst="rect">
              <a:avLst/>
            </a:prstGeom>
          </p:spPr>
        </p:pic>
        <p:pic>
          <p:nvPicPr>
            <p:cNvPr id="13" name="Picture 12">
              <a:extLst>
                <a:ext uri="{FF2B5EF4-FFF2-40B4-BE49-F238E27FC236}">
                  <a16:creationId xmlns:a16="http://schemas.microsoft.com/office/drawing/2014/main" id="{AD9F3EA4-5B23-C24C-8C10-3E52A7B392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82084" y="4932406"/>
              <a:ext cx="662191" cy="959249"/>
            </a:xfrm>
            <a:prstGeom prst="rect">
              <a:avLst/>
            </a:prstGeom>
          </p:spPr>
        </p:pic>
      </p:grpSp>
      <p:sp>
        <p:nvSpPr>
          <p:cNvPr id="19" name="TextBox 18">
            <a:extLst>
              <a:ext uri="{FF2B5EF4-FFF2-40B4-BE49-F238E27FC236}">
                <a16:creationId xmlns:a16="http://schemas.microsoft.com/office/drawing/2014/main" id="{E79BAA6B-9F44-C247-89ED-982B13D0B772}"/>
              </a:ext>
            </a:extLst>
          </p:cNvPr>
          <p:cNvSpPr txBox="1"/>
          <p:nvPr/>
        </p:nvSpPr>
        <p:spPr>
          <a:xfrm>
            <a:off x="1626131" y="1320370"/>
            <a:ext cx="3743389" cy="461665"/>
          </a:xfrm>
          <a:prstGeom prst="rect">
            <a:avLst/>
          </a:prstGeom>
          <a:noFill/>
        </p:spPr>
        <p:txBody>
          <a:bodyPr wrap="square" rtlCol="0">
            <a:spAutoFit/>
          </a:bodyPr>
          <a:lstStyle/>
          <a:p>
            <a:pPr algn="ctr"/>
            <a:r>
              <a:rPr lang="en-US" sz="2400" b="1" u="sng" dirty="0"/>
              <a:t>Status Quo</a:t>
            </a:r>
          </a:p>
        </p:txBody>
      </p:sp>
      <p:sp>
        <p:nvSpPr>
          <p:cNvPr id="20" name="TextBox 19">
            <a:extLst>
              <a:ext uri="{FF2B5EF4-FFF2-40B4-BE49-F238E27FC236}">
                <a16:creationId xmlns:a16="http://schemas.microsoft.com/office/drawing/2014/main" id="{CB6E7FB5-0AB3-1D4B-9864-7BE5284FF624}"/>
              </a:ext>
            </a:extLst>
          </p:cNvPr>
          <p:cNvSpPr txBox="1"/>
          <p:nvPr/>
        </p:nvSpPr>
        <p:spPr>
          <a:xfrm>
            <a:off x="307224" y="5187439"/>
            <a:ext cx="1087615" cy="307777"/>
          </a:xfrm>
          <a:prstGeom prst="rect">
            <a:avLst/>
          </a:prstGeom>
          <a:noFill/>
        </p:spPr>
        <p:txBody>
          <a:bodyPr wrap="square" rtlCol="0">
            <a:spAutoFit/>
          </a:bodyPr>
          <a:lstStyle/>
          <a:p>
            <a:pPr algn="ctr"/>
            <a:r>
              <a:rPr lang="en-US" sz="1400" dirty="0"/>
              <a:t>Patient</a:t>
            </a:r>
          </a:p>
        </p:txBody>
      </p:sp>
      <p:sp>
        <p:nvSpPr>
          <p:cNvPr id="78" name="TextBox 77">
            <a:extLst>
              <a:ext uri="{FF2B5EF4-FFF2-40B4-BE49-F238E27FC236}">
                <a16:creationId xmlns:a16="http://schemas.microsoft.com/office/drawing/2014/main" id="{5AF8A35E-30F6-E54E-B3F0-27E4752A89C1}"/>
              </a:ext>
            </a:extLst>
          </p:cNvPr>
          <p:cNvSpPr txBox="1"/>
          <p:nvPr/>
        </p:nvSpPr>
        <p:spPr>
          <a:xfrm>
            <a:off x="3151248" y="6365788"/>
            <a:ext cx="1087615" cy="307777"/>
          </a:xfrm>
          <a:prstGeom prst="rect">
            <a:avLst/>
          </a:prstGeom>
          <a:noFill/>
        </p:spPr>
        <p:txBody>
          <a:bodyPr wrap="square" rtlCol="0">
            <a:spAutoFit/>
          </a:bodyPr>
          <a:lstStyle/>
          <a:p>
            <a:pPr algn="ctr"/>
            <a:r>
              <a:rPr lang="en-US" sz="1400" dirty="0"/>
              <a:t>Clinician</a:t>
            </a:r>
          </a:p>
        </p:txBody>
      </p:sp>
      <p:sp>
        <p:nvSpPr>
          <p:cNvPr id="79" name="TextBox 78">
            <a:extLst>
              <a:ext uri="{FF2B5EF4-FFF2-40B4-BE49-F238E27FC236}">
                <a16:creationId xmlns:a16="http://schemas.microsoft.com/office/drawing/2014/main" id="{A6FE1099-E34A-C348-8E20-43748D178C77}"/>
              </a:ext>
            </a:extLst>
          </p:cNvPr>
          <p:cNvSpPr txBox="1"/>
          <p:nvPr/>
        </p:nvSpPr>
        <p:spPr>
          <a:xfrm>
            <a:off x="4446332" y="4435228"/>
            <a:ext cx="1087615" cy="307777"/>
          </a:xfrm>
          <a:prstGeom prst="rect">
            <a:avLst/>
          </a:prstGeom>
          <a:noFill/>
        </p:spPr>
        <p:txBody>
          <a:bodyPr wrap="square" rtlCol="0">
            <a:spAutoFit/>
          </a:bodyPr>
          <a:lstStyle/>
          <a:p>
            <a:pPr algn="ctr"/>
            <a:r>
              <a:rPr lang="en-US" sz="1400" dirty="0"/>
              <a:t>Clinician</a:t>
            </a:r>
          </a:p>
        </p:txBody>
      </p:sp>
      <p:sp>
        <p:nvSpPr>
          <p:cNvPr id="80" name="TextBox 79">
            <a:extLst>
              <a:ext uri="{FF2B5EF4-FFF2-40B4-BE49-F238E27FC236}">
                <a16:creationId xmlns:a16="http://schemas.microsoft.com/office/drawing/2014/main" id="{57F46E66-C42B-1C4E-BD20-14CF076628C3}"/>
              </a:ext>
            </a:extLst>
          </p:cNvPr>
          <p:cNvSpPr txBox="1"/>
          <p:nvPr/>
        </p:nvSpPr>
        <p:spPr>
          <a:xfrm>
            <a:off x="4152754" y="1692826"/>
            <a:ext cx="1087615" cy="307777"/>
          </a:xfrm>
          <a:prstGeom prst="rect">
            <a:avLst/>
          </a:prstGeom>
          <a:noFill/>
        </p:spPr>
        <p:txBody>
          <a:bodyPr wrap="square" rtlCol="0">
            <a:spAutoFit/>
          </a:bodyPr>
          <a:lstStyle/>
          <a:p>
            <a:pPr algn="ctr"/>
            <a:r>
              <a:rPr lang="en-US" sz="1400" dirty="0"/>
              <a:t>Clinician</a:t>
            </a:r>
          </a:p>
        </p:txBody>
      </p:sp>
      <p:grpSp>
        <p:nvGrpSpPr>
          <p:cNvPr id="3" name="Group 2">
            <a:extLst>
              <a:ext uri="{FF2B5EF4-FFF2-40B4-BE49-F238E27FC236}">
                <a16:creationId xmlns:a16="http://schemas.microsoft.com/office/drawing/2014/main" id="{7661A83F-0CFB-0E42-A2F0-3F8BF7623B9A}"/>
              </a:ext>
            </a:extLst>
          </p:cNvPr>
          <p:cNvGrpSpPr/>
          <p:nvPr/>
        </p:nvGrpSpPr>
        <p:grpSpPr>
          <a:xfrm>
            <a:off x="7239550" y="1343499"/>
            <a:ext cx="4270630" cy="5481581"/>
            <a:chOff x="7239550" y="1343499"/>
            <a:chExt cx="4270630" cy="5481581"/>
          </a:xfrm>
        </p:grpSpPr>
        <p:grpSp>
          <p:nvGrpSpPr>
            <p:cNvPr id="44" name="Group 43">
              <a:extLst>
                <a:ext uri="{FF2B5EF4-FFF2-40B4-BE49-F238E27FC236}">
                  <a16:creationId xmlns:a16="http://schemas.microsoft.com/office/drawing/2014/main" id="{DF07C509-32FF-5E48-9222-9F38B1F46780}"/>
                </a:ext>
              </a:extLst>
            </p:cNvPr>
            <p:cNvGrpSpPr/>
            <p:nvPr/>
          </p:nvGrpSpPr>
          <p:grpSpPr>
            <a:xfrm>
              <a:off x="7325659" y="1900588"/>
              <a:ext cx="3999300" cy="4609990"/>
              <a:chOff x="3507854" y="1669108"/>
              <a:chExt cx="3999300" cy="4609990"/>
            </a:xfrm>
          </p:grpSpPr>
          <p:grpSp>
            <p:nvGrpSpPr>
              <p:cNvPr id="48" name="Group 47">
                <a:extLst>
                  <a:ext uri="{FF2B5EF4-FFF2-40B4-BE49-F238E27FC236}">
                    <a16:creationId xmlns:a16="http://schemas.microsoft.com/office/drawing/2014/main" id="{06B5F167-A338-F544-B389-86421335A840}"/>
                  </a:ext>
                </a:extLst>
              </p:cNvPr>
              <p:cNvGrpSpPr/>
              <p:nvPr/>
            </p:nvGrpSpPr>
            <p:grpSpPr>
              <a:xfrm>
                <a:off x="4543012" y="2926060"/>
                <a:ext cx="2163071" cy="2188364"/>
                <a:chOff x="3427686" y="2045887"/>
                <a:chExt cx="2163070" cy="2188364"/>
              </a:xfrm>
            </p:grpSpPr>
            <p:grpSp>
              <p:nvGrpSpPr>
                <p:cNvPr id="59" name="Group 58">
                  <a:extLst>
                    <a:ext uri="{FF2B5EF4-FFF2-40B4-BE49-F238E27FC236}">
                      <a16:creationId xmlns:a16="http://schemas.microsoft.com/office/drawing/2014/main" id="{685FD981-2524-6440-8BF1-DEC6E271EDCD}"/>
                    </a:ext>
                  </a:extLst>
                </p:cNvPr>
                <p:cNvGrpSpPr/>
                <p:nvPr/>
              </p:nvGrpSpPr>
              <p:grpSpPr>
                <a:xfrm>
                  <a:off x="3998876" y="2565733"/>
                  <a:ext cx="1109363" cy="1181258"/>
                  <a:chOff x="6516385" y="2541763"/>
                  <a:chExt cx="1109363" cy="1181258"/>
                </a:xfrm>
              </p:grpSpPr>
              <p:sp>
                <p:nvSpPr>
                  <p:cNvPr id="74" name="Rectangle 73">
                    <a:extLst>
                      <a:ext uri="{FF2B5EF4-FFF2-40B4-BE49-F238E27FC236}">
                        <a16:creationId xmlns:a16="http://schemas.microsoft.com/office/drawing/2014/main" id="{1AD5512C-49BC-E547-BC7C-BEE2A4AFA4F9}"/>
                      </a:ext>
                    </a:extLst>
                  </p:cNvPr>
                  <p:cNvSpPr/>
                  <p:nvPr/>
                </p:nvSpPr>
                <p:spPr>
                  <a:xfrm>
                    <a:off x="6614342" y="2541763"/>
                    <a:ext cx="891647" cy="1181258"/>
                  </a:xfrm>
                  <a:prstGeom prst="rect">
                    <a:avLst/>
                  </a:prstGeom>
                  <a:solidFill>
                    <a:schemeClr val="bg1"/>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lumMod val="40000"/>
                          <a:lumOff val="60000"/>
                        </a:schemeClr>
                      </a:solidFill>
                    </a:endParaRPr>
                  </a:p>
                </p:txBody>
              </p:sp>
              <p:sp>
                <p:nvSpPr>
                  <p:cNvPr id="75" name="TextBox 74">
                    <a:extLst>
                      <a:ext uri="{FF2B5EF4-FFF2-40B4-BE49-F238E27FC236}">
                        <a16:creationId xmlns:a16="http://schemas.microsoft.com/office/drawing/2014/main" id="{DD7B7E94-7FD3-4542-996E-323597A5B39E}"/>
                      </a:ext>
                    </a:extLst>
                  </p:cNvPr>
                  <p:cNvSpPr txBox="1"/>
                  <p:nvPr/>
                </p:nvSpPr>
                <p:spPr>
                  <a:xfrm>
                    <a:off x="6516385" y="2806510"/>
                    <a:ext cx="1109363" cy="666977"/>
                  </a:xfrm>
                  <a:prstGeom prst="rect">
                    <a:avLst/>
                  </a:prstGeom>
                  <a:noFill/>
                </p:spPr>
                <p:txBody>
                  <a:bodyPr wrap="square" rtlCol="0">
                    <a:spAutoFit/>
                  </a:bodyPr>
                  <a:lstStyle/>
                  <a:p>
                    <a:pPr algn="ctr"/>
                    <a:r>
                      <a:rPr lang="en-US" sz="1867" b="1" dirty="0">
                        <a:solidFill>
                          <a:schemeClr val="tx2">
                            <a:lumMod val="75000"/>
                          </a:schemeClr>
                        </a:solidFill>
                      </a:rPr>
                      <a:t>Patient Data</a:t>
                    </a:r>
                  </a:p>
                </p:txBody>
              </p:sp>
            </p:grpSp>
            <p:cxnSp>
              <p:nvCxnSpPr>
                <p:cNvPr id="60" name="Straight Connector 59">
                  <a:extLst>
                    <a:ext uri="{FF2B5EF4-FFF2-40B4-BE49-F238E27FC236}">
                      <a16:creationId xmlns:a16="http://schemas.microsoft.com/office/drawing/2014/main" id="{8DE892EA-0F07-2C4F-92F8-626E46EF4A15}"/>
                    </a:ext>
                  </a:extLst>
                </p:cNvPr>
                <p:cNvCxnSpPr/>
                <p:nvPr/>
              </p:nvCxnSpPr>
              <p:spPr>
                <a:xfrm flipH="1">
                  <a:off x="5072380" y="3129101"/>
                  <a:ext cx="518376" cy="0"/>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grpSp>
              <p:nvGrpSpPr>
                <p:cNvPr id="63" name="Group 62">
                  <a:extLst>
                    <a:ext uri="{FF2B5EF4-FFF2-40B4-BE49-F238E27FC236}">
                      <a16:creationId xmlns:a16="http://schemas.microsoft.com/office/drawing/2014/main" id="{B96318BC-8905-B64B-A068-561649915CEE}"/>
                    </a:ext>
                  </a:extLst>
                </p:cNvPr>
                <p:cNvGrpSpPr/>
                <p:nvPr/>
              </p:nvGrpSpPr>
              <p:grpSpPr>
                <a:xfrm>
                  <a:off x="4526547" y="2045887"/>
                  <a:ext cx="45453" cy="2188364"/>
                  <a:chOff x="3097828" y="2040456"/>
                  <a:chExt cx="45453" cy="2188364"/>
                </a:xfrm>
              </p:grpSpPr>
              <p:cxnSp>
                <p:nvCxnSpPr>
                  <p:cNvPr id="72" name="Straight Connector 71">
                    <a:extLst>
                      <a:ext uri="{FF2B5EF4-FFF2-40B4-BE49-F238E27FC236}">
                        <a16:creationId xmlns:a16="http://schemas.microsoft.com/office/drawing/2014/main" id="{82A7109F-3E7B-C841-B7B9-52981C8D7E52}"/>
                      </a:ext>
                    </a:extLst>
                  </p:cNvPr>
                  <p:cNvCxnSpPr/>
                  <p:nvPr/>
                </p:nvCxnSpPr>
                <p:spPr>
                  <a:xfrm flipV="1">
                    <a:off x="3097828" y="2040456"/>
                    <a:ext cx="0" cy="417123"/>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30B4E9A3-668E-5E4E-9955-0520D84603A2}"/>
                      </a:ext>
                    </a:extLst>
                  </p:cNvPr>
                  <p:cNvCxnSpPr>
                    <a:cxnSpLocks/>
                  </p:cNvCxnSpPr>
                  <p:nvPr/>
                </p:nvCxnSpPr>
                <p:spPr>
                  <a:xfrm flipV="1">
                    <a:off x="3143281" y="3811697"/>
                    <a:ext cx="0" cy="417123"/>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grpSp>
            <p:cxnSp>
              <p:nvCxnSpPr>
                <p:cNvPr id="64" name="Straight Connector 63">
                  <a:extLst>
                    <a:ext uri="{FF2B5EF4-FFF2-40B4-BE49-F238E27FC236}">
                      <a16:creationId xmlns:a16="http://schemas.microsoft.com/office/drawing/2014/main" id="{CB6498EC-8A9C-2C46-BB8D-14E405B4F492}"/>
                    </a:ext>
                  </a:extLst>
                </p:cNvPr>
                <p:cNvCxnSpPr/>
                <p:nvPr/>
              </p:nvCxnSpPr>
              <p:spPr>
                <a:xfrm flipH="1">
                  <a:off x="3427686" y="3129100"/>
                  <a:ext cx="518376" cy="0"/>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grpSp>
          <p:pic>
            <p:nvPicPr>
              <p:cNvPr id="49" name="Picture 48">
                <a:extLst>
                  <a:ext uri="{FF2B5EF4-FFF2-40B4-BE49-F238E27FC236}">
                    <a16:creationId xmlns:a16="http://schemas.microsoft.com/office/drawing/2014/main" id="{9B7C5236-87C9-4048-A99D-134925A9678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2323" r="27933"/>
              <a:stretch/>
            </p:blipFill>
            <p:spPr>
              <a:xfrm>
                <a:off x="3507854" y="3343183"/>
                <a:ext cx="915399" cy="1381764"/>
              </a:xfrm>
              <a:prstGeom prst="rect">
                <a:avLst/>
              </a:prstGeom>
            </p:spPr>
          </p:pic>
          <p:pic>
            <p:nvPicPr>
              <p:cNvPr id="50" name="Picture 49">
                <a:extLst>
                  <a:ext uri="{FF2B5EF4-FFF2-40B4-BE49-F238E27FC236}">
                    <a16:creationId xmlns:a16="http://schemas.microsoft.com/office/drawing/2014/main" id="{422BA88C-6494-3840-8ACD-D629C8E2EF4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6709" r="15798" b="23851"/>
              <a:stretch/>
            </p:blipFill>
            <p:spPr>
              <a:xfrm>
                <a:off x="5245748" y="1669108"/>
                <a:ext cx="792252" cy="1037368"/>
              </a:xfrm>
              <a:prstGeom prst="rect">
                <a:avLst/>
              </a:prstGeom>
            </p:spPr>
          </p:pic>
          <p:pic>
            <p:nvPicPr>
              <p:cNvPr id="56" name="Picture 55">
                <a:extLst>
                  <a:ext uri="{FF2B5EF4-FFF2-40B4-BE49-F238E27FC236}">
                    <a16:creationId xmlns:a16="http://schemas.microsoft.com/office/drawing/2014/main" id="{77D61ED1-554E-834C-8AA6-D4CE33895C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9983" y="3479363"/>
                <a:ext cx="717171" cy="1059820"/>
              </a:xfrm>
              <a:prstGeom prst="rect">
                <a:avLst/>
              </a:prstGeom>
            </p:spPr>
          </p:pic>
          <p:pic>
            <p:nvPicPr>
              <p:cNvPr id="58" name="Picture 57">
                <a:extLst>
                  <a:ext uri="{FF2B5EF4-FFF2-40B4-BE49-F238E27FC236}">
                    <a16:creationId xmlns:a16="http://schemas.microsoft.com/office/drawing/2014/main" id="{AD42E33C-6015-EB4A-A9B2-80276A5684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6231" y="5319849"/>
                <a:ext cx="662191" cy="959249"/>
              </a:xfrm>
              <a:prstGeom prst="rect">
                <a:avLst/>
              </a:prstGeom>
            </p:spPr>
          </p:pic>
        </p:grpSp>
        <p:sp>
          <p:nvSpPr>
            <p:cNvPr id="76" name="TextBox 75">
              <a:extLst>
                <a:ext uri="{FF2B5EF4-FFF2-40B4-BE49-F238E27FC236}">
                  <a16:creationId xmlns:a16="http://schemas.microsoft.com/office/drawing/2014/main" id="{7A0D671D-6F6E-E247-B12F-E8293DF8188D}"/>
                </a:ext>
              </a:extLst>
            </p:cNvPr>
            <p:cNvSpPr txBox="1"/>
            <p:nvPr/>
          </p:nvSpPr>
          <p:spPr>
            <a:xfrm>
              <a:off x="7633436" y="1343499"/>
              <a:ext cx="3743389" cy="461665"/>
            </a:xfrm>
            <a:prstGeom prst="rect">
              <a:avLst/>
            </a:prstGeom>
            <a:noFill/>
          </p:spPr>
          <p:txBody>
            <a:bodyPr wrap="square" rtlCol="0">
              <a:spAutoFit/>
            </a:bodyPr>
            <a:lstStyle/>
            <a:p>
              <a:pPr algn="ctr"/>
              <a:r>
                <a:rPr lang="en-US" sz="2400" b="1" u="sng" dirty="0"/>
                <a:t>eCare Plan</a:t>
              </a:r>
            </a:p>
          </p:txBody>
        </p:sp>
        <p:sp>
          <p:nvSpPr>
            <p:cNvPr id="77" name="TextBox 76">
              <a:extLst>
                <a:ext uri="{FF2B5EF4-FFF2-40B4-BE49-F238E27FC236}">
                  <a16:creationId xmlns:a16="http://schemas.microsoft.com/office/drawing/2014/main" id="{A003EC7B-85BD-1746-BEC4-7AB25A469131}"/>
                </a:ext>
              </a:extLst>
            </p:cNvPr>
            <p:cNvSpPr txBox="1"/>
            <p:nvPr/>
          </p:nvSpPr>
          <p:spPr>
            <a:xfrm>
              <a:off x="7239550" y="5021178"/>
              <a:ext cx="1087615" cy="307777"/>
            </a:xfrm>
            <a:prstGeom prst="rect">
              <a:avLst/>
            </a:prstGeom>
            <a:noFill/>
          </p:spPr>
          <p:txBody>
            <a:bodyPr wrap="square" rtlCol="0">
              <a:spAutoFit/>
            </a:bodyPr>
            <a:lstStyle/>
            <a:p>
              <a:pPr algn="ctr"/>
              <a:r>
                <a:rPr lang="en-US" sz="1400" dirty="0"/>
                <a:t>Patient</a:t>
              </a:r>
            </a:p>
          </p:txBody>
        </p:sp>
        <p:sp>
          <p:nvSpPr>
            <p:cNvPr id="81" name="TextBox 80">
              <a:extLst>
                <a:ext uri="{FF2B5EF4-FFF2-40B4-BE49-F238E27FC236}">
                  <a16:creationId xmlns:a16="http://schemas.microsoft.com/office/drawing/2014/main" id="{77D7C005-41CA-CF42-9594-227D89269E32}"/>
                </a:ext>
              </a:extLst>
            </p:cNvPr>
            <p:cNvSpPr txBox="1"/>
            <p:nvPr/>
          </p:nvSpPr>
          <p:spPr>
            <a:xfrm>
              <a:off x="9025495" y="6517303"/>
              <a:ext cx="1087615" cy="307777"/>
            </a:xfrm>
            <a:prstGeom prst="rect">
              <a:avLst/>
            </a:prstGeom>
            <a:noFill/>
          </p:spPr>
          <p:txBody>
            <a:bodyPr wrap="square" rtlCol="0">
              <a:spAutoFit/>
            </a:bodyPr>
            <a:lstStyle/>
            <a:p>
              <a:pPr algn="ctr"/>
              <a:r>
                <a:rPr lang="en-US" sz="1400" dirty="0"/>
                <a:t>Clinician</a:t>
              </a:r>
            </a:p>
          </p:txBody>
        </p:sp>
        <p:sp>
          <p:nvSpPr>
            <p:cNvPr id="82" name="TextBox 81">
              <a:extLst>
                <a:ext uri="{FF2B5EF4-FFF2-40B4-BE49-F238E27FC236}">
                  <a16:creationId xmlns:a16="http://schemas.microsoft.com/office/drawing/2014/main" id="{DC77D3E4-2CB5-E349-BE68-F1A59577433E}"/>
                </a:ext>
              </a:extLst>
            </p:cNvPr>
            <p:cNvSpPr txBox="1"/>
            <p:nvPr/>
          </p:nvSpPr>
          <p:spPr>
            <a:xfrm>
              <a:off x="10422565" y="4853045"/>
              <a:ext cx="1087615" cy="307777"/>
            </a:xfrm>
            <a:prstGeom prst="rect">
              <a:avLst/>
            </a:prstGeom>
            <a:noFill/>
          </p:spPr>
          <p:txBody>
            <a:bodyPr wrap="square" rtlCol="0">
              <a:spAutoFit/>
            </a:bodyPr>
            <a:lstStyle/>
            <a:p>
              <a:pPr algn="ctr"/>
              <a:r>
                <a:rPr lang="en-US" sz="1400" dirty="0"/>
                <a:t>Clinician</a:t>
              </a:r>
            </a:p>
          </p:txBody>
        </p:sp>
        <p:sp>
          <p:nvSpPr>
            <p:cNvPr id="83" name="TextBox 82">
              <a:extLst>
                <a:ext uri="{FF2B5EF4-FFF2-40B4-BE49-F238E27FC236}">
                  <a16:creationId xmlns:a16="http://schemas.microsoft.com/office/drawing/2014/main" id="{B3C6AE2E-FDF7-CA4A-A0A9-1C9F4BF8B9B5}"/>
                </a:ext>
              </a:extLst>
            </p:cNvPr>
            <p:cNvSpPr txBox="1"/>
            <p:nvPr/>
          </p:nvSpPr>
          <p:spPr>
            <a:xfrm>
              <a:off x="8953756" y="2929271"/>
              <a:ext cx="1087615" cy="307777"/>
            </a:xfrm>
            <a:prstGeom prst="rect">
              <a:avLst/>
            </a:prstGeom>
            <a:noFill/>
          </p:spPr>
          <p:txBody>
            <a:bodyPr wrap="square" rtlCol="0">
              <a:spAutoFit/>
            </a:bodyPr>
            <a:lstStyle/>
            <a:p>
              <a:pPr algn="ctr"/>
              <a:r>
                <a:rPr lang="en-US" sz="1400" dirty="0"/>
                <a:t>Clinician</a:t>
              </a:r>
            </a:p>
          </p:txBody>
        </p:sp>
      </p:grpSp>
      <p:grpSp>
        <p:nvGrpSpPr>
          <p:cNvPr id="14" name="Group 13">
            <a:extLst>
              <a:ext uri="{FF2B5EF4-FFF2-40B4-BE49-F238E27FC236}">
                <a16:creationId xmlns:a16="http://schemas.microsoft.com/office/drawing/2014/main" id="{6D1AC3A1-5B51-3A46-B318-BFD53336C2C6}"/>
              </a:ext>
            </a:extLst>
          </p:cNvPr>
          <p:cNvGrpSpPr/>
          <p:nvPr/>
        </p:nvGrpSpPr>
        <p:grpSpPr>
          <a:xfrm>
            <a:off x="-84877" y="1251651"/>
            <a:ext cx="12386228" cy="2391390"/>
            <a:chOff x="-84877" y="1251651"/>
            <a:chExt cx="12386228" cy="2391390"/>
          </a:xfrm>
        </p:grpSpPr>
        <p:grpSp>
          <p:nvGrpSpPr>
            <p:cNvPr id="51" name="Group 50">
              <a:extLst>
                <a:ext uri="{FF2B5EF4-FFF2-40B4-BE49-F238E27FC236}">
                  <a16:creationId xmlns:a16="http://schemas.microsoft.com/office/drawing/2014/main" id="{85BA04AD-88D7-0B4F-8F97-76E3E7B9C5C4}"/>
                </a:ext>
              </a:extLst>
            </p:cNvPr>
            <p:cNvGrpSpPr/>
            <p:nvPr/>
          </p:nvGrpSpPr>
          <p:grpSpPr>
            <a:xfrm>
              <a:off x="9986764" y="1350510"/>
              <a:ext cx="2314587" cy="2292531"/>
              <a:chOff x="7518045" y="1203687"/>
              <a:chExt cx="2873166" cy="2574814"/>
            </a:xfrm>
          </p:grpSpPr>
          <p:grpSp>
            <p:nvGrpSpPr>
              <p:cNvPr id="57" name="Group 56">
                <a:extLst>
                  <a:ext uri="{FF2B5EF4-FFF2-40B4-BE49-F238E27FC236}">
                    <a16:creationId xmlns:a16="http://schemas.microsoft.com/office/drawing/2014/main" id="{714A0D34-3624-AC48-81B5-0E0A7BB5ECCC}"/>
                  </a:ext>
                </a:extLst>
              </p:cNvPr>
              <p:cNvGrpSpPr/>
              <p:nvPr/>
            </p:nvGrpSpPr>
            <p:grpSpPr>
              <a:xfrm>
                <a:off x="7518045" y="2938817"/>
                <a:ext cx="2873166" cy="839684"/>
                <a:chOff x="7518045" y="2786417"/>
                <a:chExt cx="2873166" cy="839684"/>
              </a:xfrm>
            </p:grpSpPr>
            <p:cxnSp>
              <p:nvCxnSpPr>
                <p:cNvPr id="65" name="Straight Connector 64">
                  <a:extLst>
                    <a:ext uri="{FF2B5EF4-FFF2-40B4-BE49-F238E27FC236}">
                      <a16:creationId xmlns:a16="http://schemas.microsoft.com/office/drawing/2014/main" id="{BBAE4EFE-4EFC-974A-A621-E75666BEFCDD}"/>
                    </a:ext>
                  </a:extLst>
                </p:cNvPr>
                <p:cNvCxnSpPr>
                  <a:cxnSpLocks/>
                </p:cNvCxnSpPr>
                <p:nvPr/>
              </p:nvCxnSpPr>
              <p:spPr>
                <a:xfrm flipH="1">
                  <a:off x="7518045" y="2786417"/>
                  <a:ext cx="1165503" cy="839684"/>
                </a:xfrm>
                <a:prstGeom prst="line">
                  <a:avLst/>
                </a:prstGeom>
                <a:ln w="57150" cmpd="sng">
                  <a:solidFill>
                    <a:srgbClr val="4F81BD"/>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DD85839E-E37A-2543-9ACD-2BEE2579EA9A}"/>
                    </a:ext>
                  </a:extLst>
                </p:cNvPr>
                <p:cNvSpPr txBox="1"/>
                <p:nvPr/>
              </p:nvSpPr>
              <p:spPr>
                <a:xfrm>
                  <a:off x="8796347" y="3172731"/>
                  <a:ext cx="1594864" cy="345674"/>
                </a:xfrm>
                <a:prstGeom prst="rect">
                  <a:avLst/>
                </a:prstGeom>
                <a:noFill/>
              </p:spPr>
              <p:txBody>
                <a:bodyPr wrap="square" rtlCol="0">
                  <a:spAutoFit/>
                </a:bodyPr>
                <a:lstStyle/>
                <a:p>
                  <a:pPr algn="ctr"/>
                  <a:r>
                    <a:rPr lang="en-US" sz="1400" dirty="0"/>
                    <a:t>Investigator</a:t>
                  </a:r>
                </a:p>
              </p:txBody>
            </p:sp>
          </p:grpSp>
          <p:pic>
            <p:nvPicPr>
              <p:cNvPr id="61" name="Picture 60">
                <a:extLst>
                  <a:ext uri="{FF2B5EF4-FFF2-40B4-BE49-F238E27FC236}">
                    <a16:creationId xmlns:a16="http://schemas.microsoft.com/office/drawing/2014/main" id="{AA98C16F-8180-DD46-AEE9-1263C0CC2FF3}"/>
                  </a:ext>
                </a:extLst>
              </p:cNvPr>
              <p:cNvPicPr>
                <a:picLocks noChangeAspect="1"/>
              </p:cNvPicPr>
              <p:nvPr/>
            </p:nvPicPr>
            <p:blipFill rotWithShape="1">
              <a:blip r:embed="rId9"/>
              <a:srcRect l="14345" t="-903" r="22561" b="8199"/>
              <a:stretch/>
            </p:blipFill>
            <p:spPr>
              <a:xfrm>
                <a:off x="8718739" y="1203687"/>
                <a:ext cx="1445789" cy="2124329"/>
              </a:xfrm>
              <a:prstGeom prst="rect">
                <a:avLst/>
              </a:prstGeom>
            </p:spPr>
          </p:pic>
        </p:grpSp>
        <p:grpSp>
          <p:nvGrpSpPr>
            <p:cNvPr id="85" name="Group 84">
              <a:extLst>
                <a:ext uri="{FF2B5EF4-FFF2-40B4-BE49-F238E27FC236}">
                  <a16:creationId xmlns:a16="http://schemas.microsoft.com/office/drawing/2014/main" id="{334E2179-D971-9342-AFE2-AE6F0DCB832F}"/>
                </a:ext>
              </a:extLst>
            </p:cNvPr>
            <p:cNvGrpSpPr/>
            <p:nvPr/>
          </p:nvGrpSpPr>
          <p:grpSpPr>
            <a:xfrm>
              <a:off x="-84877" y="1251651"/>
              <a:ext cx="5407984" cy="2322112"/>
              <a:chOff x="256868" y="1729417"/>
              <a:chExt cx="8503830" cy="2391327"/>
            </a:xfrm>
          </p:grpSpPr>
          <p:grpSp>
            <p:nvGrpSpPr>
              <p:cNvPr id="87" name="Group 86">
                <a:extLst>
                  <a:ext uri="{FF2B5EF4-FFF2-40B4-BE49-F238E27FC236}">
                    <a16:creationId xmlns:a16="http://schemas.microsoft.com/office/drawing/2014/main" id="{250FB8CA-44C2-0D4F-BADF-DE0325F6D349}"/>
                  </a:ext>
                </a:extLst>
              </p:cNvPr>
              <p:cNvGrpSpPr/>
              <p:nvPr/>
            </p:nvGrpSpPr>
            <p:grpSpPr>
              <a:xfrm>
                <a:off x="256868" y="2043781"/>
                <a:ext cx="8503830" cy="2076963"/>
                <a:chOff x="256868" y="2043781"/>
                <a:chExt cx="8503830" cy="2076963"/>
              </a:xfrm>
            </p:grpSpPr>
            <p:grpSp>
              <p:nvGrpSpPr>
                <p:cNvPr id="89" name="Group 88">
                  <a:extLst>
                    <a:ext uri="{FF2B5EF4-FFF2-40B4-BE49-F238E27FC236}">
                      <a16:creationId xmlns:a16="http://schemas.microsoft.com/office/drawing/2014/main" id="{D2BBA907-AFB4-A449-99C3-6173D2A7A364}"/>
                    </a:ext>
                  </a:extLst>
                </p:cNvPr>
                <p:cNvGrpSpPr/>
                <p:nvPr/>
              </p:nvGrpSpPr>
              <p:grpSpPr>
                <a:xfrm>
                  <a:off x="1314720" y="2043781"/>
                  <a:ext cx="7445978" cy="2076963"/>
                  <a:chOff x="1314720" y="2043781"/>
                  <a:chExt cx="7445978" cy="2076963"/>
                </a:xfrm>
              </p:grpSpPr>
              <p:cxnSp>
                <p:nvCxnSpPr>
                  <p:cNvPr id="91" name="Straight Connector 90">
                    <a:extLst>
                      <a:ext uri="{FF2B5EF4-FFF2-40B4-BE49-F238E27FC236}">
                        <a16:creationId xmlns:a16="http://schemas.microsoft.com/office/drawing/2014/main" id="{83185AAE-115D-7042-90DE-CD2C1857C2C7}"/>
                      </a:ext>
                    </a:extLst>
                  </p:cNvPr>
                  <p:cNvCxnSpPr>
                    <a:cxnSpLocks/>
                    <a:endCxn id="90" idx="2"/>
                  </p:cNvCxnSpPr>
                  <p:nvPr/>
                </p:nvCxnSpPr>
                <p:spPr>
                  <a:xfrm flipV="1">
                    <a:off x="1314720" y="3584606"/>
                    <a:ext cx="0" cy="536138"/>
                  </a:xfrm>
                  <a:prstGeom prst="line">
                    <a:avLst/>
                  </a:prstGeom>
                  <a:ln w="57150" cmpd="sng">
                    <a:solidFill>
                      <a:srgbClr val="4F81BD"/>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grpSp>
                <p:nvGrpSpPr>
                  <p:cNvPr id="92" name="Group 91">
                    <a:extLst>
                      <a:ext uri="{FF2B5EF4-FFF2-40B4-BE49-F238E27FC236}">
                        <a16:creationId xmlns:a16="http://schemas.microsoft.com/office/drawing/2014/main" id="{1DB0A791-E442-7E44-99F9-E6AA87AE20E4}"/>
                      </a:ext>
                    </a:extLst>
                  </p:cNvPr>
                  <p:cNvGrpSpPr/>
                  <p:nvPr/>
                </p:nvGrpSpPr>
                <p:grpSpPr>
                  <a:xfrm>
                    <a:off x="1987690" y="2043781"/>
                    <a:ext cx="6773008" cy="1720850"/>
                    <a:chOff x="1987690" y="2043781"/>
                    <a:chExt cx="6773008" cy="1720850"/>
                  </a:xfrm>
                </p:grpSpPr>
                <p:cxnSp>
                  <p:nvCxnSpPr>
                    <p:cNvPr id="93" name="Straight Connector 92">
                      <a:extLst>
                        <a:ext uri="{FF2B5EF4-FFF2-40B4-BE49-F238E27FC236}">
                          <a16:creationId xmlns:a16="http://schemas.microsoft.com/office/drawing/2014/main" id="{113DB1EF-3C2C-854D-A1DC-C2B819E54580}"/>
                        </a:ext>
                      </a:extLst>
                    </p:cNvPr>
                    <p:cNvCxnSpPr>
                      <a:cxnSpLocks/>
                    </p:cNvCxnSpPr>
                    <p:nvPr/>
                  </p:nvCxnSpPr>
                  <p:spPr>
                    <a:xfrm flipH="1" flipV="1">
                      <a:off x="1987690" y="2892323"/>
                      <a:ext cx="2707409" cy="45734"/>
                    </a:xfrm>
                    <a:prstGeom prst="line">
                      <a:avLst/>
                    </a:prstGeom>
                    <a:ln w="57150" cmpd="sng">
                      <a:solidFill>
                        <a:srgbClr val="4F81BD"/>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sp>
                  <p:nvSpPr>
                    <p:cNvPr id="94" name="Oval 93">
                      <a:extLst>
                        <a:ext uri="{FF2B5EF4-FFF2-40B4-BE49-F238E27FC236}">
                          <a16:creationId xmlns:a16="http://schemas.microsoft.com/office/drawing/2014/main" id="{C5B1C5A9-D257-9A4C-A2E9-F5257F4C3AF3}"/>
                        </a:ext>
                      </a:extLst>
                    </p:cNvPr>
                    <p:cNvSpPr/>
                    <p:nvPr/>
                  </p:nvSpPr>
                  <p:spPr>
                    <a:xfrm>
                      <a:off x="4854046" y="2043781"/>
                      <a:ext cx="3906652" cy="1720850"/>
                    </a:xfrm>
                    <a:prstGeom prst="ellipse">
                      <a:avLst/>
                    </a:prstGeom>
                    <a:noFill/>
                    <a:ln w="762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0" name="TextBox 89">
                  <a:extLst>
                    <a:ext uri="{FF2B5EF4-FFF2-40B4-BE49-F238E27FC236}">
                      <a16:creationId xmlns:a16="http://schemas.microsoft.com/office/drawing/2014/main" id="{4F7BA863-7F86-754F-B6C9-C2926C92780C}"/>
                    </a:ext>
                  </a:extLst>
                </p:cNvPr>
                <p:cNvSpPr txBox="1"/>
                <p:nvPr/>
              </p:nvSpPr>
              <p:spPr>
                <a:xfrm>
                  <a:off x="256868" y="3267655"/>
                  <a:ext cx="2115705" cy="316951"/>
                </a:xfrm>
                <a:prstGeom prst="rect">
                  <a:avLst/>
                </a:prstGeom>
                <a:noFill/>
              </p:spPr>
              <p:txBody>
                <a:bodyPr wrap="square" rtlCol="0">
                  <a:spAutoFit/>
                </a:bodyPr>
                <a:lstStyle/>
                <a:p>
                  <a:pPr algn="ctr"/>
                  <a:r>
                    <a:rPr lang="en-US" sz="1400" dirty="0"/>
                    <a:t>Investigator</a:t>
                  </a:r>
                </a:p>
              </p:txBody>
            </p:sp>
          </p:grpSp>
          <p:pic>
            <p:nvPicPr>
              <p:cNvPr id="88" name="Picture 87">
                <a:extLst>
                  <a:ext uri="{FF2B5EF4-FFF2-40B4-BE49-F238E27FC236}">
                    <a16:creationId xmlns:a16="http://schemas.microsoft.com/office/drawing/2014/main" id="{B1339B8D-AB0E-B446-88E9-0BDEA44EC083}"/>
                  </a:ext>
                </a:extLst>
              </p:cNvPr>
              <p:cNvPicPr>
                <a:picLocks noChangeAspect="1"/>
              </p:cNvPicPr>
              <p:nvPr/>
            </p:nvPicPr>
            <p:blipFill rotWithShape="1">
              <a:blip r:embed="rId9"/>
              <a:srcRect l="14345" t="-903" r="22561" b="8199"/>
              <a:stretch/>
            </p:blipFill>
            <p:spPr>
              <a:xfrm>
                <a:off x="527544" y="1729417"/>
                <a:ext cx="1445789" cy="1580202"/>
              </a:xfrm>
              <a:prstGeom prst="rect">
                <a:avLst/>
              </a:prstGeom>
            </p:spPr>
          </p:pic>
        </p:grpSp>
      </p:grpSp>
    </p:spTree>
    <p:extLst>
      <p:ext uri="{BB962C8B-B14F-4D97-AF65-F5344CB8AC3E}">
        <p14:creationId xmlns:p14="http://schemas.microsoft.com/office/powerpoint/2010/main" val="359920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DCDDBC-314D-1F4B-B552-5A1599BC45FF}"/>
              </a:ext>
            </a:extLst>
          </p:cNvPr>
          <p:cNvSpPr>
            <a:spLocks noGrp="1"/>
          </p:cNvSpPr>
          <p:nvPr>
            <p:ph type="title"/>
          </p:nvPr>
        </p:nvSpPr>
        <p:spPr/>
        <p:txBody>
          <a:bodyPr>
            <a:noAutofit/>
          </a:bodyPr>
          <a:lstStyle/>
          <a:p>
            <a:r>
              <a:rPr lang="en-US" sz="3200" dirty="0"/>
              <a:t>Comprehensive Shared Care Plan Definition:</a:t>
            </a:r>
            <a:br>
              <a:rPr lang="en-US" sz="3067" dirty="0"/>
            </a:br>
            <a:r>
              <a:rPr lang="en-US" sz="2800" dirty="0"/>
              <a:t>US Department of Health and Human Services 2015 stakeholder panel</a:t>
            </a:r>
            <a:endParaRPr lang="en-US" sz="3067" dirty="0"/>
          </a:p>
        </p:txBody>
      </p:sp>
      <p:sp>
        <p:nvSpPr>
          <p:cNvPr id="6" name="Content Placeholder 5">
            <a:extLst>
              <a:ext uri="{FF2B5EF4-FFF2-40B4-BE49-F238E27FC236}">
                <a16:creationId xmlns:a16="http://schemas.microsoft.com/office/drawing/2014/main" id="{F820FDCB-4A62-3340-A23E-F54E843E5BD2}"/>
              </a:ext>
            </a:extLst>
          </p:cNvPr>
          <p:cNvSpPr>
            <a:spLocks noGrp="1"/>
          </p:cNvSpPr>
          <p:nvPr>
            <p:ph idx="1"/>
          </p:nvPr>
        </p:nvSpPr>
        <p:spPr>
          <a:xfrm>
            <a:off x="609600" y="1554483"/>
            <a:ext cx="10972800" cy="4148894"/>
          </a:xfrm>
        </p:spPr>
        <p:txBody>
          <a:bodyPr>
            <a:normAutofit lnSpcReduction="10000"/>
          </a:bodyPr>
          <a:lstStyle/>
          <a:p>
            <a:pPr marL="514338" indent="-457189">
              <a:buFont typeface="+mj-lt"/>
              <a:buAutoNum type="arabicPeriod"/>
            </a:pPr>
            <a:r>
              <a:rPr lang="en-US" dirty="0"/>
              <a:t>Gives the person </a:t>
            </a:r>
            <a:r>
              <a:rPr lang="en-US" b="1" dirty="0"/>
              <a:t>direct access to health data</a:t>
            </a:r>
          </a:p>
          <a:p>
            <a:pPr marL="514338" indent="-457189">
              <a:buFont typeface="+mj-lt"/>
              <a:buAutoNum type="arabicPeriod"/>
            </a:pPr>
            <a:r>
              <a:rPr lang="en-US" dirty="0"/>
              <a:t>Puts the </a:t>
            </a:r>
            <a:r>
              <a:rPr lang="en-US" b="1" dirty="0"/>
              <a:t>person’s goals at the center </a:t>
            </a:r>
            <a:r>
              <a:rPr lang="en-US" dirty="0"/>
              <a:t>of decision-making </a:t>
            </a:r>
          </a:p>
          <a:p>
            <a:pPr marL="514338" indent="-457189">
              <a:buFont typeface="+mj-lt"/>
              <a:buAutoNum type="arabicPeriod"/>
            </a:pPr>
            <a:r>
              <a:rPr lang="en-US" dirty="0"/>
              <a:t>Is holistic, including </a:t>
            </a:r>
            <a:r>
              <a:rPr lang="en-US" b="1" dirty="0"/>
              <a:t>clinical and nonclinical data </a:t>
            </a:r>
            <a:r>
              <a:rPr lang="en-US" dirty="0"/>
              <a:t>(e.g., home- and community-based, social determinants needs and services)</a:t>
            </a:r>
          </a:p>
          <a:p>
            <a:pPr marL="514338" indent="-457189">
              <a:buFont typeface="+mj-lt"/>
              <a:buAutoNum type="arabicPeriod"/>
            </a:pPr>
            <a:r>
              <a:rPr lang="en-US" b="1" dirty="0"/>
              <a:t>Follows the person </a:t>
            </a:r>
            <a:r>
              <a:rPr lang="en-US" dirty="0"/>
              <a:t>through both high-need episodes (e.g., acute illness) and periods of health improvement and maintenance</a:t>
            </a:r>
          </a:p>
          <a:p>
            <a:pPr marL="514338" indent="-457189">
              <a:buFont typeface="+mj-lt"/>
              <a:buAutoNum type="arabicPeriod"/>
            </a:pPr>
            <a:r>
              <a:rPr lang="en-US" dirty="0"/>
              <a:t>Allows </a:t>
            </a:r>
            <a:r>
              <a:rPr lang="en-US" b="1" dirty="0"/>
              <a:t>care team coordination</a:t>
            </a:r>
            <a:r>
              <a:rPr lang="en-US" dirty="0"/>
              <a:t>. Clinicians able to 1) view information relevant to their role, 2) identify which clinician is doing what, and 3) update other members of an interdisciplinary team </a:t>
            </a:r>
            <a:endParaRPr lang="en-US" sz="2100" dirty="0"/>
          </a:p>
          <a:p>
            <a:pPr marL="0" indent="0">
              <a:buNone/>
            </a:pPr>
            <a:endParaRPr lang="en-US" dirty="0"/>
          </a:p>
          <a:p>
            <a:endParaRPr lang="en-US" dirty="0"/>
          </a:p>
        </p:txBody>
      </p:sp>
      <p:sp>
        <p:nvSpPr>
          <p:cNvPr id="7" name="TextBox 6">
            <a:extLst>
              <a:ext uri="{FF2B5EF4-FFF2-40B4-BE49-F238E27FC236}">
                <a16:creationId xmlns:a16="http://schemas.microsoft.com/office/drawing/2014/main" id="{78EDB275-CEDC-E648-843A-7271B5919F14}"/>
              </a:ext>
            </a:extLst>
          </p:cNvPr>
          <p:cNvSpPr txBox="1"/>
          <p:nvPr/>
        </p:nvSpPr>
        <p:spPr>
          <a:xfrm>
            <a:off x="2495226" y="6031456"/>
            <a:ext cx="5734373" cy="738664"/>
          </a:xfrm>
          <a:prstGeom prst="rect">
            <a:avLst/>
          </a:prstGeom>
          <a:noFill/>
        </p:spPr>
        <p:txBody>
          <a:bodyPr wrap="square" rtlCol="0">
            <a:spAutoFit/>
          </a:bodyPr>
          <a:lstStyle/>
          <a:p>
            <a:r>
              <a:rPr lang="en-US" sz="1400" dirty="0"/>
              <a:t>Baker, et al. Making the Comprehensive Shared Care Plan a Reality. </a:t>
            </a:r>
            <a:r>
              <a:rPr lang="en-US" sz="1400" i="1" dirty="0"/>
              <a:t>NEJM Catalyst</a:t>
            </a:r>
            <a:r>
              <a:rPr lang="en-US" sz="1400" dirty="0"/>
              <a:t>. 2016: </a:t>
            </a:r>
            <a:r>
              <a:rPr lang="en-US" sz="1400" dirty="0">
                <a:hlinkClick r:id="rId3"/>
              </a:rPr>
              <a:t>https://catalyst.nejm.org/making-the-comprehensive-shared-care-plan-a-reality/</a:t>
            </a:r>
            <a:r>
              <a:rPr lang="en-US" sz="1400" dirty="0"/>
              <a:t> </a:t>
            </a:r>
          </a:p>
        </p:txBody>
      </p:sp>
    </p:spTree>
    <p:extLst>
      <p:ext uri="{BB962C8B-B14F-4D97-AF65-F5344CB8AC3E}">
        <p14:creationId xmlns:p14="http://schemas.microsoft.com/office/powerpoint/2010/main" val="492762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4D6B1B-FB51-F44C-87E9-774154F6A382}"/>
              </a:ext>
            </a:extLst>
          </p:cNvPr>
          <p:cNvSpPr>
            <a:spLocks noGrp="1"/>
          </p:cNvSpPr>
          <p:nvPr>
            <p:ph type="title"/>
          </p:nvPr>
        </p:nvSpPr>
        <p:spPr/>
        <p:txBody>
          <a:bodyPr>
            <a:normAutofit fontScale="90000"/>
          </a:bodyPr>
          <a:lstStyle/>
          <a:p>
            <a:r>
              <a:rPr lang="en-US" dirty="0"/>
              <a:t>Our Shared Goal: Make EHR Data More FAIR for Research, Healthcare and Public Health</a:t>
            </a:r>
          </a:p>
        </p:txBody>
      </p:sp>
      <p:graphicFrame>
        <p:nvGraphicFramePr>
          <p:cNvPr id="6" name="Table 5">
            <a:extLst>
              <a:ext uri="{FF2B5EF4-FFF2-40B4-BE49-F238E27FC236}">
                <a16:creationId xmlns:a16="http://schemas.microsoft.com/office/drawing/2014/main" id="{C2EDAC95-CBA3-9C4E-8EE3-C1F6E41E8D5D}"/>
              </a:ext>
            </a:extLst>
          </p:cNvPr>
          <p:cNvGraphicFramePr>
            <a:graphicFrameLocks noGrp="1"/>
          </p:cNvGraphicFramePr>
          <p:nvPr/>
        </p:nvGraphicFramePr>
        <p:xfrm>
          <a:off x="342685" y="1370595"/>
          <a:ext cx="11498020" cy="3395924"/>
        </p:xfrm>
        <a:graphic>
          <a:graphicData uri="http://schemas.openxmlformats.org/drawingml/2006/table">
            <a:tbl>
              <a:tblPr firstRow="1" bandRow="1">
                <a:tableStyleId>{5C22544A-7EE6-4342-B048-85BDC9FD1C3A}</a:tableStyleId>
              </a:tblPr>
              <a:tblGrid>
                <a:gridCol w="5749010">
                  <a:extLst>
                    <a:ext uri="{9D8B030D-6E8A-4147-A177-3AD203B41FA5}">
                      <a16:colId xmlns:a16="http://schemas.microsoft.com/office/drawing/2014/main" val="628363269"/>
                    </a:ext>
                  </a:extLst>
                </a:gridCol>
                <a:gridCol w="5749010">
                  <a:extLst>
                    <a:ext uri="{9D8B030D-6E8A-4147-A177-3AD203B41FA5}">
                      <a16:colId xmlns:a16="http://schemas.microsoft.com/office/drawing/2014/main" val="3231468285"/>
                    </a:ext>
                  </a:extLst>
                </a:gridCol>
              </a:tblGrid>
              <a:tr h="561284">
                <a:tc>
                  <a:txBody>
                    <a:bodyPr/>
                    <a:lstStyle/>
                    <a:p>
                      <a:r>
                        <a:rPr lang="en-US" sz="2000" dirty="0"/>
                        <a:t>MCC eCare Plan Project</a:t>
                      </a:r>
                    </a:p>
                  </a:txBody>
                  <a:tcPr/>
                </a:tc>
                <a:tc>
                  <a:txBody>
                    <a:bodyPr/>
                    <a:lstStyle/>
                    <a:p>
                      <a:r>
                        <a:rPr lang="en-US" sz="2000" dirty="0"/>
                        <a:t>MedMorph</a:t>
                      </a:r>
                    </a:p>
                  </a:txBody>
                  <a:tcPr/>
                </a:tc>
                <a:extLst>
                  <a:ext uri="{0D108BD9-81ED-4DB2-BD59-A6C34878D82A}">
                    <a16:rowId xmlns:a16="http://schemas.microsoft.com/office/drawing/2014/main" val="73491252"/>
                  </a:ext>
                </a:extLst>
              </a:tr>
              <a:tr h="24920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Build capacity for pragmatic, patient-centered outcomes research (PCOR) by developing an </a:t>
                      </a:r>
                      <a:r>
                        <a:rPr lang="en-US" sz="2000" b="1" dirty="0"/>
                        <a:t>interoperable electronic care plan </a:t>
                      </a:r>
                      <a:r>
                        <a:rPr lang="en-US" sz="2000" dirty="0"/>
                        <a:t>to facilitate aggregation and </a:t>
                      </a:r>
                      <a:r>
                        <a:rPr lang="en-US" sz="2000" b="1" dirty="0"/>
                        <a:t>sharing of critical patient-centered data</a:t>
                      </a:r>
                      <a:r>
                        <a:rPr lang="en-US" sz="2000" dirty="0"/>
                        <a:t> across </a:t>
                      </a:r>
                      <a:r>
                        <a:rPr lang="en-US" sz="2000" b="1" dirty="0"/>
                        <a:t>home-</a:t>
                      </a:r>
                      <a:r>
                        <a:rPr lang="en-US" sz="2000" dirty="0"/>
                        <a:t>, </a:t>
                      </a:r>
                      <a:r>
                        <a:rPr lang="en-US" sz="2000" b="1" dirty="0"/>
                        <a:t>community-</a:t>
                      </a:r>
                      <a:r>
                        <a:rPr lang="en-US" sz="2000" dirty="0"/>
                        <a:t>, </a:t>
                      </a:r>
                      <a:r>
                        <a:rPr lang="en-US" sz="2000" b="1" dirty="0"/>
                        <a:t>clinic- </a:t>
                      </a:r>
                      <a:r>
                        <a:rPr lang="en-US" sz="2000" dirty="0"/>
                        <a:t>and </a:t>
                      </a:r>
                      <a:r>
                        <a:rPr lang="en-US" sz="2000" b="1" dirty="0"/>
                        <a:t>research- </a:t>
                      </a:r>
                      <a:r>
                        <a:rPr lang="en-US" sz="2000" dirty="0"/>
                        <a:t>based settings for people with </a:t>
                      </a:r>
                      <a:r>
                        <a:rPr lang="en-US" sz="2000" b="1" dirty="0"/>
                        <a:t>multiple chronic conditions </a:t>
                      </a:r>
                      <a:r>
                        <a:rPr lang="en-US" sz="2000" dirty="0"/>
                        <a:t>(MCC).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Create a reliable, scalable, and interoperable method to get </a:t>
                      </a:r>
                      <a:r>
                        <a:rPr lang="en-US" sz="2000" b="1" dirty="0"/>
                        <a:t>electronic health record data </a:t>
                      </a:r>
                      <a:r>
                        <a:rPr lang="en-US" sz="2000" dirty="0"/>
                        <a:t>for multiple public health and research scenarios (use cases). The development of a </a:t>
                      </a:r>
                      <a:r>
                        <a:rPr lang="en-US" sz="2000" b="0" dirty="0"/>
                        <a:t>reference architecture </a:t>
                      </a:r>
                      <a:r>
                        <a:rPr lang="en-US" sz="2000" dirty="0"/>
                        <a:t>and demonstrated implementation will reduce the burden on healthcare providers and help </a:t>
                      </a:r>
                      <a:r>
                        <a:rPr lang="en-US" sz="2000" b="1" dirty="0"/>
                        <a:t>provide the standards and methods to receive and send data from EHRs </a:t>
                      </a:r>
                      <a:r>
                        <a:rPr lang="en-US" sz="2000" dirty="0"/>
                        <a:t>for a variety of public health and research purposes.</a:t>
                      </a:r>
                    </a:p>
                  </a:txBody>
                  <a:tcPr/>
                </a:tc>
                <a:extLst>
                  <a:ext uri="{0D108BD9-81ED-4DB2-BD59-A6C34878D82A}">
                    <a16:rowId xmlns:a16="http://schemas.microsoft.com/office/drawing/2014/main" val="1737576179"/>
                  </a:ext>
                </a:extLst>
              </a:tr>
            </a:tbl>
          </a:graphicData>
        </a:graphic>
      </p:graphicFrame>
      <p:sp>
        <p:nvSpPr>
          <p:cNvPr id="7" name="TextBox 6">
            <a:extLst>
              <a:ext uri="{FF2B5EF4-FFF2-40B4-BE49-F238E27FC236}">
                <a16:creationId xmlns:a16="http://schemas.microsoft.com/office/drawing/2014/main" id="{DC605ECF-26CD-9440-8A4A-89C5EE0DAB6D}"/>
              </a:ext>
            </a:extLst>
          </p:cNvPr>
          <p:cNvSpPr txBox="1"/>
          <p:nvPr/>
        </p:nvSpPr>
        <p:spPr>
          <a:xfrm>
            <a:off x="1596325" y="4897464"/>
            <a:ext cx="9562455" cy="523220"/>
          </a:xfrm>
          <a:prstGeom prst="rect">
            <a:avLst/>
          </a:prstGeom>
          <a:noFill/>
        </p:spPr>
        <p:txBody>
          <a:bodyPr wrap="square" rtlCol="0">
            <a:spAutoFit/>
          </a:bodyPr>
          <a:lstStyle/>
          <a:p>
            <a:r>
              <a:rPr lang="en-US" sz="2800" dirty="0">
                <a:solidFill>
                  <a:srgbClr val="FF0000"/>
                </a:solidFill>
              </a:rPr>
              <a:t>But we are taking unique (complementary?) approaches!</a:t>
            </a:r>
          </a:p>
        </p:txBody>
      </p:sp>
    </p:spTree>
    <p:extLst>
      <p:ext uri="{BB962C8B-B14F-4D97-AF65-F5344CB8AC3E}">
        <p14:creationId xmlns:p14="http://schemas.microsoft.com/office/powerpoint/2010/main" val="3679048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 15: Co-morbidity among Chronic Conditions for Medicare Fee-For-Service Beneficiaries: 2017&#10;Figure showing the Figure 15: Co-morbidity among Chronic Conditions for Medicare Fee-For-Service Beneficiaries : 2017. The data table is available from the Medicare Chronic Conditions website http://www.cms.gov/Research-Statistics-Data-and-Systems/Statistics-Trends-and-Reports/Chronic-Conditions/Maps_Charts.html and is located in the download zipped file titled “Chronic Conditions Charts: 2017”.&#10;" title="Figure 15: Co-morbidity among Chronic Conditions for Medicare Fee-For-Service Beneficiaries : 2017"/>
          <p:cNvPicPr>
            <a:picLocks noChangeAspect="1"/>
          </p:cNvPicPr>
          <p:nvPr/>
        </p:nvPicPr>
        <p:blipFill rotWithShape="1">
          <a:blip r:embed="rId3"/>
          <a:srcRect t="11335"/>
          <a:stretch/>
        </p:blipFill>
        <p:spPr>
          <a:xfrm>
            <a:off x="2824698" y="1192698"/>
            <a:ext cx="8817364" cy="5675242"/>
          </a:xfrm>
          <a:prstGeom prst="rect">
            <a:avLst/>
          </a:prstGeom>
        </p:spPr>
      </p:pic>
      <p:sp>
        <p:nvSpPr>
          <p:cNvPr id="2" name="Title 1">
            <a:extLst>
              <a:ext uri="{FF2B5EF4-FFF2-40B4-BE49-F238E27FC236}">
                <a16:creationId xmlns:a16="http://schemas.microsoft.com/office/drawing/2014/main" id="{51968D65-088B-4F44-8B64-EBBC8BC72D8B}"/>
              </a:ext>
            </a:extLst>
          </p:cNvPr>
          <p:cNvSpPr>
            <a:spLocks noGrp="1"/>
          </p:cNvSpPr>
          <p:nvPr>
            <p:ph type="title"/>
          </p:nvPr>
        </p:nvSpPr>
        <p:spPr/>
        <p:txBody>
          <a:bodyPr>
            <a:normAutofit fontScale="90000"/>
          </a:bodyPr>
          <a:lstStyle/>
          <a:p>
            <a:r>
              <a:rPr lang="en-US" dirty="0"/>
              <a:t>Comorbidity in Fee-for-Service Medicare Beneficiaries </a:t>
            </a:r>
            <a:br>
              <a:rPr lang="en-US" dirty="0"/>
            </a:br>
            <a:r>
              <a:rPr lang="en-US" dirty="0"/>
              <a:t>by Chronic Condition (2017)</a:t>
            </a:r>
          </a:p>
        </p:txBody>
      </p:sp>
      <p:grpSp>
        <p:nvGrpSpPr>
          <p:cNvPr id="7" name="Group 6">
            <a:extLst>
              <a:ext uri="{FF2B5EF4-FFF2-40B4-BE49-F238E27FC236}">
                <a16:creationId xmlns:a16="http://schemas.microsoft.com/office/drawing/2014/main" id="{269DEE83-227A-9F48-9BC6-7122A9AC9E46}"/>
              </a:ext>
            </a:extLst>
          </p:cNvPr>
          <p:cNvGrpSpPr/>
          <p:nvPr/>
        </p:nvGrpSpPr>
        <p:grpSpPr>
          <a:xfrm>
            <a:off x="480447" y="4466327"/>
            <a:ext cx="3633367" cy="1872712"/>
            <a:chOff x="480447" y="4466327"/>
            <a:chExt cx="3633367" cy="1872712"/>
          </a:xfrm>
        </p:grpSpPr>
        <p:cxnSp>
          <p:nvCxnSpPr>
            <p:cNvPr id="9" name="Straight Connector 8">
              <a:extLst>
                <a:ext uri="{FF2B5EF4-FFF2-40B4-BE49-F238E27FC236}">
                  <a16:creationId xmlns:a16="http://schemas.microsoft.com/office/drawing/2014/main" id="{81717995-1C00-DC43-86B7-81BC286641CA}"/>
                </a:ext>
              </a:extLst>
            </p:cNvPr>
            <p:cNvCxnSpPr>
              <a:cxnSpLocks/>
            </p:cNvCxnSpPr>
            <p:nvPr/>
          </p:nvCxnSpPr>
          <p:spPr>
            <a:xfrm>
              <a:off x="2824698" y="5882595"/>
              <a:ext cx="493986" cy="0"/>
            </a:xfrm>
            <a:prstGeom prst="line">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0490D1C-0F8C-B244-BD91-2ED2F619305E}"/>
                </a:ext>
              </a:extLst>
            </p:cNvPr>
            <p:cNvCxnSpPr>
              <a:cxnSpLocks/>
            </p:cNvCxnSpPr>
            <p:nvPr/>
          </p:nvCxnSpPr>
          <p:spPr>
            <a:xfrm>
              <a:off x="3619828" y="4466327"/>
              <a:ext cx="493986" cy="0"/>
            </a:xfrm>
            <a:prstGeom prst="line">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D894BA-52DC-B34C-8CA4-4FFE59944B3C}"/>
                </a:ext>
              </a:extLst>
            </p:cNvPr>
            <p:cNvCxnSpPr>
              <a:cxnSpLocks/>
            </p:cNvCxnSpPr>
            <p:nvPr/>
          </p:nvCxnSpPr>
          <p:spPr>
            <a:xfrm>
              <a:off x="2824698" y="5176666"/>
              <a:ext cx="493986" cy="0"/>
            </a:xfrm>
            <a:prstGeom prst="line">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5452E5-4667-2043-9CCE-0D1A39EF69BD}"/>
                </a:ext>
              </a:extLst>
            </p:cNvPr>
            <p:cNvCxnSpPr>
              <a:cxnSpLocks/>
            </p:cNvCxnSpPr>
            <p:nvPr/>
          </p:nvCxnSpPr>
          <p:spPr>
            <a:xfrm>
              <a:off x="3372835" y="6339039"/>
              <a:ext cx="493986" cy="0"/>
            </a:xfrm>
            <a:prstGeom prst="line">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6BA58F-D2A3-C948-A7A6-BFF60EA87C48}"/>
                </a:ext>
              </a:extLst>
            </p:cNvPr>
            <p:cNvSpPr txBox="1"/>
            <p:nvPr/>
          </p:nvSpPr>
          <p:spPr>
            <a:xfrm>
              <a:off x="480447" y="5176666"/>
              <a:ext cx="2344251" cy="461665"/>
            </a:xfrm>
            <a:prstGeom prst="rect">
              <a:avLst/>
            </a:prstGeom>
            <a:noFill/>
          </p:spPr>
          <p:txBody>
            <a:bodyPr wrap="square" rtlCol="0">
              <a:spAutoFit/>
            </a:bodyPr>
            <a:lstStyle/>
            <a:p>
              <a:r>
                <a:rPr lang="en-US" sz="2400" dirty="0">
                  <a:solidFill>
                    <a:srgbClr val="FF0000"/>
                  </a:solidFill>
                </a:rPr>
                <a:t>MCC eCare</a:t>
              </a:r>
            </a:p>
          </p:txBody>
        </p:sp>
      </p:grpSp>
      <p:grpSp>
        <p:nvGrpSpPr>
          <p:cNvPr id="6" name="Group 5">
            <a:extLst>
              <a:ext uri="{FF2B5EF4-FFF2-40B4-BE49-F238E27FC236}">
                <a16:creationId xmlns:a16="http://schemas.microsoft.com/office/drawing/2014/main" id="{EA912B3E-956F-C04C-BB4B-A46C2837CD35}"/>
              </a:ext>
            </a:extLst>
          </p:cNvPr>
          <p:cNvGrpSpPr/>
          <p:nvPr/>
        </p:nvGrpSpPr>
        <p:grpSpPr>
          <a:xfrm>
            <a:off x="570425" y="2522531"/>
            <a:ext cx="3636826" cy="767218"/>
            <a:chOff x="570425" y="2522531"/>
            <a:chExt cx="3636826" cy="767218"/>
          </a:xfrm>
        </p:grpSpPr>
        <p:cxnSp>
          <p:nvCxnSpPr>
            <p:cNvPr id="13" name="Straight Connector 12">
              <a:extLst>
                <a:ext uri="{FF2B5EF4-FFF2-40B4-BE49-F238E27FC236}">
                  <a16:creationId xmlns:a16="http://schemas.microsoft.com/office/drawing/2014/main" id="{EA4386E9-0AA0-8F42-944F-CCA9A40686DA}"/>
                </a:ext>
              </a:extLst>
            </p:cNvPr>
            <p:cNvCxnSpPr>
              <a:cxnSpLocks/>
            </p:cNvCxnSpPr>
            <p:nvPr/>
          </p:nvCxnSpPr>
          <p:spPr>
            <a:xfrm>
              <a:off x="2453721" y="3289749"/>
              <a:ext cx="493986" cy="0"/>
            </a:xfrm>
            <a:prstGeom prst="line">
              <a:avLst/>
            </a:prstGeom>
            <a:ln w="76200">
              <a:solidFill>
                <a:srgbClr val="20558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A294226-B08D-2642-B1C6-54236FF1CC81}"/>
                </a:ext>
              </a:extLst>
            </p:cNvPr>
            <p:cNvCxnSpPr>
              <a:cxnSpLocks/>
            </p:cNvCxnSpPr>
            <p:nvPr/>
          </p:nvCxnSpPr>
          <p:spPr>
            <a:xfrm>
              <a:off x="3713265" y="2589742"/>
              <a:ext cx="493986" cy="0"/>
            </a:xfrm>
            <a:prstGeom prst="line">
              <a:avLst/>
            </a:prstGeom>
            <a:ln w="76200">
              <a:solidFill>
                <a:srgbClr val="20558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ECE79F-3A9E-D94F-B090-FE35E0B101E5}"/>
                </a:ext>
              </a:extLst>
            </p:cNvPr>
            <p:cNvSpPr txBox="1"/>
            <p:nvPr/>
          </p:nvSpPr>
          <p:spPr>
            <a:xfrm>
              <a:off x="570425" y="2522531"/>
              <a:ext cx="2344251" cy="461665"/>
            </a:xfrm>
            <a:prstGeom prst="rect">
              <a:avLst/>
            </a:prstGeom>
            <a:noFill/>
          </p:spPr>
          <p:txBody>
            <a:bodyPr wrap="square" rtlCol="0">
              <a:spAutoFit/>
            </a:bodyPr>
            <a:lstStyle/>
            <a:p>
              <a:r>
                <a:rPr lang="en-US" sz="2400" dirty="0">
                  <a:solidFill>
                    <a:srgbClr val="20558A"/>
                  </a:solidFill>
                </a:rPr>
                <a:t>MedMorph</a:t>
              </a:r>
            </a:p>
          </p:txBody>
        </p:sp>
      </p:grpSp>
    </p:spTree>
    <p:extLst>
      <p:ext uri="{BB962C8B-B14F-4D97-AF65-F5344CB8AC3E}">
        <p14:creationId xmlns:p14="http://schemas.microsoft.com/office/powerpoint/2010/main" val="948821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4D6B1B-FB51-F44C-87E9-774154F6A382}"/>
              </a:ext>
            </a:extLst>
          </p:cNvPr>
          <p:cNvSpPr>
            <a:spLocks noGrp="1"/>
          </p:cNvSpPr>
          <p:nvPr>
            <p:ph type="title"/>
          </p:nvPr>
        </p:nvSpPr>
        <p:spPr/>
        <p:txBody>
          <a:bodyPr/>
          <a:lstStyle/>
          <a:p>
            <a:r>
              <a:rPr lang="en-US" dirty="0"/>
              <a:t>AHRQ-NIDDK Project Deliverables</a:t>
            </a:r>
          </a:p>
        </p:txBody>
      </p:sp>
      <p:sp>
        <p:nvSpPr>
          <p:cNvPr id="5" name="Content Placeholder 4">
            <a:extLst>
              <a:ext uri="{FF2B5EF4-FFF2-40B4-BE49-F238E27FC236}">
                <a16:creationId xmlns:a16="http://schemas.microsoft.com/office/drawing/2014/main" id="{22BACA9B-D95C-AF49-8AC0-0B3314D511B9}"/>
              </a:ext>
            </a:extLst>
          </p:cNvPr>
          <p:cNvSpPr>
            <a:spLocks noGrp="1"/>
          </p:cNvSpPr>
          <p:nvPr>
            <p:ph idx="1"/>
          </p:nvPr>
        </p:nvSpPr>
        <p:spPr>
          <a:xfrm>
            <a:off x="609600" y="1280160"/>
            <a:ext cx="10972800" cy="5058647"/>
          </a:xfrm>
        </p:spPr>
        <p:txBody>
          <a:bodyPr>
            <a:noAutofit/>
          </a:bodyPr>
          <a:lstStyle/>
          <a:p>
            <a:pPr marL="457200" indent="-457200">
              <a:spcAft>
                <a:spcPts val="1200"/>
              </a:spcAft>
              <a:buFont typeface="+mj-lt"/>
              <a:buAutoNum type="arabicPeriod"/>
            </a:pPr>
            <a:r>
              <a:rPr lang="en-US" sz="2400" b="1" dirty="0"/>
              <a:t>Multiple chronic conditions (MCC) Data elements, clinical information models (CIM), and FHIR mappings </a:t>
            </a:r>
            <a:r>
              <a:rPr lang="en-US" sz="2400" dirty="0"/>
              <a:t>to enable standardized transfer of data across health settings for</a:t>
            </a:r>
            <a:r>
              <a:rPr lang="en-US" sz="2400" b="1" dirty="0"/>
              <a:t> </a:t>
            </a:r>
            <a:r>
              <a:rPr lang="en-US" sz="2400" dirty="0"/>
              <a:t>kidney disease, diabetes, cardiovascular disease &amp; chronic pain </a:t>
            </a:r>
          </a:p>
          <a:p>
            <a:pPr marL="457200" indent="-457200">
              <a:spcAft>
                <a:spcPts val="1200"/>
              </a:spcAft>
              <a:buFont typeface="+mj-lt"/>
              <a:buAutoNum type="arabicPeriod"/>
            </a:pPr>
            <a:r>
              <a:rPr lang="en-US" sz="2400" b="1" dirty="0"/>
              <a:t>Pilot tested </a:t>
            </a:r>
            <a:r>
              <a:rPr lang="en-US" sz="2400" b="1" u="sng" dirty="0"/>
              <a:t>patient- and clinician-facing </a:t>
            </a:r>
            <a:r>
              <a:rPr lang="en-US" sz="2400" b="1" dirty="0"/>
              <a:t>e-care plan applications </a:t>
            </a:r>
            <a:r>
              <a:rPr lang="en-US" sz="2400" dirty="0"/>
              <a:t>that integrate with the EHR to pull, share &amp; display key patient data</a:t>
            </a:r>
          </a:p>
          <a:p>
            <a:pPr marL="457200" indent="-457200">
              <a:spcAft>
                <a:spcPts val="1200"/>
              </a:spcAft>
              <a:buFont typeface="+mj-lt"/>
              <a:buAutoNum type="arabicPeriod"/>
            </a:pPr>
            <a:r>
              <a:rPr lang="en-US" sz="2400" b="1" dirty="0"/>
              <a:t>HL7® Fast Health Interoperability Resource (FHIR®) Implementation Guide </a:t>
            </a:r>
            <a:r>
              <a:rPr lang="en-US" sz="2400" dirty="0"/>
              <a:t>based on defined use cases and MCC data elements, balloted for trial use </a:t>
            </a:r>
            <a:r>
              <a:rPr lang="en-US" sz="2000" dirty="0">
                <a:solidFill>
                  <a:srgbClr val="FF0000"/>
                </a:solidFill>
              </a:rPr>
              <a:t>	</a:t>
            </a:r>
            <a:endParaRPr lang="en-US" sz="2400" dirty="0"/>
          </a:p>
          <a:p>
            <a:pPr marL="0" indent="0">
              <a:spcAft>
                <a:spcPts val="1200"/>
              </a:spcAft>
              <a:buNone/>
            </a:pPr>
            <a:r>
              <a:rPr lang="en-US" sz="2400" dirty="0"/>
              <a:t>* All deliverables will be open-source &amp; freely available</a:t>
            </a:r>
          </a:p>
        </p:txBody>
      </p:sp>
    </p:spTree>
    <p:extLst>
      <p:ext uri="{BB962C8B-B14F-4D97-AF65-F5344CB8AC3E}">
        <p14:creationId xmlns:p14="http://schemas.microsoft.com/office/powerpoint/2010/main" val="1748450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DB44522-DC9A-6E45-986D-07DF9A36A648}"/>
              </a:ext>
            </a:extLst>
          </p:cNvPr>
          <p:cNvSpPr>
            <a:spLocks noGrp="1"/>
          </p:cNvSpPr>
          <p:nvPr>
            <p:ph type="title" idx="4294967295"/>
          </p:nvPr>
        </p:nvSpPr>
        <p:spPr>
          <a:xfrm>
            <a:off x="0" y="236538"/>
            <a:ext cx="10972800" cy="681037"/>
          </a:xfrm>
        </p:spPr>
        <p:txBody>
          <a:bodyPr>
            <a:normAutofit fontScale="90000"/>
          </a:bodyPr>
          <a:lstStyle/>
          <a:p>
            <a:r>
              <a:rPr lang="en-US" dirty="0"/>
              <a:t>MCC  Plan Roadmap for Sept 19 –Sept 20</a:t>
            </a:r>
          </a:p>
        </p:txBody>
      </p:sp>
      <p:sp>
        <p:nvSpPr>
          <p:cNvPr id="181" name="Rectangle 180">
            <a:extLst>
              <a:ext uri="{FF2B5EF4-FFF2-40B4-BE49-F238E27FC236}">
                <a16:creationId xmlns:a16="http://schemas.microsoft.com/office/drawing/2014/main" id="{B23B90B5-C2CD-B64E-89EF-C69CA40AAC7C}"/>
              </a:ext>
            </a:extLst>
          </p:cNvPr>
          <p:cNvSpPr/>
          <p:nvPr/>
        </p:nvSpPr>
        <p:spPr>
          <a:xfrm>
            <a:off x="8078465" y="5579869"/>
            <a:ext cx="4120284" cy="1174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36" name="Group 235">
            <a:extLst>
              <a:ext uri="{FF2B5EF4-FFF2-40B4-BE49-F238E27FC236}">
                <a16:creationId xmlns:a16="http://schemas.microsoft.com/office/drawing/2014/main" id="{67A1F89D-0537-0349-A0B2-A53D5C62D47A}"/>
              </a:ext>
            </a:extLst>
          </p:cNvPr>
          <p:cNvGrpSpPr/>
          <p:nvPr/>
        </p:nvGrpSpPr>
        <p:grpSpPr>
          <a:xfrm>
            <a:off x="0" y="917231"/>
            <a:ext cx="12198749" cy="6047992"/>
            <a:chOff x="72025" y="488519"/>
            <a:chExt cx="11949728" cy="6381566"/>
          </a:xfrm>
        </p:grpSpPr>
        <p:sp>
          <p:nvSpPr>
            <p:cNvPr id="237" name="Rectangle 236">
              <a:extLst>
                <a:ext uri="{FF2B5EF4-FFF2-40B4-BE49-F238E27FC236}">
                  <a16:creationId xmlns:a16="http://schemas.microsoft.com/office/drawing/2014/main" id="{0766F7DA-44B9-AE40-A56B-DC9E435A9090}"/>
                </a:ext>
              </a:extLst>
            </p:cNvPr>
            <p:cNvSpPr/>
            <p:nvPr/>
          </p:nvSpPr>
          <p:spPr>
            <a:xfrm>
              <a:off x="299622" y="922377"/>
              <a:ext cx="11313258" cy="1122050"/>
            </a:xfrm>
            <a:prstGeom prst="rect">
              <a:avLst/>
            </a:prstGeom>
            <a:solidFill>
              <a:srgbClr val="526DB0">
                <a:lumMod val="20000"/>
                <a:lumOff val="80000"/>
                <a:alpha val="20000"/>
              </a:srgbClr>
            </a:solidFill>
            <a:ln w="12700" cap="flat" cmpd="sng" algn="ctr">
              <a:noFill/>
              <a:prstDash val="solid"/>
            </a:ln>
            <a:effectLst/>
          </p:spPr>
          <p:txBody>
            <a:bodyPr lIns="45720" r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38" name="Rectangle 237">
              <a:extLst>
                <a:ext uri="{FF2B5EF4-FFF2-40B4-BE49-F238E27FC236}">
                  <a16:creationId xmlns:a16="http://schemas.microsoft.com/office/drawing/2014/main" id="{F93CAA57-9B7C-D44D-81F6-854B081C484B}"/>
                </a:ext>
              </a:extLst>
            </p:cNvPr>
            <p:cNvSpPr/>
            <p:nvPr/>
          </p:nvSpPr>
          <p:spPr>
            <a:xfrm>
              <a:off x="299622" y="5568466"/>
              <a:ext cx="11333312" cy="1208132"/>
            </a:xfrm>
            <a:prstGeom prst="rect">
              <a:avLst/>
            </a:prstGeom>
            <a:solidFill>
              <a:srgbClr val="D1282E">
                <a:lumMod val="20000"/>
                <a:lumOff val="80000"/>
                <a:alpha val="20000"/>
              </a:srgbClr>
            </a:solidFill>
            <a:ln w="12700" cap="flat" cmpd="sng" algn="ctr">
              <a:noFill/>
              <a:prstDash val="solid"/>
            </a:ln>
            <a:effectLst/>
          </p:spPr>
          <p:txBody>
            <a:bodyPr lIns="45720" r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graphicFrame>
          <p:nvGraphicFramePr>
            <p:cNvPr id="239" name="Diagram 238">
              <a:extLst>
                <a:ext uri="{FF2B5EF4-FFF2-40B4-BE49-F238E27FC236}">
                  <a16:creationId xmlns:a16="http://schemas.microsoft.com/office/drawing/2014/main" id="{29970466-1344-4643-979C-903BC63D59FA}"/>
                </a:ext>
              </a:extLst>
            </p:cNvPr>
            <p:cNvGraphicFramePr/>
            <p:nvPr/>
          </p:nvGraphicFramePr>
          <p:xfrm>
            <a:off x="299622" y="488519"/>
            <a:ext cx="11577810"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0" name="TextBox 169">
              <a:extLst>
                <a:ext uri="{FF2B5EF4-FFF2-40B4-BE49-F238E27FC236}">
                  <a16:creationId xmlns:a16="http://schemas.microsoft.com/office/drawing/2014/main" id="{A7C9593D-46E0-2944-B637-F87BC441C594}"/>
                </a:ext>
              </a:extLst>
            </p:cNvPr>
            <p:cNvSpPr txBox="1">
              <a:spLocks noChangeArrowheads="1"/>
            </p:cNvSpPr>
            <p:nvPr/>
          </p:nvSpPr>
          <p:spPr bwMode="auto">
            <a:xfrm rot="16200000">
              <a:off x="-140564" y="5962621"/>
              <a:ext cx="1476375" cy="338554"/>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0" cap="none" spc="0" normalizeH="0" baseline="0" noProof="0" dirty="0">
                  <a:ln>
                    <a:noFill/>
                  </a:ln>
                  <a:solidFill>
                    <a:srgbClr val="DC5924">
                      <a:lumMod val="50000"/>
                    </a:srgbClr>
                  </a:solidFill>
                  <a:effectLst/>
                  <a:uLnTx/>
                  <a:uFillTx/>
                  <a:latin typeface="Arial Narrow" pitchFamily="34" charset="0"/>
                  <a:ea typeface="+mn-ea"/>
                  <a:cs typeface="Arial" pitchFamily="34" charset="0"/>
                </a:rPr>
                <a:t>MILESTONES</a:t>
              </a:r>
            </a:p>
          </p:txBody>
        </p:sp>
        <p:sp>
          <p:nvSpPr>
            <p:cNvPr id="241" name="Rectangle 58">
              <a:extLst>
                <a:ext uri="{FF2B5EF4-FFF2-40B4-BE49-F238E27FC236}">
                  <a16:creationId xmlns:a16="http://schemas.microsoft.com/office/drawing/2014/main" id="{BA099FC1-E502-2941-A31A-704150EBAC36}"/>
                </a:ext>
              </a:extLst>
            </p:cNvPr>
            <p:cNvSpPr>
              <a:spLocks noChangeArrowheads="1"/>
            </p:cNvSpPr>
            <p:nvPr/>
          </p:nvSpPr>
          <p:spPr bwMode="auto">
            <a:xfrm>
              <a:off x="1576133" y="954630"/>
              <a:ext cx="2735776" cy="3231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Arial Narrow" pitchFamily="34" charset="0"/>
                  <a:ea typeface="+mn-ea"/>
                  <a:cs typeface="+mn-cs"/>
                </a:rPr>
                <a:t>Identify Candidate CIMS</a:t>
              </a:r>
            </a:p>
          </p:txBody>
        </p:sp>
        <p:cxnSp>
          <p:nvCxnSpPr>
            <p:cNvPr id="242" name="Straight Connector 241">
              <a:extLst>
                <a:ext uri="{FF2B5EF4-FFF2-40B4-BE49-F238E27FC236}">
                  <a16:creationId xmlns:a16="http://schemas.microsoft.com/office/drawing/2014/main" id="{2C30B943-CA59-AA46-8F38-DB9E77A39EFD}"/>
                </a:ext>
              </a:extLst>
            </p:cNvPr>
            <p:cNvCxnSpPr>
              <a:cxnSpLocks/>
            </p:cNvCxnSpPr>
            <p:nvPr/>
          </p:nvCxnSpPr>
          <p:spPr>
            <a:xfrm flipV="1">
              <a:off x="1666680" y="1260963"/>
              <a:ext cx="2143320" cy="9116"/>
            </a:xfrm>
            <a:prstGeom prst="line">
              <a:avLst/>
            </a:prstGeom>
            <a:noFill/>
            <a:ln w="50800" cap="flat" cmpd="sng" algn="ctr">
              <a:solidFill>
                <a:srgbClr val="526DB0"/>
              </a:solidFill>
              <a:prstDash val="solid"/>
              <a:headEnd type="oval" w="sm" len="sm"/>
              <a:tailEnd type="oval" w="sm" len="sm"/>
            </a:ln>
            <a:effectLst/>
          </p:spPr>
        </p:cxnSp>
        <p:cxnSp>
          <p:nvCxnSpPr>
            <p:cNvPr id="243" name="Straight Connector 242">
              <a:extLst>
                <a:ext uri="{FF2B5EF4-FFF2-40B4-BE49-F238E27FC236}">
                  <a16:creationId xmlns:a16="http://schemas.microsoft.com/office/drawing/2014/main" id="{D9D15B99-BEC8-6549-9A38-03A6D1C54C6C}"/>
                </a:ext>
              </a:extLst>
            </p:cNvPr>
            <p:cNvCxnSpPr>
              <a:cxnSpLocks/>
            </p:cNvCxnSpPr>
            <p:nvPr/>
          </p:nvCxnSpPr>
          <p:spPr>
            <a:xfrm>
              <a:off x="3690136" y="1564847"/>
              <a:ext cx="2908784" cy="5212"/>
            </a:xfrm>
            <a:prstGeom prst="line">
              <a:avLst/>
            </a:prstGeom>
            <a:noFill/>
            <a:ln w="50800" cap="flat" cmpd="sng" algn="ctr">
              <a:solidFill>
                <a:srgbClr val="526DB0"/>
              </a:solidFill>
              <a:prstDash val="solid"/>
              <a:headEnd type="oval" w="sm" len="sm"/>
              <a:tailEnd type="oval" w="sm" len="sm"/>
            </a:ln>
            <a:effectLst/>
          </p:spPr>
        </p:cxnSp>
        <p:sp>
          <p:nvSpPr>
            <p:cNvPr id="244" name="Rectangle 243">
              <a:extLst>
                <a:ext uri="{FF2B5EF4-FFF2-40B4-BE49-F238E27FC236}">
                  <a16:creationId xmlns:a16="http://schemas.microsoft.com/office/drawing/2014/main" id="{900C92D8-B9E3-824C-9D9E-EE39962F0AE9}"/>
                </a:ext>
              </a:extLst>
            </p:cNvPr>
            <p:cNvSpPr>
              <a:spLocks noChangeArrowheads="1"/>
            </p:cNvSpPr>
            <p:nvPr/>
          </p:nvSpPr>
          <p:spPr bwMode="auto">
            <a:xfrm>
              <a:off x="3954272" y="1260963"/>
              <a:ext cx="2755900" cy="32316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Arial Narrow" pitchFamily="34" charset="0"/>
                  <a:ea typeface="+mn-ea"/>
                  <a:cs typeface="+mn-cs"/>
                </a:rPr>
                <a:t>Conduct CIM Gap Analysis</a:t>
              </a:r>
            </a:p>
          </p:txBody>
        </p:sp>
        <p:sp>
          <p:nvSpPr>
            <p:cNvPr id="245" name="TextBox 169">
              <a:extLst>
                <a:ext uri="{FF2B5EF4-FFF2-40B4-BE49-F238E27FC236}">
                  <a16:creationId xmlns:a16="http://schemas.microsoft.com/office/drawing/2014/main" id="{75D1792E-5390-F944-8364-6024371796DD}"/>
                </a:ext>
              </a:extLst>
            </p:cNvPr>
            <p:cNvSpPr txBox="1">
              <a:spLocks noChangeArrowheads="1"/>
            </p:cNvSpPr>
            <p:nvPr/>
          </p:nvSpPr>
          <p:spPr bwMode="auto">
            <a:xfrm rot="16200000">
              <a:off x="164799" y="1220335"/>
              <a:ext cx="716766" cy="33855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0" cap="none" spc="0" normalizeH="0" baseline="0" noProof="0" dirty="0">
                  <a:ln>
                    <a:noFill/>
                  </a:ln>
                  <a:solidFill>
                    <a:srgbClr val="D1282E">
                      <a:lumMod val="50000"/>
                    </a:srgbClr>
                  </a:solidFill>
                  <a:effectLst/>
                  <a:uLnTx/>
                  <a:uFillTx/>
                  <a:latin typeface="Arial Narrow" pitchFamily="34" charset="0"/>
                  <a:ea typeface="+mn-ea"/>
                  <a:cs typeface="Arial" pitchFamily="34" charset="0"/>
                </a:rPr>
                <a:t>CIMs</a:t>
              </a:r>
            </a:p>
          </p:txBody>
        </p:sp>
        <p:sp>
          <p:nvSpPr>
            <p:cNvPr id="246" name="Isosceles Triangle 60">
              <a:extLst>
                <a:ext uri="{FF2B5EF4-FFF2-40B4-BE49-F238E27FC236}">
                  <a16:creationId xmlns:a16="http://schemas.microsoft.com/office/drawing/2014/main" id="{1D353A9E-B2F8-BE4D-A961-AF46A730E6D4}"/>
                </a:ext>
              </a:extLst>
            </p:cNvPr>
            <p:cNvSpPr/>
            <p:nvPr/>
          </p:nvSpPr>
          <p:spPr>
            <a:xfrm>
              <a:off x="1043966" y="5638956"/>
              <a:ext cx="160338" cy="161925"/>
            </a:xfrm>
            <a:prstGeom prst="triangle">
              <a:avLst/>
            </a:prstGeom>
            <a:solidFill>
              <a:srgbClr val="C00000"/>
            </a:solidFill>
            <a:ln w="12700" cap="flat" cmpd="sng" algn="ctr">
              <a:noFill/>
              <a:prstDash val="solid"/>
            </a:ln>
            <a:effectLst/>
          </p:spPr>
          <p:txBody>
            <a:bodyPr lIns="45720" r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1500" b="0" i="0" u="none" strike="noStrike" kern="0" cap="none" spc="0" normalizeH="0" baseline="0" noProof="0" dirty="0">
                <a:ln>
                  <a:noFill/>
                </a:ln>
                <a:solidFill>
                  <a:srgbClr val="D1282E"/>
                </a:solidFill>
                <a:effectLst/>
                <a:uLnTx/>
                <a:uFillTx/>
                <a:latin typeface="Arial Narrow" pitchFamily="34" charset="0"/>
                <a:ea typeface="+mn-ea"/>
                <a:cs typeface="+mn-cs"/>
              </a:endParaRPr>
            </a:p>
          </p:txBody>
        </p:sp>
        <p:sp>
          <p:nvSpPr>
            <p:cNvPr id="247" name="Rectangle 49">
              <a:extLst>
                <a:ext uri="{FF2B5EF4-FFF2-40B4-BE49-F238E27FC236}">
                  <a16:creationId xmlns:a16="http://schemas.microsoft.com/office/drawing/2014/main" id="{A29028E0-91E2-8B45-ACE6-6363E7400D7D}"/>
                </a:ext>
              </a:extLst>
            </p:cNvPr>
            <p:cNvSpPr>
              <a:spLocks noChangeArrowheads="1"/>
            </p:cNvSpPr>
            <p:nvPr/>
          </p:nvSpPr>
          <p:spPr bwMode="auto">
            <a:xfrm>
              <a:off x="4441726" y="6079682"/>
              <a:ext cx="1397040" cy="584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0" cap="none" spc="0" normalizeH="0" baseline="0" noProof="0" dirty="0">
                  <a:ln>
                    <a:noFill/>
                  </a:ln>
                  <a:solidFill>
                    <a:srgbClr val="D1282E"/>
                  </a:solidFill>
                  <a:effectLst/>
                  <a:uLnTx/>
                  <a:uFillTx/>
                  <a:latin typeface="Arial Narrow" pitchFamily="34" charset="0"/>
                  <a:ea typeface="MS PGothic" pitchFamily="34" charset="-128"/>
                  <a:cs typeface="Arial" pitchFamily="34" charset="0"/>
                </a:rPr>
                <a:t>HL7 PSS Due JAN 2020</a:t>
              </a:r>
            </a:p>
          </p:txBody>
        </p:sp>
        <p:sp>
          <p:nvSpPr>
            <p:cNvPr id="248" name="Rectangle 49">
              <a:extLst>
                <a:ext uri="{FF2B5EF4-FFF2-40B4-BE49-F238E27FC236}">
                  <a16:creationId xmlns:a16="http://schemas.microsoft.com/office/drawing/2014/main" id="{2085A766-9A13-BE4B-9E12-A0CCAAF704EA}"/>
                </a:ext>
              </a:extLst>
            </p:cNvPr>
            <p:cNvSpPr>
              <a:spLocks noChangeArrowheads="1"/>
            </p:cNvSpPr>
            <p:nvPr/>
          </p:nvSpPr>
          <p:spPr bwMode="auto">
            <a:xfrm>
              <a:off x="814031" y="5877847"/>
              <a:ext cx="12954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0" cap="none" spc="0" normalizeH="0" baseline="0" noProof="0" dirty="0">
                  <a:ln>
                    <a:noFill/>
                  </a:ln>
                  <a:solidFill>
                    <a:srgbClr val="D1282E"/>
                  </a:solidFill>
                  <a:effectLst/>
                  <a:uLnTx/>
                  <a:uFillTx/>
                  <a:latin typeface="Arial Narrow" pitchFamily="34" charset="0"/>
                  <a:ea typeface="MS PGothic" pitchFamily="34" charset="-128"/>
                  <a:cs typeface="Arial" pitchFamily="34" charset="0"/>
                </a:rPr>
                <a:t>Project Kick-Off 20190923</a:t>
              </a:r>
            </a:p>
          </p:txBody>
        </p:sp>
        <p:cxnSp>
          <p:nvCxnSpPr>
            <p:cNvPr id="249" name="Straight Connector 248">
              <a:extLst>
                <a:ext uri="{FF2B5EF4-FFF2-40B4-BE49-F238E27FC236}">
                  <a16:creationId xmlns:a16="http://schemas.microsoft.com/office/drawing/2014/main" id="{156D6E3A-86BD-1449-A7F5-4692CF3FF8FD}"/>
                </a:ext>
              </a:extLst>
            </p:cNvPr>
            <p:cNvCxnSpPr>
              <a:cxnSpLocks/>
            </p:cNvCxnSpPr>
            <p:nvPr/>
          </p:nvCxnSpPr>
          <p:spPr>
            <a:xfrm flipH="1">
              <a:off x="1124135" y="888630"/>
              <a:ext cx="10062" cy="4912251"/>
            </a:xfrm>
            <a:prstGeom prst="line">
              <a:avLst/>
            </a:prstGeom>
            <a:noFill/>
            <a:ln w="9525" cap="flat" cmpd="sng" algn="ctr">
              <a:solidFill>
                <a:srgbClr val="C00000"/>
              </a:solidFill>
              <a:prstDash val="dash"/>
            </a:ln>
            <a:effectLst/>
          </p:spPr>
        </p:cxnSp>
        <p:sp>
          <p:nvSpPr>
            <p:cNvPr id="250" name="Isosceles Triangle 87">
              <a:extLst>
                <a:ext uri="{FF2B5EF4-FFF2-40B4-BE49-F238E27FC236}">
                  <a16:creationId xmlns:a16="http://schemas.microsoft.com/office/drawing/2014/main" id="{A7A028F3-690E-D645-8CC4-3124AC7B14AC}"/>
                </a:ext>
              </a:extLst>
            </p:cNvPr>
            <p:cNvSpPr/>
            <p:nvPr/>
          </p:nvSpPr>
          <p:spPr>
            <a:xfrm>
              <a:off x="5051921" y="5897343"/>
              <a:ext cx="160338" cy="161925"/>
            </a:xfrm>
            <a:prstGeom prst="triangle">
              <a:avLst/>
            </a:prstGeom>
            <a:solidFill>
              <a:srgbClr val="C00000"/>
            </a:solidFill>
            <a:ln w="12700" cap="flat" cmpd="sng" algn="ctr">
              <a:noFill/>
              <a:prstDash val="solid"/>
            </a:ln>
            <a:effectLst/>
          </p:spPr>
          <p:txBody>
            <a:bodyPr lIns="45720" r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1500" b="0" i="0" u="none" strike="noStrike" kern="0" cap="none" spc="0" normalizeH="0" baseline="0" noProof="0" dirty="0">
                <a:ln>
                  <a:noFill/>
                </a:ln>
                <a:solidFill>
                  <a:srgbClr val="D1282E"/>
                </a:solidFill>
                <a:effectLst/>
                <a:uLnTx/>
                <a:uFillTx/>
                <a:latin typeface="Arial Narrow" pitchFamily="34" charset="0"/>
                <a:ea typeface="+mn-ea"/>
                <a:cs typeface="+mn-cs"/>
              </a:endParaRPr>
            </a:p>
          </p:txBody>
        </p:sp>
        <p:sp>
          <p:nvSpPr>
            <p:cNvPr id="251" name="Rectangle 49">
              <a:extLst>
                <a:ext uri="{FF2B5EF4-FFF2-40B4-BE49-F238E27FC236}">
                  <a16:creationId xmlns:a16="http://schemas.microsoft.com/office/drawing/2014/main" id="{BCDD2237-4458-6B47-A97C-BF6A811447CB}"/>
                </a:ext>
              </a:extLst>
            </p:cNvPr>
            <p:cNvSpPr>
              <a:spLocks noChangeArrowheads="1"/>
            </p:cNvSpPr>
            <p:nvPr/>
          </p:nvSpPr>
          <p:spPr bwMode="auto">
            <a:xfrm>
              <a:off x="5633294" y="5548052"/>
              <a:ext cx="2757836" cy="340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500" b="1" i="0" u="none" strike="noStrike" kern="0" cap="none" spc="0" normalizeH="0" baseline="0" noProof="0" dirty="0">
                  <a:ln>
                    <a:noFill/>
                  </a:ln>
                  <a:solidFill>
                    <a:srgbClr val="D1282E"/>
                  </a:solidFill>
                  <a:effectLst/>
                  <a:uLnTx/>
                  <a:uFillTx/>
                  <a:latin typeface="Arial Narrow" pitchFamily="34" charset="0"/>
                  <a:ea typeface="MS PGothic" pitchFamily="34" charset="-128"/>
                  <a:cs typeface="Arial" pitchFamily="34" charset="0"/>
                </a:rPr>
                <a:t>HL7 May FHIR Connectathon</a:t>
              </a:r>
            </a:p>
          </p:txBody>
        </p:sp>
        <p:sp>
          <p:nvSpPr>
            <p:cNvPr id="252" name="Isosceles Triangle 84">
              <a:extLst>
                <a:ext uri="{FF2B5EF4-FFF2-40B4-BE49-F238E27FC236}">
                  <a16:creationId xmlns:a16="http://schemas.microsoft.com/office/drawing/2014/main" id="{497B4EA2-0100-3D4F-A215-785C3499F0C0}"/>
                </a:ext>
              </a:extLst>
            </p:cNvPr>
            <p:cNvSpPr/>
            <p:nvPr/>
          </p:nvSpPr>
          <p:spPr>
            <a:xfrm>
              <a:off x="11433717" y="5895316"/>
              <a:ext cx="160338" cy="161925"/>
            </a:xfrm>
            <a:prstGeom prst="triangle">
              <a:avLst/>
            </a:prstGeom>
            <a:solidFill>
              <a:srgbClr val="C00000"/>
            </a:solidFill>
            <a:ln w="12700" cap="flat" cmpd="sng" algn="ctr">
              <a:noFill/>
              <a:prstDash val="solid"/>
            </a:ln>
            <a:effectLst/>
          </p:spPr>
          <p:txBody>
            <a:bodyPr lIns="45720" r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1500" b="0" i="0" u="none" strike="noStrike" kern="0" cap="none" spc="0" normalizeH="0" baseline="0" noProof="0" dirty="0">
                <a:ln>
                  <a:noFill/>
                </a:ln>
                <a:solidFill>
                  <a:srgbClr val="D1282E"/>
                </a:solidFill>
                <a:effectLst/>
                <a:uLnTx/>
                <a:uFillTx/>
                <a:latin typeface="Arial Narrow" pitchFamily="34" charset="0"/>
                <a:ea typeface="+mn-ea"/>
                <a:cs typeface="+mn-cs"/>
              </a:endParaRPr>
            </a:p>
          </p:txBody>
        </p:sp>
        <p:sp>
          <p:nvSpPr>
            <p:cNvPr id="253" name="TextBox 169">
              <a:extLst>
                <a:ext uri="{FF2B5EF4-FFF2-40B4-BE49-F238E27FC236}">
                  <a16:creationId xmlns:a16="http://schemas.microsoft.com/office/drawing/2014/main" id="{316CAA1E-DA4E-6449-B175-D9E20FA6749F}"/>
                </a:ext>
              </a:extLst>
            </p:cNvPr>
            <p:cNvSpPr txBox="1">
              <a:spLocks noChangeArrowheads="1"/>
            </p:cNvSpPr>
            <p:nvPr/>
          </p:nvSpPr>
          <p:spPr bwMode="auto">
            <a:xfrm rot="16200000">
              <a:off x="-415613" y="4598232"/>
              <a:ext cx="1921551" cy="33855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0" cap="none" spc="0" normalizeH="0" baseline="0" noProof="0" dirty="0">
                  <a:ln>
                    <a:noFill/>
                  </a:ln>
                  <a:solidFill>
                    <a:srgbClr val="D1282E">
                      <a:lumMod val="50000"/>
                    </a:srgbClr>
                  </a:solidFill>
                  <a:effectLst/>
                  <a:uLnTx/>
                  <a:uFillTx/>
                  <a:latin typeface="Arial Narrow" pitchFamily="34" charset="0"/>
                  <a:ea typeface="+mn-ea"/>
                  <a:cs typeface="Arial" pitchFamily="34" charset="0"/>
                </a:rPr>
                <a:t>eCare Plan APP</a:t>
              </a:r>
            </a:p>
          </p:txBody>
        </p:sp>
        <p:sp>
          <p:nvSpPr>
            <p:cNvPr id="254" name="Rectangle 253">
              <a:extLst>
                <a:ext uri="{FF2B5EF4-FFF2-40B4-BE49-F238E27FC236}">
                  <a16:creationId xmlns:a16="http://schemas.microsoft.com/office/drawing/2014/main" id="{ECE46FA2-1C74-E240-8B13-247DCCA8E074}"/>
                </a:ext>
              </a:extLst>
            </p:cNvPr>
            <p:cNvSpPr>
              <a:spLocks noChangeArrowheads="1"/>
            </p:cNvSpPr>
            <p:nvPr/>
          </p:nvSpPr>
          <p:spPr bwMode="auto">
            <a:xfrm>
              <a:off x="6816968" y="2132664"/>
              <a:ext cx="5003044" cy="3231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Arial Narrow" pitchFamily="34" charset="0"/>
                  <a:ea typeface="+mn-ea"/>
                  <a:cs typeface="+mn-cs"/>
                </a:rPr>
                <a:t>Develop Draft FHIR Implementation Guide for testing</a:t>
              </a:r>
            </a:p>
          </p:txBody>
        </p:sp>
        <p:sp>
          <p:nvSpPr>
            <p:cNvPr id="255" name="Isosceles Triangle 87">
              <a:extLst>
                <a:ext uri="{FF2B5EF4-FFF2-40B4-BE49-F238E27FC236}">
                  <a16:creationId xmlns:a16="http://schemas.microsoft.com/office/drawing/2014/main" id="{82FFEF32-7863-0646-B6DD-14F815A30E54}"/>
                </a:ext>
              </a:extLst>
            </p:cNvPr>
            <p:cNvSpPr/>
            <p:nvPr/>
          </p:nvSpPr>
          <p:spPr>
            <a:xfrm>
              <a:off x="8084981" y="5609713"/>
              <a:ext cx="160338" cy="161925"/>
            </a:xfrm>
            <a:prstGeom prst="triangle">
              <a:avLst/>
            </a:prstGeom>
            <a:solidFill>
              <a:srgbClr val="C00000"/>
            </a:solidFill>
            <a:ln w="12700" cap="flat" cmpd="sng" algn="ctr">
              <a:noFill/>
              <a:prstDash val="solid"/>
            </a:ln>
            <a:effectLst/>
          </p:spPr>
          <p:txBody>
            <a:bodyPr lIns="45720" r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1500" b="0" i="0" u="none" strike="noStrike" kern="0" cap="none" spc="0" normalizeH="0" baseline="0" noProof="0" dirty="0">
                <a:ln>
                  <a:noFill/>
                </a:ln>
                <a:solidFill>
                  <a:srgbClr val="D1282E"/>
                </a:solidFill>
                <a:effectLst/>
                <a:uLnTx/>
                <a:uFillTx/>
                <a:latin typeface="Arial Narrow" pitchFamily="34" charset="0"/>
                <a:ea typeface="+mn-ea"/>
                <a:cs typeface="+mn-cs"/>
              </a:endParaRPr>
            </a:p>
          </p:txBody>
        </p:sp>
        <p:cxnSp>
          <p:nvCxnSpPr>
            <p:cNvPr id="257" name="Straight Connector 256">
              <a:extLst>
                <a:ext uri="{FF2B5EF4-FFF2-40B4-BE49-F238E27FC236}">
                  <a16:creationId xmlns:a16="http://schemas.microsoft.com/office/drawing/2014/main" id="{9718DBCF-F869-A043-A944-7D0E0B4BCAA6}"/>
                </a:ext>
              </a:extLst>
            </p:cNvPr>
            <p:cNvCxnSpPr>
              <a:cxnSpLocks/>
            </p:cNvCxnSpPr>
            <p:nvPr/>
          </p:nvCxnSpPr>
          <p:spPr>
            <a:xfrm>
              <a:off x="5051190" y="1958176"/>
              <a:ext cx="1547730" cy="0"/>
            </a:xfrm>
            <a:prstGeom prst="line">
              <a:avLst/>
            </a:prstGeom>
            <a:noFill/>
            <a:ln w="50800" cap="flat" cmpd="sng" algn="ctr">
              <a:solidFill>
                <a:srgbClr val="526DB0"/>
              </a:solidFill>
              <a:prstDash val="solid"/>
              <a:headEnd type="oval" w="sm" len="sm"/>
              <a:tailEnd type="oval" w="sm" len="sm"/>
            </a:ln>
            <a:effectLst/>
          </p:spPr>
        </p:cxnSp>
        <p:sp>
          <p:nvSpPr>
            <p:cNvPr id="258" name="Rectangle 257">
              <a:extLst>
                <a:ext uri="{FF2B5EF4-FFF2-40B4-BE49-F238E27FC236}">
                  <a16:creationId xmlns:a16="http://schemas.microsoft.com/office/drawing/2014/main" id="{46FFFFF3-FDD0-DA42-B003-33FE6E650389}"/>
                </a:ext>
              </a:extLst>
            </p:cNvPr>
            <p:cNvSpPr>
              <a:spLocks noChangeArrowheads="1"/>
            </p:cNvSpPr>
            <p:nvPr/>
          </p:nvSpPr>
          <p:spPr bwMode="auto">
            <a:xfrm>
              <a:off x="5037793" y="1628256"/>
              <a:ext cx="2755900" cy="32316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Arial Narrow" pitchFamily="34" charset="0"/>
                  <a:ea typeface="+mn-ea"/>
                  <a:cs typeface="+mn-cs"/>
                </a:rPr>
                <a:t>Modify and Develop new CIMs</a:t>
              </a:r>
            </a:p>
          </p:txBody>
        </p:sp>
        <p:grpSp>
          <p:nvGrpSpPr>
            <p:cNvPr id="259" name="Group 258">
              <a:extLst>
                <a:ext uri="{FF2B5EF4-FFF2-40B4-BE49-F238E27FC236}">
                  <a16:creationId xmlns:a16="http://schemas.microsoft.com/office/drawing/2014/main" id="{10F22BE1-7195-E942-B3DF-636B07164C8D}"/>
                </a:ext>
              </a:extLst>
            </p:cNvPr>
            <p:cNvGrpSpPr/>
            <p:nvPr/>
          </p:nvGrpSpPr>
          <p:grpSpPr>
            <a:xfrm>
              <a:off x="273353" y="3952225"/>
              <a:ext cx="11748400" cy="1562946"/>
              <a:chOff x="316627" y="2107636"/>
              <a:chExt cx="11748400" cy="1562946"/>
            </a:xfrm>
          </p:grpSpPr>
          <p:sp>
            <p:nvSpPr>
              <p:cNvPr id="277" name="Rectangle 276">
                <a:extLst>
                  <a:ext uri="{FF2B5EF4-FFF2-40B4-BE49-F238E27FC236}">
                    <a16:creationId xmlns:a16="http://schemas.microsoft.com/office/drawing/2014/main" id="{51CCD901-4BC2-4B41-A897-6867B8743C6D}"/>
                  </a:ext>
                </a:extLst>
              </p:cNvPr>
              <p:cNvSpPr/>
              <p:nvPr/>
            </p:nvSpPr>
            <p:spPr>
              <a:xfrm>
                <a:off x="316627" y="2107636"/>
                <a:ext cx="11359581" cy="1562946"/>
              </a:xfrm>
              <a:prstGeom prst="rect">
                <a:avLst/>
              </a:prstGeom>
              <a:solidFill>
                <a:srgbClr val="526DB0">
                  <a:lumMod val="60000"/>
                  <a:lumOff val="40000"/>
                  <a:alpha val="20000"/>
                </a:srgbClr>
              </a:solidFill>
              <a:ln w="12700" cap="flat" cmpd="sng" algn="ctr">
                <a:noFill/>
                <a:prstDash val="solid"/>
              </a:ln>
              <a:effectLst/>
            </p:spPr>
            <p:txBody>
              <a:bodyPr lIns="45720" r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78" name="Rectangle 277">
                <a:extLst>
                  <a:ext uri="{FF2B5EF4-FFF2-40B4-BE49-F238E27FC236}">
                    <a16:creationId xmlns:a16="http://schemas.microsoft.com/office/drawing/2014/main" id="{9DB6BD3D-B1DD-7649-99AB-923E8A04556C}"/>
                  </a:ext>
                </a:extLst>
              </p:cNvPr>
              <p:cNvSpPr>
                <a:spLocks noChangeArrowheads="1"/>
              </p:cNvSpPr>
              <p:nvPr/>
            </p:nvSpPr>
            <p:spPr bwMode="auto">
              <a:xfrm>
                <a:off x="7200262" y="2619430"/>
                <a:ext cx="3911857" cy="3231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Arial Narrow" pitchFamily="34" charset="0"/>
                    <a:ea typeface="+mn-ea"/>
                    <a:cs typeface="+mn-cs"/>
                  </a:rPr>
                  <a:t>Develop SMART on FHIR Application</a:t>
                </a:r>
              </a:p>
            </p:txBody>
          </p:sp>
          <p:cxnSp>
            <p:nvCxnSpPr>
              <p:cNvPr id="279" name="Straight Connector 278">
                <a:extLst>
                  <a:ext uri="{FF2B5EF4-FFF2-40B4-BE49-F238E27FC236}">
                    <a16:creationId xmlns:a16="http://schemas.microsoft.com/office/drawing/2014/main" id="{3FBC8583-D5BA-3C40-9625-2D660732EC2A}"/>
                  </a:ext>
                </a:extLst>
              </p:cNvPr>
              <p:cNvCxnSpPr>
                <a:cxnSpLocks/>
              </p:cNvCxnSpPr>
              <p:nvPr/>
            </p:nvCxnSpPr>
            <p:spPr>
              <a:xfrm flipV="1">
                <a:off x="7149488" y="3035575"/>
                <a:ext cx="4144085" cy="25302"/>
              </a:xfrm>
              <a:prstGeom prst="line">
                <a:avLst/>
              </a:prstGeom>
              <a:noFill/>
              <a:ln w="50800" cap="flat" cmpd="sng" algn="ctr">
                <a:solidFill>
                  <a:srgbClr val="2F9CD3"/>
                </a:solidFill>
                <a:prstDash val="solid"/>
                <a:headEnd type="oval" w="sm" len="sm"/>
                <a:tailEnd type="oval" w="sm" len="sm"/>
              </a:ln>
              <a:effectLst/>
            </p:spPr>
          </p:cxnSp>
          <p:sp>
            <p:nvSpPr>
              <p:cNvPr id="280" name="Rectangle 58">
                <a:extLst>
                  <a:ext uri="{FF2B5EF4-FFF2-40B4-BE49-F238E27FC236}">
                    <a16:creationId xmlns:a16="http://schemas.microsoft.com/office/drawing/2014/main" id="{80F074AE-DFDC-A248-BFEC-D4CFF52A47C5}"/>
                  </a:ext>
                </a:extLst>
              </p:cNvPr>
              <p:cNvSpPr>
                <a:spLocks noChangeArrowheads="1"/>
              </p:cNvSpPr>
              <p:nvPr/>
            </p:nvSpPr>
            <p:spPr bwMode="auto">
              <a:xfrm>
                <a:off x="8255027" y="3303105"/>
                <a:ext cx="3810000" cy="3231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2F9CD3"/>
                    </a:solidFill>
                    <a:effectLst/>
                    <a:uLnTx/>
                    <a:uFillTx/>
                    <a:latin typeface="Arial Narrow" pitchFamily="34" charset="0"/>
                    <a:ea typeface="+mn-ea"/>
                    <a:cs typeface="+mn-cs"/>
                  </a:rPr>
                  <a:t>Continuous integration and testing</a:t>
                </a:r>
              </a:p>
            </p:txBody>
          </p:sp>
          <p:sp>
            <p:nvSpPr>
              <p:cNvPr id="281" name="Rectangle 280">
                <a:extLst>
                  <a:ext uri="{FF2B5EF4-FFF2-40B4-BE49-F238E27FC236}">
                    <a16:creationId xmlns:a16="http://schemas.microsoft.com/office/drawing/2014/main" id="{89C0E8D0-C089-2B42-A377-4DAD8EA11861}"/>
                  </a:ext>
                </a:extLst>
              </p:cNvPr>
              <p:cNvSpPr>
                <a:spLocks noChangeArrowheads="1"/>
              </p:cNvSpPr>
              <p:nvPr/>
            </p:nvSpPr>
            <p:spPr bwMode="auto">
              <a:xfrm>
                <a:off x="4645951" y="2184748"/>
                <a:ext cx="4337212" cy="3231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Arial Narrow" pitchFamily="34" charset="0"/>
                    <a:ea typeface="+mn-ea"/>
                    <a:cs typeface="+mn-cs"/>
                  </a:rPr>
                  <a:t>Create Development and Testing Environment</a:t>
                </a:r>
              </a:p>
            </p:txBody>
          </p:sp>
          <p:cxnSp>
            <p:nvCxnSpPr>
              <p:cNvPr id="282" name="Straight Connector 281">
                <a:extLst>
                  <a:ext uri="{FF2B5EF4-FFF2-40B4-BE49-F238E27FC236}">
                    <a16:creationId xmlns:a16="http://schemas.microsoft.com/office/drawing/2014/main" id="{DEF298C7-B30A-DE4A-A64F-36B06D632CEF}"/>
                  </a:ext>
                </a:extLst>
              </p:cNvPr>
              <p:cNvCxnSpPr>
                <a:cxnSpLocks/>
              </p:cNvCxnSpPr>
              <p:nvPr/>
            </p:nvCxnSpPr>
            <p:spPr>
              <a:xfrm flipV="1">
                <a:off x="4813416" y="2525705"/>
                <a:ext cx="2336072" cy="8130"/>
              </a:xfrm>
              <a:prstGeom prst="line">
                <a:avLst/>
              </a:prstGeom>
              <a:noFill/>
              <a:ln w="50800" cap="flat" cmpd="sng" algn="ctr">
                <a:solidFill>
                  <a:srgbClr val="2F9CD3"/>
                </a:solidFill>
                <a:prstDash val="solid"/>
                <a:headEnd type="oval" w="sm" len="sm"/>
                <a:tailEnd type="oval" w="sm" len="sm"/>
              </a:ln>
              <a:effectLst/>
            </p:spPr>
          </p:cxnSp>
          <p:pic>
            <p:nvPicPr>
              <p:cNvPr id="283" name="Picture 282" descr="A screenshot of a cell phone&#10;&#10;Description automatically generated">
                <a:extLst>
                  <a:ext uri="{FF2B5EF4-FFF2-40B4-BE49-F238E27FC236}">
                    <a16:creationId xmlns:a16="http://schemas.microsoft.com/office/drawing/2014/main" id="{BA8C2FFC-C3E3-8448-A447-8395869DA8E3}"/>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8504162" y="2871137"/>
                <a:ext cx="292091" cy="383255"/>
              </a:xfrm>
              <a:prstGeom prst="rect">
                <a:avLst/>
              </a:prstGeom>
            </p:spPr>
          </p:pic>
          <p:pic>
            <p:nvPicPr>
              <p:cNvPr id="284" name="Picture 283" descr="A screenshot of a cell phone&#10;&#10;Description automatically generated">
                <a:extLst>
                  <a:ext uri="{FF2B5EF4-FFF2-40B4-BE49-F238E27FC236}">
                    <a16:creationId xmlns:a16="http://schemas.microsoft.com/office/drawing/2014/main" id="{8C5A2553-8B45-8F41-90DA-A653ACF112BF}"/>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9133184" y="2861485"/>
                <a:ext cx="292091" cy="383255"/>
              </a:xfrm>
              <a:prstGeom prst="rect">
                <a:avLst/>
              </a:prstGeom>
            </p:spPr>
          </p:pic>
          <p:pic>
            <p:nvPicPr>
              <p:cNvPr id="285" name="Picture 284" descr="A screenshot of a cell phone&#10;&#10;Description automatically generated">
                <a:extLst>
                  <a:ext uri="{FF2B5EF4-FFF2-40B4-BE49-F238E27FC236}">
                    <a16:creationId xmlns:a16="http://schemas.microsoft.com/office/drawing/2014/main" id="{D0FDB218-9BFB-AD4A-A5F4-741000D4A992}"/>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9708383" y="2881184"/>
                <a:ext cx="292091" cy="383255"/>
              </a:xfrm>
              <a:prstGeom prst="rect">
                <a:avLst/>
              </a:prstGeom>
            </p:spPr>
          </p:pic>
          <p:pic>
            <p:nvPicPr>
              <p:cNvPr id="286" name="Picture 285" descr="A screenshot of a cell phone&#10;&#10;Description automatically generated">
                <a:extLst>
                  <a:ext uri="{FF2B5EF4-FFF2-40B4-BE49-F238E27FC236}">
                    <a16:creationId xmlns:a16="http://schemas.microsoft.com/office/drawing/2014/main" id="{C1904FB6-F3ED-524F-B60D-09C18BF796E8}"/>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7920796" y="2901320"/>
                <a:ext cx="292091" cy="383255"/>
              </a:xfrm>
              <a:prstGeom prst="rect">
                <a:avLst/>
              </a:prstGeom>
            </p:spPr>
          </p:pic>
          <p:pic>
            <p:nvPicPr>
              <p:cNvPr id="287" name="Picture 286" descr="A screenshot of a cell phone&#10;&#10;Description automatically generated">
                <a:extLst>
                  <a:ext uri="{FF2B5EF4-FFF2-40B4-BE49-F238E27FC236}">
                    <a16:creationId xmlns:a16="http://schemas.microsoft.com/office/drawing/2014/main" id="{8D1BB65C-6B35-8547-B58C-D325AC56CEFF}"/>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10256673" y="2869250"/>
                <a:ext cx="292091" cy="383255"/>
              </a:xfrm>
              <a:prstGeom prst="rect">
                <a:avLst/>
              </a:prstGeom>
            </p:spPr>
          </p:pic>
          <p:pic>
            <p:nvPicPr>
              <p:cNvPr id="288" name="Picture 287" descr="A screenshot of a cell phone&#10;&#10;Description automatically generated">
                <a:extLst>
                  <a:ext uri="{FF2B5EF4-FFF2-40B4-BE49-F238E27FC236}">
                    <a16:creationId xmlns:a16="http://schemas.microsoft.com/office/drawing/2014/main" id="{405560F3-7C1D-EB47-AA74-B8834E1ED54B}"/>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10776871" y="2879177"/>
                <a:ext cx="292091" cy="383255"/>
              </a:xfrm>
              <a:prstGeom prst="rect">
                <a:avLst/>
              </a:prstGeom>
            </p:spPr>
          </p:pic>
        </p:grpSp>
        <p:sp>
          <p:nvSpPr>
            <p:cNvPr id="260" name="Rectangle 259">
              <a:extLst>
                <a:ext uri="{FF2B5EF4-FFF2-40B4-BE49-F238E27FC236}">
                  <a16:creationId xmlns:a16="http://schemas.microsoft.com/office/drawing/2014/main" id="{6C5CF346-F8CF-9C44-9CF1-4239DDBC3ED3}"/>
                </a:ext>
              </a:extLst>
            </p:cNvPr>
            <p:cNvSpPr>
              <a:spLocks noChangeArrowheads="1"/>
            </p:cNvSpPr>
            <p:nvPr/>
          </p:nvSpPr>
          <p:spPr bwMode="auto">
            <a:xfrm>
              <a:off x="6206769" y="5847527"/>
              <a:ext cx="5279623" cy="323165"/>
            </a:xfrm>
            <a:prstGeom prst="rect">
              <a:avLst/>
            </a:prstGeom>
            <a:noFill/>
            <a:ln w="9525">
              <a:noFill/>
              <a:miter lim="800000"/>
              <a:headEnd/>
              <a:tailEnd/>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D1282E"/>
                  </a:solidFill>
                  <a:effectLst/>
                  <a:uLnTx/>
                  <a:uFillTx/>
                  <a:latin typeface="Arial Narrow" pitchFamily="34" charset="0"/>
                  <a:ea typeface="+mn-ea"/>
                  <a:cs typeface="+mn-cs"/>
                </a:rPr>
                <a:t>APP &amp; IG Ready for Testing at HL7 FHIR Connectathon SEP 2020 </a:t>
              </a:r>
            </a:p>
          </p:txBody>
        </p:sp>
        <p:grpSp>
          <p:nvGrpSpPr>
            <p:cNvPr id="262" name="Group 261">
              <a:extLst>
                <a:ext uri="{FF2B5EF4-FFF2-40B4-BE49-F238E27FC236}">
                  <a16:creationId xmlns:a16="http://schemas.microsoft.com/office/drawing/2014/main" id="{B1323308-102D-334A-936D-83998694B4B3}"/>
                </a:ext>
              </a:extLst>
            </p:cNvPr>
            <p:cNvGrpSpPr/>
            <p:nvPr/>
          </p:nvGrpSpPr>
          <p:grpSpPr>
            <a:xfrm>
              <a:off x="299622" y="2104122"/>
              <a:ext cx="11333313" cy="1791449"/>
              <a:chOff x="799488" y="3669721"/>
              <a:chExt cx="11333313" cy="1791449"/>
            </a:xfrm>
          </p:grpSpPr>
          <p:sp>
            <p:nvSpPr>
              <p:cNvPr id="266" name="Rectangle 265">
                <a:extLst>
                  <a:ext uri="{FF2B5EF4-FFF2-40B4-BE49-F238E27FC236}">
                    <a16:creationId xmlns:a16="http://schemas.microsoft.com/office/drawing/2014/main" id="{371E98EF-4674-9648-A649-645F9333EF93}"/>
                  </a:ext>
                </a:extLst>
              </p:cNvPr>
              <p:cNvSpPr/>
              <p:nvPr/>
            </p:nvSpPr>
            <p:spPr>
              <a:xfrm>
                <a:off x="799488" y="3723017"/>
                <a:ext cx="11333313" cy="1738153"/>
              </a:xfrm>
              <a:prstGeom prst="rect">
                <a:avLst/>
              </a:prstGeom>
              <a:solidFill>
                <a:srgbClr val="B4B392">
                  <a:lumMod val="60000"/>
                  <a:lumOff val="40000"/>
                  <a:alpha val="20000"/>
                </a:srgbClr>
              </a:solidFill>
              <a:ln w="12700" cap="flat" cmpd="sng" algn="ctr">
                <a:noFill/>
                <a:prstDash val="solid"/>
              </a:ln>
              <a:effectLst/>
            </p:spPr>
            <p:txBody>
              <a:bodyPr lIns="45720" r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67" name="TextBox 169">
                <a:extLst>
                  <a:ext uri="{FF2B5EF4-FFF2-40B4-BE49-F238E27FC236}">
                    <a16:creationId xmlns:a16="http://schemas.microsoft.com/office/drawing/2014/main" id="{C948A713-DFC3-2A4B-A10F-73390CEBE5BA}"/>
                  </a:ext>
                </a:extLst>
              </p:cNvPr>
              <p:cNvSpPr txBox="1">
                <a:spLocks noChangeArrowheads="1"/>
              </p:cNvSpPr>
              <p:nvPr/>
            </p:nvSpPr>
            <p:spPr bwMode="auto">
              <a:xfrm rot="16200000">
                <a:off x="113355" y="4391135"/>
                <a:ext cx="1781381" cy="33855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0" cap="none" spc="0" normalizeH="0" baseline="0" noProof="0" dirty="0">
                    <a:ln>
                      <a:noFill/>
                    </a:ln>
                    <a:solidFill>
                      <a:srgbClr val="D1282E">
                        <a:lumMod val="50000"/>
                      </a:srgbClr>
                    </a:solidFill>
                    <a:effectLst/>
                    <a:uLnTx/>
                    <a:uFillTx/>
                    <a:latin typeface="Arial Narrow" pitchFamily="34" charset="0"/>
                    <a:ea typeface="+mn-ea"/>
                    <a:cs typeface="Arial" pitchFamily="34" charset="0"/>
                  </a:rPr>
                  <a:t>eCare Plan FHIR IG</a:t>
                </a:r>
              </a:p>
            </p:txBody>
          </p:sp>
          <p:cxnSp>
            <p:nvCxnSpPr>
              <p:cNvPr id="268" name="Straight Connector 267">
                <a:extLst>
                  <a:ext uri="{FF2B5EF4-FFF2-40B4-BE49-F238E27FC236}">
                    <a16:creationId xmlns:a16="http://schemas.microsoft.com/office/drawing/2014/main" id="{1C8563AA-448E-9849-83ED-55453E7EDF60}"/>
                  </a:ext>
                </a:extLst>
              </p:cNvPr>
              <p:cNvCxnSpPr>
                <a:cxnSpLocks/>
              </p:cNvCxnSpPr>
              <p:nvPr/>
            </p:nvCxnSpPr>
            <p:spPr>
              <a:xfrm flipV="1">
                <a:off x="3354696" y="4042807"/>
                <a:ext cx="1857563" cy="1437"/>
              </a:xfrm>
              <a:prstGeom prst="line">
                <a:avLst/>
              </a:prstGeom>
              <a:noFill/>
              <a:ln w="50800" cap="flat" cmpd="sng" algn="ctr">
                <a:solidFill>
                  <a:srgbClr val="526DB0">
                    <a:lumMod val="75000"/>
                  </a:srgbClr>
                </a:solidFill>
                <a:prstDash val="solid"/>
                <a:headEnd type="oval" w="sm" len="sm"/>
                <a:tailEnd type="oval" w="sm" len="sm"/>
              </a:ln>
              <a:effectLst/>
            </p:spPr>
          </p:cxnSp>
          <p:sp>
            <p:nvSpPr>
              <p:cNvPr id="269" name="Rectangle 268">
                <a:extLst>
                  <a:ext uri="{FF2B5EF4-FFF2-40B4-BE49-F238E27FC236}">
                    <a16:creationId xmlns:a16="http://schemas.microsoft.com/office/drawing/2014/main" id="{C0C5D108-A4F1-8A4F-957A-60C2847FE3BB}"/>
                  </a:ext>
                </a:extLst>
              </p:cNvPr>
              <p:cNvSpPr>
                <a:spLocks noChangeArrowheads="1"/>
              </p:cNvSpPr>
              <p:nvPr/>
            </p:nvSpPr>
            <p:spPr bwMode="auto">
              <a:xfrm>
                <a:off x="3289074" y="3719642"/>
                <a:ext cx="3202376" cy="3231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Arial Narrow" pitchFamily="34" charset="0"/>
                    <a:ea typeface="+mn-ea"/>
                    <a:cs typeface="+mn-cs"/>
                  </a:rPr>
                  <a:t>Identify Use Cases</a:t>
                </a:r>
              </a:p>
            </p:txBody>
          </p:sp>
          <p:cxnSp>
            <p:nvCxnSpPr>
              <p:cNvPr id="270" name="Straight Connector 269">
                <a:extLst>
                  <a:ext uri="{FF2B5EF4-FFF2-40B4-BE49-F238E27FC236}">
                    <a16:creationId xmlns:a16="http://schemas.microsoft.com/office/drawing/2014/main" id="{B8A85B5A-5104-0243-97AE-5CAD82A384AB}"/>
                  </a:ext>
                </a:extLst>
              </p:cNvPr>
              <p:cNvCxnSpPr>
                <a:cxnSpLocks/>
              </p:cNvCxnSpPr>
              <p:nvPr/>
            </p:nvCxnSpPr>
            <p:spPr>
              <a:xfrm>
                <a:off x="7206861" y="4056662"/>
                <a:ext cx="4337319" cy="0"/>
              </a:xfrm>
              <a:prstGeom prst="line">
                <a:avLst/>
              </a:prstGeom>
              <a:noFill/>
              <a:ln w="50800" cap="flat" cmpd="sng" algn="ctr">
                <a:solidFill>
                  <a:srgbClr val="526DB0">
                    <a:lumMod val="75000"/>
                  </a:srgbClr>
                </a:solidFill>
                <a:prstDash val="solid"/>
                <a:headEnd type="oval" w="sm" len="sm"/>
                <a:tailEnd type="oval" w="sm" len="sm"/>
              </a:ln>
              <a:effectLst/>
            </p:spPr>
          </p:cxnSp>
          <p:cxnSp>
            <p:nvCxnSpPr>
              <p:cNvPr id="271" name="Straight Connector 270">
                <a:extLst>
                  <a:ext uri="{FF2B5EF4-FFF2-40B4-BE49-F238E27FC236}">
                    <a16:creationId xmlns:a16="http://schemas.microsoft.com/office/drawing/2014/main" id="{F53C92BB-CFFB-6341-AA05-9E370F6D70D3}"/>
                  </a:ext>
                </a:extLst>
              </p:cNvPr>
              <p:cNvCxnSpPr>
                <a:cxnSpLocks/>
              </p:cNvCxnSpPr>
              <p:nvPr/>
            </p:nvCxnSpPr>
            <p:spPr>
              <a:xfrm>
                <a:off x="8113643" y="4962043"/>
                <a:ext cx="3497340" cy="0"/>
              </a:xfrm>
              <a:prstGeom prst="line">
                <a:avLst/>
              </a:prstGeom>
              <a:noFill/>
              <a:ln w="50800" cap="flat" cmpd="sng" algn="ctr">
                <a:solidFill>
                  <a:srgbClr val="DC5924">
                    <a:lumMod val="75000"/>
                  </a:srgbClr>
                </a:solidFill>
                <a:prstDash val="sysDash"/>
                <a:headEnd type="oval" w="sm" len="sm"/>
                <a:tailEnd type="arrow" w="sm" len="sm"/>
              </a:ln>
              <a:effectLst/>
            </p:spPr>
          </p:cxnSp>
          <p:sp>
            <p:nvSpPr>
              <p:cNvPr id="272" name="Rectangle 271">
                <a:extLst>
                  <a:ext uri="{FF2B5EF4-FFF2-40B4-BE49-F238E27FC236}">
                    <a16:creationId xmlns:a16="http://schemas.microsoft.com/office/drawing/2014/main" id="{27241095-8D3B-E649-AC3A-57272713D188}"/>
                  </a:ext>
                </a:extLst>
              </p:cNvPr>
              <p:cNvSpPr>
                <a:spLocks noChangeArrowheads="1"/>
              </p:cNvSpPr>
              <p:nvPr/>
            </p:nvSpPr>
            <p:spPr bwMode="auto">
              <a:xfrm>
                <a:off x="8165151" y="4653083"/>
                <a:ext cx="3588992" cy="3231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DC5924">
                        <a:lumMod val="75000"/>
                      </a:srgbClr>
                    </a:solidFill>
                    <a:effectLst/>
                    <a:uLnTx/>
                    <a:uFillTx/>
                    <a:latin typeface="Arial Narrow" pitchFamily="34" charset="0"/>
                    <a:ea typeface="+mn-ea"/>
                    <a:cs typeface="+mn-cs"/>
                  </a:rPr>
                  <a:t>AHRQ ACTION III Pilot Coordination</a:t>
                </a:r>
              </a:p>
            </p:txBody>
          </p:sp>
          <p:cxnSp>
            <p:nvCxnSpPr>
              <p:cNvPr id="273" name="Straight Connector 272">
                <a:extLst>
                  <a:ext uri="{FF2B5EF4-FFF2-40B4-BE49-F238E27FC236}">
                    <a16:creationId xmlns:a16="http://schemas.microsoft.com/office/drawing/2014/main" id="{83B99110-35F6-584B-B5E1-9446DF7EF6BF}"/>
                  </a:ext>
                </a:extLst>
              </p:cNvPr>
              <p:cNvCxnSpPr>
                <a:cxnSpLocks/>
              </p:cNvCxnSpPr>
              <p:nvPr/>
            </p:nvCxnSpPr>
            <p:spPr>
              <a:xfrm flipV="1">
                <a:off x="2716638" y="4548442"/>
                <a:ext cx="8921128" cy="20830"/>
              </a:xfrm>
              <a:prstGeom prst="line">
                <a:avLst/>
              </a:prstGeom>
              <a:noFill/>
              <a:ln w="50800" cap="flat" cmpd="sng" algn="ctr">
                <a:solidFill>
                  <a:srgbClr val="DC5924">
                    <a:lumMod val="75000"/>
                  </a:srgbClr>
                </a:solidFill>
                <a:prstDash val="sysDash"/>
                <a:headEnd type="oval" w="sm" len="sm"/>
                <a:tailEnd type="arrow" w="sm" len="sm"/>
              </a:ln>
              <a:effectLst/>
            </p:spPr>
          </p:cxnSp>
          <p:sp>
            <p:nvSpPr>
              <p:cNvPr id="274" name="Rectangle 273">
                <a:extLst>
                  <a:ext uri="{FF2B5EF4-FFF2-40B4-BE49-F238E27FC236}">
                    <a16:creationId xmlns:a16="http://schemas.microsoft.com/office/drawing/2014/main" id="{EA071918-A367-BE4C-8F5A-9BC7054EA6F6}"/>
                  </a:ext>
                </a:extLst>
              </p:cNvPr>
              <p:cNvSpPr>
                <a:spLocks noChangeArrowheads="1"/>
              </p:cNvSpPr>
              <p:nvPr/>
            </p:nvSpPr>
            <p:spPr bwMode="auto">
              <a:xfrm>
                <a:off x="2608304" y="4225277"/>
                <a:ext cx="3407210" cy="3231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DC5924">
                        <a:lumMod val="75000"/>
                      </a:srgbClr>
                    </a:solidFill>
                    <a:effectLst/>
                    <a:uLnTx/>
                    <a:uFillTx/>
                    <a:latin typeface="Arial Narrow" pitchFamily="34" charset="0"/>
                    <a:ea typeface="+mn-ea"/>
                    <a:cs typeface="+mn-cs"/>
                  </a:rPr>
                  <a:t>HL7 Patient Care Work Group Coordination</a:t>
                </a:r>
              </a:p>
            </p:txBody>
          </p:sp>
          <p:cxnSp>
            <p:nvCxnSpPr>
              <p:cNvPr id="275" name="Straight Connector 274">
                <a:extLst>
                  <a:ext uri="{FF2B5EF4-FFF2-40B4-BE49-F238E27FC236}">
                    <a16:creationId xmlns:a16="http://schemas.microsoft.com/office/drawing/2014/main" id="{59AC20CD-A4A7-794B-AFD5-B11A7AB4B9E5}"/>
                  </a:ext>
                </a:extLst>
              </p:cNvPr>
              <p:cNvCxnSpPr>
                <a:cxnSpLocks/>
              </p:cNvCxnSpPr>
              <p:nvPr/>
            </p:nvCxnSpPr>
            <p:spPr>
              <a:xfrm>
                <a:off x="2075999" y="5312532"/>
                <a:ext cx="9561767" cy="0"/>
              </a:xfrm>
              <a:prstGeom prst="line">
                <a:avLst/>
              </a:prstGeom>
              <a:noFill/>
              <a:ln w="50800" cap="flat" cmpd="sng" algn="ctr">
                <a:solidFill>
                  <a:srgbClr val="DC5924">
                    <a:lumMod val="75000"/>
                  </a:srgbClr>
                </a:solidFill>
                <a:prstDash val="sysDash"/>
                <a:headEnd type="oval" w="sm" len="sm"/>
                <a:tailEnd type="arrow" w="sm" len="sm"/>
              </a:ln>
              <a:effectLst/>
            </p:spPr>
          </p:cxnSp>
          <p:sp>
            <p:nvSpPr>
              <p:cNvPr id="276" name="Rectangle 275">
                <a:extLst>
                  <a:ext uri="{FF2B5EF4-FFF2-40B4-BE49-F238E27FC236}">
                    <a16:creationId xmlns:a16="http://schemas.microsoft.com/office/drawing/2014/main" id="{38F2B15D-FB75-2D4B-A973-4E2E66C283A2}"/>
                  </a:ext>
                </a:extLst>
              </p:cNvPr>
              <p:cNvSpPr>
                <a:spLocks noChangeArrowheads="1"/>
              </p:cNvSpPr>
              <p:nvPr/>
            </p:nvSpPr>
            <p:spPr bwMode="auto">
              <a:xfrm>
                <a:off x="5051190" y="4964776"/>
                <a:ext cx="3407210" cy="3231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DC5924">
                        <a:lumMod val="75000"/>
                      </a:srgbClr>
                    </a:solidFill>
                    <a:effectLst/>
                    <a:uLnTx/>
                    <a:uFillTx/>
                    <a:latin typeface="Arial Narrow" pitchFamily="34" charset="0"/>
                    <a:ea typeface="+mn-ea"/>
                    <a:cs typeface="+mn-cs"/>
                  </a:rPr>
                  <a:t>Technical Expert Panel Coordination</a:t>
                </a:r>
              </a:p>
            </p:txBody>
          </p:sp>
        </p:grpSp>
        <p:sp>
          <p:nvSpPr>
            <p:cNvPr id="263" name="Oval 262">
              <a:extLst>
                <a:ext uri="{FF2B5EF4-FFF2-40B4-BE49-F238E27FC236}">
                  <a16:creationId xmlns:a16="http://schemas.microsoft.com/office/drawing/2014/main" id="{CBF7CF92-BCB5-9F4C-8391-12ECC4ACF5E8}"/>
                </a:ext>
              </a:extLst>
            </p:cNvPr>
            <p:cNvSpPr/>
            <p:nvPr/>
          </p:nvSpPr>
          <p:spPr>
            <a:xfrm>
              <a:off x="72025" y="1216458"/>
              <a:ext cx="299622" cy="350995"/>
            </a:xfrm>
            <a:prstGeom prst="ellipse">
              <a:avLst/>
            </a:prstGeom>
            <a:solidFill>
              <a:srgbClr val="DC5924">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alibri"/>
                  <a:ea typeface="+mn-ea"/>
                  <a:cs typeface="+mn-cs"/>
                </a:rPr>
                <a:t>1</a:t>
              </a:r>
            </a:p>
          </p:txBody>
        </p:sp>
        <p:sp>
          <p:nvSpPr>
            <p:cNvPr id="264" name="Oval 263">
              <a:extLst>
                <a:ext uri="{FF2B5EF4-FFF2-40B4-BE49-F238E27FC236}">
                  <a16:creationId xmlns:a16="http://schemas.microsoft.com/office/drawing/2014/main" id="{4D5E15D7-B6AE-CF4A-BD48-79B00270209C}"/>
                </a:ext>
              </a:extLst>
            </p:cNvPr>
            <p:cNvSpPr/>
            <p:nvPr/>
          </p:nvSpPr>
          <p:spPr>
            <a:xfrm>
              <a:off x="88776" y="2741952"/>
              <a:ext cx="299622" cy="350995"/>
            </a:xfrm>
            <a:prstGeom prst="ellipse">
              <a:avLst/>
            </a:prstGeom>
            <a:solidFill>
              <a:srgbClr val="DC5924">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alibri"/>
                  <a:ea typeface="+mn-ea"/>
                  <a:cs typeface="+mn-cs"/>
                </a:rPr>
                <a:t>2</a:t>
              </a:r>
            </a:p>
          </p:txBody>
        </p:sp>
        <p:sp>
          <p:nvSpPr>
            <p:cNvPr id="265" name="Oval 264">
              <a:extLst>
                <a:ext uri="{FF2B5EF4-FFF2-40B4-BE49-F238E27FC236}">
                  <a16:creationId xmlns:a16="http://schemas.microsoft.com/office/drawing/2014/main" id="{3BBEC01E-206D-1F4D-BC55-FA29D46F3E11}"/>
                </a:ext>
              </a:extLst>
            </p:cNvPr>
            <p:cNvSpPr/>
            <p:nvPr/>
          </p:nvSpPr>
          <p:spPr>
            <a:xfrm>
              <a:off x="123543" y="4454980"/>
              <a:ext cx="299622" cy="350995"/>
            </a:xfrm>
            <a:prstGeom prst="ellipse">
              <a:avLst/>
            </a:prstGeom>
            <a:solidFill>
              <a:srgbClr val="DC5924">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alibri"/>
                  <a:ea typeface="+mn-ea"/>
                  <a:cs typeface="+mn-cs"/>
                </a:rPr>
                <a:t>3</a:t>
              </a:r>
            </a:p>
          </p:txBody>
        </p:sp>
      </p:grpSp>
      <p:cxnSp>
        <p:nvCxnSpPr>
          <p:cNvPr id="60" name="Straight Connector 59">
            <a:extLst>
              <a:ext uri="{FF2B5EF4-FFF2-40B4-BE49-F238E27FC236}">
                <a16:creationId xmlns:a16="http://schemas.microsoft.com/office/drawing/2014/main" id="{5817BF19-A0DB-1141-89C8-DCA74375C0E2}"/>
              </a:ext>
            </a:extLst>
          </p:cNvPr>
          <p:cNvCxnSpPr>
            <a:cxnSpLocks/>
          </p:cNvCxnSpPr>
          <p:nvPr/>
        </p:nvCxnSpPr>
        <p:spPr>
          <a:xfrm>
            <a:off x="9781250" y="1332326"/>
            <a:ext cx="11745" cy="5302819"/>
          </a:xfrm>
          <a:prstGeom prst="line">
            <a:avLst/>
          </a:prstGeom>
          <a:ln w="50800">
            <a:solidFill>
              <a:schemeClr val="accent3"/>
            </a:solidFill>
            <a:prstDash val="sysDot"/>
            <a:headEnd type="oval" w="sm" len="sm"/>
            <a:tailEnd type="oval" w="sm" len="sm"/>
          </a:ln>
          <a:effectLst/>
        </p:spPr>
        <p:style>
          <a:lnRef idx="3">
            <a:schemeClr val="accent6"/>
          </a:lnRef>
          <a:fillRef idx="0">
            <a:schemeClr val="accent6"/>
          </a:fillRef>
          <a:effectRef idx="2">
            <a:schemeClr val="accent6"/>
          </a:effectRef>
          <a:fontRef idx="minor">
            <a:schemeClr val="tx1"/>
          </a:fontRef>
        </p:style>
      </p:cxnSp>
      <p:sp>
        <p:nvSpPr>
          <p:cNvPr id="61" name="Rectangle 49">
            <a:extLst>
              <a:ext uri="{FF2B5EF4-FFF2-40B4-BE49-F238E27FC236}">
                <a16:creationId xmlns:a16="http://schemas.microsoft.com/office/drawing/2014/main" id="{54C4BAF8-2A71-8C43-81E1-F0F6EFF7EEC4}"/>
              </a:ext>
            </a:extLst>
          </p:cNvPr>
          <p:cNvSpPr>
            <a:spLocks noChangeArrowheads="1"/>
          </p:cNvSpPr>
          <p:nvPr/>
        </p:nvSpPr>
        <p:spPr bwMode="auto">
          <a:xfrm>
            <a:off x="8872734" y="6635145"/>
            <a:ext cx="1907668" cy="276999"/>
          </a:xfrm>
          <a:prstGeom prst="rect">
            <a:avLst/>
          </a:prstGeom>
          <a:noFill/>
          <a:ln>
            <a:solidFill>
              <a:schemeClr val="accent3"/>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9BBB59"/>
                </a:solidFill>
                <a:effectLst/>
                <a:uLnTx/>
                <a:uFillTx/>
                <a:latin typeface="Arial Narrow" pitchFamily="34" charset="0"/>
                <a:ea typeface="MS PGothic" pitchFamily="34" charset="-128"/>
                <a:cs typeface="Arial" pitchFamily="34" charset="0"/>
              </a:rPr>
              <a:t>WE ARE HERE</a:t>
            </a:r>
          </a:p>
        </p:txBody>
      </p:sp>
    </p:spTree>
    <p:extLst>
      <p:ext uri="{BB962C8B-B14F-4D97-AF65-F5344CB8AC3E}">
        <p14:creationId xmlns:p14="http://schemas.microsoft.com/office/powerpoint/2010/main" val="225512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DB44522-DC9A-6E45-986D-07DF9A36A648}"/>
              </a:ext>
            </a:extLst>
          </p:cNvPr>
          <p:cNvSpPr>
            <a:spLocks noGrp="1"/>
          </p:cNvSpPr>
          <p:nvPr>
            <p:ph type="title" idx="4294967295"/>
          </p:nvPr>
        </p:nvSpPr>
        <p:spPr>
          <a:xfrm>
            <a:off x="437605" y="-84335"/>
            <a:ext cx="10972800" cy="682626"/>
          </a:xfrm>
        </p:spPr>
        <p:txBody>
          <a:bodyPr>
            <a:normAutofit/>
          </a:bodyPr>
          <a:lstStyle/>
          <a:p>
            <a:pPr algn="ctr"/>
            <a:r>
              <a:rPr lang="en-US" sz="3200" b="1" dirty="0"/>
              <a:t>Multiple Chronic Conditions eCare Plan Roadmap</a:t>
            </a:r>
          </a:p>
        </p:txBody>
      </p:sp>
      <p:cxnSp>
        <p:nvCxnSpPr>
          <p:cNvPr id="68" name="Straight Connector 67">
            <a:extLst>
              <a:ext uri="{FF2B5EF4-FFF2-40B4-BE49-F238E27FC236}">
                <a16:creationId xmlns:a16="http://schemas.microsoft.com/office/drawing/2014/main" id="{C848FA08-E2ED-804C-987D-D823FECF762A}"/>
              </a:ext>
            </a:extLst>
          </p:cNvPr>
          <p:cNvCxnSpPr/>
          <p:nvPr/>
        </p:nvCxnSpPr>
        <p:spPr>
          <a:xfrm>
            <a:off x="1013986" y="579882"/>
            <a:ext cx="0" cy="210655"/>
          </a:xfrm>
          <a:prstGeom prst="line">
            <a:avLst/>
          </a:prstGeom>
          <a:ln>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848FA08-E2ED-804C-987D-D823FECF762A}"/>
              </a:ext>
            </a:extLst>
          </p:cNvPr>
          <p:cNvCxnSpPr/>
          <p:nvPr/>
        </p:nvCxnSpPr>
        <p:spPr>
          <a:xfrm>
            <a:off x="4952940" y="571915"/>
            <a:ext cx="0" cy="210655"/>
          </a:xfrm>
          <a:prstGeom prst="line">
            <a:avLst/>
          </a:prstGeom>
          <a:ln>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848FA08-E2ED-804C-987D-D823FECF762A}"/>
              </a:ext>
            </a:extLst>
          </p:cNvPr>
          <p:cNvCxnSpPr/>
          <p:nvPr/>
        </p:nvCxnSpPr>
        <p:spPr>
          <a:xfrm>
            <a:off x="8948165" y="571915"/>
            <a:ext cx="0" cy="210655"/>
          </a:xfrm>
          <a:prstGeom prst="line">
            <a:avLst/>
          </a:prstGeom>
          <a:ln>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59AE451-CA61-F447-A51F-74877D8F36E6}"/>
              </a:ext>
            </a:extLst>
          </p:cNvPr>
          <p:cNvSpPr txBox="1"/>
          <p:nvPr/>
        </p:nvSpPr>
        <p:spPr>
          <a:xfrm>
            <a:off x="298102" y="448680"/>
            <a:ext cx="6229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Narrow" panose="020B0604020202020204" pitchFamily="34" charset="0"/>
                <a:ea typeface="+mn-ea"/>
                <a:cs typeface="Arial Narrow" panose="020B0604020202020204" pitchFamily="34" charset="0"/>
              </a:rPr>
              <a:t>2019</a:t>
            </a:r>
          </a:p>
        </p:txBody>
      </p:sp>
      <p:sp>
        <p:nvSpPr>
          <p:cNvPr id="75" name="TextBox 74">
            <a:extLst>
              <a:ext uri="{FF2B5EF4-FFF2-40B4-BE49-F238E27FC236}">
                <a16:creationId xmlns:a16="http://schemas.microsoft.com/office/drawing/2014/main" id="{A59AE451-CA61-F447-A51F-74877D8F36E6}"/>
              </a:ext>
            </a:extLst>
          </p:cNvPr>
          <p:cNvSpPr txBox="1"/>
          <p:nvPr/>
        </p:nvSpPr>
        <p:spPr>
          <a:xfrm>
            <a:off x="2769263" y="448679"/>
            <a:ext cx="6229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Narrow" panose="020B0604020202020204" pitchFamily="34" charset="0"/>
                <a:ea typeface="+mn-ea"/>
                <a:cs typeface="Arial Narrow" panose="020B0604020202020204" pitchFamily="34" charset="0"/>
              </a:rPr>
              <a:t>2020</a:t>
            </a:r>
          </a:p>
        </p:txBody>
      </p:sp>
      <p:sp>
        <p:nvSpPr>
          <p:cNvPr id="76" name="TextBox 75">
            <a:extLst>
              <a:ext uri="{FF2B5EF4-FFF2-40B4-BE49-F238E27FC236}">
                <a16:creationId xmlns:a16="http://schemas.microsoft.com/office/drawing/2014/main" id="{A59AE451-CA61-F447-A51F-74877D8F36E6}"/>
              </a:ext>
            </a:extLst>
          </p:cNvPr>
          <p:cNvSpPr txBox="1"/>
          <p:nvPr/>
        </p:nvSpPr>
        <p:spPr>
          <a:xfrm>
            <a:off x="6738382" y="445124"/>
            <a:ext cx="6229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Narrow" panose="020B0604020202020204" pitchFamily="34" charset="0"/>
                <a:ea typeface="+mn-ea"/>
                <a:cs typeface="Arial Narrow" panose="020B0604020202020204" pitchFamily="34" charset="0"/>
              </a:rPr>
              <a:t>2021</a:t>
            </a:r>
          </a:p>
        </p:txBody>
      </p:sp>
      <p:sp>
        <p:nvSpPr>
          <p:cNvPr id="77" name="TextBox 76">
            <a:extLst>
              <a:ext uri="{FF2B5EF4-FFF2-40B4-BE49-F238E27FC236}">
                <a16:creationId xmlns:a16="http://schemas.microsoft.com/office/drawing/2014/main" id="{A59AE451-CA61-F447-A51F-74877D8F36E6}"/>
              </a:ext>
            </a:extLst>
          </p:cNvPr>
          <p:cNvSpPr txBox="1"/>
          <p:nvPr/>
        </p:nvSpPr>
        <p:spPr>
          <a:xfrm>
            <a:off x="10223456" y="460204"/>
            <a:ext cx="6229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Narrow" panose="020B0604020202020204" pitchFamily="34" charset="0"/>
                <a:ea typeface="+mn-ea"/>
                <a:cs typeface="Arial Narrow" panose="020B0604020202020204" pitchFamily="34" charset="0"/>
              </a:rPr>
              <a:t>2022</a:t>
            </a:r>
          </a:p>
        </p:txBody>
      </p:sp>
      <p:sp>
        <p:nvSpPr>
          <p:cNvPr id="87" name="TextBox 86">
            <a:extLst>
              <a:ext uri="{FF2B5EF4-FFF2-40B4-BE49-F238E27FC236}">
                <a16:creationId xmlns:a16="http://schemas.microsoft.com/office/drawing/2014/main" id="{046AC3C6-7017-1D4A-ADCC-47B89D159A46}"/>
              </a:ext>
            </a:extLst>
          </p:cNvPr>
          <p:cNvSpPr txBox="1"/>
          <p:nvPr/>
        </p:nvSpPr>
        <p:spPr>
          <a:xfrm>
            <a:off x="5484084" y="1159307"/>
            <a:ext cx="67079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Expand e-care plan app &amp; IG to include CVD, T2D, Pain and Pilot feedback </a:t>
            </a:r>
          </a:p>
        </p:txBody>
      </p:sp>
      <p:grpSp>
        <p:nvGrpSpPr>
          <p:cNvPr id="6" name="Group 5">
            <a:extLst>
              <a:ext uri="{FF2B5EF4-FFF2-40B4-BE49-F238E27FC236}">
                <a16:creationId xmlns:a16="http://schemas.microsoft.com/office/drawing/2014/main" id="{27CAB209-619A-E341-8C90-33857B935393}"/>
              </a:ext>
            </a:extLst>
          </p:cNvPr>
          <p:cNvGrpSpPr/>
          <p:nvPr/>
        </p:nvGrpSpPr>
        <p:grpSpPr>
          <a:xfrm>
            <a:off x="-17743" y="802062"/>
            <a:ext cx="12024212" cy="6101242"/>
            <a:chOff x="-130393" y="960302"/>
            <a:chExt cx="12358934" cy="6101242"/>
          </a:xfrm>
        </p:grpSpPr>
        <p:sp>
          <p:nvSpPr>
            <p:cNvPr id="24" name="Rectangle 23">
              <a:extLst>
                <a:ext uri="{FF2B5EF4-FFF2-40B4-BE49-F238E27FC236}">
                  <a16:creationId xmlns:a16="http://schemas.microsoft.com/office/drawing/2014/main" id="{1CB28AC1-517B-E14E-A86C-AF7FBFF56F25}"/>
                </a:ext>
              </a:extLst>
            </p:cNvPr>
            <p:cNvSpPr/>
            <p:nvPr/>
          </p:nvSpPr>
          <p:spPr>
            <a:xfrm rot="16200000">
              <a:off x="5631795" y="-2488900"/>
              <a:ext cx="943809" cy="12201307"/>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2" name="Rectangle 1">
              <a:extLst>
                <a:ext uri="{FF2B5EF4-FFF2-40B4-BE49-F238E27FC236}">
                  <a16:creationId xmlns:a16="http://schemas.microsoft.com/office/drawing/2014/main" id="{1693C313-BC17-684B-AE38-08479A63CC92}"/>
                </a:ext>
              </a:extLst>
            </p:cNvPr>
            <p:cNvSpPr/>
            <p:nvPr/>
          </p:nvSpPr>
          <p:spPr>
            <a:xfrm>
              <a:off x="8078465" y="5579869"/>
              <a:ext cx="4120284" cy="1174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43" name="Rectangle 42">
              <a:extLst>
                <a:ext uri="{FF2B5EF4-FFF2-40B4-BE49-F238E27FC236}">
                  <a16:creationId xmlns:a16="http://schemas.microsoft.com/office/drawing/2014/main" id="{22F82E50-79AE-DC46-8096-44FB8BE54801}"/>
                </a:ext>
              </a:extLst>
            </p:cNvPr>
            <p:cNvSpPr/>
            <p:nvPr/>
          </p:nvSpPr>
          <p:spPr>
            <a:xfrm rot="16200000">
              <a:off x="5761966" y="-827073"/>
              <a:ext cx="567474" cy="12292597"/>
            </a:xfrm>
            <a:prstGeom prst="rect">
              <a:avLst/>
            </a:prstGeom>
            <a:solidFill>
              <a:schemeClr val="accent6">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27" name="Rectangle 26">
              <a:extLst>
                <a:ext uri="{FF2B5EF4-FFF2-40B4-BE49-F238E27FC236}">
                  <a16:creationId xmlns:a16="http://schemas.microsoft.com/office/drawing/2014/main" id="{EDA01A87-731A-474E-9DD3-812994D1C4DD}"/>
                </a:ext>
              </a:extLst>
            </p:cNvPr>
            <p:cNvSpPr/>
            <p:nvPr/>
          </p:nvSpPr>
          <p:spPr>
            <a:xfrm rot="16200000">
              <a:off x="5678315" y="-1558159"/>
              <a:ext cx="826066" cy="12201306"/>
            </a:xfrm>
            <a:prstGeom prst="rect">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26" name="Rectangle 25">
              <a:extLst>
                <a:ext uri="{FF2B5EF4-FFF2-40B4-BE49-F238E27FC236}">
                  <a16:creationId xmlns:a16="http://schemas.microsoft.com/office/drawing/2014/main" id="{FCE5C102-5D0A-2349-9ECF-15F2647041B6}"/>
                </a:ext>
              </a:extLst>
            </p:cNvPr>
            <p:cNvSpPr/>
            <p:nvPr/>
          </p:nvSpPr>
          <p:spPr>
            <a:xfrm rot="16200000">
              <a:off x="5648848" y="-3483127"/>
              <a:ext cx="933893" cy="12225493"/>
            </a:xfrm>
            <a:prstGeom prst="rect">
              <a:avLst/>
            </a:pr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23" name="Rectangle 22">
              <a:extLst>
                <a:ext uri="{FF2B5EF4-FFF2-40B4-BE49-F238E27FC236}">
                  <a16:creationId xmlns:a16="http://schemas.microsoft.com/office/drawing/2014/main" id="{1A920E92-6188-B14A-A6F6-69FA869FFE20}"/>
                </a:ext>
              </a:extLst>
            </p:cNvPr>
            <p:cNvSpPr/>
            <p:nvPr/>
          </p:nvSpPr>
          <p:spPr>
            <a:xfrm rot="16200000">
              <a:off x="5632491" y="-4463425"/>
              <a:ext cx="933893" cy="12225492"/>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62" name="Rectangle 49"/>
            <p:cNvSpPr>
              <a:spLocks noChangeArrowheads="1"/>
            </p:cNvSpPr>
            <p:nvPr/>
          </p:nvSpPr>
          <p:spPr bwMode="auto">
            <a:xfrm>
              <a:off x="177068" y="6784545"/>
              <a:ext cx="197495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44546A"/>
                  </a:solidFill>
                  <a:effectLst/>
                  <a:uLnTx/>
                  <a:uFillTx/>
                  <a:latin typeface="Arial Narrow" panose="020B0604020202020204" pitchFamily="34" charset="0"/>
                  <a:ea typeface="MS PGothic" pitchFamily="34" charset="-128"/>
                  <a:cs typeface="Arial Narrow" panose="020B0604020202020204" pitchFamily="34" charset="0"/>
                </a:rPr>
                <a:t>Project Kick-Off 20190923</a:t>
              </a:r>
            </a:p>
          </p:txBody>
        </p:sp>
        <p:sp>
          <p:nvSpPr>
            <p:cNvPr id="70" name="5-Point Star 69"/>
            <p:cNvSpPr/>
            <p:nvPr/>
          </p:nvSpPr>
          <p:spPr>
            <a:xfrm>
              <a:off x="159187" y="6813814"/>
              <a:ext cx="164592" cy="16459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graphicFrame>
          <p:nvGraphicFramePr>
            <p:cNvPr id="66" name="Diagram 65">
              <a:extLst>
                <a:ext uri="{FF2B5EF4-FFF2-40B4-BE49-F238E27FC236}">
                  <a16:creationId xmlns:a16="http://schemas.microsoft.com/office/drawing/2014/main" id="{13748AC0-46A7-D14C-B359-93342CC295B1}"/>
                </a:ext>
              </a:extLst>
            </p:cNvPr>
            <p:cNvGraphicFramePr/>
            <p:nvPr/>
          </p:nvGraphicFramePr>
          <p:xfrm>
            <a:off x="0" y="960302"/>
            <a:ext cx="12216399" cy="280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20212" y="1278131"/>
              <a:ext cx="38845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anose="020B0604020202020204" pitchFamily="34" charset="0"/>
                  <a:ea typeface="+mn-ea"/>
                  <a:cs typeface="Arial Narrow" panose="020B0604020202020204" pitchFamily="34" charset="0"/>
                </a:rPr>
                <a:t>1. Develop eCare Plan FHIR IG and APP</a:t>
              </a:r>
            </a:p>
          </p:txBody>
        </p:sp>
        <p:sp>
          <p:nvSpPr>
            <p:cNvPr id="78" name="TextBox 77"/>
            <p:cNvSpPr txBox="1"/>
            <p:nvPr/>
          </p:nvSpPr>
          <p:spPr>
            <a:xfrm>
              <a:off x="-3859" y="2207707"/>
              <a:ext cx="21414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anose="020B0604020202020204" pitchFamily="34" charset="0"/>
                  <a:ea typeface="+mn-ea"/>
                  <a:cs typeface="Arial Narrow" panose="020B0604020202020204" pitchFamily="34" charset="0"/>
                </a:rPr>
                <a:t>2. Facilitate Pilots</a:t>
              </a:r>
            </a:p>
          </p:txBody>
        </p:sp>
        <p:sp>
          <p:nvSpPr>
            <p:cNvPr id="79" name="TextBox 78"/>
            <p:cNvSpPr txBox="1"/>
            <p:nvPr/>
          </p:nvSpPr>
          <p:spPr>
            <a:xfrm>
              <a:off x="13634" y="3151341"/>
              <a:ext cx="37741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anose="020B0604020202020204" pitchFamily="34" charset="0"/>
                  <a:ea typeface="+mn-ea"/>
                  <a:cs typeface="Arial Narrow" panose="020B0604020202020204" pitchFamily="34" charset="0"/>
                </a:rPr>
                <a:t>3. Establish Collaborative</a:t>
              </a:r>
            </a:p>
          </p:txBody>
        </p:sp>
        <p:sp>
          <p:nvSpPr>
            <p:cNvPr id="80" name="TextBox 79"/>
            <p:cNvSpPr txBox="1"/>
            <p:nvPr/>
          </p:nvSpPr>
          <p:spPr>
            <a:xfrm>
              <a:off x="28997" y="4128482"/>
              <a:ext cx="39359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anose="020B0604020202020204" pitchFamily="34" charset="0"/>
                  <a:ea typeface="+mn-ea"/>
                  <a:cs typeface="Arial Narrow" panose="020B0604020202020204" pitchFamily="34" charset="0"/>
                </a:rPr>
                <a:t>4. Expand the DESS</a:t>
              </a:r>
            </a:p>
          </p:txBody>
        </p:sp>
        <p:sp>
          <p:nvSpPr>
            <p:cNvPr id="81" name="TextBox 80"/>
            <p:cNvSpPr txBox="1"/>
            <p:nvPr/>
          </p:nvSpPr>
          <p:spPr>
            <a:xfrm>
              <a:off x="6694" y="5109831"/>
              <a:ext cx="46591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anose="020B0604020202020204" pitchFamily="34" charset="0"/>
                  <a:ea typeface="+mn-ea"/>
                  <a:cs typeface="Arial Narrow" panose="020B0604020202020204" pitchFamily="34" charset="0"/>
                </a:rPr>
                <a:t>5. Disseminate project deliverables</a:t>
              </a:r>
            </a:p>
          </p:txBody>
        </p:sp>
        <p:sp>
          <p:nvSpPr>
            <p:cNvPr id="85" name="TextBox 84">
              <a:extLst>
                <a:ext uri="{FF2B5EF4-FFF2-40B4-BE49-F238E27FC236}">
                  <a16:creationId xmlns:a16="http://schemas.microsoft.com/office/drawing/2014/main" id="{4EF6261A-4F6A-B540-AC05-22EE7A64F57E}"/>
                </a:ext>
              </a:extLst>
            </p:cNvPr>
            <p:cNvSpPr txBox="1"/>
            <p:nvPr/>
          </p:nvSpPr>
          <p:spPr>
            <a:xfrm>
              <a:off x="-130393" y="1614592"/>
              <a:ext cx="479627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Develop CIM, e-care plan app &amp; IG for CKD</a:t>
              </a:r>
            </a:p>
          </p:txBody>
        </p:sp>
        <p:sp>
          <p:nvSpPr>
            <p:cNvPr id="91" name="TextBox 90">
              <a:extLst>
                <a:ext uri="{FF2B5EF4-FFF2-40B4-BE49-F238E27FC236}">
                  <a16:creationId xmlns:a16="http://schemas.microsoft.com/office/drawing/2014/main" id="{05C9FBB6-D6C2-4E42-B6B8-F2B6B31D9219}"/>
                </a:ext>
              </a:extLst>
            </p:cNvPr>
            <p:cNvSpPr txBox="1"/>
            <p:nvPr/>
          </p:nvSpPr>
          <p:spPr>
            <a:xfrm>
              <a:off x="6038626" y="2174412"/>
              <a:ext cx="42842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Implement, test &amp; evaluate e-care plan APP</a:t>
              </a:r>
            </a:p>
          </p:txBody>
        </p:sp>
        <p:sp>
          <p:nvSpPr>
            <p:cNvPr id="94" name="TextBox 93">
              <a:extLst>
                <a:ext uri="{FF2B5EF4-FFF2-40B4-BE49-F238E27FC236}">
                  <a16:creationId xmlns:a16="http://schemas.microsoft.com/office/drawing/2014/main" id="{DE877DD4-E32A-9A41-B24D-21264AE019AA}"/>
                </a:ext>
              </a:extLst>
            </p:cNvPr>
            <p:cNvSpPr txBox="1"/>
            <p:nvPr/>
          </p:nvSpPr>
          <p:spPr>
            <a:xfrm>
              <a:off x="115080" y="4433527"/>
              <a:ext cx="54802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Expand e-care plan data elements &amp; standards: CVD, T2D, Pain</a:t>
              </a:r>
            </a:p>
          </p:txBody>
        </p:sp>
        <p:sp>
          <p:nvSpPr>
            <p:cNvPr id="97" name="TextBox 96">
              <a:extLst>
                <a:ext uri="{FF2B5EF4-FFF2-40B4-BE49-F238E27FC236}">
                  <a16:creationId xmlns:a16="http://schemas.microsoft.com/office/drawing/2014/main" id="{AB74CCC3-E0D4-834E-8D35-FEB104A8BCF0}"/>
                </a:ext>
              </a:extLst>
            </p:cNvPr>
            <p:cNvSpPr txBox="1"/>
            <p:nvPr/>
          </p:nvSpPr>
          <p:spPr>
            <a:xfrm>
              <a:off x="5106642" y="5048281"/>
              <a:ext cx="71055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Disseminate deliverable through open source channels</a:t>
              </a:r>
            </a:p>
          </p:txBody>
        </p:sp>
        <p:sp>
          <p:nvSpPr>
            <p:cNvPr id="5" name="Rectangle 4"/>
            <p:cNvSpPr/>
            <p:nvPr/>
          </p:nvSpPr>
          <p:spPr>
            <a:xfrm>
              <a:off x="8832028" y="6576052"/>
              <a:ext cx="527125" cy="156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46" name="Rectangle 45">
              <a:extLst>
                <a:ext uri="{FF2B5EF4-FFF2-40B4-BE49-F238E27FC236}">
                  <a16:creationId xmlns:a16="http://schemas.microsoft.com/office/drawing/2014/main" id="{52339D3B-05BA-2F48-976E-301093827570}"/>
                </a:ext>
              </a:extLst>
            </p:cNvPr>
            <p:cNvSpPr>
              <a:spLocks noChangeArrowheads="1"/>
            </p:cNvSpPr>
            <p:nvPr/>
          </p:nvSpPr>
          <p:spPr bwMode="auto">
            <a:xfrm>
              <a:off x="1234261" y="2643201"/>
              <a:ext cx="1783699"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Identify Pilot Sites</a:t>
              </a:r>
            </a:p>
          </p:txBody>
        </p:sp>
        <p:sp>
          <p:nvSpPr>
            <p:cNvPr id="48" name="Rectangle 47">
              <a:extLst>
                <a:ext uri="{FF2B5EF4-FFF2-40B4-BE49-F238E27FC236}">
                  <a16:creationId xmlns:a16="http://schemas.microsoft.com/office/drawing/2014/main" id="{B002BEE5-14FF-024A-8D81-0A3607CF9A2B}"/>
                </a:ext>
              </a:extLst>
            </p:cNvPr>
            <p:cNvSpPr>
              <a:spLocks noChangeArrowheads="1"/>
            </p:cNvSpPr>
            <p:nvPr/>
          </p:nvSpPr>
          <p:spPr bwMode="auto">
            <a:xfrm>
              <a:off x="3401162" y="2575651"/>
              <a:ext cx="4455179"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Coordination with pilot sites</a:t>
              </a:r>
            </a:p>
          </p:txBody>
        </p:sp>
        <p:cxnSp>
          <p:nvCxnSpPr>
            <p:cNvPr id="49" name="Straight Connector 48">
              <a:extLst>
                <a:ext uri="{FF2B5EF4-FFF2-40B4-BE49-F238E27FC236}">
                  <a16:creationId xmlns:a16="http://schemas.microsoft.com/office/drawing/2014/main" id="{065167DD-DC89-8748-8FF9-82E14536A8E9}"/>
                </a:ext>
              </a:extLst>
            </p:cNvPr>
            <p:cNvCxnSpPr>
              <a:cxnSpLocks/>
            </p:cNvCxnSpPr>
            <p:nvPr/>
          </p:nvCxnSpPr>
          <p:spPr>
            <a:xfrm>
              <a:off x="6494416" y="1644455"/>
              <a:ext cx="5107291" cy="5542"/>
            </a:xfrm>
            <a:prstGeom prst="line">
              <a:avLst/>
            </a:prstGeom>
            <a:ln w="50800">
              <a:solidFill>
                <a:srgbClr val="526DB0"/>
              </a:solidFill>
              <a:headEnd type="oval" w="sm" len="sm"/>
              <a:tailEnd type="oval" w="sm" len="sm"/>
            </a:ln>
            <a:effectLst/>
          </p:spPr>
          <p:style>
            <a:lnRef idx="3">
              <a:schemeClr val="accent6"/>
            </a:lnRef>
            <a:fillRef idx="0">
              <a:schemeClr val="accent6"/>
            </a:fillRef>
            <a:effectRef idx="2">
              <a:schemeClr val="accent6"/>
            </a:effectRef>
            <a:fontRef idx="minor">
              <a:schemeClr val="tx1"/>
            </a:fontRef>
          </p:style>
        </p:cxnSp>
        <p:cxnSp>
          <p:nvCxnSpPr>
            <p:cNvPr id="54" name="Straight Connector 53">
              <a:extLst>
                <a:ext uri="{FF2B5EF4-FFF2-40B4-BE49-F238E27FC236}">
                  <a16:creationId xmlns:a16="http://schemas.microsoft.com/office/drawing/2014/main" id="{7B144B1C-982C-0042-8539-1BA0E5BBAC71}"/>
                </a:ext>
              </a:extLst>
            </p:cNvPr>
            <p:cNvCxnSpPr>
              <a:cxnSpLocks/>
            </p:cNvCxnSpPr>
            <p:nvPr/>
          </p:nvCxnSpPr>
          <p:spPr>
            <a:xfrm flipV="1">
              <a:off x="3432597" y="2914154"/>
              <a:ext cx="6499483" cy="12876"/>
            </a:xfrm>
            <a:prstGeom prst="line">
              <a:avLst/>
            </a:prstGeom>
            <a:ln w="50800">
              <a:solidFill>
                <a:srgbClr val="526DB0"/>
              </a:solidFill>
              <a:headEnd type="oval" w="sm" len="sm"/>
              <a:tailEnd type="oval" w="sm" len="sm"/>
            </a:ln>
            <a:effectLst/>
          </p:spPr>
          <p:style>
            <a:lnRef idx="3">
              <a:schemeClr val="accent6"/>
            </a:lnRef>
            <a:fillRef idx="0">
              <a:schemeClr val="accent6"/>
            </a:fillRef>
            <a:effectRef idx="2">
              <a:schemeClr val="accent6"/>
            </a:effectRef>
            <a:fontRef idx="minor">
              <a:schemeClr val="tx1"/>
            </a:fontRef>
          </p:style>
        </p:cxnSp>
        <p:sp>
          <p:nvSpPr>
            <p:cNvPr id="56" name="5-Point Star 55">
              <a:extLst>
                <a:ext uri="{FF2B5EF4-FFF2-40B4-BE49-F238E27FC236}">
                  <a16:creationId xmlns:a16="http://schemas.microsoft.com/office/drawing/2014/main" id="{4A93AC20-D7D7-F74E-9CA8-D85B3ADBB263}"/>
                </a:ext>
              </a:extLst>
            </p:cNvPr>
            <p:cNvSpPr/>
            <p:nvPr/>
          </p:nvSpPr>
          <p:spPr>
            <a:xfrm>
              <a:off x="1083023" y="2720853"/>
              <a:ext cx="164592" cy="16459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cxnSp>
          <p:nvCxnSpPr>
            <p:cNvPr id="58" name="Straight Connector 57">
              <a:extLst>
                <a:ext uri="{FF2B5EF4-FFF2-40B4-BE49-F238E27FC236}">
                  <a16:creationId xmlns:a16="http://schemas.microsoft.com/office/drawing/2014/main" id="{A86C13C1-7E41-A045-9DAC-EFE2223A0047}"/>
                </a:ext>
              </a:extLst>
            </p:cNvPr>
            <p:cNvCxnSpPr>
              <a:cxnSpLocks/>
            </p:cNvCxnSpPr>
            <p:nvPr/>
          </p:nvCxnSpPr>
          <p:spPr>
            <a:xfrm flipV="1">
              <a:off x="5106642" y="5452603"/>
              <a:ext cx="7046815" cy="18406"/>
            </a:xfrm>
            <a:prstGeom prst="line">
              <a:avLst/>
            </a:prstGeom>
            <a:ln w="50800">
              <a:solidFill>
                <a:srgbClr val="526DB0"/>
              </a:solidFill>
              <a:headEnd type="oval" w="sm" len="sm"/>
              <a:tailEnd type="oval" w="sm" len="sm"/>
            </a:ln>
            <a:effectLst/>
          </p:spPr>
          <p:style>
            <a:lnRef idx="3">
              <a:schemeClr val="accent6"/>
            </a:lnRef>
            <a:fillRef idx="0">
              <a:schemeClr val="accent6"/>
            </a:fillRef>
            <a:effectRef idx="2">
              <a:schemeClr val="accent6"/>
            </a:effectRef>
            <a:fontRef idx="minor">
              <a:schemeClr val="tx1"/>
            </a:fontRef>
          </p:style>
        </p:cxnSp>
        <p:cxnSp>
          <p:nvCxnSpPr>
            <p:cNvPr id="59" name="Straight Connector 58">
              <a:extLst>
                <a:ext uri="{FF2B5EF4-FFF2-40B4-BE49-F238E27FC236}">
                  <a16:creationId xmlns:a16="http://schemas.microsoft.com/office/drawing/2014/main" id="{8E6B059B-6FCD-B54A-BF7C-5215D101F4B9}"/>
                </a:ext>
              </a:extLst>
            </p:cNvPr>
            <p:cNvCxnSpPr>
              <a:cxnSpLocks/>
            </p:cNvCxnSpPr>
            <p:nvPr/>
          </p:nvCxnSpPr>
          <p:spPr>
            <a:xfrm>
              <a:off x="363958" y="4823459"/>
              <a:ext cx="6176070" cy="0"/>
            </a:xfrm>
            <a:prstGeom prst="line">
              <a:avLst/>
            </a:prstGeom>
            <a:ln w="50800">
              <a:solidFill>
                <a:srgbClr val="526DB0"/>
              </a:solidFill>
              <a:headEnd type="oval" w="sm" len="sm"/>
              <a:tailEnd type="oval" w="sm" len="sm"/>
            </a:ln>
            <a:effectLst/>
          </p:spPr>
          <p:style>
            <a:lnRef idx="3">
              <a:schemeClr val="accent6"/>
            </a:lnRef>
            <a:fillRef idx="0">
              <a:schemeClr val="accent6"/>
            </a:fillRef>
            <a:effectRef idx="2">
              <a:schemeClr val="accent6"/>
            </a:effectRef>
            <a:fontRef idx="minor">
              <a:schemeClr val="tx1"/>
            </a:fontRef>
          </p:style>
        </p:cxnSp>
        <p:cxnSp>
          <p:nvCxnSpPr>
            <p:cNvPr id="71" name="Straight Connector 70">
              <a:extLst>
                <a:ext uri="{FF2B5EF4-FFF2-40B4-BE49-F238E27FC236}">
                  <a16:creationId xmlns:a16="http://schemas.microsoft.com/office/drawing/2014/main" id="{7BEB055D-CC4F-0149-9059-33C98D4C88CC}"/>
                </a:ext>
              </a:extLst>
            </p:cNvPr>
            <p:cNvCxnSpPr>
              <a:cxnSpLocks/>
            </p:cNvCxnSpPr>
            <p:nvPr/>
          </p:nvCxnSpPr>
          <p:spPr>
            <a:xfrm flipV="1">
              <a:off x="197630" y="1930652"/>
              <a:ext cx="5523154" cy="1"/>
            </a:xfrm>
            <a:prstGeom prst="line">
              <a:avLst/>
            </a:prstGeom>
            <a:ln w="50800">
              <a:solidFill>
                <a:srgbClr val="526DB0"/>
              </a:solidFill>
              <a:headEnd type="oval" w="sm" len="sm"/>
              <a:tailEnd type="oval" w="sm" len="sm"/>
            </a:ln>
            <a:effectLst/>
          </p:spPr>
          <p:style>
            <a:lnRef idx="3">
              <a:schemeClr val="accent6"/>
            </a:lnRef>
            <a:fillRef idx="0">
              <a:schemeClr val="accent6"/>
            </a:fillRef>
            <a:effectRef idx="2">
              <a:schemeClr val="accent6"/>
            </a:effectRef>
            <a:fontRef idx="minor">
              <a:schemeClr val="tx1"/>
            </a:fontRef>
          </p:style>
        </p:cxnSp>
        <p:cxnSp>
          <p:nvCxnSpPr>
            <p:cNvPr id="88" name="Straight Connector 87">
              <a:extLst>
                <a:ext uri="{FF2B5EF4-FFF2-40B4-BE49-F238E27FC236}">
                  <a16:creationId xmlns:a16="http://schemas.microsoft.com/office/drawing/2014/main" id="{0F2B2D22-6AB5-DE4C-8497-DBCAD6E4F816}"/>
                </a:ext>
              </a:extLst>
            </p:cNvPr>
            <p:cNvCxnSpPr>
              <a:cxnSpLocks/>
            </p:cNvCxnSpPr>
            <p:nvPr/>
          </p:nvCxnSpPr>
          <p:spPr>
            <a:xfrm>
              <a:off x="6303137" y="2545424"/>
              <a:ext cx="3628943" cy="12876"/>
            </a:xfrm>
            <a:prstGeom prst="line">
              <a:avLst/>
            </a:prstGeom>
            <a:ln w="50800">
              <a:solidFill>
                <a:srgbClr val="526DB0"/>
              </a:solidFill>
              <a:headEnd type="oval" w="sm" len="sm"/>
              <a:tailEnd type="oval" w="sm" len="sm"/>
            </a:ln>
            <a:effectLst/>
          </p:spPr>
          <p:style>
            <a:lnRef idx="3">
              <a:schemeClr val="accent6"/>
            </a:lnRef>
            <a:fillRef idx="0">
              <a:schemeClr val="accent6"/>
            </a:fillRef>
            <a:effectRef idx="2">
              <a:schemeClr val="accent6"/>
            </a:effectRef>
            <a:fontRef idx="minor">
              <a:schemeClr val="tx1"/>
            </a:fontRef>
          </p:style>
        </p:cxnSp>
        <p:sp>
          <p:nvSpPr>
            <p:cNvPr id="98" name="TextBox 97">
              <a:extLst>
                <a:ext uri="{FF2B5EF4-FFF2-40B4-BE49-F238E27FC236}">
                  <a16:creationId xmlns:a16="http://schemas.microsoft.com/office/drawing/2014/main" id="{29D055CB-06A3-A240-A574-AA8EB9B8DAF5}"/>
                </a:ext>
              </a:extLst>
            </p:cNvPr>
            <p:cNvSpPr txBox="1"/>
            <p:nvPr/>
          </p:nvSpPr>
          <p:spPr>
            <a:xfrm rot="16200000">
              <a:off x="-489900" y="6043619"/>
              <a:ext cx="1287167" cy="3163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Milestones</a:t>
              </a:r>
            </a:p>
          </p:txBody>
        </p:sp>
        <p:grpSp>
          <p:nvGrpSpPr>
            <p:cNvPr id="35" name="Group 34">
              <a:extLst>
                <a:ext uri="{FF2B5EF4-FFF2-40B4-BE49-F238E27FC236}">
                  <a16:creationId xmlns:a16="http://schemas.microsoft.com/office/drawing/2014/main" id="{9D678B63-7591-F347-9A53-140E3DF19A68}"/>
                </a:ext>
              </a:extLst>
            </p:cNvPr>
            <p:cNvGrpSpPr/>
            <p:nvPr/>
          </p:nvGrpSpPr>
          <p:grpSpPr>
            <a:xfrm>
              <a:off x="921095" y="6329737"/>
              <a:ext cx="10529377" cy="664561"/>
              <a:chOff x="1493756" y="2339135"/>
              <a:chExt cx="6168567" cy="380763"/>
            </a:xfrm>
          </p:grpSpPr>
          <p:sp>
            <p:nvSpPr>
              <p:cNvPr id="112" name="Rectangle 111">
                <a:extLst>
                  <a:ext uri="{FF2B5EF4-FFF2-40B4-BE49-F238E27FC236}">
                    <a16:creationId xmlns:a16="http://schemas.microsoft.com/office/drawing/2014/main" id="{640AFE43-948F-B64C-99CD-E695295AC512}"/>
                  </a:ext>
                </a:extLst>
              </p:cNvPr>
              <p:cNvSpPr/>
              <p:nvPr/>
            </p:nvSpPr>
            <p:spPr>
              <a:xfrm>
                <a:off x="1493756" y="2339135"/>
                <a:ext cx="6131145" cy="285566"/>
              </a:xfrm>
              <a:prstGeom prst="rect">
                <a:avLst/>
              </a:prstGeom>
              <a:solidFill>
                <a:srgbClr val="DCF6FE"/>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13" name="TextBox 112">
                <a:extLst>
                  <a:ext uri="{FF2B5EF4-FFF2-40B4-BE49-F238E27FC236}">
                    <a16:creationId xmlns:a16="http://schemas.microsoft.com/office/drawing/2014/main" id="{50AD36C8-D1E5-A14D-B64D-9EB66994F923}"/>
                  </a:ext>
                </a:extLst>
              </p:cNvPr>
              <p:cNvSpPr txBox="1"/>
              <p:nvPr/>
            </p:nvSpPr>
            <p:spPr>
              <a:xfrm>
                <a:off x="3416832" y="2369231"/>
                <a:ext cx="798240" cy="250406"/>
              </a:xfrm>
              <a:prstGeom prst="rect">
                <a:avLst/>
              </a:prstGeom>
              <a:noFill/>
            </p:spPr>
            <p:txBody>
              <a:bodyPr wrap="square" rtlCol="0">
                <a:spAutoFit/>
              </a:bodyPr>
              <a:lstStyle/>
              <a:p>
                <a:pPr marL="0" marR="0" lvl="0" indent="0" algn="l" defTabSz="3429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7538F">
                        <a:lumMod val="75000"/>
                      </a:srgbClr>
                    </a:solidFill>
                    <a:effectLst/>
                    <a:uLnTx/>
                    <a:uFillTx/>
                    <a:latin typeface="Arial Narrow" panose="020B0604020202020204" pitchFamily="34" charset="0"/>
                    <a:ea typeface="+mn-ea"/>
                    <a:cs typeface="Arial Narrow" panose="020B0604020202020204" pitchFamily="34" charset="0"/>
                  </a:rPr>
                  <a:t>Ballot Supporting </a:t>
                </a:r>
                <a:br>
                  <a:rPr kumimoji="0" lang="en-US" sz="1400" b="0" i="0" u="none" strike="noStrike" kern="0" cap="none" spc="0" normalizeH="0" baseline="0" noProof="0" dirty="0">
                    <a:ln>
                      <a:noFill/>
                    </a:ln>
                    <a:solidFill>
                      <a:srgbClr val="07538F">
                        <a:lumMod val="75000"/>
                      </a:srgbClr>
                    </a:solidFill>
                    <a:effectLst/>
                    <a:uLnTx/>
                    <a:uFillTx/>
                    <a:latin typeface="Arial Narrow" panose="020B0604020202020204" pitchFamily="34" charset="0"/>
                    <a:ea typeface="+mn-ea"/>
                    <a:cs typeface="Arial Narrow" panose="020B0604020202020204" pitchFamily="34" charset="0"/>
                  </a:rPr>
                </a:br>
                <a:r>
                  <a:rPr kumimoji="0" lang="en-US" sz="1400" b="0" i="0" u="none" strike="noStrike" kern="0" cap="none" spc="0" normalizeH="0" baseline="0" noProof="0" dirty="0">
                    <a:ln>
                      <a:noFill/>
                    </a:ln>
                    <a:solidFill>
                      <a:srgbClr val="07538F">
                        <a:lumMod val="75000"/>
                      </a:srgbClr>
                    </a:solidFill>
                    <a:effectLst/>
                    <a:uLnTx/>
                    <a:uFillTx/>
                    <a:latin typeface="Arial Narrow" panose="020B0604020202020204" pitchFamily="34" charset="0"/>
                    <a:ea typeface="+mn-ea"/>
                    <a:cs typeface="Arial Narrow" panose="020B0604020202020204" pitchFamily="34" charset="0"/>
                  </a:rPr>
                  <a:t>Materials</a:t>
                </a:r>
              </a:p>
            </p:txBody>
          </p:sp>
          <p:sp>
            <p:nvSpPr>
              <p:cNvPr id="114" name="TextBox 113">
                <a:extLst>
                  <a:ext uri="{FF2B5EF4-FFF2-40B4-BE49-F238E27FC236}">
                    <a16:creationId xmlns:a16="http://schemas.microsoft.com/office/drawing/2014/main" id="{39594F1D-355A-A948-B882-23DE2A4EEE8C}"/>
                  </a:ext>
                </a:extLst>
              </p:cNvPr>
              <p:cNvSpPr txBox="1"/>
              <p:nvPr/>
            </p:nvSpPr>
            <p:spPr>
              <a:xfrm>
                <a:off x="1555805" y="2417878"/>
                <a:ext cx="459864" cy="154079"/>
              </a:xfrm>
              <a:prstGeom prst="rect">
                <a:avLst/>
              </a:prstGeom>
              <a:noFill/>
            </p:spPr>
            <p:txBody>
              <a:bodyPr wrap="square" rtlCol="0">
                <a:spAutoFit/>
              </a:bodyPr>
              <a:lstStyle/>
              <a:p>
                <a:pPr marL="0" marR="0" lvl="0" indent="0" algn="l" defTabSz="3429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7538F">
                        <a:lumMod val="75000"/>
                      </a:srgbClr>
                    </a:solidFill>
                    <a:effectLst/>
                    <a:uLnTx/>
                    <a:uFillTx/>
                    <a:latin typeface="Arial Narrow" panose="020B0604020202020204" pitchFamily="34" charset="0"/>
                    <a:ea typeface="+mn-ea"/>
                    <a:cs typeface="Arial Narrow" panose="020B0604020202020204" pitchFamily="34" charset="0"/>
                  </a:rPr>
                  <a:t>Key</a:t>
                </a:r>
              </a:p>
            </p:txBody>
          </p:sp>
          <p:sp>
            <p:nvSpPr>
              <p:cNvPr id="115" name="TextBox 114">
                <a:extLst>
                  <a:ext uri="{FF2B5EF4-FFF2-40B4-BE49-F238E27FC236}">
                    <a16:creationId xmlns:a16="http://schemas.microsoft.com/office/drawing/2014/main" id="{5527BD6D-9A00-DF42-8163-111021315A53}"/>
                  </a:ext>
                </a:extLst>
              </p:cNvPr>
              <p:cNvSpPr txBox="1"/>
              <p:nvPr/>
            </p:nvSpPr>
            <p:spPr>
              <a:xfrm>
                <a:off x="2190201" y="2371332"/>
                <a:ext cx="1266915" cy="154079"/>
              </a:xfrm>
              <a:prstGeom prst="rect">
                <a:avLst/>
              </a:prstGeom>
              <a:noFill/>
            </p:spPr>
            <p:txBody>
              <a:bodyPr wrap="square" rtlCol="0">
                <a:spAutoFit/>
              </a:bodyPr>
              <a:lstStyle/>
              <a:p>
                <a:pPr marL="0" marR="0" lvl="0" indent="0" algn="l" defTabSz="3429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7538F">
                        <a:lumMod val="75000"/>
                      </a:srgbClr>
                    </a:solidFill>
                    <a:effectLst/>
                    <a:uLnTx/>
                    <a:uFillTx/>
                    <a:latin typeface="Arial Narrow" panose="020B0604020202020204" pitchFamily="34" charset="0"/>
                    <a:ea typeface="+mn-ea"/>
                    <a:cs typeface="Arial Narrow" panose="020B0604020202020204" pitchFamily="34" charset="0"/>
                  </a:rPr>
                  <a:t>Project Scope Statement</a:t>
                </a:r>
              </a:p>
            </p:txBody>
          </p:sp>
          <p:sp>
            <p:nvSpPr>
              <p:cNvPr id="116" name="TextBox 115">
                <a:extLst>
                  <a:ext uri="{FF2B5EF4-FFF2-40B4-BE49-F238E27FC236}">
                    <a16:creationId xmlns:a16="http://schemas.microsoft.com/office/drawing/2014/main" id="{58A7E5AF-9480-394F-A724-C934DF42FE88}"/>
                  </a:ext>
                </a:extLst>
              </p:cNvPr>
              <p:cNvSpPr txBox="1"/>
              <p:nvPr/>
            </p:nvSpPr>
            <p:spPr>
              <a:xfrm>
                <a:off x="2190201" y="2480493"/>
                <a:ext cx="1266915" cy="154079"/>
              </a:xfrm>
              <a:prstGeom prst="rect">
                <a:avLst/>
              </a:prstGeom>
              <a:noFill/>
            </p:spPr>
            <p:txBody>
              <a:bodyPr wrap="square" rtlCol="0">
                <a:spAutoFit/>
              </a:bodyPr>
              <a:lstStyle/>
              <a:p>
                <a:pPr marL="0" marR="0" lvl="0" indent="0" algn="l" defTabSz="3429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7538F">
                        <a:lumMod val="75000"/>
                      </a:srgbClr>
                    </a:solidFill>
                    <a:effectLst/>
                    <a:uLnTx/>
                    <a:uFillTx/>
                    <a:latin typeface="Arial Narrow" panose="020B0604020202020204" pitchFamily="34" charset="0"/>
                    <a:ea typeface="+mn-ea"/>
                    <a:cs typeface="Arial Narrow" panose="020B0604020202020204" pitchFamily="34" charset="0"/>
                  </a:rPr>
                  <a:t>Notice of Intent to Ballot</a:t>
                </a:r>
              </a:p>
            </p:txBody>
          </p:sp>
          <p:sp>
            <p:nvSpPr>
              <p:cNvPr id="117" name="Isosceles Triangle 641">
                <a:extLst>
                  <a:ext uri="{FF2B5EF4-FFF2-40B4-BE49-F238E27FC236}">
                    <a16:creationId xmlns:a16="http://schemas.microsoft.com/office/drawing/2014/main" id="{FE781A1F-BF76-1044-ADA1-96E0D543D7B5}"/>
                  </a:ext>
                </a:extLst>
              </p:cNvPr>
              <p:cNvSpPr>
                <a:spLocks noChangeAspect="1"/>
              </p:cNvSpPr>
              <p:nvPr/>
            </p:nvSpPr>
            <p:spPr>
              <a:xfrm>
                <a:off x="2136847" y="2414626"/>
                <a:ext cx="69560" cy="56075"/>
              </a:xfrm>
              <a:prstGeom prst="triangle">
                <a:avLst/>
              </a:prstGeom>
              <a:solidFill>
                <a:srgbClr val="053E6B"/>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endParaRPr>
              </a:p>
            </p:txBody>
          </p:sp>
          <p:sp>
            <p:nvSpPr>
              <p:cNvPr id="118" name="5-Point Star 117">
                <a:extLst>
                  <a:ext uri="{FF2B5EF4-FFF2-40B4-BE49-F238E27FC236}">
                    <a16:creationId xmlns:a16="http://schemas.microsoft.com/office/drawing/2014/main" id="{A7228089-7351-7949-87AF-66F48955ABD6}"/>
                  </a:ext>
                </a:extLst>
              </p:cNvPr>
              <p:cNvSpPr>
                <a:spLocks noChangeAspect="1"/>
              </p:cNvSpPr>
              <p:nvPr/>
            </p:nvSpPr>
            <p:spPr>
              <a:xfrm>
                <a:off x="3296822" y="2443670"/>
                <a:ext cx="77629" cy="72800"/>
              </a:xfrm>
              <a:prstGeom prst="star5">
                <a:avLst/>
              </a:prstGeom>
              <a:solidFill>
                <a:srgbClr val="053E6B"/>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19" name="TextBox 118">
                <a:extLst>
                  <a:ext uri="{FF2B5EF4-FFF2-40B4-BE49-F238E27FC236}">
                    <a16:creationId xmlns:a16="http://schemas.microsoft.com/office/drawing/2014/main" id="{85A0F325-7D73-8F4D-9865-FC9A0D82DF7F}"/>
                  </a:ext>
                </a:extLst>
              </p:cNvPr>
              <p:cNvSpPr txBox="1"/>
              <p:nvPr/>
            </p:nvSpPr>
            <p:spPr>
              <a:xfrm>
                <a:off x="6250098" y="2481635"/>
                <a:ext cx="1412225" cy="154079"/>
              </a:xfrm>
              <a:prstGeom prst="rect">
                <a:avLst/>
              </a:prstGeom>
              <a:noFill/>
            </p:spPr>
            <p:txBody>
              <a:bodyPr wrap="square" rtlCol="0">
                <a:spAutoFit/>
              </a:bodyPr>
              <a:lstStyle/>
              <a:p>
                <a:pPr marL="0" marR="0" lvl="0" indent="0" algn="l" defTabSz="3429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7538F">
                        <a:lumMod val="75000"/>
                      </a:srgbClr>
                    </a:solidFill>
                    <a:effectLst/>
                    <a:uLnTx/>
                    <a:uFillTx/>
                    <a:latin typeface="Arial Narrow" panose="020B0604020202020204" pitchFamily="34" charset="0"/>
                    <a:ea typeface="+mn-ea"/>
                    <a:cs typeface="Arial Narrow" panose="020B0604020202020204" pitchFamily="34" charset="0"/>
                  </a:rPr>
                  <a:t>Ballot Reconciliation Deadline</a:t>
                </a:r>
              </a:p>
            </p:txBody>
          </p:sp>
          <p:sp>
            <p:nvSpPr>
              <p:cNvPr id="120" name="Diamond 119">
                <a:extLst>
                  <a:ext uri="{FF2B5EF4-FFF2-40B4-BE49-F238E27FC236}">
                    <a16:creationId xmlns:a16="http://schemas.microsoft.com/office/drawing/2014/main" id="{98BBCF78-673C-C94B-A029-DA63EBAE1398}"/>
                  </a:ext>
                </a:extLst>
              </p:cNvPr>
              <p:cNvSpPr>
                <a:spLocks noChangeAspect="1"/>
              </p:cNvSpPr>
              <p:nvPr/>
            </p:nvSpPr>
            <p:spPr>
              <a:xfrm>
                <a:off x="6185563" y="2524409"/>
                <a:ext cx="70572" cy="66182"/>
              </a:xfrm>
              <a:prstGeom prst="diamond">
                <a:avLst/>
              </a:prstGeom>
              <a:solidFill>
                <a:srgbClr val="053E6B"/>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endParaRPr>
              </a:p>
            </p:txBody>
          </p:sp>
          <p:sp>
            <p:nvSpPr>
              <p:cNvPr id="121" name="TextBox 120">
                <a:extLst>
                  <a:ext uri="{FF2B5EF4-FFF2-40B4-BE49-F238E27FC236}">
                    <a16:creationId xmlns:a16="http://schemas.microsoft.com/office/drawing/2014/main" id="{AF4EDFAE-A52C-A140-9A4C-A35A050202E6}"/>
                  </a:ext>
                </a:extLst>
              </p:cNvPr>
              <p:cNvSpPr txBox="1"/>
              <p:nvPr/>
            </p:nvSpPr>
            <p:spPr>
              <a:xfrm>
                <a:off x="6242748" y="2372474"/>
                <a:ext cx="1318010" cy="154079"/>
              </a:xfrm>
              <a:prstGeom prst="rect">
                <a:avLst/>
              </a:prstGeom>
              <a:noFill/>
            </p:spPr>
            <p:txBody>
              <a:bodyPr wrap="square" rtlCol="0">
                <a:spAutoFit/>
              </a:bodyPr>
              <a:lstStyle/>
              <a:p>
                <a:pPr marL="0" marR="0" lvl="0" indent="0" algn="l" defTabSz="3429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7538F">
                        <a:lumMod val="75000"/>
                      </a:srgbClr>
                    </a:solidFill>
                    <a:effectLst/>
                    <a:uLnTx/>
                    <a:uFillTx/>
                    <a:latin typeface="Arial Narrow" panose="020B0604020202020204" pitchFamily="34" charset="0"/>
                    <a:ea typeface="+mn-ea"/>
                    <a:cs typeface="Arial Narrow" panose="020B0604020202020204" pitchFamily="34" charset="0"/>
                  </a:rPr>
                  <a:t>Ballot Reconciliation Starts</a:t>
                </a:r>
              </a:p>
            </p:txBody>
          </p:sp>
          <p:sp>
            <p:nvSpPr>
              <p:cNvPr id="122" name="Cross 121">
                <a:extLst>
                  <a:ext uri="{FF2B5EF4-FFF2-40B4-BE49-F238E27FC236}">
                    <a16:creationId xmlns:a16="http://schemas.microsoft.com/office/drawing/2014/main" id="{B5557164-A445-AC43-8037-FDEC587F12C7}"/>
                  </a:ext>
                </a:extLst>
              </p:cNvPr>
              <p:cNvSpPr>
                <a:spLocks noChangeAspect="1"/>
              </p:cNvSpPr>
              <p:nvPr/>
            </p:nvSpPr>
            <p:spPr>
              <a:xfrm>
                <a:off x="6192557" y="2421537"/>
                <a:ext cx="56457" cy="52946"/>
              </a:xfrm>
              <a:prstGeom prst="plus">
                <a:avLst/>
              </a:prstGeom>
              <a:solidFill>
                <a:srgbClr val="053E6B"/>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23" name="TextBox 122">
                <a:extLst>
                  <a:ext uri="{FF2B5EF4-FFF2-40B4-BE49-F238E27FC236}">
                    <a16:creationId xmlns:a16="http://schemas.microsoft.com/office/drawing/2014/main" id="{03EB151A-BD77-934F-89C3-371ED99BDE37}"/>
                  </a:ext>
                </a:extLst>
              </p:cNvPr>
              <p:cNvSpPr txBox="1"/>
              <p:nvPr/>
            </p:nvSpPr>
            <p:spPr>
              <a:xfrm>
                <a:off x="5342949" y="2368315"/>
                <a:ext cx="765073" cy="351583"/>
              </a:xfrm>
              <a:prstGeom prst="rect">
                <a:avLst/>
              </a:prstGeom>
              <a:noFill/>
            </p:spPr>
            <p:txBody>
              <a:bodyPr wrap="square" rtlCol="0">
                <a:spAutoFit/>
              </a:bodyPr>
              <a:lstStyle/>
              <a:p>
                <a:pPr marL="0" marR="0" lvl="0" indent="0" algn="l" defTabSz="3429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7538F">
                        <a:lumMod val="75000"/>
                      </a:srgbClr>
                    </a:solidFill>
                    <a:effectLst/>
                    <a:uLnTx/>
                    <a:uFillTx/>
                    <a:latin typeface="Arial Narrow" panose="020B0604020202020204" pitchFamily="34" charset="0"/>
                    <a:ea typeface="+mn-ea"/>
                    <a:cs typeface="Arial Narrow" panose="020B0604020202020204" pitchFamily="34" charset="0"/>
                  </a:rPr>
                  <a:t>Ballot  Opens for Voting </a:t>
                </a:r>
                <a:br>
                  <a:rPr kumimoji="0" lang="en-US" sz="1400" b="0" i="0" u="none" strike="noStrike" kern="0" cap="none" spc="0" normalizeH="0" baseline="0" noProof="0" dirty="0">
                    <a:ln>
                      <a:noFill/>
                    </a:ln>
                    <a:solidFill>
                      <a:srgbClr val="07538F">
                        <a:lumMod val="75000"/>
                      </a:srgbClr>
                    </a:solidFill>
                    <a:effectLst/>
                    <a:uLnTx/>
                    <a:uFillTx/>
                    <a:latin typeface="Arial Narrow" panose="020B0604020202020204" pitchFamily="34" charset="0"/>
                    <a:ea typeface="+mn-ea"/>
                    <a:cs typeface="Arial Narrow" panose="020B0604020202020204" pitchFamily="34" charset="0"/>
                  </a:rPr>
                </a:br>
                <a:endParaRPr kumimoji="0" lang="en-US" sz="1400" b="0" i="0" u="none" strike="noStrike" kern="0" cap="none" spc="0" normalizeH="0" baseline="0" noProof="0" dirty="0">
                  <a:ln>
                    <a:noFill/>
                  </a:ln>
                  <a:solidFill>
                    <a:srgbClr val="07538F">
                      <a:lumMod val="75000"/>
                    </a:srgbClr>
                  </a:solidFill>
                  <a:effectLst/>
                  <a:uLnTx/>
                  <a:uFillTx/>
                  <a:latin typeface="Arial Narrow" panose="020B0604020202020204" pitchFamily="34" charset="0"/>
                  <a:ea typeface="+mn-ea"/>
                  <a:cs typeface="Arial Narrow" panose="020B0604020202020204" pitchFamily="34" charset="0"/>
                </a:endParaRPr>
              </a:p>
            </p:txBody>
          </p:sp>
          <p:sp>
            <p:nvSpPr>
              <p:cNvPr id="124" name="Teardrop 123">
                <a:extLst>
                  <a:ext uri="{FF2B5EF4-FFF2-40B4-BE49-F238E27FC236}">
                    <a16:creationId xmlns:a16="http://schemas.microsoft.com/office/drawing/2014/main" id="{983D35BE-0324-5641-A617-F8E6D7CB2379}"/>
                  </a:ext>
                </a:extLst>
              </p:cNvPr>
              <p:cNvSpPr>
                <a:spLocks noChangeAspect="1"/>
              </p:cNvSpPr>
              <p:nvPr/>
            </p:nvSpPr>
            <p:spPr>
              <a:xfrm>
                <a:off x="5265231" y="2393841"/>
                <a:ext cx="56457" cy="52946"/>
              </a:xfrm>
              <a:prstGeom prst="teardrop">
                <a:avLst/>
              </a:prstGeom>
              <a:solidFill>
                <a:srgbClr val="053E6B"/>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25" name="Hexagon 124">
                <a:extLst>
                  <a:ext uri="{FF2B5EF4-FFF2-40B4-BE49-F238E27FC236}">
                    <a16:creationId xmlns:a16="http://schemas.microsoft.com/office/drawing/2014/main" id="{2448A48F-737E-D44E-B892-2D9A239640F4}"/>
                  </a:ext>
                </a:extLst>
              </p:cNvPr>
              <p:cNvSpPr>
                <a:spLocks noChangeAspect="1"/>
              </p:cNvSpPr>
              <p:nvPr/>
            </p:nvSpPr>
            <p:spPr>
              <a:xfrm>
                <a:off x="4255585" y="2420395"/>
                <a:ext cx="73677" cy="59564"/>
              </a:xfrm>
              <a:prstGeom prst="hexagon">
                <a:avLst/>
              </a:prstGeom>
              <a:solidFill>
                <a:srgbClr val="053E6B"/>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26" name="TextBox 125">
                <a:extLst>
                  <a:ext uri="{FF2B5EF4-FFF2-40B4-BE49-F238E27FC236}">
                    <a16:creationId xmlns:a16="http://schemas.microsoft.com/office/drawing/2014/main" id="{BAFE05E5-8DC6-104B-B09C-76AC9AF00D44}"/>
                  </a:ext>
                </a:extLst>
              </p:cNvPr>
              <p:cNvSpPr txBox="1"/>
              <p:nvPr/>
            </p:nvSpPr>
            <p:spPr>
              <a:xfrm>
                <a:off x="4305622" y="2371332"/>
                <a:ext cx="572188" cy="154079"/>
              </a:xfrm>
              <a:prstGeom prst="rect">
                <a:avLst/>
              </a:prstGeom>
              <a:noFill/>
            </p:spPr>
            <p:txBody>
              <a:bodyPr wrap="square" rtlCol="0">
                <a:spAutoFit/>
              </a:bodyPr>
              <a:lstStyle/>
              <a:p>
                <a:pPr marL="0" marR="0" lvl="0" indent="0" algn="l" defTabSz="3429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7538F">
                        <a:lumMod val="75000"/>
                      </a:srgbClr>
                    </a:solidFill>
                    <a:effectLst/>
                    <a:uLnTx/>
                    <a:uFillTx/>
                    <a:latin typeface="Arial Narrow" panose="020B0604020202020204" pitchFamily="34" charset="0"/>
                    <a:ea typeface="+mn-ea"/>
                    <a:cs typeface="Arial Narrow" panose="020B0604020202020204" pitchFamily="34" charset="0"/>
                  </a:rPr>
                  <a:t>Ballot Due</a:t>
                </a:r>
              </a:p>
            </p:txBody>
          </p:sp>
          <p:sp>
            <p:nvSpPr>
              <p:cNvPr id="127" name="Regular Pentagon 126">
                <a:extLst>
                  <a:ext uri="{FF2B5EF4-FFF2-40B4-BE49-F238E27FC236}">
                    <a16:creationId xmlns:a16="http://schemas.microsoft.com/office/drawing/2014/main" id="{A23FCFF8-8EA4-9E40-BC6E-223E736318F7}"/>
                  </a:ext>
                </a:extLst>
              </p:cNvPr>
              <p:cNvSpPr>
                <a:spLocks noChangeAspect="1"/>
              </p:cNvSpPr>
              <p:nvPr/>
            </p:nvSpPr>
            <p:spPr>
              <a:xfrm>
                <a:off x="4251706" y="2523897"/>
                <a:ext cx="71037" cy="63446"/>
              </a:xfrm>
              <a:prstGeom prst="pentagon">
                <a:avLst/>
              </a:prstGeom>
              <a:solidFill>
                <a:srgbClr val="07538F">
                  <a:lumMod val="75000"/>
                </a:srgbClr>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28" name="TextBox 127">
                <a:extLst>
                  <a:ext uri="{FF2B5EF4-FFF2-40B4-BE49-F238E27FC236}">
                    <a16:creationId xmlns:a16="http://schemas.microsoft.com/office/drawing/2014/main" id="{081A2F6D-6F87-FE4F-956B-9921AE14EB2D}"/>
                  </a:ext>
                </a:extLst>
              </p:cNvPr>
              <p:cNvSpPr txBox="1"/>
              <p:nvPr/>
            </p:nvSpPr>
            <p:spPr>
              <a:xfrm>
                <a:off x="4309843" y="2481635"/>
                <a:ext cx="987932" cy="154079"/>
              </a:xfrm>
              <a:prstGeom prst="rect">
                <a:avLst/>
              </a:prstGeom>
              <a:noFill/>
            </p:spPr>
            <p:txBody>
              <a:bodyPr wrap="square" rtlCol="0">
                <a:spAutoFit/>
              </a:bodyPr>
              <a:lstStyle/>
              <a:p>
                <a:pPr marL="0" marR="0" lvl="0" indent="0" algn="l" defTabSz="3429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7538F">
                        <a:lumMod val="75000"/>
                      </a:srgbClr>
                    </a:solidFill>
                    <a:effectLst/>
                    <a:uLnTx/>
                    <a:uFillTx/>
                    <a:latin typeface="Arial Narrow" panose="020B0604020202020204" pitchFamily="34" charset="0"/>
                    <a:ea typeface="+mn-ea"/>
                    <a:cs typeface="Arial Narrow" panose="020B0604020202020204" pitchFamily="34" charset="0"/>
                  </a:rPr>
                  <a:t>FHIR Connectathon</a:t>
                </a:r>
              </a:p>
            </p:txBody>
          </p:sp>
          <p:sp>
            <p:nvSpPr>
              <p:cNvPr id="129" name="Rectangle 128">
                <a:extLst>
                  <a:ext uri="{FF2B5EF4-FFF2-40B4-BE49-F238E27FC236}">
                    <a16:creationId xmlns:a16="http://schemas.microsoft.com/office/drawing/2014/main" id="{76B3B658-D5CF-6F47-8E90-9708AC636685}"/>
                  </a:ext>
                </a:extLst>
              </p:cNvPr>
              <p:cNvSpPr>
                <a:spLocks noChangeAspect="1"/>
              </p:cNvSpPr>
              <p:nvPr/>
            </p:nvSpPr>
            <p:spPr>
              <a:xfrm>
                <a:off x="2149655" y="2527201"/>
                <a:ext cx="45649" cy="46328"/>
              </a:xfrm>
              <a:prstGeom prst="rect">
                <a:avLst/>
              </a:prstGeom>
              <a:solidFill>
                <a:srgbClr val="07538F">
                  <a:lumMod val="75000"/>
                </a:srgbClr>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grpSp>
        <p:grpSp>
          <p:nvGrpSpPr>
            <p:cNvPr id="37" name="Group 36">
              <a:extLst>
                <a:ext uri="{FF2B5EF4-FFF2-40B4-BE49-F238E27FC236}">
                  <a16:creationId xmlns:a16="http://schemas.microsoft.com/office/drawing/2014/main" id="{1422B88B-0A73-1E47-81CB-E044E0FDE3A9}"/>
                </a:ext>
              </a:extLst>
            </p:cNvPr>
            <p:cNvGrpSpPr/>
            <p:nvPr/>
          </p:nvGrpSpPr>
          <p:grpSpPr>
            <a:xfrm>
              <a:off x="10707868" y="5583146"/>
              <a:ext cx="1463040" cy="228600"/>
              <a:chOff x="6807745" y="5753774"/>
              <a:chExt cx="1308072" cy="126880"/>
            </a:xfrm>
          </p:grpSpPr>
          <p:sp>
            <p:nvSpPr>
              <p:cNvPr id="130" name="OTLSHAPE_T_7773177036fc4cf59bd0d5652def1445_Shape">
                <a:extLst>
                  <a:ext uri="{FF2B5EF4-FFF2-40B4-BE49-F238E27FC236}">
                    <a16:creationId xmlns:a16="http://schemas.microsoft.com/office/drawing/2014/main" id="{07079518-C105-7A49-B2EF-4F48BE2937FC}"/>
                  </a:ext>
                </a:extLst>
              </p:cNvPr>
              <p:cNvSpPr/>
              <p:nvPr>
                <p:custDataLst>
                  <p:tags r:id="rId2"/>
                </p:custDataLst>
              </p:nvPr>
            </p:nvSpPr>
            <p:spPr>
              <a:xfrm>
                <a:off x="6807745" y="5753774"/>
                <a:ext cx="1308072" cy="126880"/>
              </a:xfrm>
              <a:prstGeom prst="roundRect">
                <a:avLst>
                  <a:gd name="adj" fmla="val 100000"/>
                </a:avLst>
              </a:prstGeom>
              <a:solidFill>
                <a:srgbClr val="07538F">
                  <a:lumMod val="75000"/>
                </a:srgbClr>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 xmlns:a14="http://schemas.microsoft.com/office/drawing/2010/main" val="1"/>
                </a:ext>
              </a:ex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675" b="0" i="0" u="none" strike="noStrike" kern="0" cap="none" spc="0" normalizeH="0" baseline="0" noProof="0" dirty="0">
                  <a:ln>
                    <a:noFill/>
                  </a:ln>
                  <a:solidFill>
                    <a:prstClr val="white"/>
                  </a:solidFill>
                  <a:effectLst/>
                  <a:uLnTx/>
                  <a:uFillTx/>
                  <a:latin typeface="Arial Narrow" panose="020B0604020202020204" pitchFamily="34" charset="0"/>
                  <a:ea typeface="Calibri" charset="0"/>
                  <a:cs typeface="Arial Narrow" panose="020B0604020202020204" pitchFamily="34" charset="0"/>
                </a:endParaRPr>
              </a:p>
            </p:txBody>
          </p:sp>
          <p:sp>
            <p:nvSpPr>
              <p:cNvPr id="132" name="5-Point Star 131">
                <a:extLst>
                  <a:ext uri="{FF2B5EF4-FFF2-40B4-BE49-F238E27FC236}">
                    <a16:creationId xmlns:a16="http://schemas.microsoft.com/office/drawing/2014/main" id="{F46DE6FB-DB19-3A4B-A83A-F1F5CCC3663A}"/>
                  </a:ext>
                </a:extLst>
              </p:cNvPr>
              <p:cNvSpPr>
                <a:spLocks noChangeAspect="1"/>
              </p:cNvSpPr>
              <p:nvPr/>
            </p:nvSpPr>
            <p:spPr>
              <a:xfrm>
                <a:off x="7261519" y="5767957"/>
                <a:ext cx="77629" cy="72801"/>
              </a:xfrm>
              <a:prstGeom prst="star5">
                <a:avLst/>
              </a:prstGeom>
              <a:solidFill>
                <a:sysClr val="window" lastClr="FFFFFF"/>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33" name="Hexagon 132">
                <a:extLst>
                  <a:ext uri="{FF2B5EF4-FFF2-40B4-BE49-F238E27FC236}">
                    <a16:creationId xmlns:a16="http://schemas.microsoft.com/office/drawing/2014/main" id="{650217CF-9124-274A-BCEE-8FE902BE8DFC}"/>
                  </a:ext>
                </a:extLst>
              </p:cNvPr>
              <p:cNvSpPr>
                <a:spLocks noChangeAspect="1"/>
              </p:cNvSpPr>
              <p:nvPr/>
            </p:nvSpPr>
            <p:spPr>
              <a:xfrm>
                <a:off x="7416460" y="5774041"/>
                <a:ext cx="73677" cy="59564"/>
              </a:xfrm>
              <a:prstGeom prst="hexagon">
                <a:avLst/>
              </a:prstGeom>
              <a:solidFill>
                <a:sysClr val="window" lastClr="FFFFFF"/>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34" name="Rectangle 133">
                <a:extLst>
                  <a:ext uri="{FF2B5EF4-FFF2-40B4-BE49-F238E27FC236}">
                    <a16:creationId xmlns:a16="http://schemas.microsoft.com/office/drawing/2014/main" id="{5A5006B3-B8A7-5D49-8010-632374B9ACB2}"/>
                  </a:ext>
                </a:extLst>
              </p:cNvPr>
              <p:cNvSpPr>
                <a:spLocks noChangeAspect="1"/>
              </p:cNvSpPr>
              <p:nvPr/>
            </p:nvSpPr>
            <p:spPr>
              <a:xfrm>
                <a:off x="7045659" y="5781102"/>
                <a:ext cx="58691" cy="59564"/>
              </a:xfrm>
              <a:prstGeom prst="rect">
                <a:avLst/>
              </a:prstGeom>
              <a:solidFill>
                <a:sysClr val="window" lastClr="FFFFFF"/>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grpSp>
        <p:sp>
          <p:nvSpPr>
            <p:cNvPr id="139" name="OTLSHAPE_T_7773177036fc4cf59bd0d5652def1445_Shape">
              <a:extLst>
                <a:ext uri="{FF2B5EF4-FFF2-40B4-BE49-F238E27FC236}">
                  <a16:creationId xmlns:a16="http://schemas.microsoft.com/office/drawing/2014/main" id="{5F52975D-C5CA-3649-819C-941B40E40B1C}"/>
                </a:ext>
              </a:extLst>
            </p:cNvPr>
            <p:cNvSpPr/>
            <p:nvPr>
              <p:custDataLst>
                <p:tags r:id="rId1"/>
              </p:custDataLst>
            </p:nvPr>
          </p:nvSpPr>
          <p:spPr>
            <a:xfrm>
              <a:off x="1414066" y="5901789"/>
              <a:ext cx="10767920" cy="226847"/>
            </a:xfrm>
            <a:prstGeom prst="roundRect">
              <a:avLst>
                <a:gd name="adj" fmla="val 100000"/>
              </a:avLst>
            </a:prstGeom>
            <a:solidFill>
              <a:schemeClr val="accent5">
                <a:lumMod val="75000"/>
              </a:schemeClr>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 xmlns:a14="http://schemas.microsoft.com/office/drawing/2010/main" val="1"/>
              </a:ext>
            </a:ex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0" cap="none" spc="0" normalizeH="0" baseline="0" noProof="0" dirty="0">
                <a:ln>
                  <a:noFill/>
                </a:ln>
                <a:solidFill>
                  <a:prstClr val="white"/>
                </a:solidFill>
                <a:effectLst/>
                <a:uLnTx/>
                <a:uFillTx/>
                <a:latin typeface="Arial Narrow" panose="020B0604020202020204" pitchFamily="34" charset="0"/>
                <a:ea typeface="Calibri" charset="0"/>
                <a:cs typeface="Arial Narrow" panose="020B0604020202020204" pitchFamily="34" charset="0"/>
              </a:endParaRPr>
            </a:p>
          </p:txBody>
        </p:sp>
        <p:sp>
          <p:nvSpPr>
            <p:cNvPr id="143" name="Isosceles Triangle 654">
              <a:extLst>
                <a:ext uri="{FF2B5EF4-FFF2-40B4-BE49-F238E27FC236}">
                  <a16:creationId xmlns:a16="http://schemas.microsoft.com/office/drawing/2014/main" id="{941F8191-9164-2C45-920B-C43961FF236C}"/>
                </a:ext>
              </a:extLst>
            </p:cNvPr>
            <p:cNvSpPr>
              <a:spLocks noChangeAspect="1"/>
            </p:cNvSpPr>
            <p:nvPr/>
          </p:nvSpPr>
          <p:spPr>
            <a:xfrm>
              <a:off x="1600783" y="5956424"/>
              <a:ext cx="112240" cy="116777"/>
            </a:xfrm>
            <a:prstGeom prst="triangle">
              <a:avLst/>
            </a:prstGeom>
            <a:solidFill>
              <a:sysClr val="window" lastClr="FFFFFF"/>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44" name="Regular Pentagon 143">
              <a:extLst>
                <a:ext uri="{FF2B5EF4-FFF2-40B4-BE49-F238E27FC236}">
                  <a16:creationId xmlns:a16="http://schemas.microsoft.com/office/drawing/2014/main" id="{ABCB06E6-ACF9-AC41-AD7F-B5A05C4FA129}"/>
                </a:ext>
              </a:extLst>
            </p:cNvPr>
            <p:cNvSpPr>
              <a:spLocks noChangeAspect="1"/>
            </p:cNvSpPr>
            <p:nvPr/>
          </p:nvSpPr>
          <p:spPr>
            <a:xfrm>
              <a:off x="3595510" y="5972675"/>
              <a:ext cx="109986" cy="133288"/>
            </a:xfrm>
            <a:prstGeom prst="pentagon">
              <a:avLst/>
            </a:prstGeom>
            <a:solidFill>
              <a:sysClr val="window" lastClr="FFFFFF"/>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45" name="Regular Pentagon 144">
              <a:extLst>
                <a:ext uri="{FF2B5EF4-FFF2-40B4-BE49-F238E27FC236}">
                  <a16:creationId xmlns:a16="http://schemas.microsoft.com/office/drawing/2014/main" id="{058F1D4E-DD9B-7647-B0FF-E2AD7717D55C}"/>
                </a:ext>
              </a:extLst>
            </p:cNvPr>
            <p:cNvSpPr>
              <a:spLocks noChangeAspect="1"/>
            </p:cNvSpPr>
            <p:nvPr/>
          </p:nvSpPr>
          <p:spPr>
            <a:xfrm>
              <a:off x="5393830" y="5957435"/>
              <a:ext cx="109986" cy="133288"/>
            </a:xfrm>
            <a:prstGeom prst="pentagon">
              <a:avLst/>
            </a:prstGeom>
            <a:solidFill>
              <a:sysClr val="window" lastClr="FFFFFF"/>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46" name="Regular Pentagon 145">
              <a:extLst>
                <a:ext uri="{FF2B5EF4-FFF2-40B4-BE49-F238E27FC236}">
                  <a16:creationId xmlns:a16="http://schemas.microsoft.com/office/drawing/2014/main" id="{C7876700-5C21-1948-BFDF-93CFD32361A2}"/>
                </a:ext>
              </a:extLst>
            </p:cNvPr>
            <p:cNvSpPr>
              <a:spLocks noChangeAspect="1"/>
            </p:cNvSpPr>
            <p:nvPr/>
          </p:nvSpPr>
          <p:spPr>
            <a:xfrm>
              <a:off x="6379336" y="5953250"/>
              <a:ext cx="115080" cy="139461"/>
            </a:xfrm>
            <a:prstGeom prst="pentagon">
              <a:avLst/>
            </a:prstGeom>
            <a:solidFill>
              <a:sysClr val="window" lastClr="FFFFFF"/>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47" name="Regular Pentagon 146">
              <a:extLst>
                <a:ext uri="{FF2B5EF4-FFF2-40B4-BE49-F238E27FC236}">
                  <a16:creationId xmlns:a16="http://schemas.microsoft.com/office/drawing/2014/main" id="{6C388454-DEE6-3745-BEA1-159F26CA162E}"/>
                </a:ext>
              </a:extLst>
            </p:cNvPr>
            <p:cNvSpPr>
              <a:spLocks noChangeAspect="1"/>
            </p:cNvSpPr>
            <p:nvPr/>
          </p:nvSpPr>
          <p:spPr>
            <a:xfrm>
              <a:off x="7466470" y="5957435"/>
              <a:ext cx="109986" cy="133288"/>
            </a:xfrm>
            <a:prstGeom prst="pentagon">
              <a:avLst/>
            </a:prstGeom>
            <a:solidFill>
              <a:sysClr val="window" lastClr="FFFFFF"/>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48" name="5-Point Star 147">
              <a:extLst>
                <a:ext uri="{FF2B5EF4-FFF2-40B4-BE49-F238E27FC236}">
                  <a16:creationId xmlns:a16="http://schemas.microsoft.com/office/drawing/2014/main" id="{213C6577-51B5-B54C-B384-D875ADF19C27}"/>
                </a:ext>
              </a:extLst>
            </p:cNvPr>
            <p:cNvSpPr/>
            <p:nvPr/>
          </p:nvSpPr>
          <p:spPr>
            <a:xfrm>
              <a:off x="3840627" y="5661125"/>
              <a:ext cx="164592" cy="16459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49" name="Rectangle 49">
              <a:extLst>
                <a:ext uri="{FF2B5EF4-FFF2-40B4-BE49-F238E27FC236}">
                  <a16:creationId xmlns:a16="http://schemas.microsoft.com/office/drawing/2014/main" id="{5F25F558-2047-604F-8789-7AA7397026AD}"/>
                </a:ext>
              </a:extLst>
            </p:cNvPr>
            <p:cNvSpPr>
              <a:spLocks noChangeArrowheads="1"/>
            </p:cNvSpPr>
            <p:nvPr/>
          </p:nvSpPr>
          <p:spPr bwMode="auto">
            <a:xfrm>
              <a:off x="3766952" y="5618988"/>
              <a:ext cx="226660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44546A"/>
                  </a:solidFill>
                  <a:effectLst/>
                  <a:uLnTx/>
                  <a:uFillTx/>
                  <a:latin typeface="Arial Narrow" panose="020B0604020202020204" pitchFamily="34" charset="0"/>
                  <a:ea typeface="MS PGothic" pitchFamily="34" charset="-128"/>
                  <a:cs typeface="Arial Narrow" panose="020B0604020202020204" pitchFamily="34" charset="0"/>
                </a:rPr>
                <a:t>First Testing of draft FHIR IG</a:t>
              </a:r>
            </a:p>
          </p:txBody>
        </p:sp>
        <p:sp>
          <p:nvSpPr>
            <p:cNvPr id="150" name="Regular Pentagon 149">
              <a:extLst>
                <a:ext uri="{FF2B5EF4-FFF2-40B4-BE49-F238E27FC236}">
                  <a16:creationId xmlns:a16="http://schemas.microsoft.com/office/drawing/2014/main" id="{11CE4797-CDC8-AB41-9903-8ACBA4CDB8EF}"/>
                </a:ext>
              </a:extLst>
            </p:cNvPr>
            <p:cNvSpPr>
              <a:spLocks noChangeAspect="1"/>
            </p:cNvSpPr>
            <p:nvPr/>
          </p:nvSpPr>
          <p:spPr>
            <a:xfrm>
              <a:off x="2574430" y="5957435"/>
              <a:ext cx="109986" cy="133288"/>
            </a:xfrm>
            <a:prstGeom prst="pentagon">
              <a:avLst/>
            </a:prstGeom>
            <a:solidFill>
              <a:sysClr val="window" lastClr="FFFFFF"/>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51" name="Regular Pentagon 150">
              <a:extLst>
                <a:ext uri="{FF2B5EF4-FFF2-40B4-BE49-F238E27FC236}">
                  <a16:creationId xmlns:a16="http://schemas.microsoft.com/office/drawing/2014/main" id="{79039418-FEB1-3D42-8488-EA0E05FFEE26}"/>
                </a:ext>
              </a:extLst>
            </p:cNvPr>
            <p:cNvSpPr>
              <a:spLocks noChangeAspect="1"/>
            </p:cNvSpPr>
            <p:nvPr/>
          </p:nvSpPr>
          <p:spPr>
            <a:xfrm>
              <a:off x="9828670" y="5926955"/>
              <a:ext cx="109986" cy="133288"/>
            </a:xfrm>
            <a:prstGeom prst="pentagon">
              <a:avLst/>
            </a:prstGeom>
            <a:solidFill>
              <a:sysClr val="window" lastClr="FFFFFF"/>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52" name="Regular Pentagon 151">
              <a:extLst>
                <a:ext uri="{FF2B5EF4-FFF2-40B4-BE49-F238E27FC236}">
                  <a16:creationId xmlns:a16="http://schemas.microsoft.com/office/drawing/2014/main" id="{3615FBFE-6219-6F44-AA39-5DDA779D5028}"/>
                </a:ext>
              </a:extLst>
            </p:cNvPr>
            <p:cNvSpPr>
              <a:spLocks noChangeAspect="1"/>
            </p:cNvSpPr>
            <p:nvPr/>
          </p:nvSpPr>
          <p:spPr>
            <a:xfrm>
              <a:off x="10737976" y="5936022"/>
              <a:ext cx="115080" cy="139461"/>
            </a:xfrm>
            <a:prstGeom prst="pentagon">
              <a:avLst/>
            </a:prstGeom>
            <a:solidFill>
              <a:sysClr val="window" lastClr="FFFFFF"/>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53" name="Regular Pentagon 152">
              <a:extLst>
                <a:ext uri="{FF2B5EF4-FFF2-40B4-BE49-F238E27FC236}">
                  <a16:creationId xmlns:a16="http://schemas.microsoft.com/office/drawing/2014/main" id="{F0DFED9E-985A-3E4A-B4AF-DFD8CA94A8FF}"/>
                </a:ext>
              </a:extLst>
            </p:cNvPr>
            <p:cNvSpPr>
              <a:spLocks noChangeAspect="1"/>
            </p:cNvSpPr>
            <p:nvPr/>
          </p:nvSpPr>
          <p:spPr>
            <a:xfrm>
              <a:off x="11672710" y="5926955"/>
              <a:ext cx="109986" cy="133288"/>
            </a:xfrm>
            <a:prstGeom prst="pentagon">
              <a:avLst/>
            </a:prstGeom>
            <a:solidFill>
              <a:sysClr val="window" lastClr="FFFFFF"/>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54" name="Teardrop 153">
              <a:extLst>
                <a:ext uri="{FF2B5EF4-FFF2-40B4-BE49-F238E27FC236}">
                  <a16:creationId xmlns:a16="http://schemas.microsoft.com/office/drawing/2014/main" id="{943E5B7B-3B00-9743-BF11-25A673E2F721}"/>
                </a:ext>
              </a:extLst>
            </p:cNvPr>
            <p:cNvSpPr>
              <a:spLocks noChangeAspect="1"/>
            </p:cNvSpPr>
            <p:nvPr/>
          </p:nvSpPr>
          <p:spPr>
            <a:xfrm>
              <a:off x="11566030" y="5647328"/>
              <a:ext cx="91440" cy="91440"/>
            </a:xfrm>
            <a:prstGeom prst="teardrop">
              <a:avLst/>
            </a:prstGeom>
            <a:solidFill>
              <a:sysClr val="window" lastClr="FFFFFF"/>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55" name="Diamond 154">
              <a:extLst>
                <a:ext uri="{FF2B5EF4-FFF2-40B4-BE49-F238E27FC236}">
                  <a16:creationId xmlns:a16="http://schemas.microsoft.com/office/drawing/2014/main" id="{91CEFA1F-8A8F-1B41-BE3B-0D637A3C72C0}"/>
                </a:ext>
              </a:extLst>
            </p:cNvPr>
            <p:cNvSpPr>
              <a:spLocks noChangeAspect="1"/>
            </p:cNvSpPr>
            <p:nvPr/>
          </p:nvSpPr>
          <p:spPr>
            <a:xfrm>
              <a:off x="12031996" y="5602963"/>
              <a:ext cx="82290" cy="181239"/>
            </a:xfrm>
            <a:prstGeom prst="diamond">
              <a:avLst/>
            </a:prstGeom>
            <a:solidFill>
              <a:srgbClr val="FFFFFF"/>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157" name="Cross 156">
              <a:extLst>
                <a:ext uri="{FF2B5EF4-FFF2-40B4-BE49-F238E27FC236}">
                  <a16:creationId xmlns:a16="http://schemas.microsoft.com/office/drawing/2014/main" id="{3984A838-874A-D34B-8232-A94E3BA96163}"/>
                </a:ext>
              </a:extLst>
            </p:cNvPr>
            <p:cNvSpPr>
              <a:spLocks noChangeAspect="1"/>
            </p:cNvSpPr>
            <p:nvPr/>
          </p:nvSpPr>
          <p:spPr>
            <a:xfrm>
              <a:off x="11715349" y="5636605"/>
              <a:ext cx="96369" cy="92409"/>
            </a:xfrm>
            <a:prstGeom prst="plus">
              <a:avLst/>
            </a:prstGeom>
            <a:solidFill>
              <a:schemeClr val="bg1"/>
            </a:solidFill>
            <a:ln w="9525" cap="flat" cmpd="sng" algn="ctr">
              <a:noFill/>
              <a:prstDash val="solid"/>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grpSp>
      <p:cxnSp>
        <p:nvCxnSpPr>
          <p:cNvPr id="86" name="Straight Connector 85">
            <a:extLst>
              <a:ext uri="{FF2B5EF4-FFF2-40B4-BE49-F238E27FC236}">
                <a16:creationId xmlns:a16="http://schemas.microsoft.com/office/drawing/2014/main" id="{B82ACD34-4DC4-F04A-9400-0DE04A4EECA2}"/>
              </a:ext>
            </a:extLst>
          </p:cNvPr>
          <p:cNvCxnSpPr>
            <a:cxnSpLocks/>
          </p:cNvCxnSpPr>
          <p:nvPr/>
        </p:nvCxnSpPr>
        <p:spPr>
          <a:xfrm>
            <a:off x="3033874" y="1119891"/>
            <a:ext cx="0" cy="5470288"/>
          </a:xfrm>
          <a:prstGeom prst="line">
            <a:avLst/>
          </a:prstGeom>
          <a:ln w="50800">
            <a:solidFill>
              <a:schemeClr val="accent6"/>
            </a:solidFill>
            <a:prstDash val="sysDot"/>
            <a:headEnd type="oval" w="sm" len="sm"/>
            <a:tailEnd type="oval" w="sm" len="sm"/>
          </a:ln>
          <a:effectLst/>
        </p:spPr>
        <p:style>
          <a:lnRef idx="3">
            <a:schemeClr val="accent6"/>
          </a:lnRef>
          <a:fillRef idx="0">
            <a:schemeClr val="accent6"/>
          </a:fillRef>
          <a:effectRef idx="2">
            <a:schemeClr val="accent6"/>
          </a:effectRef>
          <a:fontRef idx="minor">
            <a:schemeClr val="tx1"/>
          </a:fontRef>
        </p:style>
      </p:cxnSp>
      <p:sp>
        <p:nvSpPr>
          <p:cNvPr id="89" name="Rectangle 49">
            <a:extLst>
              <a:ext uri="{FF2B5EF4-FFF2-40B4-BE49-F238E27FC236}">
                <a16:creationId xmlns:a16="http://schemas.microsoft.com/office/drawing/2014/main" id="{A0DBA82A-9099-0846-9FF3-1C38C528931B}"/>
              </a:ext>
            </a:extLst>
          </p:cNvPr>
          <p:cNvSpPr>
            <a:spLocks noChangeArrowheads="1"/>
          </p:cNvSpPr>
          <p:nvPr/>
        </p:nvSpPr>
        <p:spPr bwMode="auto">
          <a:xfrm>
            <a:off x="2125358" y="6614244"/>
            <a:ext cx="1907668" cy="276999"/>
          </a:xfrm>
          <a:prstGeom prst="rect">
            <a:avLst/>
          </a:prstGeom>
          <a:noFill/>
          <a:ln>
            <a:solidFill>
              <a:schemeClr val="accent6"/>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70AD47"/>
                </a:solidFill>
                <a:effectLst/>
                <a:uLnTx/>
                <a:uFillTx/>
                <a:latin typeface="Arial Narrow" pitchFamily="34" charset="0"/>
                <a:ea typeface="MS PGothic" pitchFamily="34" charset="-128"/>
                <a:cs typeface="Arial" pitchFamily="34" charset="0"/>
              </a:rPr>
              <a:t>WE ARE HERE</a:t>
            </a:r>
          </a:p>
        </p:txBody>
      </p:sp>
      <p:sp>
        <p:nvSpPr>
          <p:cNvPr id="93" name="TextBox 92">
            <a:extLst>
              <a:ext uri="{FF2B5EF4-FFF2-40B4-BE49-F238E27FC236}">
                <a16:creationId xmlns:a16="http://schemas.microsoft.com/office/drawing/2014/main" id="{10E3C9A3-8B36-5449-8102-F998EF7124D3}"/>
              </a:ext>
            </a:extLst>
          </p:cNvPr>
          <p:cNvSpPr txBox="1"/>
          <p:nvPr/>
        </p:nvSpPr>
        <p:spPr>
          <a:xfrm>
            <a:off x="2047683" y="3216271"/>
            <a:ext cx="42974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Establish HL7 Patient Care Care Plan WG</a:t>
            </a:r>
          </a:p>
        </p:txBody>
      </p:sp>
      <p:sp>
        <p:nvSpPr>
          <p:cNvPr id="90" name="5-Point Star 89">
            <a:extLst>
              <a:ext uri="{FF2B5EF4-FFF2-40B4-BE49-F238E27FC236}">
                <a16:creationId xmlns:a16="http://schemas.microsoft.com/office/drawing/2014/main" id="{6FDEB73F-2A33-204B-8704-B4C1990C250D}"/>
              </a:ext>
            </a:extLst>
          </p:cNvPr>
          <p:cNvSpPr/>
          <p:nvPr/>
        </p:nvSpPr>
        <p:spPr>
          <a:xfrm>
            <a:off x="303085" y="3429487"/>
            <a:ext cx="160134" cy="16459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92" name="TextBox 91">
            <a:extLst>
              <a:ext uri="{FF2B5EF4-FFF2-40B4-BE49-F238E27FC236}">
                <a16:creationId xmlns:a16="http://schemas.microsoft.com/office/drawing/2014/main" id="{A8AEBE75-0A5D-474C-8954-E52779DC091C}"/>
              </a:ext>
            </a:extLst>
          </p:cNvPr>
          <p:cNvSpPr txBox="1"/>
          <p:nvPr/>
        </p:nvSpPr>
        <p:spPr>
          <a:xfrm>
            <a:off x="231940" y="3365333"/>
            <a:ext cx="177220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Establish TEPs</a:t>
            </a:r>
          </a:p>
        </p:txBody>
      </p:sp>
      <p:sp>
        <p:nvSpPr>
          <p:cNvPr id="96" name="5-Point Star 95">
            <a:extLst>
              <a:ext uri="{FF2B5EF4-FFF2-40B4-BE49-F238E27FC236}">
                <a16:creationId xmlns:a16="http://schemas.microsoft.com/office/drawing/2014/main" id="{3BC52776-1B25-4447-B4B9-A684D11C7D1C}"/>
              </a:ext>
            </a:extLst>
          </p:cNvPr>
          <p:cNvSpPr/>
          <p:nvPr/>
        </p:nvSpPr>
        <p:spPr>
          <a:xfrm>
            <a:off x="2262741" y="3291485"/>
            <a:ext cx="160134" cy="16459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
        <p:nvSpPr>
          <p:cNvPr id="99" name="TextBox 98">
            <a:extLst>
              <a:ext uri="{FF2B5EF4-FFF2-40B4-BE49-F238E27FC236}">
                <a16:creationId xmlns:a16="http://schemas.microsoft.com/office/drawing/2014/main" id="{5E1EA826-A877-4A46-82BB-54DB3B8F0118}"/>
              </a:ext>
            </a:extLst>
          </p:cNvPr>
          <p:cNvSpPr txBox="1"/>
          <p:nvPr/>
        </p:nvSpPr>
        <p:spPr>
          <a:xfrm>
            <a:off x="1720035" y="3511997"/>
            <a:ext cx="42974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Establish AHRQ NIH Confluence</a:t>
            </a:r>
          </a:p>
        </p:txBody>
      </p:sp>
      <p:sp>
        <p:nvSpPr>
          <p:cNvPr id="100" name="5-Point Star 99">
            <a:extLst>
              <a:ext uri="{FF2B5EF4-FFF2-40B4-BE49-F238E27FC236}">
                <a16:creationId xmlns:a16="http://schemas.microsoft.com/office/drawing/2014/main" id="{518FE943-F15A-3C4A-86DD-9646B757CFE5}"/>
              </a:ext>
            </a:extLst>
          </p:cNvPr>
          <p:cNvSpPr/>
          <p:nvPr/>
        </p:nvSpPr>
        <p:spPr>
          <a:xfrm>
            <a:off x="2266161" y="3587486"/>
            <a:ext cx="160134" cy="16459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320298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A3062-D7E8-467F-8D0C-C9B6987CA7BD}"/>
              </a:ext>
            </a:extLst>
          </p:cNvPr>
          <p:cNvGraphicFramePr>
            <a:graphicFrameLocks noGrp="1"/>
          </p:cNvGraphicFramePr>
          <p:nvPr>
            <p:extLst>
              <p:ext uri="{D42A27DB-BD31-4B8C-83A1-F6EECF244321}">
                <p14:modId xmlns:p14="http://schemas.microsoft.com/office/powerpoint/2010/main" val="1679983130"/>
              </p:ext>
            </p:extLst>
          </p:nvPr>
        </p:nvGraphicFramePr>
        <p:xfrm>
          <a:off x="225042" y="1177006"/>
          <a:ext cx="11741916" cy="5581705"/>
        </p:xfrm>
        <a:graphic>
          <a:graphicData uri="http://schemas.openxmlformats.org/drawingml/2006/table">
            <a:tbl>
              <a:tblPr firstRow="1" firstCol="1" bandRow="1">
                <a:tableStyleId>{5C22544A-7EE6-4342-B048-85BDC9FD1C3A}</a:tableStyleId>
              </a:tblPr>
              <a:tblGrid>
                <a:gridCol w="381000">
                  <a:extLst>
                    <a:ext uri="{9D8B030D-6E8A-4147-A177-3AD203B41FA5}">
                      <a16:colId xmlns:a16="http://schemas.microsoft.com/office/drawing/2014/main" val="2858310368"/>
                    </a:ext>
                  </a:extLst>
                </a:gridCol>
                <a:gridCol w="4270758">
                  <a:extLst>
                    <a:ext uri="{9D8B030D-6E8A-4147-A177-3AD203B41FA5}">
                      <a16:colId xmlns:a16="http://schemas.microsoft.com/office/drawing/2014/main" val="778786058"/>
                    </a:ext>
                  </a:extLst>
                </a:gridCol>
                <a:gridCol w="5899533">
                  <a:extLst>
                    <a:ext uri="{9D8B030D-6E8A-4147-A177-3AD203B41FA5}">
                      <a16:colId xmlns:a16="http://schemas.microsoft.com/office/drawing/2014/main" val="674353417"/>
                    </a:ext>
                  </a:extLst>
                </a:gridCol>
                <a:gridCol w="1190625">
                  <a:extLst>
                    <a:ext uri="{9D8B030D-6E8A-4147-A177-3AD203B41FA5}">
                      <a16:colId xmlns:a16="http://schemas.microsoft.com/office/drawing/2014/main" val="2059185491"/>
                    </a:ext>
                  </a:extLst>
                </a:gridCol>
              </a:tblGrid>
              <a:tr h="335832">
                <a:tc gridSpan="2">
                  <a:txBody>
                    <a:bodyPr/>
                    <a:lstStyle/>
                    <a:p>
                      <a:pPr marL="0" marR="0" algn="ctr">
                        <a:spcBef>
                          <a:spcPts val="0"/>
                        </a:spcBef>
                        <a:spcAft>
                          <a:spcPts val="0"/>
                        </a:spcAft>
                      </a:pPr>
                      <a:r>
                        <a:rPr lang="en-US" sz="1800" dirty="0">
                          <a:effectLst/>
                        </a:rPr>
                        <a:t>TOPIC</a:t>
                      </a:r>
                      <a:endParaRPr lang="en-US" sz="1800" dirty="0">
                        <a:effectLst/>
                        <a:latin typeface="Calibri" panose="020F0502020204030204" pitchFamily="34" charset="0"/>
                        <a:ea typeface="Calibri" panose="020F0502020204030204" pitchFamily="34" charset="0"/>
                      </a:endParaRPr>
                    </a:p>
                  </a:txBody>
                  <a:tcPr marL="9525" marR="9525" marT="9525" marB="9525"/>
                </a:tc>
                <a:tc hMerge="1">
                  <a:txBody>
                    <a:bodyPr/>
                    <a:lstStyle/>
                    <a:p>
                      <a:endParaRPr lang="en-US"/>
                    </a:p>
                  </a:txBody>
                  <a:tcPr/>
                </a:tc>
                <a:tc>
                  <a:txBody>
                    <a:bodyPr/>
                    <a:lstStyle/>
                    <a:p>
                      <a:pPr marL="0" marR="0" algn="ctr">
                        <a:spcBef>
                          <a:spcPts val="0"/>
                        </a:spcBef>
                        <a:spcAft>
                          <a:spcPts val="0"/>
                        </a:spcAft>
                      </a:pPr>
                      <a:r>
                        <a:rPr lang="en-US" sz="1800" dirty="0">
                          <a:effectLst/>
                        </a:rPr>
                        <a:t>LEAD(S)</a:t>
                      </a:r>
                      <a:endParaRPr lang="en-US" sz="1800" dirty="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rPr>
                        <a:t>TIME (ET)</a:t>
                      </a:r>
                      <a:endParaRPr lang="en-US" sz="1800" dirty="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76236508"/>
                  </a:ext>
                </a:extLst>
              </a:tr>
              <a:tr h="1009420">
                <a:tc>
                  <a:txBody>
                    <a:bodyPr/>
                    <a:lstStyle/>
                    <a:p>
                      <a:pPr marL="0" marR="0" algn="ctr">
                        <a:spcBef>
                          <a:spcPts val="0"/>
                        </a:spcBef>
                        <a:spcAft>
                          <a:spcPts val="0"/>
                        </a:spcAft>
                      </a:pPr>
                      <a:r>
                        <a:rPr lang="en-US" sz="2000" dirty="0">
                          <a:effectLst/>
                          <a:latin typeface="+mn-lt"/>
                        </a:rPr>
                        <a:t>1</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Roll Call &amp; Welcome</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Maria Michaels </a:t>
                      </a:r>
                    </a:p>
                    <a:p>
                      <a:pPr marL="0" marR="0">
                        <a:spcBef>
                          <a:spcPts val="0"/>
                        </a:spcBef>
                        <a:spcAft>
                          <a:spcPts val="0"/>
                        </a:spcAft>
                      </a:pPr>
                      <a:r>
                        <a:rPr lang="en-US" sz="1800" dirty="0">
                          <a:effectLst/>
                          <a:latin typeface="+mn-lt"/>
                        </a:rPr>
                        <a:t>TEP Co-Chairs:</a:t>
                      </a:r>
                    </a:p>
                    <a:p>
                      <a:pPr marL="0" marR="0">
                        <a:spcBef>
                          <a:spcPts val="0"/>
                        </a:spcBef>
                        <a:spcAft>
                          <a:spcPts val="0"/>
                        </a:spcAft>
                      </a:pPr>
                      <a:r>
                        <a:rPr lang="en-US" sz="1800" dirty="0">
                          <a:effectLst/>
                          <a:latin typeface="+mn-lt"/>
                        </a:rPr>
                        <a:t>Bill Lober</a:t>
                      </a:r>
                    </a:p>
                    <a:p>
                      <a:pPr marL="0" marR="0">
                        <a:spcBef>
                          <a:spcPts val="0"/>
                        </a:spcBef>
                        <a:spcAft>
                          <a:spcPts val="0"/>
                        </a:spcAft>
                      </a:pPr>
                      <a:r>
                        <a:rPr lang="en-US" sz="1800" dirty="0">
                          <a:effectLst/>
                          <a:latin typeface="+mn-lt"/>
                        </a:rPr>
                        <a:t>John Loonsk</a:t>
                      </a: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rPr>
                        <a:t>3:00 - 3:05</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2916790626"/>
                  </a:ext>
                </a:extLst>
              </a:tr>
              <a:tr h="466400">
                <a:tc>
                  <a:txBody>
                    <a:bodyPr/>
                    <a:lstStyle/>
                    <a:p>
                      <a:pPr marL="0" marR="0" algn="ctr">
                        <a:spcBef>
                          <a:spcPts val="0"/>
                        </a:spcBef>
                        <a:spcAft>
                          <a:spcPts val="0"/>
                        </a:spcAft>
                      </a:pPr>
                      <a:r>
                        <a:rPr lang="en-US" sz="2000" dirty="0">
                          <a:effectLst/>
                          <a:latin typeface="+mn-lt"/>
                          <a:ea typeface="Calibri" panose="020F0502020204030204" pitchFamily="34" charset="0"/>
                        </a:rPr>
                        <a:t>2</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HL7 and MedMorph Project Update</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Nagesh Bashyam, Jamie Parker</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3:05-3:10</a:t>
                      </a:r>
                    </a:p>
                  </a:txBody>
                  <a:tcPr marL="76200" marR="76200" marT="0" marB="0"/>
                </a:tc>
                <a:extLst>
                  <a:ext uri="{0D108BD9-81ED-4DB2-BD59-A6C34878D82A}">
                    <a16:rowId xmlns:a16="http://schemas.microsoft.com/office/drawing/2014/main" val="2958332780"/>
                  </a:ext>
                </a:extLst>
              </a:tr>
              <a:tr h="466400">
                <a:tc>
                  <a:txBody>
                    <a:bodyPr/>
                    <a:lstStyle/>
                    <a:p>
                      <a:pPr marL="0" marR="0" algn="ctr">
                        <a:spcBef>
                          <a:spcPts val="0"/>
                        </a:spcBef>
                        <a:spcAft>
                          <a:spcPts val="0"/>
                        </a:spcAft>
                      </a:pPr>
                      <a:r>
                        <a:rPr lang="en-US" sz="2000" dirty="0">
                          <a:effectLst/>
                          <a:latin typeface="+mn-lt"/>
                          <a:ea typeface="Calibri" panose="020F0502020204030204" pitchFamily="34" charset="0"/>
                        </a:rPr>
                        <a:t>3</a:t>
                      </a:r>
                    </a:p>
                  </a:txBody>
                  <a:tcPr marL="9525" marR="9525" marT="9525" marB="95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MCC eCare and MedMorph Projects -Opportunities for Collaboration</a:t>
                      </a:r>
                      <a:endParaRPr lang="en-US" sz="1800" b="0" i="1" dirty="0"/>
                    </a:p>
                    <a:p>
                      <a:pPr marL="0" marR="0">
                        <a:spcBef>
                          <a:spcPts val="0"/>
                        </a:spcBef>
                        <a:spcAft>
                          <a:spcPts val="0"/>
                        </a:spcAft>
                      </a:pPr>
                      <a:endParaRPr lang="en-US" sz="1800" b="0" dirty="0">
                        <a:effectLst/>
                        <a:latin typeface="+mn-lt"/>
                        <a:ea typeface="Calibri" panose="020F0502020204030204" pitchFamily="34" charset="0"/>
                      </a:endParaRP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Jenna Norton, MPH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National Institutes of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National institute of Diabetes and Digestive and Kidney Disease (NIDDK) </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3:10 - 3:25</a:t>
                      </a:r>
                    </a:p>
                  </a:txBody>
                  <a:tcPr marL="76200" marR="76200" marT="0" marB="0"/>
                </a:tc>
                <a:extLst>
                  <a:ext uri="{0D108BD9-81ED-4DB2-BD59-A6C34878D82A}">
                    <a16:rowId xmlns:a16="http://schemas.microsoft.com/office/drawing/2014/main" val="2922985084"/>
                  </a:ext>
                </a:extLst>
              </a:tr>
              <a:tr h="272115">
                <a:tc>
                  <a:txBody>
                    <a:bodyPr/>
                    <a:lstStyle/>
                    <a:p>
                      <a:pPr marL="0" marR="0" algn="ctr">
                        <a:spcBef>
                          <a:spcPts val="0"/>
                        </a:spcBef>
                        <a:spcAft>
                          <a:spcPts val="0"/>
                        </a:spcAft>
                      </a:pPr>
                      <a:r>
                        <a:rPr lang="en-US" sz="2000" dirty="0">
                          <a:effectLst/>
                          <a:latin typeface="+mn-lt"/>
                        </a:rPr>
                        <a:t>4</a:t>
                      </a:r>
                      <a:endParaRPr lang="en-US" sz="2000" dirty="0">
                        <a:effectLst/>
                        <a:latin typeface="+mn-lt"/>
                        <a:ea typeface="Calibri" panose="020F0502020204030204" pitchFamily="34" charset="0"/>
                      </a:endParaRPr>
                    </a:p>
                  </a:txBody>
                  <a:tcPr marL="9525" marR="9525" marT="9525" marB="95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dirty="0"/>
                        <a:t>Exploring Interoperability Between Electronic Health Records (EHRs) and Electronic Death Registration System (EDRS) using FHIR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mn-lt"/>
                        <a:ea typeface="Calibri" panose="020F0502020204030204" pitchFamily="34" charset="0"/>
                      </a:endParaRPr>
                    </a:p>
                  </a:txBody>
                  <a:tcPr marL="76200" marR="76200" marT="0" marB="0"/>
                </a:tc>
                <a:tc>
                  <a:txBody>
                    <a:bodyPr/>
                    <a:lstStyle/>
                    <a:p>
                      <a:r>
                        <a:rPr lang="en-US" sz="1800" dirty="0"/>
                        <a:t>Prachi Mehta</a:t>
                      </a:r>
                    </a:p>
                    <a:p>
                      <a:r>
                        <a:rPr lang="en-US" sz="1800" dirty="0"/>
                        <a:t>Cindy Bush</a:t>
                      </a:r>
                    </a:p>
                    <a:p>
                      <a:r>
                        <a:rPr lang="en-US" sz="1800" dirty="0"/>
                        <a:t>CDC National Center Health Statistics, Division of Vital Statistic (NCHS, DVS)</a:t>
                      </a:r>
                    </a:p>
                  </a:txBody>
                  <a:tcPr marL="76200" marR="76200" marT="0" marB="0"/>
                </a:tc>
                <a:tc>
                  <a:txBody>
                    <a:bodyPr/>
                    <a:lstStyle/>
                    <a:p>
                      <a:pPr marL="0" marR="0" algn="ctr">
                        <a:spcBef>
                          <a:spcPts val="0"/>
                        </a:spcBef>
                        <a:spcAft>
                          <a:spcPts val="0"/>
                        </a:spcAft>
                      </a:pPr>
                      <a:r>
                        <a:rPr lang="en-US" sz="1800" dirty="0">
                          <a:effectLst/>
                          <a:latin typeface="+mn-lt"/>
                        </a:rPr>
                        <a:t>3:25 - 3:40</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1176444125"/>
                  </a:ext>
                </a:extLst>
              </a:tr>
              <a:tr h="390353">
                <a:tc>
                  <a:txBody>
                    <a:bodyPr/>
                    <a:lstStyle/>
                    <a:p>
                      <a:pPr marL="0" marR="0" algn="ctr">
                        <a:spcBef>
                          <a:spcPts val="0"/>
                        </a:spcBef>
                        <a:spcAft>
                          <a:spcPts val="0"/>
                        </a:spcAft>
                      </a:pPr>
                      <a:r>
                        <a:rPr lang="en-US" sz="2000" dirty="0">
                          <a:effectLst/>
                          <a:latin typeface="+mn-lt"/>
                          <a:ea typeface="Calibri" panose="020F0502020204030204" pitchFamily="34" charset="0"/>
                        </a:rPr>
                        <a:t>5</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Discussion</a:t>
                      </a:r>
                    </a:p>
                  </a:txBody>
                  <a:tcPr marL="76200" marR="76200" marT="0" marB="0"/>
                </a:tc>
                <a:tc>
                  <a:txBody>
                    <a:bodyPr/>
                    <a:lstStyle/>
                    <a:p>
                      <a:pPr marL="0" marR="0">
                        <a:spcBef>
                          <a:spcPts val="0"/>
                        </a:spcBef>
                        <a:spcAft>
                          <a:spcPts val="0"/>
                        </a:spcAft>
                      </a:pPr>
                      <a:r>
                        <a:rPr lang="en-US" sz="1800" dirty="0">
                          <a:effectLst/>
                          <a:latin typeface="+mn-lt"/>
                          <a:ea typeface="Calibri" panose="020F0502020204030204" pitchFamily="34" charset="0"/>
                        </a:rPr>
                        <a:t>Entire TEP</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3:40 - 3:55</a:t>
                      </a:r>
                    </a:p>
                  </a:txBody>
                  <a:tcPr marL="76200" marR="76200" marT="0" marB="0"/>
                </a:tc>
                <a:extLst>
                  <a:ext uri="{0D108BD9-81ED-4DB2-BD59-A6C34878D82A}">
                    <a16:rowId xmlns:a16="http://schemas.microsoft.com/office/drawing/2014/main" val="3354475255"/>
                  </a:ext>
                </a:extLst>
              </a:tr>
              <a:tr h="734437">
                <a:tc>
                  <a:txBody>
                    <a:bodyPr/>
                    <a:lstStyle/>
                    <a:p>
                      <a:pPr marL="0" marR="0" algn="ctr">
                        <a:spcBef>
                          <a:spcPts val="0"/>
                        </a:spcBef>
                        <a:spcAft>
                          <a:spcPts val="0"/>
                        </a:spcAft>
                      </a:pPr>
                      <a:r>
                        <a:rPr lang="en-US" sz="2000" dirty="0">
                          <a:effectLst/>
                          <a:latin typeface="+mn-lt"/>
                        </a:rPr>
                        <a:t>6</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Questions, Next Steps</a:t>
                      </a:r>
                    </a:p>
                    <a:p>
                      <a:pPr marL="0" marR="0">
                        <a:spcBef>
                          <a:spcPts val="0"/>
                        </a:spcBef>
                        <a:spcAft>
                          <a:spcPts val="0"/>
                        </a:spcAft>
                      </a:pPr>
                      <a:r>
                        <a:rPr lang="en-US" sz="1800" dirty="0">
                          <a:effectLst/>
                          <a:latin typeface="+mn-lt"/>
                        </a:rPr>
                        <a:t>Next Meeting – August 18</a:t>
                      </a:r>
                      <a:r>
                        <a:rPr lang="en-US" sz="1800" baseline="30000" dirty="0">
                          <a:effectLst/>
                          <a:latin typeface="+mn-lt"/>
                        </a:rPr>
                        <a:t>th</a:t>
                      </a:r>
                      <a:r>
                        <a:rPr lang="en-US" sz="1800" dirty="0">
                          <a:effectLst/>
                          <a:latin typeface="+mn-lt"/>
                        </a:rPr>
                        <a:t>, 2020</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Bill Lober</a:t>
                      </a:r>
                    </a:p>
                    <a:p>
                      <a:pPr marL="0" marR="0">
                        <a:spcBef>
                          <a:spcPts val="0"/>
                        </a:spcBef>
                        <a:spcAft>
                          <a:spcPts val="0"/>
                        </a:spcAft>
                      </a:pPr>
                      <a:r>
                        <a:rPr lang="en-US" sz="1800" dirty="0">
                          <a:effectLst/>
                          <a:latin typeface="+mn-lt"/>
                        </a:rPr>
                        <a:t>John Loonsk</a:t>
                      </a:r>
                    </a:p>
                    <a:p>
                      <a:pPr marL="0" marR="0">
                        <a:spcBef>
                          <a:spcPts val="0"/>
                        </a:spcBef>
                        <a:spcAft>
                          <a:spcPts val="0"/>
                        </a:spcAft>
                      </a:pPr>
                      <a:r>
                        <a:rPr lang="en-US" sz="1800" dirty="0">
                          <a:effectLst/>
                          <a:latin typeface="+mn-lt"/>
                        </a:rPr>
                        <a:t>MedMorph Project Team</a:t>
                      </a: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rPr>
                        <a:t>3:55 - 4:00</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1672933524"/>
                  </a:ext>
                </a:extLst>
              </a:tr>
            </a:tbl>
          </a:graphicData>
        </a:graphic>
      </p:graphicFrame>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0C0"/>
                </a:solidFill>
                <a:latin typeface="+mn-lt"/>
              </a:rPr>
              <a:t>MedMorph TEP Meeting – 07/21/2020</a:t>
            </a:r>
          </a:p>
        </p:txBody>
      </p:sp>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CF7EF5-31E4-FD4A-A136-9375A756A928}"/>
              </a:ext>
            </a:extLst>
          </p:cNvPr>
          <p:cNvSpPr/>
          <p:nvPr/>
        </p:nvSpPr>
        <p:spPr>
          <a:xfrm>
            <a:off x="8339959" y="5454869"/>
            <a:ext cx="3852041" cy="1403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BAFA11-B245-7A4F-8694-697EEF1D18FF}"/>
              </a:ext>
            </a:extLst>
          </p:cNvPr>
          <p:cNvSpPr>
            <a:spLocks noGrp="1"/>
          </p:cNvSpPr>
          <p:nvPr>
            <p:ph type="title"/>
          </p:nvPr>
        </p:nvSpPr>
        <p:spPr/>
        <p:txBody>
          <a:bodyPr/>
          <a:lstStyle/>
          <a:p>
            <a:r>
              <a:rPr lang="en-US" dirty="0"/>
              <a:t>Technical Expert Panel</a:t>
            </a:r>
          </a:p>
        </p:txBody>
      </p:sp>
      <p:sp>
        <p:nvSpPr>
          <p:cNvPr id="3" name="Content Placeholder 2">
            <a:extLst>
              <a:ext uri="{FF2B5EF4-FFF2-40B4-BE49-F238E27FC236}">
                <a16:creationId xmlns:a16="http://schemas.microsoft.com/office/drawing/2014/main" id="{B6465920-B71F-4B4E-ADE0-612319CBC029}"/>
              </a:ext>
            </a:extLst>
          </p:cNvPr>
          <p:cNvSpPr>
            <a:spLocks noGrp="1"/>
          </p:cNvSpPr>
          <p:nvPr>
            <p:ph idx="1"/>
          </p:nvPr>
        </p:nvSpPr>
        <p:spPr>
          <a:xfrm>
            <a:off x="1" y="1227973"/>
            <a:ext cx="12047482" cy="5603357"/>
          </a:xfrm>
        </p:spPr>
        <p:txBody>
          <a:bodyPr numCol="4" spcCol="182880">
            <a:noAutofit/>
          </a:bodyPr>
          <a:lstStyle/>
          <a:p>
            <a:pPr marL="0" indent="0">
              <a:spcBef>
                <a:spcPts val="0"/>
              </a:spcBef>
              <a:buNone/>
            </a:pPr>
            <a:r>
              <a:rPr lang="en-US" sz="1300" b="1" u="sng" dirty="0"/>
              <a:t>Patients</a:t>
            </a:r>
          </a:p>
          <a:p>
            <a:pPr marL="127000" indent="-127000">
              <a:spcBef>
                <a:spcPts val="0"/>
              </a:spcBef>
            </a:pPr>
            <a:r>
              <a:rPr lang="en-US" sz="1300" dirty="0"/>
              <a:t>Richard Knight, MBA, American Association for Kidney Patients</a:t>
            </a:r>
          </a:p>
          <a:p>
            <a:pPr marL="127000" indent="-127000">
              <a:spcBef>
                <a:spcPts val="0"/>
              </a:spcBef>
            </a:pPr>
            <a:r>
              <a:rPr lang="en-US" sz="1300" dirty="0"/>
              <a:t>Shabina Khan,  PCORI Ambassador</a:t>
            </a:r>
          </a:p>
          <a:p>
            <a:pPr marL="127000" indent="-127000">
              <a:spcBef>
                <a:spcPts val="0"/>
              </a:spcBef>
            </a:pPr>
            <a:r>
              <a:rPr lang="en-US" sz="1300" dirty="0"/>
              <a:t>Julisa Voinche, Patient</a:t>
            </a:r>
          </a:p>
          <a:p>
            <a:pPr marL="127000" indent="-127000">
              <a:spcBef>
                <a:spcPts val="0"/>
              </a:spcBef>
            </a:pPr>
            <a:r>
              <a:rPr lang="en-US" sz="1300" dirty="0"/>
              <a:t>Sharon McDaniel, Patient</a:t>
            </a:r>
          </a:p>
          <a:p>
            <a:pPr marL="0" indent="0">
              <a:spcBef>
                <a:spcPts val="0"/>
              </a:spcBef>
              <a:buNone/>
            </a:pPr>
            <a:endParaRPr lang="en-US" sz="400" b="1" u="sng" dirty="0"/>
          </a:p>
          <a:p>
            <a:pPr marL="0" lvl="0" indent="0">
              <a:spcBef>
                <a:spcPts val="0"/>
              </a:spcBef>
              <a:buClr>
                <a:srgbClr val="1F497D"/>
              </a:buClr>
              <a:buNone/>
            </a:pPr>
            <a:r>
              <a:rPr lang="en-US" sz="1300" b="1" u="sng" dirty="0"/>
              <a:t>Internal Med/ Primary Care</a:t>
            </a:r>
          </a:p>
          <a:p>
            <a:pPr marL="127000" lvl="0" indent="-127000">
              <a:spcBef>
                <a:spcPts val="0"/>
              </a:spcBef>
              <a:buClr>
                <a:srgbClr val="1F497D"/>
              </a:buClr>
            </a:pPr>
            <a:r>
              <a:rPr lang="en-US" sz="1300" dirty="0"/>
              <a:t>Theresa Cullen, MD, MS, FAMIA, Regenstrief Institute</a:t>
            </a:r>
          </a:p>
          <a:p>
            <a:pPr marL="127000" lvl="0" indent="-127000">
              <a:spcBef>
                <a:spcPts val="0"/>
              </a:spcBef>
              <a:buClr>
                <a:srgbClr val="1F497D"/>
              </a:buClr>
            </a:pPr>
            <a:r>
              <a:rPr lang="en-US" sz="1300" dirty="0"/>
              <a:t>Alex Krist, MD, MPH, Virginia Commonwealth University</a:t>
            </a:r>
          </a:p>
          <a:p>
            <a:pPr marL="127000" lvl="0" indent="-127000">
              <a:spcBef>
                <a:spcPts val="0"/>
              </a:spcBef>
              <a:buClr>
                <a:srgbClr val="1F497D"/>
              </a:buClr>
            </a:pPr>
            <a:r>
              <a:rPr lang="en-US" sz="1300" dirty="0"/>
              <a:t>Bob Philips, MD, MSPH, ABFM</a:t>
            </a:r>
          </a:p>
          <a:p>
            <a:pPr marL="127000" lvl="0" indent="-127000">
              <a:spcBef>
                <a:spcPts val="0"/>
              </a:spcBef>
              <a:buClr>
                <a:srgbClr val="1F497D"/>
              </a:buClr>
            </a:pPr>
            <a:r>
              <a:rPr lang="en-US" sz="1300" dirty="0"/>
              <a:t>Christine Everett, PA, PhD, MPH, Duke University</a:t>
            </a:r>
          </a:p>
          <a:p>
            <a:pPr marL="127000" lvl="0" indent="-127000">
              <a:spcBef>
                <a:spcPts val="0"/>
              </a:spcBef>
              <a:buClr>
                <a:srgbClr val="1F497D"/>
              </a:buClr>
            </a:pPr>
            <a:r>
              <a:rPr lang="en-US" sz="1300" dirty="0"/>
              <a:t>Neda Laiteerapong, MD, MS, University of Chicago</a:t>
            </a:r>
          </a:p>
          <a:p>
            <a:pPr marL="127000" lvl="0" indent="-127000">
              <a:spcBef>
                <a:spcPts val="0"/>
              </a:spcBef>
              <a:buClr>
                <a:srgbClr val="1F497D"/>
              </a:buClr>
            </a:pPr>
            <a:r>
              <a:rPr lang="en-US" sz="1300" dirty="0"/>
              <a:t>David A. Dorr M.D., M.S., OHSU</a:t>
            </a:r>
          </a:p>
          <a:p>
            <a:pPr marL="127000" lvl="0" indent="-127000">
              <a:spcBef>
                <a:spcPts val="0"/>
              </a:spcBef>
              <a:buClr>
                <a:srgbClr val="1F497D"/>
              </a:buClr>
            </a:pPr>
            <a:r>
              <a:rPr lang="en-US" sz="1300" dirty="0"/>
              <a:t>James Ralston, Kaiser Permanente</a:t>
            </a:r>
          </a:p>
          <a:p>
            <a:pPr marL="127000" lvl="0" indent="-127000">
              <a:spcBef>
                <a:spcPts val="0"/>
              </a:spcBef>
              <a:buClr>
                <a:srgbClr val="1F497D"/>
              </a:buClr>
            </a:pPr>
            <a:r>
              <a:rPr lang="en-US" sz="1300" dirty="0"/>
              <a:t>Ashok Reddy, MD, VHA</a:t>
            </a:r>
          </a:p>
          <a:p>
            <a:pPr marL="127000" lvl="0" indent="-127000">
              <a:spcBef>
                <a:spcPts val="0"/>
              </a:spcBef>
              <a:buClr>
                <a:srgbClr val="1F497D"/>
              </a:buClr>
            </a:pPr>
            <a:r>
              <a:rPr lang="en-US" sz="1300" dirty="0"/>
              <a:t>Melissa Wei, MD, MPH, Michigan</a:t>
            </a:r>
          </a:p>
          <a:p>
            <a:pPr marL="127000" lvl="0" indent="-127000">
              <a:spcBef>
                <a:spcPts val="0"/>
              </a:spcBef>
              <a:buClr>
                <a:srgbClr val="1F497D"/>
              </a:buClr>
            </a:pPr>
            <a:endParaRPr lang="en-US" sz="300" dirty="0"/>
          </a:p>
          <a:p>
            <a:pPr marL="0" lvl="0" indent="0">
              <a:spcBef>
                <a:spcPts val="0"/>
              </a:spcBef>
              <a:buClr>
                <a:srgbClr val="1F497D"/>
              </a:buClr>
              <a:buNone/>
            </a:pPr>
            <a:endParaRPr lang="en-US" sz="1300" b="1" u="sng" dirty="0"/>
          </a:p>
          <a:p>
            <a:pPr marL="0" lvl="0" indent="0">
              <a:spcBef>
                <a:spcPts val="0"/>
              </a:spcBef>
              <a:buClr>
                <a:srgbClr val="1F497D"/>
              </a:buClr>
              <a:buNone/>
            </a:pPr>
            <a:endParaRPr lang="en-US" sz="1300" b="1" u="sng" dirty="0"/>
          </a:p>
          <a:p>
            <a:pPr marL="0" lvl="0" indent="0">
              <a:spcBef>
                <a:spcPts val="0"/>
              </a:spcBef>
              <a:buClr>
                <a:srgbClr val="1F497D"/>
              </a:buClr>
              <a:buNone/>
            </a:pPr>
            <a:endParaRPr lang="en-US" sz="1300" b="1" u="sng" dirty="0"/>
          </a:p>
          <a:p>
            <a:pPr marL="0" lvl="0" indent="0">
              <a:spcBef>
                <a:spcPts val="0"/>
              </a:spcBef>
              <a:buClr>
                <a:srgbClr val="1F497D"/>
              </a:buClr>
              <a:buNone/>
            </a:pPr>
            <a:endParaRPr lang="en-US" sz="1300" b="1" u="sng" dirty="0"/>
          </a:p>
          <a:p>
            <a:pPr marL="0" lvl="0" indent="0">
              <a:spcBef>
                <a:spcPts val="0"/>
              </a:spcBef>
              <a:buClr>
                <a:srgbClr val="1F497D"/>
              </a:buClr>
              <a:buNone/>
            </a:pPr>
            <a:endParaRPr lang="en-US" sz="1300" b="1" u="sng" dirty="0"/>
          </a:p>
          <a:p>
            <a:pPr marL="0" lvl="0" indent="0">
              <a:spcBef>
                <a:spcPts val="0"/>
              </a:spcBef>
              <a:buClr>
                <a:srgbClr val="1F497D"/>
              </a:buClr>
              <a:buNone/>
            </a:pPr>
            <a:endParaRPr lang="en-US" sz="1300" b="1" u="sng" dirty="0"/>
          </a:p>
          <a:p>
            <a:pPr marL="0" lvl="0" indent="0">
              <a:spcBef>
                <a:spcPts val="0"/>
              </a:spcBef>
              <a:buClr>
                <a:srgbClr val="1F497D"/>
              </a:buClr>
              <a:buNone/>
            </a:pPr>
            <a:endParaRPr lang="en-US" sz="1300" b="1" u="sng" dirty="0"/>
          </a:p>
          <a:p>
            <a:pPr marL="0" lvl="0" indent="0">
              <a:spcBef>
                <a:spcPts val="0"/>
              </a:spcBef>
              <a:buClr>
                <a:srgbClr val="1F497D"/>
              </a:buClr>
              <a:buNone/>
            </a:pPr>
            <a:endParaRPr lang="en-US" sz="1300" b="1" u="sng" dirty="0"/>
          </a:p>
          <a:p>
            <a:pPr marL="0" lvl="0" indent="0">
              <a:spcBef>
                <a:spcPts val="0"/>
              </a:spcBef>
              <a:buClr>
                <a:srgbClr val="1F497D"/>
              </a:buClr>
              <a:buNone/>
            </a:pPr>
            <a:r>
              <a:rPr lang="en-US" sz="1300" b="1" u="sng" dirty="0"/>
              <a:t>Nephrology</a:t>
            </a:r>
          </a:p>
          <a:p>
            <a:pPr marL="127000" lvl="0" indent="-127000">
              <a:spcBef>
                <a:spcPts val="0"/>
              </a:spcBef>
              <a:buClr>
                <a:srgbClr val="1F497D"/>
              </a:buClr>
            </a:pPr>
            <a:r>
              <a:rPr lang="en-US" sz="1300" dirty="0"/>
              <a:t>Ian J. Stewart, MD, David Grant Medical Center</a:t>
            </a:r>
            <a:endParaRPr lang="en-US" sz="1300" u="sng" dirty="0"/>
          </a:p>
          <a:p>
            <a:pPr marL="0" lvl="0" indent="0">
              <a:spcBef>
                <a:spcPts val="0"/>
              </a:spcBef>
              <a:buClr>
                <a:srgbClr val="1F497D"/>
              </a:buClr>
              <a:buNone/>
            </a:pPr>
            <a:endParaRPr lang="en-US" sz="1300" b="1" u="sng" dirty="0">
              <a:solidFill>
                <a:prstClr val="black"/>
              </a:solidFill>
            </a:endParaRPr>
          </a:p>
          <a:p>
            <a:pPr marL="0" lvl="0" indent="0">
              <a:spcBef>
                <a:spcPts val="0"/>
              </a:spcBef>
              <a:buClr>
                <a:srgbClr val="1F497D"/>
              </a:buClr>
              <a:buNone/>
            </a:pPr>
            <a:r>
              <a:rPr lang="en-US" sz="1300" b="1" u="sng" dirty="0">
                <a:solidFill>
                  <a:prstClr val="black"/>
                </a:solidFill>
              </a:rPr>
              <a:t>Cardiology</a:t>
            </a:r>
          </a:p>
          <a:p>
            <a:pPr marL="127000" lvl="0" indent="-127000">
              <a:spcBef>
                <a:spcPts val="0"/>
              </a:spcBef>
              <a:buClr>
                <a:srgbClr val="1F497D"/>
              </a:buClr>
            </a:pPr>
            <a:r>
              <a:rPr lang="en-US" sz="1300" dirty="0">
                <a:solidFill>
                  <a:prstClr val="black"/>
                </a:solidFill>
              </a:rPr>
              <a:t>David Schopfer, MD</a:t>
            </a:r>
          </a:p>
          <a:p>
            <a:pPr marL="0" lvl="0" indent="0">
              <a:spcBef>
                <a:spcPts val="0"/>
              </a:spcBef>
              <a:buClr>
                <a:srgbClr val="1F497D"/>
              </a:buClr>
              <a:buNone/>
            </a:pPr>
            <a:endParaRPr lang="en-US" sz="1300" b="1" u="sng" dirty="0"/>
          </a:p>
          <a:p>
            <a:pPr marL="0" lvl="0" indent="0">
              <a:spcBef>
                <a:spcPts val="0"/>
              </a:spcBef>
              <a:buClr>
                <a:srgbClr val="1F497D"/>
              </a:buClr>
              <a:buNone/>
            </a:pPr>
            <a:r>
              <a:rPr lang="en-US" sz="1300" b="1" u="sng" dirty="0">
                <a:solidFill>
                  <a:prstClr val="black"/>
                </a:solidFill>
              </a:rPr>
              <a:t>Pain Medicine</a:t>
            </a:r>
          </a:p>
          <a:p>
            <a:pPr marL="127000" lvl="0" indent="-127000">
              <a:spcBef>
                <a:spcPts val="0"/>
              </a:spcBef>
              <a:buClr>
                <a:srgbClr val="1F497D"/>
              </a:buClr>
            </a:pPr>
            <a:r>
              <a:rPr lang="en-US" sz="1300" dirty="0">
                <a:solidFill>
                  <a:prstClr val="black"/>
                </a:solidFill>
              </a:rPr>
              <a:t>Sean Mackey, MD, Stanford</a:t>
            </a:r>
          </a:p>
          <a:p>
            <a:pPr marL="0" lvl="0" indent="0">
              <a:spcBef>
                <a:spcPts val="0"/>
              </a:spcBef>
              <a:buClr>
                <a:srgbClr val="1F497D"/>
              </a:buClr>
              <a:buNone/>
            </a:pPr>
            <a:endParaRPr lang="en-US" sz="1300" b="1" u="sng" dirty="0">
              <a:solidFill>
                <a:prstClr val="black"/>
              </a:solidFill>
            </a:endParaRPr>
          </a:p>
          <a:p>
            <a:pPr marL="0" lvl="0" indent="0">
              <a:spcBef>
                <a:spcPts val="0"/>
              </a:spcBef>
              <a:buClr>
                <a:srgbClr val="1F497D"/>
              </a:buClr>
              <a:buNone/>
            </a:pPr>
            <a:r>
              <a:rPr lang="en-US" sz="1300" b="1" u="sng" dirty="0">
                <a:solidFill>
                  <a:prstClr val="black"/>
                </a:solidFill>
              </a:rPr>
              <a:t>Addiction Medicine</a:t>
            </a:r>
          </a:p>
          <a:p>
            <a:pPr marL="127000" lvl="0" indent="-127000">
              <a:spcBef>
                <a:spcPts val="0"/>
              </a:spcBef>
              <a:buClr>
                <a:srgbClr val="1F497D"/>
              </a:buClr>
            </a:pPr>
            <a:r>
              <a:rPr lang="en-US" sz="1300" dirty="0">
                <a:solidFill>
                  <a:prstClr val="black"/>
                </a:solidFill>
              </a:rPr>
              <a:t>Anika Alvanzo, MD, MS, Hopkins</a:t>
            </a:r>
          </a:p>
          <a:p>
            <a:pPr marL="0" lvl="0" indent="0">
              <a:spcBef>
                <a:spcPts val="0"/>
              </a:spcBef>
              <a:buClr>
                <a:srgbClr val="1F497D"/>
              </a:buClr>
              <a:buNone/>
            </a:pPr>
            <a:endParaRPr lang="en-US" sz="1300" b="1" u="sng" dirty="0"/>
          </a:p>
          <a:p>
            <a:pPr marL="0" lvl="0" indent="0">
              <a:spcBef>
                <a:spcPts val="0"/>
              </a:spcBef>
              <a:buClr>
                <a:srgbClr val="1F497D"/>
              </a:buClr>
              <a:buNone/>
            </a:pPr>
            <a:r>
              <a:rPr lang="en-US" sz="1300" b="1" u="sng" dirty="0">
                <a:solidFill>
                  <a:prstClr val="black"/>
                </a:solidFill>
              </a:rPr>
              <a:t>Geriatrics</a:t>
            </a:r>
          </a:p>
          <a:p>
            <a:pPr marL="127000" lvl="0" indent="-127000">
              <a:spcBef>
                <a:spcPts val="0"/>
              </a:spcBef>
              <a:buClr>
                <a:srgbClr val="1F497D"/>
              </a:buClr>
            </a:pPr>
            <a:r>
              <a:rPr lang="en-US" sz="1300" dirty="0">
                <a:solidFill>
                  <a:prstClr val="black"/>
                </a:solidFill>
              </a:rPr>
              <a:t>Malaz A Boustani, MD, Indiana</a:t>
            </a:r>
          </a:p>
          <a:p>
            <a:pPr marL="127000" lvl="0" indent="-127000">
              <a:spcBef>
                <a:spcPts val="0"/>
              </a:spcBef>
              <a:buClr>
                <a:srgbClr val="1F497D"/>
              </a:buClr>
            </a:pPr>
            <a:r>
              <a:rPr lang="en-US" sz="1300" dirty="0">
                <a:solidFill>
                  <a:prstClr val="black"/>
                </a:solidFill>
              </a:rPr>
              <a:t>Cynthia Boyd, MD, Johns Hopkins</a:t>
            </a:r>
          </a:p>
          <a:p>
            <a:pPr marL="127000" lvl="0" indent="-127000">
              <a:spcBef>
                <a:spcPts val="0"/>
              </a:spcBef>
              <a:buClr>
                <a:srgbClr val="1F497D"/>
              </a:buClr>
            </a:pPr>
            <a:r>
              <a:rPr lang="en-US" sz="1300" dirty="0">
                <a:solidFill>
                  <a:prstClr val="black"/>
                </a:solidFill>
              </a:rPr>
              <a:t>Aanand Naik, MD, Baylor</a:t>
            </a:r>
          </a:p>
          <a:p>
            <a:pPr marL="0" lvl="0" indent="0">
              <a:spcBef>
                <a:spcPts val="0"/>
              </a:spcBef>
              <a:buClr>
                <a:srgbClr val="1F497D"/>
              </a:buClr>
              <a:buNone/>
            </a:pPr>
            <a:endParaRPr lang="en-US" sz="1300" b="1" u="sng" dirty="0"/>
          </a:p>
          <a:p>
            <a:pPr marL="0" lvl="0" indent="0">
              <a:spcBef>
                <a:spcPts val="0"/>
              </a:spcBef>
              <a:buClr>
                <a:srgbClr val="1F497D"/>
              </a:buClr>
              <a:buNone/>
            </a:pPr>
            <a:r>
              <a:rPr lang="en-US" sz="1300" b="1" u="sng" dirty="0">
                <a:solidFill>
                  <a:prstClr val="black"/>
                </a:solidFill>
              </a:rPr>
              <a:t>Psychology</a:t>
            </a:r>
          </a:p>
          <a:p>
            <a:pPr marL="127000" lvl="0" indent="-127000">
              <a:spcBef>
                <a:spcPts val="0"/>
              </a:spcBef>
              <a:buClr>
                <a:srgbClr val="1F497D"/>
              </a:buClr>
            </a:pPr>
            <a:r>
              <a:rPr lang="en-US" sz="1300" dirty="0">
                <a:solidFill>
                  <a:prstClr val="black"/>
                </a:solidFill>
              </a:rPr>
              <a:t>David Thomas, PhD, NIH</a:t>
            </a:r>
          </a:p>
          <a:p>
            <a:pPr marL="0" lvl="0" indent="0">
              <a:spcBef>
                <a:spcPts val="0"/>
              </a:spcBef>
              <a:buClr>
                <a:srgbClr val="1F497D"/>
              </a:buClr>
              <a:buNone/>
            </a:pPr>
            <a:endParaRPr lang="en-US" sz="1300" b="1" u="sng" dirty="0"/>
          </a:p>
          <a:p>
            <a:pPr marL="0" lvl="0" indent="0">
              <a:spcBef>
                <a:spcPts val="0"/>
              </a:spcBef>
              <a:buClr>
                <a:srgbClr val="1F497D"/>
              </a:buClr>
              <a:buNone/>
            </a:pPr>
            <a:r>
              <a:rPr lang="en-US" sz="1300" b="1" u="sng" dirty="0">
                <a:solidFill>
                  <a:prstClr val="black"/>
                </a:solidFill>
              </a:rPr>
              <a:t>Nursing</a:t>
            </a:r>
          </a:p>
          <a:p>
            <a:pPr marL="63500" lvl="0" indent="-63500">
              <a:spcBef>
                <a:spcPts val="0"/>
              </a:spcBef>
              <a:buClr>
                <a:srgbClr val="1F497D"/>
              </a:buClr>
            </a:pPr>
            <a:r>
              <a:rPr lang="en-US" sz="1300" dirty="0">
                <a:solidFill>
                  <a:prstClr val="black"/>
                </a:solidFill>
              </a:rPr>
              <a:t>Laura Kierol Andrews, PhD, APRN, ACNP-BC, Yale</a:t>
            </a:r>
          </a:p>
          <a:p>
            <a:pPr marL="63500" lvl="0" indent="-63500">
              <a:spcBef>
                <a:spcPts val="0"/>
              </a:spcBef>
              <a:buClr>
                <a:srgbClr val="1F497D"/>
              </a:buClr>
            </a:pPr>
            <a:r>
              <a:rPr lang="en-US" sz="1300" dirty="0">
                <a:solidFill>
                  <a:prstClr val="black"/>
                </a:solidFill>
              </a:rPr>
              <a:t>Sarah DeSilvey, APRN-C, Yale</a:t>
            </a:r>
          </a:p>
          <a:p>
            <a:pPr marL="63500" lvl="0" indent="-63500">
              <a:spcBef>
                <a:spcPts val="0"/>
              </a:spcBef>
              <a:buClr>
                <a:srgbClr val="1F497D"/>
              </a:buClr>
            </a:pPr>
            <a:r>
              <a:rPr lang="en-US" sz="1300" dirty="0">
                <a:solidFill>
                  <a:prstClr val="black"/>
                </a:solidFill>
              </a:rPr>
              <a:t>Felicidad Green, BSN, RNC, Walter Reed</a:t>
            </a:r>
          </a:p>
          <a:p>
            <a:pPr marL="0" lvl="0" indent="0">
              <a:spcBef>
                <a:spcPts val="0"/>
              </a:spcBef>
              <a:buClr>
                <a:srgbClr val="1F497D"/>
              </a:buClr>
              <a:buNone/>
            </a:pPr>
            <a:endParaRPr lang="en-US" sz="1300" b="1" u="sng" dirty="0">
              <a:solidFill>
                <a:prstClr val="black"/>
              </a:solidFill>
            </a:endParaRPr>
          </a:p>
          <a:p>
            <a:pPr marL="0" lvl="0" indent="0">
              <a:spcBef>
                <a:spcPts val="0"/>
              </a:spcBef>
              <a:buClr>
                <a:srgbClr val="1F497D"/>
              </a:buClr>
              <a:buNone/>
            </a:pPr>
            <a:endParaRPr lang="en-US" sz="1300" b="1" u="sng" dirty="0">
              <a:solidFill>
                <a:prstClr val="black"/>
              </a:solidFill>
            </a:endParaRPr>
          </a:p>
          <a:p>
            <a:pPr marL="0" lvl="0" indent="0">
              <a:spcBef>
                <a:spcPts val="0"/>
              </a:spcBef>
              <a:buClr>
                <a:srgbClr val="1F497D"/>
              </a:buClr>
              <a:buNone/>
            </a:pPr>
            <a:endParaRPr lang="en-US" sz="1300" b="1" u="sng" dirty="0">
              <a:solidFill>
                <a:prstClr val="black"/>
              </a:solidFill>
            </a:endParaRPr>
          </a:p>
          <a:p>
            <a:pPr marL="0" lvl="0" indent="0">
              <a:spcBef>
                <a:spcPts val="0"/>
              </a:spcBef>
              <a:buClr>
                <a:srgbClr val="1F497D"/>
              </a:buClr>
              <a:buNone/>
            </a:pPr>
            <a:endParaRPr lang="en-US" sz="1300" b="1" u="sng" dirty="0">
              <a:solidFill>
                <a:prstClr val="black"/>
              </a:solidFill>
            </a:endParaRPr>
          </a:p>
          <a:p>
            <a:pPr marL="0" lvl="0" indent="0">
              <a:spcBef>
                <a:spcPts val="0"/>
              </a:spcBef>
              <a:buClr>
                <a:srgbClr val="1F497D"/>
              </a:buClr>
              <a:buNone/>
            </a:pPr>
            <a:endParaRPr lang="en-US" sz="1300" b="1" u="sng" dirty="0">
              <a:solidFill>
                <a:prstClr val="black"/>
              </a:solidFill>
            </a:endParaRPr>
          </a:p>
          <a:p>
            <a:pPr marL="0" lvl="0" indent="0">
              <a:spcBef>
                <a:spcPts val="0"/>
              </a:spcBef>
              <a:buClr>
                <a:srgbClr val="1F497D"/>
              </a:buClr>
              <a:buNone/>
            </a:pPr>
            <a:r>
              <a:rPr lang="en-US" sz="1300" b="1" u="sng" dirty="0">
                <a:solidFill>
                  <a:prstClr val="black"/>
                </a:solidFill>
              </a:rPr>
              <a:t>Social Work</a:t>
            </a:r>
          </a:p>
          <a:p>
            <a:pPr marL="127000" lvl="0" indent="-127000">
              <a:spcBef>
                <a:spcPts val="0"/>
              </a:spcBef>
              <a:buClr>
                <a:srgbClr val="1F497D"/>
              </a:buClr>
            </a:pPr>
            <a:r>
              <a:rPr lang="en-US" sz="1300" dirty="0">
                <a:solidFill>
                  <a:prstClr val="black"/>
                </a:solidFill>
              </a:rPr>
              <a:t>Karol Tapias, MSW, N4A</a:t>
            </a:r>
          </a:p>
          <a:p>
            <a:pPr marL="127000" lvl="0" indent="-127000">
              <a:spcBef>
                <a:spcPts val="0"/>
              </a:spcBef>
              <a:buClr>
                <a:srgbClr val="1F497D"/>
              </a:buClr>
            </a:pPr>
            <a:r>
              <a:rPr lang="en-US" sz="1300" dirty="0">
                <a:solidFill>
                  <a:prstClr val="black"/>
                </a:solidFill>
              </a:rPr>
              <a:t>Tiffany Washington, PhD, MSW, University of Georgia</a:t>
            </a:r>
          </a:p>
          <a:p>
            <a:pPr marL="127000" lvl="0" indent="-127000">
              <a:spcBef>
                <a:spcPts val="0"/>
              </a:spcBef>
              <a:buClr>
                <a:srgbClr val="1F497D"/>
              </a:buClr>
            </a:pPr>
            <a:r>
              <a:rPr lang="en-US" sz="1300" dirty="0">
                <a:solidFill>
                  <a:prstClr val="black"/>
                </a:solidFill>
              </a:rPr>
              <a:t>Nancy Kusmaul, PhD, LMSW, University of Maryland</a:t>
            </a:r>
          </a:p>
          <a:p>
            <a:pPr marL="127000" lvl="0" indent="-127000">
              <a:spcBef>
                <a:spcPts val="0"/>
              </a:spcBef>
              <a:buClr>
                <a:srgbClr val="1F497D"/>
              </a:buClr>
            </a:pPr>
            <a:r>
              <a:rPr lang="en-US" sz="1300" dirty="0">
                <a:solidFill>
                  <a:prstClr val="black"/>
                </a:solidFill>
              </a:rPr>
              <a:t>Nicole Ruggiano, PhD, University of Alabama</a:t>
            </a:r>
          </a:p>
          <a:p>
            <a:pPr marL="0" lvl="0" indent="0">
              <a:spcBef>
                <a:spcPts val="0"/>
              </a:spcBef>
              <a:buClr>
                <a:srgbClr val="1F497D"/>
              </a:buClr>
              <a:buNone/>
            </a:pPr>
            <a:endParaRPr lang="en-US" sz="1300" dirty="0">
              <a:solidFill>
                <a:prstClr val="black"/>
              </a:solidFill>
            </a:endParaRPr>
          </a:p>
          <a:p>
            <a:pPr marL="0" lvl="0" indent="0">
              <a:spcBef>
                <a:spcPts val="0"/>
              </a:spcBef>
              <a:buClr>
                <a:srgbClr val="1F497D"/>
              </a:buClr>
              <a:buNone/>
            </a:pPr>
            <a:r>
              <a:rPr lang="en-US" sz="1300" b="1" u="sng" dirty="0">
                <a:solidFill>
                  <a:prstClr val="black"/>
                </a:solidFill>
              </a:rPr>
              <a:t>Pharmacy</a:t>
            </a:r>
          </a:p>
          <a:p>
            <a:pPr marL="127000" lvl="0" indent="-127000">
              <a:spcBef>
                <a:spcPts val="0"/>
              </a:spcBef>
              <a:buClr>
                <a:srgbClr val="1F497D"/>
              </a:buClr>
            </a:pPr>
            <a:r>
              <a:rPr lang="en-US" sz="1300" dirty="0">
                <a:solidFill>
                  <a:prstClr val="black"/>
                </a:solidFill>
              </a:rPr>
              <a:t>Chanel Whittaker, PharmD, University of Maryland</a:t>
            </a:r>
          </a:p>
          <a:p>
            <a:pPr marL="127000" lvl="0" indent="-127000">
              <a:spcBef>
                <a:spcPts val="0"/>
              </a:spcBef>
              <a:buClr>
                <a:srgbClr val="1F497D"/>
              </a:buClr>
            </a:pPr>
            <a:r>
              <a:rPr lang="en-US" sz="1300" dirty="0">
                <a:solidFill>
                  <a:prstClr val="black"/>
                </a:solidFill>
              </a:rPr>
              <a:t>Mary Lynn McPherson, PharmD, MA, BCPS, CPE, University of Maryland</a:t>
            </a:r>
          </a:p>
          <a:p>
            <a:pPr marL="127000" lvl="0" indent="-127000">
              <a:spcBef>
                <a:spcPts val="0"/>
              </a:spcBef>
              <a:buClr>
                <a:srgbClr val="1F497D"/>
              </a:buClr>
            </a:pPr>
            <a:r>
              <a:rPr lang="en-US" sz="1300" dirty="0">
                <a:solidFill>
                  <a:prstClr val="black"/>
                </a:solidFill>
              </a:rPr>
              <a:t>Shelly Spiro, PharmD, Pharmacy Health IT Collaborative</a:t>
            </a:r>
          </a:p>
          <a:p>
            <a:pPr marL="0" lvl="0" indent="0">
              <a:spcBef>
                <a:spcPts val="0"/>
              </a:spcBef>
              <a:buClr>
                <a:srgbClr val="1F497D"/>
              </a:buClr>
              <a:buNone/>
            </a:pPr>
            <a:endParaRPr lang="en-US" sz="1300" b="1" u="sng" dirty="0"/>
          </a:p>
          <a:p>
            <a:pPr marL="0" lvl="0" indent="0">
              <a:spcBef>
                <a:spcPts val="0"/>
              </a:spcBef>
              <a:buClr>
                <a:srgbClr val="1F497D"/>
              </a:buClr>
              <a:buNone/>
            </a:pPr>
            <a:r>
              <a:rPr lang="en-US" sz="1300" b="1" u="sng" dirty="0">
                <a:solidFill>
                  <a:prstClr val="black"/>
                </a:solidFill>
              </a:rPr>
              <a:t>Public Health/Health Policy</a:t>
            </a:r>
          </a:p>
          <a:p>
            <a:pPr marL="127000" lvl="0" indent="-127000">
              <a:spcBef>
                <a:spcPts val="0"/>
              </a:spcBef>
              <a:buClr>
                <a:srgbClr val="1F497D"/>
              </a:buClr>
            </a:pPr>
            <a:r>
              <a:rPr lang="en-US" sz="1300" dirty="0">
                <a:solidFill>
                  <a:prstClr val="black"/>
                </a:solidFill>
              </a:rPr>
              <a:t>Maureen Henry, PhD, JD, CVP</a:t>
            </a:r>
          </a:p>
          <a:p>
            <a:pPr marL="127000" lvl="0" indent="-127000">
              <a:spcBef>
                <a:spcPts val="0"/>
              </a:spcBef>
              <a:buClr>
                <a:srgbClr val="1F497D"/>
              </a:buClr>
            </a:pPr>
            <a:r>
              <a:rPr lang="en-US" sz="1300" dirty="0">
                <a:solidFill>
                  <a:prstClr val="black"/>
                </a:solidFill>
              </a:rPr>
              <a:t>John D Piette, PhD, Michigan</a:t>
            </a:r>
          </a:p>
          <a:p>
            <a:pPr marL="127000" lvl="0" indent="-127000">
              <a:spcBef>
                <a:spcPts val="0"/>
              </a:spcBef>
              <a:buClr>
                <a:srgbClr val="1F497D"/>
              </a:buClr>
            </a:pPr>
            <a:r>
              <a:rPr lang="en-US" sz="1300" dirty="0">
                <a:solidFill>
                  <a:prstClr val="black"/>
                </a:solidFill>
              </a:rPr>
              <a:t>Jennifer Wolf, PhD, Johns Hopkins</a:t>
            </a:r>
          </a:p>
          <a:p>
            <a:pPr marL="127000" lvl="0" indent="-127000">
              <a:spcBef>
                <a:spcPts val="0"/>
              </a:spcBef>
              <a:buClr>
                <a:srgbClr val="1F497D"/>
              </a:buClr>
            </a:pPr>
            <a:r>
              <a:rPr lang="en-US" sz="1300" dirty="0">
                <a:solidFill>
                  <a:prstClr val="black"/>
                </a:solidFill>
              </a:rPr>
              <a:t>Evelyn Gallego, MBA, MPH, CPHIMS, EMI Advisors</a:t>
            </a:r>
          </a:p>
          <a:p>
            <a:pPr marL="0" lvl="0" indent="0">
              <a:spcBef>
                <a:spcPts val="0"/>
              </a:spcBef>
              <a:buClr>
                <a:srgbClr val="1F497D"/>
              </a:buClr>
              <a:buNone/>
            </a:pPr>
            <a:endParaRPr lang="en-US" sz="1300" b="1" u="sng" dirty="0"/>
          </a:p>
          <a:p>
            <a:pPr marL="0" lvl="0" indent="0">
              <a:spcBef>
                <a:spcPts val="0"/>
              </a:spcBef>
              <a:buClr>
                <a:srgbClr val="1F497D"/>
              </a:buClr>
              <a:buNone/>
            </a:pPr>
            <a:endParaRPr lang="en-US" sz="1300" b="1" u="sng" dirty="0"/>
          </a:p>
          <a:p>
            <a:pPr marL="0" lvl="0" indent="0">
              <a:spcBef>
                <a:spcPts val="0"/>
              </a:spcBef>
              <a:buClr>
                <a:srgbClr val="1F497D"/>
              </a:buClr>
              <a:buNone/>
            </a:pPr>
            <a:r>
              <a:rPr lang="en-US" sz="1300" b="1" u="sng" dirty="0"/>
              <a:t>Clinical/Health Informatics</a:t>
            </a:r>
          </a:p>
          <a:p>
            <a:pPr marL="127000" lvl="0" indent="-127000">
              <a:spcBef>
                <a:spcPts val="0"/>
              </a:spcBef>
              <a:buClr>
                <a:srgbClr val="1F497D"/>
              </a:buClr>
            </a:pPr>
            <a:r>
              <a:rPr lang="en-US" sz="1300" dirty="0"/>
              <a:t>Stan Huff, MD, Intermountain</a:t>
            </a:r>
          </a:p>
          <a:p>
            <a:pPr marL="127000" lvl="0" indent="-127000">
              <a:spcBef>
                <a:spcPts val="0"/>
              </a:spcBef>
              <a:buClr>
                <a:srgbClr val="1F497D"/>
              </a:buClr>
            </a:pPr>
            <a:r>
              <a:rPr lang="en-US" sz="1300" dirty="0"/>
              <a:t>Douglas B. Fridsma, MD, PhD, FACP, FACMI, AMIA</a:t>
            </a:r>
          </a:p>
          <a:p>
            <a:pPr marL="127000" lvl="0" indent="-127000">
              <a:spcBef>
                <a:spcPts val="0"/>
              </a:spcBef>
              <a:buClr>
                <a:srgbClr val="1F497D"/>
              </a:buClr>
            </a:pPr>
            <a:r>
              <a:rPr lang="en-US" sz="1300" dirty="0"/>
              <a:t>Patricia C. Dykes, DNSc, RN, FACMI, Harvard University</a:t>
            </a:r>
          </a:p>
          <a:p>
            <a:pPr marL="127000" lvl="0" indent="-127000">
              <a:spcBef>
                <a:spcPts val="0"/>
              </a:spcBef>
              <a:buClr>
                <a:srgbClr val="1F497D"/>
              </a:buClr>
            </a:pPr>
            <a:r>
              <a:rPr lang="en-US" sz="1300" dirty="0"/>
              <a:t>Kenrick Cato, PhD, Columbia</a:t>
            </a:r>
          </a:p>
          <a:p>
            <a:pPr marL="127000" lvl="0" indent="-127000">
              <a:spcBef>
                <a:spcPts val="0"/>
              </a:spcBef>
              <a:buClr>
                <a:srgbClr val="1F497D"/>
              </a:buClr>
            </a:pPr>
            <a:r>
              <a:rPr lang="en-US" sz="1300" dirty="0"/>
              <a:t>Laura Heermann Langford, PhD, Intermountain</a:t>
            </a:r>
          </a:p>
          <a:p>
            <a:pPr marL="127000" lvl="0" indent="-127000">
              <a:spcBef>
                <a:spcPts val="0"/>
              </a:spcBef>
              <a:buClr>
                <a:srgbClr val="1F497D"/>
              </a:buClr>
            </a:pPr>
            <a:r>
              <a:rPr lang="en-US" sz="1300" dirty="0"/>
              <a:t>George (Holt) Oliver, MD, Parkland</a:t>
            </a:r>
          </a:p>
          <a:p>
            <a:pPr marL="127000" lvl="0" indent="-127000">
              <a:spcBef>
                <a:spcPts val="0"/>
              </a:spcBef>
              <a:buClr>
                <a:srgbClr val="1F497D"/>
              </a:buClr>
            </a:pPr>
            <a:r>
              <a:rPr lang="en-US" sz="1300" dirty="0"/>
              <a:t>Lindsey Hoggle, MS, Iris Health</a:t>
            </a:r>
          </a:p>
          <a:p>
            <a:pPr marL="127000" lvl="0" indent="-127000">
              <a:spcBef>
                <a:spcPts val="0"/>
              </a:spcBef>
              <a:buClr>
                <a:srgbClr val="1F497D"/>
              </a:buClr>
            </a:pPr>
            <a:r>
              <a:rPr lang="en-US" sz="1300" dirty="0"/>
              <a:t>Blackford Middleton, MD, MPH, MSc, Harvard University</a:t>
            </a:r>
          </a:p>
          <a:p>
            <a:pPr marL="127000" lvl="0" indent="-127000">
              <a:spcBef>
                <a:spcPts val="0"/>
              </a:spcBef>
              <a:buClr>
                <a:srgbClr val="1F497D"/>
              </a:buClr>
            </a:pPr>
            <a:r>
              <a:rPr lang="en-US" sz="1300" dirty="0"/>
              <a:t>Daniel J. Vreeman, PT, DPT, MS, FACMI, RTI International</a:t>
            </a:r>
          </a:p>
          <a:p>
            <a:pPr marL="127000" lvl="0" indent="-127000">
              <a:spcBef>
                <a:spcPts val="0"/>
              </a:spcBef>
              <a:buClr>
                <a:srgbClr val="1F497D"/>
              </a:buClr>
            </a:pPr>
            <a:r>
              <a:rPr lang="en-US" sz="1300" dirty="0"/>
              <a:t>Julia Skapik, MD, NACHC</a:t>
            </a:r>
            <a:endParaRPr lang="en-US" sz="1300" b="1" u="sng" dirty="0"/>
          </a:p>
          <a:p>
            <a:pPr marL="127000" lvl="0" indent="-127000">
              <a:spcBef>
                <a:spcPts val="0"/>
              </a:spcBef>
              <a:buClr>
                <a:srgbClr val="1F497D"/>
              </a:buClr>
            </a:pPr>
            <a:r>
              <a:rPr lang="en-US" sz="1300" dirty="0"/>
              <a:t>CAPT Veronica Gordon, DoD-VA Interagency Program Office</a:t>
            </a:r>
          </a:p>
          <a:p>
            <a:pPr marL="127000" lvl="0" indent="-127000">
              <a:spcBef>
                <a:spcPts val="0"/>
              </a:spcBef>
              <a:buClr>
                <a:srgbClr val="1F497D"/>
              </a:buClr>
            </a:pPr>
            <a:r>
              <a:rPr lang="en-US" sz="1300" dirty="0"/>
              <a:t>Christopher Harle, PhD, Indiana</a:t>
            </a:r>
          </a:p>
          <a:p>
            <a:pPr marL="0" lvl="0" indent="0">
              <a:spcBef>
                <a:spcPts val="0"/>
              </a:spcBef>
              <a:buClr>
                <a:srgbClr val="1F497D"/>
              </a:buClr>
              <a:buNone/>
            </a:pPr>
            <a:endParaRPr lang="en-US" sz="1300" b="1" u="sng" dirty="0"/>
          </a:p>
          <a:p>
            <a:pPr marL="0" lvl="0" indent="0">
              <a:spcBef>
                <a:spcPts val="0"/>
              </a:spcBef>
              <a:buClr>
                <a:srgbClr val="1F497D"/>
              </a:buClr>
              <a:buNone/>
            </a:pPr>
            <a:r>
              <a:rPr lang="en-US" sz="1300" b="1" u="sng" dirty="0"/>
              <a:t>Developers/Vendors</a:t>
            </a:r>
          </a:p>
          <a:p>
            <a:pPr marL="127000" lvl="0" indent="-127000">
              <a:spcBef>
                <a:spcPts val="0"/>
              </a:spcBef>
              <a:buClr>
                <a:srgbClr val="1F497D"/>
              </a:buClr>
            </a:pPr>
            <a:r>
              <a:rPr lang="en-US" sz="1300" dirty="0"/>
              <a:t>Dave Carlson, MBA, PhD, Clinical Cloud Solutions</a:t>
            </a:r>
          </a:p>
          <a:p>
            <a:pPr marL="127000" lvl="0" indent="-127000">
              <a:spcBef>
                <a:spcPts val="0"/>
              </a:spcBef>
              <a:buClr>
                <a:srgbClr val="1F497D"/>
              </a:buClr>
            </a:pPr>
            <a:r>
              <a:rPr lang="en-US" sz="1300" dirty="0"/>
              <a:t>Marc Overhage, MD, PHD, Cerner </a:t>
            </a:r>
          </a:p>
          <a:p>
            <a:pPr marL="0" indent="0">
              <a:spcBef>
                <a:spcPts val="0"/>
              </a:spcBef>
              <a:buNone/>
            </a:pPr>
            <a:endParaRPr lang="en-US" sz="1400" dirty="0"/>
          </a:p>
          <a:p>
            <a:pPr marL="0" indent="0">
              <a:spcBef>
                <a:spcPts val="0"/>
              </a:spcBef>
              <a:buNone/>
            </a:pPr>
            <a:endParaRPr lang="en-US" sz="1200" dirty="0"/>
          </a:p>
        </p:txBody>
      </p:sp>
    </p:spTree>
    <p:extLst>
      <p:ext uri="{BB962C8B-B14F-4D97-AF65-F5344CB8AC3E}">
        <p14:creationId xmlns:p14="http://schemas.microsoft.com/office/powerpoint/2010/main" val="4203779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67D95-5E8C-B64D-8FE0-16859D286D5E}"/>
              </a:ext>
            </a:extLst>
          </p:cNvPr>
          <p:cNvSpPr>
            <a:spLocks noGrp="1"/>
          </p:cNvSpPr>
          <p:nvPr>
            <p:ph type="title"/>
          </p:nvPr>
        </p:nvSpPr>
        <p:spPr/>
        <p:txBody>
          <a:bodyPr/>
          <a:lstStyle/>
          <a:p>
            <a:r>
              <a:rPr lang="en-US" dirty="0"/>
              <a:t>Federal Team</a:t>
            </a:r>
          </a:p>
        </p:txBody>
      </p:sp>
      <p:graphicFrame>
        <p:nvGraphicFramePr>
          <p:cNvPr id="4" name="Content Placeholder 3">
            <a:extLst>
              <a:ext uri="{FF2B5EF4-FFF2-40B4-BE49-F238E27FC236}">
                <a16:creationId xmlns:a16="http://schemas.microsoft.com/office/drawing/2014/main" id="{E4A5B1E5-11B2-3748-BDBD-2D654A7D8BA4}"/>
              </a:ext>
            </a:extLst>
          </p:cNvPr>
          <p:cNvGraphicFramePr>
            <a:graphicFrameLocks noGrp="1"/>
          </p:cNvGraphicFramePr>
          <p:nvPr>
            <p:ph idx="1"/>
          </p:nvPr>
        </p:nvGraphicFramePr>
        <p:xfrm>
          <a:off x="173419" y="1645920"/>
          <a:ext cx="11619187" cy="3566160"/>
        </p:xfrm>
        <a:graphic>
          <a:graphicData uri="http://schemas.openxmlformats.org/drawingml/2006/table">
            <a:tbl>
              <a:tblPr firstRow="1" firstCol="1" bandRow="1">
                <a:tableStyleId>{B301B821-A1FF-4177-AEE7-76D212191A09}</a:tableStyleId>
              </a:tblPr>
              <a:tblGrid>
                <a:gridCol w="6337739">
                  <a:extLst>
                    <a:ext uri="{9D8B030D-6E8A-4147-A177-3AD203B41FA5}">
                      <a16:colId xmlns:a16="http://schemas.microsoft.com/office/drawing/2014/main" val="2244735610"/>
                    </a:ext>
                  </a:extLst>
                </a:gridCol>
                <a:gridCol w="5281448">
                  <a:extLst>
                    <a:ext uri="{9D8B030D-6E8A-4147-A177-3AD203B41FA5}">
                      <a16:colId xmlns:a16="http://schemas.microsoft.com/office/drawing/2014/main" val="2146368337"/>
                    </a:ext>
                  </a:extLst>
                </a:gridCol>
              </a:tblGrid>
              <a:tr h="215900">
                <a:tc>
                  <a:txBody>
                    <a:bodyPr/>
                    <a:lstStyle/>
                    <a:p>
                      <a:pPr marL="0" marR="0">
                        <a:spcBef>
                          <a:spcPts val="0"/>
                        </a:spcBef>
                        <a:spcAft>
                          <a:spcPts val="0"/>
                        </a:spcAft>
                      </a:pPr>
                      <a:r>
                        <a:rPr lang="en-US" sz="1800" dirty="0">
                          <a:effectLst/>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a:effectLst/>
                        </a:rPr>
                        <a:t>Agency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425330"/>
                  </a:ext>
                </a:extLst>
              </a:tr>
              <a:tr h="203200">
                <a:tc>
                  <a:txBody>
                    <a:bodyPr/>
                    <a:lstStyle/>
                    <a:p>
                      <a:pPr marL="0" marR="0">
                        <a:spcBef>
                          <a:spcPts val="0"/>
                        </a:spcBef>
                        <a:spcAft>
                          <a:spcPts val="0"/>
                        </a:spcAft>
                      </a:pPr>
                      <a:r>
                        <a:rPr lang="en-US" sz="1800" b="0" dirty="0">
                          <a:effectLst/>
                        </a:rPr>
                        <a:t>Susan M. Jenkins, PhD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a:effectLst/>
                        </a:rPr>
                        <a:t>Agency for Community Living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1681263"/>
                  </a:ext>
                </a:extLst>
              </a:tr>
              <a:tr h="338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rPr>
                        <a:t>Shari Ling, MD; </a:t>
                      </a:r>
                      <a:r>
                        <a:rPr lang="en-US" sz="1800" b="0" kern="1200" dirty="0">
                          <a:solidFill>
                            <a:schemeClr val="dk1"/>
                          </a:solidFill>
                          <a:effectLst/>
                          <a:latin typeface="+mn-lt"/>
                          <a:ea typeface="+mn-ea"/>
                          <a:cs typeface="+mn-cs"/>
                        </a:rPr>
                        <a:t>Tara McMullen</a:t>
                      </a:r>
                      <a:r>
                        <a:rPr lang="en-US" sz="1800" b="0" kern="1200" dirty="0">
                          <a:solidFill>
                            <a:schemeClr val="dk1"/>
                          </a:solidFill>
                          <a:effectLst/>
                          <a:latin typeface="Calibri" panose="020F0502020204030204" pitchFamily="34" charset="0"/>
                          <a:ea typeface="+mn-ea"/>
                          <a:cs typeface="Times New Roman" panose="02020603050405020304" pitchFamily="18" charset="0"/>
                        </a:rPr>
                        <a:t>, PhD; Ellen Blackwell, MSW; Beth Conner, RN, MS &amp; Kerry </a:t>
                      </a:r>
                      <a:r>
                        <a:rPr lang="en-US" sz="1800" b="0" kern="1200" dirty="0" err="1">
                          <a:solidFill>
                            <a:schemeClr val="dk1"/>
                          </a:solidFill>
                          <a:effectLst/>
                          <a:latin typeface="Calibri" panose="020F0502020204030204" pitchFamily="34" charset="0"/>
                          <a:ea typeface="+mn-ea"/>
                          <a:cs typeface="Times New Roman" panose="02020603050405020304" pitchFamily="18" charset="0"/>
                        </a:rPr>
                        <a:t>Lida</a:t>
                      </a:r>
                      <a:r>
                        <a:rPr lang="en-US" sz="1800" b="0" kern="1200" dirty="0">
                          <a:solidFill>
                            <a:schemeClr val="dk1"/>
                          </a:solidFill>
                          <a:effectLst/>
                          <a:latin typeface="Calibri" panose="020F0502020204030204" pitchFamily="34" charset="0"/>
                          <a:ea typeface="+mn-ea"/>
                          <a:cs typeface="Times New Roman" panose="02020603050405020304" pitchFamily="18" charset="0"/>
                        </a:rPr>
                        <a:t>, PhD</a:t>
                      </a:r>
                    </a:p>
                  </a:txBody>
                  <a:tcPr marL="68580" marR="68580" marT="0" marB="0" anchor="ctr"/>
                </a:tc>
                <a:tc>
                  <a:txBody>
                    <a:bodyPr/>
                    <a:lstStyle/>
                    <a:p>
                      <a:pPr marL="0" marR="0">
                        <a:spcBef>
                          <a:spcPts val="0"/>
                        </a:spcBef>
                        <a:spcAft>
                          <a:spcPts val="0"/>
                        </a:spcAft>
                      </a:pPr>
                      <a:r>
                        <a:rPr lang="en-US" sz="1800" dirty="0">
                          <a:effectLst/>
                        </a:rPr>
                        <a:t>Centers for Medicare &amp; Medicaid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0919758"/>
                  </a:ext>
                </a:extLst>
              </a:tr>
              <a:tr h="203200">
                <a:tc>
                  <a:txBody>
                    <a:bodyPr/>
                    <a:lstStyle/>
                    <a:p>
                      <a:pPr marL="0" marR="0">
                        <a:spcBef>
                          <a:spcPts val="0"/>
                        </a:spcBef>
                        <a:spcAft>
                          <a:spcPts val="0"/>
                        </a:spcAft>
                      </a:pPr>
                      <a:r>
                        <a:rPr lang="en-US" sz="1800" b="0" dirty="0">
                          <a:effectLst/>
                        </a:rPr>
                        <a:t>Judith Steinberg, MD, MPH</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Health Services &amp; Research Administration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1238719"/>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rPr>
                        <a:t>RADM Michael </a:t>
                      </a:r>
                      <a:r>
                        <a:rPr lang="en-US" sz="1800" b="0" dirty="0" err="1">
                          <a:effectLst/>
                        </a:rPr>
                        <a:t>Toedt</a:t>
                      </a:r>
                      <a:r>
                        <a:rPr lang="en-US" sz="1800" b="0" dirty="0">
                          <a:effectLst/>
                        </a:rPr>
                        <a:t>, MD &amp; Susy Postal</a:t>
                      </a:r>
                      <a:r>
                        <a:rPr lang="en-US" sz="1800" b="0" dirty="0">
                          <a:effectLst/>
                          <a:latin typeface="Calibri" panose="020F0502020204030204" pitchFamily="34" charset="0"/>
                          <a:cs typeface="Times New Roman" panose="02020603050405020304" pitchFamily="18" charset="0"/>
                        </a:rPr>
                        <a:t>, PhD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a:effectLst/>
                        </a:rPr>
                        <a:t>Indian Health Service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0687999"/>
                  </a:ext>
                </a:extLst>
              </a:tr>
              <a:tr h="203200">
                <a:tc>
                  <a:txBody>
                    <a:bodyPr/>
                    <a:lstStyle/>
                    <a:p>
                      <a:pPr marL="0" marR="0">
                        <a:spcBef>
                          <a:spcPts val="0"/>
                        </a:spcBef>
                        <a:spcAft>
                          <a:spcPts val="0"/>
                        </a:spcAft>
                      </a:pPr>
                      <a:r>
                        <a:rPr lang="en-US" sz="1800" b="0">
                          <a:effectLst/>
                        </a:rPr>
                        <a:t>Ashley Wilder Smith, PhD MPH</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a:effectLst/>
                        </a:rPr>
                        <a:t>NIH/National Cancer Institute (PROMIS)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4215375"/>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rPr>
                        <a:t>Erin </a:t>
                      </a:r>
                      <a:r>
                        <a:rPr lang="en-US" sz="1800" b="0" dirty="0" err="1">
                          <a:effectLst/>
                        </a:rPr>
                        <a:t>Iturriaga</a:t>
                      </a:r>
                      <a:r>
                        <a:rPr lang="en-US" sz="1800" b="0" dirty="0">
                          <a:effectLst/>
                        </a:rPr>
                        <a:t>, MSN &amp; </a:t>
                      </a:r>
                      <a:r>
                        <a:rPr lang="en-US" sz="1800" b="0" kern="1200" dirty="0">
                          <a:solidFill>
                            <a:schemeClr val="dk1"/>
                          </a:solidFill>
                          <a:effectLst/>
                          <a:latin typeface="+mn-lt"/>
                          <a:ea typeface="+mn-ea"/>
                          <a:cs typeface="+mn-cs"/>
                        </a:rPr>
                        <a:t>David </a:t>
                      </a:r>
                      <a:r>
                        <a:rPr lang="en-US" sz="1800" b="0" kern="1200" dirty="0" err="1">
                          <a:solidFill>
                            <a:schemeClr val="dk1"/>
                          </a:solidFill>
                          <a:effectLst/>
                          <a:latin typeface="+mn-lt"/>
                          <a:ea typeface="+mn-ea"/>
                          <a:cs typeface="+mn-cs"/>
                        </a:rPr>
                        <a:t>Schopfer</a:t>
                      </a:r>
                      <a:r>
                        <a:rPr lang="en-US" sz="1800" b="0" kern="1200" dirty="0">
                          <a:solidFill>
                            <a:schemeClr val="dk1"/>
                          </a:solidFill>
                          <a:effectLst/>
                          <a:latin typeface="Calibri" panose="020F0502020204030204" pitchFamily="34" charset="0"/>
                          <a:ea typeface="+mn-ea"/>
                          <a:cs typeface="Times New Roman" panose="02020603050405020304" pitchFamily="18" charset="0"/>
                        </a:rPr>
                        <a:t>, MD</a:t>
                      </a:r>
                      <a:endParaRPr lang="en-US" sz="1800" b="0" kern="1200" dirty="0">
                        <a:solidFill>
                          <a:schemeClr val="dk1"/>
                        </a:solidFill>
                        <a:effectLst/>
                        <a:latin typeface="+mn-lt"/>
                        <a:ea typeface="+mn-ea"/>
                        <a:cs typeface="+mn-cs"/>
                      </a:endParaRPr>
                    </a:p>
                  </a:txBody>
                  <a:tcPr marL="68580" marR="68580" marT="0" marB="0" anchor="ctr"/>
                </a:tc>
                <a:tc>
                  <a:txBody>
                    <a:bodyPr/>
                    <a:lstStyle/>
                    <a:p>
                      <a:pPr marL="0" marR="0">
                        <a:spcBef>
                          <a:spcPts val="0"/>
                        </a:spcBef>
                        <a:spcAft>
                          <a:spcPts val="0"/>
                        </a:spcAft>
                      </a:pPr>
                      <a:r>
                        <a:rPr lang="en-US" sz="1800" dirty="0">
                          <a:effectLst/>
                        </a:rPr>
                        <a:t>NIH/National Heart Lung and Blood Institute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8978828"/>
                  </a:ext>
                </a:extLst>
              </a:tr>
              <a:tr h="215900">
                <a:tc>
                  <a:txBody>
                    <a:bodyPr/>
                    <a:lstStyle/>
                    <a:p>
                      <a:pPr marL="0" marR="0">
                        <a:spcBef>
                          <a:spcPts val="0"/>
                        </a:spcBef>
                        <a:spcAft>
                          <a:spcPts val="0"/>
                        </a:spcAft>
                      </a:pPr>
                      <a:r>
                        <a:rPr lang="en-US" sz="1800" b="0" dirty="0">
                          <a:effectLst/>
                        </a:rPr>
                        <a:t>Marcel </a:t>
                      </a:r>
                      <a:r>
                        <a:rPr lang="en-US" sz="1800" b="0" dirty="0" err="1">
                          <a:effectLst/>
                        </a:rPr>
                        <a:t>Salive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a:effectLst/>
                        </a:rPr>
                        <a:t>NIH/National Institute on Aging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3167015"/>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rPr>
                        <a:t>Clem McDonald, MD &amp; Liz Amos, MLIS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a:effectLst/>
                        </a:rPr>
                        <a:t>NIH/National Library of Medicine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8627794"/>
                  </a:ext>
                </a:extLst>
              </a:tr>
              <a:tr h="203200">
                <a:tc>
                  <a:txBody>
                    <a:bodyPr/>
                    <a:lstStyle/>
                    <a:p>
                      <a:pPr marL="0" marR="0">
                        <a:spcBef>
                          <a:spcPts val="0"/>
                        </a:spcBef>
                        <a:spcAft>
                          <a:spcPts val="0"/>
                        </a:spcAft>
                      </a:pPr>
                      <a:r>
                        <a:rPr lang="en-US" sz="1800" b="0" dirty="0">
                          <a:effectLst/>
                        </a:rPr>
                        <a:t>Stephanie Garcia, MPH &amp; Elizabeth </a:t>
                      </a:r>
                      <a:r>
                        <a:rPr lang="en-US" sz="1800" b="0" dirty="0" err="1">
                          <a:effectLst/>
                        </a:rPr>
                        <a:t>Palena</a:t>
                      </a:r>
                      <a:r>
                        <a:rPr lang="en-US" sz="1800" b="0" dirty="0">
                          <a:effectLst/>
                        </a:rPr>
                        <a:t> Hall, MIS, MBA, RN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Office of </a:t>
                      </a:r>
                      <a:r>
                        <a:rPr lang="en-US" sz="1800">
                          <a:effectLst/>
                        </a:rPr>
                        <a:t>the National Coordinator </a:t>
                      </a:r>
                      <a:r>
                        <a:rPr lang="en-US" sz="1800" dirty="0">
                          <a:effectLst/>
                        </a:rPr>
                        <a:t>for Health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49080214"/>
                  </a:ext>
                </a:extLst>
              </a:tr>
              <a:tr h="203200">
                <a:tc>
                  <a:txBody>
                    <a:bodyPr/>
                    <a:lstStyle/>
                    <a:p>
                      <a:pPr marL="0" marR="0">
                        <a:spcBef>
                          <a:spcPts val="0"/>
                        </a:spcBef>
                        <a:spcAft>
                          <a:spcPts val="0"/>
                        </a:spcAft>
                      </a:pPr>
                      <a:r>
                        <a:rPr lang="en-US" sz="1800" b="0">
                          <a:effectLst/>
                        </a:rPr>
                        <a:t>Maryan Zirkle, MD, MS, MS</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a:effectLst/>
                        </a:rPr>
                        <a:t>Patient-Centered Outcomes Research Institute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8810589"/>
                  </a:ext>
                </a:extLst>
              </a:tr>
              <a:tr h="203200">
                <a:tc>
                  <a:txBody>
                    <a:bodyPr/>
                    <a:lstStyle/>
                    <a:p>
                      <a:pPr marL="0" marR="0">
                        <a:spcBef>
                          <a:spcPts val="0"/>
                        </a:spcBef>
                        <a:spcAft>
                          <a:spcPts val="0"/>
                        </a:spcAft>
                      </a:pPr>
                      <a:r>
                        <a:rPr lang="en-US" sz="1800" b="0" dirty="0">
                          <a:effectLst/>
                        </a:rPr>
                        <a:t>Susan Crowley, MD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dirty="0">
                          <a:effectLst/>
                        </a:rPr>
                        <a:t>Veteran’s Health Administration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437729"/>
                  </a:ext>
                </a:extLst>
              </a:tr>
            </a:tbl>
          </a:graphicData>
        </a:graphic>
      </p:graphicFrame>
    </p:spTree>
    <p:extLst>
      <p:ext uri="{BB962C8B-B14F-4D97-AF65-F5344CB8AC3E}">
        <p14:creationId xmlns:p14="http://schemas.microsoft.com/office/powerpoint/2010/main" val="129434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F7EA-EC17-574E-B89E-73EA19A71FB5}"/>
              </a:ext>
            </a:extLst>
          </p:cNvPr>
          <p:cNvSpPr>
            <a:spLocks noGrp="1"/>
          </p:cNvSpPr>
          <p:nvPr>
            <p:ph type="title"/>
          </p:nvPr>
        </p:nvSpPr>
        <p:spPr/>
        <p:txBody>
          <a:bodyPr>
            <a:normAutofit fontScale="90000"/>
          </a:bodyPr>
          <a:lstStyle/>
          <a:p>
            <a:r>
              <a:rPr lang="en-US" dirty="0"/>
              <a:t>Expand e-care plan data elements &amp; standards: </a:t>
            </a:r>
            <a:br>
              <a:rPr lang="en-US" dirty="0"/>
            </a:br>
            <a:r>
              <a:rPr lang="en-US" dirty="0"/>
              <a:t>…building from CKD</a:t>
            </a:r>
          </a:p>
        </p:txBody>
      </p:sp>
      <p:sp>
        <p:nvSpPr>
          <p:cNvPr id="4" name="Rectangle 3">
            <a:extLst>
              <a:ext uri="{FF2B5EF4-FFF2-40B4-BE49-F238E27FC236}">
                <a16:creationId xmlns:a16="http://schemas.microsoft.com/office/drawing/2014/main" id="{74DD3EDA-1AC4-1D44-A462-5725283A1E51}"/>
              </a:ext>
            </a:extLst>
          </p:cNvPr>
          <p:cNvSpPr/>
          <p:nvPr/>
        </p:nvSpPr>
        <p:spPr>
          <a:xfrm>
            <a:off x="8403021" y="5360276"/>
            <a:ext cx="3788979" cy="149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9">
            <a:extLst>
              <a:ext uri="{FF2B5EF4-FFF2-40B4-BE49-F238E27FC236}">
                <a16:creationId xmlns:a16="http://schemas.microsoft.com/office/drawing/2014/main" id="{8F7A8A23-5AAF-0546-9708-3B10737A6EAC}"/>
              </a:ext>
            </a:extLst>
          </p:cNvPr>
          <p:cNvSpPr>
            <a:spLocks/>
          </p:cNvSpPr>
          <p:nvPr/>
        </p:nvSpPr>
        <p:spPr bwMode="auto">
          <a:xfrm>
            <a:off x="5010209" y="3214789"/>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tx2">
              <a:lumMod val="40000"/>
              <a:lumOff val="60000"/>
            </a:schemeClr>
          </a:solidFill>
          <a:ln w="28575">
            <a:solidFill>
              <a:schemeClr val="bg1">
                <a:lumMod val="50000"/>
              </a:schemeClr>
            </a:solidFill>
            <a:prstDash val="solid"/>
            <a:round/>
            <a:headEnd/>
            <a:tailEnd/>
          </a:ln>
        </p:spPr>
        <p:txBody>
          <a:bodyPr anchor="ctr"/>
          <a:lstStyle/>
          <a:p>
            <a:pPr algn="ctr" eaLnBrk="1" hangingPunct="1">
              <a:defRPr/>
            </a:pPr>
            <a:r>
              <a:rPr lang="en-US" dirty="0">
                <a:cs typeface="Arial" charset="0"/>
              </a:rPr>
              <a:t>CKD</a:t>
            </a:r>
            <a:endParaRPr lang="en-GB" dirty="0">
              <a:cs typeface="Arial" charset="0"/>
            </a:endParaRPr>
          </a:p>
        </p:txBody>
      </p:sp>
    </p:spTree>
    <p:extLst>
      <p:ext uri="{BB962C8B-B14F-4D97-AF65-F5344CB8AC3E}">
        <p14:creationId xmlns:p14="http://schemas.microsoft.com/office/powerpoint/2010/main" val="2929329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F7EA-EC17-574E-B89E-73EA19A71FB5}"/>
              </a:ext>
            </a:extLst>
          </p:cNvPr>
          <p:cNvSpPr>
            <a:spLocks noGrp="1"/>
          </p:cNvSpPr>
          <p:nvPr>
            <p:ph type="title"/>
          </p:nvPr>
        </p:nvSpPr>
        <p:spPr/>
        <p:txBody>
          <a:bodyPr>
            <a:normAutofit fontScale="90000"/>
          </a:bodyPr>
          <a:lstStyle/>
          <a:p>
            <a:r>
              <a:rPr lang="en-US" dirty="0"/>
              <a:t>Expand e-care plan data elements &amp; standards: </a:t>
            </a:r>
            <a:br>
              <a:rPr lang="en-US" dirty="0"/>
            </a:br>
            <a:r>
              <a:rPr lang="en-US" dirty="0"/>
              <a:t>…expanding to IHD, CHF, HTN, Pain, Opioids, Type 2 Diabetes</a:t>
            </a:r>
          </a:p>
        </p:txBody>
      </p:sp>
      <p:sp>
        <p:nvSpPr>
          <p:cNvPr id="10" name="Rectangle 9">
            <a:extLst>
              <a:ext uri="{FF2B5EF4-FFF2-40B4-BE49-F238E27FC236}">
                <a16:creationId xmlns:a16="http://schemas.microsoft.com/office/drawing/2014/main" id="{5E78D101-D982-2A43-A06E-839F893B29A4}"/>
              </a:ext>
            </a:extLst>
          </p:cNvPr>
          <p:cNvSpPr/>
          <p:nvPr/>
        </p:nvSpPr>
        <p:spPr>
          <a:xfrm>
            <a:off x="8403021" y="5360276"/>
            <a:ext cx="3788979" cy="149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D043C99-2DC9-ED43-97D2-F6E25E995431}"/>
              </a:ext>
            </a:extLst>
          </p:cNvPr>
          <p:cNvGrpSpPr/>
          <p:nvPr/>
        </p:nvGrpSpPr>
        <p:grpSpPr>
          <a:xfrm>
            <a:off x="3424143" y="3214789"/>
            <a:ext cx="5365109" cy="3151907"/>
            <a:chOff x="2934342" y="3214789"/>
            <a:chExt cx="5365109" cy="3151907"/>
          </a:xfrm>
        </p:grpSpPr>
        <p:sp>
          <p:nvSpPr>
            <p:cNvPr id="11" name="Freeform 9">
              <a:extLst>
                <a:ext uri="{FF2B5EF4-FFF2-40B4-BE49-F238E27FC236}">
                  <a16:creationId xmlns:a16="http://schemas.microsoft.com/office/drawing/2014/main" id="{5F439F2E-552E-7A4E-BD68-835A64CA9664}"/>
                </a:ext>
              </a:extLst>
            </p:cNvPr>
            <p:cNvSpPr>
              <a:spLocks/>
            </p:cNvSpPr>
            <p:nvPr/>
          </p:nvSpPr>
          <p:spPr bwMode="auto">
            <a:xfrm>
              <a:off x="6099176" y="3214789"/>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4">
                <a:lumMod val="60000"/>
                <a:lumOff val="40000"/>
              </a:schemeClr>
            </a:solidFill>
            <a:ln w="28575">
              <a:solidFill>
                <a:schemeClr val="bg1">
                  <a:lumMod val="50000"/>
                </a:schemeClr>
              </a:solidFill>
              <a:prstDash val="solid"/>
              <a:round/>
              <a:headEnd/>
              <a:tailEnd/>
            </a:ln>
          </p:spPr>
          <p:txBody>
            <a:bodyPr anchor="ctr"/>
            <a:lstStyle/>
            <a:p>
              <a:pPr algn="ctr" eaLnBrk="1" hangingPunct="1">
                <a:defRPr/>
              </a:pPr>
              <a:r>
                <a:rPr lang="en-US" dirty="0">
                  <a:cs typeface="Arial" charset="0"/>
                </a:rPr>
                <a:t>Chronic </a:t>
              </a:r>
            </a:p>
            <a:p>
              <a:pPr algn="ctr" eaLnBrk="1" hangingPunct="1">
                <a:defRPr/>
              </a:pPr>
              <a:r>
                <a:rPr lang="en-US" dirty="0">
                  <a:cs typeface="Arial" charset="0"/>
                </a:rPr>
                <a:t>Pain &amp; </a:t>
              </a:r>
            </a:p>
            <a:p>
              <a:pPr algn="ctr" eaLnBrk="1" hangingPunct="1">
                <a:defRPr/>
              </a:pPr>
              <a:r>
                <a:rPr lang="en-US" dirty="0">
                  <a:cs typeface="Arial" charset="0"/>
                </a:rPr>
                <a:t>Opioids</a:t>
              </a:r>
              <a:endParaRPr lang="en-GB" dirty="0">
                <a:cs typeface="Arial" charset="0"/>
              </a:endParaRPr>
            </a:p>
          </p:txBody>
        </p:sp>
        <p:sp>
          <p:nvSpPr>
            <p:cNvPr id="12" name="Freeform 7">
              <a:extLst>
                <a:ext uri="{FF2B5EF4-FFF2-40B4-BE49-F238E27FC236}">
                  <a16:creationId xmlns:a16="http://schemas.microsoft.com/office/drawing/2014/main" id="{A7FCA811-E956-9940-A873-2E6EE91874A8}"/>
                </a:ext>
              </a:extLst>
            </p:cNvPr>
            <p:cNvSpPr>
              <a:spLocks/>
            </p:cNvSpPr>
            <p:nvPr/>
          </p:nvSpPr>
          <p:spPr bwMode="auto">
            <a:xfrm>
              <a:off x="4841082" y="4482334"/>
              <a:ext cx="1884363" cy="1884362"/>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accent4">
                <a:lumMod val="60000"/>
                <a:lumOff val="40000"/>
              </a:schemeClr>
            </a:solidFill>
            <a:ln w="28575">
              <a:solidFill>
                <a:schemeClr val="bg1">
                  <a:lumMod val="50000"/>
                </a:schemeClr>
              </a:solidFill>
              <a:prstDash val="solid"/>
              <a:round/>
              <a:headEnd/>
              <a:tailEnd/>
            </a:ln>
          </p:spPr>
          <p:txBody>
            <a:bodyPr lIns="36000" tIns="324000" anchor="ctr"/>
            <a:lstStyle/>
            <a:p>
              <a:pPr algn="ctr" eaLnBrk="1" hangingPunct="1">
                <a:defRPr/>
              </a:pPr>
              <a:r>
                <a:rPr lang="en-US" dirty="0">
                  <a:cs typeface="Arial" charset="0"/>
                </a:rPr>
                <a:t>Type 2 </a:t>
              </a:r>
            </a:p>
            <a:p>
              <a:pPr algn="ctr" eaLnBrk="1" hangingPunct="1">
                <a:defRPr/>
              </a:pPr>
              <a:r>
                <a:rPr lang="en-US" dirty="0">
                  <a:cs typeface="Arial" charset="0"/>
                </a:rPr>
                <a:t>Diabetes</a:t>
              </a:r>
              <a:endParaRPr lang="en-GB" dirty="0">
                <a:cs typeface="Arial" charset="0"/>
              </a:endParaRPr>
            </a:p>
          </p:txBody>
        </p:sp>
        <p:sp>
          <p:nvSpPr>
            <p:cNvPr id="14" name="Freeform 9">
              <a:extLst>
                <a:ext uri="{FF2B5EF4-FFF2-40B4-BE49-F238E27FC236}">
                  <a16:creationId xmlns:a16="http://schemas.microsoft.com/office/drawing/2014/main" id="{DF50607F-C224-F24E-B46E-C29A54096B20}"/>
                </a:ext>
              </a:extLst>
            </p:cNvPr>
            <p:cNvSpPr>
              <a:spLocks/>
            </p:cNvSpPr>
            <p:nvPr/>
          </p:nvSpPr>
          <p:spPr bwMode="auto">
            <a:xfrm>
              <a:off x="4520408" y="3214789"/>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tx2">
                <a:lumMod val="40000"/>
                <a:lumOff val="60000"/>
              </a:schemeClr>
            </a:solidFill>
            <a:ln w="28575">
              <a:solidFill>
                <a:schemeClr val="bg1">
                  <a:lumMod val="50000"/>
                </a:schemeClr>
              </a:solidFill>
              <a:prstDash val="solid"/>
              <a:round/>
              <a:headEnd/>
              <a:tailEnd/>
            </a:ln>
          </p:spPr>
          <p:txBody>
            <a:bodyPr anchor="ctr"/>
            <a:lstStyle/>
            <a:p>
              <a:pPr algn="ctr" eaLnBrk="1" hangingPunct="1">
                <a:defRPr/>
              </a:pPr>
              <a:r>
                <a:rPr lang="en-US" dirty="0">
                  <a:cs typeface="Arial" charset="0"/>
                </a:rPr>
                <a:t>CKD</a:t>
              </a:r>
              <a:endParaRPr lang="en-GB" dirty="0">
                <a:cs typeface="Arial" charset="0"/>
              </a:endParaRPr>
            </a:p>
          </p:txBody>
        </p:sp>
        <p:sp>
          <p:nvSpPr>
            <p:cNvPr id="16" name="Freeform 9">
              <a:extLst>
                <a:ext uri="{FF2B5EF4-FFF2-40B4-BE49-F238E27FC236}">
                  <a16:creationId xmlns:a16="http://schemas.microsoft.com/office/drawing/2014/main" id="{512CEF23-3C67-5E4E-9386-3E68FB1F38EA}"/>
                </a:ext>
              </a:extLst>
            </p:cNvPr>
            <p:cNvSpPr>
              <a:spLocks/>
            </p:cNvSpPr>
            <p:nvPr/>
          </p:nvSpPr>
          <p:spPr bwMode="auto">
            <a:xfrm>
              <a:off x="2934342" y="3214789"/>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4">
                <a:lumMod val="60000"/>
                <a:lumOff val="40000"/>
              </a:schemeClr>
            </a:solidFill>
            <a:ln w="28575">
              <a:solidFill>
                <a:schemeClr val="bg1">
                  <a:lumMod val="50000"/>
                </a:schemeClr>
              </a:solidFill>
              <a:prstDash val="solid"/>
              <a:round/>
              <a:headEnd/>
              <a:tailEnd/>
            </a:ln>
          </p:spPr>
          <p:txBody>
            <a:bodyPr anchor="ctr"/>
            <a:lstStyle/>
            <a:p>
              <a:pPr algn="ctr" eaLnBrk="1" hangingPunct="1">
                <a:defRPr/>
              </a:pPr>
              <a:r>
                <a:rPr lang="en-US" dirty="0">
                  <a:cs typeface="Arial" charset="0"/>
                </a:rPr>
                <a:t>IHD, CHF, </a:t>
              </a:r>
            </a:p>
            <a:p>
              <a:pPr algn="ctr" eaLnBrk="1" hangingPunct="1">
                <a:defRPr/>
              </a:pPr>
              <a:r>
                <a:rPr lang="en-US" dirty="0">
                  <a:cs typeface="Arial" charset="0"/>
                </a:rPr>
                <a:t>HTN</a:t>
              </a:r>
              <a:endParaRPr lang="en-GB" dirty="0">
                <a:cs typeface="Arial" charset="0"/>
              </a:endParaRPr>
            </a:p>
          </p:txBody>
        </p:sp>
      </p:grpSp>
    </p:spTree>
    <p:extLst>
      <p:ext uri="{BB962C8B-B14F-4D97-AF65-F5344CB8AC3E}">
        <p14:creationId xmlns:p14="http://schemas.microsoft.com/office/powerpoint/2010/main" val="2182588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ABA9005-C55B-7841-A1E9-A614B937CD73}"/>
              </a:ext>
            </a:extLst>
          </p:cNvPr>
          <p:cNvSpPr/>
          <p:nvPr/>
        </p:nvSpPr>
        <p:spPr>
          <a:xfrm>
            <a:off x="8403021" y="5360276"/>
            <a:ext cx="3788979" cy="149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ABF7EA-EC17-574E-B89E-73EA19A71FB5}"/>
              </a:ext>
            </a:extLst>
          </p:cNvPr>
          <p:cNvSpPr>
            <a:spLocks noGrp="1"/>
          </p:cNvSpPr>
          <p:nvPr>
            <p:ph type="title"/>
          </p:nvPr>
        </p:nvSpPr>
        <p:spPr/>
        <p:txBody>
          <a:bodyPr>
            <a:normAutofit fontScale="90000"/>
          </a:bodyPr>
          <a:lstStyle/>
          <a:p>
            <a:r>
              <a:rPr lang="en-US" dirty="0"/>
              <a:t>Expand e-care plan data elements &amp; standards: </a:t>
            </a:r>
            <a:br>
              <a:rPr lang="en-US" dirty="0"/>
            </a:br>
            <a:r>
              <a:rPr lang="en-US" dirty="0"/>
              <a:t>…beyond the work we are doing at NIDDK</a:t>
            </a:r>
          </a:p>
        </p:txBody>
      </p:sp>
      <p:grpSp>
        <p:nvGrpSpPr>
          <p:cNvPr id="3" name="Group 2">
            <a:extLst>
              <a:ext uri="{FF2B5EF4-FFF2-40B4-BE49-F238E27FC236}">
                <a16:creationId xmlns:a16="http://schemas.microsoft.com/office/drawing/2014/main" id="{B8C14FA6-C85D-BF41-8683-E87A372487A8}"/>
              </a:ext>
            </a:extLst>
          </p:cNvPr>
          <p:cNvGrpSpPr/>
          <p:nvPr/>
        </p:nvGrpSpPr>
        <p:grpSpPr>
          <a:xfrm>
            <a:off x="3424143" y="1656584"/>
            <a:ext cx="5369871" cy="4710112"/>
            <a:chOff x="2934342" y="1656584"/>
            <a:chExt cx="5369871" cy="4710112"/>
          </a:xfrm>
        </p:grpSpPr>
        <p:sp>
          <p:nvSpPr>
            <p:cNvPr id="14" name="Freeform 7">
              <a:extLst>
                <a:ext uri="{FF2B5EF4-FFF2-40B4-BE49-F238E27FC236}">
                  <a16:creationId xmlns:a16="http://schemas.microsoft.com/office/drawing/2014/main" id="{154AB81E-B1AD-B742-91BD-34AF6BED0B38}"/>
                </a:ext>
              </a:extLst>
            </p:cNvPr>
            <p:cNvSpPr>
              <a:spLocks/>
            </p:cNvSpPr>
            <p:nvPr/>
          </p:nvSpPr>
          <p:spPr bwMode="auto">
            <a:xfrm>
              <a:off x="6419850" y="4482334"/>
              <a:ext cx="1884363" cy="1884362"/>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bg1">
                <a:lumMod val="75000"/>
              </a:schemeClr>
            </a:solidFill>
            <a:ln w="28575">
              <a:solidFill>
                <a:schemeClr val="bg1">
                  <a:lumMod val="50000"/>
                </a:schemeClr>
              </a:solidFill>
              <a:prstDash val="solid"/>
              <a:round/>
              <a:headEnd/>
              <a:tailEnd/>
            </a:ln>
          </p:spPr>
          <p:txBody>
            <a:bodyPr lIns="36000" tIns="324000" anchor="ctr"/>
            <a:lstStyle/>
            <a:p>
              <a:pPr algn="ctr" eaLnBrk="1" hangingPunct="1">
                <a:defRPr/>
              </a:pPr>
              <a:r>
                <a:rPr lang="en-US" dirty="0">
                  <a:cs typeface="Arial" charset="0"/>
                </a:rPr>
                <a:t>SIREN </a:t>
              </a:r>
            </a:p>
            <a:p>
              <a:pPr algn="ctr" eaLnBrk="1" hangingPunct="1">
                <a:defRPr/>
              </a:pPr>
              <a:r>
                <a:rPr lang="en-US" dirty="0">
                  <a:cs typeface="Arial" charset="0"/>
                </a:rPr>
                <a:t>Gravity</a:t>
              </a:r>
            </a:p>
            <a:p>
              <a:pPr algn="ctr" eaLnBrk="1" hangingPunct="1">
                <a:defRPr/>
              </a:pPr>
              <a:r>
                <a:rPr lang="en-US" dirty="0">
                  <a:cs typeface="Arial" charset="0"/>
                </a:rPr>
                <a:t>Project</a:t>
              </a:r>
              <a:endParaRPr lang="en-GB" dirty="0">
                <a:cs typeface="Arial" charset="0"/>
              </a:endParaRPr>
            </a:p>
          </p:txBody>
        </p:sp>
        <p:sp>
          <p:nvSpPr>
            <p:cNvPr id="20" name="Freeform 9">
              <a:extLst>
                <a:ext uri="{FF2B5EF4-FFF2-40B4-BE49-F238E27FC236}">
                  <a16:creationId xmlns:a16="http://schemas.microsoft.com/office/drawing/2014/main" id="{FA4F1D57-1219-C649-B277-B2C9532B6350}"/>
                </a:ext>
              </a:extLst>
            </p:cNvPr>
            <p:cNvSpPr>
              <a:spLocks/>
            </p:cNvSpPr>
            <p:nvPr/>
          </p:nvSpPr>
          <p:spPr bwMode="auto">
            <a:xfrm>
              <a:off x="6099176" y="3214789"/>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4">
                <a:lumMod val="60000"/>
                <a:lumOff val="40000"/>
              </a:schemeClr>
            </a:solidFill>
            <a:ln w="28575">
              <a:solidFill>
                <a:schemeClr val="bg1">
                  <a:lumMod val="50000"/>
                </a:schemeClr>
              </a:solidFill>
              <a:prstDash val="solid"/>
              <a:round/>
              <a:headEnd/>
              <a:tailEnd/>
            </a:ln>
          </p:spPr>
          <p:txBody>
            <a:bodyPr anchor="ctr"/>
            <a:lstStyle/>
            <a:p>
              <a:pPr algn="ctr" eaLnBrk="1" hangingPunct="1">
                <a:defRPr/>
              </a:pPr>
              <a:r>
                <a:rPr lang="en-US" dirty="0">
                  <a:cs typeface="Arial" charset="0"/>
                </a:rPr>
                <a:t>Chronic </a:t>
              </a:r>
            </a:p>
            <a:p>
              <a:pPr algn="ctr" eaLnBrk="1" hangingPunct="1">
                <a:defRPr/>
              </a:pPr>
              <a:r>
                <a:rPr lang="en-US" dirty="0">
                  <a:cs typeface="Arial" charset="0"/>
                </a:rPr>
                <a:t>Pain &amp; </a:t>
              </a:r>
            </a:p>
            <a:p>
              <a:pPr algn="ctr" eaLnBrk="1" hangingPunct="1">
                <a:defRPr/>
              </a:pPr>
              <a:r>
                <a:rPr lang="en-US" dirty="0">
                  <a:cs typeface="Arial" charset="0"/>
                </a:rPr>
                <a:t>Opioids</a:t>
              </a:r>
              <a:endParaRPr lang="en-GB" dirty="0">
                <a:cs typeface="Arial" charset="0"/>
              </a:endParaRPr>
            </a:p>
          </p:txBody>
        </p:sp>
        <p:sp>
          <p:nvSpPr>
            <p:cNvPr id="21" name="Freeform 7">
              <a:extLst>
                <a:ext uri="{FF2B5EF4-FFF2-40B4-BE49-F238E27FC236}">
                  <a16:creationId xmlns:a16="http://schemas.microsoft.com/office/drawing/2014/main" id="{3BA6BAE4-DFF8-D043-90BF-F735D49540B0}"/>
                </a:ext>
              </a:extLst>
            </p:cNvPr>
            <p:cNvSpPr>
              <a:spLocks/>
            </p:cNvSpPr>
            <p:nvPr/>
          </p:nvSpPr>
          <p:spPr bwMode="auto">
            <a:xfrm>
              <a:off x="4841082" y="4482334"/>
              <a:ext cx="1884363" cy="1884362"/>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accent4">
                <a:lumMod val="60000"/>
                <a:lumOff val="40000"/>
              </a:schemeClr>
            </a:solidFill>
            <a:ln w="28575">
              <a:solidFill>
                <a:schemeClr val="bg1">
                  <a:lumMod val="50000"/>
                </a:schemeClr>
              </a:solidFill>
              <a:prstDash val="solid"/>
              <a:round/>
              <a:headEnd/>
              <a:tailEnd/>
            </a:ln>
          </p:spPr>
          <p:txBody>
            <a:bodyPr lIns="36000" tIns="324000" anchor="ctr"/>
            <a:lstStyle/>
            <a:p>
              <a:pPr algn="ctr" eaLnBrk="1" hangingPunct="1">
                <a:defRPr/>
              </a:pPr>
              <a:r>
                <a:rPr lang="en-US" dirty="0">
                  <a:cs typeface="Arial" charset="0"/>
                </a:rPr>
                <a:t>Type 2 </a:t>
              </a:r>
            </a:p>
            <a:p>
              <a:pPr algn="ctr" eaLnBrk="1" hangingPunct="1">
                <a:defRPr/>
              </a:pPr>
              <a:r>
                <a:rPr lang="en-US" dirty="0">
                  <a:cs typeface="Arial" charset="0"/>
                </a:rPr>
                <a:t>Diabetes</a:t>
              </a:r>
              <a:endParaRPr lang="en-GB" dirty="0">
                <a:cs typeface="Arial" charset="0"/>
              </a:endParaRPr>
            </a:p>
          </p:txBody>
        </p:sp>
        <p:sp>
          <p:nvSpPr>
            <p:cNvPr id="22" name="Freeform 8">
              <a:extLst>
                <a:ext uri="{FF2B5EF4-FFF2-40B4-BE49-F238E27FC236}">
                  <a16:creationId xmlns:a16="http://schemas.microsoft.com/office/drawing/2014/main" id="{1294D12A-BF11-0C47-BFE1-6788B283E98F}"/>
                </a:ext>
              </a:extLst>
            </p:cNvPr>
            <p:cNvSpPr>
              <a:spLocks/>
            </p:cNvSpPr>
            <p:nvPr/>
          </p:nvSpPr>
          <p:spPr bwMode="auto">
            <a:xfrm>
              <a:off x="4517232" y="1656584"/>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bg1">
                <a:lumMod val="75000"/>
              </a:schemeClr>
            </a:solidFill>
            <a:ln w="28575">
              <a:solidFill>
                <a:schemeClr val="bg1">
                  <a:lumMod val="50000"/>
                </a:schemeClr>
              </a:solidFill>
              <a:prstDash val="solid"/>
              <a:round/>
              <a:headEnd/>
              <a:tailEnd/>
            </a:ln>
          </p:spPr>
          <p:txBody>
            <a:bodyPr bIns="360000" anchor="ctr"/>
            <a:lstStyle/>
            <a:p>
              <a:pPr algn="ctr" eaLnBrk="1" hangingPunct="1">
                <a:defRPr/>
              </a:pPr>
              <a:r>
                <a:rPr lang="en-US" dirty="0" err="1">
                  <a:cs typeface="Arial" charset="0"/>
                </a:rPr>
                <a:t>eLTSS</a:t>
              </a:r>
              <a:endParaRPr lang="en-US" dirty="0">
                <a:cs typeface="Arial" charset="0"/>
              </a:endParaRPr>
            </a:p>
            <a:p>
              <a:pPr algn="ctr" eaLnBrk="1" hangingPunct="1">
                <a:defRPr/>
              </a:pPr>
              <a:r>
                <a:rPr lang="en-US" dirty="0">
                  <a:cs typeface="Arial" charset="0"/>
                </a:rPr>
                <a:t>Project</a:t>
              </a:r>
              <a:endParaRPr lang="en-GB" dirty="0">
                <a:cs typeface="Arial" charset="0"/>
              </a:endParaRPr>
            </a:p>
          </p:txBody>
        </p:sp>
        <p:sp>
          <p:nvSpPr>
            <p:cNvPr id="26" name="Freeform 9">
              <a:extLst>
                <a:ext uri="{FF2B5EF4-FFF2-40B4-BE49-F238E27FC236}">
                  <a16:creationId xmlns:a16="http://schemas.microsoft.com/office/drawing/2014/main" id="{DB2B9F0E-D7EC-714A-B751-F63FDD67DD3C}"/>
                </a:ext>
              </a:extLst>
            </p:cNvPr>
            <p:cNvSpPr>
              <a:spLocks/>
            </p:cNvSpPr>
            <p:nvPr/>
          </p:nvSpPr>
          <p:spPr bwMode="auto">
            <a:xfrm>
              <a:off x="4520408" y="3214789"/>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tx2">
                <a:lumMod val="40000"/>
                <a:lumOff val="60000"/>
              </a:schemeClr>
            </a:solidFill>
            <a:ln w="28575">
              <a:solidFill>
                <a:schemeClr val="bg1">
                  <a:lumMod val="50000"/>
                </a:schemeClr>
              </a:solidFill>
              <a:prstDash val="solid"/>
              <a:round/>
              <a:headEnd/>
              <a:tailEnd/>
            </a:ln>
          </p:spPr>
          <p:txBody>
            <a:bodyPr anchor="ctr"/>
            <a:lstStyle/>
            <a:p>
              <a:pPr algn="ctr" eaLnBrk="1" hangingPunct="1">
                <a:defRPr/>
              </a:pPr>
              <a:r>
                <a:rPr lang="en-US" dirty="0">
                  <a:cs typeface="Arial" charset="0"/>
                </a:rPr>
                <a:t>CKD</a:t>
              </a:r>
              <a:endParaRPr lang="en-GB" dirty="0">
                <a:cs typeface="Arial" charset="0"/>
              </a:endParaRPr>
            </a:p>
          </p:txBody>
        </p:sp>
        <p:sp>
          <p:nvSpPr>
            <p:cNvPr id="27" name="Freeform 7">
              <a:extLst>
                <a:ext uri="{FF2B5EF4-FFF2-40B4-BE49-F238E27FC236}">
                  <a16:creationId xmlns:a16="http://schemas.microsoft.com/office/drawing/2014/main" id="{51BB8AC8-5839-D540-AE51-83A5B18453C9}"/>
                </a:ext>
              </a:extLst>
            </p:cNvPr>
            <p:cNvSpPr>
              <a:spLocks/>
            </p:cNvSpPr>
            <p:nvPr/>
          </p:nvSpPr>
          <p:spPr bwMode="auto">
            <a:xfrm>
              <a:off x="3255016" y="4482334"/>
              <a:ext cx="1884363" cy="1884362"/>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bg1">
                <a:lumMod val="75000"/>
              </a:schemeClr>
            </a:solidFill>
            <a:ln w="28575">
              <a:solidFill>
                <a:schemeClr val="bg1">
                  <a:lumMod val="50000"/>
                </a:schemeClr>
              </a:solidFill>
              <a:prstDash val="solid"/>
              <a:round/>
              <a:headEnd/>
              <a:tailEnd/>
            </a:ln>
          </p:spPr>
          <p:txBody>
            <a:bodyPr lIns="36000" tIns="324000" anchor="ctr"/>
            <a:lstStyle/>
            <a:p>
              <a:pPr algn="ctr" eaLnBrk="1" hangingPunct="1">
                <a:defRPr/>
              </a:pPr>
              <a:r>
                <a:rPr lang="en-US" dirty="0">
                  <a:cs typeface="Arial" charset="0"/>
                </a:rPr>
                <a:t>Sync for </a:t>
              </a:r>
            </a:p>
            <a:p>
              <a:pPr algn="ctr" eaLnBrk="1" hangingPunct="1">
                <a:defRPr/>
              </a:pPr>
              <a:r>
                <a:rPr lang="en-US" dirty="0">
                  <a:cs typeface="Arial" charset="0"/>
                </a:rPr>
                <a:t>Science</a:t>
              </a:r>
              <a:endParaRPr lang="en-GB" dirty="0">
                <a:cs typeface="Arial" charset="0"/>
              </a:endParaRPr>
            </a:p>
          </p:txBody>
        </p:sp>
        <p:sp>
          <p:nvSpPr>
            <p:cNvPr id="34" name="Freeform 9">
              <a:extLst>
                <a:ext uri="{FF2B5EF4-FFF2-40B4-BE49-F238E27FC236}">
                  <a16:creationId xmlns:a16="http://schemas.microsoft.com/office/drawing/2014/main" id="{63A71B87-34BA-3C4B-9732-4C0FEF67745B}"/>
                </a:ext>
              </a:extLst>
            </p:cNvPr>
            <p:cNvSpPr>
              <a:spLocks/>
            </p:cNvSpPr>
            <p:nvPr/>
          </p:nvSpPr>
          <p:spPr bwMode="auto">
            <a:xfrm>
              <a:off x="2934342" y="3214789"/>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4">
                <a:lumMod val="60000"/>
                <a:lumOff val="40000"/>
              </a:schemeClr>
            </a:solidFill>
            <a:ln w="28575">
              <a:solidFill>
                <a:schemeClr val="bg1">
                  <a:lumMod val="50000"/>
                </a:schemeClr>
              </a:solidFill>
              <a:prstDash val="solid"/>
              <a:round/>
              <a:headEnd/>
              <a:tailEnd/>
            </a:ln>
          </p:spPr>
          <p:txBody>
            <a:bodyPr anchor="ctr"/>
            <a:lstStyle/>
            <a:p>
              <a:pPr algn="ctr" eaLnBrk="1" hangingPunct="1">
                <a:defRPr/>
              </a:pPr>
              <a:r>
                <a:rPr lang="en-US" dirty="0">
                  <a:cs typeface="Arial" charset="0"/>
                </a:rPr>
                <a:t>IHD, CHF, </a:t>
              </a:r>
            </a:p>
            <a:p>
              <a:pPr algn="ctr" eaLnBrk="1" hangingPunct="1">
                <a:defRPr/>
              </a:pPr>
              <a:r>
                <a:rPr lang="en-US" dirty="0">
                  <a:cs typeface="Arial" charset="0"/>
                </a:rPr>
                <a:t>HTN</a:t>
              </a:r>
              <a:endParaRPr lang="en-GB" dirty="0">
                <a:cs typeface="Arial" charset="0"/>
              </a:endParaRPr>
            </a:p>
          </p:txBody>
        </p:sp>
      </p:grpSp>
    </p:spTree>
    <p:extLst>
      <p:ext uri="{BB962C8B-B14F-4D97-AF65-F5344CB8AC3E}">
        <p14:creationId xmlns:p14="http://schemas.microsoft.com/office/powerpoint/2010/main" val="727532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ABA9005-C55B-7841-A1E9-A614B937CD73}"/>
              </a:ext>
            </a:extLst>
          </p:cNvPr>
          <p:cNvSpPr/>
          <p:nvPr/>
        </p:nvSpPr>
        <p:spPr>
          <a:xfrm>
            <a:off x="8403021" y="5360276"/>
            <a:ext cx="3788979" cy="149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ABF7EA-EC17-574E-B89E-73EA19A71FB5}"/>
              </a:ext>
            </a:extLst>
          </p:cNvPr>
          <p:cNvSpPr>
            <a:spLocks noGrp="1"/>
          </p:cNvSpPr>
          <p:nvPr>
            <p:ph type="title"/>
          </p:nvPr>
        </p:nvSpPr>
        <p:spPr/>
        <p:txBody>
          <a:bodyPr>
            <a:normAutofit fontScale="90000"/>
          </a:bodyPr>
          <a:lstStyle/>
          <a:p>
            <a:r>
              <a:rPr lang="en-US" dirty="0"/>
              <a:t>Expand e-care plan data elements &amp; standards: </a:t>
            </a:r>
            <a:br>
              <a:rPr lang="en-US" dirty="0"/>
            </a:br>
            <a:r>
              <a:rPr lang="en-US" dirty="0"/>
              <a:t>…beyond the work we are doing at NIDDK</a:t>
            </a:r>
          </a:p>
        </p:txBody>
      </p:sp>
      <p:grpSp>
        <p:nvGrpSpPr>
          <p:cNvPr id="3" name="Group 2">
            <a:extLst>
              <a:ext uri="{FF2B5EF4-FFF2-40B4-BE49-F238E27FC236}">
                <a16:creationId xmlns:a16="http://schemas.microsoft.com/office/drawing/2014/main" id="{B8C14FA6-C85D-BF41-8683-E87A372487A8}"/>
              </a:ext>
            </a:extLst>
          </p:cNvPr>
          <p:cNvGrpSpPr/>
          <p:nvPr/>
        </p:nvGrpSpPr>
        <p:grpSpPr>
          <a:xfrm>
            <a:off x="2147036" y="1656584"/>
            <a:ext cx="7897928" cy="4710112"/>
            <a:chOff x="1657235" y="1656584"/>
            <a:chExt cx="7897928" cy="4710112"/>
          </a:xfrm>
        </p:grpSpPr>
        <p:sp>
          <p:nvSpPr>
            <p:cNvPr id="12" name="Freeform 5">
              <a:extLst>
                <a:ext uri="{FF2B5EF4-FFF2-40B4-BE49-F238E27FC236}">
                  <a16:creationId xmlns:a16="http://schemas.microsoft.com/office/drawing/2014/main" id="{5B11544A-8CBD-584D-B56E-532B70054DC1}"/>
                </a:ext>
              </a:extLst>
            </p:cNvPr>
            <p:cNvSpPr>
              <a:spLocks/>
            </p:cNvSpPr>
            <p:nvPr/>
          </p:nvSpPr>
          <p:spPr bwMode="auto">
            <a:xfrm>
              <a:off x="1657235" y="3223446"/>
              <a:ext cx="1571625" cy="1887538"/>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chemeClr val="accent6">
                <a:lumMod val="40000"/>
                <a:lumOff val="60000"/>
              </a:schemeClr>
            </a:solidFill>
            <a:ln w="28575">
              <a:solidFill>
                <a:schemeClr val="bg1">
                  <a:lumMod val="50000"/>
                </a:schemeClr>
              </a:solidFill>
              <a:prstDash val="solid"/>
              <a:round/>
              <a:headEnd/>
              <a:tailEnd/>
            </a:ln>
          </p:spPr>
          <p:txBody>
            <a:bodyPr bIns="360000" anchor="ctr"/>
            <a:lstStyle/>
            <a:p>
              <a:pPr algn="ctr" eaLnBrk="1" hangingPunct="1">
                <a:defRPr/>
              </a:pPr>
              <a:r>
                <a:rPr lang="en-GB" dirty="0">
                  <a:cs typeface="Arial" charset="0"/>
                </a:rPr>
                <a:t>Bladder </a:t>
              </a:r>
            </a:p>
            <a:p>
              <a:pPr algn="ctr" eaLnBrk="1" hangingPunct="1">
                <a:defRPr/>
              </a:pPr>
              <a:r>
                <a:rPr lang="en-GB" dirty="0">
                  <a:cs typeface="Arial" charset="0"/>
                </a:rPr>
                <a:t>Health</a:t>
              </a:r>
            </a:p>
          </p:txBody>
        </p:sp>
        <p:sp>
          <p:nvSpPr>
            <p:cNvPr id="14" name="Freeform 7">
              <a:extLst>
                <a:ext uri="{FF2B5EF4-FFF2-40B4-BE49-F238E27FC236}">
                  <a16:creationId xmlns:a16="http://schemas.microsoft.com/office/drawing/2014/main" id="{154AB81E-B1AD-B742-91BD-34AF6BED0B38}"/>
                </a:ext>
              </a:extLst>
            </p:cNvPr>
            <p:cNvSpPr>
              <a:spLocks/>
            </p:cNvSpPr>
            <p:nvPr/>
          </p:nvSpPr>
          <p:spPr bwMode="auto">
            <a:xfrm>
              <a:off x="6419850" y="4482334"/>
              <a:ext cx="1884363" cy="1884362"/>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bg1">
                <a:lumMod val="75000"/>
              </a:schemeClr>
            </a:solidFill>
            <a:ln w="28575">
              <a:solidFill>
                <a:schemeClr val="bg1">
                  <a:lumMod val="50000"/>
                </a:schemeClr>
              </a:solidFill>
              <a:prstDash val="solid"/>
              <a:round/>
              <a:headEnd/>
              <a:tailEnd/>
            </a:ln>
          </p:spPr>
          <p:txBody>
            <a:bodyPr lIns="36000" tIns="324000" anchor="ctr"/>
            <a:lstStyle/>
            <a:p>
              <a:pPr algn="ctr" eaLnBrk="1" hangingPunct="1">
                <a:defRPr/>
              </a:pPr>
              <a:r>
                <a:rPr lang="en-US" dirty="0">
                  <a:cs typeface="Arial" charset="0"/>
                </a:rPr>
                <a:t>SIREN </a:t>
              </a:r>
            </a:p>
            <a:p>
              <a:pPr algn="ctr" eaLnBrk="1" hangingPunct="1">
                <a:defRPr/>
              </a:pPr>
              <a:r>
                <a:rPr lang="en-US" dirty="0">
                  <a:cs typeface="Arial" charset="0"/>
                </a:rPr>
                <a:t>Gravity</a:t>
              </a:r>
            </a:p>
            <a:p>
              <a:pPr algn="ctr" eaLnBrk="1" hangingPunct="1">
                <a:defRPr/>
              </a:pPr>
              <a:r>
                <a:rPr lang="en-US" dirty="0">
                  <a:cs typeface="Arial" charset="0"/>
                </a:rPr>
                <a:t>Project</a:t>
              </a:r>
              <a:endParaRPr lang="en-GB" dirty="0">
                <a:cs typeface="Arial" charset="0"/>
              </a:endParaRPr>
            </a:p>
          </p:txBody>
        </p:sp>
        <p:sp>
          <p:nvSpPr>
            <p:cNvPr id="15" name="Freeform 8">
              <a:extLst>
                <a:ext uri="{FF2B5EF4-FFF2-40B4-BE49-F238E27FC236}">
                  <a16:creationId xmlns:a16="http://schemas.microsoft.com/office/drawing/2014/main" id="{16472439-851E-0B48-A31F-FCACA0C701D9}"/>
                </a:ext>
              </a:extLst>
            </p:cNvPr>
            <p:cNvSpPr>
              <a:spLocks/>
            </p:cNvSpPr>
            <p:nvPr/>
          </p:nvSpPr>
          <p:spPr bwMode="auto">
            <a:xfrm>
              <a:off x="6096000" y="1656584"/>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accent6">
                <a:lumMod val="40000"/>
                <a:lumOff val="60000"/>
              </a:schemeClr>
            </a:solidFill>
            <a:ln w="28575">
              <a:solidFill>
                <a:schemeClr val="bg1">
                  <a:lumMod val="50000"/>
                </a:schemeClr>
              </a:solidFill>
              <a:prstDash val="solid"/>
              <a:round/>
              <a:headEnd/>
              <a:tailEnd/>
            </a:ln>
          </p:spPr>
          <p:txBody>
            <a:bodyPr bIns="360000" anchor="ctr"/>
            <a:lstStyle/>
            <a:p>
              <a:pPr algn="ctr" eaLnBrk="1" hangingPunct="1">
                <a:defRPr/>
              </a:pPr>
              <a:r>
                <a:rPr lang="en-US" sz="3200" dirty="0">
                  <a:solidFill>
                    <a:srgbClr val="FF0000"/>
                  </a:solidFill>
                  <a:cs typeface="Arial" charset="0"/>
                </a:rPr>
                <a:t>*</a:t>
              </a:r>
            </a:p>
            <a:p>
              <a:pPr algn="ctr" eaLnBrk="1" hangingPunct="1">
                <a:defRPr/>
              </a:pPr>
              <a:r>
                <a:rPr lang="en-US" dirty="0">
                  <a:cs typeface="Arial" charset="0"/>
                </a:rPr>
                <a:t>Hep C  (</a:t>
              </a:r>
              <a:r>
                <a:rPr lang="en-US" dirty="0" err="1">
                  <a:cs typeface="Arial" charset="0"/>
                </a:rPr>
                <a:t>MedMorph</a:t>
              </a:r>
              <a:r>
                <a:rPr lang="en-US" dirty="0">
                  <a:cs typeface="Arial" charset="0"/>
                </a:rPr>
                <a:t>)</a:t>
              </a:r>
              <a:endParaRPr lang="en-GB" dirty="0">
                <a:cs typeface="Arial" charset="0"/>
              </a:endParaRPr>
            </a:p>
          </p:txBody>
        </p:sp>
        <p:sp>
          <p:nvSpPr>
            <p:cNvPr id="18" name="Freeform 12">
              <a:extLst>
                <a:ext uri="{FF2B5EF4-FFF2-40B4-BE49-F238E27FC236}">
                  <a16:creationId xmlns:a16="http://schemas.microsoft.com/office/drawing/2014/main" id="{283EA024-BFF2-014E-B11F-DC943C41752B}"/>
                </a:ext>
              </a:extLst>
            </p:cNvPr>
            <p:cNvSpPr>
              <a:spLocks/>
            </p:cNvSpPr>
            <p:nvPr/>
          </p:nvSpPr>
          <p:spPr bwMode="auto">
            <a:xfrm>
              <a:off x="7667625" y="1656584"/>
              <a:ext cx="1887538" cy="1568450"/>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chemeClr val="accent6">
                <a:lumMod val="40000"/>
                <a:lumOff val="60000"/>
              </a:schemeClr>
            </a:solidFill>
            <a:ln w="28575">
              <a:solidFill>
                <a:schemeClr val="bg1">
                  <a:lumMod val="50000"/>
                </a:schemeClr>
              </a:solidFill>
              <a:prstDash val="solid"/>
              <a:round/>
              <a:headEnd/>
              <a:tailEnd/>
            </a:ln>
          </p:spPr>
          <p:txBody>
            <a:bodyPr lIns="360000" anchor="ctr"/>
            <a:lstStyle/>
            <a:p>
              <a:pPr algn="ctr" eaLnBrk="1" hangingPunct="1">
                <a:defRPr/>
              </a:pPr>
              <a:r>
                <a:rPr lang="en-US" dirty="0">
                  <a:cs typeface="Arial" charset="0"/>
                </a:rPr>
                <a:t>COVID 19</a:t>
              </a:r>
              <a:endParaRPr lang="en-GB" dirty="0">
                <a:cs typeface="Arial" charset="0"/>
              </a:endParaRPr>
            </a:p>
          </p:txBody>
        </p:sp>
        <p:sp>
          <p:nvSpPr>
            <p:cNvPr id="19" name="Freeform 13">
              <a:extLst>
                <a:ext uri="{FF2B5EF4-FFF2-40B4-BE49-F238E27FC236}">
                  <a16:creationId xmlns:a16="http://schemas.microsoft.com/office/drawing/2014/main" id="{5E70DAF1-E87F-2242-953D-21747025E21F}"/>
                </a:ext>
              </a:extLst>
            </p:cNvPr>
            <p:cNvSpPr>
              <a:spLocks/>
            </p:cNvSpPr>
            <p:nvPr/>
          </p:nvSpPr>
          <p:spPr bwMode="auto">
            <a:xfrm>
              <a:off x="7985125" y="4480746"/>
              <a:ext cx="1570038" cy="1885950"/>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chemeClr val="accent6">
                <a:lumMod val="40000"/>
                <a:lumOff val="60000"/>
              </a:schemeClr>
            </a:solidFill>
            <a:ln w="28575">
              <a:solidFill>
                <a:schemeClr val="bg1">
                  <a:lumMod val="50000"/>
                </a:schemeClr>
              </a:solidFill>
              <a:prstDash val="solid"/>
              <a:round/>
              <a:headEnd/>
              <a:tailEnd/>
            </a:ln>
          </p:spPr>
          <p:txBody>
            <a:bodyPr lIns="324000" tIns="288000" anchor="ctr"/>
            <a:lstStyle/>
            <a:p>
              <a:pPr algn="ctr" eaLnBrk="1" hangingPunct="1">
                <a:defRPr/>
              </a:pPr>
              <a:r>
                <a:rPr lang="en-US" dirty="0">
                  <a:cs typeface="Arial" charset="0"/>
                </a:rPr>
                <a:t>Alzheimer’s</a:t>
              </a:r>
            </a:p>
            <a:p>
              <a:pPr algn="ctr" eaLnBrk="1" hangingPunct="1">
                <a:defRPr/>
              </a:pPr>
              <a:r>
                <a:rPr lang="en-US" dirty="0">
                  <a:cs typeface="Arial" charset="0"/>
                </a:rPr>
                <a:t>&amp; Dementia</a:t>
              </a:r>
              <a:endParaRPr lang="en-GB" dirty="0">
                <a:cs typeface="Arial" charset="0"/>
              </a:endParaRPr>
            </a:p>
          </p:txBody>
        </p:sp>
        <p:sp>
          <p:nvSpPr>
            <p:cNvPr id="20" name="Freeform 9">
              <a:extLst>
                <a:ext uri="{FF2B5EF4-FFF2-40B4-BE49-F238E27FC236}">
                  <a16:creationId xmlns:a16="http://schemas.microsoft.com/office/drawing/2014/main" id="{FA4F1D57-1219-C649-B277-B2C9532B6350}"/>
                </a:ext>
              </a:extLst>
            </p:cNvPr>
            <p:cNvSpPr>
              <a:spLocks/>
            </p:cNvSpPr>
            <p:nvPr/>
          </p:nvSpPr>
          <p:spPr bwMode="auto">
            <a:xfrm>
              <a:off x="6099176" y="3214789"/>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4">
                <a:lumMod val="60000"/>
                <a:lumOff val="40000"/>
              </a:schemeClr>
            </a:solidFill>
            <a:ln w="28575">
              <a:solidFill>
                <a:schemeClr val="bg1">
                  <a:lumMod val="50000"/>
                </a:schemeClr>
              </a:solidFill>
              <a:prstDash val="solid"/>
              <a:round/>
              <a:headEnd/>
              <a:tailEnd/>
            </a:ln>
          </p:spPr>
          <p:txBody>
            <a:bodyPr anchor="ctr"/>
            <a:lstStyle/>
            <a:p>
              <a:pPr algn="ctr" eaLnBrk="1" hangingPunct="1">
                <a:defRPr/>
              </a:pPr>
              <a:r>
                <a:rPr lang="en-US" dirty="0">
                  <a:cs typeface="Arial" charset="0"/>
                </a:rPr>
                <a:t>Chronic </a:t>
              </a:r>
            </a:p>
            <a:p>
              <a:pPr algn="ctr" eaLnBrk="1" hangingPunct="1">
                <a:defRPr/>
              </a:pPr>
              <a:r>
                <a:rPr lang="en-US" dirty="0">
                  <a:cs typeface="Arial" charset="0"/>
                </a:rPr>
                <a:t>Pain &amp; </a:t>
              </a:r>
            </a:p>
            <a:p>
              <a:pPr algn="ctr" eaLnBrk="1" hangingPunct="1">
                <a:defRPr/>
              </a:pPr>
              <a:r>
                <a:rPr lang="en-US" dirty="0">
                  <a:cs typeface="Arial" charset="0"/>
                </a:rPr>
                <a:t>Opioids</a:t>
              </a:r>
              <a:endParaRPr lang="en-GB" dirty="0">
                <a:cs typeface="Arial" charset="0"/>
              </a:endParaRPr>
            </a:p>
          </p:txBody>
        </p:sp>
        <p:sp>
          <p:nvSpPr>
            <p:cNvPr id="21" name="Freeform 7">
              <a:extLst>
                <a:ext uri="{FF2B5EF4-FFF2-40B4-BE49-F238E27FC236}">
                  <a16:creationId xmlns:a16="http://schemas.microsoft.com/office/drawing/2014/main" id="{3BA6BAE4-DFF8-D043-90BF-F735D49540B0}"/>
                </a:ext>
              </a:extLst>
            </p:cNvPr>
            <p:cNvSpPr>
              <a:spLocks/>
            </p:cNvSpPr>
            <p:nvPr/>
          </p:nvSpPr>
          <p:spPr bwMode="auto">
            <a:xfrm>
              <a:off x="4841082" y="4482334"/>
              <a:ext cx="1884363" cy="1884362"/>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accent4">
                <a:lumMod val="60000"/>
                <a:lumOff val="40000"/>
              </a:schemeClr>
            </a:solidFill>
            <a:ln w="28575">
              <a:solidFill>
                <a:schemeClr val="bg1">
                  <a:lumMod val="50000"/>
                </a:schemeClr>
              </a:solidFill>
              <a:prstDash val="solid"/>
              <a:round/>
              <a:headEnd/>
              <a:tailEnd/>
            </a:ln>
          </p:spPr>
          <p:txBody>
            <a:bodyPr lIns="36000" tIns="324000" anchor="ctr"/>
            <a:lstStyle/>
            <a:p>
              <a:pPr algn="ctr" eaLnBrk="1" hangingPunct="1">
                <a:defRPr/>
              </a:pPr>
              <a:r>
                <a:rPr lang="en-US" dirty="0">
                  <a:cs typeface="Arial" charset="0"/>
                </a:rPr>
                <a:t>Type 2 </a:t>
              </a:r>
            </a:p>
            <a:p>
              <a:pPr algn="ctr" eaLnBrk="1" hangingPunct="1">
                <a:defRPr/>
              </a:pPr>
              <a:r>
                <a:rPr lang="en-US" dirty="0">
                  <a:cs typeface="Arial" charset="0"/>
                </a:rPr>
                <a:t>Diabetes</a:t>
              </a:r>
              <a:endParaRPr lang="en-GB" dirty="0">
                <a:cs typeface="Arial" charset="0"/>
              </a:endParaRPr>
            </a:p>
          </p:txBody>
        </p:sp>
        <p:sp>
          <p:nvSpPr>
            <p:cNvPr id="22" name="Freeform 8">
              <a:extLst>
                <a:ext uri="{FF2B5EF4-FFF2-40B4-BE49-F238E27FC236}">
                  <a16:creationId xmlns:a16="http://schemas.microsoft.com/office/drawing/2014/main" id="{1294D12A-BF11-0C47-BFE1-6788B283E98F}"/>
                </a:ext>
              </a:extLst>
            </p:cNvPr>
            <p:cNvSpPr>
              <a:spLocks/>
            </p:cNvSpPr>
            <p:nvPr/>
          </p:nvSpPr>
          <p:spPr bwMode="auto">
            <a:xfrm>
              <a:off x="4517232" y="1656584"/>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bg1">
                <a:lumMod val="75000"/>
              </a:schemeClr>
            </a:solidFill>
            <a:ln w="28575">
              <a:solidFill>
                <a:schemeClr val="bg1">
                  <a:lumMod val="50000"/>
                </a:schemeClr>
              </a:solidFill>
              <a:prstDash val="solid"/>
              <a:round/>
              <a:headEnd/>
              <a:tailEnd/>
            </a:ln>
          </p:spPr>
          <p:txBody>
            <a:bodyPr bIns="360000" anchor="ctr"/>
            <a:lstStyle/>
            <a:p>
              <a:pPr algn="ctr" eaLnBrk="1" hangingPunct="1">
                <a:defRPr/>
              </a:pPr>
              <a:r>
                <a:rPr lang="en-US" dirty="0" err="1">
                  <a:cs typeface="Arial" charset="0"/>
                </a:rPr>
                <a:t>eLTSS</a:t>
              </a:r>
              <a:endParaRPr lang="en-US" dirty="0">
                <a:cs typeface="Arial" charset="0"/>
              </a:endParaRPr>
            </a:p>
            <a:p>
              <a:pPr algn="ctr" eaLnBrk="1" hangingPunct="1">
                <a:defRPr/>
              </a:pPr>
              <a:r>
                <a:rPr lang="en-US" dirty="0">
                  <a:cs typeface="Arial" charset="0"/>
                </a:rPr>
                <a:t>Project</a:t>
              </a:r>
              <a:endParaRPr lang="en-GB" dirty="0">
                <a:cs typeface="Arial" charset="0"/>
              </a:endParaRPr>
            </a:p>
          </p:txBody>
        </p:sp>
        <p:sp>
          <p:nvSpPr>
            <p:cNvPr id="26" name="Freeform 9">
              <a:extLst>
                <a:ext uri="{FF2B5EF4-FFF2-40B4-BE49-F238E27FC236}">
                  <a16:creationId xmlns:a16="http://schemas.microsoft.com/office/drawing/2014/main" id="{DB2B9F0E-D7EC-714A-B751-F63FDD67DD3C}"/>
                </a:ext>
              </a:extLst>
            </p:cNvPr>
            <p:cNvSpPr>
              <a:spLocks/>
            </p:cNvSpPr>
            <p:nvPr/>
          </p:nvSpPr>
          <p:spPr bwMode="auto">
            <a:xfrm>
              <a:off x="4520408" y="3214789"/>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tx2">
                <a:lumMod val="40000"/>
                <a:lumOff val="60000"/>
              </a:schemeClr>
            </a:solidFill>
            <a:ln w="28575">
              <a:solidFill>
                <a:schemeClr val="bg1">
                  <a:lumMod val="50000"/>
                </a:schemeClr>
              </a:solidFill>
              <a:prstDash val="solid"/>
              <a:round/>
              <a:headEnd/>
              <a:tailEnd/>
            </a:ln>
          </p:spPr>
          <p:txBody>
            <a:bodyPr anchor="ctr"/>
            <a:lstStyle/>
            <a:p>
              <a:pPr algn="ctr" eaLnBrk="1" hangingPunct="1">
                <a:defRPr/>
              </a:pPr>
              <a:r>
                <a:rPr lang="en-US" dirty="0">
                  <a:cs typeface="Arial" charset="0"/>
                </a:rPr>
                <a:t>CKD</a:t>
              </a:r>
              <a:endParaRPr lang="en-GB" dirty="0">
                <a:cs typeface="Arial" charset="0"/>
              </a:endParaRPr>
            </a:p>
          </p:txBody>
        </p:sp>
        <p:sp>
          <p:nvSpPr>
            <p:cNvPr id="27" name="Freeform 7">
              <a:extLst>
                <a:ext uri="{FF2B5EF4-FFF2-40B4-BE49-F238E27FC236}">
                  <a16:creationId xmlns:a16="http://schemas.microsoft.com/office/drawing/2014/main" id="{51BB8AC8-5839-D540-AE51-83A5B18453C9}"/>
                </a:ext>
              </a:extLst>
            </p:cNvPr>
            <p:cNvSpPr>
              <a:spLocks/>
            </p:cNvSpPr>
            <p:nvPr/>
          </p:nvSpPr>
          <p:spPr bwMode="auto">
            <a:xfrm>
              <a:off x="3255016" y="4482334"/>
              <a:ext cx="1884363" cy="1884362"/>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bg1">
                <a:lumMod val="75000"/>
              </a:schemeClr>
            </a:solidFill>
            <a:ln w="28575">
              <a:solidFill>
                <a:schemeClr val="bg1">
                  <a:lumMod val="50000"/>
                </a:schemeClr>
              </a:solidFill>
              <a:prstDash val="solid"/>
              <a:round/>
              <a:headEnd/>
              <a:tailEnd/>
            </a:ln>
          </p:spPr>
          <p:txBody>
            <a:bodyPr lIns="36000" tIns="324000" anchor="ctr"/>
            <a:lstStyle/>
            <a:p>
              <a:pPr algn="ctr" eaLnBrk="1" hangingPunct="1">
                <a:defRPr/>
              </a:pPr>
              <a:r>
                <a:rPr lang="en-US" dirty="0">
                  <a:cs typeface="Arial" charset="0"/>
                </a:rPr>
                <a:t>SAMHSA </a:t>
              </a:r>
            </a:p>
            <a:p>
              <a:pPr algn="ctr" eaLnBrk="1" hangingPunct="1">
                <a:defRPr/>
              </a:pPr>
              <a:r>
                <a:rPr lang="en-US" dirty="0">
                  <a:cs typeface="Arial" charset="0"/>
                </a:rPr>
                <a:t>OCP</a:t>
              </a:r>
              <a:endParaRPr lang="en-GB" dirty="0">
                <a:cs typeface="Arial" charset="0"/>
              </a:endParaRPr>
            </a:p>
          </p:txBody>
        </p:sp>
        <p:sp>
          <p:nvSpPr>
            <p:cNvPr id="33" name="Freeform 8">
              <a:extLst>
                <a:ext uri="{FF2B5EF4-FFF2-40B4-BE49-F238E27FC236}">
                  <a16:creationId xmlns:a16="http://schemas.microsoft.com/office/drawing/2014/main" id="{31F42768-56CD-294B-A3E2-E4A463BFBB42}"/>
                </a:ext>
              </a:extLst>
            </p:cNvPr>
            <p:cNvSpPr>
              <a:spLocks/>
            </p:cNvSpPr>
            <p:nvPr/>
          </p:nvSpPr>
          <p:spPr bwMode="auto">
            <a:xfrm>
              <a:off x="2931166" y="1656584"/>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accent6">
                <a:lumMod val="40000"/>
                <a:lumOff val="60000"/>
              </a:schemeClr>
            </a:solidFill>
            <a:ln w="28575">
              <a:solidFill>
                <a:schemeClr val="bg1">
                  <a:lumMod val="50000"/>
                </a:schemeClr>
              </a:solidFill>
              <a:prstDash val="solid"/>
              <a:round/>
              <a:headEnd/>
              <a:tailEnd/>
            </a:ln>
          </p:spPr>
          <p:txBody>
            <a:bodyPr bIns="360000" anchor="ctr"/>
            <a:lstStyle/>
            <a:p>
              <a:pPr algn="ctr" eaLnBrk="1" hangingPunct="1">
                <a:defRPr/>
              </a:pPr>
              <a:r>
                <a:rPr lang="en-GB" sz="3200" dirty="0">
                  <a:solidFill>
                    <a:srgbClr val="FF0000"/>
                  </a:solidFill>
                  <a:cs typeface="Arial" charset="0"/>
                </a:rPr>
                <a:t>*</a:t>
              </a:r>
            </a:p>
            <a:p>
              <a:pPr algn="ctr" eaLnBrk="1" hangingPunct="1">
                <a:defRPr/>
              </a:pPr>
              <a:r>
                <a:rPr lang="en-GB" dirty="0">
                  <a:cs typeface="Arial" charset="0"/>
                </a:rPr>
                <a:t>Cancer</a:t>
              </a:r>
            </a:p>
            <a:p>
              <a:pPr algn="ctr">
                <a:defRPr/>
              </a:pPr>
              <a:r>
                <a:rPr lang="en-US" dirty="0">
                  <a:cs typeface="Arial" charset="0"/>
                </a:rPr>
                <a:t>(</a:t>
              </a:r>
              <a:r>
                <a:rPr lang="en-US" dirty="0" err="1">
                  <a:cs typeface="Arial" charset="0"/>
                </a:rPr>
                <a:t>MedMorph</a:t>
              </a:r>
              <a:r>
                <a:rPr lang="en-US" dirty="0">
                  <a:cs typeface="Arial" charset="0"/>
                </a:rPr>
                <a:t>)</a:t>
              </a:r>
              <a:endParaRPr lang="en-GB" dirty="0">
                <a:cs typeface="Arial" charset="0"/>
              </a:endParaRPr>
            </a:p>
          </p:txBody>
        </p:sp>
        <p:sp>
          <p:nvSpPr>
            <p:cNvPr id="34" name="Freeform 9">
              <a:extLst>
                <a:ext uri="{FF2B5EF4-FFF2-40B4-BE49-F238E27FC236}">
                  <a16:creationId xmlns:a16="http://schemas.microsoft.com/office/drawing/2014/main" id="{63A71B87-34BA-3C4B-9732-4C0FEF67745B}"/>
                </a:ext>
              </a:extLst>
            </p:cNvPr>
            <p:cNvSpPr>
              <a:spLocks/>
            </p:cNvSpPr>
            <p:nvPr/>
          </p:nvSpPr>
          <p:spPr bwMode="auto">
            <a:xfrm>
              <a:off x="2934342" y="3214789"/>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4">
                <a:lumMod val="60000"/>
                <a:lumOff val="40000"/>
              </a:schemeClr>
            </a:solidFill>
            <a:ln w="28575">
              <a:solidFill>
                <a:schemeClr val="bg1">
                  <a:lumMod val="50000"/>
                </a:schemeClr>
              </a:solidFill>
              <a:prstDash val="solid"/>
              <a:round/>
              <a:headEnd/>
              <a:tailEnd/>
            </a:ln>
          </p:spPr>
          <p:txBody>
            <a:bodyPr anchor="ctr"/>
            <a:lstStyle/>
            <a:p>
              <a:pPr algn="ctr" eaLnBrk="1" hangingPunct="1">
                <a:defRPr/>
              </a:pPr>
              <a:r>
                <a:rPr lang="en-US" dirty="0">
                  <a:cs typeface="Arial" charset="0"/>
                </a:rPr>
                <a:t>IHD, CHF, </a:t>
              </a:r>
            </a:p>
            <a:p>
              <a:pPr algn="ctr" eaLnBrk="1" hangingPunct="1">
                <a:defRPr/>
              </a:pPr>
              <a:r>
                <a:rPr lang="en-US" dirty="0">
                  <a:cs typeface="Arial" charset="0"/>
                </a:rPr>
                <a:t>HTN</a:t>
              </a:r>
              <a:endParaRPr lang="en-GB" dirty="0">
                <a:cs typeface="Arial" charset="0"/>
              </a:endParaRPr>
            </a:p>
          </p:txBody>
        </p:sp>
      </p:grpSp>
    </p:spTree>
    <p:extLst>
      <p:ext uri="{BB962C8B-B14F-4D97-AF65-F5344CB8AC3E}">
        <p14:creationId xmlns:p14="http://schemas.microsoft.com/office/powerpoint/2010/main" val="3629564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8DAC040-0DBC-A642-9D74-8AE07816E653}"/>
              </a:ext>
            </a:extLst>
          </p:cNvPr>
          <p:cNvSpPr/>
          <p:nvPr/>
        </p:nvSpPr>
        <p:spPr>
          <a:xfrm>
            <a:off x="8403021" y="5360276"/>
            <a:ext cx="3788979" cy="149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ABF7EA-EC17-574E-B89E-73EA19A71FB5}"/>
              </a:ext>
            </a:extLst>
          </p:cNvPr>
          <p:cNvSpPr>
            <a:spLocks noGrp="1"/>
          </p:cNvSpPr>
          <p:nvPr>
            <p:ph type="title"/>
          </p:nvPr>
        </p:nvSpPr>
        <p:spPr>
          <a:xfrm>
            <a:off x="609600" y="182880"/>
            <a:ext cx="10972800" cy="914400"/>
          </a:xfrm>
        </p:spPr>
        <p:txBody>
          <a:bodyPr>
            <a:normAutofit fontScale="90000"/>
          </a:bodyPr>
          <a:lstStyle/>
          <a:p>
            <a:r>
              <a:rPr lang="en-US" dirty="0"/>
              <a:t>Expand e-care plan data elements &amp; standards: </a:t>
            </a:r>
            <a:br>
              <a:rPr lang="en-US" dirty="0"/>
            </a:br>
            <a:r>
              <a:rPr lang="en-US" dirty="0"/>
              <a:t>…beyond the work we are doing at NIDDK</a:t>
            </a:r>
          </a:p>
        </p:txBody>
      </p:sp>
      <p:grpSp>
        <p:nvGrpSpPr>
          <p:cNvPr id="3" name="Group 2">
            <a:extLst>
              <a:ext uri="{FF2B5EF4-FFF2-40B4-BE49-F238E27FC236}">
                <a16:creationId xmlns:a16="http://schemas.microsoft.com/office/drawing/2014/main" id="{F24E494A-4921-2D41-B957-5C45F000CB97}"/>
              </a:ext>
            </a:extLst>
          </p:cNvPr>
          <p:cNvGrpSpPr/>
          <p:nvPr/>
        </p:nvGrpSpPr>
        <p:grpSpPr>
          <a:xfrm>
            <a:off x="2147036" y="1653409"/>
            <a:ext cx="7897928" cy="4713287"/>
            <a:chOff x="1657235" y="1653409"/>
            <a:chExt cx="7897928" cy="4713287"/>
          </a:xfrm>
        </p:grpSpPr>
        <p:sp>
          <p:nvSpPr>
            <p:cNvPr id="12" name="Freeform 5">
              <a:extLst>
                <a:ext uri="{FF2B5EF4-FFF2-40B4-BE49-F238E27FC236}">
                  <a16:creationId xmlns:a16="http://schemas.microsoft.com/office/drawing/2014/main" id="{5B11544A-8CBD-584D-B56E-532B70054DC1}"/>
                </a:ext>
              </a:extLst>
            </p:cNvPr>
            <p:cNvSpPr>
              <a:spLocks/>
            </p:cNvSpPr>
            <p:nvPr/>
          </p:nvSpPr>
          <p:spPr bwMode="auto">
            <a:xfrm>
              <a:off x="1657235" y="3223446"/>
              <a:ext cx="1571625" cy="1887538"/>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chemeClr val="accent6">
                <a:lumMod val="40000"/>
                <a:lumOff val="60000"/>
              </a:schemeClr>
            </a:solidFill>
            <a:ln w="28575">
              <a:solidFill>
                <a:schemeClr val="bg1">
                  <a:lumMod val="50000"/>
                </a:schemeClr>
              </a:solidFill>
              <a:prstDash val="solid"/>
              <a:round/>
              <a:headEnd/>
              <a:tailEnd/>
            </a:ln>
          </p:spPr>
          <p:txBody>
            <a:bodyPr bIns="360000" anchor="ctr"/>
            <a:lstStyle/>
            <a:p>
              <a:pPr algn="ctr" eaLnBrk="1" hangingPunct="1">
                <a:defRPr/>
              </a:pPr>
              <a:r>
                <a:rPr lang="en-GB">
                  <a:cs typeface="Arial" charset="0"/>
                </a:rPr>
                <a:t>Bladder</a:t>
              </a:r>
            </a:p>
            <a:p>
              <a:pPr algn="ctr" eaLnBrk="1" hangingPunct="1">
                <a:defRPr/>
              </a:pPr>
              <a:r>
                <a:rPr lang="en-GB">
                  <a:cs typeface="Arial" charset="0"/>
                </a:rPr>
                <a:t>Health</a:t>
              </a:r>
              <a:endParaRPr lang="en-GB" dirty="0">
                <a:cs typeface="Arial" charset="0"/>
              </a:endParaRPr>
            </a:p>
          </p:txBody>
        </p:sp>
        <p:sp>
          <p:nvSpPr>
            <p:cNvPr id="13" name="Freeform 6">
              <a:extLst>
                <a:ext uri="{FF2B5EF4-FFF2-40B4-BE49-F238E27FC236}">
                  <a16:creationId xmlns:a16="http://schemas.microsoft.com/office/drawing/2014/main" id="{561388B0-6C09-B64D-AC45-0DBEB9CFDF2A}"/>
                </a:ext>
              </a:extLst>
            </p:cNvPr>
            <p:cNvSpPr>
              <a:spLocks/>
            </p:cNvSpPr>
            <p:nvPr/>
          </p:nvSpPr>
          <p:spPr bwMode="auto">
            <a:xfrm>
              <a:off x="7983538" y="2913884"/>
              <a:ext cx="1571625" cy="1881187"/>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BADCA2"/>
            </a:solidFill>
            <a:ln w="28575">
              <a:solidFill>
                <a:schemeClr val="bg1">
                  <a:lumMod val="50000"/>
                </a:schemeClr>
              </a:solidFill>
              <a:prstDash val="solid"/>
              <a:round/>
              <a:headEnd/>
              <a:tailEnd/>
            </a:ln>
          </p:spPr>
          <p:txBody>
            <a:bodyPr lIns="288000" tIns="288000" anchor="ctr"/>
            <a:lstStyle/>
            <a:p>
              <a:pPr algn="ctr" eaLnBrk="1" hangingPunct="1">
                <a:defRPr/>
              </a:pPr>
              <a:r>
                <a:rPr lang="en-US" dirty="0">
                  <a:cs typeface="Arial" charset="0"/>
                </a:rPr>
                <a:t>Use of </a:t>
              </a:r>
            </a:p>
            <a:p>
              <a:pPr algn="ctr" eaLnBrk="1" hangingPunct="1">
                <a:defRPr/>
              </a:pPr>
              <a:r>
                <a:rPr lang="en-US" dirty="0">
                  <a:cs typeface="Arial" charset="0"/>
                </a:rPr>
                <a:t>Clinical </a:t>
              </a:r>
            </a:p>
            <a:p>
              <a:pPr algn="ctr" eaLnBrk="1" hangingPunct="1">
                <a:defRPr/>
              </a:pPr>
              <a:r>
                <a:rPr lang="en-US" dirty="0">
                  <a:cs typeface="Arial" charset="0"/>
                </a:rPr>
                <a:t>Terminology</a:t>
              </a:r>
              <a:endParaRPr lang="en-GB" dirty="0">
                <a:cs typeface="Arial" charset="0"/>
              </a:endParaRPr>
            </a:p>
          </p:txBody>
        </p:sp>
        <p:sp>
          <p:nvSpPr>
            <p:cNvPr id="14" name="Freeform 7">
              <a:extLst>
                <a:ext uri="{FF2B5EF4-FFF2-40B4-BE49-F238E27FC236}">
                  <a16:creationId xmlns:a16="http://schemas.microsoft.com/office/drawing/2014/main" id="{154AB81E-B1AD-B742-91BD-34AF6BED0B38}"/>
                </a:ext>
              </a:extLst>
            </p:cNvPr>
            <p:cNvSpPr>
              <a:spLocks/>
            </p:cNvSpPr>
            <p:nvPr/>
          </p:nvSpPr>
          <p:spPr bwMode="auto">
            <a:xfrm>
              <a:off x="6419850" y="4482334"/>
              <a:ext cx="1884363" cy="1884362"/>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bg1">
                <a:lumMod val="75000"/>
              </a:schemeClr>
            </a:solidFill>
            <a:ln w="28575">
              <a:solidFill>
                <a:schemeClr val="bg1">
                  <a:lumMod val="50000"/>
                </a:schemeClr>
              </a:solidFill>
              <a:prstDash val="solid"/>
              <a:round/>
              <a:headEnd/>
              <a:tailEnd/>
            </a:ln>
          </p:spPr>
          <p:txBody>
            <a:bodyPr lIns="36000" tIns="324000" anchor="ctr"/>
            <a:lstStyle/>
            <a:p>
              <a:pPr algn="ctr" eaLnBrk="1" hangingPunct="1">
                <a:defRPr/>
              </a:pPr>
              <a:r>
                <a:rPr lang="en-US" dirty="0">
                  <a:cs typeface="Arial" charset="0"/>
                </a:rPr>
                <a:t>SIREN </a:t>
              </a:r>
            </a:p>
            <a:p>
              <a:pPr algn="ctr" eaLnBrk="1" hangingPunct="1">
                <a:defRPr/>
              </a:pPr>
              <a:r>
                <a:rPr lang="en-US" dirty="0">
                  <a:cs typeface="Arial" charset="0"/>
                </a:rPr>
                <a:t>Gravity</a:t>
              </a:r>
            </a:p>
            <a:p>
              <a:pPr algn="ctr" eaLnBrk="1" hangingPunct="1">
                <a:defRPr/>
              </a:pPr>
              <a:r>
                <a:rPr lang="en-US" dirty="0">
                  <a:cs typeface="Arial" charset="0"/>
                </a:rPr>
                <a:t>Project</a:t>
              </a:r>
              <a:endParaRPr lang="en-GB" dirty="0">
                <a:cs typeface="Arial" charset="0"/>
              </a:endParaRPr>
            </a:p>
          </p:txBody>
        </p:sp>
        <p:sp>
          <p:nvSpPr>
            <p:cNvPr id="15" name="Freeform 8">
              <a:extLst>
                <a:ext uri="{FF2B5EF4-FFF2-40B4-BE49-F238E27FC236}">
                  <a16:creationId xmlns:a16="http://schemas.microsoft.com/office/drawing/2014/main" id="{16472439-851E-0B48-A31F-FCACA0C701D9}"/>
                </a:ext>
              </a:extLst>
            </p:cNvPr>
            <p:cNvSpPr>
              <a:spLocks/>
            </p:cNvSpPr>
            <p:nvPr/>
          </p:nvSpPr>
          <p:spPr bwMode="auto">
            <a:xfrm>
              <a:off x="6096000" y="1656584"/>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accent6">
                <a:lumMod val="40000"/>
                <a:lumOff val="60000"/>
              </a:schemeClr>
            </a:solidFill>
            <a:ln w="28575">
              <a:solidFill>
                <a:schemeClr val="bg1">
                  <a:lumMod val="50000"/>
                </a:schemeClr>
              </a:solidFill>
              <a:prstDash val="solid"/>
              <a:round/>
              <a:headEnd/>
              <a:tailEnd/>
            </a:ln>
          </p:spPr>
          <p:txBody>
            <a:bodyPr bIns="360000" anchor="ctr"/>
            <a:lstStyle/>
            <a:p>
              <a:pPr algn="ctr">
                <a:defRPr/>
              </a:pPr>
              <a:r>
                <a:rPr lang="en-US" sz="3200" dirty="0">
                  <a:solidFill>
                    <a:srgbClr val="FF0000"/>
                  </a:solidFill>
                  <a:cs typeface="Arial" charset="0"/>
                </a:rPr>
                <a:t>*</a:t>
              </a:r>
            </a:p>
            <a:p>
              <a:pPr algn="ctr">
                <a:defRPr/>
              </a:pPr>
              <a:r>
                <a:rPr lang="en-US" dirty="0">
                  <a:cs typeface="Arial" charset="0"/>
                </a:rPr>
                <a:t>Hep C  (</a:t>
              </a:r>
              <a:r>
                <a:rPr lang="en-US" dirty="0" err="1">
                  <a:cs typeface="Arial" charset="0"/>
                </a:rPr>
                <a:t>MedMorph</a:t>
              </a:r>
              <a:r>
                <a:rPr lang="en-US" dirty="0">
                  <a:cs typeface="Arial" charset="0"/>
                </a:rPr>
                <a:t>)</a:t>
              </a:r>
              <a:endParaRPr lang="en-GB" dirty="0">
                <a:cs typeface="Arial" charset="0"/>
              </a:endParaRPr>
            </a:p>
          </p:txBody>
        </p:sp>
        <p:sp>
          <p:nvSpPr>
            <p:cNvPr id="16" name="Freeform 10">
              <a:extLst>
                <a:ext uri="{FF2B5EF4-FFF2-40B4-BE49-F238E27FC236}">
                  <a16:creationId xmlns:a16="http://schemas.microsoft.com/office/drawing/2014/main" id="{CECEBF1E-B393-AB4F-8BFE-7F53A872DC82}"/>
                </a:ext>
              </a:extLst>
            </p:cNvPr>
            <p:cNvSpPr>
              <a:spLocks/>
            </p:cNvSpPr>
            <p:nvPr/>
          </p:nvSpPr>
          <p:spPr bwMode="auto">
            <a:xfrm>
              <a:off x="1657235" y="1653409"/>
              <a:ext cx="1568450" cy="1885950"/>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BADCA2"/>
            </a:solidFill>
            <a:ln w="28575">
              <a:solidFill>
                <a:schemeClr val="bg1">
                  <a:lumMod val="50000"/>
                </a:schemeClr>
              </a:solidFill>
              <a:prstDash val="solid"/>
              <a:round/>
              <a:headEnd/>
              <a:tailEnd/>
            </a:ln>
          </p:spPr>
          <p:txBody>
            <a:bodyPr bIns="360000" anchor="ctr"/>
            <a:lstStyle/>
            <a:p>
              <a:pPr algn="ctr" eaLnBrk="1" hangingPunct="1">
                <a:defRPr/>
              </a:pPr>
              <a:r>
                <a:rPr lang="en-US" sz="3200" dirty="0">
                  <a:solidFill>
                    <a:srgbClr val="FF0000"/>
                  </a:solidFill>
                  <a:cs typeface="Arial" charset="0"/>
                </a:rPr>
                <a:t>*</a:t>
              </a:r>
            </a:p>
            <a:p>
              <a:pPr algn="ctr" eaLnBrk="1" hangingPunct="1">
                <a:defRPr/>
              </a:pPr>
              <a:r>
                <a:rPr lang="en-US" dirty="0">
                  <a:cs typeface="Arial" charset="0"/>
                </a:rPr>
                <a:t>FHIR for research</a:t>
              </a:r>
            </a:p>
            <a:p>
              <a:pPr algn="ctr" eaLnBrk="1" hangingPunct="1">
                <a:defRPr/>
              </a:pPr>
              <a:r>
                <a:rPr lang="en-US" dirty="0">
                  <a:cs typeface="Arial" charset="0"/>
                </a:rPr>
                <a:t>(</a:t>
              </a:r>
              <a:r>
                <a:rPr lang="en-US" dirty="0" err="1">
                  <a:cs typeface="Arial" charset="0"/>
                </a:rPr>
                <a:t>MedMorph</a:t>
              </a:r>
              <a:r>
                <a:rPr lang="en-US" dirty="0">
                  <a:cs typeface="Arial" charset="0"/>
                </a:rPr>
                <a:t>)</a:t>
              </a:r>
              <a:endParaRPr lang="en-GB" dirty="0">
                <a:cs typeface="Arial" charset="0"/>
              </a:endParaRPr>
            </a:p>
          </p:txBody>
        </p:sp>
        <p:sp>
          <p:nvSpPr>
            <p:cNvPr id="17" name="Freeform 11">
              <a:extLst>
                <a:ext uri="{FF2B5EF4-FFF2-40B4-BE49-F238E27FC236}">
                  <a16:creationId xmlns:a16="http://schemas.microsoft.com/office/drawing/2014/main" id="{5C70D192-13E2-6F44-A772-4677D9628A0E}"/>
                </a:ext>
              </a:extLst>
            </p:cNvPr>
            <p:cNvSpPr>
              <a:spLocks/>
            </p:cNvSpPr>
            <p:nvPr/>
          </p:nvSpPr>
          <p:spPr bwMode="auto">
            <a:xfrm>
              <a:off x="1657235" y="4793484"/>
              <a:ext cx="1887538" cy="1570037"/>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BADCA2"/>
            </a:solidFill>
            <a:ln w="28575">
              <a:solidFill>
                <a:schemeClr val="bg1">
                  <a:lumMod val="50000"/>
                </a:schemeClr>
              </a:solidFill>
              <a:prstDash val="solid"/>
              <a:round/>
              <a:headEnd/>
              <a:tailEnd/>
            </a:ln>
          </p:spPr>
          <p:txBody>
            <a:bodyPr rIns="324000" anchor="ctr"/>
            <a:lstStyle/>
            <a:p>
              <a:pPr algn="ctr" eaLnBrk="1" hangingPunct="1">
                <a:defRPr/>
              </a:pPr>
              <a:r>
                <a:rPr lang="en-US" dirty="0">
                  <a:cs typeface="Arial" charset="0"/>
                </a:rPr>
                <a:t>HIEs</a:t>
              </a:r>
              <a:endParaRPr lang="en-GB" dirty="0">
                <a:cs typeface="Arial" charset="0"/>
              </a:endParaRPr>
            </a:p>
          </p:txBody>
        </p:sp>
        <p:sp>
          <p:nvSpPr>
            <p:cNvPr id="18" name="Freeform 12">
              <a:extLst>
                <a:ext uri="{FF2B5EF4-FFF2-40B4-BE49-F238E27FC236}">
                  <a16:creationId xmlns:a16="http://schemas.microsoft.com/office/drawing/2014/main" id="{283EA024-BFF2-014E-B11F-DC943C41752B}"/>
                </a:ext>
              </a:extLst>
            </p:cNvPr>
            <p:cNvSpPr>
              <a:spLocks/>
            </p:cNvSpPr>
            <p:nvPr/>
          </p:nvSpPr>
          <p:spPr bwMode="auto">
            <a:xfrm>
              <a:off x="7667625" y="1656584"/>
              <a:ext cx="1887538" cy="1568450"/>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chemeClr val="accent6">
                <a:lumMod val="40000"/>
                <a:lumOff val="60000"/>
              </a:schemeClr>
            </a:solidFill>
            <a:ln w="28575">
              <a:solidFill>
                <a:schemeClr val="bg1">
                  <a:lumMod val="50000"/>
                </a:schemeClr>
              </a:solidFill>
              <a:prstDash val="solid"/>
              <a:round/>
              <a:headEnd/>
              <a:tailEnd/>
            </a:ln>
          </p:spPr>
          <p:txBody>
            <a:bodyPr lIns="360000" anchor="ctr"/>
            <a:lstStyle/>
            <a:p>
              <a:pPr algn="ctr" eaLnBrk="1" hangingPunct="1">
                <a:defRPr/>
              </a:pPr>
              <a:r>
                <a:rPr lang="en-US" dirty="0">
                  <a:cs typeface="Arial" charset="0"/>
                </a:rPr>
                <a:t>COVID 19</a:t>
              </a:r>
              <a:endParaRPr lang="en-GB" dirty="0">
                <a:cs typeface="Arial" charset="0"/>
              </a:endParaRPr>
            </a:p>
          </p:txBody>
        </p:sp>
        <p:sp>
          <p:nvSpPr>
            <p:cNvPr id="19" name="Freeform 13">
              <a:extLst>
                <a:ext uri="{FF2B5EF4-FFF2-40B4-BE49-F238E27FC236}">
                  <a16:creationId xmlns:a16="http://schemas.microsoft.com/office/drawing/2014/main" id="{5E70DAF1-E87F-2242-953D-21747025E21F}"/>
                </a:ext>
              </a:extLst>
            </p:cNvPr>
            <p:cNvSpPr>
              <a:spLocks/>
            </p:cNvSpPr>
            <p:nvPr/>
          </p:nvSpPr>
          <p:spPr bwMode="auto">
            <a:xfrm>
              <a:off x="7985125" y="4480746"/>
              <a:ext cx="1570038" cy="1885950"/>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chemeClr val="accent6">
                <a:lumMod val="40000"/>
                <a:lumOff val="60000"/>
              </a:schemeClr>
            </a:solidFill>
            <a:ln w="28575">
              <a:solidFill>
                <a:schemeClr val="bg1">
                  <a:lumMod val="50000"/>
                </a:schemeClr>
              </a:solidFill>
              <a:prstDash val="solid"/>
              <a:round/>
              <a:headEnd/>
              <a:tailEnd/>
            </a:ln>
          </p:spPr>
          <p:txBody>
            <a:bodyPr lIns="324000" tIns="288000" anchor="ctr"/>
            <a:lstStyle/>
            <a:p>
              <a:pPr algn="ctr" eaLnBrk="1" hangingPunct="1">
                <a:defRPr/>
              </a:pPr>
              <a:r>
                <a:rPr lang="en-US" dirty="0">
                  <a:cs typeface="Arial" charset="0"/>
                </a:rPr>
                <a:t>Alzheimer’s</a:t>
              </a:r>
            </a:p>
            <a:p>
              <a:pPr algn="ctr" eaLnBrk="1" hangingPunct="1">
                <a:defRPr/>
              </a:pPr>
              <a:r>
                <a:rPr lang="en-US" dirty="0">
                  <a:cs typeface="Arial" charset="0"/>
                </a:rPr>
                <a:t>&amp; Dementia</a:t>
              </a:r>
              <a:endParaRPr lang="en-GB" dirty="0">
                <a:cs typeface="Arial" charset="0"/>
              </a:endParaRPr>
            </a:p>
          </p:txBody>
        </p:sp>
        <p:sp>
          <p:nvSpPr>
            <p:cNvPr id="20" name="Freeform 9">
              <a:extLst>
                <a:ext uri="{FF2B5EF4-FFF2-40B4-BE49-F238E27FC236}">
                  <a16:creationId xmlns:a16="http://schemas.microsoft.com/office/drawing/2014/main" id="{FA4F1D57-1219-C649-B277-B2C9532B6350}"/>
                </a:ext>
              </a:extLst>
            </p:cNvPr>
            <p:cNvSpPr>
              <a:spLocks/>
            </p:cNvSpPr>
            <p:nvPr/>
          </p:nvSpPr>
          <p:spPr bwMode="auto">
            <a:xfrm>
              <a:off x="6099176" y="3214789"/>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4">
                <a:lumMod val="60000"/>
                <a:lumOff val="40000"/>
              </a:schemeClr>
            </a:solidFill>
            <a:ln w="28575">
              <a:solidFill>
                <a:schemeClr val="bg1">
                  <a:lumMod val="50000"/>
                </a:schemeClr>
              </a:solidFill>
              <a:prstDash val="solid"/>
              <a:round/>
              <a:headEnd/>
              <a:tailEnd/>
            </a:ln>
          </p:spPr>
          <p:txBody>
            <a:bodyPr anchor="ctr"/>
            <a:lstStyle/>
            <a:p>
              <a:pPr algn="ctr" eaLnBrk="1" hangingPunct="1">
                <a:defRPr/>
              </a:pPr>
              <a:r>
                <a:rPr lang="en-US" dirty="0">
                  <a:cs typeface="Arial" charset="0"/>
                </a:rPr>
                <a:t>Chronic </a:t>
              </a:r>
            </a:p>
            <a:p>
              <a:pPr algn="ctr" eaLnBrk="1" hangingPunct="1">
                <a:defRPr/>
              </a:pPr>
              <a:r>
                <a:rPr lang="en-US" dirty="0">
                  <a:cs typeface="Arial" charset="0"/>
                </a:rPr>
                <a:t>Pain &amp; </a:t>
              </a:r>
            </a:p>
            <a:p>
              <a:pPr algn="ctr" eaLnBrk="1" hangingPunct="1">
                <a:defRPr/>
              </a:pPr>
              <a:r>
                <a:rPr lang="en-US" dirty="0">
                  <a:cs typeface="Arial" charset="0"/>
                </a:rPr>
                <a:t>Opioids</a:t>
              </a:r>
              <a:endParaRPr lang="en-GB" dirty="0">
                <a:cs typeface="Arial" charset="0"/>
              </a:endParaRPr>
            </a:p>
          </p:txBody>
        </p:sp>
        <p:sp>
          <p:nvSpPr>
            <p:cNvPr id="21" name="Freeform 7">
              <a:extLst>
                <a:ext uri="{FF2B5EF4-FFF2-40B4-BE49-F238E27FC236}">
                  <a16:creationId xmlns:a16="http://schemas.microsoft.com/office/drawing/2014/main" id="{3BA6BAE4-DFF8-D043-90BF-F735D49540B0}"/>
                </a:ext>
              </a:extLst>
            </p:cNvPr>
            <p:cNvSpPr>
              <a:spLocks/>
            </p:cNvSpPr>
            <p:nvPr/>
          </p:nvSpPr>
          <p:spPr bwMode="auto">
            <a:xfrm>
              <a:off x="4841082" y="4482334"/>
              <a:ext cx="1884363" cy="1884362"/>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accent4">
                <a:lumMod val="60000"/>
                <a:lumOff val="40000"/>
              </a:schemeClr>
            </a:solidFill>
            <a:ln w="28575">
              <a:solidFill>
                <a:schemeClr val="bg1">
                  <a:lumMod val="50000"/>
                </a:schemeClr>
              </a:solidFill>
              <a:prstDash val="solid"/>
              <a:round/>
              <a:headEnd/>
              <a:tailEnd/>
            </a:ln>
          </p:spPr>
          <p:txBody>
            <a:bodyPr lIns="36000" tIns="324000" anchor="ctr"/>
            <a:lstStyle/>
            <a:p>
              <a:pPr algn="ctr" eaLnBrk="1" hangingPunct="1">
                <a:defRPr/>
              </a:pPr>
              <a:r>
                <a:rPr lang="en-US" dirty="0">
                  <a:cs typeface="Arial" charset="0"/>
                </a:rPr>
                <a:t>Type 2 </a:t>
              </a:r>
            </a:p>
            <a:p>
              <a:pPr algn="ctr" eaLnBrk="1" hangingPunct="1">
                <a:defRPr/>
              </a:pPr>
              <a:r>
                <a:rPr lang="en-US" dirty="0">
                  <a:cs typeface="Arial" charset="0"/>
                </a:rPr>
                <a:t>Diabetes</a:t>
              </a:r>
              <a:endParaRPr lang="en-GB" dirty="0">
                <a:cs typeface="Arial" charset="0"/>
              </a:endParaRPr>
            </a:p>
          </p:txBody>
        </p:sp>
        <p:sp>
          <p:nvSpPr>
            <p:cNvPr id="22" name="Freeform 8">
              <a:extLst>
                <a:ext uri="{FF2B5EF4-FFF2-40B4-BE49-F238E27FC236}">
                  <a16:creationId xmlns:a16="http://schemas.microsoft.com/office/drawing/2014/main" id="{1294D12A-BF11-0C47-BFE1-6788B283E98F}"/>
                </a:ext>
              </a:extLst>
            </p:cNvPr>
            <p:cNvSpPr>
              <a:spLocks/>
            </p:cNvSpPr>
            <p:nvPr/>
          </p:nvSpPr>
          <p:spPr bwMode="auto">
            <a:xfrm>
              <a:off x="4517232" y="1656584"/>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bg1">
                <a:lumMod val="75000"/>
              </a:schemeClr>
            </a:solidFill>
            <a:ln w="28575">
              <a:solidFill>
                <a:schemeClr val="bg1">
                  <a:lumMod val="50000"/>
                </a:schemeClr>
              </a:solidFill>
              <a:prstDash val="solid"/>
              <a:round/>
              <a:headEnd/>
              <a:tailEnd/>
            </a:ln>
          </p:spPr>
          <p:txBody>
            <a:bodyPr bIns="360000" anchor="ctr"/>
            <a:lstStyle/>
            <a:p>
              <a:pPr algn="ctr" eaLnBrk="1" hangingPunct="1">
                <a:defRPr/>
              </a:pPr>
              <a:r>
                <a:rPr lang="en-US" dirty="0" err="1">
                  <a:cs typeface="Arial" charset="0"/>
                </a:rPr>
                <a:t>eLTSS</a:t>
              </a:r>
              <a:endParaRPr lang="en-US" dirty="0">
                <a:cs typeface="Arial" charset="0"/>
              </a:endParaRPr>
            </a:p>
            <a:p>
              <a:pPr algn="ctr" eaLnBrk="1" hangingPunct="1">
                <a:defRPr/>
              </a:pPr>
              <a:r>
                <a:rPr lang="en-US" dirty="0">
                  <a:cs typeface="Arial" charset="0"/>
                </a:rPr>
                <a:t>Project</a:t>
              </a:r>
              <a:endParaRPr lang="en-GB" dirty="0">
                <a:cs typeface="Arial" charset="0"/>
              </a:endParaRPr>
            </a:p>
          </p:txBody>
        </p:sp>
        <p:sp>
          <p:nvSpPr>
            <p:cNvPr id="26" name="Freeform 9">
              <a:extLst>
                <a:ext uri="{FF2B5EF4-FFF2-40B4-BE49-F238E27FC236}">
                  <a16:creationId xmlns:a16="http://schemas.microsoft.com/office/drawing/2014/main" id="{DB2B9F0E-D7EC-714A-B751-F63FDD67DD3C}"/>
                </a:ext>
              </a:extLst>
            </p:cNvPr>
            <p:cNvSpPr>
              <a:spLocks/>
            </p:cNvSpPr>
            <p:nvPr/>
          </p:nvSpPr>
          <p:spPr bwMode="auto">
            <a:xfrm>
              <a:off x="4520408" y="3214789"/>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tx2">
                <a:lumMod val="40000"/>
                <a:lumOff val="60000"/>
              </a:schemeClr>
            </a:solidFill>
            <a:ln w="28575">
              <a:solidFill>
                <a:schemeClr val="bg1">
                  <a:lumMod val="50000"/>
                </a:schemeClr>
              </a:solidFill>
              <a:prstDash val="solid"/>
              <a:round/>
              <a:headEnd/>
              <a:tailEnd/>
            </a:ln>
          </p:spPr>
          <p:txBody>
            <a:bodyPr anchor="ctr"/>
            <a:lstStyle/>
            <a:p>
              <a:pPr algn="ctr" eaLnBrk="1" hangingPunct="1">
                <a:defRPr/>
              </a:pPr>
              <a:r>
                <a:rPr lang="en-US" dirty="0">
                  <a:cs typeface="Arial" charset="0"/>
                </a:rPr>
                <a:t>CKD</a:t>
              </a:r>
              <a:endParaRPr lang="en-GB" dirty="0">
                <a:cs typeface="Arial" charset="0"/>
              </a:endParaRPr>
            </a:p>
          </p:txBody>
        </p:sp>
        <p:sp>
          <p:nvSpPr>
            <p:cNvPr id="27" name="Freeform 7">
              <a:extLst>
                <a:ext uri="{FF2B5EF4-FFF2-40B4-BE49-F238E27FC236}">
                  <a16:creationId xmlns:a16="http://schemas.microsoft.com/office/drawing/2014/main" id="{51BB8AC8-5839-D540-AE51-83A5B18453C9}"/>
                </a:ext>
              </a:extLst>
            </p:cNvPr>
            <p:cNvSpPr>
              <a:spLocks/>
            </p:cNvSpPr>
            <p:nvPr/>
          </p:nvSpPr>
          <p:spPr bwMode="auto">
            <a:xfrm>
              <a:off x="3255016" y="4482334"/>
              <a:ext cx="1884363" cy="1884362"/>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bg1">
                <a:lumMod val="75000"/>
              </a:schemeClr>
            </a:solidFill>
            <a:ln w="28575">
              <a:solidFill>
                <a:schemeClr val="bg1">
                  <a:lumMod val="50000"/>
                </a:schemeClr>
              </a:solidFill>
              <a:prstDash val="solid"/>
              <a:round/>
              <a:headEnd/>
              <a:tailEnd/>
            </a:ln>
          </p:spPr>
          <p:txBody>
            <a:bodyPr lIns="36000" tIns="324000" anchor="ctr"/>
            <a:lstStyle/>
            <a:p>
              <a:pPr algn="ctr" eaLnBrk="1" hangingPunct="1">
                <a:defRPr/>
              </a:pPr>
              <a:r>
                <a:rPr lang="en-US" dirty="0">
                  <a:cs typeface="Arial" charset="0"/>
                </a:rPr>
                <a:t>SAMHSA </a:t>
              </a:r>
            </a:p>
            <a:p>
              <a:pPr algn="ctr" eaLnBrk="1" hangingPunct="1">
                <a:defRPr/>
              </a:pPr>
              <a:r>
                <a:rPr lang="en-US" dirty="0">
                  <a:cs typeface="Arial" charset="0"/>
                </a:rPr>
                <a:t>OCP</a:t>
              </a:r>
              <a:endParaRPr lang="en-GB" dirty="0">
                <a:cs typeface="Arial" charset="0"/>
              </a:endParaRPr>
            </a:p>
          </p:txBody>
        </p:sp>
        <p:sp>
          <p:nvSpPr>
            <p:cNvPr id="33" name="Freeform 8">
              <a:extLst>
                <a:ext uri="{FF2B5EF4-FFF2-40B4-BE49-F238E27FC236}">
                  <a16:creationId xmlns:a16="http://schemas.microsoft.com/office/drawing/2014/main" id="{31F42768-56CD-294B-A3E2-E4A463BFBB42}"/>
                </a:ext>
              </a:extLst>
            </p:cNvPr>
            <p:cNvSpPr>
              <a:spLocks/>
            </p:cNvSpPr>
            <p:nvPr/>
          </p:nvSpPr>
          <p:spPr bwMode="auto">
            <a:xfrm>
              <a:off x="2931166" y="1656584"/>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accent6">
                <a:lumMod val="40000"/>
                <a:lumOff val="60000"/>
              </a:schemeClr>
            </a:solidFill>
            <a:ln w="28575">
              <a:solidFill>
                <a:schemeClr val="bg1">
                  <a:lumMod val="50000"/>
                </a:schemeClr>
              </a:solidFill>
              <a:prstDash val="solid"/>
              <a:round/>
              <a:headEnd/>
              <a:tailEnd/>
            </a:ln>
          </p:spPr>
          <p:txBody>
            <a:bodyPr bIns="360000" anchor="ctr"/>
            <a:lstStyle/>
            <a:p>
              <a:pPr algn="ctr">
                <a:defRPr/>
              </a:pPr>
              <a:r>
                <a:rPr lang="en-GB" sz="3200" dirty="0">
                  <a:solidFill>
                    <a:srgbClr val="FF0000"/>
                  </a:solidFill>
                  <a:cs typeface="Arial" charset="0"/>
                </a:rPr>
                <a:t>*</a:t>
              </a:r>
            </a:p>
            <a:p>
              <a:pPr algn="ctr">
                <a:defRPr/>
              </a:pPr>
              <a:r>
                <a:rPr lang="en-GB" dirty="0">
                  <a:cs typeface="Arial" charset="0"/>
                </a:rPr>
                <a:t>Cancer</a:t>
              </a:r>
            </a:p>
            <a:p>
              <a:pPr algn="ctr">
                <a:defRPr/>
              </a:pPr>
              <a:r>
                <a:rPr lang="en-US" dirty="0">
                  <a:cs typeface="Arial" charset="0"/>
                </a:rPr>
                <a:t>(</a:t>
              </a:r>
              <a:r>
                <a:rPr lang="en-US" dirty="0" err="1">
                  <a:cs typeface="Arial" charset="0"/>
                </a:rPr>
                <a:t>MedMorph</a:t>
              </a:r>
              <a:r>
                <a:rPr lang="en-US" dirty="0">
                  <a:cs typeface="Arial" charset="0"/>
                </a:rPr>
                <a:t>)</a:t>
              </a:r>
              <a:endParaRPr lang="en-GB" dirty="0">
                <a:cs typeface="Arial" charset="0"/>
              </a:endParaRPr>
            </a:p>
          </p:txBody>
        </p:sp>
        <p:sp>
          <p:nvSpPr>
            <p:cNvPr id="34" name="Freeform 9">
              <a:extLst>
                <a:ext uri="{FF2B5EF4-FFF2-40B4-BE49-F238E27FC236}">
                  <a16:creationId xmlns:a16="http://schemas.microsoft.com/office/drawing/2014/main" id="{63A71B87-34BA-3C4B-9732-4C0FEF67745B}"/>
                </a:ext>
              </a:extLst>
            </p:cNvPr>
            <p:cNvSpPr>
              <a:spLocks/>
            </p:cNvSpPr>
            <p:nvPr/>
          </p:nvSpPr>
          <p:spPr bwMode="auto">
            <a:xfrm>
              <a:off x="2934342" y="3214789"/>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4">
                <a:lumMod val="60000"/>
                <a:lumOff val="40000"/>
              </a:schemeClr>
            </a:solidFill>
            <a:ln w="28575">
              <a:solidFill>
                <a:schemeClr val="bg1">
                  <a:lumMod val="50000"/>
                </a:schemeClr>
              </a:solidFill>
              <a:prstDash val="solid"/>
              <a:round/>
              <a:headEnd/>
              <a:tailEnd/>
            </a:ln>
          </p:spPr>
          <p:txBody>
            <a:bodyPr anchor="ctr"/>
            <a:lstStyle/>
            <a:p>
              <a:pPr algn="ctr" eaLnBrk="1" hangingPunct="1">
                <a:defRPr/>
              </a:pPr>
              <a:r>
                <a:rPr lang="en-US" dirty="0">
                  <a:cs typeface="Arial" charset="0"/>
                </a:rPr>
                <a:t>IHD, CHF, </a:t>
              </a:r>
            </a:p>
            <a:p>
              <a:pPr algn="ctr" eaLnBrk="1" hangingPunct="1">
                <a:defRPr/>
              </a:pPr>
              <a:r>
                <a:rPr lang="en-US" dirty="0">
                  <a:cs typeface="Arial" charset="0"/>
                </a:rPr>
                <a:t>HTN</a:t>
              </a:r>
              <a:endParaRPr lang="en-GB" dirty="0">
                <a:cs typeface="Arial" charset="0"/>
              </a:endParaRPr>
            </a:p>
          </p:txBody>
        </p:sp>
      </p:grpSp>
    </p:spTree>
    <p:extLst>
      <p:ext uri="{BB962C8B-B14F-4D97-AF65-F5344CB8AC3E}">
        <p14:creationId xmlns:p14="http://schemas.microsoft.com/office/powerpoint/2010/main" val="3442975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03EE-C65C-B54E-8C8F-03B0BF189C0B}"/>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A68E9213-975D-F44C-8213-3683B6D1CE5F}"/>
              </a:ext>
            </a:extLst>
          </p:cNvPr>
          <p:cNvSpPr>
            <a:spLocks noGrp="1"/>
          </p:cNvSpPr>
          <p:nvPr>
            <p:ph idx="1"/>
          </p:nvPr>
        </p:nvSpPr>
        <p:spPr/>
        <p:txBody>
          <a:bodyPr/>
          <a:lstStyle/>
          <a:p>
            <a:r>
              <a:rPr lang="en-US" dirty="0"/>
              <a:t>eCare Plan Project Confluence Page: </a:t>
            </a:r>
            <a:r>
              <a:rPr lang="en-US" dirty="0">
                <a:hlinkClick r:id="rId2"/>
              </a:rPr>
              <a:t>https://ecareplan.ahrq.gov/collaborate/</a:t>
            </a:r>
            <a:endParaRPr lang="en-US" dirty="0"/>
          </a:p>
          <a:p>
            <a:endParaRPr lang="en-US" dirty="0"/>
          </a:p>
          <a:p>
            <a:r>
              <a:rPr lang="en-US" dirty="0"/>
              <a:t>Health Level 7 (HL7) Project Page: </a:t>
            </a:r>
            <a:r>
              <a:rPr lang="en-US" dirty="0">
                <a:hlinkClick r:id="rId3"/>
              </a:rPr>
              <a:t>https://confluence.hl7.org/display/PC/Multiple+Chronic+Conditions+%28MCC%29+eCare+Plan</a:t>
            </a:r>
            <a:endParaRPr lang="en-US" dirty="0"/>
          </a:p>
          <a:p>
            <a:endParaRPr lang="en-US" dirty="0"/>
          </a:p>
          <a:p>
            <a:r>
              <a:rPr lang="en-US" dirty="0"/>
              <a:t>Feel free to email me: </a:t>
            </a:r>
            <a:r>
              <a:rPr lang="en-US" dirty="0">
                <a:hlinkClick r:id="rId4"/>
              </a:rPr>
              <a:t>jenna.norton@nih.gov</a:t>
            </a:r>
            <a:r>
              <a:rPr lang="en-US" dirty="0"/>
              <a:t> </a:t>
            </a:r>
          </a:p>
          <a:p>
            <a:endParaRPr lang="en-US" dirty="0"/>
          </a:p>
        </p:txBody>
      </p:sp>
    </p:spTree>
    <p:extLst>
      <p:ext uri="{BB962C8B-B14F-4D97-AF65-F5344CB8AC3E}">
        <p14:creationId xmlns:p14="http://schemas.microsoft.com/office/powerpoint/2010/main" val="1566765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02362" cy="2387600"/>
          </a:xfrm>
        </p:spPr>
        <p:txBody>
          <a:bodyPr>
            <a:normAutofit/>
          </a:bodyPr>
          <a:lstStyle/>
          <a:p>
            <a:pPr algn="l"/>
            <a:r>
              <a:rPr lang="en-US" sz="4000" dirty="0">
                <a:solidFill>
                  <a:srgbClr val="0070C0"/>
                </a:solidFill>
                <a:latin typeface="+mn-lt"/>
                <a:cs typeface="Times New Roman" panose="02020603050405020304" pitchFamily="18" charset="0"/>
              </a:rPr>
              <a:t>Exploring Interoperability Between Electronic Health Records (EHRs) and Electronic Death Reporting System (EDRS) using FHIR</a:t>
            </a:r>
            <a:endParaRPr lang="en-US" sz="4000" b="1" dirty="0">
              <a:solidFill>
                <a:srgbClr val="0070C0"/>
              </a:solidFill>
              <a:latin typeface="+mn-lt"/>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cs typeface="Times New Roman" panose="02020603050405020304" pitchFamily="18" charset="0"/>
              </a:rPr>
              <a:t>Prachi Mehta and Cindy Bush</a:t>
            </a:r>
            <a:br>
              <a:rPr lang="en-US" dirty="0">
                <a:cs typeface="Times New Roman" panose="02020603050405020304" pitchFamily="18" charset="0"/>
              </a:rPr>
            </a:br>
            <a:r>
              <a:rPr lang="en-US" dirty="0">
                <a:cs typeface="Times New Roman" panose="02020603050405020304" pitchFamily="18" charset="0"/>
              </a:rPr>
              <a:t>National Center for Health Statistics</a:t>
            </a:r>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257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27328" y="3429000"/>
            <a:ext cx="8534400" cy="457200"/>
          </a:xfrm>
        </p:spPr>
        <p:txBody>
          <a:bodyPr/>
          <a:lstStyle/>
          <a:p>
            <a:pPr algn="ctr"/>
            <a:r>
              <a:rPr lang="en-US" dirty="0">
                <a:latin typeface="Times New Roman" panose="02020603050405020304" pitchFamily="18" charset="0"/>
                <a:cs typeface="Times New Roman" panose="02020603050405020304" pitchFamily="18" charset="0"/>
              </a:rPr>
              <a:t>Prachi Mehta and Cindy Bush</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National Center for Health Statistics</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Presented to </a:t>
            </a:r>
            <a:r>
              <a:rPr lang="en-US" dirty="0" err="1">
                <a:latin typeface="Times New Roman" panose="02020603050405020304" pitchFamily="18" charset="0"/>
                <a:cs typeface="Times New Roman" panose="02020603050405020304" pitchFamily="18" charset="0"/>
              </a:rPr>
              <a:t>MedMorph</a:t>
            </a:r>
            <a:r>
              <a:rPr lang="en-US" dirty="0">
                <a:latin typeface="Times New Roman" panose="02020603050405020304" pitchFamily="18" charset="0"/>
                <a:cs typeface="Times New Roman" panose="02020603050405020304" pitchFamily="18" charset="0"/>
              </a:rPr>
              <a:t>, TEP</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July 21, 2020</a:t>
            </a:r>
            <a:endParaRPr lang="en-US" dirty="0"/>
          </a:p>
          <a:p>
            <a:pPr algn="ctr"/>
            <a:endParaRPr lang="en-US" dirty="0"/>
          </a:p>
          <a:p>
            <a:pPr algn="ctr"/>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407191C1-7918-4144-BB5B-CE229CD84205}"/>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Exploring Interoperability Between Electronic Health Records (EHRs) and Electronic Death Registration System (EDRS) using FHIR</a:t>
            </a:r>
            <a:endParaRPr lang="en-US" dirty="0"/>
          </a:p>
        </p:txBody>
      </p:sp>
    </p:spTree>
    <p:extLst>
      <p:ext uri="{BB962C8B-B14F-4D97-AF65-F5344CB8AC3E}">
        <p14:creationId xmlns:p14="http://schemas.microsoft.com/office/powerpoint/2010/main" val="35227826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HL7 and Project Update</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Nagesh Bashyam</a:t>
            </a:r>
          </a:p>
          <a:p>
            <a:pPr algn="l"/>
            <a:r>
              <a:rPr lang="en-US" dirty="0"/>
              <a:t>Jamie Parker</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81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D34068-010B-40B8-87DE-76EED53F2A1B}"/>
              </a:ext>
            </a:extLst>
          </p:cNvPr>
          <p:cNvSpPr>
            <a:spLocks noGrp="1"/>
          </p:cNvSpPr>
          <p:nvPr>
            <p:ph type="title"/>
          </p:nvPr>
        </p:nvSpPr>
        <p:spPr>
          <a:xfrm>
            <a:off x="2776909" y="225187"/>
            <a:ext cx="10972800" cy="1143000"/>
          </a:xfrm>
        </p:spPr>
        <p:txBody>
          <a:bodyPr/>
          <a:lstStyle/>
          <a:p>
            <a:pPr algn="ctr"/>
            <a:r>
              <a:rPr lang="en-US" dirty="0"/>
              <a:t>Current Mortality Data Flow</a:t>
            </a:r>
          </a:p>
        </p:txBody>
      </p:sp>
      <p:grpSp>
        <p:nvGrpSpPr>
          <p:cNvPr id="4" name="Group 3">
            <a:extLst>
              <a:ext uri="{FF2B5EF4-FFF2-40B4-BE49-F238E27FC236}">
                <a16:creationId xmlns:a16="http://schemas.microsoft.com/office/drawing/2014/main" id="{0640881B-AEAF-4936-9C07-A49DB3C1D77C}"/>
              </a:ext>
            </a:extLst>
          </p:cNvPr>
          <p:cNvGrpSpPr/>
          <p:nvPr/>
        </p:nvGrpSpPr>
        <p:grpSpPr>
          <a:xfrm>
            <a:off x="542717" y="554302"/>
            <a:ext cx="10804123" cy="6251210"/>
            <a:chOff x="290949" y="210443"/>
            <a:chExt cx="8457465" cy="4882685"/>
          </a:xfrm>
        </p:grpSpPr>
        <p:sp>
          <p:nvSpPr>
            <p:cNvPr id="144" name="Rounded Rectangle 143"/>
            <p:cNvSpPr/>
            <p:nvPr/>
          </p:nvSpPr>
          <p:spPr>
            <a:xfrm>
              <a:off x="703282" y="3789786"/>
              <a:ext cx="2563166" cy="1206077"/>
            </a:xfrm>
            <a:prstGeom prst="roundRect">
              <a:avLst/>
            </a:prstGeom>
            <a:noFill/>
            <a:ln w="12700" cap="flat" cmpd="sng" algn="ctr">
              <a:solidFill>
                <a:sysClr val="windowText" lastClr="000000"/>
              </a:solidFill>
              <a:prstDash val="solid"/>
              <a:miter lim="800000"/>
            </a:ln>
            <a:effectLst/>
          </p:spPr>
          <p:txBody>
            <a:bodyPr rtlCol="0" anchor="ctr"/>
            <a:lstStyle/>
            <a:p>
              <a:pPr algn="ctr" defTabSz="914286" eaLnBrk="0" fontAlgn="base" hangingPunct="0">
                <a:spcBef>
                  <a:spcPct val="0"/>
                </a:spcBef>
                <a:spcAft>
                  <a:spcPct val="0"/>
                </a:spcAft>
                <a:defRPr/>
              </a:pPr>
              <a:endParaRPr lang="en-US" sz="2400" kern="0">
                <a:solidFill>
                  <a:prstClr val="white"/>
                </a:solidFill>
                <a:latin typeface="Calibri" panose="020F0502020204030204"/>
              </a:endParaRPr>
            </a:p>
          </p:txBody>
        </p:sp>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420" y="563269"/>
              <a:ext cx="423217" cy="423217"/>
            </a:xfrm>
            <a:prstGeom prst="rect">
              <a:avLst/>
            </a:prstGeom>
          </p:spPr>
        </p:pic>
        <p:grpSp>
          <p:nvGrpSpPr>
            <p:cNvPr id="76" name="Group 75"/>
            <p:cNvGrpSpPr/>
            <p:nvPr/>
          </p:nvGrpSpPr>
          <p:grpSpPr>
            <a:xfrm>
              <a:off x="2366594" y="410703"/>
              <a:ext cx="758025" cy="698608"/>
              <a:chOff x="7306626" y="840396"/>
              <a:chExt cx="1476474" cy="1630618"/>
            </a:xfrm>
          </p:grpSpPr>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6626" y="840396"/>
                <a:ext cx="1476474" cy="1630618"/>
              </a:xfrm>
              <a:prstGeom prst="rect">
                <a:avLst/>
              </a:prstGeom>
            </p:spPr>
          </p:pic>
          <p:sp>
            <p:nvSpPr>
              <p:cNvPr id="78" name="TextBox 77"/>
              <p:cNvSpPr txBox="1"/>
              <p:nvPr/>
            </p:nvSpPr>
            <p:spPr>
              <a:xfrm>
                <a:off x="7409155" y="1196499"/>
                <a:ext cx="1309871" cy="1178333"/>
              </a:xfrm>
              <a:prstGeom prst="rect">
                <a:avLst/>
              </a:prstGeom>
              <a:noFill/>
            </p:spPr>
            <p:txBody>
              <a:bodyPr wrap="square" rtlCol="0">
                <a:spAutoFit/>
              </a:bodyPr>
              <a:lstStyle/>
              <a:p>
                <a:pPr algn="ctr" defTabSz="914286" eaLnBrk="0" fontAlgn="base" hangingPunct="0">
                  <a:spcBef>
                    <a:spcPct val="0"/>
                  </a:spcBef>
                  <a:spcAft>
                    <a:spcPct val="0"/>
                  </a:spcAft>
                  <a:defRPr/>
                </a:pPr>
                <a:r>
                  <a:rPr lang="en-US" sz="1200" b="1" dirty="0">
                    <a:solidFill>
                      <a:prstClr val="black"/>
                    </a:solidFill>
                    <a:latin typeface="Calibri" panose="020F0502020204030204" pitchFamily="34" charset="0"/>
                  </a:rPr>
                  <a:t>Health Record Systems</a:t>
                </a:r>
              </a:p>
            </p:txBody>
          </p:sp>
        </p:grpSp>
        <p:pic>
          <p:nvPicPr>
            <p:cNvPr id="79" name="Picture 78"/>
            <p:cNvPicPr>
              <a:picLocks noChangeAspect="1"/>
            </p:cNvPicPr>
            <p:nvPr/>
          </p:nvPicPr>
          <p:blipFill>
            <a:blip r:embed="rId5"/>
            <a:stretch>
              <a:fillRect/>
            </a:stretch>
          </p:blipFill>
          <p:spPr>
            <a:xfrm>
              <a:off x="1520875" y="1632198"/>
              <a:ext cx="448004" cy="488731"/>
            </a:xfrm>
            <a:prstGeom prst="rect">
              <a:avLst/>
            </a:prstGeom>
          </p:spPr>
        </p:pic>
        <p:pic>
          <p:nvPicPr>
            <p:cNvPr id="80" name="Picture 79"/>
            <p:cNvPicPr>
              <a:picLocks noChangeAspect="1"/>
            </p:cNvPicPr>
            <p:nvPr/>
          </p:nvPicPr>
          <p:blipFill>
            <a:blip r:embed="rId6"/>
            <a:stretch>
              <a:fillRect/>
            </a:stretch>
          </p:blipFill>
          <p:spPr>
            <a:xfrm>
              <a:off x="1441679" y="2331144"/>
              <a:ext cx="628305" cy="387196"/>
            </a:xfrm>
            <a:prstGeom prst="rect">
              <a:avLst/>
            </a:prstGeom>
          </p:spPr>
        </p:pic>
        <p:pic>
          <p:nvPicPr>
            <p:cNvPr id="81" name="Picture 80"/>
            <p:cNvPicPr>
              <a:picLocks noChangeAspect="1"/>
            </p:cNvPicPr>
            <p:nvPr/>
          </p:nvPicPr>
          <p:blipFill>
            <a:blip r:embed="rId7"/>
            <a:stretch>
              <a:fillRect/>
            </a:stretch>
          </p:blipFill>
          <p:spPr>
            <a:xfrm>
              <a:off x="1485385" y="2973509"/>
              <a:ext cx="519284" cy="452709"/>
            </a:xfrm>
            <a:prstGeom prst="rect">
              <a:avLst/>
            </a:prstGeom>
          </p:spPr>
        </p:pic>
        <p:pic>
          <p:nvPicPr>
            <p:cNvPr id="82" name="Picture 81"/>
            <p:cNvPicPr>
              <a:picLocks noChangeAspect="1"/>
            </p:cNvPicPr>
            <p:nvPr/>
          </p:nvPicPr>
          <p:blipFill>
            <a:blip r:embed="rId8"/>
            <a:stretch>
              <a:fillRect/>
            </a:stretch>
          </p:blipFill>
          <p:spPr>
            <a:xfrm>
              <a:off x="1394780" y="524555"/>
              <a:ext cx="639153" cy="470955"/>
            </a:xfrm>
            <a:prstGeom prst="rect">
              <a:avLst/>
            </a:prstGeom>
          </p:spPr>
        </p:pic>
        <p:grpSp>
          <p:nvGrpSpPr>
            <p:cNvPr id="83" name="Group 82"/>
            <p:cNvGrpSpPr/>
            <p:nvPr/>
          </p:nvGrpSpPr>
          <p:grpSpPr>
            <a:xfrm>
              <a:off x="2419232" y="4074928"/>
              <a:ext cx="758025" cy="698609"/>
              <a:chOff x="7306626" y="840396"/>
              <a:chExt cx="1476474" cy="1630618"/>
            </a:xfrm>
          </p:grpSpPr>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6626" y="840396"/>
                <a:ext cx="1476474" cy="1630618"/>
              </a:xfrm>
              <a:prstGeom prst="rect">
                <a:avLst/>
              </a:prstGeom>
            </p:spPr>
          </p:pic>
          <p:sp>
            <p:nvSpPr>
              <p:cNvPr id="85" name="TextBox 84"/>
              <p:cNvSpPr txBox="1"/>
              <p:nvPr/>
            </p:nvSpPr>
            <p:spPr>
              <a:xfrm>
                <a:off x="7363887" y="1183051"/>
                <a:ext cx="1308705" cy="1178332"/>
              </a:xfrm>
              <a:prstGeom prst="rect">
                <a:avLst/>
              </a:prstGeom>
              <a:noFill/>
            </p:spPr>
            <p:txBody>
              <a:bodyPr wrap="square" rtlCol="0">
                <a:spAutoFit/>
              </a:bodyPr>
              <a:lstStyle/>
              <a:p>
                <a:pPr algn="ctr" defTabSz="914286" eaLnBrk="0" fontAlgn="base" hangingPunct="0">
                  <a:spcBef>
                    <a:spcPct val="0"/>
                  </a:spcBef>
                  <a:spcAft>
                    <a:spcPct val="0"/>
                  </a:spcAft>
                  <a:defRPr/>
                </a:pPr>
                <a:r>
                  <a:rPr lang="en-US" sz="1200" b="1" dirty="0">
                    <a:solidFill>
                      <a:prstClr val="black"/>
                    </a:solidFill>
                    <a:latin typeface="Calibri" panose="020F0502020204030204" pitchFamily="34" charset="0"/>
                  </a:rPr>
                  <a:t>Funeral  Home System</a:t>
                </a:r>
              </a:p>
            </p:txBody>
          </p:sp>
        </p:grpSp>
        <p:grpSp>
          <p:nvGrpSpPr>
            <p:cNvPr id="86" name="Group 85"/>
            <p:cNvGrpSpPr/>
            <p:nvPr/>
          </p:nvGrpSpPr>
          <p:grpSpPr>
            <a:xfrm>
              <a:off x="2366595" y="2291715"/>
              <a:ext cx="888382" cy="698608"/>
              <a:chOff x="7280701" y="840396"/>
              <a:chExt cx="1522989" cy="1630618"/>
            </a:xfrm>
          </p:grpSpPr>
          <p:pic>
            <p:nvPicPr>
              <p:cNvPr id="87" name="Picture 8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06626" y="840396"/>
                <a:ext cx="1476474" cy="1630618"/>
              </a:xfrm>
              <a:prstGeom prst="rect">
                <a:avLst/>
              </a:prstGeom>
            </p:spPr>
          </p:pic>
          <p:sp>
            <p:nvSpPr>
              <p:cNvPr id="88" name="TextBox 87"/>
              <p:cNvSpPr txBox="1"/>
              <p:nvPr/>
            </p:nvSpPr>
            <p:spPr>
              <a:xfrm>
                <a:off x="7280701" y="1205498"/>
                <a:ext cx="1522989" cy="505000"/>
              </a:xfrm>
              <a:prstGeom prst="rect">
                <a:avLst/>
              </a:prstGeom>
              <a:noFill/>
            </p:spPr>
            <p:txBody>
              <a:bodyPr wrap="square" rtlCol="0">
                <a:spAutoFit/>
              </a:bodyPr>
              <a:lstStyle/>
              <a:p>
                <a:pPr algn="ctr" defTabSz="914286" eaLnBrk="0" fontAlgn="base" hangingPunct="0">
                  <a:spcBef>
                    <a:spcPct val="0"/>
                  </a:spcBef>
                  <a:spcAft>
                    <a:spcPct val="0"/>
                  </a:spcAft>
                  <a:defRPr/>
                </a:pPr>
                <a:endParaRPr lang="en-US" sz="1200" b="1" dirty="0">
                  <a:solidFill>
                    <a:prstClr val="black"/>
                  </a:solidFill>
                  <a:latin typeface="Calibri" panose="020F0502020204030204" pitchFamily="34" charset="0"/>
                </a:endParaRPr>
              </a:p>
            </p:txBody>
          </p:sp>
        </p:grpSp>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4334" y="2267555"/>
              <a:ext cx="758025" cy="698609"/>
            </a:xfrm>
            <a:prstGeom prst="rect">
              <a:avLst/>
            </a:prstGeom>
          </p:spPr>
        </p:pic>
        <p:sp>
          <p:nvSpPr>
            <p:cNvPr id="92" name="TextBox 91"/>
            <p:cNvSpPr txBox="1"/>
            <p:nvPr/>
          </p:nvSpPr>
          <p:spPr>
            <a:xfrm>
              <a:off x="1431576" y="2730759"/>
              <a:ext cx="677547" cy="204338"/>
            </a:xfrm>
            <a:prstGeom prst="rect">
              <a:avLst/>
            </a:prstGeom>
            <a:noFill/>
          </p:spPr>
          <p:txBody>
            <a:bodyPr wrap="square" rtlCol="0">
              <a:spAutoFit/>
            </a:bodyPr>
            <a:lstStyle/>
            <a:p>
              <a:pPr algn="ctr" defTabSz="914286"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Autopsy</a:t>
              </a:r>
            </a:p>
          </p:txBody>
        </p:sp>
        <p:sp>
          <p:nvSpPr>
            <p:cNvPr id="93" name="TextBox 92"/>
            <p:cNvSpPr txBox="1"/>
            <p:nvPr/>
          </p:nvSpPr>
          <p:spPr>
            <a:xfrm>
              <a:off x="1264517" y="2087345"/>
              <a:ext cx="960719" cy="204338"/>
            </a:xfrm>
            <a:prstGeom prst="rect">
              <a:avLst/>
            </a:prstGeom>
            <a:noFill/>
          </p:spPr>
          <p:txBody>
            <a:bodyPr wrap="square" rtlCol="0">
              <a:spAutoFit/>
            </a:bodyPr>
            <a:lstStyle/>
            <a:p>
              <a:pPr algn="ctr" defTabSz="914286"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Death Scene</a:t>
              </a:r>
            </a:p>
          </p:txBody>
        </p:sp>
        <p:sp>
          <p:nvSpPr>
            <p:cNvPr id="94" name="TextBox 93"/>
            <p:cNvSpPr txBox="1"/>
            <p:nvPr/>
          </p:nvSpPr>
          <p:spPr>
            <a:xfrm>
              <a:off x="1329904" y="3393864"/>
              <a:ext cx="829944" cy="204338"/>
            </a:xfrm>
            <a:prstGeom prst="rect">
              <a:avLst/>
            </a:prstGeom>
            <a:noFill/>
          </p:spPr>
          <p:txBody>
            <a:bodyPr wrap="square" rtlCol="0">
              <a:spAutoFit/>
            </a:bodyPr>
            <a:lstStyle/>
            <a:p>
              <a:pPr algn="ctr" defTabSz="914286"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Toxicology</a:t>
              </a:r>
            </a:p>
          </p:txBody>
        </p:sp>
        <p:sp>
          <p:nvSpPr>
            <p:cNvPr id="95" name="TextBox 94"/>
            <p:cNvSpPr txBox="1"/>
            <p:nvPr/>
          </p:nvSpPr>
          <p:spPr>
            <a:xfrm>
              <a:off x="1370855" y="1027056"/>
              <a:ext cx="690792" cy="336557"/>
            </a:xfrm>
            <a:prstGeom prst="rect">
              <a:avLst/>
            </a:prstGeom>
            <a:noFill/>
          </p:spPr>
          <p:txBody>
            <a:bodyPr wrap="square" rtlCol="0">
              <a:spAutoFit/>
            </a:bodyPr>
            <a:lstStyle/>
            <a:p>
              <a:pPr algn="ctr" defTabSz="914286"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Medical History</a:t>
              </a:r>
            </a:p>
          </p:txBody>
        </p:sp>
        <p:sp>
          <p:nvSpPr>
            <p:cNvPr id="96" name="Flowchart: Delay 95"/>
            <p:cNvSpPr/>
            <p:nvPr/>
          </p:nvSpPr>
          <p:spPr>
            <a:xfrm rot="16200000">
              <a:off x="1593225" y="4031676"/>
              <a:ext cx="460745" cy="467499"/>
            </a:xfrm>
            <a:prstGeom prst="flowChartDelay">
              <a:avLst/>
            </a:prstGeom>
            <a:solidFill>
              <a:sysClr val="window" lastClr="FFFFFF">
                <a:lumMod val="85000"/>
              </a:sysClr>
            </a:solidFill>
            <a:ln w="12700" cap="flat" cmpd="sng" algn="ctr">
              <a:solidFill>
                <a:sysClr val="windowText" lastClr="000000">
                  <a:lumMod val="95000"/>
                  <a:lumOff val="5000"/>
                </a:sysClr>
              </a:solidFill>
              <a:prstDash val="solid"/>
              <a:miter lim="800000"/>
            </a:ln>
            <a:effectLst/>
          </p:spPr>
          <p:txBody>
            <a:bodyPr rtlCol="0" anchor="ctr"/>
            <a:lstStyle/>
            <a:p>
              <a:pPr algn="ctr" defTabSz="914286" eaLnBrk="0" fontAlgn="base" hangingPunct="0">
                <a:spcBef>
                  <a:spcPct val="0"/>
                </a:spcBef>
                <a:spcAft>
                  <a:spcPct val="0"/>
                </a:spcAft>
                <a:defRPr/>
              </a:pPr>
              <a:endParaRPr lang="en-US" sz="2400" kern="0">
                <a:solidFill>
                  <a:prstClr val="white"/>
                </a:solidFill>
                <a:latin typeface="Calibri" panose="020F0502020204030204"/>
              </a:endParaRPr>
            </a:p>
          </p:txBody>
        </p:sp>
        <p:sp>
          <p:nvSpPr>
            <p:cNvPr id="97" name="TextBox 96"/>
            <p:cNvSpPr txBox="1"/>
            <p:nvPr/>
          </p:nvSpPr>
          <p:spPr>
            <a:xfrm>
              <a:off x="1339290" y="4516203"/>
              <a:ext cx="943502" cy="336557"/>
            </a:xfrm>
            <a:prstGeom prst="rect">
              <a:avLst/>
            </a:prstGeom>
            <a:noFill/>
          </p:spPr>
          <p:txBody>
            <a:bodyPr wrap="square" rtlCol="0">
              <a:spAutoFit/>
            </a:bodyPr>
            <a:lstStyle/>
            <a:p>
              <a:pPr algn="ctr" defTabSz="914286"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Demographic</a:t>
              </a:r>
            </a:p>
            <a:p>
              <a:pPr algn="ctr" defTabSz="914286"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Data</a:t>
              </a:r>
            </a:p>
          </p:txBody>
        </p:sp>
        <p:sp>
          <p:nvSpPr>
            <p:cNvPr id="98" name="TextBox 97"/>
            <p:cNvSpPr txBox="1"/>
            <p:nvPr/>
          </p:nvSpPr>
          <p:spPr>
            <a:xfrm>
              <a:off x="1489366" y="4153569"/>
              <a:ext cx="668463" cy="204338"/>
            </a:xfrm>
            <a:prstGeom prst="rect">
              <a:avLst/>
            </a:prstGeom>
            <a:noFill/>
          </p:spPr>
          <p:txBody>
            <a:bodyPr wrap="square" rtlCol="0">
              <a:spAutoFit/>
            </a:bodyPr>
            <a:lstStyle/>
            <a:p>
              <a:pPr algn="ctr" defTabSz="914286" eaLnBrk="0" fontAlgn="base" hangingPunct="0">
                <a:spcBef>
                  <a:spcPct val="0"/>
                </a:spcBef>
                <a:spcAft>
                  <a:spcPct val="0"/>
                </a:spcAft>
                <a:defRPr/>
              </a:pPr>
              <a:r>
                <a:rPr lang="en-US" sz="1100" b="1" dirty="0">
                  <a:solidFill>
                    <a:srgbClr val="000000"/>
                  </a:solidFill>
                  <a:latin typeface="Calibri" panose="020F0502020204030204" pitchFamily="34" charset="0"/>
                </a:rPr>
                <a:t>RIP</a:t>
              </a:r>
            </a:p>
          </p:txBody>
        </p:sp>
        <p:pic>
          <p:nvPicPr>
            <p:cNvPr id="99"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248" y="2250244"/>
              <a:ext cx="423217" cy="423217"/>
            </a:xfrm>
            <a:prstGeom prst="rect">
              <a:avLst/>
            </a:prstGeom>
          </p:spPr>
        </p:pic>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174" y="4082783"/>
              <a:ext cx="423217" cy="423217"/>
            </a:xfrm>
            <a:prstGeom prst="rect">
              <a:avLst/>
            </a:prstGeom>
          </p:spPr>
        </p:pic>
        <p:sp>
          <p:nvSpPr>
            <p:cNvPr id="101" name="TextBox 100"/>
            <p:cNvSpPr txBox="1"/>
            <p:nvPr/>
          </p:nvSpPr>
          <p:spPr>
            <a:xfrm>
              <a:off x="743752" y="1007867"/>
              <a:ext cx="782249" cy="204338"/>
            </a:xfrm>
            <a:prstGeom prst="rect">
              <a:avLst/>
            </a:prstGeom>
            <a:noFill/>
          </p:spPr>
          <p:txBody>
            <a:bodyPr wrap="square" rtlCol="0">
              <a:spAutoFit/>
            </a:bodyPr>
            <a:lstStyle/>
            <a:p>
              <a:pPr algn="ctr" defTabSz="914286"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Physicians</a:t>
              </a:r>
            </a:p>
          </p:txBody>
        </p:sp>
        <p:sp>
          <p:nvSpPr>
            <p:cNvPr id="102" name="TextBox 101"/>
            <p:cNvSpPr txBox="1"/>
            <p:nvPr/>
          </p:nvSpPr>
          <p:spPr>
            <a:xfrm>
              <a:off x="732203" y="2600355"/>
              <a:ext cx="785533" cy="468775"/>
            </a:xfrm>
            <a:prstGeom prst="rect">
              <a:avLst/>
            </a:prstGeom>
            <a:noFill/>
          </p:spPr>
          <p:txBody>
            <a:bodyPr wrap="square" rtlCol="0">
              <a:spAutoFit/>
            </a:bodyPr>
            <a:lstStyle/>
            <a:p>
              <a:pPr algn="ctr" defTabSz="914286"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Medical Examiners &amp; Coroners</a:t>
              </a:r>
            </a:p>
          </p:txBody>
        </p:sp>
        <p:sp>
          <p:nvSpPr>
            <p:cNvPr id="103" name="TextBox 102"/>
            <p:cNvSpPr txBox="1"/>
            <p:nvPr/>
          </p:nvSpPr>
          <p:spPr>
            <a:xfrm>
              <a:off x="768900" y="4480801"/>
              <a:ext cx="690792" cy="468775"/>
            </a:xfrm>
            <a:prstGeom prst="rect">
              <a:avLst/>
            </a:prstGeom>
            <a:noFill/>
          </p:spPr>
          <p:txBody>
            <a:bodyPr wrap="square" rtlCol="0">
              <a:spAutoFit/>
            </a:bodyPr>
            <a:lstStyle/>
            <a:p>
              <a:pPr algn="ctr" defTabSz="914286"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Funeral Home Directors</a:t>
              </a:r>
            </a:p>
          </p:txBody>
        </p:sp>
        <p:sp>
          <p:nvSpPr>
            <p:cNvPr id="104" name="Rounded Rectangle 103"/>
            <p:cNvSpPr/>
            <p:nvPr/>
          </p:nvSpPr>
          <p:spPr>
            <a:xfrm>
              <a:off x="699166" y="210443"/>
              <a:ext cx="2563166" cy="1206077"/>
            </a:xfrm>
            <a:prstGeom prst="roundRect">
              <a:avLst/>
            </a:prstGeom>
            <a:noFill/>
            <a:ln w="12700" cap="flat" cmpd="sng" algn="ctr">
              <a:solidFill>
                <a:sysClr val="windowText" lastClr="000000"/>
              </a:solidFill>
              <a:prstDash val="solid"/>
              <a:miter lim="800000"/>
            </a:ln>
            <a:effectLst/>
          </p:spPr>
          <p:txBody>
            <a:bodyPr rtlCol="0" anchor="ctr"/>
            <a:lstStyle/>
            <a:p>
              <a:pPr algn="ctr" defTabSz="914286" eaLnBrk="0" fontAlgn="base" hangingPunct="0">
                <a:spcBef>
                  <a:spcPct val="0"/>
                </a:spcBef>
                <a:spcAft>
                  <a:spcPct val="0"/>
                </a:spcAft>
                <a:defRPr/>
              </a:pPr>
              <a:endParaRPr lang="en-US" sz="2400" kern="0">
                <a:solidFill>
                  <a:prstClr val="white"/>
                </a:solidFill>
                <a:latin typeface="Calibri" panose="020F0502020204030204"/>
              </a:endParaRPr>
            </a:p>
          </p:txBody>
        </p:sp>
        <p:sp>
          <p:nvSpPr>
            <p:cNvPr id="105" name="Rounded Rectangle 104"/>
            <p:cNvSpPr/>
            <p:nvPr/>
          </p:nvSpPr>
          <p:spPr>
            <a:xfrm>
              <a:off x="699697" y="1588915"/>
              <a:ext cx="2636903" cy="2006339"/>
            </a:xfrm>
            <a:prstGeom prst="roundRect">
              <a:avLst/>
            </a:prstGeom>
            <a:noFill/>
            <a:ln w="12700" cap="flat" cmpd="sng" algn="ctr">
              <a:solidFill>
                <a:sysClr val="windowText" lastClr="000000"/>
              </a:solidFill>
              <a:prstDash val="solid"/>
              <a:miter lim="800000"/>
            </a:ln>
            <a:effectLst/>
          </p:spPr>
          <p:txBody>
            <a:bodyPr rtlCol="0" anchor="ctr"/>
            <a:lstStyle/>
            <a:p>
              <a:pPr algn="ctr" defTabSz="914286" eaLnBrk="0" fontAlgn="base" hangingPunct="0">
                <a:spcBef>
                  <a:spcPct val="0"/>
                </a:spcBef>
                <a:spcAft>
                  <a:spcPct val="0"/>
                </a:spcAft>
                <a:defRPr/>
              </a:pPr>
              <a:endParaRPr lang="en-US" sz="2400" kern="0">
                <a:solidFill>
                  <a:prstClr val="white"/>
                </a:solidFill>
                <a:latin typeface="Calibri" panose="020F0502020204030204"/>
              </a:endParaRPr>
            </a:p>
          </p:txBody>
        </p:sp>
        <p:sp>
          <p:nvSpPr>
            <p:cNvPr id="106" name="TextBox 105"/>
            <p:cNvSpPr txBox="1"/>
            <p:nvPr/>
          </p:nvSpPr>
          <p:spPr>
            <a:xfrm>
              <a:off x="295044" y="218679"/>
              <a:ext cx="433670" cy="3362573"/>
            </a:xfrm>
            <a:prstGeom prst="rect">
              <a:avLst/>
            </a:prstGeom>
            <a:solidFill>
              <a:srgbClr val="C00000"/>
            </a:solidFill>
          </p:spPr>
          <p:txBody>
            <a:bodyPr vert="vert270" wrap="square" rtlCol="0">
              <a:spAutoFit/>
            </a:bodyPr>
            <a:lstStyle/>
            <a:p>
              <a:pPr algn="ctr" defTabSz="914286" eaLnBrk="0" fontAlgn="base" hangingPunct="0">
                <a:spcBef>
                  <a:spcPct val="0"/>
                </a:spcBef>
                <a:spcAft>
                  <a:spcPct val="0"/>
                </a:spcAft>
                <a:defRPr/>
              </a:pPr>
              <a:r>
                <a:rPr lang="en-US" sz="2400" b="1" dirty="0">
                  <a:solidFill>
                    <a:prstClr val="white"/>
                  </a:solidFill>
                  <a:latin typeface="Calibri" panose="020F0502020204030204"/>
                </a:rPr>
                <a:t>Medical</a:t>
              </a:r>
              <a:r>
                <a:rPr lang="en-US" sz="2400" dirty="0">
                  <a:solidFill>
                    <a:prstClr val="black"/>
                  </a:solidFill>
                  <a:latin typeface="Calibri" panose="020F0502020204030204"/>
                </a:rPr>
                <a:t> </a:t>
              </a:r>
            </a:p>
          </p:txBody>
        </p:sp>
        <p:sp>
          <p:nvSpPr>
            <p:cNvPr id="107" name="TextBox 106"/>
            <p:cNvSpPr txBox="1"/>
            <p:nvPr/>
          </p:nvSpPr>
          <p:spPr>
            <a:xfrm>
              <a:off x="290949" y="3581253"/>
              <a:ext cx="433670" cy="1511875"/>
            </a:xfrm>
            <a:prstGeom prst="rect">
              <a:avLst/>
            </a:prstGeom>
            <a:solidFill>
              <a:srgbClr val="4472C4">
                <a:lumMod val="50000"/>
              </a:srgbClr>
            </a:solidFill>
          </p:spPr>
          <p:txBody>
            <a:bodyPr vert="vert270" wrap="square" rtlCol="0">
              <a:spAutoFit/>
            </a:bodyPr>
            <a:lstStyle/>
            <a:p>
              <a:pPr algn="ctr" defTabSz="914286" eaLnBrk="0" fontAlgn="base" hangingPunct="0">
                <a:spcBef>
                  <a:spcPct val="0"/>
                </a:spcBef>
                <a:spcAft>
                  <a:spcPct val="0"/>
                </a:spcAft>
                <a:defRPr/>
              </a:pPr>
              <a:r>
                <a:rPr lang="en-US" sz="2400" b="1" kern="0" dirty="0">
                  <a:solidFill>
                    <a:prstClr val="white"/>
                  </a:solidFill>
                  <a:latin typeface="Calibri" panose="020F0502020204030204"/>
                </a:rPr>
                <a:t>Demographic</a:t>
              </a:r>
              <a:r>
                <a:rPr lang="en-US" sz="2400" kern="0" dirty="0">
                  <a:solidFill>
                    <a:prstClr val="black"/>
                  </a:solidFill>
                  <a:latin typeface="Calibri" panose="020F0502020204030204"/>
                </a:rPr>
                <a:t> </a:t>
              </a:r>
            </a:p>
          </p:txBody>
        </p:sp>
        <p:pic>
          <p:nvPicPr>
            <p:cNvPr id="108" name="Picture 1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1495" y="2307541"/>
              <a:ext cx="423217" cy="423217"/>
            </a:xfrm>
            <a:prstGeom prst="rect">
              <a:avLst/>
            </a:prstGeom>
          </p:spPr>
        </p:pic>
        <p:sp>
          <p:nvSpPr>
            <p:cNvPr id="109" name="TextBox 108"/>
            <p:cNvSpPr txBox="1"/>
            <p:nvPr/>
          </p:nvSpPr>
          <p:spPr>
            <a:xfrm>
              <a:off x="3620015" y="2719905"/>
              <a:ext cx="775850" cy="336557"/>
            </a:xfrm>
            <a:prstGeom prst="rect">
              <a:avLst/>
            </a:prstGeom>
            <a:noFill/>
          </p:spPr>
          <p:txBody>
            <a:bodyPr wrap="square" rtlCol="0">
              <a:spAutoFit/>
            </a:bodyPr>
            <a:lstStyle/>
            <a:p>
              <a:pPr algn="ctr" defTabSz="914286"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State</a:t>
              </a:r>
            </a:p>
            <a:p>
              <a:pPr algn="ctr" defTabSz="914286"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Registrars</a:t>
              </a:r>
            </a:p>
          </p:txBody>
        </p:sp>
        <p:sp>
          <p:nvSpPr>
            <p:cNvPr id="110" name="Rounded Rectangle 109"/>
            <p:cNvSpPr/>
            <p:nvPr/>
          </p:nvSpPr>
          <p:spPr>
            <a:xfrm>
              <a:off x="3639347" y="2065374"/>
              <a:ext cx="1602736" cy="1253652"/>
            </a:xfrm>
            <a:prstGeom prst="roundRect">
              <a:avLst/>
            </a:prstGeom>
            <a:noFill/>
            <a:ln w="12700" cap="flat" cmpd="sng" algn="ctr">
              <a:solidFill>
                <a:sysClr val="windowText" lastClr="000000"/>
              </a:solidFill>
              <a:prstDash val="solid"/>
              <a:miter lim="800000"/>
            </a:ln>
            <a:effectLst/>
          </p:spPr>
          <p:txBody>
            <a:bodyPr rtlCol="0" anchor="ctr"/>
            <a:lstStyle/>
            <a:p>
              <a:pPr algn="ctr" defTabSz="914286" eaLnBrk="0" fontAlgn="base" hangingPunct="0">
                <a:spcBef>
                  <a:spcPct val="0"/>
                </a:spcBef>
                <a:spcAft>
                  <a:spcPct val="0"/>
                </a:spcAft>
                <a:defRPr/>
              </a:pPr>
              <a:endParaRPr lang="en-US" sz="2400" kern="0">
                <a:solidFill>
                  <a:prstClr val="white"/>
                </a:solidFill>
                <a:latin typeface="Calibri" panose="020F0502020204030204"/>
              </a:endParaRPr>
            </a:p>
          </p:txBody>
        </p:sp>
        <p:cxnSp>
          <p:nvCxnSpPr>
            <p:cNvPr id="117" name="Straight Connector 116"/>
            <p:cNvCxnSpPr/>
            <p:nvPr/>
          </p:nvCxnSpPr>
          <p:spPr>
            <a:xfrm>
              <a:off x="3429000" y="760008"/>
              <a:ext cx="13996" cy="1905293"/>
            </a:xfrm>
            <a:prstGeom prst="line">
              <a:avLst/>
            </a:prstGeom>
            <a:ln/>
          </p:spPr>
          <p:style>
            <a:lnRef idx="3">
              <a:schemeClr val="dk1"/>
            </a:lnRef>
            <a:fillRef idx="0">
              <a:schemeClr val="dk1"/>
            </a:fillRef>
            <a:effectRef idx="2">
              <a:schemeClr val="dk1"/>
            </a:effectRef>
            <a:fontRef idx="minor">
              <a:schemeClr val="tx1"/>
            </a:fontRef>
          </p:style>
        </p:cxnSp>
        <p:cxnSp>
          <p:nvCxnSpPr>
            <p:cNvPr id="119" name="Straight Connector 118"/>
            <p:cNvCxnSpPr/>
            <p:nvPr/>
          </p:nvCxnSpPr>
          <p:spPr>
            <a:xfrm flipV="1">
              <a:off x="3262333" y="772731"/>
              <a:ext cx="173666" cy="1"/>
            </a:xfrm>
            <a:prstGeom prst="line">
              <a:avLst/>
            </a:prstGeom>
            <a:ln/>
          </p:spPr>
          <p:style>
            <a:lnRef idx="3">
              <a:schemeClr val="dk1"/>
            </a:lnRef>
            <a:fillRef idx="0">
              <a:schemeClr val="dk1"/>
            </a:fillRef>
            <a:effectRef idx="2">
              <a:schemeClr val="dk1"/>
            </a:effectRef>
            <a:fontRef idx="minor">
              <a:schemeClr val="tx1"/>
            </a:fontRef>
          </p:style>
        </p:cxnSp>
        <p:cxnSp>
          <p:nvCxnSpPr>
            <p:cNvPr id="120" name="Straight Connector 119"/>
            <p:cNvCxnSpPr>
              <a:cxnSpLocks/>
            </p:cNvCxnSpPr>
            <p:nvPr/>
          </p:nvCxnSpPr>
          <p:spPr>
            <a:xfrm flipV="1">
              <a:off x="3271663" y="2664505"/>
              <a:ext cx="173666" cy="1"/>
            </a:xfrm>
            <a:prstGeom prst="line">
              <a:avLst/>
            </a:prstGeom>
            <a:ln/>
          </p:spPr>
          <p:style>
            <a:lnRef idx="3">
              <a:schemeClr val="dk1"/>
            </a:lnRef>
            <a:fillRef idx="0">
              <a:schemeClr val="dk1"/>
            </a:fillRef>
            <a:effectRef idx="2">
              <a:schemeClr val="dk1"/>
            </a:effectRef>
            <a:fontRef idx="minor">
              <a:schemeClr val="tx1"/>
            </a:fontRef>
          </p:style>
        </p:cxnSp>
        <p:cxnSp>
          <p:nvCxnSpPr>
            <p:cNvPr id="121" name="Straight Connector 120"/>
            <p:cNvCxnSpPr/>
            <p:nvPr/>
          </p:nvCxnSpPr>
          <p:spPr>
            <a:xfrm flipH="1" flipV="1">
              <a:off x="3429820" y="1509901"/>
              <a:ext cx="792812" cy="514484"/>
            </a:xfrm>
            <a:prstGeom prst="line">
              <a:avLst/>
            </a:prstGeom>
            <a:ln>
              <a:headEnd type="triangle"/>
            </a:ln>
          </p:spPr>
          <p:style>
            <a:lnRef idx="3">
              <a:schemeClr val="dk1"/>
            </a:lnRef>
            <a:fillRef idx="0">
              <a:schemeClr val="dk1"/>
            </a:fillRef>
            <a:effectRef idx="2">
              <a:schemeClr val="dk1"/>
            </a:effectRef>
            <a:fontRef idx="minor">
              <a:schemeClr val="tx1"/>
            </a:fontRef>
          </p:style>
        </p:cxnSp>
        <p:cxnSp>
          <p:nvCxnSpPr>
            <p:cNvPr id="122" name="Straight Connector 121"/>
            <p:cNvCxnSpPr>
              <a:cxnSpLocks/>
              <a:endCxn id="110" idx="3"/>
            </p:cNvCxnSpPr>
            <p:nvPr/>
          </p:nvCxnSpPr>
          <p:spPr>
            <a:xfrm flipH="1">
              <a:off x="5242083" y="2692198"/>
              <a:ext cx="495400" cy="1"/>
            </a:xfrm>
            <a:prstGeom prst="line">
              <a:avLst/>
            </a:prstGeom>
            <a:ln>
              <a:headEnd type="triangle"/>
              <a:tailEnd type="triangle"/>
            </a:ln>
          </p:spPr>
          <p:style>
            <a:lnRef idx="3">
              <a:schemeClr val="dk1"/>
            </a:lnRef>
            <a:fillRef idx="0">
              <a:schemeClr val="dk1"/>
            </a:fillRef>
            <a:effectRef idx="2">
              <a:schemeClr val="dk1"/>
            </a:effectRef>
            <a:fontRef idx="minor">
              <a:schemeClr val="tx1"/>
            </a:fontRef>
          </p:style>
        </p:cxnSp>
        <p:pic>
          <p:nvPicPr>
            <p:cNvPr id="126" name="Picture 1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3036" y="2201151"/>
              <a:ext cx="758025" cy="698607"/>
            </a:xfrm>
            <a:prstGeom prst="rect">
              <a:avLst/>
            </a:prstGeom>
          </p:spPr>
        </p:pic>
        <p:pic>
          <p:nvPicPr>
            <p:cNvPr id="128" name="Picture 1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8299" y="2232552"/>
              <a:ext cx="423217" cy="423217"/>
            </a:xfrm>
            <a:prstGeom prst="rect">
              <a:avLst/>
            </a:prstGeom>
          </p:spPr>
        </p:pic>
        <p:sp>
          <p:nvSpPr>
            <p:cNvPr id="129" name="TextBox 128"/>
            <p:cNvSpPr txBox="1"/>
            <p:nvPr/>
          </p:nvSpPr>
          <p:spPr>
            <a:xfrm>
              <a:off x="5737482" y="2612534"/>
              <a:ext cx="848262" cy="600994"/>
            </a:xfrm>
            <a:prstGeom prst="rect">
              <a:avLst/>
            </a:prstGeom>
            <a:noFill/>
          </p:spPr>
          <p:txBody>
            <a:bodyPr wrap="square" rtlCol="0">
              <a:spAutoFit/>
            </a:bodyPr>
            <a:lstStyle/>
            <a:p>
              <a:pPr algn="ctr" defTabSz="914286"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Director of Division of Vital Statistics</a:t>
              </a:r>
            </a:p>
          </p:txBody>
        </p:sp>
        <p:pic>
          <p:nvPicPr>
            <p:cNvPr id="132" name="Picture 1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53141" y="904385"/>
              <a:ext cx="716241" cy="716241"/>
            </a:xfrm>
            <a:prstGeom prst="rect">
              <a:avLst/>
            </a:prstGeom>
          </p:spPr>
        </p:pic>
        <p:pic>
          <p:nvPicPr>
            <p:cNvPr id="133" name="Picture 132"/>
            <p:cNvPicPr>
              <a:picLocks noChangeAspect="1"/>
            </p:cNvPicPr>
            <p:nvPr/>
          </p:nvPicPr>
          <p:blipFill>
            <a:blip r:embed="rId11"/>
            <a:stretch>
              <a:fillRect/>
            </a:stretch>
          </p:blipFill>
          <p:spPr>
            <a:xfrm>
              <a:off x="7718422" y="2283819"/>
              <a:ext cx="985682" cy="565318"/>
            </a:xfrm>
            <a:prstGeom prst="rect">
              <a:avLst/>
            </a:prstGeom>
          </p:spPr>
        </p:pic>
        <p:pic>
          <p:nvPicPr>
            <p:cNvPr id="134" name="Picture 1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12935" y="3581252"/>
              <a:ext cx="898167" cy="505219"/>
            </a:xfrm>
            <a:prstGeom prst="rect">
              <a:avLst/>
            </a:prstGeom>
          </p:spPr>
        </p:pic>
        <p:sp>
          <p:nvSpPr>
            <p:cNvPr id="135" name="TextBox 134"/>
            <p:cNvSpPr txBox="1"/>
            <p:nvPr/>
          </p:nvSpPr>
          <p:spPr>
            <a:xfrm>
              <a:off x="7838680" y="1584228"/>
              <a:ext cx="690792" cy="600994"/>
            </a:xfrm>
            <a:prstGeom prst="rect">
              <a:avLst/>
            </a:prstGeom>
            <a:noFill/>
          </p:spPr>
          <p:txBody>
            <a:bodyPr wrap="square" rtlCol="0">
              <a:spAutoFit/>
            </a:bodyPr>
            <a:lstStyle/>
            <a:p>
              <a:pPr algn="ctr" defTabSz="914286"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National Analyses and Reports</a:t>
              </a:r>
            </a:p>
          </p:txBody>
        </p:sp>
        <p:sp>
          <p:nvSpPr>
            <p:cNvPr id="136" name="TextBox 135"/>
            <p:cNvSpPr txBox="1"/>
            <p:nvPr/>
          </p:nvSpPr>
          <p:spPr>
            <a:xfrm>
              <a:off x="7718423" y="4114127"/>
              <a:ext cx="1029991" cy="468775"/>
            </a:xfrm>
            <a:prstGeom prst="rect">
              <a:avLst/>
            </a:prstGeom>
            <a:noFill/>
          </p:spPr>
          <p:txBody>
            <a:bodyPr wrap="square" rtlCol="0">
              <a:spAutoFit/>
            </a:bodyPr>
            <a:lstStyle/>
            <a:p>
              <a:pPr algn="ctr" defTabSz="914286"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Surveillance, Public Use, and Restricted Data</a:t>
              </a:r>
            </a:p>
          </p:txBody>
        </p:sp>
        <p:cxnSp>
          <p:nvCxnSpPr>
            <p:cNvPr id="137" name="Straight Connector 136"/>
            <p:cNvCxnSpPr/>
            <p:nvPr/>
          </p:nvCxnSpPr>
          <p:spPr>
            <a:xfrm>
              <a:off x="6904997" y="1507795"/>
              <a:ext cx="0" cy="475051"/>
            </a:xfrm>
            <a:prstGeom prst="line">
              <a:avLst/>
            </a:prstGeom>
            <a:ln/>
          </p:spPr>
          <p:style>
            <a:lnRef idx="3">
              <a:schemeClr val="dk1"/>
            </a:lnRef>
            <a:fillRef idx="0">
              <a:schemeClr val="dk1"/>
            </a:fillRef>
            <a:effectRef idx="2">
              <a:schemeClr val="dk1"/>
            </a:effectRef>
            <a:fontRef idx="minor">
              <a:schemeClr val="tx1"/>
            </a:fontRef>
          </p:style>
        </p:cxnSp>
        <p:cxnSp>
          <p:nvCxnSpPr>
            <p:cNvPr id="138" name="Straight Connector 137"/>
            <p:cNvCxnSpPr>
              <a:cxnSpLocks/>
            </p:cNvCxnSpPr>
            <p:nvPr/>
          </p:nvCxnSpPr>
          <p:spPr>
            <a:xfrm>
              <a:off x="6914325" y="3319025"/>
              <a:ext cx="0" cy="401648"/>
            </a:xfrm>
            <a:prstGeom prst="line">
              <a:avLst/>
            </a:prstGeom>
            <a:ln/>
          </p:spPr>
          <p:style>
            <a:lnRef idx="3">
              <a:schemeClr val="dk1"/>
            </a:lnRef>
            <a:fillRef idx="0">
              <a:schemeClr val="dk1"/>
            </a:fillRef>
            <a:effectRef idx="2">
              <a:schemeClr val="dk1"/>
            </a:effectRef>
            <a:fontRef idx="minor">
              <a:schemeClr val="tx1"/>
            </a:fontRef>
          </p:style>
        </p:cxnSp>
        <p:cxnSp>
          <p:nvCxnSpPr>
            <p:cNvPr id="139" name="Straight Connector 138"/>
            <p:cNvCxnSpPr/>
            <p:nvPr/>
          </p:nvCxnSpPr>
          <p:spPr>
            <a:xfrm flipH="1" flipV="1">
              <a:off x="6904999" y="1507795"/>
              <a:ext cx="813425" cy="1"/>
            </a:xfrm>
            <a:prstGeom prst="line">
              <a:avLst/>
            </a:prstGeom>
            <a:ln>
              <a:headEnd type="triangle"/>
            </a:ln>
          </p:spPr>
          <p:style>
            <a:lnRef idx="3">
              <a:schemeClr val="dk1"/>
            </a:lnRef>
            <a:fillRef idx="0">
              <a:schemeClr val="dk1"/>
            </a:fillRef>
            <a:effectRef idx="2">
              <a:schemeClr val="dk1"/>
            </a:effectRef>
            <a:fontRef idx="minor">
              <a:schemeClr val="tx1"/>
            </a:fontRef>
          </p:style>
        </p:cxnSp>
        <p:cxnSp>
          <p:nvCxnSpPr>
            <p:cNvPr id="140" name="Straight Connector 139"/>
            <p:cNvCxnSpPr/>
            <p:nvPr/>
          </p:nvCxnSpPr>
          <p:spPr>
            <a:xfrm flipH="1" flipV="1">
              <a:off x="6909314" y="3719228"/>
              <a:ext cx="811439" cy="9257"/>
            </a:xfrm>
            <a:prstGeom prst="line">
              <a:avLst/>
            </a:prstGeom>
            <a:ln>
              <a:headEnd type="triangle"/>
            </a:ln>
          </p:spPr>
          <p:style>
            <a:lnRef idx="3">
              <a:schemeClr val="dk1"/>
            </a:lnRef>
            <a:fillRef idx="0">
              <a:schemeClr val="dk1"/>
            </a:fillRef>
            <a:effectRef idx="2">
              <a:schemeClr val="dk1"/>
            </a:effectRef>
            <a:fontRef idx="minor">
              <a:schemeClr val="tx1"/>
            </a:fontRef>
          </p:style>
        </p:cxnSp>
        <p:cxnSp>
          <p:nvCxnSpPr>
            <p:cNvPr id="141" name="Straight Connector 140"/>
            <p:cNvCxnSpPr/>
            <p:nvPr/>
          </p:nvCxnSpPr>
          <p:spPr>
            <a:xfrm flipH="1" flipV="1">
              <a:off x="7547877" y="2599959"/>
              <a:ext cx="270274" cy="2902"/>
            </a:xfrm>
            <a:prstGeom prst="line">
              <a:avLst/>
            </a:prstGeom>
            <a:ln>
              <a:headEnd type="triangle"/>
            </a:ln>
          </p:spPr>
          <p:style>
            <a:lnRef idx="3">
              <a:schemeClr val="dk1"/>
            </a:lnRef>
            <a:fillRef idx="0">
              <a:schemeClr val="dk1"/>
            </a:fillRef>
            <a:effectRef idx="2">
              <a:schemeClr val="dk1"/>
            </a:effectRef>
            <a:fontRef idx="minor">
              <a:schemeClr val="tx1"/>
            </a:fontRef>
          </p:style>
        </p:cxnSp>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29881" y="2347220"/>
              <a:ext cx="541455" cy="541455"/>
            </a:xfrm>
            <a:prstGeom prst="rect">
              <a:avLst/>
            </a:prstGeom>
          </p:spPr>
        </p:pic>
        <p:sp>
          <p:nvSpPr>
            <p:cNvPr id="147" name="TextBox 146"/>
            <p:cNvSpPr txBox="1"/>
            <p:nvPr/>
          </p:nvSpPr>
          <p:spPr>
            <a:xfrm>
              <a:off x="2412379" y="2952041"/>
              <a:ext cx="933774" cy="468775"/>
            </a:xfrm>
            <a:prstGeom prst="rect">
              <a:avLst/>
            </a:prstGeom>
            <a:noFill/>
          </p:spPr>
          <p:txBody>
            <a:bodyPr wrap="square" rtlCol="0">
              <a:spAutoFit/>
            </a:bodyPr>
            <a:lstStyle/>
            <a:p>
              <a:pPr algn="ctr" defTabSz="914286"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ME/C Case Management Systems</a:t>
              </a:r>
            </a:p>
          </p:txBody>
        </p:sp>
        <p:pic>
          <p:nvPicPr>
            <p:cNvPr id="64" name="Picture 63" descr="File:Diploma-256.png - Wikimedia Commons"/>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01280" y="2384224"/>
              <a:ext cx="481105" cy="481105"/>
            </a:xfrm>
            <a:prstGeom prst="rect">
              <a:avLst/>
            </a:prstGeom>
          </p:spPr>
        </p:pic>
        <p:pic>
          <p:nvPicPr>
            <p:cNvPr id="65" name="Picture 6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06623" y="2301622"/>
              <a:ext cx="429137" cy="429137"/>
            </a:xfrm>
            <a:prstGeom prst="rect">
              <a:avLst/>
            </a:prstGeom>
          </p:spPr>
        </p:pic>
        <p:sp>
          <p:nvSpPr>
            <p:cNvPr id="66" name="TextBox 65"/>
            <p:cNvSpPr txBox="1"/>
            <p:nvPr/>
          </p:nvSpPr>
          <p:spPr>
            <a:xfrm>
              <a:off x="4252560" y="2866105"/>
              <a:ext cx="989523" cy="468775"/>
            </a:xfrm>
            <a:prstGeom prst="rect">
              <a:avLst/>
            </a:prstGeom>
            <a:noFill/>
          </p:spPr>
          <p:txBody>
            <a:bodyPr wrap="square" rtlCol="0">
              <a:spAutoFit/>
            </a:bodyPr>
            <a:lstStyle/>
            <a:p>
              <a:pPr algn="ctr" defTabSz="914286" eaLnBrk="0" fontAlgn="base" hangingPunct="0">
                <a:spcBef>
                  <a:spcPct val="0"/>
                </a:spcBef>
                <a:spcAft>
                  <a:spcPct val="0"/>
                </a:spcAft>
                <a:defRPr/>
              </a:pPr>
              <a:r>
                <a:rPr lang="en-US" sz="1100" b="1" dirty="0">
                  <a:solidFill>
                    <a:srgbClr val="000000"/>
                  </a:solidFill>
                  <a:latin typeface="Calibri" panose="020F0502020204030204" pitchFamily="34" charset="0"/>
                </a:rPr>
                <a:t>Death Registration Systems</a:t>
              </a:r>
            </a:p>
          </p:txBody>
        </p:sp>
        <p:sp>
          <p:nvSpPr>
            <p:cNvPr id="70" name="Rounded Rectangle 69"/>
            <p:cNvSpPr/>
            <p:nvPr/>
          </p:nvSpPr>
          <p:spPr>
            <a:xfrm>
              <a:off x="5794909" y="2066718"/>
              <a:ext cx="1713060" cy="1252307"/>
            </a:xfrm>
            <a:prstGeom prst="roundRect">
              <a:avLst/>
            </a:prstGeom>
            <a:noFill/>
            <a:ln w="12700" cap="flat" cmpd="sng" algn="ctr">
              <a:solidFill>
                <a:sysClr val="windowText" lastClr="000000"/>
              </a:solidFill>
              <a:prstDash val="solid"/>
              <a:miter lim="800000"/>
            </a:ln>
            <a:effectLst/>
          </p:spPr>
          <p:txBody>
            <a:bodyPr rtlCol="0" anchor="ctr"/>
            <a:lstStyle/>
            <a:p>
              <a:pPr algn="ctr" defTabSz="914286" eaLnBrk="0" fontAlgn="base" hangingPunct="0">
                <a:spcBef>
                  <a:spcPct val="0"/>
                </a:spcBef>
                <a:spcAft>
                  <a:spcPct val="0"/>
                </a:spcAft>
                <a:defRPr/>
              </a:pPr>
              <a:endParaRPr lang="en-US" sz="2400" kern="0">
                <a:solidFill>
                  <a:prstClr val="white"/>
                </a:solidFill>
                <a:latin typeface="Calibri" panose="020F0502020204030204"/>
              </a:endParaRPr>
            </a:p>
          </p:txBody>
        </p:sp>
        <p:sp>
          <p:nvSpPr>
            <p:cNvPr id="71" name="TextBox 70"/>
            <p:cNvSpPr txBox="1"/>
            <p:nvPr/>
          </p:nvSpPr>
          <p:spPr>
            <a:xfrm>
              <a:off x="6453404" y="2830370"/>
              <a:ext cx="989523" cy="468775"/>
            </a:xfrm>
            <a:prstGeom prst="rect">
              <a:avLst/>
            </a:prstGeom>
            <a:noFill/>
          </p:spPr>
          <p:txBody>
            <a:bodyPr wrap="square" rtlCol="0">
              <a:spAutoFit/>
            </a:bodyPr>
            <a:lstStyle/>
            <a:p>
              <a:pPr algn="ctr" defTabSz="914286"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National Vital Statistics System</a:t>
              </a:r>
            </a:p>
          </p:txBody>
        </p:sp>
        <p:cxnSp>
          <p:nvCxnSpPr>
            <p:cNvPr id="118" name="Straight Connector 117"/>
            <p:cNvCxnSpPr/>
            <p:nvPr/>
          </p:nvCxnSpPr>
          <p:spPr>
            <a:xfrm flipH="1">
              <a:off x="3363173" y="3319035"/>
              <a:ext cx="904224" cy="1107514"/>
            </a:xfrm>
            <a:prstGeom prst="line">
              <a:avLst/>
            </a:prstGeom>
            <a:ln>
              <a:headEnd type="triangle"/>
            </a:ln>
          </p:spPr>
          <p:style>
            <a:lnRef idx="3">
              <a:schemeClr val="dk1"/>
            </a:lnRef>
            <a:fillRef idx="0">
              <a:schemeClr val="dk1"/>
            </a:fillRef>
            <a:effectRef idx="2">
              <a:schemeClr val="dk1"/>
            </a:effectRef>
            <a:fontRef idx="minor">
              <a:schemeClr val="tx1"/>
            </a:fontRef>
          </p:style>
        </p:cxnSp>
        <p:cxnSp>
          <p:nvCxnSpPr>
            <p:cNvPr id="116" name="Straight Connector 115">
              <a:extLst>
                <a:ext uri="{FF2B5EF4-FFF2-40B4-BE49-F238E27FC236}">
                  <a16:creationId xmlns:a16="http://schemas.microsoft.com/office/drawing/2014/main" id="{9673B225-715A-4CDE-82C4-AD4CA957B969}"/>
                </a:ext>
              </a:extLst>
            </p:cNvPr>
            <p:cNvCxnSpPr>
              <a:cxnSpLocks/>
              <a:stCxn id="87" idx="0"/>
              <a:endCxn id="74" idx="2"/>
            </p:cNvCxnSpPr>
            <p:nvPr/>
          </p:nvCxnSpPr>
          <p:spPr>
            <a:xfrm flipH="1" flipV="1">
              <a:off x="2781472" y="1315533"/>
              <a:ext cx="30870" cy="976182"/>
            </a:xfrm>
            <a:prstGeom prst="line">
              <a:avLst/>
            </a:prstGeom>
            <a:ln>
              <a:headEnd type="triangle"/>
            </a:ln>
          </p:spPr>
          <p:style>
            <a:lnRef idx="3">
              <a:schemeClr val="dk1"/>
            </a:lnRef>
            <a:fillRef idx="0">
              <a:schemeClr val="dk1"/>
            </a:fillRef>
            <a:effectRef idx="2">
              <a:schemeClr val="dk1"/>
            </a:effectRef>
            <a:fontRef idx="minor">
              <a:schemeClr val="tx1"/>
            </a:fontRef>
          </p:style>
        </p:cxnSp>
      </p:grpSp>
      <p:pic>
        <p:nvPicPr>
          <p:cNvPr id="89" name="Picture 88">
            <a:extLst>
              <a:ext uri="{FF2B5EF4-FFF2-40B4-BE49-F238E27FC236}">
                <a16:creationId xmlns:a16="http://schemas.microsoft.com/office/drawing/2014/main" id="{02E0E5E4-8216-447E-B51D-87B28790854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24617" y="5223320"/>
            <a:ext cx="1029497" cy="603995"/>
          </a:xfrm>
          <a:prstGeom prst="rect">
            <a:avLst/>
          </a:prstGeom>
        </p:spPr>
      </p:pic>
      <p:sp>
        <p:nvSpPr>
          <p:cNvPr id="111" name="TextBox 110">
            <a:extLst>
              <a:ext uri="{FF2B5EF4-FFF2-40B4-BE49-F238E27FC236}">
                <a16:creationId xmlns:a16="http://schemas.microsoft.com/office/drawing/2014/main" id="{46CCC6A7-C9E9-42A2-BC5E-2CF51BF33D71}"/>
              </a:ext>
            </a:extLst>
          </p:cNvPr>
          <p:cNvSpPr txBox="1"/>
          <p:nvPr/>
        </p:nvSpPr>
        <p:spPr>
          <a:xfrm>
            <a:off x="6199250" y="5822652"/>
            <a:ext cx="1443340" cy="600164"/>
          </a:xfrm>
          <a:prstGeom prst="rect">
            <a:avLst/>
          </a:prstGeom>
          <a:noFill/>
        </p:spPr>
        <p:txBody>
          <a:bodyPr wrap="square" rtlCol="0">
            <a:spAutoFit/>
          </a:bodyPr>
          <a:lstStyle/>
          <a:p>
            <a:pPr algn="ctr" defTabSz="914286" eaLnBrk="0" fontAlgn="base" hangingPunct="0">
              <a:spcBef>
                <a:spcPct val="0"/>
              </a:spcBef>
              <a:spcAft>
                <a:spcPct val="0"/>
              </a:spcAft>
              <a:defRPr/>
            </a:pPr>
            <a:r>
              <a:rPr lang="en-US" sz="1100" b="1" dirty="0">
                <a:solidFill>
                  <a:srgbClr val="000000"/>
                </a:solidFill>
                <a:latin typeface="Arial" panose="020B0604020202020204" pitchFamily="34" charset="0"/>
                <a:cs typeface="Arial" panose="020B0604020202020204" pitchFamily="34" charset="0"/>
              </a:rPr>
              <a:t>State Surveillance, Public Use, and Restricted Data</a:t>
            </a:r>
          </a:p>
        </p:txBody>
      </p:sp>
      <p:cxnSp>
        <p:nvCxnSpPr>
          <p:cNvPr id="113" name="Straight Connector 112">
            <a:extLst>
              <a:ext uri="{FF2B5EF4-FFF2-40B4-BE49-F238E27FC236}">
                <a16:creationId xmlns:a16="http://schemas.microsoft.com/office/drawing/2014/main" id="{53F85703-D0FD-4DD1-8651-C004426FCD86}"/>
              </a:ext>
            </a:extLst>
          </p:cNvPr>
          <p:cNvCxnSpPr>
            <a:cxnSpLocks/>
            <a:stCxn id="89" idx="0"/>
          </p:cNvCxnSpPr>
          <p:nvPr/>
        </p:nvCxnSpPr>
        <p:spPr>
          <a:xfrm flipH="1" flipV="1">
            <a:off x="6416465" y="4381899"/>
            <a:ext cx="522899" cy="841421"/>
          </a:xfrm>
          <a:prstGeom prst="line">
            <a:avLst/>
          </a:prstGeom>
          <a:ln>
            <a:headEnd type="triangle"/>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16A0EC03-F50D-4278-BCE8-D3671B8A6671}"/>
              </a:ext>
            </a:extLst>
          </p:cNvPr>
          <p:cNvSpPr txBox="1"/>
          <p:nvPr/>
        </p:nvSpPr>
        <p:spPr>
          <a:xfrm>
            <a:off x="5848609" y="4545342"/>
            <a:ext cx="2294427" cy="276999"/>
          </a:xfrm>
          <a:prstGeom prst="rect">
            <a:avLst/>
          </a:prstGeom>
          <a:solidFill>
            <a:schemeClr val="bg1"/>
          </a:solidFill>
        </p:spPr>
        <p:txBody>
          <a:bodyPr wrap="square" rtlCol="0">
            <a:spAutoFit/>
          </a:bodyPr>
          <a:lstStyle/>
          <a:p>
            <a:pPr algn="ctr" defTabSz="1219140" eaLnBrk="0" fontAlgn="base" hangingPunct="0">
              <a:spcBef>
                <a:spcPct val="0"/>
              </a:spcBef>
              <a:spcAft>
                <a:spcPct val="0"/>
              </a:spcAft>
              <a:defRPr/>
            </a:pPr>
            <a:r>
              <a:rPr lang="en-US" sz="1200" b="1" dirty="0">
                <a:solidFill>
                  <a:srgbClr val="000000"/>
                </a:solidFill>
                <a:latin typeface="Arial" panose="020B0604020202020204" pitchFamily="34" charset="0"/>
                <a:cs typeface="Arial" panose="020B0604020202020204" pitchFamily="34" charset="0"/>
              </a:rPr>
              <a:t>Various formats – flat files</a:t>
            </a:r>
          </a:p>
        </p:txBody>
      </p:sp>
      <p:sp>
        <p:nvSpPr>
          <p:cNvPr id="5" name="TextBox 4">
            <a:extLst>
              <a:ext uri="{FF2B5EF4-FFF2-40B4-BE49-F238E27FC236}">
                <a16:creationId xmlns:a16="http://schemas.microsoft.com/office/drawing/2014/main" id="{3CEE4C73-71AB-494C-9DAA-75FDC831E822}"/>
              </a:ext>
            </a:extLst>
          </p:cNvPr>
          <p:cNvSpPr txBox="1"/>
          <p:nvPr/>
        </p:nvSpPr>
        <p:spPr>
          <a:xfrm>
            <a:off x="6962553" y="2938479"/>
            <a:ext cx="578321" cy="461665"/>
          </a:xfrm>
          <a:prstGeom prst="rect">
            <a:avLst/>
          </a:prstGeom>
          <a:solidFill>
            <a:schemeClr val="bg1"/>
          </a:solidFill>
        </p:spPr>
        <p:txBody>
          <a:bodyPr wrap="square" rtlCol="0">
            <a:spAutoFit/>
          </a:bodyPr>
          <a:lstStyle/>
          <a:p>
            <a:pPr algn="ctr" defTabSz="1219140" eaLnBrk="0" fontAlgn="base" hangingPunct="0">
              <a:spcBef>
                <a:spcPct val="0"/>
              </a:spcBef>
              <a:spcAft>
                <a:spcPct val="0"/>
              </a:spcAft>
              <a:defRPr/>
            </a:pPr>
            <a:r>
              <a:rPr lang="en-US" sz="1200" b="1" dirty="0">
                <a:solidFill>
                  <a:srgbClr val="000000"/>
                </a:solidFill>
                <a:latin typeface="Arial" panose="020B0604020202020204" pitchFamily="34" charset="0"/>
                <a:cs typeface="Arial" panose="020B0604020202020204" pitchFamily="34" charset="0"/>
              </a:rPr>
              <a:t>Flat file</a:t>
            </a:r>
          </a:p>
        </p:txBody>
      </p:sp>
      <p:sp>
        <p:nvSpPr>
          <p:cNvPr id="127" name="TextBox 126">
            <a:extLst>
              <a:ext uri="{FF2B5EF4-FFF2-40B4-BE49-F238E27FC236}">
                <a16:creationId xmlns:a16="http://schemas.microsoft.com/office/drawing/2014/main" id="{105E5618-CCFA-498E-9B62-633171A96502}"/>
              </a:ext>
            </a:extLst>
          </p:cNvPr>
          <p:cNvSpPr txBox="1"/>
          <p:nvPr/>
        </p:nvSpPr>
        <p:spPr>
          <a:xfrm>
            <a:off x="4902540" y="1975961"/>
            <a:ext cx="1613720" cy="461665"/>
          </a:xfrm>
          <a:prstGeom prst="rect">
            <a:avLst/>
          </a:prstGeom>
          <a:solidFill>
            <a:schemeClr val="bg1"/>
          </a:solidFill>
        </p:spPr>
        <p:txBody>
          <a:bodyPr wrap="square" rtlCol="0">
            <a:spAutoFit/>
          </a:bodyPr>
          <a:lstStyle/>
          <a:p>
            <a:pPr defTabSz="1219140" eaLnBrk="0" fontAlgn="base" hangingPunct="0">
              <a:spcBef>
                <a:spcPct val="0"/>
              </a:spcBef>
              <a:spcAft>
                <a:spcPct val="0"/>
              </a:spcAft>
              <a:defRPr/>
            </a:pPr>
            <a:r>
              <a:rPr lang="en-US" sz="1200" b="1" dirty="0">
                <a:solidFill>
                  <a:srgbClr val="000000"/>
                </a:solidFill>
                <a:latin typeface="Arial" panose="020B0604020202020204" pitchFamily="34" charset="0"/>
                <a:cs typeface="Arial" panose="020B0604020202020204" pitchFamily="34" charset="0"/>
              </a:rPr>
              <a:t>Manual entry – No interoperability</a:t>
            </a:r>
          </a:p>
        </p:txBody>
      </p:sp>
      <p:sp>
        <p:nvSpPr>
          <p:cNvPr id="130" name="TextBox 129">
            <a:extLst>
              <a:ext uri="{FF2B5EF4-FFF2-40B4-BE49-F238E27FC236}">
                <a16:creationId xmlns:a16="http://schemas.microsoft.com/office/drawing/2014/main" id="{DE4CBEE9-DDBD-4B06-9144-7E0D6A1ECD73}"/>
              </a:ext>
            </a:extLst>
          </p:cNvPr>
          <p:cNvSpPr txBox="1"/>
          <p:nvPr/>
        </p:nvSpPr>
        <p:spPr>
          <a:xfrm>
            <a:off x="2930578" y="2350877"/>
            <a:ext cx="1468951" cy="276999"/>
          </a:xfrm>
          <a:prstGeom prst="rect">
            <a:avLst/>
          </a:prstGeom>
          <a:solidFill>
            <a:schemeClr val="bg1"/>
          </a:solidFill>
        </p:spPr>
        <p:txBody>
          <a:bodyPr wrap="square" rtlCol="0">
            <a:spAutoFit/>
          </a:bodyPr>
          <a:lstStyle/>
          <a:p>
            <a:pPr defTabSz="1219140" eaLnBrk="0" fontAlgn="base" hangingPunct="0">
              <a:spcBef>
                <a:spcPct val="0"/>
              </a:spcBef>
              <a:spcAft>
                <a:spcPct val="0"/>
              </a:spcAft>
              <a:defRPr/>
            </a:pPr>
            <a:r>
              <a:rPr lang="en-US" sz="1200" b="1" dirty="0">
                <a:solidFill>
                  <a:srgbClr val="000000"/>
                </a:solidFill>
                <a:latin typeface="Arial" panose="020B0604020202020204" pitchFamily="34" charset="0"/>
                <a:cs typeface="Arial" panose="020B0604020202020204" pitchFamily="34" charset="0"/>
              </a:rPr>
              <a:t>Various formats</a:t>
            </a:r>
          </a:p>
        </p:txBody>
      </p:sp>
      <p:sp>
        <p:nvSpPr>
          <p:cNvPr id="142" name="TextBox 141">
            <a:extLst>
              <a:ext uri="{FF2B5EF4-FFF2-40B4-BE49-F238E27FC236}">
                <a16:creationId xmlns:a16="http://schemas.microsoft.com/office/drawing/2014/main" id="{2C1FE9F9-4538-4FD7-92DF-82502417A2F8}"/>
              </a:ext>
            </a:extLst>
          </p:cNvPr>
          <p:cNvSpPr txBox="1"/>
          <p:nvPr/>
        </p:nvSpPr>
        <p:spPr>
          <a:xfrm>
            <a:off x="4449684" y="4731986"/>
            <a:ext cx="1346507" cy="646331"/>
          </a:xfrm>
          <a:prstGeom prst="rect">
            <a:avLst/>
          </a:prstGeom>
          <a:solidFill>
            <a:schemeClr val="bg1"/>
          </a:solidFill>
        </p:spPr>
        <p:txBody>
          <a:bodyPr wrap="square" rtlCol="0">
            <a:spAutoFit/>
          </a:bodyPr>
          <a:lstStyle/>
          <a:p>
            <a:pPr algn="ctr" defTabSz="1219140" eaLnBrk="0" fontAlgn="base" hangingPunct="0">
              <a:spcBef>
                <a:spcPct val="0"/>
              </a:spcBef>
              <a:spcAft>
                <a:spcPct val="0"/>
              </a:spcAft>
              <a:defRPr/>
            </a:pPr>
            <a:r>
              <a:rPr lang="en-US" sz="1200" b="1" dirty="0">
                <a:solidFill>
                  <a:srgbClr val="000000"/>
                </a:solidFill>
                <a:latin typeface="Arial" panose="020B0604020202020204" pitchFamily="34" charset="0"/>
                <a:cs typeface="Arial" panose="020B0604020202020204" pitchFamily="34" charset="0"/>
              </a:rPr>
              <a:t>Manual entry – No interoperability</a:t>
            </a:r>
          </a:p>
        </p:txBody>
      </p:sp>
      <p:sp>
        <p:nvSpPr>
          <p:cNvPr id="74" name="TextBox 73">
            <a:extLst>
              <a:ext uri="{FF2B5EF4-FFF2-40B4-BE49-F238E27FC236}">
                <a16:creationId xmlns:a16="http://schemas.microsoft.com/office/drawing/2014/main" id="{A5251411-4611-4C7F-9806-7DBC9EF0E551}"/>
              </a:ext>
            </a:extLst>
          </p:cNvPr>
          <p:cNvSpPr txBox="1"/>
          <p:nvPr/>
        </p:nvSpPr>
        <p:spPr>
          <a:xfrm>
            <a:off x="3432606" y="1599795"/>
            <a:ext cx="583337" cy="297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170" eaLnBrk="0" fontAlgn="base" hangingPunct="0">
              <a:spcBef>
                <a:spcPct val="0"/>
              </a:spcBef>
              <a:spcAft>
                <a:spcPct val="0"/>
              </a:spcAft>
            </a:pPr>
            <a:r>
              <a:rPr lang="en-US" sz="1333" dirty="0">
                <a:solidFill>
                  <a:srgbClr val="FFFFFF"/>
                </a:solidFill>
                <a:latin typeface="Myriad Web Pro"/>
              </a:rPr>
              <a:t>EHR</a:t>
            </a:r>
          </a:p>
        </p:txBody>
      </p:sp>
      <p:sp>
        <p:nvSpPr>
          <p:cNvPr id="91" name="TextBox 90">
            <a:extLst>
              <a:ext uri="{FF2B5EF4-FFF2-40B4-BE49-F238E27FC236}">
                <a16:creationId xmlns:a16="http://schemas.microsoft.com/office/drawing/2014/main" id="{AC3D2726-B55E-439B-89FF-4B729CE05B1B}"/>
              </a:ext>
            </a:extLst>
          </p:cNvPr>
          <p:cNvSpPr txBox="1"/>
          <p:nvPr/>
        </p:nvSpPr>
        <p:spPr>
          <a:xfrm>
            <a:off x="5940999" y="2901551"/>
            <a:ext cx="66736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170" eaLnBrk="0" fontAlgn="base" hangingPunct="0">
              <a:spcBef>
                <a:spcPct val="0"/>
              </a:spcBef>
              <a:spcAft>
                <a:spcPct val="0"/>
              </a:spcAft>
            </a:pPr>
            <a:r>
              <a:rPr lang="en-US" sz="1333" dirty="0">
                <a:solidFill>
                  <a:srgbClr val="FFFFFF"/>
                </a:solidFill>
                <a:latin typeface="Myriad Web Pro"/>
              </a:rPr>
              <a:t>EDRS</a:t>
            </a:r>
          </a:p>
        </p:txBody>
      </p:sp>
    </p:spTree>
    <p:extLst>
      <p:ext uri="{BB962C8B-B14F-4D97-AF65-F5344CB8AC3E}">
        <p14:creationId xmlns:p14="http://schemas.microsoft.com/office/powerpoint/2010/main" val="19793106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ounded Rectangle 143"/>
          <p:cNvSpPr/>
          <p:nvPr/>
        </p:nvSpPr>
        <p:spPr>
          <a:xfrm>
            <a:off x="937709" y="5053049"/>
            <a:ext cx="3417555" cy="1608103"/>
          </a:xfrm>
          <a:prstGeom prst="roundRect">
            <a:avLst/>
          </a:prstGeom>
          <a:noFill/>
          <a:ln w="12700" cap="flat" cmpd="sng" algn="ctr">
            <a:solidFill>
              <a:sysClr val="windowText" lastClr="000000"/>
            </a:solidFill>
            <a:prstDash val="solid"/>
            <a:miter lim="800000"/>
          </a:ln>
          <a:effectLst/>
        </p:spPr>
        <p:txBody>
          <a:bodyPr rtlCol="0" anchor="ctr"/>
          <a:lstStyle/>
          <a:p>
            <a:pPr algn="ctr" defTabSz="914332" eaLnBrk="0" fontAlgn="base" hangingPunct="0">
              <a:spcBef>
                <a:spcPct val="0"/>
              </a:spcBef>
              <a:spcAft>
                <a:spcPct val="0"/>
              </a:spcAft>
              <a:defRPr/>
            </a:pPr>
            <a:endParaRPr lang="en-US" sz="2400" kern="0">
              <a:solidFill>
                <a:prstClr val="white"/>
              </a:solidFill>
              <a:latin typeface="Calibri" panose="020F0502020204030204"/>
            </a:endParaRPr>
          </a:p>
        </p:txBody>
      </p:sp>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740" y="752596"/>
            <a:ext cx="564289" cy="564289"/>
          </a:xfrm>
          <a:prstGeom prst="rect">
            <a:avLst/>
          </a:prstGeom>
        </p:spPr>
      </p:pic>
      <p:grpSp>
        <p:nvGrpSpPr>
          <p:cNvPr id="76" name="Group 75"/>
          <p:cNvGrpSpPr/>
          <p:nvPr/>
        </p:nvGrpSpPr>
        <p:grpSpPr>
          <a:xfrm>
            <a:off x="3155459" y="547604"/>
            <a:ext cx="1010700" cy="931477"/>
            <a:chOff x="7306626" y="840396"/>
            <a:chExt cx="1476474" cy="1630618"/>
          </a:xfrm>
        </p:grpSpPr>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6626" y="840396"/>
              <a:ext cx="1476474" cy="1630618"/>
            </a:xfrm>
            <a:prstGeom prst="rect">
              <a:avLst/>
            </a:prstGeom>
          </p:spPr>
        </p:pic>
        <p:sp>
          <p:nvSpPr>
            <p:cNvPr id="78" name="TextBox 77"/>
            <p:cNvSpPr txBox="1"/>
            <p:nvPr/>
          </p:nvSpPr>
          <p:spPr>
            <a:xfrm>
              <a:off x="7409152" y="1196497"/>
              <a:ext cx="1309872" cy="1131449"/>
            </a:xfrm>
            <a:prstGeom prst="rect">
              <a:avLst/>
            </a:prstGeom>
            <a:noFill/>
          </p:spPr>
          <p:txBody>
            <a:bodyPr wrap="square" rtlCol="0">
              <a:spAutoFit/>
            </a:bodyPr>
            <a:lstStyle/>
            <a:p>
              <a:pPr algn="ctr" defTabSz="914332" eaLnBrk="0" fontAlgn="base" hangingPunct="0">
                <a:spcBef>
                  <a:spcPct val="0"/>
                </a:spcBef>
                <a:spcAft>
                  <a:spcPct val="0"/>
                </a:spcAft>
              </a:pPr>
              <a:r>
                <a:rPr lang="en-US" sz="1200" b="1" dirty="0">
                  <a:solidFill>
                    <a:prstClr val="black"/>
                  </a:solidFill>
                  <a:latin typeface="Calibri" panose="020F0502020204030204" pitchFamily="34" charset="0"/>
                </a:rPr>
                <a:t>Health Record Systems</a:t>
              </a:r>
            </a:p>
          </p:txBody>
        </p:sp>
      </p:grpSp>
      <p:pic>
        <p:nvPicPr>
          <p:cNvPr id="79" name="Picture 78"/>
          <p:cNvPicPr>
            <a:picLocks noChangeAspect="1"/>
          </p:cNvPicPr>
          <p:nvPr/>
        </p:nvPicPr>
        <p:blipFill>
          <a:blip r:embed="rId5"/>
          <a:stretch>
            <a:fillRect/>
          </a:stretch>
        </p:blipFill>
        <p:spPr>
          <a:xfrm>
            <a:off x="2027833" y="2176265"/>
            <a:ext cx="597339" cy="651641"/>
          </a:xfrm>
          <a:prstGeom prst="rect">
            <a:avLst/>
          </a:prstGeom>
        </p:spPr>
      </p:pic>
      <p:pic>
        <p:nvPicPr>
          <p:cNvPr id="80" name="Picture 79"/>
          <p:cNvPicPr>
            <a:picLocks noChangeAspect="1"/>
          </p:cNvPicPr>
          <p:nvPr/>
        </p:nvPicPr>
        <p:blipFill>
          <a:blip r:embed="rId6"/>
          <a:stretch>
            <a:fillRect/>
          </a:stretch>
        </p:blipFill>
        <p:spPr>
          <a:xfrm>
            <a:off x="1922239" y="3108192"/>
            <a:ext cx="837740" cy="516261"/>
          </a:xfrm>
          <a:prstGeom prst="rect">
            <a:avLst/>
          </a:prstGeom>
        </p:spPr>
      </p:pic>
      <p:pic>
        <p:nvPicPr>
          <p:cNvPr id="81" name="Picture 80"/>
          <p:cNvPicPr>
            <a:picLocks noChangeAspect="1"/>
          </p:cNvPicPr>
          <p:nvPr/>
        </p:nvPicPr>
        <p:blipFill>
          <a:blip r:embed="rId7"/>
          <a:stretch>
            <a:fillRect/>
          </a:stretch>
        </p:blipFill>
        <p:spPr>
          <a:xfrm>
            <a:off x="1980513" y="3964679"/>
            <a:ext cx="692379" cy="603612"/>
          </a:xfrm>
          <a:prstGeom prst="rect">
            <a:avLst/>
          </a:prstGeom>
        </p:spPr>
      </p:pic>
      <p:pic>
        <p:nvPicPr>
          <p:cNvPr id="82" name="Picture 81"/>
          <p:cNvPicPr>
            <a:picLocks noChangeAspect="1"/>
          </p:cNvPicPr>
          <p:nvPr/>
        </p:nvPicPr>
        <p:blipFill>
          <a:blip r:embed="rId8"/>
          <a:stretch>
            <a:fillRect/>
          </a:stretch>
        </p:blipFill>
        <p:spPr>
          <a:xfrm>
            <a:off x="1859707" y="699407"/>
            <a:ext cx="852204" cy="627940"/>
          </a:xfrm>
          <a:prstGeom prst="rect">
            <a:avLst/>
          </a:prstGeom>
        </p:spPr>
      </p:pic>
      <p:grpSp>
        <p:nvGrpSpPr>
          <p:cNvPr id="83" name="Group 82"/>
          <p:cNvGrpSpPr/>
          <p:nvPr/>
        </p:nvGrpSpPr>
        <p:grpSpPr>
          <a:xfrm>
            <a:off x="3225643" y="5433238"/>
            <a:ext cx="1010700" cy="931479"/>
            <a:chOff x="7306626" y="840396"/>
            <a:chExt cx="1476474" cy="1630618"/>
          </a:xfrm>
        </p:grpSpPr>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6626" y="840396"/>
              <a:ext cx="1476474" cy="1630618"/>
            </a:xfrm>
            <a:prstGeom prst="rect">
              <a:avLst/>
            </a:prstGeom>
          </p:spPr>
        </p:pic>
        <p:sp>
          <p:nvSpPr>
            <p:cNvPr id="85" name="TextBox 84"/>
            <p:cNvSpPr txBox="1"/>
            <p:nvPr/>
          </p:nvSpPr>
          <p:spPr>
            <a:xfrm>
              <a:off x="7487743" y="1183051"/>
              <a:ext cx="1114239" cy="1131447"/>
            </a:xfrm>
            <a:prstGeom prst="rect">
              <a:avLst/>
            </a:prstGeom>
            <a:noFill/>
          </p:spPr>
          <p:txBody>
            <a:bodyPr wrap="square" rtlCol="0">
              <a:spAutoFit/>
            </a:bodyPr>
            <a:lstStyle/>
            <a:p>
              <a:pPr algn="ctr" defTabSz="914332" eaLnBrk="0" fontAlgn="base" hangingPunct="0">
                <a:spcBef>
                  <a:spcPct val="0"/>
                </a:spcBef>
                <a:spcAft>
                  <a:spcPct val="0"/>
                </a:spcAft>
              </a:pPr>
              <a:r>
                <a:rPr lang="en-US" sz="1200" b="1" dirty="0">
                  <a:solidFill>
                    <a:prstClr val="black"/>
                  </a:solidFill>
                  <a:latin typeface="Calibri" panose="020F0502020204030204" pitchFamily="34" charset="0"/>
                </a:rPr>
                <a:t>Funeral  Home System</a:t>
              </a:r>
            </a:p>
          </p:txBody>
        </p:sp>
      </p:grpSp>
      <p:grpSp>
        <p:nvGrpSpPr>
          <p:cNvPr id="86" name="Group 85"/>
          <p:cNvGrpSpPr/>
          <p:nvPr/>
        </p:nvGrpSpPr>
        <p:grpSpPr>
          <a:xfrm>
            <a:off x="3155460" y="3055620"/>
            <a:ext cx="1184509" cy="931477"/>
            <a:chOff x="7280701" y="840396"/>
            <a:chExt cx="1522989" cy="1630618"/>
          </a:xfrm>
        </p:grpSpPr>
        <p:pic>
          <p:nvPicPr>
            <p:cNvPr id="87" name="Picture 8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06626" y="840396"/>
              <a:ext cx="1476474" cy="1630618"/>
            </a:xfrm>
            <a:prstGeom prst="rect">
              <a:avLst/>
            </a:prstGeom>
          </p:spPr>
        </p:pic>
        <p:sp>
          <p:nvSpPr>
            <p:cNvPr id="88" name="TextBox 87"/>
            <p:cNvSpPr txBox="1"/>
            <p:nvPr/>
          </p:nvSpPr>
          <p:spPr>
            <a:xfrm>
              <a:off x="7280701" y="1205497"/>
              <a:ext cx="1522989" cy="484907"/>
            </a:xfrm>
            <a:prstGeom prst="rect">
              <a:avLst/>
            </a:prstGeom>
            <a:noFill/>
          </p:spPr>
          <p:txBody>
            <a:bodyPr wrap="square" rtlCol="0">
              <a:spAutoFit/>
            </a:bodyPr>
            <a:lstStyle/>
            <a:p>
              <a:pPr algn="ctr" defTabSz="914332" eaLnBrk="0" fontAlgn="base" hangingPunct="0">
                <a:spcBef>
                  <a:spcPct val="0"/>
                </a:spcBef>
                <a:spcAft>
                  <a:spcPct val="0"/>
                </a:spcAft>
              </a:pPr>
              <a:endParaRPr lang="en-US" sz="1200" b="1" dirty="0">
                <a:solidFill>
                  <a:prstClr val="black"/>
                </a:solidFill>
                <a:latin typeface="Calibri" panose="020F0502020204030204" pitchFamily="34" charset="0"/>
              </a:endParaRPr>
            </a:p>
          </p:txBody>
        </p:sp>
      </p:grpSp>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5779" y="3149138"/>
            <a:ext cx="1010700" cy="931479"/>
          </a:xfrm>
          <a:prstGeom prst="rect">
            <a:avLst/>
          </a:prstGeom>
        </p:spPr>
      </p:pic>
      <p:sp>
        <p:nvSpPr>
          <p:cNvPr id="92" name="TextBox 91"/>
          <p:cNvSpPr txBox="1"/>
          <p:nvPr/>
        </p:nvSpPr>
        <p:spPr>
          <a:xfrm>
            <a:off x="1908769" y="3626541"/>
            <a:ext cx="759131" cy="261610"/>
          </a:xfrm>
          <a:prstGeom prst="rect">
            <a:avLst/>
          </a:prstGeom>
          <a:noFill/>
        </p:spPr>
        <p:txBody>
          <a:bodyPr wrap="square" rtlCol="0">
            <a:spAutoFit/>
          </a:bodyPr>
          <a:lstStyle/>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Autopsy</a:t>
            </a:r>
          </a:p>
        </p:txBody>
      </p:sp>
      <p:sp>
        <p:nvSpPr>
          <p:cNvPr id="93" name="TextBox 92"/>
          <p:cNvSpPr txBox="1"/>
          <p:nvPr/>
        </p:nvSpPr>
        <p:spPr>
          <a:xfrm>
            <a:off x="1841454" y="2794225"/>
            <a:ext cx="1017303" cy="261610"/>
          </a:xfrm>
          <a:prstGeom prst="rect">
            <a:avLst/>
          </a:prstGeom>
          <a:noFill/>
        </p:spPr>
        <p:txBody>
          <a:bodyPr wrap="square" rtlCol="0">
            <a:spAutoFit/>
          </a:bodyPr>
          <a:lstStyle/>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Death Scene</a:t>
            </a:r>
          </a:p>
        </p:txBody>
      </p:sp>
      <p:sp>
        <p:nvSpPr>
          <p:cNvPr id="94" name="TextBox 93"/>
          <p:cNvSpPr txBox="1"/>
          <p:nvPr/>
        </p:nvSpPr>
        <p:spPr>
          <a:xfrm>
            <a:off x="1860389" y="4563602"/>
            <a:ext cx="891283" cy="261610"/>
          </a:xfrm>
          <a:prstGeom prst="rect">
            <a:avLst/>
          </a:prstGeom>
          <a:noFill/>
        </p:spPr>
        <p:txBody>
          <a:bodyPr wrap="square" rtlCol="0">
            <a:spAutoFit/>
          </a:bodyPr>
          <a:lstStyle/>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Toxicology</a:t>
            </a:r>
          </a:p>
        </p:txBody>
      </p:sp>
      <p:sp>
        <p:nvSpPr>
          <p:cNvPr id="95" name="TextBox 94"/>
          <p:cNvSpPr txBox="1"/>
          <p:nvPr/>
        </p:nvSpPr>
        <p:spPr>
          <a:xfrm>
            <a:off x="1827805" y="1369409"/>
            <a:ext cx="921056" cy="430887"/>
          </a:xfrm>
          <a:prstGeom prst="rect">
            <a:avLst/>
          </a:prstGeom>
          <a:noFill/>
        </p:spPr>
        <p:txBody>
          <a:bodyPr wrap="square" rtlCol="0">
            <a:spAutoFit/>
          </a:bodyPr>
          <a:lstStyle/>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Medical History</a:t>
            </a:r>
          </a:p>
        </p:txBody>
      </p:sp>
      <p:sp>
        <p:nvSpPr>
          <p:cNvPr id="96" name="Flowchart: Delay 95"/>
          <p:cNvSpPr/>
          <p:nvPr/>
        </p:nvSpPr>
        <p:spPr>
          <a:xfrm rot="16200000">
            <a:off x="2001175" y="5375568"/>
            <a:ext cx="614327" cy="623333"/>
          </a:xfrm>
          <a:prstGeom prst="flowChartDelay">
            <a:avLst/>
          </a:prstGeom>
          <a:solidFill>
            <a:sysClr val="window" lastClr="FFFFFF">
              <a:lumMod val="85000"/>
            </a:sysClr>
          </a:solidFill>
          <a:ln w="12700" cap="flat" cmpd="sng" algn="ctr">
            <a:solidFill>
              <a:sysClr val="windowText" lastClr="000000">
                <a:lumMod val="95000"/>
                <a:lumOff val="5000"/>
              </a:sysClr>
            </a:solidFill>
            <a:prstDash val="solid"/>
            <a:miter lim="800000"/>
          </a:ln>
          <a:effectLst/>
        </p:spPr>
        <p:txBody>
          <a:bodyPr rtlCol="0" anchor="ctr"/>
          <a:lstStyle/>
          <a:p>
            <a:pPr algn="ctr" defTabSz="914332" eaLnBrk="0" fontAlgn="base" hangingPunct="0">
              <a:spcBef>
                <a:spcPct val="0"/>
              </a:spcBef>
              <a:spcAft>
                <a:spcPct val="0"/>
              </a:spcAft>
              <a:defRPr/>
            </a:pPr>
            <a:endParaRPr lang="en-US" sz="2400" kern="0">
              <a:solidFill>
                <a:prstClr val="white"/>
              </a:solidFill>
              <a:latin typeface="Calibri" panose="020F0502020204030204"/>
            </a:endParaRPr>
          </a:p>
        </p:txBody>
      </p:sp>
      <p:sp>
        <p:nvSpPr>
          <p:cNvPr id="97" name="TextBox 96"/>
          <p:cNvSpPr txBox="1"/>
          <p:nvPr/>
        </p:nvSpPr>
        <p:spPr>
          <a:xfrm>
            <a:off x="1785719" y="6021604"/>
            <a:ext cx="1036604" cy="430887"/>
          </a:xfrm>
          <a:prstGeom prst="rect">
            <a:avLst/>
          </a:prstGeom>
          <a:noFill/>
        </p:spPr>
        <p:txBody>
          <a:bodyPr wrap="square" rtlCol="0">
            <a:spAutoFit/>
          </a:bodyPr>
          <a:lstStyle/>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Demographic</a:t>
            </a:r>
          </a:p>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Data</a:t>
            </a:r>
          </a:p>
        </p:txBody>
      </p:sp>
      <p:sp>
        <p:nvSpPr>
          <p:cNvPr id="98" name="TextBox 97"/>
          <p:cNvSpPr txBox="1"/>
          <p:nvPr/>
        </p:nvSpPr>
        <p:spPr>
          <a:xfrm>
            <a:off x="1861229" y="5526284"/>
            <a:ext cx="891283" cy="261610"/>
          </a:xfrm>
          <a:prstGeom prst="rect">
            <a:avLst/>
          </a:prstGeom>
          <a:noFill/>
        </p:spPr>
        <p:txBody>
          <a:bodyPr wrap="square" rtlCol="0">
            <a:spAutoFit/>
          </a:bodyPr>
          <a:lstStyle/>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RIP</a:t>
            </a:r>
          </a:p>
        </p:txBody>
      </p:sp>
      <p:pic>
        <p:nvPicPr>
          <p:cNvPr id="99"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278" y="3159102"/>
            <a:ext cx="564289" cy="564289"/>
          </a:xfrm>
          <a:prstGeom prst="rect">
            <a:avLst/>
          </a:prstGeom>
        </p:spPr>
      </p:pic>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645" y="5487637"/>
            <a:ext cx="564289" cy="564289"/>
          </a:xfrm>
          <a:prstGeom prst="rect">
            <a:avLst/>
          </a:prstGeom>
        </p:spPr>
      </p:pic>
      <p:sp>
        <p:nvSpPr>
          <p:cNvPr id="101" name="TextBox 100"/>
          <p:cNvSpPr txBox="1"/>
          <p:nvPr/>
        </p:nvSpPr>
        <p:spPr>
          <a:xfrm>
            <a:off x="903257" y="1344090"/>
            <a:ext cx="921056" cy="261610"/>
          </a:xfrm>
          <a:prstGeom prst="rect">
            <a:avLst/>
          </a:prstGeom>
          <a:noFill/>
        </p:spPr>
        <p:txBody>
          <a:bodyPr wrap="square" rtlCol="0">
            <a:spAutoFit/>
          </a:bodyPr>
          <a:lstStyle/>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Physicians</a:t>
            </a:r>
          </a:p>
        </p:txBody>
      </p:sp>
      <p:sp>
        <p:nvSpPr>
          <p:cNvPr id="102" name="TextBox 101"/>
          <p:cNvSpPr txBox="1"/>
          <p:nvPr/>
        </p:nvSpPr>
        <p:spPr>
          <a:xfrm>
            <a:off x="928064" y="3739954"/>
            <a:ext cx="921056" cy="600164"/>
          </a:xfrm>
          <a:prstGeom prst="rect">
            <a:avLst/>
          </a:prstGeom>
          <a:noFill/>
        </p:spPr>
        <p:txBody>
          <a:bodyPr wrap="square" rtlCol="0">
            <a:spAutoFit/>
          </a:bodyPr>
          <a:lstStyle/>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Medical Examiners &amp; Coroners</a:t>
            </a:r>
          </a:p>
        </p:txBody>
      </p:sp>
      <p:sp>
        <p:nvSpPr>
          <p:cNvPr id="103" name="TextBox 102"/>
          <p:cNvSpPr txBox="1"/>
          <p:nvPr/>
        </p:nvSpPr>
        <p:spPr>
          <a:xfrm>
            <a:off x="906797" y="6004713"/>
            <a:ext cx="921056" cy="600164"/>
          </a:xfrm>
          <a:prstGeom prst="rect">
            <a:avLst/>
          </a:prstGeom>
          <a:noFill/>
        </p:spPr>
        <p:txBody>
          <a:bodyPr wrap="square" rtlCol="0">
            <a:spAutoFit/>
          </a:bodyPr>
          <a:lstStyle/>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Funeral Home Directors</a:t>
            </a:r>
          </a:p>
        </p:txBody>
      </p:sp>
      <p:sp>
        <p:nvSpPr>
          <p:cNvPr id="104" name="Rounded Rectangle 103"/>
          <p:cNvSpPr/>
          <p:nvPr/>
        </p:nvSpPr>
        <p:spPr>
          <a:xfrm>
            <a:off x="932221" y="280591"/>
            <a:ext cx="3417555" cy="1608103"/>
          </a:xfrm>
          <a:prstGeom prst="roundRect">
            <a:avLst/>
          </a:prstGeom>
          <a:noFill/>
          <a:ln w="12700" cap="flat" cmpd="sng" algn="ctr">
            <a:solidFill>
              <a:sysClr val="windowText" lastClr="000000"/>
            </a:solidFill>
            <a:prstDash val="solid"/>
            <a:miter lim="800000"/>
          </a:ln>
          <a:effectLst/>
        </p:spPr>
        <p:txBody>
          <a:bodyPr rtlCol="0" anchor="ctr"/>
          <a:lstStyle/>
          <a:p>
            <a:pPr algn="ctr" defTabSz="914332" eaLnBrk="0" fontAlgn="base" hangingPunct="0">
              <a:spcBef>
                <a:spcPct val="0"/>
              </a:spcBef>
              <a:spcAft>
                <a:spcPct val="0"/>
              </a:spcAft>
              <a:defRPr/>
            </a:pPr>
            <a:endParaRPr lang="en-US" sz="2400" kern="0">
              <a:solidFill>
                <a:prstClr val="white"/>
              </a:solidFill>
              <a:latin typeface="Calibri" panose="020F0502020204030204"/>
            </a:endParaRPr>
          </a:p>
        </p:txBody>
      </p:sp>
      <p:sp>
        <p:nvSpPr>
          <p:cNvPr id="105" name="Rounded Rectangle 104"/>
          <p:cNvSpPr/>
          <p:nvPr/>
        </p:nvSpPr>
        <p:spPr>
          <a:xfrm>
            <a:off x="932929" y="2118553"/>
            <a:ext cx="3417555" cy="2739767"/>
          </a:xfrm>
          <a:prstGeom prst="roundRect">
            <a:avLst/>
          </a:prstGeom>
          <a:noFill/>
          <a:ln w="12700" cap="flat" cmpd="sng" algn="ctr">
            <a:solidFill>
              <a:sysClr val="windowText" lastClr="000000"/>
            </a:solidFill>
            <a:prstDash val="solid"/>
            <a:miter lim="800000"/>
          </a:ln>
          <a:effectLst/>
        </p:spPr>
        <p:txBody>
          <a:bodyPr rtlCol="0" anchor="ctr"/>
          <a:lstStyle/>
          <a:p>
            <a:pPr algn="ctr" defTabSz="914332" eaLnBrk="0" fontAlgn="base" hangingPunct="0">
              <a:spcBef>
                <a:spcPct val="0"/>
              </a:spcBef>
              <a:spcAft>
                <a:spcPct val="0"/>
              </a:spcAft>
              <a:defRPr/>
            </a:pPr>
            <a:endParaRPr lang="en-US" sz="2400" kern="0">
              <a:solidFill>
                <a:prstClr val="white"/>
              </a:solidFill>
              <a:latin typeface="Calibri" panose="020F0502020204030204"/>
            </a:endParaRPr>
          </a:p>
        </p:txBody>
      </p:sp>
      <p:sp>
        <p:nvSpPr>
          <p:cNvPr id="106" name="TextBox 105"/>
          <p:cNvSpPr txBox="1"/>
          <p:nvPr/>
        </p:nvSpPr>
        <p:spPr>
          <a:xfrm>
            <a:off x="393392" y="291572"/>
            <a:ext cx="553998" cy="4599541"/>
          </a:xfrm>
          <a:prstGeom prst="rect">
            <a:avLst/>
          </a:prstGeom>
          <a:solidFill>
            <a:srgbClr val="C00000"/>
          </a:solidFill>
        </p:spPr>
        <p:txBody>
          <a:bodyPr vert="vert270" wrap="square" rtlCol="0">
            <a:spAutoFit/>
          </a:bodyPr>
          <a:lstStyle/>
          <a:p>
            <a:pPr algn="ctr" defTabSz="914332" eaLnBrk="0" fontAlgn="base" hangingPunct="0">
              <a:spcBef>
                <a:spcPct val="0"/>
              </a:spcBef>
              <a:spcAft>
                <a:spcPct val="0"/>
              </a:spcAft>
            </a:pPr>
            <a:r>
              <a:rPr lang="en-US" sz="2400" b="1" dirty="0">
                <a:solidFill>
                  <a:prstClr val="white"/>
                </a:solidFill>
                <a:latin typeface="Calibri" panose="020F0502020204030204"/>
              </a:rPr>
              <a:t>Medical</a:t>
            </a:r>
            <a:r>
              <a:rPr lang="en-US" sz="2400" dirty="0">
                <a:solidFill>
                  <a:prstClr val="black"/>
                </a:solidFill>
                <a:latin typeface="Calibri" panose="020F0502020204030204"/>
              </a:rPr>
              <a:t> </a:t>
            </a:r>
          </a:p>
        </p:txBody>
      </p:sp>
      <p:sp>
        <p:nvSpPr>
          <p:cNvPr id="107" name="TextBox 106"/>
          <p:cNvSpPr txBox="1"/>
          <p:nvPr/>
        </p:nvSpPr>
        <p:spPr>
          <a:xfrm>
            <a:off x="387932" y="4923357"/>
            <a:ext cx="553998" cy="1867480"/>
          </a:xfrm>
          <a:prstGeom prst="rect">
            <a:avLst/>
          </a:prstGeom>
          <a:solidFill>
            <a:srgbClr val="4472C4">
              <a:lumMod val="50000"/>
            </a:srgbClr>
          </a:solidFill>
        </p:spPr>
        <p:txBody>
          <a:bodyPr vert="vert270" wrap="square" rtlCol="0">
            <a:spAutoFit/>
          </a:bodyPr>
          <a:lstStyle/>
          <a:p>
            <a:pPr algn="ctr" defTabSz="914332" eaLnBrk="0" fontAlgn="base" hangingPunct="0">
              <a:spcBef>
                <a:spcPct val="0"/>
              </a:spcBef>
              <a:spcAft>
                <a:spcPct val="0"/>
              </a:spcAft>
              <a:defRPr/>
            </a:pPr>
            <a:r>
              <a:rPr lang="en-US" sz="2400" b="1" kern="0" dirty="0">
                <a:solidFill>
                  <a:prstClr val="white"/>
                </a:solidFill>
                <a:latin typeface="Calibri" panose="020F0502020204030204"/>
              </a:rPr>
              <a:t>Demographic</a:t>
            </a:r>
            <a:r>
              <a:rPr lang="en-US" sz="2400" kern="0" dirty="0">
                <a:solidFill>
                  <a:prstClr val="black"/>
                </a:solidFill>
                <a:latin typeface="Calibri" panose="020F0502020204030204"/>
              </a:rPr>
              <a:t> </a:t>
            </a:r>
          </a:p>
        </p:txBody>
      </p:sp>
      <p:pic>
        <p:nvPicPr>
          <p:cNvPr id="108" name="Picture 1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5577" y="3203313"/>
            <a:ext cx="564289" cy="564289"/>
          </a:xfrm>
          <a:prstGeom prst="rect">
            <a:avLst/>
          </a:prstGeom>
        </p:spPr>
      </p:pic>
      <p:sp>
        <p:nvSpPr>
          <p:cNvPr id="109" name="TextBox 108"/>
          <p:cNvSpPr txBox="1"/>
          <p:nvPr/>
        </p:nvSpPr>
        <p:spPr>
          <a:xfrm>
            <a:off x="4940097" y="3752269"/>
            <a:ext cx="921056" cy="430887"/>
          </a:xfrm>
          <a:prstGeom prst="rect">
            <a:avLst/>
          </a:prstGeom>
          <a:noFill/>
        </p:spPr>
        <p:txBody>
          <a:bodyPr wrap="square" rtlCol="0">
            <a:spAutoFit/>
          </a:bodyPr>
          <a:lstStyle/>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State</a:t>
            </a:r>
          </a:p>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Registrars</a:t>
            </a:r>
          </a:p>
        </p:txBody>
      </p:sp>
      <p:sp>
        <p:nvSpPr>
          <p:cNvPr id="110" name="Rounded Rectangle 109"/>
          <p:cNvSpPr/>
          <p:nvPr/>
        </p:nvSpPr>
        <p:spPr>
          <a:xfrm>
            <a:off x="4852463" y="2879562"/>
            <a:ext cx="2260720" cy="1671535"/>
          </a:xfrm>
          <a:prstGeom prst="roundRect">
            <a:avLst/>
          </a:prstGeom>
          <a:noFill/>
          <a:ln w="12700" cap="flat" cmpd="sng" algn="ctr">
            <a:solidFill>
              <a:sysClr val="windowText" lastClr="000000"/>
            </a:solidFill>
            <a:prstDash val="solid"/>
            <a:miter lim="800000"/>
          </a:ln>
          <a:effectLst/>
        </p:spPr>
        <p:txBody>
          <a:bodyPr rtlCol="0" anchor="ctr"/>
          <a:lstStyle/>
          <a:p>
            <a:pPr algn="ctr" defTabSz="914332" eaLnBrk="0" fontAlgn="base" hangingPunct="0">
              <a:spcBef>
                <a:spcPct val="0"/>
              </a:spcBef>
              <a:spcAft>
                <a:spcPct val="0"/>
              </a:spcAft>
              <a:defRPr/>
            </a:pPr>
            <a:endParaRPr lang="en-US" sz="2400" kern="0">
              <a:solidFill>
                <a:prstClr val="white"/>
              </a:solidFill>
              <a:latin typeface="Calibri" panose="020F0502020204030204"/>
            </a:endParaRPr>
          </a:p>
        </p:txBody>
      </p:sp>
      <p:cxnSp>
        <p:nvCxnSpPr>
          <p:cNvPr id="121" name="Straight Connector 120"/>
          <p:cNvCxnSpPr>
            <a:cxnSpLocks/>
          </p:cNvCxnSpPr>
          <p:nvPr/>
        </p:nvCxnSpPr>
        <p:spPr>
          <a:xfrm flipH="1" flipV="1">
            <a:off x="4331042" y="1244984"/>
            <a:ext cx="1539653" cy="1640971"/>
          </a:xfrm>
          <a:prstGeom prst="line">
            <a:avLst/>
          </a:prstGeom>
          <a:ln>
            <a:headEnd type="triangle"/>
          </a:ln>
        </p:spPr>
        <p:style>
          <a:lnRef idx="3">
            <a:schemeClr val="accent6"/>
          </a:lnRef>
          <a:fillRef idx="0">
            <a:schemeClr val="accent6"/>
          </a:fillRef>
          <a:effectRef idx="2">
            <a:schemeClr val="accent6"/>
          </a:effectRef>
          <a:fontRef idx="minor">
            <a:schemeClr val="tx1"/>
          </a:fontRef>
        </p:style>
      </p:cxnSp>
      <p:cxnSp>
        <p:nvCxnSpPr>
          <p:cNvPr id="122" name="Straight Connector 121"/>
          <p:cNvCxnSpPr/>
          <p:nvPr/>
        </p:nvCxnSpPr>
        <p:spPr>
          <a:xfrm flipH="1">
            <a:off x="7237015" y="3826001"/>
            <a:ext cx="441531" cy="0"/>
          </a:xfrm>
          <a:prstGeom prst="line">
            <a:avLst/>
          </a:prstGeom>
          <a:ln>
            <a:headEnd type="triangle"/>
            <a:tailEnd type="triangle"/>
          </a:ln>
        </p:spPr>
        <p:style>
          <a:lnRef idx="3">
            <a:schemeClr val="accent6"/>
          </a:lnRef>
          <a:fillRef idx="0">
            <a:schemeClr val="accent6"/>
          </a:fillRef>
          <a:effectRef idx="2">
            <a:schemeClr val="accent6"/>
          </a:effectRef>
          <a:fontRef idx="minor">
            <a:schemeClr val="tx1"/>
          </a:fontRef>
        </p:style>
      </p:cxnSp>
      <p:pic>
        <p:nvPicPr>
          <p:cNvPr id="126" name="Picture 1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0715" y="3161574"/>
            <a:ext cx="1010700" cy="931476"/>
          </a:xfrm>
          <a:prstGeom prst="rect">
            <a:avLst/>
          </a:prstGeom>
        </p:spPr>
      </p:pic>
      <p:pic>
        <p:nvPicPr>
          <p:cNvPr id="128" name="Picture 1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0512" y="3215749"/>
            <a:ext cx="564289" cy="564289"/>
          </a:xfrm>
          <a:prstGeom prst="rect">
            <a:avLst/>
          </a:prstGeom>
        </p:spPr>
      </p:pic>
      <p:sp>
        <p:nvSpPr>
          <p:cNvPr id="129" name="TextBox 128"/>
          <p:cNvSpPr txBox="1"/>
          <p:nvPr/>
        </p:nvSpPr>
        <p:spPr>
          <a:xfrm>
            <a:off x="7713810" y="3698161"/>
            <a:ext cx="1131015" cy="600164"/>
          </a:xfrm>
          <a:prstGeom prst="rect">
            <a:avLst/>
          </a:prstGeom>
          <a:noFill/>
        </p:spPr>
        <p:txBody>
          <a:bodyPr wrap="square" rtlCol="0">
            <a:spAutoFit/>
          </a:bodyPr>
          <a:lstStyle/>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Director of Division of Vital Statistics</a:t>
            </a:r>
          </a:p>
        </p:txBody>
      </p:sp>
      <p:pic>
        <p:nvPicPr>
          <p:cNvPr id="132" name="Picture 1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70855" y="1205847"/>
            <a:ext cx="954988" cy="954988"/>
          </a:xfrm>
          <a:prstGeom prst="rect">
            <a:avLst/>
          </a:prstGeom>
        </p:spPr>
      </p:pic>
      <p:pic>
        <p:nvPicPr>
          <p:cNvPr id="133" name="Picture 132"/>
          <p:cNvPicPr>
            <a:picLocks noChangeAspect="1"/>
          </p:cNvPicPr>
          <p:nvPr/>
        </p:nvPicPr>
        <p:blipFill>
          <a:blip r:embed="rId11"/>
          <a:stretch>
            <a:fillRect/>
          </a:stretch>
        </p:blipFill>
        <p:spPr>
          <a:xfrm>
            <a:off x="10358904" y="3144838"/>
            <a:ext cx="1314243" cy="753757"/>
          </a:xfrm>
          <a:prstGeom prst="rect">
            <a:avLst/>
          </a:prstGeom>
        </p:spPr>
      </p:pic>
      <p:pic>
        <p:nvPicPr>
          <p:cNvPr id="134" name="Picture 1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17247" y="4900733"/>
            <a:ext cx="1197556" cy="673625"/>
          </a:xfrm>
          <a:prstGeom prst="rect">
            <a:avLst/>
          </a:prstGeom>
        </p:spPr>
      </p:pic>
      <p:sp>
        <p:nvSpPr>
          <p:cNvPr id="135" name="TextBox 134"/>
          <p:cNvSpPr txBox="1"/>
          <p:nvPr/>
        </p:nvSpPr>
        <p:spPr>
          <a:xfrm>
            <a:off x="10451575" y="2238036"/>
            <a:ext cx="921056" cy="600164"/>
          </a:xfrm>
          <a:prstGeom prst="rect">
            <a:avLst/>
          </a:prstGeom>
          <a:noFill/>
        </p:spPr>
        <p:txBody>
          <a:bodyPr wrap="square" rtlCol="0">
            <a:spAutoFit/>
          </a:bodyPr>
          <a:lstStyle/>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National Analyses and Reports</a:t>
            </a:r>
          </a:p>
        </p:txBody>
      </p:sp>
      <p:sp>
        <p:nvSpPr>
          <p:cNvPr id="136" name="TextBox 135"/>
          <p:cNvSpPr txBox="1"/>
          <p:nvPr/>
        </p:nvSpPr>
        <p:spPr>
          <a:xfrm>
            <a:off x="10291232" y="5611232"/>
            <a:ext cx="1373321" cy="600164"/>
          </a:xfrm>
          <a:prstGeom prst="rect">
            <a:avLst/>
          </a:prstGeom>
          <a:noFill/>
        </p:spPr>
        <p:txBody>
          <a:bodyPr wrap="square" rtlCol="0">
            <a:spAutoFit/>
          </a:bodyPr>
          <a:lstStyle/>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Surveillance, Public Use, and Restricted Data</a:t>
            </a:r>
          </a:p>
        </p:txBody>
      </p:sp>
      <p:cxnSp>
        <p:nvCxnSpPr>
          <p:cNvPr id="137" name="Straight Connector 136"/>
          <p:cNvCxnSpPr/>
          <p:nvPr/>
        </p:nvCxnSpPr>
        <p:spPr>
          <a:xfrm>
            <a:off x="9206663" y="2136125"/>
            <a:ext cx="0" cy="633401"/>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38" name="Straight Connector 137"/>
          <p:cNvCxnSpPr>
            <a:cxnSpLocks/>
          </p:cNvCxnSpPr>
          <p:nvPr/>
        </p:nvCxnSpPr>
        <p:spPr>
          <a:xfrm>
            <a:off x="9206664" y="4620041"/>
            <a:ext cx="12437" cy="466587"/>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39" name="Straight Connector 138"/>
          <p:cNvCxnSpPr/>
          <p:nvPr/>
        </p:nvCxnSpPr>
        <p:spPr>
          <a:xfrm flipH="1" flipV="1">
            <a:off x="9206666" y="2136125"/>
            <a:ext cx="1084567" cy="1"/>
          </a:xfrm>
          <a:prstGeom prst="line">
            <a:avLst/>
          </a:prstGeom>
          <a:ln>
            <a:headEnd type="triangle"/>
          </a:ln>
        </p:spPr>
        <p:style>
          <a:lnRef idx="3">
            <a:schemeClr val="accent6"/>
          </a:lnRef>
          <a:fillRef idx="0">
            <a:schemeClr val="accent6"/>
          </a:fillRef>
          <a:effectRef idx="2">
            <a:schemeClr val="accent6"/>
          </a:effectRef>
          <a:fontRef idx="minor">
            <a:schemeClr val="tx1"/>
          </a:fontRef>
        </p:style>
      </p:cxnSp>
      <p:cxnSp>
        <p:nvCxnSpPr>
          <p:cNvPr id="140" name="Straight Connector 139"/>
          <p:cNvCxnSpPr/>
          <p:nvPr/>
        </p:nvCxnSpPr>
        <p:spPr>
          <a:xfrm flipH="1" flipV="1">
            <a:off x="9212419" y="5084702"/>
            <a:ext cx="1081919" cy="12343"/>
          </a:xfrm>
          <a:prstGeom prst="line">
            <a:avLst/>
          </a:prstGeom>
          <a:ln>
            <a:headEnd type="triangle"/>
          </a:ln>
        </p:spPr>
        <p:style>
          <a:lnRef idx="3">
            <a:schemeClr val="accent6"/>
          </a:lnRef>
          <a:fillRef idx="0">
            <a:schemeClr val="accent6"/>
          </a:fillRef>
          <a:effectRef idx="2">
            <a:schemeClr val="accent6"/>
          </a:effectRef>
          <a:fontRef idx="minor">
            <a:schemeClr val="tx1"/>
          </a:fontRef>
        </p:style>
      </p:cxnSp>
      <p:cxnSp>
        <p:nvCxnSpPr>
          <p:cNvPr id="141" name="Straight Connector 140"/>
          <p:cNvCxnSpPr/>
          <p:nvPr/>
        </p:nvCxnSpPr>
        <p:spPr>
          <a:xfrm flipH="1" flipV="1">
            <a:off x="10114720" y="3675220"/>
            <a:ext cx="360365" cy="3869"/>
          </a:xfrm>
          <a:prstGeom prst="line">
            <a:avLst/>
          </a:prstGeom>
          <a:ln>
            <a:headEnd type="triangle"/>
          </a:ln>
        </p:spPr>
        <p:style>
          <a:lnRef idx="3">
            <a:schemeClr val="accent6"/>
          </a:lnRef>
          <a:fillRef idx="0">
            <a:schemeClr val="accent6"/>
          </a:fillRef>
          <a:effectRef idx="2">
            <a:schemeClr val="accent6"/>
          </a:effectRef>
          <a:fontRef idx="minor">
            <a:schemeClr val="tx1"/>
          </a:fontRef>
        </p:style>
      </p:cxnSp>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73175" y="3129627"/>
            <a:ext cx="721940" cy="721940"/>
          </a:xfrm>
          <a:prstGeom prst="rect">
            <a:avLst/>
          </a:prstGeom>
        </p:spPr>
      </p:pic>
      <p:sp>
        <p:nvSpPr>
          <p:cNvPr id="147" name="TextBox 146"/>
          <p:cNvSpPr txBox="1"/>
          <p:nvPr/>
        </p:nvSpPr>
        <p:spPr>
          <a:xfrm>
            <a:off x="3216505" y="3936054"/>
            <a:ext cx="1058371" cy="600164"/>
          </a:xfrm>
          <a:prstGeom prst="rect">
            <a:avLst/>
          </a:prstGeom>
          <a:noFill/>
        </p:spPr>
        <p:txBody>
          <a:bodyPr wrap="square" rtlCol="0">
            <a:spAutoFit/>
          </a:bodyPr>
          <a:lstStyle/>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ME/C Case Management Systems</a:t>
            </a:r>
          </a:p>
        </p:txBody>
      </p:sp>
      <p:pic>
        <p:nvPicPr>
          <p:cNvPr id="64" name="Picture 63" descr="File:Diploma-256.png - Wikimedia Commons"/>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01708" y="3304697"/>
            <a:ext cx="641473" cy="641473"/>
          </a:xfrm>
          <a:prstGeom prst="rect">
            <a:avLst/>
          </a:prstGeom>
        </p:spPr>
      </p:pic>
      <p:pic>
        <p:nvPicPr>
          <p:cNvPr id="65" name="Picture 6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942165" y="3327765"/>
            <a:ext cx="572183" cy="572183"/>
          </a:xfrm>
          <a:prstGeom prst="rect">
            <a:avLst/>
          </a:prstGeom>
        </p:spPr>
      </p:pic>
      <p:sp>
        <p:nvSpPr>
          <p:cNvPr id="66" name="TextBox 65"/>
          <p:cNvSpPr txBox="1"/>
          <p:nvPr/>
        </p:nvSpPr>
        <p:spPr>
          <a:xfrm>
            <a:off x="5689863" y="3998243"/>
            <a:ext cx="1319364" cy="430887"/>
          </a:xfrm>
          <a:prstGeom prst="rect">
            <a:avLst/>
          </a:prstGeom>
          <a:noFill/>
        </p:spPr>
        <p:txBody>
          <a:bodyPr wrap="square" rtlCol="0">
            <a:spAutoFit/>
          </a:bodyPr>
          <a:lstStyle/>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Death Registration Systems</a:t>
            </a:r>
          </a:p>
        </p:txBody>
      </p:sp>
      <p:sp>
        <p:nvSpPr>
          <p:cNvPr id="71" name="TextBox 70"/>
          <p:cNvSpPr txBox="1"/>
          <p:nvPr/>
        </p:nvSpPr>
        <p:spPr>
          <a:xfrm>
            <a:off x="8650011" y="4000036"/>
            <a:ext cx="1319364" cy="430887"/>
          </a:xfrm>
          <a:prstGeom prst="rect">
            <a:avLst/>
          </a:prstGeom>
          <a:noFill/>
        </p:spPr>
        <p:txBody>
          <a:bodyPr wrap="square" rtlCol="0">
            <a:spAutoFit/>
          </a:bodyPr>
          <a:lstStyle/>
          <a:p>
            <a:pPr algn="ctr" defTabSz="914332" eaLnBrk="0" fontAlgn="base" hangingPunct="0">
              <a:spcBef>
                <a:spcPct val="0"/>
              </a:spcBef>
              <a:spcAft>
                <a:spcPct val="0"/>
              </a:spcAft>
            </a:pPr>
            <a:r>
              <a:rPr lang="en-US" sz="1100" b="1" dirty="0">
                <a:solidFill>
                  <a:srgbClr val="000000"/>
                </a:solidFill>
                <a:latin typeface="Calibri" panose="020F0502020204030204" pitchFamily="34" charset="0"/>
              </a:rPr>
              <a:t>National Vital Statistics System</a:t>
            </a:r>
          </a:p>
        </p:txBody>
      </p:sp>
      <p:sp>
        <p:nvSpPr>
          <p:cNvPr id="3" name="Title 2">
            <a:extLst>
              <a:ext uri="{FF2B5EF4-FFF2-40B4-BE49-F238E27FC236}">
                <a16:creationId xmlns:a16="http://schemas.microsoft.com/office/drawing/2014/main" id="{6DD34068-010B-40B8-87DE-76EED53F2A1B}"/>
              </a:ext>
            </a:extLst>
          </p:cNvPr>
          <p:cNvSpPr>
            <a:spLocks noGrp="1"/>
          </p:cNvSpPr>
          <p:nvPr>
            <p:ph type="title"/>
          </p:nvPr>
        </p:nvSpPr>
        <p:spPr>
          <a:xfrm>
            <a:off x="609600" y="103453"/>
            <a:ext cx="10972800" cy="1143000"/>
          </a:xfrm>
        </p:spPr>
        <p:txBody>
          <a:bodyPr>
            <a:normAutofit/>
          </a:bodyPr>
          <a:lstStyle/>
          <a:p>
            <a:pPr algn="r"/>
            <a:r>
              <a:rPr lang="en-US" dirty="0"/>
              <a:t>Future Mortality Data Flow</a:t>
            </a:r>
          </a:p>
        </p:txBody>
      </p:sp>
      <p:cxnSp>
        <p:nvCxnSpPr>
          <p:cNvPr id="118" name="Straight Connector 117"/>
          <p:cNvCxnSpPr>
            <a:cxnSpLocks/>
            <a:endCxn id="144" idx="3"/>
          </p:cNvCxnSpPr>
          <p:nvPr/>
        </p:nvCxnSpPr>
        <p:spPr>
          <a:xfrm flipH="1">
            <a:off x="4355264" y="4635820"/>
            <a:ext cx="1334600" cy="1221281"/>
          </a:xfrm>
          <a:prstGeom prst="line">
            <a:avLst/>
          </a:prstGeom>
          <a:ln>
            <a:headEnd type="triangle"/>
          </a:ln>
        </p:spPr>
        <p:style>
          <a:lnRef idx="3">
            <a:schemeClr val="accent6"/>
          </a:lnRef>
          <a:fillRef idx="0">
            <a:schemeClr val="accent6"/>
          </a:fillRef>
          <a:effectRef idx="2">
            <a:schemeClr val="accent6"/>
          </a:effectRef>
          <a:fontRef idx="minor">
            <a:schemeClr val="tx1"/>
          </a:fontRef>
        </p:style>
      </p:cxnSp>
      <p:pic>
        <p:nvPicPr>
          <p:cNvPr id="5" name="Picture 4" descr="A close up of a sign&#10;&#10;Description automatically generated">
            <a:extLst>
              <a:ext uri="{FF2B5EF4-FFF2-40B4-BE49-F238E27FC236}">
                <a16:creationId xmlns:a16="http://schemas.microsoft.com/office/drawing/2014/main" id="{AD67D2E3-B20B-4F3C-A9E6-17B5767DB53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17406" y="1596739"/>
            <a:ext cx="1251348" cy="301435"/>
          </a:xfrm>
          <a:prstGeom prst="rect">
            <a:avLst/>
          </a:prstGeom>
        </p:spPr>
      </p:pic>
      <p:pic>
        <p:nvPicPr>
          <p:cNvPr id="89" name="Picture 88" descr="A close up of a sign&#10;&#10;Description automatically generated">
            <a:extLst>
              <a:ext uri="{FF2B5EF4-FFF2-40B4-BE49-F238E27FC236}">
                <a16:creationId xmlns:a16="http://schemas.microsoft.com/office/drawing/2014/main" id="{D2408896-8894-4958-B8DD-356546FD2B2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08458" y="5400201"/>
            <a:ext cx="1251348" cy="301435"/>
          </a:xfrm>
          <a:prstGeom prst="rect">
            <a:avLst/>
          </a:prstGeom>
        </p:spPr>
      </p:pic>
      <p:pic>
        <p:nvPicPr>
          <p:cNvPr id="91" name="Picture 90" descr="A close up of a sign&#10;&#10;Description automatically generated">
            <a:extLst>
              <a:ext uri="{FF2B5EF4-FFF2-40B4-BE49-F238E27FC236}">
                <a16:creationId xmlns:a16="http://schemas.microsoft.com/office/drawing/2014/main" id="{D8FCE795-94C5-4B45-A5DA-B1F3E3404F4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86586" y="3266764"/>
            <a:ext cx="1251348" cy="301435"/>
          </a:xfrm>
          <a:prstGeom prst="rect">
            <a:avLst/>
          </a:prstGeom>
        </p:spPr>
      </p:pic>
      <p:sp>
        <p:nvSpPr>
          <p:cNvPr id="73" name="Rounded Rectangle 69">
            <a:extLst>
              <a:ext uri="{FF2B5EF4-FFF2-40B4-BE49-F238E27FC236}">
                <a16:creationId xmlns:a16="http://schemas.microsoft.com/office/drawing/2014/main" id="{1A926CF1-0895-44EC-B91B-F6E892EA2F7D}"/>
              </a:ext>
            </a:extLst>
          </p:cNvPr>
          <p:cNvSpPr/>
          <p:nvPr/>
        </p:nvSpPr>
        <p:spPr>
          <a:xfrm>
            <a:off x="7878945" y="3031962"/>
            <a:ext cx="2260720" cy="1588079"/>
          </a:xfrm>
          <a:prstGeom prst="roundRect">
            <a:avLst/>
          </a:prstGeom>
          <a:noFill/>
          <a:ln w="12700" cap="flat" cmpd="sng" algn="ctr">
            <a:solidFill>
              <a:sysClr val="windowText" lastClr="000000"/>
            </a:solidFill>
            <a:prstDash val="solid"/>
            <a:miter lim="800000"/>
          </a:ln>
          <a:effectLst/>
        </p:spPr>
        <p:txBody>
          <a:bodyPr rtlCol="0" anchor="ctr"/>
          <a:lstStyle/>
          <a:p>
            <a:pPr algn="ctr" defTabSz="914332" eaLnBrk="0" fontAlgn="base" hangingPunct="0">
              <a:spcBef>
                <a:spcPct val="0"/>
              </a:spcBef>
              <a:spcAft>
                <a:spcPct val="0"/>
              </a:spcAft>
              <a:defRPr/>
            </a:pPr>
            <a:endParaRPr lang="en-US" sz="2400" kern="0">
              <a:solidFill>
                <a:prstClr val="white"/>
              </a:solidFill>
              <a:latin typeface="Calibri" panose="020F0502020204030204"/>
            </a:endParaRPr>
          </a:p>
        </p:txBody>
      </p:sp>
      <p:cxnSp>
        <p:nvCxnSpPr>
          <p:cNvPr id="111" name="Straight Connector 110">
            <a:extLst>
              <a:ext uri="{FF2B5EF4-FFF2-40B4-BE49-F238E27FC236}">
                <a16:creationId xmlns:a16="http://schemas.microsoft.com/office/drawing/2014/main" id="{50470840-9DDD-4695-9599-0C9E716F40A0}"/>
              </a:ext>
            </a:extLst>
          </p:cNvPr>
          <p:cNvCxnSpPr>
            <a:cxnSpLocks/>
          </p:cNvCxnSpPr>
          <p:nvPr/>
        </p:nvCxnSpPr>
        <p:spPr>
          <a:xfrm flipH="1">
            <a:off x="4330962" y="3521359"/>
            <a:ext cx="502751" cy="0"/>
          </a:xfrm>
          <a:prstGeom prst="line">
            <a:avLst/>
          </a:prstGeom>
          <a:ln>
            <a:headEnd type="triangle"/>
          </a:ln>
        </p:spPr>
        <p:style>
          <a:lnRef idx="3">
            <a:schemeClr val="accent6"/>
          </a:lnRef>
          <a:fillRef idx="0">
            <a:schemeClr val="accent6"/>
          </a:fillRef>
          <a:effectRef idx="2">
            <a:schemeClr val="accent6"/>
          </a:effectRef>
          <a:fontRef idx="minor">
            <a:schemeClr val="tx1"/>
          </a:fontRef>
        </p:style>
      </p:cxnSp>
      <p:pic>
        <p:nvPicPr>
          <p:cNvPr id="112" name="Picture 111" descr="A close up of a sign&#10;&#10;Description automatically generated">
            <a:extLst>
              <a:ext uri="{FF2B5EF4-FFF2-40B4-BE49-F238E27FC236}">
                <a16:creationId xmlns:a16="http://schemas.microsoft.com/office/drawing/2014/main" id="{B2CB8616-4E9E-433F-B30B-30A42A0E532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87927" y="2741601"/>
            <a:ext cx="1251348" cy="301435"/>
          </a:xfrm>
          <a:prstGeom prst="rect">
            <a:avLst/>
          </a:prstGeom>
        </p:spPr>
      </p:pic>
      <p:sp>
        <p:nvSpPr>
          <p:cNvPr id="8" name="Rectangle 7">
            <a:extLst>
              <a:ext uri="{FF2B5EF4-FFF2-40B4-BE49-F238E27FC236}">
                <a16:creationId xmlns:a16="http://schemas.microsoft.com/office/drawing/2014/main" id="{4E716EE8-C96E-43AA-918B-68631C51FE94}"/>
              </a:ext>
            </a:extLst>
          </p:cNvPr>
          <p:cNvSpPr/>
          <p:nvPr/>
        </p:nvSpPr>
        <p:spPr>
          <a:xfrm>
            <a:off x="3316491" y="1516985"/>
            <a:ext cx="703175" cy="274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r>
              <a:rPr lang="en-US" sz="1333" dirty="0">
                <a:solidFill>
                  <a:srgbClr val="FFFFFF"/>
                </a:solidFill>
                <a:latin typeface="Myriad Web Pro"/>
              </a:rPr>
              <a:t>EHR</a:t>
            </a:r>
          </a:p>
        </p:txBody>
      </p:sp>
      <p:sp>
        <p:nvSpPr>
          <p:cNvPr id="13" name="Oval 12">
            <a:extLst>
              <a:ext uri="{FF2B5EF4-FFF2-40B4-BE49-F238E27FC236}">
                <a16:creationId xmlns:a16="http://schemas.microsoft.com/office/drawing/2014/main" id="{539A33B0-6D5D-4E18-B751-334EF814400B}"/>
              </a:ext>
            </a:extLst>
          </p:cNvPr>
          <p:cNvSpPr/>
          <p:nvPr/>
        </p:nvSpPr>
        <p:spPr>
          <a:xfrm>
            <a:off x="4085666" y="1012600"/>
            <a:ext cx="2332975" cy="161736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dirty="0">
              <a:solidFill>
                <a:srgbClr val="FFC000"/>
              </a:solidFill>
              <a:latin typeface="Myriad Web Pro"/>
            </a:endParaRPr>
          </a:p>
        </p:txBody>
      </p:sp>
      <p:sp>
        <p:nvSpPr>
          <p:cNvPr id="68" name="TextBox 67">
            <a:extLst>
              <a:ext uri="{FF2B5EF4-FFF2-40B4-BE49-F238E27FC236}">
                <a16:creationId xmlns:a16="http://schemas.microsoft.com/office/drawing/2014/main" id="{65AD7CE3-0DF7-4BA3-8F63-7FA95C940690}"/>
              </a:ext>
            </a:extLst>
          </p:cNvPr>
          <p:cNvSpPr txBox="1"/>
          <p:nvPr/>
        </p:nvSpPr>
        <p:spPr>
          <a:xfrm>
            <a:off x="5940999" y="2901551"/>
            <a:ext cx="66736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170" eaLnBrk="0" fontAlgn="base" hangingPunct="0">
              <a:spcBef>
                <a:spcPct val="0"/>
              </a:spcBef>
              <a:spcAft>
                <a:spcPct val="0"/>
              </a:spcAft>
            </a:pPr>
            <a:r>
              <a:rPr lang="en-US" sz="1333" dirty="0">
                <a:solidFill>
                  <a:srgbClr val="FFFFFF"/>
                </a:solidFill>
                <a:latin typeface="Myriad Web Pro"/>
              </a:rPr>
              <a:t>EDRS</a:t>
            </a:r>
          </a:p>
        </p:txBody>
      </p:sp>
    </p:spTree>
    <p:extLst>
      <p:ext uri="{BB962C8B-B14F-4D97-AF65-F5344CB8AC3E}">
        <p14:creationId xmlns:p14="http://schemas.microsoft.com/office/powerpoint/2010/main" val="952378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31F6-33B4-4BA0-AB5E-41C483A57416}"/>
              </a:ext>
            </a:extLst>
          </p:cNvPr>
          <p:cNvSpPr>
            <a:spLocks noGrp="1"/>
          </p:cNvSpPr>
          <p:nvPr>
            <p:ph type="title"/>
          </p:nvPr>
        </p:nvSpPr>
        <p:spPr/>
        <p:txBody>
          <a:bodyPr>
            <a:normAutofit/>
          </a:bodyPr>
          <a:lstStyle/>
          <a:p>
            <a:pPr algn="ctr"/>
            <a:r>
              <a:rPr lang="en-US" dirty="0">
                <a:solidFill>
                  <a:srgbClr val="006858"/>
                </a:solidFill>
              </a:rPr>
              <a:t>Problem Statement </a:t>
            </a:r>
          </a:p>
        </p:txBody>
      </p:sp>
      <p:sp>
        <p:nvSpPr>
          <p:cNvPr id="3" name="Text Placeholder 2">
            <a:extLst>
              <a:ext uri="{FF2B5EF4-FFF2-40B4-BE49-F238E27FC236}">
                <a16:creationId xmlns:a16="http://schemas.microsoft.com/office/drawing/2014/main" id="{A67FD2B6-6206-4D51-AF42-D7A5733EC1C7}"/>
              </a:ext>
            </a:extLst>
          </p:cNvPr>
          <p:cNvSpPr>
            <a:spLocks noGrp="1"/>
          </p:cNvSpPr>
          <p:nvPr>
            <p:ph type="body" sz="quarter" idx="10"/>
          </p:nvPr>
        </p:nvSpPr>
        <p:spPr>
          <a:xfrm>
            <a:off x="831915" y="1762492"/>
            <a:ext cx="10972800" cy="4455584"/>
          </a:xfrm>
        </p:spPr>
        <p:txBody>
          <a:bodyPr>
            <a:normAutofit/>
          </a:bodyPr>
          <a:lstStyle/>
          <a:p>
            <a:r>
              <a:rPr lang="en-US" sz="2800" dirty="0">
                <a:solidFill>
                  <a:srgbClr val="020B1C"/>
                </a:solidFill>
                <a:latin typeface="Times New Roman" panose="02020603050405020304" pitchFamily="18" charset="0"/>
                <a:cs typeface="Times New Roman" panose="02020603050405020304" pitchFamily="18" charset="0"/>
              </a:rPr>
              <a:t>A large percentage of death certificates are certified manually by physicians using paper-based approaches which compromises the timeliness and accuracy of mortality data</a:t>
            </a:r>
          </a:p>
          <a:p>
            <a:pPr lvl="1"/>
            <a:r>
              <a:rPr lang="en-US" sz="2800" dirty="0">
                <a:solidFill>
                  <a:srgbClr val="020B1C"/>
                </a:solidFill>
                <a:latin typeface="Times New Roman" panose="02020603050405020304" pitchFamily="18" charset="0"/>
                <a:cs typeface="Times New Roman" panose="02020603050405020304" pitchFamily="18" charset="0"/>
              </a:rPr>
              <a:t>Duplicate data entry between EHR and Electronic Death Registration System (EDRS)</a:t>
            </a:r>
          </a:p>
          <a:p>
            <a:pPr lvl="1"/>
            <a:r>
              <a:rPr lang="en-US" sz="2800" dirty="0">
                <a:solidFill>
                  <a:srgbClr val="020B1C"/>
                </a:solidFill>
                <a:latin typeface="Times New Roman" panose="02020603050405020304" pitchFamily="18" charset="0"/>
                <a:cs typeface="Times New Roman" panose="02020603050405020304" pitchFamily="18" charset="0"/>
              </a:rPr>
              <a:t>Having to log into multiple systems/sources to get information needed to certify the cause and manner of death for deaths- cumbersome and time-consuming process.</a:t>
            </a:r>
          </a:p>
        </p:txBody>
      </p:sp>
    </p:spTree>
    <p:extLst>
      <p:ext uri="{BB962C8B-B14F-4D97-AF65-F5344CB8AC3E}">
        <p14:creationId xmlns:p14="http://schemas.microsoft.com/office/powerpoint/2010/main" val="1088422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487D-B819-41B5-B322-1DA4EA76BE07}"/>
              </a:ext>
            </a:extLst>
          </p:cNvPr>
          <p:cNvSpPr>
            <a:spLocks noGrp="1"/>
          </p:cNvSpPr>
          <p:nvPr>
            <p:ph type="title"/>
          </p:nvPr>
        </p:nvSpPr>
        <p:spPr/>
        <p:txBody>
          <a:bodyPr>
            <a:normAutofit/>
          </a:bodyPr>
          <a:lstStyle/>
          <a:p>
            <a:pPr algn="ctr"/>
            <a:r>
              <a:rPr lang="en-US" dirty="0">
                <a:solidFill>
                  <a:srgbClr val="006858"/>
                </a:solidFill>
              </a:rPr>
              <a:t>Objectives</a:t>
            </a:r>
          </a:p>
        </p:txBody>
      </p:sp>
      <p:sp>
        <p:nvSpPr>
          <p:cNvPr id="3" name="Text Placeholder 2">
            <a:extLst>
              <a:ext uri="{FF2B5EF4-FFF2-40B4-BE49-F238E27FC236}">
                <a16:creationId xmlns:a16="http://schemas.microsoft.com/office/drawing/2014/main" id="{413892BE-B1BE-44B0-B974-3C316B950E54}"/>
              </a:ext>
            </a:extLst>
          </p:cNvPr>
          <p:cNvSpPr>
            <a:spLocks noGrp="1"/>
          </p:cNvSpPr>
          <p:nvPr>
            <p:ph type="body" sz="quarter" idx="10"/>
          </p:nvPr>
        </p:nvSpPr>
        <p:spPr>
          <a:xfrm>
            <a:off x="609600" y="1417639"/>
            <a:ext cx="10972800" cy="4455584"/>
          </a:xfrm>
        </p:spPr>
        <p:txBody>
          <a:bodyPr/>
          <a:lstStyle/>
          <a:p>
            <a:pPr marL="0" indent="0">
              <a:buNone/>
            </a:pPr>
            <a:endParaRPr lang="en-US" sz="1800" dirty="0">
              <a:solidFill>
                <a:srgbClr val="020B1C"/>
              </a:solidFill>
              <a:latin typeface="Times New Roman" panose="02020603050405020304" pitchFamily="18" charset="0"/>
              <a:cs typeface="Times New Roman" panose="02020603050405020304" pitchFamily="18" charset="0"/>
            </a:endParaRPr>
          </a:p>
          <a:p>
            <a:pPr lvl="1"/>
            <a:r>
              <a:rPr lang="en-US" sz="2800" dirty="0">
                <a:solidFill>
                  <a:srgbClr val="020B1C"/>
                </a:solidFill>
                <a:latin typeface="Times New Roman" panose="02020603050405020304" pitchFamily="18" charset="0"/>
                <a:cs typeface="Times New Roman" panose="02020603050405020304" pitchFamily="18" charset="0"/>
              </a:rPr>
              <a:t>Improve the timeliness in the creation of a death certificate in the EDRS</a:t>
            </a:r>
          </a:p>
          <a:p>
            <a:pPr lvl="1"/>
            <a:r>
              <a:rPr lang="en-US" sz="2800" dirty="0">
                <a:solidFill>
                  <a:srgbClr val="020B1C"/>
                </a:solidFill>
                <a:latin typeface="Times New Roman" panose="02020603050405020304" pitchFamily="18" charset="0"/>
                <a:cs typeface="Times New Roman" panose="02020603050405020304" pitchFamily="18" charset="0"/>
              </a:rPr>
              <a:t>Decrease the re-entry of demographic data into the EDRS for the death certificate </a:t>
            </a:r>
          </a:p>
          <a:p>
            <a:pPr lvl="1"/>
            <a:r>
              <a:rPr lang="en-US" sz="2800" dirty="0">
                <a:solidFill>
                  <a:srgbClr val="020B1C"/>
                </a:solidFill>
                <a:latin typeface="Times New Roman" panose="02020603050405020304" pitchFamily="18" charset="0"/>
                <a:cs typeface="Times New Roman" panose="02020603050405020304" pitchFamily="18" charset="0"/>
              </a:rPr>
              <a:t>Provide clinical information to physicians for cause and manner of death determination (from the EHR) when certifying the cause and manner of death</a:t>
            </a:r>
          </a:p>
          <a:p>
            <a:pPr lvl="1"/>
            <a:r>
              <a:rPr lang="en-US" sz="2800" dirty="0">
                <a:solidFill>
                  <a:srgbClr val="020B1C"/>
                </a:solidFill>
                <a:latin typeface="Times New Roman" panose="02020603050405020304" pitchFamily="18" charset="0"/>
                <a:cs typeface="Times New Roman" panose="02020603050405020304" pitchFamily="18" charset="0"/>
              </a:rPr>
              <a:t>Maintain or improve data accuracy in the death certification process</a:t>
            </a:r>
          </a:p>
        </p:txBody>
      </p:sp>
    </p:spTree>
    <p:extLst>
      <p:ext uri="{BB962C8B-B14F-4D97-AF65-F5344CB8AC3E}">
        <p14:creationId xmlns:p14="http://schemas.microsoft.com/office/powerpoint/2010/main" val="3236035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277B-7683-4707-9189-357EAB7331ED}"/>
              </a:ext>
            </a:extLst>
          </p:cNvPr>
          <p:cNvSpPr>
            <a:spLocks noGrp="1"/>
          </p:cNvSpPr>
          <p:nvPr>
            <p:ph type="title"/>
          </p:nvPr>
        </p:nvSpPr>
        <p:spPr/>
        <p:txBody>
          <a:bodyPr/>
          <a:lstStyle/>
          <a:p>
            <a:pPr algn="ctr"/>
            <a:r>
              <a:rPr lang="en-US" dirty="0"/>
              <a:t>Alignment with </a:t>
            </a:r>
            <a:r>
              <a:rPr lang="en-US" dirty="0" err="1"/>
              <a:t>MedMorph</a:t>
            </a:r>
            <a:r>
              <a:rPr lang="en-US" dirty="0"/>
              <a:t> Use cases</a:t>
            </a:r>
          </a:p>
        </p:txBody>
      </p:sp>
      <p:sp>
        <p:nvSpPr>
          <p:cNvPr id="3" name="Text Placeholder 2">
            <a:extLst>
              <a:ext uri="{FF2B5EF4-FFF2-40B4-BE49-F238E27FC236}">
                <a16:creationId xmlns:a16="http://schemas.microsoft.com/office/drawing/2014/main" id="{3CE01440-A990-4B1C-A19D-2DC6EB8034CE}"/>
              </a:ext>
            </a:extLst>
          </p:cNvPr>
          <p:cNvSpPr>
            <a:spLocks noGrp="1"/>
          </p:cNvSpPr>
          <p:nvPr>
            <p:ph type="body" sz="quarter" idx="10"/>
          </p:nvPr>
        </p:nvSpPr>
        <p:spPr/>
        <p:txBody>
          <a:bodyPr/>
          <a:lstStyle/>
          <a:p>
            <a:pPr lvl="1">
              <a:buClr>
                <a:srgbClr val="532E63"/>
              </a:buClr>
            </a:pPr>
            <a:r>
              <a:rPr lang="en-US" sz="2800" dirty="0">
                <a:solidFill>
                  <a:srgbClr val="020B1C"/>
                </a:solidFill>
                <a:latin typeface="Times New Roman" panose="02020603050405020304" pitchFamily="18" charset="0"/>
                <a:cs typeface="Times New Roman" panose="02020603050405020304" pitchFamily="18" charset="0"/>
              </a:rPr>
              <a:t>Identify  triggers from the EHRs that would indicate a death happened</a:t>
            </a:r>
          </a:p>
          <a:p>
            <a:pPr lvl="1">
              <a:buClr>
                <a:srgbClr val="532E63"/>
              </a:buClr>
            </a:pPr>
            <a:endParaRPr lang="en-US" sz="2800" dirty="0">
              <a:solidFill>
                <a:srgbClr val="020B1C"/>
              </a:solidFill>
              <a:latin typeface="Times New Roman" panose="02020603050405020304" pitchFamily="18" charset="0"/>
              <a:cs typeface="Times New Roman" panose="02020603050405020304" pitchFamily="18" charset="0"/>
            </a:endParaRPr>
          </a:p>
          <a:p>
            <a:pPr lvl="1">
              <a:buClr>
                <a:srgbClr val="532E63"/>
              </a:buClr>
            </a:pPr>
            <a:r>
              <a:rPr lang="en-US" sz="2800" dirty="0">
                <a:solidFill>
                  <a:srgbClr val="020B1C"/>
                </a:solidFill>
                <a:latin typeface="Times New Roman" panose="02020603050405020304" pitchFamily="18" charset="0"/>
                <a:cs typeface="Times New Roman" panose="02020603050405020304" pitchFamily="18" charset="0"/>
              </a:rPr>
              <a:t>Demonstrate information from the EHR that can be prepopulated  in the EDRS to help physicians complete a death certificate</a:t>
            </a:r>
          </a:p>
          <a:p>
            <a:pPr lvl="1">
              <a:buClr>
                <a:srgbClr val="532E63"/>
              </a:buClr>
            </a:pPr>
            <a:endParaRPr lang="en-US" sz="2800" dirty="0">
              <a:solidFill>
                <a:srgbClr val="020B1C"/>
              </a:solidFill>
              <a:latin typeface="Times New Roman" panose="02020603050405020304" pitchFamily="18" charset="0"/>
              <a:cs typeface="Times New Roman" panose="02020603050405020304" pitchFamily="18" charset="0"/>
            </a:endParaRPr>
          </a:p>
          <a:p>
            <a:pPr lvl="1">
              <a:buClr>
                <a:srgbClr val="532E63"/>
              </a:buClr>
            </a:pPr>
            <a:r>
              <a:rPr lang="en-US" sz="2800" dirty="0">
                <a:solidFill>
                  <a:srgbClr val="020B1C"/>
                </a:solidFill>
                <a:latin typeface="Times New Roman" panose="02020603050405020304" pitchFamily="18" charset="0"/>
                <a:cs typeface="Times New Roman" panose="02020603050405020304" pitchFamily="18" charset="0"/>
              </a:rPr>
              <a:t>Demonstrate display of relevant clinical information from the EHR in the EDRS to help physicians make a cause of death determination</a:t>
            </a:r>
          </a:p>
          <a:p>
            <a:endParaRPr lang="en-US" dirty="0"/>
          </a:p>
        </p:txBody>
      </p:sp>
    </p:spTree>
    <p:extLst>
      <p:ext uri="{BB962C8B-B14F-4D97-AF65-F5344CB8AC3E}">
        <p14:creationId xmlns:p14="http://schemas.microsoft.com/office/powerpoint/2010/main" val="52073028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C441489-51BC-4A5E-948D-816032912169}"/>
              </a:ext>
            </a:extLst>
          </p:cNvPr>
          <p:cNvSpPr/>
          <p:nvPr/>
        </p:nvSpPr>
        <p:spPr>
          <a:xfrm>
            <a:off x="7231928" y="1479586"/>
            <a:ext cx="4403024" cy="38988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srgbClr val="FFC000"/>
              </a:solidFill>
              <a:latin typeface="Myriad Web Pro"/>
            </a:endParaRPr>
          </a:p>
        </p:txBody>
      </p:sp>
      <p:sp>
        <p:nvSpPr>
          <p:cNvPr id="2" name="Title 1">
            <a:extLst>
              <a:ext uri="{FF2B5EF4-FFF2-40B4-BE49-F238E27FC236}">
                <a16:creationId xmlns:a16="http://schemas.microsoft.com/office/drawing/2014/main" id="{98CB5CE1-109D-42DC-A0AB-18A508588A81}"/>
              </a:ext>
            </a:extLst>
          </p:cNvPr>
          <p:cNvSpPr>
            <a:spLocks noGrp="1"/>
          </p:cNvSpPr>
          <p:nvPr>
            <p:ph type="title"/>
          </p:nvPr>
        </p:nvSpPr>
        <p:spPr>
          <a:xfrm>
            <a:off x="609600" y="177501"/>
            <a:ext cx="10972800" cy="1143000"/>
          </a:xfrm>
        </p:spPr>
        <p:txBody>
          <a:bodyPr>
            <a:normAutofit/>
          </a:bodyPr>
          <a:lstStyle/>
          <a:p>
            <a:r>
              <a:rPr lang="en-US" dirty="0"/>
              <a:t>High Level Overview: Hospital Mortality Encounter </a:t>
            </a:r>
          </a:p>
        </p:txBody>
      </p:sp>
      <p:sp>
        <p:nvSpPr>
          <p:cNvPr id="4" name="Rectangle 3">
            <a:extLst>
              <a:ext uri="{FF2B5EF4-FFF2-40B4-BE49-F238E27FC236}">
                <a16:creationId xmlns:a16="http://schemas.microsoft.com/office/drawing/2014/main" id="{F04A7244-DC48-4F62-99CA-2E47A51081F3}"/>
              </a:ext>
            </a:extLst>
          </p:cNvPr>
          <p:cNvSpPr/>
          <p:nvPr/>
        </p:nvSpPr>
        <p:spPr>
          <a:xfrm>
            <a:off x="75854" y="2524833"/>
            <a:ext cx="1787857" cy="1283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r>
              <a:rPr lang="en-US" sz="2400" dirty="0">
                <a:solidFill>
                  <a:srgbClr val="020B1C"/>
                </a:solidFill>
                <a:latin typeface="Myriad Web Pro"/>
              </a:rPr>
              <a:t>Pt. Dies</a:t>
            </a:r>
          </a:p>
        </p:txBody>
      </p:sp>
      <p:sp>
        <p:nvSpPr>
          <p:cNvPr id="5" name="Rectangle 4">
            <a:extLst>
              <a:ext uri="{FF2B5EF4-FFF2-40B4-BE49-F238E27FC236}">
                <a16:creationId xmlns:a16="http://schemas.microsoft.com/office/drawing/2014/main" id="{8AFAE942-D80A-4AD6-9975-596296641FBA}"/>
              </a:ext>
            </a:extLst>
          </p:cNvPr>
          <p:cNvSpPr/>
          <p:nvPr/>
        </p:nvSpPr>
        <p:spPr>
          <a:xfrm>
            <a:off x="4793289" y="2524833"/>
            <a:ext cx="1787857" cy="1283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r>
              <a:rPr lang="en-US" sz="2000" dirty="0">
                <a:solidFill>
                  <a:srgbClr val="020B1C"/>
                </a:solidFill>
                <a:latin typeface="Myriad Web Pro"/>
              </a:rPr>
              <a:t>Saved in the EHR FHIR server</a:t>
            </a:r>
          </a:p>
        </p:txBody>
      </p:sp>
      <p:sp>
        <p:nvSpPr>
          <p:cNvPr id="6" name="Rectangle 5">
            <a:extLst>
              <a:ext uri="{FF2B5EF4-FFF2-40B4-BE49-F238E27FC236}">
                <a16:creationId xmlns:a16="http://schemas.microsoft.com/office/drawing/2014/main" id="{8E4CEBC2-007F-4F0C-9995-4587F2E7A60F}"/>
              </a:ext>
            </a:extLst>
          </p:cNvPr>
          <p:cNvSpPr/>
          <p:nvPr/>
        </p:nvSpPr>
        <p:spPr>
          <a:xfrm>
            <a:off x="2320342" y="2524833"/>
            <a:ext cx="1787857" cy="1283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r>
              <a:rPr lang="en-US" sz="2000" dirty="0">
                <a:solidFill>
                  <a:srgbClr val="020B1C"/>
                </a:solidFill>
                <a:latin typeface="Myriad Web Pro"/>
              </a:rPr>
              <a:t>Provider makes entries in an EHR</a:t>
            </a:r>
          </a:p>
        </p:txBody>
      </p:sp>
      <p:sp>
        <p:nvSpPr>
          <p:cNvPr id="7" name="Rectangle 6">
            <a:extLst>
              <a:ext uri="{FF2B5EF4-FFF2-40B4-BE49-F238E27FC236}">
                <a16:creationId xmlns:a16="http://schemas.microsoft.com/office/drawing/2014/main" id="{D74DA80B-173B-4097-9094-B8611F534514}"/>
              </a:ext>
            </a:extLst>
          </p:cNvPr>
          <p:cNvSpPr/>
          <p:nvPr/>
        </p:nvSpPr>
        <p:spPr>
          <a:xfrm>
            <a:off x="9492621" y="1952793"/>
            <a:ext cx="1787857" cy="1283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r>
              <a:rPr lang="en-US" sz="1867" dirty="0">
                <a:solidFill>
                  <a:srgbClr val="020B1C"/>
                </a:solidFill>
                <a:latin typeface="Myriad Web Pro"/>
              </a:rPr>
              <a:t>Creates a record in the EDRS</a:t>
            </a:r>
          </a:p>
        </p:txBody>
      </p:sp>
      <p:sp>
        <p:nvSpPr>
          <p:cNvPr id="8" name="Rectangle 7">
            <a:extLst>
              <a:ext uri="{FF2B5EF4-FFF2-40B4-BE49-F238E27FC236}">
                <a16:creationId xmlns:a16="http://schemas.microsoft.com/office/drawing/2014/main" id="{16957BF9-7C0A-4112-81DD-908FC83D8577}"/>
              </a:ext>
            </a:extLst>
          </p:cNvPr>
          <p:cNvSpPr/>
          <p:nvPr/>
        </p:nvSpPr>
        <p:spPr>
          <a:xfrm>
            <a:off x="9572632" y="3621941"/>
            <a:ext cx="1787857" cy="1283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r>
              <a:rPr lang="en-US" sz="1600" dirty="0">
                <a:solidFill>
                  <a:srgbClr val="020B1C"/>
                </a:solidFill>
                <a:latin typeface="Myriad Web Pro"/>
              </a:rPr>
              <a:t>Merges bundle into an existing record based on unique ID</a:t>
            </a:r>
          </a:p>
        </p:txBody>
      </p:sp>
      <p:cxnSp>
        <p:nvCxnSpPr>
          <p:cNvPr id="9" name="Straight Arrow Connector 8">
            <a:extLst>
              <a:ext uri="{FF2B5EF4-FFF2-40B4-BE49-F238E27FC236}">
                <a16:creationId xmlns:a16="http://schemas.microsoft.com/office/drawing/2014/main" id="{CB71DFFD-7425-41B6-BCDA-38EDFA601B8B}"/>
              </a:ext>
            </a:extLst>
          </p:cNvPr>
          <p:cNvCxnSpPr>
            <a:stCxn id="4" idx="3"/>
            <a:endCxn id="6" idx="1"/>
          </p:cNvCxnSpPr>
          <p:nvPr/>
        </p:nvCxnSpPr>
        <p:spPr>
          <a:xfrm>
            <a:off x="1863711" y="3166467"/>
            <a:ext cx="45663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05752485-5E63-4FF0-8969-DA23E575E53B}"/>
              </a:ext>
            </a:extLst>
          </p:cNvPr>
          <p:cNvCxnSpPr>
            <a:cxnSpLocks/>
            <a:endCxn id="5" idx="1"/>
          </p:cNvCxnSpPr>
          <p:nvPr/>
        </p:nvCxnSpPr>
        <p:spPr>
          <a:xfrm>
            <a:off x="4108200" y="3166467"/>
            <a:ext cx="68508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21C09615-3656-4C3A-931E-DF2A659C17EF}"/>
              </a:ext>
            </a:extLst>
          </p:cNvPr>
          <p:cNvCxnSpPr>
            <a:cxnSpLocks/>
            <a:endCxn id="7" idx="1"/>
          </p:cNvCxnSpPr>
          <p:nvPr/>
        </p:nvCxnSpPr>
        <p:spPr>
          <a:xfrm flipV="1">
            <a:off x="8909585" y="2594428"/>
            <a:ext cx="583035" cy="3312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F295BBC3-A306-43B3-AE4A-34EAB2DC9F66}"/>
              </a:ext>
            </a:extLst>
          </p:cNvPr>
          <p:cNvCxnSpPr>
            <a:cxnSpLocks/>
            <a:endCxn id="8" idx="1"/>
          </p:cNvCxnSpPr>
          <p:nvPr/>
        </p:nvCxnSpPr>
        <p:spPr>
          <a:xfrm>
            <a:off x="8786846" y="3621944"/>
            <a:ext cx="785785" cy="6416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8" name="Picture 17" descr="A close up of a sign&#10;&#10;Description automatically generated">
            <a:extLst>
              <a:ext uri="{FF2B5EF4-FFF2-40B4-BE49-F238E27FC236}">
                <a16:creationId xmlns:a16="http://schemas.microsoft.com/office/drawing/2014/main" id="{EF7B937E-FFFA-4688-8F59-A6B44120A2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799" y="2020326"/>
            <a:ext cx="1251348" cy="324181"/>
          </a:xfrm>
          <a:prstGeom prst="rect">
            <a:avLst/>
          </a:prstGeom>
        </p:spPr>
      </p:pic>
      <p:sp>
        <p:nvSpPr>
          <p:cNvPr id="26" name="Rectangle 25">
            <a:extLst>
              <a:ext uri="{FF2B5EF4-FFF2-40B4-BE49-F238E27FC236}">
                <a16:creationId xmlns:a16="http://schemas.microsoft.com/office/drawing/2014/main" id="{FD93F79A-8605-4E05-AC7D-FC8C1FCBB4BE}"/>
              </a:ext>
            </a:extLst>
          </p:cNvPr>
          <p:cNvSpPr/>
          <p:nvPr/>
        </p:nvSpPr>
        <p:spPr>
          <a:xfrm>
            <a:off x="8786846" y="4145407"/>
            <a:ext cx="540599" cy="3074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eaLnBrk="0" fontAlgn="base" hangingPunct="0">
              <a:spcBef>
                <a:spcPct val="0"/>
              </a:spcBef>
              <a:spcAft>
                <a:spcPct val="0"/>
              </a:spcAft>
            </a:pPr>
            <a:r>
              <a:rPr lang="en-US" sz="2400" dirty="0">
                <a:solidFill>
                  <a:srgbClr val="0F56DC"/>
                </a:solidFill>
                <a:latin typeface="Myriad Web Pro"/>
              </a:rPr>
              <a:t> Y</a:t>
            </a:r>
          </a:p>
        </p:txBody>
      </p:sp>
      <p:sp>
        <p:nvSpPr>
          <p:cNvPr id="28" name="TextBox 27">
            <a:extLst>
              <a:ext uri="{FF2B5EF4-FFF2-40B4-BE49-F238E27FC236}">
                <a16:creationId xmlns:a16="http://schemas.microsoft.com/office/drawing/2014/main" id="{CF5170DF-1BB0-41B1-B463-1AA1B0388C21}"/>
              </a:ext>
            </a:extLst>
          </p:cNvPr>
          <p:cNvSpPr txBox="1"/>
          <p:nvPr/>
        </p:nvSpPr>
        <p:spPr>
          <a:xfrm>
            <a:off x="3366512" y="4085876"/>
            <a:ext cx="2414635" cy="461665"/>
          </a:xfrm>
          <a:prstGeom prst="rect">
            <a:avLst/>
          </a:prstGeom>
          <a:noFill/>
        </p:spPr>
        <p:txBody>
          <a:bodyPr wrap="none" rtlCol="0">
            <a:spAutoFit/>
          </a:bodyPr>
          <a:lstStyle/>
          <a:p>
            <a:pPr defTabSz="1219170" eaLnBrk="0" fontAlgn="base" hangingPunct="0">
              <a:spcBef>
                <a:spcPct val="0"/>
              </a:spcBef>
              <a:spcAft>
                <a:spcPct val="0"/>
              </a:spcAft>
            </a:pPr>
            <a:r>
              <a:rPr lang="en-US" sz="2400" b="1" dirty="0">
                <a:solidFill>
                  <a:srgbClr val="0F56DC"/>
                </a:solidFill>
                <a:latin typeface="Myriad Web Pro" panose="020B0503030403020204" pitchFamily="34" charset="0"/>
              </a:rPr>
              <a:t>EHR Environment</a:t>
            </a:r>
          </a:p>
        </p:txBody>
      </p:sp>
      <p:cxnSp>
        <p:nvCxnSpPr>
          <p:cNvPr id="30" name="Straight Arrow Connector 29">
            <a:extLst>
              <a:ext uri="{FF2B5EF4-FFF2-40B4-BE49-F238E27FC236}">
                <a16:creationId xmlns:a16="http://schemas.microsoft.com/office/drawing/2014/main" id="{53331F1F-D20A-4D05-BD19-2321E385476D}"/>
              </a:ext>
            </a:extLst>
          </p:cNvPr>
          <p:cNvCxnSpPr>
            <a:cxnSpLocks/>
          </p:cNvCxnSpPr>
          <p:nvPr/>
        </p:nvCxnSpPr>
        <p:spPr>
          <a:xfrm>
            <a:off x="2320341" y="4064749"/>
            <a:ext cx="4260803"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7" name="Rectangle 36">
            <a:extLst>
              <a:ext uri="{FF2B5EF4-FFF2-40B4-BE49-F238E27FC236}">
                <a16:creationId xmlns:a16="http://schemas.microsoft.com/office/drawing/2014/main" id="{85BC1AB3-7347-4FE2-802E-CBC6A133CA78}"/>
              </a:ext>
            </a:extLst>
          </p:cNvPr>
          <p:cNvSpPr/>
          <p:nvPr/>
        </p:nvSpPr>
        <p:spPr>
          <a:xfrm>
            <a:off x="8774598" y="2355464"/>
            <a:ext cx="501311" cy="2389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eaLnBrk="0" fontAlgn="base" hangingPunct="0">
              <a:spcBef>
                <a:spcPct val="0"/>
              </a:spcBef>
              <a:spcAft>
                <a:spcPct val="0"/>
              </a:spcAft>
            </a:pPr>
            <a:r>
              <a:rPr lang="en-US" sz="2400" dirty="0">
                <a:solidFill>
                  <a:srgbClr val="0F56DC"/>
                </a:solidFill>
                <a:latin typeface="Myriad Web Pro"/>
              </a:rPr>
              <a:t>N</a:t>
            </a:r>
          </a:p>
        </p:txBody>
      </p:sp>
      <p:pic>
        <p:nvPicPr>
          <p:cNvPr id="38" name="Picture 37" descr="A close up of a sign&#10;&#10;Description automatically generated">
            <a:extLst>
              <a:ext uri="{FF2B5EF4-FFF2-40B4-BE49-F238E27FC236}">
                <a16:creationId xmlns:a16="http://schemas.microsoft.com/office/drawing/2014/main" id="{3B08ECE1-8090-4293-9F94-6C8FA2DCB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1471" y="1634592"/>
            <a:ext cx="1251348" cy="324181"/>
          </a:xfrm>
          <a:prstGeom prst="rect">
            <a:avLst/>
          </a:prstGeom>
        </p:spPr>
      </p:pic>
      <p:cxnSp>
        <p:nvCxnSpPr>
          <p:cNvPr id="39" name="Straight Arrow Connector 38">
            <a:extLst>
              <a:ext uri="{FF2B5EF4-FFF2-40B4-BE49-F238E27FC236}">
                <a16:creationId xmlns:a16="http://schemas.microsoft.com/office/drawing/2014/main" id="{DB7F1D84-BE8F-4900-90D9-6DF9E9750ADF}"/>
              </a:ext>
            </a:extLst>
          </p:cNvPr>
          <p:cNvCxnSpPr>
            <a:cxnSpLocks/>
          </p:cNvCxnSpPr>
          <p:nvPr/>
        </p:nvCxnSpPr>
        <p:spPr>
          <a:xfrm>
            <a:off x="7342909" y="5666808"/>
            <a:ext cx="4292043"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42" name="TextBox 41">
            <a:extLst>
              <a:ext uri="{FF2B5EF4-FFF2-40B4-BE49-F238E27FC236}">
                <a16:creationId xmlns:a16="http://schemas.microsoft.com/office/drawing/2014/main" id="{910039C0-34F3-48F0-B4E8-851A2A86D433}"/>
              </a:ext>
            </a:extLst>
          </p:cNvPr>
          <p:cNvSpPr txBox="1"/>
          <p:nvPr/>
        </p:nvSpPr>
        <p:spPr>
          <a:xfrm>
            <a:off x="8538750" y="5851624"/>
            <a:ext cx="2626425" cy="461665"/>
          </a:xfrm>
          <a:prstGeom prst="rect">
            <a:avLst/>
          </a:prstGeom>
          <a:noFill/>
        </p:spPr>
        <p:txBody>
          <a:bodyPr wrap="none" rtlCol="0">
            <a:spAutoFit/>
          </a:bodyPr>
          <a:lstStyle/>
          <a:p>
            <a:pPr defTabSz="1219170" eaLnBrk="0" fontAlgn="base" hangingPunct="0">
              <a:spcBef>
                <a:spcPct val="0"/>
              </a:spcBef>
              <a:spcAft>
                <a:spcPct val="0"/>
              </a:spcAft>
            </a:pPr>
            <a:r>
              <a:rPr lang="en-US" sz="2400" b="1" dirty="0">
                <a:solidFill>
                  <a:srgbClr val="0F56DC"/>
                </a:solidFill>
                <a:latin typeface="Myriad Web Pro" panose="020B0503030403020204" pitchFamily="34" charset="0"/>
              </a:rPr>
              <a:t>EDRS  Environment</a:t>
            </a:r>
          </a:p>
        </p:txBody>
      </p:sp>
      <p:sp>
        <p:nvSpPr>
          <p:cNvPr id="13" name="Diamond 12">
            <a:extLst>
              <a:ext uri="{FF2B5EF4-FFF2-40B4-BE49-F238E27FC236}">
                <a16:creationId xmlns:a16="http://schemas.microsoft.com/office/drawing/2014/main" id="{068E9B51-C0DA-4D85-AA6A-12342DBC6B87}"/>
              </a:ext>
            </a:extLst>
          </p:cNvPr>
          <p:cNvSpPr/>
          <p:nvPr/>
        </p:nvSpPr>
        <p:spPr>
          <a:xfrm>
            <a:off x="7231927" y="2344507"/>
            <a:ext cx="1921388" cy="179642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r>
              <a:rPr lang="en-US" sz="2000" dirty="0">
                <a:solidFill>
                  <a:srgbClr val="020B1C"/>
                </a:solidFill>
                <a:latin typeface="Myriad Web Pro"/>
              </a:rPr>
              <a:t>Does a record exist?</a:t>
            </a:r>
          </a:p>
        </p:txBody>
      </p:sp>
      <p:cxnSp>
        <p:nvCxnSpPr>
          <p:cNvPr id="29" name="Straight Arrow Connector 28">
            <a:extLst>
              <a:ext uri="{FF2B5EF4-FFF2-40B4-BE49-F238E27FC236}">
                <a16:creationId xmlns:a16="http://schemas.microsoft.com/office/drawing/2014/main" id="{7BC271D2-40E8-41D6-AC62-4DBCD502568C}"/>
              </a:ext>
            </a:extLst>
          </p:cNvPr>
          <p:cNvCxnSpPr>
            <a:cxnSpLocks/>
          </p:cNvCxnSpPr>
          <p:nvPr/>
        </p:nvCxnSpPr>
        <p:spPr>
          <a:xfrm>
            <a:off x="6546840" y="3236059"/>
            <a:ext cx="68508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74408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Rounded Corners 1027">
            <a:extLst>
              <a:ext uri="{FF2B5EF4-FFF2-40B4-BE49-F238E27FC236}">
                <a16:creationId xmlns:a16="http://schemas.microsoft.com/office/drawing/2014/main" id="{FD994BFA-24C0-4EA8-976B-625DA06C0CF8}"/>
              </a:ext>
            </a:extLst>
          </p:cNvPr>
          <p:cNvSpPr/>
          <p:nvPr/>
        </p:nvSpPr>
        <p:spPr>
          <a:xfrm>
            <a:off x="6591629" y="644159"/>
            <a:ext cx="1387715" cy="1008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srgbClr val="FFC000"/>
              </a:solidFill>
              <a:latin typeface="Myriad Web Pro"/>
            </a:endParaRPr>
          </a:p>
        </p:txBody>
      </p:sp>
      <p:sp>
        <p:nvSpPr>
          <p:cNvPr id="12" name="TextBox 11">
            <a:extLst>
              <a:ext uri="{FF2B5EF4-FFF2-40B4-BE49-F238E27FC236}">
                <a16:creationId xmlns:a16="http://schemas.microsoft.com/office/drawing/2014/main" id="{8C4C75BC-8315-4C2A-84A6-7D839ECA2A8A}"/>
              </a:ext>
            </a:extLst>
          </p:cNvPr>
          <p:cNvSpPr txBox="1"/>
          <p:nvPr/>
        </p:nvSpPr>
        <p:spPr>
          <a:xfrm>
            <a:off x="821197" y="101298"/>
            <a:ext cx="11189144" cy="605294"/>
          </a:xfrm>
          <a:prstGeom prst="rect">
            <a:avLst/>
          </a:prstGeom>
          <a:noFill/>
        </p:spPr>
        <p:txBody>
          <a:bodyPr wrap="square" rtlCol="0">
            <a:spAutoFit/>
          </a:bodyPr>
          <a:lstStyle/>
          <a:p>
            <a:pPr defTabSz="1219170" eaLnBrk="0" fontAlgn="base" hangingPunct="0">
              <a:lnSpc>
                <a:spcPts val="4000"/>
              </a:lnSpc>
              <a:spcBef>
                <a:spcPct val="0"/>
              </a:spcBef>
              <a:spcAft>
                <a:spcPct val="0"/>
              </a:spcAft>
            </a:pPr>
            <a:r>
              <a:rPr lang="en-US" sz="3733" b="1" dirty="0">
                <a:solidFill>
                  <a:srgbClr val="006858"/>
                </a:solidFill>
                <a:latin typeface="Calibri" pitchFamily="34" charset="0"/>
              </a:rPr>
              <a:t>Hospital Mortality Encounter and Death Reporting</a:t>
            </a:r>
          </a:p>
        </p:txBody>
      </p:sp>
      <p:cxnSp>
        <p:nvCxnSpPr>
          <p:cNvPr id="14" name="Straight Arrow Connector 13">
            <a:extLst>
              <a:ext uri="{FF2B5EF4-FFF2-40B4-BE49-F238E27FC236}">
                <a16:creationId xmlns:a16="http://schemas.microsoft.com/office/drawing/2014/main" id="{E7598A9F-F73C-4036-A288-A482B926AAC1}"/>
              </a:ext>
            </a:extLst>
          </p:cNvPr>
          <p:cNvCxnSpPr>
            <a:cxnSpLocks/>
          </p:cNvCxnSpPr>
          <p:nvPr/>
        </p:nvCxnSpPr>
        <p:spPr>
          <a:xfrm flipV="1">
            <a:off x="932715" y="2674496"/>
            <a:ext cx="503595" cy="13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525AE5C-2830-4541-AA5E-0FA8D9088283}"/>
              </a:ext>
            </a:extLst>
          </p:cNvPr>
          <p:cNvSpPr/>
          <p:nvPr/>
        </p:nvSpPr>
        <p:spPr>
          <a:xfrm>
            <a:off x="1470653" y="1808705"/>
            <a:ext cx="1720819" cy="1907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r>
              <a:rPr lang="en-US" sz="1500" dirty="0">
                <a:solidFill>
                  <a:srgbClr val="020B1C"/>
                </a:solidFill>
                <a:latin typeface="Myriad Web Pro"/>
              </a:rPr>
              <a:t>Provider  enters “</a:t>
            </a:r>
            <a:r>
              <a:rPr lang="en-US" sz="1500" dirty="0" err="1">
                <a:solidFill>
                  <a:srgbClr val="020B1C"/>
                </a:solidFill>
                <a:latin typeface="Myriad Web Pro"/>
              </a:rPr>
              <a:t>pt</a:t>
            </a:r>
            <a:r>
              <a:rPr lang="en-US" sz="1500" dirty="0">
                <a:solidFill>
                  <a:srgbClr val="020B1C"/>
                </a:solidFill>
                <a:latin typeface="Myriad Web Pro"/>
              </a:rPr>
              <a:t> expired order” and/ or changes </a:t>
            </a:r>
            <a:r>
              <a:rPr lang="en-US" sz="1500" dirty="0" err="1">
                <a:solidFill>
                  <a:srgbClr val="020B1C"/>
                </a:solidFill>
                <a:latin typeface="Myriad Web Pro"/>
              </a:rPr>
              <a:t>pt</a:t>
            </a:r>
            <a:r>
              <a:rPr lang="en-US" sz="1500" dirty="0">
                <a:solidFill>
                  <a:srgbClr val="020B1C"/>
                </a:solidFill>
                <a:latin typeface="Myriad Web Pro"/>
              </a:rPr>
              <a:t> demographic info to include a date of death </a:t>
            </a:r>
          </a:p>
        </p:txBody>
      </p:sp>
      <p:sp>
        <p:nvSpPr>
          <p:cNvPr id="18" name="TextBox 17">
            <a:extLst>
              <a:ext uri="{FF2B5EF4-FFF2-40B4-BE49-F238E27FC236}">
                <a16:creationId xmlns:a16="http://schemas.microsoft.com/office/drawing/2014/main" id="{5AD3D13C-F1C3-4B9C-BA62-DBAED01BABA8}"/>
              </a:ext>
            </a:extLst>
          </p:cNvPr>
          <p:cNvSpPr txBox="1"/>
          <p:nvPr/>
        </p:nvSpPr>
        <p:spPr>
          <a:xfrm>
            <a:off x="1242127" y="1436368"/>
            <a:ext cx="2242867" cy="400110"/>
          </a:xfrm>
          <a:prstGeom prst="rect">
            <a:avLst/>
          </a:prstGeom>
          <a:noFill/>
        </p:spPr>
        <p:txBody>
          <a:bodyPr wrap="square" rtlCol="0">
            <a:spAutoFit/>
          </a:bodyPr>
          <a:lstStyle/>
          <a:p>
            <a:pPr algn="ctr" defTabSz="1219170" eaLnBrk="0" fontAlgn="base" hangingPunct="0">
              <a:spcBef>
                <a:spcPct val="0"/>
              </a:spcBef>
              <a:spcAft>
                <a:spcPct val="0"/>
              </a:spcAft>
            </a:pPr>
            <a:r>
              <a:rPr lang="en-US" sz="2000" dirty="0">
                <a:solidFill>
                  <a:srgbClr val="0F56DC"/>
                </a:solidFill>
                <a:latin typeface="Myriad Web Pro" panose="020B0503030403020204" pitchFamily="34" charset="0"/>
              </a:rPr>
              <a:t>1.</a:t>
            </a:r>
          </a:p>
        </p:txBody>
      </p:sp>
      <p:cxnSp>
        <p:nvCxnSpPr>
          <p:cNvPr id="22" name="Straight Arrow Connector 21">
            <a:extLst>
              <a:ext uri="{FF2B5EF4-FFF2-40B4-BE49-F238E27FC236}">
                <a16:creationId xmlns:a16="http://schemas.microsoft.com/office/drawing/2014/main" id="{2A19810B-D237-4577-A628-5CD6EBD36EB4}"/>
              </a:ext>
            </a:extLst>
          </p:cNvPr>
          <p:cNvCxnSpPr>
            <a:cxnSpLocks/>
          </p:cNvCxnSpPr>
          <p:nvPr/>
        </p:nvCxnSpPr>
        <p:spPr>
          <a:xfrm>
            <a:off x="3191472" y="2762683"/>
            <a:ext cx="14784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Graphic 29" descr="Lightbulb and gear">
            <a:extLst>
              <a:ext uri="{FF2B5EF4-FFF2-40B4-BE49-F238E27FC236}">
                <a16:creationId xmlns:a16="http://schemas.microsoft.com/office/drawing/2014/main" id="{62EE66C5-DAA4-49CB-A854-F0A33286E6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3120" y="1020269"/>
            <a:ext cx="457053" cy="457053"/>
          </a:xfrm>
          <a:prstGeom prst="rect">
            <a:avLst/>
          </a:prstGeom>
        </p:spPr>
      </p:pic>
      <p:pic>
        <p:nvPicPr>
          <p:cNvPr id="31" name="Graphic 30" descr="Lightbulb and gear">
            <a:extLst>
              <a:ext uri="{FF2B5EF4-FFF2-40B4-BE49-F238E27FC236}">
                <a16:creationId xmlns:a16="http://schemas.microsoft.com/office/drawing/2014/main" id="{320AF63A-18ED-42F9-AF4E-FF652E62263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37" y="6201678"/>
            <a:ext cx="369319" cy="369319"/>
          </a:xfrm>
          <a:prstGeom prst="rect">
            <a:avLst/>
          </a:prstGeom>
        </p:spPr>
      </p:pic>
      <p:sp>
        <p:nvSpPr>
          <p:cNvPr id="32" name="TextBox 31">
            <a:extLst>
              <a:ext uri="{FF2B5EF4-FFF2-40B4-BE49-F238E27FC236}">
                <a16:creationId xmlns:a16="http://schemas.microsoft.com/office/drawing/2014/main" id="{656C1FAB-9A0D-40DC-AF7C-80B329C368DF}"/>
              </a:ext>
            </a:extLst>
          </p:cNvPr>
          <p:cNvSpPr txBox="1"/>
          <p:nvPr/>
        </p:nvSpPr>
        <p:spPr>
          <a:xfrm>
            <a:off x="359065" y="6293998"/>
            <a:ext cx="1223687" cy="276999"/>
          </a:xfrm>
          <a:prstGeom prst="rect">
            <a:avLst/>
          </a:prstGeom>
          <a:noFill/>
        </p:spPr>
        <p:txBody>
          <a:bodyPr wrap="square" rtlCol="0">
            <a:spAutoFit/>
          </a:bodyPr>
          <a:lstStyle/>
          <a:p>
            <a:pPr defTabSz="1219170" eaLnBrk="0" fontAlgn="base" hangingPunct="0">
              <a:spcBef>
                <a:spcPct val="0"/>
              </a:spcBef>
              <a:spcAft>
                <a:spcPct val="0"/>
              </a:spcAft>
            </a:pPr>
            <a:r>
              <a:rPr lang="en-US" sz="1200" dirty="0">
                <a:solidFill>
                  <a:srgbClr val="020B1C"/>
                </a:solidFill>
                <a:latin typeface="Myriad Web Pro" panose="020B0503030403020204" pitchFamily="34" charset="0"/>
              </a:rPr>
              <a:t>trigger</a:t>
            </a:r>
          </a:p>
        </p:txBody>
      </p:sp>
      <p:sp>
        <p:nvSpPr>
          <p:cNvPr id="42" name="Rectangle 41">
            <a:extLst>
              <a:ext uri="{FF2B5EF4-FFF2-40B4-BE49-F238E27FC236}">
                <a16:creationId xmlns:a16="http://schemas.microsoft.com/office/drawing/2014/main" id="{CD5B38E5-4714-48B5-BA2D-9BCA4C12D955}"/>
              </a:ext>
            </a:extLst>
          </p:cNvPr>
          <p:cNvSpPr/>
          <p:nvPr/>
        </p:nvSpPr>
        <p:spPr>
          <a:xfrm>
            <a:off x="4669966" y="1791964"/>
            <a:ext cx="1551079" cy="1943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r>
              <a:rPr lang="en-US" sz="1500" dirty="0">
                <a:solidFill>
                  <a:srgbClr val="020B1C"/>
                </a:solidFill>
                <a:latin typeface="Myriad Web Pro"/>
              </a:rPr>
              <a:t> Provider  completes discharge summary and/or  discharge order  in EHR</a:t>
            </a:r>
          </a:p>
        </p:txBody>
      </p:sp>
      <p:sp>
        <p:nvSpPr>
          <p:cNvPr id="2" name="TextBox 1">
            <a:extLst>
              <a:ext uri="{FF2B5EF4-FFF2-40B4-BE49-F238E27FC236}">
                <a16:creationId xmlns:a16="http://schemas.microsoft.com/office/drawing/2014/main" id="{F4BD03A7-E30B-4608-AC8C-95CF3ADCC812}"/>
              </a:ext>
            </a:extLst>
          </p:cNvPr>
          <p:cNvSpPr txBox="1"/>
          <p:nvPr/>
        </p:nvSpPr>
        <p:spPr>
          <a:xfrm>
            <a:off x="1369933" y="3873709"/>
            <a:ext cx="2160788" cy="461665"/>
          </a:xfrm>
          <a:prstGeom prst="rect">
            <a:avLst/>
          </a:prstGeom>
          <a:noFill/>
        </p:spPr>
        <p:txBody>
          <a:bodyPr wrap="square" rtlCol="0">
            <a:spAutoFit/>
          </a:bodyPr>
          <a:lstStyle/>
          <a:p>
            <a:pPr defTabSz="1219170" eaLnBrk="0" fontAlgn="base" hangingPunct="0">
              <a:spcBef>
                <a:spcPct val="0"/>
              </a:spcBef>
              <a:spcAft>
                <a:spcPct val="0"/>
              </a:spcAft>
            </a:pPr>
            <a:r>
              <a:rPr lang="en-US" sz="1200" dirty="0">
                <a:solidFill>
                  <a:srgbClr val="020B1C"/>
                </a:solidFill>
                <a:latin typeface="Myriad Web Pro" panose="020B0503030403020204" pitchFamily="34" charset="0"/>
              </a:rPr>
              <a:t>patient.deceased=</a:t>
            </a:r>
            <a:r>
              <a:rPr lang="en-US" sz="1200" dirty="0" err="1">
                <a:solidFill>
                  <a:srgbClr val="020B1C"/>
                </a:solidFill>
                <a:latin typeface="Myriad Web Pro" panose="020B0503030403020204" pitchFamily="34" charset="0"/>
              </a:rPr>
              <a:t>DateTime</a:t>
            </a:r>
            <a:r>
              <a:rPr lang="en-US" sz="1200" dirty="0">
                <a:solidFill>
                  <a:srgbClr val="020B1C"/>
                </a:solidFill>
                <a:latin typeface="Myriad Web Pro" panose="020B0503030403020204" pitchFamily="34" charset="0"/>
              </a:rPr>
              <a:t> patient.deceased=true  </a:t>
            </a:r>
          </a:p>
        </p:txBody>
      </p:sp>
      <p:sp>
        <p:nvSpPr>
          <p:cNvPr id="3" name="Rectangle 2">
            <a:extLst>
              <a:ext uri="{FF2B5EF4-FFF2-40B4-BE49-F238E27FC236}">
                <a16:creationId xmlns:a16="http://schemas.microsoft.com/office/drawing/2014/main" id="{796A9A48-6877-42A5-B8AD-5154E384B38A}"/>
              </a:ext>
            </a:extLst>
          </p:cNvPr>
          <p:cNvSpPr/>
          <p:nvPr/>
        </p:nvSpPr>
        <p:spPr>
          <a:xfrm>
            <a:off x="4585190" y="3516302"/>
            <a:ext cx="2097839" cy="830997"/>
          </a:xfrm>
          <a:prstGeom prst="rect">
            <a:avLst/>
          </a:prstGeom>
        </p:spPr>
        <p:txBody>
          <a:bodyPr wrap="square">
            <a:spAutoFit/>
          </a:bodyPr>
          <a:lstStyle/>
          <a:p>
            <a:pPr defTabSz="1219170" eaLnBrk="0" fontAlgn="base" hangingPunct="0">
              <a:spcBef>
                <a:spcPct val="0"/>
              </a:spcBef>
              <a:spcAft>
                <a:spcPct val="0"/>
              </a:spcAft>
            </a:pPr>
            <a:endParaRPr lang="en-US" sz="1200" dirty="0">
              <a:solidFill>
                <a:srgbClr val="020B1C"/>
              </a:solidFill>
              <a:latin typeface="Calibri" panose="020F0502020204030204" pitchFamily="34" charset="0"/>
              <a:ea typeface="Calibri" panose="020F0502020204030204" pitchFamily="34" charset="0"/>
            </a:endParaRPr>
          </a:p>
          <a:p>
            <a:pPr defTabSz="1219170" eaLnBrk="0" fontAlgn="base" hangingPunct="0">
              <a:spcBef>
                <a:spcPct val="0"/>
              </a:spcBef>
              <a:spcAft>
                <a:spcPct val="0"/>
              </a:spcAft>
            </a:pPr>
            <a:endParaRPr lang="en-US" sz="1200" dirty="0">
              <a:solidFill>
                <a:srgbClr val="020B1C"/>
              </a:solidFill>
              <a:latin typeface="Calibri" panose="020F0502020204030204" pitchFamily="34" charset="0"/>
              <a:ea typeface="Calibri" panose="020F0502020204030204" pitchFamily="34" charset="0"/>
            </a:endParaRPr>
          </a:p>
          <a:p>
            <a:pPr defTabSz="1219170" eaLnBrk="0" fontAlgn="base" hangingPunct="0">
              <a:spcBef>
                <a:spcPct val="0"/>
              </a:spcBef>
              <a:spcAft>
                <a:spcPct val="0"/>
              </a:spcAft>
            </a:pPr>
            <a:r>
              <a:rPr lang="en-US" sz="1200" dirty="0" err="1">
                <a:solidFill>
                  <a:srgbClr val="020B1C"/>
                </a:solidFill>
                <a:latin typeface="Calibri" panose="020F0502020204030204" pitchFamily="34" charset="0"/>
                <a:ea typeface="Calibri" panose="020F0502020204030204" pitchFamily="34" charset="0"/>
              </a:rPr>
              <a:t>encounter.status</a:t>
            </a:r>
            <a:r>
              <a:rPr lang="en-US" sz="1200" dirty="0">
                <a:solidFill>
                  <a:srgbClr val="020B1C"/>
                </a:solidFill>
                <a:latin typeface="Calibri" panose="020F0502020204030204" pitchFamily="34" charset="0"/>
                <a:ea typeface="Calibri" panose="020F0502020204030204" pitchFamily="34" charset="0"/>
              </a:rPr>
              <a:t> = finished</a:t>
            </a:r>
          </a:p>
          <a:p>
            <a:pPr defTabSz="1219170" eaLnBrk="0" fontAlgn="base" hangingPunct="0">
              <a:spcBef>
                <a:spcPct val="0"/>
              </a:spcBef>
              <a:spcAft>
                <a:spcPct val="0"/>
              </a:spcAft>
            </a:pPr>
            <a:endParaRPr lang="en-US" sz="1200" dirty="0">
              <a:solidFill>
                <a:srgbClr val="020B1C"/>
              </a:solidFill>
              <a:latin typeface="Myriad Web Pro" panose="020B0503030403020204" pitchFamily="34" charset="0"/>
            </a:endParaRPr>
          </a:p>
        </p:txBody>
      </p:sp>
      <p:pic>
        <p:nvPicPr>
          <p:cNvPr id="1026" name="Picture 2" descr="Vermont Electronic Death Registration System (EDRS) Handbook for ...">
            <a:extLst>
              <a:ext uri="{FF2B5EF4-FFF2-40B4-BE49-F238E27FC236}">
                <a16:creationId xmlns:a16="http://schemas.microsoft.com/office/drawing/2014/main" id="{98342DFD-C6F4-4F5E-89AF-BFEEE87DE4F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3803" b="384"/>
          <a:stretch/>
        </p:blipFill>
        <p:spPr bwMode="auto">
          <a:xfrm>
            <a:off x="8743096" y="1575568"/>
            <a:ext cx="2626675" cy="2386360"/>
          </a:xfrm>
          <a:prstGeom prst="rect">
            <a:avLst/>
          </a:prstGeom>
          <a:noFill/>
          <a:extLst>
            <a:ext uri="{909E8E84-426E-40DD-AFC4-6F175D3DCCD1}">
              <a14:hiddenFill xmlns:a14="http://schemas.microsoft.com/office/drawing/2010/main">
                <a:solidFill>
                  <a:srgbClr val="FFFFFF"/>
                </a:solidFill>
              </a14:hiddenFill>
            </a:ext>
          </a:extLst>
        </p:spPr>
      </p:pic>
      <p:pic>
        <p:nvPicPr>
          <p:cNvPr id="36" name="Graphic 35" descr="Lightbulb and gear">
            <a:extLst>
              <a:ext uri="{FF2B5EF4-FFF2-40B4-BE49-F238E27FC236}">
                <a16:creationId xmlns:a16="http://schemas.microsoft.com/office/drawing/2014/main" id="{5FFB8117-4F20-47CC-B84C-A5FAF6B16F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2912" y="3733403"/>
            <a:ext cx="457053" cy="457053"/>
          </a:xfrm>
          <a:prstGeom prst="rect">
            <a:avLst/>
          </a:prstGeom>
        </p:spPr>
      </p:pic>
      <p:sp>
        <p:nvSpPr>
          <p:cNvPr id="4" name="TextBox 3">
            <a:extLst>
              <a:ext uri="{FF2B5EF4-FFF2-40B4-BE49-F238E27FC236}">
                <a16:creationId xmlns:a16="http://schemas.microsoft.com/office/drawing/2014/main" id="{7F863E8F-030A-49B1-B9D6-E77BA48577C8}"/>
              </a:ext>
            </a:extLst>
          </p:cNvPr>
          <p:cNvSpPr txBox="1"/>
          <p:nvPr/>
        </p:nvSpPr>
        <p:spPr>
          <a:xfrm>
            <a:off x="9095745" y="4190457"/>
            <a:ext cx="2441831" cy="1384995"/>
          </a:xfrm>
          <a:prstGeom prst="rect">
            <a:avLst/>
          </a:prstGeom>
          <a:solidFill>
            <a:srgbClr val="FFC000"/>
          </a:solidFill>
          <a:ln>
            <a:solidFill>
              <a:schemeClr val="tx1"/>
            </a:solidFill>
          </a:ln>
        </p:spPr>
        <p:txBody>
          <a:bodyPr wrap="square" rtlCol="0">
            <a:spAutoFit/>
          </a:bodyPr>
          <a:lstStyle/>
          <a:p>
            <a:pPr marL="342900" indent="-342900" defTabSz="1219170" eaLnBrk="0" fontAlgn="base" hangingPunct="0">
              <a:spcBef>
                <a:spcPct val="0"/>
              </a:spcBef>
              <a:spcAft>
                <a:spcPct val="0"/>
              </a:spcAft>
              <a:buFont typeface="+mj-lt"/>
              <a:buAutoNum type="arabicPeriod"/>
            </a:pPr>
            <a:r>
              <a:rPr lang="en-US" sz="1400" dirty="0">
                <a:solidFill>
                  <a:srgbClr val="020B1C"/>
                </a:solidFill>
                <a:latin typeface="Myriad Web Pro" panose="020B0503030403020204" pitchFamily="34" charset="0"/>
              </a:rPr>
              <a:t>Fields prepopulate</a:t>
            </a:r>
          </a:p>
          <a:p>
            <a:pPr marL="342900" indent="-342900" defTabSz="1219170" eaLnBrk="0" fontAlgn="base" hangingPunct="0">
              <a:spcBef>
                <a:spcPct val="0"/>
              </a:spcBef>
              <a:spcAft>
                <a:spcPct val="0"/>
              </a:spcAft>
              <a:buFont typeface="+mj-lt"/>
              <a:buAutoNum type="arabicPeriod"/>
            </a:pPr>
            <a:endParaRPr lang="en-US" sz="1400" dirty="0">
              <a:solidFill>
                <a:srgbClr val="020B1C"/>
              </a:solidFill>
              <a:latin typeface="Myriad Web Pro" panose="020B0503030403020204" pitchFamily="34" charset="0"/>
            </a:endParaRPr>
          </a:p>
          <a:p>
            <a:pPr marL="342900" indent="-342900" defTabSz="1219170" eaLnBrk="0" fontAlgn="base" hangingPunct="0">
              <a:spcBef>
                <a:spcPct val="0"/>
              </a:spcBef>
              <a:spcAft>
                <a:spcPct val="0"/>
              </a:spcAft>
              <a:buFont typeface="+mj-lt"/>
              <a:buAutoNum type="arabicPeriod"/>
            </a:pPr>
            <a:r>
              <a:rPr lang="en-US" sz="1400" dirty="0">
                <a:solidFill>
                  <a:srgbClr val="020B1C"/>
                </a:solidFill>
                <a:latin typeface="Myriad Web Pro" panose="020B0503030403020204" pitchFamily="34" charset="0"/>
              </a:rPr>
              <a:t>Relevant clinical information is displayed from the EHR screen to the EDRS screen </a:t>
            </a:r>
          </a:p>
        </p:txBody>
      </p:sp>
      <p:sp>
        <p:nvSpPr>
          <p:cNvPr id="37" name="Rectangle 36">
            <a:extLst>
              <a:ext uri="{FF2B5EF4-FFF2-40B4-BE49-F238E27FC236}">
                <a16:creationId xmlns:a16="http://schemas.microsoft.com/office/drawing/2014/main" id="{CFF7B131-C9B0-46A9-856F-04CB88AB1B67}"/>
              </a:ext>
            </a:extLst>
          </p:cNvPr>
          <p:cNvSpPr/>
          <p:nvPr/>
        </p:nvSpPr>
        <p:spPr>
          <a:xfrm>
            <a:off x="3433093" y="5807039"/>
            <a:ext cx="2316969" cy="830997"/>
          </a:xfrm>
          <a:prstGeom prst="rect">
            <a:avLst/>
          </a:prstGeom>
        </p:spPr>
        <p:txBody>
          <a:bodyPr wrap="square">
            <a:spAutoFit/>
          </a:bodyPr>
          <a:lstStyle/>
          <a:p>
            <a:pPr defTabSz="1219170" eaLnBrk="0" fontAlgn="base" hangingPunct="0">
              <a:spcBef>
                <a:spcPct val="0"/>
              </a:spcBef>
              <a:spcAft>
                <a:spcPct val="0"/>
              </a:spcAft>
            </a:pPr>
            <a:endParaRPr lang="en-US" sz="1200" dirty="0">
              <a:solidFill>
                <a:srgbClr val="0F56DC"/>
              </a:solidFill>
              <a:latin typeface="Calibri" panose="020F0502020204030204" pitchFamily="34" charset="0"/>
              <a:ea typeface="Calibri" panose="020F0502020204030204" pitchFamily="34" charset="0"/>
            </a:endParaRPr>
          </a:p>
          <a:p>
            <a:pPr defTabSz="1219170" eaLnBrk="0" fontAlgn="base" hangingPunct="0">
              <a:spcBef>
                <a:spcPct val="0"/>
              </a:spcBef>
              <a:spcAft>
                <a:spcPct val="0"/>
              </a:spcAft>
            </a:pPr>
            <a:endParaRPr lang="en-US" sz="1200" dirty="0">
              <a:solidFill>
                <a:srgbClr val="0F56DC"/>
              </a:solidFill>
              <a:latin typeface="Calibri" panose="020F0502020204030204" pitchFamily="34" charset="0"/>
              <a:ea typeface="Calibri" panose="020F0502020204030204" pitchFamily="34" charset="0"/>
            </a:endParaRPr>
          </a:p>
          <a:p>
            <a:pPr defTabSz="1219170" eaLnBrk="0" fontAlgn="base" hangingPunct="0">
              <a:spcBef>
                <a:spcPct val="0"/>
              </a:spcBef>
              <a:spcAft>
                <a:spcPct val="0"/>
              </a:spcAft>
            </a:pPr>
            <a:endParaRPr lang="en-US" sz="1200" dirty="0">
              <a:solidFill>
                <a:srgbClr val="0F56DC"/>
              </a:solidFill>
              <a:latin typeface="Calibri" panose="020F0502020204030204" pitchFamily="34" charset="0"/>
              <a:ea typeface="Calibri" panose="020F0502020204030204" pitchFamily="34" charset="0"/>
            </a:endParaRPr>
          </a:p>
          <a:p>
            <a:pPr defTabSz="1219170" eaLnBrk="0" fontAlgn="base" hangingPunct="0">
              <a:spcBef>
                <a:spcPct val="0"/>
              </a:spcBef>
              <a:spcAft>
                <a:spcPct val="0"/>
              </a:spcAft>
            </a:pPr>
            <a:endParaRPr lang="en-US" sz="1200" dirty="0">
              <a:solidFill>
                <a:srgbClr val="0F56DC"/>
              </a:solidFill>
              <a:latin typeface="Myriad Web Pro" panose="020B0503030403020204" pitchFamily="34" charset="0"/>
            </a:endParaRPr>
          </a:p>
        </p:txBody>
      </p:sp>
      <p:sp>
        <p:nvSpPr>
          <p:cNvPr id="39" name="TextBox 38">
            <a:extLst>
              <a:ext uri="{FF2B5EF4-FFF2-40B4-BE49-F238E27FC236}">
                <a16:creationId xmlns:a16="http://schemas.microsoft.com/office/drawing/2014/main" id="{0552DFBF-EAB0-4298-95B1-193808F0B1EF}"/>
              </a:ext>
            </a:extLst>
          </p:cNvPr>
          <p:cNvSpPr txBox="1"/>
          <p:nvPr/>
        </p:nvSpPr>
        <p:spPr>
          <a:xfrm>
            <a:off x="10043501" y="2135122"/>
            <a:ext cx="1428087" cy="830997"/>
          </a:xfrm>
          <a:prstGeom prst="rect">
            <a:avLst/>
          </a:prstGeom>
          <a:noFill/>
        </p:spPr>
        <p:txBody>
          <a:bodyPr wrap="square" rtlCol="0">
            <a:spAutoFit/>
          </a:bodyPr>
          <a:lstStyle/>
          <a:p>
            <a:pPr defTabSz="1219170" eaLnBrk="0" fontAlgn="base" hangingPunct="0">
              <a:spcBef>
                <a:spcPct val="0"/>
              </a:spcBef>
              <a:spcAft>
                <a:spcPct val="0"/>
              </a:spcAft>
            </a:pPr>
            <a:r>
              <a:rPr lang="en-US" sz="2400" dirty="0">
                <a:solidFill>
                  <a:srgbClr val="020B1C"/>
                </a:solidFill>
                <a:highlight>
                  <a:srgbClr val="FFFF00"/>
                </a:highlight>
                <a:latin typeface="Myriad Web Pro" panose="020B0503030403020204" pitchFamily="34" charset="0"/>
              </a:rPr>
              <a:t>EDRS Screen </a:t>
            </a:r>
          </a:p>
        </p:txBody>
      </p:sp>
      <p:sp>
        <p:nvSpPr>
          <p:cNvPr id="10" name="Rectangle 9">
            <a:extLst>
              <a:ext uri="{FF2B5EF4-FFF2-40B4-BE49-F238E27FC236}">
                <a16:creationId xmlns:a16="http://schemas.microsoft.com/office/drawing/2014/main" id="{5021FAED-8ABA-41AD-954D-BD5DAAECF861}"/>
              </a:ext>
            </a:extLst>
          </p:cNvPr>
          <p:cNvSpPr/>
          <p:nvPr/>
        </p:nvSpPr>
        <p:spPr>
          <a:xfrm>
            <a:off x="8743097" y="1525012"/>
            <a:ext cx="2672751" cy="243691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a:solidFill>
                <a:srgbClr val="FFC000"/>
              </a:solidFill>
              <a:latin typeface="Myriad Web Pro"/>
            </a:endParaRPr>
          </a:p>
        </p:txBody>
      </p:sp>
      <p:sp>
        <p:nvSpPr>
          <p:cNvPr id="20" name="TextBox 19">
            <a:extLst>
              <a:ext uri="{FF2B5EF4-FFF2-40B4-BE49-F238E27FC236}">
                <a16:creationId xmlns:a16="http://schemas.microsoft.com/office/drawing/2014/main" id="{423133F1-2315-4A3C-9D4F-C72A6555CC8D}"/>
              </a:ext>
            </a:extLst>
          </p:cNvPr>
          <p:cNvSpPr txBox="1"/>
          <p:nvPr/>
        </p:nvSpPr>
        <p:spPr>
          <a:xfrm>
            <a:off x="26317" y="2319151"/>
            <a:ext cx="832279" cy="738664"/>
          </a:xfrm>
          <a:prstGeom prst="rect">
            <a:avLst/>
          </a:prstGeom>
          <a:noFill/>
        </p:spPr>
        <p:txBody>
          <a:bodyPr wrap="none" rtlCol="0">
            <a:spAutoFit/>
          </a:bodyPr>
          <a:lstStyle/>
          <a:p>
            <a:pPr defTabSz="1219170" eaLnBrk="0" fontAlgn="base" hangingPunct="0">
              <a:spcBef>
                <a:spcPct val="0"/>
              </a:spcBef>
              <a:spcAft>
                <a:spcPct val="0"/>
              </a:spcAft>
            </a:pPr>
            <a:r>
              <a:rPr lang="en-US" sz="1400" dirty="0">
                <a:solidFill>
                  <a:srgbClr val="020B1C"/>
                </a:solidFill>
                <a:latin typeface="Myriad Web Pro" panose="020B0503030403020204" pitchFamily="34" charset="0"/>
              </a:rPr>
              <a:t>Patient</a:t>
            </a:r>
          </a:p>
          <a:p>
            <a:pPr defTabSz="1219170" eaLnBrk="0" fontAlgn="base" hangingPunct="0">
              <a:spcBef>
                <a:spcPct val="0"/>
              </a:spcBef>
              <a:spcAft>
                <a:spcPct val="0"/>
              </a:spcAft>
            </a:pPr>
            <a:r>
              <a:rPr lang="en-US" sz="1400" dirty="0">
                <a:solidFill>
                  <a:srgbClr val="020B1C"/>
                </a:solidFill>
                <a:latin typeface="Myriad Web Pro" panose="020B0503030403020204" pitchFamily="34" charset="0"/>
              </a:rPr>
              <a:t>Dies In </a:t>
            </a:r>
          </a:p>
          <a:p>
            <a:pPr defTabSz="1219170" eaLnBrk="0" fontAlgn="base" hangingPunct="0">
              <a:spcBef>
                <a:spcPct val="0"/>
              </a:spcBef>
              <a:spcAft>
                <a:spcPct val="0"/>
              </a:spcAft>
            </a:pPr>
            <a:r>
              <a:rPr lang="en-US" sz="1400" dirty="0">
                <a:solidFill>
                  <a:srgbClr val="020B1C"/>
                </a:solidFill>
                <a:latin typeface="Myriad Web Pro" panose="020B0503030403020204" pitchFamily="34" charset="0"/>
              </a:rPr>
              <a:t>Hospital</a:t>
            </a:r>
          </a:p>
        </p:txBody>
      </p:sp>
      <p:graphicFrame>
        <p:nvGraphicFramePr>
          <p:cNvPr id="21" name="Table 20">
            <a:extLst>
              <a:ext uri="{FF2B5EF4-FFF2-40B4-BE49-F238E27FC236}">
                <a16:creationId xmlns:a16="http://schemas.microsoft.com/office/drawing/2014/main" id="{234E7C8F-71D4-43A0-9B40-EB702554E5C0}"/>
              </a:ext>
            </a:extLst>
          </p:cNvPr>
          <p:cNvGraphicFramePr>
            <a:graphicFrameLocks noGrp="1"/>
          </p:cNvGraphicFramePr>
          <p:nvPr/>
        </p:nvGraphicFramePr>
        <p:xfrm>
          <a:off x="1110106" y="4363248"/>
          <a:ext cx="2511425" cy="1828800"/>
        </p:xfrm>
        <a:graphic>
          <a:graphicData uri="http://schemas.openxmlformats.org/drawingml/2006/table">
            <a:tbl>
              <a:tblPr firstRow="1" firstCol="1" bandRow="1"/>
              <a:tblGrid>
                <a:gridCol w="1482725">
                  <a:extLst>
                    <a:ext uri="{9D8B030D-6E8A-4147-A177-3AD203B41FA5}">
                      <a16:colId xmlns:a16="http://schemas.microsoft.com/office/drawing/2014/main" val="4181096843"/>
                    </a:ext>
                  </a:extLst>
                </a:gridCol>
                <a:gridCol w="1028700">
                  <a:extLst>
                    <a:ext uri="{9D8B030D-6E8A-4147-A177-3AD203B41FA5}">
                      <a16:colId xmlns:a16="http://schemas.microsoft.com/office/drawing/2014/main" val="3241833554"/>
                    </a:ext>
                  </a:extLst>
                </a:gridCol>
              </a:tblGrid>
              <a:tr h="243840">
                <a:tc gridSpan="2">
                  <a:txBody>
                    <a:bodyPr/>
                    <a:lstStyle/>
                    <a:p>
                      <a:pPr marL="0" marR="0" algn="ctr">
                        <a:spcBef>
                          <a:spcPts val="0"/>
                        </a:spcBef>
                        <a:spcAft>
                          <a:spcPts val="0"/>
                        </a:spcAft>
                      </a:pPr>
                      <a:r>
                        <a:rPr lang="en-US" sz="800" b="1">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Data Elements - Initial Inpatient Death Report</a:t>
                      </a:r>
                      <a:endParaRPr lang="en-US" sz="110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u="none" strike="noStrike">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34778457"/>
                  </a:ext>
                </a:extLst>
              </a:tr>
              <a:tr h="1584960">
                <a:tc>
                  <a:txBody>
                    <a:bodyPr/>
                    <a:lstStyle/>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First Name</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Last Name</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Actual or Presumed Date/ Time of Death*</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Pronounced Dead Date/ Time *</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Place of Death*</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Previous Name </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Middle Name (incl Middle Initial) </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Suffix</a:t>
                      </a:r>
                    </a:p>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Death Pronouncement Performer</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u="none" strike="noStrike"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Birth Sex</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Date of Birth</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Race</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Ethnicity</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Preferred Language</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Current Address</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Previous Address</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Phone Number</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Phone Number Type</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Smoking status</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800" u="none" strike="noStrike"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73918"/>
                  </a:ext>
                </a:extLst>
              </a:tr>
            </a:tbl>
          </a:graphicData>
        </a:graphic>
      </p:graphicFrame>
      <p:sp>
        <p:nvSpPr>
          <p:cNvPr id="23" name="Rectangle 1">
            <a:extLst>
              <a:ext uri="{FF2B5EF4-FFF2-40B4-BE49-F238E27FC236}">
                <a16:creationId xmlns:a16="http://schemas.microsoft.com/office/drawing/2014/main" id="{F40050AA-1B62-44C5-B034-F77256BC5D79}"/>
              </a:ext>
            </a:extLst>
          </p:cNvPr>
          <p:cNvSpPr>
            <a:spLocks noChangeArrowheads="1"/>
          </p:cNvSpPr>
          <p:nvPr/>
        </p:nvSpPr>
        <p:spPr bwMode="auto">
          <a:xfrm>
            <a:off x="1170808" y="4439060"/>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br>
              <a:rPr lang="en-US" altLang="en-US" sz="1100" u="sng">
                <a:solidFill>
                  <a:srgbClr val="FFFFFF"/>
                </a:solidFill>
                <a:latin typeface="Arial" panose="020B0604020202020204" pitchFamily="34" charset="0"/>
                <a:ea typeface="Calibri" panose="020F0502020204030204" pitchFamily="34" charset="0"/>
              </a:rPr>
            </a:br>
            <a:endParaRPr lang="en-US" altLang="en-US">
              <a:solidFill>
                <a:srgbClr val="0F56DC"/>
              </a:solidFill>
              <a:latin typeface="Arial" panose="020B0604020202020204" pitchFamily="34" charset="0"/>
            </a:endParaRPr>
          </a:p>
        </p:txBody>
      </p:sp>
      <p:graphicFrame>
        <p:nvGraphicFramePr>
          <p:cNvPr id="29" name="Table 28">
            <a:extLst>
              <a:ext uri="{FF2B5EF4-FFF2-40B4-BE49-F238E27FC236}">
                <a16:creationId xmlns:a16="http://schemas.microsoft.com/office/drawing/2014/main" id="{DB15A8B8-D1C2-498E-8FA8-A8F0F7F83580}"/>
              </a:ext>
            </a:extLst>
          </p:cNvPr>
          <p:cNvGraphicFramePr>
            <a:graphicFrameLocks noGrp="1"/>
          </p:cNvGraphicFramePr>
          <p:nvPr/>
        </p:nvGraphicFramePr>
        <p:xfrm>
          <a:off x="4556089" y="4179304"/>
          <a:ext cx="3719364" cy="2118557"/>
        </p:xfrm>
        <a:graphic>
          <a:graphicData uri="http://schemas.openxmlformats.org/drawingml/2006/table">
            <a:tbl>
              <a:tblPr firstRow="1" firstCol="1" bandRow="1"/>
              <a:tblGrid>
                <a:gridCol w="3719364">
                  <a:extLst>
                    <a:ext uri="{9D8B030D-6E8A-4147-A177-3AD203B41FA5}">
                      <a16:colId xmlns:a16="http://schemas.microsoft.com/office/drawing/2014/main" val="1522203576"/>
                    </a:ext>
                  </a:extLst>
                </a:gridCol>
              </a:tblGrid>
              <a:tr h="211856">
                <a:tc>
                  <a:txBody>
                    <a:bodyPr/>
                    <a:lstStyle/>
                    <a:p>
                      <a:pPr marL="0" marR="0" algn="l">
                        <a:spcBef>
                          <a:spcPts val="0"/>
                        </a:spcBef>
                        <a:spcAft>
                          <a:spcPts val="0"/>
                        </a:spcAft>
                      </a:pPr>
                      <a:r>
                        <a:rPr lang="en-US" sz="1200" b="1"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Data Elements - Supplemental Death Report</a:t>
                      </a:r>
                      <a:endParaRPr lang="en-US" sz="12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8728936"/>
                  </a:ext>
                </a:extLst>
              </a:tr>
              <a:tr h="1906701">
                <a:tc>
                  <a:txBody>
                    <a:bodyPr/>
                    <a:lstStyle/>
                    <a:p>
                      <a:pPr marL="0" marR="0" algn="l">
                        <a:spcBef>
                          <a:spcPts val="0"/>
                        </a:spcBef>
                        <a:spcAft>
                          <a:spcPts val="0"/>
                        </a:spcAft>
                      </a:pPr>
                      <a:r>
                        <a:rPr lang="en-US" sz="12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Cause of Death (IF available)</a:t>
                      </a:r>
                    </a:p>
                    <a:p>
                      <a:pPr marL="0" marR="0" algn="l">
                        <a:spcBef>
                          <a:spcPts val="0"/>
                        </a:spcBef>
                        <a:spcAft>
                          <a:spcPts val="0"/>
                        </a:spcAft>
                      </a:pPr>
                      <a:r>
                        <a:rPr lang="en-US" sz="12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Significant Conditions Contributing to Death (If available)</a:t>
                      </a:r>
                    </a:p>
                    <a:p>
                      <a:pPr marL="0" marR="0" algn="l">
                        <a:spcBef>
                          <a:spcPts val="0"/>
                        </a:spcBef>
                        <a:spcAft>
                          <a:spcPts val="0"/>
                        </a:spcAft>
                      </a:pPr>
                      <a:r>
                        <a:rPr lang="en-US" sz="12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Autopsy performed? (If Available)</a:t>
                      </a:r>
                    </a:p>
                    <a:p>
                      <a:pPr marL="0" marR="0" algn="l">
                        <a:spcBef>
                          <a:spcPts val="0"/>
                        </a:spcBef>
                        <a:spcAft>
                          <a:spcPts val="0"/>
                        </a:spcAft>
                      </a:pPr>
                      <a:r>
                        <a:rPr lang="en-US" sz="12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Clinical notes (discharge summary)</a:t>
                      </a:r>
                    </a:p>
                    <a:p>
                      <a:pPr marL="0" marR="0" algn="l">
                        <a:spcBef>
                          <a:spcPts val="0"/>
                        </a:spcBef>
                        <a:spcAft>
                          <a:spcPts val="0"/>
                        </a:spcAft>
                      </a:pPr>
                      <a:r>
                        <a:rPr lang="en-US" sz="12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Health Concerns                              </a:t>
                      </a:r>
                    </a:p>
                    <a:p>
                      <a:pPr marL="0" marR="0" algn="l">
                        <a:spcBef>
                          <a:spcPts val="0"/>
                        </a:spcBef>
                        <a:spcAft>
                          <a:spcPts val="0"/>
                        </a:spcAft>
                      </a:pPr>
                      <a:r>
                        <a:rPr lang="en-US" sz="12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Problems</a:t>
                      </a:r>
                    </a:p>
                    <a:p>
                      <a:pPr marL="0" marR="0" algn="l">
                        <a:spcBef>
                          <a:spcPts val="0"/>
                        </a:spcBef>
                        <a:spcAft>
                          <a:spcPts val="0"/>
                        </a:spcAft>
                      </a:pPr>
                      <a:r>
                        <a:rPr lang="en-US" sz="12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Pt DOB Labs</a:t>
                      </a:r>
                    </a:p>
                    <a:p>
                      <a:pPr marL="0" marR="0" algn="l">
                        <a:spcBef>
                          <a:spcPts val="0"/>
                        </a:spcBef>
                        <a:spcAft>
                          <a:spcPts val="0"/>
                        </a:spcAft>
                      </a:pPr>
                      <a:r>
                        <a:rPr lang="en-US" sz="12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Procedures</a:t>
                      </a:r>
                    </a:p>
                    <a:p>
                      <a:pPr marL="0" marR="0" algn="l">
                        <a:spcBef>
                          <a:spcPts val="0"/>
                        </a:spcBef>
                        <a:spcAft>
                          <a:spcPts val="0"/>
                        </a:spcAft>
                      </a:pPr>
                      <a:r>
                        <a:rPr lang="en-US" sz="12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Vital signs</a:t>
                      </a:r>
                    </a:p>
                    <a:p>
                      <a:pPr marL="0" marR="0" algn="l">
                        <a:spcBef>
                          <a:spcPts val="0"/>
                        </a:spcBef>
                        <a:spcAft>
                          <a:spcPts val="0"/>
                        </a:spcAft>
                      </a:pPr>
                      <a:r>
                        <a:rPr lang="en-US" sz="1200" dirty="0">
                          <a:solidFill>
                            <a:srgbClr val="020B1C"/>
                          </a:solidFill>
                          <a:effectLst/>
                          <a:latin typeface="Calibri" panose="020F0502020204030204" pitchFamily="34" charset="0"/>
                          <a:ea typeface="Calibri" panose="020F0502020204030204" pitchFamily="34" charset="0"/>
                          <a:cs typeface="Times New Roman" panose="02020603050405020304" pitchFamily="18" charset="0"/>
                        </a:rPr>
                        <a:t>Case ID (assigned in EDRS)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898253"/>
                  </a:ext>
                </a:extLst>
              </a:tr>
            </a:tbl>
          </a:graphicData>
        </a:graphic>
      </p:graphicFrame>
      <p:sp>
        <p:nvSpPr>
          <p:cNvPr id="34" name="Rectangle 2">
            <a:extLst>
              <a:ext uri="{FF2B5EF4-FFF2-40B4-BE49-F238E27FC236}">
                <a16:creationId xmlns:a16="http://schemas.microsoft.com/office/drawing/2014/main" id="{A906AAD2-D56D-496C-AEF8-8311EA37C3F5}"/>
              </a:ext>
            </a:extLst>
          </p:cNvPr>
          <p:cNvSpPr>
            <a:spLocks noChangeArrowheads="1"/>
          </p:cNvSpPr>
          <p:nvPr/>
        </p:nvSpPr>
        <p:spPr bwMode="auto">
          <a:xfrm>
            <a:off x="4669967" y="4295463"/>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br>
              <a:rPr lang="en-US" altLang="en-US" sz="1100" u="sng">
                <a:solidFill>
                  <a:srgbClr val="0F56DC"/>
                </a:solidFill>
                <a:latin typeface="Arial" panose="020B0604020202020204" pitchFamily="34" charset="0"/>
                <a:ea typeface="Calibri" panose="020F0502020204030204" pitchFamily="34" charset="0"/>
              </a:rPr>
            </a:br>
            <a:endParaRPr lang="en-US" altLang="en-US">
              <a:solidFill>
                <a:srgbClr val="0F56DC"/>
              </a:solidFill>
              <a:latin typeface="Arial" panose="020B0604020202020204" pitchFamily="34" charset="0"/>
            </a:endParaRPr>
          </a:p>
        </p:txBody>
      </p:sp>
      <p:sp>
        <p:nvSpPr>
          <p:cNvPr id="45" name="TextBox 44">
            <a:extLst>
              <a:ext uri="{FF2B5EF4-FFF2-40B4-BE49-F238E27FC236}">
                <a16:creationId xmlns:a16="http://schemas.microsoft.com/office/drawing/2014/main" id="{2F5EB2AE-C2AD-4FEB-91D2-20CB3E173C27}"/>
              </a:ext>
            </a:extLst>
          </p:cNvPr>
          <p:cNvSpPr txBox="1"/>
          <p:nvPr/>
        </p:nvSpPr>
        <p:spPr>
          <a:xfrm>
            <a:off x="6579961" y="720846"/>
            <a:ext cx="1387715" cy="830997"/>
          </a:xfrm>
          <a:prstGeom prst="rect">
            <a:avLst/>
          </a:prstGeom>
          <a:noFill/>
        </p:spPr>
        <p:txBody>
          <a:bodyPr wrap="square" rtlCol="0">
            <a:spAutoFit/>
          </a:bodyPr>
          <a:lstStyle/>
          <a:p>
            <a:pPr algn="ctr" defTabSz="1219170" eaLnBrk="0" fontAlgn="base" hangingPunct="0">
              <a:spcBef>
                <a:spcPct val="0"/>
              </a:spcBef>
              <a:spcAft>
                <a:spcPct val="0"/>
              </a:spcAft>
            </a:pPr>
            <a:r>
              <a:rPr lang="en-US" sz="1600" dirty="0">
                <a:solidFill>
                  <a:srgbClr val="020B1C"/>
                </a:solidFill>
                <a:latin typeface="Myriad Web Pro" panose="020B0503030403020204" pitchFamily="34" charset="0"/>
              </a:rPr>
              <a:t>EHR FHIR</a:t>
            </a:r>
          </a:p>
          <a:p>
            <a:pPr algn="ctr" defTabSz="1219170" eaLnBrk="0" fontAlgn="base" hangingPunct="0">
              <a:spcBef>
                <a:spcPct val="0"/>
              </a:spcBef>
              <a:spcAft>
                <a:spcPct val="0"/>
              </a:spcAft>
            </a:pPr>
            <a:r>
              <a:rPr lang="en-US" sz="1600" dirty="0">
                <a:solidFill>
                  <a:srgbClr val="020B1C"/>
                </a:solidFill>
                <a:latin typeface="Myriad Web Pro" panose="020B0503030403020204" pitchFamily="34" charset="0"/>
              </a:rPr>
              <a:t>Server or</a:t>
            </a:r>
          </a:p>
          <a:p>
            <a:pPr algn="ctr" defTabSz="1219170" eaLnBrk="0" fontAlgn="base" hangingPunct="0">
              <a:spcBef>
                <a:spcPct val="0"/>
              </a:spcBef>
              <a:spcAft>
                <a:spcPct val="0"/>
              </a:spcAft>
            </a:pPr>
            <a:r>
              <a:rPr lang="en-US" sz="1600" dirty="0">
                <a:solidFill>
                  <a:srgbClr val="020B1C"/>
                </a:solidFill>
                <a:latin typeface="Myriad Web Pro" panose="020B0503030403020204" pitchFamily="34" charset="0"/>
              </a:rPr>
              <a:t>Services</a:t>
            </a:r>
          </a:p>
        </p:txBody>
      </p:sp>
      <p:sp>
        <p:nvSpPr>
          <p:cNvPr id="40" name="Rectangle 39">
            <a:extLst>
              <a:ext uri="{FF2B5EF4-FFF2-40B4-BE49-F238E27FC236}">
                <a16:creationId xmlns:a16="http://schemas.microsoft.com/office/drawing/2014/main" id="{621196A1-6AFE-47B5-9722-1BC00698B796}"/>
              </a:ext>
            </a:extLst>
          </p:cNvPr>
          <p:cNvSpPr/>
          <p:nvPr/>
        </p:nvSpPr>
        <p:spPr>
          <a:xfrm>
            <a:off x="1164913" y="6118865"/>
            <a:ext cx="5056131" cy="400110"/>
          </a:xfrm>
          <a:prstGeom prst="rect">
            <a:avLst/>
          </a:prstGeom>
        </p:spPr>
        <p:txBody>
          <a:bodyPr wrap="square">
            <a:spAutoFit/>
          </a:bodyPr>
          <a:lstStyle/>
          <a:p>
            <a:pPr defTabSz="1219170" eaLnBrk="0" fontAlgn="base" hangingPunct="0">
              <a:spcBef>
                <a:spcPct val="0"/>
              </a:spcBef>
              <a:spcAft>
                <a:spcPct val="0"/>
              </a:spcAft>
            </a:pPr>
            <a:r>
              <a:rPr lang="en-US" sz="1000" dirty="0">
                <a:solidFill>
                  <a:srgbClr val="020B1C"/>
                </a:solidFill>
                <a:latin typeface="Calibri" panose="020F0502020204030204" pitchFamily="34" charset="0"/>
                <a:ea typeface="Calibri" panose="020F0502020204030204" pitchFamily="34" charset="0"/>
              </a:rPr>
              <a:t>*= Non-USCDI V1 data element but presumed</a:t>
            </a:r>
          </a:p>
          <a:p>
            <a:pPr defTabSz="1219170" eaLnBrk="0" fontAlgn="base" hangingPunct="0">
              <a:spcBef>
                <a:spcPct val="0"/>
              </a:spcBef>
              <a:spcAft>
                <a:spcPct val="0"/>
              </a:spcAft>
            </a:pPr>
            <a:r>
              <a:rPr lang="en-US" sz="1000" dirty="0">
                <a:solidFill>
                  <a:srgbClr val="020B1C"/>
                </a:solidFill>
                <a:latin typeface="Calibri" panose="020F0502020204030204" pitchFamily="34" charset="0"/>
                <a:ea typeface="Calibri" panose="020F0502020204030204" pitchFamily="34" charset="0"/>
              </a:rPr>
              <a:t>obtainable from EHR</a:t>
            </a:r>
          </a:p>
        </p:txBody>
      </p:sp>
      <p:sp>
        <p:nvSpPr>
          <p:cNvPr id="28" name="TextBox 27">
            <a:extLst>
              <a:ext uri="{FF2B5EF4-FFF2-40B4-BE49-F238E27FC236}">
                <a16:creationId xmlns:a16="http://schemas.microsoft.com/office/drawing/2014/main" id="{6257AED3-63A1-412E-854A-E170170C8679}"/>
              </a:ext>
            </a:extLst>
          </p:cNvPr>
          <p:cNvSpPr txBox="1"/>
          <p:nvPr/>
        </p:nvSpPr>
        <p:spPr>
          <a:xfrm>
            <a:off x="4348763" y="1436368"/>
            <a:ext cx="2242867" cy="400110"/>
          </a:xfrm>
          <a:prstGeom prst="rect">
            <a:avLst/>
          </a:prstGeom>
          <a:noFill/>
        </p:spPr>
        <p:txBody>
          <a:bodyPr wrap="square" rtlCol="0">
            <a:spAutoFit/>
          </a:bodyPr>
          <a:lstStyle/>
          <a:p>
            <a:pPr algn="ctr" defTabSz="1219170" eaLnBrk="0" fontAlgn="base" hangingPunct="0">
              <a:spcBef>
                <a:spcPct val="0"/>
              </a:spcBef>
              <a:spcAft>
                <a:spcPct val="0"/>
              </a:spcAft>
            </a:pPr>
            <a:r>
              <a:rPr lang="en-US" sz="2000" dirty="0">
                <a:solidFill>
                  <a:srgbClr val="0F56DC"/>
                </a:solidFill>
                <a:latin typeface="Myriad Web Pro" panose="020B0503030403020204" pitchFamily="34" charset="0"/>
              </a:rPr>
              <a:t>2.</a:t>
            </a:r>
          </a:p>
        </p:txBody>
      </p:sp>
      <p:cxnSp>
        <p:nvCxnSpPr>
          <p:cNvPr id="61" name="Connector: Elbow 60">
            <a:extLst>
              <a:ext uri="{FF2B5EF4-FFF2-40B4-BE49-F238E27FC236}">
                <a16:creationId xmlns:a16="http://schemas.microsoft.com/office/drawing/2014/main" id="{9DB40407-C48A-47C4-9873-6EB1D0E61523}"/>
              </a:ext>
            </a:extLst>
          </p:cNvPr>
          <p:cNvCxnSpPr>
            <a:cxnSpLocks/>
          </p:cNvCxnSpPr>
          <p:nvPr/>
        </p:nvCxnSpPr>
        <p:spPr>
          <a:xfrm flipV="1">
            <a:off x="2646413" y="865759"/>
            <a:ext cx="3945217" cy="6940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AC2FED86-6AD6-418C-A051-4628568E70D6}"/>
              </a:ext>
            </a:extLst>
          </p:cNvPr>
          <p:cNvCxnSpPr>
            <a:cxnSpLocks/>
          </p:cNvCxnSpPr>
          <p:nvPr/>
        </p:nvCxnSpPr>
        <p:spPr>
          <a:xfrm>
            <a:off x="2637591" y="1525012"/>
            <a:ext cx="0" cy="277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DFAC64E9-7E6C-4131-B9BF-6DF7F20845B5}"/>
              </a:ext>
            </a:extLst>
          </p:cNvPr>
          <p:cNvCxnSpPr>
            <a:cxnSpLocks/>
          </p:cNvCxnSpPr>
          <p:nvPr/>
        </p:nvCxnSpPr>
        <p:spPr>
          <a:xfrm rot="5400000" flipH="1" flipV="1">
            <a:off x="5643228" y="2197655"/>
            <a:ext cx="1961696" cy="89416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ADAA6369-C8E0-424E-9D15-4E14DEC75E80}"/>
              </a:ext>
            </a:extLst>
          </p:cNvPr>
          <p:cNvCxnSpPr>
            <a:cxnSpLocks/>
          </p:cNvCxnSpPr>
          <p:nvPr/>
        </p:nvCxnSpPr>
        <p:spPr>
          <a:xfrm rot="16200000" flipH="1">
            <a:off x="7650427" y="1572583"/>
            <a:ext cx="1145899" cy="10394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5971B14-17BD-4852-91D0-C52349A31C31}"/>
              </a:ext>
            </a:extLst>
          </p:cNvPr>
          <p:cNvSpPr txBox="1"/>
          <p:nvPr/>
        </p:nvSpPr>
        <p:spPr>
          <a:xfrm>
            <a:off x="9058363" y="889625"/>
            <a:ext cx="2046336" cy="584775"/>
          </a:xfrm>
          <a:prstGeom prst="rect">
            <a:avLst/>
          </a:prstGeom>
          <a:noFill/>
        </p:spPr>
        <p:txBody>
          <a:bodyPr wrap="square" rtlCol="0">
            <a:spAutoFit/>
          </a:bodyPr>
          <a:lstStyle/>
          <a:p>
            <a:pPr algn="ctr" defTabSz="1219170" eaLnBrk="0" fontAlgn="base" hangingPunct="0">
              <a:spcBef>
                <a:spcPct val="0"/>
              </a:spcBef>
              <a:spcAft>
                <a:spcPct val="0"/>
              </a:spcAft>
            </a:pPr>
            <a:r>
              <a:rPr lang="en-US" sz="1600" dirty="0">
                <a:solidFill>
                  <a:srgbClr val="020B1C"/>
                </a:solidFill>
                <a:latin typeface="Myriad Web Pro" panose="020B0503030403020204" pitchFamily="34" charset="0"/>
              </a:rPr>
              <a:t>Case id assigned in </a:t>
            </a:r>
          </a:p>
          <a:p>
            <a:pPr algn="ctr" defTabSz="1219170" eaLnBrk="0" fontAlgn="base" hangingPunct="0">
              <a:spcBef>
                <a:spcPct val="0"/>
              </a:spcBef>
              <a:spcAft>
                <a:spcPct val="0"/>
              </a:spcAft>
            </a:pPr>
            <a:r>
              <a:rPr lang="en-US" sz="1600" dirty="0">
                <a:solidFill>
                  <a:srgbClr val="020B1C"/>
                </a:solidFill>
                <a:latin typeface="Myriad Web Pro" panose="020B0503030403020204" pitchFamily="34" charset="0"/>
              </a:rPr>
              <a:t>EDRS</a:t>
            </a:r>
          </a:p>
        </p:txBody>
      </p:sp>
      <p:cxnSp>
        <p:nvCxnSpPr>
          <p:cNvPr id="38" name="Connector: Elbow 37">
            <a:extLst>
              <a:ext uri="{FF2B5EF4-FFF2-40B4-BE49-F238E27FC236}">
                <a16:creationId xmlns:a16="http://schemas.microsoft.com/office/drawing/2014/main" id="{A93FED9A-156A-4C3D-BF77-7F48E9AEB163}"/>
              </a:ext>
            </a:extLst>
          </p:cNvPr>
          <p:cNvCxnSpPr>
            <a:cxnSpLocks/>
          </p:cNvCxnSpPr>
          <p:nvPr/>
        </p:nvCxnSpPr>
        <p:spPr>
          <a:xfrm>
            <a:off x="6246084" y="3655430"/>
            <a:ext cx="2441272" cy="1"/>
          </a:xfrm>
          <a:prstGeom prst="bentConnector3">
            <a:avLst>
              <a:gd name="adj1" fmla="val 50000"/>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0F2C66AC-FE94-4B75-9495-600664636CB7}"/>
              </a:ext>
            </a:extLst>
          </p:cNvPr>
          <p:cNvCxnSpPr>
            <a:cxnSpLocks/>
          </p:cNvCxnSpPr>
          <p:nvPr/>
        </p:nvCxnSpPr>
        <p:spPr>
          <a:xfrm flipV="1">
            <a:off x="1052904" y="6545725"/>
            <a:ext cx="7234123" cy="1"/>
          </a:xfrm>
          <a:prstGeom prst="bentConnector3">
            <a:avLst>
              <a:gd name="adj1" fmla="val 50000"/>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C7757AA3-A824-4D75-8754-D3BB5EAE5476}"/>
              </a:ext>
            </a:extLst>
          </p:cNvPr>
          <p:cNvCxnSpPr>
            <a:cxnSpLocks/>
          </p:cNvCxnSpPr>
          <p:nvPr/>
        </p:nvCxnSpPr>
        <p:spPr>
          <a:xfrm>
            <a:off x="8758543" y="6443305"/>
            <a:ext cx="3255971" cy="7003"/>
          </a:xfrm>
          <a:prstGeom prst="bentConnector3">
            <a:avLst>
              <a:gd name="adj1" fmla="val 50000"/>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AE4E760-8DD0-42FF-86E8-15D0C5BBD3F2}"/>
              </a:ext>
            </a:extLst>
          </p:cNvPr>
          <p:cNvSpPr/>
          <p:nvPr/>
        </p:nvSpPr>
        <p:spPr>
          <a:xfrm>
            <a:off x="6415769" y="3398150"/>
            <a:ext cx="2715039" cy="276999"/>
          </a:xfrm>
          <a:prstGeom prst="rect">
            <a:avLst/>
          </a:prstGeom>
        </p:spPr>
        <p:txBody>
          <a:bodyPr wrap="square">
            <a:spAutoFit/>
          </a:bodyPr>
          <a:lstStyle/>
          <a:p>
            <a:pPr fontAlgn="base">
              <a:spcBef>
                <a:spcPct val="0"/>
              </a:spcBef>
              <a:spcAft>
                <a:spcPct val="0"/>
              </a:spcAft>
            </a:pPr>
            <a:r>
              <a:rPr lang="en-US" sz="1200" dirty="0">
                <a:solidFill>
                  <a:srgbClr val="000000"/>
                </a:solidFill>
                <a:latin typeface="Calibri" panose="020F0502020204030204" pitchFamily="34" charset="0"/>
              </a:rPr>
              <a:t>EDRS case ID sent to EHR</a:t>
            </a:r>
          </a:p>
        </p:txBody>
      </p:sp>
      <p:sp>
        <p:nvSpPr>
          <p:cNvPr id="51" name="TextBox 50">
            <a:extLst>
              <a:ext uri="{FF2B5EF4-FFF2-40B4-BE49-F238E27FC236}">
                <a16:creationId xmlns:a16="http://schemas.microsoft.com/office/drawing/2014/main" id="{883F056C-5FAA-4699-AA93-432F2097F426}"/>
              </a:ext>
            </a:extLst>
          </p:cNvPr>
          <p:cNvSpPr txBox="1"/>
          <p:nvPr/>
        </p:nvSpPr>
        <p:spPr>
          <a:xfrm>
            <a:off x="4007168" y="6349844"/>
            <a:ext cx="1132320" cy="400110"/>
          </a:xfrm>
          <a:prstGeom prst="rect">
            <a:avLst/>
          </a:prstGeom>
          <a:solidFill>
            <a:schemeClr val="bg2">
              <a:lumMod val="90000"/>
            </a:schemeClr>
          </a:solidFill>
          <a:ln>
            <a:solidFill>
              <a:schemeClr val="tx1"/>
            </a:solidFill>
          </a:ln>
        </p:spPr>
        <p:txBody>
          <a:bodyPr wrap="square" rtlCol="0">
            <a:spAutoFit/>
          </a:bodyPr>
          <a:lstStyle>
            <a:defPPr>
              <a:defRPr lang="en-US"/>
            </a:defPPr>
            <a:lvl1pPr algn="ctr">
              <a:defRPr sz="2000" b="1"/>
            </a:lvl1pPr>
          </a:lstStyle>
          <a:p>
            <a:pPr defTabSz="1219170" eaLnBrk="0" fontAlgn="base" hangingPunct="0">
              <a:spcBef>
                <a:spcPct val="0"/>
              </a:spcBef>
              <a:spcAft>
                <a:spcPct val="0"/>
              </a:spcAft>
            </a:pPr>
            <a:r>
              <a:rPr lang="en-US" dirty="0">
                <a:solidFill>
                  <a:srgbClr val="0F56DC"/>
                </a:solidFill>
                <a:latin typeface="Myriad Web Pro" panose="020B0503030403020204" pitchFamily="34" charset="0"/>
              </a:rPr>
              <a:t>EHR</a:t>
            </a:r>
          </a:p>
        </p:txBody>
      </p:sp>
      <p:sp>
        <p:nvSpPr>
          <p:cNvPr id="52" name="TextBox 51">
            <a:extLst>
              <a:ext uri="{FF2B5EF4-FFF2-40B4-BE49-F238E27FC236}">
                <a16:creationId xmlns:a16="http://schemas.microsoft.com/office/drawing/2014/main" id="{A3EB1F33-5CFF-4231-8017-CF0725CB13E1}"/>
              </a:ext>
            </a:extLst>
          </p:cNvPr>
          <p:cNvSpPr txBox="1"/>
          <p:nvPr/>
        </p:nvSpPr>
        <p:spPr>
          <a:xfrm>
            <a:off x="9968253" y="6293997"/>
            <a:ext cx="1011571" cy="400110"/>
          </a:xfrm>
          <a:prstGeom prst="rect">
            <a:avLst/>
          </a:prstGeom>
          <a:solidFill>
            <a:schemeClr val="bg2">
              <a:lumMod val="90000"/>
            </a:schemeClr>
          </a:solidFill>
          <a:ln>
            <a:solidFill>
              <a:schemeClr val="tx1"/>
            </a:solidFill>
          </a:ln>
        </p:spPr>
        <p:txBody>
          <a:bodyPr wrap="square" rtlCol="0">
            <a:spAutoFit/>
          </a:bodyPr>
          <a:lstStyle>
            <a:defPPr>
              <a:defRPr lang="en-US"/>
            </a:defPPr>
            <a:lvl1pPr algn="ctr">
              <a:defRPr sz="2000" b="1"/>
            </a:lvl1pPr>
          </a:lstStyle>
          <a:p>
            <a:pPr defTabSz="1219170" eaLnBrk="0" fontAlgn="base" hangingPunct="0">
              <a:spcBef>
                <a:spcPct val="0"/>
              </a:spcBef>
              <a:spcAft>
                <a:spcPct val="0"/>
              </a:spcAft>
            </a:pPr>
            <a:r>
              <a:rPr lang="en-US" dirty="0">
                <a:solidFill>
                  <a:srgbClr val="0F56DC"/>
                </a:solidFill>
                <a:latin typeface="Myriad Web Pro" panose="020B0503030403020204" pitchFamily="34" charset="0"/>
              </a:rPr>
              <a:t>EDRS</a:t>
            </a:r>
          </a:p>
        </p:txBody>
      </p:sp>
      <p:sp>
        <p:nvSpPr>
          <p:cNvPr id="44" name="Rectangle 43">
            <a:extLst>
              <a:ext uri="{FF2B5EF4-FFF2-40B4-BE49-F238E27FC236}">
                <a16:creationId xmlns:a16="http://schemas.microsoft.com/office/drawing/2014/main" id="{DB396506-0CDF-447D-9BDC-98F69072C705}"/>
              </a:ext>
            </a:extLst>
          </p:cNvPr>
          <p:cNvSpPr/>
          <p:nvPr/>
        </p:nvSpPr>
        <p:spPr>
          <a:xfrm>
            <a:off x="3297299" y="2378682"/>
            <a:ext cx="6096000" cy="338554"/>
          </a:xfrm>
          <a:prstGeom prst="rect">
            <a:avLst/>
          </a:prstGeom>
        </p:spPr>
        <p:txBody>
          <a:bodyPr>
            <a:spAutoFit/>
          </a:bodyPr>
          <a:lstStyle/>
          <a:p>
            <a:pPr defTabSz="1219170" eaLnBrk="0" fontAlgn="base" hangingPunct="0">
              <a:spcBef>
                <a:spcPct val="0"/>
              </a:spcBef>
              <a:spcAft>
                <a:spcPct val="0"/>
              </a:spcAft>
            </a:pPr>
            <a:r>
              <a:rPr lang="en-US" sz="1600" dirty="0">
                <a:solidFill>
                  <a:srgbClr val="020B1C"/>
                </a:solidFill>
                <a:latin typeface="Myriad Web Pro" panose="020B0503030403020204" pitchFamily="34" charset="0"/>
              </a:rPr>
              <a:t>Time lag</a:t>
            </a:r>
          </a:p>
        </p:txBody>
      </p:sp>
      <p:sp>
        <p:nvSpPr>
          <p:cNvPr id="46" name="TextBox 45">
            <a:extLst>
              <a:ext uri="{FF2B5EF4-FFF2-40B4-BE49-F238E27FC236}">
                <a16:creationId xmlns:a16="http://schemas.microsoft.com/office/drawing/2014/main" id="{0735E4B7-344F-4836-8AB8-4C882A4169A9}"/>
              </a:ext>
            </a:extLst>
          </p:cNvPr>
          <p:cNvSpPr txBox="1"/>
          <p:nvPr/>
        </p:nvSpPr>
        <p:spPr>
          <a:xfrm>
            <a:off x="6842863" y="1561312"/>
            <a:ext cx="2242867" cy="400110"/>
          </a:xfrm>
          <a:prstGeom prst="rect">
            <a:avLst/>
          </a:prstGeom>
          <a:noFill/>
        </p:spPr>
        <p:txBody>
          <a:bodyPr wrap="square" rtlCol="0">
            <a:spAutoFit/>
          </a:bodyPr>
          <a:lstStyle/>
          <a:p>
            <a:pPr algn="ctr" defTabSz="1219170" eaLnBrk="0" fontAlgn="base" hangingPunct="0">
              <a:spcBef>
                <a:spcPct val="0"/>
              </a:spcBef>
              <a:spcAft>
                <a:spcPct val="0"/>
              </a:spcAft>
            </a:pPr>
            <a:r>
              <a:rPr lang="en-US" sz="2000" dirty="0">
                <a:solidFill>
                  <a:srgbClr val="0F56DC"/>
                </a:solidFill>
                <a:latin typeface="Myriad Web Pro" panose="020B0503030403020204" pitchFamily="34" charset="0"/>
              </a:rPr>
              <a:t>1.</a:t>
            </a:r>
          </a:p>
        </p:txBody>
      </p:sp>
      <p:sp>
        <p:nvSpPr>
          <p:cNvPr id="5" name="TextBox 4">
            <a:extLst>
              <a:ext uri="{FF2B5EF4-FFF2-40B4-BE49-F238E27FC236}">
                <a16:creationId xmlns:a16="http://schemas.microsoft.com/office/drawing/2014/main" id="{7CAB506F-F453-42BA-BC96-22953DC0604D}"/>
              </a:ext>
            </a:extLst>
          </p:cNvPr>
          <p:cNvSpPr txBox="1"/>
          <p:nvPr/>
        </p:nvSpPr>
        <p:spPr>
          <a:xfrm flipH="1">
            <a:off x="7692779" y="2029721"/>
            <a:ext cx="1320688" cy="646331"/>
          </a:xfrm>
          <a:prstGeom prst="rect">
            <a:avLst/>
          </a:prstGeom>
          <a:noFill/>
        </p:spPr>
        <p:txBody>
          <a:bodyPr wrap="square" rtlCol="0">
            <a:spAutoFit/>
          </a:bodyPr>
          <a:lstStyle/>
          <a:p>
            <a:r>
              <a:rPr lang="en-US" sz="1200" dirty="0">
                <a:solidFill>
                  <a:srgbClr val="000000"/>
                </a:solidFill>
                <a:latin typeface="Calibri" panose="020F0502020204030204" pitchFamily="34" charset="0"/>
              </a:rPr>
              <a:t>Create new or merge with existing</a:t>
            </a:r>
          </a:p>
        </p:txBody>
      </p:sp>
      <p:cxnSp>
        <p:nvCxnSpPr>
          <p:cNvPr id="47" name="Connector: Elbow 46">
            <a:extLst>
              <a:ext uri="{FF2B5EF4-FFF2-40B4-BE49-F238E27FC236}">
                <a16:creationId xmlns:a16="http://schemas.microsoft.com/office/drawing/2014/main" id="{8545CD76-7EF8-4E98-9F19-AEB632BD1DBB}"/>
              </a:ext>
            </a:extLst>
          </p:cNvPr>
          <p:cNvCxnSpPr>
            <a:cxnSpLocks/>
          </p:cNvCxnSpPr>
          <p:nvPr/>
        </p:nvCxnSpPr>
        <p:spPr>
          <a:xfrm>
            <a:off x="7053454" y="1612904"/>
            <a:ext cx="1665072" cy="1573803"/>
          </a:xfrm>
          <a:prstGeom prst="bentConnector3">
            <a:avLst>
              <a:gd name="adj1" fmla="val 15004"/>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0B3D54B-403B-45E4-A9EA-A462504E3F49}"/>
              </a:ext>
            </a:extLst>
          </p:cNvPr>
          <p:cNvSpPr txBox="1"/>
          <p:nvPr/>
        </p:nvSpPr>
        <p:spPr>
          <a:xfrm>
            <a:off x="6028756" y="2788516"/>
            <a:ext cx="2242867" cy="400110"/>
          </a:xfrm>
          <a:prstGeom prst="rect">
            <a:avLst/>
          </a:prstGeom>
          <a:noFill/>
        </p:spPr>
        <p:txBody>
          <a:bodyPr wrap="square" rtlCol="0">
            <a:spAutoFit/>
          </a:bodyPr>
          <a:lstStyle/>
          <a:p>
            <a:pPr algn="ctr" defTabSz="1219170" eaLnBrk="0" fontAlgn="base" hangingPunct="0">
              <a:spcBef>
                <a:spcPct val="0"/>
              </a:spcBef>
              <a:spcAft>
                <a:spcPct val="0"/>
              </a:spcAft>
            </a:pPr>
            <a:r>
              <a:rPr lang="en-US" sz="2000" dirty="0">
                <a:solidFill>
                  <a:srgbClr val="0F56DC"/>
                </a:solidFill>
                <a:latin typeface="Myriad Web Pro" panose="020B0503030403020204" pitchFamily="34" charset="0"/>
              </a:rPr>
              <a:t>2.</a:t>
            </a:r>
          </a:p>
        </p:txBody>
      </p:sp>
      <p:sp>
        <p:nvSpPr>
          <p:cNvPr id="50" name="TextBox 49">
            <a:extLst>
              <a:ext uri="{FF2B5EF4-FFF2-40B4-BE49-F238E27FC236}">
                <a16:creationId xmlns:a16="http://schemas.microsoft.com/office/drawing/2014/main" id="{D9D9CCDE-2B19-487F-B173-75A0E130EE49}"/>
              </a:ext>
            </a:extLst>
          </p:cNvPr>
          <p:cNvSpPr txBox="1"/>
          <p:nvPr/>
        </p:nvSpPr>
        <p:spPr>
          <a:xfrm flipH="1">
            <a:off x="7532982" y="2890804"/>
            <a:ext cx="1320688" cy="276999"/>
          </a:xfrm>
          <a:prstGeom prst="rect">
            <a:avLst/>
          </a:prstGeom>
          <a:noFill/>
        </p:spPr>
        <p:txBody>
          <a:bodyPr wrap="square" rtlCol="0">
            <a:spAutoFit/>
          </a:bodyPr>
          <a:lstStyle/>
          <a:p>
            <a:r>
              <a:rPr lang="en-US" sz="1200" dirty="0">
                <a:solidFill>
                  <a:srgbClr val="000000"/>
                </a:solidFill>
                <a:latin typeface="Calibri" panose="020F0502020204030204" pitchFamily="34" charset="0"/>
              </a:rPr>
              <a:t>Display only</a:t>
            </a:r>
          </a:p>
        </p:txBody>
      </p:sp>
      <p:pic>
        <p:nvPicPr>
          <p:cNvPr id="53" name="Graphic 52" descr="Lightbulb and gear">
            <a:extLst>
              <a:ext uri="{FF2B5EF4-FFF2-40B4-BE49-F238E27FC236}">
                <a16:creationId xmlns:a16="http://schemas.microsoft.com/office/drawing/2014/main" id="{08B7BC48-37D9-42BE-A60E-B93C25D659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807" y="3855054"/>
            <a:ext cx="457053" cy="457053"/>
          </a:xfrm>
          <a:prstGeom prst="rect">
            <a:avLst/>
          </a:prstGeom>
        </p:spPr>
      </p:pic>
      <p:pic>
        <p:nvPicPr>
          <p:cNvPr id="54" name="Graphic 53" descr="Lightbulb and gear">
            <a:extLst>
              <a:ext uri="{FF2B5EF4-FFF2-40B4-BE49-F238E27FC236}">
                <a16:creationId xmlns:a16="http://schemas.microsoft.com/office/drawing/2014/main" id="{F6A9B548-EB98-4963-9187-5218100EB6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4369" y="2183181"/>
            <a:ext cx="457053" cy="457053"/>
          </a:xfrm>
          <a:prstGeom prst="rect">
            <a:avLst/>
          </a:prstGeom>
        </p:spPr>
      </p:pic>
    </p:spTree>
    <p:extLst>
      <p:ext uri="{BB962C8B-B14F-4D97-AF65-F5344CB8AC3E}">
        <p14:creationId xmlns:p14="http://schemas.microsoft.com/office/powerpoint/2010/main" val="370420733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D1BB-8648-4952-9D28-1E5329011D49}"/>
              </a:ext>
            </a:extLst>
          </p:cNvPr>
          <p:cNvSpPr>
            <a:spLocks noGrp="1"/>
          </p:cNvSpPr>
          <p:nvPr>
            <p:ph type="title"/>
          </p:nvPr>
        </p:nvSpPr>
        <p:spPr/>
        <p:txBody>
          <a:bodyPr>
            <a:normAutofit/>
          </a:bodyPr>
          <a:lstStyle/>
          <a:p>
            <a:pPr algn="ctr"/>
            <a:r>
              <a:rPr lang="en-US" dirty="0"/>
              <a:t>Considerations (</a:t>
            </a:r>
            <a:r>
              <a:rPr lang="en-US" dirty="0" err="1"/>
              <a:t>MedMorph</a:t>
            </a:r>
            <a:r>
              <a:rPr lang="en-US" dirty="0"/>
              <a:t>)</a:t>
            </a:r>
          </a:p>
        </p:txBody>
      </p:sp>
      <p:sp>
        <p:nvSpPr>
          <p:cNvPr id="3" name="Content Placeholder 2">
            <a:extLst>
              <a:ext uri="{FF2B5EF4-FFF2-40B4-BE49-F238E27FC236}">
                <a16:creationId xmlns:a16="http://schemas.microsoft.com/office/drawing/2014/main" id="{E403C8ED-3C35-46DE-B09C-C2978363D693}"/>
              </a:ext>
            </a:extLst>
          </p:cNvPr>
          <p:cNvSpPr>
            <a:spLocks noGrp="1"/>
          </p:cNvSpPr>
          <p:nvPr>
            <p:ph type="body" sz="quarter" idx="10"/>
          </p:nvPr>
        </p:nvSpPr>
        <p:spPr/>
        <p:txBody>
          <a:bodyPr>
            <a:normAutofit/>
          </a:bodyPr>
          <a:lstStyle/>
          <a:p>
            <a:r>
              <a:rPr lang="en-US" dirty="0">
                <a:solidFill>
                  <a:srgbClr val="020B1C"/>
                </a:solidFill>
                <a:latin typeface="Times New Roman" panose="02020603050405020304" pitchFamily="18" charset="0"/>
                <a:cs typeface="Times New Roman" panose="02020603050405020304" pitchFamily="18" charset="0"/>
              </a:rPr>
              <a:t>Needs a human review of mortality information before finalizing in the EDRS </a:t>
            </a:r>
          </a:p>
          <a:p>
            <a:pPr marL="0" indent="0">
              <a:buNone/>
            </a:pPr>
            <a:endParaRPr lang="en-US" dirty="0">
              <a:solidFill>
                <a:srgbClr val="020B1C"/>
              </a:solidFill>
              <a:latin typeface="Times New Roman" panose="02020603050405020304" pitchFamily="18" charset="0"/>
              <a:cs typeface="Times New Roman" panose="02020603050405020304" pitchFamily="18" charset="0"/>
            </a:endParaRPr>
          </a:p>
          <a:p>
            <a:r>
              <a:rPr lang="en-US" dirty="0">
                <a:solidFill>
                  <a:srgbClr val="020B1C"/>
                </a:solidFill>
                <a:latin typeface="Times New Roman" panose="02020603050405020304" pitchFamily="18" charset="0"/>
                <a:cs typeface="Times New Roman" panose="02020603050405020304" pitchFamily="18" charset="0"/>
              </a:rPr>
              <a:t>Needs further investigation</a:t>
            </a:r>
          </a:p>
          <a:p>
            <a:pPr lvl="1"/>
            <a:r>
              <a:rPr lang="en-US" dirty="0">
                <a:solidFill>
                  <a:srgbClr val="020B1C"/>
                </a:solidFill>
                <a:latin typeface="Times New Roman" panose="02020603050405020304" pitchFamily="18" charset="0"/>
                <a:cs typeface="Times New Roman" panose="02020603050405020304" pitchFamily="18" charset="0"/>
              </a:rPr>
              <a:t>Does it improve physicians' workflow efficiency? </a:t>
            </a:r>
          </a:p>
          <a:p>
            <a:pPr lvl="1"/>
            <a:r>
              <a:rPr lang="en-US" dirty="0">
                <a:solidFill>
                  <a:srgbClr val="020B1C"/>
                </a:solidFill>
                <a:latin typeface="Times New Roman" panose="02020603050405020304" pitchFamily="18" charset="0"/>
                <a:cs typeface="Times New Roman" panose="02020603050405020304" pitchFamily="18" charset="0"/>
              </a:rPr>
              <a:t>Impact on data quality for cause of death determination? </a:t>
            </a:r>
          </a:p>
          <a:p>
            <a:pPr marL="0" indent="0">
              <a:buNone/>
            </a:pPr>
            <a:endParaRPr lang="en-US" dirty="0">
              <a:solidFill>
                <a:srgbClr val="020B1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49667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0094F-1DE6-4AF1-88C6-26BEC6BD8AEE}"/>
              </a:ext>
            </a:extLst>
          </p:cNvPr>
          <p:cNvSpPr>
            <a:spLocks noGrp="1"/>
          </p:cNvSpPr>
          <p:nvPr>
            <p:ph type="title"/>
          </p:nvPr>
        </p:nvSpPr>
        <p:spPr>
          <a:xfrm>
            <a:off x="0" y="264793"/>
            <a:ext cx="10972800" cy="1143000"/>
          </a:xfrm>
        </p:spPr>
        <p:txBody>
          <a:bodyPr/>
          <a:lstStyle/>
          <a:p>
            <a:r>
              <a:rPr lang="en-US" sz="3200" dirty="0">
                <a:latin typeface="Times New Roman" panose="02020603050405020304" pitchFamily="18" charset="0"/>
                <a:ea typeface="+mn-ea"/>
                <a:cs typeface="Times New Roman" panose="02020603050405020304" pitchFamily="18" charset="0"/>
              </a:rPr>
              <a:t>										</a:t>
            </a:r>
            <a:br>
              <a:rPr lang="en-US" sz="3200" dirty="0">
                <a:latin typeface="Times New Roman" panose="02020603050405020304" pitchFamily="18" charset="0"/>
                <a:ea typeface="+mn-ea"/>
                <a:cs typeface="Times New Roman" panose="02020603050405020304" pitchFamily="18" charset="0"/>
              </a:rPr>
            </a:br>
            <a:r>
              <a:rPr lang="en-US" sz="3200" dirty="0">
                <a:latin typeface="Times New Roman" panose="02020603050405020304" pitchFamily="18" charset="0"/>
                <a:ea typeface="+mn-ea"/>
                <a:cs typeface="Times New Roman" panose="02020603050405020304" pitchFamily="18" charset="0"/>
              </a:rPr>
              <a:t>	</a:t>
            </a:r>
            <a:r>
              <a:rPr lang="en-US" dirty="0"/>
              <a:t>USCDI and Death Certificate Data Elements</a:t>
            </a:r>
          </a:p>
        </p:txBody>
      </p:sp>
      <p:graphicFrame>
        <p:nvGraphicFramePr>
          <p:cNvPr id="4" name="Table 3">
            <a:extLst>
              <a:ext uri="{FF2B5EF4-FFF2-40B4-BE49-F238E27FC236}">
                <a16:creationId xmlns:a16="http://schemas.microsoft.com/office/drawing/2014/main" id="{C56DC54F-1041-465D-8F5F-16F6DBF93C72}"/>
              </a:ext>
            </a:extLst>
          </p:cNvPr>
          <p:cNvGraphicFramePr>
            <a:graphicFrameLocks noGrp="1"/>
          </p:cNvGraphicFramePr>
          <p:nvPr>
            <p:extLst>
              <p:ext uri="{D42A27DB-BD31-4B8C-83A1-F6EECF244321}">
                <p14:modId xmlns:p14="http://schemas.microsoft.com/office/powerpoint/2010/main" val="3472808535"/>
              </p:ext>
            </p:extLst>
          </p:nvPr>
        </p:nvGraphicFramePr>
        <p:xfrm>
          <a:off x="910167" y="1840428"/>
          <a:ext cx="10371668" cy="4368921"/>
        </p:xfrm>
        <a:graphic>
          <a:graphicData uri="http://schemas.openxmlformats.org/drawingml/2006/table">
            <a:tbl>
              <a:tblPr firstRow="1" bandRow="1">
                <a:tableStyleId>{5C22544A-7EE6-4342-B048-85BDC9FD1C3A}</a:tableStyleId>
              </a:tblPr>
              <a:tblGrid>
                <a:gridCol w="1347475">
                  <a:extLst>
                    <a:ext uri="{9D8B030D-6E8A-4147-A177-3AD203B41FA5}">
                      <a16:colId xmlns:a16="http://schemas.microsoft.com/office/drawing/2014/main" val="1847566772"/>
                    </a:ext>
                  </a:extLst>
                </a:gridCol>
                <a:gridCol w="2047659">
                  <a:extLst>
                    <a:ext uri="{9D8B030D-6E8A-4147-A177-3AD203B41FA5}">
                      <a16:colId xmlns:a16="http://schemas.microsoft.com/office/drawing/2014/main" val="1765107012"/>
                    </a:ext>
                  </a:extLst>
                </a:gridCol>
                <a:gridCol w="2742293">
                  <a:extLst>
                    <a:ext uri="{9D8B030D-6E8A-4147-A177-3AD203B41FA5}">
                      <a16:colId xmlns:a16="http://schemas.microsoft.com/office/drawing/2014/main" val="2920824464"/>
                    </a:ext>
                  </a:extLst>
                </a:gridCol>
                <a:gridCol w="4234241">
                  <a:extLst>
                    <a:ext uri="{9D8B030D-6E8A-4147-A177-3AD203B41FA5}">
                      <a16:colId xmlns:a16="http://schemas.microsoft.com/office/drawing/2014/main" val="4340496"/>
                    </a:ext>
                  </a:extLst>
                </a:gridCol>
              </a:tblGrid>
              <a:tr h="619881">
                <a:tc>
                  <a:txBody>
                    <a:bodyPr/>
                    <a:lstStyle/>
                    <a:p>
                      <a:pPr marL="0" algn="ctr"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VRDR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5000"/>
                      </a:schemeClr>
                    </a:solidFill>
                  </a:tcPr>
                </a:tc>
                <a:tc>
                  <a:txBody>
                    <a:bodyPr/>
                    <a:lstStyle/>
                    <a:p>
                      <a:pPr marL="0" algn="ctr"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Data Classes In USCDI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5000"/>
                      </a:schemeClr>
                    </a:solidFill>
                  </a:tcPr>
                </a:tc>
                <a:tc>
                  <a:txBody>
                    <a:bodyPr/>
                    <a:lstStyle/>
                    <a:p>
                      <a:pPr marL="0" algn="ctr"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Data Elements  in the Death Certificate and USCDI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5000"/>
                      </a:schemeClr>
                    </a:solidFill>
                  </a:tcPr>
                </a:tc>
                <a:tc>
                  <a:txBody>
                    <a:bodyPr/>
                    <a:lstStyle/>
                    <a:p>
                      <a:pPr marL="0" algn="ctr"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Data Elements in the Death Certificate and not in USCDI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5000"/>
                      </a:schemeClr>
                    </a:solidFill>
                  </a:tcPr>
                </a:tc>
                <a:extLst>
                  <a:ext uri="{0D108BD9-81ED-4DB2-BD59-A6C34878D82A}">
                    <a16:rowId xmlns:a16="http://schemas.microsoft.com/office/drawing/2014/main" val="3943139107"/>
                  </a:ext>
                </a:extLst>
              </a:tr>
              <a:tr h="37490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Decedent </a:t>
                      </a:r>
                    </a:p>
                    <a:p>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(US Core patient profile)</a:t>
                      </a:r>
                    </a:p>
                    <a:p>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Demographic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Patient demographics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First Name</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Last Name</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Previous Name </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Middle Name (incl Middle Initial) </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Suffix</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Birth Sex</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Date of Birth</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Race</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Ethnicity</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Preferred Language</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Current Address</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Previous Address</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Phone Number</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Phone Number Type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Age</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Birthplace</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Inside City Limits</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Ever in Armed Forces</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Marital Status at time of death</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Surviving Spouse’s Name</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Father’s Name</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Education</a:t>
                      </a:r>
                    </a:p>
                    <a:p>
                      <a:pPr marL="0" indent="0">
                        <a:buFont typeface="Arial" panose="020B0604020202020204" pitchFamily="34" charset="0"/>
                        <a:buNone/>
                      </a:pPr>
                      <a:r>
                        <a:rPr lang="en-US" sz="1600" b="0" i="0" baseline="0" dirty="0">
                          <a:ln>
                            <a:solidFill>
                              <a:schemeClr val="accent6"/>
                            </a:solidFill>
                          </a:ln>
                          <a:solidFill>
                            <a:srgbClr val="020B1C"/>
                          </a:solidFill>
                          <a:latin typeface="Times New Roman" panose="02020603050405020304" pitchFamily="18" charset="0"/>
                          <a:cs typeface="Times New Roman" panose="02020603050405020304" pitchFamily="18" charset="0"/>
                        </a:rPr>
                        <a:t>Usual occupation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94930985"/>
                  </a:ext>
                </a:extLst>
              </a:tr>
            </a:tbl>
          </a:graphicData>
        </a:graphic>
      </p:graphicFrame>
    </p:spTree>
    <p:extLst>
      <p:ext uri="{BB962C8B-B14F-4D97-AF65-F5344CB8AC3E}">
        <p14:creationId xmlns:p14="http://schemas.microsoft.com/office/powerpoint/2010/main" val="205756809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10237-680D-483C-B589-438FFCE4F440}"/>
              </a:ext>
            </a:extLst>
          </p:cNvPr>
          <p:cNvSpPr>
            <a:spLocks noGrp="1"/>
          </p:cNvSpPr>
          <p:nvPr>
            <p:ph type="title"/>
          </p:nvPr>
        </p:nvSpPr>
        <p:spPr>
          <a:xfrm>
            <a:off x="609600" y="-395921"/>
            <a:ext cx="10972800" cy="1143000"/>
          </a:xfrm>
        </p:spPr>
        <p:txBody>
          <a:bodyPr/>
          <a:lstStyle/>
          <a:p>
            <a:pPr algn="ctr"/>
            <a:r>
              <a:rPr lang="en-US" dirty="0"/>
              <a:t>Death Certificate Date Elements not in USCDI</a:t>
            </a:r>
          </a:p>
        </p:txBody>
      </p:sp>
      <p:graphicFrame>
        <p:nvGraphicFramePr>
          <p:cNvPr id="4" name="Table 4">
            <a:extLst>
              <a:ext uri="{FF2B5EF4-FFF2-40B4-BE49-F238E27FC236}">
                <a16:creationId xmlns:a16="http://schemas.microsoft.com/office/drawing/2014/main" id="{810733FD-2FB3-4A21-8361-D716056EC672}"/>
              </a:ext>
            </a:extLst>
          </p:cNvPr>
          <p:cNvGraphicFramePr>
            <a:graphicFrameLocks noGrp="1"/>
          </p:cNvGraphicFramePr>
          <p:nvPr>
            <p:ph idx="4294967295"/>
            <p:extLst>
              <p:ext uri="{D42A27DB-BD31-4B8C-83A1-F6EECF244321}">
                <p14:modId xmlns:p14="http://schemas.microsoft.com/office/powerpoint/2010/main" val="3094501667"/>
              </p:ext>
            </p:extLst>
          </p:nvPr>
        </p:nvGraphicFramePr>
        <p:xfrm>
          <a:off x="527901" y="964008"/>
          <a:ext cx="11375010" cy="5627528"/>
        </p:xfrm>
        <a:graphic>
          <a:graphicData uri="http://schemas.openxmlformats.org/drawingml/2006/table">
            <a:tbl>
              <a:tblPr firstRow="1" bandRow="1">
                <a:tableStyleId>{5C22544A-7EE6-4342-B048-85BDC9FD1C3A}</a:tableStyleId>
              </a:tblPr>
              <a:tblGrid>
                <a:gridCol w="3620432">
                  <a:extLst>
                    <a:ext uri="{9D8B030D-6E8A-4147-A177-3AD203B41FA5}">
                      <a16:colId xmlns:a16="http://schemas.microsoft.com/office/drawing/2014/main" val="1069348377"/>
                    </a:ext>
                  </a:extLst>
                </a:gridCol>
                <a:gridCol w="2285809">
                  <a:extLst>
                    <a:ext uri="{9D8B030D-6E8A-4147-A177-3AD203B41FA5}">
                      <a16:colId xmlns:a16="http://schemas.microsoft.com/office/drawing/2014/main" val="2016262668"/>
                    </a:ext>
                  </a:extLst>
                </a:gridCol>
                <a:gridCol w="5468769">
                  <a:extLst>
                    <a:ext uri="{9D8B030D-6E8A-4147-A177-3AD203B41FA5}">
                      <a16:colId xmlns:a16="http://schemas.microsoft.com/office/drawing/2014/main" val="4094499506"/>
                    </a:ext>
                  </a:extLst>
                </a:gridCol>
              </a:tblGrid>
              <a:tr h="720248">
                <a:tc>
                  <a:txBody>
                    <a:bodyPr/>
                    <a:lstStyle/>
                    <a:p>
                      <a:pPr marL="0" algn="ctr" defTabSz="914400" rtl="0" eaLnBrk="1" latinLnBrk="0" hangingPunct="1"/>
                      <a:r>
                        <a:rPr lang="en-US" sz="1600" b="0" i="0" kern="1200" baseline="0" dirty="0">
                          <a:ln>
                            <a:solidFill>
                              <a:schemeClr val="accent6"/>
                            </a:solidFill>
                          </a:ln>
                          <a:solidFill>
                            <a:srgbClr val="020B1C"/>
                          </a:solidFill>
                          <a:latin typeface="Calibri" panose="020F0502020204030204" pitchFamily="34" charset="0"/>
                          <a:ea typeface="+mn-ea"/>
                          <a:cs typeface="+mn-cs"/>
                        </a:rPr>
                        <a:t>VRDR </a:t>
                      </a:r>
                    </a:p>
                  </a:txBody>
                  <a:tcPr marL="91329" marR="91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algn="ctr" defTabSz="914400" rtl="0" eaLnBrk="1" latinLnBrk="0" hangingPunct="1"/>
                      <a:r>
                        <a:rPr lang="en-US" sz="1600" b="0" i="0" kern="1200" baseline="0" dirty="0">
                          <a:ln>
                            <a:solidFill>
                              <a:schemeClr val="accent6"/>
                            </a:solidFill>
                          </a:ln>
                          <a:solidFill>
                            <a:srgbClr val="020B1C"/>
                          </a:solidFill>
                          <a:latin typeface="Calibri" panose="020F0502020204030204" pitchFamily="34" charset="0"/>
                          <a:ea typeface="+mn-ea"/>
                          <a:cs typeface="+mn-cs"/>
                        </a:rPr>
                        <a:t>Data Class/Element in USCDI?</a:t>
                      </a:r>
                    </a:p>
                  </a:txBody>
                  <a:tcPr marL="91329" marR="91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algn="ctr" defTabSz="914400" rtl="0" eaLnBrk="1" latinLnBrk="0" hangingPunct="1"/>
                      <a:r>
                        <a:rPr lang="en-US" sz="1600" b="0" i="0" kern="1200" baseline="0" dirty="0">
                          <a:ln>
                            <a:solidFill>
                              <a:schemeClr val="accent6"/>
                            </a:solidFill>
                          </a:ln>
                          <a:solidFill>
                            <a:srgbClr val="020B1C"/>
                          </a:solidFill>
                          <a:latin typeface="Calibri" panose="020F0502020204030204" pitchFamily="34" charset="0"/>
                          <a:ea typeface="+mn-ea"/>
                          <a:cs typeface="+mn-cs"/>
                        </a:rPr>
                        <a:t>Future additions to USCDI </a:t>
                      </a:r>
                    </a:p>
                  </a:txBody>
                  <a:tcPr marL="91329" marR="91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455514726"/>
                  </a:ext>
                </a:extLst>
              </a:tr>
              <a:tr h="579120">
                <a:tc>
                  <a:txBody>
                    <a:bodyPr/>
                    <a:lstStyle/>
                    <a:p>
                      <a:pPr marL="0" algn="l"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Pregnancy</a:t>
                      </a:r>
                    </a:p>
                  </a:txBody>
                  <a:tcPr marL="91329" marR="91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No</a:t>
                      </a:r>
                    </a:p>
                  </a:txBody>
                  <a:tcPr marL="91329" marR="91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LOINC standard that would capture pregnancy (69442-2) to populate death certificate</a:t>
                      </a:r>
                    </a:p>
                  </a:txBody>
                  <a:tcPr marL="91329" marR="91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8640139"/>
                  </a:ext>
                </a:extLst>
              </a:tr>
              <a:tr h="2042160">
                <a:tc>
                  <a:txBody>
                    <a:bodyPr/>
                    <a:lstStyle/>
                    <a:p>
                      <a:pPr marL="0" algn="l"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Decedent </a:t>
                      </a:r>
                    </a:p>
                    <a:p>
                      <a:pPr marL="0" algn="l"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(US Core patient profile)</a:t>
                      </a:r>
                    </a:p>
                    <a:p>
                      <a:pPr marL="0" algn="l"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Demographic Information</a:t>
                      </a:r>
                    </a:p>
                    <a:p>
                      <a:pPr marL="0" algn="l" defTabSz="914400" rtl="0" eaLnBrk="1" latinLnBrk="0" hangingPunct="1"/>
                      <a:endPar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endParaRPr>
                    </a:p>
                  </a:txBody>
                  <a:tcPr marL="91329" marR="91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Yes, Patient demographics</a:t>
                      </a:r>
                    </a:p>
                    <a:p>
                      <a:pPr marL="0" algn="l" defTabSz="914400" rtl="0" eaLnBrk="1" latinLnBrk="0" hangingPunct="1"/>
                      <a:endPar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endParaRPr>
                    </a:p>
                  </a:txBody>
                  <a:tcPr marL="91329" marR="91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914400" rtl="0" eaLnBrk="1" latinLnBrk="0" hangingPunct="1">
                        <a:buFont typeface="Arial" panose="020B0604020202020204" pitchFamily="34" charset="0"/>
                        <a:buNone/>
                      </a:pPr>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Birthplace</a:t>
                      </a:r>
                    </a:p>
                    <a:p>
                      <a:pPr marL="0" indent="0" algn="l" defTabSz="914400" rtl="0" eaLnBrk="1" latinLnBrk="0" hangingPunct="1">
                        <a:buFont typeface="Arial" panose="020B0604020202020204" pitchFamily="34" charset="0"/>
                        <a:buNone/>
                      </a:pPr>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Inside City Limits</a:t>
                      </a:r>
                    </a:p>
                    <a:p>
                      <a:pPr marL="0" indent="0" algn="l" defTabSz="914400" rtl="0" eaLnBrk="1" latinLnBrk="0" hangingPunct="1">
                        <a:buFont typeface="Arial" panose="020B0604020202020204" pitchFamily="34" charset="0"/>
                        <a:buNone/>
                      </a:pPr>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Ever in Armed Forces</a:t>
                      </a:r>
                    </a:p>
                    <a:p>
                      <a:pPr marL="0" indent="0" algn="l" defTabSz="914400" rtl="0" eaLnBrk="1" latinLnBrk="0" hangingPunct="1">
                        <a:buFont typeface="Arial" panose="020B0604020202020204" pitchFamily="34" charset="0"/>
                        <a:buNone/>
                      </a:pPr>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Marital Status at time of death</a:t>
                      </a:r>
                    </a:p>
                    <a:p>
                      <a:pPr marL="0" indent="0" algn="l" defTabSz="914400" rtl="0" eaLnBrk="1" latinLnBrk="0" hangingPunct="1">
                        <a:buFont typeface="Arial" panose="020B0604020202020204" pitchFamily="34" charset="0"/>
                        <a:buNone/>
                      </a:pPr>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Surviving Spouse’s Name</a:t>
                      </a:r>
                    </a:p>
                    <a:p>
                      <a:pPr marL="0" indent="0" algn="l" defTabSz="914400" rtl="0" eaLnBrk="1" latinLnBrk="0" hangingPunct="1">
                        <a:buFont typeface="Arial" panose="020B0604020202020204" pitchFamily="34" charset="0"/>
                        <a:buNone/>
                      </a:pPr>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Father’s Name</a:t>
                      </a:r>
                    </a:p>
                    <a:p>
                      <a:pPr marL="0" indent="0" algn="l" defTabSz="914400" rtl="0" eaLnBrk="1" latinLnBrk="0" hangingPunct="1">
                        <a:buFont typeface="Arial" panose="020B0604020202020204" pitchFamily="34" charset="0"/>
                        <a:buNone/>
                      </a:pPr>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Education</a:t>
                      </a:r>
                    </a:p>
                    <a:p>
                      <a:pPr marL="0" indent="0" algn="l" defTabSz="914400" rtl="0" eaLnBrk="1" latinLnBrk="0" hangingPunct="1">
                        <a:buFont typeface="Arial" panose="020B0604020202020204" pitchFamily="34" charset="0"/>
                        <a:buNone/>
                      </a:pPr>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Usual occupation</a:t>
                      </a:r>
                    </a:p>
                  </a:txBody>
                  <a:tcPr marL="91329" marR="91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538164"/>
                  </a:ext>
                </a:extLst>
              </a:tr>
              <a:tr h="2286000">
                <a:tc>
                  <a:txBody>
                    <a:bodyPr/>
                    <a:lstStyle/>
                    <a:p>
                      <a:pPr marL="0" algn="l"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Date Pronounced Dead,</a:t>
                      </a:r>
                    </a:p>
                    <a:p>
                      <a:pPr marL="0" algn="l"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Time Pronounced Dead,</a:t>
                      </a:r>
                    </a:p>
                    <a:p>
                      <a:pPr marL="0" algn="l"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Actual or Presumed Date of Death,</a:t>
                      </a:r>
                    </a:p>
                    <a:p>
                      <a:pPr marL="0" algn="l"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Actual or presumed time of Death,</a:t>
                      </a:r>
                    </a:p>
                    <a:p>
                      <a:pPr marL="0" algn="l"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Cause of death (part I and II),</a:t>
                      </a:r>
                    </a:p>
                    <a:p>
                      <a:pPr marL="0" algn="l"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Autopsy performed, Injury,</a:t>
                      </a:r>
                    </a:p>
                    <a:p>
                      <a:pPr marL="0" algn="l"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Manner of death,</a:t>
                      </a:r>
                    </a:p>
                    <a:p>
                      <a:pPr marL="0" algn="l"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Place of Death</a:t>
                      </a:r>
                    </a:p>
                    <a:p>
                      <a:pPr marL="0" algn="l"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Did tobacco contribute to death</a:t>
                      </a:r>
                    </a:p>
                  </a:txBody>
                  <a:tcPr marL="91329" marR="91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No</a:t>
                      </a:r>
                    </a:p>
                  </a:txBody>
                  <a:tcPr marL="91329" marR="91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342900" algn="l" defTabSz="914400" rtl="0" eaLnBrk="1" latinLnBrk="0" hangingPunct="1">
                        <a:buAutoNum type="arabicPeriod"/>
                      </a:pPr>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Include individual data elements listed OR</a:t>
                      </a:r>
                    </a:p>
                    <a:p>
                      <a:pPr marL="0" indent="-342900" algn="l" defTabSz="914400" rtl="0" eaLnBrk="1" latinLnBrk="0" hangingPunct="1">
                        <a:buAutoNum type="arabicPeriod"/>
                      </a:pPr>
                      <a:r>
                        <a:rPr lang="en-US" sz="1600" b="0" i="0" kern="1200" baseline="0" dirty="0">
                          <a:ln>
                            <a:solidFill>
                              <a:schemeClr val="accent6"/>
                            </a:solidFill>
                          </a:ln>
                          <a:solidFill>
                            <a:srgbClr val="020B1C"/>
                          </a:solidFill>
                          <a:latin typeface="Times New Roman" panose="02020603050405020304" pitchFamily="18" charset="0"/>
                          <a:ea typeface="+mn-ea"/>
                          <a:cs typeface="Times New Roman" panose="02020603050405020304" pitchFamily="18" charset="0"/>
                        </a:rPr>
                        <a:t>Include new data element ‘Death Note’ under clinical notes in the USCDI. Robust clinical information related to the death may be captured in the discharge summary and the death note that can inform cause of death.</a:t>
                      </a:r>
                    </a:p>
                  </a:txBody>
                  <a:tcPr marL="91329" marR="913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0302869"/>
                  </a:ext>
                </a:extLst>
              </a:tr>
            </a:tbl>
          </a:graphicData>
        </a:graphic>
      </p:graphicFrame>
    </p:spTree>
    <p:extLst>
      <p:ext uri="{BB962C8B-B14F-4D97-AF65-F5344CB8AC3E}">
        <p14:creationId xmlns:p14="http://schemas.microsoft.com/office/powerpoint/2010/main" val="336018827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8A283EC6-45C2-4BA3-AD4C-95051E2A15FA}"/>
              </a:ext>
            </a:extLst>
          </p:cNvPr>
          <p:cNvSpPr>
            <a:spLocks noGrp="1"/>
          </p:cNvSpPr>
          <p:nvPr>
            <p:ph type="title"/>
          </p:nvPr>
        </p:nvSpPr>
        <p:spPr>
          <a:xfrm>
            <a:off x="214489" y="146062"/>
            <a:ext cx="9836547" cy="692139"/>
          </a:xfrm>
        </p:spPr>
        <p:txBody>
          <a:bodyPr>
            <a:noAutofit/>
          </a:bodyPr>
          <a:lstStyle/>
          <a:p>
            <a:pPr fontAlgn="base">
              <a:spcAft>
                <a:spcPct val="0"/>
              </a:spcAft>
            </a:pPr>
            <a:r>
              <a:rPr lang="en-US" sz="3600" b="0" dirty="0">
                <a:ea typeface="ＭＳ Ｐゴシック" charset="0"/>
                <a:cs typeface="Arial" pitchFamily="34" charset="0"/>
              </a:rPr>
              <a:t>Timeline: MedMorph Activities &amp; IG Balloting</a:t>
            </a:r>
          </a:p>
        </p:txBody>
      </p:sp>
      <p:grpSp>
        <p:nvGrpSpPr>
          <p:cNvPr id="7" name="Group 6">
            <a:extLst>
              <a:ext uri="{FF2B5EF4-FFF2-40B4-BE49-F238E27FC236}">
                <a16:creationId xmlns:a16="http://schemas.microsoft.com/office/drawing/2014/main" id="{062B9372-DDEC-4ACA-B193-9E8EB2793AAD}"/>
              </a:ext>
            </a:extLst>
          </p:cNvPr>
          <p:cNvGrpSpPr/>
          <p:nvPr/>
        </p:nvGrpSpPr>
        <p:grpSpPr>
          <a:xfrm>
            <a:off x="112890" y="1221605"/>
            <a:ext cx="11966220" cy="5190478"/>
            <a:chOff x="1684318" y="1379650"/>
            <a:chExt cx="9375037" cy="4515936"/>
          </a:xfrm>
        </p:grpSpPr>
        <p:graphicFrame>
          <p:nvGraphicFramePr>
            <p:cNvPr id="6" name="Diagram 5">
              <a:extLst>
                <a:ext uri="{FF2B5EF4-FFF2-40B4-BE49-F238E27FC236}">
                  <a16:creationId xmlns:a16="http://schemas.microsoft.com/office/drawing/2014/main" id="{6F6DE301-C02E-4466-83AA-FFED2830E5BD}"/>
                </a:ext>
              </a:extLst>
            </p:cNvPr>
            <p:cNvGraphicFramePr/>
            <p:nvPr/>
          </p:nvGraphicFramePr>
          <p:xfrm>
            <a:off x="1764982" y="1379650"/>
            <a:ext cx="9196307" cy="128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a:extLst>
                <a:ext uri="{FF2B5EF4-FFF2-40B4-BE49-F238E27FC236}">
                  <a16:creationId xmlns:a16="http://schemas.microsoft.com/office/drawing/2014/main" id="{54D92894-8B99-4768-B36B-ABEDDF1788AA}"/>
                </a:ext>
              </a:extLst>
            </p:cNvPr>
            <p:cNvCxnSpPr/>
            <p:nvPr/>
          </p:nvCxnSpPr>
          <p:spPr>
            <a:xfrm>
              <a:off x="1944052" y="2969119"/>
              <a:ext cx="2372678"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F8DB615-9616-43A1-AB1A-70E3DAF7357D}"/>
                </a:ext>
              </a:extLst>
            </p:cNvPr>
            <p:cNvSpPr/>
            <p:nvPr/>
          </p:nvSpPr>
          <p:spPr>
            <a:xfrm>
              <a:off x="2049780" y="3032062"/>
              <a:ext cx="2141220" cy="278606"/>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825" b="1" dirty="0">
                  <a:solidFill>
                    <a:srgbClr val="002060"/>
                  </a:solidFill>
                  <a:latin typeface="Calibri" panose="020F0502020204030204"/>
                </a:rPr>
                <a:t>MedMorph Use Case Development</a:t>
              </a:r>
            </a:p>
          </p:txBody>
        </p:sp>
        <p:grpSp>
          <p:nvGrpSpPr>
            <p:cNvPr id="8" name="Group 7">
              <a:extLst>
                <a:ext uri="{FF2B5EF4-FFF2-40B4-BE49-F238E27FC236}">
                  <a16:creationId xmlns:a16="http://schemas.microsoft.com/office/drawing/2014/main" id="{BDD34843-C8F6-6F45-9D5B-B48CE5316C56}"/>
                </a:ext>
              </a:extLst>
            </p:cNvPr>
            <p:cNvGrpSpPr/>
            <p:nvPr/>
          </p:nvGrpSpPr>
          <p:grpSpPr>
            <a:xfrm>
              <a:off x="4316730" y="3378570"/>
              <a:ext cx="1397435" cy="468574"/>
              <a:chOff x="3723640" y="2661920"/>
              <a:chExt cx="1863247" cy="624765"/>
            </a:xfrm>
          </p:grpSpPr>
          <p:sp>
            <p:nvSpPr>
              <p:cNvPr id="15" name="Rectangle 14">
                <a:extLst>
                  <a:ext uri="{FF2B5EF4-FFF2-40B4-BE49-F238E27FC236}">
                    <a16:creationId xmlns:a16="http://schemas.microsoft.com/office/drawing/2014/main" id="{5CC4E2F3-BD3F-4789-87F6-F4E90A9217E8}"/>
                  </a:ext>
                </a:extLst>
              </p:cNvPr>
              <p:cNvSpPr/>
              <p:nvPr/>
            </p:nvSpPr>
            <p:spPr>
              <a:xfrm>
                <a:off x="3723640" y="2730187"/>
                <a:ext cx="1863247" cy="55649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srgbClr val="002060"/>
                    </a:solidFill>
                    <a:latin typeface="Calibri" panose="020F0502020204030204"/>
                  </a:rPr>
                  <a:t>End to End Use Case Review</a:t>
                </a:r>
              </a:p>
            </p:txBody>
          </p:sp>
          <p:cxnSp>
            <p:nvCxnSpPr>
              <p:cNvPr id="17" name="Straight Connector 16">
                <a:extLst>
                  <a:ext uri="{FF2B5EF4-FFF2-40B4-BE49-F238E27FC236}">
                    <a16:creationId xmlns:a16="http://schemas.microsoft.com/office/drawing/2014/main" id="{9827DB63-5A81-4512-8F41-81B9694C7BC0}"/>
                  </a:ext>
                </a:extLst>
              </p:cNvPr>
              <p:cNvCxnSpPr>
                <a:cxnSpLocks/>
              </p:cNvCxnSpPr>
              <p:nvPr/>
            </p:nvCxnSpPr>
            <p:spPr>
              <a:xfrm>
                <a:off x="3723640" y="2661920"/>
                <a:ext cx="1863247"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B3480ED1-0EC9-4105-9461-BB2153BC26C3}"/>
                </a:ext>
              </a:extLst>
            </p:cNvPr>
            <p:cNvSpPr/>
            <p:nvPr/>
          </p:nvSpPr>
          <p:spPr>
            <a:xfrm>
              <a:off x="5452914" y="3956560"/>
              <a:ext cx="759724" cy="417374"/>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srgbClr val="002060"/>
                  </a:solidFill>
                  <a:latin typeface="Calibri" panose="020F0502020204030204"/>
                </a:rPr>
                <a:t>Finalize Use Cases</a:t>
              </a:r>
            </a:p>
          </p:txBody>
        </p:sp>
        <p:cxnSp>
          <p:nvCxnSpPr>
            <p:cNvPr id="20" name="Straight Connector 19">
              <a:extLst>
                <a:ext uri="{FF2B5EF4-FFF2-40B4-BE49-F238E27FC236}">
                  <a16:creationId xmlns:a16="http://schemas.microsoft.com/office/drawing/2014/main" id="{800E8F89-4112-4A1A-A39B-DC10F73A0491}"/>
                </a:ext>
              </a:extLst>
            </p:cNvPr>
            <p:cNvCxnSpPr>
              <a:cxnSpLocks/>
            </p:cNvCxnSpPr>
            <p:nvPr/>
          </p:nvCxnSpPr>
          <p:spPr>
            <a:xfrm>
              <a:off x="5469710" y="3912133"/>
              <a:ext cx="492100"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4430C1-FD5B-48DA-8745-BF77D767DFB0}"/>
                </a:ext>
              </a:extLst>
            </p:cNvPr>
            <p:cNvCxnSpPr>
              <a:cxnSpLocks/>
            </p:cNvCxnSpPr>
            <p:nvPr/>
          </p:nvCxnSpPr>
          <p:spPr>
            <a:xfrm>
              <a:off x="3972046" y="4459499"/>
              <a:ext cx="3673381"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03BE97E-5DA1-4807-9705-C7C8AC109F09}"/>
                </a:ext>
              </a:extLst>
            </p:cNvPr>
            <p:cNvSpPr/>
            <p:nvPr/>
          </p:nvSpPr>
          <p:spPr>
            <a:xfrm>
              <a:off x="3972047" y="4517620"/>
              <a:ext cx="3440727" cy="49356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srgbClr val="002060"/>
                  </a:solidFill>
                  <a:latin typeface="Calibri" panose="020F0502020204030204"/>
                </a:rPr>
                <a:t>Prepare HL7 Reference Architecture (RA) FHIR IG</a:t>
              </a:r>
            </a:p>
          </p:txBody>
        </p:sp>
        <p:sp>
          <p:nvSpPr>
            <p:cNvPr id="29" name="Flowchart: Decision 28">
              <a:extLst>
                <a:ext uri="{FF2B5EF4-FFF2-40B4-BE49-F238E27FC236}">
                  <a16:creationId xmlns:a16="http://schemas.microsoft.com/office/drawing/2014/main" id="{8704C4FD-94C6-44C8-9AD8-D576122C9378}"/>
                </a:ext>
              </a:extLst>
            </p:cNvPr>
            <p:cNvSpPr/>
            <p:nvPr/>
          </p:nvSpPr>
          <p:spPr>
            <a:xfrm>
              <a:off x="7720570" y="3568671"/>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157A3015-CB2A-4494-B331-08E75434F573}"/>
                </a:ext>
              </a:extLst>
            </p:cNvPr>
            <p:cNvSpPr/>
            <p:nvPr/>
          </p:nvSpPr>
          <p:spPr>
            <a:xfrm>
              <a:off x="7970437" y="3545712"/>
              <a:ext cx="1664494"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Notice for Intent to Ballot Due</a:t>
              </a:r>
            </a:p>
          </p:txBody>
        </p:sp>
        <p:sp>
          <p:nvSpPr>
            <p:cNvPr id="31" name="Flowchart: Decision 30">
              <a:extLst>
                <a:ext uri="{FF2B5EF4-FFF2-40B4-BE49-F238E27FC236}">
                  <a16:creationId xmlns:a16="http://schemas.microsoft.com/office/drawing/2014/main" id="{0AFD6833-CB3B-4262-B1A6-350AB5391788}"/>
                </a:ext>
              </a:extLst>
            </p:cNvPr>
            <p:cNvSpPr/>
            <p:nvPr/>
          </p:nvSpPr>
          <p:spPr>
            <a:xfrm>
              <a:off x="8622710" y="4171772"/>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2" name="Rectangle 31">
              <a:extLst>
                <a:ext uri="{FF2B5EF4-FFF2-40B4-BE49-F238E27FC236}">
                  <a16:creationId xmlns:a16="http://schemas.microsoft.com/office/drawing/2014/main" id="{9CDFDAFF-AE46-4206-B881-381A944A865F}"/>
                </a:ext>
              </a:extLst>
            </p:cNvPr>
            <p:cNvSpPr/>
            <p:nvPr/>
          </p:nvSpPr>
          <p:spPr>
            <a:xfrm>
              <a:off x="8878673" y="4118659"/>
              <a:ext cx="1287185"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RA FHIR IG submitted</a:t>
              </a:r>
            </a:p>
          </p:txBody>
        </p:sp>
        <p:sp>
          <p:nvSpPr>
            <p:cNvPr id="40" name="Flowchart: Decision 39">
              <a:extLst>
                <a:ext uri="{FF2B5EF4-FFF2-40B4-BE49-F238E27FC236}">
                  <a16:creationId xmlns:a16="http://schemas.microsoft.com/office/drawing/2014/main" id="{7E19BC88-CD03-48B4-9470-3FEBEB0A26FC}"/>
                </a:ext>
              </a:extLst>
            </p:cNvPr>
            <p:cNvSpPr/>
            <p:nvPr/>
          </p:nvSpPr>
          <p:spPr>
            <a:xfrm>
              <a:off x="9559594" y="4962424"/>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1" name="Rectangle 40">
              <a:extLst>
                <a:ext uri="{FF2B5EF4-FFF2-40B4-BE49-F238E27FC236}">
                  <a16:creationId xmlns:a16="http://schemas.microsoft.com/office/drawing/2014/main" id="{AD58769F-6B08-4F0C-AA50-41EBE4816792}"/>
                </a:ext>
              </a:extLst>
            </p:cNvPr>
            <p:cNvSpPr/>
            <p:nvPr/>
          </p:nvSpPr>
          <p:spPr>
            <a:xfrm>
              <a:off x="9789934" y="4936688"/>
              <a:ext cx="1269421"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Working Group Meeting</a:t>
              </a:r>
            </a:p>
          </p:txBody>
        </p:sp>
        <p:sp>
          <p:nvSpPr>
            <p:cNvPr id="35" name="Flowchart: Decision 28">
              <a:extLst>
                <a:ext uri="{FF2B5EF4-FFF2-40B4-BE49-F238E27FC236}">
                  <a16:creationId xmlns:a16="http://schemas.microsoft.com/office/drawing/2014/main" id="{071D6024-1380-1F4D-AAA0-A0BCE2E58E32}"/>
                </a:ext>
              </a:extLst>
            </p:cNvPr>
            <p:cNvSpPr/>
            <p:nvPr/>
          </p:nvSpPr>
          <p:spPr>
            <a:xfrm>
              <a:off x="1839429" y="2571189"/>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7" name="Rectangle 36">
              <a:extLst>
                <a:ext uri="{FF2B5EF4-FFF2-40B4-BE49-F238E27FC236}">
                  <a16:creationId xmlns:a16="http://schemas.microsoft.com/office/drawing/2014/main" id="{783AF15E-BC85-134B-A770-82A68C5D4BF1}"/>
                </a:ext>
              </a:extLst>
            </p:cNvPr>
            <p:cNvSpPr/>
            <p:nvPr/>
          </p:nvSpPr>
          <p:spPr>
            <a:xfrm>
              <a:off x="2049781" y="2548230"/>
              <a:ext cx="993398"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PSS Submitted</a:t>
              </a:r>
            </a:p>
          </p:txBody>
        </p:sp>
        <p:sp>
          <p:nvSpPr>
            <p:cNvPr id="26" name="Rectangle 25">
              <a:extLst>
                <a:ext uri="{FF2B5EF4-FFF2-40B4-BE49-F238E27FC236}">
                  <a16:creationId xmlns:a16="http://schemas.microsoft.com/office/drawing/2014/main" id="{4E2FF745-A0EC-5D43-AB57-78159135668B}"/>
                </a:ext>
              </a:extLst>
            </p:cNvPr>
            <p:cNvSpPr/>
            <p:nvPr/>
          </p:nvSpPr>
          <p:spPr>
            <a:xfrm>
              <a:off x="1764983" y="5501007"/>
              <a:ext cx="1442345" cy="278606"/>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srgbClr val="002060"/>
                  </a:solidFill>
                  <a:latin typeface="Calibri" panose="020F0502020204030204"/>
                </a:rPr>
                <a:t>MedMorph Project Activities</a:t>
              </a:r>
            </a:p>
          </p:txBody>
        </p:sp>
        <p:sp>
          <p:nvSpPr>
            <p:cNvPr id="28" name="Rectangle 27">
              <a:extLst>
                <a:ext uri="{FF2B5EF4-FFF2-40B4-BE49-F238E27FC236}">
                  <a16:creationId xmlns:a16="http://schemas.microsoft.com/office/drawing/2014/main" id="{1125FF02-6B9B-3646-ABF1-E8B17AD7DC29}"/>
                </a:ext>
              </a:extLst>
            </p:cNvPr>
            <p:cNvSpPr/>
            <p:nvPr/>
          </p:nvSpPr>
          <p:spPr>
            <a:xfrm>
              <a:off x="1764982" y="5191963"/>
              <a:ext cx="1442346"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Processes</a:t>
              </a:r>
            </a:p>
          </p:txBody>
        </p:sp>
        <p:sp>
          <p:nvSpPr>
            <p:cNvPr id="3" name="TextBox 2">
              <a:extLst>
                <a:ext uri="{FF2B5EF4-FFF2-40B4-BE49-F238E27FC236}">
                  <a16:creationId xmlns:a16="http://schemas.microsoft.com/office/drawing/2014/main" id="{C171573C-D91B-EE4E-ACBF-C0C5604041DA}"/>
                </a:ext>
              </a:extLst>
            </p:cNvPr>
            <p:cNvSpPr txBox="1"/>
            <p:nvPr/>
          </p:nvSpPr>
          <p:spPr>
            <a:xfrm>
              <a:off x="1764982" y="4892392"/>
              <a:ext cx="697370" cy="300082"/>
            </a:xfrm>
            <a:prstGeom prst="rect">
              <a:avLst/>
            </a:prstGeom>
            <a:noFill/>
          </p:spPr>
          <p:txBody>
            <a:bodyPr wrap="none" rtlCol="0">
              <a:spAutoFit/>
            </a:bodyPr>
            <a:lstStyle/>
            <a:p>
              <a:pPr defTabSz="685800"/>
              <a:r>
                <a:rPr lang="en-US" sz="1350" b="1" dirty="0">
                  <a:solidFill>
                    <a:prstClr val="black"/>
                  </a:solidFill>
                  <a:latin typeface="Calibri" panose="020F0502020204030204"/>
                </a:rPr>
                <a:t>Legend</a:t>
              </a:r>
            </a:p>
          </p:txBody>
        </p:sp>
        <p:sp>
          <p:nvSpPr>
            <p:cNvPr id="4" name="Rounded Rectangle 3">
              <a:extLst>
                <a:ext uri="{FF2B5EF4-FFF2-40B4-BE49-F238E27FC236}">
                  <a16:creationId xmlns:a16="http://schemas.microsoft.com/office/drawing/2014/main" id="{70DE1A73-9467-7046-A36F-0B80381B0BFE}"/>
                </a:ext>
              </a:extLst>
            </p:cNvPr>
            <p:cNvSpPr/>
            <p:nvPr/>
          </p:nvSpPr>
          <p:spPr>
            <a:xfrm>
              <a:off x="1684318" y="4859631"/>
              <a:ext cx="1603169" cy="10359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sp>
        <p:nvSpPr>
          <p:cNvPr id="38" name="Flowchart: Decision 37">
            <a:extLst>
              <a:ext uri="{FF2B5EF4-FFF2-40B4-BE49-F238E27FC236}">
                <a16:creationId xmlns:a16="http://schemas.microsoft.com/office/drawing/2014/main" id="{4424A4F3-DF07-44A4-844D-6E867E63EE89}"/>
              </a:ext>
            </a:extLst>
          </p:cNvPr>
          <p:cNvSpPr/>
          <p:nvPr/>
        </p:nvSpPr>
        <p:spPr>
          <a:xfrm>
            <a:off x="6852312" y="5623485"/>
            <a:ext cx="235250"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2" name="Rectangle 41">
            <a:extLst>
              <a:ext uri="{FF2B5EF4-FFF2-40B4-BE49-F238E27FC236}">
                <a16:creationId xmlns:a16="http://schemas.microsoft.com/office/drawing/2014/main" id="{5917D8A0-7A18-4119-B38C-8B3FB2DE0BAA}"/>
              </a:ext>
            </a:extLst>
          </p:cNvPr>
          <p:cNvSpPr/>
          <p:nvPr/>
        </p:nvSpPr>
        <p:spPr>
          <a:xfrm>
            <a:off x="7275507" y="5579245"/>
            <a:ext cx="2124546" cy="29340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Sept 2020 FHIR Connectathon</a:t>
            </a:r>
          </a:p>
        </p:txBody>
      </p:sp>
    </p:spTree>
    <p:extLst>
      <p:ext uri="{BB962C8B-B14F-4D97-AF65-F5344CB8AC3E}">
        <p14:creationId xmlns:p14="http://schemas.microsoft.com/office/powerpoint/2010/main" val="44540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CF3E6-5B36-436B-8BCE-9D9414D58BD0}"/>
              </a:ext>
            </a:extLst>
          </p:cNvPr>
          <p:cNvSpPr>
            <a:spLocks noGrp="1"/>
          </p:cNvSpPr>
          <p:nvPr>
            <p:ph type="title"/>
          </p:nvPr>
        </p:nvSpPr>
        <p:spPr/>
        <p:txBody>
          <a:bodyPr/>
          <a:lstStyle/>
          <a:p>
            <a:r>
              <a:rPr lang="en-US" dirty="0"/>
              <a:t>Information on Mortality Reporting</a:t>
            </a:r>
          </a:p>
        </p:txBody>
      </p:sp>
      <p:sp>
        <p:nvSpPr>
          <p:cNvPr id="3" name="Text Placeholder 2">
            <a:extLst>
              <a:ext uri="{FF2B5EF4-FFF2-40B4-BE49-F238E27FC236}">
                <a16:creationId xmlns:a16="http://schemas.microsoft.com/office/drawing/2014/main" id="{D85F0F2C-7154-4DE7-98BF-464AF0F52F7E}"/>
              </a:ext>
            </a:extLst>
          </p:cNvPr>
          <p:cNvSpPr>
            <a:spLocks noGrp="1"/>
          </p:cNvSpPr>
          <p:nvPr>
            <p:ph type="body" sz="quarter" idx="10"/>
          </p:nvPr>
        </p:nvSpPr>
        <p:spPr/>
        <p:txBody>
          <a:bodyPr/>
          <a:lstStyle/>
          <a:p>
            <a:r>
              <a:rPr lang="en-US" dirty="0"/>
              <a:t>National Vital Statistics System (NVSS) Modernization – </a:t>
            </a:r>
          </a:p>
          <a:p>
            <a:pPr lvl="1"/>
            <a:r>
              <a:rPr lang="en-US" dirty="0"/>
              <a:t>Background information, blogs and stories, technical resources</a:t>
            </a:r>
          </a:p>
          <a:p>
            <a:pPr lvl="2"/>
            <a:r>
              <a:rPr lang="en-US" dirty="0">
                <a:hlinkClick r:id="rId2"/>
              </a:rPr>
              <a:t>https://www.cdc.gov/nchs/nvss/modernization.htm</a:t>
            </a:r>
            <a:endParaRPr lang="en-US" dirty="0"/>
          </a:p>
          <a:p>
            <a:pPr lvl="2"/>
            <a:r>
              <a:rPr lang="en-US" dirty="0">
                <a:hlinkClick r:id="rId3"/>
              </a:rPr>
              <a:t>https://www.cdc.gov/surveillance/projects/Modernizing-Death-Reporting.html</a:t>
            </a:r>
            <a:endParaRPr lang="en-US" dirty="0"/>
          </a:p>
          <a:p>
            <a:r>
              <a:rPr lang="en-US" dirty="0"/>
              <a:t>Vital Records Death Reporting FHIR Implementation Guide:</a:t>
            </a:r>
          </a:p>
          <a:p>
            <a:pPr marL="533408" lvl="1" indent="0">
              <a:buNone/>
            </a:pPr>
            <a:r>
              <a:rPr lang="en-US" u="sng" dirty="0">
                <a:hlinkClick r:id="rId4"/>
              </a:rPr>
              <a:t>http://hl7.org/fhir/us/vrdr/</a:t>
            </a:r>
            <a:endParaRPr lang="en-US" u="sng" dirty="0"/>
          </a:p>
          <a:p>
            <a:pPr marL="533408" lvl="1" indent="0">
              <a:buNone/>
            </a:pPr>
            <a:endParaRPr lang="en-US" u="sng" dirty="0"/>
          </a:p>
          <a:p>
            <a:pPr marL="457200" indent="-457200"/>
            <a:endParaRPr lang="en-US" dirty="0"/>
          </a:p>
          <a:p>
            <a:pPr marL="609585" lvl="1" indent="0">
              <a:buNone/>
            </a:pPr>
            <a:endParaRPr lang="en-US" dirty="0"/>
          </a:p>
          <a:p>
            <a:pPr marL="609585" lvl="1" indent="0">
              <a:buNone/>
            </a:pPr>
            <a:endParaRPr lang="en-US" dirty="0"/>
          </a:p>
        </p:txBody>
      </p:sp>
    </p:spTree>
    <p:extLst>
      <p:ext uri="{BB962C8B-B14F-4D97-AF65-F5344CB8AC3E}">
        <p14:creationId xmlns:p14="http://schemas.microsoft.com/office/powerpoint/2010/main" val="346908864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1E3A-6F30-4E80-B63B-DBA3B1965FBD}"/>
              </a:ext>
            </a:extLst>
          </p:cNvPr>
          <p:cNvSpPr>
            <a:spLocks noGrp="1"/>
          </p:cNvSpPr>
          <p:nvPr>
            <p:ph type="title"/>
          </p:nvPr>
        </p:nvSpPr>
        <p:spPr/>
        <p:txBody>
          <a:bodyPr>
            <a:normAutofit/>
          </a:bodyPr>
          <a:lstStyle/>
          <a:p>
            <a:r>
              <a:rPr lang="en-US" sz="4000" b="0" dirty="0"/>
              <a:t>Discussion</a:t>
            </a:r>
          </a:p>
        </p:txBody>
      </p:sp>
    </p:spTree>
    <p:extLst>
      <p:ext uri="{BB962C8B-B14F-4D97-AF65-F5344CB8AC3E}">
        <p14:creationId xmlns:p14="http://schemas.microsoft.com/office/powerpoint/2010/main" val="1675274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3771-479B-4440-B2A7-86E792FB0EE6}"/>
              </a:ext>
            </a:extLst>
          </p:cNvPr>
          <p:cNvSpPr>
            <a:spLocks noGrp="1"/>
          </p:cNvSpPr>
          <p:nvPr>
            <p:ph type="title"/>
          </p:nvPr>
        </p:nvSpPr>
        <p:spPr>
          <a:xfrm>
            <a:off x="536713" y="365125"/>
            <a:ext cx="10817087" cy="1325563"/>
          </a:xfrm>
        </p:spPr>
        <p:txBody>
          <a:bodyPr>
            <a:normAutofit/>
          </a:bodyPr>
          <a:lstStyle/>
          <a:p>
            <a:r>
              <a:rPr lang="en-US" sz="3600" b="0" dirty="0"/>
              <a:t>Upcoming MedMorph Meetings</a:t>
            </a:r>
          </a:p>
        </p:txBody>
      </p:sp>
      <p:sp>
        <p:nvSpPr>
          <p:cNvPr id="3" name="Content Placeholder 2">
            <a:extLst>
              <a:ext uri="{FF2B5EF4-FFF2-40B4-BE49-F238E27FC236}">
                <a16:creationId xmlns:a16="http://schemas.microsoft.com/office/drawing/2014/main" id="{1863E1D0-A7F5-4A2E-9459-7524CBCBD317}"/>
              </a:ext>
            </a:extLst>
          </p:cNvPr>
          <p:cNvSpPr>
            <a:spLocks noGrp="1"/>
          </p:cNvSpPr>
          <p:nvPr>
            <p:ph idx="1"/>
          </p:nvPr>
        </p:nvSpPr>
        <p:spPr>
          <a:xfrm>
            <a:off x="701040" y="1690688"/>
            <a:ext cx="11145520" cy="4802187"/>
          </a:xfrm>
        </p:spPr>
        <p:txBody>
          <a:bodyPr>
            <a:normAutofit fontScale="85000" lnSpcReduction="20000"/>
          </a:bodyPr>
          <a:lstStyle/>
          <a:p>
            <a:pPr marL="0" indent="0">
              <a:buNone/>
            </a:pPr>
            <a:r>
              <a:rPr lang="en-US" sz="3200" dirty="0">
                <a:solidFill>
                  <a:srgbClr val="0070C0"/>
                </a:solidFill>
              </a:rPr>
              <a:t>Next Full TEP Meeting</a:t>
            </a:r>
          </a:p>
          <a:p>
            <a:pPr marL="0" indent="0">
              <a:buNone/>
            </a:pPr>
            <a:r>
              <a:rPr lang="en-US" sz="3200" dirty="0">
                <a:solidFill>
                  <a:srgbClr val="0070C0"/>
                </a:solidFill>
              </a:rPr>
              <a:t>	</a:t>
            </a:r>
            <a:r>
              <a:rPr lang="en-US" dirty="0"/>
              <a:t>Tue 8/21/2020 @ 3-4pm ET / 2-3pm CT / 1-2pm MT / 12-1pm PT</a:t>
            </a:r>
          </a:p>
          <a:p>
            <a:pPr marL="457200" lvl="1" indent="0">
              <a:buNone/>
            </a:pPr>
            <a:endParaRPr lang="en-US" sz="3200" dirty="0"/>
          </a:p>
          <a:p>
            <a:pPr marL="0" indent="0">
              <a:buNone/>
            </a:pPr>
            <a:r>
              <a:rPr lang="en-US" sz="3200" dirty="0">
                <a:solidFill>
                  <a:srgbClr val="0070C0"/>
                </a:solidFill>
              </a:rPr>
              <a:t>Reference Architecture Workgroup (Weekly)</a:t>
            </a:r>
          </a:p>
          <a:p>
            <a:pPr marL="0" indent="0">
              <a:buNone/>
            </a:pPr>
            <a:r>
              <a:rPr lang="en-US" sz="3200" dirty="0"/>
              <a:t>	</a:t>
            </a:r>
            <a:r>
              <a:rPr lang="en-US" dirty="0"/>
              <a:t>Wednesdays @ 1-2pm ET / 12-1pm CT / 11am-12pm MT / 10-11am PT</a:t>
            </a:r>
          </a:p>
          <a:p>
            <a:pPr marL="0" indent="0">
              <a:buNone/>
            </a:pPr>
            <a:endParaRPr lang="en-US" sz="3200" u="sng" dirty="0"/>
          </a:p>
          <a:p>
            <a:pPr marL="0" indent="0">
              <a:buNone/>
            </a:pPr>
            <a:r>
              <a:rPr lang="en-US" sz="3200" dirty="0">
                <a:solidFill>
                  <a:srgbClr val="0070C0"/>
                </a:solidFill>
              </a:rPr>
              <a:t>Consolidated Use Case Workgroups (Weekly)</a:t>
            </a:r>
          </a:p>
          <a:p>
            <a:pPr marL="0" indent="0">
              <a:buNone/>
            </a:pPr>
            <a:r>
              <a:rPr lang="en-US" sz="3200" dirty="0"/>
              <a:t>	</a:t>
            </a:r>
            <a:r>
              <a:rPr lang="en-US" dirty="0"/>
              <a:t>Thursdays @ 12-1pm ET / 11-12 am CT / 10am-11 am MT / 9-10 am PT</a:t>
            </a:r>
          </a:p>
          <a:p>
            <a:pPr marL="0" indent="0">
              <a:buNone/>
            </a:pPr>
            <a:endParaRPr lang="en-US" sz="3200" u="sng" dirty="0"/>
          </a:p>
          <a:p>
            <a:pPr marL="0" indent="0">
              <a:buNone/>
            </a:pPr>
            <a:r>
              <a:rPr lang="en-US" sz="3200" dirty="0">
                <a:solidFill>
                  <a:srgbClr val="0070C0"/>
                </a:solidFill>
              </a:rPr>
              <a:t>Evaluation Workgroup </a:t>
            </a:r>
          </a:p>
          <a:p>
            <a:pPr marL="0" indent="0">
              <a:buNone/>
            </a:pPr>
            <a:r>
              <a:rPr lang="en-US" sz="3200" dirty="0">
                <a:solidFill>
                  <a:srgbClr val="0070C0"/>
                </a:solidFill>
              </a:rPr>
              <a:t>	</a:t>
            </a:r>
            <a:r>
              <a:rPr lang="en-US" dirty="0"/>
              <a:t>Thursdays @ 10 -11 am ET/ 9-10 am CT/ 8-9 am MT/ 7-8 am PT</a:t>
            </a:r>
          </a:p>
          <a:p>
            <a:pPr marL="457200" lvl="1" indent="0">
              <a:buNone/>
            </a:pPr>
            <a:endParaRPr lang="en-US" dirty="0"/>
          </a:p>
          <a:p>
            <a:endParaRPr lang="en-US" sz="3200" dirty="0"/>
          </a:p>
          <a:p>
            <a:endParaRPr lang="en-US" sz="3200" dirty="0"/>
          </a:p>
        </p:txBody>
      </p:sp>
    </p:spTree>
    <p:extLst>
      <p:ext uri="{BB962C8B-B14F-4D97-AF65-F5344CB8AC3E}">
        <p14:creationId xmlns:p14="http://schemas.microsoft.com/office/powerpoint/2010/main" val="4006894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232064" y="11689"/>
            <a:ext cx="10515600" cy="1325563"/>
          </a:xfrm>
        </p:spPr>
        <p:txBody>
          <a:bodyPr>
            <a:normAutofit/>
          </a:bodyPr>
          <a:lstStyle/>
          <a:p>
            <a:r>
              <a:rPr lang="en-US" sz="3600" b="0"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232064" y="1212561"/>
            <a:ext cx="11634354" cy="5520748"/>
          </a:xfrm>
        </p:spPr>
        <p:txBody>
          <a:bodyPr>
            <a:normAutofit/>
          </a:bodyPr>
          <a:lstStyle/>
          <a:p>
            <a:pPr marL="0" indent="0">
              <a:buNone/>
            </a:pPr>
            <a:r>
              <a:rPr lang="en-US" sz="2000" dirty="0"/>
              <a:t>CDC Team</a:t>
            </a:r>
          </a:p>
          <a:p>
            <a:pPr lvl="1"/>
            <a:r>
              <a:rPr lang="en-US" sz="1800" dirty="0"/>
              <a:t>Maria Michaels: </a:t>
            </a:r>
            <a:r>
              <a:rPr lang="en-US" sz="1800" dirty="0">
                <a:hlinkClick r:id="rId2"/>
              </a:rPr>
              <a:t>ktx2@cdc.gov</a:t>
            </a:r>
            <a:r>
              <a:rPr lang="en-US" sz="1800" dirty="0"/>
              <a:t> </a:t>
            </a:r>
          </a:p>
          <a:p>
            <a:pPr lvl="1"/>
            <a:r>
              <a:rPr lang="en-US" sz="1800" dirty="0"/>
              <a:t>Wendy Blumenthal: </a:t>
            </a:r>
            <a:r>
              <a:rPr lang="en-US" sz="1800" dirty="0">
                <a:hlinkClick r:id="rId3"/>
              </a:rPr>
              <a:t>wfb6@cdc.gov</a:t>
            </a:r>
            <a:endParaRPr lang="en-US" sz="1800" dirty="0"/>
          </a:p>
          <a:p>
            <a:pPr lvl="1"/>
            <a:r>
              <a:rPr lang="en-US" sz="1800" dirty="0"/>
              <a:t>Arun Srinivasan: </a:t>
            </a:r>
            <a:r>
              <a:rPr lang="en-US" sz="1800" dirty="0">
                <a:hlinkClick r:id="rId4"/>
              </a:rPr>
              <a:t>fos2@cdc.gov</a:t>
            </a:r>
            <a:endParaRPr lang="en-US" sz="1800" dirty="0"/>
          </a:p>
          <a:p>
            <a:pPr lvl="1"/>
            <a:r>
              <a:rPr lang="en-US" sz="1800" dirty="0"/>
              <a:t>Syed Sameemuddin: </a:t>
            </a:r>
            <a:r>
              <a:rPr lang="en-US" sz="1800" dirty="0">
                <a:hlinkClick r:id="rId5"/>
              </a:rPr>
              <a:t>puv5@cdc.gov</a:t>
            </a:r>
            <a:endParaRPr lang="en-US" sz="1800" dirty="0"/>
          </a:p>
          <a:p>
            <a:pPr lvl="1"/>
            <a:r>
              <a:rPr lang="en-US" sz="1800" dirty="0"/>
              <a:t>Aaron Harris: </a:t>
            </a:r>
            <a:r>
              <a:rPr lang="en-US" sz="1800" dirty="0">
                <a:hlinkClick r:id="rId6"/>
              </a:rPr>
              <a:t>ieo9@cdc.gov</a:t>
            </a:r>
            <a:endParaRPr lang="en-US" sz="1800" dirty="0"/>
          </a:p>
          <a:p>
            <a:pPr lvl="1"/>
            <a:r>
              <a:rPr lang="en-US" sz="1800" dirty="0"/>
              <a:t>Brian Gugerty: </a:t>
            </a:r>
            <a:r>
              <a:rPr lang="en-US" sz="1800" dirty="0">
                <a:hlinkClick r:id="rId7"/>
              </a:rPr>
              <a:t>vaz6@cdc.gov</a:t>
            </a:r>
            <a:endParaRPr lang="en-US" sz="1800" dirty="0"/>
          </a:p>
          <a:p>
            <a:pPr lvl="1"/>
            <a:r>
              <a:rPr lang="en-US" sz="1800" dirty="0"/>
              <a:t>Cynthia Bush: </a:t>
            </a:r>
            <a:r>
              <a:rPr lang="en-US" sz="1800" dirty="0">
                <a:hlinkClick r:id="rId8"/>
              </a:rPr>
              <a:t>pdz1@cdc.gov</a:t>
            </a:r>
            <a:endParaRPr lang="en-US" sz="1800" dirty="0"/>
          </a:p>
          <a:p>
            <a:pPr lvl="1"/>
            <a:r>
              <a:rPr lang="en-US" sz="1800" dirty="0" err="1"/>
              <a:t>Shaoman</a:t>
            </a:r>
            <a:r>
              <a:rPr lang="en-US" sz="1800" dirty="0"/>
              <a:t> Yin: </a:t>
            </a:r>
            <a:r>
              <a:rPr lang="en-US" sz="1800" b="0" i="0" u="none" strike="noStrike" dirty="0">
                <a:solidFill>
                  <a:srgbClr val="1A73E8"/>
                </a:solidFill>
                <a:effectLst/>
                <a:latin typeface="Calibri" panose="020F0502020204030204" pitchFamily="34" charset="0"/>
                <a:cs typeface="Calibri" panose="020F0502020204030204" pitchFamily="34" charset="0"/>
                <a:hlinkClick r:id="rId9"/>
              </a:rPr>
              <a:t>wso3@cdc.gov</a:t>
            </a:r>
            <a:r>
              <a:rPr lang="en-US" sz="1800" b="0" i="0" u="none" strike="noStrike" dirty="0">
                <a:solidFill>
                  <a:srgbClr val="1A73E8"/>
                </a:solidFill>
                <a:effectLst/>
                <a:latin typeface="Calibri" panose="020F0502020204030204" pitchFamily="34" charset="0"/>
                <a:cs typeface="Calibri" panose="020F0502020204030204" pitchFamily="34" charset="0"/>
              </a:rPr>
              <a:t> </a:t>
            </a:r>
            <a:endParaRPr lang="en-US" sz="1800" dirty="0">
              <a:latin typeface="Calibri" panose="020F0502020204030204" pitchFamily="34" charset="0"/>
              <a:cs typeface="Calibri" panose="020F0502020204030204" pitchFamily="34" charset="0"/>
            </a:endParaRPr>
          </a:p>
          <a:p>
            <a:pPr lvl="1"/>
            <a:r>
              <a:rPr lang="en-US" sz="1800" dirty="0"/>
              <a:t>Laura Conn: </a:t>
            </a:r>
            <a:r>
              <a:rPr lang="en-US" sz="1800" dirty="0">
                <a:hlinkClick r:id="rId10"/>
              </a:rPr>
              <a:t>lbk1@cdc.gov</a:t>
            </a:r>
            <a:endParaRPr lang="en-US" sz="1800" dirty="0"/>
          </a:p>
          <a:p>
            <a:pPr marL="0" indent="0">
              <a:buNone/>
            </a:pPr>
            <a:r>
              <a:rPr lang="en-US" sz="2000" dirty="0"/>
              <a:t>TEP Co-Chairs</a:t>
            </a:r>
          </a:p>
          <a:p>
            <a:pPr lvl="1"/>
            <a:r>
              <a:rPr lang="en-US" sz="1800" dirty="0"/>
              <a:t>John Loonsk: </a:t>
            </a:r>
            <a:r>
              <a:rPr lang="en-US" sz="1800" dirty="0">
                <a:hlinkClick r:id="rId11"/>
              </a:rPr>
              <a:t>john.loonsk@jhu.edu</a:t>
            </a:r>
            <a:endParaRPr lang="en-US" sz="1800" dirty="0"/>
          </a:p>
          <a:p>
            <a:pPr lvl="1"/>
            <a:r>
              <a:rPr lang="en-US" sz="1800" dirty="0"/>
              <a:t>Bill Lober: </a:t>
            </a:r>
            <a:r>
              <a:rPr lang="en-US" sz="1800" dirty="0">
                <a:hlinkClick r:id="rId12"/>
              </a:rPr>
              <a:t>lober@uw.edu</a:t>
            </a:r>
            <a:endParaRPr lang="en-US" sz="1800" dirty="0"/>
          </a:p>
          <a:p>
            <a:endParaRPr lang="en-US" sz="20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5529695" y="1337252"/>
            <a:ext cx="6845877" cy="5520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Technical Leads</a:t>
            </a:r>
          </a:p>
          <a:p>
            <a:pPr lvl="1"/>
            <a:r>
              <a:rPr lang="en-US" sz="1800" dirty="0"/>
              <a:t>Nagesh “Dragon” Bashyam: </a:t>
            </a:r>
            <a:r>
              <a:rPr lang="en-US" sz="1800" dirty="0">
                <a:solidFill>
                  <a:srgbClr val="0070C0"/>
                </a:solidFill>
                <a:hlinkClick r:id="rId13">
                  <a:extLst>
                    <a:ext uri="{A12FA001-AC4F-418D-AE19-62706E023703}">
                      <ahyp:hlinkClr xmlns:ahyp="http://schemas.microsoft.com/office/drawing/2018/hyperlinkcolor" val="tx"/>
                    </a:ext>
                  </a:extLst>
                </a:hlinkClick>
              </a:rPr>
              <a:t>nagesh.bashyam@drajer.com</a:t>
            </a:r>
            <a:r>
              <a:rPr lang="en-US" sz="1800" dirty="0">
                <a:solidFill>
                  <a:srgbClr val="0070C0"/>
                </a:solidFill>
              </a:rPr>
              <a:t> </a:t>
            </a:r>
          </a:p>
          <a:p>
            <a:pPr marL="0" indent="0">
              <a:buFont typeface="Arial" panose="020B0604020202020204" pitchFamily="34" charset="0"/>
              <a:buNone/>
            </a:pPr>
            <a:r>
              <a:rPr lang="en-US" sz="2000" dirty="0"/>
              <a:t>Support Team</a:t>
            </a:r>
          </a:p>
          <a:p>
            <a:pPr lvl="1"/>
            <a:r>
              <a:rPr lang="en-US" sz="1800" dirty="0"/>
              <a:t>Becky Angeles: </a:t>
            </a:r>
            <a:r>
              <a:rPr lang="en-US" sz="1800" dirty="0">
                <a:solidFill>
                  <a:srgbClr val="0070C0"/>
                </a:solidFill>
                <a:hlinkClick r:id="rId14">
                  <a:extLst>
                    <a:ext uri="{A12FA001-AC4F-418D-AE19-62706E023703}">
                      <ahyp:hlinkClr xmlns:ahyp="http://schemas.microsoft.com/office/drawing/2018/hyperlinkcolor" val="tx"/>
                    </a:ext>
                  </a:extLst>
                </a:hlinkClick>
              </a:rPr>
              <a:t>becky.angeles@carradora.com</a:t>
            </a:r>
            <a:r>
              <a:rPr lang="en-US" sz="1800" dirty="0"/>
              <a:t> </a:t>
            </a:r>
          </a:p>
          <a:p>
            <a:pPr lvl="1"/>
            <a:r>
              <a:rPr lang="en-US" sz="1800" dirty="0"/>
              <a:t>Jamie Parker: </a:t>
            </a:r>
            <a:r>
              <a:rPr lang="en-US" sz="1800" dirty="0">
                <a:solidFill>
                  <a:srgbClr val="0070C0"/>
                </a:solidFill>
                <a:hlinkClick r:id="rId15">
                  <a:extLst>
                    <a:ext uri="{A12FA001-AC4F-418D-AE19-62706E023703}">
                      <ahyp:hlinkClr xmlns:ahyp="http://schemas.microsoft.com/office/drawing/2018/hyperlinkcolor" val="tx"/>
                    </a:ext>
                  </a:extLst>
                </a:hlinkClick>
              </a:rPr>
              <a:t>jamie.parker@carradora.com</a:t>
            </a:r>
            <a:r>
              <a:rPr lang="en-US" sz="1800" dirty="0">
                <a:solidFill>
                  <a:srgbClr val="0070C0"/>
                </a:solidFill>
              </a:rPr>
              <a:t> </a:t>
            </a:r>
          </a:p>
          <a:p>
            <a:pPr lvl="1"/>
            <a:r>
              <a:rPr lang="en-US" sz="1800" dirty="0"/>
              <a:t>Kishore Bashyam: </a:t>
            </a:r>
            <a:r>
              <a:rPr lang="en-US" sz="1800" dirty="0">
                <a:solidFill>
                  <a:srgbClr val="0070C0"/>
                </a:solidFill>
                <a:hlinkClick r:id="rId16">
                  <a:extLst>
                    <a:ext uri="{A12FA001-AC4F-418D-AE19-62706E023703}">
                      <ahyp:hlinkClr xmlns:ahyp="http://schemas.microsoft.com/office/drawing/2018/hyperlinkcolor" val="tx"/>
                    </a:ext>
                  </a:extLst>
                </a:hlinkClick>
              </a:rPr>
              <a:t>kishore.bashyam@drajer.com</a:t>
            </a:r>
            <a:endParaRPr lang="en-US" sz="1800" dirty="0">
              <a:solidFill>
                <a:srgbClr val="0070C0"/>
              </a:solidFill>
            </a:endParaRPr>
          </a:p>
          <a:p>
            <a:pPr lvl="1"/>
            <a:r>
              <a:rPr lang="en-US" sz="1800" dirty="0"/>
              <a:t>Mike Flanigan: </a:t>
            </a:r>
            <a:r>
              <a:rPr lang="en-US" sz="1800" dirty="0">
                <a:solidFill>
                  <a:srgbClr val="0070C0"/>
                </a:solidFill>
                <a:hlinkClick r:id="rId17">
                  <a:extLst>
                    <a:ext uri="{A12FA001-AC4F-418D-AE19-62706E023703}">
                      <ahyp:hlinkClr xmlns:ahyp="http://schemas.microsoft.com/office/drawing/2018/hyperlinkcolor" val="tx"/>
                    </a:ext>
                  </a:extLst>
                </a:hlinkClick>
              </a:rPr>
              <a:t>mike.flanigan@carradora.com</a:t>
            </a:r>
            <a:endParaRPr lang="en-US" sz="1800" dirty="0">
              <a:solidFill>
                <a:srgbClr val="0070C0"/>
              </a:solidFill>
            </a:endParaRPr>
          </a:p>
          <a:p>
            <a:pPr marL="0" indent="0">
              <a:buFont typeface="Arial" panose="020B0604020202020204" pitchFamily="34" charset="0"/>
              <a:buNone/>
            </a:pPr>
            <a:r>
              <a:rPr lang="en-US" sz="2000" dirty="0"/>
              <a:t>Technical SME</a:t>
            </a:r>
          </a:p>
          <a:p>
            <a:pPr lvl="1"/>
            <a:r>
              <a:rPr lang="en-US" sz="1800" dirty="0"/>
              <a:t>Brett Marquard: </a:t>
            </a:r>
            <a:r>
              <a:rPr lang="en-US" sz="1800" dirty="0">
                <a:solidFill>
                  <a:srgbClr val="0070C0"/>
                </a:solidFill>
                <a:hlinkClick r:id="rId18">
                  <a:extLst>
                    <a:ext uri="{A12FA001-AC4F-418D-AE19-62706E023703}">
                      <ahyp:hlinkClr xmlns:ahyp="http://schemas.microsoft.com/office/drawing/2018/hyperlinkcolor" val="tx"/>
                    </a:ext>
                  </a:extLst>
                </a:hlinkClick>
              </a:rPr>
              <a:t>brett@waveoneassociates.com</a:t>
            </a:r>
            <a:endParaRPr lang="en-US" sz="1800" dirty="0">
              <a:solidFill>
                <a:srgbClr val="0070C0"/>
              </a:solidFill>
            </a:endParaRPr>
          </a:p>
          <a:p>
            <a:endParaRPr lang="en-US" sz="2000" dirty="0"/>
          </a:p>
        </p:txBody>
      </p:sp>
    </p:spTree>
    <p:extLst>
      <p:ext uri="{BB962C8B-B14F-4D97-AF65-F5344CB8AC3E}">
        <p14:creationId xmlns:p14="http://schemas.microsoft.com/office/powerpoint/2010/main" val="3756491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CB01-78FB-4D1D-85D3-57E872F332BE}"/>
              </a:ext>
            </a:extLst>
          </p:cNvPr>
          <p:cNvSpPr>
            <a:spLocks noGrp="1"/>
          </p:cNvSpPr>
          <p:nvPr>
            <p:ph type="title"/>
          </p:nvPr>
        </p:nvSpPr>
        <p:spPr/>
        <p:txBody>
          <a:bodyPr>
            <a:normAutofit/>
          </a:bodyPr>
          <a:lstStyle/>
          <a:p>
            <a:r>
              <a:rPr lang="en-US" sz="4000" dirty="0"/>
              <a:t>Appendix A: MedMorph General Information</a:t>
            </a:r>
          </a:p>
        </p:txBody>
      </p:sp>
    </p:spTree>
    <p:extLst>
      <p:ext uri="{BB962C8B-B14F-4D97-AF65-F5344CB8AC3E}">
        <p14:creationId xmlns:p14="http://schemas.microsoft.com/office/powerpoint/2010/main" val="760284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65236" y="2442999"/>
            <a:ext cx="7718611" cy="1501944"/>
          </a:xfrm>
          <a:prstGeom prst="roundRect">
            <a:avLst>
              <a:gd name="adj" fmla="val 583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srgbClr val="002060"/>
                </a:solidFill>
                <a:latin typeface="Calibri" panose="020F0502020204030204"/>
              </a:rPr>
              <a:t>Agile Development: Iterative Design-Build-Test Cycles (test case: Hepatitis C)</a:t>
            </a: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effectLst>
                <a:outerShdw blurRad="38100" dist="38100" dir="2700000" algn="tl">
                  <a:srgbClr val="000000">
                    <a:alpha val="43137"/>
                  </a:srgbClr>
                </a:outerShdw>
              </a:effectLst>
              <a:latin typeface="Calibri" panose="020F0502020204030204"/>
            </a:endParaRPr>
          </a:p>
        </p:txBody>
      </p:sp>
      <p:sp>
        <p:nvSpPr>
          <p:cNvPr id="2" name="Rectangle 1"/>
          <p:cNvSpPr/>
          <p:nvPr/>
        </p:nvSpPr>
        <p:spPr>
          <a:xfrm>
            <a:off x="117057" y="575472"/>
            <a:ext cx="10954355" cy="57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prstClr val="white"/>
                </a:solidFill>
                <a:effectLst>
                  <a:outerShdw blurRad="38100" dist="38100" dir="2700000" algn="tl">
                    <a:srgbClr val="000000">
                      <a:alpha val="43137"/>
                    </a:srgbClr>
                  </a:outerShdw>
                </a:effectLst>
                <a:latin typeface="Calibri" panose="020F0502020204030204"/>
              </a:rPr>
              <a:t>Technical Expert Panel:</a:t>
            </a:r>
          </a:p>
          <a:p>
            <a:pPr algn="ctr" defTabSz="914377">
              <a:defRPr/>
            </a:pPr>
            <a:r>
              <a:rPr lang="en-US" sz="1200" b="1" dirty="0">
                <a:solidFill>
                  <a:prstClr val="white"/>
                </a:solidFill>
                <a:latin typeface="Calibri" panose="020F0502020204030204"/>
              </a:rPr>
              <a:t>End Users, Data Recipients, Stakeholders – Including representatives of additional use cases</a:t>
            </a:r>
          </a:p>
        </p:txBody>
      </p:sp>
      <p:sp>
        <p:nvSpPr>
          <p:cNvPr id="8" name="Rounded Rectangle 7"/>
          <p:cNvSpPr/>
          <p:nvPr/>
        </p:nvSpPr>
        <p:spPr>
          <a:xfrm>
            <a:off x="117059" y="1815469"/>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Fully Modeled Use Cases</a:t>
            </a:r>
          </a:p>
          <a:p>
            <a:pPr algn="ctr" defTabSz="914377">
              <a:defRPr/>
            </a:pPr>
            <a:r>
              <a:rPr lang="en-US" sz="1400" b="1" dirty="0">
                <a:solidFill>
                  <a:prstClr val="white"/>
                </a:solidFill>
                <a:latin typeface="Calibri" panose="020F0502020204030204"/>
              </a:rPr>
              <a:t>Hepatitis C, Cancer, Healthcare Surveys</a:t>
            </a:r>
          </a:p>
        </p:txBody>
      </p:sp>
      <p:sp>
        <p:nvSpPr>
          <p:cNvPr id="9" name="Rounded Rectangle 8"/>
          <p:cNvSpPr/>
          <p:nvPr/>
        </p:nvSpPr>
        <p:spPr>
          <a:xfrm>
            <a:off x="117059" y="2442998"/>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Technological Strategies</a:t>
            </a:r>
          </a:p>
          <a:p>
            <a:pPr algn="ctr" defTabSz="914377">
              <a:defRPr/>
            </a:pPr>
            <a:r>
              <a:rPr lang="en-US" sz="1400" b="1" dirty="0">
                <a:solidFill>
                  <a:prstClr val="white"/>
                </a:solidFill>
                <a:latin typeface="Calibri" panose="020F0502020204030204"/>
              </a:rPr>
              <a:t>To develop scalable and extensible application</a:t>
            </a:r>
          </a:p>
        </p:txBody>
      </p:sp>
      <p:sp>
        <p:nvSpPr>
          <p:cNvPr id="10" name="Rounded Rectangle 9"/>
          <p:cNvSpPr/>
          <p:nvPr/>
        </p:nvSpPr>
        <p:spPr>
          <a:xfrm>
            <a:off x="117058" y="1815469"/>
            <a:ext cx="3219166" cy="5558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Fully Modeled Use Cases</a:t>
            </a:r>
          </a:p>
          <a:p>
            <a:pPr algn="ctr" defTabSz="914377">
              <a:defRPr/>
            </a:pPr>
            <a:r>
              <a:rPr lang="en-US" sz="1200" b="1" dirty="0">
                <a:solidFill>
                  <a:prstClr val="white"/>
                </a:solidFill>
                <a:latin typeface="Calibri" panose="020F0502020204030204"/>
              </a:rPr>
              <a:t>Hepatitis C, Cancer, Healthcare Surveys</a:t>
            </a:r>
          </a:p>
        </p:txBody>
      </p:sp>
      <p:sp>
        <p:nvSpPr>
          <p:cNvPr id="11" name="Rounded Rectangle 10"/>
          <p:cNvSpPr/>
          <p:nvPr/>
        </p:nvSpPr>
        <p:spPr>
          <a:xfrm>
            <a:off x="117058" y="2442998"/>
            <a:ext cx="3248178" cy="5558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Technological Strategies</a:t>
            </a:r>
          </a:p>
          <a:p>
            <a:pPr algn="ctr" defTabSz="914377">
              <a:defRPr/>
            </a:pPr>
            <a:r>
              <a:rPr lang="en-US" sz="1200" b="1" dirty="0">
                <a:solidFill>
                  <a:prstClr val="white"/>
                </a:solidFill>
                <a:latin typeface="Calibri" panose="020F0502020204030204"/>
              </a:rPr>
              <a:t>To develop scalable and extensible architecture</a:t>
            </a:r>
          </a:p>
        </p:txBody>
      </p:sp>
      <p:grpSp>
        <p:nvGrpSpPr>
          <p:cNvPr id="4" name="Group 3"/>
          <p:cNvGrpSpPr/>
          <p:nvPr/>
        </p:nvGrpSpPr>
        <p:grpSpPr>
          <a:xfrm>
            <a:off x="3352801" y="1815469"/>
            <a:ext cx="7718611" cy="555812"/>
            <a:chOff x="3352800" y="1815468"/>
            <a:chExt cx="7718611" cy="555812"/>
          </a:xfrm>
        </p:grpSpPr>
        <p:sp>
          <p:nvSpPr>
            <p:cNvPr id="12" name="Rounded Rectangle 11"/>
            <p:cNvSpPr/>
            <p:nvPr/>
          </p:nvSpPr>
          <p:spPr>
            <a:xfrm>
              <a:off x="3352800" y="1815468"/>
              <a:ext cx="7718611" cy="5558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Implementation Guides</a:t>
              </a:r>
            </a:p>
            <a:p>
              <a:pPr algn="ctr" defTabSz="914377">
                <a:defRPr/>
              </a:pPr>
              <a:r>
                <a:rPr lang="en-US" sz="1200" b="1" dirty="0">
                  <a:solidFill>
                    <a:prstClr val="white"/>
                  </a:solidFill>
                  <a:latin typeface="Calibri" panose="020F0502020204030204"/>
                </a:rPr>
                <a:t>For general use and for each use case</a:t>
              </a:r>
            </a:p>
          </p:txBody>
        </p:sp>
        <p:sp>
          <p:nvSpPr>
            <p:cNvPr id="74" name="Flowchart: Multidocument 73"/>
            <p:cNvSpPr/>
            <p:nvPr/>
          </p:nvSpPr>
          <p:spPr>
            <a:xfrm>
              <a:off x="3917575" y="1903773"/>
              <a:ext cx="636495" cy="358588"/>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grpSp>
      <p:sp>
        <p:nvSpPr>
          <p:cNvPr id="75" name="Flowchart: Process 74"/>
          <p:cNvSpPr/>
          <p:nvPr/>
        </p:nvSpPr>
        <p:spPr>
          <a:xfrm>
            <a:off x="5012325" y="6400670"/>
            <a:ext cx="6056779" cy="352228"/>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dirty="0">
                <a:solidFill>
                  <a:prstClr val="white"/>
                </a:solidFill>
                <a:latin typeface="Calibri" panose="020F0502020204030204"/>
              </a:rPr>
              <a:t>Measure and Evaluate</a:t>
            </a:r>
          </a:p>
        </p:txBody>
      </p:sp>
      <p:sp>
        <p:nvSpPr>
          <p:cNvPr id="77" name="Rounded Rectangle 76"/>
          <p:cNvSpPr/>
          <p:nvPr/>
        </p:nvSpPr>
        <p:spPr>
          <a:xfrm rot="16200000">
            <a:off x="8535620" y="3169406"/>
            <a:ext cx="6177425" cy="989557"/>
          </a:xfrm>
          <a:prstGeom prst="roundRect">
            <a:avLst>
              <a:gd name="adj" fmla="val 933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PRODUCTS:  </a:t>
            </a:r>
            <a:r>
              <a:rPr lang="en-US" dirty="0">
                <a:solidFill>
                  <a:prstClr val="white"/>
                </a:solidFill>
                <a:latin typeface="Calibri" panose="020F0502020204030204"/>
              </a:rPr>
              <a:t>Reference Architecture, Reference Implementation</a:t>
            </a:r>
          </a:p>
          <a:p>
            <a:pPr algn="ctr" defTabSz="914377">
              <a:defRPr/>
            </a:pPr>
            <a:r>
              <a:rPr lang="en-US" dirty="0">
                <a:solidFill>
                  <a:prstClr val="white"/>
                </a:solidFill>
                <a:latin typeface="Calibri" panose="020F0502020204030204"/>
              </a:rPr>
              <a:t>(Open Source Software) &amp;  Balloted Implementation Guides, Roadmap for Scalability and Sustainability</a:t>
            </a:r>
          </a:p>
        </p:txBody>
      </p:sp>
      <p:sp>
        <p:nvSpPr>
          <p:cNvPr id="66" name="Rectangle 65"/>
          <p:cNvSpPr/>
          <p:nvPr/>
        </p:nvSpPr>
        <p:spPr>
          <a:xfrm>
            <a:off x="126144" y="1195471"/>
            <a:ext cx="10954355" cy="573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effectLst>
                  <a:outerShdw blurRad="38100" dist="38100" dir="2700000" algn="tl">
                    <a:srgbClr val="000000">
                      <a:alpha val="43137"/>
                    </a:srgbClr>
                  </a:outerShdw>
                </a:effectLst>
                <a:latin typeface="Calibri" panose="020F0502020204030204"/>
              </a:rPr>
              <a:t>Foundation of standards supported by health IT certification (CCDS/USCDI, APIs, FHIR)</a:t>
            </a:r>
            <a:endParaRPr lang="en-US" sz="1051" b="1" dirty="0">
              <a:solidFill>
                <a:prstClr val="white"/>
              </a:solidFill>
              <a:latin typeface="Calibri" panose="020F0502020204030204"/>
            </a:endParaRPr>
          </a:p>
        </p:txBody>
      </p:sp>
      <p:grpSp>
        <p:nvGrpSpPr>
          <p:cNvPr id="20" name="Group 19"/>
          <p:cNvGrpSpPr/>
          <p:nvPr/>
        </p:nvGrpSpPr>
        <p:grpSpPr>
          <a:xfrm>
            <a:off x="270060" y="4016662"/>
            <a:ext cx="3845465" cy="2334703"/>
            <a:chOff x="631512" y="3584623"/>
            <a:chExt cx="3631499" cy="2334702"/>
          </a:xfrm>
        </p:grpSpPr>
        <p:pic>
          <p:nvPicPr>
            <p:cNvPr id="56" name="Picture 5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7195" y="3760869"/>
              <a:ext cx="360965" cy="362813"/>
            </a:xfrm>
            <a:prstGeom prst="rect">
              <a:avLst/>
            </a:prstGeom>
          </p:spPr>
        </p:pic>
        <p:sp>
          <p:nvSpPr>
            <p:cNvPr id="57" name="TextBox 56"/>
            <p:cNvSpPr txBox="1"/>
            <p:nvPr/>
          </p:nvSpPr>
          <p:spPr>
            <a:xfrm>
              <a:off x="1151580" y="3786539"/>
              <a:ext cx="1041300"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Software</a:t>
              </a:r>
            </a:p>
          </p:txBody>
        </p:sp>
        <p:sp>
          <p:nvSpPr>
            <p:cNvPr id="58" name="TextBox 57"/>
            <p:cNvSpPr txBox="1"/>
            <p:nvPr/>
          </p:nvSpPr>
          <p:spPr>
            <a:xfrm>
              <a:off x="1184218" y="4202586"/>
              <a:ext cx="1921904"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Clinical organization</a:t>
              </a:r>
            </a:p>
          </p:txBody>
        </p:sp>
        <p:sp>
          <p:nvSpPr>
            <p:cNvPr id="59" name="TextBox 58"/>
            <p:cNvSpPr txBox="1"/>
            <p:nvPr/>
          </p:nvSpPr>
          <p:spPr>
            <a:xfrm>
              <a:off x="1182229" y="4620973"/>
              <a:ext cx="1438465"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EHR platform</a:t>
              </a:r>
            </a:p>
          </p:txBody>
        </p:sp>
        <p:grpSp>
          <p:nvGrpSpPr>
            <p:cNvPr id="72" name="Group 71"/>
            <p:cNvGrpSpPr/>
            <p:nvPr/>
          </p:nvGrpSpPr>
          <p:grpSpPr>
            <a:xfrm>
              <a:off x="839510" y="4209488"/>
              <a:ext cx="312072" cy="291609"/>
              <a:chOff x="162559" y="5670817"/>
              <a:chExt cx="313670" cy="291609"/>
            </a:xfrm>
          </p:grpSpPr>
          <p:sp>
            <p:nvSpPr>
              <p:cNvPr id="60" name="Rectangle 59"/>
              <p:cNvSpPr/>
              <p:nvPr/>
            </p:nvSpPr>
            <p:spPr>
              <a:xfrm>
                <a:off x="162559" y="5670817"/>
                <a:ext cx="313670" cy="291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sp>
            <p:nvSpPr>
              <p:cNvPr id="61" name="Cross 60"/>
              <p:cNvSpPr/>
              <p:nvPr/>
            </p:nvSpPr>
            <p:spPr>
              <a:xfrm>
                <a:off x="231572" y="5733834"/>
                <a:ext cx="201952"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grpSp>
        <p:sp>
          <p:nvSpPr>
            <p:cNvPr id="62" name="Flowchart: Magnetic Disk 61"/>
            <p:cNvSpPr/>
            <p:nvPr/>
          </p:nvSpPr>
          <p:spPr>
            <a:xfrm>
              <a:off x="863022" y="4657723"/>
              <a:ext cx="288560" cy="295835"/>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sp>
          <p:nvSpPr>
            <p:cNvPr id="3" name="Rectangle 2"/>
            <p:cNvSpPr/>
            <p:nvPr/>
          </p:nvSpPr>
          <p:spPr>
            <a:xfrm>
              <a:off x="631512" y="3584623"/>
              <a:ext cx="3631499" cy="233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 name="Flowchart: Connector 4"/>
            <p:cNvSpPr/>
            <p:nvPr/>
          </p:nvSpPr>
          <p:spPr>
            <a:xfrm>
              <a:off x="863623" y="5107134"/>
              <a:ext cx="287959" cy="2592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68" name="TextBox 67"/>
            <p:cNvSpPr txBox="1"/>
            <p:nvPr/>
          </p:nvSpPr>
          <p:spPr>
            <a:xfrm>
              <a:off x="1184994" y="5034677"/>
              <a:ext cx="3022522" cy="830997"/>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Other testing partners (e.g., public health departments, registries, health IT developers, etc.)</a:t>
              </a:r>
            </a:p>
          </p:txBody>
        </p:sp>
      </p:grpSp>
      <p:grpSp>
        <p:nvGrpSpPr>
          <p:cNvPr id="6" name="Group 5"/>
          <p:cNvGrpSpPr/>
          <p:nvPr/>
        </p:nvGrpSpPr>
        <p:grpSpPr>
          <a:xfrm>
            <a:off x="4184185" y="4002610"/>
            <a:ext cx="6895407" cy="2348753"/>
            <a:chOff x="4418814" y="3570572"/>
            <a:chExt cx="6660776" cy="2348753"/>
          </a:xfrm>
        </p:grpSpPr>
        <p:sp>
          <p:nvSpPr>
            <p:cNvPr id="30" name="Rectangle 29"/>
            <p:cNvSpPr/>
            <p:nvPr/>
          </p:nvSpPr>
          <p:spPr>
            <a:xfrm>
              <a:off x="4418814" y="3570572"/>
              <a:ext cx="6660776" cy="234875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prstClr val="white"/>
                  </a:solidFill>
                  <a:effectLst>
                    <a:outerShdw blurRad="38100" dist="38100" dir="2700000" algn="tl">
                      <a:srgbClr val="000000">
                        <a:alpha val="43137"/>
                      </a:srgbClr>
                    </a:outerShdw>
                  </a:effectLst>
                  <a:latin typeface="Calibri" panose="020F0502020204030204"/>
                </a:rPr>
                <a:t>National Test Collaborative</a:t>
              </a:r>
            </a:p>
            <a:p>
              <a:pPr algn="ctr" defTabSz="914377">
                <a:defRPr/>
              </a:pPr>
              <a:r>
                <a:rPr lang="en-US" dirty="0">
                  <a:solidFill>
                    <a:prstClr val="white"/>
                  </a:solidFill>
                  <a:latin typeface="Calibri" panose="020F0502020204030204"/>
                </a:rPr>
                <a:t>Including a variety of clinical organizations and their EHR platforms</a:t>
              </a: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r>
                <a:rPr lang="en-US" dirty="0">
                  <a:solidFill>
                    <a:prstClr val="white"/>
                  </a:solidFill>
                  <a:latin typeface="Calibri" panose="020F0502020204030204"/>
                </a:rPr>
                <a:t>  </a:t>
              </a:r>
            </a:p>
          </p:txBody>
        </p:sp>
        <p:sp>
          <p:nvSpPr>
            <p:cNvPr id="31" name="Flowchart: Magnetic Disk 30"/>
            <p:cNvSpPr/>
            <p:nvPr/>
          </p:nvSpPr>
          <p:spPr>
            <a:xfrm>
              <a:off x="5133824" y="4531937"/>
              <a:ext cx="527701" cy="627529"/>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2" name="Rectangle 31"/>
            <p:cNvSpPr/>
            <p:nvPr/>
          </p:nvSpPr>
          <p:spPr>
            <a:xfrm>
              <a:off x="4486899" y="4531937"/>
              <a:ext cx="570700" cy="6185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4" name="Cross 33"/>
            <p:cNvSpPr/>
            <p:nvPr/>
          </p:nvSpPr>
          <p:spPr>
            <a:xfrm>
              <a:off x="4588531" y="4657444"/>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5" name="Flowchart: Magnetic Disk 34"/>
            <p:cNvSpPr/>
            <p:nvPr/>
          </p:nvSpPr>
          <p:spPr>
            <a:xfrm>
              <a:off x="5856315" y="5354553"/>
              <a:ext cx="345937" cy="439270"/>
            </a:xfrm>
            <a:prstGeom prst="flowChartMagneticDisk">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6" name="Rectangle 35"/>
            <p:cNvSpPr/>
            <p:nvPr/>
          </p:nvSpPr>
          <p:spPr>
            <a:xfrm>
              <a:off x="5404838" y="5360828"/>
              <a:ext cx="374125" cy="432995"/>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7" name="Cross 36"/>
            <p:cNvSpPr/>
            <p:nvPr/>
          </p:nvSpPr>
          <p:spPr>
            <a:xfrm>
              <a:off x="5478628" y="5457653"/>
              <a:ext cx="240875" cy="263562"/>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8" name="Flowchart: Magnetic Disk 37"/>
            <p:cNvSpPr/>
            <p:nvPr/>
          </p:nvSpPr>
          <p:spPr>
            <a:xfrm>
              <a:off x="6943207" y="4455999"/>
              <a:ext cx="664298" cy="862693"/>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9" name="Rectangle 38"/>
            <p:cNvSpPr/>
            <p:nvPr/>
          </p:nvSpPr>
          <p:spPr>
            <a:xfrm>
              <a:off x="6150462" y="4468324"/>
              <a:ext cx="718427" cy="8503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0" name="Cross 39"/>
            <p:cNvSpPr/>
            <p:nvPr/>
          </p:nvSpPr>
          <p:spPr>
            <a:xfrm>
              <a:off x="6306816" y="471087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1" name="Flowchart: Magnetic Disk 40"/>
            <p:cNvSpPr/>
            <p:nvPr/>
          </p:nvSpPr>
          <p:spPr>
            <a:xfrm>
              <a:off x="7103361" y="5551773"/>
              <a:ext cx="252931" cy="295835"/>
            </a:xfrm>
            <a:prstGeom prst="flowChartMagneticDisk">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2" name="Rectangle 41"/>
            <p:cNvSpPr/>
            <p:nvPr/>
          </p:nvSpPr>
          <p:spPr>
            <a:xfrm>
              <a:off x="6773059" y="5555999"/>
              <a:ext cx="273541" cy="291609"/>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3" name="Cross 42"/>
            <p:cNvSpPr/>
            <p:nvPr/>
          </p:nvSpPr>
          <p:spPr>
            <a:xfrm>
              <a:off x="6833243" y="5619016"/>
              <a:ext cx="176115"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4" name="Flowchart: Magnetic Disk 43"/>
            <p:cNvSpPr/>
            <p:nvPr/>
          </p:nvSpPr>
          <p:spPr>
            <a:xfrm>
              <a:off x="8461112" y="4514571"/>
              <a:ext cx="355710" cy="432084"/>
            </a:xfrm>
            <a:prstGeom prst="flowChartMagneticDisk">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5" name="Rectangle 44"/>
            <p:cNvSpPr/>
            <p:nvPr/>
          </p:nvSpPr>
          <p:spPr>
            <a:xfrm>
              <a:off x="7986181" y="4520744"/>
              <a:ext cx="384694" cy="4259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6" name="Cross 45"/>
            <p:cNvSpPr/>
            <p:nvPr/>
          </p:nvSpPr>
          <p:spPr>
            <a:xfrm>
              <a:off x="8054688" y="4598120"/>
              <a:ext cx="247681" cy="25925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7" name="Flowchart: Magnetic Disk 46"/>
            <p:cNvSpPr/>
            <p:nvPr/>
          </p:nvSpPr>
          <p:spPr>
            <a:xfrm>
              <a:off x="10559221" y="5316899"/>
              <a:ext cx="406524" cy="502022"/>
            </a:xfrm>
            <a:prstGeom prst="flowChartMagneticDisk">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8" name="Rectangle 47"/>
            <p:cNvSpPr/>
            <p:nvPr/>
          </p:nvSpPr>
          <p:spPr>
            <a:xfrm>
              <a:off x="10034276" y="5334827"/>
              <a:ext cx="439649" cy="49485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9" name="Cross 48"/>
            <p:cNvSpPr/>
            <p:nvPr/>
          </p:nvSpPr>
          <p:spPr>
            <a:xfrm>
              <a:off x="10127534" y="5437033"/>
              <a:ext cx="283062" cy="301214"/>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0" name="Flowchart: Magnetic Disk 49"/>
            <p:cNvSpPr/>
            <p:nvPr/>
          </p:nvSpPr>
          <p:spPr>
            <a:xfrm>
              <a:off x="8466976" y="5211113"/>
              <a:ext cx="527701" cy="62752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1" name="Rectangle 50"/>
            <p:cNvSpPr/>
            <p:nvPr/>
          </p:nvSpPr>
          <p:spPr>
            <a:xfrm>
              <a:off x="7820052" y="5211113"/>
              <a:ext cx="570700" cy="6185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2" name="Cross 51"/>
            <p:cNvSpPr/>
            <p:nvPr/>
          </p:nvSpPr>
          <p:spPr>
            <a:xfrm>
              <a:off x="7921683" y="533662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3" name="Flowchart: Magnetic Disk 52"/>
            <p:cNvSpPr/>
            <p:nvPr/>
          </p:nvSpPr>
          <p:spPr>
            <a:xfrm>
              <a:off x="9805505" y="4350504"/>
              <a:ext cx="652787" cy="842681"/>
            </a:xfrm>
            <a:prstGeom prst="flowChartMagneticDisk">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4" name="Rectangle 53"/>
            <p:cNvSpPr/>
            <p:nvPr/>
          </p:nvSpPr>
          <p:spPr>
            <a:xfrm>
              <a:off x="9023506" y="4350504"/>
              <a:ext cx="705978" cy="830642"/>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5" name="Cross 54"/>
            <p:cNvSpPr/>
            <p:nvPr/>
          </p:nvSpPr>
          <p:spPr>
            <a:xfrm>
              <a:off x="9176388" y="4513020"/>
              <a:ext cx="454534" cy="505609"/>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69" name="Flowchart: Connector 68"/>
            <p:cNvSpPr/>
            <p:nvPr/>
          </p:nvSpPr>
          <p:spPr>
            <a:xfrm>
              <a:off x="4571693" y="5341255"/>
              <a:ext cx="287959" cy="25924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73" name="Flowchart: Connector 72"/>
            <p:cNvSpPr/>
            <p:nvPr/>
          </p:nvSpPr>
          <p:spPr>
            <a:xfrm>
              <a:off x="9087690" y="5230453"/>
              <a:ext cx="423404" cy="336200"/>
            </a:xfrm>
            <a:prstGeom prst="flowChartConnector">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76" name="Flowchart: Connector 75"/>
            <p:cNvSpPr/>
            <p:nvPr/>
          </p:nvSpPr>
          <p:spPr>
            <a:xfrm>
              <a:off x="10651731" y="4260364"/>
              <a:ext cx="337587" cy="327470"/>
            </a:xfrm>
            <a:prstGeom prst="flowChartConnector">
              <a:avLst/>
            </a:prstGeom>
            <a:solidFill>
              <a:srgbClr val="4F6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0" name="Flowchart: Connector 79"/>
            <p:cNvSpPr/>
            <p:nvPr/>
          </p:nvSpPr>
          <p:spPr>
            <a:xfrm>
              <a:off x="4922303" y="5468095"/>
              <a:ext cx="404823" cy="361582"/>
            </a:xfrm>
            <a:prstGeom prst="flowChartConnector">
              <a:avLst/>
            </a:prstGeom>
            <a:solidFill>
              <a:srgbClr val="25B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1" name="Flowchart: Connector 80"/>
            <p:cNvSpPr/>
            <p:nvPr/>
          </p:nvSpPr>
          <p:spPr>
            <a:xfrm>
              <a:off x="7692225" y="4708841"/>
              <a:ext cx="182910" cy="182624"/>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2" name="Flowchart: Connector 81"/>
            <p:cNvSpPr/>
            <p:nvPr/>
          </p:nvSpPr>
          <p:spPr>
            <a:xfrm>
              <a:off x="6289939" y="5438299"/>
              <a:ext cx="397824" cy="37226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3" name="Flowchart: Connector 82"/>
            <p:cNvSpPr/>
            <p:nvPr/>
          </p:nvSpPr>
          <p:spPr>
            <a:xfrm>
              <a:off x="9165914" y="5624320"/>
              <a:ext cx="262697" cy="241354"/>
            </a:xfrm>
            <a:prstGeom prst="flowChartConnector">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4" name="Flowchart: Connector 83"/>
            <p:cNvSpPr/>
            <p:nvPr/>
          </p:nvSpPr>
          <p:spPr>
            <a:xfrm>
              <a:off x="9532207" y="5411634"/>
              <a:ext cx="481482" cy="454039"/>
            </a:xfrm>
            <a:prstGeom prst="flowChartConnector">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5" name="Flowchart: Connector 84"/>
            <p:cNvSpPr/>
            <p:nvPr/>
          </p:nvSpPr>
          <p:spPr>
            <a:xfrm>
              <a:off x="5763429" y="4802826"/>
              <a:ext cx="299206" cy="287657"/>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6" name="Flowchart: Connector 85"/>
            <p:cNvSpPr/>
            <p:nvPr/>
          </p:nvSpPr>
          <p:spPr>
            <a:xfrm>
              <a:off x="7430377" y="5341635"/>
              <a:ext cx="299206" cy="287657"/>
            </a:xfrm>
            <a:prstGeom prst="flowChartConnector">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7" name="Flowchart: Connector 86"/>
            <p:cNvSpPr/>
            <p:nvPr/>
          </p:nvSpPr>
          <p:spPr>
            <a:xfrm>
              <a:off x="10571706" y="4695212"/>
              <a:ext cx="201803" cy="164621"/>
            </a:xfrm>
            <a:prstGeom prst="flowChart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8" name="Flowchart: Connector 87"/>
            <p:cNvSpPr/>
            <p:nvPr/>
          </p:nvSpPr>
          <p:spPr>
            <a:xfrm>
              <a:off x="5661526" y="4249461"/>
              <a:ext cx="428074" cy="401089"/>
            </a:xfrm>
            <a:prstGeom prst="flowChartConnec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9" name="Flowchart: Connector 88"/>
            <p:cNvSpPr/>
            <p:nvPr/>
          </p:nvSpPr>
          <p:spPr>
            <a:xfrm>
              <a:off x="10651731" y="4953558"/>
              <a:ext cx="314391" cy="257555"/>
            </a:xfrm>
            <a:prstGeom prst="flowChart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grpSp>
      <p:grpSp>
        <p:nvGrpSpPr>
          <p:cNvPr id="71" name="Group 70"/>
          <p:cNvGrpSpPr/>
          <p:nvPr/>
        </p:nvGrpSpPr>
        <p:grpSpPr>
          <a:xfrm>
            <a:off x="3579163" y="2810313"/>
            <a:ext cx="7319679" cy="1281955"/>
            <a:chOff x="3769661" y="1434352"/>
            <a:chExt cx="7319678" cy="1281955"/>
          </a:xfrm>
        </p:grpSpPr>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69661" y="1434353"/>
              <a:ext cx="793375" cy="793375"/>
            </a:xfrm>
            <a:prstGeom prst="rect">
              <a:avLst/>
            </a:prstGeom>
          </p:spPr>
        </p:pic>
        <p:pic>
          <p:nvPicPr>
            <p:cNvPr id="13" name="Picture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01990" y="1434353"/>
              <a:ext cx="793375" cy="793375"/>
            </a:xfrm>
            <a:prstGeom prst="rect">
              <a:avLst/>
            </a:prstGeom>
          </p:spPr>
        </p:pic>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34319" y="1434353"/>
              <a:ext cx="793375" cy="793375"/>
            </a:xfrm>
            <a:prstGeom prst="rect">
              <a:avLst/>
            </a:prstGeom>
          </p:spPr>
        </p:pic>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66648" y="1434353"/>
              <a:ext cx="793375" cy="793375"/>
            </a:xfrm>
            <a:prstGeom prst="rect">
              <a:avLst/>
            </a:prstGeom>
          </p:spPr>
        </p:pic>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98977" y="1434353"/>
              <a:ext cx="793375" cy="793375"/>
            </a:xfrm>
            <a:prstGeom prst="rect">
              <a:avLst/>
            </a:prstGeom>
          </p:spPr>
        </p:pic>
        <p:pic>
          <p:nvPicPr>
            <p:cNvPr id="17" name="Picture 1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31306" y="1434352"/>
              <a:ext cx="793375" cy="793375"/>
            </a:xfrm>
            <a:prstGeom prst="rect">
              <a:avLst/>
            </a:prstGeom>
          </p:spPr>
        </p:pic>
        <p:pic>
          <p:nvPicPr>
            <p:cNvPr id="18" name="Picture 1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63635" y="1434352"/>
              <a:ext cx="793375" cy="793375"/>
            </a:xfrm>
            <a:prstGeom prst="rect">
              <a:avLst/>
            </a:prstGeom>
          </p:spPr>
        </p:pic>
        <p:pic>
          <p:nvPicPr>
            <p:cNvPr id="19" name="Picture 1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95964" y="1434352"/>
              <a:ext cx="793375" cy="793375"/>
            </a:xfrm>
            <a:prstGeom prst="rect">
              <a:avLst/>
            </a:prstGeom>
          </p:spPr>
        </p:pic>
        <p:sp>
          <p:nvSpPr>
            <p:cNvPr id="21" name="Curved Up Arrow 20"/>
            <p:cNvSpPr/>
            <p:nvPr/>
          </p:nvSpPr>
          <p:spPr>
            <a:xfrm>
              <a:off x="4294095"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2" name="Curved Up Arrow 21"/>
            <p:cNvSpPr/>
            <p:nvPr/>
          </p:nvSpPr>
          <p:spPr>
            <a:xfrm>
              <a:off x="5232028"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3" name="Curved Up Arrow 22"/>
            <p:cNvSpPr/>
            <p:nvPr/>
          </p:nvSpPr>
          <p:spPr>
            <a:xfrm>
              <a:off x="6169960"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4" name="Curved Up Arrow 23"/>
            <p:cNvSpPr/>
            <p:nvPr/>
          </p:nvSpPr>
          <p:spPr>
            <a:xfrm>
              <a:off x="7107892" y="2236692"/>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5" name="Curved Up Arrow 24"/>
            <p:cNvSpPr/>
            <p:nvPr/>
          </p:nvSpPr>
          <p:spPr>
            <a:xfrm>
              <a:off x="8045824" y="2227726"/>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6" name="Curved Up Arrow 25"/>
            <p:cNvSpPr/>
            <p:nvPr/>
          </p:nvSpPr>
          <p:spPr>
            <a:xfrm>
              <a:off x="8983756" y="2236692"/>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7" name="Curved Up Arrow 26"/>
            <p:cNvSpPr/>
            <p:nvPr/>
          </p:nvSpPr>
          <p:spPr>
            <a:xfrm>
              <a:off x="9921688" y="2227726"/>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grpSp>
      <p:sp>
        <p:nvSpPr>
          <p:cNvPr id="29" name="TextBox 28"/>
          <p:cNvSpPr txBox="1"/>
          <p:nvPr/>
        </p:nvSpPr>
        <p:spPr>
          <a:xfrm>
            <a:off x="42692" y="30929"/>
            <a:ext cx="12192000" cy="584775"/>
          </a:xfrm>
          <a:prstGeom prst="rect">
            <a:avLst/>
          </a:prstGeom>
          <a:noFill/>
        </p:spPr>
        <p:txBody>
          <a:bodyPr wrap="square" rtlCol="0">
            <a:spAutoFit/>
          </a:bodyPr>
          <a:lstStyle/>
          <a:p>
            <a:pPr algn="ctr" defTabSz="914377">
              <a:defRPr/>
            </a:pPr>
            <a:r>
              <a:rPr lang="en-US" sz="3200" b="1" dirty="0">
                <a:solidFill>
                  <a:srgbClr val="5B9BD5">
                    <a:lumMod val="50000"/>
                  </a:srgbClr>
                </a:solidFill>
                <a:latin typeface="Calibri" panose="020F0502020204030204"/>
              </a:rPr>
              <a:t>Making EHR Data More Available for Research and Public Health</a:t>
            </a:r>
          </a:p>
        </p:txBody>
      </p:sp>
      <p:sp>
        <p:nvSpPr>
          <p:cNvPr id="90" name="Flowchart: Process 89"/>
          <p:cNvSpPr/>
          <p:nvPr/>
        </p:nvSpPr>
        <p:spPr>
          <a:xfrm>
            <a:off x="456093" y="6400670"/>
            <a:ext cx="4556235" cy="35222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black"/>
                </a:solidFill>
                <a:latin typeface="Calibri" panose="020F0502020204030204"/>
              </a:rPr>
              <a:t>Evaluation Planning</a:t>
            </a:r>
          </a:p>
        </p:txBody>
      </p:sp>
      <p:sp>
        <p:nvSpPr>
          <p:cNvPr id="63" name="TextBox 62"/>
          <p:cNvSpPr txBox="1"/>
          <p:nvPr/>
        </p:nvSpPr>
        <p:spPr>
          <a:xfrm>
            <a:off x="120957" y="3022641"/>
            <a:ext cx="3215267" cy="830997"/>
          </a:xfrm>
          <a:prstGeom prst="rect">
            <a:avLst/>
          </a:prstGeom>
          <a:noFill/>
        </p:spPr>
        <p:txBody>
          <a:bodyPr wrap="square" rtlCol="0">
            <a:spAutoFit/>
          </a:bodyPr>
          <a:lstStyle/>
          <a:p>
            <a:pPr defTabSz="914377"/>
            <a:r>
              <a:rPr lang="en-US" sz="1200" b="1" dirty="0">
                <a:solidFill>
                  <a:prstClr val="black"/>
                </a:solidFill>
                <a:latin typeface="Calibri" panose="020F0502020204030204"/>
              </a:rPr>
              <a:t>CCDS: </a:t>
            </a:r>
            <a:r>
              <a:rPr lang="en-US" sz="1200" dirty="0">
                <a:solidFill>
                  <a:prstClr val="black"/>
                </a:solidFill>
                <a:latin typeface="Calibri" panose="020F0502020204030204"/>
              </a:rPr>
              <a:t>Core Clinical Data Set</a:t>
            </a:r>
          </a:p>
          <a:p>
            <a:pPr defTabSz="914377"/>
            <a:r>
              <a:rPr lang="en-US" sz="1200" b="1" dirty="0">
                <a:solidFill>
                  <a:prstClr val="black"/>
                </a:solidFill>
                <a:latin typeface="Calibri" panose="020F0502020204030204"/>
              </a:rPr>
              <a:t>USCDI: </a:t>
            </a:r>
            <a:r>
              <a:rPr lang="en-US" sz="1200" dirty="0">
                <a:solidFill>
                  <a:prstClr val="black"/>
                </a:solidFill>
                <a:latin typeface="Calibri" panose="020F0502020204030204"/>
              </a:rPr>
              <a:t>US Core Data for Interoperability</a:t>
            </a:r>
          </a:p>
          <a:p>
            <a:pPr defTabSz="914377"/>
            <a:r>
              <a:rPr lang="en-US" sz="1200" b="1" dirty="0">
                <a:solidFill>
                  <a:prstClr val="black"/>
                </a:solidFill>
                <a:latin typeface="Calibri" panose="020F0502020204030204"/>
              </a:rPr>
              <a:t>APIs: </a:t>
            </a:r>
            <a:r>
              <a:rPr lang="en-US" sz="1200" dirty="0">
                <a:solidFill>
                  <a:prstClr val="black"/>
                </a:solidFill>
                <a:latin typeface="Calibri" panose="020F0502020204030204"/>
              </a:rPr>
              <a:t>Application Programming Interfaces</a:t>
            </a:r>
          </a:p>
          <a:p>
            <a:pPr defTabSz="914377"/>
            <a:r>
              <a:rPr lang="en-US" sz="1200" b="1" dirty="0">
                <a:solidFill>
                  <a:prstClr val="black"/>
                </a:solidFill>
                <a:latin typeface="Calibri" panose="020F0502020204030204"/>
              </a:rPr>
              <a:t>FHIR: </a:t>
            </a:r>
            <a:r>
              <a:rPr lang="en-US" sz="1200" dirty="0">
                <a:solidFill>
                  <a:prstClr val="black"/>
                </a:solidFill>
                <a:latin typeface="Calibri" panose="020F0502020204030204"/>
              </a:rPr>
              <a:t>Fast Healthcare Interoperability Resources</a:t>
            </a:r>
          </a:p>
        </p:txBody>
      </p:sp>
    </p:spTree>
    <p:extLst>
      <p:ext uri="{BB962C8B-B14F-4D97-AF65-F5344CB8AC3E}">
        <p14:creationId xmlns:p14="http://schemas.microsoft.com/office/powerpoint/2010/main" val="36249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8" grpId="0" animBg="1"/>
      <p:bldP spid="9" grpId="0" animBg="1"/>
      <p:bldP spid="10" grpId="0" animBg="1"/>
      <p:bldP spid="11" grpId="0" animBg="1"/>
      <p:bldP spid="75" grpId="0" animBg="1"/>
      <p:bldP spid="66" grpId="0" animBg="1"/>
      <p:bldP spid="90" grpId="0" animBg="1"/>
      <p:bldP spid="6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A556-4D22-4747-8450-E035158A0433}"/>
              </a:ext>
            </a:extLst>
          </p:cNvPr>
          <p:cNvSpPr>
            <a:spLocks noGrp="1"/>
          </p:cNvSpPr>
          <p:nvPr>
            <p:ph type="title"/>
          </p:nvPr>
        </p:nvSpPr>
        <p:spPr/>
        <p:txBody>
          <a:bodyPr>
            <a:normAutofit/>
          </a:bodyPr>
          <a:lstStyle/>
          <a:p>
            <a:r>
              <a:rPr lang="en-US" sz="4000" dirty="0"/>
              <a:t>Evaluation WG</a:t>
            </a:r>
          </a:p>
        </p:txBody>
      </p:sp>
      <p:sp>
        <p:nvSpPr>
          <p:cNvPr id="3" name="Content Placeholder 2">
            <a:extLst>
              <a:ext uri="{FF2B5EF4-FFF2-40B4-BE49-F238E27FC236}">
                <a16:creationId xmlns:a16="http://schemas.microsoft.com/office/drawing/2014/main" id="{174CD03F-E505-44D4-946B-0205A21119AB}"/>
              </a:ext>
            </a:extLst>
          </p:cNvPr>
          <p:cNvSpPr>
            <a:spLocks noGrp="1"/>
          </p:cNvSpPr>
          <p:nvPr>
            <p:ph idx="1"/>
          </p:nvPr>
        </p:nvSpPr>
        <p:spPr/>
        <p:txBody>
          <a:bodyPr/>
          <a:lstStyle/>
          <a:p>
            <a:r>
              <a:rPr lang="en-US" b="1" dirty="0"/>
              <a:t>Short-term evaluation</a:t>
            </a:r>
            <a:r>
              <a:rPr lang="en-US" dirty="0"/>
              <a:t>: focused on Hep C pilot </a:t>
            </a:r>
          </a:p>
          <a:p>
            <a:r>
              <a:rPr lang="en-US" b="1" dirty="0"/>
              <a:t>Long-term evaluation</a:t>
            </a:r>
            <a:r>
              <a:rPr lang="en-US" dirty="0"/>
              <a:t>: focused on broader impacts to research and public health</a:t>
            </a:r>
          </a:p>
        </p:txBody>
      </p:sp>
    </p:spTree>
    <p:extLst>
      <p:ext uri="{BB962C8B-B14F-4D97-AF65-F5344CB8AC3E}">
        <p14:creationId xmlns:p14="http://schemas.microsoft.com/office/powerpoint/2010/main" val="3629211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C108-43E7-4319-9829-F2926ADDFABA}"/>
              </a:ext>
            </a:extLst>
          </p:cNvPr>
          <p:cNvSpPr>
            <a:spLocks noGrp="1"/>
          </p:cNvSpPr>
          <p:nvPr>
            <p:ph type="title"/>
          </p:nvPr>
        </p:nvSpPr>
        <p:spPr/>
        <p:txBody>
          <a:bodyPr>
            <a:normAutofit/>
          </a:bodyPr>
          <a:lstStyle/>
          <a:p>
            <a:r>
              <a:rPr lang="en-US" sz="4000" dirty="0"/>
              <a:t>Appendix B: HL7 FHIR Resources</a:t>
            </a:r>
          </a:p>
        </p:txBody>
      </p:sp>
    </p:spTree>
    <p:extLst>
      <p:ext uri="{BB962C8B-B14F-4D97-AF65-F5344CB8AC3E}">
        <p14:creationId xmlns:p14="http://schemas.microsoft.com/office/powerpoint/2010/main" val="41844447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B5D4-3108-4A31-9F22-9CE75745FDDC}"/>
              </a:ext>
            </a:extLst>
          </p:cNvPr>
          <p:cNvSpPr>
            <a:spLocks noGrp="1"/>
          </p:cNvSpPr>
          <p:nvPr>
            <p:ph type="title"/>
          </p:nvPr>
        </p:nvSpPr>
        <p:spPr/>
        <p:txBody>
          <a:bodyPr>
            <a:normAutofit/>
          </a:bodyPr>
          <a:lstStyle/>
          <a:p>
            <a:r>
              <a:rPr lang="en-US" sz="4000" dirty="0"/>
              <a:t>Helpful FHIR Links</a:t>
            </a:r>
          </a:p>
        </p:txBody>
      </p:sp>
      <p:sp>
        <p:nvSpPr>
          <p:cNvPr id="3" name="Content Placeholder 2">
            <a:extLst>
              <a:ext uri="{FF2B5EF4-FFF2-40B4-BE49-F238E27FC236}">
                <a16:creationId xmlns:a16="http://schemas.microsoft.com/office/drawing/2014/main" id="{D1712365-4958-4DA5-B296-B08D9DB2AB25}"/>
              </a:ext>
            </a:extLst>
          </p:cNvPr>
          <p:cNvSpPr>
            <a:spLocks noGrp="1"/>
          </p:cNvSpPr>
          <p:nvPr>
            <p:ph idx="1"/>
          </p:nvPr>
        </p:nvSpPr>
        <p:spPr/>
        <p:txBody>
          <a:bodyPr>
            <a:normAutofit fontScale="92500" lnSpcReduction="10000"/>
          </a:bodyPr>
          <a:lstStyle/>
          <a:p>
            <a:r>
              <a:rPr lang="en-US" dirty="0"/>
              <a:t>FHIR Home Page &amp; Summary:</a:t>
            </a:r>
          </a:p>
          <a:p>
            <a:pPr lvl="1"/>
            <a:r>
              <a:rPr lang="en-US" dirty="0">
                <a:hlinkClick r:id="rId2"/>
              </a:rPr>
              <a:t>https://hl7.org/fhir/</a:t>
            </a:r>
            <a:endParaRPr lang="en-US" dirty="0"/>
          </a:p>
          <a:p>
            <a:pPr lvl="1"/>
            <a:r>
              <a:rPr lang="en-US" dirty="0">
                <a:hlinkClick r:id="rId3"/>
              </a:rPr>
              <a:t>https://hl7.org/fhir/summary.html</a:t>
            </a:r>
            <a:endParaRPr lang="en-US" dirty="0"/>
          </a:p>
          <a:p>
            <a:r>
              <a:rPr lang="en-US" dirty="0"/>
              <a:t>FHIR Overview by user type:</a:t>
            </a:r>
          </a:p>
          <a:p>
            <a:pPr lvl="1"/>
            <a:r>
              <a:rPr lang="en-US" dirty="0"/>
              <a:t>General: </a:t>
            </a:r>
            <a:r>
              <a:rPr lang="en-US" u="sng" dirty="0">
                <a:hlinkClick r:id="rId4"/>
              </a:rPr>
              <a:t>https://www.hl7.org/fhir/overview.html</a:t>
            </a:r>
            <a:endParaRPr lang="en-US" dirty="0"/>
          </a:p>
          <a:p>
            <a:pPr lvl="1"/>
            <a:r>
              <a:rPr lang="en-US" dirty="0"/>
              <a:t>Developer: </a:t>
            </a:r>
            <a:r>
              <a:rPr lang="en-US" u="sng" dirty="0">
                <a:hlinkClick r:id="rId5"/>
              </a:rPr>
              <a:t>https://www.hl7.org/fhir/overview-dev.html</a:t>
            </a:r>
            <a:endParaRPr lang="en-US" dirty="0"/>
          </a:p>
          <a:p>
            <a:pPr lvl="1"/>
            <a:r>
              <a:rPr lang="en-US" dirty="0"/>
              <a:t>Clinical: </a:t>
            </a:r>
            <a:r>
              <a:rPr lang="en-US" u="sng" dirty="0">
                <a:hlinkClick r:id="rId6"/>
              </a:rPr>
              <a:t>https://www.hl7.org/fhir/overview-clinical.html</a:t>
            </a:r>
            <a:endParaRPr lang="en-US" dirty="0"/>
          </a:p>
          <a:p>
            <a:pPr lvl="1"/>
            <a:r>
              <a:rPr lang="en-US" dirty="0"/>
              <a:t>Architects: </a:t>
            </a:r>
            <a:r>
              <a:rPr lang="en-US" u="sng" dirty="0">
                <a:hlinkClick r:id="rId7"/>
              </a:rPr>
              <a:t>https://www.hl7.org/fhir/overview-arch.html</a:t>
            </a:r>
            <a:endParaRPr lang="en-US" u="sng" dirty="0"/>
          </a:p>
          <a:p>
            <a:r>
              <a:rPr lang="en-US" dirty="0"/>
              <a:t>FHIR Implementation Guide Publishing: </a:t>
            </a:r>
            <a:r>
              <a:rPr lang="en-US" sz="2400" dirty="0">
                <a:hlinkClick r:id="rId8"/>
              </a:rPr>
              <a:t>https://confluence.hl7.org/display/FHIR/IG+Publisher+Documentation</a:t>
            </a:r>
            <a:endParaRPr lang="en-US" sz="2400" dirty="0"/>
          </a:p>
          <a:p>
            <a:r>
              <a:rPr lang="en-US" dirty="0"/>
              <a:t>FHIR Implementation Guide Process Flow: </a:t>
            </a:r>
            <a:r>
              <a:rPr lang="en-US" sz="2400" dirty="0">
                <a:hlinkClick r:id="rId9"/>
              </a:rPr>
              <a:t>https://confluence.hl7.org/display/FHIR/FHIR+Implementation+Guide+Process+Flow</a:t>
            </a:r>
            <a:endParaRPr lang="en-US" sz="2400" dirty="0"/>
          </a:p>
          <a:p>
            <a:endParaRPr lang="en-US" dirty="0"/>
          </a:p>
          <a:p>
            <a:endParaRPr lang="en-US" dirty="0"/>
          </a:p>
        </p:txBody>
      </p:sp>
    </p:spTree>
    <p:extLst>
      <p:ext uri="{BB962C8B-B14F-4D97-AF65-F5344CB8AC3E}">
        <p14:creationId xmlns:p14="http://schemas.microsoft.com/office/powerpoint/2010/main" val="1152760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8357-2B1D-4C33-844B-E0FC3CECC022}"/>
              </a:ext>
            </a:extLst>
          </p:cNvPr>
          <p:cNvSpPr>
            <a:spLocks noGrp="1"/>
          </p:cNvSpPr>
          <p:nvPr>
            <p:ph type="title"/>
          </p:nvPr>
        </p:nvSpPr>
        <p:spPr>
          <a:xfrm>
            <a:off x="561975" y="147637"/>
            <a:ext cx="10515600" cy="1325563"/>
          </a:xfrm>
        </p:spPr>
        <p:txBody>
          <a:bodyPr>
            <a:normAutofit/>
          </a:bodyPr>
          <a:lstStyle/>
          <a:p>
            <a:r>
              <a:rPr lang="en-US" sz="3600" b="0" dirty="0"/>
              <a:t>MedMorph: Deliverables and Artifacts</a:t>
            </a:r>
          </a:p>
        </p:txBody>
      </p:sp>
      <p:sp>
        <p:nvSpPr>
          <p:cNvPr id="3" name="Content Placeholder 2">
            <a:extLst>
              <a:ext uri="{FF2B5EF4-FFF2-40B4-BE49-F238E27FC236}">
                <a16:creationId xmlns:a16="http://schemas.microsoft.com/office/drawing/2014/main" id="{D313D690-B600-4BE3-888B-23424ED47293}"/>
              </a:ext>
            </a:extLst>
          </p:cNvPr>
          <p:cNvSpPr>
            <a:spLocks noGrp="1"/>
          </p:cNvSpPr>
          <p:nvPr>
            <p:ph idx="1"/>
          </p:nvPr>
        </p:nvSpPr>
        <p:spPr/>
        <p:txBody>
          <a:bodyPr/>
          <a:lstStyle/>
          <a:p>
            <a:pPr marL="0" indent="0">
              <a:buNone/>
            </a:pPr>
            <a:endParaRPr lang="en-US" dirty="0"/>
          </a:p>
        </p:txBody>
      </p:sp>
      <p:graphicFrame>
        <p:nvGraphicFramePr>
          <p:cNvPr id="4" name="Table 4">
            <a:extLst>
              <a:ext uri="{FF2B5EF4-FFF2-40B4-BE49-F238E27FC236}">
                <a16:creationId xmlns:a16="http://schemas.microsoft.com/office/drawing/2014/main" id="{62A048D1-A96C-482F-92FF-C9064DF46B65}"/>
              </a:ext>
            </a:extLst>
          </p:cNvPr>
          <p:cNvGraphicFramePr>
            <a:graphicFrameLocks noGrp="1"/>
          </p:cNvGraphicFramePr>
          <p:nvPr>
            <p:extLst>
              <p:ext uri="{D42A27DB-BD31-4B8C-83A1-F6EECF244321}">
                <p14:modId xmlns:p14="http://schemas.microsoft.com/office/powerpoint/2010/main" val="2359992759"/>
              </p:ext>
            </p:extLst>
          </p:nvPr>
        </p:nvGraphicFramePr>
        <p:xfrm>
          <a:off x="561975" y="1473200"/>
          <a:ext cx="10515600" cy="48514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638732863"/>
                    </a:ext>
                  </a:extLst>
                </a:gridCol>
                <a:gridCol w="3505200">
                  <a:extLst>
                    <a:ext uri="{9D8B030D-6E8A-4147-A177-3AD203B41FA5}">
                      <a16:colId xmlns:a16="http://schemas.microsoft.com/office/drawing/2014/main" val="618982031"/>
                    </a:ext>
                  </a:extLst>
                </a:gridCol>
                <a:gridCol w="3505200">
                  <a:extLst>
                    <a:ext uri="{9D8B030D-6E8A-4147-A177-3AD203B41FA5}">
                      <a16:colId xmlns:a16="http://schemas.microsoft.com/office/drawing/2014/main" val="2815919684"/>
                    </a:ext>
                  </a:extLst>
                </a:gridCol>
              </a:tblGrid>
              <a:tr h="370840">
                <a:tc>
                  <a:txBody>
                    <a:bodyPr/>
                    <a:lstStyle/>
                    <a:p>
                      <a:r>
                        <a:rPr lang="en-US" dirty="0"/>
                        <a:t>Artifact</a:t>
                      </a:r>
                    </a:p>
                  </a:txBody>
                  <a:tcPr/>
                </a:tc>
                <a:tc>
                  <a:txBody>
                    <a:bodyPr/>
                    <a:lstStyle/>
                    <a:p>
                      <a:r>
                        <a:rPr lang="en-US" dirty="0"/>
                        <a:t>Location</a:t>
                      </a:r>
                    </a:p>
                  </a:txBody>
                  <a:tcPr/>
                </a:tc>
                <a:tc>
                  <a:txBody>
                    <a:bodyPr/>
                    <a:lstStyle/>
                    <a:p>
                      <a:r>
                        <a:rPr lang="en-US" dirty="0"/>
                        <a:t>Use</a:t>
                      </a:r>
                    </a:p>
                  </a:txBody>
                  <a:tcPr/>
                </a:tc>
                <a:extLst>
                  <a:ext uri="{0D108BD9-81ED-4DB2-BD59-A6C34878D82A}">
                    <a16:rowId xmlns:a16="http://schemas.microsoft.com/office/drawing/2014/main" val="1408389673"/>
                  </a:ext>
                </a:extLst>
              </a:tr>
              <a:tr h="370840">
                <a:tc>
                  <a:txBody>
                    <a:bodyPr/>
                    <a:lstStyle/>
                    <a:p>
                      <a:r>
                        <a:rPr lang="en-US" dirty="0"/>
                        <a:t>Reference Architecture Confluence Page</a:t>
                      </a:r>
                    </a:p>
                  </a:txBody>
                  <a:tcPr/>
                </a:tc>
                <a:tc>
                  <a:txBody>
                    <a:bodyPr/>
                    <a:lstStyle/>
                    <a:p>
                      <a:r>
                        <a:rPr lang="en-US" dirty="0">
                          <a:hlinkClick r:id="rId2"/>
                        </a:rPr>
                        <a:t>https://carradora.atlassian.net/wiki/spaces/MedMorph/pages/545914881/Reference+Architecture+Document</a:t>
                      </a:r>
                      <a:endParaRPr lang="en-US" dirty="0"/>
                    </a:p>
                  </a:txBody>
                  <a:tcPr/>
                </a:tc>
                <a:tc>
                  <a:txBody>
                    <a:bodyPr/>
                    <a:lstStyle/>
                    <a:p>
                      <a:r>
                        <a:rPr lang="en-US" dirty="0"/>
                        <a:t>Content will feed into the RA HL7 FHIR Ballot</a:t>
                      </a:r>
                    </a:p>
                  </a:txBody>
                  <a:tcPr/>
                </a:tc>
                <a:extLst>
                  <a:ext uri="{0D108BD9-81ED-4DB2-BD59-A6C34878D82A}">
                    <a16:rowId xmlns:a16="http://schemas.microsoft.com/office/drawing/2014/main" val="3239695677"/>
                  </a:ext>
                </a:extLst>
              </a:tr>
              <a:tr h="370840">
                <a:tc>
                  <a:txBody>
                    <a:bodyPr/>
                    <a:lstStyle/>
                    <a:p>
                      <a:r>
                        <a:rPr lang="en-US" dirty="0"/>
                        <a:t>Health Care Survey Use Case Confluence Page</a:t>
                      </a:r>
                    </a:p>
                  </a:txBody>
                  <a:tcPr/>
                </a:tc>
                <a:tc>
                  <a:txBody>
                    <a:bodyPr/>
                    <a:lstStyle/>
                    <a:p>
                      <a:r>
                        <a:rPr lang="en-US" dirty="0">
                          <a:hlinkClick r:id="rId3"/>
                        </a:rPr>
                        <a:t>https://carradora.atlassian.net/wiki/spaces/MedMorph/pages/692060180/Health+Care+Survey+Use+Case+-+DRAFT</a:t>
                      </a:r>
                      <a:endParaRPr lang="en-US" dirty="0"/>
                    </a:p>
                  </a:txBody>
                  <a:tcPr/>
                </a:tc>
                <a:tc>
                  <a:txBody>
                    <a:bodyPr/>
                    <a:lstStyle/>
                    <a:p>
                      <a:r>
                        <a:rPr lang="en-US" dirty="0"/>
                        <a:t>User story should be supported by the RA</a:t>
                      </a:r>
                    </a:p>
                  </a:txBody>
                  <a:tcPr/>
                </a:tc>
                <a:extLst>
                  <a:ext uri="{0D108BD9-81ED-4DB2-BD59-A6C34878D82A}">
                    <a16:rowId xmlns:a16="http://schemas.microsoft.com/office/drawing/2014/main" val="4037507156"/>
                  </a:ext>
                </a:extLst>
              </a:tr>
              <a:tr h="370840">
                <a:tc>
                  <a:txBody>
                    <a:bodyPr/>
                    <a:lstStyle/>
                    <a:p>
                      <a:r>
                        <a:rPr lang="en-US" dirty="0"/>
                        <a:t>Hepatitis C Use Case Confluence Page</a:t>
                      </a:r>
                    </a:p>
                  </a:txBody>
                  <a:tcPr/>
                </a:tc>
                <a:tc>
                  <a:txBody>
                    <a:bodyPr/>
                    <a:lstStyle/>
                    <a:p>
                      <a:r>
                        <a:rPr lang="en-US" dirty="0">
                          <a:hlinkClick r:id="rId4"/>
                        </a:rPr>
                        <a:t>https://carradora.atlassian.net/wiki/spaces/MedMorph/pages/694452251/Hepatitis+C+Use+Case+-+DRAFT</a:t>
                      </a:r>
                      <a:endParaRPr lang="en-US" dirty="0"/>
                    </a:p>
                  </a:txBody>
                  <a:tcPr/>
                </a:tc>
                <a:tc>
                  <a:txBody>
                    <a:bodyPr/>
                    <a:lstStyle/>
                    <a:p>
                      <a:r>
                        <a:rPr lang="en-US" dirty="0"/>
                        <a:t>User story should be supported by the RA</a:t>
                      </a:r>
                    </a:p>
                  </a:txBody>
                  <a:tcPr/>
                </a:tc>
                <a:extLst>
                  <a:ext uri="{0D108BD9-81ED-4DB2-BD59-A6C34878D82A}">
                    <a16:rowId xmlns:a16="http://schemas.microsoft.com/office/drawing/2014/main" val="1497786516"/>
                  </a:ext>
                </a:extLst>
              </a:tr>
              <a:tr h="370840">
                <a:tc>
                  <a:txBody>
                    <a:bodyPr/>
                    <a:lstStyle/>
                    <a:p>
                      <a:r>
                        <a:rPr lang="en-US" dirty="0"/>
                        <a:t>Cancer Use Case Confluence Page</a:t>
                      </a:r>
                    </a:p>
                  </a:txBody>
                  <a:tcPr/>
                </a:tc>
                <a:tc>
                  <a:txBody>
                    <a:bodyPr/>
                    <a:lstStyle/>
                    <a:p>
                      <a:r>
                        <a:rPr lang="en-US" dirty="0">
                          <a:hlinkClick r:id="rId5"/>
                        </a:rPr>
                        <a:t>https://carradora.atlassian.net/wiki/spaces/MedMorph/pages/699990019/Cancer+Use+Case+-+DRAFT</a:t>
                      </a:r>
                      <a:endParaRPr lang="en-US" dirty="0"/>
                    </a:p>
                  </a:txBody>
                  <a:tcPr/>
                </a:tc>
                <a:tc>
                  <a:txBody>
                    <a:bodyPr/>
                    <a:lstStyle/>
                    <a:p>
                      <a:r>
                        <a:rPr lang="en-US" dirty="0"/>
                        <a:t>User story should be supported by the RA</a:t>
                      </a:r>
                    </a:p>
                  </a:txBody>
                  <a:tcPr/>
                </a:tc>
                <a:extLst>
                  <a:ext uri="{0D108BD9-81ED-4DB2-BD59-A6C34878D82A}">
                    <a16:rowId xmlns:a16="http://schemas.microsoft.com/office/drawing/2014/main" val="1236035643"/>
                  </a:ext>
                </a:extLst>
              </a:tr>
            </a:tbl>
          </a:graphicData>
        </a:graphic>
      </p:graphicFrame>
    </p:spTree>
    <p:extLst>
      <p:ext uri="{BB962C8B-B14F-4D97-AF65-F5344CB8AC3E}">
        <p14:creationId xmlns:p14="http://schemas.microsoft.com/office/powerpoint/2010/main" val="236089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1500D-16BE-4A07-94D5-F2A5377FB2A3}"/>
              </a:ext>
            </a:extLst>
          </p:cNvPr>
          <p:cNvSpPr>
            <a:spLocks noGrp="1"/>
          </p:cNvSpPr>
          <p:nvPr>
            <p:ph type="title"/>
          </p:nvPr>
        </p:nvSpPr>
        <p:spPr>
          <a:xfrm>
            <a:off x="180623" y="228600"/>
            <a:ext cx="9736636" cy="739185"/>
          </a:xfrm>
        </p:spPr>
        <p:txBody>
          <a:bodyPr>
            <a:noAutofit/>
          </a:bodyPr>
          <a:lstStyle/>
          <a:p>
            <a:pPr fontAlgn="base">
              <a:spcAft>
                <a:spcPct val="0"/>
              </a:spcAft>
            </a:pPr>
            <a:r>
              <a:rPr lang="en-US" sz="3600" b="0" dirty="0">
                <a:ea typeface="ＭＳ Ｐゴシック" charset="0"/>
                <a:cs typeface="Arial" pitchFamily="34" charset="0"/>
              </a:rPr>
              <a:t>HL7: Deliverables and Artifacts</a:t>
            </a:r>
          </a:p>
        </p:txBody>
      </p:sp>
      <p:graphicFrame>
        <p:nvGraphicFramePr>
          <p:cNvPr id="7" name="Table 4">
            <a:extLst>
              <a:ext uri="{FF2B5EF4-FFF2-40B4-BE49-F238E27FC236}">
                <a16:creationId xmlns:a16="http://schemas.microsoft.com/office/drawing/2014/main" id="{750AF550-701F-49C4-9E68-09B4648EB01C}"/>
              </a:ext>
            </a:extLst>
          </p:cNvPr>
          <p:cNvGraphicFramePr>
            <a:graphicFrameLocks noGrp="1"/>
          </p:cNvGraphicFramePr>
          <p:nvPr>
            <p:ph idx="1"/>
            <p:extLst>
              <p:ext uri="{D42A27DB-BD31-4B8C-83A1-F6EECF244321}">
                <p14:modId xmlns:p14="http://schemas.microsoft.com/office/powerpoint/2010/main" val="447019423"/>
              </p:ext>
            </p:extLst>
          </p:nvPr>
        </p:nvGraphicFramePr>
        <p:xfrm>
          <a:off x="95250" y="870541"/>
          <a:ext cx="11849100" cy="5914830"/>
        </p:xfrm>
        <a:graphic>
          <a:graphicData uri="http://schemas.openxmlformats.org/drawingml/2006/table">
            <a:tbl>
              <a:tblPr firstRow="1" bandRow="1">
                <a:tableStyleId>{5C22544A-7EE6-4342-B048-85BDC9FD1C3A}</a:tableStyleId>
              </a:tblPr>
              <a:tblGrid>
                <a:gridCol w="2353728">
                  <a:extLst>
                    <a:ext uri="{9D8B030D-6E8A-4147-A177-3AD203B41FA5}">
                      <a16:colId xmlns:a16="http://schemas.microsoft.com/office/drawing/2014/main" val="112584056"/>
                    </a:ext>
                  </a:extLst>
                </a:gridCol>
                <a:gridCol w="5209122">
                  <a:extLst>
                    <a:ext uri="{9D8B030D-6E8A-4147-A177-3AD203B41FA5}">
                      <a16:colId xmlns:a16="http://schemas.microsoft.com/office/drawing/2014/main" val="1957191507"/>
                    </a:ext>
                  </a:extLst>
                </a:gridCol>
                <a:gridCol w="4286250">
                  <a:extLst>
                    <a:ext uri="{9D8B030D-6E8A-4147-A177-3AD203B41FA5}">
                      <a16:colId xmlns:a16="http://schemas.microsoft.com/office/drawing/2014/main" val="3072109075"/>
                    </a:ext>
                  </a:extLst>
                </a:gridCol>
              </a:tblGrid>
              <a:tr h="296876">
                <a:tc>
                  <a:txBody>
                    <a:bodyPr/>
                    <a:lstStyle/>
                    <a:p>
                      <a:pPr algn="ctr"/>
                      <a:r>
                        <a:rPr lang="en-US" sz="1100" dirty="0"/>
                        <a:t>Date</a:t>
                      </a:r>
                    </a:p>
                  </a:txBody>
                  <a:tcPr marL="51177" marR="51177" marT="25589" marB="25589"/>
                </a:tc>
                <a:tc>
                  <a:txBody>
                    <a:bodyPr/>
                    <a:lstStyle/>
                    <a:p>
                      <a:pPr algn="ctr"/>
                      <a:r>
                        <a:rPr lang="en-US" sz="1100" dirty="0"/>
                        <a:t>Artifact </a:t>
                      </a:r>
                    </a:p>
                  </a:txBody>
                  <a:tcPr marL="51177" marR="51177" marT="25589" marB="25589"/>
                </a:tc>
                <a:tc>
                  <a:txBody>
                    <a:bodyPr/>
                    <a:lstStyle/>
                    <a:p>
                      <a:pPr algn="ctr"/>
                      <a:r>
                        <a:rPr lang="en-US" sz="1100" dirty="0"/>
                        <a:t>Status</a:t>
                      </a:r>
                    </a:p>
                  </a:txBody>
                  <a:tcPr marL="51177" marR="51177" marT="25589" marB="25589"/>
                </a:tc>
                <a:extLst>
                  <a:ext uri="{0D108BD9-81ED-4DB2-BD59-A6C34878D82A}">
                    <a16:rowId xmlns:a16="http://schemas.microsoft.com/office/drawing/2014/main" val="870578944"/>
                  </a:ext>
                </a:extLst>
              </a:tr>
              <a:tr h="282024">
                <a:tc>
                  <a:txBody>
                    <a:bodyPr/>
                    <a:lstStyle/>
                    <a:p>
                      <a:r>
                        <a:rPr lang="en-US" sz="1000" dirty="0"/>
                        <a:t>February 20, 2020</a:t>
                      </a:r>
                    </a:p>
                  </a:txBody>
                  <a:tcPr marL="51177" marR="51177" marT="25589" marB="25589"/>
                </a:tc>
                <a:tc>
                  <a:txBody>
                    <a:bodyPr/>
                    <a:lstStyle/>
                    <a:p>
                      <a:r>
                        <a:rPr lang="en-US" sz="1000" dirty="0"/>
                        <a:t>Draft PSS Presented to the HL7 Supporting WG</a:t>
                      </a:r>
                    </a:p>
                  </a:txBody>
                  <a:tcPr marL="51177" marR="51177" marT="25589" marB="25589"/>
                </a:tc>
                <a:tc>
                  <a:txBody>
                    <a:bodyPr/>
                    <a:lstStyle/>
                    <a:p>
                      <a:r>
                        <a:rPr lang="en-US" sz="1000" dirty="0"/>
                        <a:t>Completed</a:t>
                      </a:r>
                    </a:p>
                  </a:txBody>
                  <a:tcPr marL="51177" marR="51177" marT="25589" marB="25589"/>
                </a:tc>
                <a:extLst>
                  <a:ext uri="{0D108BD9-81ED-4DB2-BD59-A6C34878D82A}">
                    <a16:rowId xmlns:a16="http://schemas.microsoft.com/office/drawing/2014/main" val="2611354358"/>
                  </a:ext>
                </a:extLst>
              </a:tr>
              <a:tr h="634107">
                <a:tc>
                  <a:txBody>
                    <a:bodyPr/>
                    <a:lstStyle/>
                    <a:p>
                      <a:r>
                        <a:rPr lang="en-US" sz="1000" dirty="0"/>
                        <a:t>February 21, 2020</a:t>
                      </a:r>
                    </a:p>
                  </a:txBody>
                  <a:tcPr marL="51177" marR="51177" marT="25589" marB="25589"/>
                </a:tc>
                <a:tc>
                  <a:txBody>
                    <a:bodyPr/>
                    <a:lstStyle/>
                    <a:p>
                      <a:r>
                        <a:rPr lang="en-US" sz="1000" dirty="0"/>
                        <a:t>Submit PSS Scope Statement for September 2020 Ballot Cycle</a:t>
                      </a:r>
                    </a:p>
                  </a:txBody>
                  <a:tcPr marL="51177" marR="51177" marT="25589" marB="25589"/>
                </a:tc>
                <a:tc>
                  <a:txBody>
                    <a:bodyPr/>
                    <a:lstStyle/>
                    <a:p>
                      <a:r>
                        <a:rPr lang="en-US" sz="1000" dirty="0"/>
                        <a:t>Completed</a:t>
                      </a:r>
                    </a:p>
                    <a:p>
                      <a:pPr marL="0" marR="0" lvl="0" indent="0" algn="l" defTabSz="679320" rtl="0" eaLnBrk="1" fontAlgn="auto" latinLnBrk="0" hangingPunct="1">
                        <a:lnSpc>
                          <a:spcPct val="100000"/>
                        </a:lnSpc>
                        <a:spcBef>
                          <a:spcPts val="0"/>
                        </a:spcBef>
                        <a:spcAft>
                          <a:spcPts val="0"/>
                        </a:spcAft>
                        <a:buClrTx/>
                        <a:buSzTx/>
                        <a:buFontTx/>
                        <a:buNone/>
                        <a:tabLst/>
                        <a:defRPr/>
                      </a:pPr>
                      <a:r>
                        <a:rPr lang="en-US" sz="1000" dirty="0">
                          <a:hlinkClick r:id="rId2"/>
                        </a:rPr>
                        <a:t>https://confluence.hl7.org/display/PHWG/Making+EHR+Data+More+Available+for+Research+and+Public+Health+%28MedMorph%29+Reference+Architecture+HL7+FHIR+Implementation+Guide</a:t>
                      </a:r>
                      <a:endParaRPr lang="en-US" sz="1000" dirty="0"/>
                    </a:p>
                  </a:txBody>
                  <a:tcPr marL="51177" marR="51177" marT="25589" marB="25589"/>
                </a:tc>
                <a:extLst>
                  <a:ext uri="{0D108BD9-81ED-4DB2-BD59-A6C34878D82A}">
                    <a16:rowId xmlns:a16="http://schemas.microsoft.com/office/drawing/2014/main" val="3480152535"/>
                  </a:ext>
                </a:extLst>
              </a:tr>
              <a:tr h="317259">
                <a:tc>
                  <a:txBody>
                    <a:bodyPr/>
                    <a:lstStyle/>
                    <a:p>
                      <a:r>
                        <a:rPr lang="en-US" sz="1000" dirty="0"/>
                        <a:t>April 19, 2020</a:t>
                      </a:r>
                    </a:p>
                  </a:txBody>
                  <a:tcPr marL="51177" marR="51177" marT="25589" marB="25589"/>
                </a:tc>
                <a:tc>
                  <a:txBody>
                    <a:bodyPr/>
                    <a:lstStyle/>
                    <a:p>
                      <a:r>
                        <a:rPr lang="en-US" sz="1100" dirty="0"/>
                        <a:t>HL7 Steering Division Approval</a:t>
                      </a:r>
                    </a:p>
                  </a:txBody>
                  <a:tcPr marL="51177" marR="51177" marT="25589" marB="25589"/>
                </a:tc>
                <a:tc>
                  <a:txBody>
                    <a:bodyPr/>
                    <a:lstStyle/>
                    <a:p>
                      <a:r>
                        <a:rPr lang="en-US" sz="1000" dirty="0"/>
                        <a:t>Completed, PSS Approved</a:t>
                      </a:r>
                    </a:p>
                  </a:txBody>
                  <a:tcPr marL="51177" marR="51177" marT="25589" marB="25589"/>
                </a:tc>
                <a:extLst>
                  <a:ext uri="{0D108BD9-81ED-4DB2-BD59-A6C34878D82A}">
                    <a16:rowId xmlns:a16="http://schemas.microsoft.com/office/drawing/2014/main" val="176731252"/>
                  </a:ext>
                </a:extLst>
              </a:tr>
              <a:tr h="282024">
                <a:tc>
                  <a:txBody>
                    <a:bodyPr/>
                    <a:lstStyle/>
                    <a:p>
                      <a:r>
                        <a:rPr lang="en-US" sz="1000" dirty="0">
                          <a:highlight>
                            <a:srgbClr val="FFFF00"/>
                          </a:highlight>
                        </a:rPr>
                        <a:t>July 21</a:t>
                      </a:r>
                      <a:r>
                        <a:rPr lang="en-US" sz="1000" baseline="30000" dirty="0">
                          <a:highlight>
                            <a:srgbClr val="FFFF00"/>
                          </a:highlight>
                        </a:rPr>
                        <a:t>st</a:t>
                      </a:r>
                      <a:endParaRPr lang="en-US" sz="1000" dirty="0">
                        <a:highlight>
                          <a:srgbClr val="FFFF00"/>
                        </a:highlight>
                      </a:endParaRPr>
                    </a:p>
                  </a:txBody>
                  <a:tcPr marL="51177" marR="51177" marT="25589" marB="25589"/>
                </a:tc>
                <a:tc>
                  <a:txBody>
                    <a:bodyPr/>
                    <a:lstStyle/>
                    <a:p>
                      <a:r>
                        <a:rPr lang="en-US" sz="1100" dirty="0"/>
                        <a:t>Connectathon Proposal</a:t>
                      </a:r>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1334673784"/>
                  </a:ext>
                </a:extLst>
              </a:tr>
              <a:tr h="282024">
                <a:tc>
                  <a:txBody>
                    <a:bodyPr/>
                    <a:lstStyle/>
                    <a:p>
                      <a:r>
                        <a:rPr lang="en-US" sz="1000" dirty="0">
                          <a:highlight>
                            <a:srgbClr val="FFFF00"/>
                          </a:highlight>
                        </a:rPr>
                        <a:t>September 9</a:t>
                      </a:r>
                      <a:r>
                        <a:rPr lang="en-US" sz="1000" baseline="30000" dirty="0">
                          <a:highlight>
                            <a:srgbClr val="FFFF00"/>
                          </a:highlight>
                        </a:rPr>
                        <a:t>th</a:t>
                      </a:r>
                      <a:r>
                        <a:rPr lang="en-US" sz="1000" dirty="0">
                          <a:highlight>
                            <a:srgbClr val="FFFF00"/>
                          </a:highlight>
                        </a:rPr>
                        <a:t>-11</a:t>
                      </a:r>
                      <a:r>
                        <a:rPr lang="en-US" sz="1000" baseline="30000" dirty="0">
                          <a:highlight>
                            <a:srgbClr val="FFFF00"/>
                          </a:highlight>
                        </a:rPr>
                        <a:t>th</a:t>
                      </a:r>
                      <a:r>
                        <a:rPr lang="en-US" sz="1000" dirty="0">
                          <a:highlight>
                            <a:srgbClr val="FFFF00"/>
                          </a:highlight>
                        </a:rPr>
                        <a:t> </a:t>
                      </a:r>
                    </a:p>
                  </a:txBody>
                  <a:tcPr marL="51177" marR="51177" marT="25589" marB="25589"/>
                </a:tc>
                <a:tc>
                  <a:txBody>
                    <a:bodyPr/>
                    <a:lstStyle/>
                    <a:p>
                      <a:r>
                        <a:rPr lang="en-US" sz="1100" dirty="0"/>
                        <a:t>HL7 FHIR Connectathon – Virtual</a:t>
                      </a:r>
                    </a:p>
                    <a:p>
                      <a:r>
                        <a:rPr lang="en-US" sz="1100" dirty="0"/>
                        <a:t>(</a:t>
                      </a:r>
                      <a:r>
                        <a:rPr lang="en-US" sz="1100" dirty="0">
                          <a:hlinkClick r:id="rId3"/>
                        </a:rPr>
                        <a:t>https://www.hl7.org/events/fhir/connectathon/2020/09/</a:t>
                      </a:r>
                      <a:endParaRPr lang="en-US" sz="1100" dirty="0"/>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3994443943"/>
                  </a:ext>
                </a:extLst>
              </a:tr>
              <a:tr h="235499">
                <a:tc>
                  <a:txBody>
                    <a:bodyPr/>
                    <a:lstStyle/>
                    <a:p>
                      <a:r>
                        <a:rPr lang="en-US" sz="1000" dirty="0">
                          <a:highlight>
                            <a:srgbClr val="FFFF00"/>
                          </a:highlight>
                        </a:rPr>
                        <a:t>September 21</a:t>
                      </a:r>
                      <a:r>
                        <a:rPr lang="en-US" sz="1000" baseline="30000" dirty="0">
                          <a:highlight>
                            <a:srgbClr val="FFFF00"/>
                          </a:highlight>
                        </a:rPr>
                        <a:t>st</a:t>
                      </a:r>
                      <a:r>
                        <a:rPr lang="en-US" sz="1000" dirty="0">
                          <a:highlight>
                            <a:srgbClr val="FFFF00"/>
                          </a:highlight>
                        </a:rPr>
                        <a:t>-25</a:t>
                      </a:r>
                      <a:r>
                        <a:rPr lang="en-US" sz="1000" baseline="30000" dirty="0">
                          <a:highlight>
                            <a:srgbClr val="FFFF00"/>
                          </a:highlight>
                        </a:rPr>
                        <a:t>th</a:t>
                      </a:r>
                      <a:r>
                        <a:rPr lang="en-US" sz="1000" dirty="0">
                          <a:highlight>
                            <a:srgbClr val="FFFF00"/>
                          </a:highlight>
                        </a:rPr>
                        <a:t>, 2020</a:t>
                      </a:r>
                    </a:p>
                  </a:txBody>
                  <a:tcPr marL="51177" marR="51177" marT="25589" marB="25589"/>
                </a:tc>
                <a:tc>
                  <a:txBody>
                    <a:bodyPr/>
                    <a:lstStyle/>
                    <a:p>
                      <a:r>
                        <a:rPr lang="en-US" sz="1100" dirty="0"/>
                        <a:t>HL7 Workgroup Meeting – Virtual</a:t>
                      </a:r>
                    </a:p>
                    <a:p>
                      <a:r>
                        <a:rPr lang="en-US" sz="1100" dirty="0">
                          <a:hlinkClick r:id="rId4"/>
                        </a:rPr>
                        <a:t>https://www.hl7.org/events/working_group_meeting/2020/09/index.cfm?utm_source=HL7+Members+Verified+Oct+2019+Large+List&amp;utm_campaign=1c006492ee-EMAIL_CAMPAIGN_2018_01_29_COPY_01&amp;utm_medium=email&amp;utm_term=0_06eea0748f-1c006492ee-55792321</a:t>
                      </a:r>
                      <a:endParaRPr lang="en-US" sz="1100" dirty="0"/>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4212568211"/>
                  </a:ext>
                </a:extLst>
              </a:tr>
              <a:tr h="394077">
                <a:tc>
                  <a:txBody>
                    <a:bodyPr/>
                    <a:lstStyle/>
                    <a:p>
                      <a:r>
                        <a:rPr lang="en-US" sz="1000" b="1" dirty="0">
                          <a:highlight>
                            <a:srgbClr val="FFFF00"/>
                          </a:highlight>
                        </a:rPr>
                        <a:t>Submit FHIR IG Proposal</a:t>
                      </a:r>
                    </a:p>
                  </a:txBody>
                  <a:tcPr marL="51177" marR="51177" marT="25589" marB="25589"/>
                </a:tc>
                <a:tc>
                  <a:txBody>
                    <a:bodyPr/>
                    <a:lstStyle/>
                    <a:p>
                      <a:r>
                        <a:rPr lang="en-US" sz="1100" dirty="0"/>
                        <a:t>October 18</a:t>
                      </a:r>
                      <a:r>
                        <a:rPr lang="en-US" sz="1100" baseline="30000" dirty="0"/>
                        <a:t>th</a:t>
                      </a:r>
                      <a:r>
                        <a:rPr lang="en-US" sz="1100" dirty="0"/>
                        <a:t> </a:t>
                      </a:r>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1274756966"/>
                  </a:ext>
                </a:extLst>
              </a:tr>
              <a:tr h="394077">
                <a:tc>
                  <a:txBody>
                    <a:bodyPr/>
                    <a:lstStyle/>
                    <a:p>
                      <a:r>
                        <a:rPr lang="en-US" sz="1000" dirty="0">
                          <a:highlight>
                            <a:srgbClr val="FFFF00"/>
                          </a:highlight>
                        </a:rPr>
                        <a:t>Submit Notice For Intent to Ballot</a:t>
                      </a:r>
                    </a:p>
                  </a:txBody>
                  <a:tcPr marL="51177" marR="51177" marT="25589" marB="25589"/>
                </a:tc>
                <a:tc>
                  <a:txBody>
                    <a:bodyPr/>
                    <a:lstStyle/>
                    <a:p>
                      <a:r>
                        <a:rPr lang="en-US" sz="1100" dirty="0"/>
                        <a:t>November 1</a:t>
                      </a:r>
                      <a:r>
                        <a:rPr lang="en-US" sz="1100" baseline="30000" dirty="0"/>
                        <a:t>st</a:t>
                      </a:r>
                      <a:endParaRPr lang="en-US" sz="1100" dirty="0"/>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1883909223"/>
                  </a:ext>
                </a:extLst>
              </a:tr>
              <a:tr h="418763">
                <a:tc>
                  <a:txBody>
                    <a:bodyPr/>
                    <a:lstStyle/>
                    <a:p>
                      <a:r>
                        <a:rPr lang="en-US" sz="1000" dirty="0">
                          <a:highlight>
                            <a:srgbClr val="FFFF00"/>
                          </a:highlight>
                        </a:rPr>
                        <a:t>Substantive IG complete</a:t>
                      </a:r>
                    </a:p>
                  </a:txBody>
                  <a:tcPr marL="51177" marR="51177" marT="25589" marB="25589"/>
                </a:tc>
                <a:tc>
                  <a:txBody>
                    <a:bodyPr/>
                    <a:lstStyle/>
                    <a:p>
                      <a:r>
                        <a:rPr lang="en-US" sz="1100" dirty="0"/>
                        <a:t>November 1</a:t>
                      </a:r>
                      <a:r>
                        <a:rPr lang="en-US" sz="1100" baseline="30000" dirty="0"/>
                        <a:t>st</a:t>
                      </a:r>
                      <a:endParaRPr lang="en-US" sz="1100" dirty="0"/>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86409607"/>
                  </a:ext>
                </a:extLst>
              </a:tr>
              <a:tr h="398279">
                <a:tc>
                  <a:txBody>
                    <a:bodyPr/>
                    <a:lstStyle/>
                    <a:p>
                      <a:r>
                        <a:rPr lang="en-US" sz="1000" dirty="0">
                          <a:highlight>
                            <a:srgbClr val="FFFF00"/>
                          </a:highlight>
                        </a:rPr>
                        <a:t>Ballot Due</a:t>
                      </a:r>
                    </a:p>
                  </a:txBody>
                  <a:tcPr marL="51177" marR="51177" marT="25589" marB="25589"/>
                </a:tc>
                <a:tc>
                  <a:txBody>
                    <a:bodyPr/>
                    <a:lstStyle/>
                    <a:p>
                      <a:r>
                        <a:rPr lang="en-US" sz="1100" dirty="0"/>
                        <a:t>November 24</a:t>
                      </a:r>
                      <a:r>
                        <a:rPr lang="en-US" sz="1100" baseline="30000" dirty="0"/>
                        <a:t>th</a:t>
                      </a:r>
                      <a:endParaRPr lang="en-US" sz="1100" dirty="0"/>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4152232000"/>
                  </a:ext>
                </a:extLst>
              </a:tr>
              <a:tr h="398279">
                <a:tc>
                  <a:txBody>
                    <a:bodyPr/>
                    <a:lstStyle/>
                    <a:p>
                      <a:r>
                        <a:rPr lang="en-US" sz="1000" dirty="0">
                          <a:highlight>
                            <a:srgbClr val="FFFF00"/>
                          </a:highlight>
                        </a:rPr>
                        <a:t>Ballot opens for voting</a:t>
                      </a:r>
                    </a:p>
                  </a:txBody>
                  <a:tcPr marL="51177" marR="51177" marT="25589" marB="25589"/>
                </a:tc>
                <a:tc>
                  <a:txBody>
                    <a:bodyPr/>
                    <a:lstStyle/>
                    <a:p>
                      <a:r>
                        <a:rPr lang="en-US" sz="1100" dirty="0"/>
                        <a:t>December 13</a:t>
                      </a:r>
                      <a:r>
                        <a:rPr lang="en-US" sz="1100" baseline="30000" dirty="0"/>
                        <a:t>th</a:t>
                      </a:r>
                      <a:endParaRPr lang="en-US" sz="1100" dirty="0"/>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953609771"/>
                  </a:ext>
                </a:extLst>
              </a:tr>
              <a:tr h="398279">
                <a:tc>
                  <a:txBody>
                    <a:bodyPr/>
                    <a:lstStyle/>
                    <a:p>
                      <a:r>
                        <a:rPr lang="en-US" sz="1000" dirty="0">
                          <a:highlight>
                            <a:srgbClr val="FFFF00"/>
                          </a:highlight>
                        </a:rPr>
                        <a:t>January HL7 Connectathon</a:t>
                      </a:r>
                    </a:p>
                  </a:txBody>
                  <a:tcPr marL="51177" marR="51177" marT="25589" marB="25589"/>
                </a:tc>
                <a:tc>
                  <a:txBody>
                    <a:bodyPr/>
                    <a:lstStyle/>
                    <a:p>
                      <a:r>
                        <a:rPr lang="en-US" sz="1100" dirty="0"/>
                        <a:t>January 16-17, 2021</a:t>
                      </a:r>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1007978152"/>
                  </a:ext>
                </a:extLst>
              </a:tr>
              <a:tr h="398279">
                <a:tc>
                  <a:txBody>
                    <a:bodyPr/>
                    <a:lstStyle/>
                    <a:p>
                      <a:r>
                        <a:rPr lang="en-US" sz="1000" dirty="0">
                          <a:highlight>
                            <a:srgbClr val="FFFF00"/>
                          </a:highlight>
                        </a:rPr>
                        <a:t>January HL7 WG Meeting</a:t>
                      </a:r>
                    </a:p>
                  </a:txBody>
                  <a:tcPr marL="51177" marR="51177" marT="25589" marB="25589"/>
                </a:tc>
                <a:tc>
                  <a:txBody>
                    <a:bodyPr/>
                    <a:lstStyle/>
                    <a:p>
                      <a:r>
                        <a:rPr lang="en-US" sz="1100" dirty="0"/>
                        <a:t>January 18-22, 2021</a:t>
                      </a:r>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2894762640"/>
                  </a:ext>
                </a:extLst>
              </a:tr>
            </a:tbl>
          </a:graphicData>
        </a:graphic>
      </p:graphicFrame>
    </p:spTree>
    <p:extLst>
      <p:ext uri="{BB962C8B-B14F-4D97-AF65-F5344CB8AC3E}">
        <p14:creationId xmlns:p14="http://schemas.microsoft.com/office/powerpoint/2010/main" val="21445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MCC eCare and MedMorph Projects Opportunities for collaboration</a:t>
            </a: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sz="2400" dirty="0"/>
              <a:t>Jenna Norton, MPH</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65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16225" y="2130428"/>
            <a:ext cx="11072191" cy="1470025"/>
          </a:xfrm>
        </p:spPr>
        <p:txBody>
          <a:bodyPr>
            <a:normAutofit/>
          </a:bodyPr>
          <a:lstStyle/>
          <a:p>
            <a:r>
              <a:rPr lang="en-US" b="1" dirty="0"/>
              <a:t>MCC eCare and MedMorph Projects</a:t>
            </a:r>
            <a:br>
              <a:rPr lang="en-US" b="1" dirty="0"/>
            </a:br>
            <a:r>
              <a:rPr lang="en-US" dirty="0"/>
              <a:t>Opportunities for collaboration</a:t>
            </a:r>
          </a:p>
        </p:txBody>
      </p:sp>
      <p:sp>
        <p:nvSpPr>
          <p:cNvPr id="7" name="Subtitle 6"/>
          <p:cNvSpPr>
            <a:spLocks noGrp="1"/>
          </p:cNvSpPr>
          <p:nvPr>
            <p:ph type="subTitle" idx="1"/>
          </p:nvPr>
        </p:nvSpPr>
        <p:spPr/>
        <p:txBody>
          <a:bodyPr>
            <a:normAutofit/>
          </a:bodyPr>
          <a:lstStyle/>
          <a:p>
            <a:r>
              <a:rPr lang="en-US" sz="2400" dirty="0"/>
              <a:t>Jenna Norton, MPH</a:t>
            </a:r>
          </a:p>
          <a:p>
            <a:r>
              <a:rPr lang="en-US" sz="2400" dirty="0"/>
              <a:t>National Institute of Diabetes and Digestive and Kidney Diseases</a:t>
            </a:r>
          </a:p>
        </p:txBody>
      </p:sp>
    </p:spTree>
    <p:extLst>
      <p:ext uri="{BB962C8B-B14F-4D97-AF65-F5344CB8AC3E}">
        <p14:creationId xmlns:p14="http://schemas.microsoft.com/office/powerpoint/2010/main" val="209825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811" y="182880"/>
            <a:ext cx="10244379" cy="914400"/>
          </a:xfrm>
        </p:spPr>
        <p:txBody>
          <a:bodyPr>
            <a:normAutofit fontScale="90000"/>
          </a:bodyPr>
          <a:lstStyle/>
          <a:p>
            <a:r>
              <a:rPr lang="en-US" sz="3200" dirty="0"/>
              <a:t>Lack of infrastructure to share patient data across settings impedes clinical care</a:t>
            </a:r>
          </a:p>
        </p:txBody>
      </p:sp>
      <p:grpSp>
        <p:nvGrpSpPr>
          <p:cNvPr id="17" name="Group 16">
            <a:extLst>
              <a:ext uri="{FF2B5EF4-FFF2-40B4-BE49-F238E27FC236}">
                <a16:creationId xmlns:a16="http://schemas.microsoft.com/office/drawing/2014/main" id="{8F6C35A5-846D-854E-A8CB-D0EA14782994}"/>
              </a:ext>
            </a:extLst>
          </p:cNvPr>
          <p:cNvGrpSpPr/>
          <p:nvPr/>
        </p:nvGrpSpPr>
        <p:grpSpPr>
          <a:xfrm>
            <a:off x="3122654" y="1640705"/>
            <a:ext cx="5721099" cy="4250950"/>
            <a:chOff x="3122654" y="1640705"/>
            <a:chExt cx="5721099" cy="4250950"/>
          </a:xfrm>
        </p:grpSpPr>
        <p:grpSp>
          <p:nvGrpSpPr>
            <p:cNvPr id="40" name="Group 39">
              <a:extLst>
                <a:ext uri="{FF2B5EF4-FFF2-40B4-BE49-F238E27FC236}">
                  <a16:creationId xmlns:a16="http://schemas.microsoft.com/office/drawing/2014/main" id="{10593775-851F-AD4D-A3EE-FE6A082C9E69}"/>
                </a:ext>
              </a:extLst>
            </p:cNvPr>
            <p:cNvGrpSpPr>
              <a:grpSpLocks noChangeAspect="1"/>
            </p:cNvGrpSpPr>
            <p:nvPr/>
          </p:nvGrpSpPr>
          <p:grpSpPr>
            <a:xfrm>
              <a:off x="4038499" y="1709523"/>
              <a:ext cx="4805254" cy="4007715"/>
              <a:chOff x="1494303" y="1254387"/>
              <a:chExt cx="6083587" cy="5073884"/>
            </a:xfrm>
          </p:grpSpPr>
          <p:grpSp>
            <p:nvGrpSpPr>
              <p:cNvPr id="42" name="Group 41">
                <a:extLst>
                  <a:ext uri="{FF2B5EF4-FFF2-40B4-BE49-F238E27FC236}">
                    <a16:creationId xmlns:a16="http://schemas.microsoft.com/office/drawing/2014/main" id="{D40A3658-6D47-3F44-9E6C-FBD54AC9DCA2}"/>
                  </a:ext>
                </a:extLst>
              </p:cNvPr>
              <p:cNvGrpSpPr/>
              <p:nvPr/>
            </p:nvGrpSpPr>
            <p:grpSpPr>
              <a:xfrm>
                <a:off x="1494303" y="1254387"/>
                <a:ext cx="6083587" cy="5073884"/>
                <a:chOff x="-1345776" y="786729"/>
                <a:chExt cx="6083587" cy="5073884"/>
              </a:xfrm>
            </p:grpSpPr>
            <p:pic>
              <p:nvPicPr>
                <p:cNvPr id="52" name="Picture 51" descr="C:\Users\draw0003\AppData\Local\Microsoft\Windows\Temporary Internet Files\Content.IE5\WTZTIC9A\data_protection-280x300[1].jpg">
                  <a:extLst>
                    <a:ext uri="{FF2B5EF4-FFF2-40B4-BE49-F238E27FC236}">
                      <a16:creationId xmlns:a16="http://schemas.microsoft.com/office/drawing/2014/main" id="{3A898F42-A987-284C-B7E8-D5926A7F62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1349" y="786729"/>
                  <a:ext cx="1133475" cy="121443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3" name="Straight Connector 52">
                  <a:extLst>
                    <a:ext uri="{FF2B5EF4-FFF2-40B4-BE49-F238E27FC236}">
                      <a16:creationId xmlns:a16="http://schemas.microsoft.com/office/drawing/2014/main" id="{7435C89C-3229-944E-8D5B-54039896DD3D}"/>
                    </a:ext>
                  </a:extLst>
                </p:cNvPr>
                <p:cNvCxnSpPr/>
                <p:nvPr/>
              </p:nvCxnSpPr>
              <p:spPr>
                <a:xfrm flipH="1">
                  <a:off x="1788342" y="1380275"/>
                  <a:ext cx="518377" cy="0"/>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947C6B19-0F62-CC4D-8C85-81FC044DF208}"/>
                    </a:ext>
                  </a:extLst>
                </p:cNvPr>
                <p:cNvCxnSpPr>
                  <a:cxnSpLocks/>
                </p:cNvCxnSpPr>
                <p:nvPr/>
              </p:nvCxnSpPr>
              <p:spPr>
                <a:xfrm flipV="1">
                  <a:off x="-1345775" y="1307033"/>
                  <a:ext cx="2215564" cy="1501269"/>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6158D33-A0E0-B74B-80B1-3371CB014D05}"/>
                    </a:ext>
                  </a:extLst>
                </p:cNvPr>
                <p:cNvCxnSpPr>
                  <a:cxnSpLocks/>
                </p:cNvCxnSpPr>
                <p:nvPr/>
              </p:nvCxnSpPr>
              <p:spPr>
                <a:xfrm flipV="1">
                  <a:off x="-1128310" y="2219941"/>
                  <a:ext cx="3677899" cy="958221"/>
                </a:xfrm>
                <a:prstGeom prst="line">
                  <a:avLst/>
                </a:prstGeom>
                <a:ln w="57150" cmpd="sng">
                  <a:solidFill>
                    <a:schemeClr val="accent2"/>
                  </a:solidFill>
                  <a:prstDash val="dash"/>
                  <a:headEnd type="triangle" w="lg" len="sm"/>
                  <a:tailEnd type="triangle" w="lg" len="sm"/>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8AB2C68-9A98-044D-AD8D-6C76601B9DF4}"/>
                    </a:ext>
                  </a:extLst>
                </p:cNvPr>
                <p:cNvCxnSpPr>
                  <a:cxnSpLocks/>
                </p:cNvCxnSpPr>
                <p:nvPr/>
              </p:nvCxnSpPr>
              <p:spPr>
                <a:xfrm>
                  <a:off x="-1345776" y="4518944"/>
                  <a:ext cx="2693086" cy="909839"/>
                </a:xfrm>
                <a:prstGeom prst="line">
                  <a:avLst/>
                </a:prstGeom>
                <a:ln w="57150" cmpd="sng">
                  <a:solidFill>
                    <a:schemeClr val="accent2"/>
                  </a:solidFill>
                  <a:prstDash val="dash"/>
                  <a:headEnd type="triangle" w="lg" len="sm"/>
                  <a:tailEnd type="triangle" w="lg" len="sm"/>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A778826-1F9C-BF48-8B62-A5E5804FB1C4}"/>
                    </a:ext>
                  </a:extLst>
                </p:cNvPr>
                <p:cNvCxnSpPr>
                  <a:cxnSpLocks/>
                </p:cNvCxnSpPr>
                <p:nvPr/>
              </p:nvCxnSpPr>
              <p:spPr>
                <a:xfrm flipV="1">
                  <a:off x="-1007901" y="3385161"/>
                  <a:ext cx="4533328" cy="301631"/>
                </a:xfrm>
                <a:prstGeom prst="line">
                  <a:avLst/>
                </a:prstGeom>
                <a:ln w="57150" cmpd="sng">
                  <a:solidFill>
                    <a:schemeClr val="accent2"/>
                  </a:solidFill>
                  <a:prstDash val="dash"/>
                  <a:headEnd type="triangle" w="lg" len="sm"/>
                  <a:tailEnd type="triangle" w="lg" len="sm"/>
                </a:ln>
              </p:spPr>
              <p:style>
                <a:lnRef idx="2">
                  <a:schemeClr val="accent1"/>
                </a:lnRef>
                <a:fillRef idx="0">
                  <a:schemeClr val="accent1"/>
                </a:fillRef>
                <a:effectRef idx="1">
                  <a:schemeClr val="accent1"/>
                </a:effectRef>
                <a:fontRef idx="minor">
                  <a:schemeClr val="tx1"/>
                </a:fontRef>
              </p:style>
            </p:cxnSp>
            <p:pic>
              <p:nvPicPr>
                <p:cNvPr id="67" name="Picture 66" descr="C:\Users\draw0003\AppData\Local\Microsoft\Windows\Temporary Internet Files\Content.IE5\WTZTIC9A\data_protection-280x300[1].jpg">
                  <a:extLst>
                    <a:ext uri="{FF2B5EF4-FFF2-40B4-BE49-F238E27FC236}">
                      <a16:creationId xmlns:a16="http://schemas.microsoft.com/office/drawing/2014/main" id="{B01DDF5C-78DA-8E46-8EC8-11F8DE751D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4337" y="4646176"/>
                  <a:ext cx="1133474" cy="1214437"/>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8" name="Straight Connector 67">
                  <a:extLst>
                    <a:ext uri="{FF2B5EF4-FFF2-40B4-BE49-F238E27FC236}">
                      <a16:creationId xmlns:a16="http://schemas.microsoft.com/office/drawing/2014/main" id="{D1894258-CE5D-4447-8FA2-F1634865A87D}"/>
                    </a:ext>
                  </a:extLst>
                </p:cNvPr>
                <p:cNvCxnSpPr>
                  <a:cxnSpLocks/>
                </p:cNvCxnSpPr>
                <p:nvPr/>
              </p:nvCxnSpPr>
              <p:spPr>
                <a:xfrm flipH="1">
                  <a:off x="2227170" y="5428782"/>
                  <a:ext cx="1298257" cy="3021"/>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74DBCD0-D44E-7C44-8886-C92262B5B1DA}"/>
                    </a:ext>
                  </a:extLst>
                </p:cNvPr>
                <p:cNvCxnSpPr>
                  <a:cxnSpLocks/>
                </p:cNvCxnSpPr>
                <p:nvPr/>
              </p:nvCxnSpPr>
              <p:spPr>
                <a:xfrm>
                  <a:off x="4171074" y="4095610"/>
                  <a:ext cx="1" cy="429469"/>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6DE7CE3D-D714-404B-9CA3-6AE42866AB8D}"/>
                    </a:ext>
                  </a:extLst>
                </p:cNvPr>
                <p:cNvCxnSpPr>
                  <a:cxnSpLocks/>
                </p:cNvCxnSpPr>
                <p:nvPr/>
              </p:nvCxnSpPr>
              <p:spPr>
                <a:xfrm>
                  <a:off x="-909716" y="4091070"/>
                  <a:ext cx="4529252" cy="855748"/>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grpSp>
          <p:pic>
            <p:nvPicPr>
              <p:cNvPr id="45" name="Picture 44">
                <a:extLst>
                  <a:ext uri="{FF2B5EF4-FFF2-40B4-BE49-F238E27FC236}">
                    <a16:creationId xmlns:a16="http://schemas.microsoft.com/office/drawing/2014/main" id="{E590B1D3-7106-374A-94D4-75A9693761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6634811" y="2098040"/>
                <a:ext cx="752689" cy="493764"/>
              </a:xfrm>
              <a:prstGeom prst="rect">
                <a:avLst/>
              </a:prstGeom>
            </p:spPr>
          </p:pic>
          <p:cxnSp>
            <p:nvCxnSpPr>
              <p:cNvPr id="46" name="Straight Connector 45">
                <a:extLst>
                  <a:ext uri="{FF2B5EF4-FFF2-40B4-BE49-F238E27FC236}">
                    <a16:creationId xmlns:a16="http://schemas.microsoft.com/office/drawing/2014/main" id="{5FD1EC87-C6F5-0141-B87C-59B59682847B}"/>
                  </a:ext>
                </a:extLst>
              </p:cNvPr>
              <p:cNvCxnSpPr>
                <a:cxnSpLocks/>
              </p:cNvCxnSpPr>
              <p:nvPr/>
            </p:nvCxnSpPr>
            <p:spPr>
              <a:xfrm flipH="1">
                <a:off x="7026814" y="2682952"/>
                <a:ext cx="1" cy="484849"/>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2047372-D4A8-854E-AE47-7E59E728439B}"/>
                  </a:ext>
                </a:extLst>
              </p:cNvPr>
              <p:cNvCxnSpPr>
                <a:cxnSpLocks/>
              </p:cNvCxnSpPr>
              <p:nvPr/>
            </p:nvCxnSpPr>
            <p:spPr>
              <a:xfrm>
                <a:off x="6237837" y="1800386"/>
                <a:ext cx="496468" cy="293155"/>
              </a:xfrm>
              <a:prstGeom prst="line">
                <a:avLst/>
              </a:prstGeom>
              <a:ln w="57150" cmpd="sng">
                <a:solidFill>
                  <a:schemeClr val="accent2"/>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grpSp>
        <p:pic>
          <p:nvPicPr>
            <p:cNvPr id="28" name="Picture 27">
              <a:extLst>
                <a:ext uri="{FF2B5EF4-FFF2-40B4-BE49-F238E27FC236}">
                  <a16:creationId xmlns:a16="http://schemas.microsoft.com/office/drawing/2014/main" id="{56F6F720-FF7A-3446-B085-E56AB7C4A9F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2323" r="27933"/>
            <a:stretch/>
          </p:blipFill>
          <p:spPr>
            <a:xfrm>
              <a:off x="3122654" y="3334160"/>
              <a:ext cx="915399" cy="1381764"/>
            </a:xfrm>
            <a:prstGeom prst="rect">
              <a:avLst/>
            </a:prstGeom>
          </p:spPr>
        </p:pic>
        <p:pic>
          <p:nvPicPr>
            <p:cNvPr id="29" name="Picture 28">
              <a:extLst>
                <a:ext uri="{FF2B5EF4-FFF2-40B4-BE49-F238E27FC236}">
                  <a16:creationId xmlns:a16="http://schemas.microsoft.com/office/drawing/2014/main" id="{4D99F104-83E5-A745-AC04-BA0FBF247FF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6709" r="15798" b="23851"/>
            <a:stretch/>
          </p:blipFill>
          <p:spPr>
            <a:xfrm>
              <a:off x="6968184" y="1640705"/>
              <a:ext cx="792252" cy="1037368"/>
            </a:xfrm>
            <a:prstGeom prst="rect">
              <a:avLst/>
            </a:prstGeom>
          </p:spPr>
        </p:pic>
        <p:pic>
          <p:nvPicPr>
            <p:cNvPr id="11" name="Picture 10">
              <a:extLst>
                <a:ext uri="{FF2B5EF4-FFF2-40B4-BE49-F238E27FC236}">
                  <a16:creationId xmlns:a16="http://schemas.microsoft.com/office/drawing/2014/main" id="{FF95647D-6C84-084B-B15D-BE850FD7C3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7517" y="3231323"/>
              <a:ext cx="717171" cy="1059820"/>
            </a:xfrm>
            <a:prstGeom prst="rect">
              <a:avLst/>
            </a:prstGeom>
          </p:spPr>
        </p:pic>
        <p:pic>
          <p:nvPicPr>
            <p:cNvPr id="13" name="Picture 12">
              <a:extLst>
                <a:ext uri="{FF2B5EF4-FFF2-40B4-BE49-F238E27FC236}">
                  <a16:creationId xmlns:a16="http://schemas.microsoft.com/office/drawing/2014/main" id="{AD9F3EA4-5B23-C24C-8C10-3E52A7B392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82084" y="4932406"/>
              <a:ext cx="662191" cy="959249"/>
            </a:xfrm>
            <a:prstGeom prst="rect">
              <a:avLst/>
            </a:prstGeom>
          </p:spPr>
        </p:pic>
      </p:grpSp>
      <p:sp>
        <p:nvSpPr>
          <p:cNvPr id="32" name="TextBox 31">
            <a:extLst>
              <a:ext uri="{FF2B5EF4-FFF2-40B4-BE49-F238E27FC236}">
                <a16:creationId xmlns:a16="http://schemas.microsoft.com/office/drawing/2014/main" id="{3535087E-DED2-884B-9D7F-9FD26F8D7D5D}"/>
              </a:ext>
            </a:extLst>
          </p:cNvPr>
          <p:cNvSpPr txBox="1"/>
          <p:nvPr/>
        </p:nvSpPr>
        <p:spPr>
          <a:xfrm>
            <a:off x="3122654" y="4757989"/>
            <a:ext cx="1087615" cy="307777"/>
          </a:xfrm>
          <a:prstGeom prst="rect">
            <a:avLst/>
          </a:prstGeom>
          <a:noFill/>
        </p:spPr>
        <p:txBody>
          <a:bodyPr wrap="square" rtlCol="0">
            <a:spAutoFit/>
          </a:bodyPr>
          <a:lstStyle/>
          <a:p>
            <a:pPr algn="ctr"/>
            <a:r>
              <a:rPr lang="en-US" sz="1400" dirty="0"/>
              <a:t>Patient</a:t>
            </a:r>
          </a:p>
        </p:txBody>
      </p:sp>
      <p:sp>
        <p:nvSpPr>
          <p:cNvPr id="33" name="TextBox 32">
            <a:extLst>
              <a:ext uri="{FF2B5EF4-FFF2-40B4-BE49-F238E27FC236}">
                <a16:creationId xmlns:a16="http://schemas.microsoft.com/office/drawing/2014/main" id="{A6FC46B8-3183-1A4E-9D5D-25B481256B35}"/>
              </a:ext>
            </a:extLst>
          </p:cNvPr>
          <p:cNvSpPr txBox="1"/>
          <p:nvPr/>
        </p:nvSpPr>
        <p:spPr>
          <a:xfrm>
            <a:off x="6872845" y="2631330"/>
            <a:ext cx="1087615" cy="307777"/>
          </a:xfrm>
          <a:prstGeom prst="rect">
            <a:avLst/>
          </a:prstGeom>
          <a:noFill/>
        </p:spPr>
        <p:txBody>
          <a:bodyPr wrap="square" rtlCol="0">
            <a:spAutoFit/>
          </a:bodyPr>
          <a:lstStyle/>
          <a:p>
            <a:pPr algn="ctr"/>
            <a:r>
              <a:rPr lang="en-US" sz="1400" dirty="0"/>
              <a:t>Clinician</a:t>
            </a:r>
          </a:p>
        </p:txBody>
      </p:sp>
      <p:sp>
        <p:nvSpPr>
          <p:cNvPr id="34" name="TextBox 33">
            <a:extLst>
              <a:ext uri="{FF2B5EF4-FFF2-40B4-BE49-F238E27FC236}">
                <a16:creationId xmlns:a16="http://schemas.microsoft.com/office/drawing/2014/main" id="{E771716F-161A-1947-9DC8-2AF12FB5B9D0}"/>
              </a:ext>
            </a:extLst>
          </p:cNvPr>
          <p:cNvSpPr txBox="1"/>
          <p:nvPr/>
        </p:nvSpPr>
        <p:spPr>
          <a:xfrm>
            <a:off x="7189713" y="4142732"/>
            <a:ext cx="1087615" cy="307777"/>
          </a:xfrm>
          <a:prstGeom prst="rect">
            <a:avLst/>
          </a:prstGeom>
          <a:noFill/>
        </p:spPr>
        <p:txBody>
          <a:bodyPr wrap="square" rtlCol="0">
            <a:spAutoFit/>
          </a:bodyPr>
          <a:lstStyle/>
          <a:p>
            <a:pPr algn="ctr"/>
            <a:r>
              <a:rPr lang="en-US" sz="1400" dirty="0"/>
              <a:t>Clinician</a:t>
            </a:r>
          </a:p>
        </p:txBody>
      </p:sp>
      <p:sp>
        <p:nvSpPr>
          <p:cNvPr id="35" name="TextBox 34">
            <a:extLst>
              <a:ext uri="{FF2B5EF4-FFF2-40B4-BE49-F238E27FC236}">
                <a16:creationId xmlns:a16="http://schemas.microsoft.com/office/drawing/2014/main" id="{7E5BA6B5-80AF-D049-AB80-79DC0AE96E5E}"/>
              </a:ext>
            </a:extLst>
          </p:cNvPr>
          <p:cNvSpPr txBox="1"/>
          <p:nvPr/>
        </p:nvSpPr>
        <p:spPr>
          <a:xfrm>
            <a:off x="6027723" y="6033440"/>
            <a:ext cx="1087615" cy="307777"/>
          </a:xfrm>
          <a:prstGeom prst="rect">
            <a:avLst/>
          </a:prstGeom>
          <a:noFill/>
        </p:spPr>
        <p:txBody>
          <a:bodyPr wrap="square" rtlCol="0">
            <a:spAutoFit/>
          </a:bodyPr>
          <a:lstStyle/>
          <a:p>
            <a:pPr algn="ctr"/>
            <a:r>
              <a:rPr lang="en-US" sz="1400" dirty="0"/>
              <a:t>Clinician</a:t>
            </a:r>
          </a:p>
        </p:txBody>
      </p:sp>
      <p:grpSp>
        <p:nvGrpSpPr>
          <p:cNvPr id="7" name="Group 6">
            <a:extLst>
              <a:ext uri="{FF2B5EF4-FFF2-40B4-BE49-F238E27FC236}">
                <a16:creationId xmlns:a16="http://schemas.microsoft.com/office/drawing/2014/main" id="{B8634BC2-31E5-7742-9EF2-26A66E39A3D6}"/>
              </a:ext>
            </a:extLst>
          </p:cNvPr>
          <p:cNvGrpSpPr/>
          <p:nvPr/>
        </p:nvGrpSpPr>
        <p:grpSpPr>
          <a:xfrm>
            <a:off x="427612" y="616139"/>
            <a:ext cx="8645592" cy="4470155"/>
            <a:chOff x="427612" y="616139"/>
            <a:chExt cx="8645592" cy="4470155"/>
          </a:xfrm>
        </p:grpSpPr>
        <p:grpSp>
          <p:nvGrpSpPr>
            <p:cNvPr id="6" name="Group 5">
              <a:extLst>
                <a:ext uri="{FF2B5EF4-FFF2-40B4-BE49-F238E27FC236}">
                  <a16:creationId xmlns:a16="http://schemas.microsoft.com/office/drawing/2014/main" id="{4EA5091E-6E8F-124C-A171-5361257B8264}"/>
                </a:ext>
              </a:extLst>
            </p:cNvPr>
            <p:cNvGrpSpPr/>
            <p:nvPr/>
          </p:nvGrpSpPr>
          <p:grpSpPr>
            <a:xfrm>
              <a:off x="427612" y="1212245"/>
              <a:ext cx="8029499" cy="3874049"/>
              <a:chOff x="427612" y="1212245"/>
              <a:chExt cx="8029499" cy="3874049"/>
            </a:xfrm>
          </p:grpSpPr>
          <p:grpSp>
            <p:nvGrpSpPr>
              <p:cNvPr id="5" name="Group 4">
                <a:extLst>
                  <a:ext uri="{FF2B5EF4-FFF2-40B4-BE49-F238E27FC236}">
                    <a16:creationId xmlns:a16="http://schemas.microsoft.com/office/drawing/2014/main" id="{675D8817-4D39-B843-AC4A-E57913E8F71B}"/>
                  </a:ext>
                </a:extLst>
              </p:cNvPr>
              <p:cNvGrpSpPr/>
              <p:nvPr/>
            </p:nvGrpSpPr>
            <p:grpSpPr>
              <a:xfrm>
                <a:off x="569746" y="1212245"/>
                <a:ext cx="7887365" cy="3874049"/>
                <a:chOff x="569746" y="1212245"/>
                <a:chExt cx="7887365" cy="3874049"/>
              </a:xfrm>
            </p:grpSpPr>
            <p:grpSp>
              <p:nvGrpSpPr>
                <p:cNvPr id="16" name="Group 15">
                  <a:extLst>
                    <a:ext uri="{FF2B5EF4-FFF2-40B4-BE49-F238E27FC236}">
                      <a16:creationId xmlns:a16="http://schemas.microsoft.com/office/drawing/2014/main" id="{A79AB51B-78E1-2640-8539-5BBD33B65AD5}"/>
                    </a:ext>
                  </a:extLst>
                </p:cNvPr>
                <p:cNvGrpSpPr/>
                <p:nvPr/>
              </p:nvGrpSpPr>
              <p:grpSpPr>
                <a:xfrm>
                  <a:off x="1893803" y="1212245"/>
                  <a:ext cx="6563308" cy="2843044"/>
                  <a:chOff x="1893803" y="1212245"/>
                  <a:chExt cx="6563308" cy="2843044"/>
                </a:xfrm>
              </p:grpSpPr>
              <p:cxnSp>
                <p:nvCxnSpPr>
                  <p:cNvPr id="41" name="Straight Connector 40">
                    <a:extLst>
                      <a:ext uri="{FF2B5EF4-FFF2-40B4-BE49-F238E27FC236}">
                        <a16:creationId xmlns:a16="http://schemas.microsoft.com/office/drawing/2014/main" id="{6B3F02DE-273F-2A44-9C35-B8AA10B7DF6C}"/>
                      </a:ext>
                    </a:extLst>
                  </p:cNvPr>
                  <p:cNvCxnSpPr>
                    <a:cxnSpLocks/>
                  </p:cNvCxnSpPr>
                  <p:nvPr/>
                </p:nvCxnSpPr>
                <p:spPr>
                  <a:xfrm flipH="1">
                    <a:off x="2023708" y="4052903"/>
                    <a:ext cx="1025456" cy="2386"/>
                  </a:xfrm>
                  <a:prstGeom prst="line">
                    <a:avLst/>
                  </a:prstGeom>
                  <a:ln w="57150" cmpd="sng">
                    <a:solidFill>
                      <a:srgbClr val="4F81BD"/>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602DB86D-1C0D-7B4F-B58F-8E48029652A8}"/>
                      </a:ext>
                    </a:extLst>
                  </p:cNvPr>
                  <p:cNvGrpSpPr/>
                  <p:nvPr/>
                </p:nvGrpSpPr>
                <p:grpSpPr>
                  <a:xfrm>
                    <a:off x="1893803" y="1212245"/>
                    <a:ext cx="6563308" cy="2425053"/>
                    <a:chOff x="1893803" y="1212245"/>
                    <a:chExt cx="6563308" cy="2425053"/>
                  </a:xfrm>
                </p:grpSpPr>
                <p:cxnSp>
                  <p:nvCxnSpPr>
                    <p:cNvPr id="43" name="Straight Connector 42">
                      <a:extLst>
                        <a:ext uri="{FF2B5EF4-FFF2-40B4-BE49-F238E27FC236}">
                          <a16:creationId xmlns:a16="http://schemas.microsoft.com/office/drawing/2014/main" id="{1AA0D1DB-3FBB-C94D-AC5F-4A21D66F5A48}"/>
                        </a:ext>
                      </a:extLst>
                    </p:cNvPr>
                    <p:cNvCxnSpPr>
                      <a:cxnSpLocks/>
                    </p:cNvCxnSpPr>
                    <p:nvPr/>
                  </p:nvCxnSpPr>
                  <p:spPr>
                    <a:xfrm flipH="1">
                      <a:off x="1893803" y="2092641"/>
                      <a:ext cx="3606679" cy="1544657"/>
                    </a:xfrm>
                    <a:prstGeom prst="line">
                      <a:avLst/>
                    </a:prstGeom>
                    <a:ln w="57150" cmpd="sng">
                      <a:solidFill>
                        <a:srgbClr val="4F81BD"/>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ABC224AA-DD05-EF47-A59D-105DDF750206}"/>
                        </a:ext>
                      </a:extLst>
                    </p:cNvPr>
                    <p:cNvSpPr/>
                    <p:nvPr/>
                  </p:nvSpPr>
                  <p:spPr>
                    <a:xfrm>
                      <a:off x="5552043" y="1212245"/>
                      <a:ext cx="2905068" cy="1720851"/>
                    </a:xfrm>
                    <a:prstGeom prst="ellipse">
                      <a:avLst/>
                    </a:prstGeom>
                    <a:noFill/>
                    <a:ln w="762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6" name="TextBox 35">
                  <a:extLst>
                    <a:ext uri="{FF2B5EF4-FFF2-40B4-BE49-F238E27FC236}">
                      <a16:creationId xmlns:a16="http://schemas.microsoft.com/office/drawing/2014/main" id="{67FAFAE2-4F3D-3943-9AA8-A1FBC760F1B4}"/>
                    </a:ext>
                  </a:extLst>
                </p:cNvPr>
                <p:cNvSpPr txBox="1"/>
                <p:nvPr/>
              </p:nvSpPr>
              <p:spPr>
                <a:xfrm>
                  <a:off x="569746" y="4778517"/>
                  <a:ext cx="1087615" cy="307777"/>
                </a:xfrm>
                <a:prstGeom prst="rect">
                  <a:avLst/>
                </a:prstGeom>
                <a:noFill/>
              </p:spPr>
              <p:txBody>
                <a:bodyPr wrap="square" rtlCol="0">
                  <a:spAutoFit/>
                </a:bodyPr>
                <a:lstStyle/>
                <a:p>
                  <a:pPr algn="ctr"/>
                  <a:r>
                    <a:rPr lang="en-US" sz="1400" dirty="0"/>
                    <a:t>Investigator</a:t>
                  </a:r>
                </a:p>
              </p:txBody>
            </p:sp>
          </p:grpSp>
          <p:pic>
            <p:nvPicPr>
              <p:cNvPr id="4" name="Picture 3">
                <a:extLst>
                  <a:ext uri="{FF2B5EF4-FFF2-40B4-BE49-F238E27FC236}">
                    <a16:creationId xmlns:a16="http://schemas.microsoft.com/office/drawing/2014/main" id="{D170C053-924F-9142-88AE-D058425FB9B7}"/>
                  </a:ext>
                </a:extLst>
              </p:cNvPr>
              <p:cNvPicPr>
                <a:picLocks noChangeAspect="1"/>
              </p:cNvPicPr>
              <p:nvPr/>
            </p:nvPicPr>
            <p:blipFill rotWithShape="1">
              <a:blip r:embed="rId9"/>
              <a:srcRect l="14345" t="-903" r="22561" b="8199"/>
              <a:stretch/>
            </p:blipFill>
            <p:spPr>
              <a:xfrm>
                <a:off x="427612" y="2623127"/>
                <a:ext cx="1445789" cy="2124329"/>
              </a:xfrm>
              <a:prstGeom prst="rect">
                <a:avLst/>
              </a:prstGeom>
            </p:spPr>
          </p:pic>
        </p:grpSp>
        <p:sp>
          <p:nvSpPr>
            <p:cNvPr id="3" name="Rectangle 2">
              <a:extLst>
                <a:ext uri="{FF2B5EF4-FFF2-40B4-BE49-F238E27FC236}">
                  <a16:creationId xmlns:a16="http://schemas.microsoft.com/office/drawing/2014/main" id="{4FE2AD3D-2BF6-7447-97D0-4BA87F051140}"/>
                </a:ext>
              </a:extLst>
            </p:cNvPr>
            <p:cNvSpPr/>
            <p:nvPr/>
          </p:nvSpPr>
          <p:spPr>
            <a:xfrm>
              <a:off x="6970834" y="616139"/>
              <a:ext cx="2102370" cy="523220"/>
            </a:xfrm>
            <a:prstGeom prst="rect">
              <a:avLst/>
            </a:prstGeom>
          </p:spPr>
          <p:txBody>
            <a:bodyPr wrap="none">
              <a:spAutoFit/>
            </a:bodyPr>
            <a:lstStyle/>
            <a:p>
              <a:r>
                <a:rPr lang="en-US" sz="2800" b="1" u="sng" dirty="0">
                  <a:solidFill>
                    <a:schemeClr val="bg1"/>
                  </a:solidFill>
                </a:rPr>
                <a:t>and research</a:t>
              </a:r>
              <a:endParaRPr lang="en-US" sz="2800" dirty="0">
                <a:solidFill>
                  <a:schemeClr val="bg1"/>
                </a:solidFill>
              </a:endParaRPr>
            </a:p>
          </p:txBody>
        </p:sp>
      </p:grpSp>
    </p:spTree>
    <p:extLst>
      <p:ext uri="{BB962C8B-B14F-4D97-AF65-F5344CB8AC3E}">
        <p14:creationId xmlns:p14="http://schemas.microsoft.com/office/powerpoint/2010/main" val="259845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pper Left and Right Lower 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2542A4-30FB-4249-8709-C3EA460485EC}">
  <ds:schemaRefs>
    <ds:schemaRef ds:uri="http://www.w3.org/XML/1998/namespace"/>
    <ds:schemaRef ds:uri="http://purl.org/dc/elements/1.1/"/>
    <ds:schemaRef ds:uri="http://schemas.microsoft.com/office/2006/metadata/properties"/>
    <ds:schemaRef ds:uri="83c27556-a946-441b-8e49-22dc5d76f230"/>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31912ff1-91bb-455a-93f4-4eefbe4b45dc"/>
    <ds:schemaRef ds:uri="http://schemas.microsoft.com/sharepoint/v3"/>
    <ds:schemaRef ds:uri="http://purl.org/dc/terms/"/>
  </ds:schemaRefs>
</ds:datastoreItem>
</file>

<file path=customXml/itemProps3.xml><?xml version="1.0" encoding="utf-8"?>
<ds:datastoreItem xmlns:ds="http://schemas.openxmlformats.org/officeDocument/2006/customXml" ds:itemID="{7B2037C1-F425-4274-9C80-7DF8A1FBBA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67733</TotalTime>
  <Words>4303</Words>
  <Application>Microsoft Office PowerPoint</Application>
  <PresentationFormat>Widescreen</PresentationFormat>
  <Paragraphs>831</Paragraphs>
  <Slides>48</Slides>
  <Notes>26</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48</vt:i4>
      </vt:variant>
    </vt:vector>
  </HeadingPairs>
  <TitlesOfParts>
    <vt:vector size="65" baseType="lpstr">
      <vt:lpstr>Arial</vt:lpstr>
      <vt:lpstr>Arial Narrow</vt:lpstr>
      <vt:lpstr>Calibri</vt:lpstr>
      <vt:lpstr>Calibri Light</vt:lpstr>
      <vt:lpstr>Century Gothic</vt:lpstr>
      <vt:lpstr>Courier New</vt:lpstr>
      <vt:lpstr>Gotham Rounded Book</vt:lpstr>
      <vt:lpstr>Gotham Rounded Medium</vt:lpstr>
      <vt:lpstr>Myriad Web Pro</vt:lpstr>
      <vt:lpstr>Times New Roman</vt:lpstr>
      <vt:lpstr>Wingdings</vt:lpstr>
      <vt:lpstr>Office Theme</vt:lpstr>
      <vt:lpstr>Upper Left and Right Lower Logos</vt:lpstr>
      <vt:lpstr>Custom Design</vt:lpstr>
      <vt:lpstr>1_Right Lower Logo Only</vt:lpstr>
      <vt:lpstr>Right Lower Logo Only</vt:lpstr>
      <vt:lpstr>NCEH_ATSDR_combined</vt:lpstr>
      <vt:lpstr>PowerPoint Presentation</vt:lpstr>
      <vt:lpstr>PowerPoint Presentation</vt:lpstr>
      <vt:lpstr>HL7 and Project Update</vt:lpstr>
      <vt:lpstr>Timeline: MedMorph Activities &amp; IG Balloting</vt:lpstr>
      <vt:lpstr>MedMorph: Deliverables and Artifacts</vt:lpstr>
      <vt:lpstr>HL7: Deliverables and Artifacts</vt:lpstr>
      <vt:lpstr>MCC eCare and MedMorph Projects Opportunities for collaboration</vt:lpstr>
      <vt:lpstr>MCC eCare and MedMorph Projects Opportunities for collaboration</vt:lpstr>
      <vt:lpstr>Lack of infrastructure to share patient data across settings impedes clinical care</vt:lpstr>
      <vt:lpstr>Care coordination &amp; research challenges are exacerbated in people with multiple chronic conditions</vt:lpstr>
      <vt:lpstr>Comorbidity in Fee-for-Service Medicare Beneficiaries  by Chronic Condition (2017)</vt:lpstr>
      <vt:lpstr>Hospital Readmissions by Number of Comorbidities among Medicare Beneficiaries (2017)</vt:lpstr>
      <vt:lpstr>The e-care plan uses data standards to enable access to/sharing of comprehensive, person-centered information</vt:lpstr>
      <vt:lpstr>Comprehensive Shared Care Plan Definition: US Department of Health and Human Services 2015 stakeholder panel</vt:lpstr>
      <vt:lpstr>Our Shared Goal: Make EHR Data More FAIR for Research, Healthcare and Public Health</vt:lpstr>
      <vt:lpstr>Comorbidity in Fee-for-Service Medicare Beneficiaries  by Chronic Condition (2017)</vt:lpstr>
      <vt:lpstr>AHRQ-NIDDK Project Deliverables</vt:lpstr>
      <vt:lpstr>MCC  Plan Roadmap for Sept 19 –Sept 20</vt:lpstr>
      <vt:lpstr>Multiple Chronic Conditions eCare Plan Roadmap</vt:lpstr>
      <vt:lpstr>Technical Expert Panel</vt:lpstr>
      <vt:lpstr>Federal Team</vt:lpstr>
      <vt:lpstr>Expand e-care plan data elements &amp; standards:  …building from CKD</vt:lpstr>
      <vt:lpstr>Expand e-care plan data elements &amp; standards:  …expanding to IHD, CHF, HTN, Pain, Opioids, Type 2 Diabetes</vt:lpstr>
      <vt:lpstr>Expand e-care plan data elements &amp; standards:  …beyond the work we are doing at NIDDK</vt:lpstr>
      <vt:lpstr>Expand e-care plan data elements &amp; standards:  …beyond the work we are doing at NIDDK</vt:lpstr>
      <vt:lpstr>Expand e-care plan data elements &amp; standards:  …beyond the work we are doing at NIDDK</vt:lpstr>
      <vt:lpstr>For more information:</vt:lpstr>
      <vt:lpstr>Exploring Interoperability Between Electronic Health Records (EHRs) and Electronic Death Reporting System (EDRS) using FHIR</vt:lpstr>
      <vt:lpstr>Exploring Interoperability Between Electronic Health Records (EHRs) and Electronic Death Registration System (EDRS) using FHIR</vt:lpstr>
      <vt:lpstr>Current Mortality Data Flow</vt:lpstr>
      <vt:lpstr>Future Mortality Data Flow</vt:lpstr>
      <vt:lpstr>Problem Statement </vt:lpstr>
      <vt:lpstr>Objectives</vt:lpstr>
      <vt:lpstr>Alignment with MedMorph Use cases</vt:lpstr>
      <vt:lpstr>High Level Overview: Hospital Mortality Encounter </vt:lpstr>
      <vt:lpstr>PowerPoint Presentation</vt:lpstr>
      <vt:lpstr>Considerations (MedMorph)</vt:lpstr>
      <vt:lpstr>            USCDI and Death Certificate Data Elements</vt:lpstr>
      <vt:lpstr>Death Certificate Date Elements not in USCDI</vt:lpstr>
      <vt:lpstr>Information on Mortality Reporting</vt:lpstr>
      <vt:lpstr>Discussion</vt:lpstr>
      <vt:lpstr>Upcoming MedMorph Meetings</vt:lpstr>
      <vt:lpstr>Contacts</vt:lpstr>
      <vt:lpstr>Appendix A: MedMorph General Information</vt:lpstr>
      <vt:lpstr>PowerPoint Presentation</vt:lpstr>
      <vt:lpstr>Evaluation WG</vt:lpstr>
      <vt:lpstr>Appendix B: HL7 FHIR Resources</vt:lpstr>
      <vt:lpstr>Helpful FHIR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 </cp:lastModifiedBy>
  <cp:revision>80</cp:revision>
  <dcterms:created xsi:type="dcterms:W3CDTF">2019-11-04T17:18:41Z</dcterms:created>
  <dcterms:modified xsi:type="dcterms:W3CDTF">2020-07-21T17:15:10Z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pdz1@cdc.gov</vt:lpwstr>
  </property>
  <property fmtid="{D5CDD505-2E9C-101B-9397-08002B2CF9AE}" pid="6" name="MSIP_Label_7b94a7b8-f06c-4dfe-bdcc-9b548fd58c31_SetDate">
    <vt:lpwstr>2020-07-21T15:28:38.4084376Z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242c5a70-a0f0-49e9-878c-45a3360026ad</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