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05" r:id="rId5"/>
    <p:sldMasterId id="2147483693" r:id="rId6"/>
    <p:sldMasterId id="2147483660" r:id="rId7"/>
    <p:sldMasterId id="2147483732" r:id="rId8"/>
  </p:sldMasterIdLst>
  <p:notesMasterIdLst>
    <p:notesMasterId r:id="rId42"/>
  </p:notesMasterIdLst>
  <p:sldIdLst>
    <p:sldId id="986" r:id="rId9"/>
    <p:sldId id="992" r:id="rId10"/>
    <p:sldId id="4712" r:id="rId11"/>
    <p:sldId id="258" r:id="rId12"/>
    <p:sldId id="308" r:id="rId13"/>
    <p:sldId id="325" r:id="rId14"/>
    <p:sldId id="321" r:id="rId15"/>
    <p:sldId id="316" r:id="rId16"/>
    <p:sldId id="315" r:id="rId17"/>
    <p:sldId id="310" r:id="rId18"/>
    <p:sldId id="311" r:id="rId19"/>
    <p:sldId id="317" r:id="rId20"/>
    <p:sldId id="319" r:id="rId21"/>
    <p:sldId id="318" r:id="rId22"/>
    <p:sldId id="320" r:id="rId23"/>
    <p:sldId id="322" r:id="rId24"/>
    <p:sldId id="323" r:id="rId25"/>
    <p:sldId id="324" r:id="rId26"/>
    <p:sldId id="326" r:id="rId27"/>
    <p:sldId id="265" r:id="rId28"/>
    <p:sldId id="1044" r:id="rId29"/>
    <p:sldId id="4714" r:id="rId30"/>
    <p:sldId id="4715" r:id="rId31"/>
    <p:sldId id="4713" r:id="rId32"/>
    <p:sldId id="4716" r:id="rId33"/>
    <p:sldId id="2424" r:id="rId34"/>
    <p:sldId id="1024" r:id="rId35"/>
    <p:sldId id="1046" r:id="rId36"/>
    <p:sldId id="1043" r:id="rId37"/>
    <p:sldId id="382" r:id="rId38"/>
    <p:sldId id="1037" r:id="rId39"/>
    <p:sldId id="1041" r:id="rId40"/>
    <p:sldId id="103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2" clrIdx="0">
    <p:extLst>
      <p:ext uri="{19B8F6BF-5375-455C-9EA6-DF929625EA0E}">
        <p15:presenceInfo xmlns:p15="http://schemas.microsoft.com/office/powerpoint/2012/main" userId="S::wfb6@cdc.gov::f5e00f14-3ac2-427d-b616-ad8add26c74a" providerId="AD"/>
      </p:ext>
    </p:extLst>
  </p:cmAuthor>
  <p:cmAuthor id="2" name="Michaels, Maria (CDC/DDPHSS/CSELS/OD)" initials="MM(" lastIdx="7" clrIdx="1">
    <p:extLst>
      <p:ext uri="{19B8F6BF-5375-455C-9EA6-DF929625EA0E}">
        <p15:presenceInfo xmlns:p15="http://schemas.microsoft.com/office/powerpoint/2012/main" userId="S::ktx2@cdc.gov::90e940e6-b690-4d24-b80a-1bdfa10c37a1" providerId="AD"/>
      </p:ext>
    </p:extLst>
  </p:cmAuthor>
  <p:cmAuthor id="3" name="Viall, Abigail H. (CDC/DDID/NCHHSTP/OD)" initials="VAH(" lastIdx="5" clrIdx="2">
    <p:extLst>
      <p:ext uri="{19B8F6BF-5375-455C-9EA6-DF929625EA0E}">
        <p15:presenceInfo xmlns:p15="http://schemas.microsoft.com/office/powerpoint/2012/main" userId="S::bzv3@cdc.gov::f3d5871f-84bf-4875-9fb0-d00a21540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D06F1A"/>
    <a:srgbClr val="DE0D14"/>
    <a:srgbClr val="CCCCFF"/>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799" autoAdjust="0"/>
    <p:restoredTop sz="95901" autoAdjust="0"/>
  </p:normalViewPr>
  <p:slideViewPr>
    <p:cSldViewPr snapToGrid="0">
      <p:cViewPr varScale="1">
        <p:scale>
          <a:sx n="96" d="100"/>
          <a:sy n="96" d="100"/>
        </p:scale>
        <p:origin x="677"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EC24F-D1D9-4D79-A845-4E9F5DA981E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BA1ECFFD-070E-46C2-B05E-66E1F54D0F1A}">
      <dgm:prSet phldrT="[Text]"/>
      <dgm:spPr/>
      <dgm:t>
        <a:bodyPr/>
        <a:lstStyle/>
        <a:p>
          <a:r>
            <a:rPr lang="en-US" dirty="0">
              <a:solidFill>
                <a:schemeClr val="accent1">
                  <a:lumMod val="75000"/>
                </a:schemeClr>
              </a:solidFill>
            </a:rPr>
            <a:t>March</a:t>
          </a:r>
        </a:p>
      </dgm:t>
    </dgm:pt>
    <dgm:pt modelId="{4B1EAA51-DB47-4E8A-AA1D-F65EA4C994B5}" type="parTrans" cxnId="{AFA720B0-964A-45FC-96D5-AAA8174E9BA0}">
      <dgm:prSet/>
      <dgm:spPr/>
      <dgm:t>
        <a:bodyPr/>
        <a:lstStyle/>
        <a:p>
          <a:endParaRPr lang="en-US"/>
        </a:p>
      </dgm:t>
    </dgm:pt>
    <dgm:pt modelId="{819D9D39-AE4E-44F0-B1EF-EFF776C8FE60}" type="sibTrans" cxnId="{AFA720B0-964A-45FC-96D5-AAA8174E9BA0}">
      <dgm:prSet/>
      <dgm:spPr/>
      <dgm:t>
        <a:bodyPr/>
        <a:lstStyle/>
        <a:p>
          <a:endParaRPr lang="en-US"/>
        </a:p>
      </dgm:t>
    </dgm:pt>
    <dgm:pt modelId="{944D3E21-31E5-4EE2-922C-324E54A87723}">
      <dgm:prSet phldrT="[Text]"/>
      <dgm:spPr/>
      <dgm:t>
        <a:bodyPr/>
        <a:lstStyle/>
        <a:p>
          <a:r>
            <a:rPr lang="en-US" dirty="0">
              <a:solidFill>
                <a:schemeClr val="accent1">
                  <a:lumMod val="75000"/>
                </a:schemeClr>
              </a:solidFill>
            </a:rPr>
            <a:t>April</a:t>
          </a:r>
        </a:p>
      </dgm:t>
    </dgm:pt>
    <dgm:pt modelId="{DCAE7EB5-C44B-48F1-99D8-AD56292D6F2A}" type="parTrans" cxnId="{2BB13466-F665-4EC6-9F80-DD5501695D21}">
      <dgm:prSet/>
      <dgm:spPr/>
      <dgm:t>
        <a:bodyPr/>
        <a:lstStyle/>
        <a:p>
          <a:endParaRPr lang="en-US"/>
        </a:p>
      </dgm:t>
    </dgm:pt>
    <dgm:pt modelId="{7E345830-3AB5-4600-A0A8-488F2DD8AFCC}" type="sibTrans" cxnId="{2BB13466-F665-4EC6-9F80-DD5501695D21}">
      <dgm:prSet/>
      <dgm:spPr/>
      <dgm:t>
        <a:bodyPr/>
        <a:lstStyle/>
        <a:p>
          <a:endParaRPr lang="en-US"/>
        </a:p>
      </dgm:t>
    </dgm:pt>
    <dgm:pt modelId="{73FBE1F6-6376-465C-9E87-4D107CB9C63A}">
      <dgm:prSet phldrT="[Text]"/>
      <dgm:spPr/>
      <dgm:t>
        <a:bodyPr/>
        <a:lstStyle/>
        <a:p>
          <a:r>
            <a:rPr lang="en-US" dirty="0">
              <a:solidFill>
                <a:schemeClr val="accent1">
                  <a:lumMod val="75000"/>
                </a:schemeClr>
              </a:solidFill>
            </a:rPr>
            <a:t>May</a:t>
          </a:r>
        </a:p>
      </dgm:t>
    </dgm:pt>
    <dgm:pt modelId="{864DF091-8874-4716-BB24-5D0660ED24DA}" type="parTrans" cxnId="{25A216E0-A7F7-4886-8C8E-FCBA44ABFEC1}">
      <dgm:prSet/>
      <dgm:spPr/>
      <dgm:t>
        <a:bodyPr/>
        <a:lstStyle/>
        <a:p>
          <a:endParaRPr lang="en-US"/>
        </a:p>
      </dgm:t>
    </dgm:pt>
    <dgm:pt modelId="{A84985D1-8B4F-4B42-947B-49AAA775285E}" type="sibTrans" cxnId="{25A216E0-A7F7-4886-8C8E-FCBA44ABFEC1}">
      <dgm:prSet/>
      <dgm:spPr/>
      <dgm:t>
        <a:bodyPr/>
        <a:lstStyle/>
        <a:p>
          <a:endParaRPr lang="en-US"/>
        </a:p>
      </dgm:t>
    </dgm:pt>
    <dgm:pt modelId="{71BEDC6F-7790-4076-B6D2-B90668927C3C}">
      <dgm:prSet phldrT="[Text]"/>
      <dgm:spPr/>
      <dgm:t>
        <a:bodyPr/>
        <a:lstStyle/>
        <a:p>
          <a:r>
            <a:rPr lang="en-US" dirty="0">
              <a:solidFill>
                <a:schemeClr val="accent1">
                  <a:lumMod val="75000"/>
                </a:schemeClr>
              </a:solidFill>
            </a:rPr>
            <a:t>June</a:t>
          </a:r>
        </a:p>
      </dgm:t>
    </dgm:pt>
    <dgm:pt modelId="{2D3E5479-870C-4980-BB8D-E7899D73D406}" type="parTrans" cxnId="{24722EAE-8416-4BCB-A618-01E37429BFD2}">
      <dgm:prSet/>
      <dgm:spPr/>
      <dgm:t>
        <a:bodyPr/>
        <a:lstStyle/>
        <a:p>
          <a:endParaRPr lang="en-US"/>
        </a:p>
      </dgm:t>
    </dgm:pt>
    <dgm:pt modelId="{E47D42FF-432F-43F8-85F2-B430672C1198}" type="sibTrans" cxnId="{24722EAE-8416-4BCB-A618-01E37429BFD2}">
      <dgm:prSet/>
      <dgm:spPr/>
      <dgm:t>
        <a:bodyPr/>
        <a:lstStyle/>
        <a:p>
          <a:endParaRPr lang="en-US"/>
        </a:p>
      </dgm:t>
    </dgm:pt>
    <dgm:pt modelId="{B8F6DB24-B292-4DCB-BEDC-FA61FBC64C24}">
      <dgm:prSet phldrT="[Text]"/>
      <dgm:spPr/>
      <dgm:t>
        <a:bodyPr/>
        <a:lstStyle/>
        <a:p>
          <a:r>
            <a:rPr lang="en-US" dirty="0">
              <a:solidFill>
                <a:schemeClr val="accent1">
                  <a:lumMod val="75000"/>
                </a:schemeClr>
              </a:solidFill>
            </a:rPr>
            <a:t>July</a:t>
          </a:r>
        </a:p>
      </dgm:t>
    </dgm:pt>
    <dgm:pt modelId="{4E0B0A27-4B2B-4FF3-A595-14EECB915DAD}" type="parTrans" cxnId="{0CB870AA-1919-439F-8572-41828255399B}">
      <dgm:prSet/>
      <dgm:spPr/>
      <dgm:t>
        <a:bodyPr/>
        <a:lstStyle/>
        <a:p>
          <a:endParaRPr lang="en-US"/>
        </a:p>
      </dgm:t>
    </dgm:pt>
    <dgm:pt modelId="{C4D00476-4500-491A-AA2F-7164916272E4}" type="sibTrans" cxnId="{0CB870AA-1919-439F-8572-41828255399B}">
      <dgm:prSet/>
      <dgm:spPr/>
      <dgm:t>
        <a:bodyPr/>
        <a:lstStyle/>
        <a:p>
          <a:endParaRPr lang="en-US"/>
        </a:p>
      </dgm:t>
    </dgm:pt>
    <dgm:pt modelId="{1F02916B-5834-4000-BDDE-1943A6BD2D7F}">
      <dgm:prSet phldrT="[Text]"/>
      <dgm:spPr/>
      <dgm:t>
        <a:bodyPr/>
        <a:lstStyle/>
        <a:p>
          <a:r>
            <a:rPr lang="en-US" dirty="0">
              <a:solidFill>
                <a:schemeClr val="accent1">
                  <a:lumMod val="75000"/>
                </a:schemeClr>
              </a:solidFill>
            </a:rPr>
            <a:t>August</a:t>
          </a:r>
        </a:p>
      </dgm:t>
    </dgm:pt>
    <dgm:pt modelId="{CA5010F9-FC8D-42BE-A503-E1F84A8FCF78}" type="parTrans" cxnId="{D8ECF0A9-6204-4942-B5A6-BA285E7C55BC}">
      <dgm:prSet/>
      <dgm:spPr/>
      <dgm:t>
        <a:bodyPr/>
        <a:lstStyle/>
        <a:p>
          <a:endParaRPr lang="en-US"/>
        </a:p>
      </dgm:t>
    </dgm:pt>
    <dgm:pt modelId="{804C4884-6914-462E-9C16-BE1BB3CA6FBF}" type="sibTrans" cxnId="{D8ECF0A9-6204-4942-B5A6-BA285E7C55BC}">
      <dgm:prSet/>
      <dgm:spPr/>
      <dgm:t>
        <a:bodyPr/>
        <a:lstStyle/>
        <a:p>
          <a:endParaRPr lang="en-US"/>
        </a:p>
      </dgm:t>
    </dgm:pt>
    <dgm:pt modelId="{2D38CFED-4572-4F11-A748-5A37FB09209C}">
      <dgm:prSet phldrT="[Text]"/>
      <dgm:spPr/>
      <dgm:t>
        <a:bodyPr/>
        <a:lstStyle/>
        <a:p>
          <a:r>
            <a:rPr lang="en-US" dirty="0">
              <a:solidFill>
                <a:schemeClr val="accent1">
                  <a:lumMod val="75000"/>
                </a:schemeClr>
              </a:solidFill>
            </a:rPr>
            <a:t>September</a:t>
          </a:r>
        </a:p>
      </dgm:t>
    </dgm:pt>
    <dgm:pt modelId="{07169D9E-8B36-41E2-9248-2FF2FC4A195E}" type="parTrans" cxnId="{8F252EF2-8D7F-4582-81B1-30C75DC90EB6}">
      <dgm:prSet/>
      <dgm:spPr/>
      <dgm:t>
        <a:bodyPr/>
        <a:lstStyle/>
        <a:p>
          <a:endParaRPr lang="en-US"/>
        </a:p>
      </dgm:t>
    </dgm:pt>
    <dgm:pt modelId="{98B6B97B-0067-4572-8455-9F405342E557}" type="sibTrans" cxnId="{8F252EF2-8D7F-4582-81B1-30C75DC90EB6}">
      <dgm:prSet/>
      <dgm:spPr/>
      <dgm:t>
        <a:bodyPr/>
        <a:lstStyle/>
        <a:p>
          <a:endParaRPr lang="en-US"/>
        </a:p>
      </dgm:t>
    </dgm:pt>
    <dgm:pt modelId="{6B2DA6B3-4081-441B-B803-9F8D1F2BC76B}">
      <dgm:prSet phldrT="[Text]"/>
      <dgm:spPr/>
      <dgm:t>
        <a:bodyPr/>
        <a:lstStyle/>
        <a:p>
          <a:r>
            <a:rPr lang="en-US" dirty="0">
              <a:solidFill>
                <a:schemeClr val="accent1">
                  <a:lumMod val="75000"/>
                </a:schemeClr>
              </a:solidFill>
            </a:rPr>
            <a:t>October</a:t>
          </a:r>
        </a:p>
      </dgm:t>
    </dgm:pt>
    <dgm:pt modelId="{72AA705E-47C0-46D5-A547-CE6528C6BDCC}" type="parTrans" cxnId="{FD869AEC-2EB7-4BB3-B94F-A3067FFF1201}">
      <dgm:prSet/>
      <dgm:spPr/>
      <dgm:t>
        <a:bodyPr/>
        <a:lstStyle/>
        <a:p>
          <a:endParaRPr lang="en-US"/>
        </a:p>
      </dgm:t>
    </dgm:pt>
    <dgm:pt modelId="{438FDC20-082E-41BA-BFB8-4D65E1A473F0}" type="sibTrans" cxnId="{FD869AEC-2EB7-4BB3-B94F-A3067FFF1201}">
      <dgm:prSet/>
      <dgm:spPr/>
      <dgm:t>
        <a:bodyPr/>
        <a:lstStyle/>
        <a:p>
          <a:endParaRPr lang="en-US"/>
        </a:p>
      </dgm:t>
    </dgm:pt>
    <dgm:pt modelId="{7ECA0234-90C5-4263-AD9C-02C71AFACA8C}">
      <dgm:prSet phldrT="[Text]"/>
      <dgm:spPr/>
      <dgm:t>
        <a:bodyPr/>
        <a:lstStyle/>
        <a:p>
          <a:r>
            <a:rPr lang="en-US" dirty="0">
              <a:solidFill>
                <a:schemeClr val="accent1">
                  <a:lumMod val="75000"/>
                </a:schemeClr>
              </a:solidFill>
            </a:rPr>
            <a:t>November</a:t>
          </a:r>
        </a:p>
      </dgm:t>
    </dgm:pt>
    <dgm:pt modelId="{1BE4CF92-358D-470B-8210-D179FD6F4D59}" type="parTrans" cxnId="{A0612AA4-65DD-4416-90AF-DE7EC2ADEC55}">
      <dgm:prSet/>
      <dgm:spPr/>
      <dgm:t>
        <a:bodyPr/>
        <a:lstStyle/>
        <a:p>
          <a:endParaRPr lang="en-US"/>
        </a:p>
      </dgm:t>
    </dgm:pt>
    <dgm:pt modelId="{1DFEDFC9-2C40-4955-ACD4-C538C69ADBAF}" type="sibTrans" cxnId="{A0612AA4-65DD-4416-90AF-DE7EC2ADEC55}">
      <dgm:prSet/>
      <dgm:spPr/>
      <dgm:t>
        <a:bodyPr/>
        <a:lstStyle/>
        <a:p>
          <a:endParaRPr lang="en-US"/>
        </a:p>
      </dgm:t>
    </dgm:pt>
    <dgm:pt modelId="{853946EE-33FC-43DD-93F8-E508C503ECF7}">
      <dgm:prSet phldrT="[Text]"/>
      <dgm:spPr/>
      <dgm:t>
        <a:bodyPr/>
        <a:lstStyle/>
        <a:p>
          <a:r>
            <a:rPr lang="en-US" dirty="0">
              <a:solidFill>
                <a:schemeClr val="accent1">
                  <a:lumMod val="75000"/>
                </a:schemeClr>
              </a:solidFill>
            </a:rPr>
            <a:t>December</a:t>
          </a:r>
        </a:p>
      </dgm:t>
    </dgm:pt>
    <dgm:pt modelId="{1B2DFA4C-70D6-490A-BDBD-E2FB04BFADD2}" type="parTrans" cxnId="{ABF6E607-17D2-458E-BD90-7C3FE447D671}">
      <dgm:prSet/>
      <dgm:spPr/>
      <dgm:t>
        <a:bodyPr/>
        <a:lstStyle/>
        <a:p>
          <a:endParaRPr lang="en-US"/>
        </a:p>
      </dgm:t>
    </dgm:pt>
    <dgm:pt modelId="{1EF4BA42-B515-465F-A7C4-5289A8D4BDA5}" type="sibTrans" cxnId="{ABF6E607-17D2-458E-BD90-7C3FE447D671}">
      <dgm:prSet/>
      <dgm:spPr/>
      <dgm:t>
        <a:bodyPr/>
        <a:lstStyle/>
        <a:p>
          <a:endParaRPr lang="en-US"/>
        </a:p>
      </dgm:t>
    </dgm:pt>
    <dgm:pt modelId="{07F2FF3B-D8B9-4743-86C3-687E054025EF}">
      <dgm:prSet phldrT="[Text]"/>
      <dgm:spPr/>
      <dgm:t>
        <a:bodyPr/>
        <a:lstStyle/>
        <a:p>
          <a:r>
            <a:rPr lang="en-US" dirty="0">
              <a:solidFill>
                <a:schemeClr val="accent1">
                  <a:lumMod val="75000"/>
                </a:schemeClr>
              </a:solidFill>
            </a:rPr>
            <a:t>January 2021</a:t>
          </a:r>
        </a:p>
      </dgm:t>
    </dgm:pt>
    <dgm:pt modelId="{3043E279-DE7E-4D35-A000-2D34C4221CBE}" type="parTrans" cxnId="{0FB68889-54A9-46ED-904F-CFFE48597A45}">
      <dgm:prSet/>
      <dgm:spPr/>
      <dgm:t>
        <a:bodyPr/>
        <a:lstStyle/>
        <a:p>
          <a:endParaRPr lang="en-US"/>
        </a:p>
      </dgm:t>
    </dgm:pt>
    <dgm:pt modelId="{A0865B6F-28C9-4B4C-8218-DA2B53426C49}" type="sibTrans" cxnId="{0FB68889-54A9-46ED-904F-CFFE48597A45}">
      <dgm:prSet/>
      <dgm:spPr/>
      <dgm:t>
        <a:bodyPr/>
        <a:lstStyle/>
        <a:p>
          <a:endParaRPr lang="en-US"/>
        </a:p>
      </dgm:t>
    </dgm:pt>
    <dgm:pt modelId="{DD7E958E-EB78-4687-BB0C-2BB497947271}" type="pres">
      <dgm:prSet presAssocID="{16CEC24F-D1D9-4D79-A845-4E9F5DA981E1}" presName="Name0" presStyleCnt="0">
        <dgm:presLayoutVars>
          <dgm:dir/>
          <dgm:resizeHandles val="exact"/>
        </dgm:presLayoutVars>
      </dgm:prSet>
      <dgm:spPr/>
    </dgm:pt>
    <dgm:pt modelId="{7D522E63-09AB-47D4-9DE8-096A69D16B49}" type="pres">
      <dgm:prSet presAssocID="{16CEC24F-D1D9-4D79-A845-4E9F5DA981E1}" presName="arrow" presStyleLbl="bgShp" presStyleIdx="0" presStyleCnt="1"/>
      <dgm:spPr/>
    </dgm:pt>
    <dgm:pt modelId="{57E26925-5633-45A2-9896-B0B7CE6F5FD6}" type="pres">
      <dgm:prSet presAssocID="{16CEC24F-D1D9-4D79-A845-4E9F5DA981E1}" presName="points" presStyleCnt="0"/>
      <dgm:spPr/>
    </dgm:pt>
    <dgm:pt modelId="{E5867298-E631-4152-B043-B56E34DC4B2E}" type="pres">
      <dgm:prSet presAssocID="{BA1ECFFD-070E-46C2-B05E-66E1F54D0F1A}" presName="compositeA" presStyleCnt="0"/>
      <dgm:spPr/>
    </dgm:pt>
    <dgm:pt modelId="{4063CA27-3CED-4222-AA6A-EF4B5A76A445}" type="pres">
      <dgm:prSet presAssocID="{BA1ECFFD-070E-46C2-B05E-66E1F54D0F1A}" presName="textA" presStyleLbl="revTx" presStyleIdx="0" presStyleCnt="11">
        <dgm:presLayoutVars>
          <dgm:bulletEnabled val="1"/>
        </dgm:presLayoutVars>
      </dgm:prSet>
      <dgm:spPr/>
    </dgm:pt>
    <dgm:pt modelId="{1199B3F6-C12C-4466-8485-518B24CB3DC1}" type="pres">
      <dgm:prSet presAssocID="{BA1ECFFD-070E-46C2-B05E-66E1F54D0F1A}" presName="circleA" presStyleLbl="node1" presStyleIdx="0" presStyleCnt="11"/>
      <dgm:spPr/>
    </dgm:pt>
    <dgm:pt modelId="{A3044264-5DEF-45C9-9A6A-DD63A1D7772B}" type="pres">
      <dgm:prSet presAssocID="{BA1ECFFD-070E-46C2-B05E-66E1F54D0F1A}" presName="spaceA" presStyleCnt="0"/>
      <dgm:spPr/>
    </dgm:pt>
    <dgm:pt modelId="{07DEB9F4-A2A5-4E33-A320-9DADBF7AEFD2}" type="pres">
      <dgm:prSet presAssocID="{819D9D39-AE4E-44F0-B1EF-EFF776C8FE60}" presName="space" presStyleCnt="0"/>
      <dgm:spPr/>
    </dgm:pt>
    <dgm:pt modelId="{E9C1C79F-2753-4619-A405-F6E1A332686F}" type="pres">
      <dgm:prSet presAssocID="{944D3E21-31E5-4EE2-922C-324E54A87723}" presName="compositeB" presStyleCnt="0"/>
      <dgm:spPr/>
    </dgm:pt>
    <dgm:pt modelId="{51B7F6BD-63AB-4AFE-B425-0EFCEBFAD578}" type="pres">
      <dgm:prSet presAssocID="{944D3E21-31E5-4EE2-922C-324E54A87723}" presName="textB" presStyleLbl="revTx" presStyleIdx="1" presStyleCnt="11">
        <dgm:presLayoutVars>
          <dgm:bulletEnabled val="1"/>
        </dgm:presLayoutVars>
      </dgm:prSet>
      <dgm:spPr/>
    </dgm:pt>
    <dgm:pt modelId="{5450D9B8-2C5B-425A-8FD0-69183E1AA2DB}" type="pres">
      <dgm:prSet presAssocID="{944D3E21-31E5-4EE2-922C-324E54A87723}" presName="circleB" presStyleLbl="node1" presStyleIdx="1" presStyleCnt="11"/>
      <dgm:spPr/>
    </dgm:pt>
    <dgm:pt modelId="{73C91F5F-A218-43AF-8CCA-EE1FF69D049A}" type="pres">
      <dgm:prSet presAssocID="{944D3E21-31E5-4EE2-922C-324E54A87723}" presName="spaceB" presStyleCnt="0"/>
      <dgm:spPr/>
    </dgm:pt>
    <dgm:pt modelId="{56F6BD9A-8413-4CE7-9763-0649686FCF7B}" type="pres">
      <dgm:prSet presAssocID="{7E345830-3AB5-4600-A0A8-488F2DD8AFCC}" presName="space" presStyleCnt="0"/>
      <dgm:spPr/>
    </dgm:pt>
    <dgm:pt modelId="{96BBF70C-160F-42CC-A1EE-B104A6007658}" type="pres">
      <dgm:prSet presAssocID="{73FBE1F6-6376-465C-9E87-4D107CB9C63A}" presName="compositeA" presStyleCnt="0"/>
      <dgm:spPr/>
    </dgm:pt>
    <dgm:pt modelId="{52EE009B-0FC3-4FC9-8550-01907C046696}" type="pres">
      <dgm:prSet presAssocID="{73FBE1F6-6376-465C-9E87-4D107CB9C63A}" presName="textA" presStyleLbl="revTx" presStyleIdx="2" presStyleCnt="11">
        <dgm:presLayoutVars>
          <dgm:bulletEnabled val="1"/>
        </dgm:presLayoutVars>
      </dgm:prSet>
      <dgm:spPr/>
    </dgm:pt>
    <dgm:pt modelId="{654F0C23-76A0-4684-BC6B-05BD0FF25782}" type="pres">
      <dgm:prSet presAssocID="{73FBE1F6-6376-465C-9E87-4D107CB9C63A}" presName="circleA" presStyleLbl="node1" presStyleIdx="2" presStyleCnt="11"/>
      <dgm:spPr/>
    </dgm:pt>
    <dgm:pt modelId="{2F938D13-A856-4672-905F-8992F05EBB81}" type="pres">
      <dgm:prSet presAssocID="{73FBE1F6-6376-465C-9E87-4D107CB9C63A}" presName="spaceA" presStyleCnt="0"/>
      <dgm:spPr/>
    </dgm:pt>
    <dgm:pt modelId="{22A1979B-7DB2-4412-BA01-112652A52C91}" type="pres">
      <dgm:prSet presAssocID="{A84985D1-8B4F-4B42-947B-49AAA775285E}" presName="space" presStyleCnt="0"/>
      <dgm:spPr/>
    </dgm:pt>
    <dgm:pt modelId="{D7EA12DC-99E5-4242-82F1-33F8877A940D}" type="pres">
      <dgm:prSet presAssocID="{71BEDC6F-7790-4076-B6D2-B90668927C3C}" presName="compositeB" presStyleCnt="0"/>
      <dgm:spPr/>
    </dgm:pt>
    <dgm:pt modelId="{7CBC6228-4FC0-4C0D-AE52-63FB0C77EA2A}" type="pres">
      <dgm:prSet presAssocID="{71BEDC6F-7790-4076-B6D2-B90668927C3C}" presName="textB" presStyleLbl="revTx" presStyleIdx="3" presStyleCnt="11">
        <dgm:presLayoutVars>
          <dgm:bulletEnabled val="1"/>
        </dgm:presLayoutVars>
      </dgm:prSet>
      <dgm:spPr/>
    </dgm:pt>
    <dgm:pt modelId="{BE57B17B-1A01-4EE8-8499-93AE01888840}" type="pres">
      <dgm:prSet presAssocID="{71BEDC6F-7790-4076-B6D2-B90668927C3C}" presName="circleB" presStyleLbl="node1" presStyleIdx="3" presStyleCnt="11"/>
      <dgm:spPr/>
    </dgm:pt>
    <dgm:pt modelId="{81456C6D-D9A7-4EED-8035-1C2C9795C949}" type="pres">
      <dgm:prSet presAssocID="{71BEDC6F-7790-4076-B6D2-B90668927C3C}" presName="spaceB" presStyleCnt="0"/>
      <dgm:spPr/>
    </dgm:pt>
    <dgm:pt modelId="{FA260BB3-AFD0-44D2-9DB6-C99652DE02C0}" type="pres">
      <dgm:prSet presAssocID="{E47D42FF-432F-43F8-85F2-B430672C1198}" presName="space" presStyleCnt="0"/>
      <dgm:spPr/>
    </dgm:pt>
    <dgm:pt modelId="{4BA85D4E-3398-45B5-A379-8978424127A7}" type="pres">
      <dgm:prSet presAssocID="{B8F6DB24-B292-4DCB-BEDC-FA61FBC64C24}" presName="compositeA" presStyleCnt="0"/>
      <dgm:spPr/>
    </dgm:pt>
    <dgm:pt modelId="{6ED15B23-9D0E-4163-92BC-9B80354C9A0A}" type="pres">
      <dgm:prSet presAssocID="{B8F6DB24-B292-4DCB-BEDC-FA61FBC64C24}" presName="textA" presStyleLbl="revTx" presStyleIdx="4" presStyleCnt="11">
        <dgm:presLayoutVars>
          <dgm:bulletEnabled val="1"/>
        </dgm:presLayoutVars>
      </dgm:prSet>
      <dgm:spPr/>
    </dgm:pt>
    <dgm:pt modelId="{C11AA3F7-26B3-484D-B94A-9FF084C794B8}" type="pres">
      <dgm:prSet presAssocID="{B8F6DB24-B292-4DCB-BEDC-FA61FBC64C24}" presName="circleA" presStyleLbl="node1" presStyleIdx="4" presStyleCnt="11"/>
      <dgm:spPr/>
    </dgm:pt>
    <dgm:pt modelId="{95BC79C4-2396-48E9-BE3A-77D1C5EEA5E5}" type="pres">
      <dgm:prSet presAssocID="{B8F6DB24-B292-4DCB-BEDC-FA61FBC64C24}" presName="spaceA" presStyleCnt="0"/>
      <dgm:spPr/>
    </dgm:pt>
    <dgm:pt modelId="{E6A1DA4C-CE38-48B4-BE9E-30EBD1F9A1E3}" type="pres">
      <dgm:prSet presAssocID="{C4D00476-4500-491A-AA2F-7164916272E4}" presName="space" presStyleCnt="0"/>
      <dgm:spPr/>
    </dgm:pt>
    <dgm:pt modelId="{6999F848-8CD5-4A90-84D1-A48C73A61789}" type="pres">
      <dgm:prSet presAssocID="{1F02916B-5834-4000-BDDE-1943A6BD2D7F}" presName="compositeB" presStyleCnt="0"/>
      <dgm:spPr/>
    </dgm:pt>
    <dgm:pt modelId="{3A6AD884-DC55-4514-A865-B2C43D53E14B}" type="pres">
      <dgm:prSet presAssocID="{1F02916B-5834-4000-BDDE-1943A6BD2D7F}" presName="textB" presStyleLbl="revTx" presStyleIdx="5" presStyleCnt="11">
        <dgm:presLayoutVars>
          <dgm:bulletEnabled val="1"/>
        </dgm:presLayoutVars>
      </dgm:prSet>
      <dgm:spPr/>
    </dgm:pt>
    <dgm:pt modelId="{B719FFD0-130B-4217-972E-FAFD4D1C96D9}" type="pres">
      <dgm:prSet presAssocID="{1F02916B-5834-4000-BDDE-1943A6BD2D7F}" presName="circleB" presStyleLbl="node1" presStyleIdx="5" presStyleCnt="11"/>
      <dgm:spPr/>
    </dgm:pt>
    <dgm:pt modelId="{7A94EBE6-AEC8-4432-B38C-613EFE40A480}" type="pres">
      <dgm:prSet presAssocID="{1F02916B-5834-4000-BDDE-1943A6BD2D7F}" presName="spaceB" presStyleCnt="0"/>
      <dgm:spPr/>
    </dgm:pt>
    <dgm:pt modelId="{CD96E093-50B8-47F7-8735-BF7F4505B6E1}" type="pres">
      <dgm:prSet presAssocID="{804C4884-6914-462E-9C16-BE1BB3CA6FBF}" presName="space" presStyleCnt="0"/>
      <dgm:spPr/>
    </dgm:pt>
    <dgm:pt modelId="{FCE67D3B-818A-4BC5-9E16-D6D5DC78029D}" type="pres">
      <dgm:prSet presAssocID="{2D38CFED-4572-4F11-A748-5A37FB09209C}" presName="compositeA" presStyleCnt="0"/>
      <dgm:spPr/>
    </dgm:pt>
    <dgm:pt modelId="{6A64985C-FA5A-4BC0-9D0B-02676F007F07}" type="pres">
      <dgm:prSet presAssocID="{2D38CFED-4572-4F11-A748-5A37FB09209C}" presName="textA" presStyleLbl="revTx" presStyleIdx="6" presStyleCnt="11">
        <dgm:presLayoutVars>
          <dgm:bulletEnabled val="1"/>
        </dgm:presLayoutVars>
      </dgm:prSet>
      <dgm:spPr/>
    </dgm:pt>
    <dgm:pt modelId="{D5A4C16D-7B79-4538-887C-996B1F3C1031}" type="pres">
      <dgm:prSet presAssocID="{2D38CFED-4572-4F11-A748-5A37FB09209C}" presName="circleA" presStyleLbl="node1" presStyleIdx="6" presStyleCnt="11"/>
      <dgm:spPr/>
    </dgm:pt>
    <dgm:pt modelId="{015A692C-2AE6-4A89-9E0A-5AC04E11DDB0}" type="pres">
      <dgm:prSet presAssocID="{2D38CFED-4572-4F11-A748-5A37FB09209C}" presName="spaceA" presStyleCnt="0"/>
      <dgm:spPr/>
    </dgm:pt>
    <dgm:pt modelId="{37F19215-922D-4B89-ADC7-6F9B71E817F3}" type="pres">
      <dgm:prSet presAssocID="{98B6B97B-0067-4572-8455-9F405342E557}" presName="space" presStyleCnt="0"/>
      <dgm:spPr/>
    </dgm:pt>
    <dgm:pt modelId="{7CC385D8-97E9-4881-8F68-800B0BA1475A}" type="pres">
      <dgm:prSet presAssocID="{6B2DA6B3-4081-441B-B803-9F8D1F2BC76B}" presName="compositeB" presStyleCnt="0"/>
      <dgm:spPr/>
    </dgm:pt>
    <dgm:pt modelId="{78559467-EA86-463D-AF32-66C00D29B622}" type="pres">
      <dgm:prSet presAssocID="{6B2DA6B3-4081-441B-B803-9F8D1F2BC76B}" presName="textB" presStyleLbl="revTx" presStyleIdx="7" presStyleCnt="11">
        <dgm:presLayoutVars>
          <dgm:bulletEnabled val="1"/>
        </dgm:presLayoutVars>
      </dgm:prSet>
      <dgm:spPr/>
    </dgm:pt>
    <dgm:pt modelId="{CBD8F83D-FA13-4D50-895E-81A0FF6439A5}" type="pres">
      <dgm:prSet presAssocID="{6B2DA6B3-4081-441B-B803-9F8D1F2BC76B}" presName="circleB" presStyleLbl="node1" presStyleIdx="7" presStyleCnt="11"/>
      <dgm:spPr/>
    </dgm:pt>
    <dgm:pt modelId="{298517AB-4E6C-40C1-A616-2D2A601C65A2}" type="pres">
      <dgm:prSet presAssocID="{6B2DA6B3-4081-441B-B803-9F8D1F2BC76B}" presName="spaceB" presStyleCnt="0"/>
      <dgm:spPr/>
    </dgm:pt>
    <dgm:pt modelId="{A6EE4A7B-ABC2-4230-8029-2CD01FB9178C}" type="pres">
      <dgm:prSet presAssocID="{438FDC20-082E-41BA-BFB8-4D65E1A473F0}" presName="space" presStyleCnt="0"/>
      <dgm:spPr/>
    </dgm:pt>
    <dgm:pt modelId="{BEE5EACE-2D6E-47D1-AD43-7543BBA00E61}" type="pres">
      <dgm:prSet presAssocID="{7ECA0234-90C5-4263-AD9C-02C71AFACA8C}" presName="compositeA" presStyleCnt="0"/>
      <dgm:spPr/>
    </dgm:pt>
    <dgm:pt modelId="{448140BF-533D-45C4-94F6-A8A0391B3D0F}" type="pres">
      <dgm:prSet presAssocID="{7ECA0234-90C5-4263-AD9C-02C71AFACA8C}" presName="textA" presStyleLbl="revTx" presStyleIdx="8" presStyleCnt="11">
        <dgm:presLayoutVars>
          <dgm:bulletEnabled val="1"/>
        </dgm:presLayoutVars>
      </dgm:prSet>
      <dgm:spPr/>
    </dgm:pt>
    <dgm:pt modelId="{F682EF90-46AB-4A5B-A354-CE6F81BABE54}" type="pres">
      <dgm:prSet presAssocID="{7ECA0234-90C5-4263-AD9C-02C71AFACA8C}" presName="circleA" presStyleLbl="node1" presStyleIdx="8" presStyleCnt="11"/>
      <dgm:spPr/>
    </dgm:pt>
    <dgm:pt modelId="{9E9DBD10-3609-477A-91B7-2185674D050C}" type="pres">
      <dgm:prSet presAssocID="{7ECA0234-90C5-4263-AD9C-02C71AFACA8C}" presName="spaceA" presStyleCnt="0"/>
      <dgm:spPr/>
    </dgm:pt>
    <dgm:pt modelId="{EC9BBFDE-AE1F-464F-9D23-269211BA9B78}" type="pres">
      <dgm:prSet presAssocID="{1DFEDFC9-2C40-4955-ACD4-C538C69ADBAF}" presName="space" presStyleCnt="0"/>
      <dgm:spPr/>
    </dgm:pt>
    <dgm:pt modelId="{B69CBD06-5860-4340-9ECF-EE7C47080DD9}" type="pres">
      <dgm:prSet presAssocID="{853946EE-33FC-43DD-93F8-E508C503ECF7}" presName="compositeB" presStyleCnt="0"/>
      <dgm:spPr/>
    </dgm:pt>
    <dgm:pt modelId="{E6E1F37D-573E-40D3-80BD-378C59C6ED7D}" type="pres">
      <dgm:prSet presAssocID="{853946EE-33FC-43DD-93F8-E508C503ECF7}" presName="textB" presStyleLbl="revTx" presStyleIdx="9" presStyleCnt="11">
        <dgm:presLayoutVars>
          <dgm:bulletEnabled val="1"/>
        </dgm:presLayoutVars>
      </dgm:prSet>
      <dgm:spPr/>
    </dgm:pt>
    <dgm:pt modelId="{D899C065-07BB-4B1F-A4E0-76840B0AFCDA}" type="pres">
      <dgm:prSet presAssocID="{853946EE-33FC-43DD-93F8-E508C503ECF7}" presName="circleB" presStyleLbl="node1" presStyleIdx="9" presStyleCnt="11"/>
      <dgm:spPr/>
    </dgm:pt>
    <dgm:pt modelId="{ABC08A05-EF2E-4E23-AC3C-2E729E0317B4}" type="pres">
      <dgm:prSet presAssocID="{853946EE-33FC-43DD-93F8-E508C503ECF7}" presName="spaceB" presStyleCnt="0"/>
      <dgm:spPr/>
    </dgm:pt>
    <dgm:pt modelId="{C63795CD-6B33-40D9-BFF3-402A40D0709D}" type="pres">
      <dgm:prSet presAssocID="{1EF4BA42-B515-465F-A7C4-5289A8D4BDA5}" presName="space" presStyleCnt="0"/>
      <dgm:spPr/>
    </dgm:pt>
    <dgm:pt modelId="{E7DCF0CE-111A-4AF3-B27D-CB6617116C7D}" type="pres">
      <dgm:prSet presAssocID="{07F2FF3B-D8B9-4743-86C3-687E054025EF}" presName="compositeA" presStyleCnt="0"/>
      <dgm:spPr/>
    </dgm:pt>
    <dgm:pt modelId="{88447E63-F0B7-4ED0-A8F2-A063CFAFDC79}" type="pres">
      <dgm:prSet presAssocID="{07F2FF3B-D8B9-4743-86C3-687E054025EF}" presName="textA" presStyleLbl="revTx" presStyleIdx="10" presStyleCnt="11">
        <dgm:presLayoutVars>
          <dgm:bulletEnabled val="1"/>
        </dgm:presLayoutVars>
      </dgm:prSet>
      <dgm:spPr/>
    </dgm:pt>
    <dgm:pt modelId="{EC6014C0-D608-4029-9E38-AE8EF189FC98}" type="pres">
      <dgm:prSet presAssocID="{07F2FF3B-D8B9-4743-86C3-687E054025EF}" presName="circleA" presStyleLbl="node1" presStyleIdx="10" presStyleCnt="11"/>
      <dgm:spPr/>
    </dgm:pt>
    <dgm:pt modelId="{C9CE3A91-A0C0-4373-9554-6E35CA273A29}" type="pres">
      <dgm:prSet presAssocID="{07F2FF3B-D8B9-4743-86C3-687E054025EF}" presName="spaceA" presStyleCnt="0"/>
      <dgm:spPr/>
    </dgm:pt>
  </dgm:ptLst>
  <dgm:cxnLst>
    <dgm:cxn modelId="{ABF6E607-17D2-458E-BD90-7C3FE447D671}" srcId="{16CEC24F-D1D9-4D79-A845-4E9F5DA981E1}" destId="{853946EE-33FC-43DD-93F8-E508C503ECF7}" srcOrd="9" destOrd="0" parTransId="{1B2DFA4C-70D6-490A-BDBD-E2FB04BFADD2}" sibTransId="{1EF4BA42-B515-465F-A7C4-5289A8D4BDA5}"/>
    <dgm:cxn modelId="{48DC0628-4639-415D-86A8-354AD9063670}" type="presOf" srcId="{853946EE-33FC-43DD-93F8-E508C503ECF7}" destId="{E6E1F37D-573E-40D3-80BD-378C59C6ED7D}" srcOrd="0" destOrd="0" presId="urn:microsoft.com/office/officeart/2005/8/layout/hProcess11"/>
    <dgm:cxn modelId="{17C2D439-E8B4-455C-85BE-BC0C994787F4}" type="presOf" srcId="{B8F6DB24-B292-4DCB-BEDC-FA61FBC64C24}" destId="{6ED15B23-9D0E-4163-92BC-9B80354C9A0A}" srcOrd="0" destOrd="0" presId="urn:microsoft.com/office/officeart/2005/8/layout/hProcess11"/>
    <dgm:cxn modelId="{7406C45C-4A1C-44C1-807C-C1AB9C831BD7}" type="presOf" srcId="{BA1ECFFD-070E-46C2-B05E-66E1F54D0F1A}" destId="{4063CA27-3CED-4222-AA6A-EF4B5A76A445}" srcOrd="0" destOrd="0" presId="urn:microsoft.com/office/officeart/2005/8/layout/hProcess11"/>
    <dgm:cxn modelId="{3785BB60-0A30-4D54-8AA0-83CC1652DB91}" type="presOf" srcId="{7ECA0234-90C5-4263-AD9C-02C71AFACA8C}" destId="{448140BF-533D-45C4-94F6-A8A0391B3D0F}" srcOrd="0" destOrd="0" presId="urn:microsoft.com/office/officeart/2005/8/layout/hProcess11"/>
    <dgm:cxn modelId="{2BB13466-F665-4EC6-9F80-DD5501695D21}" srcId="{16CEC24F-D1D9-4D79-A845-4E9F5DA981E1}" destId="{944D3E21-31E5-4EE2-922C-324E54A87723}" srcOrd="1" destOrd="0" parTransId="{DCAE7EB5-C44B-48F1-99D8-AD56292D6F2A}" sibTransId="{7E345830-3AB5-4600-A0A8-488F2DD8AFCC}"/>
    <dgm:cxn modelId="{7707077C-A351-4742-866D-7CA66404C6BE}" type="presOf" srcId="{71BEDC6F-7790-4076-B6D2-B90668927C3C}" destId="{7CBC6228-4FC0-4C0D-AE52-63FB0C77EA2A}" srcOrd="0" destOrd="0" presId="urn:microsoft.com/office/officeart/2005/8/layout/hProcess11"/>
    <dgm:cxn modelId="{854B3E7E-3AB5-4D99-907E-94425A482386}" type="presOf" srcId="{07F2FF3B-D8B9-4743-86C3-687E054025EF}" destId="{88447E63-F0B7-4ED0-A8F2-A063CFAFDC79}" srcOrd="0" destOrd="0" presId="urn:microsoft.com/office/officeart/2005/8/layout/hProcess11"/>
    <dgm:cxn modelId="{F5F59F83-631B-48A0-9020-0D0AC69E2E46}" type="presOf" srcId="{16CEC24F-D1D9-4D79-A845-4E9F5DA981E1}" destId="{DD7E958E-EB78-4687-BB0C-2BB497947271}" srcOrd="0" destOrd="0" presId="urn:microsoft.com/office/officeart/2005/8/layout/hProcess11"/>
    <dgm:cxn modelId="{0FB68889-54A9-46ED-904F-CFFE48597A45}" srcId="{16CEC24F-D1D9-4D79-A845-4E9F5DA981E1}" destId="{07F2FF3B-D8B9-4743-86C3-687E054025EF}" srcOrd="10" destOrd="0" parTransId="{3043E279-DE7E-4D35-A000-2D34C4221CBE}" sibTransId="{A0865B6F-28C9-4B4C-8218-DA2B53426C49}"/>
    <dgm:cxn modelId="{A0612AA4-65DD-4416-90AF-DE7EC2ADEC55}" srcId="{16CEC24F-D1D9-4D79-A845-4E9F5DA981E1}" destId="{7ECA0234-90C5-4263-AD9C-02C71AFACA8C}" srcOrd="8" destOrd="0" parTransId="{1BE4CF92-358D-470B-8210-D179FD6F4D59}" sibTransId="{1DFEDFC9-2C40-4955-ACD4-C538C69ADBAF}"/>
    <dgm:cxn modelId="{D8ECF0A9-6204-4942-B5A6-BA285E7C55BC}" srcId="{16CEC24F-D1D9-4D79-A845-4E9F5DA981E1}" destId="{1F02916B-5834-4000-BDDE-1943A6BD2D7F}" srcOrd="5" destOrd="0" parTransId="{CA5010F9-FC8D-42BE-A503-E1F84A8FCF78}" sibTransId="{804C4884-6914-462E-9C16-BE1BB3CA6FBF}"/>
    <dgm:cxn modelId="{0CB870AA-1919-439F-8572-41828255399B}" srcId="{16CEC24F-D1D9-4D79-A845-4E9F5DA981E1}" destId="{B8F6DB24-B292-4DCB-BEDC-FA61FBC64C24}" srcOrd="4" destOrd="0" parTransId="{4E0B0A27-4B2B-4FF3-A595-14EECB915DAD}" sibTransId="{C4D00476-4500-491A-AA2F-7164916272E4}"/>
    <dgm:cxn modelId="{24722EAE-8416-4BCB-A618-01E37429BFD2}" srcId="{16CEC24F-D1D9-4D79-A845-4E9F5DA981E1}" destId="{71BEDC6F-7790-4076-B6D2-B90668927C3C}" srcOrd="3" destOrd="0" parTransId="{2D3E5479-870C-4980-BB8D-E7899D73D406}" sibTransId="{E47D42FF-432F-43F8-85F2-B430672C1198}"/>
    <dgm:cxn modelId="{AFA720B0-964A-45FC-96D5-AAA8174E9BA0}" srcId="{16CEC24F-D1D9-4D79-A845-4E9F5DA981E1}" destId="{BA1ECFFD-070E-46C2-B05E-66E1F54D0F1A}" srcOrd="0" destOrd="0" parTransId="{4B1EAA51-DB47-4E8A-AA1D-F65EA4C994B5}" sibTransId="{819D9D39-AE4E-44F0-B1EF-EFF776C8FE60}"/>
    <dgm:cxn modelId="{CF4045BF-9246-4F9E-B2F0-79522143A612}" type="presOf" srcId="{73FBE1F6-6376-465C-9E87-4D107CB9C63A}" destId="{52EE009B-0FC3-4FC9-8550-01907C046696}" srcOrd="0" destOrd="0" presId="urn:microsoft.com/office/officeart/2005/8/layout/hProcess11"/>
    <dgm:cxn modelId="{62B4A7C4-59DE-430F-99A7-A2144AFCB326}" type="presOf" srcId="{2D38CFED-4572-4F11-A748-5A37FB09209C}" destId="{6A64985C-FA5A-4BC0-9D0B-02676F007F07}" srcOrd="0" destOrd="0" presId="urn:microsoft.com/office/officeart/2005/8/layout/hProcess11"/>
    <dgm:cxn modelId="{968718DE-37FC-4538-B3F2-DD36EF29AA35}" type="presOf" srcId="{1F02916B-5834-4000-BDDE-1943A6BD2D7F}" destId="{3A6AD884-DC55-4514-A865-B2C43D53E14B}" srcOrd="0" destOrd="0" presId="urn:microsoft.com/office/officeart/2005/8/layout/hProcess11"/>
    <dgm:cxn modelId="{25A216E0-A7F7-4886-8C8E-FCBA44ABFEC1}" srcId="{16CEC24F-D1D9-4D79-A845-4E9F5DA981E1}" destId="{73FBE1F6-6376-465C-9E87-4D107CB9C63A}" srcOrd="2" destOrd="0" parTransId="{864DF091-8874-4716-BB24-5D0660ED24DA}" sibTransId="{A84985D1-8B4F-4B42-947B-49AAA775285E}"/>
    <dgm:cxn modelId="{A049FDE5-AABC-4244-B76A-8406D16D6AAC}" type="presOf" srcId="{944D3E21-31E5-4EE2-922C-324E54A87723}" destId="{51B7F6BD-63AB-4AFE-B425-0EFCEBFAD578}" srcOrd="0" destOrd="0" presId="urn:microsoft.com/office/officeart/2005/8/layout/hProcess11"/>
    <dgm:cxn modelId="{0E24D8EB-FB5E-414B-ADBA-104EF1535E8D}" type="presOf" srcId="{6B2DA6B3-4081-441B-B803-9F8D1F2BC76B}" destId="{78559467-EA86-463D-AF32-66C00D29B622}" srcOrd="0" destOrd="0" presId="urn:microsoft.com/office/officeart/2005/8/layout/hProcess11"/>
    <dgm:cxn modelId="{FD869AEC-2EB7-4BB3-B94F-A3067FFF1201}" srcId="{16CEC24F-D1D9-4D79-A845-4E9F5DA981E1}" destId="{6B2DA6B3-4081-441B-B803-9F8D1F2BC76B}" srcOrd="7" destOrd="0" parTransId="{72AA705E-47C0-46D5-A547-CE6528C6BDCC}" sibTransId="{438FDC20-082E-41BA-BFB8-4D65E1A473F0}"/>
    <dgm:cxn modelId="{8F252EF2-8D7F-4582-81B1-30C75DC90EB6}" srcId="{16CEC24F-D1D9-4D79-A845-4E9F5DA981E1}" destId="{2D38CFED-4572-4F11-A748-5A37FB09209C}" srcOrd="6" destOrd="0" parTransId="{07169D9E-8B36-41E2-9248-2FF2FC4A195E}" sibTransId="{98B6B97B-0067-4572-8455-9F405342E557}"/>
    <dgm:cxn modelId="{772C55D7-2C05-4221-A501-D52A8DCB52C4}" type="presParOf" srcId="{DD7E958E-EB78-4687-BB0C-2BB497947271}" destId="{7D522E63-09AB-47D4-9DE8-096A69D16B49}" srcOrd="0" destOrd="0" presId="urn:microsoft.com/office/officeart/2005/8/layout/hProcess11"/>
    <dgm:cxn modelId="{114D17DB-E04E-4456-AD35-BCB6B0D64B75}" type="presParOf" srcId="{DD7E958E-EB78-4687-BB0C-2BB497947271}" destId="{57E26925-5633-45A2-9896-B0B7CE6F5FD6}" srcOrd="1" destOrd="0" presId="urn:microsoft.com/office/officeart/2005/8/layout/hProcess11"/>
    <dgm:cxn modelId="{84E12AA7-9EE2-4D4F-B285-F1933487BCBD}" type="presParOf" srcId="{57E26925-5633-45A2-9896-B0B7CE6F5FD6}" destId="{E5867298-E631-4152-B043-B56E34DC4B2E}" srcOrd="0" destOrd="0" presId="urn:microsoft.com/office/officeart/2005/8/layout/hProcess11"/>
    <dgm:cxn modelId="{CAD06114-2712-47CF-9A2C-2786F6FF5A32}" type="presParOf" srcId="{E5867298-E631-4152-B043-B56E34DC4B2E}" destId="{4063CA27-3CED-4222-AA6A-EF4B5A76A445}" srcOrd="0" destOrd="0" presId="urn:microsoft.com/office/officeart/2005/8/layout/hProcess11"/>
    <dgm:cxn modelId="{F29F4A2C-8841-486B-B007-D6FF919F958D}" type="presParOf" srcId="{E5867298-E631-4152-B043-B56E34DC4B2E}" destId="{1199B3F6-C12C-4466-8485-518B24CB3DC1}" srcOrd="1" destOrd="0" presId="urn:microsoft.com/office/officeart/2005/8/layout/hProcess11"/>
    <dgm:cxn modelId="{40B89561-FE3F-4DA2-982F-1082E7E14368}" type="presParOf" srcId="{E5867298-E631-4152-B043-B56E34DC4B2E}" destId="{A3044264-5DEF-45C9-9A6A-DD63A1D7772B}" srcOrd="2" destOrd="0" presId="urn:microsoft.com/office/officeart/2005/8/layout/hProcess11"/>
    <dgm:cxn modelId="{E79C193E-6FBB-468E-9263-062686EA9E71}" type="presParOf" srcId="{57E26925-5633-45A2-9896-B0B7CE6F5FD6}" destId="{07DEB9F4-A2A5-4E33-A320-9DADBF7AEFD2}" srcOrd="1" destOrd="0" presId="urn:microsoft.com/office/officeart/2005/8/layout/hProcess11"/>
    <dgm:cxn modelId="{B8503462-9D50-48FD-9E5B-C6E7FC38C461}" type="presParOf" srcId="{57E26925-5633-45A2-9896-B0B7CE6F5FD6}" destId="{E9C1C79F-2753-4619-A405-F6E1A332686F}" srcOrd="2" destOrd="0" presId="urn:microsoft.com/office/officeart/2005/8/layout/hProcess11"/>
    <dgm:cxn modelId="{FABB5244-2CC5-4422-BD32-6DBC49F429C7}" type="presParOf" srcId="{E9C1C79F-2753-4619-A405-F6E1A332686F}" destId="{51B7F6BD-63AB-4AFE-B425-0EFCEBFAD578}" srcOrd="0" destOrd="0" presId="urn:microsoft.com/office/officeart/2005/8/layout/hProcess11"/>
    <dgm:cxn modelId="{265DC6DB-10FE-4590-A919-0BB66713E6AE}" type="presParOf" srcId="{E9C1C79F-2753-4619-A405-F6E1A332686F}" destId="{5450D9B8-2C5B-425A-8FD0-69183E1AA2DB}" srcOrd="1" destOrd="0" presId="urn:microsoft.com/office/officeart/2005/8/layout/hProcess11"/>
    <dgm:cxn modelId="{3372AFC1-E3CF-49D8-B7C8-58A3602B74EA}" type="presParOf" srcId="{E9C1C79F-2753-4619-A405-F6E1A332686F}" destId="{73C91F5F-A218-43AF-8CCA-EE1FF69D049A}" srcOrd="2" destOrd="0" presId="urn:microsoft.com/office/officeart/2005/8/layout/hProcess11"/>
    <dgm:cxn modelId="{2510BA19-D7B8-4A33-AC52-3E87856708CB}" type="presParOf" srcId="{57E26925-5633-45A2-9896-B0B7CE6F5FD6}" destId="{56F6BD9A-8413-4CE7-9763-0649686FCF7B}" srcOrd="3" destOrd="0" presId="urn:microsoft.com/office/officeart/2005/8/layout/hProcess11"/>
    <dgm:cxn modelId="{56641361-3C5B-4333-BECF-5218CBCE7654}" type="presParOf" srcId="{57E26925-5633-45A2-9896-B0B7CE6F5FD6}" destId="{96BBF70C-160F-42CC-A1EE-B104A6007658}" srcOrd="4" destOrd="0" presId="urn:microsoft.com/office/officeart/2005/8/layout/hProcess11"/>
    <dgm:cxn modelId="{7F4CAC9F-3D63-4CB5-B952-ADBA60B4DB67}" type="presParOf" srcId="{96BBF70C-160F-42CC-A1EE-B104A6007658}" destId="{52EE009B-0FC3-4FC9-8550-01907C046696}" srcOrd="0" destOrd="0" presId="urn:microsoft.com/office/officeart/2005/8/layout/hProcess11"/>
    <dgm:cxn modelId="{F745CA76-0087-4093-A33F-C9B3536B61F2}" type="presParOf" srcId="{96BBF70C-160F-42CC-A1EE-B104A6007658}" destId="{654F0C23-76A0-4684-BC6B-05BD0FF25782}" srcOrd="1" destOrd="0" presId="urn:microsoft.com/office/officeart/2005/8/layout/hProcess11"/>
    <dgm:cxn modelId="{13A3C9CF-384A-495C-ACA1-3AEA880E7C0E}" type="presParOf" srcId="{96BBF70C-160F-42CC-A1EE-B104A6007658}" destId="{2F938D13-A856-4672-905F-8992F05EBB81}" srcOrd="2" destOrd="0" presId="urn:microsoft.com/office/officeart/2005/8/layout/hProcess11"/>
    <dgm:cxn modelId="{CF76FEAF-F383-4427-AEC4-748D0F596013}" type="presParOf" srcId="{57E26925-5633-45A2-9896-B0B7CE6F5FD6}" destId="{22A1979B-7DB2-4412-BA01-112652A52C91}" srcOrd="5" destOrd="0" presId="urn:microsoft.com/office/officeart/2005/8/layout/hProcess11"/>
    <dgm:cxn modelId="{32097479-C94D-4239-9F2F-BCA991A75C09}" type="presParOf" srcId="{57E26925-5633-45A2-9896-B0B7CE6F5FD6}" destId="{D7EA12DC-99E5-4242-82F1-33F8877A940D}" srcOrd="6" destOrd="0" presId="urn:microsoft.com/office/officeart/2005/8/layout/hProcess11"/>
    <dgm:cxn modelId="{FC0821EF-EF0E-4C76-A2E1-467E68E612C2}" type="presParOf" srcId="{D7EA12DC-99E5-4242-82F1-33F8877A940D}" destId="{7CBC6228-4FC0-4C0D-AE52-63FB0C77EA2A}" srcOrd="0" destOrd="0" presId="urn:microsoft.com/office/officeart/2005/8/layout/hProcess11"/>
    <dgm:cxn modelId="{820C806F-B8B5-4CBF-A5B7-E6A85D669436}" type="presParOf" srcId="{D7EA12DC-99E5-4242-82F1-33F8877A940D}" destId="{BE57B17B-1A01-4EE8-8499-93AE01888840}" srcOrd="1" destOrd="0" presId="urn:microsoft.com/office/officeart/2005/8/layout/hProcess11"/>
    <dgm:cxn modelId="{9AE88DB5-40F4-47E1-B4B4-09691F77F350}" type="presParOf" srcId="{D7EA12DC-99E5-4242-82F1-33F8877A940D}" destId="{81456C6D-D9A7-4EED-8035-1C2C9795C949}" srcOrd="2" destOrd="0" presId="urn:microsoft.com/office/officeart/2005/8/layout/hProcess11"/>
    <dgm:cxn modelId="{738CA7A5-5A51-4726-A0C8-D26D436988E8}" type="presParOf" srcId="{57E26925-5633-45A2-9896-B0B7CE6F5FD6}" destId="{FA260BB3-AFD0-44D2-9DB6-C99652DE02C0}" srcOrd="7" destOrd="0" presId="urn:microsoft.com/office/officeart/2005/8/layout/hProcess11"/>
    <dgm:cxn modelId="{8ED661C6-0FFD-41BF-B76E-ECDF0C1205E0}" type="presParOf" srcId="{57E26925-5633-45A2-9896-B0B7CE6F5FD6}" destId="{4BA85D4E-3398-45B5-A379-8978424127A7}" srcOrd="8" destOrd="0" presId="urn:microsoft.com/office/officeart/2005/8/layout/hProcess11"/>
    <dgm:cxn modelId="{7DEBDF04-1AB5-4AFE-A113-D6440897FA91}" type="presParOf" srcId="{4BA85D4E-3398-45B5-A379-8978424127A7}" destId="{6ED15B23-9D0E-4163-92BC-9B80354C9A0A}" srcOrd="0" destOrd="0" presId="urn:microsoft.com/office/officeart/2005/8/layout/hProcess11"/>
    <dgm:cxn modelId="{03D0B20D-9CC2-4514-BB37-5E730B656D4A}" type="presParOf" srcId="{4BA85D4E-3398-45B5-A379-8978424127A7}" destId="{C11AA3F7-26B3-484D-B94A-9FF084C794B8}" srcOrd="1" destOrd="0" presId="urn:microsoft.com/office/officeart/2005/8/layout/hProcess11"/>
    <dgm:cxn modelId="{798F1B22-BFAF-47C3-9280-13A1CB759622}" type="presParOf" srcId="{4BA85D4E-3398-45B5-A379-8978424127A7}" destId="{95BC79C4-2396-48E9-BE3A-77D1C5EEA5E5}" srcOrd="2" destOrd="0" presId="urn:microsoft.com/office/officeart/2005/8/layout/hProcess11"/>
    <dgm:cxn modelId="{D67CFA38-4652-403D-AF02-ECB0E31111CD}" type="presParOf" srcId="{57E26925-5633-45A2-9896-B0B7CE6F5FD6}" destId="{E6A1DA4C-CE38-48B4-BE9E-30EBD1F9A1E3}" srcOrd="9" destOrd="0" presId="urn:microsoft.com/office/officeart/2005/8/layout/hProcess11"/>
    <dgm:cxn modelId="{7205ADE4-E64A-4F24-B8A1-435523987C31}" type="presParOf" srcId="{57E26925-5633-45A2-9896-B0B7CE6F5FD6}" destId="{6999F848-8CD5-4A90-84D1-A48C73A61789}" srcOrd="10" destOrd="0" presId="urn:microsoft.com/office/officeart/2005/8/layout/hProcess11"/>
    <dgm:cxn modelId="{1DEDB6A4-34A1-4706-B711-6FC5C4FD8693}" type="presParOf" srcId="{6999F848-8CD5-4A90-84D1-A48C73A61789}" destId="{3A6AD884-DC55-4514-A865-B2C43D53E14B}" srcOrd="0" destOrd="0" presId="urn:microsoft.com/office/officeart/2005/8/layout/hProcess11"/>
    <dgm:cxn modelId="{63CE4C31-FD60-4831-AD19-3082FCEE15E7}" type="presParOf" srcId="{6999F848-8CD5-4A90-84D1-A48C73A61789}" destId="{B719FFD0-130B-4217-972E-FAFD4D1C96D9}" srcOrd="1" destOrd="0" presId="urn:microsoft.com/office/officeart/2005/8/layout/hProcess11"/>
    <dgm:cxn modelId="{F4204F0E-BAF5-4667-9FFC-C5B23955588E}" type="presParOf" srcId="{6999F848-8CD5-4A90-84D1-A48C73A61789}" destId="{7A94EBE6-AEC8-4432-B38C-613EFE40A480}" srcOrd="2" destOrd="0" presId="urn:microsoft.com/office/officeart/2005/8/layout/hProcess11"/>
    <dgm:cxn modelId="{EF406BBC-6F2F-46E6-B9A9-9509A132DF02}" type="presParOf" srcId="{57E26925-5633-45A2-9896-B0B7CE6F5FD6}" destId="{CD96E093-50B8-47F7-8735-BF7F4505B6E1}" srcOrd="11" destOrd="0" presId="urn:microsoft.com/office/officeart/2005/8/layout/hProcess11"/>
    <dgm:cxn modelId="{DF4B86B0-3988-4679-8018-816D41B93E90}" type="presParOf" srcId="{57E26925-5633-45A2-9896-B0B7CE6F5FD6}" destId="{FCE67D3B-818A-4BC5-9E16-D6D5DC78029D}" srcOrd="12" destOrd="0" presId="urn:microsoft.com/office/officeart/2005/8/layout/hProcess11"/>
    <dgm:cxn modelId="{42B098B6-C587-4C6E-A9F7-486EE6BA7642}" type="presParOf" srcId="{FCE67D3B-818A-4BC5-9E16-D6D5DC78029D}" destId="{6A64985C-FA5A-4BC0-9D0B-02676F007F07}" srcOrd="0" destOrd="0" presId="urn:microsoft.com/office/officeart/2005/8/layout/hProcess11"/>
    <dgm:cxn modelId="{2E4C85BB-B7DE-4A8D-A4DB-EE846D6ACEEE}" type="presParOf" srcId="{FCE67D3B-818A-4BC5-9E16-D6D5DC78029D}" destId="{D5A4C16D-7B79-4538-887C-996B1F3C1031}" srcOrd="1" destOrd="0" presId="urn:microsoft.com/office/officeart/2005/8/layout/hProcess11"/>
    <dgm:cxn modelId="{370AB8E4-D3D8-43B6-A99E-B427BCA534CE}" type="presParOf" srcId="{FCE67D3B-818A-4BC5-9E16-D6D5DC78029D}" destId="{015A692C-2AE6-4A89-9E0A-5AC04E11DDB0}" srcOrd="2" destOrd="0" presId="urn:microsoft.com/office/officeart/2005/8/layout/hProcess11"/>
    <dgm:cxn modelId="{F331775F-F6B3-4270-807A-25770DD1ABBB}" type="presParOf" srcId="{57E26925-5633-45A2-9896-B0B7CE6F5FD6}" destId="{37F19215-922D-4B89-ADC7-6F9B71E817F3}" srcOrd="13" destOrd="0" presId="urn:microsoft.com/office/officeart/2005/8/layout/hProcess11"/>
    <dgm:cxn modelId="{02409E82-1365-4C41-88C9-B2D2D79C1786}" type="presParOf" srcId="{57E26925-5633-45A2-9896-B0B7CE6F5FD6}" destId="{7CC385D8-97E9-4881-8F68-800B0BA1475A}" srcOrd="14" destOrd="0" presId="urn:microsoft.com/office/officeart/2005/8/layout/hProcess11"/>
    <dgm:cxn modelId="{61887811-FCED-4D77-A174-F1C25FFD3A12}" type="presParOf" srcId="{7CC385D8-97E9-4881-8F68-800B0BA1475A}" destId="{78559467-EA86-463D-AF32-66C00D29B622}" srcOrd="0" destOrd="0" presId="urn:microsoft.com/office/officeart/2005/8/layout/hProcess11"/>
    <dgm:cxn modelId="{8DAFC201-3C35-4D37-B824-C93C0B249A63}" type="presParOf" srcId="{7CC385D8-97E9-4881-8F68-800B0BA1475A}" destId="{CBD8F83D-FA13-4D50-895E-81A0FF6439A5}" srcOrd="1" destOrd="0" presId="urn:microsoft.com/office/officeart/2005/8/layout/hProcess11"/>
    <dgm:cxn modelId="{B4FE875D-AF47-4519-B0ED-65AC5330A3C6}" type="presParOf" srcId="{7CC385D8-97E9-4881-8F68-800B0BA1475A}" destId="{298517AB-4E6C-40C1-A616-2D2A601C65A2}" srcOrd="2" destOrd="0" presId="urn:microsoft.com/office/officeart/2005/8/layout/hProcess11"/>
    <dgm:cxn modelId="{7B903CD8-1E2D-4F50-B406-3FCB158D3730}" type="presParOf" srcId="{57E26925-5633-45A2-9896-B0B7CE6F5FD6}" destId="{A6EE4A7B-ABC2-4230-8029-2CD01FB9178C}" srcOrd="15" destOrd="0" presId="urn:microsoft.com/office/officeart/2005/8/layout/hProcess11"/>
    <dgm:cxn modelId="{13012BB1-15AB-418D-BFCA-239D59389EF7}" type="presParOf" srcId="{57E26925-5633-45A2-9896-B0B7CE6F5FD6}" destId="{BEE5EACE-2D6E-47D1-AD43-7543BBA00E61}" srcOrd="16" destOrd="0" presId="urn:microsoft.com/office/officeart/2005/8/layout/hProcess11"/>
    <dgm:cxn modelId="{F804213B-3792-405A-84A5-06E4F89FD06E}" type="presParOf" srcId="{BEE5EACE-2D6E-47D1-AD43-7543BBA00E61}" destId="{448140BF-533D-45C4-94F6-A8A0391B3D0F}" srcOrd="0" destOrd="0" presId="urn:microsoft.com/office/officeart/2005/8/layout/hProcess11"/>
    <dgm:cxn modelId="{B2AC8DDE-F9BE-4880-A5E5-99231C7CC6C3}" type="presParOf" srcId="{BEE5EACE-2D6E-47D1-AD43-7543BBA00E61}" destId="{F682EF90-46AB-4A5B-A354-CE6F81BABE54}" srcOrd="1" destOrd="0" presId="urn:microsoft.com/office/officeart/2005/8/layout/hProcess11"/>
    <dgm:cxn modelId="{3DCDC8DA-3422-44C9-8BD0-DB13EAD17FDE}" type="presParOf" srcId="{BEE5EACE-2D6E-47D1-AD43-7543BBA00E61}" destId="{9E9DBD10-3609-477A-91B7-2185674D050C}" srcOrd="2" destOrd="0" presId="urn:microsoft.com/office/officeart/2005/8/layout/hProcess11"/>
    <dgm:cxn modelId="{B1B25BCE-B0AC-4761-9C2A-DB2558EA5E85}" type="presParOf" srcId="{57E26925-5633-45A2-9896-B0B7CE6F5FD6}" destId="{EC9BBFDE-AE1F-464F-9D23-269211BA9B78}" srcOrd="17" destOrd="0" presId="urn:microsoft.com/office/officeart/2005/8/layout/hProcess11"/>
    <dgm:cxn modelId="{1271B245-412E-4659-943E-999D2682D234}" type="presParOf" srcId="{57E26925-5633-45A2-9896-B0B7CE6F5FD6}" destId="{B69CBD06-5860-4340-9ECF-EE7C47080DD9}" srcOrd="18" destOrd="0" presId="urn:microsoft.com/office/officeart/2005/8/layout/hProcess11"/>
    <dgm:cxn modelId="{A807F6DB-5FF3-4A42-A61E-540CD61ACA5E}" type="presParOf" srcId="{B69CBD06-5860-4340-9ECF-EE7C47080DD9}" destId="{E6E1F37D-573E-40D3-80BD-378C59C6ED7D}" srcOrd="0" destOrd="0" presId="urn:microsoft.com/office/officeart/2005/8/layout/hProcess11"/>
    <dgm:cxn modelId="{D6FBE6F4-9932-4A26-9E03-DAFCD450E9BD}" type="presParOf" srcId="{B69CBD06-5860-4340-9ECF-EE7C47080DD9}" destId="{D899C065-07BB-4B1F-A4E0-76840B0AFCDA}" srcOrd="1" destOrd="0" presId="urn:microsoft.com/office/officeart/2005/8/layout/hProcess11"/>
    <dgm:cxn modelId="{1EF35E98-426D-46CE-9F82-25A0770EFF3E}" type="presParOf" srcId="{B69CBD06-5860-4340-9ECF-EE7C47080DD9}" destId="{ABC08A05-EF2E-4E23-AC3C-2E729E0317B4}" srcOrd="2" destOrd="0" presId="urn:microsoft.com/office/officeart/2005/8/layout/hProcess11"/>
    <dgm:cxn modelId="{AB598A53-7AC5-4127-B99E-1440CEFFAC1C}" type="presParOf" srcId="{57E26925-5633-45A2-9896-B0B7CE6F5FD6}" destId="{C63795CD-6B33-40D9-BFF3-402A40D0709D}" srcOrd="19" destOrd="0" presId="urn:microsoft.com/office/officeart/2005/8/layout/hProcess11"/>
    <dgm:cxn modelId="{D927CA7F-092A-4755-86B5-2695713C298C}" type="presParOf" srcId="{57E26925-5633-45A2-9896-B0B7CE6F5FD6}" destId="{E7DCF0CE-111A-4AF3-B27D-CB6617116C7D}" srcOrd="20" destOrd="0" presId="urn:microsoft.com/office/officeart/2005/8/layout/hProcess11"/>
    <dgm:cxn modelId="{F7FEA395-D9B3-4669-9E54-32DB9A610CC3}" type="presParOf" srcId="{E7DCF0CE-111A-4AF3-B27D-CB6617116C7D}" destId="{88447E63-F0B7-4ED0-A8F2-A063CFAFDC79}" srcOrd="0" destOrd="0" presId="urn:microsoft.com/office/officeart/2005/8/layout/hProcess11"/>
    <dgm:cxn modelId="{EAF9A04D-946A-468E-A1C2-26F34F48E8FF}" type="presParOf" srcId="{E7DCF0CE-111A-4AF3-B27D-CB6617116C7D}" destId="{EC6014C0-D608-4029-9E38-AE8EF189FC98}" srcOrd="1" destOrd="0" presId="urn:microsoft.com/office/officeart/2005/8/layout/hProcess11"/>
    <dgm:cxn modelId="{E761D55B-1F78-46E1-B00A-1231AA05CEEA}" type="presParOf" srcId="{E7DCF0CE-111A-4AF3-B27D-CB6617116C7D}" destId="{C9CE3A91-A0C0-4373-9554-6E35CA273A2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22E63-09AB-47D4-9DE8-096A69D16B49}">
      <dsp:nvSpPr>
        <dsp:cNvPr id="0" name=""/>
        <dsp:cNvSpPr/>
      </dsp:nvSpPr>
      <dsp:spPr>
        <a:xfrm>
          <a:off x="0" y="443383"/>
          <a:ext cx="11738091" cy="59117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63CA27-3CED-4222-AA6A-EF4B5A76A445}">
      <dsp:nvSpPr>
        <dsp:cNvPr id="0" name=""/>
        <dsp:cNvSpPr/>
      </dsp:nvSpPr>
      <dsp:spPr>
        <a:xfrm>
          <a:off x="2579"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March</a:t>
          </a:r>
        </a:p>
      </dsp:txBody>
      <dsp:txXfrm>
        <a:off x="2579" y="0"/>
        <a:ext cx="918184" cy="591178"/>
      </dsp:txXfrm>
    </dsp:sp>
    <dsp:sp modelId="{1199B3F6-C12C-4466-8485-518B24CB3DC1}">
      <dsp:nvSpPr>
        <dsp:cNvPr id="0" name=""/>
        <dsp:cNvSpPr/>
      </dsp:nvSpPr>
      <dsp:spPr>
        <a:xfrm>
          <a:off x="387774"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B7F6BD-63AB-4AFE-B425-0EFCEBFAD578}">
      <dsp:nvSpPr>
        <dsp:cNvPr id="0" name=""/>
        <dsp:cNvSpPr/>
      </dsp:nvSpPr>
      <dsp:spPr>
        <a:xfrm>
          <a:off x="966673" y="886767"/>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April</a:t>
          </a:r>
        </a:p>
      </dsp:txBody>
      <dsp:txXfrm>
        <a:off x="966673" y="886767"/>
        <a:ext cx="918184" cy="591178"/>
      </dsp:txXfrm>
    </dsp:sp>
    <dsp:sp modelId="{5450D9B8-2C5B-425A-8FD0-69183E1AA2DB}">
      <dsp:nvSpPr>
        <dsp:cNvPr id="0" name=""/>
        <dsp:cNvSpPr/>
      </dsp:nvSpPr>
      <dsp:spPr>
        <a:xfrm>
          <a:off x="1351868"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EE009B-0FC3-4FC9-8550-01907C046696}">
      <dsp:nvSpPr>
        <dsp:cNvPr id="0" name=""/>
        <dsp:cNvSpPr/>
      </dsp:nvSpPr>
      <dsp:spPr>
        <a:xfrm>
          <a:off x="1930766"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May</a:t>
          </a:r>
        </a:p>
      </dsp:txBody>
      <dsp:txXfrm>
        <a:off x="1930766" y="0"/>
        <a:ext cx="918184" cy="591178"/>
      </dsp:txXfrm>
    </dsp:sp>
    <dsp:sp modelId="{654F0C23-76A0-4684-BC6B-05BD0FF25782}">
      <dsp:nvSpPr>
        <dsp:cNvPr id="0" name=""/>
        <dsp:cNvSpPr/>
      </dsp:nvSpPr>
      <dsp:spPr>
        <a:xfrm>
          <a:off x="2315962"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BC6228-4FC0-4C0D-AE52-63FB0C77EA2A}">
      <dsp:nvSpPr>
        <dsp:cNvPr id="0" name=""/>
        <dsp:cNvSpPr/>
      </dsp:nvSpPr>
      <dsp:spPr>
        <a:xfrm>
          <a:off x="2894860" y="886767"/>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June</a:t>
          </a:r>
        </a:p>
      </dsp:txBody>
      <dsp:txXfrm>
        <a:off x="2894860" y="886767"/>
        <a:ext cx="918184" cy="591178"/>
      </dsp:txXfrm>
    </dsp:sp>
    <dsp:sp modelId="{BE57B17B-1A01-4EE8-8499-93AE01888840}">
      <dsp:nvSpPr>
        <dsp:cNvPr id="0" name=""/>
        <dsp:cNvSpPr/>
      </dsp:nvSpPr>
      <dsp:spPr>
        <a:xfrm>
          <a:off x="3280055"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D15B23-9D0E-4163-92BC-9B80354C9A0A}">
      <dsp:nvSpPr>
        <dsp:cNvPr id="0" name=""/>
        <dsp:cNvSpPr/>
      </dsp:nvSpPr>
      <dsp:spPr>
        <a:xfrm>
          <a:off x="3858954"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July</a:t>
          </a:r>
        </a:p>
      </dsp:txBody>
      <dsp:txXfrm>
        <a:off x="3858954" y="0"/>
        <a:ext cx="918184" cy="591178"/>
      </dsp:txXfrm>
    </dsp:sp>
    <dsp:sp modelId="{C11AA3F7-26B3-484D-B94A-9FF084C794B8}">
      <dsp:nvSpPr>
        <dsp:cNvPr id="0" name=""/>
        <dsp:cNvSpPr/>
      </dsp:nvSpPr>
      <dsp:spPr>
        <a:xfrm>
          <a:off x="4244149"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AD884-DC55-4514-A865-B2C43D53E14B}">
      <dsp:nvSpPr>
        <dsp:cNvPr id="0" name=""/>
        <dsp:cNvSpPr/>
      </dsp:nvSpPr>
      <dsp:spPr>
        <a:xfrm>
          <a:off x="4823048" y="886767"/>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August</a:t>
          </a:r>
        </a:p>
      </dsp:txBody>
      <dsp:txXfrm>
        <a:off x="4823048" y="886767"/>
        <a:ext cx="918184" cy="591178"/>
      </dsp:txXfrm>
    </dsp:sp>
    <dsp:sp modelId="{B719FFD0-130B-4217-972E-FAFD4D1C96D9}">
      <dsp:nvSpPr>
        <dsp:cNvPr id="0" name=""/>
        <dsp:cNvSpPr/>
      </dsp:nvSpPr>
      <dsp:spPr>
        <a:xfrm>
          <a:off x="5208243"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64985C-FA5A-4BC0-9D0B-02676F007F07}">
      <dsp:nvSpPr>
        <dsp:cNvPr id="0" name=""/>
        <dsp:cNvSpPr/>
      </dsp:nvSpPr>
      <dsp:spPr>
        <a:xfrm>
          <a:off x="5787142"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September</a:t>
          </a:r>
        </a:p>
      </dsp:txBody>
      <dsp:txXfrm>
        <a:off x="5787142" y="0"/>
        <a:ext cx="918184" cy="591178"/>
      </dsp:txXfrm>
    </dsp:sp>
    <dsp:sp modelId="{D5A4C16D-7B79-4538-887C-996B1F3C1031}">
      <dsp:nvSpPr>
        <dsp:cNvPr id="0" name=""/>
        <dsp:cNvSpPr/>
      </dsp:nvSpPr>
      <dsp:spPr>
        <a:xfrm>
          <a:off x="6172337"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559467-EA86-463D-AF32-66C00D29B622}">
      <dsp:nvSpPr>
        <dsp:cNvPr id="0" name=""/>
        <dsp:cNvSpPr/>
      </dsp:nvSpPr>
      <dsp:spPr>
        <a:xfrm>
          <a:off x="6751236" y="886767"/>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October</a:t>
          </a:r>
        </a:p>
      </dsp:txBody>
      <dsp:txXfrm>
        <a:off x="6751236" y="886767"/>
        <a:ext cx="918184" cy="591178"/>
      </dsp:txXfrm>
    </dsp:sp>
    <dsp:sp modelId="{CBD8F83D-FA13-4D50-895E-81A0FF6439A5}">
      <dsp:nvSpPr>
        <dsp:cNvPr id="0" name=""/>
        <dsp:cNvSpPr/>
      </dsp:nvSpPr>
      <dsp:spPr>
        <a:xfrm>
          <a:off x="7136431"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8140BF-533D-45C4-94F6-A8A0391B3D0F}">
      <dsp:nvSpPr>
        <dsp:cNvPr id="0" name=""/>
        <dsp:cNvSpPr/>
      </dsp:nvSpPr>
      <dsp:spPr>
        <a:xfrm>
          <a:off x="7715330"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November</a:t>
          </a:r>
        </a:p>
      </dsp:txBody>
      <dsp:txXfrm>
        <a:off x="7715330" y="0"/>
        <a:ext cx="918184" cy="591178"/>
      </dsp:txXfrm>
    </dsp:sp>
    <dsp:sp modelId="{F682EF90-46AB-4A5B-A354-CE6F81BABE54}">
      <dsp:nvSpPr>
        <dsp:cNvPr id="0" name=""/>
        <dsp:cNvSpPr/>
      </dsp:nvSpPr>
      <dsp:spPr>
        <a:xfrm>
          <a:off x="8100525"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1F37D-573E-40D3-80BD-378C59C6ED7D}">
      <dsp:nvSpPr>
        <dsp:cNvPr id="0" name=""/>
        <dsp:cNvSpPr/>
      </dsp:nvSpPr>
      <dsp:spPr>
        <a:xfrm>
          <a:off x="8679424" y="886767"/>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December</a:t>
          </a:r>
        </a:p>
      </dsp:txBody>
      <dsp:txXfrm>
        <a:off x="8679424" y="886767"/>
        <a:ext cx="918184" cy="591178"/>
      </dsp:txXfrm>
    </dsp:sp>
    <dsp:sp modelId="{D899C065-07BB-4B1F-A4E0-76840B0AFCDA}">
      <dsp:nvSpPr>
        <dsp:cNvPr id="0" name=""/>
        <dsp:cNvSpPr/>
      </dsp:nvSpPr>
      <dsp:spPr>
        <a:xfrm>
          <a:off x="9064619"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447E63-F0B7-4ED0-A8F2-A063CFAFDC79}">
      <dsp:nvSpPr>
        <dsp:cNvPr id="0" name=""/>
        <dsp:cNvSpPr/>
      </dsp:nvSpPr>
      <dsp:spPr>
        <a:xfrm>
          <a:off x="9643518" y="0"/>
          <a:ext cx="918184" cy="59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75000"/>
                </a:schemeClr>
              </a:solidFill>
            </a:rPr>
            <a:t>January 2021</a:t>
          </a:r>
        </a:p>
      </dsp:txBody>
      <dsp:txXfrm>
        <a:off x="9643518" y="0"/>
        <a:ext cx="918184" cy="591178"/>
      </dsp:txXfrm>
    </dsp:sp>
    <dsp:sp modelId="{EC6014C0-D608-4029-9E38-AE8EF189FC98}">
      <dsp:nvSpPr>
        <dsp:cNvPr id="0" name=""/>
        <dsp:cNvSpPr/>
      </dsp:nvSpPr>
      <dsp:spPr>
        <a:xfrm>
          <a:off x="10028713" y="665075"/>
          <a:ext cx="147794" cy="147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7A14C-DCF2-4F56-B485-06CA4A24CA6D}" type="datetimeFigureOut">
              <a:rPr lang="en-US" smtClean="0"/>
              <a:t>8/17/2020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C74A9-4D30-4791-B820-2EF138810278}" type="slidenum">
              <a:rPr lang="en-US" smtClean="0"/>
              <a:t>‹#›</a:t>
            </a:fld>
            <a:endParaRPr lang="en-US" dirty="0"/>
          </a:p>
        </p:txBody>
      </p:sp>
    </p:spTree>
    <p:extLst>
      <p:ext uri="{BB962C8B-B14F-4D97-AF65-F5344CB8AC3E}">
        <p14:creationId xmlns:p14="http://schemas.microsoft.com/office/powerpoint/2010/main" val="34042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solidFill>
                <a:srgbClr val="FFFFFF"/>
              </a:solidFill>
              <a:latin typeface="Calibri" pitchFamily="34" charset="0"/>
            </a:endParaRPr>
          </a:p>
          <a:p>
            <a:pPr>
              <a:spcBef>
                <a:spcPct val="0"/>
              </a:spcBef>
            </a:pPr>
            <a:endParaRPr lang="en-US" altLang="en-US" baseline="0"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29646" indent="-280634">
              <a:defRPr>
                <a:solidFill>
                  <a:schemeClr val="tx1"/>
                </a:solidFill>
                <a:latin typeface="Myriad Web Pro" panose="020B0503030403020204" pitchFamily="34" charset="0"/>
              </a:defRPr>
            </a:lvl2pPr>
            <a:lvl3pPr marL="1122531" indent="-224506">
              <a:defRPr>
                <a:solidFill>
                  <a:schemeClr val="tx1"/>
                </a:solidFill>
                <a:latin typeface="Myriad Web Pro" panose="020B0503030403020204" pitchFamily="34" charset="0"/>
              </a:defRPr>
            </a:lvl3pPr>
            <a:lvl4pPr marL="1571544" indent="-224506">
              <a:defRPr>
                <a:solidFill>
                  <a:schemeClr val="tx1"/>
                </a:solidFill>
                <a:latin typeface="Myriad Web Pro" panose="020B0503030403020204" pitchFamily="34" charset="0"/>
              </a:defRPr>
            </a:lvl4pPr>
            <a:lvl5pPr marL="2020556" indent="-224506">
              <a:defRPr>
                <a:solidFill>
                  <a:schemeClr val="tx1"/>
                </a:solidFill>
                <a:latin typeface="Myriad Web Pro" panose="020B0503030403020204" pitchFamily="34" charset="0"/>
              </a:defRPr>
            </a:lvl5pPr>
            <a:lvl6pPr marL="2469569" indent="-224506" fontAlgn="base">
              <a:spcBef>
                <a:spcPct val="0"/>
              </a:spcBef>
              <a:spcAft>
                <a:spcPct val="0"/>
              </a:spcAft>
              <a:defRPr>
                <a:solidFill>
                  <a:schemeClr val="tx1"/>
                </a:solidFill>
                <a:latin typeface="Myriad Web Pro" panose="020B0503030403020204" pitchFamily="34" charset="0"/>
              </a:defRPr>
            </a:lvl6pPr>
            <a:lvl7pPr marL="2918581" indent="-224506" fontAlgn="base">
              <a:spcBef>
                <a:spcPct val="0"/>
              </a:spcBef>
              <a:spcAft>
                <a:spcPct val="0"/>
              </a:spcAft>
              <a:defRPr>
                <a:solidFill>
                  <a:schemeClr val="tx1"/>
                </a:solidFill>
                <a:latin typeface="Myriad Web Pro" panose="020B0503030403020204" pitchFamily="34" charset="0"/>
              </a:defRPr>
            </a:lvl7pPr>
            <a:lvl8pPr marL="3367593" indent="-224506" fontAlgn="base">
              <a:spcBef>
                <a:spcPct val="0"/>
              </a:spcBef>
              <a:spcAft>
                <a:spcPct val="0"/>
              </a:spcAft>
              <a:defRPr>
                <a:solidFill>
                  <a:schemeClr val="tx1"/>
                </a:solidFill>
                <a:latin typeface="Myriad Web Pro" panose="020B0503030403020204" pitchFamily="34" charset="0"/>
              </a:defRPr>
            </a:lvl8pPr>
            <a:lvl9pPr marL="3816606" indent="-224506" fontAlgn="base">
              <a:spcBef>
                <a:spcPct val="0"/>
              </a:spcBef>
              <a:spcAft>
                <a:spcPct val="0"/>
              </a:spcAft>
              <a:defRPr>
                <a:solidFill>
                  <a:schemeClr val="tx1"/>
                </a:solidFill>
                <a:latin typeface="Myriad Web Pro" panose="020B0503030403020204" pitchFamily="34" charset="0"/>
              </a:defRPr>
            </a:lvl9pPr>
          </a:lstStyle>
          <a:p>
            <a:pPr marL="0" marR="0" lvl="0" indent="0" algn="r" defTabSz="931774"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3345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Roll Call &amp; Welcome</a:t>
            </a:r>
            <a:endParaRPr lang="en-US"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800" b="0" i="1" u="none" strike="noStrike" kern="1200" dirty="0">
                <a:solidFill>
                  <a:srgbClr val="FFFFFF"/>
                </a:solidFill>
                <a:effectLst/>
                <a:latin typeface="Calibri" panose="020F0502020204030204" pitchFamily="34" charset="0"/>
              </a:rPr>
              <a:t>The Next Phase of Electronic Birth Defect Reporting (BDR)</a:t>
            </a:r>
            <a:endParaRPr lang="en-US" sz="18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ea typeface="Calibri" panose="020F0502020204030204" pitchFamily="34" charset="0"/>
              </a:rPr>
              <a:t>Discussion</a:t>
            </a:r>
            <a:endParaRPr lang="en-US"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ea typeface="Calibri" panose="020F0502020204030204" pitchFamily="34" charset="0"/>
              </a:rPr>
              <a:t>HL7 and MedMorph Project Update</a:t>
            </a:r>
            <a:endParaRPr lang="en-US"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ea typeface="Calibri" panose="020F0502020204030204" pitchFamily="34" charset="0"/>
              </a:rPr>
              <a:t>Connectathon Participation</a:t>
            </a:r>
            <a:endParaRPr lang="en-US"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Questions, Next Steps</a:t>
            </a:r>
            <a:endParaRPr lang="en-US" sz="1800" b="0" i="0" u="none" strike="noStrike" dirty="0">
              <a:effectLst/>
              <a:latin typeface="Arial" panose="020B0604020202020204" pitchFamily="34" charset="0"/>
            </a:endParaRPr>
          </a:p>
          <a:p>
            <a:pPr marL="0" marR="0" algn="l" rtl="0" eaLnBrk="1" fontAlgn="t" latinLnBrk="0" hangingPunct="1">
              <a:spcBef>
                <a:spcPts val="0"/>
              </a:spcBef>
              <a:spcAft>
                <a:spcPts val="0"/>
              </a:spcAft>
            </a:pPr>
            <a:r>
              <a:rPr lang="en-US" sz="1800" b="0" i="0" u="none" strike="noStrike" kern="1200" dirty="0">
                <a:solidFill>
                  <a:srgbClr val="FFFFFF"/>
                </a:solidFill>
                <a:effectLst/>
                <a:latin typeface="Calibri" panose="020F0502020204030204" pitchFamily="34" charset="0"/>
              </a:rPr>
              <a:t>Next Meeting – Tentative September 16</a:t>
            </a:r>
            <a:r>
              <a:rPr lang="en-US" sz="1800" b="0" i="0" u="none" strike="noStrike" kern="1200" baseline="30000" dirty="0">
                <a:solidFill>
                  <a:srgbClr val="FFFFFF"/>
                </a:solidFill>
                <a:effectLst/>
                <a:latin typeface="Calibri" panose="020F0502020204030204" pitchFamily="34" charset="0"/>
              </a:rPr>
              <a:t>th</a:t>
            </a:r>
            <a:r>
              <a:rPr lang="en-US" sz="1800" b="0" i="0" u="none" strike="noStrike" kern="1200" dirty="0">
                <a:solidFill>
                  <a:srgbClr val="FFFFFF"/>
                </a:solidFill>
                <a:effectLst/>
                <a:latin typeface="Calibri" panose="020F0502020204030204" pitchFamily="34" charset="0"/>
              </a:rPr>
              <a:t> during RA WG time</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76C74A9-4D30-4791-B820-2EF138810278}" type="slidenum">
              <a:rPr lang="en-US" smtClean="0"/>
              <a:t>2</a:t>
            </a:fld>
            <a:endParaRPr lang="en-US" dirty="0"/>
          </a:p>
        </p:txBody>
      </p:sp>
    </p:spTree>
    <p:extLst>
      <p:ext uri="{BB962C8B-B14F-4D97-AF65-F5344CB8AC3E}">
        <p14:creationId xmlns:p14="http://schemas.microsoft.com/office/powerpoint/2010/main" val="409890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absence of widely adopted interoperability standards in this domain, reporting complete and accurate information to public health registries has been time consuming, slow and subject to error and other difficulties. This leads to missed cases and undercounting of many conditions. Incomplete reporting of birth defect conditions can slow down progress in measuring the prevalence and impact of these conditions, complicate finding the underlying etiology and delay the development of primary and secondary prevention and intervention strategies. A standardized method will allow more efficient and accurate transmission of birth defects information while reducing the burden on providers, implementers/developers and public health programs. </a:t>
            </a:r>
          </a:p>
          <a:p>
            <a:endParaRPr lang="en-US" dirty="0"/>
          </a:p>
        </p:txBody>
      </p:sp>
      <p:sp>
        <p:nvSpPr>
          <p:cNvPr id="4" name="Slide Number Placeholder 3"/>
          <p:cNvSpPr>
            <a:spLocks noGrp="1"/>
          </p:cNvSpPr>
          <p:nvPr>
            <p:ph type="sldNum" sz="quarter" idx="5"/>
          </p:nvPr>
        </p:nvSpPr>
        <p:spPr/>
        <p:txBody>
          <a:bodyPr/>
          <a:lstStyle/>
          <a:p>
            <a:fld id="{CD251794-55DB-470F-B3C2-A27E4D258440}" type="slidenum">
              <a:rPr lang="en-US" smtClean="0"/>
              <a:t>5</a:t>
            </a:fld>
            <a:endParaRPr lang="en-US" dirty="0"/>
          </a:p>
        </p:txBody>
      </p:sp>
    </p:spTree>
    <p:extLst>
      <p:ext uri="{BB962C8B-B14F-4D97-AF65-F5344CB8AC3E}">
        <p14:creationId xmlns:p14="http://schemas.microsoft.com/office/powerpoint/2010/main" val="8990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absence of widely adopted interoperability standards in this domain, reporting complete and accurate information to public health registries has been time consuming, slow and subject to error and other difficulties. This leads to missed cases and undercounting of many conditions. Incomplete reporting of birth defect conditions can slow down progress in measuring the prevalence and impact of these conditions, complicate finding the underlying etiology and delay the development of primary and secondary prevention and intervention strategies. A standardized method will allow more efficient and accurate transmission of birth defects information while reducing the burden on providers, implementers/developers and public health programs. </a:t>
            </a:r>
          </a:p>
          <a:p>
            <a:endParaRPr lang="en-US" dirty="0"/>
          </a:p>
        </p:txBody>
      </p:sp>
      <p:sp>
        <p:nvSpPr>
          <p:cNvPr id="4" name="Slide Number Placeholder 3"/>
          <p:cNvSpPr>
            <a:spLocks noGrp="1"/>
          </p:cNvSpPr>
          <p:nvPr>
            <p:ph type="sldNum" sz="quarter" idx="5"/>
          </p:nvPr>
        </p:nvSpPr>
        <p:spPr/>
        <p:txBody>
          <a:bodyPr/>
          <a:lstStyle/>
          <a:p>
            <a:fld id="{CD251794-55DB-470F-B3C2-A27E4D258440}" type="slidenum">
              <a:rPr lang="en-US" smtClean="0"/>
              <a:t>6</a:t>
            </a:fld>
            <a:endParaRPr lang="en-US" dirty="0"/>
          </a:p>
        </p:txBody>
      </p:sp>
    </p:spTree>
    <p:extLst>
      <p:ext uri="{BB962C8B-B14F-4D97-AF65-F5344CB8AC3E}">
        <p14:creationId xmlns:p14="http://schemas.microsoft.com/office/powerpoint/2010/main" val="2484838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Mother’s information is very important</a:t>
            </a:r>
          </a:p>
        </p:txBody>
      </p:sp>
      <p:sp>
        <p:nvSpPr>
          <p:cNvPr id="4" name="Slide Number Placeholder 3"/>
          <p:cNvSpPr>
            <a:spLocks noGrp="1"/>
          </p:cNvSpPr>
          <p:nvPr>
            <p:ph type="sldNum" sz="quarter" idx="5"/>
          </p:nvPr>
        </p:nvSpPr>
        <p:spPr/>
        <p:txBody>
          <a:bodyPr/>
          <a:lstStyle/>
          <a:p>
            <a:fld id="{CD251794-55DB-470F-B3C2-A27E4D258440}" type="slidenum">
              <a:rPr lang="en-US" smtClean="0"/>
              <a:t>16</a:t>
            </a:fld>
            <a:endParaRPr lang="en-US" dirty="0"/>
          </a:p>
        </p:txBody>
      </p:sp>
    </p:spTree>
    <p:extLst>
      <p:ext uri="{BB962C8B-B14F-4D97-AF65-F5344CB8AC3E}">
        <p14:creationId xmlns:p14="http://schemas.microsoft.com/office/powerpoint/2010/main" val="390487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54FD5-90C9-4202-8F4D-D48B402172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748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DDF1F0-998E-41BA-9811-9DF02433A1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62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F96C-B4DE-4B11-A080-84BAA30BD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50EC83-5DD7-4CA9-8FD5-D4E757888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93D78-F78E-4BAF-A209-D0C0246A8D93}"/>
              </a:ext>
            </a:extLst>
          </p:cNvPr>
          <p:cNvSpPr>
            <a:spLocks noGrp="1"/>
          </p:cNvSpPr>
          <p:nvPr>
            <p:ph type="dt" sz="half" idx="10"/>
          </p:nvPr>
        </p:nvSpPr>
        <p:spPr/>
        <p:txBody>
          <a:bodyPr/>
          <a:lstStyle/>
          <a:p>
            <a:fld id="{3FF0C18A-4C29-4697-9CC7-DD271098DDF9}" type="datetimeFigureOut">
              <a:rPr lang="en-US" smtClean="0"/>
              <a:t>8/17/2020</a:t>
            </a:fld>
            <a:endParaRPr lang="en-US" dirty="0"/>
          </a:p>
        </p:txBody>
      </p:sp>
      <p:sp>
        <p:nvSpPr>
          <p:cNvPr id="5" name="Footer Placeholder 4">
            <a:extLst>
              <a:ext uri="{FF2B5EF4-FFF2-40B4-BE49-F238E27FC236}">
                <a16:creationId xmlns:a16="http://schemas.microsoft.com/office/drawing/2014/main" id="{CC330060-2AE9-40B5-917D-0658D3446F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427CCA-EF97-4416-AC03-713A1D60FEFF}"/>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98513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A953-3B04-41AB-886D-38A5CCDF7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D2829C-A657-4FF7-977F-B82D00588F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00E49-A6E9-412E-8AD5-577528E6DEF4}"/>
              </a:ext>
            </a:extLst>
          </p:cNvPr>
          <p:cNvSpPr>
            <a:spLocks noGrp="1"/>
          </p:cNvSpPr>
          <p:nvPr>
            <p:ph type="dt" sz="half" idx="10"/>
          </p:nvPr>
        </p:nvSpPr>
        <p:spPr/>
        <p:txBody>
          <a:bodyPr/>
          <a:lstStyle/>
          <a:p>
            <a:fld id="{3FF0C18A-4C29-4697-9CC7-DD271098DDF9}" type="datetimeFigureOut">
              <a:rPr lang="en-US" smtClean="0"/>
              <a:t>8/17/2020</a:t>
            </a:fld>
            <a:endParaRPr lang="en-US" dirty="0"/>
          </a:p>
        </p:txBody>
      </p:sp>
      <p:sp>
        <p:nvSpPr>
          <p:cNvPr id="5" name="Footer Placeholder 4">
            <a:extLst>
              <a:ext uri="{FF2B5EF4-FFF2-40B4-BE49-F238E27FC236}">
                <a16:creationId xmlns:a16="http://schemas.microsoft.com/office/drawing/2014/main" id="{228E2B51-C039-467A-B51A-244DF6295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6D26E-8120-4979-914E-462A088678E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70597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0CAED-C59C-4648-803A-D6154C95F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F3DAC3-7FE0-4017-BBEB-8CB41B4E8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B175B-03EF-4C20-BB10-46329CF7C5FB}"/>
              </a:ext>
            </a:extLst>
          </p:cNvPr>
          <p:cNvSpPr>
            <a:spLocks noGrp="1"/>
          </p:cNvSpPr>
          <p:nvPr>
            <p:ph type="dt" sz="half" idx="10"/>
          </p:nvPr>
        </p:nvSpPr>
        <p:spPr/>
        <p:txBody>
          <a:bodyPr/>
          <a:lstStyle/>
          <a:p>
            <a:fld id="{3FF0C18A-4C29-4697-9CC7-DD271098DDF9}" type="datetimeFigureOut">
              <a:rPr lang="en-US" smtClean="0"/>
              <a:t>8/17/2020</a:t>
            </a:fld>
            <a:endParaRPr lang="en-US" dirty="0"/>
          </a:p>
        </p:txBody>
      </p:sp>
      <p:sp>
        <p:nvSpPr>
          <p:cNvPr id="5" name="Footer Placeholder 4">
            <a:extLst>
              <a:ext uri="{FF2B5EF4-FFF2-40B4-BE49-F238E27FC236}">
                <a16:creationId xmlns:a16="http://schemas.microsoft.com/office/drawing/2014/main" id="{2C33F53F-1402-4653-B6DE-CEA971BC6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7B970D-892B-428F-8D00-4F6668586B0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4325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609601" y="213961"/>
            <a:ext cx="12082115" cy="1155779"/>
          </a:xfrm>
          <a:prstGeom prst="rect">
            <a:avLst/>
          </a:prstGeom>
        </p:spPr>
        <p:txBody>
          <a:bodyPr/>
          <a:lstStyle>
            <a:lvl1pPr algn="l">
              <a:lnSpc>
                <a:spcPts val="4000"/>
              </a:lnSpc>
              <a:defRPr sz="4267" b="1" baseline="0">
                <a:solidFill>
                  <a:schemeClr val="bg2"/>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3203632"/>
            <a:ext cx="8534400" cy="457200"/>
          </a:xfrm>
          <a:prstGeom prst="rect">
            <a:avLst/>
          </a:prstGeom>
        </p:spPr>
        <p:txBody>
          <a:bodyPr/>
          <a:lstStyle>
            <a:lvl1pPr marL="0" indent="0" algn="l">
              <a:buNone/>
              <a:defRPr sz="2667" b="1" baseline="0">
                <a:solidFill>
                  <a:schemeClr val="bg2"/>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4864927"/>
            <a:ext cx="8534400" cy="1295400"/>
          </a:xfrm>
          <a:prstGeom prst="rect">
            <a:avLst/>
          </a:prstGeom>
        </p:spPr>
        <p:txBody>
          <a:bodyPr/>
          <a:lstStyle>
            <a:lvl1pPr marL="0" indent="0" algn="l">
              <a:lnSpc>
                <a:spcPts val="2667"/>
              </a:lnSpc>
              <a:buNone/>
              <a:defRPr sz="2400" baseline="0">
                <a:solidFill>
                  <a:schemeClr val="bg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58016960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2"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3593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0054" y="5852073"/>
            <a:ext cx="12193057" cy="1005927"/>
          </a:xfrm>
          <a:prstGeom prst="rect">
            <a:avLst/>
          </a:prstGeom>
        </p:spPr>
      </p:pic>
      <p:sp>
        <p:nvSpPr>
          <p:cNvPr id="2" name="Title 1"/>
          <p:cNvSpPr>
            <a:spLocks noGrp="1"/>
          </p:cNvSpPr>
          <p:nvPr>
            <p:ph type="title" hasCustomPrompt="1"/>
          </p:nvPr>
        </p:nvSpPr>
        <p:spPr>
          <a:xfrm>
            <a:off x="838200" y="491636"/>
            <a:ext cx="10515600" cy="566928"/>
          </a:xfrm>
        </p:spPr>
        <p:txBody>
          <a:bodyPr anchor="t">
            <a:noAutofit/>
          </a:bodyPr>
          <a:lstStyle>
            <a:lvl1pPr>
              <a:defRPr sz="3600" b="1">
                <a:solidFill>
                  <a:srgbClr val="002F59"/>
                </a:solidFill>
                <a:latin typeface="Century Gothic" panose="020B0502020202020204" pitchFamily="34" charset="0"/>
              </a:defRPr>
            </a:lvl1pPr>
          </a:lstStyle>
          <a:p>
            <a:r>
              <a:rPr lang="en-US" dirty="0"/>
              <a:t>One Column</a:t>
            </a:r>
          </a:p>
        </p:txBody>
      </p:sp>
      <p:sp>
        <p:nvSpPr>
          <p:cNvPr id="3" name="Content Placeholder 2"/>
          <p:cNvSpPr>
            <a:spLocks noGrp="1"/>
          </p:cNvSpPr>
          <p:nvPr>
            <p:ph idx="1"/>
          </p:nvPr>
        </p:nvSpPr>
        <p:spPr>
          <a:xfrm>
            <a:off x="838200" y="1133856"/>
            <a:ext cx="10515600" cy="4744139"/>
          </a:xfrm>
        </p:spPr>
        <p:txBody>
          <a:bodyPr/>
          <a:lstStyle>
            <a:lvl1pPr>
              <a:defRPr>
                <a:solidFill>
                  <a:srgbClr val="002F59"/>
                </a:solidFill>
                <a:latin typeface="Century Gothic" panose="020B0502020202020204" pitchFamily="34" charset="0"/>
              </a:defRPr>
            </a:lvl1pPr>
            <a:lvl2pPr>
              <a:buClr>
                <a:srgbClr val="999E40"/>
              </a:buClr>
              <a:defRPr>
                <a:solidFill>
                  <a:srgbClr val="002F59"/>
                </a:solidFill>
                <a:latin typeface="Century Gothic" panose="020B0502020202020204" pitchFamily="34" charset="0"/>
              </a:defRPr>
            </a:lvl2pPr>
            <a:lvl3pPr marL="1143000" indent="-228600">
              <a:buFont typeface="Wingdings" panose="05000000000000000000" pitchFamily="2" charset="2"/>
              <a:buChar char="§"/>
              <a:defRPr>
                <a:solidFill>
                  <a:srgbClr val="002F59"/>
                </a:solidFill>
                <a:latin typeface="Century Gothic" panose="020B0502020202020204" pitchFamily="34" charset="0"/>
              </a:defRPr>
            </a:lvl3pPr>
            <a:lvl4pPr>
              <a:defRPr>
                <a:solidFill>
                  <a:srgbClr val="002F59"/>
                </a:solidFill>
                <a:latin typeface="Century Gothic" panose="020B0502020202020204" pitchFamily="34" charset="0"/>
              </a:defRPr>
            </a:lvl4pPr>
            <a:lvl5pPr>
              <a:defRPr>
                <a:solidFill>
                  <a:srgbClr val="002F59"/>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Text Placeholder 5"/>
          <p:cNvSpPr>
            <a:spLocks noGrp="1"/>
          </p:cNvSpPr>
          <p:nvPr>
            <p:ph type="body" sz="quarter" idx="10" hasCustomPrompt="1"/>
          </p:nvPr>
        </p:nvSpPr>
        <p:spPr>
          <a:xfrm>
            <a:off x="57150" y="5877996"/>
            <a:ext cx="12058650" cy="256032"/>
          </a:xfrm>
        </p:spPr>
        <p:txBody>
          <a:bodyPr>
            <a:noAutofit/>
          </a:bodyPr>
          <a:lstStyle>
            <a:lvl1pPr marL="0" indent="0">
              <a:buNone/>
              <a:defRPr sz="1200">
                <a:solidFill>
                  <a:schemeClr val="bg1">
                    <a:lumMod val="50000"/>
                  </a:schemeClr>
                </a:solidFill>
              </a:defRPr>
            </a:lvl1pPr>
            <a:lvl2pPr>
              <a:defRPr sz="1200"/>
            </a:lvl2pPr>
            <a:lvl3pPr>
              <a:defRPr sz="1200"/>
            </a:lvl3pPr>
            <a:lvl4pPr>
              <a:defRPr sz="1200"/>
            </a:lvl4pPr>
            <a:lvl5pPr>
              <a:defRPr sz="1200"/>
            </a:lvl5pPr>
          </a:lstStyle>
          <a:p>
            <a:pPr lvl="0"/>
            <a:r>
              <a:rPr lang="en-US" dirty="0"/>
              <a:t>Caption</a:t>
            </a:r>
          </a:p>
        </p:txBody>
      </p:sp>
      <p:sp>
        <p:nvSpPr>
          <p:cNvPr id="22" name="Slide Number Placeholder 5">
            <a:extLst>
              <a:ext uri="{FF2B5EF4-FFF2-40B4-BE49-F238E27FC236}">
                <a16:creationId xmlns:a16="http://schemas.microsoft.com/office/drawing/2014/main" id="{A4D17E6C-88A5-4533-9D87-DA064254D01A}"/>
              </a:ext>
            </a:extLst>
          </p:cNvPr>
          <p:cNvSpPr txBox="1">
            <a:spLocks/>
          </p:cNvSpPr>
          <p:nvPr userDrawn="1"/>
        </p:nvSpPr>
        <p:spPr>
          <a:xfrm>
            <a:off x="69449" y="6469725"/>
            <a:ext cx="663616" cy="365125"/>
          </a:xfrm>
          <a:prstGeom prst="rect">
            <a:avLst/>
          </a:prstGeom>
        </p:spPr>
        <p:txBody>
          <a:bodyPr vert="horz" lIns="91440" tIns="45720" rIns="91440" bIns="45720" rtlCol="0" anchor="b"/>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1"/>
                </a:solidFill>
              </a:rPr>
              <a:pPr algn="l"/>
              <a:t>‹#›</a:t>
            </a:fld>
            <a:endParaRPr lang="en-US" sz="1400" dirty="0">
              <a:solidFill>
                <a:schemeClr val="bg1"/>
              </a:solidFill>
            </a:endParaRPr>
          </a:p>
        </p:txBody>
      </p:sp>
      <p:sp>
        <p:nvSpPr>
          <p:cNvPr id="23" name="Footer Placeholder 12">
            <a:extLst>
              <a:ext uri="{FF2B5EF4-FFF2-40B4-BE49-F238E27FC236}">
                <a16:creationId xmlns:a16="http://schemas.microsoft.com/office/drawing/2014/main" id="{DFB85663-5066-4190-A120-DE552C29F32A}"/>
              </a:ext>
            </a:extLst>
          </p:cNvPr>
          <p:cNvSpPr txBox="1">
            <a:spLocks/>
          </p:cNvSpPr>
          <p:nvPr userDrawn="1"/>
        </p:nvSpPr>
        <p:spPr>
          <a:xfrm>
            <a:off x="570079" y="6512559"/>
            <a:ext cx="11190122" cy="322291"/>
          </a:xfrm>
          <a:prstGeom prst="rect">
            <a:avLst/>
          </a:prstGeom>
        </p:spPr>
        <p:txBody>
          <a:bodyPr vert="horz" lIns="0" tIns="0" rIns="0" bIns="0" rtlCol="0" anchor="b"/>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1"/>
                </a:solidFill>
              </a:rPr>
              <a:t>Division for Cancer Prevention and Control					                                   Reliable. Trusted. Scientific.</a:t>
            </a:r>
          </a:p>
        </p:txBody>
      </p:sp>
    </p:spTree>
    <p:extLst>
      <p:ext uri="{BB962C8B-B14F-4D97-AF65-F5344CB8AC3E}">
        <p14:creationId xmlns:p14="http://schemas.microsoft.com/office/powerpoint/2010/main" val="1125851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 Clean, Vertical">
    <p:bg>
      <p:bgPr>
        <a:solidFill>
          <a:schemeClr val="tx1">
            <a:alpha val="10000"/>
          </a:schemeClr>
        </a:solidFill>
        <a:effectLst/>
      </p:bgPr>
    </p:bg>
    <p:spTree>
      <p:nvGrpSpPr>
        <p:cNvPr id="1" name=""/>
        <p:cNvGrpSpPr/>
        <p:nvPr/>
      </p:nvGrpSpPr>
      <p:grpSpPr>
        <a:xfrm>
          <a:off x="0" y="0"/>
          <a:ext cx="0" cy="0"/>
          <a:chOff x="0" y="0"/>
          <a:chExt cx="0" cy="0"/>
        </a:xfrm>
      </p:grpSpPr>
      <p:sp>
        <p:nvSpPr>
          <p:cNvPr id="62" name="Title 1"/>
          <p:cNvSpPr>
            <a:spLocks noGrp="1"/>
          </p:cNvSpPr>
          <p:nvPr>
            <p:ph type="ctrTitle"/>
          </p:nvPr>
        </p:nvSpPr>
        <p:spPr>
          <a:xfrm>
            <a:off x="5686784" y="1982530"/>
            <a:ext cx="5438415" cy="2483850"/>
          </a:xfrm>
        </p:spPr>
        <p:txBody>
          <a:bodyPr anchor="ctr" anchorCtr="0">
            <a:noAutofit/>
          </a:bodyPr>
          <a:lstStyle>
            <a:lvl1pPr algn="l">
              <a:lnSpc>
                <a:spcPct val="100000"/>
              </a:lnSpc>
              <a:defRPr sz="5400" cap="none" baseline="0">
                <a:solidFill>
                  <a:srgbClr val="616365"/>
                </a:solidFill>
                <a:latin typeface="Calibri" panose="020F0502020204030204" pitchFamily="34" charset="0"/>
              </a:defRPr>
            </a:lvl1pPr>
          </a:lstStyle>
          <a:p>
            <a:r>
              <a:rPr lang="en-US"/>
              <a:t>Click to edit Master title style</a:t>
            </a:r>
            <a:endParaRPr lang="en-US" dirty="0"/>
          </a:p>
        </p:txBody>
      </p:sp>
      <p:sp>
        <p:nvSpPr>
          <p:cNvPr id="5" name="Text Placeholder 4"/>
          <p:cNvSpPr>
            <a:spLocks noGrp="1"/>
          </p:cNvSpPr>
          <p:nvPr>
            <p:ph type="body" sz="quarter" idx="13"/>
          </p:nvPr>
        </p:nvSpPr>
        <p:spPr>
          <a:xfrm>
            <a:off x="1087092" y="5262134"/>
            <a:ext cx="10038108" cy="893565"/>
          </a:xfrm>
        </p:spPr>
        <p:txBody>
          <a:bodyPr anchor="ctr" anchorCtr="0">
            <a:noAutofit/>
          </a:bodyPr>
          <a:lstStyle>
            <a:lvl1pPr marL="0" indent="0" algn="ctr">
              <a:buNone/>
              <a:defRPr sz="2000" baseline="0">
                <a:solidFill>
                  <a:srgbClr val="616365"/>
                </a:solidFill>
              </a:defRPr>
            </a:lvl1pPr>
          </a:lstStyle>
          <a:p>
            <a:pPr lvl="0"/>
            <a:r>
              <a:rPr lang="en-US"/>
              <a:t>Edit Master text styles</a:t>
            </a:r>
          </a:p>
        </p:txBody>
      </p:sp>
      <p:cxnSp>
        <p:nvCxnSpPr>
          <p:cNvPr id="6" name="Straight Connector 5"/>
          <p:cNvCxnSpPr/>
          <p:nvPr userDrawn="1"/>
        </p:nvCxnSpPr>
        <p:spPr>
          <a:xfrm>
            <a:off x="5183103" y="1383623"/>
            <a:ext cx="0" cy="3681664"/>
          </a:xfrm>
          <a:prstGeom prst="line">
            <a:avLst/>
          </a:prstGeom>
          <a:ln w="12700" cap="rnd">
            <a:solidFill>
              <a:srgbClr val="616365"/>
            </a:solidFill>
          </a:ln>
        </p:spPr>
        <p:style>
          <a:lnRef idx="1">
            <a:schemeClr val="accent1"/>
          </a:lnRef>
          <a:fillRef idx="0">
            <a:schemeClr val="accent1"/>
          </a:fillRef>
          <a:effectRef idx="0">
            <a:schemeClr val="accent1"/>
          </a:effectRef>
          <a:fontRef idx="minor">
            <a:schemeClr val="tx1"/>
          </a:fontRef>
        </p:style>
      </p:cxnSp>
      <p:grpSp>
        <p:nvGrpSpPr>
          <p:cNvPr id="11" name="Group 10"/>
          <p:cNvGrpSpPr>
            <a:grpSpLocks noChangeAspect="1"/>
          </p:cNvGrpSpPr>
          <p:nvPr userDrawn="1"/>
        </p:nvGrpSpPr>
        <p:grpSpPr bwMode="black">
          <a:xfrm>
            <a:off x="1085616" y="1983051"/>
            <a:ext cx="3657600" cy="2483849"/>
            <a:chOff x="7425036" y="2219715"/>
            <a:chExt cx="5486401" cy="3725775"/>
          </a:xfrm>
        </p:grpSpPr>
        <p:sp>
          <p:nvSpPr>
            <p:cNvPr id="15" name="Freeform 5"/>
            <p:cNvSpPr>
              <a:spLocks/>
            </p:cNvSpPr>
            <p:nvPr userDrawn="1"/>
          </p:nvSpPr>
          <p:spPr bwMode="black">
            <a:xfrm>
              <a:off x="7425036" y="2219715"/>
              <a:ext cx="3538118"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6" name="Freeform 6"/>
            <p:cNvSpPr>
              <a:spLocks/>
            </p:cNvSpPr>
            <p:nvPr userDrawn="1"/>
          </p:nvSpPr>
          <p:spPr bwMode="black">
            <a:xfrm>
              <a:off x="9041226" y="3090537"/>
              <a:ext cx="3870211" cy="2544999"/>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171747906"/>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16">
          <p15:clr>
            <a:srgbClr val="FBAE40"/>
          </p15:clr>
        </p15:guide>
        <p15:guide id="3" pos="672">
          <p15:clr>
            <a:srgbClr val="FBAE40"/>
          </p15:clr>
        </p15:guide>
        <p15:guide id="4" pos="700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nal Slide - Thank you w contact - grey">
    <p:bg>
      <p:bgPr>
        <a:solidFill>
          <a:srgbClr val="616365">
            <a:alpha val="10000"/>
          </a:srgbClr>
        </a:solidFill>
        <a:effectLst/>
      </p:bgPr>
    </p:bg>
    <p:spTree>
      <p:nvGrpSpPr>
        <p:cNvPr id="1" name=""/>
        <p:cNvGrpSpPr/>
        <p:nvPr/>
      </p:nvGrpSpPr>
      <p:grpSpPr>
        <a:xfrm>
          <a:off x="0" y="0"/>
          <a:ext cx="0" cy="0"/>
          <a:chOff x="0" y="0"/>
          <a:chExt cx="0" cy="0"/>
        </a:xfrm>
      </p:grpSpPr>
      <p:sp>
        <p:nvSpPr>
          <p:cNvPr id="11" name="AutoShape 3"/>
          <p:cNvSpPr>
            <a:spLocks noChangeAspect="1" noChangeArrowheads="1" noTextEdit="1"/>
          </p:cNvSpPr>
          <p:nvPr userDrawn="1"/>
        </p:nvSpPr>
        <p:spPr bwMode="auto">
          <a:xfrm>
            <a:off x="7241109" y="3466479"/>
            <a:ext cx="5484291" cy="372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57" name="TextBox 56"/>
          <p:cNvSpPr txBox="1"/>
          <p:nvPr userDrawn="1"/>
        </p:nvSpPr>
        <p:spPr>
          <a:xfrm>
            <a:off x="914400" y="5572968"/>
            <a:ext cx="4855674" cy="369332"/>
          </a:xfrm>
          <a:prstGeom prst="rect">
            <a:avLst/>
          </a:prstGeom>
          <a:noFill/>
        </p:spPr>
        <p:txBody>
          <a:bodyPr wrap="square" lIns="0" tIns="0" rIns="0" bIns="0" rtlCol="0">
            <a:spAutoFit/>
          </a:bodyPr>
          <a:lstStyle/>
          <a:p>
            <a:pPr algn="r"/>
            <a:r>
              <a:rPr lang="en-US" sz="2400" spc="600" dirty="0">
                <a:solidFill>
                  <a:srgbClr val="616365"/>
                </a:solidFill>
                <a:latin typeface="Calibri" panose="020F0502020204030204" pitchFamily="34" charset="0"/>
              </a:rPr>
              <a:t>ALTARUM.ORG</a:t>
            </a:r>
          </a:p>
        </p:txBody>
      </p:sp>
      <p:sp>
        <p:nvSpPr>
          <p:cNvPr id="60" name="Text Placeholder 4"/>
          <p:cNvSpPr>
            <a:spLocks noGrp="1"/>
          </p:cNvSpPr>
          <p:nvPr>
            <p:ph type="body" sz="quarter" idx="13"/>
          </p:nvPr>
        </p:nvSpPr>
        <p:spPr>
          <a:xfrm>
            <a:off x="6422096" y="5202710"/>
            <a:ext cx="4728717" cy="1202181"/>
          </a:xfrm>
        </p:spPr>
        <p:txBody>
          <a:bodyPr anchor="ctr" anchorCtr="0">
            <a:noAutofit/>
          </a:bodyPr>
          <a:lstStyle>
            <a:lvl1pPr marL="0" indent="0" algn="l">
              <a:buNone/>
              <a:defRPr sz="2000" baseline="0">
                <a:solidFill>
                  <a:srgbClr val="616365"/>
                </a:solidFill>
              </a:defRPr>
            </a:lvl1pPr>
          </a:lstStyle>
          <a:p>
            <a:pPr lvl="0"/>
            <a:r>
              <a:rPr lang="en-US"/>
              <a:t>Edit Master text styles</a:t>
            </a:r>
          </a:p>
        </p:txBody>
      </p:sp>
      <p:sp>
        <p:nvSpPr>
          <p:cNvPr id="4" name="Text Placeholder 3"/>
          <p:cNvSpPr>
            <a:spLocks noGrp="1"/>
          </p:cNvSpPr>
          <p:nvPr>
            <p:ph type="body" sz="quarter" idx="14"/>
          </p:nvPr>
        </p:nvSpPr>
        <p:spPr>
          <a:xfrm>
            <a:off x="2432050" y="3891173"/>
            <a:ext cx="7296150" cy="992187"/>
          </a:xfrm>
        </p:spPr>
        <p:txBody>
          <a:bodyPr/>
          <a:lstStyle>
            <a:lvl1pPr marL="0" indent="0" algn="ctr">
              <a:lnSpc>
                <a:spcPct val="100000"/>
              </a:lnSpc>
              <a:buNone/>
              <a:defRPr sz="5400" baseline="0">
                <a:solidFill>
                  <a:srgbClr val="616365"/>
                </a:solidFill>
                <a:latin typeface="Calibri" panose="020F0502020204030204" pitchFamily="34" charset="0"/>
              </a:defRPr>
            </a:lvl1pPr>
          </a:lstStyle>
          <a:p>
            <a:pPr lvl="0"/>
            <a:r>
              <a:rPr lang="en-US"/>
              <a:t>Edit Master text styles</a:t>
            </a:r>
          </a:p>
        </p:txBody>
      </p:sp>
      <p:cxnSp>
        <p:nvCxnSpPr>
          <p:cNvPr id="62" name="Straight Connector 61"/>
          <p:cNvCxnSpPr/>
          <p:nvPr userDrawn="1"/>
        </p:nvCxnSpPr>
        <p:spPr>
          <a:xfrm>
            <a:off x="6096000" y="5118000"/>
            <a:ext cx="0" cy="1371600"/>
          </a:xfrm>
          <a:prstGeom prst="line">
            <a:avLst/>
          </a:prstGeom>
          <a:ln w="12700" cap="rnd">
            <a:solidFill>
              <a:srgbClr val="616365"/>
            </a:solidFill>
          </a:ln>
        </p:spPr>
        <p:style>
          <a:lnRef idx="1">
            <a:schemeClr val="accent1"/>
          </a:lnRef>
          <a:fillRef idx="0">
            <a:schemeClr val="accent1"/>
          </a:fillRef>
          <a:effectRef idx="0">
            <a:schemeClr val="accent1"/>
          </a:effectRef>
          <a:fontRef idx="minor">
            <a:schemeClr val="tx1"/>
          </a:fontRef>
        </p:style>
      </p:cxnSp>
      <p:grpSp>
        <p:nvGrpSpPr>
          <p:cNvPr id="14" name="Group 13"/>
          <p:cNvGrpSpPr>
            <a:grpSpLocks noChangeAspect="1"/>
          </p:cNvGrpSpPr>
          <p:nvPr userDrawn="1"/>
        </p:nvGrpSpPr>
        <p:grpSpPr bwMode="black">
          <a:xfrm>
            <a:off x="4239750" y="1175467"/>
            <a:ext cx="3657600" cy="2483849"/>
            <a:chOff x="7425036" y="2219715"/>
            <a:chExt cx="5486401" cy="3725775"/>
          </a:xfrm>
        </p:grpSpPr>
        <p:sp>
          <p:nvSpPr>
            <p:cNvPr id="15" name="Freeform 5"/>
            <p:cNvSpPr>
              <a:spLocks/>
            </p:cNvSpPr>
            <p:nvPr userDrawn="1"/>
          </p:nvSpPr>
          <p:spPr bwMode="black">
            <a:xfrm>
              <a:off x="7425036" y="2219715"/>
              <a:ext cx="3538118" cy="3725775"/>
            </a:xfrm>
            <a:custGeom>
              <a:avLst/>
              <a:gdLst>
                <a:gd name="T0" fmla="*/ 2715 w 3356"/>
                <a:gd name="T1" fmla="*/ 0 h 3534"/>
                <a:gd name="T2" fmla="*/ 0 w 3356"/>
                <a:gd name="T3" fmla="*/ 3534 h 3534"/>
                <a:gd name="T4" fmla="*/ 634 w 3356"/>
                <a:gd name="T5" fmla="*/ 3534 h 3534"/>
                <a:gd name="T6" fmla="*/ 3356 w 3356"/>
                <a:gd name="T7" fmla="*/ 0 h 3534"/>
                <a:gd name="T8" fmla="*/ 2715 w 3356"/>
                <a:gd name="T9" fmla="*/ 0 h 3534"/>
              </a:gdLst>
              <a:ahLst/>
              <a:cxnLst>
                <a:cxn ang="0">
                  <a:pos x="T0" y="T1"/>
                </a:cxn>
                <a:cxn ang="0">
                  <a:pos x="T2" y="T3"/>
                </a:cxn>
                <a:cxn ang="0">
                  <a:pos x="T4" y="T5"/>
                </a:cxn>
                <a:cxn ang="0">
                  <a:pos x="T6" y="T7"/>
                </a:cxn>
                <a:cxn ang="0">
                  <a:pos x="T8" y="T9"/>
                </a:cxn>
              </a:cxnLst>
              <a:rect l="0" t="0" r="r" b="b"/>
              <a:pathLst>
                <a:path w="3356" h="3534">
                  <a:moveTo>
                    <a:pt x="2715" y="0"/>
                  </a:moveTo>
                  <a:lnTo>
                    <a:pt x="0" y="3534"/>
                  </a:lnTo>
                  <a:lnTo>
                    <a:pt x="634" y="3534"/>
                  </a:lnTo>
                  <a:lnTo>
                    <a:pt x="3356" y="0"/>
                  </a:lnTo>
                  <a:lnTo>
                    <a:pt x="2715"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6" name="Freeform 6"/>
            <p:cNvSpPr>
              <a:spLocks/>
            </p:cNvSpPr>
            <p:nvPr userDrawn="1"/>
          </p:nvSpPr>
          <p:spPr bwMode="black">
            <a:xfrm>
              <a:off x="9041226" y="3090537"/>
              <a:ext cx="3870211" cy="2544999"/>
            </a:xfrm>
            <a:custGeom>
              <a:avLst/>
              <a:gdLst>
                <a:gd name="T0" fmla="*/ 1899 w 3671"/>
                <a:gd name="T1" fmla="*/ 0 h 2414"/>
                <a:gd name="T2" fmla="*/ 0 w 3671"/>
                <a:gd name="T3" fmla="*/ 2414 h 2414"/>
                <a:gd name="T4" fmla="*/ 3671 w 3671"/>
                <a:gd name="T5" fmla="*/ 2414 h 2414"/>
                <a:gd name="T6" fmla="*/ 1899 w 3671"/>
                <a:gd name="T7" fmla="*/ 0 h 2414"/>
              </a:gdLst>
              <a:ahLst/>
              <a:cxnLst>
                <a:cxn ang="0">
                  <a:pos x="T0" y="T1"/>
                </a:cxn>
                <a:cxn ang="0">
                  <a:pos x="T2" y="T3"/>
                </a:cxn>
                <a:cxn ang="0">
                  <a:pos x="T4" y="T5"/>
                </a:cxn>
                <a:cxn ang="0">
                  <a:pos x="T6" y="T7"/>
                </a:cxn>
              </a:cxnLst>
              <a:rect l="0" t="0" r="r" b="b"/>
              <a:pathLst>
                <a:path w="3671" h="2414">
                  <a:moveTo>
                    <a:pt x="1899" y="0"/>
                  </a:moveTo>
                  <a:lnTo>
                    <a:pt x="0" y="2414"/>
                  </a:lnTo>
                  <a:lnTo>
                    <a:pt x="3671" y="2414"/>
                  </a:lnTo>
                  <a:lnTo>
                    <a:pt x="1899" y="0"/>
                  </a:lnTo>
                  <a:close/>
                </a:path>
              </a:pathLst>
            </a:custGeom>
            <a:solidFill>
              <a:srgbClr val="EA2839"/>
            </a:solidFill>
            <a:ln>
              <a:no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708002639"/>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176D-A215-254E-8B98-69FC18840C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E4CA2-5020-EC4B-8928-14BE336B1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AF7596-B7BB-F24E-BBEE-00E1525A5880}"/>
              </a:ext>
            </a:extLst>
          </p:cNvPr>
          <p:cNvSpPr>
            <a:spLocks noGrp="1"/>
          </p:cNvSpPr>
          <p:nvPr>
            <p:ph type="dt" sz="half" idx="10"/>
          </p:nvPr>
        </p:nvSpPr>
        <p:spPr/>
        <p:txBody>
          <a:bodyPr/>
          <a:lstStyle/>
          <a:p>
            <a:fld id="{43639FBC-9559-854A-9E42-D61F16AE6318}" type="datetimeFigureOut">
              <a:rPr lang="en-US" smtClean="0"/>
              <a:t>8/17/2020</a:t>
            </a:fld>
            <a:endParaRPr lang="en-US" dirty="0"/>
          </a:p>
        </p:txBody>
      </p:sp>
      <p:sp>
        <p:nvSpPr>
          <p:cNvPr id="5" name="Footer Placeholder 4">
            <a:extLst>
              <a:ext uri="{FF2B5EF4-FFF2-40B4-BE49-F238E27FC236}">
                <a16:creationId xmlns:a16="http://schemas.microsoft.com/office/drawing/2014/main" id="{FDEF79B0-E520-1D45-9B7B-F77BA7AD27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1B7E61-7950-8B40-A3CD-648239EAB35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639848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DB4F-19B2-6043-93F4-143664AA6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46B04-E790-F14C-A206-3792687F1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7BF48-20A8-944D-A0DF-DA911E5CFCF5}"/>
              </a:ext>
            </a:extLst>
          </p:cNvPr>
          <p:cNvSpPr>
            <a:spLocks noGrp="1"/>
          </p:cNvSpPr>
          <p:nvPr>
            <p:ph type="dt" sz="half" idx="10"/>
          </p:nvPr>
        </p:nvSpPr>
        <p:spPr/>
        <p:txBody>
          <a:bodyPr/>
          <a:lstStyle/>
          <a:p>
            <a:fld id="{43639FBC-9559-854A-9E42-D61F16AE6318}" type="datetimeFigureOut">
              <a:rPr lang="en-US" smtClean="0"/>
              <a:t>8/17/2020</a:t>
            </a:fld>
            <a:endParaRPr lang="en-US" dirty="0"/>
          </a:p>
        </p:txBody>
      </p:sp>
      <p:sp>
        <p:nvSpPr>
          <p:cNvPr id="5" name="Footer Placeholder 4">
            <a:extLst>
              <a:ext uri="{FF2B5EF4-FFF2-40B4-BE49-F238E27FC236}">
                <a16:creationId xmlns:a16="http://schemas.microsoft.com/office/drawing/2014/main" id="{BA16FDFC-5084-874D-A1B3-C9864C02EA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EC7995-AD39-6E4F-8AA9-6D2EA52ABDE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742159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22740-D305-224F-BDF9-CB88657E54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EDD22-5BFA-3A42-8A82-2BCCAB2503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D6936C-6B57-9941-BAB4-4E7CB65F544C}"/>
              </a:ext>
            </a:extLst>
          </p:cNvPr>
          <p:cNvSpPr>
            <a:spLocks noGrp="1"/>
          </p:cNvSpPr>
          <p:nvPr>
            <p:ph type="dt" sz="half" idx="10"/>
          </p:nvPr>
        </p:nvSpPr>
        <p:spPr/>
        <p:txBody>
          <a:bodyPr/>
          <a:lstStyle/>
          <a:p>
            <a:fld id="{43639FBC-9559-854A-9E42-D61F16AE6318}" type="datetimeFigureOut">
              <a:rPr lang="en-US" smtClean="0"/>
              <a:t>8/17/2020</a:t>
            </a:fld>
            <a:endParaRPr lang="en-US" dirty="0"/>
          </a:p>
        </p:txBody>
      </p:sp>
      <p:sp>
        <p:nvSpPr>
          <p:cNvPr id="5" name="Footer Placeholder 4">
            <a:extLst>
              <a:ext uri="{FF2B5EF4-FFF2-40B4-BE49-F238E27FC236}">
                <a16:creationId xmlns:a16="http://schemas.microsoft.com/office/drawing/2014/main" id="{653DE874-9296-DD45-934F-AF3AEF451F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12F468-F703-1549-BADC-B5222EB4E70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85814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CF78-E187-4072-B96B-F2F9F2C4B066}"/>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7C7A1F33-1BB5-4323-BB9B-72587D9BA0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93BDC-0B4E-4F3D-B7D0-C5A93F281833}"/>
              </a:ext>
            </a:extLst>
          </p:cNvPr>
          <p:cNvSpPr>
            <a:spLocks noGrp="1"/>
          </p:cNvSpPr>
          <p:nvPr>
            <p:ph type="dt" sz="half" idx="10"/>
          </p:nvPr>
        </p:nvSpPr>
        <p:spPr/>
        <p:txBody>
          <a:bodyPr/>
          <a:lstStyle/>
          <a:p>
            <a:fld id="{3FF0C18A-4C29-4697-9CC7-DD271098DDF9}" type="datetimeFigureOut">
              <a:rPr lang="en-US" smtClean="0"/>
              <a:t>8/17/2020</a:t>
            </a:fld>
            <a:endParaRPr lang="en-US" dirty="0"/>
          </a:p>
        </p:txBody>
      </p:sp>
      <p:sp>
        <p:nvSpPr>
          <p:cNvPr id="5" name="Footer Placeholder 4">
            <a:extLst>
              <a:ext uri="{FF2B5EF4-FFF2-40B4-BE49-F238E27FC236}">
                <a16:creationId xmlns:a16="http://schemas.microsoft.com/office/drawing/2014/main" id="{9748A052-E8E7-45B2-A9F9-7B5ED1385B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443D06-3C0A-4B0E-A25D-BB5ED30289BA}"/>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635815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815C-88FA-F048-999C-FDCFB1D28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907B8-6CFC-8940-B1EF-C0665182E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A028D-6BB9-E04B-BE13-C494BD659F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F79FBF-8CFD-914C-8885-609F9524069A}"/>
              </a:ext>
            </a:extLst>
          </p:cNvPr>
          <p:cNvSpPr>
            <a:spLocks noGrp="1"/>
          </p:cNvSpPr>
          <p:nvPr>
            <p:ph type="dt" sz="half" idx="10"/>
          </p:nvPr>
        </p:nvSpPr>
        <p:spPr/>
        <p:txBody>
          <a:bodyPr/>
          <a:lstStyle/>
          <a:p>
            <a:fld id="{43639FBC-9559-854A-9E42-D61F16AE6318}" type="datetimeFigureOut">
              <a:rPr lang="en-US" smtClean="0"/>
              <a:t>8/17/2020</a:t>
            </a:fld>
            <a:endParaRPr lang="en-US" dirty="0"/>
          </a:p>
        </p:txBody>
      </p:sp>
      <p:sp>
        <p:nvSpPr>
          <p:cNvPr id="6" name="Footer Placeholder 5">
            <a:extLst>
              <a:ext uri="{FF2B5EF4-FFF2-40B4-BE49-F238E27FC236}">
                <a16:creationId xmlns:a16="http://schemas.microsoft.com/office/drawing/2014/main" id="{50D907FA-B68C-1D48-84E8-217FC93750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33C2A1-7E76-8C42-8AAD-70882B7BC69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298180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4AB6-C198-EF4A-A4E1-41F69B0D8A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7F003-212F-FB42-B0D5-107F43DE7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3A0F1-2067-3C4D-880B-249D9753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1DF901-A4B4-174E-BACD-3271C923D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5489CC-2905-4C41-B17E-9CA67ED241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46E570-95C4-5B4E-9AD3-93079EBA428F}"/>
              </a:ext>
            </a:extLst>
          </p:cNvPr>
          <p:cNvSpPr>
            <a:spLocks noGrp="1"/>
          </p:cNvSpPr>
          <p:nvPr>
            <p:ph type="dt" sz="half" idx="10"/>
          </p:nvPr>
        </p:nvSpPr>
        <p:spPr/>
        <p:txBody>
          <a:bodyPr/>
          <a:lstStyle/>
          <a:p>
            <a:fld id="{43639FBC-9559-854A-9E42-D61F16AE6318}" type="datetimeFigureOut">
              <a:rPr lang="en-US" smtClean="0"/>
              <a:t>8/17/2020</a:t>
            </a:fld>
            <a:endParaRPr lang="en-US" dirty="0"/>
          </a:p>
        </p:txBody>
      </p:sp>
      <p:sp>
        <p:nvSpPr>
          <p:cNvPr id="8" name="Footer Placeholder 7">
            <a:extLst>
              <a:ext uri="{FF2B5EF4-FFF2-40B4-BE49-F238E27FC236}">
                <a16:creationId xmlns:a16="http://schemas.microsoft.com/office/drawing/2014/main" id="{320A2969-E120-A740-9C87-2C85E31F587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BDC608-40B2-D844-A900-EFAC9D0B13D8}"/>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03980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7D646-7A2E-AE43-889D-B25DB6A76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1B8513-C94E-0D44-AB02-DAF662066E19}"/>
              </a:ext>
            </a:extLst>
          </p:cNvPr>
          <p:cNvSpPr>
            <a:spLocks noGrp="1"/>
          </p:cNvSpPr>
          <p:nvPr>
            <p:ph type="dt" sz="half" idx="10"/>
          </p:nvPr>
        </p:nvSpPr>
        <p:spPr/>
        <p:txBody>
          <a:bodyPr/>
          <a:lstStyle/>
          <a:p>
            <a:fld id="{43639FBC-9559-854A-9E42-D61F16AE6318}" type="datetimeFigureOut">
              <a:rPr lang="en-US" smtClean="0"/>
              <a:t>8/17/2020</a:t>
            </a:fld>
            <a:endParaRPr lang="en-US" dirty="0"/>
          </a:p>
        </p:txBody>
      </p:sp>
      <p:sp>
        <p:nvSpPr>
          <p:cNvPr id="4" name="Footer Placeholder 3">
            <a:extLst>
              <a:ext uri="{FF2B5EF4-FFF2-40B4-BE49-F238E27FC236}">
                <a16:creationId xmlns:a16="http://schemas.microsoft.com/office/drawing/2014/main" id="{6C3766D3-EAEE-D545-9C77-00DFCC73DF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D15C1E-5332-3143-9BFA-F31C0347CF47}"/>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458004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A5895-9353-DC4E-BCB3-BF273E9B03BB}"/>
              </a:ext>
            </a:extLst>
          </p:cNvPr>
          <p:cNvSpPr>
            <a:spLocks noGrp="1"/>
          </p:cNvSpPr>
          <p:nvPr>
            <p:ph type="dt" sz="half" idx="10"/>
          </p:nvPr>
        </p:nvSpPr>
        <p:spPr/>
        <p:txBody>
          <a:bodyPr/>
          <a:lstStyle/>
          <a:p>
            <a:fld id="{43639FBC-9559-854A-9E42-D61F16AE6318}" type="datetimeFigureOut">
              <a:rPr lang="en-US" smtClean="0"/>
              <a:t>8/17/2020</a:t>
            </a:fld>
            <a:endParaRPr lang="en-US" dirty="0"/>
          </a:p>
        </p:txBody>
      </p:sp>
      <p:sp>
        <p:nvSpPr>
          <p:cNvPr id="3" name="Footer Placeholder 2">
            <a:extLst>
              <a:ext uri="{FF2B5EF4-FFF2-40B4-BE49-F238E27FC236}">
                <a16:creationId xmlns:a16="http://schemas.microsoft.com/office/drawing/2014/main" id="{34F1C284-10EE-994A-9749-5795C443D48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F9D975-783A-7C4A-9A32-ADA75D726141}"/>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15441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B5B6-88A3-7045-A54C-610B5E5D5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330677-BADF-A248-B257-C73676625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32D46-80ED-C04F-B938-30327BD9B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18EE3-667F-F146-AE8B-65B3DF85FEBC}"/>
              </a:ext>
            </a:extLst>
          </p:cNvPr>
          <p:cNvSpPr>
            <a:spLocks noGrp="1"/>
          </p:cNvSpPr>
          <p:nvPr>
            <p:ph type="dt" sz="half" idx="10"/>
          </p:nvPr>
        </p:nvSpPr>
        <p:spPr/>
        <p:txBody>
          <a:bodyPr/>
          <a:lstStyle/>
          <a:p>
            <a:fld id="{43639FBC-9559-854A-9E42-D61F16AE6318}" type="datetimeFigureOut">
              <a:rPr lang="en-US" smtClean="0"/>
              <a:t>8/17/2020</a:t>
            </a:fld>
            <a:endParaRPr lang="en-US" dirty="0"/>
          </a:p>
        </p:txBody>
      </p:sp>
      <p:sp>
        <p:nvSpPr>
          <p:cNvPr id="6" name="Footer Placeholder 5">
            <a:extLst>
              <a:ext uri="{FF2B5EF4-FFF2-40B4-BE49-F238E27FC236}">
                <a16:creationId xmlns:a16="http://schemas.microsoft.com/office/drawing/2014/main" id="{862ED918-E58A-0748-B886-8D79509E2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A8B9E5-1B49-7C47-89CF-660542B8AD0A}"/>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994061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F376-6FCA-F744-80F3-D011143F9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F99519-8FA5-B84F-8540-A84332EC2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076C198-940D-E14E-A2D6-3E9459AC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B0AA3-72A6-E646-8BF9-FFCF25C61EDA}"/>
              </a:ext>
            </a:extLst>
          </p:cNvPr>
          <p:cNvSpPr>
            <a:spLocks noGrp="1"/>
          </p:cNvSpPr>
          <p:nvPr>
            <p:ph type="dt" sz="half" idx="10"/>
          </p:nvPr>
        </p:nvSpPr>
        <p:spPr/>
        <p:txBody>
          <a:bodyPr/>
          <a:lstStyle/>
          <a:p>
            <a:fld id="{43639FBC-9559-854A-9E42-D61F16AE6318}" type="datetimeFigureOut">
              <a:rPr lang="en-US" smtClean="0"/>
              <a:t>8/17/2020</a:t>
            </a:fld>
            <a:endParaRPr lang="en-US" dirty="0"/>
          </a:p>
        </p:txBody>
      </p:sp>
      <p:sp>
        <p:nvSpPr>
          <p:cNvPr id="6" name="Footer Placeholder 5">
            <a:extLst>
              <a:ext uri="{FF2B5EF4-FFF2-40B4-BE49-F238E27FC236}">
                <a16:creationId xmlns:a16="http://schemas.microsoft.com/office/drawing/2014/main" id="{196A2037-4CB0-A845-829A-F39AF357A3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6721EE-A687-2E4B-927E-EE9C5F94978C}"/>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704977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80D0-D4D2-1848-9AED-82610FEC3B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5CD153-4B24-B04F-BCB1-B31774C5D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F3605-4B39-8A41-AB6D-DCF76C6F9559}"/>
              </a:ext>
            </a:extLst>
          </p:cNvPr>
          <p:cNvSpPr>
            <a:spLocks noGrp="1"/>
          </p:cNvSpPr>
          <p:nvPr>
            <p:ph type="dt" sz="half" idx="10"/>
          </p:nvPr>
        </p:nvSpPr>
        <p:spPr/>
        <p:txBody>
          <a:bodyPr/>
          <a:lstStyle/>
          <a:p>
            <a:fld id="{43639FBC-9559-854A-9E42-D61F16AE6318}" type="datetimeFigureOut">
              <a:rPr lang="en-US" smtClean="0"/>
              <a:t>8/17/2020</a:t>
            </a:fld>
            <a:endParaRPr lang="en-US" dirty="0"/>
          </a:p>
        </p:txBody>
      </p:sp>
      <p:sp>
        <p:nvSpPr>
          <p:cNvPr id="5" name="Footer Placeholder 4">
            <a:extLst>
              <a:ext uri="{FF2B5EF4-FFF2-40B4-BE49-F238E27FC236}">
                <a16:creationId xmlns:a16="http://schemas.microsoft.com/office/drawing/2014/main" id="{64B25270-C932-C54E-A1F5-C8CD5DBE86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F7A8F0-1020-2644-8A7C-2F7316B5D419}"/>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3062496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3FCB0-6E57-DC49-8713-438DCDB5B8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8D562E-71EB-9946-B3ED-0E0934CFE2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46D0E-1C75-EA47-8DD4-36F79B686F66}"/>
              </a:ext>
            </a:extLst>
          </p:cNvPr>
          <p:cNvSpPr>
            <a:spLocks noGrp="1"/>
          </p:cNvSpPr>
          <p:nvPr>
            <p:ph type="dt" sz="half" idx="10"/>
          </p:nvPr>
        </p:nvSpPr>
        <p:spPr/>
        <p:txBody>
          <a:bodyPr/>
          <a:lstStyle/>
          <a:p>
            <a:fld id="{43639FBC-9559-854A-9E42-D61F16AE6318}" type="datetimeFigureOut">
              <a:rPr lang="en-US" smtClean="0"/>
              <a:t>8/17/2020</a:t>
            </a:fld>
            <a:endParaRPr lang="en-US" dirty="0"/>
          </a:p>
        </p:txBody>
      </p:sp>
      <p:sp>
        <p:nvSpPr>
          <p:cNvPr id="5" name="Footer Placeholder 4">
            <a:extLst>
              <a:ext uri="{FF2B5EF4-FFF2-40B4-BE49-F238E27FC236}">
                <a16:creationId xmlns:a16="http://schemas.microsoft.com/office/drawing/2014/main" id="{132155C3-FEC7-054C-ADBC-80ED1CA541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339FA-DEE9-A045-A858-E034D31D4F44}"/>
              </a:ext>
            </a:extLst>
          </p:cNvPr>
          <p:cNvSpPr>
            <a:spLocks noGrp="1"/>
          </p:cNvSpPr>
          <p:nvPr>
            <p:ph type="sldNum" sz="quarter" idx="12"/>
          </p:nvPr>
        </p:nvSpPr>
        <p:spPr/>
        <p:txBody>
          <a:bodyPr/>
          <a:lstStyle/>
          <a:p>
            <a:fld id="{2ABF2F74-FA48-2146-95CA-D552168A46DD}" type="slidenum">
              <a:rPr lang="en-US" smtClean="0"/>
              <a:t>‹#›</a:t>
            </a:fld>
            <a:endParaRPr lang="en-US" dirty="0"/>
          </a:p>
        </p:txBody>
      </p:sp>
    </p:spTree>
    <p:extLst>
      <p:ext uri="{BB962C8B-B14F-4D97-AF65-F5344CB8AC3E}">
        <p14:creationId xmlns:p14="http://schemas.microsoft.com/office/powerpoint/2010/main" val="1501068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793132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429071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A2CE-CFE0-4691-9A08-6176521A3474}"/>
              </a:ext>
            </a:extLst>
          </p:cNvPr>
          <p:cNvSpPr>
            <a:spLocks noGrp="1"/>
          </p:cNvSpPr>
          <p:nvPr>
            <p:ph type="title"/>
          </p:nvPr>
        </p:nvSpPr>
        <p:spPr>
          <a:xfrm>
            <a:off x="831850" y="1709738"/>
            <a:ext cx="10515600" cy="2852737"/>
          </a:xfrm>
        </p:spPr>
        <p:txBody>
          <a:bodyPr anchor="b"/>
          <a:lstStyle>
            <a:lvl1pPr>
              <a:defRPr sz="6000"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7BAAF126-6DEE-42AE-98E9-7E8D1090B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F0DB0F-F783-4A5E-8F59-ABA5D2086438}"/>
              </a:ext>
            </a:extLst>
          </p:cNvPr>
          <p:cNvSpPr>
            <a:spLocks noGrp="1"/>
          </p:cNvSpPr>
          <p:nvPr>
            <p:ph type="dt" sz="half" idx="10"/>
          </p:nvPr>
        </p:nvSpPr>
        <p:spPr/>
        <p:txBody>
          <a:bodyPr/>
          <a:lstStyle/>
          <a:p>
            <a:fld id="{3FF0C18A-4C29-4697-9CC7-DD271098DDF9}" type="datetimeFigureOut">
              <a:rPr lang="en-US" smtClean="0"/>
              <a:t>8/17/2020</a:t>
            </a:fld>
            <a:endParaRPr lang="en-US" dirty="0"/>
          </a:p>
        </p:txBody>
      </p:sp>
      <p:sp>
        <p:nvSpPr>
          <p:cNvPr id="5" name="Footer Placeholder 4">
            <a:extLst>
              <a:ext uri="{FF2B5EF4-FFF2-40B4-BE49-F238E27FC236}">
                <a16:creationId xmlns:a16="http://schemas.microsoft.com/office/drawing/2014/main" id="{FC15CD40-B752-4673-83A5-27C841AEC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C49B86-4764-4E3F-AC9D-7261348D5136}"/>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65057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663538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8129920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8/17/2020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048477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3348363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8/17/2020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34511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54370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364605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49764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2718370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6296DA3-355D-4205-A8FE-CC73B70FC064}" type="datetimeFigureOut">
              <a:rPr lang="en-US" smtClean="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7C4D-B996-4F7D-AA7B-3E5FE8D262D2}"/>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5DDB5B71-A73A-4164-91BF-33181A48E8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3A2E8-AA06-4B7A-8C64-79B27F0EA7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B0408-F254-4A8C-9507-1BD77863FB53}"/>
              </a:ext>
            </a:extLst>
          </p:cNvPr>
          <p:cNvSpPr>
            <a:spLocks noGrp="1"/>
          </p:cNvSpPr>
          <p:nvPr>
            <p:ph type="dt" sz="half" idx="10"/>
          </p:nvPr>
        </p:nvSpPr>
        <p:spPr/>
        <p:txBody>
          <a:bodyPr/>
          <a:lstStyle/>
          <a:p>
            <a:fld id="{3FF0C18A-4C29-4697-9CC7-DD271098DDF9}" type="datetimeFigureOut">
              <a:rPr lang="en-US" smtClean="0"/>
              <a:t>8/17/2020</a:t>
            </a:fld>
            <a:endParaRPr lang="en-US" dirty="0"/>
          </a:p>
        </p:txBody>
      </p:sp>
      <p:sp>
        <p:nvSpPr>
          <p:cNvPr id="6" name="Footer Placeholder 5">
            <a:extLst>
              <a:ext uri="{FF2B5EF4-FFF2-40B4-BE49-F238E27FC236}">
                <a16:creationId xmlns:a16="http://schemas.microsoft.com/office/drawing/2014/main" id="{2C8CE05F-C857-4826-BCC8-4DF245C010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650FB1-3F0C-4A04-A040-C7F18EA289C1}"/>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1042879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554482"/>
            <a:ext cx="10972800" cy="4525963"/>
          </a:xfrm>
        </p:spPr>
        <p:txBody>
          <a:bodyPr/>
          <a:lstStyle>
            <a:lvl1pPr marL="342900" indent="-342900">
              <a:buClr>
                <a:schemeClr val="tx2"/>
              </a:buClr>
              <a:buFont typeface="Arial" pitchFamily="34" charset="0"/>
              <a:buChar char="•"/>
              <a:defRPr/>
            </a:lvl1pPr>
            <a:lvl2pPr marL="742950" indent="-285750">
              <a:buClr>
                <a:schemeClr val="tx2"/>
              </a:buClr>
              <a:buFont typeface="Arial" pitchFamily="34" charset="0"/>
              <a:buChar char="–"/>
              <a:defRPr/>
            </a:lvl2pPr>
            <a:lvl3pPr marL="1143000" indent="-223838">
              <a:buClr>
                <a:schemeClr val="tx2"/>
              </a:buClr>
              <a:buFont typeface="Wingdings" pitchFamily="2" charset="2"/>
              <a:buChar char="§"/>
              <a:defRPr/>
            </a:lvl3pPr>
            <a:lvl4pPr marL="1428750" indent="-228600">
              <a:buClr>
                <a:schemeClr val="tx2"/>
              </a:buClr>
              <a:buFont typeface="Wingdings" pitchFamily="2" charset="2"/>
              <a:buChar char="v"/>
              <a:defRPr/>
            </a:lvl4pPr>
            <a:lvl5pPr marL="1714500" indent="-228600">
              <a:buClr>
                <a:schemeClr val="tx2"/>
              </a:buCl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3600" b="0"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6296DA3-355D-4205-A8FE-CC73B70FC064}" type="datetimeFigureOut">
              <a:rPr lang="en-US" smtClean="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96DA3-355D-4205-A8FE-CC73B70FC064}" type="datetimeFigureOut">
              <a:rPr lang="en-US" smtClean="0"/>
              <a:pPr/>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96DA3-355D-4205-A8FE-CC73B70FC064}" type="datetimeFigureOut">
              <a:rPr lang="en-US" smtClean="0"/>
              <a:pPr/>
              <a:t>8/17/2020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96DA3-355D-4205-A8FE-CC73B70FC064}" type="datetimeFigureOut">
              <a:rPr lang="en-US" smtClean="0"/>
              <a:pPr/>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96DA3-355D-4205-A8FE-CC73B70FC064}" type="datetimeFigureOut">
              <a:rPr lang="en-US" smtClean="0"/>
              <a:pPr/>
              <a:t>8/17/2020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
            <a:ext cx="10972800" cy="914400"/>
          </a:xfrm>
        </p:spPr>
        <p:txBody>
          <a:bodyPr anchor="b">
            <a:normAutofit/>
          </a:bodyPr>
          <a:lstStyle>
            <a:lvl1pPr algn="ctr">
              <a:defRPr sz="3600" b="0"/>
            </a:lvl1pPr>
          </a:lstStyle>
          <a:p>
            <a:r>
              <a:rPr lang="en-US" dirty="0"/>
              <a:t>Click to edit Master title style</a:t>
            </a:r>
          </a:p>
        </p:txBody>
      </p:sp>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419225"/>
            <a:ext cx="7315200" cy="330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96DA3-355D-4205-A8FE-CC73B70FC064}" type="datetimeFigureOut">
              <a:rPr lang="en-US" smtClean="0"/>
              <a:pPr/>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554480"/>
            <a:ext cx="10972800" cy="42557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3975"/>
            <a:ext cx="2743200" cy="480218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323975"/>
            <a:ext cx="8026400" cy="480218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296DA3-355D-4205-A8FE-CC73B70FC064}" type="datetimeFigureOut">
              <a:rPr lang="en-US" smtClean="0"/>
              <a:pPr/>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DB64BC-0584-4169-B40B-A384FD25F72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6C430-5A49-4194-8BF3-9B95ACBCFB78}"/>
              </a:ext>
            </a:extLst>
          </p:cNvPr>
          <p:cNvSpPr>
            <a:spLocks noGrp="1"/>
          </p:cNvSpPr>
          <p:nvPr>
            <p:ph type="title"/>
          </p:nvPr>
        </p:nvSpPr>
        <p:spPr>
          <a:xfrm>
            <a:off x="839788" y="365125"/>
            <a:ext cx="10515600" cy="1325563"/>
          </a:xfrm>
        </p:spPr>
        <p:txBody>
          <a:bodyPr/>
          <a:lstStyle>
            <a:lvl1pPr>
              <a:defRPr b="1">
                <a:solidFill>
                  <a:srgbClr val="0070C0"/>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4A24FB05-64D0-44FB-8A7E-ADFB7545DA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E3441-EF81-4CE6-A566-3D3B50C68C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B50AEB-3BED-427A-B784-89874A50A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3038BC-4761-4B9B-A840-8C6A6E089B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6E6C6-1D80-438D-B816-EDC03F79BDDC}"/>
              </a:ext>
            </a:extLst>
          </p:cNvPr>
          <p:cNvSpPr>
            <a:spLocks noGrp="1"/>
          </p:cNvSpPr>
          <p:nvPr>
            <p:ph type="dt" sz="half" idx="10"/>
          </p:nvPr>
        </p:nvSpPr>
        <p:spPr/>
        <p:txBody>
          <a:bodyPr/>
          <a:lstStyle/>
          <a:p>
            <a:fld id="{3FF0C18A-4C29-4697-9CC7-DD271098DDF9}" type="datetimeFigureOut">
              <a:rPr lang="en-US" smtClean="0"/>
              <a:t>8/17/2020</a:t>
            </a:fld>
            <a:endParaRPr lang="en-US" dirty="0"/>
          </a:p>
        </p:txBody>
      </p:sp>
      <p:sp>
        <p:nvSpPr>
          <p:cNvPr id="8" name="Footer Placeholder 7">
            <a:extLst>
              <a:ext uri="{FF2B5EF4-FFF2-40B4-BE49-F238E27FC236}">
                <a16:creationId xmlns:a16="http://schemas.microsoft.com/office/drawing/2014/main" id="{568EA96C-4FDB-4E8D-89C2-6C2AC25D62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91F0FE-2363-47F8-9215-7C14AAD89D4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336799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27675730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31090409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18891291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4011501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24E32-07CC-4F25-B881-53A6E0A49453}"/>
              </a:ext>
            </a:extLst>
          </p:cNvPr>
          <p:cNvSpPr>
            <a:spLocks noGrp="1"/>
          </p:cNvSpPr>
          <p:nvPr>
            <p:ph type="dt" sz="half" idx="10"/>
          </p:nvPr>
        </p:nvSpPr>
        <p:spPr/>
        <p:txBody>
          <a:bodyPr/>
          <a:lstStyle/>
          <a:p>
            <a:fld id="{64212737-0911-4DB0-AB7F-7A9626FC00FC}" type="datetimeFigureOut">
              <a:rPr lang="en-US" smtClean="0"/>
              <a:t>8/17/2020</a:t>
            </a:fld>
            <a:endParaRPr lang="en-US" dirty="0"/>
          </a:p>
        </p:txBody>
      </p:sp>
      <p:sp>
        <p:nvSpPr>
          <p:cNvPr id="3" name="Footer Placeholder 2">
            <a:extLst>
              <a:ext uri="{FF2B5EF4-FFF2-40B4-BE49-F238E27FC236}">
                <a16:creationId xmlns:a16="http://schemas.microsoft.com/office/drawing/2014/main" id="{EE7B16FE-8120-41EB-9058-593A9A78EC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8A9871E-E415-4A00-8F83-9380E7FBA459}"/>
              </a:ext>
            </a:extLst>
          </p:cNvPr>
          <p:cNvSpPr>
            <a:spLocks noGrp="1"/>
          </p:cNvSpPr>
          <p:nvPr>
            <p:ph type="sldNum" sz="quarter" idx="12"/>
          </p:nvPr>
        </p:nvSpPr>
        <p:spPr/>
        <p:txBody>
          <a:bodyPr/>
          <a:lstStyle/>
          <a:p>
            <a:fld id="{2E219C0F-C270-4191-8073-BFB30417233C}" type="slidenum">
              <a:rPr lang="en-US" smtClean="0"/>
              <a:t>‹#›</a:t>
            </a:fld>
            <a:endParaRPr lang="en-US" dirty="0"/>
          </a:p>
        </p:txBody>
      </p:sp>
    </p:spTree>
    <p:extLst>
      <p:ext uri="{BB962C8B-B14F-4D97-AF65-F5344CB8AC3E}">
        <p14:creationId xmlns:p14="http://schemas.microsoft.com/office/powerpoint/2010/main" val="1333550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071F-CA94-4EBB-BD9E-7DBBFBD72331}"/>
              </a:ext>
            </a:extLst>
          </p:cNvPr>
          <p:cNvSpPr>
            <a:spLocks noGrp="1"/>
          </p:cNvSpPr>
          <p:nvPr>
            <p:ph type="title"/>
          </p:nvPr>
        </p:nvSpPr>
        <p:spPr/>
        <p:txBody>
          <a:bodyPr/>
          <a:lstStyle>
            <a:lvl1pPr>
              <a:defRPr b="1">
                <a:solidFill>
                  <a:srgbClr val="0070C0"/>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ED3FF2AC-DA21-4D64-A201-C27882F00F8F}"/>
              </a:ext>
            </a:extLst>
          </p:cNvPr>
          <p:cNvSpPr>
            <a:spLocks noGrp="1"/>
          </p:cNvSpPr>
          <p:nvPr>
            <p:ph type="dt" sz="half" idx="10"/>
          </p:nvPr>
        </p:nvSpPr>
        <p:spPr/>
        <p:txBody>
          <a:bodyPr/>
          <a:lstStyle/>
          <a:p>
            <a:fld id="{3FF0C18A-4C29-4697-9CC7-DD271098DDF9}" type="datetimeFigureOut">
              <a:rPr lang="en-US" smtClean="0"/>
              <a:t>8/17/2020</a:t>
            </a:fld>
            <a:endParaRPr lang="en-US" dirty="0"/>
          </a:p>
        </p:txBody>
      </p:sp>
      <p:sp>
        <p:nvSpPr>
          <p:cNvPr id="4" name="Footer Placeholder 3">
            <a:extLst>
              <a:ext uri="{FF2B5EF4-FFF2-40B4-BE49-F238E27FC236}">
                <a16:creationId xmlns:a16="http://schemas.microsoft.com/office/drawing/2014/main" id="{967EA3F9-62B2-4CA7-B4A7-588220A280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D1857-9F66-4BA9-A241-EDD0E5959BD2}"/>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2933005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9DC05-472A-4664-AA2D-65B7A2B8DF90}"/>
              </a:ext>
            </a:extLst>
          </p:cNvPr>
          <p:cNvSpPr>
            <a:spLocks noGrp="1"/>
          </p:cNvSpPr>
          <p:nvPr>
            <p:ph type="dt" sz="half" idx="10"/>
          </p:nvPr>
        </p:nvSpPr>
        <p:spPr/>
        <p:txBody>
          <a:bodyPr/>
          <a:lstStyle/>
          <a:p>
            <a:fld id="{3FF0C18A-4C29-4697-9CC7-DD271098DDF9}" type="datetimeFigureOut">
              <a:rPr lang="en-US" smtClean="0"/>
              <a:t>8/17/2020</a:t>
            </a:fld>
            <a:endParaRPr lang="en-US" dirty="0"/>
          </a:p>
        </p:txBody>
      </p:sp>
      <p:sp>
        <p:nvSpPr>
          <p:cNvPr id="3" name="Footer Placeholder 2">
            <a:extLst>
              <a:ext uri="{FF2B5EF4-FFF2-40B4-BE49-F238E27FC236}">
                <a16:creationId xmlns:a16="http://schemas.microsoft.com/office/drawing/2014/main" id="{F761C356-BD33-4C6A-9923-7616DED45D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B34D9E-03AC-4B28-AA11-920D94B3FBDE}"/>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97686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FE1F-C44F-4107-90AC-E84481BC9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3E6FF-0FE1-450E-81D9-EFD081648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8E3DB-107F-4DA2-85A1-11FC817A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50D21-C050-4585-8974-D45FE6F8DE6D}"/>
              </a:ext>
            </a:extLst>
          </p:cNvPr>
          <p:cNvSpPr>
            <a:spLocks noGrp="1"/>
          </p:cNvSpPr>
          <p:nvPr>
            <p:ph type="dt" sz="half" idx="10"/>
          </p:nvPr>
        </p:nvSpPr>
        <p:spPr/>
        <p:txBody>
          <a:bodyPr/>
          <a:lstStyle/>
          <a:p>
            <a:fld id="{3FF0C18A-4C29-4697-9CC7-DD271098DDF9}" type="datetimeFigureOut">
              <a:rPr lang="en-US" smtClean="0"/>
              <a:t>8/17/2020</a:t>
            </a:fld>
            <a:endParaRPr lang="en-US" dirty="0"/>
          </a:p>
        </p:txBody>
      </p:sp>
      <p:sp>
        <p:nvSpPr>
          <p:cNvPr id="6" name="Footer Placeholder 5">
            <a:extLst>
              <a:ext uri="{FF2B5EF4-FFF2-40B4-BE49-F238E27FC236}">
                <a16:creationId xmlns:a16="http://schemas.microsoft.com/office/drawing/2014/main" id="{AD2241B0-02CF-4B87-9228-596A9863D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75D476-F3CA-43C8-8AE2-EC506F79DE0C}"/>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309910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61DD9-F54C-4B91-91F7-09BEFF9DB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D64CCB-BF1C-4539-8CFE-050D43057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354720-C3D1-46F1-BEE9-20EEC9346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98E42-E34C-4273-A4BD-7100922E7A79}"/>
              </a:ext>
            </a:extLst>
          </p:cNvPr>
          <p:cNvSpPr>
            <a:spLocks noGrp="1"/>
          </p:cNvSpPr>
          <p:nvPr>
            <p:ph type="dt" sz="half" idx="10"/>
          </p:nvPr>
        </p:nvSpPr>
        <p:spPr/>
        <p:txBody>
          <a:bodyPr/>
          <a:lstStyle/>
          <a:p>
            <a:fld id="{3FF0C18A-4C29-4697-9CC7-DD271098DDF9}" type="datetimeFigureOut">
              <a:rPr lang="en-US" smtClean="0"/>
              <a:t>8/17/2020</a:t>
            </a:fld>
            <a:endParaRPr lang="en-US" dirty="0"/>
          </a:p>
        </p:txBody>
      </p:sp>
      <p:sp>
        <p:nvSpPr>
          <p:cNvPr id="6" name="Footer Placeholder 5">
            <a:extLst>
              <a:ext uri="{FF2B5EF4-FFF2-40B4-BE49-F238E27FC236}">
                <a16:creationId xmlns:a16="http://schemas.microsoft.com/office/drawing/2014/main" id="{20FCD466-BF45-49CA-B2B8-F8CE534EAE6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25B80A-86F7-4ACC-9D3C-5B249FCEFE2D}"/>
              </a:ext>
            </a:extLst>
          </p:cNvPr>
          <p:cNvSpPr>
            <a:spLocks noGrp="1"/>
          </p:cNvSpPr>
          <p:nvPr>
            <p:ph type="sldNum" sz="quarter" idx="12"/>
          </p:nvPr>
        </p:nvSpPr>
        <p:spPr/>
        <p:txBody>
          <a:bodyPr/>
          <a:lstStyle/>
          <a:p>
            <a:fld id="{D0A229F5-FFF0-4246-8224-30069D4A7BA3}" type="slidenum">
              <a:rPr lang="en-US" smtClean="0"/>
              <a:t>‹#›</a:t>
            </a:fld>
            <a:endParaRPr lang="en-US" dirty="0"/>
          </a:p>
        </p:txBody>
      </p:sp>
    </p:spTree>
    <p:extLst>
      <p:ext uri="{BB962C8B-B14F-4D97-AF65-F5344CB8AC3E}">
        <p14:creationId xmlns:p14="http://schemas.microsoft.com/office/powerpoint/2010/main" val="49693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4.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6.tiff"/><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D437E6-FB29-41B9-8AD8-7AAA92FD1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9E7FA-80B0-4FB1-851A-7079A3B1BC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79F94-08B0-4347-9E06-686CA1A8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0C18A-4C29-4697-9CC7-DD271098DDF9}" type="datetimeFigureOut">
              <a:rPr lang="en-US" smtClean="0"/>
              <a:t>8/17/2020</a:t>
            </a:fld>
            <a:endParaRPr lang="en-US" dirty="0"/>
          </a:p>
        </p:txBody>
      </p:sp>
      <p:sp>
        <p:nvSpPr>
          <p:cNvPr id="5" name="Footer Placeholder 4">
            <a:extLst>
              <a:ext uri="{FF2B5EF4-FFF2-40B4-BE49-F238E27FC236}">
                <a16:creationId xmlns:a16="http://schemas.microsoft.com/office/drawing/2014/main" id="{F846B8CA-E87A-425C-9847-6301CE295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207BEB-087A-4FDD-885C-0BEDFA9CC8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229F5-FFF0-4246-8224-30069D4A7BA3}" type="slidenum">
              <a:rPr lang="en-US" smtClean="0"/>
              <a:t>‹#›</a:t>
            </a:fld>
            <a:endParaRPr lang="en-US" dirty="0"/>
          </a:p>
        </p:txBody>
      </p:sp>
    </p:spTree>
    <p:extLst>
      <p:ext uri="{BB962C8B-B14F-4D97-AF65-F5344CB8AC3E}">
        <p14:creationId xmlns:p14="http://schemas.microsoft.com/office/powerpoint/2010/main" val="167259516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40" r:id="rId15"/>
    <p:sldLayoutId id="214748374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E96D-A649-FE41-B0C7-DC62002BD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1AD3C-4B1E-9640-A142-D005D4AE4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507EA-C857-9949-AD1B-06E9EE7A0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39FBC-9559-854A-9E42-D61F16AE6318}" type="datetimeFigureOut">
              <a:rPr lang="en-US" smtClean="0"/>
              <a:t>8/17/2020</a:t>
            </a:fld>
            <a:endParaRPr lang="en-US" dirty="0"/>
          </a:p>
        </p:txBody>
      </p:sp>
      <p:sp>
        <p:nvSpPr>
          <p:cNvPr id="5" name="Footer Placeholder 4">
            <a:extLst>
              <a:ext uri="{FF2B5EF4-FFF2-40B4-BE49-F238E27FC236}">
                <a16:creationId xmlns:a16="http://schemas.microsoft.com/office/drawing/2014/main" id="{6AFD9368-7288-4848-AA42-9B8B23BDA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08569-3210-E843-AFF0-595E47991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F2F74-FA48-2146-95CA-D552168A46DD}" type="slidenum">
              <a:rPr lang="en-US" smtClean="0"/>
              <a:t>‹#›</a:t>
            </a:fld>
            <a:endParaRPr lang="en-US" dirty="0"/>
          </a:p>
        </p:txBody>
      </p:sp>
    </p:spTree>
    <p:extLst>
      <p:ext uri="{BB962C8B-B14F-4D97-AF65-F5344CB8AC3E}">
        <p14:creationId xmlns:p14="http://schemas.microsoft.com/office/powerpoint/2010/main" val="39245650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8/17/2020</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spTree>
    <p:extLst>
      <p:ext uri="{BB962C8B-B14F-4D97-AF65-F5344CB8AC3E}">
        <p14:creationId xmlns:p14="http://schemas.microsoft.com/office/powerpoint/2010/main" val="10543180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3" y="675"/>
            <a:ext cx="12192000" cy="1188720"/>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solidFill>
                <a:srgbClr val="719501"/>
              </a:solidFill>
            </a:endParaRPr>
          </a:p>
        </p:txBody>
      </p:sp>
      <p:sp>
        <p:nvSpPr>
          <p:cNvPr id="2" name="Title Placeholder 1"/>
          <p:cNvSpPr>
            <a:spLocks noGrp="1"/>
          </p:cNvSpPr>
          <p:nvPr>
            <p:ph type="title"/>
          </p:nvPr>
        </p:nvSpPr>
        <p:spPr>
          <a:xfrm>
            <a:off x="609600" y="182883"/>
            <a:ext cx="10972800" cy="914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554480"/>
            <a:ext cx="10972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6DA3-355D-4205-A8FE-CC73B70FC064}" type="datetimeFigureOut">
              <a:rPr lang="en-US" smtClean="0"/>
              <a:pPr/>
              <a:t>8/17/2020</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B64BC-0584-4169-B40B-A384FD25F727}" type="slidenum">
              <a:rPr lang="en-US" smtClean="0"/>
              <a:pPr/>
              <a:t>‹#›</a:t>
            </a:fld>
            <a:endParaRPr lang="en-US" dirty="0"/>
          </a:p>
        </p:txBody>
      </p:sp>
      <p:pic>
        <p:nvPicPr>
          <p:cNvPr id="11" name="Picture 2" descr="Z:\ G R A P H I C  E L E M E N T S\Logos\DHHS\GIF PNG files\DHHS logo black.png">
            <a:extLst>
              <a:ext uri="{FF2B5EF4-FFF2-40B4-BE49-F238E27FC236}">
                <a16:creationId xmlns:a16="http://schemas.microsoft.com/office/drawing/2014/main" id="{21470569-A73E-465D-A858-18491C049A4B}"/>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559800" y="5744871"/>
            <a:ext cx="822960" cy="845747"/>
          </a:xfrm>
          <a:prstGeom prst="rect">
            <a:avLst/>
          </a:prstGeom>
          <a:noFill/>
        </p:spPr>
      </p:pic>
      <p:pic>
        <p:nvPicPr>
          <p:cNvPr id="12" name="Picture 2" descr="Z:\ G R A P H I C  E L E M E N T S\Logos\niddk\2013\NIH_NIDDK_Master_Logo\NIH_NIDDK_Master_Logo_2Color copy.png">
            <a:extLst>
              <a:ext uri="{FF2B5EF4-FFF2-40B4-BE49-F238E27FC236}">
                <a16:creationId xmlns:a16="http://schemas.microsoft.com/office/drawing/2014/main" id="{75D19FBD-7BFB-4F8D-A8DC-45F8CF9DCBE4}"/>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9550400" y="5891008"/>
            <a:ext cx="2286000" cy="509792"/>
          </a:xfrm>
          <a:prstGeom prst="rect">
            <a:avLst/>
          </a:prstGeom>
          <a:noFill/>
        </p:spPr>
      </p:pic>
      <p:pic>
        <p:nvPicPr>
          <p:cNvPr id="13" name="Picture 12">
            <a:extLst>
              <a:ext uri="{FF2B5EF4-FFF2-40B4-BE49-F238E27FC236}">
                <a16:creationId xmlns:a16="http://schemas.microsoft.com/office/drawing/2014/main" id="{BF6ACA18-AB6A-9E4E-9DFF-95BFE851064C}"/>
              </a:ext>
            </a:extLst>
          </p:cNvPr>
          <p:cNvPicPr>
            <a:picLocks noChangeAspect="1"/>
          </p:cNvPicPr>
          <p:nvPr userDrawn="1"/>
        </p:nvPicPr>
        <p:blipFill rotWithShape="1">
          <a:blip r:embed="rId15"/>
          <a:srcRect t="2" r="73239" b="-24667"/>
          <a:stretch/>
        </p:blipFill>
        <p:spPr>
          <a:xfrm>
            <a:off x="450508" y="5803576"/>
            <a:ext cx="1438607" cy="7315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428750" indent="-228600" algn="l" defTabSz="914400" rtl="0" eaLnBrk="1" latinLnBrk="0" hangingPunct="1">
        <a:spcBef>
          <a:spcPct val="20000"/>
        </a:spcBef>
        <a:buSzPct val="85000"/>
        <a:buFont typeface="Wingdings" pitchFamily="2" charset="2"/>
        <a:buChar char="v"/>
        <a:defRPr sz="18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743249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9" r:id="rId5"/>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uild.fhir.org/ig/HL7/fhir-birthdefectsreporting-ig/Examples.html" TargetMode="External"/><Relationship Id="rId2" Type="http://schemas.openxmlformats.org/officeDocument/2006/relationships/hyperlink" Target="https://build.fhir.org/ig/HL7/fhir-birthdefectsreporting-ig/index.html" TargetMode="External"/><Relationship Id="rId1" Type="http://schemas.openxmlformats.org/officeDocument/2006/relationships/slideLayout" Target="../slideLayouts/slideLayout2.xml"/><Relationship Id="rId4" Type="http://schemas.openxmlformats.org/officeDocument/2006/relationships/hyperlink" Target="http://build.fhir.org/ig/HL7/fhir-vr-common-ig/branches/master/index.html"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build.fhir.org/ig/HL7/davinci-ehrx/exchanging.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build.fhir.org/ig/HL7/fhir-birthdefectsreporting-ig/Example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raig.newman@altarum.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mailto:craig.newman@altarum.org" TargetMode="Externa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carradora.atlassian.net/wiki/spaces/MedMorph/pages/692060180/Health+Care+Survey+Use+Case+-+DRAFT" TargetMode="External"/><Relationship Id="rId2" Type="http://schemas.openxmlformats.org/officeDocument/2006/relationships/hyperlink" Target="https://carradora.atlassian.net/wiki/spaces/MedMorph/pages/545914881/Reference+Architecture+Document" TargetMode="External"/><Relationship Id="rId1" Type="http://schemas.openxmlformats.org/officeDocument/2006/relationships/slideLayout" Target="../slideLayouts/slideLayout2.xml"/><Relationship Id="rId5" Type="http://schemas.openxmlformats.org/officeDocument/2006/relationships/hyperlink" Target="https://carradora.atlassian.net/wiki/spaces/MedMorph/pages/699990019/Cancer+Use+Case+-+DRAFT" TargetMode="External"/><Relationship Id="rId4" Type="http://schemas.openxmlformats.org/officeDocument/2006/relationships/hyperlink" Target="https://carradora.atlassian.net/wiki/spaces/MedMorph/pages/694452251/Hepatitis+C+Use+Case+-+DRAF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hl7.org/events/fhir/connectathon/2020/09/" TargetMode="External"/><Relationship Id="rId2" Type="http://schemas.openxmlformats.org/officeDocument/2006/relationships/hyperlink" Target="https://confluence.hl7.org/display/PHWG/Making+EHR+Data+More+Available+for+Research+and+Public+Health+%28MedMorph%29+Reference+Architecture+HL7+FHIR+Implementation+Guide" TargetMode="External"/><Relationship Id="rId1" Type="http://schemas.openxmlformats.org/officeDocument/2006/relationships/slideLayout" Target="../slideLayouts/slideLayout2.xml"/><Relationship Id="rId5" Type="http://schemas.openxmlformats.org/officeDocument/2006/relationships/hyperlink" Target="https://confluence.hl7.org/display/HL7/HL7+Calendars#a024f57c-d5fc-4f39-8b26-bf9f1e280100-35717172" TargetMode="External"/><Relationship Id="rId4" Type="http://schemas.openxmlformats.org/officeDocument/2006/relationships/hyperlink" Target="https://www.hl7.org/events/working_group_meeting/2020/09/index.cfm?utm_source=HL7+Members+Verified+Oct+2019+Large+List&amp;utm_campaign=1c006492ee-EMAIL_CAMPAIGN_2018_01_29_COPY_01&amp;utm_medium=email&amp;utm_term=0_06eea0748f-1c006492ee-5579232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onfluence.hl7.org/display/FHIR/2020-09+Public+Health+Track" TargetMode="External"/><Relationship Id="rId2" Type="http://schemas.openxmlformats.org/officeDocument/2006/relationships/hyperlink" Target="https://www.hl7.org/events/fhir/connectathon/2020/0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mailto:pdz1@cdc.gov" TargetMode="External"/><Relationship Id="rId13" Type="http://schemas.openxmlformats.org/officeDocument/2006/relationships/hyperlink" Target="mailto:jamie.parker@carradora.com" TargetMode="External"/><Relationship Id="rId3" Type="http://schemas.openxmlformats.org/officeDocument/2006/relationships/hyperlink" Target="mailto:wfb6@cdc.gov" TargetMode="External"/><Relationship Id="rId7" Type="http://schemas.openxmlformats.org/officeDocument/2006/relationships/hyperlink" Target="mailto:vaz6@cdc.gov" TargetMode="External"/><Relationship Id="rId12" Type="http://schemas.openxmlformats.org/officeDocument/2006/relationships/hyperlink" Target="mailto:becky.angeles@carradora.com" TargetMode="External"/><Relationship Id="rId2" Type="http://schemas.openxmlformats.org/officeDocument/2006/relationships/hyperlink" Target="mailto:ktx2@cdc.gov" TargetMode="External"/><Relationship Id="rId16" Type="http://schemas.openxmlformats.org/officeDocument/2006/relationships/hyperlink" Target="mailto:brett@waveoneassociates.com" TargetMode="External"/><Relationship Id="rId1" Type="http://schemas.openxmlformats.org/officeDocument/2006/relationships/slideLayout" Target="../slideLayouts/slideLayout2.xml"/><Relationship Id="rId6" Type="http://schemas.openxmlformats.org/officeDocument/2006/relationships/hyperlink" Target="mailto:ieo9@cdc.gov" TargetMode="External"/><Relationship Id="rId11" Type="http://schemas.openxmlformats.org/officeDocument/2006/relationships/hyperlink" Target="mailto:nagesh.bashyam@drajer.com" TargetMode="External"/><Relationship Id="rId5" Type="http://schemas.openxmlformats.org/officeDocument/2006/relationships/hyperlink" Target="mailto:puv5@cdc.gov" TargetMode="External"/><Relationship Id="rId15" Type="http://schemas.openxmlformats.org/officeDocument/2006/relationships/hyperlink" Target="mailto:mike.flanigan@carradora.com" TargetMode="External"/><Relationship Id="rId10" Type="http://schemas.openxmlformats.org/officeDocument/2006/relationships/hyperlink" Target="mailto:lober@uw.edu" TargetMode="External"/><Relationship Id="rId4" Type="http://schemas.openxmlformats.org/officeDocument/2006/relationships/hyperlink" Target="mailto:fos2@cdc.gov" TargetMode="External"/><Relationship Id="rId9" Type="http://schemas.openxmlformats.org/officeDocument/2006/relationships/hyperlink" Target="mailto:john.loonsk@jhu.edu" TargetMode="External"/><Relationship Id="rId14" Type="http://schemas.openxmlformats.org/officeDocument/2006/relationships/hyperlink" Target="mailto:kishore.bashyam@drajer.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confluence.hl7.org/display/FHIR/IG+Publisher+Documentation" TargetMode="External"/><Relationship Id="rId3" Type="http://schemas.openxmlformats.org/officeDocument/2006/relationships/hyperlink" Target="https://hl7.org/fhir/summary.html" TargetMode="External"/><Relationship Id="rId7" Type="http://schemas.openxmlformats.org/officeDocument/2006/relationships/hyperlink" Target="https://www.hl7.org/fhir/overview-arch.html" TargetMode="External"/><Relationship Id="rId2" Type="http://schemas.openxmlformats.org/officeDocument/2006/relationships/hyperlink" Target="https://hl7.org/fhir/" TargetMode="External"/><Relationship Id="rId1" Type="http://schemas.openxmlformats.org/officeDocument/2006/relationships/slideLayout" Target="../slideLayouts/slideLayout2.xml"/><Relationship Id="rId6" Type="http://schemas.openxmlformats.org/officeDocument/2006/relationships/hyperlink" Target="https://www.hl7.org/fhir/overview-clinical.html" TargetMode="External"/><Relationship Id="rId5" Type="http://schemas.openxmlformats.org/officeDocument/2006/relationships/hyperlink" Target="https://www.hl7.org/fhir/overview-dev.html" TargetMode="External"/><Relationship Id="rId4" Type="http://schemas.openxmlformats.org/officeDocument/2006/relationships/hyperlink" Target="https://www.hl7.org/fhir/overview.html" TargetMode="External"/><Relationship Id="rId9" Type="http://schemas.openxmlformats.org/officeDocument/2006/relationships/hyperlink" Target="https://confluence.hl7.org/display/FHIR/FHIR+Implementation+Guide+Process+Flo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325"/>
            <a:ext cx="12192000" cy="570173"/>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dirty="0">
                <a:solidFill>
                  <a:srgbClr val="FFFFFF"/>
                </a:solidFill>
                <a:latin typeface="Myriad Web Pro"/>
              </a:rPr>
              <a:t>										August 18</a:t>
            </a:r>
            <a:r>
              <a:rPr lang="en-US" sz="2400" baseline="30000" dirty="0">
                <a:solidFill>
                  <a:srgbClr val="FFFFFF"/>
                </a:solidFill>
                <a:latin typeface="Myriad Web Pro"/>
              </a:rPr>
              <a:t>th</a:t>
            </a:r>
            <a:r>
              <a:rPr lang="en-US" sz="2400" dirty="0">
                <a:solidFill>
                  <a:srgbClr val="FFFFFF"/>
                </a:solidFill>
                <a:latin typeface="Myriad Web Pro"/>
              </a:rPr>
              <a:t>, 2020 </a:t>
            </a:r>
          </a:p>
        </p:txBody>
      </p:sp>
      <p:sp>
        <p:nvSpPr>
          <p:cNvPr id="2" name="Subtitle 1"/>
          <p:cNvSpPr>
            <a:spLocks noGrp="1"/>
          </p:cNvSpPr>
          <p:nvPr>
            <p:ph type="subTitle" idx="1"/>
          </p:nvPr>
        </p:nvSpPr>
        <p:spPr>
          <a:xfrm>
            <a:off x="0" y="3244241"/>
            <a:ext cx="12192000" cy="2937756"/>
          </a:xfrm>
        </p:spPr>
        <p:txBody>
          <a:bodyPr vert="horz" lIns="91440" tIns="45720" rIns="91440" bIns="45720" rtlCol="0" anchor="t">
            <a:noAutofit/>
          </a:bodyPr>
          <a:lstStyle/>
          <a:p>
            <a:pPr algn="ctr"/>
            <a:r>
              <a:rPr lang="en-US" sz="2400" dirty="0">
                <a:latin typeface="Calibri"/>
                <a:cs typeface="Calibri"/>
              </a:rPr>
              <a:t>Co-Chairs:</a:t>
            </a:r>
          </a:p>
          <a:p>
            <a:pPr algn="ctr"/>
            <a:endParaRPr lang="en-US" sz="1000" dirty="0">
              <a:latin typeface="Calibri"/>
              <a:cs typeface="Calibri"/>
            </a:endParaRPr>
          </a:p>
          <a:p>
            <a:pPr algn="ctr"/>
            <a:r>
              <a:rPr lang="en-US" sz="2400" dirty="0">
                <a:latin typeface="Calibri"/>
                <a:cs typeface="Calibri"/>
              </a:rPr>
              <a:t>Bill Lober</a:t>
            </a:r>
          </a:p>
          <a:p>
            <a:pPr algn="ctr"/>
            <a:r>
              <a:rPr lang="en-US" sz="2400" dirty="0">
                <a:latin typeface="Calibri"/>
                <a:cs typeface="Calibri"/>
              </a:rPr>
              <a:t>University of Washington</a:t>
            </a:r>
          </a:p>
          <a:p>
            <a:pPr algn="ctr"/>
            <a:endParaRPr lang="en-US" sz="1000" dirty="0">
              <a:latin typeface="Calibri"/>
              <a:cs typeface="Calibri"/>
            </a:endParaRPr>
          </a:p>
          <a:p>
            <a:pPr algn="ctr"/>
            <a:r>
              <a:rPr lang="en-US" sz="2400" dirty="0">
                <a:latin typeface="Calibri"/>
                <a:cs typeface="Calibri"/>
              </a:rPr>
              <a:t>John Loonsk</a:t>
            </a:r>
          </a:p>
          <a:p>
            <a:pPr algn="ctr"/>
            <a:r>
              <a:rPr lang="en-US" sz="2400" dirty="0">
                <a:latin typeface="Calibri"/>
                <a:cs typeface="Calibri"/>
              </a:rPr>
              <a:t>Johns Hopkins University</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2"/>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3618" y="676003"/>
            <a:ext cx="10784764" cy="2308324"/>
          </a:xfrm>
          <a:prstGeom prst="rect">
            <a:avLst/>
          </a:prstGeom>
        </p:spPr>
        <p:txBody>
          <a:bodyPr wrap="square">
            <a:spAutoFit/>
          </a:bodyPr>
          <a:lstStyle/>
          <a:p>
            <a:pPr algn="ctr" defTabSz="1219140"/>
            <a:r>
              <a:rPr lang="en-US" sz="4800" b="1" dirty="0">
                <a:solidFill>
                  <a:srgbClr val="FFFFFF"/>
                </a:solidFill>
                <a:latin typeface="Calibri" panose="020F0502020204030204" pitchFamily="34" charset="0"/>
                <a:cs typeface="Calibri" panose="020F0502020204030204" pitchFamily="34" charset="0"/>
              </a:rPr>
              <a:t>Making EHR Data More Available for Research and Public Health (MedMorph)</a:t>
            </a:r>
          </a:p>
          <a:p>
            <a:pPr algn="ctr" defTabSz="1219140"/>
            <a:r>
              <a:rPr lang="en-US" sz="4800" b="1" dirty="0">
                <a:solidFill>
                  <a:srgbClr val="FFFFFF"/>
                </a:solidFill>
                <a:latin typeface="Calibri" panose="020F0502020204030204" pitchFamily="34" charset="0"/>
                <a:cs typeface="Calibri" panose="020F0502020204030204" pitchFamily="34" charset="0"/>
              </a:rPr>
              <a:t>Technical Expert Panel (TEP)</a:t>
            </a:r>
            <a:endParaRPr lang="en-US" dirty="0">
              <a:solidFill>
                <a:srgbClr val="FFFFFF"/>
              </a:solidFill>
              <a:latin typeface="Calibri" panose="020F0502020204030204" pitchFamily="34" charset="0"/>
              <a:cs typeface="Calibri" panose="020F0502020204030204" pitchFamily="34" charset="0"/>
            </a:endParaRPr>
          </a:p>
        </p:txBody>
      </p:sp>
      <p:sp>
        <p:nvSpPr>
          <p:cNvPr id="9" name="Subtitle 1"/>
          <p:cNvSpPr txBox="1">
            <a:spLocks/>
          </p:cNvSpPr>
          <p:nvPr/>
        </p:nvSpPr>
        <p:spPr bwMode="auto">
          <a:xfrm>
            <a:off x="0" y="6226630"/>
            <a:ext cx="12192000" cy="5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anose="020B0604020202020204" pitchFamily="34" charset="0"/>
              <a:buNone/>
              <a:defRPr sz="2667" b="1" kern="1200" baseline="0">
                <a:solidFill>
                  <a:schemeClr val="bg2"/>
                </a:solidFill>
                <a:effectLst/>
                <a:latin typeface="Calibri" pitchFamily="34" charset="0"/>
                <a:ea typeface="+mn-ea"/>
                <a:cs typeface="+mn-cs"/>
              </a:defRPr>
            </a:lvl1pPr>
            <a:lvl2pPr marL="609585" indent="0" algn="ctr" rtl="0" eaLnBrk="0" fontAlgn="base" hangingPunct="0">
              <a:spcBef>
                <a:spcPct val="20000"/>
              </a:spcBef>
              <a:spcAft>
                <a:spcPct val="0"/>
              </a:spcAft>
              <a:buFont typeface="Arial" panose="020B0604020202020204" pitchFamily="34" charset="0"/>
              <a:buNone/>
              <a:defRPr sz="3733" kern="1200">
                <a:solidFill>
                  <a:schemeClr val="tx1">
                    <a:tint val="75000"/>
                  </a:schemeClr>
                </a:solidFill>
                <a:latin typeface="Calibri" panose="020F0502020204030204" pitchFamily="34" charset="0"/>
                <a:ea typeface="+mn-ea"/>
                <a:cs typeface="+mn-cs"/>
              </a:defRPr>
            </a:lvl2pPr>
            <a:lvl3pPr marL="121917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Calibri" panose="020F0502020204030204" pitchFamily="34" charset="0"/>
                <a:ea typeface="+mn-ea"/>
                <a:cs typeface="+mn-cs"/>
              </a:defRPr>
            </a:lvl3pPr>
            <a:lvl4pPr marL="1828754"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4pPr>
            <a:lvl5pPr marL="2438339" indent="0" algn="ctr"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Calibri" panose="020F0502020204030204" pitchFamily="34" charset="0"/>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defTabSz="914377">
              <a:spcBef>
                <a:spcPts val="0"/>
              </a:spcBef>
            </a:pPr>
            <a:endParaRPr lang="en-US" sz="2000" dirty="0">
              <a:solidFill>
                <a:srgbClr val="FFFFFF"/>
              </a:solidFill>
            </a:endParaRPr>
          </a:p>
        </p:txBody>
      </p:sp>
    </p:spTree>
    <p:extLst>
      <p:ext uri="{BB962C8B-B14F-4D97-AF65-F5344CB8AC3E}">
        <p14:creationId xmlns:p14="http://schemas.microsoft.com/office/powerpoint/2010/main" val="3330410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79231" y="1513499"/>
            <a:ext cx="5872551" cy="4678870"/>
          </a:xfrm>
        </p:spPr>
        <p:txBody>
          <a:bodyPr>
            <a:normAutofit/>
          </a:bodyPr>
          <a:lstStyle/>
          <a:p>
            <a:pPr marL="0">
              <a:lnSpc>
                <a:spcPct val="115000"/>
              </a:lnSpc>
              <a:spcBef>
                <a:spcPts val="0"/>
              </a:spcBef>
            </a:pPr>
            <a:r>
              <a:rPr lang="en-US" dirty="0">
                <a:ea typeface="Times New Roman" panose="02020603050405020304" pitchFamily="18" charset="0"/>
                <a:cs typeface="Times New Roman" panose="02020603050405020304" pitchFamily="18" charset="0"/>
              </a:rPr>
              <a:t>We have developed a Domain Analysis Model (DAM) which is being balloted through HL7</a:t>
            </a:r>
          </a:p>
          <a:p>
            <a:pPr marL="0" marR="0">
              <a:lnSpc>
                <a:spcPct val="115000"/>
              </a:lnSpc>
              <a:spcBef>
                <a:spcPts val="0"/>
              </a:spcBef>
              <a:spcAft>
                <a:spcPts val="0"/>
              </a:spcAft>
            </a:pPr>
            <a:r>
              <a:rPr lang="en-US" dirty="0">
                <a:ea typeface="Times New Roman" panose="02020603050405020304" pitchFamily="18" charset="0"/>
                <a:cs typeface="Times New Roman" panose="02020603050405020304" pitchFamily="18" charset="0"/>
              </a:rPr>
              <a:t>Began with the existing analysis of data requirements from the CDA implementation guide</a:t>
            </a:r>
          </a:p>
          <a:p>
            <a:pPr marL="0" marR="0">
              <a:lnSpc>
                <a:spcPct val="115000"/>
              </a:lnSpc>
              <a:spcBef>
                <a:spcPts val="0"/>
              </a:spcBef>
              <a:spcAft>
                <a:spcPts val="0"/>
              </a:spcAft>
            </a:pPr>
            <a:r>
              <a:rPr lang="en-US" dirty="0">
                <a:ea typeface="Times New Roman" panose="02020603050405020304" pitchFamily="18" charset="0"/>
                <a:cs typeface="Times New Roman" panose="02020603050405020304" pitchFamily="18" charset="0"/>
              </a:rPr>
              <a:t>The DAM builds off of (and references) the existing Vital Records DAM</a:t>
            </a:r>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EA2839"/>
                </a:solidFill>
                <a:effectLst/>
                <a:uLnTx/>
                <a:uFillTx/>
                <a:latin typeface="Brandon Text Bold" panose="020B0803020203060203" pitchFamily="34" charset="0"/>
                <a:ea typeface="+mn-ea"/>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EA2839"/>
              </a:solidFill>
              <a:effectLst/>
              <a:uLnTx/>
              <a:uFillTx/>
              <a:latin typeface="Brandon Text Bold" panose="020B0803020203060203" pitchFamily="34" charset="0"/>
              <a:ea typeface="+mn-ea"/>
              <a:cs typeface="+mn-cs"/>
              <a:sym typeface="Arial"/>
            </a:endParaRPr>
          </a:p>
        </p:txBody>
      </p:sp>
      <p:sp>
        <p:nvSpPr>
          <p:cNvPr id="4" name="Title 3"/>
          <p:cNvSpPr>
            <a:spLocks noGrp="1"/>
          </p:cNvSpPr>
          <p:nvPr>
            <p:ph type="title"/>
          </p:nvPr>
        </p:nvSpPr>
        <p:spPr>
          <a:xfrm>
            <a:off x="838200" y="425003"/>
            <a:ext cx="9356678" cy="975867"/>
          </a:xfrm>
        </p:spPr>
        <p:txBody>
          <a:bodyPr/>
          <a:lstStyle/>
          <a:p>
            <a:r>
              <a:rPr lang="en-US" dirty="0"/>
              <a:t>Domain Analysis Model</a:t>
            </a:r>
          </a:p>
        </p:txBody>
      </p:sp>
      <p:sp>
        <p:nvSpPr>
          <p:cNvPr id="5" name="Footer Placeholder 3"/>
          <p:cNvSpPr>
            <a:spLocks noGrp="1"/>
          </p:cNvSpPr>
          <p:nvPr>
            <p:ph type="ftr" sz="quarter" idx="13"/>
          </p:nvPr>
        </p:nvSpPr>
        <p:spPr>
          <a:xfrm>
            <a:off x="838200" y="6356350"/>
            <a:ext cx="3432244" cy="365125"/>
          </a:xfrm>
          <a:prstGeom prst="rect">
            <a:avLst/>
          </a:prstGeom>
        </p:spPr>
        <p:txBody>
          <a:bodyPr vert="horz" lIns="0" tIns="0" rIns="0" bIns="0" rtlCol="0" anchor="ctr"/>
          <a:lstStyle>
            <a:defPPr>
              <a:defRPr lang="en-US"/>
            </a:defPPr>
            <a:lvl1pPr marL="0" algn="l" defTabSz="914400" rtl="0" eaLnBrk="1" latinLnBrk="0" hangingPunct="1">
              <a:defRPr sz="1000" i="1" kern="1200" spc="0">
                <a:solidFill>
                  <a:srgbClr val="EA283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Proprietary and Confidential | Altarum</a:t>
            </a:r>
          </a:p>
        </p:txBody>
      </p:sp>
      <p:pic>
        <p:nvPicPr>
          <p:cNvPr id="6" name="Picture 5">
            <a:extLst>
              <a:ext uri="{FF2B5EF4-FFF2-40B4-BE49-F238E27FC236}">
                <a16:creationId xmlns:a16="http://schemas.microsoft.com/office/drawing/2014/main" id="{39BFB4F9-324D-4E16-9BE7-7AA641633DE3}"/>
              </a:ext>
            </a:extLst>
          </p:cNvPr>
          <p:cNvPicPr>
            <a:picLocks noChangeAspect="1"/>
          </p:cNvPicPr>
          <p:nvPr/>
        </p:nvPicPr>
        <p:blipFill>
          <a:blip r:embed="rId2"/>
          <a:stretch>
            <a:fillRect/>
          </a:stretch>
        </p:blipFill>
        <p:spPr>
          <a:xfrm>
            <a:off x="6900616" y="1400870"/>
            <a:ext cx="4173783" cy="5350152"/>
          </a:xfrm>
          <a:prstGeom prst="rect">
            <a:avLst/>
          </a:prstGeom>
        </p:spPr>
      </p:pic>
    </p:spTree>
    <p:extLst>
      <p:ext uri="{BB962C8B-B14F-4D97-AF65-F5344CB8AC3E}">
        <p14:creationId xmlns:p14="http://schemas.microsoft.com/office/powerpoint/2010/main" val="46168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79231" y="1513499"/>
            <a:ext cx="10515600" cy="4678870"/>
          </a:xfrm>
        </p:spPr>
        <p:txBody>
          <a:bodyPr>
            <a:normAutofit lnSpcReduction="10000"/>
          </a:bodyPr>
          <a:lstStyle/>
          <a:p>
            <a:pPr marL="0">
              <a:lnSpc>
                <a:spcPct val="115000"/>
              </a:lnSpc>
              <a:spcBef>
                <a:spcPts val="0"/>
              </a:spcBef>
            </a:pPr>
            <a:r>
              <a:rPr lang="en-US" dirty="0">
                <a:ea typeface="Times New Roman" panose="02020603050405020304" pitchFamily="18" charset="0"/>
                <a:cs typeface="Times New Roman" panose="02020603050405020304" pitchFamily="18" charset="0"/>
              </a:rPr>
              <a:t>We are developing a </a:t>
            </a:r>
            <a:r>
              <a:rPr lang="en-US" dirty="0">
                <a:ea typeface="Times New Roman" panose="02020603050405020304" pitchFamily="18" charset="0"/>
                <a:cs typeface="Times New Roman" panose="02020603050405020304" pitchFamily="18" charset="0"/>
                <a:hlinkClick r:id="rId2"/>
              </a:rPr>
              <a:t>birth defect reporting (BDR) FHIR IG </a:t>
            </a:r>
            <a:r>
              <a:rPr lang="en-US" dirty="0">
                <a:ea typeface="Times New Roman" panose="02020603050405020304" pitchFamily="18" charset="0"/>
                <a:cs typeface="Times New Roman" panose="02020603050405020304" pitchFamily="18" charset="0"/>
              </a:rPr>
              <a:t>defining a set of profiles to exchange a subset of the clinical and demographics content in the DAM</a:t>
            </a:r>
          </a:p>
          <a:p>
            <a:pPr marL="0">
              <a:lnSpc>
                <a:spcPct val="115000"/>
              </a:lnSpc>
              <a:spcBef>
                <a:spcPts val="0"/>
              </a:spcBef>
            </a:pPr>
            <a:r>
              <a:rPr lang="en-US" dirty="0">
                <a:ea typeface="Times New Roman" panose="02020603050405020304" pitchFamily="18" charset="0"/>
                <a:cs typeface="Times New Roman" panose="02020603050405020304" pitchFamily="18" charset="0"/>
                <a:hlinkClick r:id="rId3"/>
              </a:rPr>
              <a:t>Use case scenarios </a:t>
            </a:r>
            <a:r>
              <a:rPr lang="en-US" dirty="0">
                <a:ea typeface="Times New Roman" panose="02020603050405020304" pitchFamily="18" charset="0"/>
                <a:cs typeface="Times New Roman" panose="02020603050405020304" pitchFamily="18" charset="0"/>
              </a:rPr>
              <a:t>including:</a:t>
            </a:r>
          </a:p>
          <a:p>
            <a:pPr marL="457200" lvl="1">
              <a:lnSpc>
                <a:spcPct val="115000"/>
              </a:lnSpc>
              <a:spcBef>
                <a:spcPts val="0"/>
              </a:spcBef>
            </a:pPr>
            <a:r>
              <a:rPr lang="en-US" dirty="0"/>
              <a:t>Reporting from an ambulatory clinic or outpatient facility (non-birthing)</a:t>
            </a:r>
          </a:p>
          <a:p>
            <a:pPr marL="457200" lvl="1">
              <a:lnSpc>
                <a:spcPct val="115000"/>
              </a:lnSpc>
              <a:spcBef>
                <a:spcPts val="0"/>
              </a:spcBef>
            </a:pPr>
            <a:r>
              <a:rPr lang="en-US" dirty="0"/>
              <a:t>Reporting from a birthing facility</a:t>
            </a:r>
          </a:p>
          <a:p>
            <a:pPr marL="457200" lvl="1">
              <a:lnSpc>
                <a:spcPct val="115000"/>
              </a:lnSpc>
              <a:spcBef>
                <a:spcPts val="0"/>
              </a:spcBef>
            </a:pPr>
            <a:r>
              <a:rPr lang="en-US" dirty="0"/>
              <a:t>Reporting for non-live births (depending on local requirements)</a:t>
            </a:r>
          </a:p>
          <a:p>
            <a:pPr marL="0">
              <a:lnSpc>
                <a:spcPct val="115000"/>
              </a:lnSpc>
              <a:spcBef>
                <a:spcPts val="0"/>
              </a:spcBef>
            </a:pPr>
            <a:r>
              <a:rPr lang="en-US" dirty="0"/>
              <a:t>Includes significant overlap with birth certification and fetal death reporting</a:t>
            </a:r>
          </a:p>
          <a:p>
            <a:pPr marL="457200" lvl="1">
              <a:lnSpc>
                <a:spcPct val="115000"/>
              </a:lnSpc>
              <a:spcBef>
                <a:spcPts val="0"/>
              </a:spcBef>
            </a:pPr>
            <a:r>
              <a:rPr lang="en-US" dirty="0"/>
              <a:t>Work includes a set of </a:t>
            </a:r>
            <a:r>
              <a:rPr lang="en-US" dirty="0">
                <a:hlinkClick r:id="rId4"/>
              </a:rPr>
              <a:t>common, reusable profiles</a:t>
            </a:r>
            <a:endParaRPr lang="en-US" dirty="0"/>
          </a:p>
          <a:p>
            <a:pPr marL="457200" lvl="1">
              <a:lnSpc>
                <a:spcPct val="115000"/>
              </a:lnSpc>
              <a:spcBef>
                <a:spcPts val="0"/>
              </a:spcBef>
            </a:pPr>
            <a:endParaRPr lang="en-US" dirty="0"/>
          </a:p>
          <a:p>
            <a:pPr marL="457200" lvl="1">
              <a:lnSpc>
                <a:spcPct val="115000"/>
              </a:lnSpc>
              <a:spcBef>
                <a:spcPts val="0"/>
              </a:spcBef>
            </a:pPr>
            <a:endParaRPr lang="en-US" dirty="0">
              <a:ea typeface="Times New Roman" panose="02020603050405020304" pitchFamily="18" charset="0"/>
              <a:cs typeface="Times New Roman" panose="02020603050405020304" pitchFamily="18" charset="0"/>
            </a:endParaRPr>
          </a:p>
          <a:p>
            <a:pPr marL="0">
              <a:lnSpc>
                <a:spcPct val="115000"/>
              </a:lnSpc>
              <a:spcBef>
                <a:spcPts val="0"/>
              </a:spcBef>
            </a:pPr>
            <a:endParaRPr lang="en-US" dirty="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EA2839"/>
                </a:solidFill>
                <a:effectLst/>
                <a:uLnTx/>
                <a:uFillTx/>
                <a:latin typeface="Brandon Text Bold" panose="020B0803020203060203" pitchFamily="34" charset="0"/>
                <a:ea typeface="+mn-ea"/>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EA2839"/>
              </a:solidFill>
              <a:effectLst/>
              <a:uLnTx/>
              <a:uFillTx/>
              <a:latin typeface="Brandon Text Bold" panose="020B0803020203060203" pitchFamily="34" charset="0"/>
              <a:ea typeface="+mn-ea"/>
              <a:cs typeface="+mn-cs"/>
              <a:sym typeface="Arial"/>
            </a:endParaRPr>
          </a:p>
        </p:txBody>
      </p:sp>
      <p:sp>
        <p:nvSpPr>
          <p:cNvPr id="4" name="Title 3"/>
          <p:cNvSpPr>
            <a:spLocks noGrp="1"/>
          </p:cNvSpPr>
          <p:nvPr>
            <p:ph type="title"/>
          </p:nvPr>
        </p:nvSpPr>
        <p:spPr>
          <a:xfrm>
            <a:off x="838200" y="425003"/>
            <a:ext cx="9356678" cy="975867"/>
          </a:xfrm>
        </p:spPr>
        <p:txBody>
          <a:bodyPr/>
          <a:lstStyle/>
          <a:p>
            <a:r>
              <a:rPr lang="en-US" dirty="0"/>
              <a:t>FHIR Implementation Guide</a:t>
            </a:r>
          </a:p>
        </p:txBody>
      </p:sp>
      <p:sp>
        <p:nvSpPr>
          <p:cNvPr id="5" name="Footer Placeholder 3"/>
          <p:cNvSpPr>
            <a:spLocks noGrp="1"/>
          </p:cNvSpPr>
          <p:nvPr>
            <p:ph type="ftr" sz="quarter" idx="13"/>
          </p:nvPr>
        </p:nvSpPr>
        <p:spPr>
          <a:xfrm>
            <a:off x="838200" y="6356350"/>
            <a:ext cx="3432244" cy="365125"/>
          </a:xfrm>
          <a:prstGeom prst="rect">
            <a:avLst/>
          </a:prstGeom>
        </p:spPr>
        <p:txBody>
          <a:bodyPr vert="horz" lIns="0" tIns="0" rIns="0" bIns="0" rtlCol="0" anchor="ctr"/>
          <a:lstStyle>
            <a:defPPr>
              <a:defRPr lang="en-US"/>
            </a:defPPr>
            <a:lvl1pPr marL="0" algn="l" defTabSz="914400" rtl="0" eaLnBrk="1" latinLnBrk="0" hangingPunct="1">
              <a:defRPr sz="1000" i="1" kern="1200" spc="0">
                <a:solidFill>
                  <a:srgbClr val="EA283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Proprietary and Confidential | Altarum</a:t>
            </a:r>
          </a:p>
        </p:txBody>
      </p:sp>
    </p:spTree>
    <p:extLst>
      <p:ext uri="{BB962C8B-B14F-4D97-AF65-F5344CB8AC3E}">
        <p14:creationId xmlns:p14="http://schemas.microsoft.com/office/powerpoint/2010/main" val="250449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79231" y="1513499"/>
            <a:ext cx="10515600" cy="4678870"/>
          </a:xfrm>
        </p:spPr>
        <p:txBody>
          <a:bodyPr>
            <a:normAutofit/>
          </a:bodyPr>
          <a:lstStyle/>
          <a:p>
            <a:pPr marL="0">
              <a:lnSpc>
                <a:spcPct val="115000"/>
              </a:lnSpc>
              <a:spcBef>
                <a:spcPts val="0"/>
              </a:spcBef>
            </a:pPr>
            <a:r>
              <a:rPr lang="en-US" dirty="0">
                <a:ea typeface="Times New Roman" panose="02020603050405020304" pitchFamily="18" charset="0"/>
                <a:cs typeface="Times New Roman" panose="02020603050405020304" pitchFamily="18" charset="0"/>
              </a:rPr>
              <a:t>FHIR offers many different ways to exchange data (RESTful, messaging transactions, SMART apps, queries, subscriptions, structured data capture, etc) </a:t>
            </a:r>
          </a:p>
          <a:p>
            <a:pPr marL="457200" lvl="1">
              <a:lnSpc>
                <a:spcPct val="115000"/>
              </a:lnSpc>
              <a:spcBef>
                <a:spcPts val="0"/>
              </a:spcBef>
            </a:pPr>
            <a:r>
              <a:rPr lang="en-US" dirty="0">
                <a:hlinkClick r:id="rId2"/>
              </a:rPr>
              <a:t>http://build.fhir.org/ig/HL7/davinci-ehrx/exchanging.html</a:t>
            </a:r>
            <a:endParaRPr lang="en-US" dirty="0">
              <a:ea typeface="Times New Roman" panose="02020603050405020304" pitchFamily="18" charset="0"/>
              <a:cs typeface="Times New Roman" panose="02020603050405020304" pitchFamily="18" charset="0"/>
            </a:endParaRPr>
          </a:p>
          <a:p>
            <a:pPr marL="457200" lvl="1">
              <a:lnSpc>
                <a:spcPct val="115000"/>
              </a:lnSpc>
              <a:spcBef>
                <a:spcPts val="0"/>
              </a:spcBef>
            </a:pPr>
            <a:r>
              <a:rPr lang="en-US" dirty="0">
                <a:ea typeface="Times New Roman" panose="02020603050405020304" pitchFamily="18" charset="0"/>
                <a:cs typeface="Times New Roman" panose="02020603050405020304" pitchFamily="18" charset="0"/>
              </a:rPr>
              <a:t>We are focusing on messaging for the initial IG</a:t>
            </a:r>
          </a:p>
          <a:p>
            <a:pPr marL="457200" lvl="1">
              <a:lnSpc>
                <a:spcPct val="115000"/>
              </a:lnSpc>
              <a:spcBef>
                <a:spcPts val="0"/>
              </a:spcBef>
            </a:pPr>
            <a:r>
              <a:rPr lang="en-US" dirty="0">
                <a:ea typeface="Times New Roman" panose="02020603050405020304" pitchFamily="18" charset="0"/>
                <a:cs typeface="Times New Roman" panose="02020603050405020304" pitchFamily="18" charset="0"/>
              </a:rPr>
              <a:t>This is inline with eCR workflows (which we think matches our basic workflow quite well)</a:t>
            </a:r>
          </a:p>
          <a:p>
            <a:pPr marL="457200" lvl="1">
              <a:lnSpc>
                <a:spcPct val="115000"/>
              </a:lnSpc>
              <a:spcBef>
                <a:spcPts val="0"/>
              </a:spcBef>
            </a:pPr>
            <a:r>
              <a:rPr lang="en-US" dirty="0">
                <a:ea typeface="Times New Roman" panose="02020603050405020304" pitchFamily="18" charset="0"/>
                <a:cs typeface="Times New Roman" panose="02020603050405020304" pitchFamily="18" charset="0"/>
              </a:rPr>
              <a:t>The receiving system needs latitude in data persistence </a:t>
            </a:r>
          </a:p>
          <a:p>
            <a:pPr marL="914400" lvl="2">
              <a:lnSpc>
                <a:spcPct val="115000"/>
              </a:lnSpc>
              <a:spcBef>
                <a:spcPts val="0"/>
              </a:spcBef>
            </a:pPr>
            <a:r>
              <a:rPr lang="en-US" dirty="0">
                <a:ea typeface="Times New Roman" panose="02020603050405020304" pitchFamily="18" charset="0"/>
                <a:cs typeface="Times New Roman" panose="02020603050405020304" pitchFamily="18" charset="0"/>
              </a:rPr>
              <a:t>Reports may be coming form multiple sources, an individual may have multiple conditions</a:t>
            </a:r>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EA2839"/>
                </a:solidFill>
                <a:effectLst/>
                <a:uLnTx/>
                <a:uFillTx/>
                <a:latin typeface="Brandon Text Bold" panose="020B0803020203060203" pitchFamily="34" charset="0"/>
                <a:ea typeface="+mn-ea"/>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EA2839"/>
              </a:solidFill>
              <a:effectLst/>
              <a:uLnTx/>
              <a:uFillTx/>
              <a:latin typeface="Brandon Text Bold" panose="020B0803020203060203" pitchFamily="34" charset="0"/>
              <a:ea typeface="+mn-ea"/>
              <a:cs typeface="+mn-cs"/>
              <a:sym typeface="Arial"/>
            </a:endParaRPr>
          </a:p>
        </p:txBody>
      </p:sp>
      <p:sp>
        <p:nvSpPr>
          <p:cNvPr id="4" name="Title 3"/>
          <p:cNvSpPr>
            <a:spLocks noGrp="1"/>
          </p:cNvSpPr>
          <p:nvPr>
            <p:ph type="title"/>
          </p:nvPr>
        </p:nvSpPr>
        <p:spPr>
          <a:xfrm>
            <a:off x="838200" y="425003"/>
            <a:ext cx="9356678" cy="975867"/>
          </a:xfrm>
        </p:spPr>
        <p:txBody>
          <a:bodyPr/>
          <a:lstStyle/>
          <a:p>
            <a:r>
              <a:rPr lang="en-US" dirty="0"/>
              <a:t>FHIR Implementation Guide</a:t>
            </a:r>
          </a:p>
        </p:txBody>
      </p:sp>
      <p:sp>
        <p:nvSpPr>
          <p:cNvPr id="5" name="Footer Placeholder 3"/>
          <p:cNvSpPr>
            <a:spLocks noGrp="1"/>
          </p:cNvSpPr>
          <p:nvPr>
            <p:ph type="ftr" sz="quarter" idx="13"/>
          </p:nvPr>
        </p:nvSpPr>
        <p:spPr>
          <a:xfrm>
            <a:off x="838200" y="6356350"/>
            <a:ext cx="3432244" cy="365125"/>
          </a:xfrm>
          <a:prstGeom prst="rect">
            <a:avLst/>
          </a:prstGeom>
        </p:spPr>
        <p:txBody>
          <a:bodyPr vert="horz" lIns="0" tIns="0" rIns="0" bIns="0" rtlCol="0" anchor="ctr"/>
          <a:lstStyle>
            <a:defPPr>
              <a:defRPr lang="en-US"/>
            </a:defPPr>
            <a:lvl1pPr marL="0" algn="l" defTabSz="914400" rtl="0" eaLnBrk="1" latinLnBrk="0" hangingPunct="1">
              <a:defRPr sz="1000" i="1" kern="1200" spc="0">
                <a:solidFill>
                  <a:srgbClr val="EA283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Proprietary and Confidential | Altarum</a:t>
            </a:r>
          </a:p>
        </p:txBody>
      </p:sp>
    </p:spTree>
    <p:extLst>
      <p:ext uri="{BB962C8B-B14F-4D97-AF65-F5344CB8AC3E}">
        <p14:creationId xmlns:p14="http://schemas.microsoft.com/office/powerpoint/2010/main" val="1088579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79231" y="1513499"/>
            <a:ext cx="10515600" cy="4678870"/>
          </a:xfrm>
        </p:spPr>
        <p:txBody>
          <a:bodyPr>
            <a:normAutofit/>
          </a:bodyPr>
          <a:lstStyle/>
          <a:p>
            <a:pPr marL="0">
              <a:lnSpc>
                <a:spcPct val="115000"/>
              </a:lnSpc>
              <a:spcBef>
                <a:spcPts val="0"/>
              </a:spcBef>
            </a:pPr>
            <a:r>
              <a:rPr lang="en-US" dirty="0">
                <a:ea typeface="Times New Roman" panose="02020603050405020304" pitchFamily="18" charset="0"/>
                <a:cs typeface="Times New Roman" panose="02020603050405020304" pitchFamily="18" charset="0"/>
              </a:rPr>
              <a:t>We think BDR fits well with the evolving MedMorph Reference Architecture</a:t>
            </a:r>
          </a:p>
          <a:p>
            <a:pPr marL="0">
              <a:lnSpc>
                <a:spcPct val="115000"/>
              </a:lnSpc>
              <a:spcBef>
                <a:spcPts val="0"/>
              </a:spcBef>
            </a:pPr>
            <a:r>
              <a:rPr lang="en-US" dirty="0">
                <a:ea typeface="Times New Roman" panose="02020603050405020304" pitchFamily="18" charset="0"/>
                <a:cs typeface="Times New Roman" panose="02020603050405020304" pitchFamily="18" charset="0"/>
              </a:rPr>
              <a:t>We’ve documented the BDR use case in the MedMorph template</a:t>
            </a:r>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EA2839"/>
                </a:solidFill>
                <a:effectLst/>
                <a:uLnTx/>
                <a:uFillTx/>
                <a:latin typeface="Brandon Text Bold" panose="020B0803020203060203" pitchFamily="34" charset="0"/>
                <a:ea typeface="+mn-ea"/>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EA2839"/>
              </a:solidFill>
              <a:effectLst/>
              <a:uLnTx/>
              <a:uFillTx/>
              <a:latin typeface="Brandon Text Bold" panose="020B0803020203060203" pitchFamily="34" charset="0"/>
              <a:ea typeface="+mn-ea"/>
              <a:cs typeface="+mn-cs"/>
              <a:sym typeface="Arial"/>
            </a:endParaRPr>
          </a:p>
        </p:txBody>
      </p:sp>
      <p:sp>
        <p:nvSpPr>
          <p:cNvPr id="4" name="Title 3"/>
          <p:cNvSpPr>
            <a:spLocks noGrp="1"/>
          </p:cNvSpPr>
          <p:nvPr>
            <p:ph type="title"/>
          </p:nvPr>
        </p:nvSpPr>
        <p:spPr>
          <a:xfrm>
            <a:off x="838200" y="425003"/>
            <a:ext cx="9356678" cy="975867"/>
          </a:xfrm>
        </p:spPr>
        <p:txBody>
          <a:bodyPr/>
          <a:lstStyle/>
          <a:p>
            <a:r>
              <a:rPr lang="en-US" dirty="0"/>
              <a:t>BDR and MedMorph</a:t>
            </a:r>
          </a:p>
        </p:txBody>
      </p:sp>
      <p:sp>
        <p:nvSpPr>
          <p:cNvPr id="5" name="Footer Placeholder 3"/>
          <p:cNvSpPr>
            <a:spLocks noGrp="1"/>
          </p:cNvSpPr>
          <p:nvPr>
            <p:ph type="ftr" sz="quarter" idx="13"/>
          </p:nvPr>
        </p:nvSpPr>
        <p:spPr>
          <a:xfrm>
            <a:off x="838200" y="6356350"/>
            <a:ext cx="3432244" cy="365125"/>
          </a:xfrm>
          <a:prstGeom prst="rect">
            <a:avLst/>
          </a:prstGeom>
        </p:spPr>
        <p:txBody>
          <a:bodyPr vert="horz" lIns="0" tIns="0" rIns="0" bIns="0" rtlCol="0" anchor="ctr"/>
          <a:lstStyle>
            <a:defPPr>
              <a:defRPr lang="en-US"/>
            </a:defPPr>
            <a:lvl1pPr marL="0" algn="l" defTabSz="914400" rtl="0" eaLnBrk="1" latinLnBrk="0" hangingPunct="1">
              <a:defRPr sz="1000" i="1" kern="1200" spc="0">
                <a:solidFill>
                  <a:srgbClr val="EA283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Proprietary and Confidential | Altarum</a:t>
            </a:r>
          </a:p>
        </p:txBody>
      </p:sp>
    </p:spTree>
    <p:extLst>
      <p:ext uri="{BB962C8B-B14F-4D97-AF65-F5344CB8AC3E}">
        <p14:creationId xmlns:p14="http://schemas.microsoft.com/office/powerpoint/2010/main" val="954510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63398" y="1341019"/>
            <a:ext cx="4776852" cy="5197893"/>
          </a:xfrm>
        </p:spPr>
        <p:txBody>
          <a:bodyPr>
            <a:normAutofit fontScale="92500"/>
          </a:bodyPr>
          <a:lstStyle/>
          <a:p>
            <a:pPr marL="457200" lvl="1">
              <a:lnSpc>
                <a:spcPct val="115000"/>
              </a:lnSpc>
              <a:spcBef>
                <a:spcPts val="0"/>
              </a:spcBef>
            </a:pPr>
            <a:r>
              <a:rPr lang="en-US" dirty="0">
                <a:ea typeface="Times New Roman" panose="02020603050405020304" pitchFamily="18" charset="0"/>
                <a:cs typeface="Times New Roman" panose="02020603050405020304" pitchFamily="18" charset="0"/>
              </a:rPr>
              <a:t>There is expected to be jurisdictional variation in the trigger process</a:t>
            </a:r>
          </a:p>
          <a:p>
            <a:pPr marL="914400" lvl="2">
              <a:lnSpc>
                <a:spcPct val="115000"/>
              </a:lnSpc>
              <a:spcBef>
                <a:spcPts val="0"/>
              </a:spcBef>
            </a:pPr>
            <a:r>
              <a:rPr lang="en-US" dirty="0">
                <a:ea typeface="Times New Roman" panose="02020603050405020304" pitchFamily="18" charset="0"/>
                <a:cs typeface="Times New Roman" panose="02020603050405020304" pitchFamily="18" charset="0"/>
              </a:rPr>
              <a:t>Related (but potentially different) reportable conditions</a:t>
            </a:r>
          </a:p>
          <a:p>
            <a:pPr marL="457200" lvl="1">
              <a:lnSpc>
                <a:spcPct val="115000"/>
              </a:lnSpc>
              <a:spcBef>
                <a:spcPts val="0"/>
              </a:spcBef>
            </a:pPr>
            <a:r>
              <a:rPr lang="en-US" dirty="0">
                <a:ea typeface="Times New Roman" panose="02020603050405020304" pitchFamily="18" charset="0"/>
                <a:cs typeface="Times New Roman" panose="02020603050405020304" pitchFamily="18" charset="0"/>
              </a:rPr>
              <a:t>Variation in other parameters such as patient age (up to 1 year of age in Texas but 12 years in Michigan)</a:t>
            </a:r>
          </a:p>
          <a:p>
            <a:pPr marL="457200" lvl="1">
              <a:lnSpc>
                <a:spcPct val="115000"/>
              </a:lnSpc>
              <a:spcBef>
                <a:spcPts val="0"/>
              </a:spcBef>
            </a:pPr>
            <a:r>
              <a:rPr lang="en-US" dirty="0">
                <a:ea typeface="Times New Roman" panose="02020603050405020304" pitchFamily="18" charset="0"/>
                <a:cs typeface="Times New Roman" panose="02020603050405020304" pitchFamily="18" charset="0"/>
              </a:rPr>
              <a:t>May be some local variation in report content (although we hope the IG will provide a superset of all content – eventually)</a:t>
            </a:r>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EA2839"/>
                </a:solidFill>
                <a:effectLst/>
                <a:uLnTx/>
                <a:uFillTx/>
                <a:latin typeface="Brandon Text Bold" panose="020B0803020203060203" pitchFamily="34" charset="0"/>
                <a:ea typeface="+mn-ea"/>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EA2839"/>
              </a:solidFill>
              <a:effectLst/>
              <a:uLnTx/>
              <a:uFillTx/>
              <a:latin typeface="Brandon Text Bold" panose="020B0803020203060203" pitchFamily="34" charset="0"/>
              <a:ea typeface="+mn-ea"/>
              <a:cs typeface="+mn-cs"/>
              <a:sym typeface="Arial"/>
            </a:endParaRPr>
          </a:p>
        </p:txBody>
      </p:sp>
      <p:sp>
        <p:nvSpPr>
          <p:cNvPr id="4" name="Title 3"/>
          <p:cNvSpPr>
            <a:spLocks noGrp="1"/>
          </p:cNvSpPr>
          <p:nvPr>
            <p:ph type="title"/>
          </p:nvPr>
        </p:nvSpPr>
        <p:spPr>
          <a:xfrm>
            <a:off x="838200" y="425003"/>
            <a:ext cx="9356678" cy="975867"/>
          </a:xfrm>
        </p:spPr>
        <p:txBody>
          <a:bodyPr/>
          <a:lstStyle/>
          <a:p>
            <a:r>
              <a:rPr lang="en-US" dirty="0">
                <a:ea typeface="Times New Roman" panose="02020603050405020304" pitchFamily="18" charset="0"/>
                <a:cs typeface="Times New Roman" panose="02020603050405020304" pitchFamily="18" charset="0"/>
              </a:rPr>
              <a:t>Provisioning (Knowledge Artifacts)</a:t>
            </a:r>
            <a:endParaRPr lang="en-US" dirty="0"/>
          </a:p>
        </p:txBody>
      </p:sp>
      <p:sp>
        <p:nvSpPr>
          <p:cNvPr id="5" name="Footer Placeholder 3"/>
          <p:cNvSpPr>
            <a:spLocks noGrp="1"/>
          </p:cNvSpPr>
          <p:nvPr>
            <p:ph type="ftr" sz="quarter" idx="13"/>
          </p:nvPr>
        </p:nvSpPr>
        <p:spPr>
          <a:xfrm>
            <a:off x="838200" y="6356350"/>
            <a:ext cx="3432244" cy="365125"/>
          </a:xfrm>
          <a:prstGeom prst="rect">
            <a:avLst/>
          </a:prstGeom>
        </p:spPr>
        <p:txBody>
          <a:bodyPr vert="horz" lIns="0" tIns="0" rIns="0" bIns="0" rtlCol="0" anchor="ctr"/>
          <a:lstStyle>
            <a:defPPr>
              <a:defRPr lang="en-US"/>
            </a:defPPr>
            <a:lvl1pPr marL="0" algn="l" defTabSz="914400" rtl="0" eaLnBrk="1" latinLnBrk="0" hangingPunct="1">
              <a:defRPr sz="1000" i="1" kern="1200" spc="0">
                <a:solidFill>
                  <a:srgbClr val="EA283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Proprietary and Confidential | Altarum</a:t>
            </a:r>
          </a:p>
        </p:txBody>
      </p:sp>
      <p:pic>
        <p:nvPicPr>
          <p:cNvPr id="7" name="Picture 6">
            <a:extLst>
              <a:ext uri="{FF2B5EF4-FFF2-40B4-BE49-F238E27FC236}">
                <a16:creationId xmlns:a16="http://schemas.microsoft.com/office/drawing/2014/main" id="{34B0A8C4-A97C-43B1-8594-925008C04820}"/>
              </a:ext>
            </a:extLst>
          </p:cNvPr>
          <p:cNvPicPr>
            <a:picLocks noChangeAspect="1"/>
          </p:cNvPicPr>
          <p:nvPr/>
        </p:nvPicPr>
        <p:blipFill>
          <a:blip r:embed="rId2"/>
          <a:stretch>
            <a:fillRect/>
          </a:stretch>
        </p:blipFill>
        <p:spPr>
          <a:xfrm>
            <a:off x="4940250" y="1479498"/>
            <a:ext cx="7088352" cy="4347770"/>
          </a:xfrm>
          <a:prstGeom prst="rect">
            <a:avLst/>
          </a:prstGeom>
        </p:spPr>
      </p:pic>
    </p:spTree>
    <p:extLst>
      <p:ext uri="{BB962C8B-B14F-4D97-AF65-F5344CB8AC3E}">
        <p14:creationId xmlns:p14="http://schemas.microsoft.com/office/powerpoint/2010/main" val="1345814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63398" y="1341019"/>
            <a:ext cx="4776852" cy="5197893"/>
          </a:xfrm>
        </p:spPr>
        <p:txBody>
          <a:bodyPr>
            <a:normAutofit/>
          </a:bodyPr>
          <a:lstStyle/>
          <a:p>
            <a:pPr marL="457200" lvl="1">
              <a:lnSpc>
                <a:spcPct val="115000"/>
              </a:lnSpc>
              <a:spcBef>
                <a:spcPts val="0"/>
              </a:spcBef>
            </a:pPr>
            <a:r>
              <a:rPr lang="en-US" dirty="0">
                <a:ea typeface="Times New Roman" panose="02020603050405020304" pitchFamily="18" charset="0"/>
                <a:cs typeface="Times New Roman" panose="02020603050405020304" pitchFamily="18" charset="0"/>
              </a:rPr>
              <a:t>Triggering is expected to be based on workflow action of the provider in the EHR (documenting a birth defect)</a:t>
            </a:r>
          </a:p>
          <a:p>
            <a:pPr marL="457200" lvl="1">
              <a:lnSpc>
                <a:spcPct val="115000"/>
              </a:lnSpc>
              <a:spcBef>
                <a:spcPts val="0"/>
              </a:spcBef>
            </a:pPr>
            <a:r>
              <a:rPr lang="en-US" dirty="0">
                <a:ea typeface="Times New Roman" panose="02020603050405020304" pitchFamily="18" charset="0"/>
                <a:cs typeface="Times New Roman" panose="02020603050405020304" pitchFamily="18" charset="0"/>
              </a:rPr>
              <a:t>Likely to be similar to eCR and other MedMorph use case triggering events (albeit with a more limited scope)</a:t>
            </a:r>
          </a:p>
          <a:p>
            <a:pPr marL="457200" lvl="1">
              <a:lnSpc>
                <a:spcPct val="115000"/>
              </a:lnSpc>
              <a:spcBef>
                <a:spcPts val="0"/>
              </a:spcBef>
            </a:pPr>
            <a:r>
              <a:rPr lang="en-US" dirty="0">
                <a:ea typeface="Times New Roman" panose="02020603050405020304" pitchFamily="18" charset="0"/>
                <a:cs typeface="Times New Roman" panose="02020603050405020304" pitchFamily="18" charset="0"/>
              </a:rPr>
              <a:t>“close encounter” may be less of a concern to BDR</a:t>
            </a:r>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EA2839"/>
                </a:solidFill>
                <a:effectLst/>
                <a:uLnTx/>
                <a:uFillTx/>
                <a:latin typeface="Brandon Text Bold" panose="020B0803020203060203" pitchFamily="34" charset="0"/>
                <a:ea typeface="+mn-ea"/>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EA2839"/>
              </a:solidFill>
              <a:effectLst/>
              <a:uLnTx/>
              <a:uFillTx/>
              <a:latin typeface="Brandon Text Bold" panose="020B0803020203060203" pitchFamily="34" charset="0"/>
              <a:ea typeface="+mn-ea"/>
              <a:cs typeface="+mn-cs"/>
              <a:sym typeface="Arial"/>
            </a:endParaRPr>
          </a:p>
        </p:txBody>
      </p:sp>
      <p:sp>
        <p:nvSpPr>
          <p:cNvPr id="4" name="Title 3"/>
          <p:cNvSpPr>
            <a:spLocks noGrp="1"/>
          </p:cNvSpPr>
          <p:nvPr>
            <p:ph type="title"/>
          </p:nvPr>
        </p:nvSpPr>
        <p:spPr>
          <a:xfrm>
            <a:off x="838200" y="425003"/>
            <a:ext cx="9356678" cy="975867"/>
          </a:xfrm>
        </p:spPr>
        <p:txBody>
          <a:bodyPr/>
          <a:lstStyle/>
          <a:p>
            <a:r>
              <a:rPr lang="en-US" dirty="0">
                <a:ea typeface="Times New Roman" panose="02020603050405020304" pitchFamily="18" charset="0"/>
                <a:cs typeface="Times New Roman" panose="02020603050405020304" pitchFamily="18" charset="0"/>
              </a:rPr>
              <a:t>Notification Workflow</a:t>
            </a:r>
            <a:endParaRPr lang="en-US" dirty="0"/>
          </a:p>
        </p:txBody>
      </p:sp>
      <p:sp>
        <p:nvSpPr>
          <p:cNvPr id="5" name="Footer Placeholder 3"/>
          <p:cNvSpPr>
            <a:spLocks noGrp="1"/>
          </p:cNvSpPr>
          <p:nvPr>
            <p:ph type="ftr" sz="quarter" idx="13"/>
          </p:nvPr>
        </p:nvSpPr>
        <p:spPr>
          <a:xfrm>
            <a:off x="838200" y="6356350"/>
            <a:ext cx="3432244" cy="365125"/>
          </a:xfrm>
          <a:prstGeom prst="rect">
            <a:avLst/>
          </a:prstGeom>
        </p:spPr>
        <p:txBody>
          <a:bodyPr vert="horz" lIns="0" tIns="0" rIns="0" bIns="0" rtlCol="0" anchor="ctr"/>
          <a:lstStyle>
            <a:defPPr>
              <a:defRPr lang="en-US"/>
            </a:defPPr>
            <a:lvl1pPr marL="0" algn="l" defTabSz="914400" rtl="0" eaLnBrk="1" latinLnBrk="0" hangingPunct="1">
              <a:defRPr sz="1000" i="1" kern="1200" spc="0">
                <a:solidFill>
                  <a:srgbClr val="EA283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Proprietary and Confidential | Altarum</a:t>
            </a:r>
          </a:p>
        </p:txBody>
      </p:sp>
      <p:pic>
        <p:nvPicPr>
          <p:cNvPr id="6" name="Picture 5">
            <a:extLst>
              <a:ext uri="{FF2B5EF4-FFF2-40B4-BE49-F238E27FC236}">
                <a16:creationId xmlns:a16="http://schemas.microsoft.com/office/drawing/2014/main" id="{28C584A4-0238-4D46-A355-C2F13ABEBB37}"/>
              </a:ext>
            </a:extLst>
          </p:cNvPr>
          <p:cNvPicPr>
            <a:picLocks noChangeAspect="1"/>
          </p:cNvPicPr>
          <p:nvPr/>
        </p:nvPicPr>
        <p:blipFill>
          <a:blip r:embed="rId2"/>
          <a:stretch>
            <a:fillRect/>
          </a:stretch>
        </p:blipFill>
        <p:spPr>
          <a:xfrm>
            <a:off x="4933882" y="1519507"/>
            <a:ext cx="7232723" cy="4428805"/>
          </a:xfrm>
          <a:prstGeom prst="rect">
            <a:avLst/>
          </a:prstGeom>
        </p:spPr>
      </p:pic>
    </p:spTree>
    <p:extLst>
      <p:ext uri="{BB962C8B-B14F-4D97-AF65-F5344CB8AC3E}">
        <p14:creationId xmlns:p14="http://schemas.microsoft.com/office/powerpoint/2010/main" val="183163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63398" y="1341019"/>
            <a:ext cx="4776852" cy="5197893"/>
          </a:xfrm>
        </p:spPr>
        <p:txBody>
          <a:bodyPr>
            <a:normAutofit lnSpcReduction="10000"/>
          </a:bodyPr>
          <a:lstStyle/>
          <a:p>
            <a:pPr marL="457200" lvl="1">
              <a:lnSpc>
                <a:spcPct val="115000"/>
              </a:lnSpc>
              <a:spcBef>
                <a:spcPts val="0"/>
              </a:spcBef>
            </a:pPr>
            <a:r>
              <a:rPr lang="en-US" dirty="0">
                <a:ea typeface="Times New Roman" panose="02020603050405020304" pitchFamily="18" charset="0"/>
                <a:cs typeface="Times New Roman" panose="02020603050405020304" pitchFamily="18" charset="0"/>
              </a:rPr>
              <a:t>Much of the necessary data is contained within Patient, RelatedPerson and Condition resources</a:t>
            </a:r>
          </a:p>
          <a:p>
            <a:pPr marL="457200" lvl="1">
              <a:lnSpc>
                <a:spcPct val="115000"/>
              </a:lnSpc>
              <a:spcBef>
                <a:spcPts val="0"/>
              </a:spcBef>
            </a:pPr>
            <a:r>
              <a:rPr lang="en-US" dirty="0">
                <a:ea typeface="Times New Roman" panose="02020603050405020304" pitchFamily="18" charset="0"/>
                <a:cs typeface="Times New Roman" panose="02020603050405020304" pitchFamily="18" charset="0"/>
              </a:rPr>
              <a:t>The IG does include a large number Observations (primarily about the pregnancy and delivery)</a:t>
            </a:r>
          </a:p>
          <a:p>
            <a:pPr marL="457200" lvl="1">
              <a:lnSpc>
                <a:spcPct val="115000"/>
              </a:lnSpc>
              <a:spcBef>
                <a:spcPts val="0"/>
              </a:spcBef>
            </a:pPr>
            <a:r>
              <a:rPr lang="en-US" dirty="0">
                <a:ea typeface="Times New Roman" panose="02020603050405020304" pitchFamily="18" charset="0"/>
                <a:cs typeface="Times New Roman" panose="02020603050405020304" pitchFamily="18" charset="0"/>
              </a:rPr>
              <a:t>We have concern about how many of these Observations are actually documented/available in the EHR </a:t>
            </a:r>
          </a:p>
          <a:p>
            <a:pPr marL="457200" lvl="1">
              <a:lnSpc>
                <a:spcPct val="115000"/>
              </a:lnSpc>
              <a:spcBef>
                <a:spcPts val="0"/>
              </a:spcBef>
            </a:pPr>
            <a:r>
              <a:rPr lang="en-US" dirty="0">
                <a:ea typeface="Times New Roman" panose="02020603050405020304" pitchFamily="18" charset="0"/>
                <a:cs typeface="Times New Roman" panose="02020603050405020304" pitchFamily="18" charset="0"/>
                <a:hlinkClick r:id="rId3"/>
              </a:rPr>
              <a:t>List of example Observations</a:t>
            </a:r>
            <a:endParaRPr lang="en-US" dirty="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EA2839"/>
                </a:solidFill>
                <a:effectLst/>
                <a:uLnTx/>
                <a:uFillTx/>
                <a:latin typeface="Brandon Text Bold" panose="020B0803020203060203" pitchFamily="34" charset="0"/>
                <a:ea typeface="+mn-ea"/>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EA2839"/>
              </a:solidFill>
              <a:effectLst/>
              <a:uLnTx/>
              <a:uFillTx/>
              <a:latin typeface="Brandon Text Bold" panose="020B0803020203060203" pitchFamily="34" charset="0"/>
              <a:ea typeface="+mn-ea"/>
              <a:cs typeface="+mn-cs"/>
              <a:sym typeface="Arial"/>
            </a:endParaRPr>
          </a:p>
        </p:txBody>
      </p:sp>
      <p:sp>
        <p:nvSpPr>
          <p:cNvPr id="4" name="Title 3"/>
          <p:cNvSpPr>
            <a:spLocks noGrp="1"/>
          </p:cNvSpPr>
          <p:nvPr>
            <p:ph type="title"/>
          </p:nvPr>
        </p:nvSpPr>
        <p:spPr>
          <a:xfrm>
            <a:off x="838200" y="425003"/>
            <a:ext cx="9356678" cy="975867"/>
          </a:xfrm>
        </p:spPr>
        <p:txBody>
          <a:bodyPr/>
          <a:lstStyle/>
          <a:p>
            <a:r>
              <a:rPr lang="en-US" dirty="0">
                <a:ea typeface="Times New Roman" panose="02020603050405020304" pitchFamily="18" charset="0"/>
                <a:cs typeface="Times New Roman" panose="02020603050405020304" pitchFamily="18" charset="0"/>
              </a:rPr>
              <a:t>Data Collection and Report Creation</a:t>
            </a:r>
            <a:endParaRPr lang="en-US" dirty="0"/>
          </a:p>
        </p:txBody>
      </p:sp>
      <p:sp>
        <p:nvSpPr>
          <p:cNvPr id="5" name="Footer Placeholder 3"/>
          <p:cNvSpPr>
            <a:spLocks noGrp="1"/>
          </p:cNvSpPr>
          <p:nvPr>
            <p:ph type="ftr" sz="quarter" idx="13"/>
          </p:nvPr>
        </p:nvSpPr>
        <p:spPr>
          <a:xfrm>
            <a:off x="838200" y="6356350"/>
            <a:ext cx="3432244" cy="365125"/>
          </a:xfrm>
          <a:prstGeom prst="rect">
            <a:avLst/>
          </a:prstGeom>
        </p:spPr>
        <p:txBody>
          <a:bodyPr vert="horz" lIns="0" tIns="0" rIns="0" bIns="0" rtlCol="0" anchor="ctr"/>
          <a:lstStyle>
            <a:defPPr>
              <a:defRPr lang="en-US"/>
            </a:defPPr>
            <a:lvl1pPr marL="0" algn="l" defTabSz="914400" rtl="0" eaLnBrk="1" latinLnBrk="0" hangingPunct="1">
              <a:defRPr sz="1000" i="1" kern="1200" spc="0">
                <a:solidFill>
                  <a:srgbClr val="EA283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Proprietary and Confidential | Altarum</a:t>
            </a:r>
          </a:p>
        </p:txBody>
      </p:sp>
      <p:pic>
        <p:nvPicPr>
          <p:cNvPr id="7" name="Picture 6">
            <a:extLst>
              <a:ext uri="{FF2B5EF4-FFF2-40B4-BE49-F238E27FC236}">
                <a16:creationId xmlns:a16="http://schemas.microsoft.com/office/drawing/2014/main" id="{8183FA94-6D20-400C-ACE5-90938BFB61E2}"/>
              </a:ext>
            </a:extLst>
          </p:cNvPr>
          <p:cNvPicPr>
            <a:picLocks noChangeAspect="1"/>
          </p:cNvPicPr>
          <p:nvPr/>
        </p:nvPicPr>
        <p:blipFill>
          <a:blip r:embed="rId4"/>
          <a:stretch>
            <a:fillRect/>
          </a:stretch>
        </p:blipFill>
        <p:spPr>
          <a:xfrm>
            <a:off x="5051281" y="1490438"/>
            <a:ext cx="7002155" cy="4561570"/>
          </a:xfrm>
          <a:prstGeom prst="rect">
            <a:avLst/>
          </a:prstGeom>
        </p:spPr>
      </p:pic>
    </p:spTree>
    <p:extLst>
      <p:ext uri="{BB962C8B-B14F-4D97-AF65-F5344CB8AC3E}">
        <p14:creationId xmlns:p14="http://schemas.microsoft.com/office/powerpoint/2010/main" val="1230592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E8266C-F16B-4377-AB31-7C4A7DF82BBA}"/>
              </a:ext>
            </a:extLst>
          </p:cNvPr>
          <p:cNvPicPr>
            <a:picLocks noChangeAspect="1"/>
          </p:cNvPicPr>
          <p:nvPr/>
        </p:nvPicPr>
        <p:blipFill>
          <a:blip r:embed="rId2"/>
          <a:stretch>
            <a:fillRect/>
          </a:stretch>
        </p:blipFill>
        <p:spPr>
          <a:xfrm>
            <a:off x="4940250" y="319359"/>
            <a:ext cx="5443004" cy="3620606"/>
          </a:xfrm>
          <a:prstGeom prst="rect">
            <a:avLst/>
          </a:prstGeom>
        </p:spPr>
      </p:pic>
      <p:sp>
        <p:nvSpPr>
          <p:cNvPr id="2" name="Text Placeholder 1"/>
          <p:cNvSpPr>
            <a:spLocks noGrp="1"/>
          </p:cNvSpPr>
          <p:nvPr>
            <p:ph type="body" idx="1"/>
          </p:nvPr>
        </p:nvSpPr>
        <p:spPr>
          <a:xfrm>
            <a:off x="163398" y="1341019"/>
            <a:ext cx="4776852" cy="5197893"/>
          </a:xfrm>
        </p:spPr>
        <p:txBody>
          <a:bodyPr>
            <a:normAutofit/>
          </a:bodyPr>
          <a:lstStyle/>
          <a:p>
            <a:pPr marL="457200" lvl="1">
              <a:lnSpc>
                <a:spcPct val="115000"/>
              </a:lnSpc>
              <a:spcBef>
                <a:spcPts val="0"/>
              </a:spcBef>
            </a:pPr>
            <a:r>
              <a:rPr lang="en-US" dirty="0">
                <a:ea typeface="Times New Roman" panose="02020603050405020304" pitchFamily="18" charset="0"/>
                <a:cs typeface="Times New Roman" panose="02020603050405020304" pitchFamily="18" charset="0"/>
              </a:rPr>
              <a:t>At this point, submission is one way (Provider to PHA)</a:t>
            </a:r>
          </a:p>
          <a:p>
            <a:pPr marL="457200" lvl="1">
              <a:lnSpc>
                <a:spcPct val="115000"/>
              </a:lnSpc>
              <a:spcBef>
                <a:spcPts val="0"/>
              </a:spcBef>
            </a:pPr>
            <a:r>
              <a:rPr lang="en-US" dirty="0">
                <a:ea typeface="Times New Roman" panose="02020603050405020304" pitchFamily="18" charset="0"/>
                <a:cs typeface="Times New Roman" panose="02020603050405020304" pitchFamily="18" charset="0"/>
              </a:rPr>
              <a:t>There is no response message in scope (could change in the future)</a:t>
            </a:r>
          </a:p>
          <a:p>
            <a:pPr marL="457200" lvl="1">
              <a:lnSpc>
                <a:spcPct val="115000"/>
              </a:lnSpc>
              <a:spcBef>
                <a:spcPts val="0"/>
              </a:spcBef>
            </a:pPr>
            <a:r>
              <a:rPr lang="en-US" dirty="0">
                <a:ea typeface="Times New Roman" panose="02020603050405020304" pitchFamily="18" charset="0"/>
                <a:cs typeface="Times New Roman" panose="02020603050405020304" pitchFamily="18" charset="0"/>
              </a:rPr>
              <a:t>There is not currently any regular reporting from the jurisdictional to national level</a:t>
            </a:r>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EA2839"/>
                </a:solidFill>
                <a:effectLst/>
                <a:uLnTx/>
                <a:uFillTx/>
                <a:latin typeface="Brandon Text Bold" panose="020B0803020203060203" pitchFamily="34" charset="0"/>
                <a:ea typeface="+mn-ea"/>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EA2839"/>
              </a:solidFill>
              <a:effectLst/>
              <a:uLnTx/>
              <a:uFillTx/>
              <a:latin typeface="Brandon Text Bold" panose="020B0803020203060203" pitchFamily="34" charset="0"/>
              <a:ea typeface="+mn-ea"/>
              <a:cs typeface="+mn-cs"/>
              <a:sym typeface="Arial"/>
            </a:endParaRPr>
          </a:p>
        </p:txBody>
      </p:sp>
      <p:sp>
        <p:nvSpPr>
          <p:cNvPr id="4" name="Title 3"/>
          <p:cNvSpPr>
            <a:spLocks noGrp="1"/>
          </p:cNvSpPr>
          <p:nvPr>
            <p:ph type="title"/>
          </p:nvPr>
        </p:nvSpPr>
        <p:spPr>
          <a:xfrm>
            <a:off x="163398" y="425003"/>
            <a:ext cx="4567628" cy="975867"/>
          </a:xfrm>
        </p:spPr>
        <p:txBody>
          <a:bodyPr>
            <a:normAutofit fontScale="90000"/>
          </a:bodyPr>
          <a:lstStyle/>
          <a:p>
            <a:r>
              <a:rPr lang="en-US" dirty="0">
                <a:ea typeface="Times New Roman" panose="02020603050405020304" pitchFamily="18" charset="0"/>
                <a:cs typeface="Times New Roman" panose="02020603050405020304" pitchFamily="18" charset="0"/>
              </a:rPr>
              <a:t>Submission/</a:t>
            </a:r>
            <a:br>
              <a:rPr lang="en-US" dirty="0">
                <a:ea typeface="Times New Roman" panose="02020603050405020304" pitchFamily="18" charset="0"/>
                <a:cs typeface="Times New Roman" panose="02020603050405020304" pitchFamily="18" charset="0"/>
              </a:rPr>
            </a:br>
            <a:r>
              <a:rPr lang="en-US" dirty="0">
                <a:ea typeface="Times New Roman" panose="02020603050405020304" pitchFamily="18" charset="0"/>
                <a:cs typeface="Times New Roman" panose="02020603050405020304" pitchFamily="18" charset="0"/>
              </a:rPr>
              <a:t>Acknowledgement</a:t>
            </a:r>
            <a:endParaRPr lang="en-US" dirty="0"/>
          </a:p>
        </p:txBody>
      </p:sp>
      <p:sp>
        <p:nvSpPr>
          <p:cNvPr id="5" name="Footer Placeholder 3"/>
          <p:cNvSpPr>
            <a:spLocks noGrp="1"/>
          </p:cNvSpPr>
          <p:nvPr>
            <p:ph type="ftr" sz="quarter" idx="13"/>
          </p:nvPr>
        </p:nvSpPr>
        <p:spPr>
          <a:xfrm>
            <a:off x="838200" y="6356350"/>
            <a:ext cx="3432244" cy="365125"/>
          </a:xfrm>
          <a:prstGeom prst="rect">
            <a:avLst/>
          </a:prstGeom>
        </p:spPr>
        <p:txBody>
          <a:bodyPr vert="horz" lIns="0" tIns="0" rIns="0" bIns="0" rtlCol="0" anchor="ctr"/>
          <a:lstStyle>
            <a:defPPr>
              <a:defRPr lang="en-US"/>
            </a:defPPr>
            <a:lvl1pPr marL="0" algn="l" defTabSz="914400" rtl="0" eaLnBrk="1" latinLnBrk="0" hangingPunct="1">
              <a:defRPr sz="1000" i="1" kern="1200" spc="0">
                <a:solidFill>
                  <a:srgbClr val="EA283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Proprietary and Confidential | Altarum</a:t>
            </a:r>
          </a:p>
        </p:txBody>
      </p:sp>
      <p:pic>
        <p:nvPicPr>
          <p:cNvPr id="8" name="Picture 7">
            <a:extLst>
              <a:ext uri="{FF2B5EF4-FFF2-40B4-BE49-F238E27FC236}">
                <a16:creationId xmlns:a16="http://schemas.microsoft.com/office/drawing/2014/main" id="{72DBDA85-002C-4179-9F94-51FEDE456B2F}"/>
              </a:ext>
            </a:extLst>
          </p:cNvPr>
          <p:cNvPicPr>
            <a:picLocks noChangeAspect="1"/>
          </p:cNvPicPr>
          <p:nvPr/>
        </p:nvPicPr>
        <p:blipFill>
          <a:blip r:embed="rId3"/>
          <a:stretch>
            <a:fillRect/>
          </a:stretch>
        </p:blipFill>
        <p:spPr>
          <a:xfrm>
            <a:off x="6970305" y="3478688"/>
            <a:ext cx="5058297" cy="3379312"/>
          </a:xfrm>
          <a:prstGeom prst="rect">
            <a:avLst/>
          </a:prstGeom>
        </p:spPr>
      </p:pic>
    </p:spTree>
    <p:extLst>
      <p:ext uri="{BB962C8B-B14F-4D97-AF65-F5344CB8AC3E}">
        <p14:creationId xmlns:p14="http://schemas.microsoft.com/office/powerpoint/2010/main" val="2036717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EA2839"/>
                </a:solidFill>
                <a:effectLst/>
                <a:uLnTx/>
                <a:uFillTx/>
                <a:latin typeface="Brandon Text Bold" panose="020B0803020203060203" pitchFamily="34" charset="0"/>
                <a:ea typeface="+mn-ea"/>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EA2839"/>
              </a:solidFill>
              <a:effectLst/>
              <a:uLnTx/>
              <a:uFillTx/>
              <a:latin typeface="Brandon Text Bold" panose="020B0803020203060203" pitchFamily="34" charset="0"/>
              <a:ea typeface="+mn-ea"/>
              <a:cs typeface="+mn-cs"/>
              <a:sym typeface="Arial"/>
            </a:endParaRPr>
          </a:p>
        </p:txBody>
      </p:sp>
      <p:sp>
        <p:nvSpPr>
          <p:cNvPr id="4" name="Title 3"/>
          <p:cNvSpPr>
            <a:spLocks noGrp="1"/>
          </p:cNvSpPr>
          <p:nvPr>
            <p:ph type="title"/>
          </p:nvPr>
        </p:nvSpPr>
        <p:spPr>
          <a:xfrm>
            <a:off x="838200" y="425003"/>
            <a:ext cx="9356678" cy="975867"/>
          </a:xfrm>
        </p:spPr>
        <p:txBody>
          <a:bodyPr/>
          <a:lstStyle/>
          <a:p>
            <a:r>
              <a:rPr lang="en-US" dirty="0"/>
              <a:t>Main Flow</a:t>
            </a:r>
          </a:p>
        </p:txBody>
      </p:sp>
      <p:sp>
        <p:nvSpPr>
          <p:cNvPr id="5" name="Footer Placeholder 3"/>
          <p:cNvSpPr>
            <a:spLocks noGrp="1"/>
          </p:cNvSpPr>
          <p:nvPr>
            <p:ph type="ftr" sz="quarter" idx="13"/>
          </p:nvPr>
        </p:nvSpPr>
        <p:spPr>
          <a:xfrm>
            <a:off x="838200" y="6356350"/>
            <a:ext cx="3432244" cy="365125"/>
          </a:xfrm>
          <a:prstGeom prst="rect">
            <a:avLst/>
          </a:prstGeom>
        </p:spPr>
        <p:txBody>
          <a:bodyPr vert="horz" lIns="0" tIns="0" rIns="0" bIns="0" rtlCol="0" anchor="ctr"/>
          <a:lstStyle>
            <a:defPPr>
              <a:defRPr lang="en-US"/>
            </a:defPPr>
            <a:lvl1pPr marL="0" algn="l" defTabSz="914400" rtl="0" eaLnBrk="1" latinLnBrk="0" hangingPunct="1">
              <a:defRPr sz="1000" i="1" kern="1200" spc="0">
                <a:solidFill>
                  <a:srgbClr val="EA283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Proprietary and Confidential | Altarum</a:t>
            </a:r>
          </a:p>
        </p:txBody>
      </p:sp>
      <p:pic>
        <p:nvPicPr>
          <p:cNvPr id="10" name="Picture 9">
            <a:extLst>
              <a:ext uri="{FF2B5EF4-FFF2-40B4-BE49-F238E27FC236}">
                <a16:creationId xmlns:a16="http://schemas.microsoft.com/office/drawing/2014/main" id="{1C9247CF-4945-495E-A339-6E6AC4FCA49B}"/>
              </a:ext>
            </a:extLst>
          </p:cNvPr>
          <p:cNvPicPr>
            <a:picLocks noChangeAspect="1"/>
          </p:cNvPicPr>
          <p:nvPr/>
        </p:nvPicPr>
        <p:blipFill>
          <a:blip r:embed="rId2"/>
          <a:stretch>
            <a:fillRect/>
          </a:stretch>
        </p:blipFill>
        <p:spPr>
          <a:xfrm>
            <a:off x="1320387" y="1400869"/>
            <a:ext cx="9234969" cy="4968745"/>
          </a:xfrm>
          <a:prstGeom prst="rect">
            <a:avLst/>
          </a:prstGeom>
        </p:spPr>
      </p:pic>
    </p:spTree>
    <p:extLst>
      <p:ext uri="{BB962C8B-B14F-4D97-AF65-F5344CB8AC3E}">
        <p14:creationId xmlns:p14="http://schemas.microsoft.com/office/powerpoint/2010/main" val="1211883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79231" y="1513499"/>
            <a:ext cx="10515600" cy="4678870"/>
          </a:xfrm>
        </p:spPr>
        <p:txBody>
          <a:bodyPr>
            <a:normAutofit/>
          </a:bodyPr>
          <a:lstStyle/>
          <a:p>
            <a:pPr marL="0">
              <a:lnSpc>
                <a:spcPct val="115000"/>
              </a:lnSpc>
              <a:spcBef>
                <a:spcPts val="0"/>
              </a:spcBef>
            </a:pPr>
            <a:r>
              <a:rPr lang="en-US" dirty="0">
                <a:ea typeface="Times New Roman" panose="02020603050405020304" pitchFamily="18" charset="0"/>
                <a:cs typeface="Times New Roman" panose="02020603050405020304" pitchFamily="18" charset="0"/>
              </a:rPr>
              <a:t>To date, there hasn’t been wild enthusiasm from EHR vendors to implement any electronic BDR</a:t>
            </a:r>
          </a:p>
          <a:p>
            <a:pPr marL="0">
              <a:lnSpc>
                <a:spcPct val="115000"/>
              </a:lnSpc>
              <a:spcBef>
                <a:spcPts val="0"/>
              </a:spcBef>
            </a:pPr>
            <a:r>
              <a:rPr lang="en-US" dirty="0">
                <a:ea typeface="Times New Roman" panose="02020603050405020304" pitchFamily="18" charset="0"/>
                <a:cs typeface="Times New Roman" panose="02020603050405020304" pitchFamily="18" charset="0"/>
              </a:rPr>
              <a:t>We hope that the MedMorph Reference Architecture can help make data more accessible</a:t>
            </a:r>
          </a:p>
          <a:p>
            <a:pPr marL="0">
              <a:lnSpc>
                <a:spcPct val="115000"/>
              </a:lnSpc>
              <a:spcBef>
                <a:spcPts val="0"/>
              </a:spcBef>
            </a:pPr>
            <a:r>
              <a:rPr lang="en-US" dirty="0">
                <a:ea typeface="Times New Roman" panose="02020603050405020304" pitchFamily="18" charset="0"/>
                <a:cs typeface="Times New Roman" panose="02020603050405020304" pitchFamily="18" charset="0"/>
              </a:rPr>
              <a:t>The Birth Defect community is unlikely to be able to develop and support their own knowledge artifact repositories and back end services app</a:t>
            </a:r>
          </a:p>
          <a:p>
            <a:pPr marL="0">
              <a:lnSpc>
                <a:spcPct val="115000"/>
              </a:lnSpc>
              <a:spcBef>
                <a:spcPts val="0"/>
              </a:spcBef>
            </a:pPr>
            <a:r>
              <a:rPr lang="en-US" dirty="0">
                <a:ea typeface="Times New Roman" panose="02020603050405020304" pitchFamily="18" charset="0"/>
                <a:cs typeface="Times New Roman" panose="02020603050405020304" pitchFamily="18" charset="0"/>
              </a:rPr>
              <a:t>From our point of view, it is CRITICAL that MedMorph (or some related program) provide the infrastructure to support the RA</a:t>
            </a:r>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EA2839"/>
                </a:solidFill>
                <a:effectLst/>
                <a:uLnTx/>
                <a:uFillTx/>
                <a:latin typeface="Brandon Text Bold" panose="020B0803020203060203" pitchFamily="34" charset="0"/>
                <a:ea typeface="+mn-ea"/>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EA2839"/>
              </a:solidFill>
              <a:effectLst/>
              <a:uLnTx/>
              <a:uFillTx/>
              <a:latin typeface="Brandon Text Bold" panose="020B0803020203060203" pitchFamily="34" charset="0"/>
              <a:ea typeface="+mn-ea"/>
              <a:cs typeface="+mn-cs"/>
              <a:sym typeface="Arial"/>
            </a:endParaRPr>
          </a:p>
        </p:txBody>
      </p:sp>
      <p:sp>
        <p:nvSpPr>
          <p:cNvPr id="4" name="Title 3"/>
          <p:cNvSpPr>
            <a:spLocks noGrp="1"/>
          </p:cNvSpPr>
          <p:nvPr>
            <p:ph type="title"/>
          </p:nvPr>
        </p:nvSpPr>
        <p:spPr>
          <a:xfrm>
            <a:off x="838200" y="425003"/>
            <a:ext cx="9356678" cy="975867"/>
          </a:xfrm>
        </p:spPr>
        <p:txBody>
          <a:bodyPr/>
          <a:lstStyle/>
          <a:p>
            <a:r>
              <a:rPr lang="en-US" dirty="0"/>
              <a:t>Importance of MedMorph</a:t>
            </a:r>
          </a:p>
        </p:txBody>
      </p:sp>
      <p:sp>
        <p:nvSpPr>
          <p:cNvPr id="5" name="Footer Placeholder 3"/>
          <p:cNvSpPr>
            <a:spLocks noGrp="1"/>
          </p:cNvSpPr>
          <p:nvPr>
            <p:ph type="ftr" sz="quarter" idx="13"/>
          </p:nvPr>
        </p:nvSpPr>
        <p:spPr>
          <a:xfrm>
            <a:off x="838200" y="6356350"/>
            <a:ext cx="3432244" cy="365125"/>
          </a:xfrm>
          <a:prstGeom prst="rect">
            <a:avLst/>
          </a:prstGeom>
        </p:spPr>
        <p:txBody>
          <a:bodyPr vert="horz" lIns="0" tIns="0" rIns="0" bIns="0" rtlCol="0" anchor="ctr"/>
          <a:lstStyle>
            <a:defPPr>
              <a:defRPr lang="en-US"/>
            </a:defPPr>
            <a:lvl1pPr marL="0" algn="l" defTabSz="914400" rtl="0" eaLnBrk="1" latinLnBrk="0" hangingPunct="1">
              <a:defRPr sz="1000" i="1" kern="1200" spc="0">
                <a:solidFill>
                  <a:srgbClr val="EA283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Proprietary and Confidential | Altarum</a:t>
            </a:r>
          </a:p>
        </p:txBody>
      </p:sp>
    </p:spTree>
    <p:extLst>
      <p:ext uri="{BB962C8B-B14F-4D97-AF65-F5344CB8AC3E}">
        <p14:creationId xmlns:p14="http://schemas.microsoft.com/office/powerpoint/2010/main" val="58680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7A3062-D7E8-467F-8D0C-C9B6987CA7BD}"/>
              </a:ext>
            </a:extLst>
          </p:cNvPr>
          <p:cNvGraphicFramePr>
            <a:graphicFrameLocks noGrp="1"/>
          </p:cNvGraphicFramePr>
          <p:nvPr>
            <p:extLst>
              <p:ext uri="{D42A27DB-BD31-4B8C-83A1-F6EECF244321}">
                <p14:modId xmlns:p14="http://schemas.microsoft.com/office/powerpoint/2010/main" val="742149841"/>
              </p:ext>
            </p:extLst>
          </p:nvPr>
        </p:nvGraphicFramePr>
        <p:xfrm>
          <a:off x="225042" y="1177006"/>
          <a:ext cx="11741916" cy="4176312"/>
        </p:xfrm>
        <a:graphic>
          <a:graphicData uri="http://schemas.openxmlformats.org/drawingml/2006/table">
            <a:tbl>
              <a:tblPr firstRow="1" firstCol="1" bandRow="1">
                <a:tableStyleId>{5C22544A-7EE6-4342-B048-85BDC9FD1C3A}</a:tableStyleId>
              </a:tblPr>
              <a:tblGrid>
                <a:gridCol w="381000">
                  <a:extLst>
                    <a:ext uri="{9D8B030D-6E8A-4147-A177-3AD203B41FA5}">
                      <a16:colId xmlns:a16="http://schemas.microsoft.com/office/drawing/2014/main" val="2858310368"/>
                    </a:ext>
                  </a:extLst>
                </a:gridCol>
                <a:gridCol w="4270758">
                  <a:extLst>
                    <a:ext uri="{9D8B030D-6E8A-4147-A177-3AD203B41FA5}">
                      <a16:colId xmlns:a16="http://schemas.microsoft.com/office/drawing/2014/main" val="778786058"/>
                    </a:ext>
                  </a:extLst>
                </a:gridCol>
                <a:gridCol w="5899533">
                  <a:extLst>
                    <a:ext uri="{9D8B030D-6E8A-4147-A177-3AD203B41FA5}">
                      <a16:colId xmlns:a16="http://schemas.microsoft.com/office/drawing/2014/main" val="674353417"/>
                    </a:ext>
                  </a:extLst>
                </a:gridCol>
                <a:gridCol w="1190625">
                  <a:extLst>
                    <a:ext uri="{9D8B030D-6E8A-4147-A177-3AD203B41FA5}">
                      <a16:colId xmlns:a16="http://schemas.microsoft.com/office/drawing/2014/main" val="2059185491"/>
                    </a:ext>
                  </a:extLst>
                </a:gridCol>
              </a:tblGrid>
              <a:tr h="335832">
                <a:tc gridSpan="2">
                  <a:txBody>
                    <a:bodyPr/>
                    <a:lstStyle/>
                    <a:p>
                      <a:pPr marL="0" marR="0" algn="ctr">
                        <a:spcBef>
                          <a:spcPts val="0"/>
                        </a:spcBef>
                        <a:spcAft>
                          <a:spcPts val="0"/>
                        </a:spcAft>
                      </a:pPr>
                      <a:r>
                        <a:rPr lang="en-US" sz="1800" dirty="0">
                          <a:effectLst/>
                        </a:rPr>
                        <a:t>TOPIC</a:t>
                      </a:r>
                      <a:endParaRPr lang="en-US" sz="1800" dirty="0">
                        <a:effectLst/>
                        <a:latin typeface="Calibri" panose="020F0502020204030204" pitchFamily="34" charset="0"/>
                        <a:ea typeface="Calibri" panose="020F0502020204030204" pitchFamily="34" charset="0"/>
                      </a:endParaRPr>
                    </a:p>
                  </a:txBody>
                  <a:tcPr marL="9525" marR="9525" marT="9525" marB="9525"/>
                </a:tc>
                <a:tc hMerge="1">
                  <a:txBody>
                    <a:bodyPr/>
                    <a:lstStyle/>
                    <a:p>
                      <a:endParaRPr lang="en-US"/>
                    </a:p>
                  </a:txBody>
                  <a:tcPr/>
                </a:tc>
                <a:tc>
                  <a:txBody>
                    <a:bodyPr/>
                    <a:lstStyle/>
                    <a:p>
                      <a:pPr marL="0" marR="0" algn="ctr">
                        <a:spcBef>
                          <a:spcPts val="0"/>
                        </a:spcBef>
                        <a:spcAft>
                          <a:spcPts val="0"/>
                        </a:spcAft>
                      </a:pPr>
                      <a:r>
                        <a:rPr lang="en-US" sz="1800" dirty="0">
                          <a:effectLst/>
                        </a:rPr>
                        <a:t>LEAD(S)</a:t>
                      </a:r>
                      <a:endParaRPr lang="en-US" sz="1800" dirty="0">
                        <a:effectLst/>
                        <a:latin typeface="Calibri" panose="020F0502020204030204" pitchFamily="34" charset="0"/>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rPr>
                        <a:t>TIME (ET)</a:t>
                      </a:r>
                      <a:endParaRPr lang="en-US" sz="1800" dirty="0">
                        <a:effectLst/>
                        <a:latin typeface="Calibri" panose="020F0502020204030204" pitchFamily="34" charset="0"/>
                        <a:ea typeface="Calibri" panose="020F0502020204030204" pitchFamily="34" charset="0"/>
                      </a:endParaRPr>
                    </a:p>
                  </a:txBody>
                  <a:tcPr marL="76200" marR="76200" marT="0" marB="0"/>
                </a:tc>
                <a:extLst>
                  <a:ext uri="{0D108BD9-81ED-4DB2-BD59-A6C34878D82A}">
                    <a16:rowId xmlns:a16="http://schemas.microsoft.com/office/drawing/2014/main" val="76236508"/>
                  </a:ext>
                </a:extLst>
              </a:tr>
              <a:tr h="1009420">
                <a:tc>
                  <a:txBody>
                    <a:bodyPr/>
                    <a:lstStyle/>
                    <a:p>
                      <a:pPr marL="0" marR="0" algn="ctr">
                        <a:spcBef>
                          <a:spcPts val="0"/>
                        </a:spcBef>
                        <a:spcAft>
                          <a:spcPts val="0"/>
                        </a:spcAft>
                      </a:pPr>
                      <a:r>
                        <a:rPr lang="en-US" sz="2000" dirty="0">
                          <a:effectLst/>
                          <a:latin typeface="+mn-lt"/>
                        </a:rPr>
                        <a:t>1</a:t>
                      </a:r>
                      <a:endParaRPr lang="en-US" sz="2000" dirty="0">
                        <a:effectLst/>
                        <a:latin typeface="+mn-lt"/>
                        <a:ea typeface="Calibri" panose="020F0502020204030204" pitchFamily="34" charset="0"/>
                      </a:endParaRPr>
                    </a:p>
                  </a:txBody>
                  <a:tcPr marL="9525" marR="9525" marT="9525" marB="9525"/>
                </a:tc>
                <a:tc>
                  <a:txBody>
                    <a:bodyPr/>
                    <a:lstStyle/>
                    <a:p>
                      <a:pPr marL="0" marR="0">
                        <a:spcBef>
                          <a:spcPts val="0"/>
                        </a:spcBef>
                        <a:spcAft>
                          <a:spcPts val="0"/>
                        </a:spcAft>
                      </a:pPr>
                      <a:r>
                        <a:rPr lang="en-US" sz="1800" dirty="0">
                          <a:effectLst/>
                          <a:latin typeface="+mn-lt"/>
                        </a:rPr>
                        <a:t>Roll Call &amp; Welcome</a:t>
                      </a:r>
                      <a:endParaRPr lang="en-US" sz="18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1800" dirty="0">
                          <a:effectLst/>
                          <a:latin typeface="+mn-lt"/>
                        </a:rPr>
                        <a:t>Maria Michaels </a:t>
                      </a:r>
                    </a:p>
                    <a:p>
                      <a:pPr marL="0" marR="0">
                        <a:spcBef>
                          <a:spcPts val="0"/>
                        </a:spcBef>
                        <a:spcAft>
                          <a:spcPts val="0"/>
                        </a:spcAft>
                      </a:pPr>
                      <a:r>
                        <a:rPr lang="en-US" sz="1800" dirty="0">
                          <a:effectLst/>
                          <a:latin typeface="+mn-lt"/>
                        </a:rPr>
                        <a:t>TEP Co-Chairs:</a:t>
                      </a:r>
                    </a:p>
                    <a:p>
                      <a:pPr marL="0" marR="0">
                        <a:spcBef>
                          <a:spcPts val="0"/>
                        </a:spcBef>
                        <a:spcAft>
                          <a:spcPts val="0"/>
                        </a:spcAft>
                      </a:pPr>
                      <a:r>
                        <a:rPr lang="en-US" sz="1800" dirty="0">
                          <a:effectLst/>
                          <a:latin typeface="+mn-lt"/>
                        </a:rPr>
                        <a:t>Bill Lober</a:t>
                      </a:r>
                    </a:p>
                    <a:p>
                      <a:pPr marL="0" marR="0">
                        <a:spcBef>
                          <a:spcPts val="0"/>
                        </a:spcBef>
                        <a:spcAft>
                          <a:spcPts val="0"/>
                        </a:spcAft>
                      </a:pPr>
                      <a:r>
                        <a:rPr lang="en-US" sz="1800" dirty="0">
                          <a:effectLst/>
                          <a:latin typeface="+mn-lt"/>
                        </a:rPr>
                        <a:t>John Loonsk</a:t>
                      </a: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rPr>
                        <a:t>3:00 - 3:05</a:t>
                      </a: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2916790626"/>
                  </a:ext>
                </a:extLst>
              </a:tr>
              <a:tr h="466400">
                <a:tc>
                  <a:txBody>
                    <a:bodyPr/>
                    <a:lstStyle/>
                    <a:p>
                      <a:pPr marL="0" marR="0" algn="ctr">
                        <a:spcBef>
                          <a:spcPts val="0"/>
                        </a:spcBef>
                        <a:spcAft>
                          <a:spcPts val="0"/>
                        </a:spcAft>
                      </a:pPr>
                      <a:r>
                        <a:rPr lang="en-US" sz="2000" dirty="0">
                          <a:effectLst/>
                          <a:latin typeface="+mn-lt"/>
                          <a:ea typeface="Calibri" panose="020F0502020204030204" pitchFamily="34" charset="0"/>
                        </a:rPr>
                        <a:t>2</a:t>
                      </a:r>
                    </a:p>
                  </a:txBody>
                  <a:tcPr marL="9525" marR="9525" marT="9525" marB="95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The Next Phase of Electronic Birth Defect Reporting (BDR)</a:t>
                      </a:r>
                      <a:endParaRPr lang="en-US" sz="1800" b="0" dirty="0">
                        <a:effectLst/>
                        <a:latin typeface="+mn-lt"/>
                        <a:ea typeface="Calibri" panose="020F0502020204030204" pitchFamily="34" charset="0"/>
                      </a:endParaRP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Craig Newman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Altarum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sng" kern="1200" dirty="0">
                          <a:solidFill>
                            <a:schemeClr val="dk1"/>
                          </a:solidFill>
                          <a:effectLst/>
                          <a:latin typeface="+mn-lt"/>
                          <a:ea typeface="+mn-ea"/>
                          <a:cs typeface="+mn-cs"/>
                          <a:hlinkClick r:id="rId3"/>
                        </a:rPr>
                        <a:t>craig.newman@altarum.org</a:t>
                      </a: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3:10 - 3:30</a:t>
                      </a:r>
                    </a:p>
                  </a:txBody>
                  <a:tcPr marL="76200" marR="76200" marT="0" marB="0"/>
                </a:tc>
                <a:extLst>
                  <a:ext uri="{0D108BD9-81ED-4DB2-BD59-A6C34878D82A}">
                    <a16:rowId xmlns:a16="http://schemas.microsoft.com/office/drawing/2014/main" val="2922985084"/>
                  </a:ext>
                </a:extLst>
              </a:tr>
              <a:tr h="272115">
                <a:tc>
                  <a:txBody>
                    <a:bodyPr/>
                    <a:lstStyle/>
                    <a:p>
                      <a:pPr marL="0" marR="0" algn="ctr">
                        <a:spcBef>
                          <a:spcPts val="0"/>
                        </a:spcBef>
                        <a:spcAft>
                          <a:spcPts val="0"/>
                        </a:spcAft>
                      </a:pPr>
                      <a:r>
                        <a:rPr lang="en-US" sz="2000" dirty="0">
                          <a:effectLst/>
                          <a:latin typeface="+mn-lt"/>
                        </a:rPr>
                        <a:t>3</a:t>
                      </a:r>
                      <a:endParaRPr lang="en-US" sz="2000" dirty="0">
                        <a:effectLst/>
                        <a:latin typeface="+mn-lt"/>
                        <a:ea typeface="Calibri" panose="020F0502020204030204" pitchFamily="34" charset="0"/>
                      </a:endParaRPr>
                    </a:p>
                  </a:txBody>
                  <a:tcPr marL="9525" marR="9525" marT="9525" marB="95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Discussion</a:t>
                      </a:r>
                    </a:p>
                    <a:p>
                      <a:endParaRPr lang="en-US" dirty="0"/>
                    </a:p>
                  </a:txBody>
                  <a:tcPr marL="76200" marR="76200" marT="0" marB="0"/>
                </a:tc>
                <a:tc>
                  <a:txBody>
                    <a:bodyPr/>
                    <a:lstStyle/>
                    <a:p>
                      <a:r>
                        <a:rPr lang="en-US" dirty="0"/>
                        <a:t>Entire TEP</a:t>
                      </a:r>
                    </a:p>
                  </a:txBody>
                  <a:tcPr marL="76200" marR="76200" marT="0" marB="0"/>
                </a:tc>
                <a:tc>
                  <a:txBody>
                    <a:bodyPr/>
                    <a:lstStyle/>
                    <a:p>
                      <a:r>
                        <a:rPr lang="en-US" dirty="0"/>
                        <a:t>3:30-3:40</a:t>
                      </a:r>
                    </a:p>
                  </a:txBody>
                  <a:tcPr marL="76200" marR="76200" marT="0" marB="0"/>
                </a:tc>
                <a:extLst>
                  <a:ext uri="{0D108BD9-81ED-4DB2-BD59-A6C34878D82A}">
                    <a16:rowId xmlns:a16="http://schemas.microsoft.com/office/drawing/2014/main" val="1176444125"/>
                  </a:ext>
                </a:extLst>
              </a:tr>
              <a:tr h="390353">
                <a:tc>
                  <a:txBody>
                    <a:bodyPr/>
                    <a:lstStyle/>
                    <a:p>
                      <a:pPr marL="0" marR="0" algn="ctr">
                        <a:spcBef>
                          <a:spcPts val="0"/>
                        </a:spcBef>
                        <a:spcAft>
                          <a:spcPts val="0"/>
                        </a:spcAft>
                      </a:pPr>
                      <a:r>
                        <a:rPr lang="en-US" sz="2000" dirty="0">
                          <a:effectLst/>
                          <a:latin typeface="+mn-lt"/>
                          <a:ea typeface="Calibri" panose="020F0502020204030204" pitchFamily="34" charset="0"/>
                        </a:rPr>
                        <a:t>4</a:t>
                      </a:r>
                    </a:p>
                  </a:txBody>
                  <a:tcPr marL="9525" marR="9525" marT="9525" marB="9525"/>
                </a:tc>
                <a:tc>
                  <a:txBody>
                    <a:bodyPr/>
                    <a:lstStyle/>
                    <a:p>
                      <a:pPr marL="0" marR="0">
                        <a:spcBef>
                          <a:spcPts val="0"/>
                        </a:spcBef>
                        <a:spcAft>
                          <a:spcPts val="0"/>
                        </a:spcAft>
                      </a:pPr>
                      <a:r>
                        <a:rPr lang="en-US" sz="1800" dirty="0">
                          <a:effectLst/>
                          <a:latin typeface="+mn-lt"/>
                          <a:ea typeface="Calibri" panose="020F0502020204030204" pitchFamily="34" charset="0"/>
                        </a:rPr>
                        <a:t>HL7 and MedMorph Project Update</a:t>
                      </a:r>
                    </a:p>
                    <a:p>
                      <a:pPr marL="0" marR="0">
                        <a:spcBef>
                          <a:spcPts val="0"/>
                        </a:spcBef>
                        <a:spcAft>
                          <a:spcPts val="0"/>
                        </a:spcAft>
                      </a:pPr>
                      <a:r>
                        <a:rPr lang="en-US" sz="1800" dirty="0">
                          <a:effectLst/>
                          <a:latin typeface="+mn-lt"/>
                          <a:ea typeface="Calibri" panose="020F0502020204030204" pitchFamily="34" charset="0"/>
                        </a:rPr>
                        <a:t>Connectathon Participation</a:t>
                      </a:r>
                    </a:p>
                  </a:txBody>
                  <a:tcPr marL="76200" marR="762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panose="020F0502020204030204" pitchFamily="34" charset="0"/>
                        </a:rPr>
                        <a:t>Nagesh Bashyam, Jamie Parker</a:t>
                      </a:r>
                    </a:p>
                  </a:txBody>
                  <a:tcPr marL="76200" marR="76200" marT="0" marB="0"/>
                </a:tc>
                <a:tc>
                  <a:txBody>
                    <a:bodyPr/>
                    <a:lstStyle/>
                    <a:p>
                      <a:pPr marL="0" marR="0" algn="ctr">
                        <a:spcBef>
                          <a:spcPts val="0"/>
                        </a:spcBef>
                        <a:spcAft>
                          <a:spcPts val="0"/>
                        </a:spcAft>
                      </a:pPr>
                      <a:r>
                        <a:rPr lang="en-US" sz="1800" dirty="0">
                          <a:effectLst/>
                          <a:latin typeface="+mn-lt"/>
                          <a:ea typeface="Calibri" panose="020F0502020204030204" pitchFamily="34" charset="0"/>
                        </a:rPr>
                        <a:t>3:40-3:50</a:t>
                      </a:r>
                    </a:p>
                  </a:txBody>
                  <a:tcPr marL="76200" marR="76200" marT="0" marB="0"/>
                </a:tc>
                <a:extLst>
                  <a:ext uri="{0D108BD9-81ED-4DB2-BD59-A6C34878D82A}">
                    <a16:rowId xmlns:a16="http://schemas.microsoft.com/office/drawing/2014/main" val="2414757682"/>
                  </a:ext>
                </a:extLst>
              </a:tr>
              <a:tr h="734437">
                <a:tc>
                  <a:txBody>
                    <a:bodyPr/>
                    <a:lstStyle/>
                    <a:p>
                      <a:pPr marL="0" marR="0" algn="ctr">
                        <a:spcBef>
                          <a:spcPts val="0"/>
                        </a:spcBef>
                        <a:spcAft>
                          <a:spcPts val="0"/>
                        </a:spcAft>
                      </a:pPr>
                      <a:r>
                        <a:rPr lang="en-US" sz="2000" dirty="0">
                          <a:effectLst/>
                          <a:latin typeface="+mn-lt"/>
                        </a:rPr>
                        <a:t>5</a:t>
                      </a:r>
                      <a:endParaRPr lang="en-US" sz="2000" dirty="0">
                        <a:effectLst/>
                        <a:latin typeface="+mn-lt"/>
                        <a:ea typeface="Calibri" panose="020F0502020204030204" pitchFamily="34" charset="0"/>
                      </a:endParaRPr>
                    </a:p>
                  </a:txBody>
                  <a:tcPr marL="9525" marR="9525" marT="9525" marB="9525"/>
                </a:tc>
                <a:tc>
                  <a:txBody>
                    <a:bodyPr/>
                    <a:lstStyle/>
                    <a:p>
                      <a:pPr marL="0" marR="0">
                        <a:spcBef>
                          <a:spcPts val="0"/>
                        </a:spcBef>
                        <a:spcAft>
                          <a:spcPts val="0"/>
                        </a:spcAft>
                      </a:pPr>
                      <a:r>
                        <a:rPr lang="en-US" sz="1800" dirty="0">
                          <a:effectLst/>
                          <a:latin typeface="+mn-lt"/>
                        </a:rPr>
                        <a:t>Questions, Next Steps</a:t>
                      </a:r>
                    </a:p>
                    <a:p>
                      <a:pPr marL="0" marR="0">
                        <a:spcBef>
                          <a:spcPts val="0"/>
                        </a:spcBef>
                        <a:spcAft>
                          <a:spcPts val="0"/>
                        </a:spcAft>
                      </a:pPr>
                      <a:r>
                        <a:rPr lang="en-US" sz="1800" dirty="0">
                          <a:effectLst/>
                          <a:latin typeface="+mn-lt"/>
                        </a:rPr>
                        <a:t>Next Meeting – Tentative September 16</a:t>
                      </a:r>
                      <a:r>
                        <a:rPr lang="en-US" sz="1800" baseline="30000" dirty="0">
                          <a:effectLst/>
                          <a:latin typeface="+mn-lt"/>
                        </a:rPr>
                        <a:t>th</a:t>
                      </a:r>
                      <a:r>
                        <a:rPr lang="en-US" sz="1800" dirty="0">
                          <a:effectLst/>
                          <a:latin typeface="+mn-lt"/>
                        </a:rPr>
                        <a:t> during RA WG time</a:t>
                      </a:r>
                      <a:endParaRPr lang="en-US" sz="1800" dirty="0">
                        <a:effectLst/>
                        <a:latin typeface="+mn-lt"/>
                        <a:ea typeface="Calibri" panose="020F0502020204030204" pitchFamily="34" charset="0"/>
                      </a:endParaRPr>
                    </a:p>
                  </a:txBody>
                  <a:tcPr marL="76200" marR="76200" marT="0" marB="0"/>
                </a:tc>
                <a:tc>
                  <a:txBody>
                    <a:bodyPr/>
                    <a:lstStyle/>
                    <a:p>
                      <a:pPr marL="0" marR="0">
                        <a:spcBef>
                          <a:spcPts val="0"/>
                        </a:spcBef>
                        <a:spcAft>
                          <a:spcPts val="0"/>
                        </a:spcAft>
                      </a:pPr>
                      <a:r>
                        <a:rPr lang="en-US" sz="1800" dirty="0">
                          <a:effectLst/>
                          <a:latin typeface="+mn-lt"/>
                        </a:rPr>
                        <a:t>Bill Lober</a:t>
                      </a:r>
                    </a:p>
                    <a:p>
                      <a:pPr marL="0" marR="0">
                        <a:spcBef>
                          <a:spcPts val="0"/>
                        </a:spcBef>
                        <a:spcAft>
                          <a:spcPts val="0"/>
                        </a:spcAft>
                      </a:pPr>
                      <a:r>
                        <a:rPr lang="en-US" sz="1800" dirty="0">
                          <a:effectLst/>
                          <a:latin typeface="+mn-lt"/>
                        </a:rPr>
                        <a:t>John Loonsk</a:t>
                      </a:r>
                    </a:p>
                    <a:p>
                      <a:pPr marL="0" marR="0">
                        <a:spcBef>
                          <a:spcPts val="0"/>
                        </a:spcBef>
                        <a:spcAft>
                          <a:spcPts val="0"/>
                        </a:spcAft>
                      </a:pPr>
                      <a:r>
                        <a:rPr lang="en-US" sz="1800" dirty="0">
                          <a:effectLst/>
                          <a:latin typeface="+mn-lt"/>
                        </a:rPr>
                        <a:t>MedMorph Project Team</a:t>
                      </a:r>
                      <a:endParaRPr lang="en-US" sz="1800" dirty="0">
                        <a:effectLst/>
                        <a:latin typeface="+mn-lt"/>
                        <a:ea typeface="Calibri" panose="020F0502020204030204" pitchFamily="34" charset="0"/>
                      </a:endParaRPr>
                    </a:p>
                  </a:txBody>
                  <a:tcPr marL="76200" marR="76200" marT="0" marB="0"/>
                </a:tc>
                <a:tc>
                  <a:txBody>
                    <a:bodyPr/>
                    <a:lstStyle/>
                    <a:p>
                      <a:pPr marL="0" marR="0" algn="ctr">
                        <a:spcBef>
                          <a:spcPts val="0"/>
                        </a:spcBef>
                        <a:spcAft>
                          <a:spcPts val="0"/>
                        </a:spcAft>
                      </a:pPr>
                      <a:r>
                        <a:rPr lang="en-US" sz="1800" dirty="0">
                          <a:effectLst/>
                          <a:latin typeface="+mn-lt"/>
                        </a:rPr>
                        <a:t>3:50 - 4:00</a:t>
                      </a:r>
                      <a:endParaRPr lang="en-US" sz="1800" dirty="0">
                        <a:effectLst/>
                        <a:latin typeface="+mn-lt"/>
                        <a:ea typeface="Calibri" panose="020F0502020204030204" pitchFamily="34" charset="0"/>
                      </a:endParaRPr>
                    </a:p>
                  </a:txBody>
                  <a:tcPr marL="76200" marR="76200" marT="0" marB="0"/>
                </a:tc>
                <a:extLst>
                  <a:ext uri="{0D108BD9-81ED-4DB2-BD59-A6C34878D82A}">
                    <a16:rowId xmlns:a16="http://schemas.microsoft.com/office/drawing/2014/main" val="1672933524"/>
                  </a:ext>
                </a:extLst>
              </a:tr>
            </a:tbl>
          </a:graphicData>
        </a:graphic>
      </p:graphicFrame>
      <p:sp>
        <p:nvSpPr>
          <p:cNvPr id="6" name="Title 4">
            <a:extLst>
              <a:ext uri="{FF2B5EF4-FFF2-40B4-BE49-F238E27FC236}">
                <a16:creationId xmlns:a16="http://schemas.microsoft.com/office/drawing/2014/main" id="{271EC2C5-B78C-4875-A70A-44F2C3EB30B5}"/>
              </a:ext>
            </a:extLst>
          </p:cNvPr>
          <p:cNvSpPr txBox="1">
            <a:spLocks/>
          </p:cNvSpPr>
          <p:nvPr/>
        </p:nvSpPr>
        <p:spPr>
          <a:xfrm>
            <a:off x="315568" y="243744"/>
            <a:ext cx="10913164" cy="725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70C0"/>
                </a:solidFill>
                <a:latin typeface="+mn-lt"/>
              </a:rPr>
              <a:t>MedMorph TEP Meeting – 08/18/2020</a:t>
            </a:r>
          </a:p>
        </p:txBody>
      </p:sp>
    </p:spTree>
    <p:extLst>
      <p:ext uri="{BB962C8B-B14F-4D97-AF65-F5344CB8AC3E}">
        <p14:creationId xmlns:p14="http://schemas.microsoft.com/office/powerpoint/2010/main" val="1836419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Craig Newman</a:t>
            </a:r>
          </a:p>
          <a:p>
            <a:r>
              <a:rPr lang="en-US" dirty="0">
                <a:hlinkClick r:id="rId2"/>
              </a:rPr>
              <a:t>craig.newman@altarum.org</a:t>
            </a:r>
            <a:endParaRPr lang="en-US" dirty="0"/>
          </a:p>
        </p:txBody>
      </p:sp>
      <p:sp>
        <p:nvSpPr>
          <p:cNvPr id="3" name="Text Placeholder 2"/>
          <p:cNvSpPr>
            <a:spLocks noGrp="1"/>
          </p:cNvSpPr>
          <p:nvPr>
            <p:ph type="body" sz="quarter" idx="14"/>
          </p:nvPr>
        </p:nvSpPr>
        <p:spPr/>
        <p:txBody>
          <a:bodyPr/>
          <a:lstStyle/>
          <a:p>
            <a:r>
              <a:rPr lang="en-US" dirty="0"/>
              <a:t>Questions?</a:t>
            </a:r>
          </a:p>
        </p:txBody>
      </p:sp>
    </p:spTree>
    <p:extLst>
      <p:ext uri="{BB962C8B-B14F-4D97-AF65-F5344CB8AC3E}">
        <p14:creationId xmlns:p14="http://schemas.microsoft.com/office/powerpoint/2010/main" val="604916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1E3A-6F30-4E80-B63B-DBA3B1965FBD}"/>
              </a:ext>
            </a:extLst>
          </p:cNvPr>
          <p:cNvSpPr>
            <a:spLocks noGrp="1"/>
          </p:cNvSpPr>
          <p:nvPr>
            <p:ph type="title"/>
          </p:nvPr>
        </p:nvSpPr>
        <p:spPr/>
        <p:txBody>
          <a:bodyPr>
            <a:normAutofit/>
          </a:bodyPr>
          <a:lstStyle/>
          <a:p>
            <a:r>
              <a:rPr lang="en-US" sz="4000" b="0" dirty="0"/>
              <a:t>Discussion</a:t>
            </a:r>
          </a:p>
        </p:txBody>
      </p:sp>
    </p:spTree>
    <p:extLst>
      <p:ext uri="{BB962C8B-B14F-4D97-AF65-F5344CB8AC3E}">
        <p14:creationId xmlns:p14="http://schemas.microsoft.com/office/powerpoint/2010/main" val="1675274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HL7 and Project Update</a:t>
            </a:r>
            <a:endParaRPr lang="en-US" sz="4000" dirty="0">
              <a:solidFill>
                <a:srgbClr val="0070C0"/>
              </a:solidFill>
              <a:latin typeface="+mn-lt"/>
              <a:ea typeface="Calibri" panose="020F0502020204030204" pitchFamily="34" charset="0"/>
            </a:endParaRP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dirty="0"/>
              <a:t>Nagesh Bashyam</a:t>
            </a:r>
          </a:p>
          <a:p>
            <a:pPr algn="l"/>
            <a:r>
              <a:rPr lang="en-US" dirty="0"/>
              <a:t>Jamie Parker</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81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8A283EC6-45C2-4BA3-AD4C-95051E2A15FA}"/>
              </a:ext>
            </a:extLst>
          </p:cNvPr>
          <p:cNvSpPr>
            <a:spLocks noGrp="1"/>
          </p:cNvSpPr>
          <p:nvPr>
            <p:ph type="title"/>
          </p:nvPr>
        </p:nvSpPr>
        <p:spPr>
          <a:xfrm>
            <a:off x="214489" y="146062"/>
            <a:ext cx="9836547" cy="692139"/>
          </a:xfrm>
        </p:spPr>
        <p:txBody>
          <a:bodyPr>
            <a:noAutofit/>
          </a:bodyPr>
          <a:lstStyle/>
          <a:p>
            <a:pPr fontAlgn="base">
              <a:spcAft>
                <a:spcPct val="0"/>
              </a:spcAft>
            </a:pPr>
            <a:r>
              <a:rPr lang="en-US" sz="3600" b="0" dirty="0">
                <a:ea typeface="ＭＳ Ｐゴシック" charset="0"/>
                <a:cs typeface="Arial" pitchFamily="34" charset="0"/>
              </a:rPr>
              <a:t>Timeline: MedMorph Activities &amp; IG Balloting</a:t>
            </a:r>
          </a:p>
        </p:txBody>
      </p:sp>
      <p:grpSp>
        <p:nvGrpSpPr>
          <p:cNvPr id="7" name="Group 6">
            <a:extLst>
              <a:ext uri="{FF2B5EF4-FFF2-40B4-BE49-F238E27FC236}">
                <a16:creationId xmlns:a16="http://schemas.microsoft.com/office/drawing/2014/main" id="{062B9372-DDEC-4ACA-B193-9E8EB2793AAD}"/>
              </a:ext>
            </a:extLst>
          </p:cNvPr>
          <p:cNvGrpSpPr/>
          <p:nvPr/>
        </p:nvGrpSpPr>
        <p:grpSpPr>
          <a:xfrm>
            <a:off x="112890" y="1221605"/>
            <a:ext cx="11966220" cy="5190478"/>
            <a:chOff x="1684318" y="1379650"/>
            <a:chExt cx="9375037" cy="4515936"/>
          </a:xfrm>
        </p:grpSpPr>
        <p:graphicFrame>
          <p:nvGraphicFramePr>
            <p:cNvPr id="6" name="Diagram 5">
              <a:extLst>
                <a:ext uri="{FF2B5EF4-FFF2-40B4-BE49-F238E27FC236}">
                  <a16:creationId xmlns:a16="http://schemas.microsoft.com/office/drawing/2014/main" id="{6F6DE301-C02E-4466-83AA-FFED2830E5BD}"/>
                </a:ext>
              </a:extLst>
            </p:cNvPr>
            <p:cNvGraphicFramePr/>
            <p:nvPr/>
          </p:nvGraphicFramePr>
          <p:xfrm>
            <a:off x="1764982" y="1379650"/>
            <a:ext cx="9196307" cy="128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a:extLst>
                <a:ext uri="{FF2B5EF4-FFF2-40B4-BE49-F238E27FC236}">
                  <a16:creationId xmlns:a16="http://schemas.microsoft.com/office/drawing/2014/main" id="{54D92894-8B99-4768-B36B-ABEDDF1788AA}"/>
                </a:ext>
              </a:extLst>
            </p:cNvPr>
            <p:cNvCxnSpPr/>
            <p:nvPr/>
          </p:nvCxnSpPr>
          <p:spPr>
            <a:xfrm>
              <a:off x="1944052" y="2969119"/>
              <a:ext cx="2372678"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F8DB615-9616-43A1-AB1A-70E3DAF7357D}"/>
                </a:ext>
              </a:extLst>
            </p:cNvPr>
            <p:cNvSpPr/>
            <p:nvPr/>
          </p:nvSpPr>
          <p:spPr>
            <a:xfrm>
              <a:off x="2049780" y="3032062"/>
              <a:ext cx="2141220" cy="278606"/>
            </a:xfrm>
            <a:prstGeom prst="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825" b="1" dirty="0">
                  <a:solidFill>
                    <a:srgbClr val="002060"/>
                  </a:solidFill>
                  <a:latin typeface="Calibri" panose="020F0502020204030204"/>
                </a:rPr>
                <a:t>MedMorph Use Case Development</a:t>
              </a:r>
            </a:p>
          </p:txBody>
        </p:sp>
        <p:grpSp>
          <p:nvGrpSpPr>
            <p:cNvPr id="8" name="Group 7">
              <a:extLst>
                <a:ext uri="{FF2B5EF4-FFF2-40B4-BE49-F238E27FC236}">
                  <a16:creationId xmlns:a16="http://schemas.microsoft.com/office/drawing/2014/main" id="{BDD34843-C8F6-6F45-9D5B-B48CE5316C56}"/>
                </a:ext>
              </a:extLst>
            </p:cNvPr>
            <p:cNvGrpSpPr/>
            <p:nvPr/>
          </p:nvGrpSpPr>
          <p:grpSpPr>
            <a:xfrm>
              <a:off x="4316730" y="3378570"/>
              <a:ext cx="1397435" cy="468574"/>
              <a:chOff x="3723640" y="2661920"/>
              <a:chExt cx="1863247" cy="624765"/>
            </a:xfrm>
          </p:grpSpPr>
          <p:sp>
            <p:nvSpPr>
              <p:cNvPr id="15" name="Rectangle 14">
                <a:extLst>
                  <a:ext uri="{FF2B5EF4-FFF2-40B4-BE49-F238E27FC236}">
                    <a16:creationId xmlns:a16="http://schemas.microsoft.com/office/drawing/2014/main" id="{5CC4E2F3-BD3F-4789-87F6-F4E90A9217E8}"/>
                  </a:ext>
                </a:extLst>
              </p:cNvPr>
              <p:cNvSpPr/>
              <p:nvPr/>
            </p:nvSpPr>
            <p:spPr>
              <a:xfrm>
                <a:off x="3723640" y="2730187"/>
                <a:ext cx="1863247" cy="556498"/>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srgbClr val="002060"/>
                    </a:solidFill>
                    <a:latin typeface="Calibri" panose="020F0502020204030204"/>
                  </a:rPr>
                  <a:t>End to End Use Case Review</a:t>
                </a:r>
              </a:p>
            </p:txBody>
          </p:sp>
          <p:cxnSp>
            <p:nvCxnSpPr>
              <p:cNvPr id="17" name="Straight Connector 16">
                <a:extLst>
                  <a:ext uri="{FF2B5EF4-FFF2-40B4-BE49-F238E27FC236}">
                    <a16:creationId xmlns:a16="http://schemas.microsoft.com/office/drawing/2014/main" id="{9827DB63-5A81-4512-8F41-81B9694C7BC0}"/>
                  </a:ext>
                </a:extLst>
              </p:cNvPr>
              <p:cNvCxnSpPr>
                <a:cxnSpLocks/>
              </p:cNvCxnSpPr>
              <p:nvPr/>
            </p:nvCxnSpPr>
            <p:spPr>
              <a:xfrm>
                <a:off x="3723640" y="2661920"/>
                <a:ext cx="1863247"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B3480ED1-0EC9-4105-9461-BB2153BC26C3}"/>
                </a:ext>
              </a:extLst>
            </p:cNvPr>
            <p:cNvSpPr/>
            <p:nvPr/>
          </p:nvSpPr>
          <p:spPr>
            <a:xfrm>
              <a:off x="5452914" y="3956560"/>
              <a:ext cx="1157721" cy="417374"/>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srgbClr val="002060"/>
                  </a:solidFill>
                  <a:latin typeface="Calibri" panose="020F0502020204030204"/>
                </a:rPr>
                <a:t>Finalize Use Cases</a:t>
              </a:r>
            </a:p>
          </p:txBody>
        </p:sp>
        <p:cxnSp>
          <p:nvCxnSpPr>
            <p:cNvPr id="20" name="Straight Connector 19">
              <a:extLst>
                <a:ext uri="{FF2B5EF4-FFF2-40B4-BE49-F238E27FC236}">
                  <a16:creationId xmlns:a16="http://schemas.microsoft.com/office/drawing/2014/main" id="{800E8F89-4112-4A1A-A39B-DC10F73A0491}"/>
                </a:ext>
              </a:extLst>
            </p:cNvPr>
            <p:cNvCxnSpPr>
              <a:cxnSpLocks/>
            </p:cNvCxnSpPr>
            <p:nvPr/>
          </p:nvCxnSpPr>
          <p:spPr>
            <a:xfrm>
              <a:off x="5469710" y="3912133"/>
              <a:ext cx="1140926"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4430C1-FD5B-48DA-8745-BF77D767DFB0}"/>
                </a:ext>
              </a:extLst>
            </p:cNvPr>
            <p:cNvCxnSpPr>
              <a:cxnSpLocks/>
            </p:cNvCxnSpPr>
            <p:nvPr/>
          </p:nvCxnSpPr>
          <p:spPr>
            <a:xfrm>
              <a:off x="3972046" y="4459499"/>
              <a:ext cx="3673381" cy="0"/>
            </a:xfrm>
            <a:prstGeom prst="line">
              <a:avLst/>
            </a:prstGeom>
            <a:ln w="44450">
              <a:tailEnd type="ova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03BE97E-5DA1-4807-9705-C7C8AC109F09}"/>
                </a:ext>
              </a:extLst>
            </p:cNvPr>
            <p:cNvSpPr/>
            <p:nvPr/>
          </p:nvSpPr>
          <p:spPr>
            <a:xfrm>
              <a:off x="3972047" y="4517620"/>
              <a:ext cx="3440727" cy="493569"/>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srgbClr val="002060"/>
                  </a:solidFill>
                  <a:latin typeface="Calibri" panose="020F0502020204030204"/>
                </a:rPr>
                <a:t>Prepare HL7 Reference Architecture (RA) FHIR IG</a:t>
              </a:r>
            </a:p>
          </p:txBody>
        </p:sp>
        <p:sp>
          <p:nvSpPr>
            <p:cNvPr id="29" name="Flowchart: Decision 28">
              <a:extLst>
                <a:ext uri="{FF2B5EF4-FFF2-40B4-BE49-F238E27FC236}">
                  <a16:creationId xmlns:a16="http://schemas.microsoft.com/office/drawing/2014/main" id="{8704C4FD-94C6-44C8-9AD8-D576122C9378}"/>
                </a:ext>
              </a:extLst>
            </p:cNvPr>
            <p:cNvSpPr/>
            <p:nvPr/>
          </p:nvSpPr>
          <p:spPr>
            <a:xfrm>
              <a:off x="7720570" y="3568671"/>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0" name="Rectangle 29">
              <a:extLst>
                <a:ext uri="{FF2B5EF4-FFF2-40B4-BE49-F238E27FC236}">
                  <a16:creationId xmlns:a16="http://schemas.microsoft.com/office/drawing/2014/main" id="{157A3015-CB2A-4494-B331-08E75434F573}"/>
                </a:ext>
              </a:extLst>
            </p:cNvPr>
            <p:cNvSpPr/>
            <p:nvPr/>
          </p:nvSpPr>
          <p:spPr>
            <a:xfrm>
              <a:off x="7970437" y="3545712"/>
              <a:ext cx="1664494"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Notice for Intent to Ballot Due</a:t>
              </a:r>
            </a:p>
          </p:txBody>
        </p:sp>
        <p:sp>
          <p:nvSpPr>
            <p:cNvPr id="31" name="Flowchart: Decision 30">
              <a:extLst>
                <a:ext uri="{FF2B5EF4-FFF2-40B4-BE49-F238E27FC236}">
                  <a16:creationId xmlns:a16="http://schemas.microsoft.com/office/drawing/2014/main" id="{0AFD6833-CB3B-4262-B1A6-350AB5391788}"/>
                </a:ext>
              </a:extLst>
            </p:cNvPr>
            <p:cNvSpPr/>
            <p:nvPr/>
          </p:nvSpPr>
          <p:spPr>
            <a:xfrm>
              <a:off x="8622710" y="4171772"/>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2" name="Rectangle 31">
              <a:extLst>
                <a:ext uri="{FF2B5EF4-FFF2-40B4-BE49-F238E27FC236}">
                  <a16:creationId xmlns:a16="http://schemas.microsoft.com/office/drawing/2014/main" id="{9CDFDAFF-AE46-4206-B881-381A944A865F}"/>
                </a:ext>
              </a:extLst>
            </p:cNvPr>
            <p:cNvSpPr/>
            <p:nvPr/>
          </p:nvSpPr>
          <p:spPr>
            <a:xfrm>
              <a:off x="8878673" y="4118659"/>
              <a:ext cx="1287185"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RA FHIR IG submitted</a:t>
              </a:r>
            </a:p>
          </p:txBody>
        </p:sp>
        <p:sp>
          <p:nvSpPr>
            <p:cNvPr id="40" name="Flowchart: Decision 39">
              <a:extLst>
                <a:ext uri="{FF2B5EF4-FFF2-40B4-BE49-F238E27FC236}">
                  <a16:creationId xmlns:a16="http://schemas.microsoft.com/office/drawing/2014/main" id="{7E19BC88-CD03-48B4-9470-3FEBEB0A26FC}"/>
                </a:ext>
              </a:extLst>
            </p:cNvPr>
            <p:cNvSpPr/>
            <p:nvPr/>
          </p:nvSpPr>
          <p:spPr>
            <a:xfrm>
              <a:off x="9559594" y="4962424"/>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1" name="Rectangle 40">
              <a:extLst>
                <a:ext uri="{FF2B5EF4-FFF2-40B4-BE49-F238E27FC236}">
                  <a16:creationId xmlns:a16="http://schemas.microsoft.com/office/drawing/2014/main" id="{AD58769F-6B08-4F0C-AA50-41EBE4816792}"/>
                </a:ext>
              </a:extLst>
            </p:cNvPr>
            <p:cNvSpPr/>
            <p:nvPr/>
          </p:nvSpPr>
          <p:spPr>
            <a:xfrm>
              <a:off x="9789934" y="4936688"/>
              <a:ext cx="1269421"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Working Group Meeting</a:t>
              </a:r>
            </a:p>
          </p:txBody>
        </p:sp>
        <p:sp>
          <p:nvSpPr>
            <p:cNvPr id="35" name="Flowchart: Decision 28">
              <a:extLst>
                <a:ext uri="{FF2B5EF4-FFF2-40B4-BE49-F238E27FC236}">
                  <a16:creationId xmlns:a16="http://schemas.microsoft.com/office/drawing/2014/main" id="{071D6024-1380-1F4D-AAA0-A0BCE2E58E32}"/>
                </a:ext>
              </a:extLst>
            </p:cNvPr>
            <p:cNvSpPr/>
            <p:nvPr/>
          </p:nvSpPr>
          <p:spPr>
            <a:xfrm>
              <a:off x="1839429" y="2571189"/>
              <a:ext cx="184309" cy="160017"/>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7" name="Rectangle 36">
              <a:extLst>
                <a:ext uri="{FF2B5EF4-FFF2-40B4-BE49-F238E27FC236}">
                  <a16:creationId xmlns:a16="http://schemas.microsoft.com/office/drawing/2014/main" id="{783AF15E-BC85-134B-A770-82A68C5D4BF1}"/>
                </a:ext>
              </a:extLst>
            </p:cNvPr>
            <p:cNvSpPr/>
            <p:nvPr/>
          </p:nvSpPr>
          <p:spPr>
            <a:xfrm>
              <a:off x="2049781" y="2548230"/>
              <a:ext cx="993398"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PSS Submitted</a:t>
              </a:r>
            </a:p>
          </p:txBody>
        </p:sp>
        <p:sp>
          <p:nvSpPr>
            <p:cNvPr id="26" name="Rectangle 25">
              <a:extLst>
                <a:ext uri="{FF2B5EF4-FFF2-40B4-BE49-F238E27FC236}">
                  <a16:creationId xmlns:a16="http://schemas.microsoft.com/office/drawing/2014/main" id="{4E2FF745-A0EC-5D43-AB57-78159135668B}"/>
                </a:ext>
              </a:extLst>
            </p:cNvPr>
            <p:cNvSpPr/>
            <p:nvPr/>
          </p:nvSpPr>
          <p:spPr>
            <a:xfrm>
              <a:off x="1764983" y="5501007"/>
              <a:ext cx="1442345" cy="278606"/>
            </a:xfrm>
            <a:prstGeom prst="rect">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srgbClr val="002060"/>
                  </a:solidFill>
                  <a:latin typeface="Calibri" panose="020F0502020204030204"/>
                </a:rPr>
                <a:t>MedMorph Project Activities</a:t>
              </a:r>
            </a:p>
          </p:txBody>
        </p:sp>
        <p:sp>
          <p:nvSpPr>
            <p:cNvPr id="28" name="Rectangle 27">
              <a:extLst>
                <a:ext uri="{FF2B5EF4-FFF2-40B4-BE49-F238E27FC236}">
                  <a16:creationId xmlns:a16="http://schemas.microsoft.com/office/drawing/2014/main" id="{1125FF02-6B9B-3646-ABF1-E8B17AD7DC29}"/>
                </a:ext>
              </a:extLst>
            </p:cNvPr>
            <p:cNvSpPr/>
            <p:nvPr/>
          </p:nvSpPr>
          <p:spPr>
            <a:xfrm>
              <a:off x="1764982" y="5191963"/>
              <a:ext cx="1442346" cy="2552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Processes</a:t>
              </a:r>
            </a:p>
          </p:txBody>
        </p:sp>
        <p:sp>
          <p:nvSpPr>
            <p:cNvPr id="3" name="TextBox 2">
              <a:extLst>
                <a:ext uri="{FF2B5EF4-FFF2-40B4-BE49-F238E27FC236}">
                  <a16:creationId xmlns:a16="http://schemas.microsoft.com/office/drawing/2014/main" id="{C171573C-D91B-EE4E-ACBF-C0C5604041DA}"/>
                </a:ext>
              </a:extLst>
            </p:cNvPr>
            <p:cNvSpPr txBox="1"/>
            <p:nvPr/>
          </p:nvSpPr>
          <p:spPr>
            <a:xfrm>
              <a:off x="1764982" y="4892392"/>
              <a:ext cx="697370" cy="300082"/>
            </a:xfrm>
            <a:prstGeom prst="rect">
              <a:avLst/>
            </a:prstGeom>
            <a:noFill/>
          </p:spPr>
          <p:txBody>
            <a:bodyPr wrap="none" rtlCol="0">
              <a:spAutoFit/>
            </a:bodyPr>
            <a:lstStyle/>
            <a:p>
              <a:pPr defTabSz="685800"/>
              <a:r>
                <a:rPr lang="en-US" sz="1350" b="1" dirty="0">
                  <a:solidFill>
                    <a:prstClr val="black"/>
                  </a:solidFill>
                  <a:latin typeface="Calibri" panose="020F0502020204030204"/>
                </a:rPr>
                <a:t>Legend</a:t>
              </a:r>
            </a:p>
          </p:txBody>
        </p:sp>
        <p:sp>
          <p:nvSpPr>
            <p:cNvPr id="4" name="Rounded Rectangle 3">
              <a:extLst>
                <a:ext uri="{FF2B5EF4-FFF2-40B4-BE49-F238E27FC236}">
                  <a16:creationId xmlns:a16="http://schemas.microsoft.com/office/drawing/2014/main" id="{70DE1A73-9467-7046-A36F-0B80381B0BFE}"/>
                </a:ext>
              </a:extLst>
            </p:cNvPr>
            <p:cNvSpPr/>
            <p:nvPr/>
          </p:nvSpPr>
          <p:spPr>
            <a:xfrm>
              <a:off x="1684318" y="4859631"/>
              <a:ext cx="1603169" cy="10359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grpSp>
      <p:sp>
        <p:nvSpPr>
          <p:cNvPr id="38" name="Flowchart: Decision 37">
            <a:extLst>
              <a:ext uri="{FF2B5EF4-FFF2-40B4-BE49-F238E27FC236}">
                <a16:creationId xmlns:a16="http://schemas.microsoft.com/office/drawing/2014/main" id="{4424A4F3-DF07-44A4-844D-6E867E63EE89}"/>
              </a:ext>
            </a:extLst>
          </p:cNvPr>
          <p:cNvSpPr/>
          <p:nvPr/>
        </p:nvSpPr>
        <p:spPr>
          <a:xfrm>
            <a:off x="6852312" y="5623485"/>
            <a:ext cx="235250" cy="183919"/>
          </a:xfrm>
          <a:prstGeom prst="flowChartDecisi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2" name="Rectangle 41">
            <a:extLst>
              <a:ext uri="{FF2B5EF4-FFF2-40B4-BE49-F238E27FC236}">
                <a16:creationId xmlns:a16="http://schemas.microsoft.com/office/drawing/2014/main" id="{5917D8A0-7A18-4119-B38C-8B3FB2DE0BAA}"/>
              </a:ext>
            </a:extLst>
          </p:cNvPr>
          <p:cNvSpPr/>
          <p:nvPr/>
        </p:nvSpPr>
        <p:spPr>
          <a:xfrm>
            <a:off x="7275507" y="5579245"/>
            <a:ext cx="2124546" cy="29340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825" b="1" dirty="0">
                <a:solidFill>
                  <a:prstClr val="white"/>
                </a:solidFill>
                <a:latin typeface="Calibri" panose="020F0502020204030204"/>
              </a:rPr>
              <a:t>HL7 Sept 2020 FHIR Connectathon</a:t>
            </a:r>
          </a:p>
        </p:txBody>
      </p:sp>
      <p:cxnSp>
        <p:nvCxnSpPr>
          <p:cNvPr id="5" name="Straight Connector 4">
            <a:extLst>
              <a:ext uri="{FF2B5EF4-FFF2-40B4-BE49-F238E27FC236}">
                <a16:creationId xmlns:a16="http://schemas.microsoft.com/office/drawing/2014/main" id="{3BA3F58A-4D03-49D0-9221-9D8CAEC9001B}"/>
              </a:ext>
            </a:extLst>
          </p:cNvPr>
          <p:cNvCxnSpPr>
            <a:cxnSpLocks/>
          </p:cNvCxnSpPr>
          <p:nvPr/>
        </p:nvCxnSpPr>
        <p:spPr>
          <a:xfrm>
            <a:off x="6256687" y="2196991"/>
            <a:ext cx="0" cy="3862055"/>
          </a:xfrm>
          <a:prstGeom prst="line">
            <a:avLst/>
          </a:prstGeom>
          <a:ln w="3175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40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48357-2B1D-4C33-844B-E0FC3CECC022}"/>
              </a:ext>
            </a:extLst>
          </p:cNvPr>
          <p:cNvSpPr>
            <a:spLocks noGrp="1"/>
          </p:cNvSpPr>
          <p:nvPr>
            <p:ph type="title"/>
          </p:nvPr>
        </p:nvSpPr>
        <p:spPr>
          <a:xfrm>
            <a:off x="561975" y="147637"/>
            <a:ext cx="10515600" cy="1325563"/>
          </a:xfrm>
        </p:spPr>
        <p:txBody>
          <a:bodyPr>
            <a:normAutofit/>
          </a:bodyPr>
          <a:lstStyle/>
          <a:p>
            <a:r>
              <a:rPr lang="en-US" sz="3600" b="0" dirty="0"/>
              <a:t>MedMorph: Deliverables and Artifacts</a:t>
            </a:r>
          </a:p>
        </p:txBody>
      </p:sp>
      <p:sp>
        <p:nvSpPr>
          <p:cNvPr id="3" name="Content Placeholder 2">
            <a:extLst>
              <a:ext uri="{FF2B5EF4-FFF2-40B4-BE49-F238E27FC236}">
                <a16:creationId xmlns:a16="http://schemas.microsoft.com/office/drawing/2014/main" id="{D313D690-B600-4BE3-888B-23424ED47293}"/>
              </a:ext>
            </a:extLst>
          </p:cNvPr>
          <p:cNvSpPr>
            <a:spLocks noGrp="1"/>
          </p:cNvSpPr>
          <p:nvPr>
            <p:ph idx="1"/>
          </p:nvPr>
        </p:nvSpPr>
        <p:spPr/>
        <p:txBody>
          <a:bodyPr/>
          <a:lstStyle/>
          <a:p>
            <a:pPr marL="0" indent="0">
              <a:buNone/>
            </a:pPr>
            <a:endParaRPr lang="en-US" dirty="0"/>
          </a:p>
        </p:txBody>
      </p:sp>
      <p:graphicFrame>
        <p:nvGraphicFramePr>
          <p:cNvPr id="4" name="Table 4">
            <a:extLst>
              <a:ext uri="{FF2B5EF4-FFF2-40B4-BE49-F238E27FC236}">
                <a16:creationId xmlns:a16="http://schemas.microsoft.com/office/drawing/2014/main" id="{62A048D1-A96C-482F-92FF-C9064DF46B65}"/>
              </a:ext>
            </a:extLst>
          </p:cNvPr>
          <p:cNvGraphicFramePr>
            <a:graphicFrameLocks noGrp="1"/>
          </p:cNvGraphicFramePr>
          <p:nvPr>
            <p:extLst>
              <p:ext uri="{D42A27DB-BD31-4B8C-83A1-F6EECF244321}">
                <p14:modId xmlns:p14="http://schemas.microsoft.com/office/powerpoint/2010/main" val="2359992759"/>
              </p:ext>
            </p:extLst>
          </p:nvPr>
        </p:nvGraphicFramePr>
        <p:xfrm>
          <a:off x="561975" y="1473200"/>
          <a:ext cx="10515600" cy="48514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638732863"/>
                    </a:ext>
                  </a:extLst>
                </a:gridCol>
                <a:gridCol w="3505200">
                  <a:extLst>
                    <a:ext uri="{9D8B030D-6E8A-4147-A177-3AD203B41FA5}">
                      <a16:colId xmlns:a16="http://schemas.microsoft.com/office/drawing/2014/main" val="618982031"/>
                    </a:ext>
                  </a:extLst>
                </a:gridCol>
                <a:gridCol w="3505200">
                  <a:extLst>
                    <a:ext uri="{9D8B030D-6E8A-4147-A177-3AD203B41FA5}">
                      <a16:colId xmlns:a16="http://schemas.microsoft.com/office/drawing/2014/main" val="2815919684"/>
                    </a:ext>
                  </a:extLst>
                </a:gridCol>
              </a:tblGrid>
              <a:tr h="370840">
                <a:tc>
                  <a:txBody>
                    <a:bodyPr/>
                    <a:lstStyle/>
                    <a:p>
                      <a:r>
                        <a:rPr lang="en-US" dirty="0"/>
                        <a:t>Artifact</a:t>
                      </a:r>
                    </a:p>
                  </a:txBody>
                  <a:tcPr/>
                </a:tc>
                <a:tc>
                  <a:txBody>
                    <a:bodyPr/>
                    <a:lstStyle/>
                    <a:p>
                      <a:r>
                        <a:rPr lang="en-US" dirty="0"/>
                        <a:t>Location</a:t>
                      </a:r>
                    </a:p>
                  </a:txBody>
                  <a:tcPr/>
                </a:tc>
                <a:tc>
                  <a:txBody>
                    <a:bodyPr/>
                    <a:lstStyle/>
                    <a:p>
                      <a:r>
                        <a:rPr lang="en-US" dirty="0"/>
                        <a:t>Use</a:t>
                      </a:r>
                    </a:p>
                  </a:txBody>
                  <a:tcPr/>
                </a:tc>
                <a:extLst>
                  <a:ext uri="{0D108BD9-81ED-4DB2-BD59-A6C34878D82A}">
                    <a16:rowId xmlns:a16="http://schemas.microsoft.com/office/drawing/2014/main" val="1408389673"/>
                  </a:ext>
                </a:extLst>
              </a:tr>
              <a:tr h="370840">
                <a:tc>
                  <a:txBody>
                    <a:bodyPr/>
                    <a:lstStyle/>
                    <a:p>
                      <a:r>
                        <a:rPr lang="en-US" dirty="0"/>
                        <a:t>Reference Architecture Confluence Page</a:t>
                      </a:r>
                    </a:p>
                  </a:txBody>
                  <a:tcPr/>
                </a:tc>
                <a:tc>
                  <a:txBody>
                    <a:bodyPr/>
                    <a:lstStyle/>
                    <a:p>
                      <a:r>
                        <a:rPr lang="en-US" dirty="0">
                          <a:hlinkClick r:id="rId2"/>
                        </a:rPr>
                        <a:t>https://carradora.atlassian.net/wiki/spaces/MedMorph/pages/545914881/Reference+Architecture+Document</a:t>
                      </a:r>
                      <a:endParaRPr lang="en-US" dirty="0"/>
                    </a:p>
                  </a:txBody>
                  <a:tcPr/>
                </a:tc>
                <a:tc>
                  <a:txBody>
                    <a:bodyPr/>
                    <a:lstStyle/>
                    <a:p>
                      <a:r>
                        <a:rPr lang="en-US" dirty="0"/>
                        <a:t>Content will feed into the RA HL7 FHIR Ballot</a:t>
                      </a:r>
                    </a:p>
                  </a:txBody>
                  <a:tcPr/>
                </a:tc>
                <a:extLst>
                  <a:ext uri="{0D108BD9-81ED-4DB2-BD59-A6C34878D82A}">
                    <a16:rowId xmlns:a16="http://schemas.microsoft.com/office/drawing/2014/main" val="3239695677"/>
                  </a:ext>
                </a:extLst>
              </a:tr>
              <a:tr h="370840">
                <a:tc>
                  <a:txBody>
                    <a:bodyPr/>
                    <a:lstStyle/>
                    <a:p>
                      <a:r>
                        <a:rPr lang="en-US" dirty="0"/>
                        <a:t>Health Care Survey Use Case Confluence Page</a:t>
                      </a:r>
                    </a:p>
                  </a:txBody>
                  <a:tcPr/>
                </a:tc>
                <a:tc>
                  <a:txBody>
                    <a:bodyPr/>
                    <a:lstStyle/>
                    <a:p>
                      <a:r>
                        <a:rPr lang="en-US" dirty="0">
                          <a:hlinkClick r:id="rId3"/>
                        </a:rPr>
                        <a:t>https://carradora.atlassian.net/wiki/spaces/MedMorph/pages/692060180/Health+Care+Survey+Use+Case+-+DRAFT</a:t>
                      </a:r>
                      <a:endParaRPr lang="en-US" dirty="0"/>
                    </a:p>
                  </a:txBody>
                  <a:tcPr/>
                </a:tc>
                <a:tc>
                  <a:txBody>
                    <a:bodyPr/>
                    <a:lstStyle/>
                    <a:p>
                      <a:r>
                        <a:rPr lang="en-US" dirty="0"/>
                        <a:t>User story should be supported by the RA</a:t>
                      </a:r>
                    </a:p>
                  </a:txBody>
                  <a:tcPr/>
                </a:tc>
                <a:extLst>
                  <a:ext uri="{0D108BD9-81ED-4DB2-BD59-A6C34878D82A}">
                    <a16:rowId xmlns:a16="http://schemas.microsoft.com/office/drawing/2014/main" val="4037507156"/>
                  </a:ext>
                </a:extLst>
              </a:tr>
              <a:tr h="370840">
                <a:tc>
                  <a:txBody>
                    <a:bodyPr/>
                    <a:lstStyle/>
                    <a:p>
                      <a:r>
                        <a:rPr lang="en-US" dirty="0"/>
                        <a:t>Hepatitis C Use Case Confluence Page</a:t>
                      </a:r>
                    </a:p>
                  </a:txBody>
                  <a:tcPr/>
                </a:tc>
                <a:tc>
                  <a:txBody>
                    <a:bodyPr/>
                    <a:lstStyle/>
                    <a:p>
                      <a:r>
                        <a:rPr lang="en-US" dirty="0">
                          <a:hlinkClick r:id="rId4"/>
                        </a:rPr>
                        <a:t>https://carradora.atlassian.net/wiki/spaces/MedMorph/pages/694452251/Hepatitis+C+Use+Case+-+DRAFT</a:t>
                      </a:r>
                      <a:endParaRPr lang="en-US" dirty="0"/>
                    </a:p>
                  </a:txBody>
                  <a:tcPr/>
                </a:tc>
                <a:tc>
                  <a:txBody>
                    <a:bodyPr/>
                    <a:lstStyle/>
                    <a:p>
                      <a:r>
                        <a:rPr lang="en-US" dirty="0"/>
                        <a:t>User story should be supported by the RA</a:t>
                      </a:r>
                    </a:p>
                  </a:txBody>
                  <a:tcPr/>
                </a:tc>
                <a:extLst>
                  <a:ext uri="{0D108BD9-81ED-4DB2-BD59-A6C34878D82A}">
                    <a16:rowId xmlns:a16="http://schemas.microsoft.com/office/drawing/2014/main" val="1497786516"/>
                  </a:ext>
                </a:extLst>
              </a:tr>
              <a:tr h="370840">
                <a:tc>
                  <a:txBody>
                    <a:bodyPr/>
                    <a:lstStyle/>
                    <a:p>
                      <a:r>
                        <a:rPr lang="en-US" dirty="0"/>
                        <a:t>Cancer Use Case Confluence Page</a:t>
                      </a:r>
                    </a:p>
                  </a:txBody>
                  <a:tcPr/>
                </a:tc>
                <a:tc>
                  <a:txBody>
                    <a:bodyPr/>
                    <a:lstStyle/>
                    <a:p>
                      <a:r>
                        <a:rPr lang="en-US" dirty="0">
                          <a:hlinkClick r:id="rId5"/>
                        </a:rPr>
                        <a:t>https://carradora.atlassian.net/wiki/spaces/MedMorph/pages/699990019/Cancer+Use+Case+-+DRAFT</a:t>
                      </a:r>
                      <a:endParaRPr lang="en-US" dirty="0"/>
                    </a:p>
                  </a:txBody>
                  <a:tcPr/>
                </a:tc>
                <a:tc>
                  <a:txBody>
                    <a:bodyPr/>
                    <a:lstStyle/>
                    <a:p>
                      <a:r>
                        <a:rPr lang="en-US" dirty="0"/>
                        <a:t>User story should be supported by the RA</a:t>
                      </a:r>
                    </a:p>
                  </a:txBody>
                  <a:tcPr/>
                </a:tc>
                <a:extLst>
                  <a:ext uri="{0D108BD9-81ED-4DB2-BD59-A6C34878D82A}">
                    <a16:rowId xmlns:a16="http://schemas.microsoft.com/office/drawing/2014/main" val="1236035643"/>
                  </a:ext>
                </a:extLst>
              </a:tr>
            </a:tbl>
          </a:graphicData>
        </a:graphic>
      </p:graphicFrame>
    </p:spTree>
    <p:extLst>
      <p:ext uri="{BB962C8B-B14F-4D97-AF65-F5344CB8AC3E}">
        <p14:creationId xmlns:p14="http://schemas.microsoft.com/office/powerpoint/2010/main" val="2360899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61500D-16BE-4A07-94D5-F2A5377FB2A3}"/>
              </a:ext>
            </a:extLst>
          </p:cNvPr>
          <p:cNvSpPr>
            <a:spLocks noGrp="1"/>
          </p:cNvSpPr>
          <p:nvPr>
            <p:ph type="title"/>
          </p:nvPr>
        </p:nvSpPr>
        <p:spPr>
          <a:xfrm>
            <a:off x="180623" y="228600"/>
            <a:ext cx="9736636" cy="739185"/>
          </a:xfrm>
        </p:spPr>
        <p:txBody>
          <a:bodyPr>
            <a:noAutofit/>
          </a:bodyPr>
          <a:lstStyle/>
          <a:p>
            <a:pPr fontAlgn="base">
              <a:spcAft>
                <a:spcPct val="0"/>
              </a:spcAft>
            </a:pPr>
            <a:r>
              <a:rPr lang="en-US" sz="3600" b="0" dirty="0">
                <a:ea typeface="ＭＳ Ｐゴシック" charset="0"/>
                <a:cs typeface="Arial" pitchFamily="34" charset="0"/>
              </a:rPr>
              <a:t>HL7: Deliverables and Artifacts</a:t>
            </a:r>
          </a:p>
        </p:txBody>
      </p:sp>
      <p:graphicFrame>
        <p:nvGraphicFramePr>
          <p:cNvPr id="7" name="Table 4">
            <a:extLst>
              <a:ext uri="{FF2B5EF4-FFF2-40B4-BE49-F238E27FC236}">
                <a16:creationId xmlns:a16="http://schemas.microsoft.com/office/drawing/2014/main" id="{750AF550-701F-49C4-9E68-09B4648EB01C}"/>
              </a:ext>
            </a:extLst>
          </p:cNvPr>
          <p:cNvGraphicFramePr>
            <a:graphicFrameLocks noGrp="1"/>
          </p:cNvGraphicFramePr>
          <p:nvPr>
            <p:ph idx="1"/>
            <p:extLst>
              <p:ext uri="{D42A27DB-BD31-4B8C-83A1-F6EECF244321}">
                <p14:modId xmlns:p14="http://schemas.microsoft.com/office/powerpoint/2010/main" val="375127172"/>
              </p:ext>
            </p:extLst>
          </p:nvPr>
        </p:nvGraphicFramePr>
        <p:xfrm>
          <a:off x="95250" y="870541"/>
          <a:ext cx="11849100" cy="5586083"/>
        </p:xfrm>
        <a:graphic>
          <a:graphicData uri="http://schemas.openxmlformats.org/drawingml/2006/table">
            <a:tbl>
              <a:tblPr firstRow="1" bandRow="1">
                <a:tableStyleId>{5C22544A-7EE6-4342-B048-85BDC9FD1C3A}</a:tableStyleId>
              </a:tblPr>
              <a:tblGrid>
                <a:gridCol w="2353728">
                  <a:extLst>
                    <a:ext uri="{9D8B030D-6E8A-4147-A177-3AD203B41FA5}">
                      <a16:colId xmlns:a16="http://schemas.microsoft.com/office/drawing/2014/main" val="112584056"/>
                    </a:ext>
                  </a:extLst>
                </a:gridCol>
                <a:gridCol w="5398785">
                  <a:extLst>
                    <a:ext uri="{9D8B030D-6E8A-4147-A177-3AD203B41FA5}">
                      <a16:colId xmlns:a16="http://schemas.microsoft.com/office/drawing/2014/main" val="1957191507"/>
                    </a:ext>
                  </a:extLst>
                </a:gridCol>
                <a:gridCol w="4096587">
                  <a:extLst>
                    <a:ext uri="{9D8B030D-6E8A-4147-A177-3AD203B41FA5}">
                      <a16:colId xmlns:a16="http://schemas.microsoft.com/office/drawing/2014/main" val="3072109075"/>
                    </a:ext>
                  </a:extLst>
                </a:gridCol>
              </a:tblGrid>
              <a:tr h="275237">
                <a:tc>
                  <a:txBody>
                    <a:bodyPr/>
                    <a:lstStyle/>
                    <a:p>
                      <a:pPr algn="ctr"/>
                      <a:r>
                        <a:rPr lang="en-US" sz="1100" dirty="0"/>
                        <a:t>Date</a:t>
                      </a:r>
                    </a:p>
                  </a:txBody>
                  <a:tcPr marL="51177" marR="51177" marT="25589" marB="25589"/>
                </a:tc>
                <a:tc>
                  <a:txBody>
                    <a:bodyPr/>
                    <a:lstStyle/>
                    <a:p>
                      <a:pPr algn="ctr"/>
                      <a:r>
                        <a:rPr lang="en-US" sz="1100" dirty="0"/>
                        <a:t>Artifact </a:t>
                      </a:r>
                    </a:p>
                  </a:txBody>
                  <a:tcPr marL="51177" marR="51177" marT="25589" marB="25589"/>
                </a:tc>
                <a:tc>
                  <a:txBody>
                    <a:bodyPr/>
                    <a:lstStyle/>
                    <a:p>
                      <a:pPr algn="ctr"/>
                      <a:r>
                        <a:rPr lang="en-US" sz="1100" dirty="0"/>
                        <a:t>Status</a:t>
                      </a:r>
                    </a:p>
                  </a:txBody>
                  <a:tcPr marL="51177" marR="51177" marT="25589" marB="25589"/>
                </a:tc>
                <a:extLst>
                  <a:ext uri="{0D108BD9-81ED-4DB2-BD59-A6C34878D82A}">
                    <a16:rowId xmlns:a16="http://schemas.microsoft.com/office/drawing/2014/main" val="870578944"/>
                  </a:ext>
                </a:extLst>
              </a:tr>
              <a:tr h="261467">
                <a:tc>
                  <a:txBody>
                    <a:bodyPr/>
                    <a:lstStyle/>
                    <a:p>
                      <a:r>
                        <a:rPr lang="en-US" sz="1000" dirty="0"/>
                        <a:t>February 20, 2020</a:t>
                      </a:r>
                    </a:p>
                  </a:txBody>
                  <a:tcPr marL="51177" marR="51177" marT="25589" marB="25589"/>
                </a:tc>
                <a:tc>
                  <a:txBody>
                    <a:bodyPr/>
                    <a:lstStyle/>
                    <a:p>
                      <a:r>
                        <a:rPr lang="en-US" sz="1000" dirty="0"/>
                        <a:t>Draft PSS Presented to the HL7 Supporting WG</a:t>
                      </a:r>
                    </a:p>
                  </a:txBody>
                  <a:tcPr marL="51177" marR="51177" marT="25589" marB="25589"/>
                </a:tc>
                <a:tc>
                  <a:txBody>
                    <a:bodyPr/>
                    <a:lstStyle/>
                    <a:p>
                      <a:r>
                        <a:rPr lang="en-US" sz="1000" dirty="0"/>
                        <a:t>Completed</a:t>
                      </a:r>
                    </a:p>
                  </a:txBody>
                  <a:tcPr marL="51177" marR="51177" marT="25589" marB="25589"/>
                </a:tc>
                <a:extLst>
                  <a:ext uri="{0D108BD9-81ED-4DB2-BD59-A6C34878D82A}">
                    <a16:rowId xmlns:a16="http://schemas.microsoft.com/office/drawing/2014/main" val="2611354358"/>
                  </a:ext>
                </a:extLst>
              </a:tr>
              <a:tr h="640674">
                <a:tc>
                  <a:txBody>
                    <a:bodyPr/>
                    <a:lstStyle/>
                    <a:p>
                      <a:r>
                        <a:rPr lang="en-US" sz="1000" dirty="0"/>
                        <a:t>February 21, 2020</a:t>
                      </a:r>
                    </a:p>
                  </a:txBody>
                  <a:tcPr marL="51177" marR="51177" marT="25589" marB="25589"/>
                </a:tc>
                <a:tc>
                  <a:txBody>
                    <a:bodyPr/>
                    <a:lstStyle/>
                    <a:p>
                      <a:r>
                        <a:rPr lang="en-US" sz="1000" dirty="0"/>
                        <a:t>Submit PSS Scope Statement for September 2020 Ballot Cycle</a:t>
                      </a:r>
                    </a:p>
                  </a:txBody>
                  <a:tcPr marL="51177" marR="51177" marT="25589" marB="25589"/>
                </a:tc>
                <a:tc>
                  <a:txBody>
                    <a:bodyPr/>
                    <a:lstStyle/>
                    <a:p>
                      <a:r>
                        <a:rPr lang="en-US" sz="1000" dirty="0"/>
                        <a:t>Completed</a:t>
                      </a:r>
                    </a:p>
                    <a:p>
                      <a:pPr marL="0" marR="0" lvl="0" indent="0" algn="l" defTabSz="679320" rtl="0" eaLnBrk="1" fontAlgn="auto" latinLnBrk="0" hangingPunct="1">
                        <a:lnSpc>
                          <a:spcPct val="100000"/>
                        </a:lnSpc>
                        <a:spcBef>
                          <a:spcPts val="0"/>
                        </a:spcBef>
                        <a:spcAft>
                          <a:spcPts val="0"/>
                        </a:spcAft>
                        <a:buClrTx/>
                        <a:buSzTx/>
                        <a:buFontTx/>
                        <a:buNone/>
                        <a:tabLst/>
                        <a:defRPr/>
                      </a:pPr>
                      <a:r>
                        <a:rPr lang="en-US" sz="1000" dirty="0">
                          <a:hlinkClick r:id="rId2"/>
                        </a:rPr>
                        <a:t>https://confluence.hl7.org/display/PHWG/Making+EHR+Data+More+Available+for+Research+and+Public+Health+%28MedMorph%29+Reference+Architecture+HL7+FHIR+Implementation+Guide</a:t>
                      </a:r>
                      <a:endParaRPr lang="en-US" sz="1000" dirty="0"/>
                    </a:p>
                  </a:txBody>
                  <a:tcPr marL="51177" marR="51177" marT="25589" marB="25589"/>
                </a:tc>
                <a:extLst>
                  <a:ext uri="{0D108BD9-81ED-4DB2-BD59-A6C34878D82A}">
                    <a16:rowId xmlns:a16="http://schemas.microsoft.com/office/drawing/2014/main" val="3480152535"/>
                  </a:ext>
                </a:extLst>
              </a:tr>
              <a:tr h="294134">
                <a:tc>
                  <a:txBody>
                    <a:bodyPr/>
                    <a:lstStyle/>
                    <a:p>
                      <a:r>
                        <a:rPr lang="en-US" sz="1000" dirty="0"/>
                        <a:t>April 19, 2020</a:t>
                      </a:r>
                    </a:p>
                  </a:txBody>
                  <a:tcPr marL="51177" marR="51177" marT="25589" marB="25589"/>
                </a:tc>
                <a:tc>
                  <a:txBody>
                    <a:bodyPr/>
                    <a:lstStyle/>
                    <a:p>
                      <a:r>
                        <a:rPr lang="en-US" sz="1100" dirty="0"/>
                        <a:t>HL7 Steering Division Approval</a:t>
                      </a:r>
                    </a:p>
                  </a:txBody>
                  <a:tcPr marL="51177" marR="51177" marT="25589" marB="25589"/>
                </a:tc>
                <a:tc>
                  <a:txBody>
                    <a:bodyPr/>
                    <a:lstStyle/>
                    <a:p>
                      <a:r>
                        <a:rPr lang="en-US" sz="1000" dirty="0"/>
                        <a:t>Completed, PSS Approved</a:t>
                      </a:r>
                    </a:p>
                  </a:txBody>
                  <a:tcPr marL="51177" marR="51177" marT="25589" marB="25589"/>
                </a:tc>
                <a:extLst>
                  <a:ext uri="{0D108BD9-81ED-4DB2-BD59-A6C34878D82A}">
                    <a16:rowId xmlns:a16="http://schemas.microsoft.com/office/drawing/2014/main" val="176731252"/>
                  </a:ext>
                </a:extLst>
              </a:tr>
              <a:tr h="261467">
                <a:tc>
                  <a:txBody>
                    <a:bodyPr/>
                    <a:lstStyle/>
                    <a:p>
                      <a:r>
                        <a:rPr lang="en-US" sz="1000" dirty="0"/>
                        <a:t>July 21</a:t>
                      </a:r>
                      <a:r>
                        <a:rPr lang="en-US" sz="1000" baseline="30000" dirty="0"/>
                        <a:t>st</a:t>
                      </a:r>
                      <a:endParaRPr lang="en-US" sz="1000" dirty="0"/>
                    </a:p>
                  </a:txBody>
                  <a:tcPr marL="51177" marR="51177" marT="25589" marB="25589"/>
                </a:tc>
                <a:tc>
                  <a:txBody>
                    <a:bodyPr/>
                    <a:lstStyle/>
                    <a:p>
                      <a:r>
                        <a:rPr lang="en-US" sz="1100" dirty="0"/>
                        <a:t>Connectathon Proposal</a:t>
                      </a:r>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1334673784"/>
                  </a:ext>
                </a:extLst>
              </a:tr>
              <a:tr h="374700">
                <a:tc>
                  <a:txBody>
                    <a:bodyPr/>
                    <a:lstStyle/>
                    <a:p>
                      <a:r>
                        <a:rPr lang="en-US" sz="1000" dirty="0">
                          <a:highlight>
                            <a:srgbClr val="FFFF00"/>
                          </a:highlight>
                        </a:rPr>
                        <a:t>September 9</a:t>
                      </a:r>
                      <a:r>
                        <a:rPr lang="en-US" sz="1000" baseline="30000" dirty="0">
                          <a:highlight>
                            <a:srgbClr val="FFFF00"/>
                          </a:highlight>
                        </a:rPr>
                        <a:t>th</a:t>
                      </a:r>
                      <a:r>
                        <a:rPr lang="en-US" sz="1000" dirty="0">
                          <a:highlight>
                            <a:srgbClr val="FFFF00"/>
                          </a:highlight>
                        </a:rPr>
                        <a:t>-11</a:t>
                      </a:r>
                      <a:r>
                        <a:rPr lang="en-US" sz="1000" baseline="30000" dirty="0">
                          <a:highlight>
                            <a:srgbClr val="FFFF00"/>
                          </a:highlight>
                        </a:rPr>
                        <a:t>th</a:t>
                      </a:r>
                      <a:r>
                        <a:rPr lang="en-US" sz="1000" dirty="0">
                          <a:highlight>
                            <a:srgbClr val="FFFF00"/>
                          </a:highlight>
                        </a:rPr>
                        <a:t> </a:t>
                      </a:r>
                    </a:p>
                  </a:txBody>
                  <a:tcPr marL="51177" marR="51177" marT="25589" marB="25589"/>
                </a:tc>
                <a:tc>
                  <a:txBody>
                    <a:bodyPr/>
                    <a:lstStyle/>
                    <a:p>
                      <a:r>
                        <a:rPr lang="en-US" sz="1100" dirty="0"/>
                        <a:t>HL7 FHIR Connectathon – Virtual</a:t>
                      </a:r>
                    </a:p>
                    <a:p>
                      <a:r>
                        <a:rPr lang="en-US" sz="1100" dirty="0"/>
                        <a:t>(</a:t>
                      </a:r>
                      <a:r>
                        <a:rPr lang="en-US" sz="1100" dirty="0">
                          <a:hlinkClick r:id="rId3"/>
                        </a:rPr>
                        <a:t>https://www.hl7.org/events/fhir/connectathon/2020/09/</a:t>
                      </a:r>
                      <a:endParaRPr lang="en-US" sz="1100" dirty="0"/>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3994443943"/>
                  </a:ext>
                </a:extLst>
              </a:tr>
              <a:tr h="824553">
                <a:tc>
                  <a:txBody>
                    <a:bodyPr/>
                    <a:lstStyle/>
                    <a:p>
                      <a:r>
                        <a:rPr lang="en-US" sz="1000" dirty="0">
                          <a:highlight>
                            <a:srgbClr val="FFFF00"/>
                          </a:highlight>
                        </a:rPr>
                        <a:t>September 21</a:t>
                      </a:r>
                      <a:r>
                        <a:rPr lang="en-US" sz="1000" baseline="30000" dirty="0">
                          <a:highlight>
                            <a:srgbClr val="FFFF00"/>
                          </a:highlight>
                        </a:rPr>
                        <a:t>st</a:t>
                      </a:r>
                      <a:r>
                        <a:rPr lang="en-US" sz="1000" dirty="0">
                          <a:highlight>
                            <a:srgbClr val="FFFF00"/>
                          </a:highlight>
                        </a:rPr>
                        <a:t>-25</a:t>
                      </a:r>
                      <a:r>
                        <a:rPr lang="en-US" sz="1000" baseline="30000" dirty="0">
                          <a:highlight>
                            <a:srgbClr val="FFFF00"/>
                          </a:highlight>
                        </a:rPr>
                        <a:t>th</a:t>
                      </a:r>
                      <a:r>
                        <a:rPr lang="en-US" sz="1000" dirty="0">
                          <a:highlight>
                            <a:srgbClr val="FFFF00"/>
                          </a:highlight>
                        </a:rPr>
                        <a:t>, 2020</a:t>
                      </a:r>
                    </a:p>
                  </a:txBody>
                  <a:tcPr marL="51177" marR="51177" marT="25589" marB="25589"/>
                </a:tc>
                <a:tc>
                  <a:txBody>
                    <a:bodyPr/>
                    <a:lstStyle/>
                    <a:p>
                      <a:r>
                        <a:rPr lang="en-US" sz="1100" dirty="0"/>
                        <a:t>HL7 Workgroup Meeting – Virtual</a:t>
                      </a:r>
                    </a:p>
                    <a:p>
                      <a:r>
                        <a:rPr lang="en-US" sz="1000" dirty="0">
                          <a:hlinkClick r:id="rId4"/>
                        </a:rPr>
                        <a:t>https://www.hl7.org/events/working_group_meeting/2020/09/index.cfm?utm_source=HL7+Members+Verified+Oct+2019+Large+List&amp;utm_campaign=1c006492ee-EMAIL_CAMPAIGN_2018_01_29_COPY_01&amp;utm_medium=email&amp;utm_term=0_06eea0748f-1c006492ee-55792321</a:t>
                      </a:r>
                      <a:endParaRPr lang="en-US" sz="1000" dirty="0"/>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4212568211"/>
                  </a:ext>
                </a:extLst>
              </a:tr>
              <a:tr h="287594">
                <a:tc>
                  <a:txBody>
                    <a:bodyPr/>
                    <a:lstStyle/>
                    <a:p>
                      <a:r>
                        <a:rPr lang="en-US" sz="1000" b="1" dirty="0">
                          <a:highlight>
                            <a:srgbClr val="FFFF00"/>
                          </a:highlight>
                        </a:rPr>
                        <a:t>Submit FHIR IG Proposal</a:t>
                      </a:r>
                    </a:p>
                  </a:txBody>
                  <a:tcPr marL="51177" marR="51177" marT="25589" marB="25589"/>
                </a:tc>
                <a:tc>
                  <a:txBody>
                    <a:bodyPr/>
                    <a:lstStyle/>
                    <a:p>
                      <a:r>
                        <a:rPr lang="en-US" sz="1100" dirty="0"/>
                        <a:t>October 18</a:t>
                      </a:r>
                      <a:r>
                        <a:rPr lang="en-US" sz="1100" baseline="30000" dirty="0"/>
                        <a:t>th</a:t>
                      </a:r>
                      <a:r>
                        <a:rPr lang="en-US" sz="1100" dirty="0"/>
                        <a:t> </a:t>
                      </a:r>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1274756966"/>
                  </a:ext>
                </a:extLst>
              </a:tr>
              <a:tr h="365353">
                <a:tc>
                  <a:txBody>
                    <a:bodyPr/>
                    <a:lstStyle/>
                    <a:p>
                      <a:r>
                        <a:rPr lang="en-US" sz="1000" dirty="0">
                          <a:highlight>
                            <a:srgbClr val="FFFF00"/>
                          </a:highlight>
                        </a:rPr>
                        <a:t>Submit Notice For Intent to Ballot</a:t>
                      </a:r>
                    </a:p>
                  </a:txBody>
                  <a:tcPr marL="51177" marR="51177" marT="25589" marB="25589"/>
                </a:tc>
                <a:tc>
                  <a:txBody>
                    <a:bodyPr/>
                    <a:lstStyle/>
                    <a:p>
                      <a:r>
                        <a:rPr lang="en-US" sz="1100" dirty="0"/>
                        <a:t>November 1</a:t>
                      </a:r>
                      <a:r>
                        <a:rPr lang="en-US" sz="1100" baseline="30000" dirty="0"/>
                        <a:t>st</a:t>
                      </a:r>
                      <a:endParaRPr lang="en-US" sz="1100" dirty="0"/>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1883909223"/>
                  </a:ext>
                </a:extLst>
              </a:tr>
              <a:tr h="388240">
                <a:tc>
                  <a:txBody>
                    <a:bodyPr/>
                    <a:lstStyle/>
                    <a:p>
                      <a:r>
                        <a:rPr lang="en-US" sz="1000" dirty="0">
                          <a:highlight>
                            <a:srgbClr val="FFFF00"/>
                          </a:highlight>
                        </a:rPr>
                        <a:t>Substantive IG complete</a:t>
                      </a:r>
                    </a:p>
                  </a:txBody>
                  <a:tcPr marL="51177" marR="51177" marT="25589" marB="25589"/>
                </a:tc>
                <a:tc>
                  <a:txBody>
                    <a:bodyPr/>
                    <a:lstStyle/>
                    <a:p>
                      <a:r>
                        <a:rPr lang="en-US" sz="1100" dirty="0"/>
                        <a:t>November 1</a:t>
                      </a:r>
                      <a:r>
                        <a:rPr lang="en-US" sz="1100" baseline="30000" dirty="0"/>
                        <a:t>st</a:t>
                      </a:r>
                      <a:endParaRPr lang="en-US" sz="1100" dirty="0"/>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86409607"/>
                  </a:ext>
                </a:extLst>
              </a:tr>
              <a:tr h="369249">
                <a:tc>
                  <a:txBody>
                    <a:bodyPr/>
                    <a:lstStyle/>
                    <a:p>
                      <a:r>
                        <a:rPr lang="en-US" sz="1000" dirty="0">
                          <a:highlight>
                            <a:srgbClr val="FFFF00"/>
                          </a:highlight>
                        </a:rPr>
                        <a:t>Ballot Due</a:t>
                      </a:r>
                    </a:p>
                  </a:txBody>
                  <a:tcPr marL="51177" marR="51177" marT="25589" marB="25589"/>
                </a:tc>
                <a:tc>
                  <a:txBody>
                    <a:bodyPr/>
                    <a:lstStyle/>
                    <a:p>
                      <a:r>
                        <a:rPr lang="en-US" sz="1100" dirty="0"/>
                        <a:t>November 24</a:t>
                      </a:r>
                      <a:r>
                        <a:rPr lang="en-US" sz="1100" baseline="30000" dirty="0"/>
                        <a:t>th</a:t>
                      </a:r>
                      <a:endParaRPr lang="en-US" sz="1100" dirty="0"/>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4152232000"/>
                  </a:ext>
                </a:extLst>
              </a:tr>
              <a:tr h="369249">
                <a:tc>
                  <a:txBody>
                    <a:bodyPr/>
                    <a:lstStyle/>
                    <a:p>
                      <a:r>
                        <a:rPr lang="en-US" sz="1000" dirty="0">
                          <a:highlight>
                            <a:srgbClr val="FFFF00"/>
                          </a:highlight>
                        </a:rPr>
                        <a:t>Ballot opens for voting</a:t>
                      </a:r>
                    </a:p>
                  </a:txBody>
                  <a:tcPr marL="51177" marR="51177" marT="25589" marB="25589"/>
                </a:tc>
                <a:tc>
                  <a:txBody>
                    <a:bodyPr/>
                    <a:lstStyle/>
                    <a:p>
                      <a:r>
                        <a:rPr lang="en-US" sz="1100" dirty="0"/>
                        <a:t>December 13</a:t>
                      </a:r>
                      <a:r>
                        <a:rPr lang="en-US" sz="1100" baseline="30000" dirty="0"/>
                        <a:t>th</a:t>
                      </a:r>
                      <a:endParaRPr lang="en-US" sz="1100" dirty="0"/>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953609771"/>
                  </a:ext>
                </a:extLst>
              </a:tr>
              <a:tr h="369249">
                <a:tc>
                  <a:txBody>
                    <a:bodyPr/>
                    <a:lstStyle/>
                    <a:p>
                      <a:r>
                        <a:rPr lang="en-US" sz="1000" dirty="0">
                          <a:highlight>
                            <a:srgbClr val="FFFF00"/>
                          </a:highlight>
                        </a:rPr>
                        <a:t>January HL7 Connectathon</a:t>
                      </a:r>
                    </a:p>
                  </a:txBody>
                  <a:tcPr marL="51177" marR="51177" marT="25589" marB="25589"/>
                </a:tc>
                <a:tc>
                  <a:txBody>
                    <a:bodyPr/>
                    <a:lstStyle/>
                    <a:p>
                      <a:r>
                        <a:rPr lang="en-US" sz="1100" dirty="0"/>
                        <a:t>January 16-17, 2021</a:t>
                      </a:r>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1007978152"/>
                  </a:ext>
                </a:extLst>
              </a:tr>
              <a:tr h="469190">
                <a:tc>
                  <a:txBody>
                    <a:bodyPr/>
                    <a:lstStyle/>
                    <a:p>
                      <a:r>
                        <a:rPr lang="en-US" sz="1000" dirty="0">
                          <a:highlight>
                            <a:srgbClr val="FFFF00"/>
                          </a:highlight>
                        </a:rPr>
                        <a:t>January HL7 WG Meeting</a:t>
                      </a:r>
                    </a:p>
                  </a:txBody>
                  <a:tcPr marL="51177" marR="51177" marT="25589" marB="25589"/>
                </a:tc>
                <a:tc>
                  <a:txBody>
                    <a:bodyPr/>
                    <a:lstStyle/>
                    <a:p>
                      <a:r>
                        <a:rPr lang="en-US" sz="1100" dirty="0"/>
                        <a:t>January 18-22, 2021</a:t>
                      </a:r>
                    </a:p>
                  </a:txBody>
                  <a:tcPr marL="51177" marR="51177" marT="25589" marB="25589"/>
                </a:tc>
                <a:tc>
                  <a:txBody>
                    <a:bodyPr/>
                    <a:lstStyle/>
                    <a:p>
                      <a:endParaRPr lang="en-US" sz="1000" dirty="0"/>
                    </a:p>
                  </a:txBody>
                  <a:tcPr marL="51177" marR="51177" marT="25589" marB="25589"/>
                </a:tc>
                <a:extLst>
                  <a:ext uri="{0D108BD9-81ED-4DB2-BD59-A6C34878D82A}">
                    <a16:rowId xmlns:a16="http://schemas.microsoft.com/office/drawing/2014/main" val="2894762640"/>
                  </a:ext>
                </a:extLst>
              </a:tr>
            </a:tbl>
          </a:graphicData>
        </a:graphic>
      </p:graphicFrame>
      <p:sp>
        <p:nvSpPr>
          <p:cNvPr id="2" name="TextBox 1">
            <a:extLst>
              <a:ext uri="{FF2B5EF4-FFF2-40B4-BE49-F238E27FC236}">
                <a16:creationId xmlns:a16="http://schemas.microsoft.com/office/drawing/2014/main" id="{F3C856B8-FA00-40F9-A4CF-2F8333F8EFFE}"/>
              </a:ext>
            </a:extLst>
          </p:cNvPr>
          <p:cNvSpPr txBox="1"/>
          <p:nvPr/>
        </p:nvSpPr>
        <p:spPr>
          <a:xfrm>
            <a:off x="247650" y="6519446"/>
            <a:ext cx="11696700" cy="338554"/>
          </a:xfrm>
          <a:prstGeom prst="rect">
            <a:avLst/>
          </a:prstGeom>
          <a:noFill/>
        </p:spPr>
        <p:txBody>
          <a:bodyPr wrap="square" rtlCol="0">
            <a:spAutoFit/>
          </a:bodyPr>
          <a:lstStyle/>
          <a:p>
            <a:pPr algn="ct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https://confluence.hl7.org/display/HL7/HL7+Calendars#a024f57c-d5fc-4f39-8b26-bf9f1e280100-35717172</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p>
        </p:txBody>
      </p:sp>
    </p:spTree>
    <p:extLst>
      <p:ext uri="{BB962C8B-B14F-4D97-AF65-F5344CB8AC3E}">
        <p14:creationId xmlns:p14="http://schemas.microsoft.com/office/powerpoint/2010/main" val="214452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AA45-E2A9-4D85-87A0-2020B959D500}"/>
              </a:ext>
            </a:extLst>
          </p:cNvPr>
          <p:cNvSpPr>
            <a:spLocks noGrp="1"/>
          </p:cNvSpPr>
          <p:nvPr>
            <p:ph type="title"/>
          </p:nvPr>
        </p:nvSpPr>
        <p:spPr>
          <a:xfrm>
            <a:off x="371789" y="365126"/>
            <a:ext cx="10982011" cy="850726"/>
          </a:xfrm>
        </p:spPr>
        <p:txBody>
          <a:bodyPr>
            <a:normAutofit/>
          </a:bodyPr>
          <a:lstStyle/>
          <a:p>
            <a:r>
              <a:rPr lang="en-US" sz="3200" dirty="0"/>
              <a:t>Participating in the HL7 Connectathon</a:t>
            </a:r>
          </a:p>
        </p:txBody>
      </p:sp>
      <p:sp>
        <p:nvSpPr>
          <p:cNvPr id="3" name="Content Placeholder 2">
            <a:extLst>
              <a:ext uri="{FF2B5EF4-FFF2-40B4-BE49-F238E27FC236}">
                <a16:creationId xmlns:a16="http://schemas.microsoft.com/office/drawing/2014/main" id="{15509205-F889-499F-BE6F-0FAD44583D26}"/>
              </a:ext>
            </a:extLst>
          </p:cNvPr>
          <p:cNvSpPr>
            <a:spLocks noGrp="1"/>
          </p:cNvSpPr>
          <p:nvPr>
            <p:ph idx="1"/>
          </p:nvPr>
        </p:nvSpPr>
        <p:spPr>
          <a:xfrm>
            <a:off x="371789" y="1253331"/>
            <a:ext cx="10515600" cy="4351338"/>
          </a:xfrm>
        </p:spPr>
        <p:txBody>
          <a:bodyPr/>
          <a:lstStyle/>
          <a:p>
            <a:r>
              <a:rPr lang="en-US" dirty="0"/>
              <a:t>Looking for participants to join us in the HL7 Connectathon</a:t>
            </a:r>
          </a:p>
          <a:p>
            <a:pPr lvl="1"/>
            <a:r>
              <a:rPr lang="en-US" dirty="0"/>
              <a:t>Connectathon – September 9-11</a:t>
            </a:r>
          </a:p>
          <a:p>
            <a:pPr lvl="1"/>
            <a:r>
              <a:rPr lang="en-US" dirty="0"/>
              <a:t>Registration: </a:t>
            </a:r>
            <a:r>
              <a:rPr lang="en-US" dirty="0">
                <a:hlinkClick r:id="rId2"/>
              </a:rPr>
              <a:t>https://www.hl7.org/events/fhir/connectathon/2020/09/</a:t>
            </a:r>
            <a:endParaRPr lang="en-US" dirty="0"/>
          </a:p>
          <a:p>
            <a:pPr lvl="2"/>
            <a:r>
              <a:rPr lang="en-US" dirty="0"/>
              <a:t>Member $150, Non-Member $250</a:t>
            </a:r>
          </a:p>
          <a:p>
            <a:pPr lvl="1"/>
            <a:r>
              <a:rPr lang="en-US" dirty="0"/>
              <a:t>Part of the Public Health Track: </a:t>
            </a:r>
            <a:r>
              <a:rPr lang="en-US" dirty="0">
                <a:hlinkClick r:id="rId3"/>
              </a:rPr>
              <a:t>https://confluence.hl7.org/display/FHIR/2020-09+Public+Health+Track</a:t>
            </a:r>
            <a:endParaRPr lang="en-US" dirty="0"/>
          </a:p>
          <a:p>
            <a:pPr marL="501253" lvl="2" indent="0">
              <a:buNone/>
            </a:pPr>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791984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3771-479B-4440-B2A7-86E792FB0EE6}"/>
              </a:ext>
            </a:extLst>
          </p:cNvPr>
          <p:cNvSpPr>
            <a:spLocks noGrp="1"/>
          </p:cNvSpPr>
          <p:nvPr>
            <p:ph type="title"/>
          </p:nvPr>
        </p:nvSpPr>
        <p:spPr>
          <a:xfrm>
            <a:off x="536713" y="365125"/>
            <a:ext cx="10817087" cy="1325563"/>
          </a:xfrm>
        </p:spPr>
        <p:txBody>
          <a:bodyPr>
            <a:normAutofit/>
          </a:bodyPr>
          <a:lstStyle/>
          <a:p>
            <a:r>
              <a:rPr lang="en-US" sz="3600" b="0" dirty="0"/>
              <a:t>Upcoming MedMorph Meetings</a:t>
            </a:r>
          </a:p>
        </p:txBody>
      </p:sp>
      <p:sp>
        <p:nvSpPr>
          <p:cNvPr id="3" name="Content Placeholder 2">
            <a:extLst>
              <a:ext uri="{FF2B5EF4-FFF2-40B4-BE49-F238E27FC236}">
                <a16:creationId xmlns:a16="http://schemas.microsoft.com/office/drawing/2014/main" id="{1863E1D0-A7F5-4A2E-9459-7524CBCBD317}"/>
              </a:ext>
            </a:extLst>
          </p:cNvPr>
          <p:cNvSpPr>
            <a:spLocks noGrp="1"/>
          </p:cNvSpPr>
          <p:nvPr>
            <p:ph idx="1"/>
          </p:nvPr>
        </p:nvSpPr>
        <p:spPr>
          <a:xfrm>
            <a:off x="701040" y="1690688"/>
            <a:ext cx="11145520" cy="4802187"/>
          </a:xfrm>
        </p:spPr>
        <p:txBody>
          <a:bodyPr>
            <a:normAutofit fontScale="92500" lnSpcReduction="10000"/>
          </a:bodyPr>
          <a:lstStyle/>
          <a:p>
            <a:pPr marL="0" indent="0">
              <a:buNone/>
            </a:pPr>
            <a:r>
              <a:rPr lang="en-US" sz="3200" dirty="0">
                <a:solidFill>
                  <a:srgbClr val="0070C0"/>
                </a:solidFill>
              </a:rPr>
              <a:t>Next Full TEP Meeting</a:t>
            </a:r>
          </a:p>
          <a:p>
            <a:pPr marL="457200" lvl="1" indent="0">
              <a:lnSpc>
                <a:spcPct val="120000"/>
              </a:lnSpc>
              <a:spcAft>
                <a:spcPts val="600"/>
              </a:spcAft>
              <a:buNone/>
            </a:pPr>
            <a:r>
              <a:rPr lang="en-US" sz="2800" dirty="0"/>
              <a:t>Potential: Wednesday September 16</a:t>
            </a:r>
            <a:r>
              <a:rPr lang="en-US" sz="2800" baseline="30000" dirty="0"/>
              <a:t>th</a:t>
            </a:r>
            <a:r>
              <a:rPr lang="en-US" sz="2800" dirty="0"/>
              <a:t> during the RA WG meeting time 1-2pm ET / 12-1pm CT / 11am-12pm MT / 10-11am PT</a:t>
            </a:r>
          </a:p>
          <a:p>
            <a:pPr marL="0" indent="0">
              <a:buNone/>
            </a:pPr>
            <a:r>
              <a:rPr lang="en-US" sz="3200" dirty="0">
                <a:solidFill>
                  <a:srgbClr val="0070C0"/>
                </a:solidFill>
              </a:rPr>
              <a:t>Reference Architecture Workgroup (Weekly)</a:t>
            </a:r>
          </a:p>
          <a:p>
            <a:pPr marL="0" indent="0">
              <a:buNone/>
            </a:pPr>
            <a:r>
              <a:rPr lang="en-US" sz="3200" dirty="0"/>
              <a:t>	</a:t>
            </a:r>
            <a:r>
              <a:rPr lang="en-US" dirty="0"/>
              <a:t>Wednesdays @ 1-2pm ET / 12-1pm CT / 11am-12pm MT / 10-11am PT</a:t>
            </a:r>
          </a:p>
          <a:p>
            <a:pPr marL="0" indent="0">
              <a:buNone/>
            </a:pPr>
            <a:r>
              <a:rPr lang="en-US" sz="3200" dirty="0">
                <a:solidFill>
                  <a:srgbClr val="0070C0"/>
                </a:solidFill>
              </a:rPr>
              <a:t>Consolidated Use Case Workgroups (Weekly)</a:t>
            </a:r>
          </a:p>
          <a:p>
            <a:pPr marL="0" indent="0">
              <a:buNone/>
            </a:pPr>
            <a:r>
              <a:rPr lang="en-US" sz="3200" dirty="0"/>
              <a:t>	</a:t>
            </a:r>
            <a:r>
              <a:rPr lang="en-US" dirty="0"/>
              <a:t>Thursdays @ 12-1pm ET / 11-12 am CT / 10am-11 am MT / 9-10 am PT</a:t>
            </a:r>
          </a:p>
          <a:p>
            <a:pPr marL="0" indent="0">
              <a:buNone/>
            </a:pPr>
            <a:r>
              <a:rPr lang="en-US" sz="3200" dirty="0">
                <a:solidFill>
                  <a:srgbClr val="0070C0"/>
                </a:solidFill>
              </a:rPr>
              <a:t>Evaluation Workgroup </a:t>
            </a:r>
          </a:p>
          <a:p>
            <a:pPr marL="0" indent="0">
              <a:buNone/>
            </a:pPr>
            <a:r>
              <a:rPr lang="en-US" sz="3200" dirty="0">
                <a:solidFill>
                  <a:srgbClr val="0070C0"/>
                </a:solidFill>
              </a:rPr>
              <a:t>	</a:t>
            </a:r>
            <a:r>
              <a:rPr lang="en-US" dirty="0"/>
              <a:t>Thursdays @ 10 -11 am ET/ 9-10 am CT/ 8-9 am MT/ 7-8 am PT</a:t>
            </a:r>
          </a:p>
          <a:p>
            <a:pPr marL="457200" lvl="1" indent="0">
              <a:buNone/>
            </a:pPr>
            <a:endParaRPr lang="en-US" dirty="0"/>
          </a:p>
          <a:p>
            <a:endParaRPr lang="en-US" sz="3200" dirty="0"/>
          </a:p>
          <a:p>
            <a:endParaRPr lang="en-US" sz="3200" dirty="0"/>
          </a:p>
        </p:txBody>
      </p:sp>
    </p:spTree>
    <p:extLst>
      <p:ext uri="{BB962C8B-B14F-4D97-AF65-F5344CB8AC3E}">
        <p14:creationId xmlns:p14="http://schemas.microsoft.com/office/powerpoint/2010/main" val="4006894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105-5F9D-480F-8290-F12D673E69A9}"/>
              </a:ext>
            </a:extLst>
          </p:cNvPr>
          <p:cNvSpPr>
            <a:spLocks noGrp="1"/>
          </p:cNvSpPr>
          <p:nvPr>
            <p:ph type="title"/>
          </p:nvPr>
        </p:nvSpPr>
        <p:spPr>
          <a:xfrm>
            <a:off x="232064" y="11689"/>
            <a:ext cx="10515600" cy="1325563"/>
          </a:xfrm>
        </p:spPr>
        <p:txBody>
          <a:bodyPr>
            <a:normAutofit/>
          </a:bodyPr>
          <a:lstStyle/>
          <a:p>
            <a:r>
              <a:rPr lang="en-US" sz="3600" b="0" dirty="0"/>
              <a:t>Contacts</a:t>
            </a:r>
          </a:p>
        </p:txBody>
      </p:sp>
      <p:sp>
        <p:nvSpPr>
          <p:cNvPr id="3" name="Content Placeholder 2">
            <a:extLst>
              <a:ext uri="{FF2B5EF4-FFF2-40B4-BE49-F238E27FC236}">
                <a16:creationId xmlns:a16="http://schemas.microsoft.com/office/drawing/2014/main" id="{F1FCCA8F-DB0B-4AB2-A890-E69E3EFC86E0}"/>
              </a:ext>
            </a:extLst>
          </p:cNvPr>
          <p:cNvSpPr>
            <a:spLocks noGrp="1"/>
          </p:cNvSpPr>
          <p:nvPr>
            <p:ph idx="1"/>
          </p:nvPr>
        </p:nvSpPr>
        <p:spPr>
          <a:xfrm>
            <a:off x="232064" y="1212561"/>
            <a:ext cx="11634354" cy="5520748"/>
          </a:xfrm>
        </p:spPr>
        <p:txBody>
          <a:bodyPr>
            <a:normAutofit/>
          </a:bodyPr>
          <a:lstStyle/>
          <a:p>
            <a:pPr marL="0" indent="0">
              <a:buNone/>
            </a:pPr>
            <a:r>
              <a:rPr lang="en-US" sz="2000" dirty="0"/>
              <a:t>CDC Team</a:t>
            </a:r>
          </a:p>
          <a:p>
            <a:pPr lvl="1"/>
            <a:r>
              <a:rPr lang="en-US" sz="1800" dirty="0"/>
              <a:t>Maria Michaels: </a:t>
            </a:r>
            <a:r>
              <a:rPr lang="en-US" sz="1800" dirty="0">
                <a:hlinkClick r:id="rId2"/>
              </a:rPr>
              <a:t>ktx2@cdc.gov</a:t>
            </a:r>
            <a:r>
              <a:rPr lang="en-US" sz="1800" dirty="0"/>
              <a:t> </a:t>
            </a:r>
          </a:p>
          <a:p>
            <a:pPr lvl="1"/>
            <a:r>
              <a:rPr lang="en-US" sz="1800" dirty="0"/>
              <a:t>Wendy Blumenthal: </a:t>
            </a:r>
            <a:r>
              <a:rPr lang="en-US" sz="1800" dirty="0">
                <a:hlinkClick r:id="rId3"/>
              </a:rPr>
              <a:t>wfb6@cdc.gov</a:t>
            </a:r>
            <a:endParaRPr lang="en-US" sz="1800" dirty="0"/>
          </a:p>
          <a:p>
            <a:pPr lvl="1"/>
            <a:r>
              <a:rPr lang="en-US" sz="1800" dirty="0"/>
              <a:t>Arun Srinivasan: </a:t>
            </a:r>
            <a:r>
              <a:rPr lang="en-US" sz="1800" dirty="0">
                <a:hlinkClick r:id="rId4"/>
              </a:rPr>
              <a:t>fos2@cdc.gov</a:t>
            </a:r>
            <a:endParaRPr lang="en-US" sz="1800" dirty="0"/>
          </a:p>
          <a:p>
            <a:pPr lvl="1"/>
            <a:r>
              <a:rPr lang="en-US" sz="1800" dirty="0"/>
              <a:t>Syed Sameemuddin: </a:t>
            </a:r>
            <a:r>
              <a:rPr lang="en-US" sz="1800" dirty="0">
                <a:hlinkClick r:id="rId5"/>
              </a:rPr>
              <a:t>puv5@cdc.gov</a:t>
            </a:r>
            <a:endParaRPr lang="en-US" sz="1800" dirty="0"/>
          </a:p>
          <a:p>
            <a:pPr lvl="1"/>
            <a:r>
              <a:rPr lang="en-US" sz="1800" dirty="0"/>
              <a:t>Aaron Harris: </a:t>
            </a:r>
            <a:r>
              <a:rPr lang="en-US" sz="1800" dirty="0">
                <a:hlinkClick r:id="rId6"/>
              </a:rPr>
              <a:t>ieo9@cdc.gov</a:t>
            </a:r>
            <a:endParaRPr lang="en-US" sz="1800" dirty="0"/>
          </a:p>
          <a:p>
            <a:pPr lvl="1"/>
            <a:r>
              <a:rPr lang="en-US" sz="1800" dirty="0"/>
              <a:t>Brian Gugerty: </a:t>
            </a:r>
            <a:r>
              <a:rPr lang="en-US" sz="1800" dirty="0">
                <a:hlinkClick r:id="rId7"/>
              </a:rPr>
              <a:t>vaz6@cdc.gov</a:t>
            </a:r>
            <a:endParaRPr lang="en-US" sz="1800" dirty="0"/>
          </a:p>
          <a:p>
            <a:pPr lvl="1"/>
            <a:r>
              <a:rPr lang="en-US" sz="1800" dirty="0"/>
              <a:t>Cynthia Bush: </a:t>
            </a:r>
            <a:r>
              <a:rPr lang="en-US" sz="1800" dirty="0">
                <a:hlinkClick r:id="rId8"/>
              </a:rPr>
              <a:t>pdz1@cdc.gov</a:t>
            </a:r>
            <a:endParaRPr lang="en-US" sz="1800" dirty="0"/>
          </a:p>
          <a:p>
            <a:pPr lvl="1"/>
            <a:r>
              <a:rPr lang="en-US" sz="1800" dirty="0"/>
              <a:t>Aaron Harris: </a:t>
            </a:r>
            <a:r>
              <a:rPr lang="en-US" sz="1800" b="0" i="0" dirty="0">
                <a:solidFill>
                  <a:srgbClr val="222222"/>
                </a:solidFill>
                <a:effectLst/>
                <a:hlinkClick r:id="rId6"/>
              </a:rPr>
              <a:t>ieo9@cdc.gov</a:t>
            </a:r>
            <a:r>
              <a:rPr lang="en-US" sz="1800" b="0" i="0" dirty="0">
                <a:solidFill>
                  <a:srgbClr val="222222"/>
                </a:solidFill>
                <a:effectLst/>
              </a:rPr>
              <a:t> </a:t>
            </a:r>
            <a:endParaRPr lang="en-US" sz="1800" dirty="0"/>
          </a:p>
          <a:p>
            <a:pPr marL="0" indent="0">
              <a:buNone/>
            </a:pPr>
            <a:r>
              <a:rPr lang="en-US" sz="2000" dirty="0"/>
              <a:t>TEP Co-Chairs</a:t>
            </a:r>
          </a:p>
          <a:p>
            <a:pPr lvl="1"/>
            <a:r>
              <a:rPr lang="en-US" sz="1800" dirty="0"/>
              <a:t>John Loonsk: </a:t>
            </a:r>
            <a:r>
              <a:rPr lang="en-US" sz="1800" dirty="0">
                <a:hlinkClick r:id="rId9"/>
              </a:rPr>
              <a:t>john.loonsk@jhu.edu</a:t>
            </a:r>
            <a:endParaRPr lang="en-US" sz="1800" dirty="0"/>
          </a:p>
          <a:p>
            <a:pPr lvl="1"/>
            <a:r>
              <a:rPr lang="en-US" sz="1800" dirty="0"/>
              <a:t>Bill Lober: </a:t>
            </a:r>
            <a:r>
              <a:rPr lang="en-US" sz="1800" dirty="0">
                <a:hlinkClick r:id="rId10"/>
              </a:rPr>
              <a:t>lober@uw.edu</a:t>
            </a:r>
            <a:endParaRPr lang="en-US" sz="1800" dirty="0"/>
          </a:p>
          <a:p>
            <a:endParaRPr lang="en-US" sz="2000" dirty="0"/>
          </a:p>
        </p:txBody>
      </p:sp>
      <p:sp>
        <p:nvSpPr>
          <p:cNvPr id="4" name="Content Placeholder 2">
            <a:extLst>
              <a:ext uri="{FF2B5EF4-FFF2-40B4-BE49-F238E27FC236}">
                <a16:creationId xmlns:a16="http://schemas.microsoft.com/office/drawing/2014/main" id="{E169ECA0-F2C7-46E4-81E1-1D6FC2AFB528}"/>
              </a:ext>
            </a:extLst>
          </p:cNvPr>
          <p:cNvSpPr txBox="1">
            <a:spLocks/>
          </p:cNvSpPr>
          <p:nvPr/>
        </p:nvSpPr>
        <p:spPr>
          <a:xfrm>
            <a:off x="5529695" y="1337252"/>
            <a:ext cx="6845877" cy="5520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Technical Leads</a:t>
            </a:r>
          </a:p>
          <a:p>
            <a:pPr lvl="1"/>
            <a:r>
              <a:rPr lang="en-US" sz="1800" dirty="0"/>
              <a:t>Nagesh “Dragon” Bashyam: </a:t>
            </a:r>
            <a:r>
              <a:rPr lang="en-US" sz="1800" dirty="0">
                <a:solidFill>
                  <a:srgbClr val="0070C0"/>
                </a:solidFill>
                <a:hlinkClick r:id="rId11">
                  <a:extLst>
                    <a:ext uri="{A12FA001-AC4F-418D-AE19-62706E023703}">
                      <ahyp:hlinkClr xmlns:ahyp="http://schemas.microsoft.com/office/drawing/2018/hyperlinkcolor" val="tx"/>
                    </a:ext>
                  </a:extLst>
                </a:hlinkClick>
              </a:rPr>
              <a:t>nagesh.bashyam@drajer.com</a:t>
            </a:r>
            <a:r>
              <a:rPr lang="en-US" sz="1800" dirty="0">
                <a:solidFill>
                  <a:srgbClr val="0070C0"/>
                </a:solidFill>
              </a:rPr>
              <a:t> </a:t>
            </a:r>
          </a:p>
          <a:p>
            <a:pPr marL="0" indent="0">
              <a:buFont typeface="Arial" panose="020B0604020202020204" pitchFamily="34" charset="0"/>
              <a:buNone/>
            </a:pPr>
            <a:r>
              <a:rPr lang="en-US" sz="2000" dirty="0"/>
              <a:t>Support Team</a:t>
            </a:r>
          </a:p>
          <a:p>
            <a:pPr lvl="1"/>
            <a:r>
              <a:rPr lang="en-US" sz="1800" dirty="0"/>
              <a:t>Becky Angeles: </a:t>
            </a:r>
            <a:r>
              <a:rPr lang="en-US" sz="1800" dirty="0">
                <a:solidFill>
                  <a:srgbClr val="0070C0"/>
                </a:solidFill>
                <a:hlinkClick r:id="rId12">
                  <a:extLst>
                    <a:ext uri="{A12FA001-AC4F-418D-AE19-62706E023703}">
                      <ahyp:hlinkClr xmlns:ahyp="http://schemas.microsoft.com/office/drawing/2018/hyperlinkcolor" val="tx"/>
                    </a:ext>
                  </a:extLst>
                </a:hlinkClick>
              </a:rPr>
              <a:t>becky.angeles@carradora.com</a:t>
            </a:r>
            <a:r>
              <a:rPr lang="en-US" sz="1800" dirty="0"/>
              <a:t> </a:t>
            </a:r>
          </a:p>
          <a:p>
            <a:pPr lvl="1"/>
            <a:r>
              <a:rPr lang="en-US" sz="1800" dirty="0"/>
              <a:t>Jamie Parker: </a:t>
            </a:r>
            <a:r>
              <a:rPr lang="en-US" sz="1800" dirty="0">
                <a:solidFill>
                  <a:srgbClr val="0070C0"/>
                </a:solidFill>
                <a:hlinkClick r:id="rId13">
                  <a:extLst>
                    <a:ext uri="{A12FA001-AC4F-418D-AE19-62706E023703}">
                      <ahyp:hlinkClr xmlns:ahyp="http://schemas.microsoft.com/office/drawing/2018/hyperlinkcolor" val="tx"/>
                    </a:ext>
                  </a:extLst>
                </a:hlinkClick>
              </a:rPr>
              <a:t>jamie.parker@carradora.com</a:t>
            </a:r>
            <a:r>
              <a:rPr lang="en-US" sz="1800" dirty="0">
                <a:solidFill>
                  <a:srgbClr val="0070C0"/>
                </a:solidFill>
              </a:rPr>
              <a:t> </a:t>
            </a:r>
          </a:p>
          <a:p>
            <a:pPr lvl="1"/>
            <a:r>
              <a:rPr lang="en-US" sz="1800" dirty="0"/>
              <a:t>Kishore Bashyam: </a:t>
            </a:r>
            <a:r>
              <a:rPr lang="en-US" sz="1800" dirty="0">
                <a:solidFill>
                  <a:srgbClr val="0070C0"/>
                </a:solidFill>
                <a:hlinkClick r:id="rId14">
                  <a:extLst>
                    <a:ext uri="{A12FA001-AC4F-418D-AE19-62706E023703}">
                      <ahyp:hlinkClr xmlns:ahyp="http://schemas.microsoft.com/office/drawing/2018/hyperlinkcolor" val="tx"/>
                    </a:ext>
                  </a:extLst>
                </a:hlinkClick>
              </a:rPr>
              <a:t>kishore.bashyam@drajer.com</a:t>
            </a:r>
            <a:endParaRPr lang="en-US" sz="1800" dirty="0">
              <a:solidFill>
                <a:srgbClr val="0070C0"/>
              </a:solidFill>
            </a:endParaRPr>
          </a:p>
          <a:p>
            <a:pPr lvl="1"/>
            <a:r>
              <a:rPr lang="en-US" sz="1800" dirty="0"/>
              <a:t>Mike Flanigan: </a:t>
            </a:r>
            <a:r>
              <a:rPr lang="en-US" sz="1800" dirty="0">
                <a:solidFill>
                  <a:srgbClr val="0070C0"/>
                </a:solidFill>
                <a:hlinkClick r:id="rId15">
                  <a:extLst>
                    <a:ext uri="{A12FA001-AC4F-418D-AE19-62706E023703}">
                      <ahyp:hlinkClr xmlns:ahyp="http://schemas.microsoft.com/office/drawing/2018/hyperlinkcolor" val="tx"/>
                    </a:ext>
                  </a:extLst>
                </a:hlinkClick>
              </a:rPr>
              <a:t>mike.flanigan@carradora.com</a:t>
            </a:r>
            <a:endParaRPr lang="en-US" sz="1800" dirty="0">
              <a:solidFill>
                <a:srgbClr val="0070C0"/>
              </a:solidFill>
            </a:endParaRPr>
          </a:p>
          <a:p>
            <a:pPr marL="0" indent="0">
              <a:buFont typeface="Arial" panose="020B0604020202020204" pitchFamily="34" charset="0"/>
              <a:buNone/>
            </a:pPr>
            <a:r>
              <a:rPr lang="en-US" sz="2000" dirty="0"/>
              <a:t>Technical SME</a:t>
            </a:r>
          </a:p>
          <a:p>
            <a:pPr lvl="1"/>
            <a:r>
              <a:rPr lang="en-US" sz="1800" dirty="0"/>
              <a:t>Brett Marquard: </a:t>
            </a:r>
            <a:r>
              <a:rPr lang="en-US" sz="1800" dirty="0">
                <a:solidFill>
                  <a:srgbClr val="0070C0"/>
                </a:solidFill>
                <a:hlinkClick r:id="rId16">
                  <a:extLst>
                    <a:ext uri="{A12FA001-AC4F-418D-AE19-62706E023703}">
                      <ahyp:hlinkClr xmlns:ahyp="http://schemas.microsoft.com/office/drawing/2018/hyperlinkcolor" val="tx"/>
                    </a:ext>
                  </a:extLst>
                </a:hlinkClick>
              </a:rPr>
              <a:t>brett@waveoneassociates.com</a:t>
            </a:r>
            <a:endParaRPr lang="en-US" sz="1800" dirty="0">
              <a:solidFill>
                <a:srgbClr val="0070C0"/>
              </a:solidFill>
            </a:endParaRPr>
          </a:p>
          <a:p>
            <a:endParaRPr lang="en-US" sz="2000" dirty="0"/>
          </a:p>
        </p:txBody>
      </p:sp>
    </p:spTree>
    <p:extLst>
      <p:ext uri="{BB962C8B-B14F-4D97-AF65-F5344CB8AC3E}">
        <p14:creationId xmlns:p14="http://schemas.microsoft.com/office/powerpoint/2010/main" val="3756491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5CB01-78FB-4D1D-85D3-57E872F332BE}"/>
              </a:ext>
            </a:extLst>
          </p:cNvPr>
          <p:cNvSpPr>
            <a:spLocks noGrp="1"/>
          </p:cNvSpPr>
          <p:nvPr>
            <p:ph type="title"/>
          </p:nvPr>
        </p:nvSpPr>
        <p:spPr/>
        <p:txBody>
          <a:bodyPr>
            <a:normAutofit/>
          </a:bodyPr>
          <a:lstStyle/>
          <a:p>
            <a:r>
              <a:rPr lang="en-US" sz="4000" dirty="0"/>
              <a:t>Appendix A: MedMorph General Information</a:t>
            </a:r>
          </a:p>
        </p:txBody>
      </p:sp>
    </p:spTree>
    <p:extLst>
      <p:ext uri="{BB962C8B-B14F-4D97-AF65-F5344CB8AC3E}">
        <p14:creationId xmlns:p14="http://schemas.microsoft.com/office/powerpoint/2010/main" val="76028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04032-930A-460B-AE62-78BEF0BEDDCA}"/>
              </a:ext>
            </a:extLst>
          </p:cNvPr>
          <p:cNvSpPr>
            <a:spLocks noGrp="1"/>
          </p:cNvSpPr>
          <p:nvPr>
            <p:ph type="ctrTitle"/>
          </p:nvPr>
        </p:nvSpPr>
        <p:spPr>
          <a:xfrm>
            <a:off x="375138" y="1122363"/>
            <a:ext cx="10117016" cy="2387600"/>
          </a:xfrm>
        </p:spPr>
        <p:txBody>
          <a:bodyPr>
            <a:normAutofit/>
          </a:bodyPr>
          <a:lstStyle/>
          <a:p>
            <a:pPr marL="0" marR="0" algn="l">
              <a:spcBef>
                <a:spcPts val="0"/>
              </a:spcBef>
              <a:spcAft>
                <a:spcPts val="0"/>
              </a:spcAft>
            </a:pPr>
            <a:r>
              <a:rPr lang="en-US" sz="4000" dirty="0">
                <a:solidFill>
                  <a:srgbClr val="0070C0"/>
                </a:solidFill>
                <a:latin typeface="+mn-lt"/>
              </a:rPr>
              <a:t>The Next Phase of Electronic Birth Defect Reporting (BDR)</a:t>
            </a:r>
          </a:p>
        </p:txBody>
      </p:sp>
      <p:sp>
        <p:nvSpPr>
          <p:cNvPr id="5" name="Subtitle 4">
            <a:extLst>
              <a:ext uri="{FF2B5EF4-FFF2-40B4-BE49-F238E27FC236}">
                <a16:creationId xmlns:a16="http://schemas.microsoft.com/office/drawing/2014/main" id="{6A08F84E-AFB4-44FB-B4B7-1085EE666902}"/>
              </a:ext>
            </a:extLst>
          </p:cNvPr>
          <p:cNvSpPr>
            <a:spLocks noGrp="1"/>
          </p:cNvSpPr>
          <p:nvPr>
            <p:ph type="subTitle" idx="1"/>
          </p:nvPr>
        </p:nvSpPr>
        <p:spPr>
          <a:xfrm>
            <a:off x="351692" y="3754438"/>
            <a:ext cx="9144000" cy="1052019"/>
          </a:xfrm>
        </p:spPr>
        <p:txBody>
          <a:bodyPr/>
          <a:lstStyle/>
          <a:p>
            <a:pPr algn="l"/>
            <a:r>
              <a:rPr lang="en-US" sz="2400" dirty="0"/>
              <a:t>Craig Newman</a:t>
            </a:r>
          </a:p>
          <a:p>
            <a:pPr algn="l"/>
            <a:endParaRPr lang="en-US" dirty="0"/>
          </a:p>
        </p:txBody>
      </p:sp>
      <p:cxnSp>
        <p:nvCxnSpPr>
          <p:cNvPr id="7" name="Straight Connector 6">
            <a:extLst>
              <a:ext uri="{FF2B5EF4-FFF2-40B4-BE49-F238E27FC236}">
                <a16:creationId xmlns:a16="http://schemas.microsoft.com/office/drawing/2014/main" id="{8E5BF276-A319-44C8-B1EA-844BB22946A7}"/>
              </a:ext>
            </a:extLst>
          </p:cNvPr>
          <p:cNvCxnSpPr/>
          <p:nvPr/>
        </p:nvCxnSpPr>
        <p:spPr>
          <a:xfrm>
            <a:off x="375138" y="3509963"/>
            <a:ext cx="9952892"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054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3365236" y="2442999"/>
            <a:ext cx="7718611" cy="1501944"/>
          </a:xfrm>
          <a:prstGeom prst="roundRect">
            <a:avLst>
              <a:gd name="adj" fmla="val 583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srgbClr val="002060"/>
                </a:solidFill>
                <a:latin typeface="Calibri" panose="020F0502020204030204"/>
              </a:rPr>
              <a:t>Agile Development: Iterative Design-Build-Test Cycles (test case: Hepatitis C)</a:t>
            </a: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latin typeface="Calibri" panose="020F0502020204030204"/>
            </a:endParaRPr>
          </a:p>
          <a:p>
            <a:pPr algn="ctr" defTabSz="914377">
              <a:defRPr/>
            </a:pPr>
            <a:endParaRPr lang="en-US" b="1" dirty="0">
              <a:solidFill>
                <a:srgbClr val="002060"/>
              </a:solidFill>
              <a:effectLst>
                <a:outerShdw blurRad="38100" dist="38100" dir="2700000" algn="tl">
                  <a:srgbClr val="000000">
                    <a:alpha val="43137"/>
                  </a:srgbClr>
                </a:outerShdw>
              </a:effectLst>
              <a:latin typeface="Calibri" panose="020F0502020204030204"/>
            </a:endParaRPr>
          </a:p>
        </p:txBody>
      </p:sp>
      <p:sp>
        <p:nvSpPr>
          <p:cNvPr id="2" name="Rectangle 1"/>
          <p:cNvSpPr/>
          <p:nvPr/>
        </p:nvSpPr>
        <p:spPr>
          <a:xfrm>
            <a:off x="117057" y="575472"/>
            <a:ext cx="10954355" cy="573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400" b="1" dirty="0">
                <a:solidFill>
                  <a:prstClr val="white"/>
                </a:solidFill>
                <a:effectLst>
                  <a:outerShdw blurRad="38100" dist="38100" dir="2700000" algn="tl">
                    <a:srgbClr val="000000">
                      <a:alpha val="43137"/>
                    </a:srgbClr>
                  </a:outerShdw>
                </a:effectLst>
                <a:latin typeface="Calibri" panose="020F0502020204030204"/>
              </a:rPr>
              <a:t>Technical Expert Panel:</a:t>
            </a:r>
          </a:p>
          <a:p>
            <a:pPr algn="ctr" defTabSz="914377">
              <a:defRPr/>
            </a:pPr>
            <a:r>
              <a:rPr lang="en-US" sz="1200" b="1" dirty="0">
                <a:solidFill>
                  <a:prstClr val="white"/>
                </a:solidFill>
                <a:latin typeface="Calibri" panose="020F0502020204030204"/>
              </a:rPr>
              <a:t>End Users, Data Recipients, Stakeholders – Including representatives of additional use cases</a:t>
            </a:r>
          </a:p>
        </p:txBody>
      </p:sp>
      <p:sp>
        <p:nvSpPr>
          <p:cNvPr id="8" name="Rounded Rectangle 7"/>
          <p:cNvSpPr/>
          <p:nvPr/>
        </p:nvSpPr>
        <p:spPr>
          <a:xfrm>
            <a:off x="117059" y="1815469"/>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Fully Modeled Use Cases</a:t>
            </a:r>
          </a:p>
          <a:p>
            <a:pPr algn="ctr" defTabSz="914377">
              <a:defRPr/>
            </a:pPr>
            <a:r>
              <a:rPr lang="en-US" sz="1400" b="1" dirty="0">
                <a:solidFill>
                  <a:prstClr val="white"/>
                </a:solidFill>
                <a:latin typeface="Calibri" panose="020F0502020204030204"/>
              </a:rPr>
              <a:t>Hepatitis C, Cancer, Healthcare Surveys</a:t>
            </a:r>
          </a:p>
        </p:txBody>
      </p:sp>
      <p:sp>
        <p:nvSpPr>
          <p:cNvPr id="9" name="Rounded Rectangle 8"/>
          <p:cNvSpPr/>
          <p:nvPr/>
        </p:nvSpPr>
        <p:spPr>
          <a:xfrm>
            <a:off x="117059" y="2442998"/>
            <a:ext cx="3128165" cy="55581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Technological Strategies</a:t>
            </a:r>
          </a:p>
          <a:p>
            <a:pPr algn="ctr" defTabSz="914377">
              <a:defRPr/>
            </a:pPr>
            <a:r>
              <a:rPr lang="en-US" sz="1400" b="1" dirty="0">
                <a:solidFill>
                  <a:prstClr val="white"/>
                </a:solidFill>
                <a:latin typeface="Calibri" panose="020F0502020204030204"/>
              </a:rPr>
              <a:t>To develop scalable and extensible application</a:t>
            </a:r>
          </a:p>
        </p:txBody>
      </p:sp>
      <p:sp>
        <p:nvSpPr>
          <p:cNvPr id="10" name="Rounded Rectangle 9"/>
          <p:cNvSpPr/>
          <p:nvPr/>
        </p:nvSpPr>
        <p:spPr>
          <a:xfrm>
            <a:off x="117058" y="1815469"/>
            <a:ext cx="3219166" cy="55581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Fully Modeled Use Cases</a:t>
            </a:r>
          </a:p>
          <a:p>
            <a:pPr algn="ctr" defTabSz="914377">
              <a:defRPr/>
            </a:pPr>
            <a:r>
              <a:rPr lang="en-US" sz="1200" b="1" dirty="0">
                <a:solidFill>
                  <a:prstClr val="white"/>
                </a:solidFill>
                <a:latin typeface="Calibri" panose="020F0502020204030204"/>
              </a:rPr>
              <a:t>Hepatitis C, Cancer, Healthcare Surveys</a:t>
            </a:r>
          </a:p>
        </p:txBody>
      </p:sp>
      <p:sp>
        <p:nvSpPr>
          <p:cNvPr id="11" name="Rounded Rectangle 10"/>
          <p:cNvSpPr/>
          <p:nvPr/>
        </p:nvSpPr>
        <p:spPr>
          <a:xfrm>
            <a:off x="117058" y="2442998"/>
            <a:ext cx="3248178" cy="55581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Technological Strategies</a:t>
            </a:r>
          </a:p>
          <a:p>
            <a:pPr algn="ctr" defTabSz="914377">
              <a:defRPr/>
            </a:pPr>
            <a:r>
              <a:rPr lang="en-US" sz="1200" b="1" dirty="0">
                <a:solidFill>
                  <a:prstClr val="white"/>
                </a:solidFill>
                <a:latin typeface="Calibri" panose="020F0502020204030204"/>
              </a:rPr>
              <a:t>To develop scalable and extensible architecture</a:t>
            </a:r>
          </a:p>
        </p:txBody>
      </p:sp>
      <p:grpSp>
        <p:nvGrpSpPr>
          <p:cNvPr id="4" name="Group 3"/>
          <p:cNvGrpSpPr/>
          <p:nvPr/>
        </p:nvGrpSpPr>
        <p:grpSpPr>
          <a:xfrm>
            <a:off x="3352801" y="1815469"/>
            <a:ext cx="7718611" cy="555812"/>
            <a:chOff x="3352800" y="1815468"/>
            <a:chExt cx="7718611" cy="555812"/>
          </a:xfrm>
        </p:grpSpPr>
        <p:sp>
          <p:nvSpPr>
            <p:cNvPr id="12" name="Rounded Rectangle 11"/>
            <p:cNvSpPr/>
            <p:nvPr/>
          </p:nvSpPr>
          <p:spPr>
            <a:xfrm>
              <a:off x="3352800" y="1815468"/>
              <a:ext cx="7718611" cy="55581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Implementation Guides</a:t>
              </a:r>
            </a:p>
            <a:p>
              <a:pPr algn="ctr" defTabSz="914377">
                <a:defRPr/>
              </a:pPr>
              <a:r>
                <a:rPr lang="en-US" sz="1200" b="1" dirty="0">
                  <a:solidFill>
                    <a:prstClr val="white"/>
                  </a:solidFill>
                  <a:latin typeface="Calibri" panose="020F0502020204030204"/>
                </a:rPr>
                <a:t>For general use and for each use case</a:t>
              </a:r>
            </a:p>
          </p:txBody>
        </p:sp>
        <p:sp>
          <p:nvSpPr>
            <p:cNvPr id="74" name="Flowchart: Multidocument 73"/>
            <p:cNvSpPr/>
            <p:nvPr/>
          </p:nvSpPr>
          <p:spPr>
            <a:xfrm>
              <a:off x="3917575" y="1903773"/>
              <a:ext cx="636495" cy="358588"/>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grpSp>
      <p:sp>
        <p:nvSpPr>
          <p:cNvPr id="75" name="Flowchart: Process 74"/>
          <p:cNvSpPr/>
          <p:nvPr/>
        </p:nvSpPr>
        <p:spPr>
          <a:xfrm>
            <a:off x="5012325" y="6400670"/>
            <a:ext cx="6056779" cy="352228"/>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dirty="0">
                <a:solidFill>
                  <a:prstClr val="white"/>
                </a:solidFill>
                <a:latin typeface="Calibri" panose="020F0502020204030204"/>
              </a:rPr>
              <a:t>Measure and Evaluate</a:t>
            </a:r>
          </a:p>
        </p:txBody>
      </p:sp>
      <p:sp>
        <p:nvSpPr>
          <p:cNvPr id="77" name="Rounded Rectangle 76"/>
          <p:cNvSpPr/>
          <p:nvPr/>
        </p:nvSpPr>
        <p:spPr>
          <a:xfrm rot="16200000">
            <a:off x="8535620" y="3169406"/>
            <a:ext cx="6177425" cy="989557"/>
          </a:xfrm>
          <a:prstGeom prst="roundRect">
            <a:avLst>
              <a:gd name="adj" fmla="val 933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latin typeface="Calibri" panose="020F0502020204030204"/>
              </a:rPr>
              <a:t>PRODUCTS:  </a:t>
            </a:r>
            <a:r>
              <a:rPr lang="en-US" dirty="0">
                <a:solidFill>
                  <a:prstClr val="white"/>
                </a:solidFill>
                <a:latin typeface="Calibri" panose="020F0502020204030204"/>
              </a:rPr>
              <a:t>Reference Architecture, Reference Implementation</a:t>
            </a:r>
          </a:p>
          <a:p>
            <a:pPr algn="ctr" defTabSz="914377">
              <a:defRPr/>
            </a:pPr>
            <a:r>
              <a:rPr lang="en-US" dirty="0">
                <a:solidFill>
                  <a:prstClr val="white"/>
                </a:solidFill>
                <a:latin typeface="Calibri" panose="020F0502020204030204"/>
              </a:rPr>
              <a:t>(Open Source Software) &amp;  Balloted Implementation Guides, Roadmap for Scalability and Sustainability</a:t>
            </a:r>
          </a:p>
        </p:txBody>
      </p:sp>
      <p:sp>
        <p:nvSpPr>
          <p:cNvPr id="66" name="Rectangle 65"/>
          <p:cNvSpPr/>
          <p:nvPr/>
        </p:nvSpPr>
        <p:spPr>
          <a:xfrm>
            <a:off x="126144" y="1195471"/>
            <a:ext cx="10954355" cy="57374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white"/>
                </a:solidFill>
                <a:effectLst>
                  <a:outerShdw blurRad="38100" dist="38100" dir="2700000" algn="tl">
                    <a:srgbClr val="000000">
                      <a:alpha val="43137"/>
                    </a:srgbClr>
                  </a:outerShdw>
                </a:effectLst>
                <a:latin typeface="Calibri" panose="020F0502020204030204"/>
              </a:rPr>
              <a:t>Foundation of standards supported by health IT certification (CCDS/USCDI, APIs, FHIR)</a:t>
            </a:r>
            <a:endParaRPr lang="en-US" sz="1051" b="1" dirty="0">
              <a:solidFill>
                <a:prstClr val="white"/>
              </a:solidFill>
              <a:latin typeface="Calibri" panose="020F0502020204030204"/>
            </a:endParaRPr>
          </a:p>
        </p:txBody>
      </p:sp>
      <p:grpSp>
        <p:nvGrpSpPr>
          <p:cNvPr id="20" name="Group 19"/>
          <p:cNvGrpSpPr/>
          <p:nvPr/>
        </p:nvGrpSpPr>
        <p:grpSpPr>
          <a:xfrm>
            <a:off x="270060" y="4016662"/>
            <a:ext cx="3845465" cy="2334703"/>
            <a:chOff x="631512" y="3584623"/>
            <a:chExt cx="3631499" cy="2334702"/>
          </a:xfrm>
        </p:grpSpPr>
        <p:pic>
          <p:nvPicPr>
            <p:cNvPr id="56" name="Picture 5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7195" y="3760869"/>
              <a:ext cx="360965" cy="362813"/>
            </a:xfrm>
            <a:prstGeom prst="rect">
              <a:avLst/>
            </a:prstGeom>
          </p:spPr>
        </p:pic>
        <p:sp>
          <p:nvSpPr>
            <p:cNvPr id="57" name="TextBox 56"/>
            <p:cNvSpPr txBox="1"/>
            <p:nvPr/>
          </p:nvSpPr>
          <p:spPr>
            <a:xfrm>
              <a:off x="1151580" y="3786539"/>
              <a:ext cx="1041300"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Software</a:t>
              </a:r>
            </a:p>
          </p:txBody>
        </p:sp>
        <p:sp>
          <p:nvSpPr>
            <p:cNvPr id="58" name="TextBox 57"/>
            <p:cNvSpPr txBox="1"/>
            <p:nvPr/>
          </p:nvSpPr>
          <p:spPr>
            <a:xfrm>
              <a:off x="1184218" y="4202586"/>
              <a:ext cx="1921904"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Clinical organization</a:t>
              </a:r>
            </a:p>
          </p:txBody>
        </p:sp>
        <p:sp>
          <p:nvSpPr>
            <p:cNvPr id="59" name="TextBox 58"/>
            <p:cNvSpPr txBox="1"/>
            <p:nvPr/>
          </p:nvSpPr>
          <p:spPr>
            <a:xfrm>
              <a:off x="1182229" y="4620973"/>
              <a:ext cx="1438465" cy="338554"/>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EHR platform</a:t>
              </a:r>
            </a:p>
          </p:txBody>
        </p:sp>
        <p:grpSp>
          <p:nvGrpSpPr>
            <p:cNvPr id="72" name="Group 71"/>
            <p:cNvGrpSpPr/>
            <p:nvPr/>
          </p:nvGrpSpPr>
          <p:grpSpPr>
            <a:xfrm>
              <a:off x="839510" y="4209488"/>
              <a:ext cx="312072" cy="291609"/>
              <a:chOff x="162559" y="5670817"/>
              <a:chExt cx="313670" cy="291609"/>
            </a:xfrm>
          </p:grpSpPr>
          <p:sp>
            <p:nvSpPr>
              <p:cNvPr id="60" name="Rectangle 59"/>
              <p:cNvSpPr/>
              <p:nvPr/>
            </p:nvSpPr>
            <p:spPr>
              <a:xfrm>
                <a:off x="162559" y="5670817"/>
                <a:ext cx="313670" cy="2916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prstClr val="white"/>
                  </a:solidFill>
                  <a:latin typeface="Calibri" panose="020F0502020204030204"/>
                </a:endParaRPr>
              </a:p>
            </p:txBody>
          </p:sp>
          <p:sp>
            <p:nvSpPr>
              <p:cNvPr id="61" name="Cross 60"/>
              <p:cNvSpPr/>
              <p:nvPr/>
            </p:nvSpPr>
            <p:spPr>
              <a:xfrm>
                <a:off x="231572" y="5733834"/>
                <a:ext cx="201952"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prstClr val="white"/>
                  </a:solidFill>
                  <a:latin typeface="Calibri" panose="020F0502020204030204"/>
                </a:endParaRPr>
              </a:p>
            </p:txBody>
          </p:sp>
        </p:grpSp>
        <p:sp>
          <p:nvSpPr>
            <p:cNvPr id="62" name="Flowchart: Magnetic Disk 61"/>
            <p:cNvSpPr/>
            <p:nvPr/>
          </p:nvSpPr>
          <p:spPr>
            <a:xfrm>
              <a:off x="863022" y="4657723"/>
              <a:ext cx="288560" cy="295835"/>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prstClr val="white"/>
                </a:solidFill>
                <a:latin typeface="Calibri" panose="020F0502020204030204"/>
              </a:endParaRPr>
            </a:p>
          </p:txBody>
        </p:sp>
        <p:sp>
          <p:nvSpPr>
            <p:cNvPr id="3" name="Rectangle 2"/>
            <p:cNvSpPr/>
            <p:nvPr/>
          </p:nvSpPr>
          <p:spPr>
            <a:xfrm>
              <a:off x="631512" y="3584623"/>
              <a:ext cx="3631499" cy="2334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 name="Flowchart: Connector 4"/>
            <p:cNvSpPr/>
            <p:nvPr/>
          </p:nvSpPr>
          <p:spPr>
            <a:xfrm>
              <a:off x="863623" y="5107134"/>
              <a:ext cx="287959" cy="25924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68" name="TextBox 67"/>
            <p:cNvSpPr txBox="1"/>
            <p:nvPr/>
          </p:nvSpPr>
          <p:spPr>
            <a:xfrm>
              <a:off x="1184994" y="5034677"/>
              <a:ext cx="3022522" cy="830997"/>
            </a:xfrm>
            <a:prstGeom prst="rect">
              <a:avLst/>
            </a:prstGeom>
            <a:noFill/>
          </p:spPr>
          <p:txBody>
            <a:bodyPr wrap="square" rtlCol="0">
              <a:spAutoFit/>
            </a:bodyPr>
            <a:lstStyle/>
            <a:p>
              <a:pPr defTabSz="914377">
                <a:defRPr/>
              </a:pPr>
              <a:r>
                <a:rPr lang="en-US" sz="1600" dirty="0">
                  <a:solidFill>
                    <a:prstClr val="black"/>
                  </a:solidFill>
                  <a:latin typeface="Calibri" panose="020F0502020204030204"/>
                </a:rPr>
                <a:t>Other testing partners (e.g., public health departments, registries, health IT developers, etc.)</a:t>
              </a:r>
            </a:p>
          </p:txBody>
        </p:sp>
      </p:grpSp>
      <p:grpSp>
        <p:nvGrpSpPr>
          <p:cNvPr id="6" name="Group 5"/>
          <p:cNvGrpSpPr/>
          <p:nvPr/>
        </p:nvGrpSpPr>
        <p:grpSpPr>
          <a:xfrm>
            <a:off x="4184185" y="4002610"/>
            <a:ext cx="6895407" cy="2348753"/>
            <a:chOff x="4418814" y="3570572"/>
            <a:chExt cx="6660776" cy="2348753"/>
          </a:xfrm>
        </p:grpSpPr>
        <p:sp>
          <p:nvSpPr>
            <p:cNvPr id="30" name="Rectangle 29"/>
            <p:cNvSpPr/>
            <p:nvPr/>
          </p:nvSpPr>
          <p:spPr>
            <a:xfrm>
              <a:off x="4418814" y="3570572"/>
              <a:ext cx="6660776" cy="2348753"/>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2400" b="1" dirty="0">
                  <a:solidFill>
                    <a:prstClr val="white"/>
                  </a:solidFill>
                  <a:effectLst>
                    <a:outerShdw blurRad="38100" dist="38100" dir="2700000" algn="tl">
                      <a:srgbClr val="000000">
                        <a:alpha val="43137"/>
                      </a:srgbClr>
                    </a:outerShdw>
                  </a:effectLst>
                  <a:latin typeface="Calibri" panose="020F0502020204030204"/>
                </a:rPr>
                <a:t>National Test Collaborative</a:t>
              </a:r>
            </a:p>
            <a:p>
              <a:pPr algn="ctr" defTabSz="914377">
                <a:defRPr/>
              </a:pPr>
              <a:r>
                <a:rPr lang="en-US" dirty="0">
                  <a:solidFill>
                    <a:prstClr val="white"/>
                  </a:solidFill>
                  <a:latin typeface="Calibri" panose="020F0502020204030204"/>
                </a:rPr>
                <a:t>Including a variety of clinical organizations and their EHR platforms</a:t>
              </a: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endParaRPr lang="en-US" dirty="0">
                <a:solidFill>
                  <a:prstClr val="white"/>
                </a:solidFill>
                <a:latin typeface="Calibri" panose="020F0502020204030204"/>
              </a:endParaRPr>
            </a:p>
            <a:p>
              <a:pPr algn="ctr" defTabSz="914377">
                <a:defRPr/>
              </a:pPr>
              <a:r>
                <a:rPr lang="en-US" dirty="0">
                  <a:solidFill>
                    <a:prstClr val="white"/>
                  </a:solidFill>
                  <a:latin typeface="Calibri" panose="020F0502020204030204"/>
                </a:rPr>
                <a:t>  </a:t>
              </a:r>
            </a:p>
          </p:txBody>
        </p:sp>
        <p:sp>
          <p:nvSpPr>
            <p:cNvPr id="31" name="Flowchart: Magnetic Disk 30"/>
            <p:cNvSpPr/>
            <p:nvPr/>
          </p:nvSpPr>
          <p:spPr>
            <a:xfrm>
              <a:off x="5133824" y="4531937"/>
              <a:ext cx="527701" cy="627529"/>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2" name="Rectangle 31"/>
            <p:cNvSpPr/>
            <p:nvPr/>
          </p:nvSpPr>
          <p:spPr>
            <a:xfrm>
              <a:off x="4486899" y="4531937"/>
              <a:ext cx="570700" cy="61856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4" name="Cross 33"/>
            <p:cNvSpPr/>
            <p:nvPr/>
          </p:nvSpPr>
          <p:spPr>
            <a:xfrm>
              <a:off x="4588531" y="4657444"/>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5" name="Flowchart: Magnetic Disk 34"/>
            <p:cNvSpPr/>
            <p:nvPr/>
          </p:nvSpPr>
          <p:spPr>
            <a:xfrm>
              <a:off x="5856315" y="5354553"/>
              <a:ext cx="345937" cy="439270"/>
            </a:xfrm>
            <a:prstGeom prst="flowChartMagneticDisk">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6" name="Rectangle 35"/>
            <p:cNvSpPr/>
            <p:nvPr/>
          </p:nvSpPr>
          <p:spPr>
            <a:xfrm>
              <a:off x="5404838" y="5360828"/>
              <a:ext cx="374125" cy="432995"/>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7" name="Cross 36"/>
            <p:cNvSpPr/>
            <p:nvPr/>
          </p:nvSpPr>
          <p:spPr>
            <a:xfrm>
              <a:off x="5478628" y="5457653"/>
              <a:ext cx="240875" cy="263562"/>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8" name="Flowchart: Magnetic Disk 37"/>
            <p:cNvSpPr/>
            <p:nvPr/>
          </p:nvSpPr>
          <p:spPr>
            <a:xfrm>
              <a:off x="6943207" y="4455999"/>
              <a:ext cx="664298" cy="862693"/>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39" name="Rectangle 38"/>
            <p:cNvSpPr/>
            <p:nvPr/>
          </p:nvSpPr>
          <p:spPr>
            <a:xfrm>
              <a:off x="6150462" y="4468324"/>
              <a:ext cx="718427" cy="8503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0" name="Cross 39"/>
            <p:cNvSpPr/>
            <p:nvPr/>
          </p:nvSpPr>
          <p:spPr>
            <a:xfrm>
              <a:off x="6306816" y="471087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1" name="Flowchart: Magnetic Disk 40"/>
            <p:cNvSpPr/>
            <p:nvPr/>
          </p:nvSpPr>
          <p:spPr>
            <a:xfrm>
              <a:off x="7103361" y="5551773"/>
              <a:ext cx="252931" cy="295835"/>
            </a:xfrm>
            <a:prstGeom prst="flowChartMagneticDisk">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2" name="Rectangle 41"/>
            <p:cNvSpPr/>
            <p:nvPr/>
          </p:nvSpPr>
          <p:spPr>
            <a:xfrm>
              <a:off x="6773059" y="5555999"/>
              <a:ext cx="273541" cy="291609"/>
            </a:xfrm>
            <a:prstGeom prst="rect">
              <a:avLst/>
            </a:prstGeom>
            <a:solidFill>
              <a:srgbClr val="99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3" name="Cross 42"/>
            <p:cNvSpPr/>
            <p:nvPr/>
          </p:nvSpPr>
          <p:spPr>
            <a:xfrm>
              <a:off x="6833243" y="5619016"/>
              <a:ext cx="176115" cy="17750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4" name="Flowchart: Magnetic Disk 43"/>
            <p:cNvSpPr/>
            <p:nvPr/>
          </p:nvSpPr>
          <p:spPr>
            <a:xfrm>
              <a:off x="8461112" y="4514571"/>
              <a:ext cx="355710" cy="432084"/>
            </a:xfrm>
            <a:prstGeom prst="flowChartMagneticDisk">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5" name="Rectangle 44"/>
            <p:cNvSpPr/>
            <p:nvPr/>
          </p:nvSpPr>
          <p:spPr>
            <a:xfrm>
              <a:off x="7986181" y="4520744"/>
              <a:ext cx="384694" cy="42591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6" name="Cross 45"/>
            <p:cNvSpPr/>
            <p:nvPr/>
          </p:nvSpPr>
          <p:spPr>
            <a:xfrm>
              <a:off x="8054688" y="4598120"/>
              <a:ext cx="247681" cy="259251"/>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7" name="Flowchart: Magnetic Disk 46"/>
            <p:cNvSpPr/>
            <p:nvPr/>
          </p:nvSpPr>
          <p:spPr>
            <a:xfrm>
              <a:off x="10559221" y="5316899"/>
              <a:ext cx="406524" cy="502022"/>
            </a:xfrm>
            <a:prstGeom prst="flowChartMagneticDisk">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8" name="Rectangle 47"/>
            <p:cNvSpPr/>
            <p:nvPr/>
          </p:nvSpPr>
          <p:spPr>
            <a:xfrm>
              <a:off x="10034276" y="5334827"/>
              <a:ext cx="439649" cy="494850"/>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49" name="Cross 48"/>
            <p:cNvSpPr/>
            <p:nvPr/>
          </p:nvSpPr>
          <p:spPr>
            <a:xfrm>
              <a:off x="10127534" y="5437033"/>
              <a:ext cx="283062" cy="301214"/>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0" name="Flowchart: Magnetic Disk 49"/>
            <p:cNvSpPr/>
            <p:nvPr/>
          </p:nvSpPr>
          <p:spPr>
            <a:xfrm>
              <a:off x="8466976" y="5211113"/>
              <a:ext cx="527701" cy="627529"/>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1" name="Rectangle 50"/>
            <p:cNvSpPr/>
            <p:nvPr/>
          </p:nvSpPr>
          <p:spPr>
            <a:xfrm>
              <a:off x="7820052" y="5211113"/>
              <a:ext cx="570700" cy="6185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2" name="Cross 51"/>
            <p:cNvSpPr/>
            <p:nvPr/>
          </p:nvSpPr>
          <p:spPr>
            <a:xfrm>
              <a:off x="7921683" y="5336620"/>
              <a:ext cx="367437" cy="376518"/>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3" name="Flowchart: Magnetic Disk 52"/>
            <p:cNvSpPr/>
            <p:nvPr/>
          </p:nvSpPr>
          <p:spPr>
            <a:xfrm>
              <a:off x="9805505" y="4350504"/>
              <a:ext cx="652787" cy="842681"/>
            </a:xfrm>
            <a:prstGeom prst="flowChartMagneticDisk">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4" name="Rectangle 53"/>
            <p:cNvSpPr/>
            <p:nvPr/>
          </p:nvSpPr>
          <p:spPr>
            <a:xfrm>
              <a:off x="9023506" y="4350504"/>
              <a:ext cx="705978" cy="830642"/>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55" name="Cross 54"/>
            <p:cNvSpPr/>
            <p:nvPr/>
          </p:nvSpPr>
          <p:spPr>
            <a:xfrm>
              <a:off x="9176388" y="4513020"/>
              <a:ext cx="454534" cy="505609"/>
            </a:xfrm>
            <a:prstGeom prst="plus">
              <a:avLst>
                <a:gd name="adj" fmla="val 369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69" name="Flowchart: Connector 68"/>
            <p:cNvSpPr/>
            <p:nvPr/>
          </p:nvSpPr>
          <p:spPr>
            <a:xfrm>
              <a:off x="4571693" y="5341255"/>
              <a:ext cx="287959" cy="259240"/>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73" name="Flowchart: Connector 72"/>
            <p:cNvSpPr/>
            <p:nvPr/>
          </p:nvSpPr>
          <p:spPr>
            <a:xfrm>
              <a:off x="9087690" y="5230453"/>
              <a:ext cx="423404" cy="336200"/>
            </a:xfrm>
            <a:prstGeom prst="flowChartConnector">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76" name="Flowchart: Connector 75"/>
            <p:cNvSpPr/>
            <p:nvPr/>
          </p:nvSpPr>
          <p:spPr>
            <a:xfrm>
              <a:off x="10651731" y="4260364"/>
              <a:ext cx="337587" cy="327470"/>
            </a:xfrm>
            <a:prstGeom prst="flowChartConnector">
              <a:avLst/>
            </a:prstGeom>
            <a:solidFill>
              <a:srgbClr val="4F6A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0" name="Flowchart: Connector 79"/>
            <p:cNvSpPr/>
            <p:nvPr/>
          </p:nvSpPr>
          <p:spPr>
            <a:xfrm>
              <a:off x="4922303" y="5468095"/>
              <a:ext cx="404823" cy="361582"/>
            </a:xfrm>
            <a:prstGeom prst="flowChartConnector">
              <a:avLst/>
            </a:prstGeom>
            <a:solidFill>
              <a:srgbClr val="25B1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1" name="Flowchart: Connector 80"/>
            <p:cNvSpPr/>
            <p:nvPr/>
          </p:nvSpPr>
          <p:spPr>
            <a:xfrm>
              <a:off x="7692225" y="4708841"/>
              <a:ext cx="182910" cy="182624"/>
            </a:xfrm>
            <a:prstGeom prst="flowChartConnector">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2" name="Flowchart: Connector 81"/>
            <p:cNvSpPr/>
            <p:nvPr/>
          </p:nvSpPr>
          <p:spPr>
            <a:xfrm>
              <a:off x="6289939" y="5438299"/>
              <a:ext cx="397824" cy="372269"/>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3" name="Flowchart: Connector 82"/>
            <p:cNvSpPr/>
            <p:nvPr/>
          </p:nvSpPr>
          <p:spPr>
            <a:xfrm>
              <a:off x="9165914" y="5624320"/>
              <a:ext cx="262697" cy="241354"/>
            </a:xfrm>
            <a:prstGeom prst="flowChartConnector">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4" name="Flowchart: Connector 83"/>
            <p:cNvSpPr/>
            <p:nvPr/>
          </p:nvSpPr>
          <p:spPr>
            <a:xfrm>
              <a:off x="9532207" y="5411634"/>
              <a:ext cx="481482" cy="454039"/>
            </a:xfrm>
            <a:prstGeom prst="flowChartConnector">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5" name="Flowchart: Connector 84"/>
            <p:cNvSpPr/>
            <p:nvPr/>
          </p:nvSpPr>
          <p:spPr>
            <a:xfrm>
              <a:off x="5763429" y="4802826"/>
              <a:ext cx="299206" cy="287657"/>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6" name="Flowchart: Connector 85"/>
            <p:cNvSpPr/>
            <p:nvPr/>
          </p:nvSpPr>
          <p:spPr>
            <a:xfrm>
              <a:off x="7430377" y="5341635"/>
              <a:ext cx="299206" cy="287657"/>
            </a:xfrm>
            <a:prstGeom prst="flowChartConnector">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7" name="Flowchart: Connector 86"/>
            <p:cNvSpPr/>
            <p:nvPr/>
          </p:nvSpPr>
          <p:spPr>
            <a:xfrm>
              <a:off x="10571706" y="4695212"/>
              <a:ext cx="201803" cy="164621"/>
            </a:xfrm>
            <a:prstGeom prst="flowChart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8" name="Flowchart: Connector 87"/>
            <p:cNvSpPr/>
            <p:nvPr/>
          </p:nvSpPr>
          <p:spPr>
            <a:xfrm>
              <a:off x="5661526" y="4249461"/>
              <a:ext cx="428074" cy="401089"/>
            </a:xfrm>
            <a:prstGeom prst="flowChartConnector">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89" name="Flowchart: Connector 88"/>
            <p:cNvSpPr/>
            <p:nvPr/>
          </p:nvSpPr>
          <p:spPr>
            <a:xfrm>
              <a:off x="10651731" y="4953558"/>
              <a:ext cx="314391" cy="257555"/>
            </a:xfrm>
            <a:prstGeom prst="flowChartConnecto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grpSp>
      <p:grpSp>
        <p:nvGrpSpPr>
          <p:cNvPr id="71" name="Group 70"/>
          <p:cNvGrpSpPr/>
          <p:nvPr/>
        </p:nvGrpSpPr>
        <p:grpSpPr>
          <a:xfrm>
            <a:off x="3579163" y="2810313"/>
            <a:ext cx="7319679" cy="1281955"/>
            <a:chOff x="3769661" y="1434352"/>
            <a:chExt cx="7319678" cy="1281955"/>
          </a:xfrm>
        </p:grpSpPr>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69661" y="1434353"/>
              <a:ext cx="793375" cy="793375"/>
            </a:xfrm>
            <a:prstGeom prst="rect">
              <a:avLst/>
            </a:prstGeom>
          </p:spPr>
        </p:pic>
        <p:pic>
          <p:nvPicPr>
            <p:cNvPr id="13" name="Picture 1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01990" y="1434353"/>
              <a:ext cx="793375" cy="793375"/>
            </a:xfrm>
            <a:prstGeom prst="rect">
              <a:avLst/>
            </a:prstGeom>
          </p:spPr>
        </p:pic>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34319" y="1434353"/>
              <a:ext cx="793375" cy="793375"/>
            </a:xfrm>
            <a:prstGeom prst="rect">
              <a:avLst/>
            </a:prstGeom>
          </p:spPr>
        </p:pic>
        <p:pic>
          <p:nvPicPr>
            <p:cNvPr id="15" name="Pictur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566648" y="1434353"/>
              <a:ext cx="793375" cy="793375"/>
            </a:xfrm>
            <a:prstGeom prst="rect">
              <a:avLst/>
            </a:prstGeom>
          </p:spPr>
        </p:pic>
        <p:pic>
          <p:nvPicPr>
            <p:cNvPr id="16" name="Picture 1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98977" y="1434353"/>
              <a:ext cx="793375" cy="793375"/>
            </a:xfrm>
            <a:prstGeom prst="rect">
              <a:avLst/>
            </a:prstGeom>
          </p:spPr>
        </p:pic>
        <p:pic>
          <p:nvPicPr>
            <p:cNvPr id="17" name="Picture 1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431306" y="1434352"/>
              <a:ext cx="793375" cy="793375"/>
            </a:xfrm>
            <a:prstGeom prst="rect">
              <a:avLst/>
            </a:prstGeom>
          </p:spPr>
        </p:pic>
        <p:pic>
          <p:nvPicPr>
            <p:cNvPr id="18" name="Picture 1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63635" y="1434352"/>
              <a:ext cx="793375" cy="793375"/>
            </a:xfrm>
            <a:prstGeom prst="rect">
              <a:avLst/>
            </a:prstGeom>
          </p:spPr>
        </p:pic>
        <p:pic>
          <p:nvPicPr>
            <p:cNvPr id="19" name="Picture 1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95964" y="1434352"/>
              <a:ext cx="793375" cy="793375"/>
            </a:xfrm>
            <a:prstGeom prst="rect">
              <a:avLst/>
            </a:prstGeom>
          </p:spPr>
        </p:pic>
        <p:sp>
          <p:nvSpPr>
            <p:cNvPr id="21" name="Curved Up Arrow 20"/>
            <p:cNvSpPr/>
            <p:nvPr/>
          </p:nvSpPr>
          <p:spPr>
            <a:xfrm>
              <a:off x="4294095"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2" name="Curved Up Arrow 21"/>
            <p:cNvSpPr/>
            <p:nvPr/>
          </p:nvSpPr>
          <p:spPr>
            <a:xfrm>
              <a:off x="5232028"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3" name="Curved Up Arrow 22"/>
            <p:cNvSpPr/>
            <p:nvPr/>
          </p:nvSpPr>
          <p:spPr>
            <a:xfrm>
              <a:off x="6169960" y="2227727"/>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4" name="Curved Up Arrow 23"/>
            <p:cNvSpPr/>
            <p:nvPr/>
          </p:nvSpPr>
          <p:spPr>
            <a:xfrm>
              <a:off x="7107892" y="2236692"/>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5" name="Curved Up Arrow 24"/>
            <p:cNvSpPr/>
            <p:nvPr/>
          </p:nvSpPr>
          <p:spPr>
            <a:xfrm>
              <a:off x="8045824" y="2227726"/>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6" name="Curved Up Arrow 25"/>
            <p:cNvSpPr/>
            <p:nvPr/>
          </p:nvSpPr>
          <p:spPr>
            <a:xfrm>
              <a:off x="8983756" y="2236692"/>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sp>
          <p:nvSpPr>
            <p:cNvPr id="27" name="Curved Up Arrow 26"/>
            <p:cNvSpPr/>
            <p:nvPr/>
          </p:nvSpPr>
          <p:spPr>
            <a:xfrm>
              <a:off x="9921688" y="2227726"/>
              <a:ext cx="804582" cy="479615"/>
            </a:xfrm>
            <a:prstGeom prst="curvedUpArrow">
              <a:avLst>
                <a:gd name="adj1" fmla="val 25000"/>
                <a:gd name="adj2" fmla="val 83878"/>
                <a:gd name="adj3" fmla="val 43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Calibri" panose="020F0502020204030204"/>
              </a:endParaRPr>
            </a:p>
          </p:txBody>
        </p:sp>
      </p:grpSp>
      <p:sp>
        <p:nvSpPr>
          <p:cNvPr id="29" name="TextBox 28"/>
          <p:cNvSpPr txBox="1"/>
          <p:nvPr/>
        </p:nvSpPr>
        <p:spPr>
          <a:xfrm>
            <a:off x="42692" y="30929"/>
            <a:ext cx="12192000" cy="584775"/>
          </a:xfrm>
          <a:prstGeom prst="rect">
            <a:avLst/>
          </a:prstGeom>
          <a:noFill/>
        </p:spPr>
        <p:txBody>
          <a:bodyPr wrap="square" rtlCol="0">
            <a:spAutoFit/>
          </a:bodyPr>
          <a:lstStyle/>
          <a:p>
            <a:pPr algn="ctr" defTabSz="914377">
              <a:defRPr/>
            </a:pPr>
            <a:r>
              <a:rPr lang="en-US" sz="3200" b="1" dirty="0">
                <a:solidFill>
                  <a:srgbClr val="5B9BD5">
                    <a:lumMod val="50000"/>
                  </a:srgbClr>
                </a:solidFill>
                <a:latin typeface="Calibri" panose="020F0502020204030204"/>
              </a:rPr>
              <a:t>Making EHR Data More Available for Research and Public Health</a:t>
            </a:r>
          </a:p>
        </p:txBody>
      </p:sp>
      <p:sp>
        <p:nvSpPr>
          <p:cNvPr id="90" name="Flowchart: Process 89"/>
          <p:cNvSpPr/>
          <p:nvPr/>
        </p:nvSpPr>
        <p:spPr>
          <a:xfrm>
            <a:off x="456093" y="6400670"/>
            <a:ext cx="4556235" cy="35222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b="1" dirty="0">
                <a:solidFill>
                  <a:prstClr val="black"/>
                </a:solidFill>
                <a:latin typeface="Calibri" panose="020F0502020204030204"/>
              </a:rPr>
              <a:t>Evaluation Planning</a:t>
            </a:r>
          </a:p>
        </p:txBody>
      </p:sp>
      <p:sp>
        <p:nvSpPr>
          <p:cNvPr id="63" name="TextBox 62"/>
          <p:cNvSpPr txBox="1"/>
          <p:nvPr/>
        </p:nvSpPr>
        <p:spPr>
          <a:xfrm>
            <a:off x="120957" y="3022641"/>
            <a:ext cx="3215267" cy="830997"/>
          </a:xfrm>
          <a:prstGeom prst="rect">
            <a:avLst/>
          </a:prstGeom>
          <a:noFill/>
        </p:spPr>
        <p:txBody>
          <a:bodyPr wrap="square" rtlCol="0">
            <a:spAutoFit/>
          </a:bodyPr>
          <a:lstStyle/>
          <a:p>
            <a:pPr defTabSz="914377"/>
            <a:r>
              <a:rPr lang="en-US" sz="1200" b="1" dirty="0">
                <a:solidFill>
                  <a:prstClr val="black"/>
                </a:solidFill>
                <a:latin typeface="Calibri" panose="020F0502020204030204"/>
              </a:rPr>
              <a:t>CCDS: </a:t>
            </a:r>
            <a:r>
              <a:rPr lang="en-US" sz="1200" dirty="0">
                <a:solidFill>
                  <a:prstClr val="black"/>
                </a:solidFill>
                <a:latin typeface="Calibri" panose="020F0502020204030204"/>
              </a:rPr>
              <a:t>Core Clinical Data Set</a:t>
            </a:r>
          </a:p>
          <a:p>
            <a:pPr defTabSz="914377"/>
            <a:r>
              <a:rPr lang="en-US" sz="1200" b="1" dirty="0">
                <a:solidFill>
                  <a:prstClr val="black"/>
                </a:solidFill>
                <a:latin typeface="Calibri" panose="020F0502020204030204"/>
              </a:rPr>
              <a:t>USCDI: </a:t>
            </a:r>
            <a:r>
              <a:rPr lang="en-US" sz="1200" dirty="0">
                <a:solidFill>
                  <a:prstClr val="black"/>
                </a:solidFill>
                <a:latin typeface="Calibri" panose="020F0502020204030204"/>
              </a:rPr>
              <a:t>US Core Data for Interoperability</a:t>
            </a:r>
          </a:p>
          <a:p>
            <a:pPr defTabSz="914377"/>
            <a:r>
              <a:rPr lang="en-US" sz="1200" b="1" dirty="0">
                <a:solidFill>
                  <a:prstClr val="black"/>
                </a:solidFill>
                <a:latin typeface="Calibri" panose="020F0502020204030204"/>
              </a:rPr>
              <a:t>APIs: </a:t>
            </a:r>
            <a:r>
              <a:rPr lang="en-US" sz="1200" dirty="0">
                <a:solidFill>
                  <a:prstClr val="black"/>
                </a:solidFill>
                <a:latin typeface="Calibri" panose="020F0502020204030204"/>
              </a:rPr>
              <a:t>Application Programming Interfaces</a:t>
            </a:r>
          </a:p>
          <a:p>
            <a:pPr defTabSz="914377"/>
            <a:r>
              <a:rPr lang="en-US" sz="1200" b="1" dirty="0">
                <a:solidFill>
                  <a:prstClr val="black"/>
                </a:solidFill>
                <a:latin typeface="Calibri" panose="020F0502020204030204"/>
              </a:rPr>
              <a:t>FHIR: </a:t>
            </a:r>
            <a:r>
              <a:rPr lang="en-US" sz="1200" dirty="0">
                <a:solidFill>
                  <a:prstClr val="black"/>
                </a:solidFill>
                <a:latin typeface="Calibri" panose="020F0502020204030204"/>
              </a:rPr>
              <a:t>Fast Healthcare Interoperability Resources</a:t>
            </a:r>
          </a:p>
        </p:txBody>
      </p:sp>
    </p:spTree>
    <p:extLst>
      <p:ext uri="{BB962C8B-B14F-4D97-AF65-F5344CB8AC3E}">
        <p14:creationId xmlns:p14="http://schemas.microsoft.com/office/powerpoint/2010/main" val="362494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8" grpId="0" animBg="1"/>
      <p:bldP spid="9" grpId="0" animBg="1"/>
      <p:bldP spid="10" grpId="0" animBg="1"/>
      <p:bldP spid="11" grpId="0" animBg="1"/>
      <p:bldP spid="75" grpId="0" animBg="1"/>
      <p:bldP spid="66" grpId="0" animBg="1"/>
      <p:bldP spid="90" grpId="0" animBg="1"/>
      <p:bldP spid="6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A556-4D22-4747-8450-E035158A0433}"/>
              </a:ext>
            </a:extLst>
          </p:cNvPr>
          <p:cNvSpPr>
            <a:spLocks noGrp="1"/>
          </p:cNvSpPr>
          <p:nvPr>
            <p:ph type="title"/>
          </p:nvPr>
        </p:nvSpPr>
        <p:spPr/>
        <p:txBody>
          <a:bodyPr>
            <a:normAutofit/>
          </a:bodyPr>
          <a:lstStyle/>
          <a:p>
            <a:r>
              <a:rPr lang="en-US" sz="4000" dirty="0"/>
              <a:t>Evaluation WG</a:t>
            </a:r>
          </a:p>
        </p:txBody>
      </p:sp>
      <p:sp>
        <p:nvSpPr>
          <p:cNvPr id="3" name="Content Placeholder 2">
            <a:extLst>
              <a:ext uri="{FF2B5EF4-FFF2-40B4-BE49-F238E27FC236}">
                <a16:creationId xmlns:a16="http://schemas.microsoft.com/office/drawing/2014/main" id="{174CD03F-E505-44D4-946B-0205A21119AB}"/>
              </a:ext>
            </a:extLst>
          </p:cNvPr>
          <p:cNvSpPr>
            <a:spLocks noGrp="1"/>
          </p:cNvSpPr>
          <p:nvPr>
            <p:ph idx="1"/>
          </p:nvPr>
        </p:nvSpPr>
        <p:spPr/>
        <p:txBody>
          <a:bodyPr/>
          <a:lstStyle/>
          <a:p>
            <a:r>
              <a:rPr lang="en-US" b="1" dirty="0"/>
              <a:t>Short-term evaluation</a:t>
            </a:r>
            <a:r>
              <a:rPr lang="en-US" dirty="0"/>
              <a:t>: focused on Hep C pilot </a:t>
            </a:r>
          </a:p>
          <a:p>
            <a:r>
              <a:rPr lang="en-US" b="1" dirty="0"/>
              <a:t>Long-term evaluation</a:t>
            </a:r>
            <a:r>
              <a:rPr lang="en-US" dirty="0"/>
              <a:t>: focused on broader impacts to research and public health</a:t>
            </a:r>
          </a:p>
        </p:txBody>
      </p:sp>
    </p:spTree>
    <p:extLst>
      <p:ext uri="{BB962C8B-B14F-4D97-AF65-F5344CB8AC3E}">
        <p14:creationId xmlns:p14="http://schemas.microsoft.com/office/powerpoint/2010/main" val="3629211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C108-43E7-4319-9829-F2926ADDFABA}"/>
              </a:ext>
            </a:extLst>
          </p:cNvPr>
          <p:cNvSpPr>
            <a:spLocks noGrp="1"/>
          </p:cNvSpPr>
          <p:nvPr>
            <p:ph type="title"/>
          </p:nvPr>
        </p:nvSpPr>
        <p:spPr/>
        <p:txBody>
          <a:bodyPr>
            <a:normAutofit/>
          </a:bodyPr>
          <a:lstStyle/>
          <a:p>
            <a:r>
              <a:rPr lang="en-US" sz="4000" dirty="0"/>
              <a:t>Appendix B: HL7 FHIR Resources</a:t>
            </a:r>
          </a:p>
        </p:txBody>
      </p:sp>
    </p:spTree>
    <p:extLst>
      <p:ext uri="{BB962C8B-B14F-4D97-AF65-F5344CB8AC3E}">
        <p14:creationId xmlns:p14="http://schemas.microsoft.com/office/powerpoint/2010/main" val="4184444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EB5D4-3108-4A31-9F22-9CE75745FDDC}"/>
              </a:ext>
            </a:extLst>
          </p:cNvPr>
          <p:cNvSpPr>
            <a:spLocks noGrp="1"/>
          </p:cNvSpPr>
          <p:nvPr>
            <p:ph type="title"/>
          </p:nvPr>
        </p:nvSpPr>
        <p:spPr/>
        <p:txBody>
          <a:bodyPr>
            <a:normAutofit/>
          </a:bodyPr>
          <a:lstStyle/>
          <a:p>
            <a:r>
              <a:rPr lang="en-US" sz="4000" dirty="0"/>
              <a:t>Helpful FHIR Links</a:t>
            </a:r>
          </a:p>
        </p:txBody>
      </p:sp>
      <p:sp>
        <p:nvSpPr>
          <p:cNvPr id="3" name="Content Placeholder 2">
            <a:extLst>
              <a:ext uri="{FF2B5EF4-FFF2-40B4-BE49-F238E27FC236}">
                <a16:creationId xmlns:a16="http://schemas.microsoft.com/office/drawing/2014/main" id="{D1712365-4958-4DA5-B296-B08D9DB2AB25}"/>
              </a:ext>
            </a:extLst>
          </p:cNvPr>
          <p:cNvSpPr>
            <a:spLocks noGrp="1"/>
          </p:cNvSpPr>
          <p:nvPr>
            <p:ph idx="1"/>
          </p:nvPr>
        </p:nvSpPr>
        <p:spPr/>
        <p:txBody>
          <a:bodyPr>
            <a:normAutofit fontScale="92500" lnSpcReduction="10000"/>
          </a:bodyPr>
          <a:lstStyle/>
          <a:p>
            <a:r>
              <a:rPr lang="en-US" dirty="0"/>
              <a:t>FHIR Home Page &amp; Summary:</a:t>
            </a:r>
          </a:p>
          <a:p>
            <a:pPr lvl="1"/>
            <a:r>
              <a:rPr lang="en-US" dirty="0">
                <a:hlinkClick r:id="rId2"/>
              </a:rPr>
              <a:t>https://hl7.org/fhir/</a:t>
            </a:r>
            <a:endParaRPr lang="en-US" dirty="0"/>
          </a:p>
          <a:p>
            <a:pPr lvl="1"/>
            <a:r>
              <a:rPr lang="en-US" dirty="0">
                <a:hlinkClick r:id="rId3"/>
              </a:rPr>
              <a:t>https://hl7.org/fhir/summary.html</a:t>
            </a:r>
            <a:endParaRPr lang="en-US" dirty="0"/>
          </a:p>
          <a:p>
            <a:r>
              <a:rPr lang="en-US" dirty="0"/>
              <a:t>FHIR Overview by user type:</a:t>
            </a:r>
          </a:p>
          <a:p>
            <a:pPr lvl="1"/>
            <a:r>
              <a:rPr lang="en-US" dirty="0"/>
              <a:t>General: </a:t>
            </a:r>
            <a:r>
              <a:rPr lang="en-US" u="sng" dirty="0">
                <a:hlinkClick r:id="rId4"/>
              </a:rPr>
              <a:t>https://www.hl7.org/fhir/overview.html</a:t>
            </a:r>
            <a:endParaRPr lang="en-US" dirty="0"/>
          </a:p>
          <a:p>
            <a:pPr lvl="1"/>
            <a:r>
              <a:rPr lang="en-US" dirty="0"/>
              <a:t>Developer: </a:t>
            </a:r>
            <a:r>
              <a:rPr lang="en-US" u="sng" dirty="0">
                <a:hlinkClick r:id="rId5"/>
              </a:rPr>
              <a:t>https://www.hl7.org/fhir/overview-dev.html</a:t>
            </a:r>
            <a:endParaRPr lang="en-US" dirty="0"/>
          </a:p>
          <a:p>
            <a:pPr lvl="1"/>
            <a:r>
              <a:rPr lang="en-US" dirty="0"/>
              <a:t>Clinical: </a:t>
            </a:r>
            <a:r>
              <a:rPr lang="en-US" u="sng" dirty="0">
                <a:hlinkClick r:id="rId6"/>
              </a:rPr>
              <a:t>https://www.hl7.org/fhir/overview-clinical.html</a:t>
            </a:r>
            <a:endParaRPr lang="en-US" dirty="0"/>
          </a:p>
          <a:p>
            <a:pPr lvl="1"/>
            <a:r>
              <a:rPr lang="en-US" dirty="0"/>
              <a:t>Architects: </a:t>
            </a:r>
            <a:r>
              <a:rPr lang="en-US" u="sng" dirty="0">
                <a:hlinkClick r:id="rId7"/>
              </a:rPr>
              <a:t>https://www.hl7.org/fhir/overview-arch.html</a:t>
            </a:r>
            <a:endParaRPr lang="en-US" u="sng" dirty="0"/>
          </a:p>
          <a:p>
            <a:r>
              <a:rPr lang="en-US" dirty="0"/>
              <a:t>FHIR Implementation Guide Publishing: </a:t>
            </a:r>
            <a:r>
              <a:rPr lang="en-US" sz="2400" dirty="0">
                <a:hlinkClick r:id="rId8"/>
              </a:rPr>
              <a:t>https://confluence.hl7.org/display/FHIR/IG+Publisher+Documentation</a:t>
            </a:r>
            <a:endParaRPr lang="en-US" sz="2400" dirty="0"/>
          </a:p>
          <a:p>
            <a:r>
              <a:rPr lang="en-US" dirty="0"/>
              <a:t>FHIR Implementation Guide Process Flow: </a:t>
            </a:r>
            <a:r>
              <a:rPr lang="en-US" sz="2400" dirty="0">
                <a:hlinkClick r:id="rId9"/>
              </a:rPr>
              <a:t>https://confluence.hl7.org/display/FHIR/FHIR+Implementation+Guide+Process+Flow</a:t>
            </a:r>
            <a:endParaRPr lang="en-US" sz="2400" dirty="0"/>
          </a:p>
          <a:p>
            <a:endParaRPr lang="en-US" dirty="0"/>
          </a:p>
          <a:p>
            <a:endParaRPr lang="en-US" dirty="0"/>
          </a:p>
        </p:txBody>
      </p:sp>
    </p:spTree>
    <p:extLst>
      <p:ext uri="{BB962C8B-B14F-4D97-AF65-F5344CB8AC3E}">
        <p14:creationId xmlns:p14="http://schemas.microsoft.com/office/powerpoint/2010/main" val="1152760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6783" y="1982530"/>
            <a:ext cx="6259031" cy="2483850"/>
          </a:xfrm>
        </p:spPr>
        <p:txBody>
          <a:bodyPr/>
          <a:lstStyle/>
          <a:p>
            <a:r>
              <a:rPr lang="en-US" dirty="0"/>
              <a:t>The Next Phase of Electronic Birth Defect Reporting (BDR)</a:t>
            </a:r>
          </a:p>
        </p:txBody>
      </p:sp>
      <p:sp>
        <p:nvSpPr>
          <p:cNvPr id="3" name="Text Placeholder 2"/>
          <p:cNvSpPr>
            <a:spLocks noGrp="1"/>
          </p:cNvSpPr>
          <p:nvPr>
            <p:ph type="body" sz="quarter" idx="13"/>
          </p:nvPr>
        </p:nvSpPr>
        <p:spPr/>
        <p:txBody>
          <a:bodyPr/>
          <a:lstStyle/>
          <a:p>
            <a:pPr lvl="0"/>
            <a:endParaRPr lang="en-US" dirty="0"/>
          </a:p>
          <a:p>
            <a:pPr lvl="0"/>
            <a:r>
              <a:rPr lang="en-US" dirty="0"/>
              <a:t>MedMorph TEP - August 18, 2020</a:t>
            </a:r>
          </a:p>
        </p:txBody>
      </p:sp>
    </p:spTree>
    <p:extLst>
      <p:ext uri="{BB962C8B-B14F-4D97-AF65-F5344CB8AC3E}">
        <p14:creationId xmlns:p14="http://schemas.microsoft.com/office/powerpoint/2010/main" val="278246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45435" y="1400870"/>
            <a:ext cx="10649396" cy="4791499"/>
          </a:xfrm>
        </p:spPr>
        <p:txBody>
          <a:bodyPr>
            <a:normAutofit/>
          </a:bodyPr>
          <a:lstStyle/>
          <a:p>
            <a:r>
              <a:rPr lang="en-US" dirty="0"/>
              <a:t>Most jurisdictions in the US have a birth defect registry but little data is being exchanged electronically</a:t>
            </a:r>
          </a:p>
          <a:p>
            <a:r>
              <a:rPr lang="en-US" dirty="0"/>
              <a:t>Electronic data exchange:</a:t>
            </a:r>
          </a:p>
          <a:p>
            <a:pPr lvl="1"/>
            <a:r>
              <a:rPr lang="en-US" dirty="0"/>
              <a:t>Reduces burden</a:t>
            </a:r>
          </a:p>
          <a:p>
            <a:pPr lvl="1"/>
            <a:r>
              <a:rPr lang="en-US" dirty="0"/>
              <a:t>Improves turnaround times</a:t>
            </a:r>
          </a:p>
          <a:p>
            <a:pPr lvl="1"/>
            <a:r>
              <a:rPr lang="en-US" dirty="0"/>
              <a:t>Enhances data quality</a:t>
            </a:r>
          </a:p>
          <a:p>
            <a:r>
              <a:rPr lang="en-US" dirty="0"/>
              <a:t>Electronic data exchange works best when the community coalesces around a common set of standards</a:t>
            </a:r>
          </a:p>
          <a:p>
            <a:r>
              <a:rPr lang="en-US" dirty="0"/>
              <a:t>Collected data is critical for providing services to the subject and family</a:t>
            </a:r>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EA2839"/>
                </a:solidFill>
                <a:effectLst/>
                <a:uLnTx/>
                <a:uFillTx/>
                <a:latin typeface="Brandon Text Bold" panose="020B0803020203060203" pitchFamily="34" charset="0"/>
                <a:ea typeface="+mn-ea"/>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EA2839"/>
              </a:solidFill>
              <a:effectLst/>
              <a:uLnTx/>
              <a:uFillTx/>
              <a:latin typeface="Brandon Text Bold" panose="020B0803020203060203" pitchFamily="34" charset="0"/>
              <a:ea typeface="+mn-ea"/>
              <a:cs typeface="+mn-cs"/>
              <a:sym typeface="Arial"/>
            </a:endParaRPr>
          </a:p>
        </p:txBody>
      </p:sp>
      <p:sp>
        <p:nvSpPr>
          <p:cNvPr id="4" name="Title 3"/>
          <p:cNvSpPr>
            <a:spLocks noGrp="1"/>
          </p:cNvSpPr>
          <p:nvPr>
            <p:ph type="title"/>
          </p:nvPr>
        </p:nvSpPr>
        <p:spPr>
          <a:xfrm>
            <a:off x="838200" y="425003"/>
            <a:ext cx="9356678" cy="975867"/>
          </a:xfrm>
        </p:spPr>
        <p:txBody>
          <a:bodyPr/>
          <a:lstStyle/>
          <a:p>
            <a:r>
              <a:rPr lang="en-US" dirty="0"/>
              <a:t>The Need for Birth Defect Reporting</a:t>
            </a:r>
          </a:p>
        </p:txBody>
      </p:sp>
      <p:sp>
        <p:nvSpPr>
          <p:cNvPr id="5" name="Footer Placeholder 3"/>
          <p:cNvSpPr>
            <a:spLocks noGrp="1"/>
          </p:cNvSpPr>
          <p:nvPr>
            <p:ph type="ftr" sz="quarter" idx="13"/>
          </p:nvPr>
        </p:nvSpPr>
        <p:spPr>
          <a:xfrm>
            <a:off x="838200" y="6356350"/>
            <a:ext cx="3432244" cy="365125"/>
          </a:xfrm>
          <a:prstGeom prst="rect">
            <a:avLst/>
          </a:prstGeom>
        </p:spPr>
        <p:txBody>
          <a:bodyPr vert="horz" lIns="0" tIns="0" rIns="0" bIns="0" rtlCol="0" anchor="ctr"/>
          <a:lstStyle>
            <a:defPPr>
              <a:defRPr lang="en-US"/>
            </a:defPPr>
            <a:lvl1pPr marL="0" algn="l" defTabSz="914400" rtl="0" eaLnBrk="1" latinLnBrk="0" hangingPunct="1">
              <a:defRPr sz="1000" i="1" kern="1200" spc="0">
                <a:solidFill>
                  <a:srgbClr val="EA283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Proprietary and Confidential | Altarum</a:t>
            </a:r>
          </a:p>
        </p:txBody>
      </p:sp>
    </p:spTree>
    <p:extLst>
      <p:ext uri="{BB962C8B-B14F-4D97-AF65-F5344CB8AC3E}">
        <p14:creationId xmlns:p14="http://schemas.microsoft.com/office/powerpoint/2010/main" val="2286443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79231" y="1513499"/>
            <a:ext cx="10515600" cy="4678870"/>
          </a:xfrm>
        </p:spPr>
        <p:txBody>
          <a:bodyPr>
            <a:normAutofit/>
          </a:bodyPr>
          <a:lstStyle/>
          <a:p>
            <a:pPr lvl="0"/>
            <a:r>
              <a:rPr lang="en-US" dirty="0"/>
              <a:t>Increase the volume of electronic reporting of birth defects both at the time of birth and later in life</a:t>
            </a:r>
          </a:p>
          <a:p>
            <a:pPr lvl="0"/>
            <a:r>
              <a:rPr lang="en-US" dirty="0"/>
              <a:t>Decrease the burden on providers and jurisdictional program staff when collecting data on subjects</a:t>
            </a:r>
          </a:p>
          <a:p>
            <a:pPr lvl="0"/>
            <a:r>
              <a:rPr lang="en-US" dirty="0"/>
              <a:t>Harmonize standards with those use for other vital records reporting standards, most specifically those for birth and fetal death reporting</a:t>
            </a:r>
          </a:p>
        </p:txBody>
      </p:sp>
      <p:sp>
        <p:nvSpPr>
          <p:cNvPr id="3" name="Slide Number Placeholder 2"/>
          <p:cNvSpPr>
            <a:spLocks noGrp="1"/>
          </p:cNvSpPr>
          <p:nvPr>
            <p:ph type="sldNum" idx="12"/>
          </p:nvPr>
        </p:nvSpPr>
        <p:spPr>
          <a:xfrm>
            <a:off x="8610600" y="636430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EA2839"/>
                </a:solidFill>
                <a:effectLst/>
                <a:uLnTx/>
                <a:uFillTx/>
                <a:latin typeface="Brandon Text Bold" panose="020B0803020203060203" pitchFamily="34" charset="0"/>
                <a:ea typeface="+mn-ea"/>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EA2839"/>
              </a:solidFill>
              <a:effectLst/>
              <a:uLnTx/>
              <a:uFillTx/>
              <a:latin typeface="Brandon Text Bold" panose="020B0803020203060203" pitchFamily="34" charset="0"/>
              <a:ea typeface="+mn-ea"/>
              <a:cs typeface="+mn-cs"/>
              <a:sym typeface="Arial"/>
            </a:endParaRPr>
          </a:p>
        </p:txBody>
      </p:sp>
      <p:sp>
        <p:nvSpPr>
          <p:cNvPr id="4" name="Title 3"/>
          <p:cNvSpPr>
            <a:spLocks noGrp="1"/>
          </p:cNvSpPr>
          <p:nvPr>
            <p:ph type="title"/>
          </p:nvPr>
        </p:nvSpPr>
        <p:spPr>
          <a:xfrm>
            <a:off x="838200" y="425003"/>
            <a:ext cx="9356678" cy="975867"/>
          </a:xfrm>
        </p:spPr>
        <p:txBody>
          <a:bodyPr/>
          <a:lstStyle/>
          <a:p>
            <a:r>
              <a:rPr lang="en-US" dirty="0"/>
              <a:t>The Goals for Birth Defect Reporting</a:t>
            </a:r>
          </a:p>
        </p:txBody>
      </p:sp>
      <p:sp>
        <p:nvSpPr>
          <p:cNvPr id="5" name="Footer Placeholder 3"/>
          <p:cNvSpPr>
            <a:spLocks noGrp="1"/>
          </p:cNvSpPr>
          <p:nvPr>
            <p:ph type="ftr" sz="quarter" idx="13"/>
          </p:nvPr>
        </p:nvSpPr>
        <p:spPr>
          <a:xfrm>
            <a:off x="838200" y="6356350"/>
            <a:ext cx="3432244" cy="365125"/>
          </a:xfrm>
          <a:prstGeom prst="rect">
            <a:avLst/>
          </a:prstGeom>
        </p:spPr>
        <p:txBody>
          <a:bodyPr vert="horz" lIns="0" tIns="0" rIns="0" bIns="0" rtlCol="0" anchor="ctr"/>
          <a:lstStyle>
            <a:defPPr>
              <a:defRPr lang="en-US"/>
            </a:defPPr>
            <a:lvl1pPr marL="0" algn="l" defTabSz="914400" rtl="0" eaLnBrk="1" latinLnBrk="0" hangingPunct="1">
              <a:defRPr sz="1000" i="1" kern="1200" spc="0">
                <a:solidFill>
                  <a:srgbClr val="EA283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Proprietary and Confidential | Altarum</a:t>
            </a:r>
          </a:p>
        </p:txBody>
      </p:sp>
    </p:spTree>
    <p:extLst>
      <p:ext uri="{BB962C8B-B14F-4D97-AF65-F5344CB8AC3E}">
        <p14:creationId xmlns:p14="http://schemas.microsoft.com/office/powerpoint/2010/main" val="375520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79231" y="1513499"/>
            <a:ext cx="10515600" cy="4678870"/>
          </a:xfrm>
        </p:spPr>
        <p:txBody>
          <a:bodyPr>
            <a:normAutofit/>
          </a:bodyPr>
          <a:lstStyle/>
          <a:p>
            <a:r>
              <a:rPr lang="en-US" dirty="0"/>
              <a:t>Most state programs work in either an active or passive mode</a:t>
            </a:r>
          </a:p>
          <a:p>
            <a:pPr lvl="1"/>
            <a:r>
              <a:rPr lang="en-US" dirty="0"/>
              <a:t>Active – the program receives a list of potential subjects and abstracts data from the EHR to the Birth Defect Reporting System (BDRS)</a:t>
            </a:r>
          </a:p>
          <a:p>
            <a:pPr lvl="1"/>
            <a:r>
              <a:rPr lang="en-US" dirty="0"/>
              <a:t>Passive – provider submit data to the program (often as a flat file </a:t>
            </a:r>
            <a:r>
              <a:rPr lang="en-US"/>
              <a:t>(CSV)) </a:t>
            </a:r>
            <a:r>
              <a:rPr lang="en-US" dirty="0"/>
              <a:t>which is imported to the BDRS</a:t>
            </a:r>
          </a:p>
          <a:p>
            <a:pPr lvl="1"/>
            <a:r>
              <a:rPr lang="en-US" dirty="0"/>
              <a:t>Hybrid – a passive report is submitted followed by active follow up (abstracting)</a:t>
            </a:r>
          </a:p>
          <a:p>
            <a:r>
              <a:rPr lang="en-US" dirty="0"/>
              <a:t>All methods require substantial work by one party or the other (or both)</a:t>
            </a:r>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EA2839"/>
                </a:solidFill>
                <a:effectLst/>
                <a:uLnTx/>
                <a:uFillTx/>
                <a:latin typeface="Brandon Text Bold" panose="020B0803020203060203" pitchFamily="34" charset="0"/>
                <a:ea typeface="+mn-ea"/>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EA2839"/>
              </a:solidFill>
              <a:effectLst/>
              <a:uLnTx/>
              <a:uFillTx/>
              <a:latin typeface="Brandon Text Bold" panose="020B0803020203060203" pitchFamily="34" charset="0"/>
              <a:ea typeface="+mn-ea"/>
              <a:cs typeface="+mn-cs"/>
              <a:sym typeface="Arial"/>
            </a:endParaRPr>
          </a:p>
        </p:txBody>
      </p:sp>
      <p:sp>
        <p:nvSpPr>
          <p:cNvPr id="4" name="Title 3"/>
          <p:cNvSpPr>
            <a:spLocks noGrp="1"/>
          </p:cNvSpPr>
          <p:nvPr>
            <p:ph type="title"/>
          </p:nvPr>
        </p:nvSpPr>
        <p:spPr>
          <a:xfrm>
            <a:off x="838200" y="425003"/>
            <a:ext cx="9356678" cy="975867"/>
          </a:xfrm>
        </p:spPr>
        <p:txBody>
          <a:bodyPr/>
          <a:lstStyle/>
          <a:p>
            <a:r>
              <a:rPr lang="en-US" dirty="0"/>
              <a:t>Existing Workflows</a:t>
            </a:r>
          </a:p>
        </p:txBody>
      </p:sp>
      <p:sp>
        <p:nvSpPr>
          <p:cNvPr id="5" name="Footer Placeholder 3"/>
          <p:cNvSpPr>
            <a:spLocks noGrp="1"/>
          </p:cNvSpPr>
          <p:nvPr>
            <p:ph type="ftr" sz="quarter" idx="13"/>
          </p:nvPr>
        </p:nvSpPr>
        <p:spPr>
          <a:xfrm>
            <a:off x="838200" y="6356350"/>
            <a:ext cx="3432244" cy="365125"/>
          </a:xfrm>
          <a:prstGeom prst="rect">
            <a:avLst/>
          </a:prstGeom>
        </p:spPr>
        <p:txBody>
          <a:bodyPr vert="horz" lIns="0" tIns="0" rIns="0" bIns="0" rtlCol="0" anchor="ctr"/>
          <a:lstStyle>
            <a:defPPr>
              <a:defRPr lang="en-US"/>
            </a:defPPr>
            <a:lvl1pPr marL="0" algn="l" defTabSz="914400" rtl="0" eaLnBrk="1" latinLnBrk="0" hangingPunct="1">
              <a:defRPr sz="1000" i="1" kern="1200" spc="0">
                <a:solidFill>
                  <a:srgbClr val="EA283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Proprietary and Confidential | Altarum</a:t>
            </a:r>
          </a:p>
        </p:txBody>
      </p:sp>
    </p:spTree>
    <p:extLst>
      <p:ext uri="{BB962C8B-B14F-4D97-AF65-F5344CB8AC3E}">
        <p14:creationId xmlns:p14="http://schemas.microsoft.com/office/powerpoint/2010/main" val="3540135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79231" y="1513499"/>
            <a:ext cx="10515600" cy="975867"/>
          </a:xfrm>
        </p:spPr>
        <p:txBody>
          <a:bodyPr>
            <a:normAutofit/>
          </a:bodyPr>
          <a:lstStyle/>
          <a:p>
            <a:r>
              <a:rPr lang="en-US" dirty="0"/>
              <a:t>Altarum has worked with the NBDPN and jurisdictional programs to establish a set of core reporting data elements</a:t>
            </a:r>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EA2839"/>
                </a:solidFill>
                <a:effectLst/>
                <a:uLnTx/>
                <a:uFillTx/>
                <a:latin typeface="Brandon Text Bold" panose="020B0803020203060203" pitchFamily="34" charset="0"/>
                <a:ea typeface="+mn-ea"/>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EA2839"/>
              </a:solidFill>
              <a:effectLst/>
              <a:uLnTx/>
              <a:uFillTx/>
              <a:latin typeface="Brandon Text Bold" panose="020B0803020203060203" pitchFamily="34" charset="0"/>
              <a:ea typeface="+mn-ea"/>
              <a:cs typeface="+mn-cs"/>
              <a:sym typeface="Arial"/>
            </a:endParaRPr>
          </a:p>
        </p:txBody>
      </p:sp>
      <p:sp>
        <p:nvSpPr>
          <p:cNvPr id="4" name="Title 3"/>
          <p:cNvSpPr>
            <a:spLocks noGrp="1"/>
          </p:cNvSpPr>
          <p:nvPr>
            <p:ph type="title"/>
          </p:nvPr>
        </p:nvSpPr>
        <p:spPr>
          <a:xfrm>
            <a:off x="838200" y="425003"/>
            <a:ext cx="9356678" cy="975867"/>
          </a:xfrm>
        </p:spPr>
        <p:txBody>
          <a:bodyPr/>
          <a:lstStyle/>
          <a:p>
            <a:r>
              <a:rPr lang="en-US" dirty="0"/>
              <a:t>The Need for Birth Defect Reporting</a:t>
            </a:r>
          </a:p>
        </p:txBody>
      </p:sp>
      <p:sp>
        <p:nvSpPr>
          <p:cNvPr id="5" name="Footer Placeholder 3"/>
          <p:cNvSpPr>
            <a:spLocks noGrp="1"/>
          </p:cNvSpPr>
          <p:nvPr>
            <p:ph type="ftr" sz="quarter" idx="13"/>
          </p:nvPr>
        </p:nvSpPr>
        <p:spPr>
          <a:xfrm>
            <a:off x="838200" y="6356350"/>
            <a:ext cx="3432244" cy="365125"/>
          </a:xfrm>
          <a:prstGeom prst="rect">
            <a:avLst/>
          </a:prstGeom>
        </p:spPr>
        <p:txBody>
          <a:bodyPr vert="horz" lIns="0" tIns="0" rIns="0" bIns="0" rtlCol="0" anchor="ctr"/>
          <a:lstStyle>
            <a:defPPr>
              <a:defRPr lang="en-US"/>
            </a:defPPr>
            <a:lvl1pPr marL="0" algn="l" defTabSz="914400" rtl="0" eaLnBrk="1" latinLnBrk="0" hangingPunct="1">
              <a:defRPr sz="1000" i="1" kern="1200" spc="0">
                <a:solidFill>
                  <a:srgbClr val="EA283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Proprietary and Confidential | Altarum</a:t>
            </a:r>
          </a:p>
        </p:txBody>
      </p:sp>
      <p:pic>
        <p:nvPicPr>
          <p:cNvPr id="6" name="Picture 5">
            <a:extLst>
              <a:ext uri="{FF2B5EF4-FFF2-40B4-BE49-F238E27FC236}">
                <a16:creationId xmlns:a16="http://schemas.microsoft.com/office/drawing/2014/main" id="{304B4E6A-A9CF-46D5-BF42-77C2585670D7}"/>
              </a:ext>
            </a:extLst>
          </p:cNvPr>
          <p:cNvPicPr>
            <a:picLocks noChangeAspect="1"/>
          </p:cNvPicPr>
          <p:nvPr/>
        </p:nvPicPr>
        <p:blipFill>
          <a:blip r:embed="rId2"/>
          <a:stretch>
            <a:fillRect/>
          </a:stretch>
        </p:blipFill>
        <p:spPr>
          <a:xfrm>
            <a:off x="1790742" y="2462525"/>
            <a:ext cx="8404136" cy="3866691"/>
          </a:xfrm>
          <a:prstGeom prst="rect">
            <a:avLst/>
          </a:prstGeom>
        </p:spPr>
      </p:pic>
    </p:spTree>
    <p:extLst>
      <p:ext uri="{BB962C8B-B14F-4D97-AF65-F5344CB8AC3E}">
        <p14:creationId xmlns:p14="http://schemas.microsoft.com/office/powerpoint/2010/main" val="2915297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79231" y="1513499"/>
            <a:ext cx="10515600" cy="4678870"/>
          </a:xfrm>
        </p:spPr>
        <p:txBody>
          <a:bodyPr>
            <a:normAutofit/>
          </a:bodyPr>
          <a:lstStyle/>
          <a:p>
            <a:pPr marL="0" marR="0">
              <a:lnSpc>
                <a:spcPct val="115000"/>
              </a:lnSpc>
              <a:spcBef>
                <a:spcPts val="0"/>
              </a:spcBef>
              <a:spcAft>
                <a:spcPts val="0"/>
              </a:spcAft>
            </a:pPr>
            <a:r>
              <a:rPr lang="en-US" dirty="0">
                <a:ea typeface="Times New Roman" panose="02020603050405020304" pitchFamily="18" charset="0"/>
                <a:cs typeface="Times New Roman" panose="02020603050405020304" pitchFamily="18" charset="0"/>
              </a:rPr>
              <a:t>The CDA birth defect reporting IG for ambulatory and hospital reporting is available for use but has not been widely implemented</a:t>
            </a:r>
          </a:p>
          <a:p>
            <a:pPr marL="0" marR="0">
              <a:lnSpc>
                <a:spcPct val="115000"/>
              </a:lnSpc>
              <a:spcBef>
                <a:spcPts val="0"/>
              </a:spcBef>
              <a:spcAft>
                <a:spcPts val="0"/>
              </a:spcAft>
            </a:pPr>
            <a:r>
              <a:rPr lang="en-US" dirty="0">
                <a:ea typeface="Times New Roman" panose="02020603050405020304" pitchFamily="18" charset="0"/>
                <a:cs typeface="Times New Roman" panose="02020603050405020304" pitchFamily="18" charset="0"/>
              </a:rPr>
              <a:t>Other domains in Public Health are beginning to use FHIR</a:t>
            </a:r>
          </a:p>
          <a:p>
            <a:pPr marL="457200" lvl="1">
              <a:lnSpc>
                <a:spcPct val="115000"/>
              </a:lnSpc>
              <a:spcBef>
                <a:spcPts val="0"/>
              </a:spcBef>
            </a:pPr>
            <a:r>
              <a:rPr lang="en-US" dirty="0">
                <a:ea typeface="Times New Roman" panose="02020603050405020304" pitchFamily="18" charset="0"/>
                <a:cs typeface="Times New Roman" panose="02020603050405020304" pitchFamily="18" charset="0"/>
              </a:rPr>
              <a:t>Case Reporting</a:t>
            </a:r>
          </a:p>
          <a:p>
            <a:pPr marL="457200" lvl="1">
              <a:lnSpc>
                <a:spcPct val="115000"/>
              </a:lnSpc>
              <a:spcBef>
                <a:spcPts val="0"/>
              </a:spcBef>
            </a:pPr>
            <a:r>
              <a:rPr lang="en-US" dirty="0">
                <a:ea typeface="Times New Roman" panose="02020603050405020304" pitchFamily="18" charset="0"/>
                <a:cs typeface="Times New Roman" panose="02020603050405020304" pitchFamily="18" charset="0"/>
              </a:rPr>
              <a:t>Vital Records Reporting</a:t>
            </a:r>
          </a:p>
          <a:p>
            <a:pPr marL="457200" lvl="1">
              <a:lnSpc>
                <a:spcPct val="115000"/>
              </a:lnSpc>
              <a:spcBef>
                <a:spcPts val="0"/>
              </a:spcBef>
            </a:pPr>
            <a:r>
              <a:rPr lang="en-US" dirty="0">
                <a:ea typeface="Times New Roman" panose="02020603050405020304" pitchFamily="18" charset="0"/>
                <a:cs typeface="Times New Roman" panose="02020603050405020304" pitchFamily="18" charset="0"/>
              </a:rPr>
              <a:t>SDoH and Referrals</a:t>
            </a:r>
          </a:p>
          <a:p>
            <a:pPr marL="0">
              <a:lnSpc>
                <a:spcPct val="115000"/>
              </a:lnSpc>
              <a:spcBef>
                <a:spcPts val="0"/>
              </a:spcBef>
            </a:pPr>
            <a:r>
              <a:rPr lang="en-US" dirty="0">
                <a:ea typeface="Times New Roman" panose="02020603050405020304" pitchFamily="18" charset="0"/>
                <a:cs typeface="Times New Roman" panose="02020603050405020304" pitchFamily="18" charset="0"/>
              </a:rPr>
              <a:t>Some organizations are waiting for FHIR specifications to be available before they begin to implement a solution</a:t>
            </a:r>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00" b="0" i="0" u="none" strike="noStrike" kern="1200" cap="none" spc="0" normalizeH="0" baseline="0" noProof="0" smtClean="0">
                <a:ln>
                  <a:noFill/>
                </a:ln>
                <a:solidFill>
                  <a:srgbClr val="EA2839"/>
                </a:solidFill>
                <a:effectLst/>
                <a:uLnTx/>
                <a:uFillTx/>
                <a:latin typeface="Brandon Text Bold" panose="020B0803020203060203" pitchFamily="34" charset="0"/>
                <a:ea typeface="+mn-ea"/>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EA2839"/>
              </a:solidFill>
              <a:effectLst/>
              <a:uLnTx/>
              <a:uFillTx/>
              <a:latin typeface="Brandon Text Bold" panose="020B0803020203060203" pitchFamily="34" charset="0"/>
              <a:ea typeface="+mn-ea"/>
              <a:cs typeface="+mn-cs"/>
              <a:sym typeface="Arial"/>
            </a:endParaRPr>
          </a:p>
        </p:txBody>
      </p:sp>
      <p:sp>
        <p:nvSpPr>
          <p:cNvPr id="4" name="Title 3"/>
          <p:cNvSpPr>
            <a:spLocks noGrp="1"/>
          </p:cNvSpPr>
          <p:nvPr>
            <p:ph type="title"/>
          </p:nvPr>
        </p:nvSpPr>
        <p:spPr>
          <a:xfrm>
            <a:off x="838200" y="425003"/>
            <a:ext cx="9356678" cy="975867"/>
          </a:xfrm>
        </p:spPr>
        <p:txBody>
          <a:bodyPr/>
          <a:lstStyle/>
          <a:p>
            <a:r>
              <a:rPr lang="en-US" dirty="0"/>
              <a:t>Evolving Birth Defect Reporting</a:t>
            </a:r>
          </a:p>
        </p:txBody>
      </p:sp>
      <p:sp>
        <p:nvSpPr>
          <p:cNvPr id="5" name="Footer Placeholder 3"/>
          <p:cNvSpPr>
            <a:spLocks noGrp="1"/>
          </p:cNvSpPr>
          <p:nvPr>
            <p:ph type="ftr" sz="quarter" idx="13"/>
          </p:nvPr>
        </p:nvSpPr>
        <p:spPr>
          <a:xfrm>
            <a:off x="838200" y="6356350"/>
            <a:ext cx="3432244" cy="365125"/>
          </a:xfrm>
          <a:prstGeom prst="rect">
            <a:avLst/>
          </a:prstGeom>
        </p:spPr>
        <p:txBody>
          <a:bodyPr vert="horz" lIns="0" tIns="0" rIns="0" bIns="0" rtlCol="0" anchor="ctr"/>
          <a:lstStyle>
            <a:defPPr>
              <a:defRPr lang="en-US"/>
            </a:defPPr>
            <a:lvl1pPr marL="0" algn="l" defTabSz="914400" rtl="0" eaLnBrk="1" latinLnBrk="0" hangingPunct="1">
              <a:defRPr sz="1000" i="1" kern="1200" spc="0">
                <a:solidFill>
                  <a:srgbClr val="EA2839"/>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Proprietary and Confidential | Altarum</a:t>
            </a:r>
          </a:p>
        </p:txBody>
      </p:sp>
    </p:spTree>
    <p:extLst>
      <p:ext uri="{BB962C8B-B14F-4D97-AF65-F5344CB8AC3E}">
        <p14:creationId xmlns:p14="http://schemas.microsoft.com/office/powerpoint/2010/main" val="34227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Lower Logo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B2037C1-F425-4274-9C80-7DF8A1FBBAA7}">
  <ds:schemaRefs>
    <ds:schemaRef ds:uri="http://schemas.microsoft.com/sharepoint/v3/contenttype/forms"/>
  </ds:schemaRefs>
</ds:datastoreItem>
</file>

<file path=customXml/itemProps2.xml><?xml version="1.0" encoding="utf-8"?>
<ds:datastoreItem xmlns:ds="http://schemas.openxmlformats.org/officeDocument/2006/customXml" ds:itemID="{33B6888C-D6E2-4459-8E6B-C3BD980B42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2542A4-30FB-4249-8709-C3EA460485EC}">
  <ds:schemaRefs>
    <ds:schemaRef ds:uri="http://purl.org/dc/terms/"/>
    <ds:schemaRef ds:uri="http://www.w3.org/XML/1998/namespace"/>
    <ds:schemaRef ds:uri="http://schemas.microsoft.com/office/2006/metadata/properties"/>
    <ds:schemaRef ds:uri="31912ff1-91bb-455a-93f4-4eefbe4b45dc"/>
    <ds:schemaRef ds:uri="http://schemas.microsoft.com/office/infopath/2007/PartnerControls"/>
    <ds:schemaRef ds:uri="http://purl.org/dc/dcmitype/"/>
    <ds:schemaRef ds:uri="http://purl.org/dc/elements/1.1/"/>
    <ds:schemaRef ds:uri="http://schemas.microsoft.com/office/2006/documentManagement/types"/>
    <ds:schemaRef ds:uri="http://schemas.microsoft.com/sharepoint/v3"/>
    <ds:schemaRef ds:uri="http://schemas.openxmlformats.org/package/2006/metadata/core-properties"/>
    <ds:schemaRef ds:uri="83c27556-a946-441b-8e49-22dc5d76f230"/>
  </ds:schemaRefs>
</ds:datastoreItem>
</file>

<file path=docProps/app.xml><?xml version="1.0" encoding="utf-8"?>
<Properties xmlns="http://schemas.openxmlformats.org/officeDocument/2006/extended-properties" xmlns:vt="http://schemas.openxmlformats.org/officeDocument/2006/docPropsVTypes">
  <TotalTime>100053</TotalTime>
  <Words>2602</Words>
  <Application>Microsoft Office PowerPoint</Application>
  <PresentationFormat>Widescreen</PresentationFormat>
  <Paragraphs>347</Paragraphs>
  <Slides>33</Slides>
  <Notes>7</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33</vt:i4>
      </vt:variant>
    </vt:vector>
  </HeadingPairs>
  <TitlesOfParts>
    <vt:vector size="48" baseType="lpstr">
      <vt:lpstr>Arial</vt:lpstr>
      <vt:lpstr>Brandon Text Bold</vt:lpstr>
      <vt:lpstr>Calibri</vt:lpstr>
      <vt:lpstr>Calibri Light</vt:lpstr>
      <vt:lpstr>Century Gothic</vt:lpstr>
      <vt:lpstr>Courier New</vt:lpstr>
      <vt:lpstr>Gotham Rounded Book</vt:lpstr>
      <vt:lpstr>Gotham Rounded Medium</vt:lpstr>
      <vt:lpstr>Myriad Web Pro</vt:lpstr>
      <vt:lpstr>Wingdings</vt:lpstr>
      <vt:lpstr>Office Theme</vt:lpstr>
      <vt:lpstr>Custom Design</vt:lpstr>
      <vt:lpstr>1_Right Lower Logo Only</vt:lpstr>
      <vt:lpstr>Right Lower Logo Only</vt:lpstr>
      <vt:lpstr>NCEH_ATSDR_combined</vt:lpstr>
      <vt:lpstr>PowerPoint Presentation</vt:lpstr>
      <vt:lpstr>PowerPoint Presentation</vt:lpstr>
      <vt:lpstr>The Next Phase of Electronic Birth Defect Reporting (BDR)</vt:lpstr>
      <vt:lpstr>The Next Phase of Electronic Birth Defect Reporting (BDR)</vt:lpstr>
      <vt:lpstr>The Need for Birth Defect Reporting</vt:lpstr>
      <vt:lpstr>The Goals for Birth Defect Reporting</vt:lpstr>
      <vt:lpstr>Existing Workflows</vt:lpstr>
      <vt:lpstr>The Need for Birth Defect Reporting</vt:lpstr>
      <vt:lpstr>Evolving Birth Defect Reporting</vt:lpstr>
      <vt:lpstr>Domain Analysis Model</vt:lpstr>
      <vt:lpstr>FHIR Implementation Guide</vt:lpstr>
      <vt:lpstr>FHIR Implementation Guide</vt:lpstr>
      <vt:lpstr>BDR and MedMorph</vt:lpstr>
      <vt:lpstr>Provisioning (Knowledge Artifacts)</vt:lpstr>
      <vt:lpstr>Notification Workflow</vt:lpstr>
      <vt:lpstr>Data Collection and Report Creation</vt:lpstr>
      <vt:lpstr>Submission/ Acknowledgement</vt:lpstr>
      <vt:lpstr>Main Flow</vt:lpstr>
      <vt:lpstr>Importance of MedMorph</vt:lpstr>
      <vt:lpstr>PowerPoint Presentation</vt:lpstr>
      <vt:lpstr>Discussion</vt:lpstr>
      <vt:lpstr>HL7 and Project Update</vt:lpstr>
      <vt:lpstr>Timeline: MedMorph Activities &amp; IG Balloting</vt:lpstr>
      <vt:lpstr>MedMorph: Deliverables and Artifacts</vt:lpstr>
      <vt:lpstr>HL7: Deliverables and Artifacts</vt:lpstr>
      <vt:lpstr>Participating in the HL7 Connectathon</vt:lpstr>
      <vt:lpstr>Upcoming MedMorph Meetings</vt:lpstr>
      <vt:lpstr>Contacts</vt:lpstr>
      <vt:lpstr>Appendix A: MedMorph General Information</vt:lpstr>
      <vt:lpstr>PowerPoint Presentation</vt:lpstr>
      <vt:lpstr>Evaluation WG</vt:lpstr>
      <vt:lpstr>Appendix B: HL7 FHIR Resources</vt:lpstr>
      <vt:lpstr>Helpful FHIR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Michaels, Maria (CDC/DDPHSS/CSELS/OD)</dc:creator>
  <cp:lastModifiedBy> </cp:lastModifiedBy>
  <cp:revision>85</cp:revision>
  <dcterms:created xsi:type="dcterms:W3CDTF">2019-11-04T17:18:41Z</dcterms:created>
  <dcterms:modified xsi:type="dcterms:W3CDTF">2020-08-18T20:36:11Z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pdz1@cdc.gov</vt:lpwstr>
  </property>
  <property fmtid="{D5CDD505-2E9C-101B-9397-08002B2CF9AE}" pid="6" name="MSIP_Label_7b94a7b8-f06c-4dfe-bdcc-9b548fd58c31_SetDate">
    <vt:lpwstr>2020-07-21T15:28:38.4084376Z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ActionId">
    <vt:lpwstr>242c5a70-a0f0-49e9-878c-45a3360026ad</vt:lpwstr>
  </property>
  <property fmtid="{D5CDD505-2E9C-101B-9397-08002B2CF9AE}" pid="10" name="MSIP_Label_7b94a7b8-f06c-4dfe-bdcc-9b548fd58c31_Extended_MSFT_Method">
    <vt:lpwstr>Manual</vt:lpwstr>
  </property>
  <property fmtid="{D5CDD505-2E9C-101B-9397-08002B2CF9AE}" pid="11" name="Sensitivity">
    <vt:lpwstr>General</vt:lpwstr>
  </property>
</Properties>
</file>