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05" r:id="rId5"/>
    <p:sldMasterId id="2147483693" r:id="rId6"/>
    <p:sldMasterId id="2147483660" r:id="rId7"/>
    <p:sldMasterId id="2147483732" r:id="rId8"/>
  </p:sldMasterIdLst>
  <p:notesMasterIdLst>
    <p:notesMasterId r:id="rId31"/>
  </p:notesMasterIdLst>
  <p:sldIdLst>
    <p:sldId id="986" r:id="rId9"/>
    <p:sldId id="992" r:id="rId10"/>
    <p:sldId id="4714" r:id="rId11"/>
    <p:sldId id="4715" r:id="rId12"/>
    <p:sldId id="4713" r:id="rId13"/>
    <p:sldId id="2424" r:id="rId14"/>
    <p:sldId id="4716" r:id="rId15"/>
    <p:sldId id="4718" r:id="rId16"/>
    <p:sldId id="258" r:id="rId17"/>
    <p:sldId id="2443" r:id="rId18"/>
    <p:sldId id="2435" r:id="rId19"/>
    <p:sldId id="2436" r:id="rId20"/>
    <p:sldId id="2453" r:id="rId21"/>
    <p:sldId id="4719" r:id="rId22"/>
    <p:sldId id="4717" r:id="rId23"/>
    <p:sldId id="1024" r:id="rId24"/>
    <p:sldId id="1046" r:id="rId25"/>
    <p:sldId id="1043" r:id="rId26"/>
    <p:sldId id="382" r:id="rId27"/>
    <p:sldId id="1037" r:id="rId28"/>
    <p:sldId id="1041" r:id="rId29"/>
    <p:sldId id="103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68" autoAdjust="0"/>
    <p:restoredTop sz="73705" autoAdjust="0"/>
  </p:normalViewPr>
  <p:slideViewPr>
    <p:cSldViewPr snapToGrid="0">
      <p:cViewPr varScale="1">
        <p:scale>
          <a:sx n="58" d="100"/>
          <a:sy n="58" d="100"/>
        </p:scale>
        <p:origin x="52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EC24F-D1D9-4D79-A845-4E9F5DA981E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A1ECFFD-070E-46C2-B05E-66E1F54D0F1A}">
      <dgm:prSet phldrT="[Text]"/>
      <dgm:spPr/>
      <dgm:t>
        <a:bodyPr/>
        <a:lstStyle/>
        <a:p>
          <a:r>
            <a:rPr lang="en-US" dirty="0">
              <a:solidFill>
                <a:schemeClr val="accent1">
                  <a:lumMod val="75000"/>
                </a:schemeClr>
              </a:solidFill>
            </a:rPr>
            <a:t>March</a:t>
          </a:r>
        </a:p>
      </dgm:t>
    </dgm:pt>
    <dgm:pt modelId="{4B1EAA51-DB47-4E8A-AA1D-F65EA4C994B5}" type="parTrans" cxnId="{AFA720B0-964A-45FC-96D5-AAA8174E9BA0}">
      <dgm:prSet/>
      <dgm:spPr/>
      <dgm:t>
        <a:bodyPr/>
        <a:lstStyle/>
        <a:p>
          <a:endParaRPr lang="en-US"/>
        </a:p>
      </dgm:t>
    </dgm:pt>
    <dgm:pt modelId="{819D9D39-AE4E-44F0-B1EF-EFF776C8FE60}" type="sibTrans" cxnId="{AFA720B0-964A-45FC-96D5-AAA8174E9BA0}">
      <dgm:prSet/>
      <dgm:spPr/>
      <dgm:t>
        <a:bodyPr/>
        <a:lstStyle/>
        <a:p>
          <a:endParaRPr lang="en-US"/>
        </a:p>
      </dgm:t>
    </dgm:pt>
    <dgm:pt modelId="{944D3E21-31E5-4EE2-922C-324E54A87723}">
      <dgm:prSet phldrT="[Text]"/>
      <dgm:spPr/>
      <dgm:t>
        <a:bodyPr/>
        <a:lstStyle/>
        <a:p>
          <a:r>
            <a:rPr lang="en-US" dirty="0">
              <a:solidFill>
                <a:schemeClr val="accent1">
                  <a:lumMod val="75000"/>
                </a:schemeClr>
              </a:solidFill>
            </a:rPr>
            <a:t>April</a:t>
          </a:r>
        </a:p>
      </dgm:t>
    </dgm:pt>
    <dgm:pt modelId="{DCAE7EB5-C44B-48F1-99D8-AD56292D6F2A}" type="parTrans" cxnId="{2BB13466-F665-4EC6-9F80-DD5501695D21}">
      <dgm:prSet/>
      <dgm:spPr/>
      <dgm:t>
        <a:bodyPr/>
        <a:lstStyle/>
        <a:p>
          <a:endParaRPr lang="en-US"/>
        </a:p>
      </dgm:t>
    </dgm:pt>
    <dgm:pt modelId="{7E345830-3AB5-4600-A0A8-488F2DD8AFCC}" type="sibTrans" cxnId="{2BB13466-F665-4EC6-9F80-DD5501695D21}">
      <dgm:prSet/>
      <dgm:spPr/>
      <dgm:t>
        <a:bodyPr/>
        <a:lstStyle/>
        <a:p>
          <a:endParaRPr lang="en-US"/>
        </a:p>
      </dgm:t>
    </dgm:pt>
    <dgm:pt modelId="{73FBE1F6-6376-465C-9E87-4D107CB9C63A}">
      <dgm:prSet phldrT="[Text]"/>
      <dgm:spPr/>
      <dgm:t>
        <a:bodyPr/>
        <a:lstStyle/>
        <a:p>
          <a:r>
            <a:rPr lang="en-US" dirty="0">
              <a:solidFill>
                <a:schemeClr val="accent1">
                  <a:lumMod val="75000"/>
                </a:schemeClr>
              </a:solidFill>
            </a:rPr>
            <a:t>May</a:t>
          </a:r>
        </a:p>
      </dgm:t>
    </dgm:pt>
    <dgm:pt modelId="{864DF091-8874-4716-BB24-5D0660ED24DA}" type="parTrans" cxnId="{25A216E0-A7F7-4886-8C8E-FCBA44ABFEC1}">
      <dgm:prSet/>
      <dgm:spPr/>
      <dgm:t>
        <a:bodyPr/>
        <a:lstStyle/>
        <a:p>
          <a:endParaRPr lang="en-US"/>
        </a:p>
      </dgm:t>
    </dgm:pt>
    <dgm:pt modelId="{A84985D1-8B4F-4B42-947B-49AAA775285E}" type="sibTrans" cxnId="{25A216E0-A7F7-4886-8C8E-FCBA44ABFEC1}">
      <dgm:prSet/>
      <dgm:spPr/>
      <dgm:t>
        <a:bodyPr/>
        <a:lstStyle/>
        <a:p>
          <a:endParaRPr lang="en-US"/>
        </a:p>
      </dgm:t>
    </dgm:pt>
    <dgm:pt modelId="{71BEDC6F-7790-4076-B6D2-B90668927C3C}">
      <dgm:prSet phldrT="[Text]"/>
      <dgm:spPr/>
      <dgm:t>
        <a:bodyPr/>
        <a:lstStyle/>
        <a:p>
          <a:r>
            <a:rPr lang="en-US" dirty="0">
              <a:solidFill>
                <a:schemeClr val="accent1">
                  <a:lumMod val="75000"/>
                </a:schemeClr>
              </a:solidFill>
            </a:rPr>
            <a:t>June</a:t>
          </a:r>
        </a:p>
      </dgm:t>
    </dgm:pt>
    <dgm:pt modelId="{2D3E5479-870C-4980-BB8D-E7899D73D406}" type="parTrans" cxnId="{24722EAE-8416-4BCB-A618-01E37429BFD2}">
      <dgm:prSet/>
      <dgm:spPr/>
      <dgm:t>
        <a:bodyPr/>
        <a:lstStyle/>
        <a:p>
          <a:endParaRPr lang="en-US"/>
        </a:p>
      </dgm:t>
    </dgm:pt>
    <dgm:pt modelId="{E47D42FF-432F-43F8-85F2-B430672C1198}" type="sibTrans" cxnId="{24722EAE-8416-4BCB-A618-01E37429BFD2}">
      <dgm:prSet/>
      <dgm:spPr/>
      <dgm:t>
        <a:bodyPr/>
        <a:lstStyle/>
        <a:p>
          <a:endParaRPr lang="en-US"/>
        </a:p>
      </dgm:t>
    </dgm:pt>
    <dgm:pt modelId="{B8F6DB24-B292-4DCB-BEDC-FA61FBC64C24}">
      <dgm:prSet phldrT="[Text]"/>
      <dgm:spPr/>
      <dgm:t>
        <a:bodyPr/>
        <a:lstStyle/>
        <a:p>
          <a:r>
            <a:rPr lang="en-US" dirty="0">
              <a:solidFill>
                <a:schemeClr val="accent1">
                  <a:lumMod val="75000"/>
                </a:schemeClr>
              </a:solidFill>
            </a:rPr>
            <a:t>July</a:t>
          </a:r>
        </a:p>
      </dgm:t>
    </dgm:pt>
    <dgm:pt modelId="{4E0B0A27-4B2B-4FF3-A595-14EECB915DAD}" type="parTrans" cxnId="{0CB870AA-1919-439F-8572-41828255399B}">
      <dgm:prSet/>
      <dgm:spPr/>
      <dgm:t>
        <a:bodyPr/>
        <a:lstStyle/>
        <a:p>
          <a:endParaRPr lang="en-US"/>
        </a:p>
      </dgm:t>
    </dgm:pt>
    <dgm:pt modelId="{C4D00476-4500-491A-AA2F-7164916272E4}" type="sibTrans" cxnId="{0CB870AA-1919-439F-8572-41828255399B}">
      <dgm:prSet/>
      <dgm:spPr/>
      <dgm:t>
        <a:bodyPr/>
        <a:lstStyle/>
        <a:p>
          <a:endParaRPr lang="en-US"/>
        </a:p>
      </dgm:t>
    </dgm:pt>
    <dgm:pt modelId="{1F02916B-5834-4000-BDDE-1943A6BD2D7F}">
      <dgm:prSet phldrT="[Text]"/>
      <dgm:spPr/>
      <dgm:t>
        <a:bodyPr/>
        <a:lstStyle/>
        <a:p>
          <a:r>
            <a:rPr lang="en-US" dirty="0">
              <a:solidFill>
                <a:schemeClr val="accent1">
                  <a:lumMod val="75000"/>
                </a:schemeClr>
              </a:solidFill>
            </a:rPr>
            <a:t>August</a:t>
          </a:r>
        </a:p>
      </dgm:t>
    </dgm:pt>
    <dgm:pt modelId="{CA5010F9-FC8D-42BE-A503-E1F84A8FCF78}" type="parTrans" cxnId="{D8ECF0A9-6204-4942-B5A6-BA285E7C55BC}">
      <dgm:prSet/>
      <dgm:spPr/>
      <dgm:t>
        <a:bodyPr/>
        <a:lstStyle/>
        <a:p>
          <a:endParaRPr lang="en-US"/>
        </a:p>
      </dgm:t>
    </dgm:pt>
    <dgm:pt modelId="{804C4884-6914-462E-9C16-BE1BB3CA6FBF}" type="sibTrans" cxnId="{D8ECF0A9-6204-4942-B5A6-BA285E7C55BC}">
      <dgm:prSet/>
      <dgm:spPr/>
      <dgm:t>
        <a:bodyPr/>
        <a:lstStyle/>
        <a:p>
          <a:endParaRPr lang="en-US"/>
        </a:p>
      </dgm:t>
    </dgm:pt>
    <dgm:pt modelId="{2D38CFED-4572-4F11-A748-5A37FB09209C}">
      <dgm:prSet phldrT="[Text]"/>
      <dgm:spPr/>
      <dgm:t>
        <a:bodyPr/>
        <a:lstStyle/>
        <a:p>
          <a:r>
            <a:rPr lang="en-US" dirty="0">
              <a:solidFill>
                <a:schemeClr val="accent1">
                  <a:lumMod val="75000"/>
                </a:schemeClr>
              </a:solidFill>
            </a:rPr>
            <a:t>September</a:t>
          </a:r>
        </a:p>
      </dgm:t>
    </dgm:pt>
    <dgm:pt modelId="{07169D9E-8B36-41E2-9248-2FF2FC4A195E}" type="parTrans" cxnId="{8F252EF2-8D7F-4582-81B1-30C75DC90EB6}">
      <dgm:prSet/>
      <dgm:spPr/>
      <dgm:t>
        <a:bodyPr/>
        <a:lstStyle/>
        <a:p>
          <a:endParaRPr lang="en-US"/>
        </a:p>
      </dgm:t>
    </dgm:pt>
    <dgm:pt modelId="{98B6B97B-0067-4572-8455-9F405342E557}" type="sibTrans" cxnId="{8F252EF2-8D7F-4582-81B1-30C75DC90EB6}">
      <dgm:prSet/>
      <dgm:spPr/>
      <dgm:t>
        <a:bodyPr/>
        <a:lstStyle/>
        <a:p>
          <a:endParaRPr lang="en-US"/>
        </a:p>
      </dgm:t>
    </dgm:pt>
    <dgm:pt modelId="{6B2DA6B3-4081-441B-B803-9F8D1F2BC76B}">
      <dgm:prSet phldrT="[Text]"/>
      <dgm:spPr/>
      <dgm:t>
        <a:bodyPr/>
        <a:lstStyle/>
        <a:p>
          <a:r>
            <a:rPr lang="en-US" dirty="0">
              <a:solidFill>
                <a:schemeClr val="accent1">
                  <a:lumMod val="75000"/>
                </a:schemeClr>
              </a:solidFill>
            </a:rPr>
            <a:t>October</a:t>
          </a:r>
        </a:p>
      </dgm:t>
    </dgm:pt>
    <dgm:pt modelId="{72AA705E-47C0-46D5-A547-CE6528C6BDCC}" type="parTrans" cxnId="{FD869AEC-2EB7-4BB3-B94F-A3067FFF1201}">
      <dgm:prSet/>
      <dgm:spPr/>
      <dgm:t>
        <a:bodyPr/>
        <a:lstStyle/>
        <a:p>
          <a:endParaRPr lang="en-US"/>
        </a:p>
      </dgm:t>
    </dgm:pt>
    <dgm:pt modelId="{438FDC20-082E-41BA-BFB8-4D65E1A473F0}" type="sibTrans" cxnId="{FD869AEC-2EB7-4BB3-B94F-A3067FFF1201}">
      <dgm:prSet/>
      <dgm:spPr/>
      <dgm:t>
        <a:bodyPr/>
        <a:lstStyle/>
        <a:p>
          <a:endParaRPr lang="en-US"/>
        </a:p>
      </dgm:t>
    </dgm:pt>
    <dgm:pt modelId="{7ECA0234-90C5-4263-AD9C-02C71AFACA8C}">
      <dgm:prSet phldrT="[Text]"/>
      <dgm:spPr/>
      <dgm:t>
        <a:bodyPr/>
        <a:lstStyle/>
        <a:p>
          <a:r>
            <a:rPr lang="en-US" dirty="0">
              <a:solidFill>
                <a:schemeClr val="accent1">
                  <a:lumMod val="75000"/>
                </a:schemeClr>
              </a:solidFill>
            </a:rPr>
            <a:t>November</a:t>
          </a:r>
        </a:p>
      </dgm:t>
    </dgm:pt>
    <dgm:pt modelId="{1BE4CF92-358D-470B-8210-D179FD6F4D59}" type="parTrans" cxnId="{A0612AA4-65DD-4416-90AF-DE7EC2ADEC55}">
      <dgm:prSet/>
      <dgm:spPr/>
      <dgm:t>
        <a:bodyPr/>
        <a:lstStyle/>
        <a:p>
          <a:endParaRPr lang="en-US"/>
        </a:p>
      </dgm:t>
    </dgm:pt>
    <dgm:pt modelId="{1DFEDFC9-2C40-4955-ACD4-C538C69ADBAF}" type="sibTrans" cxnId="{A0612AA4-65DD-4416-90AF-DE7EC2ADEC55}">
      <dgm:prSet/>
      <dgm:spPr/>
      <dgm:t>
        <a:bodyPr/>
        <a:lstStyle/>
        <a:p>
          <a:endParaRPr lang="en-US"/>
        </a:p>
      </dgm:t>
    </dgm:pt>
    <dgm:pt modelId="{853946EE-33FC-43DD-93F8-E508C503ECF7}">
      <dgm:prSet phldrT="[Text]"/>
      <dgm:spPr/>
      <dgm:t>
        <a:bodyPr/>
        <a:lstStyle/>
        <a:p>
          <a:r>
            <a:rPr lang="en-US" dirty="0">
              <a:solidFill>
                <a:schemeClr val="accent1">
                  <a:lumMod val="75000"/>
                </a:schemeClr>
              </a:solidFill>
            </a:rPr>
            <a:t>December</a:t>
          </a:r>
        </a:p>
      </dgm:t>
    </dgm:pt>
    <dgm:pt modelId="{1B2DFA4C-70D6-490A-BDBD-E2FB04BFADD2}" type="parTrans" cxnId="{ABF6E607-17D2-458E-BD90-7C3FE447D671}">
      <dgm:prSet/>
      <dgm:spPr/>
      <dgm:t>
        <a:bodyPr/>
        <a:lstStyle/>
        <a:p>
          <a:endParaRPr lang="en-US"/>
        </a:p>
      </dgm:t>
    </dgm:pt>
    <dgm:pt modelId="{1EF4BA42-B515-465F-A7C4-5289A8D4BDA5}" type="sibTrans" cxnId="{ABF6E607-17D2-458E-BD90-7C3FE447D671}">
      <dgm:prSet/>
      <dgm:spPr/>
      <dgm:t>
        <a:bodyPr/>
        <a:lstStyle/>
        <a:p>
          <a:endParaRPr lang="en-US"/>
        </a:p>
      </dgm:t>
    </dgm:pt>
    <dgm:pt modelId="{07F2FF3B-D8B9-4743-86C3-687E054025EF}">
      <dgm:prSet phldrT="[Text]"/>
      <dgm:spPr/>
      <dgm:t>
        <a:bodyPr/>
        <a:lstStyle/>
        <a:p>
          <a:r>
            <a:rPr lang="en-US" dirty="0">
              <a:solidFill>
                <a:schemeClr val="accent1">
                  <a:lumMod val="75000"/>
                </a:schemeClr>
              </a:solidFill>
            </a:rPr>
            <a:t>January 2021</a:t>
          </a:r>
        </a:p>
      </dgm:t>
    </dgm:pt>
    <dgm:pt modelId="{3043E279-DE7E-4D35-A000-2D34C4221CBE}" type="parTrans" cxnId="{0FB68889-54A9-46ED-904F-CFFE48597A45}">
      <dgm:prSet/>
      <dgm:spPr/>
      <dgm:t>
        <a:bodyPr/>
        <a:lstStyle/>
        <a:p>
          <a:endParaRPr lang="en-US"/>
        </a:p>
      </dgm:t>
    </dgm:pt>
    <dgm:pt modelId="{A0865B6F-28C9-4B4C-8218-DA2B53426C49}" type="sibTrans" cxnId="{0FB68889-54A9-46ED-904F-CFFE48597A45}">
      <dgm:prSet/>
      <dgm:spPr/>
      <dgm:t>
        <a:bodyPr/>
        <a:lstStyle/>
        <a:p>
          <a:endParaRPr lang="en-US"/>
        </a:p>
      </dgm:t>
    </dgm:pt>
    <dgm:pt modelId="{DD7E958E-EB78-4687-BB0C-2BB497947271}" type="pres">
      <dgm:prSet presAssocID="{16CEC24F-D1D9-4D79-A845-4E9F5DA981E1}" presName="Name0" presStyleCnt="0">
        <dgm:presLayoutVars>
          <dgm:dir/>
          <dgm:resizeHandles val="exact"/>
        </dgm:presLayoutVars>
      </dgm:prSet>
      <dgm:spPr/>
    </dgm:pt>
    <dgm:pt modelId="{7D522E63-09AB-47D4-9DE8-096A69D16B49}" type="pres">
      <dgm:prSet presAssocID="{16CEC24F-D1D9-4D79-A845-4E9F5DA981E1}" presName="arrow" presStyleLbl="bgShp" presStyleIdx="0" presStyleCnt="1"/>
      <dgm:spPr/>
    </dgm:pt>
    <dgm:pt modelId="{57E26925-5633-45A2-9896-B0B7CE6F5FD6}" type="pres">
      <dgm:prSet presAssocID="{16CEC24F-D1D9-4D79-A845-4E9F5DA981E1}" presName="points" presStyleCnt="0"/>
      <dgm:spPr/>
    </dgm:pt>
    <dgm:pt modelId="{E5867298-E631-4152-B043-B56E34DC4B2E}" type="pres">
      <dgm:prSet presAssocID="{BA1ECFFD-070E-46C2-B05E-66E1F54D0F1A}" presName="compositeA" presStyleCnt="0"/>
      <dgm:spPr/>
    </dgm:pt>
    <dgm:pt modelId="{4063CA27-3CED-4222-AA6A-EF4B5A76A445}" type="pres">
      <dgm:prSet presAssocID="{BA1ECFFD-070E-46C2-B05E-66E1F54D0F1A}" presName="textA" presStyleLbl="revTx" presStyleIdx="0" presStyleCnt="11">
        <dgm:presLayoutVars>
          <dgm:bulletEnabled val="1"/>
        </dgm:presLayoutVars>
      </dgm:prSet>
      <dgm:spPr/>
    </dgm:pt>
    <dgm:pt modelId="{1199B3F6-C12C-4466-8485-518B24CB3DC1}" type="pres">
      <dgm:prSet presAssocID="{BA1ECFFD-070E-46C2-B05E-66E1F54D0F1A}" presName="circleA" presStyleLbl="node1" presStyleIdx="0" presStyleCnt="11"/>
      <dgm:spPr/>
    </dgm:pt>
    <dgm:pt modelId="{A3044264-5DEF-45C9-9A6A-DD63A1D7772B}" type="pres">
      <dgm:prSet presAssocID="{BA1ECFFD-070E-46C2-B05E-66E1F54D0F1A}" presName="spaceA" presStyleCnt="0"/>
      <dgm:spPr/>
    </dgm:pt>
    <dgm:pt modelId="{07DEB9F4-A2A5-4E33-A320-9DADBF7AEFD2}" type="pres">
      <dgm:prSet presAssocID="{819D9D39-AE4E-44F0-B1EF-EFF776C8FE60}" presName="space" presStyleCnt="0"/>
      <dgm:spPr/>
    </dgm:pt>
    <dgm:pt modelId="{E9C1C79F-2753-4619-A405-F6E1A332686F}" type="pres">
      <dgm:prSet presAssocID="{944D3E21-31E5-4EE2-922C-324E54A87723}" presName="compositeB" presStyleCnt="0"/>
      <dgm:spPr/>
    </dgm:pt>
    <dgm:pt modelId="{51B7F6BD-63AB-4AFE-B425-0EFCEBFAD578}" type="pres">
      <dgm:prSet presAssocID="{944D3E21-31E5-4EE2-922C-324E54A87723}" presName="textB" presStyleLbl="revTx" presStyleIdx="1" presStyleCnt="11">
        <dgm:presLayoutVars>
          <dgm:bulletEnabled val="1"/>
        </dgm:presLayoutVars>
      </dgm:prSet>
      <dgm:spPr/>
    </dgm:pt>
    <dgm:pt modelId="{5450D9B8-2C5B-425A-8FD0-69183E1AA2DB}" type="pres">
      <dgm:prSet presAssocID="{944D3E21-31E5-4EE2-922C-324E54A87723}" presName="circleB" presStyleLbl="node1" presStyleIdx="1" presStyleCnt="11"/>
      <dgm:spPr/>
    </dgm:pt>
    <dgm:pt modelId="{73C91F5F-A218-43AF-8CCA-EE1FF69D049A}" type="pres">
      <dgm:prSet presAssocID="{944D3E21-31E5-4EE2-922C-324E54A87723}" presName="spaceB" presStyleCnt="0"/>
      <dgm:spPr/>
    </dgm:pt>
    <dgm:pt modelId="{56F6BD9A-8413-4CE7-9763-0649686FCF7B}" type="pres">
      <dgm:prSet presAssocID="{7E345830-3AB5-4600-A0A8-488F2DD8AFCC}" presName="space" presStyleCnt="0"/>
      <dgm:spPr/>
    </dgm:pt>
    <dgm:pt modelId="{96BBF70C-160F-42CC-A1EE-B104A6007658}" type="pres">
      <dgm:prSet presAssocID="{73FBE1F6-6376-465C-9E87-4D107CB9C63A}" presName="compositeA" presStyleCnt="0"/>
      <dgm:spPr/>
    </dgm:pt>
    <dgm:pt modelId="{52EE009B-0FC3-4FC9-8550-01907C046696}" type="pres">
      <dgm:prSet presAssocID="{73FBE1F6-6376-465C-9E87-4D107CB9C63A}" presName="textA" presStyleLbl="revTx" presStyleIdx="2" presStyleCnt="11">
        <dgm:presLayoutVars>
          <dgm:bulletEnabled val="1"/>
        </dgm:presLayoutVars>
      </dgm:prSet>
      <dgm:spPr/>
    </dgm:pt>
    <dgm:pt modelId="{654F0C23-76A0-4684-BC6B-05BD0FF25782}" type="pres">
      <dgm:prSet presAssocID="{73FBE1F6-6376-465C-9E87-4D107CB9C63A}" presName="circleA" presStyleLbl="node1" presStyleIdx="2" presStyleCnt="11"/>
      <dgm:spPr/>
    </dgm:pt>
    <dgm:pt modelId="{2F938D13-A856-4672-905F-8992F05EBB81}" type="pres">
      <dgm:prSet presAssocID="{73FBE1F6-6376-465C-9E87-4D107CB9C63A}" presName="spaceA" presStyleCnt="0"/>
      <dgm:spPr/>
    </dgm:pt>
    <dgm:pt modelId="{22A1979B-7DB2-4412-BA01-112652A52C91}" type="pres">
      <dgm:prSet presAssocID="{A84985D1-8B4F-4B42-947B-49AAA775285E}" presName="space" presStyleCnt="0"/>
      <dgm:spPr/>
    </dgm:pt>
    <dgm:pt modelId="{D7EA12DC-99E5-4242-82F1-33F8877A940D}" type="pres">
      <dgm:prSet presAssocID="{71BEDC6F-7790-4076-B6D2-B90668927C3C}" presName="compositeB" presStyleCnt="0"/>
      <dgm:spPr/>
    </dgm:pt>
    <dgm:pt modelId="{7CBC6228-4FC0-4C0D-AE52-63FB0C77EA2A}" type="pres">
      <dgm:prSet presAssocID="{71BEDC6F-7790-4076-B6D2-B90668927C3C}" presName="textB" presStyleLbl="revTx" presStyleIdx="3" presStyleCnt="11">
        <dgm:presLayoutVars>
          <dgm:bulletEnabled val="1"/>
        </dgm:presLayoutVars>
      </dgm:prSet>
      <dgm:spPr/>
    </dgm:pt>
    <dgm:pt modelId="{BE57B17B-1A01-4EE8-8499-93AE01888840}" type="pres">
      <dgm:prSet presAssocID="{71BEDC6F-7790-4076-B6D2-B90668927C3C}" presName="circleB" presStyleLbl="node1" presStyleIdx="3" presStyleCnt="11"/>
      <dgm:spPr/>
    </dgm:pt>
    <dgm:pt modelId="{81456C6D-D9A7-4EED-8035-1C2C9795C949}" type="pres">
      <dgm:prSet presAssocID="{71BEDC6F-7790-4076-B6D2-B90668927C3C}" presName="spaceB" presStyleCnt="0"/>
      <dgm:spPr/>
    </dgm:pt>
    <dgm:pt modelId="{FA260BB3-AFD0-44D2-9DB6-C99652DE02C0}" type="pres">
      <dgm:prSet presAssocID="{E47D42FF-432F-43F8-85F2-B430672C1198}" presName="space" presStyleCnt="0"/>
      <dgm:spPr/>
    </dgm:pt>
    <dgm:pt modelId="{4BA85D4E-3398-45B5-A379-8978424127A7}" type="pres">
      <dgm:prSet presAssocID="{B8F6DB24-B292-4DCB-BEDC-FA61FBC64C24}" presName="compositeA" presStyleCnt="0"/>
      <dgm:spPr/>
    </dgm:pt>
    <dgm:pt modelId="{6ED15B23-9D0E-4163-92BC-9B80354C9A0A}" type="pres">
      <dgm:prSet presAssocID="{B8F6DB24-B292-4DCB-BEDC-FA61FBC64C24}" presName="textA" presStyleLbl="revTx" presStyleIdx="4" presStyleCnt="11">
        <dgm:presLayoutVars>
          <dgm:bulletEnabled val="1"/>
        </dgm:presLayoutVars>
      </dgm:prSet>
      <dgm:spPr/>
    </dgm:pt>
    <dgm:pt modelId="{C11AA3F7-26B3-484D-B94A-9FF084C794B8}" type="pres">
      <dgm:prSet presAssocID="{B8F6DB24-B292-4DCB-BEDC-FA61FBC64C24}" presName="circleA" presStyleLbl="node1" presStyleIdx="4" presStyleCnt="11"/>
      <dgm:spPr/>
    </dgm:pt>
    <dgm:pt modelId="{95BC79C4-2396-48E9-BE3A-77D1C5EEA5E5}" type="pres">
      <dgm:prSet presAssocID="{B8F6DB24-B292-4DCB-BEDC-FA61FBC64C24}" presName="spaceA" presStyleCnt="0"/>
      <dgm:spPr/>
    </dgm:pt>
    <dgm:pt modelId="{E6A1DA4C-CE38-48B4-BE9E-30EBD1F9A1E3}" type="pres">
      <dgm:prSet presAssocID="{C4D00476-4500-491A-AA2F-7164916272E4}" presName="space" presStyleCnt="0"/>
      <dgm:spPr/>
    </dgm:pt>
    <dgm:pt modelId="{6999F848-8CD5-4A90-84D1-A48C73A61789}" type="pres">
      <dgm:prSet presAssocID="{1F02916B-5834-4000-BDDE-1943A6BD2D7F}" presName="compositeB" presStyleCnt="0"/>
      <dgm:spPr/>
    </dgm:pt>
    <dgm:pt modelId="{3A6AD884-DC55-4514-A865-B2C43D53E14B}" type="pres">
      <dgm:prSet presAssocID="{1F02916B-5834-4000-BDDE-1943A6BD2D7F}" presName="textB" presStyleLbl="revTx" presStyleIdx="5" presStyleCnt="11">
        <dgm:presLayoutVars>
          <dgm:bulletEnabled val="1"/>
        </dgm:presLayoutVars>
      </dgm:prSet>
      <dgm:spPr/>
    </dgm:pt>
    <dgm:pt modelId="{B719FFD0-130B-4217-972E-FAFD4D1C96D9}" type="pres">
      <dgm:prSet presAssocID="{1F02916B-5834-4000-BDDE-1943A6BD2D7F}" presName="circleB" presStyleLbl="node1" presStyleIdx="5" presStyleCnt="11"/>
      <dgm:spPr/>
    </dgm:pt>
    <dgm:pt modelId="{7A94EBE6-AEC8-4432-B38C-613EFE40A480}" type="pres">
      <dgm:prSet presAssocID="{1F02916B-5834-4000-BDDE-1943A6BD2D7F}" presName="spaceB" presStyleCnt="0"/>
      <dgm:spPr/>
    </dgm:pt>
    <dgm:pt modelId="{CD96E093-50B8-47F7-8735-BF7F4505B6E1}" type="pres">
      <dgm:prSet presAssocID="{804C4884-6914-462E-9C16-BE1BB3CA6FBF}" presName="space" presStyleCnt="0"/>
      <dgm:spPr/>
    </dgm:pt>
    <dgm:pt modelId="{FCE67D3B-818A-4BC5-9E16-D6D5DC78029D}" type="pres">
      <dgm:prSet presAssocID="{2D38CFED-4572-4F11-A748-5A37FB09209C}" presName="compositeA" presStyleCnt="0"/>
      <dgm:spPr/>
    </dgm:pt>
    <dgm:pt modelId="{6A64985C-FA5A-4BC0-9D0B-02676F007F07}" type="pres">
      <dgm:prSet presAssocID="{2D38CFED-4572-4F11-A748-5A37FB09209C}" presName="textA" presStyleLbl="revTx" presStyleIdx="6" presStyleCnt="11">
        <dgm:presLayoutVars>
          <dgm:bulletEnabled val="1"/>
        </dgm:presLayoutVars>
      </dgm:prSet>
      <dgm:spPr/>
    </dgm:pt>
    <dgm:pt modelId="{D5A4C16D-7B79-4538-887C-996B1F3C1031}" type="pres">
      <dgm:prSet presAssocID="{2D38CFED-4572-4F11-A748-5A37FB09209C}" presName="circleA" presStyleLbl="node1" presStyleIdx="6" presStyleCnt="11"/>
      <dgm:spPr/>
    </dgm:pt>
    <dgm:pt modelId="{015A692C-2AE6-4A89-9E0A-5AC04E11DDB0}" type="pres">
      <dgm:prSet presAssocID="{2D38CFED-4572-4F11-A748-5A37FB09209C}" presName="spaceA" presStyleCnt="0"/>
      <dgm:spPr/>
    </dgm:pt>
    <dgm:pt modelId="{37F19215-922D-4B89-ADC7-6F9B71E817F3}" type="pres">
      <dgm:prSet presAssocID="{98B6B97B-0067-4572-8455-9F405342E557}" presName="space" presStyleCnt="0"/>
      <dgm:spPr/>
    </dgm:pt>
    <dgm:pt modelId="{7CC385D8-97E9-4881-8F68-800B0BA1475A}" type="pres">
      <dgm:prSet presAssocID="{6B2DA6B3-4081-441B-B803-9F8D1F2BC76B}" presName="compositeB" presStyleCnt="0"/>
      <dgm:spPr/>
    </dgm:pt>
    <dgm:pt modelId="{78559467-EA86-463D-AF32-66C00D29B622}" type="pres">
      <dgm:prSet presAssocID="{6B2DA6B3-4081-441B-B803-9F8D1F2BC76B}" presName="textB" presStyleLbl="revTx" presStyleIdx="7" presStyleCnt="11">
        <dgm:presLayoutVars>
          <dgm:bulletEnabled val="1"/>
        </dgm:presLayoutVars>
      </dgm:prSet>
      <dgm:spPr/>
    </dgm:pt>
    <dgm:pt modelId="{CBD8F83D-FA13-4D50-895E-81A0FF6439A5}" type="pres">
      <dgm:prSet presAssocID="{6B2DA6B3-4081-441B-B803-9F8D1F2BC76B}" presName="circleB" presStyleLbl="node1" presStyleIdx="7" presStyleCnt="11"/>
      <dgm:spPr/>
    </dgm:pt>
    <dgm:pt modelId="{298517AB-4E6C-40C1-A616-2D2A601C65A2}" type="pres">
      <dgm:prSet presAssocID="{6B2DA6B3-4081-441B-B803-9F8D1F2BC76B}" presName="spaceB" presStyleCnt="0"/>
      <dgm:spPr/>
    </dgm:pt>
    <dgm:pt modelId="{A6EE4A7B-ABC2-4230-8029-2CD01FB9178C}" type="pres">
      <dgm:prSet presAssocID="{438FDC20-082E-41BA-BFB8-4D65E1A473F0}" presName="space" presStyleCnt="0"/>
      <dgm:spPr/>
    </dgm:pt>
    <dgm:pt modelId="{BEE5EACE-2D6E-47D1-AD43-7543BBA00E61}" type="pres">
      <dgm:prSet presAssocID="{7ECA0234-90C5-4263-AD9C-02C71AFACA8C}" presName="compositeA" presStyleCnt="0"/>
      <dgm:spPr/>
    </dgm:pt>
    <dgm:pt modelId="{448140BF-533D-45C4-94F6-A8A0391B3D0F}" type="pres">
      <dgm:prSet presAssocID="{7ECA0234-90C5-4263-AD9C-02C71AFACA8C}" presName="textA" presStyleLbl="revTx" presStyleIdx="8" presStyleCnt="11">
        <dgm:presLayoutVars>
          <dgm:bulletEnabled val="1"/>
        </dgm:presLayoutVars>
      </dgm:prSet>
      <dgm:spPr/>
    </dgm:pt>
    <dgm:pt modelId="{F682EF90-46AB-4A5B-A354-CE6F81BABE54}" type="pres">
      <dgm:prSet presAssocID="{7ECA0234-90C5-4263-AD9C-02C71AFACA8C}" presName="circleA" presStyleLbl="node1" presStyleIdx="8" presStyleCnt="11"/>
      <dgm:spPr/>
    </dgm:pt>
    <dgm:pt modelId="{9E9DBD10-3609-477A-91B7-2185674D050C}" type="pres">
      <dgm:prSet presAssocID="{7ECA0234-90C5-4263-AD9C-02C71AFACA8C}" presName="spaceA" presStyleCnt="0"/>
      <dgm:spPr/>
    </dgm:pt>
    <dgm:pt modelId="{EC9BBFDE-AE1F-464F-9D23-269211BA9B78}" type="pres">
      <dgm:prSet presAssocID="{1DFEDFC9-2C40-4955-ACD4-C538C69ADBAF}" presName="space" presStyleCnt="0"/>
      <dgm:spPr/>
    </dgm:pt>
    <dgm:pt modelId="{B69CBD06-5860-4340-9ECF-EE7C47080DD9}" type="pres">
      <dgm:prSet presAssocID="{853946EE-33FC-43DD-93F8-E508C503ECF7}" presName="compositeB" presStyleCnt="0"/>
      <dgm:spPr/>
    </dgm:pt>
    <dgm:pt modelId="{E6E1F37D-573E-40D3-80BD-378C59C6ED7D}" type="pres">
      <dgm:prSet presAssocID="{853946EE-33FC-43DD-93F8-E508C503ECF7}" presName="textB" presStyleLbl="revTx" presStyleIdx="9" presStyleCnt="11">
        <dgm:presLayoutVars>
          <dgm:bulletEnabled val="1"/>
        </dgm:presLayoutVars>
      </dgm:prSet>
      <dgm:spPr/>
    </dgm:pt>
    <dgm:pt modelId="{D899C065-07BB-4B1F-A4E0-76840B0AFCDA}" type="pres">
      <dgm:prSet presAssocID="{853946EE-33FC-43DD-93F8-E508C503ECF7}" presName="circleB" presStyleLbl="node1" presStyleIdx="9" presStyleCnt="11"/>
      <dgm:spPr/>
    </dgm:pt>
    <dgm:pt modelId="{ABC08A05-EF2E-4E23-AC3C-2E729E0317B4}" type="pres">
      <dgm:prSet presAssocID="{853946EE-33FC-43DD-93F8-E508C503ECF7}" presName="spaceB" presStyleCnt="0"/>
      <dgm:spPr/>
    </dgm:pt>
    <dgm:pt modelId="{C63795CD-6B33-40D9-BFF3-402A40D0709D}" type="pres">
      <dgm:prSet presAssocID="{1EF4BA42-B515-465F-A7C4-5289A8D4BDA5}" presName="space" presStyleCnt="0"/>
      <dgm:spPr/>
    </dgm:pt>
    <dgm:pt modelId="{E7DCF0CE-111A-4AF3-B27D-CB6617116C7D}" type="pres">
      <dgm:prSet presAssocID="{07F2FF3B-D8B9-4743-86C3-687E054025EF}" presName="compositeA" presStyleCnt="0"/>
      <dgm:spPr/>
    </dgm:pt>
    <dgm:pt modelId="{88447E63-F0B7-4ED0-A8F2-A063CFAFDC79}" type="pres">
      <dgm:prSet presAssocID="{07F2FF3B-D8B9-4743-86C3-687E054025EF}" presName="textA" presStyleLbl="revTx" presStyleIdx="10" presStyleCnt="11">
        <dgm:presLayoutVars>
          <dgm:bulletEnabled val="1"/>
        </dgm:presLayoutVars>
      </dgm:prSet>
      <dgm:spPr/>
    </dgm:pt>
    <dgm:pt modelId="{EC6014C0-D608-4029-9E38-AE8EF189FC98}" type="pres">
      <dgm:prSet presAssocID="{07F2FF3B-D8B9-4743-86C3-687E054025EF}" presName="circleA" presStyleLbl="node1" presStyleIdx="10" presStyleCnt="11"/>
      <dgm:spPr/>
    </dgm:pt>
    <dgm:pt modelId="{C9CE3A91-A0C0-4373-9554-6E35CA273A29}" type="pres">
      <dgm:prSet presAssocID="{07F2FF3B-D8B9-4743-86C3-687E054025EF}" presName="spaceA" presStyleCnt="0"/>
      <dgm:spPr/>
    </dgm:pt>
  </dgm:ptLst>
  <dgm:cxnLst>
    <dgm:cxn modelId="{ABF6E607-17D2-458E-BD90-7C3FE447D671}" srcId="{16CEC24F-D1D9-4D79-A845-4E9F5DA981E1}" destId="{853946EE-33FC-43DD-93F8-E508C503ECF7}" srcOrd="9" destOrd="0" parTransId="{1B2DFA4C-70D6-490A-BDBD-E2FB04BFADD2}" sibTransId="{1EF4BA42-B515-465F-A7C4-5289A8D4BDA5}"/>
    <dgm:cxn modelId="{48DC0628-4639-415D-86A8-354AD9063670}" type="presOf" srcId="{853946EE-33FC-43DD-93F8-E508C503ECF7}" destId="{E6E1F37D-573E-40D3-80BD-378C59C6ED7D}" srcOrd="0" destOrd="0" presId="urn:microsoft.com/office/officeart/2005/8/layout/hProcess11"/>
    <dgm:cxn modelId="{17C2D439-E8B4-455C-85BE-BC0C994787F4}" type="presOf" srcId="{B8F6DB24-B292-4DCB-BEDC-FA61FBC64C24}" destId="{6ED15B23-9D0E-4163-92BC-9B80354C9A0A}" srcOrd="0" destOrd="0" presId="urn:microsoft.com/office/officeart/2005/8/layout/hProcess11"/>
    <dgm:cxn modelId="{7406C45C-4A1C-44C1-807C-C1AB9C831BD7}" type="presOf" srcId="{BA1ECFFD-070E-46C2-B05E-66E1F54D0F1A}" destId="{4063CA27-3CED-4222-AA6A-EF4B5A76A445}" srcOrd="0" destOrd="0" presId="urn:microsoft.com/office/officeart/2005/8/layout/hProcess11"/>
    <dgm:cxn modelId="{3785BB60-0A30-4D54-8AA0-83CC1652DB91}" type="presOf" srcId="{7ECA0234-90C5-4263-AD9C-02C71AFACA8C}" destId="{448140BF-533D-45C4-94F6-A8A0391B3D0F}" srcOrd="0" destOrd="0" presId="urn:microsoft.com/office/officeart/2005/8/layout/hProcess11"/>
    <dgm:cxn modelId="{2BB13466-F665-4EC6-9F80-DD5501695D21}" srcId="{16CEC24F-D1D9-4D79-A845-4E9F5DA981E1}" destId="{944D3E21-31E5-4EE2-922C-324E54A87723}" srcOrd="1" destOrd="0" parTransId="{DCAE7EB5-C44B-48F1-99D8-AD56292D6F2A}" sibTransId="{7E345830-3AB5-4600-A0A8-488F2DD8AFCC}"/>
    <dgm:cxn modelId="{7707077C-A351-4742-866D-7CA66404C6BE}" type="presOf" srcId="{71BEDC6F-7790-4076-B6D2-B90668927C3C}" destId="{7CBC6228-4FC0-4C0D-AE52-63FB0C77EA2A}" srcOrd="0" destOrd="0" presId="urn:microsoft.com/office/officeart/2005/8/layout/hProcess11"/>
    <dgm:cxn modelId="{854B3E7E-3AB5-4D99-907E-94425A482386}" type="presOf" srcId="{07F2FF3B-D8B9-4743-86C3-687E054025EF}" destId="{88447E63-F0B7-4ED0-A8F2-A063CFAFDC79}" srcOrd="0" destOrd="0" presId="urn:microsoft.com/office/officeart/2005/8/layout/hProcess11"/>
    <dgm:cxn modelId="{F5F59F83-631B-48A0-9020-0D0AC69E2E46}" type="presOf" srcId="{16CEC24F-D1D9-4D79-A845-4E9F5DA981E1}" destId="{DD7E958E-EB78-4687-BB0C-2BB497947271}" srcOrd="0" destOrd="0" presId="urn:microsoft.com/office/officeart/2005/8/layout/hProcess11"/>
    <dgm:cxn modelId="{0FB68889-54A9-46ED-904F-CFFE48597A45}" srcId="{16CEC24F-D1D9-4D79-A845-4E9F5DA981E1}" destId="{07F2FF3B-D8B9-4743-86C3-687E054025EF}" srcOrd="10" destOrd="0" parTransId="{3043E279-DE7E-4D35-A000-2D34C4221CBE}" sibTransId="{A0865B6F-28C9-4B4C-8218-DA2B53426C49}"/>
    <dgm:cxn modelId="{A0612AA4-65DD-4416-90AF-DE7EC2ADEC55}" srcId="{16CEC24F-D1D9-4D79-A845-4E9F5DA981E1}" destId="{7ECA0234-90C5-4263-AD9C-02C71AFACA8C}" srcOrd="8" destOrd="0" parTransId="{1BE4CF92-358D-470B-8210-D179FD6F4D59}" sibTransId="{1DFEDFC9-2C40-4955-ACD4-C538C69ADBAF}"/>
    <dgm:cxn modelId="{D8ECF0A9-6204-4942-B5A6-BA285E7C55BC}" srcId="{16CEC24F-D1D9-4D79-A845-4E9F5DA981E1}" destId="{1F02916B-5834-4000-BDDE-1943A6BD2D7F}" srcOrd="5" destOrd="0" parTransId="{CA5010F9-FC8D-42BE-A503-E1F84A8FCF78}" sibTransId="{804C4884-6914-462E-9C16-BE1BB3CA6FBF}"/>
    <dgm:cxn modelId="{0CB870AA-1919-439F-8572-41828255399B}" srcId="{16CEC24F-D1D9-4D79-A845-4E9F5DA981E1}" destId="{B8F6DB24-B292-4DCB-BEDC-FA61FBC64C24}" srcOrd="4" destOrd="0" parTransId="{4E0B0A27-4B2B-4FF3-A595-14EECB915DAD}" sibTransId="{C4D00476-4500-491A-AA2F-7164916272E4}"/>
    <dgm:cxn modelId="{24722EAE-8416-4BCB-A618-01E37429BFD2}" srcId="{16CEC24F-D1D9-4D79-A845-4E9F5DA981E1}" destId="{71BEDC6F-7790-4076-B6D2-B90668927C3C}" srcOrd="3" destOrd="0" parTransId="{2D3E5479-870C-4980-BB8D-E7899D73D406}" sibTransId="{E47D42FF-432F-43F8-85F2-B430672C1198}"/>
    <dgm:cxn modelId="{AFA720B0-964A-45FC-96D5-AAA8174E9BA0}" srcId="{16CEC24F-D1D9-4D79-A845-4E9F5DA981E1}" destId="{BA1ECFFD-070E-46C2-B05E-66E1F54D0F1A}" srcOrd="0" destOrd="0" parTransId="{4B1EAA51-DB47-4E8A-AA1D-F65EA4C994B5}" sibTransId="{819D9D39-AE4E-44F0-B1EF-EFF776C8FE60}"/>
    <dgm:cxn modelId="{CF4045BF-9246-4F9E-B2F0-79522143A612}" type="presOf" srcId="{73FBE1F6-6376-465C-9E87-4D107CB9C63A}" destId="{52EE009B-0FC3-4FC9-8550-01907C046696}" srcOrd="0" destOrd="0" presId="urn:microsoft.com/office/officeart/2005/8/layout/hProcess11"/>
    <dgm:cxn modelId="{62B4A7C4-59DE-430F-99A7-A2144AFCB326}" type="presOf" srcId="{2D38CFED-4572-4F11-A748-5A37FB09209C}" destId="{6A64985C-FA5A-4BC0-9D0B-02676F007F07}" srcOrd="0" destOrd="0" presId="urn:microsoft.com/office/officeart/2005/8/layout/hProcess11"/>
    <dgm:cxn modelId="{968718DE-37FC-4538-B3F2-DD36EF29AA35}" type="presOf" srcId="{1F02916B-5834-4000-BDDE-1943A6BD2D7F}" destId="{3A6AD884-DC55-4514-A865-B2C43D53E14B}" srcOrd="0" destOrd="0" presId="urn:microsoft.com/office/officeart/2005/8/layout/hProcess11"/>
    <dgm:cxn modelId="{25A216E0-A7F7-4886-8C8E-FCBA44ABFEC1}" srcId="{16CEC24F-D1D9-4D79-A845-4E9F5DA981E1}" destId="{73FBE1F6-6376-465C-9E87-4D107CB9C63A}" srcOrd="2" destOrd="0" parTransId="{864DF091-8874-4716-BB24-5D0660ED24DA}" sibTransId="{A84985D1-8B4F-4B42-947B-49AAA775285E}"/>
    <dgm:cxn modelId="{A049FDE5-AABC-4244-B76A-8406D16D6AAC}" type="presOf" srcId="{944D3E21-31E5-4EE2-922C-324E54A87723}" destId="{51B7F6BD-63AB-4AFE-B425-0EFCEBFAD578}" srcOrd="0" destOrd="0" presId="urn:microsoft.com/office/officeart/2005/8/layout/hProcess11"/>
    <dgm:cxn modelId="{0E24D8EB-FB5E-414B-ADBA-104EF1535E8D}" type="presOf" srcId="{6B2DA6B3-4081-441B-B803-9F8D1F2BC76B}" destId="{78559467-EA86-463D-AF32-66C00D29B622}" srcOrd="0" destOrd="0" presId="urn:microsoft.com/office/officeart/2005/8/layout/hProcess11"/>
    <dgm:cxn modelId="{FD869AEC-2EB7-4BB3-B94F-A3067FFF1201}" srcId="{16CEC24F-D1D9-4D79-A845-4E9F5DA981E1}" destId="{6B2DA6B3-4081-441B-B803-9F8D1F2BC76B}" srcOrd="7" destOrd="0" parTransId="{72AA705E-47C0-46D5-A547-CE6528C6BDCC}" sibTransId="{438FDC20-082E-41BA-BFB8-4D65E1A473F0}"/>
    <dgm:cxn modelId="{8F252EF2-8D7F-4582-81B1-30C75DC90EB6}" srcId="{16CEC24F-D1D9-4D79-A845-4E9F5DA981E1}" destId="{2D38CFED-4572-4F11-A748-5A37FB09209C}" srcOrd="6" destOrd="0" parTransId="{07169D9E-8B36-41E2-9248-2FF2FC4A195E}" sibTransId="{98B6B97B-0067-4572-8455-9F405342E557}"/>
    <dgm:cxn modelId="{772C55D7-2C05-4221-A501-D52A8DCB52C4}" type="presParOf" srcId="{DD7E958E-EB78-4687-BB0C-2BB497947271}" destId="{7D522E63-09AB-47D4-9DE8-096A69D16B49}" srcOrd="0" destOrd="0" presId="urn:microsoft.com/office/officeart/2005/8/layout/hProcess11"/>
    <dgm:cxn modelId="{114D17DB-E04E-4456-AD35-BCB6B0D64B75}" type="presParOf" srcId="{DD7E958E-EB78-4687-BB0C-2BB497947271}" destId="{57E26925-5633-45A2-9896-B0B7CE6F5FD6}" srcOrd="1" destOrd="0" presId="urn:microsoft.com/office/officeart/2005/8/layout/hProcess11"/>
    <dgm:cxn modelId="{84E12AA7-9EE2-4D4F-B285-F1933487BCBD}" type="presParOf" srcId="{57E26925-5633-45A2-9896-B0B7CE6F5FD6}" destId="{E5867298-E631-4152-B043-B56E34DC4B2E}" srcOrd="0" destOrd="0" presId="urn:microsoft.com/office/officeart/2005/8/layout/hProcess11"/>
    <dgm:cxn modelId="{CAD06114-2712-47CF-9A2C-2786F6FF5A32}" type="presParOf" srcId="{E5867298-E631-4152-B043-B56E34DC4B2E}" destId="{4063CA27-3CED-4222-AA6A-EF4B5A76A445}" srcOrd="0" destOrd="0" presId="urn:microsoft.com/office/officeart/2005/8/layout/hProcess11"/>
    <dgm:cxn modelId="{F29F4A2C-8841-486B-B007-D6FF919F958D}" type="presParOf" srcId="{E5867298-E631-4152-B043-B56E34DC4B2E}" destId="{1199B3F6-C12C-4466-8485-518B24CB3DC1}" srcOrd="1" destOrd="0" presId="urn:microsoft.com/office/officeart/2005/8/layout/hProcess11"/>
    <dgm:cxn modelId="{40B89561-FE3F-4DA2-982F-1082E7E14368}" type="presParOf" srcId="{E5867298-E631-4152-B043-B56E34DC4B2E}" destId="{A3044264-5DEF-45C9-9A6A-DD63A1D7772B}" srcOrd="2" destOrd="0" presId="urn:microsoft.com/office/officeart/2005/8/layout/hProcess11"/>
    <dgm:cxn modelId="{E79C193E-6FBB-468E-9263-062686EA9E71}" type="presParOf" srcId="{57E26925-5633-45A2-9896-B0B7CE6F5FD6}" destId="{07DEB9F4-A2A5-4E33-A320-9DADBF7AEFD2}" srcOrd="1" destOrd="0" presId="urn:microsoft.com/office/officeart/2005/8/layout/hProcess11"/>
    <dgm:cxn modelId="{B8503462-9D50-48FD-9E5B-C6E7FC38C461}" type="presParOf" srcId="{57E26925-5633-45A2-9896-B0B7CE6F5FD6}" destId="{E9C1C79F-2753-4619-A405-F6E1A332686F}" srcOrd="2" destOrd="0" presId="urn:microsoft.com/office/officeart/2005/8/layout/hProcess11"/>
    <dgm:cxn modelId="{FABB5244-2CC5-4422-BD32-6DBC49F429C7}" type="presParOf" srcId="{E9C1C79F-2753-4619-A405-F6E1A332686F}" destId="{51B7F6BD-63AB-4AFE-B425-0EFCEBFAD578}" srcOrd="0" destOrd="0" presId="urn:microsoft.com/office/officeart/2005/8/layout/hProcess11"/>
    <dgm:cxn modelId="{265DC6DB-10FE-4590-A919-0BB66713E6AE}" type="presParOf" srcId="{E9C1C79F-2753-4619-A405-F6E1A332686F}" destId="{5450D9B8-2C5B-425A-8FD0-69183E1AA2DB}" srcOrd="1" destOrd="0" presId="urn:microsoft.com/office/officeart/2005/8/layout/hProcess11"/>
    <dgm:cxn modelId="{3372AFC1-E3CF-49D8-B7C8-58A3602B74EA}" type="presParOf" srcId="{E9C1C79F-2753-4619-A405-F6E1A332686F}" destId="{73C91F5F-A218-43AF-8CCA-EE1FF69D049A}" srcOrd="2" destOrd="0" presId="urn:microsoft.com/office/officeart/2005/8/layout/hProcess11"/>
    <dgm:cxn modelId="{2510BA19-D7B8-4A33-AC52-3E87856708CB}" type="presParOf" srcId="{57E26925-5633-45A2-9896-B0B7CE6F5FD6}" destId="{56F6BD9A-8413-4CE7-9763-0649686FCF7B}" srcOrd="3" destOrd="0" presId="urn:microsoft.com/office/officeart/2005/8/layout/hProcess11"/>
    <dgm:cxn modelId="{56641361-3C5B-4333-BECF-5218CBCE7654}" type="presParOf" srcId="{57E26925-5633-45A2-9896-B0B7CE6F5FD6}" destId="{96BBF70C-160F-42CC-A1EE-B104A6007658}" srcOrd="4" destOrd="0" presId="urn:microsoft.com/office/officeart/2005/8/layout/hProcess11"/>
    <dgm:cxn modelId="{7F4CAC9F-3D63-4CB5-B952-ADBA60B4DB67}" type="presParOf" srcId="{96BBF70C-160F-42CC-A1EE-B104A6007658}" destId="{52EE009B-0FC3-4FC9-8550-01907C046696}" srcOrd="0" destOrd="0" presId="urn:microsoft.com/office/officeart/2005/8/layout/hProcess11"/>
    <dgm:cxn modelId="{F745CA76-0087-4093-A33F-C9B3536B61F2}" type="presParOf" srcId="{96BBF70C-160F-42CC-A1EE-B104A6007658}" destId="{654F0C23-76A0-4684-BC6B-05BD0FF25782}" srcOrd="1" destOrd="0" presId="urn:microsoft.com/office/officeart/2005/8/layout/hProcess11"/>
    <dgm:cxn modelId="{13A3C9CF-384A-495C-ACA1-3AEA880E7C0E}" type="presParOf" srcId="{96BBF70C-160F-42CC-A1EE-B104A6007658}" destId="{2F938D13-A856-4672-905F-8992F05EBB81}" srcOrd="2" destOrd="0" presId="urn:microsoft.com/office/officeart/2005/8/layout/hProcess11"/>
    <dgm:cxn modelId="{CF76FEAF-F383-4427-AEC4-748D0F596013}" type="presParOf" srcId="{57E26925-5633-45A2-9896-B0B7CE6F5FD6}" destId="{22A1979B-7DB2-4412-BA01-112652A52C91}" srcOrd="5" destOrd="0" presId="urn:microsoft.com/office/officeart/2005/8/layout/hProcess11"/>
    <dgm:cxn modelId="{32097479-C94D-4239-9F2F-BCA991A75C09}" type="presParOf" srcId="{57E26925-5633-45A2-9896-B0B7CE6F5FD6}" destId="{D7EA12DC-99E5-4242-82F1-33F8877A940D}" srcOrd="6" destOrd="0" presId="urn:microsoft.com/office/officeart/2005/8/layout/hProcess11"/>
    <dgm:cxn modelId="{FC0821EF-EF0E-4C76-A2E1-467E68E612C2}" type="presParOf" srcId="{D7EA12DC-99E5-4242-82F1-33F8877A940D}" destId="{7CBC6228-4FC0-4C0D-AE52-63FB0C77EA2A}" srcOrd="0" destOrd="0" presId="urn:microsoft.com/office/officeart/2005/8/layout/hProcess11"/>
    <dgm:cxn modelId="{820C806F-B8B5-4CBF-A5B7-E6A85D669436}" type="presParOf" srcId="{D7EA12DC-99E5-4242-82F1-33F8877A940D}" destId="{BE57B17B-1A01-4EE8-8499-93AE01888840}" srcOrd="1" destOrd="0" presId="urn:microsoft.com/office/officeart/2005/8/layout/hProcess11"/>
    <dgm:cxn modelId="{9AE88DB5-40F4-47E1-B4B4-09691F77F350}" type="presParOf" srcId="{D7EA12DC-99E5-4242-82F1-33F8877A940D}" destId="{81456C6D-D9A7-4EED-8035-1C2C9795C949}" srcOrd="2" destOrd="0" presId="urn:microsoft.com/office/officeart/2005/8/layout/hProcess11"/>
    <dgm:cxn modelId="{738CA7A5-5A51-4726-A0C8-D26D436988E8}" type="presParOf" srcId="{57E26925-5633-45A2-9896-B0B7CE6F5FD6}" destId="{FA260BB3-AFD0-44D2-9DB6-C99652DE02C0}" srcOrd="7" destOrd="0" presId="urn:microsoft.com/office/officeart/2005/8/layout/hProcess11"/>
    <dgm:cxn modelId="{8ED661C6-0FFD-41BF-B76E-ECDF0C1205E0}" type="presParOf" srcId="{57E26925-5633-45A2-9896-B0B7CE6F5FD6}" destId="{4BA85D4E-3398-45B5-A379-8978424127A7}" srcOrd="8" destOrd="0" presId="urn:microsoft.com/office/officeart/2005/8/layout/hProcess11"/>
    <dgm:cxn modelId="{7DEBDF04-1AB5-4AFE-A113-D6440897FA91}" type="presParOf" srcId="{4BA85D4E-3398-45B5-A379-8978424127A7}" destId="{6ED15B23-9D0E-4163-92BC-9B80354C9A0A}" srcOrd="0" destOrd="0" presId="urn:microsoft.com/office/officeart/2005/8/layout/hProcess11"/>
    <dgm:cxn modelId="{03D0B20D-9CC2-4514-BB37-5E730B656D4A}" type="presParOf" srcId="{4BA85D4E-3398-45B5-A379-8978424127A7}" destId="{C11AA3F7-26B3-484D-B94A-9FF084C794B8}" srcOrd="1" destOrd="0" presId="urn:microsoft.com/office/officeart/2005/8/layout/hProcess11"/>
    <dgm:cxn modelId="{798F1B22-BFAF-47C3-9280-13A1CB759622}" type="presParOf" srcId="{4BA85D4E-3398-45B5-A379-8978424127A7}" destId="{95BC79C4-2396-48E9-BE3A-77D1C5EEA5E5}" srcOrd="2" destOrd="0" presId="urn:microsoft.com/office/officeart/2005/8/layout/hProcess11"/>
    <dgm:cxn modelId="{D67CFA38-4652-403D-AF02-ECB0E31111CD}" type="presParOf" srcId="{57E26925-5633-45A2-9896-B0B7CE6F5FD6}" destId="{E6A1DA4C-CE38-48B4-BE9E-30EBD1F9A1E3}" srcOrd="9" destOrd="0" presId="urn:microsoft.com/office/officeart/2005/8/layout/hProcess11"/>
    <dgm:cxn modelId="{7205ADE4-E64A-4F24-B8A1-435523987C31}" type="presParOf" srcId="{57E26925-5633-45A2-9896-B0B7CE6F5FD6}" destId="{6999F848-8CD5-4A90-84D1-A48C73A61789}" srcOrd="10" destOrd="0" presId="urn:microsoft.com/office/officeart/2005/8/layout/hProcess11"/>
    <dgm:cxn modelId="{1DEDB6A4-34A1-4706-B711-6FC5C4FD8693}" type="presParOf" srcId="{6999F848-8CD5-4A90-84D1-A48C73A61789}" destId="{3A6AD884-DC55-4514-A865-B2C43D53E14B}" srcOrd="0" destOrd="0" presId="urn:microsoft.com/office/officeart/2005/8/layout/hProcess11"/>
    <dgm:cxn modelId="{63CE4C31-FD60-4831-AD19-3082FCEE15E7}" type="presParOf" srcId="{6999F848-8CD5-4A90-84D1-A48C73A61789}" destId="{B719FFD0-130B-4217-972E-FAFD4D1C96D9}" srcOrd="1" destOrd="0" presId="urn:microsoft.com/office/officeart/2005/8/layout/hProcess11"/>
    <dgm:cxn modelId="{F4204F0E-BAF5-4667-9FFC-C5B23955588E}" type="presParOf" srcId="{6999F848-8CD5-4A90-84D1-A48C73A61789}" destId="{7A94EBE6-AEC8-4432-B38C-613EFE40A480}" srcOrd="2" destOrd="0" presId="urn:microsoft.com/office/officeart/2005/8/layout/hProcess11"/>
    <dgm:cxn modelId="{EF406BBC-6F2F-46E6-B9A9-9509A132DF02}" type="presParOf" srcId="{57E26925-5633-45A2-9896-B0B7CE6F5FD6}" destId="{CD96E093-50B8-47F7-8735-BF7F4505B6E1}" srcOrd="11" destOrd="0" presId="urn:microsoft.com/office/officeart/2005/8/layout/hProcess11"/>
    <dgm:cxn modelId="{DF4B86B0-3988-4679-8018-816D41B93E90}" type="presParOf" srcId="{57E26925-5633-45A2-9896-B0B7CE6F5FD6}" destId="{FCE67D3B-818A-4BC5-9E16-D6D5DC78029D}" srcOrd="12" destOrd="0" presId="urn:microsoft.com/office/officeart/2005/8/layout/hProcess11"/>
    <dgm:cxn modelId="{42B098B6-C587-4C6E-A9F7-486EE6BA7642}" type="presParOf" srcId="{FCE67D3B-818A-4BC5-9E16-D6D5DC78029D}" destId="{6A64985C-FA5A-4BC0-9D0B-02676F007F07}" srcOrd="0" destOrd="0" presId="urn:microsoft.com/office/officeart/2005/8/layout/hProcess11"/>
    <dgm:cxn modelId="{2E4C85BB-B7DE-4A8D-A4DB-EE846D6ACEEE}" type="presParOf" srcId="{FCE67D3B-818A-4BC5-9E16-D6D5DC78029D}" destId="{D5A4C16D-7B79-4538-887C-996B1F3C1031}" srcOrd="1" destOrd="0" presId="urn:microsoft.com/office/officeart/2005/8/layout/hProcess11"/>
    <dgm:cxn modelId="{370AB8E4-D3D8-43B6-A99E-B427BCA534CE}" type="presParOf" srcId="{FCE67D3B-818A-4BC5-9E16-D6D5DC78029D}" destId="{015A692C-2AE6-4A89-9E0A-5AC04E11DDB0}" srcOrd="2" destOrd="0" presId="urn:microsoft.com/office/officeart/2005/8/layout/hProcess11"/>
    <dgm:cxn modelId="{F331775F-F6B3-4270-807A-25770DD1ABBB}" type="presParOf" srcId="{57E26925-5633-45A2-9896-B0B7CE6F5FD6}" destId="{37F19215-922D-4B89-ADC7-6F9B71E817F3}" srcOrd="13" destOrd="0" presId="urn:microsoft.com/office/officeart/2005/8/layout/hProcess11"/>
    <dgm:cxn modelId="{02409E82-1365-4C41-88C9-B2D2D79C1786}" type="presParOf" srcId="{57E26925-5633-45A2-9896-B0B7CE6F5FD6}" destId="{7CC385D8-97E9-4881-8F68-800B0BA1475A}" srcOrd="14" destOrd="0" presId="urn:microsoft.com/office/officeart/2005/8/layout/hProcess11"/>
    <dgm:cxn modelId="{61887811-FCED-4D77-A174-F1C25FFD3A12}" type="presParOf" srcId="{7CC385D8-97E9-4881-8F68-800B0BA1475A}" destId="{78559467-EA86-463D-AF32-66C00D29B622}" srcOrd="0" destOrd="0" presId="urn:microsoft.com/office/officeart/2005/8/layout/hProcess11"/>
    <dgm:cxn modelId="{8DAFC201-3C35-4D37-B824-C93C0B249A63}" type="presParOf" srcId="{7CC385D8-97E9-4881-8F68-800B0BA1475A}" destId="{CBD8F83D-FA13-4D50-895E-81A0FF6439A5}" srcOrd="1" destOrd="0" presId="urn:microsoft.com/office/officeart/2005/8/layout/hProcess11"/>
    <dgm:cxn modelId="{B4FE875D-AF47-4519-B0ED-65AC5330A3C6}" type="presParOf" srcId="{7CC385D8-97E9-4881-8F68-800B0BA1475A}" destId="{298517AB-4E6C-40C1-A616-2D2A601C65A2}" srcOrd="2" destOrd="0" presId="urn:microsoft.com/office/officeart/2005/8/layout/hProcess11"/>
    <dgm:cxn modelId="{7B903CD8-1E2D-4F50-B406-3FCB158D3730}" type="presParOf" srcId="{57E26925-5633-45A2-9896-B0B7CE6F5FD6}" destId="{A6EE4A7B-ABC2-4230-8029-2CD01FB9178C}" srcOrd="15" destOrd="0" presId="urn:microsoft.com/office/officeart/2005/8/layout/hProcess11"/>
    <dgm:cxn modelId="{13012BB1-15AB-418D-BFCA-239D59389EF7}" type="presParOf" srcId="{57E26925-5633-45A2-9896-B0B7CE6F5FD6}" destId="{BEE5EACE-2D6E-47D1-AD43-7543BBA00E61}" srcOrd="16" destOrd="0" presId="urn:microsoft.com/office/officeart/2005/8/layout/hProcess11"/>
    <dgm:cxn modelId="{F804213B-3792-405A-84A5-06E4F89FD06E}" type="presParOf" srcId="{BEE5EACE-2D6E-47D1-AD43-7543BBA00E61}" destId="{448140BF-533D-45C4-94F6-A8A0391B3D0F}" srcOrd="0" destOrd="0" presId="urn:microsoft.com/office/officeart/2005/8/layout/hProcess11"/>
    <dgm:cxn modelId="{B2AC8DDE-F9BE-4880-A5E5-99231C7CC6C3}" type="presParOf" srcId="{BEE5EACE-2D6E-47D1-AD43-7543BBA00E61}" destId="{F682EF90-46AB-4A5B-A354-CE6F81BABE54}" srcOrd="1" destOrd="0" presId="urn:microsoft.com/office/officeart/2005/8/layout/hProcess11"/>
    <dgm:cxn modelId="{3DCDC8DA-3422-44C9-8BD0-DB13EAD17FDE}" type="presParOf" srcId="{BEE5EACE-2D6E-47D1-AD43-7543BBA00E61}" destId="{9E9DBD10-3609-477A-91B7-2185674D050C}" srcOrd="2" destOrd="0" presId="urn:microsoft.com/office/officeart/2005/8/layout/hProcess11"/>
    <dgm:cxn modelId="{B1B25BCE-B0AC-4761-9C2A-DB2558EA5E85}" type="presParOf" srcId="{57E26925-5633-45A2-9896-B0B7CE6F5FD6}" destId="{EC9BBFDE-AE1F-464F-9D23-269211BA9B78}" srcOrd="17" destOrd="0" presId="urn:microsoft.com/office/officeart/2005/8/layout/hProcess11"/>
    <dgm:cxn modelId="{1271B245-412E-4659-943E-999D2682D234}" type="presParOf" srcId="{57E26925-5633-45A2-9896-B0B7CE6F5FD6}" destId="{B69CBD06-5860-4340-9ECF-EE7C47080DD9}" srcOrd="18" destOrd="0" presId="urn:microsoft.com/office/officeart/2005/8/layout/hProcess11"/>
    <dgm:cxn modelId="{A807F6DB-5FF3-4A42-A61E-540CD61ACA5E}" type="presParOf" srcId="{B69CBD06-5860-4340-9ECF-EE7C47080DD9}" destId="{E6E1F37D-573E-40D3-80BD-378C59C6ED7D}" srcOrd="0" destOrd="0" presId="urn:microsoft.com/office/officeart/2005/8/layout/hProcess11"/>
    <dgm:cxn modelId="{D6FBE6F4-9932-4A26-9E03-DAFCD450E9BD}" type="presParOf" srcId="{B69CBD06-5860-4340-9ECF-EE7C47080DD9}" destId="{D899C065-07BB-4B1F-A4E0-76840B0AFCDA}" srcOrd="1" destOrd="0" presId="urn:microsoft.com/office/officeart/2005/8/layout/hProcess11"/>
    <dgm:cxn modelId="{1EF35E98-426D-46CE-9F82-25A0770EFF3E}" type="presParOf" srcId="{B69CBD06-5860-4340-9ECF-EE7C47080DD9}" destId="{ABC08A05-EF2E-4E23-AC3C-2E729E0317B4}" srcOrd="2" destOrd="0" presId="urn:microsoft.com/office/officeart/2005/8/layout/hProcess11"/>
    <dgm:cxn modelId="{AB598A53-7AC5-4127-B99E-1440CEFFAC1C}" type="presParOf" srcId="{57E26925-5633-45A2-9896-B0B7CE6F5FD6}" destId="{C63795CD-6B33-40D9-BFF3-402A40D0709D}" srcOrd="19" destOrd="0" presId="urn:microsoft.com/office/officeart/2005/8/layout/hProcess11"/>
    <dgm:cxn modelId="{D927CA7F-092A-4755-86B5-2695713C298C}" type="presParOf" srcId="{57E26925-5633-45A2-9896-B0B7CE6F5FD6}" destId="{E7DCF0CE-111A-4AF3-B27D-CB6617116C7D}" srcOrd="20" destOrd="0" presId="urn:microsoft.com/office/officeart/2005/8/layout/hProcess11"/>
    <dgm:cxn modelId="{F7FEA395-D9B3-4669-9E54-32DB9A610CC3}" type="presParOf" srcId="{E7DCF0CE-111A-4AF3-B27D-CB6617116C7D}" destId="{88447E63-F0B7-4ED0-A8F2-A063CFAFDC79}" srcOrd="0" destOrd="0" presId="urn:microsoft.com/office/officeart/2005/8/layout/hProcess11"/>
    <dgm:cxn modelId="{EAF9A04D-946A-468E-A1C2-26F34F48E8FF}" type="presParOf" srcId="{E7DCF0CE-111A-4AF3-B27D-CB6617116C7D}" destId="{EC6014C0-D608-4029-9E38-AE8EF189FC98}" srcOrd="1" destOrd="0" presId="urn:microsoft.com/office/officeart/2005/8/layout/hProcess11"/>
    <dgm:cxn modelId="{E761D55B-1F78-46E1-B00A-1231AA05CEEA}" type="presParOf" srcId="{E7DCF0CE-111A-4AF3-B27D-CB6617116C7D}" destId="{C9CE3A91-A0C0-4373-9554-6E35CA273A2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2840DF-8D5B-484D-896D-B93D29C06196}" type="doc">
      <dgm:prSet loTypeId="urn:microsoft.com/office/officeart/2005/8/layout/matrix1" loCatId="matrix" qsTypeId="urn:microsoft.com/office/officeart/2005/8/quickstyle/simple4" qsCatId="simple" csTypeId="urn:microsoft.com/office/officeart/2005/8/colors/accent1_2" csCatId="accent1" phldr="1"/>
      <dgm:spPr/>
      <dgm:t>
        <a:bodyPr/>
        <a:lstStyle/>
        <a:p>
          <a:endParaRPr lang="en-US"/>
        </a:p>
      </dgm:t>
    </dgm:pt>
    <dgm:pt modelId="{9126C300-2B5A-407A-B099-D883DF548D1F}">
      <dgm:prSet phldrT="[Text]" custT="1"/>
      <dgm:spPr>
        <a:solidFill>
          <a:schemeClr val="bg1"/>
        </a:solidFill>
      </dgm:spPr>
      <dgm:t>
        <a:bodyPr/>
        <a:lstStyle/>
        <a:p>
          <a:r>
            <a:rPr lang="en-US" sz="4000" b="1" dirty="0" err="1">
              <a:solidFill>
                <a:schemeClr val="tx1"/>
              </a:solidFill>
            </a:rPr>
            <a:t>MedMorph</a:t>
          </a:r>
          <a:endParaRPr lang="en-US" sz="4000" b="1" dirty="0">
            <a:solidFill>
              <a:schemeClr val="tx1"/>
            </a:solidFill>
          </a:endParaRPr>
        </a:p>
      </dgm:t>
    </dgm:pt>
    <dgm:pt modelId="{68C5C721-6E00-405F-83E5-B29DF76F19F9}" type="parTrans" cxnId="{205339F3-2144-4086-9C7C-9027AFF0017D}">
      <dgm:prSet/>
      <dgm:spPr/>
      <dgm:t>
        <a:bodyPr/>
        <a:lstStyle/>
        <a:p>
          <a:endParaRPr lang="en-US"/>
        </a:p>
      </dgm:t>
    </dgm:pt>
    <dgm:pt modelId="{8A61AD11-2142-4BF7-9215-DBF7E1ED59D1}" type="sibTrans" cxnId="{205339F3-2144-4086-9C7C-9027AFF0017D}">
      <dgm:prSet/>
      <dgm:spPr/>
      <dgm:t>
        <a:bodyPr/>
        <a:lstStyle/>
        <a:p>
          <a:endParaRPr lang="en-US"/>
        </a:p>
      </dgm:t>
    </dgm:pt>
    <dgm:pt modelId="{6FB2D1F5-71BE-46C2-9752-FC4362EB43A7}" type="pres">
      <dgm:prSet presAssocID="{C52840DF-8D5B-484D-896D-B93D29C06196}" presName="diagram" presStyleCnt="0">
        <dgm:presLayoutVars>
          <dgm:chMax val="1"/>
          <dgm:dir/>
          <dgm:animLvl val="ctr"/>
          <dgm:resizeHandles val="exact"/>
        </dgm:presLayoutVars>
      </dgm:prSet>
      <dgm:spPr/>
    </dgm:pt>
    <dgm:pt modelId="{F81EAEEC-E405-46FA-81D1-576EE0EA1C35}" type="pres">
      <dgm:prSet presAssocID="{C52840DF-8D5B-484D-896D-B93D29C06196}" presName="matrix" presStyleCnt="0"/>
      <dgm:spPr/>
    </dgm:pt>
    <dgm:pt modelId="{35894D2A-7448-4EEF-BE7A-AFECDF46E879}" type="pres">
      <dgm:prSet presAssocID="{C52840DF-8D5B-484D-896D-B93D29C06196}" presName="tile1" presStyleLbl="node1" presStyleIdx="0" presStyleCnt="4"/>
      <dgm:spPr>
        <a:solidFill>
          <a:schemeClr val="bg1"/>
        </a:solidFill>
      </dgm:spPr>
    </dgm:pt>
    <dgm:pt modelId="{7D6BE7A4-F4F8-41A6-B378-82CB3DEF028B}" type="pres">
      <dgm:prSet presAssocID="{C52840DF-8D5B-484D-896D-B93D29C06196}" presName="tile1text" presStyleLbl="node1" presStyleIdx="0" presStyleCnt="4">
        <dgm:presLayoutVars>
          <dgm:chMax val="0"/>
          <dgm:chPref val="0"/>
          <dgm:bulletEnabled val="1"/>
        </dgm:presLayoutVars>
      </dgm:prSet>
      <dgm:spPr/>
    </dgm:pt>
    <dgm:pt modelId="{261419D1-020B-4657-BF78-9F0E18F7ED53}" type="pres">
      <dgm:prSet presAssocID="{C52840DF-8D5B-484D-896D-B93D29C06196}" presName="tile2" presStyleLbl="node1" presStyleIdx="1" presStyleCnt="4"/>
      <dgm:spPr>
        <a:solidFill>
          <a:schemeClr val="bg1"/>
        </a:solidFill>
      </dgm:spPr>
    </dgm:pt>
    <dgm:pt modelId="{6AE1032C-5A52-45A7-B42C-E3AD4E29B0D4}" type="pres">
      <dgm:prSet presAssocID="{C52840DF-8D5B-484D-896D-B93D29C06196}" presName="tile2text" presStyleLbl="node1" presStyleIdx="1" presStyleCnt="4">
        <dgm:presLayoutVars>
          <dgm:chMax val="0"/>
          <dgm:chPref val="0"/>
          <dgm:bulletEnabled val="1"/>
        </dgm:presLayoutVars>
      </dgm:prSet>
      <dgm:spPr/>
    </dgm:pt>
    <dgm:pt modelId="{94D001CF-E85D-43CF-A52B-834DD35C680F}" type="pres">
      <dgm:prSet presAssocID="{C52840DF-8D5B-484D-896D-B93D29C06196}" presName="tile3" presStyleLbl="node1" presStyleIdx="2" presStyleCnt="4"/>
      <dgm:spPr>
        <a:solidFill>
          <a:schemeClr val="bg1"/>
        </a:solidFill>
      </dgm:spPr>
    </dgm:pt>
    <dgm:pt modelId="{7BA5ED7B-4C9D-4749-976E-6907BA0B55EF}" type="pres">
      <dgm:prSet presAssocID="{C52840DF-8D5B-484D-896D-B93D29C06196}" presName="tile3text" presStyleLbl="node1" presStyleIdx="2" presStyleCnt="4">
        <dgm:presLayoutVars>
          <dgm:chMax val="0"/>
          <dgm:chPref val="0"/>
          <dgm:bulletEnabled val="1"/>
        </dgm:presLayoutVars>
      </dgm:prSet>
      <dgm:spPr/>
    </dgm:pt>
    <dgm:pt modelId="{0CD42C0B-1FA3-425E-90C8-A1C3A2B21B06}" type="pres">
      <dgm:prSet presAssocID="{C52840DF-8D5B-484D-896D-B93D29C06196}" presName="tile4" presStyleLbl="node1" presStyleIdx="3" presStyleCnt="4"/>
      <dgm:spPr>
        <a:solidFill>
          <a:schemeClr val="bg1"/>
        </a:solidFill>
      </dgm:spPr>
    </dgm:pt>
    <dgm:pt modelId="{5408CB34-D5AA-41FA-B3B2-04CFE8A47361}" type="pres">
      <dgm:prSet presAssocID="{C52840DF-8D5B-484D-896D-B93D29C06196}" presName="tile4text" presStyleLbl="node1" presStyleIdx="3" presStyleCnt="4">
        <dgm:presLayoutVars>
          <dgm:chMax val="0"/>
          <dgm:chPref val="0"/>
          <dgm:bulletEnabled val="1"/>
        </dgm:presLayoutVars>
      </dgm:prSet>
      <dgm:spPr/>
    </dgm:pt>
    <dgm:pt modelId="{A4D9E059-1CF5-46B4-9BDC-6A89B9F2C818}" type="pres">
      <dgm:prSet presAssocID="{C52840DF-8D5B-484D-896D-B93D29C06196}" presName="centerTile" presStyleLbl="fgShp" presStyleIdx="0" presStyleCnt="1" custScaleX="146456" custLinFactY="-25682" custLinFactNeighborY="-100000">
        <dgm:presLayoutVars>
          <dgm:chMax val="0"/>
          <dgm:chPref val="0"/>
        </dgm:presLayoutVars>
      </dgm:prSet>
      <dgm:spPr/>
    </dgm:pt>
  </dgm:ptLst>
  <dgm:cxnLst>
    <dgm:cxn modelId="{4EC6E20E-C4E2-4E2A-8A81-18E6408E3F57}" type="presOf" srcId="{C52840DF-8D5B-484D-896D-B93D29C06196}" destId="{6FB2D1F5-71BE-46C2-9752-FC4362EB43A7}" srcOrd="0" destOrd="0" presId="urn:microsoft.com/office/officeart/2005/8/layout/matrix1"/>
    <dgm:cxn modelId="{FA724474-2C96-4D25-88C8-BD31885EBED6}" type="presOf" srcId="{9126C300-2B5A-407A-B099-D883DF548D1F}" destId="{A4D9E059-1CF5-46B4-9BDC-6A89B9F2C818}" srcOrd="0" destOrd="0" presId="urn:microsoft.com/office/officeart/2005/8/layout/matrix1"/>
    <dgm:cxn modelId="{205339F3-2144-4086-9C7C-9027AFF0017D}" srcId="{C52840DF-8D5B-484D-896D-B93D29C06196}" destId="{9126C300-2B5A-407A-B099-D883DF548D1F}" srcOrd="0" destOrd="0" parTransId="{68C5C721-6E00-405F-83E5-B29DF76F19F9}" sibTransId="{8A61AD11-2142-4BF7-9215-DBF7E1ED59D1}"/>
    <dgm:cxn modelId="{01DA2A98-AC89-4471-869C-6446086DEA4B}" type="presParOf" srcId="{6FB2D1F5-71BE-46C2-9752-FC4362EB43A7}" destId="{F81EAEEC-E405-46FA-81D1-576EE0EA1C35}" srcOrd="0" destOrd="0" presId="urn:microsoft.com/office/officeart/2005/8/layout/matrix1"/>
    <dgm:cxn modelId="{C0EEE806-2A1B-443B-A4ED-B9E1C593A4EC}" type="presParOf" srcId="{F81EAEEC-E405-46FA-81D1-576EE0EA1C35}" destId="{35894D2A-7448-4EEF-BE7A-AFECDF46E879}" srcOrd="0" destOrd="0" presId="urn:microsoft.com/office/officeart/2005/8/layout/matrix1"/>
    <dgm:cxn modelId="{556339BA-4431-43B0-AAA0-0FDB7BF7BD17}" type="presParOf" srcId="{F81EAEEC-E405-46FA-81D1-576EE0EA1C35}" destId="{7D6BE7A4-F4F8-41A6-B378-82CB3DEF028B}" srcOrd="1" destOrd="0" presId="urn:microsoft.com/office/officeart/2005/8/layout/matrix1"/>
    <dgm:cxn modelId="{28A8DDEB-C647-488E-A985-85191C701DFC}" type="presParOf" srcId="{F81EAEEC-E405-46FA-81D1-576EE0EA1C35}" destId="{261419D1-020B-4657-BF78-9F0E18F7ED53}" srcOrd="2" destOrd="0" presId="urn:microsoft.com/office/officeart/2005/8/layout/matrix1"/>
    <dgm:cxn modelId="{DB38D615-B0CE-43B1-8777-3A59C2856ECE}" type="presParOf" srcId="{F81EAEEC-E405-46FA-81D1-576EE0EA1C35}" destId="{6AE1032C-5A52-45A7-B42C-E3AD4E29B0D4}" srcOrd="3" destOrd="0" presId="urn:microsoft.com/office/officeart/2005/8/layout/matrix1"/>
    <dgm:cxn modelId="{A0E5F93E-8775-412A-BD60-25136077923F}" type="presParOf" srcId="{F81EAEEC-E405-46FA-81D1-576EE0EA1C35}" destId="{94D001CF-E85D-43CF-A52B-834DD35C680F}" srcOrd="4" destOrd="0" presId="urn:microsoft.com/office/officeart/2005/8/layout/matrix1"/>
    <dgm:cxn modelId="{C6C2F418-B426-4C58-9C6C-4D0244125586}" type="presParOf" srcId="{F81EAEEC-E405-46FA-81D1-576EE0EA1C35}" destId="{7BA5ED7B-4C9D-4749-976E-6907BA0B55EF}" srcOrd="5" destOrd="0" presId="urn:microsoft.com/office/officeart/2005/8/layout/matrix1"/>
    <dgm:cxn modelId="{2CAE7C44-2E5F-4AF8-823C-862306BC4325}" type="presParOf" srcId="{F81EAEEC-E405-46FA-81D1-576EE0EA1C35}" destId="{0CD42C0B-1FA3-425E-90C8-A1C3A2B21B06}" srcOrd="6" destOrd="0" presId="urn:microsoft.com/office/officeart/2005/8/layout/matrix1"/>
    <dgm:cxn modelId="{896A6105-D48C-4A4D-B2FB-B081AADCA79E}" type="presParOf" srcId="{F81EAEEC-E405-46FA-81D1-576EE0EA1C35}" destId="{5408CB34-D5AA-41FA-B3B2-04CFE8A47361}" srcOrd="7" destOrd="0" presId="urn:microsoft.com/office/officeart/2005/8/layout/matrix1"/>
    <dgm:cxn modelId="{F4B2C7C9-6179-4111-A9E3-0BA673E67477}" type="presParOf" srcId="{6FB2D1F5-71BE-46C2-9752-FC4362EB43A7}" destId="{A4D9E059-1CF5-46B4-9BDC-6A89B9F2C81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22E63-09AB-47D4-9DE8-096A69D16B49}">
      <dsp:nvSpPr>
        <dsp:cNvPr id="0" name=""/>
        <dsp:cNvSpPr/>
      </dsp:nvSpPr>
      <dsp:spPr>
        <a:xfrm>
          <a:off x="0" y="443383"/>
          <a:ext cx="11738091" cy="59117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63CA27-3CED-4222-AA6A-EF4B5A76A445}">
      <dsp:nvSpPr>
        <dsp:cNvPr id="0" name=""/>
        <dsp:cNvSpPr/>
      </dsp:nvSpPr>
      <dsp:spPr>
        <a:xfrm>
          <a:off x="2579"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March</a:t>
          </a:r>
        </a:p>
      </dsp:txBody>
      <dsp:txXfrm>
        <a:off x="2579" y="0"/>
        <a:ext cx="918184" cy="591178"/>
      </dsp:txXfrm>
    </dsp:sp>
    <dsp:sp modelId="{1199B3F6-C12C-4466-8485-518B24CB3DC1}">
      <dsp:nvSpPr>
        <dsp:cNvPr id="0" name=""/>
        <dsp:cNvSpPr/>
      </dsp:nvSpPr>
      <dsp:spPr>
        <a:xfrm>
          <a:off x="387774"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7F6BD-63AB-4AFE-B425-0EFCEBFAD578}">
      <dsp:nvSpPr>
        <dsp:cNvPr id="0" name=""/>
        <dsp:cNvSpPr/>
      </dsp:nvSpPr>
      <dsp:spPr>
        <a:xfrm>
          <a:off x="966673" y="886767"/>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April</a:t>
          </a:r>
        </a:p>
      </dsp:txBody>
      <dsp:txXfrm>
        <a:off x="966673" y="886767"/>
        <a:ext cx="918184" cy="591178"/>
      </dsp:txXfrm>
    </dsp:sp>
    <dsp:sp modelId="{5450D9B8-2C5B-425A-8FD0-69183E1AA2DB}">
      <dsp:nvSpPr>
        <dsp:cNvPr id="0" name=""/>
        <dsp:cNvSpPr/>
      </dsp:nvSpPr>
      <dsp:spPr>
        <a:xfrm>
          <a:off x="1351868"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EE009B-0FC3-4FC9-8550-01907C046696}">
      <dsp:nvSpPr>
        <dsp:cNvPr id="0" name=""/>
        <dsp:cNvSpPr/>
      </dsp:nvSpPr>
      <dsp:spPr>
        <a:xfrm>
          <a:off x="1930766"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May</a:t>
          </a:r>
        </a:p>
      </dsp:txBody>
      <dsp:txXfrm>
        <a:off x="1930766" y="0"/>
        <a:ext cx="918184" cy="591178"/>
      </dsp:txXfrm>
    </dsp:sp>
    <dsp:sp modelId="{654F0C23-76A0-4684-BC6B-05BD0FF25782}">
      <dsp:nvSpPr>
        <dsp:cNvPr id="0" name=""/>
        <dsp:cNvSpPr/>
      </dsp:nvSpPr>
      <dsp:spPr>
        <a:xfrm>
          <a:off x="2315962"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BC6228-4FC0-4C0D-AE52-63FB0C77EA2A}">
      <dsp:nvSpPr>
        <dsp:cNvPr id="0" name=""/>
        <dsp:cNvSpPr/>
      </dsp:nvSpPr>
      <dsp:spPr>
        <a:xfrm>
          <a:off x="2894860" y="886767"/>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June</a:t>
          </a:r>
        </a:p>
      </dsp:txBody>
      <dsp:txXfrm>
        <a:off x="2894860" y="886767"/>
        <a:ext cx="918184" cy="591178"/>
      </dsp:txXfrm>
    </dsp:sp>
    <dsp:sp modelId="{BE57B17B-1A01-4EE8-8499-93AE01888840}">
      <dsp:nvSpPr>
        <dsp:cNvPr id="0" name=""/>
        <dsp:cNvSpPr/>
      </dsp:nvSpPr>
      <dsp:spPr>
        <a:xfrm>
          <a:off x="3280055"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D15B23-9D0E-4163-92BC-9B80354C9A0A}">
      <dsp:nvSpPr>
        <dsp:cNvPr id="0" name=""/>
        <dsp:cNvSpPr/>
      </dsp:nvSpPr>
      <dsp:spPr>
        <a:xfrm>
          <a:off x="3858954"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July</a:t>
          </a:r>
        </a:p>
      </dsp:txBody>
      <dsp:txXfrm>
        <a:off x="3858954" y="0"/>
        <a:ext cx="918184" cy="591178"/>
      </dsp:txXfrm>
    </dsp:sp>
    <dsp:sp modelId="{C11AA3F7-26B3-484D-B94A-9FF084C794B8}">
      <dsp:nvSpPr>
        <dsp:cNvPr id="0" name=""/>
        <dsp:cNvSpPr/>
      </dsp:nvSpPr>
      <dsp:spPr>
        <a:xfrm>
          <a:off x="4244149"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AD884-DC55-4514-A865-B2C43D53E14B}">
      <dsp:nvSpPr>
        <dsp:cNvPr id="0" name=""/>
        <dsp:cNvSpPr/>
      </dsp:nvSpPr>
      <dsp:spPr>
        <a:xfrm>
          <a:off x="4823048" y="886767"/>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August</a:t>
          </a:r>
        </a:p>
      </dsp:txBody>
      <dsp:txXfrm>
        <a:off x="4823048" y="886767"/>
        <a:ext cx="918184" cy="591178"/>
      </dsp:txXfrm>
    </dsp:sp>
    <dsp:sp modelId="{B719FFD0-130B-4217-972E-FAFD4D1C96D9}">
      <dsp:nvSpPr>
        <dsp:cNvPr id="0" name=""/>
        <dsp:cNvSpPr/>
      </dsp:nvSpPr>
      <dsp:spPr>
        <a:xfrm>
          <a:off x="5208243"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64985C-FA5A-4BC0-9D0B-02676F007F07}">
      <dsp:nvSpPr>
        <dsp:cNvPr id="0" name=""/>
        <dsp:cNvSpPr/>
      </dsp:nvSpPr>
      <dsp:spPr>
        <a:xfrm>
          <a:off x="5787142"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September</a:t>
          </a:r>
        </a:p>
      </dsp:txBody>
      <dsp:txXfrm>
        <a:off x="5787142" y="0"/>
        <a:ext cx="918184" cy="591178"/>
      </dsp:txXfrm>
    </dsp:sp>
    <dsp:sp modelId="{D5A4C16D-7B79-4538-887C-996B1F3C1031}">
      <dsp:nvSpPr>
        <dsp:cNvPr id="0" name=""/>
        <dsp:cNvSpPr/>
      </dsp:nvSpPr>
      <dsp:spPr>
        <a:xfrm>
          <a:off x="6172337"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59467-EA86-463D-AF32-66C00D29B622}">
      <dsp:nvSpPr>
        <dsp:cNvPr id="0" name=""/>
        <dsp:cNvSpPr/>
      </dsp:nvSpPr>
      <dsp:spPr>
        <a:xfrm>
          <a:off x="6751236" y="886767"/>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October</a:t>
          </a:r>
        </a:p>
      </dsp:txBody>
      <dsp:txXfrm>
        <a:off x="6751236" y="886767"/>
        <a:ext cx="918184" cy="591178"/>
      </dsp:txXfrm>
    </dsp:sp>
    <dsp:sp modelId="{CBD8F83D-FA13-4D50-895E-81A0FF6439A5}">
      <dsp:nvSpPr>
        <dsp:cNvPr id="0" name=""/>
        <dsp:cNvSpPr/>
      </dsp:nvSpPr>
      <dsp:spPr>
        <a:xfrm>
          <a:off x="7136431"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8140BF-533D-45C4-94F6-A8A0391B3D0F}">
      <dsp:nvSpPr>
        <dsp:cNvPr id="0" name=""/>
        <dsp:cNvSpPr/>
      </dsp:nvSpPr>
      <dsp:spPr>
        <a:xfrm>
          <a:off x="7715330"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November</a:t>
          </a:r>
        </a:p>
      </dsp:txBody>
      <dsp:txXfrm>
        <a:off x="7715330" y="0"/>
        <a:ext cx="918184" cy="591178"/>
      </dsp:txXfrm>
    </dsp:sp>
    <dsp:sp modelId="{F682EF90-46AB-4A5B-A354-CE6F81BABE54}">
      <dsp:nvSpPr>
        <dsp:cNvPr id="0" name=""/>
        <dsp:cNvSpPr/>
      </dsp:nvSpPr>
      <dsp:spPr>
        <a:xfrm>
          <a:off x="8100525"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1F37D-573E-40D3-80BD-378C59C6ED7D}">
      <dsp:nvSpPr>
        <dsp:cNvPr id="0" name=""/>
        <dsp:cNvSpPr/>
      </dsp:nvSpPr>
      <dsp:spPr>
        <a:xfrm>
          <a:off x="8679424" y="886767"/>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December</a:t>
          </a:r>
        </a:p>
      </dsp:txBody>
      <dsp:txXfrm>
        <a:off x="8679424" y="886767"/>
        <a:ext cx="918184" cy="591178"/>
      </dsp:txXfrm>
    </dsp:sp>
    <dsp:sp modelId="{D899C065-07BB-4B1F-A4E0-76840B0AFCDA}">
      <dsp:nvSpPr>
        <dsp:cNvPr id="0" name=""/>
        <dsp:cNvSpPr/>
      </dsp:nvSpPr>
      <dsp:spPr>
        <a:xfrm>
          <a:off x="9064619"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447E63-F0B7-4ED0-A8F2-A063CFAFDC79}">
      <dsp:nvSpPr>
        <dsp:cNvPr id="0" name=""/>
        <dsp:cNvSpPr/>
      </dsp:nvSpPr>
      <dsp:spPr>
        <a:xfrm>
          <a:off x="9643518"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January 2021</a:t>
          </a:r>
        </a:p>
      </dsp:txBody>
      <dsp:txXfrm>
        <a:off x="9643518" y="0"/>
        <a:ext cx="918184" cy="591178"/>
      </dsp:txXfrm>
    </dsp:sp>
    <dsp:sp modelId="{EC6014C0-D608-4029-9E38-AE8EF189FC98}">
      <dsp:nvSpPr>
        <dsp:cNvPr id="0" name=""/>
        <dsp:cNvSpPr/>
      </dsp:nvSpPr>
      <dsp:spPr>
        <a:xfrm>
          <a:off x="10028713"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94D2A-7448-4EEF-BE7A-AFECDF46E879}">
      <dsp:nvSpPr>
        <dsp:cNvPr id="0" name=""/>
        <dsp:cNvSpPr/>
      </dsp:nvSpPr>
      <dsp:spPr>
        <a:xfrm rot="16200000">
          <a:off x="646938" y="-646938"/>
          <a:ext cx="2592324" cy="3886200"/>
        </a:xfrm>
        <a:prstGeom prst="round1Rect">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sp>
    <dsp:sp modelId="{261419D1-020B-4657-BF78-9F0E18F7ED53}">
      <dsp:nvSpPr>
        <dsp:cNvPr id="0" name=""/>
        <dsp:cNvSpPr/>
      </dsp:nvSpPr>
      <dsp:spPr>
        <a:xfrm>
          <a:off x="3886200" y="0"/>
          <a:ext cx="3886200" cy="2592324"/>
        </a:xfrm>
        <a:prstGeom prst="round1Rect">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sp>
    <dsp:sp modelId="{94D001CF-E85D-43CF-A52B-834DD35C680F}">
      <dsp:nvSpPr>
        <dsp:cNvPr id="0" name=""/>
        <dsp:cNvSpPr/>
      </dsp:nvSpPr>
      <dsp:spPr>
        <a:xfrm rot="10800000">
          <a:off x="0" y="2592324"/>
          <a:ext cx="3886200" cy="2592324"/>
        </a:xfrm>
        <a:prstGeom prst="round1Rect">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sp>
    <dsp:sp modelId="{0CD42C0B-1FA3-425E-90C8-A1C3A2B21B06}">
      <dsp:nvSpPr>
        <dsp:cNvPr id="0" name=""/>
        <dsp:cNvSpPr/>
      </dsp:nvSpPr>
      <dsp:spPr>
        <a:xfrm rot="5400000">
          <a:off x="4533138" y="1945386"/>
          <a:ext cx="2592324" cy="3886200"/>
        </a:xfrm>
        <a:prstGeom prst="round1Rect">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sp>
    <dsp:sp modelId="{A4D9E059-1CF5-46B4-9BDC-6A89B9F2C818}">
      <dsp:nvSpPr>
        <dsp:cNvPr id="0" name=""/>
        <dsp:cNvSpPr/>
      </dsp:nvSpPr>
      <dsp:spPr>
        <a:xfrm>
          <a:off x="2178728" y="315200"/>
          <a:ext cx="3414943" cy="1296162"/>
        </a:xfrm>
        <a:prstGeom prst="roundRect">
          <a:avLst/>
        </a:prstGeom>
        <a:solidFill>
          <a:schemeClr val="bg1"/>
        </a:solidFill>
        <a:ln>
          <a:noFill/>
        </a:ln>
        <a:effectLst/>
      </dsp:spPr>
      <dsp:style>
        <a:lnRef idx="0">
          <a:scrgbClr r="0" g="0" b="0"/>
        </a:lnRef>
        <a:fillRef idx="3">
          <a:scrgbClr r="0" g="0" b="0"/>
        </a:fillRef>
        <a:effectRef idx="2">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err="1">
              <a:solidFill>
                <a:schemeClr val="tx1"/>
              </a:solidFill>
            </a:rPr>
            <a:t>MedMorph</a:t>
          </a:r>
          <a:endParaRPr lang="en-US" sz="4000" b="1" kern="1200" dirty="0">
            <a:solidFill>
              <a:schemeClr val="tx1"/>
            </a:solidFill>
          </a:endParaRPr>
        </a:p>
      </dsp:txBody>
      <dsp:txXfrm>
        <a:off x="2242001" y="378473"/>
        <a:ext cx="3288397" cy="11696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9/15/2020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dirty="0"/>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a:t>
            </a:fld>
            <a:endParaRPr lang="en-US" dirty="0"/>
          </a:p>
        </p:txBody>
      </p:sp>
    </p:spTree>
    <p:extLst>
      <p:ext uri="{BB962C8B-B14F-4D97-AF65-F5344CB8AC3E}">
        <p14:creationId xmlns:p14="http://schemas.microsoft.com/office/powerpoint/2010/main" val="409890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54FD5-90C9-4202-8F4D-D48B402172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748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7</a:t>
            </a:fld>
            <a:endParaRPr lang="en-US" dirty="0"/>
          </a:p>
        </p:txBody>
      </p:sp>
    </p:spTree>
    <p:extLst>
      <p:ext uri="{BB962C8B-B14F-4D97-AF65-F5344CB8AC3E}">
        <p14:creationId xmlns:p14="http://schemas.microsoft.com/office/powerpoint/2010/main" val="2888860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2219648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we may ballot 3 separate use case IGs or we may follow the guidance of the CPG on FHIR, where we ballot the base RA and the use case IGs are instances of the base IG with content focus and may not be balloted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Reference Architecture: A template of recommended systems, functions, and interfaces integrated to form a generalized set of solutions based on accepted industry best practices.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Implementation Guide: The model for how a set of requirements should be implemented (e.g., for a given use case) that has been tested.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Fast Healthcare Interoperability Resource (FHIR):is a draft standard describing data formats and elements (known as "resources") and an application programming interface (API) for exchanging electronic health records. The standard was created by the Health Level Seven International (HL7) health-care standards organization.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Timeliness: </a:t>
            </a:r>
            <a:r>
              <a:rPr lang="en-US" sz="1200" b="0" i="0" u="none" strike="noStrike" kern="1200" baseline="0" dirty="0">
                <a:solidFill>
                  <a:schemeClr val="tx1"/>
                </a:solidFill>
                <a:latin typeface="+mn-lt"/>
                <a:ea typeface="+mn-ea"/>
                <a:cs typeface="+mn-cs"/>
              </a:rPr>
              <a:t>Timeliness is defined as receiving the requested data by the public health system at defined regulatory time frame.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Completeness &amp; Accuracy: The received data from the Electronic Health Record (EHR) fulfills all the requested data elements.</a:t>
            </a:r>
          </a:p>
          <a:p>
            <a:pPr marL="171450" indent="-171450">
              <a:buFont typeface="Arial" panose="020B0604020202020204" pitchFamily="34" charset="0"/>
              <a:buChar char="•"/>
            </a:pPr>
            <a:r>
              <a:rPr lang="en-US" sz="1200" b="0" kern="1200" dirty="0">
                <a:solidFill>
                  <a:schemeClr val="tx1"/>
                </a:solidFill>
                <a:latin typeface="+mn-lt"/>
                <a:ea typeface="+mn-ea"/>
                <a:cs typeface="+mn-cs"/>
              </a:rPr>
              <a:t>Extensibility : The system is designed to include hooks and mechanisms for expanding/enhancing the system with anticipated capabilities without having to make major changes to the system infrastructure.</a:t>
            </a:r>
          </a:p>
          <a:p>
            <a:pPr marL="171450" indent="-171450">
              <a:buFont typeface="Arial" panose="020B0604020202020204" pitchFamily="34" charset="0"/>
              <a:buChar char="•"/>
            </a:pPr>
            <a:r>
              <a:rPr lang="en-US" sz="1200" b="0" kern="1200" dirty="0">
                <a:solidFill>
                  <a:schemeClr val="tx1"/>
                </a:solidFill>
                <a:latin typeface="+mn-lt"/>
                <a:ea typeface="+mn-ea"/>
                <a:cs typeface="+mn-cs"/>
              </a:rPr>
              <a:t>Acceptability: </a:t>
            </a:r>
            <a:r>
              <a:rPr lang="en-US" sz="1200" b="0"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a:t>
            </a:r>
            <a:r>
              <a:rPr lang="en-US" sz="1200" b="0" kern="1200" dirty="0">
                <a:solidFill>
                  <a:schemeClr val="tx1"/>
                </a:solidFill>
                <a:effectLst/>
                <a:latin typeface="+mn-lt"/>
                <a:ea typeface="+mn-ea"/>
                <a:cs typeface="+mn-cs"/>
              </a:rPr>
              <a:t>quality or state of meeting required standards adequately, approved by standards organization.</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F3E3B0-9BD8-4BB8-A535-C2C28D780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984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F3E3B0-9BD8-4BB8-A535-C2C28D780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91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DF1F0-998E-41BA-9811-9DF02433A1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62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9/15/2020</a:t>
            </a:fld>
            <a:endParaRPr lang="en-US" dirty="0"/>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9/15/2020</a:t>
            </a:fld>
            <a:endParaRPr lang="en-US" dirty="0"/>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7059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9/15/2020</a:t>
            </a:fld>
            <a:endParaRPr lang="en-US" dirty="0"/>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432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76D-A215-254E-8B98-69FC18840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E4CA2-5020-EC4B-8928-14BE336B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F7596-B7BB-F24E-BBEE-00E1525A5880}"/>
              </a:ext>
            </a:extLst>
          </p:cNvPr>
          <p:cNvSpPr>
            <a:spLocks noGrp="1"/>
          </p:cNvSpPr>
          <p:nvPr>
            <p:ph type="dt" sz="half" idx="10"/>
          </p:nvPr>
        </p:nvSpPr>
        <p:spPr/>
        <p:txBody>
          <a:bodyPr/>
          <a:lstStyle/>
          <a:p>
            <a:fld id="{43639FBC-9559-854A-9E42-D61F16AE6318}" type="datetimeFigureOut">
              <a:rPr lang="en-US" smtClean="0"/>
              <a:t>9/15/2020</a:t>
            </a:fld>
            <a:endParaRPr lang="en-US" dirty="0"/>
          </a:p>
        </p:txBody>
      </p:sp>
      <p:sp>
        <p:nvSpPr>
          <p:cNvPr id="5" name="Footer Placeholder 4">
            <a:extLst>
              <a:ext uri="{FF2B5EF4-FFF2-40B4-BE49-F238E27FC236}">
                <a16:creationId xmlns:a16="http://schemas.microsoft.com/office/drawing/2014/main" id="{FDEF79B0-E520-1D45-9B7B-F77BA7AD2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B7E61-7950-8B40-A3CD-648239EAB35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639848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DB4F-19B2-6043-93F4-143664AA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46B04-E790-F14C-A206-3792687F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7BF48-20A8-944D-A0DF-DA911E5CFCF5}"/>
              </a:ext>
            </a:extLst>
          </p:cNvPr>
          <p:cNvSpPr>
            <a:spLocks noGrp="1"/>
          </p:cNvSpPr>
          <p:nvPr>
            <p:ph type="dt" sz="half" idx="10"/>
          </p:nvPr>
        </p:nvSpPr>
        <p:spPr/>
        <p:txBody>
          <a:bodyPr/>
          <a:lstStyle/>
          <a:p>
            <a:fld id="{43639FBC-9559-854A-9E42-D61F16AE6318}" type="datetimeFigureOut">
              <a:rPr lang="en-US" smtClean="0"/>
              <a:t>9/15/2020</a:t>
            </a:fld>
            <a:endParaRPr lang="en-US" dirty="0"/>
          </a:p>
        </p:txBody>
      </p:sp>
      <p:sp>
        <p:nvSpPr>
          <p:cNvPr id="5" name="Footer Placeholder 4">
            <a:extLst>
              <a:ext uri="{FF2B5EF4-FFF2-40B4-BE49-F238E27FC236}">
                <a16:creationId xmlns:a16="http://schemas.microsoft.com/office/drawing/2014/main" id="{BA16FDFC-5084-874D-A1B3-C9864C02E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C7995-AD39-6E4F-8AA9-6D2EA52ABDE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742159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740-D305-224F-BDF9-CB88657E5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EDD22-5BFA-3A42-8A82-2BCCAB25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6936C-6B57-9941-BAB4-4E7CB65F544C}"/>
              </a:ext>
            </a:extLst>
          </p:cNvPr>
          <p:cNvSpPr>
            <a:spLocks noGrp="1"/>
          </p:cNvSpPr>
          <p:nvPr>
            <p:ph type="dt" sz="half" idx="10"/>
          </p:nvPr>
        </p:nvSpPr>
        <p:spPr/>
        <p:txBody>
          <a:bodyPr/>
          <a:lstStyle/>
          <a:p>
            <a:fld id="{43639FBC-9559-854A-9E42-D61F16AE6318}" type="datetimeFigureOut">
              <a:rPr lang="en-US" smtClean="0"/>
              <a:t>9/15/2020</a:t>
            </a:fld>
            <a:endParaRPr lang="en-US" dirty="0"/>
          </a:p>
        </p:txBody>
      </p:sp>
      <p:sp>
        <p:nvSpPr>
          <p:cNvPr id="5" name="Footer Placeholder 4">
            <a:extLst>
              <a:ext uri="{FF2B5EF4-FFF2-40B4-BE49-F238E27FC236}">
                <a16:creationId xmlns:a16="http://schemas.microsoft.com/office/drawing/2014/main" id="{653DE874-9296-DD45-934F-AF3AEF451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2F468-F703-1549-BADC-B5222EB4E70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858145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815C-88FA-F048-999C-FDCFB1D2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07B8-6CFC-8940-B1EF-C0665182E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028D-6BB9-E04B-BE13-C494BD659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79FBF-8CFD-914C-8885-609F9524069A}"/>
              </a:ext>
            </a:extLst>
          </p:cNvPr>
          <p:cNvSpPr>
            <a:spLocks noGrp="1"/>
          </p:cNvSpPr>
          <p:nvPr>
            <p:ph type="dt" sz="half" idx="10"/>
          </p:nvPr>
        </p:nvSpPr>
        <p:spPr/>
        <p:txBody>
          <a:bodyPr/>
          <a:lstStyle/>
          <a:p>
            <a:fld id="{43639FBC-9559-854A-9E42-D61F16AE6318}" type="datetimeFigureOut">
              <a:rPr lang="en-US" smtClean="0"/>
              <a:t>9/15/2020</a:t>
            </a:fld>
            <a:endParaRPr lang="en-US" dirty="0"/>
          </a:p>
        </p:txBody>
      </p:sp>
      <p:sp>
        <p:nvSpPr>
          <p:cNvPr id="6" name="Footer Placeholder 5">
            <a:extLst>
              <a:ext uri="{FF2B5EF4-FFF2-40B4-BE49-F238E27FC236}">
                <a16:creationId xmlns:a16="http://schemas.microsoft.com/office/drawing/2014/main" id="{50D907FA-B68C-1D48-84E8-217FC9375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3C2A1-7E76-8C42-8AAD-70882B7BC69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98180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B6-C198-EF4A-A4E1-41F69B0D8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F003-212F-FB42-B0D5-107F43DE7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3A0F1-2067-3C4D-880B-249D9753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DF901-A4B4-174E-BACD-3271C923D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89CC-2905-4C41-B17E-9CA67ED24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6E570-95C4-5B4E-9AD3-93079EBA428F}"/>
              </a:ext>
            </a:extLst>
          </p:cNvPr>
          <p:cNvSpPr>
            <a:spLocks noGrp="1"/>
          </p:cNvSpPr>
          <p:nvPr>
            <p:ph type="dt" sz="half" idx="10"/>
          </p:nvPr>
        </p:nvSpPr>
        <p:spPr/>
        <p:txBody>
          <a:bodyPr/>
          <a:lstStyle/>
          <a:p>
            <a:fld id="{43639FBC-9559-854A-9E42-D61F16AE6318}" type="datetimeFigureOut">
              <a:rPr lang="en-US" smtClean="0"/>
              <a:t>9/15/2020</a:t>
            </a:fld>
            <a:endParaRPr lang="en-US" dirty="0"/>
          </a:p>
        </p:txBody>
      </p:sp>
      <p:sp>
        <p:nvSpPr>
          <p:cNvPr id="8" name="Footer Placeholder 7">
            <a:extLst>
              <a:ext uri="{FF2B5EF4-FFF2-40B4-BE49-F238E27FC236}">
                <a16:creationId xmlns:a16="http://schemas.microsoft.com/office/drawing/2014/main" id="{320A2969-E120-A740-9C87-2C85E31F58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BDC608-40B2-D844-A900-EFAC9D0B13D8}"/>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0398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9/15/2020</a:t>
            </a:fld>
            <a:endParaRPr lang="en-US" dirty="0"/>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635815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D646-7A2E-AE43-889D-B25DB6A76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B8513-C94E-0D44-AB02-DAF662066E19}"/>
              </a:ext>
            </a:extLst>
          </p:cNvPr>
          <p:cNvSpPr>
            <a:spLocks noGrp="1"/>
          </p:cNvSpPr>
          <p:nvPr>
            <p:ph type="dt" sz="half" idx="10"/>
          </p:nvPr>
        </p:nvSpPr>
        <p:spPr/>
        <p:txBody>
          <a:bodyPr/>
          <a:lstStyle/>
          <a:p>
            <a:fld id="{43639FBC-9559-854A-9E42-D61F16AE6318}" type="datetimeFigureOut">
              <a:rPr lang="en-US" smtClean="0"/>
              <a:t>9/15/2020</a:t>
            </a:fld>
            <a:endParaRPr lang="en-US" dirty="0"/>
          </a:p>
        </p:txBody>
      </p:sp>
      <p:sp>
        <p:nvSpPr>
          <p:cNvPr id="4" name="Footer Placeholder 3">
            <a:extLst>
              <a:ext uri="{FF2B5EF4-FFF2-40B4-BE49-F238E27FC236}">
                <a16:creationId xmlns:a16="http://schemas.microsoft.com/office/drawing/2014/main" id="{6C3766D3-EAEE-D545-9C77-00DFCC73DF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15C1E-5332-3143-9BFA-F31C0347CF4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458004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5895-9353-DC4E-BCB3-BF273E9B03BB}"/>
              </a:ext>
            </a:extLst>
          </p:cNvPr>
          <p:cNvSpPr>
            <a:spLocks noGrp="1"/>
          </p:cNvSpPr>
          <p:nvPr>
            <p:ph type="dt" sz="half" idx="10"/>
          </p:nvPr>
        </p:nvSpPr>
        <p:spPr/>
        <p:txBody>
          <a:bodyPr/>
          <a:lstStyle/>
          <a:p>
            <a:fld id="{43639FBC-9559-854A-9E42-D61F16AE6318}" type="datetimeFigureOut">
              <a:rPr lang="en-US" smtClean="0"/>
              <a:t>9/15/2020</a:t>
            </a:fld>
            <a:endParaRPr lang="en-US" dirty="0"/>
          </a:p>
        </p:txBody>
      </p:sp>
      <p:sp>
        <p:nvSpPr>
          <p:cNvPr id="3" name="Footer Placeholder 2">
            <a:extLst>
              <a:ext uri="{FF2B5EF4-FFF2-40B4-BE49-F238E27FC236}">
                <a16:creationId xmlns:a16="http://schemas.microsoft.com/office/drawing/2014/main" id="{34F1C284-10EE-994A-9749-5795C443D4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F9D975-783A-7C4A-9A32-ADA75D726141}"/>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54412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B5B6-88A3-7045-A54C-610B5E5D5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30677-BADF-A248-B257-C7367662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32D46-80ED-C04F-B938-30327BD9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8EE3-667F-F146-AE8B-65B3DF85FEBC}"/>
              </a:ext>
            </a:extLst>
          </p:cNvPr>
          <p:cNvSpPr>
            <a:spLocks noGrp="1"/>
          </p:cNvSpPr>
          <p:nvPr>
            <p:ph type="dt" sz="half" idx="10"/>
          </p:nvPr>
        </p:nvSpPr>
        <p:spPr/>
        <p:txBody>
          <a:bodyPr/>
          <a:lstStyle/>
          <a:p>
            <a:fld id="{43639FBC-9559-854A-9E42-D61F16AE6318}" type="datetimeFigureOut">
              <a:rPr lang="en-US" smtClean="0"/>
              <a:t>9/15/2020</a:t>
            </a:fld>
            <a:endParaRPr lang="en-US" dirty="0"/>
          </a:p>
        </p:txBody>
      </p:sp>
      <p:sp>
        <p:nvSpPr>
          <p:cNvPr id="6" name="Footer Placeholder 5">
            <a:extLst>
              <a:ext uri="{FF2B5EF4-FFF2-40B4-BE49-F238E27FC236}">
                <a16:creationId xmlns:a16="http://schemas.microsoft.com/office/drawing/2014/main" id="{862ED918-E58A-0748-B886-8D79509E2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A8B9E5-1B49-7C47-89CF-660542B8AD0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994061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376-6FCA-F744-80F3-D011143F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99519-8FA5-B84F-8540-A84332EC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76C198-940D-E14E-A2D6-3E9459AC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B0AA3-72A6-E646-8BF9-FFCF25C61EDA}"/>
              </a:ext>
            </a:extLst>
          </p:cNvPr>
          <p:cNvSpPr>
            <a:spLocks noGrp="1"/>
          </p:cNvSpPr>
          <p:nvPr>
            <p:ph type="dt" sz="half" idx="10"/>
          </p:nvPr>
        </p:nvSpPr>
        <p:spPr/>
        <p:txBody>
          <a:bodyPr/>
          <a:lstStyle/>
          <a:p>
            <a:fld id="{43639FBC-9559-854A-9E42-D61F16AE6318}" type="datetimeFigureOut">
              <a:rPr lang="en-US" smtClean="0"/>
              <a:t>9/15/2020</a:t>
            </a:fld>
            <a:endParaRPr lang="en-US" dirty="0"/>
          </a:p>
        </p:txBody>
      </p:sp>
      <p:sp>
        <p:nvSpPr>
          <p:cNvPr id="6" name="Footer Placeholder 5">
            <a:extLst>
              <a:ext uri="{FF2B5EF4-FFF2-40B4-BE49-F238E27FC236}">
                <a16:creationId xmlns:a16="http://schemas.microsoft.com/office/drawing/2014/main" id="{196A2037-4CB0-A845-829A-F39AF357A3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6721EE-A687-2E4B-927E-EE9C5F94978C}"/>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704977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80D0-D4D2-1848-9AED-82610FEC3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CD153-4B24-B04F-BCB1-B31774C5D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3605-4B39-8A41-AB6D-DCF76C6F9559}"/>
              </a:ext>
            </a:extLst>
          </p:cNvPr>
          <p:cNvSpPr>
            <a:spLocks noGrp="1"/>
          </p:cNvSpPr>
          <p:nvPr>
            <p:ph type="dt" sz="half" idx="10"/>
          </p:nvPr>
        </p:nvSpPr>
        <p:spPr/>
        <p:txBody>
          <a:bodyPr/>
          <a:lstStyle/>
          <a:p>
            <a:fld id="{43639FBC-9559-854A-9E42-D61F16AE6318}" type="datetimeFigureOut">
              <a:rPr lang="en-US" smtClean="0"/>
              <a:t>9/15/2020</a:t>
            </a:fld>
            <a:endParaRPr lang="en-US" dirty="0"/>
          </a:p>
        </p:txBody>
      </p:sp>
      <p:sp>
        <p:nvSpPr>
          <p:cNvPr id="5" name="Footer Placeholder 4">
            <a:extLst>
              <a:ext uri="{FF2B5EF4-FFF2-40B4-BE49-F238E27FC236}">
                <a16:creationId xmlns:a16="http://schemas.microsoft.com/office/drawing/2014/main" id="{64B25270-C932-C54E-A1F5-C8CD5DBE8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7A8F0-1020-2644-8A7C-2F7316B5D419}"/>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062496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3FCB0-6E57-DC49-8713-438DCDB5B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D562E-71EB-9946-B3ED-0E0934CFE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46D0E-1C75-EA47-8DD4-36F79B686F66}"/>
              </a:ext>
            </a:extLst>
          </p:cNvPr>
          <p:cNvSpPr>
            <a:spLocks noGrp="1"/>
          </p:cNvSpPr>
          <p:nvPr>
            <p:ph type="dt" sz="half" idx="10"/>
          </p:nvPr>
        </p:nvSpPr>
        <p:spPr/>
        <p:txBody>
          <a:bodyPr/>
          <a:lstStyle/>
          <a:p>
            <a:fld id="{43639FBC-9559-854A-9E42-D61F16AE6318}" type="datetimeFigureOut">
              <a:rPr lang="en-US" smtClean="0"/>
              <a:t>9/15/2020</a:t>
            </a:fld>
            <a:endParaRPr lang="en-US" dirty="0"/>
          </a:p>
        </p:txBody>
      </p:sp>
      <p:sp>
        <p:nvSpPr>
          <p:cNvPr id="5" name="Footer Placeholder 4">
            <a:extLst>
              <a:ext uri="{FF2B5EF4-FFF2-40B4-BE49-F238E27FC236}">
                <a16:creationId xmlns:a16="http://schemas.microsoft.com/office/drawing/2014/main" id="{132155C3-FEC7-054C-ADBC-80ED1CA541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339FA-DEE9-A045-A858-E034D31D4F4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501068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793132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429071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663538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81299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9/15/2020</a:t>
            </a:fld>
            <a:endParaRPr lang="en-US" dirty="0"/>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6505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048477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348363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3451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4370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364605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49764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7183700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9/15/2020</a:t>
            </a:fld>
            <a:endParaRPr lang="en-US" dirty="0"/>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104287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7675730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109040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9/15/2020</a:t>
            </a:fld>
            <a:endParaRPr lang="en-US" dirty="0"/>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36799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8891291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011501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4E32-07CC-4F25-B881-53A6E0A49453}"/>
              </a:ext>
            </a:extLst>
          </p:cNvPr>
          <p:cNvSpPr>
            <a:spLocks noGrp="1"/>
          </p:cNvSpPr>
          <p:nvPr>
            <p:ph type="dt" sz="half" idx="10"/>
          </p:nvPr>
        </p:nvSpPr>
        <p:spPr/>
        <p:txBody>
          <a:bodyPr/>
          <a:lstStyle/>
          <a:p>
            <a:fld id="{64212737-0911-4DB0-AB7F-7A9626FC00FC}" type="datetimeFigureOut">
              <a:rPr lang="en-US" smtClean="0"/>
              <a:t>9/15/2020</a:t>
            </a:fld>
            <a:endParaRPr lang="en-US" dirty="0"/>
          </a:p>
        </p:txBody>
      </p:sp>
      <p:sp>
        <p:nvSpPr>
          <p:cNvPr id="3" name="Footer Placeholder 2">
            <a:extLst>
              <a:ext uri="{FF2B5EF4-FFF2-40B4-BE49-F238E27FC236}">
                <a16:creationId xmlns:a16="http://schemas.microsoft.com/office/drawing/2014/main" id="{EE7B16FE-8120-41EB-9058-593A9A78EC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A9871E-E415-4A00-8F83-9380E7FBA459}"/>
              </a:ext>
            </a:extLst>
          </p:cNvPr>
          <p:cNvSpPr>
            <a:spLocks noGrp="1"/>
          </p:cNvSpPr>
          <p:nvPr>
            <p:ph type="sldNum" sz="quarter" idx="12"/>
          </p:nvPr>
        </p:nvSpPr>
        <p:spPr/>
        <p:txBody>
          <a:bodyPr/>
          <a:lstStyle/>
          <a:p>
            <a:fld id="{2E219C0F-C270-4191-8073-BFB30417233C}" type="slidenum">
              <a:rPr lang="en-US" smtClean="0"/>
              <a:t>‹#›</a:t>
            </a:fld>
            <a:endParaRPr lang="en-US" dirty="0"/>
          </a:p>
        </p:txBody>
      </p:sp>
    </p:spTree>
    <p:extLst>
      <p:ext uri="{BB962C8B-B14F-4D97-AF65-F5344CB8AC3E}">
        <p14:creationId xmlns:p14="http://schemas.microsoft.com/office/powerpoint/2010/main" val="133355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9/15/2020</a:t>
            </a:fld>
            <a:endParaRPr lang="en-US" dirty="0"/>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2933005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9/15/2020</a:t>
            </a:fld>
            <a:endParaRPr lang="en-US" dirty="0"/>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97686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9/15/2020</a:t>
            </a:fld>
            <a:endParaRPr lang="en-US" dirty="0"/>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0991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9/15/2020</a:t>
            </a:fld>
            <a:endParaRPr lang="en-US" dirty="0"/>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4969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tiff"/><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5.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9/15/2020</a:t>
            </a:fld>
            <a:endParaRPr lang="en-US" dirty="0"/>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dirty="0"/>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E96D-A649-FE41-B0C7-DC62002B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AD3C-4B1E-9640-A142-D005D4A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07EA-C857-9949-AD1B-06E9EE7A0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39FBC-9559-854A-9E42-D61F16AE6318}" type="datetimeFigureOut">
              <a:rPr lang="en-US" smtClean="0"/>
              <a:t>9/15/2020</a:t>
            </a:fld>
            <a:endParaRPr lang="en-US" dirty="0"/>
          </a:p>
        </p:txBody>
      </p:sp>
      <p:sp>
        <p:nvSpPr>
          <p:cNvPr id="5" name="Footer Placeholder 4">
            <a:extLst>
              <a:ext uri="{FF2B5EF4-FFF2-40B4-BE49-F238E27FC236}">
                <a16:creationId xmlns:a16="http://schemas.microsoft.com/office/drawing/2014/main" id="{6AFD9368-7288-4848-AA42-9B8B23BDA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08569-3210-E843-AFF0-595E4799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F2F74-FA48-2146-95CA-D552168A46DD}" type="slidenum">
              <a:rPr lang="en-US" smtClean="0"/>
              <a:t>‹#›</a:t>
            </a:fld>
            <a:endParaRPr lang="en-US" dirty="0"/>
          </a:p>
        </p:txBody>
      </p:sp>
    </p:spTree>
    <p:extLst>
      <p:ext uri="{BB962C8B-B14F-4D97-AF65-F5344CB8AC3E}">
        <p14:creationId xmlns:p14="http://schemas.microsoft.com/office/powerpoint/2010/main" val="3924565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9/15/2020</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9/15/2020</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3" name="Picture 12">
            <a:extLst>
              <a:ext uri="{FF2B5EF4-FFF2-40B4-BE49-F238E27FC236}">
                <a16:creationId xmlns:a16="http://schemas.microsoft.com/office/drawing/2014/main" id="{BF6ACA18-AB6A-9E4E-9DFF-95BFE851064C}"/>
              </a:ext>
            </a:extLst>
          </p:cNvPr>
          <p:cNvPicPr>
            <a:picLocks noChangeAspect="1"/>
          </p:cNvPicPr>
          <p:nvPr userDrawn="1"/>
        </p:nvPicPr>
        <p:blipFill rotWithShape="1">
          <a:blip r:embed="rId15"/>
          <a:srcRect t="2" r="73239" b="-24667"/>
          <a:stretch/>
        </p:blipFill>
        <p:spPr>
          <a:xfrm>
            <a:off x="450508" y="5803576"/>
            <a:ext cx="1438607"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432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9"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hl7.org/events/working_group_meeting/2020/09/index.cf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mailto:pdz1@cdc.gov" TargetMode="External"/><Relationship Id="rId13" Type="http://schemas.openxmlformats.org/officeDocument/2006/relationships/hyperlink" Target="mailto:jamie.parker@carradora.com" TargetMode="External"/><Relationship Id="rId3" Type="http://schemas.openxmlformats.org/officeDocument/2006/relationships/hyperlink" Target="mailto:wfb6@cdc.gov" TargetMode="External"/><Relationship Id="rId7" Type="http://schemas.openxmlformats.org/officeDocument/2006/relationships/hyperlink" Target="mailto:vaz6@cdc.gov" TargetMode="External"/><Relationship Id="rId12" Type="http://schemas.openxmlformats.org/officeDocument/2006/relationships/hyperlink" Target="mailto:becky.angeles@carradora.com" TargetMode="External"/><Relationship Id="rId2" Type="http://schemas.openxmlformats.org/officeDocument/2006/relationships/hyperlink" Target="mailto:ktx2@cdc.gov" TargetMode="External"/><Relationship Id="rId16" Type="http://schemas.openxmlformats.org/officeDocument/2006/relationships/hyperlink" Target="mailto:brett@waveoneassociates.com" TargetMode="External"/><Relationship Id="rId1" Type="http://schemas.openxmlformats.org/officeDocument/2006/relationships/slideLayout" Target="../slideLayouts/slideLayout2.xml"/><Relationship Id="rId6" Type="http://schemas.openxmlformats.org/officeDocument/2006/relationships/hyperlink" Target="mailto:ieo9@cdc.gov" TargetMode="External"/><Relationship Id="rId11" Type="http://schemas.openxmlformats.org/officeDocument/2006/relationships/hyperlink" Target="mailto:nagesh.bashyam@drajer.com" TargetMode="External"/><Relationship Id="rId5" Type="http://schemas.openxmlformats.org/officeDocument/2006/relationships/hyperlink" Target="mailto:puv5@cdc.gov" TargetMode="External"/><Relationship Id="rId15" Type="http://schemas.openxmlformats.org/officeDocument/2006/relationships/hyperlink" Target="mailto:mike.flanigan@carradora.com" TargetMode="External"/><Relationship Id="rId10" Type="http://schemas.openxmlformats.org/officeDocument/2006/relationships/hyperlink" Target="mailto:lober@uw.edu" TargetMode="External"/><Relationship Id="rId4" Type="http://schemas.openxmlformats.org/officeDocument/2006/relationships/hyperlink" Target="mailto:fos2@cdc.gov" TargetMode="External"/><Relationship Id="rId9" Type="http://schemas.openxmlformats.org/officeDocument/2006/relationships/hyperlink" Target="mailto:john.loonsk@jhu.edu" TargetMode="External"/><Relationship Id="rId14" Type="http://schemas.openxmlformats.org/officeDocument/2006/relationships/hyperlink" Target="mailto:kishore.bashyam@drajer.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confluence.hl7.org/display/FHIR/IG+Publisher+Documentation" TargetMode="External"/><Relationship Id="rId3" Type="http://schemas.openxmlformats.org/officeDocument/2006/relationships/hyperlink" Target="https://hl7.org/fhir/summary.html" TargetMode="External"/><Relationship Id="rId7" Type="http://schemas.openxmlformats.org/officeDocument/2006/relationships/hyperlink" Target="https://www.hl7.org/fhir/overview-arch.html" TargetMode="External"/><Relationship Id="rId2" Type="http://schemas.openxmlformats.org/officeDocument/2006/relationships/hyperlink" Target="https://hl7.org/fhir/" TargetMode="External"/><Relationship Id="rId1" Type="http://schemas.openxmlformats.org/officeDocument/2006/relationships/slideLayout" Target="../slideLayouts/slideLayout2.xml"/><Relationship Id="rId6" Type="http://schemas.openxmlformats.org/officeDocument/2006/relationships/hyperlink" Target="https://www.hl7.org/fhir/overview-clinical.html" TargetMode="External"/><Relationship Id="rId5" Type="http://schemas.openxmlformats.org/officeDocument/2006/relationships/hyperlink" Target="https://www.hl7.org/fhir/overview-dev.html" TargetMode="External"/><Relationship Id="rId4" Type="http://schemas.openxmlformats.org/officeDocument/2006/relationships/hyperlink" Target="https://www.hl7.org/fhir/overview.html" TargetMode="External"/><Relationship Id="rId9" Type="http://schemas.openxmlformats.org/officeDocument/2006/relationships/hyperlink" Target="https://confluence.hl7.org/display/FHIR/FHIR+Implementation+Guide+Process+Flo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carradora.atlassian.net/wiki/spaces/MedMorph/pages/692060180/Health+Care+Survey+Use+Case+-+DRAFT" TargetMode="External"/><Relationship Id="rId2" Type="http://schemas.openxmlformats.org/officeDocument/2006/relationships/hyperlink" Target="https://carradora.atlassian.net/wiki/spaces/MedMorph/pages/545914881/Reference+Architecture+Document" TargetMode="External"/><Relationship Id="rId1" Type="http://schemas.openxmlformats.org/officeDocument/2006/relationships/slideLayout" Target="../slideLayouts/slideLayout2.xml"/><Relationship Id="rId5" Type="http://schemas.openxmlformats.org/officeDocument/2006/relationships/hyperlink" Target="https://carradora.atlassian.net/wiki/spaces/MedMorph/pages/699990019/Cancer+Use+Case+-+DRAFT" TargetMode="External"/><Relationship Id="rId4" Type="http://schemas.openxmlformats.org/officeDocument/2006/relationships/hyperlink" Target="https://carradora.atlassian.net/wiki/spaces/MedMorph/pages/694452251/Hepatitis+C+Use+Case+-+DRAF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nagesh.bashyam@drajer.com" TargetMode="External"/><Relationship Id="rId2" Type="http://schemas.openxmlformats.org/officeDocument/2006/relationships/hyperlink" Target="mailto:jamie.parker@carradora.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mailto:nagesh.bashyam@drajer.com" TargetMode="External"/><Relationship Id="rId3" Type="http://schemas.openxmlformats.org/officeDocument/2006/relationships/hyperlink" Target="https://confluence.hl7.org/display/PHWG/Making+EHR+Data+More+Available+for+Research+and+Public+Health+%28MedMorph%29+Reference+Architecture+HL7+FHIR+Implementation+Guide" TargetMode="External"/><Relationship Id="rId7" Type="http://schemas.openxmlformats.org/officeDocument/2006/relationships/hyperlink" Target="mailto:jamie.parker@carradora.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onfluence.hl7.org/display/HL7/HL7+Calendars#a024f57c-d5fc-4f39-8b26-bf9f1e280100-35717172" TargetMode="External"/><Relationship Id="rId5" Type="http://schemas.openxmlformats.org/officeDocument/2006/relationships/hyperlink" Target="https://www.hl7.org/events/working_group_meeting/2020/09/index.cfm?utm_source=HL7+Members+Verified+Oct+2019+Large+List&amp;utm_campaign=1c006492ee-EMAIL_CAMPAIGN_2018_01_29_COPY_01&amp;utm_medium=email&amp;utm_term=0_06eea0748f-1c006492ee-55792321" TargetMode="External"/><Relationship Id="rId4" Type="http://schemas.openxmlformats.org/officeDocument/2006/relationships/hyperlink" Target="https://www.hl7.org/events/fhir/connectathon/2020/0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325"/>
            <a:ext cx="12192000" cy="570173"/>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srgbClr val="FFFFFF"/>
                </a:solidFill>
                <a:latin typeface="Myriad Web Pro"/>
              </a:rPr>
              <a:t>										September 16, 2020 </a:t>
            </a:r>
          </a:p>
        </p:txBody>
      </p:sp>
      <p:sp>
        <p:nvSpPr>
          <p:cNvPr id="2" name="Subtitle 1"/>
          <p:cNvSpPr>
            <a:spLocks noGrp="1"/>
          </p:cNvSpPr>
          <p:nvPr>
            <p:ph type="subTitle" idx="1"/>
          </p:nvPr>
        </p:nvSpPr>
        <p:spPr>
          <a:xfrm>
            <a:off x="0" y="3244241"/>
            <a:ext cx="12192000" cy="2937756"/>
          </a:xfrm>
        </p:spPr>
        <p:txBody>
          <a:bodyPr vert="horz" lIns="91440" tIns="45720" rIns="91440" bIns="45720" rtlCol="0" anchor="t">
            <a:noAutofit/>
          </a:bodyPr>
          <a:lstStyle/>
          <a:p>
            <a:pPr algn="ctr"/>
            <a:r>
              <a:rPr lang="en-US" sz="2400" dirty="0">
                <a:latin typeface="Calibri"/>
                <a:cs typeface="Calibri"/>
              </a:rPr>
              <a:t>Co-Chairs:</a:t>
            </a:r>
          </a:p>
          <a:p>
            <a:pPr algn="ctr"/>
            <a:endParaRPr lang="en-US" sz="1000" dirty="0">
              <a:latin typeface="Calibri"/>
              <a:cs typeface="Calibri"/>
            </a:endParaRPr>
          </a:p>
          <a:p>
            <a:pPr algn="ctr"/>
            <a:r>
              <a:rPr lang="en-US" sz="2400" dirty="0">
                <a:latin typeface="Calibri"/>
                <a:cs typeface="Calibri"/>
              </a:rPr>
              <a:t>Bill Lober</a:t>
            </a:r>
          </a:p>
          <a:p>
            <a:pPr algn="ctr"/>
            <a:r>
              <a:rPr lang="en-US" sz="2400" dirty="0">
                <a:latin typeface="Calibri"/>
                <a:cs typeface="Calibri"/>
              </a:rPr>
              <a:t>University of Washington</a:t>
            </a:r>
          </a:p>
          <a:p>
            <a:pPr algn="ctr"/>
            <a:endParaRPr lang="en-US" sz="1000" dirty="0">
              <a:latin typeface="Calibri"/>
              <a:cs typeface="Calibri"/>
            </a:endParaRPr>
          </a:p>
          <a:p>
            <a:pPr algn="ctr"/>
            <a:r>
              <a:rPr lang="en-US" sz="2400" dirty="0">
                <a:latin typeface="Calibri"/>
                <a:cs typeface="Calibri"/>
              </a:rPr>
              <a:t>John Loonsk</a:t>
            </a:r>
          </a:p>
          <a:p>
            <a:pPr algn="ctr"/>
            <a:r>
              <a:rPr lang="en-US" sz="2400" dirty="0">
                <a:latin typeface="Calibri"/>
                <a:cs typeface="Calibri"/>
              </a:rPr>
              <a:t>Johns Hopkins University</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2308324"/>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(MedMorph)</a:t>
            </a:r>
          </a:p>
          <a:p>
            <a:pPr algn="ctr" defTabSz="1219140"/>
            <a:r>
              <a:rPr lang="en-US" sz="4800" b="1" dirty="0">
                <a:solidFill>
                  <a:srgbClr val="FFFFFF"/>
                </a:solidFill>
                <a:latin typeface="Calibri" panose="020F0502020204030204" pitchFamily="34" charset="0"/>
                <a:cs typeface="Calibri" panose="020F0502020204030204" pitchFamily="34" charset="0"/>
              </a:rPr>
              <a:t>Technical Expert Panel (TEP)</a:t>
            </a:r>
            <a:endParaRPr lang="en-US" dirty="0">
              <a:solidFill>
                <a:srgbClr val="FFFFFF"/>
              </a:solidFill>
              <a:latin typeface="Calibri" panose="020F0502020204030204" pitchFamily="34" charset="0"/>
              <a:cs typeface="Calibri" panose="020F0502020204030204" pitchFamily="34" charset="0"/>
            </a:endParaRP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Down 9">
            <a:extLst>
              <a:ext uri="{FF2B5EF4-FFF2-40B4-BE49-F238E27FC236}">
                <a16:creationId xmlns:a16="http://schemas.microsoft.com/office/drawing/2014/main" id="{9FAC4A29-A514-43E2-911C-F3B74AD1548A}"/>
              </a:ext>
            </a:extLst>
          </p:cNvPr>
          <p:cNvSpPr/>
          <p:nvPr/>
        </p:nvSpPr>
        <p:spPr>
          <a:xfrm>
            <a:off x="8486311" y="3297975"/>
            <a:ext cx="250110" cy="42726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Down 10">
            <a:extLst>
              <a:ext uri="{FF2B5EF4-FFF2-40B4-BE49-F238E27FC236}">
                <a16:creationId xmlns:a16="http://schemas.microsoft.com/office/drawing/2014/main" id="{9B23DE91-EAB5-4137-9CAC-59AF557D2FEB}"/>
              </a:ext>
            </a:extLst>
          </p:cNvPr>
          <p:cNvSpPr/>
          <p:nvPr/>
        </p:nvSpPr>
        <p:spPr>
          <a:xfrm>
            <a:off x="8402259" y="2142082"/>
            <a:ext cx="250110" cy="42726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Down 5">
            <a:extLst>
              <a:ext uri="{FF2B5EF4-FFF2-40B4-BE49-F238E27FC236}">
                <a16:creationId xmlns:a16="http://schemas.microsoft.com/office/drawing/2014/main" id="{4572928B-8EA4-46AC-9E01-234DF0AEB50E}"/>
              </a:ext>
            </a:extLst>
          </p:cNvPr>
          <p:cNvSpPr/>
          <p:nvPr/>
        </p:nvSpPr>
        <p:spPr>
          <a:xfrm>
            <a:off x="3225042" y="3388252"/>
            <a:ext cx="230539" cy="36032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43FC4D29-FFF0-4642-891A-7C62864A0DF7}"/>
              </a:ext>
            </a:extLst>
          </p:cNvPr>
          <p:cNvSpPr/>
          <p:nvPr/>
        </p:nvSpPr>
        <p:spPr>
          <a:xfrm>
            <a:off x="7225618" y="3732259"/>
            <a:ext cx="3309385" cy="30654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1CBF467-5AEC-4603-9524-54AA510EDBE0}"/>
              </a:ext>
            </a:extLst>
          </p:cNvPr>
          <p:cNvSpPr/>
          <p:nvPr/>
        </p:nvSpPr>
        <p:spPr>
          <a:xfrm>
            <a:off x="1924988" y="3792514"/>
            <a:ext cx="3309385" cy="306548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 name="Straight Connector 28"/>
          <p:cNvCxnSpPr/>
          <p:nvPr/>
        </p:nvCxnSpPr>
        <p:spPr>
          <a:xfrm rot="5400000">
            <a:off x="5161457" y="310261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516602" y="-23099"/>
            <a:ext cx="9144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MedMorph</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Evaluation Process</a:t>
            </a:r>
          </a:p>
        </p:txBody>
      </p:sp>
      <p:sp>
        <p:nvSpPr>
          <p:cNvPr id="17" name="Arrow: Down 16">
            <a:extLst>
              <a:ext uri="{FF2B5EF4-FFF2-40B4-BE49-F238E27FC236}">
                <a16:creationId xmlns:a16="http://schemas.microsoft.com/office/drawing/2014/main" id="{28875446-B108-4BD2-BCD0-33F617A49D31}"/>
              </a:ext>
            </a:extLst>
          </p:cNvPr>
          <p:cNvSpPr/>
          <p:nvPr/>
        </p:nvSpPr>
        <p:spPr>
          <a:xfrm>
            <a:off x="3205471" y="2086594"/>
            <a:ext cx="250110" cy="42726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Arrow: Down 39">
            <a:extLst>
              <a:ext uri="{FF2B5EF4-FFF2-40B4-BE49-F238E27FC236}">
                <a16:creationId xmlns:a16="http://schemas.microsoft.com/office/drawing/2014/main" id="{CB741E7F-8283-4188-885C-6B6136CE9D93}"/>
              </a:ext>
            </a:extLst>
          </p:cNvPr>
          <p:cNvSpPr/>
          <p:nvPr/>
        </p:nvSpPr>
        <p:spPr>
          <a:xfrm rot="16200000">
            <a:off x="6130239" y="5233798"/>
            <a:ext cx="214341" cy="192827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1924988" y="730264"/>
            <a:ext cx="3288559" cy="1505731"/>
          </a:xfrm>
          <a:prstGeom prst="rect">
            <a:avLst/>
          </a:prstGeom>
          <a:solidFill>
            <a:srgbClr val="92D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itchFamily="34" charset="0"/>
                <a:ea typeface="+mn-ea"/>
                <a:cs typeface="+mn-cs"/>
              </a:rPr>
              <a:t>SHORT-TERM GOALS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itchFamily="34" charset="0"/>
                <a:ea typeface="+mn-ea"/>
                <a:cs typeface="+mn-cs"/>
              </a:rPr>
              <a:t>Evaluate </a:t>
            </a:r>
            <a:r>
              <a:rPr kumimoji="0" lang="en-US" sz="1400" b="0" i="0" u="none" strike="noStrike" kern="1200" cap="none" spc="0" normalizeH="0" baseline="0" noProof="0" dirty="0" err="1">
                <a:ln>
                  <a:noFill/>
                </a:ln>
                <a:solidFill>
                  <a:prstClr val="black"/>
                </a:solidFill>
                <a:effectLst/>
                <a:uLnTx/>
                <a:uFillTx/>
                <a:latin typeface="Gill Sans MT" pitchFamily="34" charset="0"/>
                <a:ea typeface="+mn-ea"/>
                <a:cs typeface="+mn-cs"/>
              </a:rPr>
              <a:t>MedMorph</a:t>
            </a:r>
            <a:r>
              <a:rPr kumimoji="0" lang="en-US" sz="1400" b="0" i="0" u="none" strike="noStrike" kern="1200" cap="none" spc="0" normalizeH="0" baseline="0" noProof="0" dirty="0">
                <a:ln>
                  <a:noFill/>
                </a:ln>
                <a:solidFill>
                  <a:prstClr val="black"/>
                </a:solidFill>
                <a:effectLst/>
                <a:uLnTx/>
                <a:uFillTx/>
                <a:latin typeface="Gill Sans MT" pitchFamily="34" charset="0"/>
                <a:ea typeface="+mn-ea"/>
                <a:cs typeface="+mn-cs"/>
              </a:rPr>
              <a:t> Reference Architecture Implementation at test sites in terms of Acceptability, Feasibility, Adaptability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itchFamily="34" charset="0"/>
                <a:ea typeface="+mn-ea"/>
                <a:cs typeface="+mn-cs"/>
              </a:rPr>
              <a:t>Timeframe: within 3 years</a:t>
            </a:r>
          </a:p>
        </p:txBody>
      </p:sp>
      <p:sp>
        <p:nvSpPr>
          <p:cNvPr id="22" name="Rectangle 21"/>
          <p:cNvSpPr/>
          <p:nvPr/>
        </p:nvSpPr>
        <p:spPr>
          <a:xfrm>
            <a:off x="7224042" y="715699"/>
            <a:ext cx="3310961" cy="1577577"/>
          </a:xfrm>
          <a:prstGeom prst="rect">
            <a:avLst/>
          </a:prstGeom>
          <a:solidFill>
            <a:srgbClr val="00B0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itchFamily="34" charset="0"/>
                <a:ea typeface="+mn-ea"/>
                <a:cs typeface="+mn-cs"/>
              </a:rPr>
              <a:t>LONG-TERM GOALS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prstClr val="black"/>
                </a:solidFill>
                <a:effectLst/>
                <a:uLnTx/>
                <a:uFillTx/>
                <a:latin typeface="Gill Sans MT" pitchFamily="34" charset="0"/>
                <a:ea typeface="+mn-ea"/>
                <a:cs typeface="+mn-cs"/>
              </a:rPr>
              <a:t>MedMorph</a:t>
            </a:r>
            <a:r>
              <a:rPr kumimoji="0" lang="en-US" sz="1400" b="0" i="0" u="none" strike="noStrike" kern="1200" cap="none" spc="0" normalizeH="0" baseline="0" noProof="0" dirty="0">
                <a:ln>
                  <a:noFill/>
                </a:ln>
                <a:solidFill>
                  <a:prstClr val="black"/>
                </a:solidFill>
                <a:effectLst/>
                <a:uLnTx/>
                <a:uFillTx/>
                <a:latin typeface="Gill Sans MT" pitchFamily="34" charset="0"/>
                <a:ea typeface="+mn-ea"/>
                <a:cs typeface="+mn-cs"/>
              </a:rPr>
              <a:t> Reference Architecture Adoption, Sustainability, Scalability, Adaptability + Improved Health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itchFamily="34" charset="0"/>
                <a:ea typeface="+mn-ea"/>
                <a:cs typeface="+mn-cs"/>
              </a:rPr>
              <a:t>Timeframe: &gt; 3 years</a:t>
            </a:r>
          </a:p>
        </p:txBody>
      </p:sp>
      <p:sp>
        <p:nvSpPr>
          <p:cNvPr id="3" name="Arrow: Left-Right 2">
            <a:extLst>
              <a:ext uri="{FF2B5EF4-FFF2-40B4-BE49-F238E27FC236}">
                <a16:creationId xmlns:a16="http://schemas.microsoft.com/office/drawing/2014/main" id="{3B463FD1-E110-4DAA-8BD5-4FFDEECE0DFF}"/>
              </a:ext>
            </a:extLst>
          </p:cNvPr>
          <p:cNvSpPr/>
          <p:nvPr/>
        </p:nvSpPr>
        <p:spPr>
          <a:xfrm rot="19965088">
            <a:off x="5141749" y="5390458"/>
            <a:ext cx="2102115" cy="195868"/>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84B4E8A-31FB-4326-8822-ED45C6FE7523}"/>
              </a:ext>
            </a:extLst>
          </p:cNvPr>
          <p:cNvSpPr/>
          <p:nvPr/>
        </p:nvSpPr>
        <p:spPr>
          <a:xfrm>
            <a:off x="2075278" y="3961102"/>
            <a:ext cx="3047701" cy="52640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Short-term Logic Model</a:t>
            </a:r>
          </a:p>
        </p:txBody>
      </p:sp>
      <p:sp>
        <p:nvSpPr>
          <p:cNvPr id="37" name="Rectangle 36">
            <a:extLst>
              <a:ext uri="{FF2B5EF4-FFF2-40B4-BE49-F238E27FC236}">
                <a16:creationId xmlns:a16="http://schemas.microsoft.com/office/drawing/2014/main" id="{56A1F3AC-27AA-4C15-A986-9EE508C0B7B8}"/>
              </a:ext>
            </a:extLst>
          </p:cNvPr>
          <p:cNvSpPr/>
          <p:nvPr/>
        </p:nvSpPr>
        <p:spPr>
          <a:xfrm>
            <a:off x="2075279" y="4891772"/>
            <a:ext cx="3047701" cy="6370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EECE1">
                  <a:lumMod val="25000"/>
                </a:srgbClr>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itchFamily="34" charset="0"/>
                <a:ea typeface="+mn-ea"/>
                <a:cs typeface="+mn-cs"/>
              </a:rPr>
              <a:t>Short-term Process Evaluation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60B4EBBB-3F3C-4086-99C6-4A234BDE91B1}"/>
              </a:ext>
            </a:extLst>
          </p:cNvPr>
          <p:cNvSpPr/>
          <p:nvPr/>
        </p:nvSpPr>
        <p:spPr>
          <a:xfrm>
            <a:off x="2075278" y="5921320"/>
            <a:ext cx="3047701" cy="8764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EECE1">
                  <a:lumMod val="25000"/>
                </a:srgbClr>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itchFamily="34" charset="0"/>
                <a:ea typeface="+mn-ea"/>
                <a:cs typeface="+mn-cs"/>
              </a:rPr>
              <a:t>Execute Short-term Evaluation Plan within 3 years (Results will be incorporated into Long-term Evaluation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CD8B23F-7DFA-4383-B7E9-0E210F222CE3}"/>
              </a:ext>
            </a:extLst>
          </p:cNvPr>
          <p:cNvSpPr/>
          <p:nvPr/>
        </p:nvSpPr>
        <p:spPr>
          <a:xfrm>
            <a:off x="7436198" y="4704229"/>
            <a:ext cx="2915756" cy="72889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EECE1">
                  <a:lumMod val="25000"/>
                </a:srgbClr>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itchFamily="34" charset="0"/>
                <a:ea typeface="+mn-ea"/>
                <a:cs typeface="+mn-cs"/>
              </a:rPr>
              <a:t>Long-term</a:t>
            </a:r>
            <a:r>
              <a:rPr kumimoji="0" lang="en-US" sz="1400" b="0" i="0" u="none" strike="noStrike" kern="1200" cap="none" spc="0" normalizeH="0" baseline="0" noProof="0" dirty="0">
                <a:ln>
                  <a:noFill/>
                </a:ln>
                <a:solidFill>
                  <a:prstClr val="black"/>
                </a:solidFill>
                <a:effectLst/>
                <a:uLnTx/>
                <a:uFillTx/>
                <a:latin typeface="Gill Sans MT"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Gill Sans MT" pitchFamily="34" charset="0"/>
                <a:ea typeface="+mn-ea"/>
                <a:cs typeface="+mn-cs"/>
              </a:rPr>
              <a:t>Outcomes Evaluation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0791568B-23BF-4120-9122-1AD3091A65C6}"/>
              </a:ext>
            </a:extLst>
          </p:cNvPr>
          <p:cNvSpPr/>
          <p:nvPr/>
        </p:nvSpPr>
        <p:spPr>
          <a:xfrm>
            <a:off x="7398033" y="5858473"/>
            <a:ext cx="2928003" cy="72889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EECE1">
                  <a:lumMod val="25000"/>
                </a:srgbClr>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itchFamily="34" charset="0"/>
                <a:ea typeface="+mn-ea"/>
                <a:cs typeface="+mn-cs"/>
              </a:rPr>
              <a:t>Long-term Evaluation Plan becomes part of Roadmap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BC62BD1-7C45-4861-832E-64C1D761EFBC}"/>
              </a:ext>
            </a:extLst>
          </p:cNvPr>
          <p:cNvSpPr/>
          <p:nvPr/>
        </p:nvSpPr>
        <p:spPr>
          <a:xfrm>
            <a:off x="1924988" y="2557797"/>
            <a:ext cx="8635056" cy="95646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itchFamily="34" charset="0"/>
                <a:ea typeface="+mn-ea"/>
                <a:cs typeface="+mn-cs"/>
              </a:rPr>
              <a:t>Develop &amp; Apply Logic Models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Gill Sans MT" pitchFamily="34" charset="0"/>
                <a:ea typeface="+mn-ea"/>
                <a:cs typeface="+mn-cs"/>
              </a:rPr>
              <a:t>(</a:t>
            </a:r>
            <a:r>
              <a:rPr kumimoji="0" lang="en-US" sz="1200" b="0" i="0" u="none" strike="noStrike" kern="1200" cap="none" spc="0" normalizeH="0" baseline="0" noProof="0" dirty="0">
                <a:ln>
                  <a:noFill/>
                </a:ln>
                <a:solidFill>
                  <a:prstClr val="black"/>
                </a:solidFill>
                <a:effectLst/>
                <a:uLnTx/>
                <a:uFillTx/>
                <a:latin typeface="Gill Sans MT" pitchFamily="34" charset="0"/>
                <a:ea typeface="+mn-ea"/>
                <a:cs typeface="+mn-cs"/>
              </a:rPr>
              <a:t>A Logic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model is a graphic depiction (road map) that presents the shared relationships among the resources, activities, outputs, outcomes, and impact of the project. It depicts the relationship between the project’s activities and its intended effects)</a:t>
            </a:r>
            <a:endParaRPr kumimoji="0" lang="en-US" sz="1200" b="1" i="0" u="none" strike="noStrike" kern="1200" cap="none" spc="0" normalizeH="0" baseline="0" noProof="0" dirty="0">
              <a:ln>
                <a:noFill/>
              </a:ln>
              <a:solidFill>
                <a:prstClr val="black"/>
              </a:solidFill>
              <a:effectLst/>
              <a:uLnTx/>
              <a:uFillTx/>
              <a:latin typeface="Gill Sans MT" pitchFamily="34" charset="0"/>
              <a:ea typeface="+mn-ea"/>
              <a:cs typeface="+mn-cs"/>
            </a:endParaRPr>
          </a:p>
        </p:txBody>
      </p:sp>
      <p:sp>
        <p:nvSpPr>
          <p:cNvPr id="7" name="Arrow: Down 6">
            <a:extLst>
              <a:ext uri="{FF2B5EF4-FFF2-40B4-BE49-F238E27FC236}">
                <a16:creationId xmlns:a16="http://schemas.microsoft.com/office/drawing/2014/main" id="{D68B94FC-7604-496F-B3A1-BE0AE75AD558}"/>
              </a:ext>
            </a:extLst>
          </p:cNvPr>
          <p:cNvSpPr/>
          <p:nvPr/>
        </p:nvSpPr>
        <p:spPr>
          <a:xfrm>
            <a:off x="3237367" y="4547613"/>
            <a:ext cx="230527" cy="28551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Down 8">
            <a:extLst>
              <a:ext uri="{FF2B5EF4-FFF2-40B4-BE49-F238E27FC236}">
                <a16:creationId xmlns:a16="http://schemas.microsoft.com/office/drawing/2014/main" id="{D429548C-340C-4E3E-86A2-0A5CAA77786A}"/>
              </a:ext>
            </a:extLst>
          </p:cNvPr>
          <p:cNvSpPr/>
          <p:nvPr/>
        </p:nvSpPr>
        <p:spPr>
          <a:xfrm>
            <a:off x="8527314" y="4259676"/>
            <a:ext cx="250110" cy="42726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Down 7">
            <a:extLst>
              <a:ext uri="{FF2B5EF4-FFF2-40B4-BE49-F238E27FC236}">
                <a16:creationId xmlns:a16="http://schemas.microsoft.com/office/drawing/2014/main" id="{7ACBC7B0-3B78-4EB4-B311-11156A58379C}"/>
              </a:ext>
            </a:extLst>
          </p:cNvPr>
          <p:cNvSpPr/>
          <p:nvPr/>
        </p:nvSpPr>
        <p:spPr>
          <a:xfrm>
            <a:off x="3265219" y="5582312"/>
            <a:ext cx="230527" cy="28551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7C7184D7-0383-4026-87FC-12FB22DBFF0A}"/>
              </a:ext>
            </a:extLst>
          </p:cNvPr>
          <p:cNvSpPr/>
          <p:nvPr/>
        </p:nvSpPr>
        <p:spPr>
          <a:xfrm>
            <a:off x="7398033" y="3893082"/>
            <a:ext cx="2964554" cy="52640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EECE1">
                  <a:lumMod val="25000"/>
                </a:srgbClr>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itchFamily="34" charset="0"/>
                <a:ea typeface="+mn-ea"/>
                <a:cs typeface="+mn-cs"/>
              </a:rPr>
              <a:t>Long-term Logic Model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rrow: Down 11">
            <a:extLst>
              <a:ext uri="{FF2B5EF4-FFF2-40B4-BE49-F238E27FC236}">
                <a16:creationId xmlns:a16="http://schemas.microsoft.com/office/drawing/2014/main" id="{B55845E0-4E89-4508-A063-09E8928040D0}"/>
              </a:ext>
            </a:extLst>
          </p:cNvPr>
          <p:cNvSpPr/>
          <p:nvPr/>
        </p:nvSpPr>
        <p:spPr>
          <a:xfrm>
            <a:off x="8531299" y="5422749"/>
            <a:ext cx="250110" cy="42726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24287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rrow: Right 31">
            <a:extLst>
              <a:ext uri="{FF2B5EF4-FFF2-40B4-BE49-F238E27FC236}">
                <a16:creationId xmlns:a16="http://schemas.microsoft.com/office/drawing/2014/main" id="{52BEC89D-71A1-4F51-A133-C051836E6291}"/>
              </a:ext>
            </a:extLst>
          </p:cNvPr>
          <p:cNvSpPr/>
          <p:nvPr/>
        </p:nvSpPr>
        <p:spPr>
          <a:xfrm>
            <a:off x="5749494" y="1374298"/>
            <a:ext cx="349627" cy="77153"/>
          </a:xfrm>
          <a:prstGeom prst="rightArrow">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Arrow: Right 33">
            <a:extLst>
              <a:ext uri="{FF2B5EF4-FFF2-40B4-BE49-F238E27FC236}">
                <a16:creationId xmlns:a16="http://schemas.microsoft.com/office/drawing/2014/main" id="{8F6BA92D-73FB-4E91-BE1B-C624D15832E0}"/>
              </a:ext>
            </a:extLst>
          </p:cNvPr>
          <p:cNvSpPr/>
          <p:nvPr/>
        </p:nvSpPr>
        <p:spPr>
          <a:xfrm>
            <a:off x="5717723" y="1942285"/>
            <a:ext cx="349758" cy="77615"/>
          </a:xfrm>
          <a:prstGeom prst="rightArrow">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ight Brace 3">
            <a:extLst>
              <a:ext uri="{FF2B5EF4-FFF2-40B4-BE49-F238E27FC236}">
                <a16:creationId xmlns:a16="http://schemas.microsoft.com/office/drawing/2014/main" id="{F5CFB2DD-DAC1-4587-8E1C-C8598132C5EF}"/>
              </a:ext>
            </a:extLst>
          </p:cNvPr>
          <p:cNvSpPr/>
          <p:nvPr/>
        </p:nvSpPr>
        <p:spPr>
          <a:xfrm>
            <a:off x="8444140" y="1086006"/>
            <a:ext cx="381548" cy="5269568"/>
          </a:xfrm>
          <a:prstGeom prst="rightBrace">
            <a:avLst>
              <a:gd name="adj1" fmla="val 8333"/>
              <a:gd name="adj2" fmla="val 50261"/>
            </a:avLst>
          </a:prstGeom>
          <a:ln w="5080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lowchart: Process 70">
            <a:extLst>
              <a:ext uri="{FF2B5EF4-FFF2-40B4-BE49-F238E27FC236}">
                <a16:creationId xmlns:a16="http://schemas.microsoft.com/office/drawing/2014/main" id="{C05080FC-F010-43EC-842B-4CAC4E3859A1}"/>
              </a:ext>
            </a:extLst>
          </p:cNvPr>
          <p:cNvSpPr/>
          <p:nvPr/>
        </p:nvSpPr>
        <p:spPr>
          <a:xfrm>
            <a:off x="2969632" y="982838"/>
            <a:ext cx="2938463" cy="695037"/>
          </a:xfrm>
          <a:prstGeom prst="flowChartProcess">
            <a:avLst/>
          </a:prstGeom>
          <a:solidFill>
            <a:schemeClr val="accent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63"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Gather and analyze requirements through the Use Case &amp; Reference Architecture (RA)  work groups</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US" sz="563"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63"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Flowchart: Process 71">
            <a:extLst>
              <a:ext uri="{FF2B5EF4-FFF2-40B4-BE49-F238E27FC236}">
                <a16:creationId xmlns:a16="http://schemas.microsoft.com/office/drawing/2014/main" id="{E2CFAD83-0169-451E-9C28-B06BD51D89DF}"/>
              </a:ext>
            </a:extLst>
          </p:cNvPr>
          <p:cNvSpPr/>
          <p:nvPr/>
        </p:nvSpPr>
        <p:spPr>
          <a:xfrm>
            <a:off x="6093505" y="989109"/>
            <a:ext cx="2482601" cy="674028"/>
          </a:xfrm>
          <a:prstGeom prst="flowChartProcess">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563"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563"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563"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563"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563"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563"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563"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563"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563"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Use Cases (Hep C, Cancer, Health Care Surveys)</a:t>
            </a: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Reference Architecture documents</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63"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US" sz="563"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63"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63"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63"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Flowchart: Process 73">
            <a:extLst>
              <a:ext uri="{FF2B5EF4-FFF2-40B4-BE49-F238E27FC236}">
                <a16:creationId xmlns:a16="http://schemas.microsoft.com/office/drawing/2014/main" id="{92669454-8CA6-4953-A106-D2F2BA7AF5A5}"/>
              </a:ext>
            </a:extLst>
          </p:cNvPr>
          <p:cNvSpPr/>
          <p:nvPr/>
        </p:nvSpPr>
        <p:spPr>
          <a:xfrm>
            <a:off x="2968145" y="1759829"/>
            <a:ext cx="2938464" cy="593887"/>
          </a:xfrm>
          <a:prstGeom prst="flowChartProcess">
            <a:avLst/>
          </a:prstGeom>
          <a:solidFill>
            <a:schemeClr val="accent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788"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Develop Reference Architecture using open source Application Program Interfaces (APIs) and code</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63"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Flowchart: Process 80">
            <a:extLst>
              <a:ext uri="{FF2B5EF4-FFF2-40B4-BE49-F238E27FC236}">
                <a16:creationId xmlns:a16="http://schemas.microsoft.com/office/drawing/2014/main" id="{A697F037-3DB1-4161-8E2B-180B613B1E04}"/>
              </a:ext>
            </a:extLst>
          </p:cNvPr>
          <p:cNvSpPr/>
          <p:nvPr/>
        </p:nvSpPr>
        <p:spPr>
          <a:xfrm>
            <a:off x="2960842" y="3062212"/>
            <a:ext cx="2934808" cy="542133"/>
          </a:xfrm>
          <a:prstGeom prst="flowChartProcess">
            <a:avLst/>
          </a:prstGeom>
          <a:solidFill>
            <a:schemeClr val="accent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Develop and Ballot  Content-Specific IGs (based on Use Cases) through HL7</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0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Flowchart: Process 81">
            <a:extLst>
              <a:ext uri="{FF2B5EF4-FFF2-40B4-BE49-F238E27FC236}">
                <a16:creationId xmlns:a16="http://schemas.microsoft.com/office/drawing/2014/main" id="{EBFA7E00-213D-4C8A-A1D5-0A079895E5FF}"/>
              </a:ext>
            </a:extLst>
          </p:cNvPr>
          <p:cNvSpPr/>
          <p:nvPr/>
        </p:nvSpPr>
        <p:spPr>
          <a:xfrm>
            <a:off x="2959427" y="4303277"/>
            <a:ext cx="2912555" cy="861289"/>
          </a:xfrm>
          <a:prstGeom prst="flowChartProcess">
            <a:avLst/>
          </a:prstGeom>
          <a:solidFill>
            <a:schemeClr val="accent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Test MedMorph Reference Architecture and Content Specific Implementation Guide(s) (connectathons, pilot testing)</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59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18E53D08-A7DE-4D36-A897-C290738558A1}"/>
              </a:ext>
            </a:extLst>
          </p:cNvPr>
          <p:cNvSpPr/>
          <p:nvPr/>
        </p:nvSpPr>
        <p:spPr>
          <a:xfrm>
            <a:off x="6086577" y="1717966"/>
            <a:ext cx="2482601" cy="593887"/>
          </a:xfrm>
          <a:prstGeom prst="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Reference Architecture</a:t>
            </a:r>
          </a:p>
        </p:txBody>
      </p:sp>
      <p:sp>
        <p:nvSpPr>
          <p:cNvPr id="92" name="TextBox 91">
            <a:extLst>
              <a:ext uri="{FF2B5EF4-FFF2-40B4-BE49-F238E27FC236}">
                <a16:creationId xmlns:a16="http://schemas.microsoft.com/office/drawing/2014/main" id="{F08AABD1-99C8-4124-B938-6F58316C781A}"/>
              </a:ext>
            </a:extLst>
          </p:cNvPr>
          <p:cNvSpPr txBox="1"/>
          <p:nvPr/>
        </p:nvSpPr>
        <p:spPr>
          <a:xfrm>
            <a:off x="6081205" y="618500"/>
            <a:ext cx="2487972" cy="292388"/>
          </a:xfrm>
          <a:prstGeom prst="rect">
            <a:avLst/>
          </a:prstGeom>
          <a:solidFill>
            <a:schemeClr val="accent6"/>
          </a:solidFill>
          <a:ln>
            <a:solidFill>
              <a:schemeClr val="accent5">
                <a:lumMod val="50000"/>
              </a:schemeClr>
            </a:solidFill>
          </a:ln>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OUTPUTS</a:t>
            </a:r>
          </a:p>
        </p:txBody>
      </p:sp>
      <p:sp>
        <p:nvSpPr>
          <p:cNvPr id="93" name="TextBox 92">
            <a:extLst>
              <a:ext uri="{FF2B5EF4-FFF2-40B4-BE49-F238E27FC236}">
                <a16:creationId xmlns:a16="http://schemas.microsoft.com/office/drawing/2014/main" id="{51984465-D325-469D-B2F0-7A8198EA4624}"/>
              </a:ext>
            </a:extLst>
          </p:cNvPr>
          <p:cNvSpPr txBox="1"/>
          <p:nvPr/>
        </p:nvSpPr>
        <p:spPr>
          <a:xfrm>
            <a:off x="8826161" y="611780"/>
            <a:ext cx="2003763" cy="292388"/>
          </a:xfrm>
          <a:prstGeom prst="rect">
            <a:avLst/>
          </a:prstGeom>
          <a:solidFill>
            <a:schemeClr val="accent2"/>
          </a:solidFill>
          <a:ln>
            <a:solidFill>
              <a:schemeClr val="accent5">
                <a:lumMod val="50000"/>
              </a:schemeClr>
            </a:solidFill>
          </a:ln>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OUTCOMES </a:t>
            </a:r>
            <a:r>
              <a:rPr kumimoji="0" lang="en-US" sz="788" b="1" i="0" u="none" strike="noStrike" kern="1200" cap="none" spc="0" normalizeH="0" baseline="0" noProof="0" dirty="0">
                <a:ln>
                  <a:noFill/>
                </a:ln>
                <a:solidFill>
                  <a:prstClr val="black"/>
                </a:solidFill>
                <a:effectLst/>
                <a:uLnTx/>
                <a:uFillTx/>
                <a:latin typeface="Calibri" panose="020F0502020204030204"/>
                <a:ea typeface="+mn-ea"/>
                <a:cs typeface="+mn-cs"/>
              </a:rPr>
              <a:t>(short-term: 1- 3 yrs.)</a:t>
            </a:r>
          </a:p>
        </p:txBody>
      </p:sp>
      <p:sp>
        <p:nvSpPr>
          <p:cNvPr id="95" name="Rectangle 94">
            <a:extLst>
              <a:ext uri="{FF2B5EF4-FFF2-40B4-BE49-F238E27FC236}">
                <a16:creationId xmlns:a16="http://schemas.microsoft.com/office/drawing/2014/main" id="{421E3A54-1398-45FA-BB2A-E62DF5027EF5}"/>
              </a:ext>
            </a:extLst>
          </p:cNvPr>
          <p:cNvSpPr/>
          <p:nvPr/>
        </p:nvSpPr>
        <p:spPr>
          <a:xfrm>
            <a:off x="8825687" y="982838"/>
            <a:ext cx="2003763" cy="857547"/>
          </a:xfrm>
          <a:prstGeom prst="rect">
            <a:avLst/>
          </a:prstGeom>
          <a:solidFill>
            <a:schemeClr val="accent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788"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Acceptability (validated and approved by standards organization)</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788"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788"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66E78FC8-B3E5-4F41-8545-928778D256A7}"/>
              </a:ext>
            </a:extLst>
          </p:cNvPr>
          <p:cNvSpPr/>
          <p:nvPr/>
        </p:nvSpPr>
        <p:spPr>
          <a:xfrm>
            <a:off x="6099121" y="5984068"/>
            <a:ext cx="2390380" cy="587782"/>
          </a:xfrm>
          <a:prstGeom prst="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Roadmap for Adoption, Sustainability, Scalability</a:t>
            </a:r>
          </a:p>
        </p:txBody>
      </p:sp>
      <p:sp>
        <p:nvSpPr>
          <p:cNvPr id="10" name="Rectangle 9">
            <a:extLst>
              <a:ext uri="{FF2B5EF4-FFF2-40B4-BE49-F238E27FC236}">
                <a16:creationId xmlns:a16="http://schemas.microsoft.com/office/drawing/2014/main" id="{3054705B-DB25-490E-B850-1B2A04F722EB}"/>
              </a:ext>
            </a:extLst>
          </p:cNvPr>
          <p:cNvSpPr/>
          <p:nvPr/>
        </p:nvSpPr>
        <p:spPr>
          <a:xfrm>
            <a:off x="1594212" y="618500"/>
            <a:ext cx="1297328" cy="299039"/>
          </a:xfrm>
          <a:prstGeom prst="rect">
            <a:avLst/>
          </a:prstGeom>
          <a:solidFill>
            <a:schemeClr val="accent3"/>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INPUTS</a:t>
            </a:r>
          </a:p>
        </p:txBody>
      </p:sp>
      <p:sp>
        <p:nvSpPr>
          <p:cNvPr id="11" name="Rectangle 10">
            <a:extLst>
              <a:ext uri="{FF2B5EF4-FFF2-40B4-BE49-F238E27FC236}">
                <a16:creationId xmlns:a16="http://schemas.microsoft.com/office/drawing/2014/main" id="{61E7BD29-2732-4F3D-9E89-22E711E0ACD2}"/>
              </a:ext>
            </a:extLst>
          </p:cNvPr>
          <p:cNvSpPr/>
          <p:nvPr/>
        </p:nvSpPr>
        <p:spPr>
          <a:xfrm>
            <a:off x="1586632" y="982838"/>
            <a:ext cx="1296818" cy="5587523"/>
          </a:xfrm>
          <a:prstGeom prst="rect">
            <a:avLst/>
          </a:prstGeom>
          <a:solidFill>
            <a:schemeClr val="accent3"/>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Funding </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Technical Expert Panel (TEP)</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Staff (CDC team, TEP co-chairs, contractors)</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Subject Matter Expertise via TEP</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Data Standards</a:t>
            </a: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Relevant project materials</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Test Sites</a:t>
            </a:r>
          </a:p>
        </p:txBody>
      </p:sp>
      <p:sp>
        <p:nvSpPr>
          <p:cNvPr id="37" name="TextBox 36">
            <a:extLst>
              <a:ext uri="{FF2B5EF4-FFF2-40B4-BE49-F238E27FC236}">
                <a16:creationId xmlns:a16="http://schemas.microsoft.com/office/drawing/2014/main" id="{4A19B282-A98D-4674-8F2A-AF38483062F1}"/>
              </a:ext>
            </a:extLst>
          </p:cNvPr>
          <p:cNvSpPr txBox="1"/>
          <p:nvPr/>
        </p:nvSpPr>
        <p:spPr>
          <a:xfrm>
            <a:off x="2978838" y="609600"/>
            <a:ext cx="2927771" cy="299040"/>
          </a:xfrm>
          <a:prstGeom prst="rect">
            <a:avLst/>
          </a:prstGeom>
          <a:solidFill>
            <a:schemeClr val="accent1"/>
          </a:solidFill>
          <a:ln>
            <a:solidFill>
              <a:schemeClr val="accent5">
                <a:lumMod val="50000"/>
              </a:schemeClr>
            </a:solidFill>
          </a:ln>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ACTIVITIES</a:t>
            </a:r>
          </a:p>
        </p:txBody>
      </p:sp>
      <p:sp>
        <p:nvSpPr>
          <p:cNvPr id="2" name="Rectangle 1">
            <a:extLst>
              <a:ext uri="{FF2B5EF4-FFF2-40B4-BE49-F238E27FC236}">
                <a16:creationId xmlns:a16="http://schemas.microsoft.com/office/drawing/2014/main" id="{A553188C-0B9E-4972-9BBE-4BA0FCCDC60C}"/>
              </a:ext>
            </a:extLst>
          </p:cNvPr>
          <p:cNvSpPr/>
          <p:nvPr/>
        </p:nvSpPr>
        <p:spPr>
          <a:xfrm>
            <a:off x="1350947" y="85701"/>
            <a:ext cx="9478977" cy="30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55F51"/>
                </a:solidFill>
                <a:effectLst/>
                <a:uLnTx/>
                <a:uFillTx/>
                <a:latin typeface="Calibri" panose="020F0502020204030204"/>
                <a:ea typeface="+mn-ea"/>
                <a:cs typeface="+mn-cs"/>
              </a:rPr>
              <a:t>MedMorph</a:t>
            </a:r>
            <a:r>
              <a:rPr kumimoji="0" lang="en-US" sz="2400" b="0" i="0" u="none" strike="noStrike" kern="1200" cap="none" spc="0" normalizeH="0" baseline="0" noProof="0" dirty="0">
                <a:ln>
                  <a:noFill/>
                </a:ln>
                <a:solidFill>
                  <a:srgbClr val="455F51"/>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srgbClr val="455F51"/>
                </a:solidFill>
                <a:effectLst/>
                <a:uLnTx/>
                <a:uFillTx/>
                <a:latin typeface="Calibri" panose="020F0502020204030204"/>
                <a:ea typeface="+mn-ea"/>
                <a:cs typeface="+mn-cs"/>
              </a:rPr>
              <a:t>Logic Model (Short-term: within 3 years) </a:t>
            </a:r>
          </a:p>
        </p:txBody>
      </p:sp>
      <p:sp>
        <p:nvSpPr>
          <p:cNvPr id="31" name="Flowchart: Process 30">
            <a:extLst>
              <a:ext uri="{FF2B5EF4-FFF2-40B4-BE49-F238E27FC236}">
                <a16:creationId xmlns:a16="http://schemas.microsoft.com/office/drawing/2014/main" id="{A9C5B874-26AF-4153-9EEC-A032F3A2E157}"/>
              </a:ext>
            </a:extLst>
          </p:cNvPr>
          <p:cNvSpPr/>
          <p:nvPr/>
        </p:nvSpPr>
        <p:spPr>
          <a:xfrm>
            <a:off x="2959427" y="5286618"/>
            <a:ext cx="2912555" cy="573243"/>
          </a:xfrm>
          <a:prstGeom prst="flowChartProcess">
            <a:avLst/>
          </a:prstGeom>
          <a:solidFill>
            <a:schemeClr val="accent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Pilot sites selection based on readiness criteria and requirements </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788"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563"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8" name="Arrow: Right 37">
            <a:extLst>
              <a:ext uri="{FF2B5EF4-FFF2-40B4-BE49-F238E27FC236}">
                <a16:creationId xmlns:a16="http://schemas.microsoft.com/office/drawing/2014/main" id="{ACDFBFD3-F074-4607-8604-0F9E15E8F9C8}"/>
              </a:ext>
            </a:extLst>
          </p:cNvPr>
          <p:cNvSpPr/>
          <p:nvPr/>
        </p:nvSpPr>
        <p:spPr>
          <a:xfrm>
            <a:off x="5746242" y="6277959"/>
            <a:ext cx="349758" cy="77615"/>
          </a:xfrm>
          <a:prstGeom prst="rightArrow">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ight Brace 38">
            <a:extLst>
              <a:ext uri="{FF2B5EF4-FFF2-40B4-BE49-F238E27FC236}">
                <a16:creationId xmlns:a16="http://schemas.microsoft.com/office/drawing/2014/main" id="{4BF2CA41-B57D-4E8F-B3F7-A5D43C13DDE0}"/>
              </a:ext>
            </a:extLst>
          </p:cNvPr>
          <p:cNvSpPr/>
          <p:nvPr/>
        </p:nvSpPr>
        <p:spPr>
          <a:xfrm>
            <a:off x="5879971" y="3849868"/>
            <a:ext cx="247397" cy="1820377"/>
          </a:xfrm>
          <a:prstGeom prst="rightBrace">
            <a:avLst>
              <a:gd name="adj1" fmla="val 8333"/>
              <a:gd name="adj2" fmla="val 48214"/>
            </a:avLst>
          </a:prstGeom>
          <a:ln w="5080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ACF5ECDE-CBFD-489F-A95D-C225B2AF45E2}"/>
              </a:ext>
            </a:extLst>
          </p:cNvPr>
          <p:cNvSpPr/>
          <p:nvPr/>
        </p:nvSpPr>
        <p:spPr>
          <a:xfrm>
            <a:off x="8853797" y="4356114"/>
            <a:ext cx="1970430" cy="10446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Reduced System Barriers    (e.g., cost, resources) for data exchange</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1907378-1EF0-4A0C-9EC0-108E01BA4748}"/>
              </a:ext>
            </a:extLst>
          </p:cNvPr>
          <p:cNvSpPr/>
          <p:nvPr/>
        </p:nvSpPr>
        <p:spPr>
          <a:xfrm>
            <a:off x="8845808" y="5603783"/>
            <a:ext cx="1988712" cy="9680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Extensibility or Adaptability (to other sites and other diseases)</a:t>
            </a:r>
          </a:p>
        </p:txBody>
      </p:sp>
      <p:sp>
        <p:nvSpPr>
          <p:cNvPr id="13" name="Rectangle 12">
            <a:extLst>
              <a:ext uri="{FF2B5EF4-FFF2-40B4-BE49-F238E27FC236}">
                <a16:creationId xmlns:a16="http://schemas.microsoft.com/office/drawing/2014/main" id="{D949E631-13D6-48A5-9B7B-4DC9959D032F}"/>
              </a:ext>
            </a:extLst>
          </p:cNvPr>
          <p:cNvSpPr/>
          <p:nvPr/>
        </p:nvSpPr>
        <p:spPr>
          <a:xfrm>
            <a:off x="8836738" y="2019900"/>
            <a:ext cx="1992712" cy="103102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Successful transfer of quality (completeness, accuracy) data</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Arrow: Right 35">
            <a:extLst>
              <a:ext uri="{FF2B5EF4-FFF2-40B4-BE49-F238E27FC236}">
                <a16:creationId xmlns:a16="http://schemas.microsoft.com/office/drawing/2014/main" id="{1586E7DF-2423-4838-959F-88657395631B}"/>
              </a:ext>
            </a:extLst>
          </p:cNvPr>
          <p:cNvSpPr/>
          <p:nvPr/>
        </p:nvSpPr>
        <p:spPr>
          <a:xfrm>
            <a:off x="8647651" y="4866256"/>
            <a:ext cx="149404" cy="112598"/>
          </a:xfrm>
          <a:prstGeom prst="rightArrow">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Arrow: Right 40">
            <a:extLst>
              <a:ext uri="{FF2B5EF4-FFF2-40B4-BE49-F238E27FC236}">
                <a16:creationId xmlns:a16="http://schemas.microsoft.com/office/drawing/2014/main" id="{EC3C07CF-9295-4660-98EF-EE74C79B5248}"/>
              </a:ext>
            </a:extLst>
          </p:cNvPr>
          <p:cNvSpPr/>
          <p:nvPr/>
        </p:nvSpPr>
        <p:spPr>
          <a:xfrm>
            <a:off x="8634915" y="1474881"/>
            <a:ext cx="174879" cy="112598"/>
          </a:xfrm>
          <a:prstGeom prst="rightArrow">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Arrow: Right 41">
            <a:extLst>
              <a:ext uri="{FF2B5EF4-FFF2-40B4-BE49-F238E27FC236}">
                <a16:creationId xmlns:a16="http://schemas.microsoft.com/office/drawing/2014/main" id="{0DC38B4B-55FF-4988-9C68-9D60996FF883}"/>
              </a:ext>
            </a:extLst>
          </p:cNvPr>
          <p:cNvSpPr/>
          <p:nvPr/>
        </p:nvSpPr>
        <p:spPr>
          <a:xfrm>
            <a:off x="8643410" y="6030708"/>
            <a:ext cx="138273" cy="109967"/>
          </a:xfrm>
          <a:prstGeom prst="rightArrow">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26DD0C7-0B36-418F-870D-DB375766C5AF}"/>
              </a:ext>
            </a:extLst>
          </p:cNvPr>
          <p:cNvSpPr/>
          <p:nvPr/>
        </p:nvSpPr>
        <p:spPr>
          <a:xfrm>
            <a:off x="2959427" y="2443190"/>
            <a:ext cx="2937639" cy="504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Develop and Ballot RA Implementation Guide (IG) through HL7</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ight Brace 4">
            <a:extLst>
              <a:ext uri="{FF2B5EF4-FFF2-40B4-BE49-F238E27FC236}">
                <a16:creationId xmlns:a16="http://schemas.microsoft.com/office/drawing/2014/main" id="{FA43111D-25B4-4F22-8260-0FE25A8709D0}"/>
              </a:ext>
            </a:extLst>
          </p:cNvPr>
          <p:cNvSpPr/>
          <p:nvPr/>
        </p:nvSpPr>
        <p:spPr>
          <a:xfrm>
            <a:off x="5901258" y="2455695"/>
            <a:ext cx="145513" cy="875135"/>
          </a:xfrm>
          <a:prstGeom prst="rightBrace">
            <a:avLst/>
          </a:prstGeom>
          <a:ln w="444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Flowchart: Process 75">
            <a:extLst>
              <a:ext uri="{FF2B5EF4-FFF2-40B4-BE49-F238E27FC236}">
                <a16:creationId xmlns:a16="http://schemas.microsoft.com/office/drawing/2014/main" id="{0F79F000-C276-4635-A759-628B6E5DA6ED}"/>
              </a:ext>
            </a:extLst>
          </p:cNvPr>
          <p:cNvSpPr/>
          <p:nvPr/>
        </p:nvSpPr>
        <p:spPr>
          <a:xfrm>
            <a:off x="2953548" y="3728553"/>
            <a:ext cx="2924312" cy="460558"/>
          </a:xfrm>
          <a:prstGeom prst="flowChartProcess">
            <a:avLst/>
          </a:prstGeom>
          <a:solidFill>
            <a:schemeClr val="accent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Develop Reference Implementation </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788"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563"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6" name="Flowchart: Process 25">
            <a:extLst>
              <a:ext uri="{FF2B5EF4-FFF2-40B4-BE49-F238E27FC236}">
                <a16:creationId xmlns:a16="http://schemas.microsoft.com/office/drawing/2014/main" id="{4DB52FBC-9D87-40B4-BC6A-C43A8DAB73C3}"/>
              </a:ext>
            </a:extLst>
          </p:cNvPr>
          <p:cNvSpPr/>
          <p:nvPr/>
        </p:nvSpPr>
        <p:spPr>
          <a:xfrm>
            <a:off x="2956263" y="5984068"/>
            <a:ext cx="2933987" cy="587782"/>
          </a:xfrm>
          <a:prstGeom prst="flowChartProcess">
            <a:avLst/>
          </a:prstGeom>
          <a:solidFill>
            <a:schemeClr val="accent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788"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Conduct Project Retrospective</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788"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563"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3" name="Rectangle 22">
            <a:extLst>
              <a:ext uri="{FF2B5EF4-FFF2-40B4-BE49-F238E27FC236}">
                <a16:creationId xmlns:a16="http://schemas.microsoft.com/office/drawing/2014/main" id="{039F54E3-59F2-4FD2-89C5-9DDB50477E21}"/>
              </a:ext>
            </a:extLst>
          </p:cNvPr>
          <p:cNvSpPr/>
          <p:nvPr/>
        </p:nvSpPr>
        <p:spPr>
          <a:xfrm>
            <a:off x="6074880" y="2443190"/>
            <a:ext cx="2469704" cy="1161155"/>
          </a:xfrm>
          <a:prstGeom prst="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Successfully balloted HL7 MedMorph Reference Architecture FHIR IG and Content-Specific IGs</a:t>
            </a:r>
          </a:p>
        </p:txBody>
      </p:sp>
      <p:sp>
        <p:nvSpPr>
          <p:cNvPr id="24" name="Rectangle 23">
            <a:extLst>
              <a:ext uri="{FF2B5EF4-FFF2-40B4-BE49-F238E27FC236}">
                <a16:creationId xmlns:a16="http://schemas.microsoft.com/office/drawing/2014/main" id="{31528974-2150-4BE3-A40F-19CF3F5FA45C}"/>
              </a:ext>
            </a:extLst>
          </p:cNvPr>
          <p:cNvSpPr/>
          <p:nvPr/>
        </p:nvSpPr>
        <p:spPr>
          <a:xfrm>
            <a:off x="6093505" y="4311163"/>
            <a:ext cx="2413950" cy="853403"/>
          </a:xfrm>
          <a:prstGeom prst="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Refined/validated HL7 MedMorph Reference Architecture FHIR IG</a:t>
            </a: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Refined/validated Use Case(s</a:t>
            </a:r>
            <a:r>
              <a:rPr kumimoji="0" lang="en-US" sz="788"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8DBC9E65-DFB1-4412-93DE-6DEBB68718B4}"/>
              </a:ext>
            </a:extLst>
          </p:cNvPr>
          <p:cNvSpPr/>
          <p:nvPr/>
        </p:nvSpPr>
        <p:spPr>
          <a:xfrm>
            <a:off x="8853797" y="3238679"/>
            <a:ext cx="1975653"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Increase access to and use of quality and timely data</a:t>
            </a:r>
          </a:p>
        </p:txBody>
      </p:sp>
      <p:sp>
        <p:nvSpPr>
          <p:cNvPr id="40" name="Arrow: Right 39">
            <a:extLst>
              <a:ext uri="{FF2B5EF4-FFF2-40B4-BE49-F238E27FC236}">
                <a16:creationId xmlns:a16="http://schemas.microsoft.com/office/drawing/2014/main" id="{CA112ED1-20DA-4846-9B6A-59E41CE4600E}"/>
              </a:ext>
            </a:extLst>
          </p:cNvPr>
          <p:cNvSpPr/>
          <p:nvPr/>
        </p:nvSpPr>
        <p:spPr>
          <a:xfrm>
            <a:off x="8634914" y="2584351"/>
            <a:ext cx="174879" cy="109967"/>
          </a:xfrm>
          <a:prstGeom prst="rightArrow">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Arrow: Right 42">
            <a:extLst>
              <a:ext uri="{FF2B5EF4-FFF2-40B4-BE49-F238E27FC236}">
                <a16:creationId xmlns:a16="http://schemas.microsoft.com/office/drawing/2014/main" id="{55803F2C-E8A1-4127-AFF0-5E7694441E76}"/>
              </a:ext>
            </a:extLst>
          </p:cNvPr>
          <p:cNvSpPr/>
          <p:nvPr/>
        </p:nvSpPr>
        <p:spPr>
          <a:xfrm>
            <a:off x="8670929" y="3687101"/>
            <a:ext cx="174879" cy="112598"/>
          </a:xfrm>
          <a:prstGeom prst="rightArrow">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66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077C004-59E6-4525-A6BA-BF85765128E7}"/>
              </a:ext>
            </a:extLst>
          </p:cNvPr>
          <p:cNvSpPr/>
          <p:nvPr/>
        </p:nvSpPr>
        <p:spPr>
          <a:xfrm>
            <a:off x="7683981" y="2228513"/>
            <a:ext cx="1518082" cy="377223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Improved way to track Hep C care cascade with eventual goal for improving Hep C cure rates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Adaptability of the </a:t>
            </a:r>
            <a:r>
              <a:rPr kumimoji="0" lang="en-US" sz="1200" b="1" i="0" u="none" strike="noStrike" kern="1200" cap="none" spc="0" normalizeH="0" baseline="0" noProof="0" dirty="0" err="1">
                <a:ln>
                  <a:noFill/>
                </a:ln>
                <a:solidFill>
                  <a:prstClr val="white"/>
                </a:solidFill>
                <a:effectLst/>
                <a:uLnTx/>
                <a:uFillTx/>
                <a:latin typeface="Calibri" panose="020F0502020204030204"/>
                <a:ea typeface="+mn-ea"/>
                <a:cs typeface="+mn-cs"/>
              </a:rPr>
              <a:t>MedMorph</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 Reference Architecture to meet emerging solutions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Demonstrated the MedMorph value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6F3C9D3-CCCB-4368-9C4F-F516C8A8FC28}"/>
              </a:ext>
            </a:extLst>
          </p:cNvPr>
          <p:cNvSpPr/>
          <p:nvPr/>
        </p:nvSpPr>
        <p:spPr>
          <a:xfrm>
            <a:off x="4643181" y="2231959"/>
            <a:ext cx="1261725" cy="68579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Standardized method for data exchange (EHR to End User)</a:t>
            </a:r>
          </a:p>
        </p:txBody>
      </p:sp>
      <p:sp>
        <p:nvSpPr>
          <p:cNvPr id="19" name="Rectangle 18">
            <a:extLst>
              <a:ext uri="{FF2B5EF4-FFF2-40B4-BE49-F238E27FC236}">
                <a16:creationId xmlns:a16="http://schemas.microsoft.com/office/drawing/2014/main" id="{37D9B77A-A501-45CA-B30C-6469DBA6BA9F}"/>
              </a:ext>
            </a:extLst>
          </p:cNvPr>
          <p:cNvSpPr/>
          <p:nvPr/>
        </p:nvSpPr>
        <p:spPr>
          <a:xfrm>
            <a:off x="2761366" y="2222210"/>
            <a:ext cx="1579789" cy="701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Execute Roadmap for adoption, scalability, and sustainability</a:t>
            </a:r>
          </a:p>
        </p:txBody>
      </p:sp>
      <p:sp>
        <p:nvSpPr>
          <p:cNvPr id="20" name="Rectangle 19">
            <a:extLst>
              <a:ext uri="{FF2B5EF4-FFF2-40B4-BE49-F238E27FC236}">
                <a16:creationId xmlns:a16="http://schemas.microsoft.com/office/drawing/2014/main" id="{BB2E94F2-0C85-49C1-9A44-E47AF708E252}"/>
              </a:ext>
            </a:extLst>
          </p:cNvPr>
          <p:cNvSpPr/>
          <p:nvPr/>
        </p:nvSpPr>
        <p:spPr>
          <a:xfrm>
            <a:off x="4630105" y="1404065"/>
            <a:ext cx="1250223" cy="55698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OUTPUTS</a:t>
            </a:r>
          </a:p>
        </p:txBody>
      </p:sp>
      <p:sp>
        <p:nvSpPr>
          <p:cNvPr id="24" name="Rectangle 23">
            <a:extLst>
              <a:ext uri="{FF2B5EF4-FFF2-40B4-BE49-F238E27FC236}">
                <a16:creationId xmlns:a16="http://schemas.microsoft.com/office/drawing/2014/main" id="{6DEEFCD1-1127-49E2-89B3-3C569A77C26B}"/>
              </a:ext>
            </a:extLst>
          </p:cNvPr>
          <p:cNvSpPr/>
          <p:nvPr/>
        </p:nvSpPr>
        <p:spPr>
          <a:xfrm>
            <a:off x="2761365" y="5192624"/>
            <a:ext cx="1579791" cy="808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Monitor and  evaluate the project processes and outcomes</a:t>
            </a:r>
          </a:p>
        </p:txBody>
      </p:sp>
      <p:sp>
        <p:nvSpPr>
          <p:cNvPr id="28" name="Rectangle 27">
            <a:extLst>
              <a:ext uri="{FF2B5EF4-FFF2-40B4-BE49-F238E27FC236}">
                <a16:creationId xmlns:a16="http://schemas.microsoft.com/office/drawing/2014/main" id="{8971AF21-2C21-4166-B692-628E6943F369}"/>
              </a:ext>
            </a:extLst>
          </p:cNvPr>
          <p:cNvSpPr/>
          <p:nvPr/>
        </p:nvSpPr>
        <p:spPr>
          <a:xfrm>
            <a:off x="6259024" y="1399921"/>
            <a:ext cx="1263797" cy="56764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OUTCOMES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(Intermediate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2- 3 years)</a:t>
            </a:r>
          </a:p>
        </p:txBody>
      </p:sp>
      <p:sp>
        <p:nvSpPr>
          <p:cNvPr id="22" name="Rectangle 21">
            <a:extLst>
              <a:ext uri="{FF2B5EF4-FFF2-40B4-BE49-F238E27FC236}">
                <a16:creationId xmlns:a16="http://schemas.microsoft.com/office/drawing/2014/main" id="{C67E129D-7646-4820-BD8A-5F90D8BA8875}"/>
              </a:ext>
            </a:extLst>
          </p:cNvPr>
          <p:cNvSpPr/>
          <p:nvPr/>
        </p:nvSpPr>
        <p:spPr>
          <a:xfrm>
            <a:off x="4636048" y="5192624"/>
            <a:ext cx="1272064" cy="80812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Document lessons learned, barriers and best practices</a:t>
            </a:r>
          </a:p>
        </p:txBody>
      </p:sp>
      <p:sp>
        <p:nvSpPr>
          <p:cNvPr id="7" name="Rectangle 6">
            <a:extLst>
              <a:ext uri="{FF2B5EF4-FFF2-40B4-BE49-F238E27FC236}">
                <a16:creationId xmlns:a16="http://schemas.microsoft.com/office/drawing/2014/main" id="{C7A63C2D-44D9-4DAA-B1EA-59E3C09D4741}"/>
              </a:ext>
            </a:extLst>
          </p:cNvPr>
          <p:cNvSpPr/>
          <p:nvPr/>
        </p:nvSpPr>
        <p:spPr>
          <a:xfrm>
            <a:off x="1184263" y="1410579"/>
            <a:ext cx="1441681" cy="56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INPUTS</a:t>
            </a:r>
          </a:p>
        </p:txBody>
      </p:sp>
      <p:sp>
        <p:nvSpPr>
          <p:cNvPr id="8" name="Rectangle 7">
            <a:extLst>
              <a:ext uri="{FF2B5EF4-FFF2-40B4-BE49-F238E27FC236}">
                <a16:creationId xmlns:a16="http://schemas.microsoft.com/office/drawing/2014/main" id="{44526C31-52D0-4E5F-A713-04F503458113}"/>
              </a:ext>
            </a:extLst>
          </p:cNvPr>
          <p:cNvSpPr/>
          <p:nvPr/>
        </p:nvSpPr>
        <p:spPr>
          <a:xfrm>
            <a:off x="2759485" y="3887746"/>
            <a:ext cx="1581670" cy="701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Develop plan for communication and dissemination of the Roadmap</a:t>
            </a:r>
          </a:p>
        </p:txBody>
      </p:sp>
      <p:sp>
        <p:nvSpPr>
          <p:cNvPr id="11" name="Rectangle 10">
            <a:extLst>
              <a:ext uri="{FF2B5EF4-FFF2-40B4-BE49-F238E27FC236}">
                <a16:creationId xmlns:a16="http://schemas.microsoft.com/office/drawing/2014/main" id="{D43849ED-8200-4B1E-92AC-0A12D571C2FE}"/>
              </a:ext>
            </a:extLst>
          </p:cNvPr>
          <p:cNvSpPr/>
          <p:nvPr/>
        </p:nvSpPr>
        <p:spPr>
          <a:xfrm>
            <a:off x="1183983" y="2231959"/>
            <a:ext cx="1441961" cy="3772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Funding</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Reference Architecture Implementation Guide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Content Implementation Guides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Short-term Evaluation Report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Roadmap for Adoption, Sustainability, and Scalability</a:t>
            </a:r>
          </a:p>
        </p:txBody>
      </p:sp>
      <p:sp>
        <p:nvSpPr>
          <p:cNvPr id="26" name="Rectangle 25">
            <a:extLst>
              <a:ext uri="{FF2B5EF4-FFF2-40B4-BE49-F238E27FC236}">
                <a16:creationId xmlns:a16="http://schemas.microsoft.com/office/drawing/2014/main" id="{CADEECC1-3353-4ED4-A567-F36D482D5396}"/>
              </a:ext>
            </a:extLst>
          </p:cNvPr>
          <p:cNvSpPr/>
          <p:nvPr/>
        </p:nvSpPr>
        <p:spPr>
          <a:xfrm>
            <a:off x="9383928" y="1389951"/>
            <a:ext cx="1453013" cy="556989"/>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IMPACT</a:t>
            </a:r>
          </a:p>
        </p:txBody>
      </p:sp>
      <p:sp>
        <p:nvSpPr>
          <p:cNvPr id="2" name="Rectangle 1">
            <a:extLst>
              <a:ext uri="{FF2B5EF4-FFF2-40B4-BE49-F238E27FC236}">
                <a16:creationId xmlns:a16="http://schemas.microsoft.com/office/drawing/2014/main" id="{8B049296-C28D-4FF5-A290-60246174EB61}"/>
              </a:ext>
            </a:extLst>
          </p:cNvPr>
          <p:cNvSpPr/>
          <p:nvPr/>
        </p:nvSpPr>
        <p:spPr>
          <a:xfrm>
            <a:off x="2761365" y="1399920"/>
            <a:ext cx="1581670" cy="56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ACTIVITIES</a:t>
            </a:r>
          </a:p>
        </p:txBody>
      </p:sp>
      <p:sp>
        <p:nvSpPr>
          <p:cNvPr id="27" name="Rectangle 26">
            <a:extLst>
              <a:ext uri="{FF2B5EF4-FFF2-40B4-BE49-F238E27FC236}">
                <a16:creationId xmlns:a16="http://schemas.microsoft.com/office/drawing/2014/main" id="{1653FFFA-4524-4E59-814F-E3302C7B3E19}"/>
              </a:ext>
            </a:extLst>
          </p:cNvPr>
          <p:cNvSpPr/>
          <p:nvPr/>
        </p:nvSpPr>
        <p:spPr>
          <a:xfrm>
            <a:off x="9383929" y="2228514"/>
            <a:ext cx="1454188" cy="3772237"/>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Enhance Interoperability (More availability of EHR data for research and public health)</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Reduce burden on providers, and patients</a:t>
            </a:r>
            <a:endParaRPr kumimoji="0" lang="en-US" sz="825"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B2D3877B-9892-4DD7-94D0-CDD7FAFAF169}"/>
              </a:ext>
            </a:extLst>
          </p:cNvPr>
          <p:cNvSpPr/>
          <p:nvPr/>
        </p:nvSpPr>
        <p:spPr>
          <a:xfrm>
            <a:off x="4657890" y="4281217"/>
            <a:ext cx="1250222" cy="80812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MedMorph /HL7 Website and publication citations</a:t>
            </a:r>
          </a:p>
        </p:txBody>
      </p:sp>
      <p:sp>
        <p:nvSpPr>
          <p:cNvPr id="34" name="Arrow: Right 33">
            <a:extLst>
              <a:ext uri="{FF2B5EF4-FFF2-40B4-BE49-F238E27FC236}">
                <a16:creationId xmlns:a16="http://schemas.microsoft.com/office/drawing/2014/main" id="{D6E14635-8934-4503-965B-41F4637E5AA2}"/>
              </a:ext>
            </a:extLst>
          </p:cNvPr>
          <p:cNvSpPr/>
          <p:nvPr/>
        </p:nvSpPr>
        <p:spPr>
          <a:xfrm flipV="1">
            <a:off x="4342219" y="2455673"/>
            <a:ext cx="300962" cy="89675"/>
          </a:xfrm>
          <a:prstGeom prst="rightArrow">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Arrow: Right 34">
            <a:extLst>
              <a:ext uri="{FF2B5EF4-FFF2-40B4-BE49-F238E27FC236}">
                <a16:creationId xmlns:a16="http://schemas.microsoft.com/office/drawing/2014/main" id="{26EFD591-314F-4EB5-BD02-50BC000E70D9}"/>
              </a:ext>
            </a:extLst>
          </p:cNvPr>
          <p:cNvSpPr/>
          <p:nvPr/>
        </p:nvSpPr>
        <p:spPr>
          <a:xfrm flipV="1">
            <a:off x="4345371" y="5493091"/>
            <a:ext cx="286348" cy="89675"/>
          </a:xfrm>
          <a:prstGeom prst="rightArrow">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ight Brace 35">
            <a:extLst>
              <a:ext uri="{FF2B5EF4-FFF2-40B4-BE49-F238E27FC236}">
                <a16:creationId xmlns:a16="http://schemas.microsoft.com/office/drawing/2014/main" id="{F65836E5-43F4-48C8-BBF1-A34DE75B45CC}"/>
              </a:ext>
            </a:extLst>
          </p:cNvPr>
          <p:cNvSpPr/>
          <p:nvPr/>
        </p:nvSpPr>
        <p:spPr>
          <a:xfrm>
            <a:off x="5916657" y="2455673"/>
            <a:ext cx="345573" cy="3181457"/>
          </a:xfrm>
          <a:prstGeom prst="rightBrace">
            <a:avLst>
              <a:gd name="adj1" fmla="val 8333"/>
              <a:gd name="adj2" fmla="val 50261"/>
            </a:avLst>
          </a:prstGeom>
          <a:ln w="5080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DA800907-E621-43FE-87E8-A1040DDBE928}"/>
              </a:ext>
            </a:extLst>
          </p:cNvPr>
          <p:cNvSpPr/>
          <p:nvPr/>
        </p:nvSpPr>
        <p:spPr>
          <a:xfrm>
            <a:off x="6259024" y="2228514"/>
            <a:ext cx="1243091" cy="377223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Increased capacity to quickly analyze, interpret, and act on data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Data used for evidence-based decisions by public health agencies and researchers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Arrow: Right 37">
            <a:extLst>
              <a:ext uri="{FF2B5EF4-FFF2-40B4-BE49-F238E27FC236}">
                <a16:creationId xmlns:a16="http://schemas.microsoft.com/office/drawing/2014/main" id="{696A51B9-8AAA-4C3B-8DD3-82A939A33614}"/>
              </a:ext>
            </a:extLst>
          </p:cNvPr>
          <p:cNvSpPr/>
          <p:nvPr/>
        </p:nvSpPr>
        <p:spPr>
          <a:xfrm flipV="1">
            <a:off x="7488936" y="3981463"/>
            <a:ext cx="195044" cy="159653"/>
          </a:xfrm>
          <a:prstGeom prst="rightArrow">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Arrow: Right 39">
            <a:extLst>
              <a:ext uri="{FF2B5EF4-FFF2-40B4-BE49-F238E27FC236}">
                <a16:creationId xmlns:a16="http://schemas.microsoft.com/office/drawing/2014/main" id="{D753F039-48F0-464F-9770-EFBE9155E637}"/>
              </a:ext>
            </a:extLst>
          </p:cNvPr>
          <p:cNvSpPr/>
          <p:nvPr/>
        </p:nvSpPr>
        <p:spPr>
          <a:xfrm flipV="1">
            <a:off x="9202061" y="3981463"/>
            <a:ext cx="181868" cy="159653"/>
          </a:xfrm>
          <a:prstGeom prst="rightArrow">
            <a:avLst>
              <a:gd name="adj1" fmla="val 42492"/>
              <a:gd name="adj2" fmla="val 50000"/>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BB9C654-969C-4D3D-99C6-31BE510287E1}"/>
              </a:ext>
            </a:extLst>
          </p:cNvPr>
          <p:cNvSpPr/>
          <p:nvPr/>
        </p:nvSpPr>
        <p:spPr>
          <a:xfrm>
            <a:off x="4661815" y="3048000"/>
            <a:ext cx="1243091" cy="100760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Collaboration, communication among stakeholders, partners, and end users</a:t>
            </a:r>
          </a:p>
        </p:txBody>
      </p:sp>
      <p:sp>
        <p:nvSpPr>
          <p:cNvPr id="49" name="Right Brace 48">
            <a:extLst>
              <a:ext uri="{FF2B5EF4-FFF2-40B4-BE49-F238E27FC236}">
                <a16:creationId xmlns:a16="http://schemas.microsoft.com/office/drawing/2014/main" id="{6615B32B-DE77-40B9-82B9-2A990C7AC8BE}"/>
              </a:ext>
            </a:extLst>
          </p:cNvPr>
          <p:cNvSpPr/>
          <p:nvPr/>
        </p:nvSpPr>
        <p:spPr>
          <a:xfrm flipH="1">
            <a:off x="4523020" y="3835641"/>
            <a:ext cx="137376" cy="701533"/>
          </a:xfrm>
          <a:prstGeom prst="rightBrace">
            <a:avLst>
              <a:gd name="adj1" fmla="val 8333"/>
              <a:gd name="adj2" fmla="val 60969"/>
            </a:avLst>
          </a:prstGeom>
          <a:ln w="5080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D98EA14-AAE3-4B05-939E-30B3A2910407}"/>
              </a:ext>
            </a:extLst>
          </p:cNvPr>
          <p:cNvSpPr txBox="1"/>
          <p:nvPr/>
        </p:nvSpPr>
        <p:spPr>
          <a:xfrm>
            <a:off x="1706782" y="309408"/>
            <a:ext cx="8637368"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MedMorph Logic Model (Long-term: &gt; 3 years)</a:t>
            </a:r>
          </a:p>
        </p:txBody>
      </p:sp>
      <p:sp>
        <p:nvSpPr>
          <p:cNvPr id="10" name="Rectangle 9">
            <a:extLst>
              <a:ext uri="{FF2B5EF4-FFF2-40B4-BE49-F238E27FC236}">
                <a16:creationId xmlns:a16="http://schemas.microsoft.com/office/drawing/2014/main" id="{B5DAD751-8F4F-4C1C-9ADF-70F442825139}"/>
              </a:ext>
            </a:extLst>
          </p:cNvPr>
          <p:cNvSpPr/>
          <p:nvPr/>
        </p:nvSpPr>
        <p:spPr>
          <a:xfrm>
            <a:off x="7704688" y="1389952"/>
            <a:ext cx="1497374" cy="58827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OUTCOMES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(Long-term &gt;3 years)</a:t>
            </a:r>
          </a:p>
        </p:txBody>
      </p:sp>
    </p:spTree>
    <p:extLst>
      <p:ext uri="{BB962C8B-B14F-4D97-AF65-F5344CB8AC3E}">
        <p14:creationId xmlns:p14="http://schemas.microsoft.com/office/powerpoint/2010/main" val="4290581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5CB4275-35FE-4AAD-9C84-D9D246BFF38C}"/>
              </a:ext>
            </a:extLst>
          </p:cNvPr>
          <p:cNvGraphicFramePr>
            <a:graphicFrameLocks noGrp="1"/>
          </p:cNvGraphicFramePr>
          <p:nvPr/>
        </p:nvGraphicFramePr>
        <p:xfrm>
          <a:off x="28575" y="1"/>
          <a:ext cx="12163425" cy="6857999"/>
        </p:xfrm>
        <a:graphic>
          <a:graphicData uri="http://schemas.openxmlformats.org/drawingml/2006/table">
            <a:tbl>
              <a:tblPr firstRow="1" firstCol="1" bandRow="1">
                <a:tableStyleId>{5C22544A-7EE6-4342-B048-85BDC9FD1C3A}</a:tableStyleId>
              </a:tblPr>
              <a:tblGrid>
                <a:gridCol w="1762125">
                  <a:extLst>
                    <a:ext uri="{9D8B030D-6E8A-4147-A177-3AD203B41FA5}">
                      <a16:colId xmlns:a16="http://schemas.microsoft.com/office/drawing/2014/main" val="3502466818"/>
                    </a:ext>
                  </a:extLst>
                </a:gridCol>
                <a:gridCol w="3121269">
                  <a:extLst>
                    <a:ext uri="{9D8B030D-6E8A-4147-A177-3AD203B41FA5}">
                      <a16:colId xmlns:a16="http://schemas.microsoft.com/office/drawing/2014/main" val="8949233"/>
                    </a:ext>
                  </a:extLst>
                </a:gridCol>
                <a:gridCol w="2403231">
                  <a:extLst>
                    <a:ext uri="{9D8B030D-6E8A-4147-A177-3AD203B41FA5}">
                      <a16:colId xmlns:a16="http://schemas.microsoft.com/office/drawing/2014/main" val="4197023692"/>
                    </a:ext>
                  </a:extLst>
                </a:gridCol>
                <a:gridCol w="2332892">
                  <a:extLst>
                    <a:ext uri="{9D8B030D-6E8A-4147-A177-3AD203B41FA5}">
                      <a16:colId xmlns:a16="http://schemas.microsoft.com/office/drawing/2014/main" val="4086604686"/>
                    </a:ext>
                  </a:extLst>
                </a:gridCol>
                <a:gridCol w="2543908">
                  <a:extLst>
                    <a:ext uri="{9D8B030D-6E8A-4147-A177-3AD203B41FA5}">
                      <a16:colId xmlns:a16="http://schemas.microsoft.com/office/drawing/2014/main" val="1152083112"/>
                    </a:ext>
                  </a:extLst>
                </a:gridCol>
              </a:tblGrid>
              <a:tr h="860066">
                <a:tc>
                  <a:txBody>
                    <a:bodyPr/>
                    <a:lstStyle/>
                    <a:p>
                      <a:pPr marL="0" marR="0" algn="l">
                        <a:spcBef>
                          <a:spcPts val="0"/>
                        </a:spcBef>
                        <a:spcAft>
                          <a:spcPts val="0"/>
                        </a:spcAft>
                      </a:pPr>
                      <a:r>
                        <a:rPr lang="en-US" sz="1800" dirty="0">
                          <a:effectLst/>
                        </a:rPr>
                        <a:t>Evaluation Plan</a:t>
                      </a:r>
                      <a:endParaRPr lang="en-US" sz="1800" dirty="0">
                        <a:effectLst/>
                        <a:latin typeface="Calibri" panose="020F0502020204030204" pitchFamily="34" charset="0"/>
                        <a:ea typeface="Calibri" panose="020F0502020204030204" pitchFamily="34" charset="0"/>
                      </a:endParaRPr>
                    </a:p>
                  </a:txBody>
                  <a:tcPr marL="68580" marR="68580" marT="0" marB="0" anchor="b"/>
                </a:tc>
                <a:tc gridSpan="4">
                  <a:txBody>
                    <a:bodyPr/>
                    <a:lstStyle/>
                    <a:p>
                      <a:pPr marL="0" marR="0" algn="ctr">
                        <a:spcBef>
                          <a:spcPts val="0"/>
                        </a:spcBef>
                        <a:spcAft>
                          <a:spcPts val="0"/>
                        </a:spcAft>
                      </a:pPr>
                      <a:r>
                        <a:rPr lang="en-US" sz="2400" dirty="0">
                          <a:effectLst/>
                        </a:rPr>
                        <a:t> </a:t>
                      </a:r>
                      <a:r>
                        <a:rPr lang="en-US" sz="1800" dirty="0">
                          <a:effectLst/>
                        </a:rPr>
                        <a:t>Examples of Processes and Measures for Short-term &amp; Long-term Evaluation Plans</a:t>
                      </a:r>
                    </a:p>
                    <a:p>
                      <a:pPr marL="0" marR="0" algn="ctr">
                        <a:spcBef>
                          <a:spcPts val="0"/>
                        </a:spcBef>
                        <a:spcAft>
                          <a:spcPts val="0"/>
                        </a:spcAft>
                      </a:pPr>
                      <a:r>
                        <a:rPr lang="en-US" sz="1800" dirty="0">
                          <a:effectLst/>
                        </a:rPr>
                        <a:t> </a:t>
                      </a:r>
                    </a:p>
                  </a:txBody>
                  <a:tcPr marL="68580" marR="68580" marT="0" marB="0"/>
                </a:tc>
                <a:tc hMerge="1">
                  <a:txBody>
                    <a:bodyPr/>
                    <a:lstStyle/>
                    <a:p>
                      <a:pPr marL="0" marR="0">
                        <a:spcBef>
                          <a:spcPts val="0"/>
                        </a:spcBef>
                        <a:spcAft>
                          <a:spcPts val="0"/>
                        </a:spcAft>
                      </a:pPr>
                      <a:endParaRPr lang="en-US" sz="1400" dirty="0">
                        <a:effectLst/>
                        <a:latin typeface="Calibri" panose="020F0502020204030204" pitchFamily="34" charset="0"/>
                        <a:ea typeface="Calibri" panose="020F0502020204030204" pitchFamily="34" charset="0"/>
                      </a:endParaRPr>
                    </a:p>
                  </a:txBody>
                  <a:tcPr marL="68580" marR="68580" marT="0" marB="0" anchor="b"/>
                </a:tc>
                <a:tc hMerge="1">
                  <a:txBody>
                    <a:bodyPr/>
                    <a:lstStyle/>
                    <a:p>
                      <a:pPr marL="0" marR="0">
                        <a:spcBef>
                          <a:spcPts val="0"/>
                        </a:spcBef>
                        <a:spcAft>
                          <a:spcPts val="0"/>
                        </a:spcAft>
                      </a:pPr>
                      <a:endParaRPr lang="en-US" sz="1400" dirty="0">
                        <a:effectLst/>
                        <a:latin typeface="Calibri" panose="020F0502020204030204" pitchFamily="34" charset="0"/>
                        <a:ea typeface="Calibri" panose="020F0502020204030204" pitchFamily="34" charset="0"/>
                      </a:endParaRPr>
                    </a:p>
                  </a:txBody>
                  <a:tcPr marL="68580" marR="68580" marT="0" marB="0" anchor="b"/>
                </a:tc>
                <a:tc hMerge="1">
                  <a:txBody>
                    <a:bodyPr/>
                    <a:lstStyle/>
                    <a:p>
                      <a:pPr marL="0" marR="0">
                        <a:spcBef>
                          <a:spcPts val="0"/>
                        </a:spcBef>
                        <a:spcAft>
                          <a:spcPts val="0"/>
                        </a:spcAft>
                      </a:pPr>
                      <a:endParaRPr lang="en-US" sz="1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534334894"/>
                  </a:ext>
                </a:extLst>
              </a:tr>
              <a:tr h="1600963">
                <a:tc rowSpan="2">
                  <a:txBody>
                    <a:bodyPr/>
                    <a:lstStyle/>
                    <a:p>
                      <a:pPr marL="0" marR="0" algn="l">
                        <a:spcBef>
                          <a:spcPts val="0"/>
                        </a:spcBef>
                        <a:spcAft>
                          <a:spcPts val="0"/>
                        </a:spcAft>
                      </a:pPr>
                      <a:r>
                        <a:rPr lang="en-US" sz="1800" dirty="0">
                          <a:effectLst/>
                        </a:rPr>
                        <a:t>Short-term </a:t>
                      </a:r>
                    </a:p>
                    <a:p>
                      <a:pPr marL="0" marR="0" algn="l">
                        <a:spcBef>
                          <a:spcPts val="0"/>
                        </a:spcBef>
                        <a:spcAft>
                          <a:spcPts val="0"/>
                        </a:spcAft>
                      </a:pPr>
                      <a:endParaRPr lang="en-US" sz="1800" dirty="0">
                        <a:effectLst/>
                      </a:endParaRP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rPr>
                        <a:t>(within 3 years)</a:t>
                      </a:r>
                    </a:p>
                  </a:txBody>
                  <a:tcPr marL="68580" marR="68580" marT="0" marB="0" anchor="ctr"/>
                </a:tc>
                <a:tc>
                  <a:txBody>
                    <a:bodyPr/>
                    <a:lstStyle/>
                    <a:p>
                      <a:pPr marL="0" marR="0">
                        <a:spcBef>
                          <a:spcPts val="0"/>
                        </a:spcBef>
                        <a:spcAft>
                          <a:spcPts val="0"/>
                        </a:spcAft>
                      </a:pPr>
                      <a:r>
                        <a:rPr lang="en-US" sz="1800" b="1" dirty="0">
                          <a:effectLst/>
                        </a:rPr>
                        <a:t>Technical Implementation</a:t>
                      </a:r>
                      <a:r>
                        <a:rPr lang="en-US" sz="1800" dirty="0">
                          <a:effectLst/>
                        </a:rPr>
                        <a:t>: </a:t>
                      </a:r>
                    </a:p>
                    <a:p>
                      <a:pPr marL="0" marR="0">
                        <a:spcBef>
                          <a:spcPts val="0"/>
                        </a:spcBef>
                        <a:spcAft>
                          <a:spcPts val="0"/>
                        </a:spcAft>
                      </a:pPr>
                      <a:r>
                        <a:rPr lang="en-US" sz="1800" dirty="0">
                          <a:effectLst/>
                        </a:rPr>
                        <a:t>Does it work? If not, what needs to change? </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a:effectLst/>
                        </a:rPr>
                        <a:t>e.g., cost/effort of technical implementation</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a:effectLst/>
                        </a:rPr>
                        <a:t>e.g., </a:t>
                      </a:r>
                      <a:r>
                        <a:rPr lang="en-US" sz="1800" kern="1200" dirty="0">
                          <a:solidFill>
                            <a:schemeClr val="dk1"/>
                          </a:solidFill>
                          <a:latin typeface="+mn-lt"/>
                          <a:ea typeface="+mn-ea"/>
                          <a:cs typeface="+mn-cs"/>
                        </a:rPr>
                        <a:t>number of components successfully implemented</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a:effectLst/>
                        </a:rPr>
                        <a:t>e.g., </a:t>
                      </a:r>
                      <a:r>
                        <a:rPr lang="en-US" sz="1800" kern="1200" dirty="0">
                          <a:solidFill>
                            <a:schemeClr val="dk1"/>
                          </a:solidFill>
                          <a:effectLst/>
                          <a:latin typeface="+mn-lt"/>
                          <a:ea typeface="+mn-ea"/>
                          <a:cs typeface="+mn-cs"/>
                        </a:rPr>
                        <a:t>Perceived difficulty in component implementation</a:t>
                      </a:r>
                      <a:r>
                        <a:rPr lang="en-US" sz="1800" dirty="0">
                          <a:effectLst/>
                        </a:rPr>
                        <a:t> </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429492172"/>
                  </a:ext>
                </a:extLst>
              </a:tr>
              <a:tr h="1829673">
                <a:tc vMerge="1">
                  <a:txBody>
                    <a:bodyPr/>
                    <a:lstStyle/>
                    <a:p>
                      <a:endParaRPr lang="en-US"/>
                    </a:p>
                  </a:txBody>
                  <a:tcPr/>
                </a:tc>
                <a:tc>
                  <a:txBody>
                    <a:bodyPr/>
                    <a:lstStyle/>
                    <a:p>
                      <a:pPr marL="0" marR="0">
                        <a:spcBef>
                          <a:spcPts val="0"/>
                        </a:spcBef>
                        <a:spcAft>
                          <a:spcPts val="0"/>
                        </a:spcAft>
                      </a:pPr>
                      <a:r>
                        <a:rPr lang="en-US" sz="1800" b="1" dirty="0">
                          <a:effectLst/>
                        </a:rPr>
                        <a:t>Transition </a:t>
                      </a:r>
                      <a:r>
                        <a:rPr lang="en-US" sz="1800" b="0" dirty="0">
                          <a:effectLst/>
                        </a:rPr>
                        <a:t>(Change Management</a:t>
                      </a:r>
                      <a:r>
                        <a:rPr lang="en-US" sz="1800" dirty="0">
                          <a:effectLst/>
                        </a:rPr>
                        <a:t>): </a:t>
                      </a:r>
                    </a:p>
                    <a:p>
                      <a:pPr marL="0" marR="0">
                        <a:spcBef>
                          <a:spcPts val="0"/>
                        </a:spcBef>
                        <a:spcAft>
                          <a:spcPts val="0"/>
                        </a:spcAft>
                      </a:pPr>
                      <a:r>
                        <a:rPr lang="en-US" sz="1800" kern="1200" dirty="0">
                          <a:solidFill>
                            <a:schemeClr val="dk1"/>
                          </a:solidFill>
                          <a:latin typeface="+mn-lt"/>
                          <a:ea typeface="+mn-ea"/>
                          <a:cs typeface="+mn-cs"/>
                        </a:rPr>
                        <a:t>Which factors motivate operational change and successful implementation</a:t>
                      </a:r>
                      <a:r>
                        <a:rPr lang="en-US" sz="1800" dirty="0">
                          <a:effectLst/>
                        </a:rPr>
                        <a:t>? </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a:effectLst/>
                        </a:rPr>
                        <a:t>e.g., cost/effort of training</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a:effectLst/>
                        </a:rPr>
                        <a:t>e.g., number of employees/users trained </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a:effectLst/>
                        </a:rPr>
                        <a:t>e.g., quality of training and change management process</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269942929"/>
                  </a:ext>
                </a:extLst>
              </a:tr>
              <a:tr h="1631586">
                <a:tc rowSpan="2">
                  <a:txBody>
                    <a:bodyPr/>
                    <a:lstStyle/>
                    <a:p>
                      <a:pPr marL="0" marR="0">
                        <a:spcBef>
                          <a:spcPts val="0"/>
                        </a:spcBef>
                        <a:spcAft>
                          <a:spcPts val="0"/>
                        </a:spcAft>
                      </a:pPr>
                      <a:r>
                        <a:rPr lang="en-US" sz="1800" dirty="0">
                          <a:effectLst/>
                        </a:rPr>
                        <a:t>Long-term </a:t>
                      </a:r>
                    </a:p>
                    <a:p>
                      <a:pPr marL="0" marR="0">
                        <a:spcBef>
                          <a:spcPts val="0"/>
                        </a:spcBef>
                        <a:spcAft>
                          <a:spcPts val="0"/>
                        </a:spcAft>
                      </a:pPr>
                      <a:endParaRPr lang="en-US" sz="1800" dirty="0">
                        <a:effectLst/>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(&gt; 3 years)</a:t>
                      </a:r>
                    </a:p>
                  </a:txBody>
                  <a:tcPr marL="68580" marR="68580" marT="0" marB="0" anchor="ctr"/>
                </a:tc>
                <a:tc>
                  <a:txBody>
                    <a:bodyPr/>
                    <a:lstStyle/>
                    <a:p>
                      <a:pPr marL="0" marR="0">
                        <a:spcBef>
                          <a:spcPts val="0"/>
                        </a:spcBef>
                        <a:spcAft>
                          <a:spcPts val="0"/>
                        </a:spcAft>
                      </a:pPr>
                      <a:r>
                        <a:rPr lang="en-US" sz="1800" b="1" dirty="0">
                          <a:effectLst/>
                        </a:rPr>
                        <a:t>Usage Process (actual use</a:t>
                      </a:r>
                      <a:r>
                        <a:rPr lang="en-US" sz="1800" dirty="0">
                          <a:effectLst/>
                        </a:rPr>
                        <a:t>): </a:t>
                      </a:r>
                    </a:p>
                    <a:p>
                      <a:pPr marL="0" marR="0">
                        <a:spcBef>
                          <a:spcPts val="0"/>
                        </a:spcBef>
                        <a:spcAft>
                          <a:spcPts val="0"/>
                        </a:spcAft>
                      </a:pPr>
                      <a:r>
                        <a:rPr lang="en-US" sz="1800" dirty="0">
                          <a:effectLst/>
                        </a:rPr>
                        <a:t>Is it being used? Is use resulting in improvements? </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a:effectLst/>
                        </a:rPr>
                        <a:t>e.g., cost/effort of use</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a:effectLst/>
                        </a:rPr>
                        <a:t>e.g., % of case/queries electronically submitted</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a:effectLst/>
                        </a:rPr>
                        <a:t>e.g., quality outcomes of use (e.g., improved care)</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795915637"/>
                  </a:ext>
                </a:extLst>
              </a:tr>
              <a:tr h="935711">
                <a:tc vMerge="1">
                  <a:txBody>
                    <a:bodyPr/>
                    <a:lstStyle/>
                    <a:p>
                      <a:endParaRPr lang="en-US"/>
                    </a:p>
                  </a:txBody>
                  <a:tcPr/>
                </a:tc>
                <a:tc>
                  <a:txBody>
                    <a:bodyPr/>
                    <a:lstStyle/>
                    <a:p>
                      <a:pPr marL="0" marR="0">
                        <a:spcBef>
                          <a:spcPts val="0"/>
                        </a:spcBef>
                        <a:spcAft>
                          <a:spcPts val="0"/>
                        </a:spcAft>
                      </a:pPr>
                      <a:r>
                        <a:rPr lang="en-US" sz="1800" b="1" dirty="0">
                          <a:effectLst/>
                        </a:rPr>
                        <a:t>Optimization (Future</a:t>
                      </a:r>
                      <a:r>
                        <a:rPr lang="en-US" sz="1800" dirty="0">
                          <a:effectLst/>
                        </a:rPr>
                        <a:t>): </a:t>
                      </a:r>
                    </a:p>
                    <a:p>
                      <a:pPr marL="0" marR="0">
                        <a:spcBef>
                          <a:spcPts val="0"/>
                        </a:spcBef>
                        <a:spcAft>
                          <a:spcPts val="0"/>
                        </a:spcAft>
                      </a:pPr>
                      <a:r>
                        <a:rPr lang="en-US" sz="1800" dirty="0">
                          <a:effectLst/>
                        </a:rPr>
                        <a:t>Can we make it better? </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a:effectLst/>
                        </a:rPr>
                        <a:t>e.g., cost of process improvement</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a:effectLst/>
                        </a:rPr>
                        <a:t>e.g., number of changes made </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a:effectLst/>
                        </a:rPr>
                        <a:t>e.g., amount of improvement from previous process (delta) </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374177238"/>
                  </a:ext>
                </a:extLst>
              </a:tr>
            </a:tbl>
          </a:graphicData>
        </a:graphic>
      </p:graphicFrame>
      <p:graphicFrame>
        <p:nvGraphicFramePr>
          <p:cNvPr id="3" name="Table 3">
            <a:extLst>
              <a:ext uri="{FF2B5EF4-FFF2-40B4-BE49-F238E27FC236}">
                <a16:creationId xmlns:a16="http://schemas.microsoft.com/office/drawing/2014/main" id="{BB3587EE-A569-4C3D-AE27-B404A75B4086}"/>
              </a:ext>
            </a:extLst>
          </p:cNvPr>
          <p:cNvGraphicFramePr>
            <a:graphicFrameLocks noGrp="1"/>
          </p:cNvGraphicFramePr>
          <p:nvPr/>
        </p:nvGraphicFramePr>
        <p:xfrm>
          <a:off x="1793874" y="443441"/>
          <a:ext cx="10398125" cy="370840"/>
        </p:xfrm>
        <a:graphic>
          <a:graphicData uri="http://schemas.openxmlformats.org/drawingml/2006/table">
            <a:tbl>
              <a:tblPr firstRow="1" bandRow="1">
                <a:tableStyleId>{5C22544A-7EE6-4342-B048-85BDC9FD1C3A}</a:tableStyleId>
              </a:tblPr>
              <a:tblGrid>
                <a:gridCol w="3129818">
                  <a:extLst>
                    <a:ext uri="{9D8B030D-6E8A-4147-A177-3AD203B41FA5}">
                      <a16:colId xmlns:a16="http://schemas.microsoft.com/office/drawing/2014/main" val="3928031810"/>
                    </a:ext>
                  </a:extLst>
                </a:gridCol>
                <a:gridCol w="2391508">
                  <a:extLst>
                    <a:ext uri="{9D8B030D-6E8A-4147-A177-3AD203B41FA5}">
                      <a16:colId xmlns:a16="http://schemas.microsoft.com/office/drawing/2014/main" val="4062816376"/>
                    </a:ext>
                  </a:extLst>
                </a:gridCol>
                <a:gridCol w="2344615">
                  <a:extLst>
                    <a:ext uri="{9D8B030D-6E8A-4147-A177-3AD203B41FA5}">
                      <a16:colId xmlns:a16="http://schemas.microsoft.com/office/drawing/2014/main" val="1267726816"/>
                    </a:ext>
                  </a:extLst>
                </a:gridCol>
                <a:gridCol w="2532184">
                  <a:extLst>
                    <a:ext uri="{9D8B030D-6E8A-4147-A177-3AD203B41FA5}">
                      <a16:colId xmlns:a16="http://schemas.microsoft.com/office/drawing/2014/main" val="3819201455"/>
                    </a:ext>
                  </a:extLst>
                </a:gridCol>
              </a:tblGrid>
              <a:tr h="370840">
                <a:tc>
                  <a:txBody>
                    <a:bodyPr/>
                    <a:lstStyle/>
                    <a:p>
                      <a:r>
                        <a:rPr lang="en-US" dirty="0"/>
                        <a:t>Process</a:t>
                      </a:r>
                    </a:p>
                  </a:txBody>
                  <a:tcPr/>
                </a:tc>
                <a:tc>
                  <a:txBody>
                    <a:bodyPr/>
                    <a:lstStyle/>
                    <a:p>
                      <a:r>
                        <a:rPr lang="en-US" dirty="0"/>
                        <a:t>Measure: Cost</a:t>
                      </a:r>
                    </a:p>
                  </a:txBody>
                  <a:tcPr/>
                </a:tc>
                <a:tc>
                  <a:txBody>
                    <a:bodyPr/>
                    <a:lstStyle/>
                    <a:p>
                      <a:r>
                        <a:rPr lang="en-US" dirty="0"/>
                        <a:t>Measures: Quantity</a:t>
                      </a:r>
                    </a:p>
                  </a:txBody>
                  <a:tcPr/>
                </a:tc>
                <a:tc>
                  <a:txBody>
                    <a:bodyPr/>
                    <a:lstStyle/>
                    <a:p>
                      <a:r>
                        <a:rPr lang="en-US" dirty="0"/>
                        <a:t>Measures: Quality</a:t>
                      </a:r>
                    </a:p>
                  </a:txBody>
                  <a:tcPr/>
                </a:tc>
                <a:extLst>
                  <a:ext uri="{0D108BD9-81ED-4DB2-BD59-A6C34878D82A}">
                    <a16:rowId xmlns:a16="http://schemas.microsoft.com/office/drawing/2014/main" val="1844973151"/>
                  </a:ext>
                </a:extLst>
              </a:tr>
            </a:tbl>
          </a:graphicData>
        </a:graphic>
      </p:graphicFrame>
    </p:spTree>
    <p:extLst>
      <p:ext uri="{BB962C8B-B14F-4D97-AF65-F5344CB8AC3E}">
        <p14:creationId xmlns:p14="http://schemas.microsoft.com/office/powerpoint/2010/main" val="380102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00650-24E7-4399-9F9C-7EE0D9F4F3E7}"/>
              </a:ext>
            </a:extLst>
          </p:cNvPr>
          <p:cNvSpPr>
            <a:spLocks noGrp="1"/>
          </p:cNvSpPr>
          <p:nvPr>
            <p:ph type="title"/>
          </p:nvPr>
        </p:nvSpPr>
        <p:spPr/>
        <p:txBody>
          <a:bodyPr>
            <a:normAutofit/>
          </a:bodyPr>
          <a:lstStyle/>
          <a:p>
            <a:r>
              <a:rPr lang="en-US" sz="3600" b="0" dirty="0"/>
              <a:t>Discussion</a:t>
            </a:r>
          </a:p>
        </p:txBody>
      </p:sp>
      <p:sp>
        <p:nvSpPr>
          <p:cNvPr id="3" name="Content Placeholder 2">
            <a:extLst>
              <a:ext uri="{FF2B5EF4-FFF2-40B4-BE49-F238E27FC236}">
                <a16:creationId xmlns:a16="http://schemas.microsoft.com/office/drawing/2014/main" id="{F84DD85F-E4B6-4C77-BAA1-0C95D91E02B3}"/>
              </a:ext>
            </a:extLst>
          </p:cNvPr>
          <p:cNvSpPr>
            <a:spLocks noGrp="1"/>
          </p:cNvSpPr>
          <p:nvPr>
            <p:ph idx="1"/>
          </p:nvPr>
        </p:nvSpPr>
        <p:spPr/>
        <p:txBody>
          <a:bodyPr/>
          <a:lstStyle/>
          <a:p>
            <a:r>
              <a:rPr lang="en-US" dirty="0"/>
              <a:t>HL7 Connectathon and Ballot</a:t>
            </a:r>
          </a:p>
          <a:p>
            <a:r>
              <a:rPr lang="en-US" dirty="0"/>
              <a:t>LPHI REACHnet Use Case – Kristin Lyman</a:t>
            </a:r>
          </a:p>
          <a:p>
            <a:r>
              <a:rPr lang="en-US" dirty="0"/>
              <a:t>MedMorph Evaluation Workgroup</a:t>
            </a:r>
          </a:p>
        </p:txBody>
      </p:sp>
    </p:spTree>
    <p:extLst>
      <p:ext uri="{BB962C8B-B14F-4D97-AF65-F5344CB8AC3E}">
        <p14:creationId xmlns:p14="http://schemas.microsoft.com/office/powerpoint/2010/main" val="4062416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62F83-2BFE-47C4-9C98-FA24DB63B10A}"/>
              </a:ext>
            </a:extLst>
          </p:cNvPr>
          <p:cNvSpPr>
            <a:spLocks noGrp="1"/>
          </p:cNvSpPr>
          <p:nvPr>
            <p:ph type="title"/>
          </p:nvPr>
        </p:nvSpPr>
        <p:spPr/>
        <p:txBody>
          <a:bodyPr>
            <a:normAutofit/>
          </a:bodyPr>
          <a:lstStyle/>
          <a:p>
            <a:r>
              <a:rPr lang="en-US" sz="3600" b="0" dirty="0"/>
              <a:t>Announcements</a:t>
            </a:r>
          </a:p>
        </p:txBody>
      </p:sp>
      <p:sp>
        <p:nvSpPr>
          <p:cNvPr id="3" name="Content Placeholder 2">
            <a:extLst>
              <a:ext uri="{FF2B5EF4-FFF2-40B4-BE49-F238E27FC236}">
                <a16:creationId xmlns:a16="http://schemas.microsoft.com/office/drawing/2014/main" id="{132C7F09-E018-43C3-A3A1-D0A2906C6EAA}"/>
              </a:ext>
            </a:extLst>
          </p:cNvPr>
          <p:cNvSpPr>
            <a:spLocks noGrp="1"/>
          </p:cNvSpPr>
          <p:nvPr>
            <p:ph idx="1"/>
          </p:nvPr>
        </p:nvSpPr>
        <p:spPr>
          <a:xfrm>
            <a:off x="838200" y="1825624"/>
            <a:ext cx="10515600" cy="4879975"/>
          </a:xfrm>
        </p:spPr>
        <p:txBody>
          <a:bodyPr>
            <a:normAutofit/>
          </a:bodyPr>
          <a:lstStyle/>
          <a:p>
            <a:r>
              <a:rPr lang="en-US" dirty="0"/>
              <a:t>Next week is the HL7 Working Group Meeting (September 21-25)</a:t>
            </a:r>
          </a:p>
          <a:p>
            <a:pPr lvl="1"/>
            <a:r>
              <a:rPr lang="en-US" dirty="0">
                <a:hlinkClick r:id="rId2"/>
              </a:rPr>
              <a:t>https://www.hl7.org/events/working_group_meeting/2020/09/index.cfm</a:t>
            </a:r>
            <a:endParaRPr lang="en-US" dirty="0"/>
          </a:p>
          <a:p>
            <a:pPr lvl="1"/>
            <a:r>
              <a:rPr lang="en-US" dirty="0"/>
              <a:t>Registration is still open (early bird registration is closed)</a:t>
            </a:r>
          </a:p>
          <a:p>
            <a:pPr lvl="2"/>
            <a:r>
              <a:rPr lang="en-US" dirty="0"/>
              <a:t>Cost Member:  $300, Non-Member: $450</a:t>
            </a:r>
          </a:p>
          <a:p>
            <a:r>
              <a:rPr lang="en-US" dirty="0"/>
              <a:t>There will be no RA WG meeting next week September 23</a:t>
            </a:r>
            <a:r>
              <a:rPr lang="en-US" baseline="30000" dirty="0"/>
              <a:t>rd</a:t>
            </a:r>
            <a:r>
              <a:rPr lang="en-US" dirty="0"/>
              <a:t> due to HL7 WG Meeting</a:t>
            </a:r>
          </a:p>
          <a:p>
            <a:r>
              <a:rPr lang="en-US" dirty="0"/>
              <a:t>We are seeking organizations to participate in a MedMorph focused connectathon in early November   -</a:t>
            </a:r>
          </a:p>
          <a:p>
            <a:pPr lvl="1"/>
            <a:r>
              <a:rPr lang="en-US" dirty="0"/>
              <a:t>If you are interested in participating, please take a minute to complete the WebEx Poll to let us know which day(s) in November work best </a:t>
            </a:r>
          </a:p>
          <a:p>
            <a:pPr lvl="2"/>
            <a:r>
              <a:rPr lang="en-US" dirty="0"/>
              <a:t>We will select the day that works best and ensures we have EHR, Trusted Third Party, and Receiving Organization/Institution participation – we will need all 3</a:t>
            </a:r>
          </a:p>
        </p:txBody>
      </p:sp>
    </p:spTree>
    <p:extLst>
      <p:ext uri="{BB962C8B-B14F-4D97-AF65-F5344CB8AC3E}">
        <p14:creationId xmlns:p14="http://schemas.microsoft.com/office/powerpoint/2010/main" val="3695969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3771-479B-4440-B2A7-86E792FB0EE6}"/>
              </a:ext>
            </a:extLst>
          </p:cNvPr>
          <p:cNvSpPr>
            <a:spLocks noGrp="1"/>
          </p:cNvSpPr>
          <p:nvPr>
            <p:ph type="title"/>
          </p:nvPr>
        </p:nvSpPr>
        <p:spPr>
          <a:xfrm>
            <a:off x="536713" y="365125"/>
            <a:ext cx="10817087" cy="1325563"/>
          </a:xfrm>
        </p:spPr>
        <p:txBody>
          <a:bodyPr>
            <a:normAutofit/>
          </a:bodyPr>
          <a:lstStyle/>
          <a:p>
            <a:r>
              <a:rPr lang="en-US" sz="3600" b="0" dirty="0"/>
              <a:t>Upcoming MedMorph Meetings</a:t>
            </a:r>
          </a:p>
        </p:txBody>
      </p:sp>
      <p:sp>
        <p:nvSpPr>
          <p:cNvPr id="3" name="Content Placeholder 2">
            <a:extLst>
              <a:ext uri="{FF2B5EF4-FFF2-40B4-BE49-F238E27FC236}">
                <a16:creationId xmlns:a16="http://schemas.microsoft.com/office/drawing/2014/main" id="{1863E1D0-A7F5-4A2E-9459-7524CBCBD317}"/>
              </a:ext>
            </a:extLst>
          </p:cNvPr>
          <p:cNvSpPr>
            <a:spLocks noGrp="1"/>
          </p:cNvSpPr>
          <p:nvPr>
            <p:ph idx="1"/>
          </p:nvPr>
        </p:nvSpPr>
        <p:spPr>
          <a:xfrm>
            <a:off x="701040" y="1690688"/>
            <a:ext cx="11145520" cy="4802187"/>
          </a:xfrm>
        </p:spPr>
        <p:txBody>
          <a:bodyPr>
            <a:normAutofit fontScale="85000" lnSpcReduction="10000"/>
          </a:bodyPr>
          <a:lstStyle/>
          <a:p>
            <a:pPr marL="0" indent="0">
              <a:buNone/>
            </a:pPr>
            <a:r>
              <a:rPr lang="en-US" sz="3200" dirty="0">
                <a:solidFill>
                  <a:srgbClr val="0070C0"/>
                </a:solidFill>
              </a:rPr>
              <a:t>Next Full TEP Meeting</a:t>
            </a:r>
          </a:p>
          <a:p>
            <a:pPr marL="457200" lvl="1" indent="0">
              <a:lnSpc>
                <a:spcPct val="120000"/>
              </a:lnSpc>
              <a:spcAft>
                <a:spcPts val="600"/>
              </a:spcAft>
              <a:buNone/>
            </a:pPr>
            <a:r>
              <a:rPr lang="en-US" sz="2800" dirty="0"/>
              <a:t>Tuesday October 20</a:t>
            </a:r>
            <a:r>
              <a:rPr lang="en-US" sz="2800" baseline="30000" dirty="0"/>
              <a:t>th</a:t>
            </a:r>
            <a:r>
              <a:rPr lang="en-US" sz="2800" dirty="0"/>
              <a:t>, 3-4 pm ET / 2-3pm CT / 1-2 pm MT / 12-1 pm PT</a:t>
            </a:r>
          </a:p>
          <a:p>
            <a:pPr marL="0" indent="0">
              <a:buNone/>
            </a:pPr>
            <a:r>
              <a:rPr lang="en-US" sz="3200" dirty="0">
                <a:solidFill>
                  <a:srgbClr val="0070C0"/>
                </a:solidFill>
              </a:rPr>
              <a:t>Reference Architecture Workgroup (Weekly)</a:t>
            </a:r>
          </a:p>
          <a:p>
            <a:pPr marL="0" indent="0">
              <a:buNone/>
            </a:pPr>
            <a:r>
              <a:rPr lang="en-US" sz="3200" dirty="0"/>
              <a:t>Wednesdays @ 1-2pm ET / 12-1pm CT / 11am-12pm MT / 10-11am PT</a:t>
            </a:r>
          </a:p>
          <a:p>
            <a:pPr lvl="1">
              <a:lnSpc>
                <a:spcPct val="120000"/>
              </a:lnSpc>
              <a:spcAft>
                <a:spcPts val="600"/>
              </a:spcAft>
            </a:pPr>
            <a:r>
              <a:rPr lang="en-US" sz="2800" b="1" dirty="0"/>
              <a:t>Next Wednesday's RA meeting will be CANCELED (September 23</a:t>
            </a:r>
            <a:r>
              <a:rPr lang="en-US" sz="2800" b="1" baseline="30000" dirty="0"/>
              <a:t>rd</a:t>
            </a:r>
            <a:r>
              <a:rPr lang="en-US" sz="2800" b="1" dirty="0"/>
              <a:t>) due to HL7</a:t>
            </a:r>
          </a:p>
          <a:p>
            <a:pPr lvl="1">
              <a:lnSpc>
                <a:spcPct val="120000"/>
              </a:lnSpc>
              <a:spcAft>
                <a:spcPts val="600"/>
              </a:spcAft>
            </a:pPr>
            <a:r>
              <a:rPr lang="en-US" sz="2800" b="1" dirty="0"/>
              <a:t>We will resume normal meeting schedule September 30</a:t>
            </a:r>
            <a:r>
              <a:rPr lang="en-US" sz="2800" b="1" baseline="30000" dirty="0"/>
              <a:t>th</a:t>
            </a:r>
            <a:r>
              <a:rPr lang="en-US" sz="2800" b="1" dirty="0"/>
              <a:t> </a:t>
            </a:r>
            <a:r>
              <a:rPr lang="en-US" sz="2800" dirty="0"/>
              <a:t>	</a:t>
            </a:r>
          </a:p>
          <a:p>
            <a:pPr marL="0" indent="0">
              <a:buNone/>
            </a:pPr>
            <a:r>
              <a:rPr lang="en-US" sz="3200" dirty="0">
                <a:solidFill>
                  <a:srgbClr val="0070C0"/>
                </a:solidFill>
              </a:rPr>
              <a:t>Consolidated Use Case Workgroups (Weekly) – no schedule change due to HL7</a:t>
            </a:r>
          </a:p>
          <a:p>
            <a:pPr marL="0" indent="0">
              <a:buNone/>
            </a:pPr>
            <a:r>
              <a:rPr lang="en-US" sz="3200" dirty="0"/>
              <a:t>	</a:t>
            </a:r>
            <a:r>
              <a:rPr lang="en-US" dirty="0"/>
              <a:t>Thursdays @ 12-1pm ET / 11-12 am CT / 10am-11 am MT / 9-10 am PT</a:t>
            </a:r>
          </a:p>
          <a:p>
            <a:pPr marL="0" indent="0">
              <a:buNone/>
            </a:pPr>
            <a:r>
              <a:rPr lang="en-US" sz="3200" dirty="0">
                <a:solidFill>
                  <a:srgbClr val="0070C0"/>
                </a:solidFill>
              </a:rPr>
              <a:t>Evaluation Workgroup – no schedule change due to HL7</a:t>
            </a:r>
          </a:p>
          <a:p>
            <a:pPr marL="0" indent="0">
              <a:buNone/>
            </a:pPr>
            <a:r>
              <a:rPr lang="en-US" sz="3200" dirty="0">
                <a:solidFill>
                  <a:srgbClr val="0070C0"/>
                </a:solidFill>
              </a:rPr>
              <a:t>	</a:t>
            </a:r>
            <a:r>
              <a:rPr lang="en-US" dirty="0"/>
              <a:t>Thursdays @ 10 -11 am ET/ 9-10 am CT/ 8-9 am MT/ 7-8 am PT</a:t>
            </a:r>
          </a:p>
          <a:p>
            <a:pPr marL="457200" lvl="1" indent="0">
              <a:buNone/>
            </a:pPr>
            <a:endParaRPr lang="en-US" dirty="0"/>
          </a:p>
          <a:p>
            <a:endParaRPr lang="en-US" sz="3200" dirty="0"/>
          </a:p>
          <a:p>
            <a:endParaRPr lang="en-US" sz="3200" dirty="0"/>
          </a:p>
        </p:txBody>
      </p:sp>
    </p:spTree>
    <p:extLst>
      <p:ext uri="{BB962C8B-B14F-4D97-AF65-F5344CB8AC3E}">
        <p14:creationId xmlns:p14="http://schemas.microsoft.com/office/powerpoint/2010/main" val="4006894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232064" y="11689"/>
            <a:ext cx="10515600" cy="1325563"/>
          </a:xfrm>
        </p:spPr>
        <p:txBody>
          <a:bodyPr>
            <a:normAutofit/>
          </a:bodyPr>
          <a:lstStyle/>
          <a:p>
            <a:r>
              <a:rPr lang="en-US" sz="3600" b="0"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232064" y="1212561"/>
            <a:ext cx="11634354" cy="5520748"/>
          </a:xfrm>
        </p:spPr>
        <p:txBody>
          <a:bodyPr>
            <a:normAutofit/>
          </a:bodyPr>
          <a:lstStyle/>
          <a:p>
            <a:pPr marL="0" indent="0">
              <a:buNone/>
            </a:pPr>
            <a:r>
              <a:rPr lang="en-US" sz="2000" dirty="0"/>
              <a:t>CDC Team</a:t>
            </a:r>
          </a:p>
          <a:p>
            <a:pPr lvl="1"/>
            <a:r>
              <a:rPr lang="en-US" sz="1800" dirty="0"/>
              <a:t>Maria Michaels: </a:t>
            </a:r>
            <a:r>
              <a:rPr lang="en-US" sz="1800" dirty="0">
                <a:hlinkClick r:id="rId2"/>
              </a:rPr>
              <a:t>ktx2@cdc.gov</a:t>
            </a:r>
            <a:r>
              <a:rPr lang="en-US" sz="1800" dirty="0"/>
              <a:t> </a:t>
            </a:r>
          </a:p>
          <a:p>
            <a:pPr lvl="1"/>
            <a:r>
              <a:rPr lang="en-US" sz="1800" dirty="0"/>
              <a:t>Wendy Blumenthal: </a:t>
            </a:r>
            <a:r>
              <a:rPr lang="en-US" sz="1800" dirty="0">
                <a:hlinkClick r:id="rId3"/>
              </a:rPr>
              <a:t>wfb6@cdc.gov</a:t>
            </a:r>
            <a:endParaRPr lang="en-US" sz="1800" dirty="0"/>
          </a:p>
          <a:p>
            <a:pPr lvl="1"/>
            <a:r>
              <a:rPr lang="en-US" sz="1800" dirty="0"/>
              <a:t>Arun Srinivasan: </a:t>
            </a:r>
            <a:r>
              <a:rPr lang="en-US" sz="1800" dirty="0">
                <a:hlinkClick r:id="rId4"/>
              </a:rPr>
              <a:t>fos2@cdc.gov</a:t>
            </a:r>
            <a:endParaRPr lang="en-US" sz="1800" dirty="0"/>
          </a:p>
          <a:p>
            <a:pPr lvl="1"/>
            <a:r>
              <a:rPr lang="en-US" sz="1800" dirty="0"/>
              <a:t>Syed Sameemuddin: </a:t>
            </a:r>
            <a:r>
              <a:rPr lang="en-US" sz="1800" dirty="0">
                <a:hlinkClick r:id="rId5"/>
              </a:rPr>
              <a:t>puv5@cdc.gov</a:t>
            </a:r>
            <a:endParaRPr lang="en-US" sz="1800" dirty="0"/>
          </a:p>
          <a:p>
            <a:pPr lvl="1"/>
            <a:r>
              <a:rPr lang="en-US" sz="1800" dirty="0"/>
              <a:t>Aaron Harris: </a:t>
            </a:r>
            <a:r>
              <a:rPr lang="en-US" sz="1800" dirty="0">
                <a:hlinkClick r:id="rId6"/>
              </a:rPr>
              <a:t>ieo9@cdc.gov</a:t>
            </a:r>
            <a:endParaRPr lang="en-US" sz="1800" dirty="0"/>
          </a:p>
          <a:p>
            <a:pPr lvl="1"/>
            <a:r>
              <a:rPr lang="en-US" sz="1800" dirty="0"/>
              <a:t>Brian Gugerty: </a:t>
            </a:r>
            <a:r>
              <a:rPr lang="en-US" sz="1800" dirty="0">
                <a:hlinkClick r:id="rId7"/>
              </a:rPr>
              <a:t>vaz6@cdc.gov</a:t>
            </a:r>
            <a:endParaRPr lang="en-US" sz="1800" dirty="0"/>
          </a:p>
          <a:p>
            <a:pPr lvl="1"/>
            <a:r>
              <a:rPr lang="en-US" sz="1800" dirty="0"/>
              <a:t>Cynthia Bush: </a:t>
            </a:r>
            <a:r>
              <a:rPr lang="en-US" sz="1800" dirty="0">
                <a:hlinkClick r:id="rId8"/>
              </a:rPr>
              <a:t>pdz1@cdc.gov</a:t>
            </a:r>
            <a:endParaRPr lang="en-US" sz="1800" dirty="0"/>
          </a:p>
          <a:p>
            <a:pPr lvl="1"/>
            <a:r>
              <a:rPr lang="en-US" sz="1800" dirty="0"/>
              <a:t>Aaron Harris: </a:t>
            </a:r>
            <a:r>
              <a:rPr lang="en-US" sz="1800" b="0" i="0" dirty="0">
                <a:solidFill>
                  <a:srgbClr val="222222"/>
                </a:solidFill>
                <a:effectLst/>
                <a:hlinkClick r:id="rId6"/>
              </a:rPr>
              <a:t>ieo9@cdc.gov</a:t>
            </a:r>
            <a:r>
              <a:rPr lang="en-US" sz="1800" b="0" i="0" dirty="0">
                <a:solidFill>
                  <a:srgbClr val="222222"/>
                </a:solidFill>
                <a:effectLst/>
              </a:rPr>
              <a:t> </a:t>
            </a:r>
            <a:endParaRPr lang="en-US" sz="1800" dirty="0"/>
          </a:p>
          <a:p>
            <a:pPr marL="0" indent="0">
              <a:buNone/>
            </a:pPr>
            <a:r>
              <a:rPr lang="en-US" sz="2000" dirty="0"/>
              <a:t>TEP Co-Chairs</a:t>
            </a:r>
          </a:p>
          <a:p>
            <a:pPr lvl="1"/>
            <a:r>
              <a:rPr lang="en-US" sz="1800" dirty="0"/>
              <a:t>John Loonsk: </a:t>
            </a:r>
            <a:r>
              <a:rPr lang="en-US" sz="1800" dirty="0">
                <a:hlinkClick r:id="rId9"/>
              </a:rPr>
              <a:t>john.loonsk@jhu.edu</a:t>
            </a:r>
            <a:endParaRPr lang="en-US" sz="1800" dirty="0"/>
          </a:p>
          <a:p>
            <a:pPr lvl="1"/>
            <a:r>
              <a:rPr lang="en-US" sz="1800" dirty="0"/>
              <a:t>Bill Lober: </a:t>
            </a:r>
            <a:r>
              <a:rPr lang="en-US" sz="1800" dirty="0">
                <a:hlinkClick r:id="rId10"/>
              </a:rPr>
              <a:t>lober@uw.edu</a:t>
            </a:r>
            <a:endParaRPr lang="en-US" sz="1800" dirty="0"/>
          </a:p>
          <a:p>
            <a:endParaRPr lang="en-US" sz="20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5529695" y="1337252"/>
            <a:ext cx="6845877" cy="5520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Technical Leads</a:t>
            </a:r>
          </a:p>
          <a:p>
            <a:pPr lvl="1"/>
            <a:r>
              <a:rPr lang="en-US" sz="1800" dirty="0"/>
              <a:t>Nagesh “Dragon” Bashyam: </a:t>
            </a:r>
            <a:r>
              <a:rPr lang="en-US" sz="1800" dirty="0">
                <a:solidFill>
                  <a:srgbClr val="0070C0"/>
                </a:solidFill>
                <a:hlinkClick r:id="rId11">
                  <a:extLst>
                    <a:ext uri="{A12FA001-AC4F-418D-AE19-62706E023703}">
                      <ahyp:hlinkClr xmlns:ahyp="http://schemas.microsoft.com/office/drawing/2018/hyperlinkcolor" val="tx"/>
                    </a:ext>
                  </a:extLst>
                </a:hlinkClick>
              </a:rPr>
              <a:t>nagesh.bashyam@drajer.com</a:t>
            </a:r>
            <a:r>
              <a:rPr lang="en-US" sz="1800" dirty="0">
                <a:solidFill>
                  <a:srgbClr val="0070C0"/>
                </a:solidFill>
              </a:rPr>
              <a:t> </a:t>
            </a:r>
          </a:p>
          <a:p>
            <a:pPr marL="0" indent="0">
              <a:buFont typeface="Arial" panose="020B0604020202020204" pitchFamily="34" charset="0"/>
              <a:buNone/>
            </a:pPr>
            <a:r>
              <a:rPr lang="en-US" sz="2000" dirty="0"/>
              <a:t>Support Team</a:t>
            </a:r>
          </a:p>
          <a:p>
            <a:pPr lvl="1"/>
            <a:r>
              <a:rPr lang="en-US" sz="1800" dirty="0"/>
              <a:t>Becky Angeles: </a:t>
            </a:r>
            <a:r>
              <a:rPr lang="en-US" sz="1800" dirty="0">
                <a:solidFill>
                  <a:srgbClr val="0070C0"/>
                </a:solidFill>
                <a:hlinkClick r:id="rId12">
                  <a:extLst>
                    <a:ext uri="{A12FA001-AC4F-418D-AE19-62706E023703}">
                      <ahyp:hlinkClr xmlns:ahyp="http://schemas.microsoft.com/office/drawing/2018/hyperlinkcolor" val="tx"/>
                    </a:ext>
                  </a:extLst>
                </a:hlinkClick>
              </a:rPr>
              <a:t>becky.angeles@carradora.com</a:t>
            </a:r>
            <a:r>
              <a:rPr lang="en-US" sz="1800" dirty="0"/>
              <a:t> </a:t>
            </a:r>
          </a:p>
          <a:p>
            <a:pPr lvl="1"/>
            <a:r>
              <a:rPr lang="en-US" sz="1800" dirty="0"/>
              <a:t>Jamie Parker: </a:t>
            </a:r>
            <a:r>
              <a:rPr lang="en-US" sz="1800" dirty="0">
                <a:solidFill>
                  <a:srgbClr val="0070C0"/>
                </a:solidFill>
                <a:hlinkClick r:id="rId13">
                  <a:extLst>
                    <a:ext uri="{A12FA001-AC4F-418D-AE19-62706E023703}">
                      <ahyp:hlinkClr xmlns:ahyp="http://schemas.microsoft.com/office/drawing/2018/hyperlinkcolor" val="tx"/>
                    </a:ext>
                  </a:extLst>
                </a:hlinkClick>
              </a:rPr>
              <a:t>jamie.parker@carradora.com</a:t>
            </a:r>
            <a:r>
              <a:rPr lang="en-US" sz="1800" dirty="0">
                <a:solidFill>
                  <a:srgbClr val="0070C0"/>
                </a:solidFill>
              </a:rPr>
              <a:t> </a:t>
            </a:r>
          </a:p>
          <a:p>
            <a:pPr lvl="1"/>
            <a:r>
              <a:rPr lang="en-US" sz="1800" dirty="0"/>
              <a:t>Kishore Bashyam: </a:t>
            </a:r>
            <a:r>
              <a:rPr lang="en-US" sz="1800" dirty="0">
                <a:solidFill>
                  <a:srgbClr val="0070C0"/>
                </a:solidFill>
                <a:hlinkClick r:id="rId14">
                  <a:extLst>
                    <a:ext uri="{A12FA001-AC4F-418D-AE19-62706E023703}">
                      <ahyp:hlinkClr xmlns:ahyp="http://schemas.microsoft.com/office/drawing/2018/hyperlinkcolor" val="tx"/>
                    </a:ext>
                  </a:extLst>
                </a:hlinkClick>
              </a:rPr>
              <a:t>kishore.bashyam@drajer.com</a:t>
            </a:r>
            <a:endParaRPr lang="en-US" sz="1800" dirty="0">
              <a:solidFill>
                <a:srgbClr val="0070C0"/>
              </a:solidFill>
            </a:endParaRPr>
          </a:p>
          <a:p>
            <a:pPr lvl="1"/>
            <a:r>
              <a:rPr lang="en-US" sz="1800" dirty="0"/>
              <a:t>Mike Flanigan: </a:t>
            </a:r>
            <a:r>
              <a:rPr lang="en-US" sz="1800" dirty="0">
                <a:solidFill>
                  <a:srgbClr val="0070C0"/>
                </a:solidFill>
                <a:hlinkClick r:id="rId15">
                  <a:extLst>
                    <a:ext uri="{A12FA001-AC4F-418D-AE19-62706E023703}">
                      <ahyp:hlinkClr xmlns:ahyp="http://schemas.microsoft.com/office/drawing/2018/hyperlinkcolor" val="tx"/>
                    </a:ext>
                  </a:extLst>
                </a:hlinkClick>
              </a:rPr>
              <a:t>mike.flanigan@carradora.com</a:t>
            </a:r>
            <a:endParaRPr lang="en-US" sz="1800" dirty="0">
              <a:solidFill>
                <a:srgbClr val="0070C0"/>
              </a:solidFill>
            </a:endParaRPr>
          </a:p>
          <a:p>
            <a:pPr marL="0" indent="0">
              <a:buFont typeface="Arial" panose="020B0604020202020204" pitchFamily="34" charset="0"/>
              <a:buNone/>
            </a:pPr>
            <a:r>
              <a:rPr lang="en-US" sz="2000" dirty="0"/>
              <a:t>Technical SME</a:t>
            </a:r>
          </a:p>
          <a:p>
            <a:pPr lvl="1"/>
            <a:r>
              <a:rPr lang="en-US" sz="1800" dirty="0"/>
              <a:t>Brett Marquard: </a:t>
            </a:r>
            <a:r>
              <a:rPr lang="en-US" sz="1800" dirty="0">
                <a:solidFill>
                  <a:srgbClr val="0070C0"/>
                </a:solidFill>
                <a:hlinkClick r:id="rId16">
                  <a:extLst>
                    <a:ext uri="{A12FA001-AC4F-418D-AE19-62706E023703}">
                      <ahyp:hlinkClr xmlns:ahyp="http://schemas.microsoft.com/office/drawing/2018/hyperlinkcolor" val="tx"/>
                    </a:ext>
                  </a:extLst>
                </a:hlinkClick>
              </a:rPr>
              <a:t>brett@waveoneassociates.com</a:t>
            </a:r>
            <a:endParaRPr lang="en-US" sz="1800" dirty="0">
              <a:solidFill>
                <a:srgbClr val="0070C0"/>
              </a:solidFill>
            </a:endParaRPr>
          </a:p>
          <a:p>
            <a:endParaRPr lang="en-US" sz="2000" dirty="0"/>
          </a:p>
        </p:txBody>
      </p:sp>
    </p:spTree>
    <p:extLst>
      <p:ext uri="{BB962C8B-B14F-4D97-AF65-F5344CB8AC3E}">
        <p14:creationId xmlns:p14="http://schemas.microsoft.com/office/powerpoint/2010/main" val="3756491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CB01-78FB-4D1D-85D3-57E872F332BE}"/>
              </a:ext>
            </a:extLst>
          </p:cNvPr>
          <p:cNvSpPr>
            <a:spLocks noGrp="1"/>
          </p:cNvSpPr>
          <p:nvPr>
            <p:ph type="title"/>
          </p:nvPr>
        </p:nvSpPr>
        <p:spPr/>
        <p:txBody>
          <a:bodyPr>
            <a:normAutofit/>
          </a:bodyPr>
          <a:lstStyle/>
          <a:p>
            <a:r>
              <a:rPr lang="en-US" sz="4000" dirty="0"/>
              <a:t>Appendix A: MedMorph General Information</a:t>
            </a:r>
          </a:p>
        </p:txBody>
      </p:sp>
    </p:spTree>
    <p:extLst>
      <p:ext uri="{BB962C8B-B14F-4D97-AF65-F5344CB8AC3E}">
        <p14:creationId xmlns:p14="http://schemas.microsoft.com/office/powerpoint/2010/main" val="760284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365236" y="2442999"/>
            <a:ext cx="7718611" cy="1501944"/>
          </a:xfrm>
          <a:prstGeom prst="roundRect">
            <a:avLst>
              <a:gd name="adj" fmla="val 583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srgbClr val="002060"/>
                </a:solidFill>
                <a:latin typeface="Calibri" panose="020F0502020204030204"/>
              </a:rPr>
              <a:t>Agile Development: Iterative Design-Build-Test Cycles (test case: Hepatitis C)</a:t>
            </a: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effectLst>
                <a:outerShdw blurRad="38100" dist="38100" dir="2700000" algn="tl">
                  <a:srgbClr val="000000">
                    <a:alpha val="43137"/>
                  </a:srgbClr>
                </a:outerShdw>
              </a:effectLst>
              <a:latin typeface="Calibri" panose="020F0502020204030204"/>
            </a:endParaRPr>
          </a:p>
        </p:txBody>
      </p:sp>
      <p:sp>
        <p:nvSpPr>
          <p:cNvPr id="2" name="Rectangle 1"/>
          <p:cNvSpPr/>
          <p:nvPr/>
        </p:nvSpPr>
        <p:spPr>
          <a:xfrm>
            <a:off x="117057" y="575472"/>
            <a:ext cx="10954355" cy="573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b="1" dirty="0">
                <a:solidFill>
                  <a:prstClr val="white"/>
                </a:solidFill>
                <a:effectLst>
                  <a:outerShdw blurRad="38100" dist="38100" dir="2700000" algn="tl">
                    <a:srgbClr val="000000">
                      <a:alpha val="43137"/>
                    </a:srgbClr>
                  </a:outerShdw>
                </a:effectLst>
                <a:latin typeface="Calibri" panose="020F0502020204030204"/>
              </a:rPr>
              <a:t>Technical Expert Panel:</a:t>
            </a:r>
          </a:p>
          <a:p>
            <a:pPr algn="ctr" defTabSz="914377">
              <a:defRPr/>
            </a:pPr>
            <a:r>
              <a:rPr lang="en-US" sz="1200" b="1" dirty="0">
                <a:solidFill>
                  <a:prstClr val="white"/>
                </a:solidFill>
                <a:latin typeface="Calibri" panose="020F0502020204030204"/>
              </a:rPr>
              <a:t>End Users, Data Recipients, Stakeholders – Including representatives of additional use cases</a:t>
            </a:r>
          </a:p>
        </p:txBody>
      </p:sp>
      <p:sp>
        <p:nvSpPr>
          <p:cNvPr id="8" name="Rounded Rectangle 7"/>
          <p:cNvSpPr/>
          <p:nvPr/>
        </p:nvSpPr>
        <p:spPr>
          <a:xfrm>
            <a:off x="117059" y="1815469"/>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Fully Modeled Use Cases</a:t>
            </a:r>
          </a:p>
          <a:p>
            <a:pPr algn="ctr" defTabSz="914377">
              <a:defRPr/>
            </a:pPr>
            <a:r>
              <a:rPr lang="en-US" sz="1400" b="1" dirty="0">
                <a:solidFill>
                  <a:prstClr val="white"/>
                </a:solidFill>
                <a:latin typeface="Calibri" panose="020F0502020204030204"/>
              </a:rPr>
              <a:t>Hepatitis C, Cancer, Healthcare Surveys</a:t>
            </a:r>
          </a:p>
        </p:txBody>
      </p:sp>
      <p:sp>
        <p:nvSpPr>
          <p:cNvPr id="9" name="Rounded Rectangle 8"/>
          <p:cNvSpPr/>
          <p:nvPr/>
        </p:nvSpPr>
        <p:spPr>
          <a:xfrm>
            <a:off x="117059" y="2442998"/>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Technological Strategies</a:t>
            </a:r>
          </a:p>
          <a:p>
            <a:pPr algn="ctr" defTabSz="914377">
              <a:defRPr/>
            </a:pPr>
            <a:r>
              <a:rPr lang="en-US" sz="1400" b="1" dirty="0">
                <a:solidFill>
                  <a:prstClr val="white"/>
                </a:solidFill>
                <a:latin typeface="Calibri" panose="020F0502020204030204"/>
              </a:rPr>
              <a:t>To develop scalable and extensible application</a:t>
            </a:r>
          </a:p>
        </p:txBody>
      </p:sp>
      <p:sp>
        <p:nvSpPr>
          <p:cNvPr id="10" name="Rounded Rectangle 9"/>
          <p:cNvSpPr/>
          <p:nvPr/>
        </p:nvSpPr>
        <p:spPr>
          <a:xfrm>
            <a:off x="117058" y="1815469"/>
            <a:ext cx="3219166" cy="55581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Fully Modeled Use Cases</a:t>
            </a:r>
          </a:p>
          <a:p>
            <a:pPr algn="ctr" defTabSz="914377">
              <a:defRPr/>
            </a:pPr>
            <a:r>
              <a:rPr lang="en-US" sz="1200" b="1" dirty="0">
                <a:solidFill>
                  <a:prstClr val="white"/>
                </a:solidFill>
                <a:latin typeface="Calibri" panose="020F0502020204030204"/>
              </a:rPr>
              <a:t>Hepatitis C, Cancer, Healthcare Surveys</a:t>
            </a:r>
          </a:p>
        </p:txBody>
      </p:sp>
      <p:sp>
        <p:nvSpPr>
          <p:cNvPr id="11" name="Rounded Rectangle 10"/>
          <p:cNvSpPr/>
          <p:nvPr/>
        </p:nvSpPr>
        <p:spPr>
          <a:xfrm>
            <a:off x="117058" y="2442998"/>
            <a:ext cx="3248178" cy="5558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Technological Strategies</a:t>
            </a:r>
          </a:p>
          <a:p>
            <a:pPr algn="ctr" defTabSz="914377">
              <a:defRPr/>
            </a:pPr>
            <a:r>
              <a:rPr lang="en-US" sz="1200" b="1" dirty="0">
                <a:solidFill>
                  <a:prstClr val="white"/>
                </a:solidFill>
                <a:latin typeface="Calibri" panose="020F0502020204030204"/>
              </a:rPr>
              <a:t>To develop scalable and extensible architecture</a:t>
            </a:r>
          </a:p>
        </p:txBody>
      </p:sp>
      <p:grpSp>
        <p:nvGrpSpPr>
          <p:cNvPr id="4" name="Group 3"/>
          <p:cNvGrpSpPr/>
          <p:nvPr/>
        </p:nvGrpSpPr>
        <p:grpSpPr>
          <a:xfrm>
            <a:off x="3352801" y="1815469"/>
            <a:ext cx="7718611" cy="555812"/>
            <a:chOff x="3352800" y="1815468"/>
            <a:chExt cx="7718611" cy="555812"/>
          </a:xfrm>
        </p:grpSpPr>
        <p:sp>
          <p:nvSpPr>
            <p:cNvPr id="12" name="Rounded Rectangle 11"/>
            <p:cNvSpPr/>
            <p:nvPr/>
          </p:nvSpPr>
          <p:spPr>
            <a:xfrm>
              <a:off x="3352800" y="1815468"/>
              <a:ext cx="7718611" cy="5558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Implementation Guides</a:t>
              </a:r>
            </a:p>
            <a:p>
              <a:pPr algn="ctr" defTabSz="914377">
                <a:defRPr/>
              </a:pPr>
              <a:r>
                <a:rPr lang="en-US" sz="1200" b="1" dirty="0">
                  <a:solidFill>
                    <a:prstClr val="white"/>
                  </a:solidFill>
                  <a:latin typeface="Calibri" panose="020F0502020204030204"/>
                </a:rPr>
                <a:t>For general use and for each use case</a:t>
              </a:r>
            </a:p>
          </p:txBody>
        </p:sp>
        <p:sp>
          <p:nvSpPr>
            <p:cNvPr id="74" name="Flowchart: Multidocument 73"/>
            <p:cNvSpPr/>
            <p:nvPr/>
          </p:nvSpPr>
          <p:spPr>
            <a:xfrm>
              <a:off x="3917575" y="1903773"/>
              <a:ext cx="636495" cy="358588"/>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grpSp>
      <p:sp>
        <p:nvSpPr>
          <p:cNvPr id="75" name="Flowchart: Process 74"/>
          <p:cNvSpPr/>
          <p:nvPr/>
        </p:nvSpPr>
        <p:spPr>
          <a:xfrm>
            <a:off x="5012325" y="6400670"/>
            <a:ext cx="6056779" cy="352228"/>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dirty="0">
                <a:solidFill>
                  <a:prstClr val="white"/>
                </a:solidFill>
                <a:latin typeface="Calibri" panose="020F0502020204030204"/>
              </a:rPr>
              <a:t>Measure and Evaluate</a:t>
            </a:r>
          </a:p>
        </p:txBody>
      </p:sp>
      <p:sp>
        <p:nvSpPr>
          <p:cNvPr id="77" name="Rounded Rectangle 76"/>
          <p:cNvSpPr/>
          <p:nvPr/>
        </p:nvSpPr>
        <p:spPr>
          <a:xfrm rot="16200000">
            <a:off x="8535620" y="3169406"/>
            <a:ext cx="6177425" cy="989557"/>
          </a:xfrm>
          <a:prstGeom prst="roundRect">
            <a:avLst>
              <a:gd name="adj" fmla="val 933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PRODUCTS:  </a:t>
            </a:r>
            <a:r>
              <a:rPr lang="en-US" dirty="0">
                <a:solidFill>
                  <a:prstClr val="white"/>
                </a:solidFill>
                <a:latin typeface="Calibri" panose="020F0502020204030204"/>
              </a:rPr>
              <a:t>Reference Architecture, Reference Implementation</a:t>
            </a:r>
          </a:p>
          <a:p>
            <a:pPr algn="ctr" defTabSz="914377">
              <a:defRPr/>
            </a:pPr>
            <a:r>
              <a:rPr lang="en-US" dirty="0">
                <a:solidFill>
                  <a:prstClr val="white"/>
                </a:solidFill>
                <a:latin typeface="Calibri" panose="020F0502020204030204"/>
              </a:rPr>
              <a:t>(Open Source Software) &amp;  Balloted Implementation Guides, Roadmap for Scalability and Sustainability</a:t>
            </a:r>
          </a:p>
        </p:txBody>
      </p:sp>
      <p:sp>
        <p:nvSpPr>
          <p:cNvPr id="66" name="Rectangle 65"/>
          <p:cNvSpPr/>
          <p:nvPr/>
        </p:nvSpPr>
        <p:spPr>
          <a:xfrm>
            <a:off x="126144" y="1195471"/>
            <a:ext cx="10954355" cy="57374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effectLst>
                  <a:outerShdw blurRad="38100" dist="38100" dir="2700000" algn="tl">
                    <a:srgbClr val="000000">
                      <a:alpha val="43137"/>
                    </a:srgbClr>
                  </a:outerShdw>
                </a:effectLst>
                <a:latin typeface="Calibri" panose="020F0502020204030204"/>
              </a:rPr>
              <a:t>Foundation of standards supported by health IT certification (CCDS/USCDI, APIs, FHIR)</a:t>
            </a:r>
            <a:endParaRPr lang="en-US" sz="1051" b="1" dirty="0">
              <a:solidFill>
                <a:prstClr val="white"/>
              </a:solidFill>
              <a:latin typeface="Calibri" panose="020F0502020204030204"/>
            </a:endParaRPr>
          </a:p>
        </p:txBody>
      </p:sp>
      <p:grpSp>
        <p:nvGrpSpPr>
          <p:cNvPr id="20" name="Group 19"/>
          <p:cNvGrpSpPr/>
          <p:nvPr/>
        </p:nvGrpSpPr>
        <p:grpSpPr>
          <a:xfrm>
            <a:off x="270060" y="4016662"/>
            <a:ext cx="3845465" cy="2334703"/>
            <a:chOff x="631512" y="3584623"/>
            <a:chExt cx="3631499" cy="2334702"/>
          </a:xfrm>
        </p:grpSpPr>
        <p:pic>
          <p:nvPicPr>
            <p:cNvPr id="56" name="Picture 5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7195" y="3760869"/>
              <a:ext cx="360965" cy="362813"/>
            </a:xfrm>
            <a:prstGeom prst="rect">
              <a:avLst/>
            </a:prstGeom>
          </p:spPr>
        </p:pic>
        <p:sp>
          <p:nvSpPr>
            <p:cNvPr id="57" name="TextBox 56"/>
            <p:cNvSpPr txBox="1"/>
            <p:nvPr/>
          </p:nvSpPr>
          <p:spPr>
            <a:xfrm>
              <a:off x="1151580" y="3786539"/>
              <a:ext cx="1041300"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Software</a:t>
              </a:r>
            </a:p>
          </p:txBody>
        </p:sp>
        <p:sp>
          <p:nvSpPr>
            <p:cNvPr id="58" name="TextBox 57"/>
            <p:cNvSpPr txBox="1"/>
            <p:nvPr/>
          </p:nvSpPr>
          <p:spPr>
            <a:xfrm>
              <a:off x="1184218" y="4202586"/>
              <a:ext cx="1921904"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Clinical organization</a:t>
              </a:r>
            </a:p>
          </p:txBody>
        </p:sp>
        <p:sp>
          <p:nvSpPr>
            <p:cNvPr id="59" name="TextBox 58"/>
            <p:cNvSpPr txBox="1"/>
            <p:nvPr/>
          </p:nvSpPr>
          <p:spPr>
            <a:xfrm>
              <a:off x="1182229" y="4620973"/>
              <a:ext cx="1438465"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EHR platform</a:t>
              </a:r>
            </a:p>
          </p:txBody>
        </p:sp>
        <p:grpSp>
          <p:nvGrpSpPr>
            <p:cNvPr id="72" name="Group 71"/>
            <p:cNvGrpSpPr/>
            <p:nvPr/>
          </p:nvGrpSpPr>
          <p:grpSpPr>
            <a:xfrm>
              <a:off x="839510" y="4209488"/>
              <a:ext cx="312072" cy="291609"/>
              <a:chOff x="162559" y="5670817"/>
              <a:chExt cx="313670" cy="291609"/>
            </a:xfrm>
          </p:grpSpPr>
          <p:sp>
            <p:nvSpPr>
              <p:cNvPr id="60" name="Rectangle 59"/>
              <p:cNvSpPr/>
              <p:nvPr/>
            </p:nvSpPr>
            <p:spPr>
              <a:xfrm>
                <a:off x="162559" y="5670817"/>
                <a:ext cx="313670" cy="291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prstClr val="white"/>
                  </a:solidFill>
                  <a:latin typeface="Calibri" panose="020F0502020204030204"/>
                </a:endParaRPr>
              </a:p>
            </p:txBody>
          </p:sp>
          <p:sp>
            <p:nvSpPr>
              <p:cNvPr id="61" name="Cross 60"/>
              <p:cNvSpPr/>
              <p:nvPr/>
            </p:nvSpPr>
            <p:spPr>
              <a:xfrm>
                <a:off x="231572" y="5733834"/>
                <a:ext cx="201952"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prstClr val="white"/>
                  </a:solidFill>
                  <a:latin typeface="Calibri" panose="020F0502020204030204"/>
                </a:endParaRPr>
              </a:p>
            </p:txBody>
          </p:sp>
        </p:grpSp>
        <p:sp>
          <p:nvSpPr>
            <p:cNvPr id="62" name="Flowchart: Magnetic Disk 61"/>
            <p:cNvSpPr/>
            <p:nvPr/>
          </p:nvSpPr>
          <p:spPr>
            <a:xfrm>
              <a:off x="863022" y="4657723"/>
              <a:ext cx="288560" cy="295835"/>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prstClr val="white"/>
                </a:solidFill>
                <a:latin typeface="Calibri" panose="020F0502020204030204"/>
              </a:endParaRPr>
            </a:p>
          </p:txBody>
        </p:sp>
        <p:sp>
          <p:nvSpPr>
            <p:cNvPr id="3" name="Rectangle 2"/>
            <p:cNvSpPr/>
            <p:nvPr/>
          </p:nvSpPr>
          <p:spPr>
            <a:xfrm>
              <a:off x="631512" y="3584623"/>
              <a:ext cx="3631499" cy="2334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 name="Flowchart: Connector 4"/>
            <p:cNvSpPr/>
            <p:nvPr/>
          </p:nvSpPr>
          <p:spPr>
            <a:xfrm>
              <a:off x="863623" y="5107134"/>
              <a:ext cx="287959" cy="25924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68" name="TextBox 67"/>
            <p:cNvSpPr txBox="1"/>
            <p:nvPr/>
          </p:nvSpPr>
          <p:spPr>
            <a:xfrm>
              <a:off x="1184994" y="5034677"/>
              <a:ext cx="3022522" cy="830997"/>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Other testing partners (e.g., public health departments, registries, health IT developers, etc.)</a:t>
              </a:r>
            </a:p>
          </p:txBody>
        </p:sp>
      </p:grpSp>
      <p:grpSp>
        <p:nvGrpSpPr>
          <p:cNvPr id="6" name="Group 5"/>
          <p:cNvGrpSpPr/>
          <p:nvPr/>
        </p:nvGrpSpPr>
        <p:grpSpPr>
          <a:xfrm>
            <a:off x="4184185" y="4002610"/>
            <a:ext cx="6895407" cy="2348753"/>
            <a:chOff x="4418814" y="3570572"/>
            <a:chExt cx="6660776" cy="2348753"/>
          </a:xfrm>
        </p:grpSpPr>
        <p:sp>
          <p:nvSpPr>
            <p:cNvPr id="30" name="Rectangle 29"/>
            <p:cNvSpPr/>
            <p:nvPr/>
          </p:nvSpPr>
          <p:spPr>
            <a:xfrm>
              <a:off x="4418814" y="3570572"/>
              <a:ext cx="6660776" cy="234875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b="1" dirty="0">
                  <a:solidFill>
                    <a:prstClr val="white"/>
                  </a:solidFill>
                  <a:effectLst>
                    <a:outerShdw blurRad="38100" dist="38100" dir="2700000" algn="tl">
                      <a:srgbClr val="000000">
                        <a:alpha val="43137"/>
                      </a:srgbClr>
                    </a:outerShdw>
                  </a:effectLst>
                  <a:latin typeface="Calibri" panose="020F0502020204030204"/>
                </a:rPr>
                <a:t>National Test Collaborative</a:t>
              </a:r>
            </a:p>
            <a:p>
              <a:pPr algn="ctr" defTabSz="914377">
                <a:defRPr/>
              </a:pPr>
              <a:r>
                <a:rPr lang="en-US" dirty="0">
                  <a:solidFill>
                    <a:prstClr val="white"/>
                  </a:solidFill>
                  <a:latin typeface="Calibri" panose="020F0502020204030204"/>
                </a:rPr>
                <a:t>Including a variety of clinical organizations and their EHR platforms</a:t>
              </a: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r>
                <a:rPr lang="en-US" dirty="0">
                  <a:solidFill>
                    <a:prstClr val="white"/>
                  </a:solidFill>
                  <a:latin typeface="Calibri" panose="020F0502020204030204"/>
                </a:rPr>
                <a:t>  </a:t>
              </a:r>
            </a:p>
          </p:txBody>
        </p:sp>
        <p:sp>
          <p:nvSpPr>
            <p:cNvPr id="31" name="Flowchart: Magnetic Disk 30"/>
            <p:cNvSpPr/>
            <p:nvPr/>
          </p:nvSpPr>
          <p:spPr>
            <a:xfrm>
              <a:off x="5133824" y="4531937"/>
              <a:ext cx="527701" cy="627529"/>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2" name="Rectangle 31"/>
            <p:cNvSpPr/>
            <p:nvPr/>
          </p:nvSpPr>
          <p:spPr>
            <a:xfrm>
              <a:off x="4486899" y="4531937"/>
              <a:ext cx="570700" cy="6185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4" name="Cross 33"/>
            <p:cNvSpPr/>
            <p:nvPr/>
          </p:nvSpPr>
          <p:spPr>
            <a:xfrm>
              <a:off x="4588531" y="4657444"/>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5" name="Flowchart: Magnetic Disk 34"/>
            <p:cNvSpPr/>
            <p:nvPr/>
          </p:nvSpPr>
          <p:spPr>
            <a:xfrm>
              <a:off x="5856315" y="5354553"/>
              <a:ext cx="345937" cy="439270"/>
            </a:xfrm>
            <a:prstGeom prst="flowChartMagneticDisk">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6" name="Rectangle 35"/>
            <p:cNvSpPr/>
            <p:nvPr/>
          </p:nvSpPr>
          <p:spPr>
            <a:xfrm>
              <a:off x="5404838" y="5360828"/>
              <a:ext cx="374125" cy="432995"/>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7" name="Cross 36"/>
            <p:cNvSpPr/>
            <p:nvPr/>
          </p:nvSpPr>
          <p:spPr>
            <a:xfrm>
              <a:off x="5478628" y="5457653"/>
              <a:ext cx="240875" cy="263562"/>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8" name="Flowchart: Magnetic Disk 37"/>
            <p:cNvSpPr/>
            <p:nvPr/>
          </p:nvSpPr>
          <p:spPr>
            <a:xfrm>
              <a:off x="6943207" y="4455999"/>
              <a:ext cx="664298" cy="862693"/>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9" name="Rectangle 38"/>
            <p:cNvSpPr/>
            <p:nvPr/>
          </p:nvSpPr>
          <p:spPr>
            <a:xfrm>
              <a:off x="6150462" y="4468324"/>
              <a:ext cx="718427" cy="8503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0" name="Cross 39"/>
            <p:cNvSpPr/>
            <p:nvPr/>
          </p:nvSpPr>
          <p:spPr>
            <a:xfrm>
              <a:off x="6306816" y="471087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1" name="Flowchart: Magnetic Disk 40"/>
            <p:cNvSpPr/>
            <p:nvPr/>
          </p:nvSpPr>
          <p:spPr>
            <a:xfrm>
              <a:off x="7103361" y="5551773"/>
              <a:ext cx="252931" cy="295835"/>
            </a:xfrm>
            <a:prstGeom prst="flowChartMagneticDisk">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2" name="Rectangle 41"/>
            <p:cNvSpPr/>
            <p:nvPr/>
          </p:nvSpPr>
          <p:spPr>
            <a:xfrm>
              <a:off x="6773059" y="5555999"/>
              <a:ext cx="273541" cy="291609"/>
            </a:xfrm>
            <a:prstGeom prst="rect">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3" name="Cross 42"/>
            <p:cNvSpPr/>
            <p:nvPr/>
          </p:nvSpPr>
          <p:spPr>
            <a:xfrm>
              <a:off x="6833243" y="5619016"/>
              <a:ext cx="176115"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4" name="Flowchart: Magnetic Disk 43"/>
            <p:cNvSpPr/>
            <p:nvPr/>
          </p:nvSpPr>
          <p:spPr>
            <a:xfrm>
              <a:off x="8461112" y="4514571"/>
              <a:ext cx="355710" cy="432084"/>
            </a:xfrm>
            <a:prstGeom prst="flowChartMagneticDisk">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5" name="Rectangle 44"/>
            <p:cNvSpPr/>
            <p:nvPr/>
          </p:nvSpPr>
          <p:spPr>
            <a:xfrm>
              <a:off x="7986181" y="4520744"/>
              <a:ext cx="384694" cy="4259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6" name="Cross 45"/>
            <p:cNvSpPr/>
            <p:nvPr/>
          </p:nvSpPr>
          <p:spPr>
            <a:xfrm>
              <a:off x="8054688" y="4598120"/>
              <a:ext cx="247681" cy="25925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7" name="Flowchart: Magnetic Disk 46"/>
            <p:cNvSpPr/>
            <p:nvPr/>
          </p:nvSpPr>
          <p:spPr>
            <a:xfrm>
              <a:off x="10559221" y="5316899"/>
              <a:ext cx="406524" cy="502022"/>
            </a:xfrm>
            <a:prstGeom prst="flowChartMagneticDisk">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8" name="Rectangle 47"/>
            <p:cNvSpPr/>
            <p:nvPr/>
          </p:nvSpPr>
          <p:spPr>
            <a:xfrm>
              <a:off x="10034276" y="5334827"/>
              <a:ext cx="439649" cy="49485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9" name="Cross 48"/>
            <p:cNvSpPr/>
            <p:nvPr/>
          </p:nvSpPr>
          <p:spPr>
            <a:xfrm>
              <a:off x="10127534" y="5437033"/>
              <a:ext cx="283062" cy="301214"/>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0" name="Flowchart: Magnetic Disk 49"/>
            <p:cNvSpPr/>
            <p:nvPr/>
          </p:nvSpPr>
          <p:spPr>
            <a:xfrm>
              <a:off x="8466976" y="5211113"/>
              <a:ext cx="527701" cy="62752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1" name="Rectangle 50"/>
            <p:cNvSpPr/>
            <p:nvPr/>
          </p:nvSpPr>
          <p:spPr>
            <a:xfrm>
              <a:off x="7820052" y="5211113"/>
              <a:ext cx="570700" cy="6185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2" name="Cross 51"/>
            <p:cNvSpPr/>
            <p:nvPr/>
          </p:nvSpPr>
          <p:spPr>
            <a:xfrm>
              <a:off x="7921683" y="533662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3" name="Flowchart: Magnetic Disk 52"/>
            <p:cNvSpPr/>
            <p:nvPr/>
          </p:nvSpPr>
          <p:spPr>
            <a:xfrm>
              <a:off x="9805505" y="4350504"/>
              <a:ext cx="652787" cy="842681"/>
            </a:xfrm>
            <a:prstGeom prst="flowChartMagneticDisk">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4" name="Rectangle 53"/>
            <p:cNvSpPr/>
            <p:nvPr/>
          </p:nvSpPr>
          <p:spPr>
            <a:xfrm>
              <a:off x="9023506" y="4350504"/>
              <a:ext cx="705978" cy="830642"/>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5" name="Cross 54"/>
            <p:cNvSpPr/>
            <p:nvPr/>
          </p:nvSpPr>
          <p:spPr>
            <a:xfrm>
              <a:off x="9176388" y="4513020"/>
              <a:ext cx="454534" cy="505609"/>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69" name="Flowchart: Connector 68"/>
            <p:cNvSpPr/>
            <p:nvPr/>
          </p:nvSpPr>
          <p:spPr>
            <a:xfrm>
              <a:off x="4571693" y="5341255"/>
              <a:ext cx="287959" cy="259240"/>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73" name="Flowchart: Connector 72"/>
            <p:cNvSpPr/>
            <p:nvPr/>
          </p:nvSpPr>
          <p:spPr>
            <a:xfrm>
              <a:off x="9087690" y="5230453"/>
              <a:ext cx="423404" cy="336200"/>
            </a:xfrm>
            <a:prstGeom prst="flowChartConnector">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76" name="Flowchart: Connector 75"/>
            <p:cNvSpPr/>
            <p:nvPr/>
          </p:nvSpPr>
          <p:spPr>
            <a:xfrm>
              <a:off x="10651731" y="4260364"/>
              <a:ext cx="337587" cy="327470"/>
            </a:xfrm>
            <a:prstGeom prst="flowChartConnector">
              <a:avLst/>
            </a:prstGeom>
            <a:solidFill>
              <a:srgbClr val="4F6A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0" name="Flowchart: Connector 79"/>
            <p:cNvSpPr/>
            <p:nvPr/>
          </p:nvSpPr>
          <p:spPr>
            <a:xfrm>
              <a:off x="4922303" y="5468095"/>
              <a:ext cx="404823" cy="361582"/>
            </a:xfrm>
            <a:prstGeom prst="flowChartConnector">
              <a:avLst/>
            </a:prstGeom>
            <a:solidFill>
              <a:srgbClr val="25B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1" name="Flowchart: Connector 80"/>
            <p:cNvSpPr/>
            <p:nvPr/>
          </p:nvSpPr>
          <p:spPr>
            <a:xfrm>
              <a:off x="7692225" y="4708841"/>
              <a:ext cx="182910" cy="182624"/>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2" name="Flowchart: Connector 81"/>
            <p:cNvSpPr/>
            <p:nvPr/>
          </p:nvSpPr>
          <p:spPr>
            <a:xfrm>
              <a:off x="6289939" y="5438299"/>
              <a:ext cx="397824" cy="37226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3" name="Flowchart: Connector 82"/>
            <p:cNvSpPr/>
            <p:nvPr/>
          </p:nvSpPr>
          <p:spPr>
            <a:xfrm>
              <a:off x="9165914" y="5624320"/>
              <a:ext cx="262697" cy="241354"/>
            </a:xfrm>
            <a:prstGeom prst="flowChartConnector">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4" name="Flowchart: Connector 83"/>
            <p:cNvSpPr/>
            <p:nvPr/>
          </p:nvSpPr>
          <p:spPr>
            <a:xfrm>
              <a:off x="9532207" y="5411634"/>
              <a:ext cx="481482" cy="454039"/>
            </a:xfrm>
            <a:prstGeom prst="flowChartConnector">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5" name="Flowchart: Connector 84"/>
            <p:cNvSpPr/>
            <p:nvPr/>
          </p:nvSpPr>
          <p:spPr>
            <a:xfrm>
              <a:off x="5763429" y="4802826"/>
              <a:ext cx="299206" cy="287657"/>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6" name="Flowchart: Connector 85"/>
            <p:cNvSpPr/>
            <p:nvPr/>
          </p:nvSpPr>
          <p:spPr>
            <a:xfrm>
              <a:off x="7430377" y="5341635"/>
              <a:ext cx="299206" cy="287657"/>
            </a:xfrm>
            <a:prstGeom prst="flowChartConnector">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7" name="Flowchart: Connector 86"/>
            <p:cNvSpPr/>
            <p:nvPr/>
          </p:nvSpPr>
          <p:spPr>
            <a:xfrm>
              <a:off x="10571706" y="4695212"/>
              <a:ext cx="201803" cy="164621"/>
            </a:xfrm>
            <a:prstGeom prst="flowChart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8" name="Flowchart: Connector 87"/>
            <p:cNvSpPr/>
            <p:nvPr/>
          </p:nvSpPr>
          <p:spPr>
            <a:xfrm>
              <a:off x="5661526" y="4249461"/>
              <a:ext cx="428074" cy="401089"/>
            </a:xfrm>
            <a:prstGeom prst="flowChartConnec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9" name="Flowchart: Connector 88"/>
            <p:cNvSpPr/>
            <p:nvPr/>
          </p:nvSpPr>
          <p:spPr>
            <a:xfrm>
              <a:off x="10651731" y="4953558"/>
              <a:ext cx="314391" cy="257555"/>
            </a:xfrm>
            <a:prstGeom prst="flowChartConnecto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grpSp>
      <p:grpSp>
        <p:nvGrpSpPr>
          <p:cNvPr id="71" name="Group 70"/>
          <p:cNvGrpSpPr/>
          <p:nvPr/>
        </p:nvGrpSpPr>
        <p:grpSpPr>
          <a:xfrm>
            <a:off x="3579163" y="2810313"/>
            <a:ext cx="7319679" cy="1281955"/>
            <a:chOff x="3769661" y="1434352"/>
            <a:chExt cx="7319678" cy="1281955"/>
          </a:xfrm>
        </p:grpSpPr>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69661" y="1434353"/>
              <a:ext cx="793375" cy="793375"/>
            </a:xfrm>
            <a:prstGeom prst="rect">
              <a:avLst/>
            </a:prstGeom>
          </p:spPr>
        </p:pic>
        <p:pic>
          <p:nvPicPr>
            <p:cNvPr id="13" name="Picture 1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01990" y="1434353"/>
              <a:ext cx="793375" cy="793375"/>
            </a:xfrm>
            <a:prstGeom prst="rect">
              <a:avLst/>
            </a:prstGeom>
          </p:spPr>
        </p:pic>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34319" y="1434353"/>
              <a:ext cx="793375" cy="793375"/>
            </a:xfrm>
            <a:prstGeom prst="rect">
              <a:avLst/>
            </a:prstGeom>
          </p:spPr>
        </p:pic>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66648" y="1434353"/>
              <a:ext cx="793375" cy="793375"/>
            </a:xfrm>
            <a:prstGeom prst="rect">
              <a:avLst/>
            </a:prstGeom>
          </p:spPr>
        </p:pic>
        <p:pic>
          <p:nvPicPr>
            <p:cNvPr id="16" name="Pictur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98977" y="1434353"/>
              <a:ext cx="793375" cy="793375"/>
            </a:xfrm>
            <a:prstGeom prst="rect">
              <a:avLst/>
            </a:prstGeom>
          </p:spPr>
        </p:pic>
        <p:pic>
          <p:nvPicPr>
            <p:cNvPr id="17" name="Picture 1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31306" y="1434352"/>
              <a:ext cx="793375" cy="793375"/>
            </a:xfrm>
            <a:prstGeom prst="rect">
              <a:avLst/>
            </a:prstGeom>
          </p:spPr>
        </p:pic>
        <p:pic>
          <p:nvPicPr>
            <p:cNvPr id="18" name="Picture 1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63635" y="1434352"/>
              <a:ext cx="793375" cy="793375"/>
            </a:xfrm>
            <a:prstGeom prst="rect">
              <a:avLst/>
            </a:prstGeom>
          </p:spPr>
        </p:pic>
        <p:pic>
          <p:nvPicPr>
            <p:cNvPr id="19" name="Picture 1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95964" y="1434352"/>
              <a:ext cx="793375" cy="793375"/>
            </a:xfrm>
            <a:prstGeom prst="rect">
              <a:avLst/>
            </a:prstGeom>
          </p:spPr>
        </p:pic>
        <p:sp>
          <p:nvSpPr>
            <p:cNvPr id="21" name="Curved Up Arrow 20"/>
            <p:cNvSpPr/>
            <p:nvPr/>
          </p:nvSpPr>
          <p:spPr>
            <a:xfrm>
              <a:off x="4294095"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2" name="Curved Up Arrow 21"/>
            <p:cNvSpPr/>
            <p:nvPr/>
          </p:nvSpPr>
          <p:spPr>
            <a:xfrm>
              <a:off x="5232028"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3" name="Curved Up Arrow 22"/>
            <p:cNvSpPr/>
            <p:nvPr/>
          </p:nvSpPr>
          <p:spPr>
            <a:xfrm>
              <a:off x="6169960"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4" name="Curved Up Arrow 23"/>
            <p:cNvSpPr/>
            <p:nvPr/>
          </p:nvSpPr>
          <p:spPr>
            <a:xfrm>
              <a:off x="7107892" y="2236692"/>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5" name="Curved Up Arrow 24"/>
            <p:cNvSpPr/>
            <p:nvPr/>
          </p:nvSpPr>
          <p:spPr>
            <a:xfrm>
              <a:off x="8045824" y="2227726"/>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6" name="Curved Up Arrow 25"/>
            <p:cNvSpPr/>
            <p:nvPr/>
          </p:nvSpPr>
          <p:spPr>
            <a:xfrm>
              <a:off x="8983756" y="2236692"/>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7" name="Curved Up Arrow 26"/>
            <p:cNvSpPr/>
            <p:nvPr/>
          </p:nvSpPr>
          <p:spPr>
            <a:xfrm>
              <a:off x="9921688" y="2227726"/>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grpSp>
      <p:sp>
        <p:nvSpPr>
          <p:cNvPr id="29" name="TextBox 28"/>
          <p:cNvSpPr txBox="1"/>
          <p:nvPr/>
        </p:nvSpPr>
        <p:spPr>
          <a:xfrm>
            <a:off x="42692" y="30929"/>
            <a:ext cx="12192000" cy="584775"/>
          </a:xfrm>
          <a:prstGeom prst="rect">
            <a:avLst/>
          </a:prstGeom>
          <a:noFill/>
        </p:spPr>
        <p:txBody>
          <a:bodyPr wrap="square" rtlCol="0">
            <a:spAutoFit/>
          </a:bodyPr>
          <a:lstStyle/>
          <a:p>
            <a:pPr algn="ctr" defTabSz="914377">
              <a:defRPr/>
            </a:pPr>
            <a:r>
              <a:rPr lang="en-US" sz="3200" b="1" dirty="0">
                <a:solidFill>
                  <a:srgbClr val="5B9BD5">
                    <a:lumMod val="50000"/>
                  </a:srgbClr>
                </a:solidFill>
                <a:latin typeface="Calibri" panose="020F0502020204030204"/>
              </a:rPr>
              <a:t>Making EHR Data More Available for Research and Public Health</a:t>
            </a:r>
          </a:p>
        </p:txBody>
      </p:sp>
      <p:sp>
        <p:nvSpPr>
          <p:cNvPr id="90" name="Flowchart: Process 89"/>
          <p:cNvSpPr/>
          <p:nvPr/>
        </p:nvSpPr>
        <p:spPr>
          <a:xfrm>
            <a:off x="456093" y="6400670"/>
            <a:ext cx="4556235" cy="35222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black"/>
                </a:solidFill>
                <a:latin typeface="Calibri" panose="020F0502020204030204"/>
              </a:rPr>
              <a:t>Evaluation Planning</a:t>
            </a:r>
          </a:p>
        </p:txBody>
      </p:sp>
      <p:sp>
        <p:nvSpPr>
          <p:cNvPr id="63" name="TextBox 62"/>
          <p:cNvSpPr txBox="1"/>
          <p:nvPr/>
        </p:nvSpPr>
        <p:spPr>
          <a:xfrm>
            <a:off x="120957" y="3022641"/>
            <a:ext cx="3215267" cy="830997"/>
          </a:xfrm>
          <a:prstGeom prst="rect">
            <a:avLst/>
          </a:prstGeom>
          <a:noFill/>
        </p:spPr>
        <p:txBody>
          <a:bodyPr wrap="square" rtlCol="0">
            <a:spAutoFit/>
          </a:bodyPr>
          <a:lstStyle/>
          <a:p>
            <a:pPr defTabSz="914377"/>
            <a:r>
              <a:rPr lang="en-US" sz="1200" b="1" dirty="0">
                <a:solidFill>
                  <a:prstClr val="black"/>
                </a:solidFill>
                <a:latin typeface="Calibri" panose="020F0502020204030204"/>
              </a:rPr>
              <a:t>CCDS: </a:t>
            </a:r>
            <a:r>
              <a:rPr lang="en-US" sz="1200" dirty="0">
                <a:solidFill>
                  <a:prstClr val="black"/>
                </a:solidFill>
                <a:latin typeface="Calibri" panose="020F0502020204030204"/>
              </a:rPr>
              <a:t>Core Clinical Data Set</a:t>
            </a:r>
          </a:p>
          <a:p>
            <a:pPr defTabSz="914377"/>
            <a:r>
              <a:rPr lang="en-US" sz="1200" b="1" dirty="0">
                <a:solidFill>
                  <a:prstClr val="black"/>
                </a:solidFill>
                <a:latin typeface="Calibri" panose="020F0502020204030204"/>
              </a:rPr>
              <a:t>USCDI: </a:t>
            </a:r>
            <a:r>
              <a:rPr lang="en-US" sz="1200" dirty="0">
                <a:solidFill>
                  <a:prstClr val="black"/>
                </a:solidFill>
                <a:latin typeface="Calibri" panose="020F0502020204030204"/>
              </a:rPr>
              <a:t>US Core Data for Interoperability</a:t>
            </a:r>
          </a:p>
          <a:p>
            <a:pPr defTabSz="914377"/>
            <a:r>
              <a:rPr lang="en-US" sz="1200" b="1" dirty="0">
                <a:solidFill>
                  <a:prstClr val="black"/>
                </a:solidFill>
                <a:latin typeface="Calibri" panose="020F0502020204030204"/>
              </a:rPr>
              <a:t>APIs: </a:t>
            </a:r>
            <a:r>
              <a:rPr lang="en-US" sz="1200" dirty="0">
                <a:solidFill>
                  <a:prstClr val="black"/>
                </a:solidFill>
                <a:latin typeface="Calibri" panose="020F0502020204030204"/>
              </a:rPr>
              <a:t>Application Programming Interfaces</a:t>
            </a:r>
          </a:p>
          <a:p>
            <a:pPr defTabSz="914377"/>
            <a:r>
              <a:rPr lang="en-US" sz="1200" b="1" dirty="0">
                <a:solidFill>
                  <a:prstClr val="black"/>
                </a:solidFill>
                <a:latin typeface="Calibri" panose="020F0502020204030204"/>
              </a:rPr>
              <a:t>FHIR: </a:t>
            </a:r>
            <a:r>
              <a:rPr lang="en-US" sz="1200" dirty="0">
                <a:solidFill>
                  <a:prstClr val="black"/>
                </a:solidFill>
                <a:latin typeface="Calibri" panose="020F0502020204030204"/>
              </a:rPr>
              <a:t>Fast Healthcare Interoperability Resources</a:t>
            </a:r>
          </a:p>
        </p:txBody>
      </p:sp>
    </p:spTree>
    <p:extLst>
      <p:ext uri="{BB962C8B-B14F-4D97-AF65-F5344CB8AC3E}">
        <p14:creationId xmlns:p14="http://schemas.microsoft.com/office/powerpoint/2010/main" val="362494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8" grpId="0" animBg="1"/>
      <p:bldP spid="9" grpId="0" animBg="1"/>
      <p:bldP spid="10" grpId="0" animBg="1"/>
      <p:bldP spid="11" grpId="0" animBg="1"/>
      <p:bldP spid="75" grpId="0" animBg="1"/>
      <p:bldP spid="66" grpId="0" animBg="1"/>
      <p:bldP spid="90"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A3062-D7E8-467F-8D0C-C9B6987CA7BD}"/>
              </a:ext>
            </a:extLst>
          </p:cNvPr>
          <p:cNvGraphicFramePr>
            <a:graphicFrameLocks noGrp="1"/>
          </p:cNvGraphicFramePr>
          <p:nvPr>
            <p:extLst>
              <p:ext uri="{D42A27DB-BD31-4B8C-83A1-F6EECF244321}">
                <p14:modId xmlns:p14="http://schemas.microsoft.com/office/powerpoint/2010/main" val="1976048438"/>
              </p:ext>
            </p:extLst>
          </p:nvPr>
        </p:nvGraphicFramePr>
        <p:xfrm>
          <a:off x="225042" y="1177006"/>
          <a:ext cx="11741916" cy="5459389"/>
        </p:xfrm>
        <a:graphic>
          <a:graphicData uri="http://schemas.openxmlformats.org/drawingml/2006/table">
            <a:tbl>
              <a:tblPr firstRow="1" firstCol="1" bandRow="1">
                <a:tableStyleId>{5C22544A-7EE6-4342-B048-85BDC9FD1C3A}</a:tableStyleId>
              </a:tblPr>
              <a:tblGrid>
                <a:gridCol w="381000">
                  <a:extLst>
                    <a:ext uri="{9D8B030D-6E8A-4147-A177-3AD203B41FA5}">
                      <a16:colId xmlns:a16="http://schemas.microsoft.com/office/drawing/2014/main" val="2858310368"/>
                    </a:ext>
                  </a:extLst>
                </a:gridCol>
                <a:gridCol w="4270758">
                  <a:extLst>
                    <a:ext uri="{9D8B030D-6E8A-4147-A177-3AD203B41FA5}">
                      <a16:colId xmlns:a16="http://schemas.microsoft.com/office/drawing/2014/main" val="778786058"/>
                    </a:ext>
                  </a:extLst>
                </a:gridCol>
                <a:gridCol w="5899533">
                  <a:extLst>
                    <a:ext uri="{9D8B030D-6E8A-4147-A177-3AD203B41FA5}">
                      <a16:colId xmlns:a16="http://schemas.microsoft.com/office/drawing/2014/main" val="674353417"/>
                    </a:ext>
                  </a:extLst>
                </a:gridCol>
                <a:gridCol w="1190625">
                  <a:extLst>
                    <a:ext uri="{9D8B030D-6E8A-4147-A177-3AD203B41FA5}">
                      <a16:colId xmlns:a16="http://schemas.microsoft.com/office/drawing/2014/main" val="2059185491"/>
                    </a:ext>
                  </a:extLst>
                </a:gridCol>
              </a:tblGrid>
              <a:tr h="335832">
                <a:tc gridSpan="2">
                  <a:txBody>
                    <a:bodyPr/>
                    <a:lstStyle/>
                    <a:p>
                      <a:pPr marL="0" marR="0" algn="ctr">
                        <a:spcBef>
                          <a:spcPts val="0"/>
                        </a:spcBef>
                        <a:spcAft>
                          <a:spcPts val="0"/>
                        </a:spcAft>
                      </a:pPr>
                      <a:r>
                        <a:rPr lang="en-US" sz="1800" dirty="0">
                          <a:effectLst/>
                        </a:rPr>
                        <a:t>TOPIC</a:t>
                      </a:r>
                      <a:endParaRPr lang="en-US" sz="1800" dirty="0">
                        <a:effectLst/>
                        <a:latin typeface="Calibri" panose="020F0502020204030204" pitchFamily="34" charset="0"/>
                        <a:ea typeface="Calibri" panose="020F0502020204030204" pitchFamily="34" charset="0"/>
                      </a:endParaRPr>
                    </a:p>
                  </a:txBody>
                  <a:tcPr marL="9525" marR="9525" marT="9525" marB="9525"/>
                </a:tc>
                <a:tc hMerge="1">
                  <a:txBody>
                    <a:bodyPr/>
                    <a:lstStyle/>
                    <a:p>
                      <a:endParaRPr lang="en-US"/>
                    </a:p>
                  </a:txBody>
                  <a:tcPr/>
                </a:tc>
                <a:tc>
                  <a:txBody>
                    <a:bodyPr/>
                    <a:lstStyle/>
                    <a:p>
                      <a:pPr marL="0" marR="0" algn="ctr">
                        <a:spcBef>
                          <a:spcPts val="0"/>
                        </a:spcBef>
                        <a:spcAft>
                          <a:spcPts val="0"/>
                        </a:spcAft>
                      </a:pPr>
                      <a:r>
                        <a:rPr lang="en-US" sz="1800" dirty="0">
                          <a:effectLst/>
                        </a:rPr>
                        <a:t>LEAD(S)</a:t>
                      </a:r>
                      <a:endParaRPr lang="en-US" sz="1800" dirty="0">
                        <a:effectLst/>
                        <a:latin typeface="Calibri" panose="020F0502020204030204" pitchFamily="34" charset="0"/>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rPr>
                        <a:t>TIME (ET)</a:t>
                      </a:r>
                      <a:endParaRPr lang="en-US" sz="1800" dirty="0">
                        <a:effectLst/>
                        <a:latin typeface="Calibri" panose="020F0502020204030204" pitchFamily="34" charset="0"/>
                        <a:ea typeface="Calibri" panose="020F0502020204030204" pitchFamily="34" charset="0"/>
                      </a:endParaRPr>
                    </a:p>
                  </a:txBody>
                  <a:tcPr marL="76200" marR="76200" marT="0" marB="0"/>
                </a:tc>
                <a:extLst>
                  <a:ext uri="{0D108BD9-81ED-4DB2-BD59-A6C34878D82A}">
                    <a16:rowId xmlns:a16="http://schemas.microsoft.com/office/drawing/2014/main" val="76236508"/>
                  </a:ext>
                </a:extLst>
              </a:tr>
              <a:tr h="1009420">
                <a:tc>
                  <a:txBody>
                    <a:bodyPr/>
                    <a:lstStyle/>
                    <a:p>
                      <a:pPr marL="0" marR="0" algn="ctr">
                        <a:spcBef>
                          <a:spcPts val="0"/>
                        </a:spcBef>
                        <a:spcAft>
                          <a:spcPts val="0"/>
                        </a:spcAft>
                      </a:pPr>
                      <a:r>
                        <a:rPr lang="en-US" sz="2000" dirty="0">
                          <a:effectLst/>
                          <a:latin typeface="+mn-lt"/>
                        </a:rPr>
                        <a:t>1</a:t>
                      </a:r>
                      <a:endParaRPr lang="en-US" sz="2000" dirty="0">
                        <a:effectLst/>
                        <a:latin typeface="+mn-lt"/>
                        <a:ea typeface="Calibri" panose="020F0502020204030204" pitchFamily="34" charset="0"/>
                      </a:endParaRPr>
                    </a:p>
                  </a:txBody>
                  <a:tcPr marL="9525" marR="9525" marT="9525" marB="9525"/>
                </a:tc>
                <a:tc>
                  <a:txBody>
                    <a:bodyPr/>
                    <a:lstStyle/>
                    <a:p>
                      <a:pPr marL="0" marR="0">
                        <a:spcBef>
                          <a:spcPts val="0"/>
                        </a:spcBef>
                        <a:spcAft>
                          <a:spcPts val="0"/>
                        </a:spcAft>
                      </a:pPr>
                      <a:r>
                        <a:rPr lang="en-US" sz="1800" dirty="0">
                          <a:effectLst/>
                          <a:latin typeface="+mn-lt"/>
                        </a:rPr>
                        <a:t>Roll Call &amp; Welcome</a:t>
                      </a: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rPr>
                        <a:t>Maria Michaels </a:t>
                      </a:r>
                    </a:p>
                    <a:p>
                      <a:pPr marL="0" marR="0">
                        <a:spcBef>
                          <a:spcPts val="0"/>
                        </a:spcBef>
                        <a:spcAft>
                          <a:spcPts val="0"/>
                        </a:spcAft>
                      </a:pPr>
                      <a:r>
                        <a:rPr lang="en-US" sz="1800" dirty="0">
                          <a:effectLst/>
                          <a:latin typeface="+mn-lt"/>
                        </a:rPr>
                        <a:t>TEP Co-Chairs:</a:t>
                      </a:r>
                    </a:p>
                    <a:p>
                      <a:pPr marL="0" marR="0">
                        <a:spcBef>
                          <a:spcPts val="0"/>
                        </a:spcBef>
                        <a:spcAft>
                          <a:spcPts val="0"/>
                        </a:spcAft>
                      </a:pPr>
                      <a:r>
                        <a:rPr lang="en-US" sz="1800" dirty="0">
                          <a:effectLst/>
                          <a:latin typeface="+mn-lt"/>
                        </a:rPr>
                        <a:t>Bill Lober</a:t>
                      </a:r>
                    </a:p>
                    <a:p>
                      <a:pPr marL="0" marR="0">
                        <a:spcBef>
                          <a:spcPts val="0"/>
                        </a:spcBef>
                        <a:spcAft>
                          <a:spcPts val="0"/>
                        </a:spcAft>
                      </a:pPr>
                      <a:r>
                        <a:rPr lang="en-US" sz="1800" dirty="0">
                          <a:effectLst/>
                          <a:latin typeface="+mn-lt"/>
                        </a:rPr>
                        <a:t>John Loonsk</a:t>
                      </a: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rPr>
                        <a:t>1:00 - 1:05</a:t>
                      </a: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2916790626"/>
                  </a:ext>
                </a:extLst>
              </a:tr>
              <a:tr h="466400">
                <a:tc>
                  <a:txBody>
                    <a:bodyPr/>
                    <a:lstStyle/>
                    <a:p>
                      <a:pPr marL="0" marR="0" algn="ctr">
                        <a:spcBef>
                          <a:spcPts val="0"/>
                        </a:spcBef>
                        <a:spcAft>
                          <a:spcPts val="0"/>
                        </a:spcAft>
                      </a:pPr>
                      <a:r>
                        <a:rPr lang="en-US" sz="2000" dirty="0">
                          <a:effectLst/>
                          <a:latin typeface="+mn-lt"/>
                          <a:ea typeface="Calibri" panose="020F0502020204030204" pitchFamily="34" charset="0"/>
                        </a:rPr>
                        <a:t>2</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HL7 Connectathon Outcomes and Ballot Update</a:t>
                      </a: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Nagesh Bashyam, Jamie Parker</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1:05 - 1:15</a:t>
                      </a:r>
                    </a:p>
                  </a:txBody>
                  <a:tcPr marL="76200" marR="76200" marT="0" marB="0"/>
                </a:tc>
                <a:extLst>
                  <a:ext uri="{0D108BD9-81ED-4DB2-BD59-A6C34878D82A}">
                    <a16:rowId xmlns:a16="http://schemas.microsoft.com/office/drawing/2014/main" val="2922985084"/>
                  </a:ext>
                </a:extLst>
              </a:tr>
              <a:tr h="272115">
                <a:tc>
                  <a:txBody>
                    <a:bodyPr/>
                    <a:lstStyle/>
                    <a:p>
                      <a:pPr marL="0" marR="0" algn="ctr">
                        <a:spcBef>
                          <a:spcPts val="0"/>
                        </a:spcBef>
                        <a:spcAft>
                          <a:spcPts val="0"/>
                        </a:spcAft>
                      </a:pPr>
                      <a:r>
                        <a:rPr lang="en-US" sz="2000" dirty="0">
                          <a:effectLst/>
                          <a:latin typeface="+mn-lt"/>
                        </a:rPr>
                        <a:t>3</a:t>
                      </a:r>
                      <a:endParaRPr lang="en-US" sz="2000" dirty="0">
                        <a:effectLst/>
                        <a:latin typeface="+mn-lt"/>
                        <a:ea typeface="Calibri" panose="020F0502020204030204" pitchFamily="34" charset="0"/>
                      </a:endParaRPr>
                    </a:p>
                  </a:txBody>
                  <a:tcPr marL="9525" marR="9525" marT="9525" marB="9525"/>
                </a:tc>
                <a:tc>
                  <a:txBody>
                    <a:bodyPr/>
                    <a:lstStyle/>
                    <a:p>
                      <a:r>
                        <a:rPr lang="en-US" dirty="0"/>
                        <a:t>Louisiana Public Health Institute (LPHI) REACHnet Research Use Cases</a:t>
                      </a:r>
                    </a:p>
                  </a:txBody>
                  <a:tcPr marL="76200" marR="76200" marT="0" marB="0"/>
                </a:tc>
                <a:tc>
                  <a:txBody>
                    <a:bodyPr/>
                    <a:lstStyle/>
                    <a:p>
                      <a:r>
                        <a:rPr lang="en-US" dirty="0"/>
                        <a:t>Kristin Lyman</a:t>
                      </a:r>
                    </a:p>
                    <a:p>
                      <a:r>
                        <a:rPr lang="en-US" sz="1800" b="0" i="0" kern="1200" dirty="0">
                          <a:solidFill>
                            <a:schemeClr val="dk1"/>
                          </a:solidFill>
                          <a:effectLst/>
                          <a:latin typeface="+mn-lt"/>
                          <a:ea typeface="+mn-ea"/>
                          <a:cs typeface="+mn-cs"/>
                        </a:rPr>
                        <a:t>LPHI</a:t>
                      </a:r>
                    </a:p>
                    <a:p>
                      <a:r>
                        <a:rPr lang="en-US" sz="1800" b="0" i="0" kern="1200" dirty="0">
                          <a:solidFill>
                            <a:schemeClr val="dk1"/>
                          </a:solidFill>
                          <a:effectLst/>
                          <a:latin typeface="+mn-lt"/>
                          <a:ea typeface="+mn-ea"/>
                          <a:cs typeface="+mn-cs"/>
                        </a:rPr>
                        <a:t>Associate Director, Health Services Research</a:t>
                      </a:r>
                      <a:endParaRPr lang="en-US" dirty="0"/>
                    </a:p>
                  </a:txBody>
                  <a:tcPr marL="76200" marR="76200" marT="0" marB="0"/>
                </a:tc>
                <a:tc>
                  <a:txBody>
                    <a:bodyPr/>
                    <a:lstStyle/>
                    <a:p>
                      <a:r>
                        <a:rPr lang="en-US" dirty="0"/>
                        <a:t>1:15-1:30</a:t>
                      </a:r>
                    </a:p>
                  </a:txBody>
                  <a:tcPr marL="76200" marR="76200" marT="0" marB="0"/>
                </a:tc>
                <a:extLst>
                  <a:ext uri="{0D108BD9-81ED-4DB2-BD59-A6C34878D82A}">
                    <a16:rowId xmlns:a16="http://schemas.microsoft.com/office/drawing/2014/main" val="1176444125"/>
                  </a:ext>
                </a:extLst>
              </a:tr>
              <a:tr h="390353">
                <a:tc>
                  <a:txBody>
                    <a:bodyPr/>
                    <a:lstStyle/>
                    <a:p>
                      <a:pPr marL="0" marR="0" algn="ctr">
                        <a:spcBef>
                          <a:spcPts val="0"/>
                        </a:spcBef>
                        <a:spcAft>
                          <a:spcPts val="0"/>
                        </a:spcAft>
                      </a:pPr>
                      <a:r>
                        <a:rPr lang="en-US" sz="2000" dirty="0">
                          <a:effectLst/>
                          <a:latin typeface="+mn-lt"/>
                          <a:ea typeface="Calibri" panose="020F0502020204030204" pitchFamily="34" charset="0"/>
                        </a:rPr>
                        <a:t>4</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MedMorph Evaluation Workgroup – introduction, activities and updates</a:t>
                      </a: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Sameemuddin Syed (Syed)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Public Health Informatics(CDC/DDPHSS/CSELS/OD)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ORISE FELLOW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1:30-1:40</a:t>
                      </a:r>
                    </a:p>
                  </a:txBody>
                  <a:tcPr marL="76200" marR="76200" marT="0" marB="0"/>
                </a:tc>
                <a:extLst>
                  <a:ext uri="{0D108BD9-81ED-4DB2-BD59-A6C34878D82A}">
                    <a16:rowId xmlns:a16="http://schemas.microsoft.com/office/drawing/2014/main" val="2414757682"/>
                  </a:ext>
                </a:extLst>
              </a:tr>
              <a:tr h="734437">
                <a:tc>
                  <a:txBody>
                    <a:bodyPr/>
                    <a:lstStyle/>
                    <a:p>
                      <a:pPr marL="0" marR="0" algn="ctr">
                        <a:spcBef>
                          <a:spcPts val="0"/>
                        </a:spcBef>
                        <a:spcAft>
                          <a:spcPts val="0"/>
                        </a:spcAft>
                      </a:pPr>
                      <a:r>
                        <a:rPr lang="en-US" sz="2000" dirty="0">
                          <a:effectLst/>
                          <a:latin typeface="+mn-lt"/>
                          <a:ea typeface="Calibri" panose="020F0502020204030204" pitchFamily="34" charset="0"/>
                        </a:rPr>
                        <a:t>5</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Discussion</a:t>
                      </a:r>
                    </a:p>
                  </a:txBody>
                  <a:tcPr marL="76200" marR="76200" marT="0" marB="0"/>
                </a:tc>
                <a:tc>
                  <a:txBody>
                    <a:bodyPr/>
                    <a:lstStyle/>
                    <a:p>
                      <a:pPr marL="0" marR="0">
                        <a:spcBef>
                          <a:spcPts val="0"/>
                        </a:spcBef>
                        <a:spcAft>
                          <a:spcPts val="0"/>
                        </a:spcAft>
                      </a:pPr>
                      <a:r>
                        <a:rPr lang="en-US" sz="1800" dirty="0">
                          <a:effectLst/>
                          <a:latin typeface="+mn-lt"/>
                          <a:ea typeface="Calibri" panose="020F0502020204030204" pitchFamily="34" charset="0"/>
                        </a:rPr>
                        <a:t>All TEP Members</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1:40-1:55</a:t>
                      </a:r>
                    </a:p>
                  </a:txBody>
                  <a:tcPr marL="76200" marR="76200" marT="0" marB="0"/>
                </a:tc>
                <a:extLst>
                  <a:ext uri="{0D108BD9-81ED-4DB2-BD59-A6C34878D82A}">
                    <a16:rowId xmlns:a16="http://schemas.microsoft.com/office/drawing/2014/main" val="2922751294"/>
                  </a:ext>
                </a:extLst>
              </a:tr>
              <a:tr h="734437">
                <a:tc>
                  <a:txBody>
                    <a:bodyPr/>
                    <a:lstStyle/>
                    <a:p>
                      <a:pPr marL="0" marR="0" algn="ctr">
                        <a:spcBef>
                          <a:spcPts val="0"/>
                        </a:spcBef>
                        <a:spcAft>
                          <a:spcPts val="0"/>
                        </a:spcAft>
                      </a:pPr>
                      <a:r>
                        <a:rPr lang="en-US" sz="2000" dirty="0">
                          <a:effectLst/>
                          <a:latin typeface="+mn-lt"/>
                        </a:rPr>
                        <a:t>6</a:t>
                      </a:r>
                      <a:endParaRPr lang="en-US" sz="2000" dirty="0">
                        <a:effectLst/>
                        <a:latin typeface="+mn-lt"/>
                        <a:ea typeface="Calibri" panose="020F0502020204030204" pitchFamily="34" charset="0"/>
                      </a:endParaRPr>
                    </a:p>
                  </a:txBody>
                  <a:tcPr marL="9525" marR="9525" marT="9525" marB="9525"/>
                </a:tc>
                <a:tc>
                  <a:txBody>
                    <a:bodyPr/>
                    <a:lstStyle/>
                    <a:p>
                      <a:pPr marL="0" marR="0">
                        <a:spcBef>
                          <a:spcPts val="0"/>
                        </a:spcBef>
                        <a:spcAft>
                          <a:spcPts val="0"/>
                        </a:spcAft>
                      </a:pPr>
                      <a:r>
                        <a:rPr lang="en-US" sz="1800" dirty="0">
                          <a:effectLst/>
                          <a:latin typeface="+mn-lt"/>
                        </a:rPr>
                        <a:t>Announcements, Next Steps</a:t>
                      </a:r>
                    </a:p>
                    <a:p>
                      <a:pPr marL="0" marR="0">
                        <a:spcBef>
                          <a:spcPts val="0"/>
                        </a:spcBef>
                        <a:spcAft>
                          <a:spcPts val="0"/>
                        </a:spcAft>
                      </a:pPr>
                      <a:r>
                        <a:rPr lang="en-US" sz="1800" dirty="0">
                          <a:effectLst/>
                          <a:latin typeface="+mn-lt"/>
                        </a:rPr>
                        <a:t>Next Meeting October 20th</a:t>
                      </a: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rPr>
                        <a:t>Bill Lober</a:t>
                      </a:r>
                    </a:p>
                    <a:p>
                      <a:pPr marL="0" marR="0">
                        <a:spcBef>
                          <a:spcPts val="0"/>
                        </a:spcBef>
                        <a:spcAft>
                          <a:spcPts val="0"/>
                        </a:spcAft>
                      </a:pPr>
                      <a:r>
                        <a:rPr lang="en-US" sz="1800" dirty="0">
                          <a:effectLst/>
                          <a:latin typeface="+mn-lt"/>
                        </a:rPr>
                        <a:t>John Loonsk</a:t>
                      </a:r>
                    </a:p>
                    <a:p>
                      <a:pPr marL="0" marR="0">
                        <a:spcBef>
                          <a:spcPts val="0"/>
                        </a:spcBef>
                        <a:spcAft>
                          <a:spcPts val="0"/>
                        </a:spcAft>
                      </a:pPr>
                      <a:r>
                        <a:rPr lang="en-US" sz="1800" dirty="0">
                          <a:effectLst/>
                          <a:latin typeface="+mn-lt"/>
                        </a:rPr>
                        <a:t>MedMorph Project Team</a:t>
                      </a: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rPr>
                        <a:t>1:55-2:00</a:t>
                      </a: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1672933524"/>
                  </a:ext>
                </a:extLst>
              </a:tr>
            </a:tbl>
          </a:graphicData>
        </a:graphic>
      </p:graphicFrame>
      <p:sp>
        <p:nvSpPr>
          <p:cNvPr id="6" name="Title 4">
            <a:extLst>
              <a:ext uri="{FF2B5EF4-FFF2-40B4-BE49-F238E27FC236}">
                <a16:creationId xmlns:a16="http://schemas.microsoft.com/office/drawing/2014/main" id="{271EC2C5-B78C-4875-A70A-44F2C3EB30B5}"/>
              </a:ext>
            </a:extLst>
          </p:cNvPr>
          <p:cNvSpPr txBox="1">
            <a:spLocks/>
          </p:cNvSpPr>
          <p:nvPr/>
        </p:nvSpPr>
        <p:spPr>
          <a:xfrm>
            <a:off x="315568" y="243744"/>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70C0"/>
                </a:solidFill>
                <a:latin typeface="+mn-lt"/>
              </a:rPr>
              <a:t>MedMorph TEP Meeting – 09/16/2020</a:t>
            </a:r>
          </a:p>
        </p:txBody>
      </p:sp>
    </p:spTree>
    <p:extLst>
      <p:ext uri="{BB962C8B-B14F-4D97-AF65-F5344CB8AC3E}">
        <p14:creationId xmlns:p14="http://schemas.microsoft.com/office/powerpoint/2010/main" val="183641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A556-4D22-4747-8450-E035158A0433}"/>
              </a:ext>
            </a:extLst>
          </p:cNvPr>
          <p:cNvSpPr>
            <a:spLocks noGrp="1"/>
          </p:cNvSpPr>
          <p:nvPr>
            <p:ph type="title"/>
          </p:nvPr>
        </p:nvSpPr>
        <p:spPr/>
        <p:txBody>
          <a:bodyPr>
            <a:normAutofit/>
          </a:bodyPr>
          <a:lstStyle/>
          <a:p>
            <a:r>
              <a:rPr lang="en-US" sz="4000" dirty="0"/>
              <a:t>Evaluation WG</a:t>
            </a:r>
          </a:p>
        </p:txBody>
      </p:sp>
      <p:sp>
        <p:nvSpPr>
          <p:cNvPr id="3" name="Content Placeholder 2">
            <a:extLst>
              <a:ext uri="{FF2B5EF4-FFF2-40B4-BE49-F238E27FC236}">
                <a16:creationId xmlns:a16="http://schemas.microsoft.com/office/drawing/2014/main" id="{174CD03F-E505-44D4-946B-0205A21119AB}"/>
              </a:ext>
            </a:extLst>
          </p:cNvPr>
          <p:cNvSpPr>
            <a:spLocks noGrp="1"/>
          </p:cNvSpPr>
          <p:nvPr>
            <p:ph idx="1"/>
          </p:nvPr>
        </p:nvSpPr>
        <p:spPr/>
        <p:txBody>
          <a:bodyPr/>
          <a:lstStyle/>
          <a:p>
            <a:r>
              <a:rPr lang="en-US" b="1" dirty="0"/>
              <a:t>Short-term evaluation</a:t>
            </a:r>
            <a:r>
              <a:rPr lang="en-US" dirty="0"/>
              <a:t>: focused on Hep C pilot </a:t>
            </a:r>
          </a:p>
          <a:p>
            <a:r>
              <a:rPr lang="en-US" b="1" dirty="0"/>
              <a:t>Long-term evaluation</a:t>
            </a:r>
            <a:r>
              <a:rPr lang="en-US" dirty="0"/>
              <a:t>: focused on broader impacts to research and public health</a:t>
            </a:r>
          </a:p>
        </p:txBody>
      </p:sp>
    </p:spTree>
    <p:extLst>
      <p:ext uri="{BB962C8B-B14F-4D97-AF65-F5344CB8AC3E}">
        <p14:creationId xmlns:p14="http://schemas.microsoft.com/office/powerpoint/2010/main" val="3629211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C108-43E7-4319-9829-F2926ADDFABA}"/>
              </a:ext>
            </a:extLst>
          </p:cNvPr>
          <p:cNvSpPr>
            <a:spLocks noGrp="1"/>
          </p:cNvSpPr>
          <p:nvPr>
            <p:ph type="title"/>
          </p:nvPr>
        </p:nvSpPr>
        <p:spPr/>
        <p:txBody>
          <a:bodyPr>
            <a:normAutofit/>
          </a:bodyPr>
          <a:lstStyle/>
          <a:p>
            <a:r>
              <a:rPr lang="en-US" sz="4000" dirty="0"/>
              <a:t>Appendix B: HL7 FHIR Resources</a:t>
            </a:r>
          </a:p>
        </p:txBody>
      </p:sp>
    </p:spTree>
    <p:extLst>
      <p:ext uri="{BB962C8B-B14F-4D97-AF65-F5344CB8AC3E}">
        <p14:creationId xmlns:p14="http://schemas.microsoft.com/office/powerpoint/2010/main" val="4184444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EB5D4-3108-4A31-9F22-9CE75745FDDC}"/>
              </a:ext>
            </a:extLst>
          </p:cNvPr>
          <p:cNvSpPr>
            <a:spLocks noGrp="1"/>
          </p:cNvSpPr>
          <p:nvPr>
            <p:ph type="title"/>
          </p:nvPr>
        </p:nvSpPr>
        <p:spPr/>
        <p:txBody>
          <a:bodyPr>
            <a:normAutofit/>
          </a:bodyPr>
          <a:lstStyle/>
          <a:p>
            <a:r>
              <a:rPr lang="en-US" sz="4000" dirty="0"/>
              <a:t>Helpful FHIR Links</a:t>
            </a:r>
          </a:p>
        </p:txBody>
      </p:sp>
      <p:sp>
        <p:nvSpPr>
          <p:cNvPr id="3" name="Content Placeholder 2">
            <a:extLst>
              <a:ext uri="{FF2B5EF4-FFF2-40B4-BE49-F238E27FC236}">
                <a16:creationId xmlns:a16="http://schemas.microsoft.com/office/drawing/2014/main" id="{D1712365-4958-4DA5-B296-B08D9DB2AB25}"/>
              </a:ext>
            </a:extLst>
          </p:cNvPr>
          <p:cNvSpPr>
            <a:spLocks noGrp="1"/>
          </p:cNvSpPr>
          <p:nvPr>
            <p:ph idx="1"/>
          </p:nvPr>
        </p:nvSpPr>
        <p:spPr/>
        <p:txBody>
          <a:bodyPr>
            <a:normAutofit fontScale="92500" lnSpcReduction="10000"/>
          </a:bodyPr>
          <a:lstStyle/>
          <a:p>
            <a:r>
              <a:rPr lang="en-US" dirty="0"/>
              <a:t>FHIR Home Page &amp; Summary:</a:t>
            </a:r>
          </a:p>
          <a:p>
            <a:pPr lvl="1"/>
            <a:r>
              <a:rPr lang="en-US" dirty="0">
                <a:hlinkClick r:id="rId2"/>
              </a:rPr>
              <a:t>https://hl7.org/fhir/</a:t>
            </a:r>
            <a:endParaRPr lang="en-US" dirty="0"/>
          </a:p>
          <a:p>
            <a:pPr lvl="1"/>
            <a:r>
              <a:rPr lang="en-US" dirty="0">
                <a:hlinkClick r:id="rId3"/>
              </a:rPr>
              <a:t>https://hl7.org/fhir/summary.html</a:t>
            </a:r>
            <a:endParaRPr lang="en-US" dirty="0"/>
          </a:p>
          <a:p>
            <a:r>
              <a:rPr lang="en-US" dirty="0"/>
              <a:t>FHIR Overview by user type:</a:t>
            </a:r>
          </a:p>
          <a:p>
            <a:pPr lvl="1"/>
            <a:r>
              <a:rPr lang="en-US" dirty="0"/>
              <a:t>General: </a:t>
            </a:r>
            <a:r>
              <a:rPr lang="en-US" u="sng" dirty="0">
                <a:hlinkClick r:id="rId4"/>
              </a:rPr>
              <a:t>https://www.hl7.org/fhir/overview.html</a:t>
            </a:r>
            <a:endParaRPr lang="en-US" dirty="0"/>
          </a:p>
          <a:p>
            <a:pPr lvl="1"/>
            <a:r>
              <a:rPr lang="en-US" dirty="0"/>
              <a:t>Developer: </a:t>
            </a:r>
            <a:r>
              <a:rPr lang="en-US" u="sng" dirty="0">
                <a:hlinkClick r:id="rId5"/>
              </a:rPr>
              <a:t>https://www.hl7.org/fhir/overview-dev.html</a:t>
            </a:r>
            <a:endParaRPr lang="en-US" dirty="0"/>
          </a:p>
          <a:p>
            <a:pPr lvl="1"/>
            <a:r>
              <a:rPr lang="en-US" dirty="0"/>
              <a:t>Clinical: </a:t>
            </a:r>
            <a:r>
              <a:rPr lang="en-US" u="sng" dirty="0">
                <a:hlinkClick r:id="rId6"/>
              </a:rPr>
              <a:t>https://www.hl7.org/fhir/overview-clinical.html</a:t>
            </a:r>
            <a:endParaRPr lang="en-US" dirty="0"/>
          </a:p>
          <a:p>
            <a:pPr lvl="1"/>
            <a:r>
              <a:rPr lang="en-US" dirty="0"/>
              <a:t>Architects: </a:t>
            </a:r>
            <a:r>
              <a:rPr lang="en-US" u="sng" dirty="0">
                <a:hlinkClick r:id="rId7"/>
              </a:rPr>
              <a:t>https://www.hl7.org/fhir/overview-arch.html</a:t>
            </a:r>
            <a:endParaRPr lang="en-US" u="sng" dirty="0"/>
          </a:p>
          <a:p>
            <a:r>
              <a:rPr lang="en-US" dirty="0"/>
              <a:t>FHIR Implementation Guide Publishing: </a:t>
            </a:r>
            <a:r>
              <a:rPr lang="en-US" sz="2400" dirty="0">
                <a:hlinkClick r:id="rId8"/>
              </a:rPr>
              <a:t>https://confluence.hl7.org/display/FHIR/IG+Publisher+Documentation</a:t>
            </a:r>
            <a:endParaRPr lang="en-US" sz="2400" dirty="0"/>
          </a:p>
          <a:p>
            <a:r>
              <a:rPr lang="en-US" dirty="0"/>
              <a:t>FHIR Implementation Guide Process Flow: </a:t>
            </a:r>
            <a:r>
              <a:rPr lang="en-US" sz="2400" dirty="0">
                <a:hlinkClick r:id="rId9"/>
              </a:rPr>
              <a:t>https://confluence.hl7.org/display/FHIR/FHIR+Implementation+Guide+Process+Flow</a:t>
            </a:r>
            <a:endParaRPr lang="en-US" sz="2400" dirty="0"/>
          </a:p>
          <a:p>
            <a:endParaRPr lang="en-US" dirty="0"/>
          </a:p>
          <a:p>
            <a:endParaRPr lang="en-US" dirty="0"/>
          </a:p>
        </p:txBody>
      </p:sp>
    </p:spTree>
    <p:extLst>
      <p:ext uri="{BB962C8B-B14F-4D97-AF65-F5344CB8AC3E}">
        <p14:creationId xmlns:p14="http://schemas.microsoft.com/office/powerpoint/2010/main" val="115276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HL7 and Project Update</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Nagesh Bashyam</a:t>
            </a:r>
          </a:p>
          <a:p>
            <a:pPr algn="l"/>
            <a:r>
              <a:rPr lang="en-US" dirty="0"/>
              <a:t>Jamie Parker</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8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8A283EC6-45C2-4BA3-AD4C-95051E2A15FA}"/>
              </a:ext>
            </a:extLst>
          </p:cNvPr>
          <p:cNvSpPr>
            <a:spLocks noGrp="1"/>
          </p:cNvSpPr>
          <p:nvPr>
            <p:ph type="title"/>
          </p:nvPr>
        </p:nvSpPr>
        <p:spPr>
          <a:xfrm>
            <a:off x="214489" y="146062"/>
            <a:ext cx="9836547" cy="692139"/>
          </a:xfrm>
        </p:spPr>
        <p:txBody>
          <a:bodyPr>
            <a:noAutofit/>
          </a:bodyPr>
          <a:lstStyle/>
          <a:p>
            <a:pPr fontAlgn="base">
              <a:spcAft>
                <a:spcPct val="0"/>
              </a:spcAft>
            </a:pPr>
            <a:r>
              <a:rPr lang="en-US" sz="3600" b="0" dirty="0">
                <a:ea typeface="ＭＳ Ｐゴシック" charset="0"/>
                <a:cs typeface="Arial" pitchFamily="34" charset="0"/>
              </a:rPr>
              <a:t>Timeline: MedMorph Activities &amp; IG Balloting</a:t>
            </a:r>
          </a:p>
        </p:txBody>
      </p:sp>
      <p:grpSp>
        <p:nvGrpSpPr>
          <p:cNvPr id="7" name="Group 6">
            <a:extLst>
              <a:ext uri="{FF2B5EF4-FFF2-40B4-BE49-F238E27FC236}">
                <a16:creationId xmlns:a16="http://schemas.microsoft.com/office/drawing/2014/main" id="{062B9372-DDEC-4ACA-B193-9E8EB2793AAD}"/>
              </a:ext>
            </a:extLst>
          </p:cNvPr>
          <p:cNvGrpSpPr/>
          <p:nvPr/>
        </p:nvGrpSpPr>
        <p:grpSpPr>
          <a:xfrm>
            <a:off x="112890" y="1221605"/>
            <a:ext cx="11966220" cy="5190478"/>
            <a:chOff x="1684318" y="1379650"/>
            <a:chExt cx="9375037" cy="4515936"/>
          </a:xfrm>
        </p:grpSpPr>
        <p:graphicFrame>
          <p:nvGraphicFramePr>
            <p:cNvPr id="6" name="Diagram 5">
              <a:extLst>
                <a:ext uri="{FF2B5EF4-FFF2-40B4-BE49-F238E27FC236}">
                  <a16:creationId xmlns:a16="http://schemas.microsoft.com/office/drawing/2014/main" id="{6F6DE301-C02E-4466-83AA-FFED2830E5BD}"/>
                </a:ext>
              </a:extLst>
            </p:cNvPr>
            <p:cNvGraphicFramePr/>
            <p:nvPr/>
          </p:nvGraphicFramePr>
          <p:xfrm>
            <a:off x="1764982" y="1379650"/>
            <a:ext cx="9196307" cy="128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a:extLst>
                <a:ext uri="{FF2B5EF4-FFF2-40B4-BE49-F238E27FC236}">
                  <a16:creationId xmlns:a16="http://schemas.microsoft.com/office/drawing/2014/main" id="{54D92894-8B99-4768-B36B-ABEDDF1788AA}"/>
                </a:ext>
              </a:extLst>
            </p:cNvPr>
            <p:cNvCxnSpPr/>
            <p:nvPr/>
          </p:nvCxnSpPr>
          <p:spPr>
            <a:xfrm>
              <a:off x="1944052" y="2969119"/>
              <a:ext cx="2372678"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F8DB615-9616-43A1-AB1A-70E3DAF7357D}"/>
                </a:ext>
              </a:extLst>
            </p:cNvPr>
            <p:cNvSpPr/>
            <p:nvPr/>
          </p:nvSpPr>
          <p:spPr>
            <a:xfrm>
              <a:off x="2049780" y="3032062"/>
              <a:ext cx="2141220" cy="278606"/>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825" b="1" dirty="0">
                  <a:solidFill>
                    <a:srgbClr val="002060"/>
                  </a:solidFill>
                  <a:latin typeface="Calibri" panose="020F0502020204030204"/>
                </a:rPr>
                <a:t>MedMorph Use Case Development</a:t>
              </a:r>
            </a:p>
          </p:txBody>
        </p:sp>
        <p:grpSp>
          <p:nvGrpSpPr>
            <p:cNvPr id="8" name="Group 7">
              <a:extLst>
                <a:ext uri="{FF2B5EF4-FFF2-40B4-BE49-F238E27FC236}">
                  <a16:creationId xmlns:a16="http://schemas.microsoft.com/office/drawing/2014/main" id="{BDD34843-C8F6-6F45-9D5B-B48CE5316C56}"/>
                </a:ext>
              </a:extLst>
            </p:cNvPr>
            <p:cNvGrpSpPr/>
            <p:nvPr/>
          </p:nvGrpSpPr>
          <p:grpSpPr>
            <a:xfrm>
              <a:off x="4316730" y="3378570"/>
              <a:ext cx="1397435" cy="468574"/>
              <a:chOff x="3723640" y="2661920"/>
              <a:chExt cx="1863247" cy="624765"/>
            </a:xfrm>
          </p:grpSpPr>
          <p:sp>
            <p:nvSpPr>
              <p:cNvPr id="15" name="Rectangle 14">
                <a:extLst>
                  <a:ext uri="{FF2B5EF4-FFF2-40B4-BE49-F238E27FC236}">
                    <a16:creationId xmlns:a16="http://schemas.microsoft.com/office/drawing/2014/main" id="{5CC4E2F3-BD3F-4789-87F6-F4E90A9217E8}"/>
                  </a:ext>
                </a:extLst>
              </p:cNvPr>
              <p:cNvSpPr/>
              <p:nvPr/>
            </p:nvSpPr>
            <p:spPr>
              <a:xfrm>
                <a:off x="3723640" y="2730187"/>
                <a:ext cx="1863247" cy="556498"/>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srgbClr val="002060"/>
                    </a:solidFill>
                    <a:latin typeface="Calibri" panose="020F0502020204030204"/>
                  </a:rPr>
                  <a:t>End to End Use Case Review</a:t>
                </a:r>
              </a:p>
            </p:txBody>
          </p:sp>
          <p:cxnSp>
            <p:nvCxnSpPr>
              <p:cNvPr id="17" name="Straight Connector 16">
                <a:extLst>
                  <a:ext uri="{FF2B5EF4-FFF2-40B4-BE49-F238E27FC236}">
                    <a16:creationId xmlns:a16="http://schemas.microsoft.com/office/drawing/2014/main" id="{9827DB63-5A81-4512-8F41-81B9694C7BC0}"/>
                  </a:ext>
                </a:extLst>
              </p:cNvPr>
              <p:cNvCxnSpPr>
                <a:cxnSpLocks/>
              </p:cNvCxnSpPr>
              <p:nvPr/>
            </p:nvCxnSpPr>
            <p:spPr>
              <a:xfrm>
                <a:off x="3723640" y="2661920"/>
                <a:ext cx="1863247"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B3480ED1-0EC9-4105-9461-BB2153BC26C3}"/>
                </a:ext>
              </a:extLst>
            </p:cNvPr>
            <p:cNvSpPr/>
            <p:nvPr/>
          </p:nvSpPr>
          <p:spPr>
            <a:xfrm>
              <a:off x="5452913" y="3962444"/>
              <a:ext cx="1695770" cy="32183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srgbClr val="002060"/>
                  </a:solidFill>
                  <a:latin typeface="Calibri" panose="020F0502020204030204"/>
                </a:rPr>
                <a:t>Finalize Use Cases</a:t>
              </a:r>
            </a:p>
          </p:txBody>
        </p:sp>
        <p:cxnSp>
          <p:nvCxnSpPr>
            <p:cNvPr id="20" name="Straight Connector 19">
              <a:extLst>
                <a:ext uri="{FF2B5EF4-FFF2-40B4-BE49-F238E27FC236}">
                  <a16:creationId xmlns:a16="http://schemas.microsoft.com/office/drawing/2014/main" id="{800E8F89-4112-4A1A-A39B-DC10F73A0491}"/>
                </a:ext>
              </a:extLst>
            </p:cNvPr>
            <p:cNvCxnSpPr>
              <a:cxnSpLocks/>
            </p:cNvCxnSpPr>
            <p:nvPr/>
          </p:nvCxnSpPr>
          <p:spPr>
            <a:xfrm>
              <a:off x="5469710" y="3912133"/>
              <a:ext cx="1678974"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4430C1-FD5B-48DA-8745-BF77D767DFB0}"/>
                </a:ext>
              </a:extLst>
            </p:cNvPr>
            <p:cNvCxnSpPr>
              <a:cxnSpLocks/>
            </p:cNvCxnSpPr>
            <p:nvPr/>
          </p:nvCxnSpPr>
          <p:spPr>
            <a:xfrm>
              <a:off x="3972046" y="4459499"/>
              <a:ext cx="3673381"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03BE97E-5DA1-4807-9705-C7C8AC109F09}"/>
                </a:ext>
              </a:extLst>
            </p:cNvPr>
            <p:cNvSpPr/>
            <p:nvPr/>
          </p:nvSpPr>
          <p:spPr>
            <a:xfrm>
              <a:off x="3972047" y="4517620"/>
              <a:ext cx="3440727" cy="49356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srgbClr val="002060"/>
                  </a:solidFill>
                  <a:latin typeface="Calibri" panose="020F0502020204030204"/>
                </a:rPr>
                <a:t>Prepare HL7 Reference Architecture (RA) FHIR IG</a:t>
              </a:r>
            </a:p>
          </p:txBody>
        </p:sp>
        <p:sp>
          <p:nvSpPr>
            <p:cNvPr id="29" name="Flowchart: Decision 28">
              <a:extLst>
                <a:ext uri="{FF2B5EF4-FFF2-40B4-BE49-F238E27FC236}">
                  <a16:creationId xmlns:a16="http://schemas.microsoft.com/office/drawing/2014/main" id="{8704C4FD-94C6-44C8-9AD8-D576122C9378}"/>
                </a:ext>
              </a:extLst>
            </p:cNvPr>
            <p:cNvSpPr/>
            <p:nvPr/>
          </p:nvSpPr>
          <p:spPr>
            <a:xfrm>
              <a:off x="7720570" y="3568671"/>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157A3015-CB2A-4494-B331-08E75434F573}"/>
                </a:ext>
              </a:extLst>
            </p:cNvPr>
            <p:cNvSpPr/>
            <p:nvPr/>
          </p:nvSpPr>
          <p:spPr>
            <a:xfrm>
              <a:off x="7970437" y="3545712"/>
              <a:ext cx="1664494"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Notice for Intent to Ballot Due</a:t>
              </a:r>
            </a:p>
          </p:txBody>
        </p:sp>
        <p:sp>
          <p:nvSpPr>
            <p:cNvPr id="31" name="Flowchart: Decision 30">
              <a:extLst>
                <a:ext uri="{FF2B5EF4-FFF2-40B4-BE49-F238E27FC236}">
                  <a16:creationId xmlns:a16="http://schemas.microsoft.com/office/drawing/2014/main" id="{0AFD6833-CB3B-4262-B1A6-350AB5391788}"/>
                </a:ext>
              </a:extLst>
            </p:cNvPr>
            <p:cNvSpPr/>
            <p:nvPr/>
          </p:nvSpPr>
          <p:spPr>
            <a:xfrm>
              <a:off x="8622710" y="4171772"/>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2" name="Rectangle 31">
              <a:extLst>
                <a:ext uri="{FF2B5EF4-FFF2-40B4-BE49-F238E27FC236}">
                  <a16:creationId xmlns:a16="http://schemas.microsoft.com/office/drawing/2014/main" id="{9CDFDAFF-AE46-4206-B881-381A944A865F}"/>
                </a:ext>
              </a:extLst>
            </p:cNvPr>
            <p:cNvSpPr/>
            <p:nvPr/>
          </p:nvSpPr>
          <p:spPr>
            <a:xfrm>
              <a:off x="8878673" y="4118659"/>
              <a:ext cx="1287185"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RA FHIR IG submitted</a:t>
              </a:r>
            </a:p>
          </p:txBody>
        </p:sp>
        <p:sp>
          <p:nvSpPr>
            <p:cNvPr id="40" name="Flowchart: Decision 39">
              <a:extLst>
                <a:ext uri="{FF2B5EF4-FFF2-40B4-BE49-F238E27FC236}">
                  <a16:creationId xmlns:a16="http://schemas.microsoft.com/office/drawing/2014/main" id="{7E19BC88-CD03-48B4-9470-3FEBEB0A26FC}"/>
                </a:ext>
              </a:extLst>
            </p:cNvPr>
            <p:cNvSpPr/>
            <p:nvPr/>
          </p:nvSpPr>
          <p:spPr>
            <a:xfrm>
              <a:off x="9559594" y="4962424"/>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1" name="Rectangle 40">
              <a:extLst>
                <a:ext uri="{FF2B5EF4-FFF2-40B4-BE49-F238E27FC236}">
                  <a16:creationId xmlns:a16="http://schemas.microsoft.com/office/drawing/2014/main" id="{AD58769F-6B08-4F0C-AA50-41EBE4816792}"/>
                </a:ext>
              </a:extLst>
            </p:cNvPr>
            <p:cNvSpPr/>
            <p:nvPr/>
          </p:nvSpPr>
          <p:spPr>
            <a:xfrm>
              <a:off x="9789934" y="4936688"/>
              <a:ext cx="1269421"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Working Group Meeting</a:t>
              </a:r>
            </a:p>
          </p:txBody>
        </p:sp>
        <p:sp>
          <p:nvSpPr>
            <p:cNvPr id="35" name="Flowchart: Decision 28">
              <a:extLst>
                <a:ext uri="{FF2B5EF4-FFF2-40B4-BE49-F238E27FC236}">
                  <a16:creationId xmlns:a16="http://schemas.microsoft.com/office/drawing/2014/main" id="{071D6024-1380-1F4D-AAA0-A0BCE2E58E32}"/>
                </a:ext>
              </a:extLst>
            </p:cNvPr>
            <p:cNvSpPr/>
            <p:nvPr/>
          </p:nvSpPr>
          <p:spPr>
            <a:xfrm>
              <a:off x="1839429" y="2571189"/>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7" name="Rectangle 36">
              <a:extLst>
                <a:ext uri="{FF2B5EF4-FFF2-40B4-BE49-F238E27FC236}">
                  <a16:creationId xmlns:a16="http://schemas.microsoft.com/office/drawing/2014/main" id="{783AF15E-BC85-134B-A770-82A68C5D4BF1}"/>
                </a:ext>
              </a:extLst>
            </p:cNvPr>
            <p:cNvSpPr/>
            <p:nvPr/>
          </p:nvSpPr>
          <p:spPr>
            <a:xfrm>
              <a:off x="2049781" y="2548230"/>
              <a:ext cx="993398"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PSS Submitted</a:t>
              </a:r>
            </a:p>
          </p:txBody>
        </p:sp>
        <p:sp>
          <p:nvSpPr>
            <p:cNvPr id="26" name="Rectangle 25">
              <a:extLst>
                <a:ext uri="{FF2B5EF4-FFF2-40B4-BE49-F238E27FC236}">
                  <a16:creationId xmlns:a16="http://schemas.microsoft.com/office/drawing/2014/main" id="{4E2FF745-A0EC-5D43-AB57-78159135668B}"/>
                </a:ext>
              </a:extLst>
            </p:cNvPr>
            <p:cNvSpPr/>
            <p:nvPr/>
          </p:nvSpPr>
          <p:spPr>
            <a:xfrm>
              <a:off x="1764983" y="5501007"/>
              <a:ext cx="1442345" cy="278606"/>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srgbClr val="002060"/>
                  </a:solidFill>
                  <a:latin typeface="Calibri" panose="020F0502020204030204"/>
                </a:rPr>
                <a:t>MedMorph Project Activities</a:t>
              </a:r>
            </a:p>
          </p:txBody>
        </p:sp>
        <p:sp>
          <p:nvSpPr>
            <p:cNvPr id="28" name="Rectangle 27">
              <a:extLst>
                <a:ext uri="{FF2B5EF4-FFF2-40B4-BE49-F238E27FC236}">
                  <a16:creationId xmlns:a16="http://schemas.microsoft.com/office/drawing/2014/main" id="{1125FF02-6B9B-3646-ABF1-E8B17AD7DC29}"/>
                </a:ext>
              </a:extLst>
            </p:cNvPr>
            <p:cNvSpPr/>
            <p:nvPr/>
          </p:nvSpPr>
          <p:spPr>
            <a:xfrm>
              <a:off x="1764982" y="5191963"/>
              <a:ext cx="1442346"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Processes</a:t>
              </a:r>
            </a:p>
          </p:txBody>
        </p:sp>
        <p:sp>
          <p:nvSpPr>
            <p:cNvPr id="3" name="TextBox 2">
              <a:extLst>
                <a:ext uri="{FF2B5EF4-FFF2-40B4-BE49-F238E27FC236}">
                  <a16:creationId xmlns:a16="http://schemas.microsoft.com/office/drawing/2014/main" id="{C171573C-D91B-EE4E-ACBF-C0C5604041DA}"/>
                </a:ext>
              </a:extLst>
            </p:cNvPr>
            <p:cNvSpPr txBox="1"/>
            <p:nvPr/>
          </p:nvSpPr>
          <p:spPr>
            <a:xfrm>
              <a:off x="1764982" y="4892392"/>
              <a:ext cx="697370" cy="300082"/>
            </a:xfrm>
            <a:prstGeom prst="rect">
              <a:avLst/>
            </a:prstGeom>
            <a:noFill/>
          </p:spPr>
          <p:txBody>
            <a:bodyPr wrap="none" rtlCol="0">
              <a:spAutoFit/>
            </a:bodyPr>
            <a:lstStyle/>
            <a:p>
              <a:pPr defTabSz="685800"/>
              <a:r>
                <a:rPr lang="en-US" sz="1350" b="1" dirty="0">
                  <a:solidFill>
                    <a:prstClr val="black"/>
                  </a:solidFill>
                  <a:latin typeface="Calibri" panose="020F0502020204030204"/>
                </a:rPr>
                <a:t>Legend</a:t>
              </a:r>
            </a:p>
          </p:txBody>
        </p:sp>
        <p:sp>
          <p:nvSpPr>
            <p:cNvPr id="4" name="Rounded Rectangle 3">
              <a:extLst>
                <a:ext uri="{FF2B5EF4-FFF2-40B4-BE49-F238E27FC236}">
                  <a16:creationId xmlns:a16="http://schemas.microsoft.com/office/drawing/2014/main" id="{70DE1A73-9467-7046-A36F-0B80381B0BFE}"/>
                </a:ext>
              </a:extLst>
            </p:cNvPr>
            <p:cNvSpPr/>
            <p:nvPr/>
          </p:nvSpPr>
          <p:spPr>
            <a:xfrm>
              <a:off x="1684318" y="4859631"/>
              <a:ext cx="1603169" cy="10359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grpSp>
      <p:sp>
        <p:nvSpPr>
          <p:cNvPr id="38" name="Flowchart: Decision 37">
            <a:extLst>
              <a:ext uri="{FF2B5EF4-FFF2-40B4-BE49-F238E27FC236}">
                <a16:creationId xmlns:a16="http://schemas.microsoft.com/office/drawing/2014/main" id="{4424A4F3-DF07-44A4-844D-6E867E63EE89}"/>
              </a:ext>
            </a:extLst>
          </p:cNvPr>
          <p:cNvSpPr/>
          <p:nvPr/>
        </p:nvSpPr>
        <p:spPr>
          <a:xfrm>
            <a:off x="6852312" y="5623485"/>
            <a:ext cx="235250" cy="18391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2" name="Rectangle 41">
            <a:extLst>
              <a:ext uri="{FF2B5EF4-FFF2-40B4-BE49-F238E27FC236}">
                <a16:creationId xmlns:a16="http://schemas.microsoft.com/office/drawing/2014/main" id="{5917D8A0-7A18-4119-B38C-8B3FB2DE0BAA}"/>
              </a:ext>
            </a:extLst>
          </p:cNvPr>
          <p:cNvSpPr/>
          <p:nvPr/>
        </p:nvSpPr>
        <p:spPr>
          <a:xfrm>
            <a:off x="7275507" y="5523455"/>
            <a:ext cx="1620276" cy="34919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Sept 2020 FHIWG Meeting</a:t>
            </a:r>
          </a:p>
        </p:txBody>
      </p:sp>
      <p:cxnSp>
        <p:nvCxnSpPr>
          <p:cNvPr id="5" name="Straight Connector 4">
            <a:extLst>
              <a:ext uri="{FF2B5EF4-FFF2-40B4-BE49-F238E27FC236}">
                <a16:creationId xmlns:a16="http://schemas.microsoft.com/office/drawing/2014/main" id="{3BA3F58A-4D03-49D0-9221-9D8CAEC9001B}"/>
              </a:ext>
            </a:extLst>
          </p:cNvPr>
          <p:cNvCxnSpPr>
            <a:cxnSpLocks/>
          </p:cNvCxnSpPr>
          <p:nvPr/>
        </p:nvCxnSpPr>
        <p:spPr>
          <a:xfrm>
            <a:off x="6972304" y="2189269"/>
            <a:ext cx="0" cy="3862055"/>
          </a:xfrm>
          <a:prstGeom prst="line">
            <a:avLst/>
          </a:prstGeom>
          <a:ln w="317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40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48357-2B1D-4C33-844B-E0FC3CECC022}"/>
              </a:ext>
            </a:extLst>
          </p:cNvPr>
          <p:cNvSpPr>
            <a:spLocks noGrp="1"/>
          </p:cNvSpPr>
          <p:nvPr>
            <p:ph type="title"/>
          </p:nvPr>
        </p:nvSpPr>
        <p:spPr>
          <a:xfrm>
            <a:off x="561975" y="147637"/>
            <a:ext cx="10515600" cy="1325563"/>
          </a:xfrm>
        </p:spPr>
        <p:txBody>
          <a:bodyPr>
            <a:normAutofit/>
          </a:bodyPr>
          <a:lstStyle/>
          <a:p>
            <a:r>
              <a:rPr lang="en-US" sz="3600" b="0" dirty="0"/>
              <a:t>MedMorph: Deliverables and Artifacts</a:t>
            </a:r>
          </a:p>
        </p:txBody>
      </p:sp>
      <p:sp>
        <p:nvSpPr>
          <p:cNvPr id="3" name="Content Placeholder 2">
            <a:extLst>
              <a:ext uri="{FF2B5EF4-FFF2-40B4-BE49-F238E27FC236}">
                <a16:creationId xmlns:a16="http://schemas.microsoft.com/office/drawing/2014/main" id="{D313D690-B600-4BE3-888B-23424ED47293}"/>
              </a:ext>
            </a:extLst>
          </p:cNvPr>
          <p:cNvSpPr>
            <a:spLocks noGrp="1"/>
          </p:cNvSpPr>
          <p:nvPr>
            <p:ph idx="1"/>
          </p:nvPr>
        </p:nvSpPr>
        <p:spPr/>
        <p:txBody>
          <a:bodyPr/>
          <a:lstStyle/>
          <a:p>
            <a:pPr marL="0" indent="0">
              <a:buNone/>
            </a:pPr>
            <a:endParaRPr lang="en-US" dirty="0"/>
          </a:p>
        </p:txBody>
      </p:sp>
      <p:graphicFrame>
        <p:nvGraphicFramePr>
          <p:cNvPr id="4" name="Table 4">
            <a:extLst>
              <a:ext uri="{FF2B5EF4-FFF2-40B4-BE49-F238E27FC236}">
                <a16:creationId xmlns:a16="http://schemas.microsoft.com/office/drawing/2014/main" id="{62A048D1-A96C-482F-92FF-C9064DF46B65}"/>
              </a:ext>
            </a:extLst>
          </p:cNvPr>
          <p:cNvGraphicFramePr>
            <a:graphicFrameLocks noGrp="1"/>
          </p:cNvGraphicFramePr>
          <p:nvPr>
            <p:extLst>
              <p:ext uri="{D42A27DB-BD31-4B8C-83A1-F6EECF244321}">
                <p14:modId xmlns:p14="http://schemas.microsoft.com/office/powerpoint/2010/main" val="2359992759"/>
              </p:ext>
            </p:extLst>
          </p:nvPr>
        </p:nvGraphicFramePr>
        <p:xfrm>
          <a:off x="561975" y="1473200"/>
          <a:ext cx="10515600" cy="48514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638732863"/>
                    </a:ext>
                  </a:extLst>
                </a:gridCol>
                <a:gridCol w="3505200">
                  <a:extLst>
                    <a:ext uri="{9D8B030D-6E8A-4147-A177-3AD203B41FA5}">
                      <a16:colId xmlns:a16="http://schemas.microsoft.com/office/drawing/2014/main" val="618982031"/>
                    </a:ext>
                  </a:extLst>
                </a:gridCol>
                <a:gridCol w="3505200">
                  <a:extLst>
                    <a:ext uri="{9D8B030D-6E8A-4147-A177-3AD203B41FA5}">
                      <a16:colId xmlns:a16="http://schemas.microsoft.com/office/drawing/2014/main" val="2815919684"/>
                    </a:ext>
                  </a:extLst>
                </a:gridCol>
              </a:tblGrid>
              <a:tr h="370840">
                <a:tc>
                  <a:txBody>
                    <a:bodyPr/>
                    <a:lstStyle/>
                    <a:p>
                      <a:r>
                        <a:rPr lang="en-US" dirty="0"/>
                        <a:t>Artifact</a:t>
                      </a:r>
                    </a:p>
                  </a:txBody>
                  <a:tcPr/>
                </a:tc>
                <a:tc>
                  <a:txBody>
                    <a:bodyPr/>
                    <a:lstStyle/>
                    <a:p>
                      <a:r>
                        <a:rPr lang="en-US" dirty="0"/>
                        <a:t>Location</a:t>
                      </a:r>
                    </a:p>
                  </a:txBody>
                  <a:tcPr/>
                </a:tc>
                <a:tc>
                  <a:txBody>
                    <a:bodyPr/>
                    <a:lstStyle/>
                    <a:p>
                      <a:r>
                        <a:rPr lang="en-US" dirty="0"/>
                        <a:t>Use</a:t>
                      </a:r>
                    </a:p>
                  </a:txBody>
                  <a:tcPr/>
                </a:tc>
                <a:extLst>
                  <a:ext uri="{0D108BD9-81ED-4DB2-BD59-A6C34878D82A}">
                    <a16:rowId xmlns:a16="http://schemas.microsoft.com/office/drawing/2014/main" val="1408389673"/>
                  </a:ext>
                </a:extLst>
              </a:tr>
              <a:tr h="370840">
                <a:tc>
                  <a:txBody>
                    <a:bodyPr/>
                    <a:lstStyle/>
                    <a:p>
                      <a:r>
                        <a:rPr lang="en-US" dirty="0"/>
                        <a:t>Reference Architecture Confluence Page</a:t>
                      </a:r>
                    </a:p>
                  </a:txBody>
                  <a:tcPr/>
                </a:tc>
                <a:tc>
                  <a:txBody>
                    <a:bodyPr/>
                    <a:lstStyle/>
                    <a:p>
                      <a:r>
                        <a:rPr lang="en-US" dirty="0">
                          <a:hlinkClick r:id="rId2"/>
                        </a:rPr>
                        <a:t>https://carradora.atlassian.net/wiki/spaces/MedMorph/pages/545914881/Reference+Architecture+Document</a:t>
                      </a:r>
                      <a:endParaRPr lang="en-US" dirty="0"/>
                    </a:p>
                  </a:txBody>
                  <a:tcPr/>
                </a:tc>
                <a:tc>
                  <a:txBody>
                    <a:bodyPr/>
                    <a:lstStyle/>
                    <a:p>
                      <a:r>
                        <a:rPr lang="en-US" dirty="0"/>
                        <a:t>Content will feed into the RA HL7 FHIR Ballot</a:t>
                      </a:r>
                    </a:p>
                  </a:txBody>
                  <a:tcPr/>
                </a:tc>
                <a:extLst>
                  <a:ext uri="{0D108BD9-81ED-4DB2-BD59-A6C34878D82A}">
                    <a16:rowId xmlns:a16="http://schemas.microsoft.com/office/drawing/2014/main" val="3239695677"/>
                  </a:ext>
                </a:extLst>
              </a:tr>
              <a:tr h="370840">
                <a:tc>
                  <a:txBody>
                    <a:bodyPr/>
                    <a:lstStyle/>
                    <a:p>
                      <a:r>
                        <a:rPr lang="en-US" dirty="0"/>
                        <a:t>Health Care Survey Use Case Confluence Page</a:t>
                      </a:r>
                    </a:p>
                  </a:txBody>
                  <a:tcPr/>
                </a:tc>
                <a:tc>
                  <a:txBody>
                    <a:bodyPr/>
                    <a:lstStyle/>
                    <a:p>
                      <a:r>
                        <a:rPr lang="en-US" dirty="0">
                          <a:hlinkClick r:id="rId3"/>
                        </a:rPr>
                        <a:t>https://carradora.atlassian.net/wiki/spaces/MedMorph/pages/692060180/Health+Care+Survey+Use+Case+-+DRAFT</a:t>
                      </a:r>
                      <a:endParaRPr lang="en-US" dirty="0"/>
                    </a:p>
                  </a:txBody>
                  <a:tcPr/>
                </a:tc>
                <a:tc>
                  <a:txBody>
                    <a:bodyPr/>
                    <a:lstStyle/>
                    <a:p>
                      <a:r>
                        <a:rPr lang="en-US" dirty="0"/>
                        <a:t>User story should be supported by the RA</a:t>
                      </a:r>
                    </a:p>
                  </a:txBody>
                  <a:tcPr/>
                </a:tc>
                <a:extLst>
                  <a:ext uri="{0D108BD9-81ED-4DB2-BD59-A6C34878D82A}">
                    <a16:rowId xmlns:a16="http://schemas.microsoft.com/office/drawing/2014/main" val="4037507156"/>
                  </a:ext>
                </a:extLst>
              </a:tr>
              <a:tr h="370840">
                <a:tc>
                  <a:txBody>
                    <a:bodyPr/>
                    <a:lstStyle/>
                    <a:p>
                      <a:r>
                        <a:rPr lang="en-US" dirty="0"/>
                        <a:t>Hepatitis C Use Case Confluence Page</a:t>
                      </a:r>
                    </a:p>
                  </a:txBody>
                  <a:tcPr/>
                </a:tc>
                <a:tc>
                  <a:txBody>
                    <a:bodyPr/>
                    <a:lstStyle/>
                    <a:p>
                      <a:r>
                        <a:rPr lang="en-US" dirty="0">
                          <a:hlinkClick r:id="rId4"/>
                        </a:rPr>
                        <a:t>https://carradora.atlassian.net/wiki/spaces/MedMorph/pages/694452251/Hepatitis+C+Use+Case+-+DRAFT</a:t>
                      </a:r>
                      <a:endParaRPr lang="en-US" dirty="0"/>
                    </a:p>
                  </a:txBody>
                  <a:tcPr/>
                </a:tc>
                <a:tc>
                  <a:txBody>
                    <a:bodyPr/>
                    <a:lstStyle/>
                    <a:p>
                      <a:r>
                        <a:rPr lang="en-US" dirty="0"/>
                        <a:t>User story should be supported by the RA</a:t>
                      </a:r>
                    </a:p>
                  </a:txBody>
                  <a:tcPr/>
                </a:tc>
                <a:extLst>
                  <a:ext uri="{0D108BD9-81ED-4DB2-BD59-A6C34878D82A}">
                    <a16:rowId xmlns:a16="http://schemas.microsoft.com/office/drawing/2014/main" val="1497786516"/>
                  </a:ext>
                </a:extLst>
              </a:tr>
              <a:tr h="370840">
                <a:tc>
                  <a:txBody>
                    <a:bodyPr/>
                    <a:lstStyle/>
                    <a:p>
                      <a:r>
                        <a:rPr lang="en-US" dirty="0"/>
                        <a:t>Cancer Use Case Confluence Page</a:t>
                      </a:r>
                    </a:p>
                  </a:txBody>
                  <a:tcPr/>
                </a:tc>
                <a:tc>
                  <a:txBody>
                    <a:bodyPr/>
                    <a:lstStyle/>
                    <a:p>
                      <a:r>
                        <a:rPr lang="en-US" dirty="0">
                          <a:hlinkClick r:id="rId5"/>
                        </a:rPr>
                        <a:t>https://carradora.atlassian.net/wiki/spaces/MedMorph/pages/699990019/Cancer+Use+Case+-+DRAFT</a:t>
                      </a:r>
                      <a:endParaRPr lang="en-US" dirty="0"/>
                    </a:p>
                  </a:txBody>
                  <a:tcPr/>
                </a:tc>
                <a:tc>
                  <a:txBody>
                    <a:bodyPr/>
                    <a:lstStyle/>
                    <a:p>
                      <a:r>
                        <a:rPr lang="en-US" dirty="0"/>
                        <a:t>User story should be supported by the RA</a:t>
                      </a:r>
                    </a:p>
                  </a:txBody>
                  <a:tcPr/>
                </a:tc>
                <a:extLst>
                  <a:ext uri="{0D108BD9-81ED-4DB2-BD59-A6C34878D82A}">
                    <a16:rowId xmlns:a16="http://schemas.microsoft.com/office/drawing/2014/main" val="1236035643"/>
                  </a:ext>
                </a:extLst>
              </a:tr>
            </a:tbl>
          </a:graphicData>
        </a:graphic>
      </p:graphicFrame>
    </p:spTree>
    <p:extLst>
      <p:ext uri="{BB962C8B-B14F-4D97-AF65-F5344CB8AC3E}">
        <p14:creationId xmlns:p14="http://schemas.microsoft.com/office/powerpoint/2010/main" val="236089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AA45-E2A9-4D85-87A0-2020B959D500}"/>
              </a:ext>
            </a:extLst>
          </p:cNvPr>
          <p:cNvSpPr>
            <a:spLocks noGrp="1"/>
          </p:cNvSpPr>
          <p:nvPr>
            <p:ph type="title"/>
          </p:nvPr>
        </p:nvSpPr>
        <p:spPr>
          <a:xfrm>
            <a:off x="371789" y="365126"/>
            <a:ext cx="10982011" cy="850726"/>
          </a:xfrm>
        </p:spPr>
        <p:txBody>
          <a:bodyPr>
            <a:normAutofit/>
          </a:bodyPr>
          <a:lstStyle/>
          <a:p>
            <a:r>
              <a:rPr lang="en-US" sz="3600" b="0" dirty="0"/>
              <a:t>HL7 Connectathon Outcomes</a:t>
            </a:r>
          </a:p>
        </p:txBody>
      </p:sp>
      <p:sp>
        <p:nvSpPr>
          <p:cNvPr id="3" name="Content Placeholder 2">
            <a:extLst>
              <a:ext uri="{FF2B5EF4-FFF2-40B4-BE49-F238E27FC236}">
                <a16:creationId xmlns:a16="http://schemas.microsoft.com/office/drawing/2014/main" id="{15509205-F889-499F-BE6F-0FAD44583D26}"/>
              </a:ext>
            </a:extLst>
          </p:cNvPr>
          <p:cNvSpPr>
            <a:spLocks noGrp="1"/>
          </p:cNvSpPr>
          <p:nvPr>
            <p:ph idx="1"/>
          </p:nvPr>
        </p:nvSpPr>
        <p:spPr>
          <a:xfrm>
            <a:off x="371789" y="1253331"/>
            <a:ext cx="10515600" cy="4351338"/>
          </a:xfrm>
        </p:spPr>
        <p:txBody>
          <a:bodyPr>
            <a:normAutofit lnSpcReduction="10000"/>
          </a:bodyPr>
          <a:lstStyle/>
          <a:p>
            <a:pPr>
              <a:lnSpc>
                <a:spcPct val="107000"/>
              </a:lnSpc>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We had one tester – eHealth Exchange</a:t>
            </a:r>
          </a:p>
          <a:p>
            <a:pPr>
              <a:lnSpc>
                <a:spcPct val="107000"/>
              </a:lnSpc>
              <a:spcBef>
                <a:spcPts val="0"/>
              </a:spcBef>
            </a:pPr>
            <a:r>
              <a:rPr lang="en-US" sz="2200" b="1" dirty="0">
                <a:latin typeface="Calibri" panose="020F0502020204030204" pitchFamily="34" charset="0"/>
                <a:ea typeface="Calibri" panose="020F0502020204030204" pitchFamily="34" charset="0"/>
                <a:cs typeface="Times New Roman" panose="02020603050405020304" pitchFamily="18" charset="0"/>
              </a:rPr>
              <a:t>Using the Reference Architecture we were able to show a successful exchange!!!</a:t>
            </a:r>
          </a:p>
          <a:p>
            <a:pPr>
              <a:lnSpc>
                <a:spcPct val="107000"/>
              </a:lnSpc>
              <a:spcBef>
                <a:spcPts val="0"/>
              </a:spcBef>
            </a:pPr>
            <a:r>
              <a:rPr lang="en-US" sz="2200" dirty="0">
                <a:effectLst/>
                <a:latin typeface="Calibri" panose="020F0502020204030204" pitchFamily="34" charset="0"/>
                <a:ea typeface="Calibri" panose="020F0502020204030204" pitchFamily="34" charset="0"/>
                <a:cs typeface="Times New Roman" panose="02020603050405020304" pitchFamily="18" charset="0"/>
              </a:rPr>
              <a:t>Still need a Connectathon to satisfy the HL7 Requirement to test with 3 different types of users</a:t>
            </a:r>
          </a:p>
          <a:p>
            <a:pPr lvl="1">
              <a:lnSpc>
                <a:spcPct val="107000"/>
              </a:lnSpc>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eH</a:t>
            </a:r>
            <a:r>
              <a:rPr lang="en-US" sz="1800" dirty="0">
                <a:effectLst/>
                <a:latin typeface="Calibri" panose="020F0502020204030204" pitchFamily="34" charset="0"/>
                <a:ea typeface="Calibri" panose="020F0502020204030204" pitchFamily="34" charset="0"/>
                <a:cs typeface="Times New Roman" panose="02020603050405020304" pitchFamily="18" charset="0"/>
              </a:rPr>
              <a:t>ealth exchange willing to </a:t>
            </a:r>
            <a:r>
              <a:rPr lang="en-US" sz="1800" dirty="0">
                <a:latin typeface="Calibri" panose="020F0502020204030204" pitchFamily="34" charset="0"/>
                <a:ea typeface="Calibri" panose="020F0502020204030204" pitchFamily="34" charset="0"/>
                <a:cs typeface="Times New Roman" panose="02020603050405020304" pitchFamily="18" charset="0"/>
              </a:rPr>
              <a:t>represent a trusted 3</a:t>
            </a:r>
            <a:r>
              <a:rPr lang="en-US" sz="1800" baseline="30000" dirty="0">
                <a:latin typeface="Calibri" panose="020F0502020204030204" pitchFamily="34" charset="0"/>
                <a:ea typeface="Calibri" panose="020F0502020204030204" pitchFamily="34" charset="0"/>
                <a:cs typeface="Times New Roman" panose="02020603050405020304" pitchFamily="18" charset="0"/>
              </a:rPr>
              <a:t>rd</a:t>
            </a:r>
            <a:r>
              <a:rPr lang="en-US" sz="1800" dirty="0">
                <a:latin typeface="Calibri" panose="020F0502020204030204" pitchFamily="34" charset="0"/>
                <a:ea typeface="Calibri" panose="020F0502020204030204" pitchFamily="34" charset="0"/>
                <a:cs typeface="Times New Roman" panose="02020603050405020304" pitchFamily="18" charset="0"/>
              </a:rPr>
              <a:t> Party</a:t>
            </a:r>
          </a:p>
          <a:p>
            <a:pPr lvl="1">
              <a:lnSpc>
                <a:spcPct val="107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We still need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at least 1 EHR vendor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a:t>
            </a:r>
          </a:p>
          <a:p>
            <a:pPr lvl="1">
              <a:lnSpc>
                <a:spcPct val="107000"/>
              </a:lnSpc>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At </a:t>
            </a:r>
            <a:r>
              <a:rPr lang="en-US" sz="1800" b="1" i="1" dirty="0">
                <a:latin typeface="Calibri" panose="020F0502020204030204" pitchFamily="34" charset="0"/>
                <a:ea typeface="Calibri" panose="020F0502020204030204" pitchFamily="34" charset="0"/>
                <a:cs typeface="Times New Roman" panose="02020603050405020304" pitchFamily="18" charset="0"/>
              </a:rPr>
              <a:t>least 1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receiving organization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institution </a:t>
            </a:r>
          </a:p>
          <a:p>
            <a:pPr>
              <a:lnSpc>
                <a:spcPct val="107000"/>
              </a:lnSpc>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We will convene a MedMorph specific Connectathon in early </a:t>
            </a:r>
            <a:r>
              <a:rPr lang="en-US" sz="2200" dirty="0">
                <a:effectLst/>
                <a:latin typeface="Calibri" panose="020F0502020204030204" pitchFamily="34" charset="0"/>
                <a:ea typeface="Calibri" panose="020F0502020204030204" pitchFamily="34" charset="0"/>
                <a:cs typeface="Times New Roman" panose="02020603050405020304" pitchFamily="18" charset="0"/>
              </a:rPr>
              <a:t>November</a:t>
            </a:r>
          </a:p>
          <a:p>
            <a:pPr lvl="1">
              <a:lnSpc>
                <a:spcPct val="107000"/>
              </a:lnSpc>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One day focused event</a:t>
            </a:r>
          </a:p>
          <a:p>
            <a:pPr lvl="1">
              <a:lnSpc>
                <a:spcPct val="107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Virtual</a:t>
            </a:r>
          </a:p>
          <a:p>
            <a:pPr lvl="1">
              <a:lnSpc>
                <a:spcPct val="107000"/>
              </a:lnSpc>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Continue testing the Reference Architecture (specifically notifications and subscriptions)</a:t>
            </a:r>
          </a:p>
          <a:p>
            <a:pPr lvl="1">
              <a:lnSpc>
                <a:spcPct val="107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or your organization is interested, please email Jamie Parker or Dragon (Nagesh)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Bashyam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r>
              <a:rPr lang="en-US" sz="1800" dirty="0">
                <a:hlinkClick r:id="rId2"/>
              </a:rPr>
              <a:t>jamie.parker@carradora.com</a:t>
            </a:r>
            <a:r>
              <a:rPr lang="en-US" sz="1800" dirty="0"/>
              <a:t> </a:t>
            </a:r>
          </a:p>
          <a:p>
            <a:pPr lvl="2">
              <a:lnSpc>
                <a:spcPct val="107000"/>
              </a:lnSpc>
              <a:spcBef>
                <a:spcPts val="0"/>
              </a:spcBef>
            </a:pPr>
            <a:r>
              <a:rPr lang="en-US" sz="1800" i="0" dirty="0">
                <a:solidFill>
                  <a:srgbClr val="222222"/>
                </a:solidFill>
                <a:effectLst/>
                <a:hlinkClick r:id="rId3"/>
              </a:rPr>
              <a:t>nagesh.bashyam@drajer.com</a:t>
            </a:r>
            <a:endParaRPr lang="en-US" sz="1800" dirty="0">
              <a:effectLst/>
              <a:ea typeface="Calibri" panose="020F0502020204030204" pitchFamily="34" charset="0"/>
              <a:cs typeface="Times New Roman" panose="02020603050405020304" pitchFamily="18" charset="0"/>
            </a:endParaRPr>
          </a:p>
          <a:p>
            <a:pPr marL="501253" lvl="2" indent="0">
              <a:buNone/>
            </a:pPr>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791984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61500D-16BE-4A07-94D5-F2A5377FB2A3}"/>
              </a:ext>
            </a:extLst>
          </p:cNvPr>
          <p:cNvSpPr>
            <a:spLocks noGrp="1"/>
          </p:cNvSpPr>
          <p:nvPr>
            <p:ph type="title"/>
          </p:nvPr>
        </p:nvSpPr>
        <p:spPr>
          <a:xfrm>
            <a:off x="180623" y="228600"/>
            <a:ext cx="9736636" cy="739185"/>
          </a:xfrm>
        </p:spPr>
        <p:txBody>
          <a:bodyPr>
            <a:noAutofit/>
          </a:bodyPr>
          <a:lstStyle/>
          <a:p>
            <a:pPr fontAlgn="base">
              <a:spcAft>
                <a:spcPct val="0"/>
              </a:spcAft>
            </a:pPr>
            <a:r>
              <a:rPr lang="en-US" sz="3600" b="0" dirty="0">
                <a:ea typeface="ＭＳ Ｐゴシック" charset="0"/>
                <a:cs typeface="Arial" pitchFamily="34" charset="0"/>
              </a:rPr>
              <a:t>HL7: Deliverables and Artifacts</a:t>
            </a:r>
          </a:p>
        </p:txBody>
      </p:sp>
      <p:graphicFrame>
        <p:nvGraphicFramePr>
          <p:cNvPr id="7" name="Table 4">
            <a:extLst>
              <a:ext uri="{FF2B5EF4-FFF2-40B4-BE49-F238E27FC236}">
                <a16:creationId xmlns:a16="http://schemas.microsoft.com/office/drawing/2014/main" id="{750AF550-701F-49C4-9E68-09B4648EB01C}"/>
              </a:ext>
            </a:extLst>
          </p:cNvPr>
          <p:cNvGraphicFramePr>
            <a:graphicFrameLocks noGrp="1"/>
          </p:cNvGraphicFramePr>
          <p:nvPr>
            <p:ph idx="1"/>
            <p:extLst>
              <p:ext uri="{D42A27DB-BD31-4B8C-83A1-F6EECF244321}">
                <p14:modId xmlns:p14="http://schemas.microsoft.com/office/powerpoint/2010/main" val="21053618"/>
              </p:ext>
            </p:extLst>
          </p:nvPr>
        </p:nvGraphicFramePr>
        <p:xfrm>
          <a:off x="95250" y="870541"/>
          <a:ext cx="11849100" cy="5586083"/>
        </p:xfrm>
        <a:graphic>
          <a:graphicData uri="http://schemas.openxmlformats.org/drawingml/2006/table">
            <a:tbl>
              <a:tblPr firstRow="1" bandRow="1">
                <a:tableStyleId>{5C22544A-7EE6-4342-B048-85BDC9FD1C3A}</a:tableStyleId>
              </a:tblPr>
              <a:tblGrid>
                <a:gridCol w="2353728">
                  <a:extLst>
                    <a:ext uri="{9D8B030D-6E8A-4147-A177-3AD203B41FA5}">
                      <a16:colId xmlns:a16="http://schemas.microsoft.com/office/drawing/2014/main" val="112584056"/>
                    </a:ext>
                  </a:extLst>
                </a:gridCol>
                <a:gridCol w="5398785">
                  <a:extLst>
                    <a:ext uri="{9D8B030D-6E8A-4147-A177-3AD203B41FA5}">
                      <a16:colId xmlns:a16="http://schemas.microsoft.com/office/drawing/2014/main" val="1957191507"/>
                    </a:ext>
                  </a:extLst>
                </a:gridCol>
                <a:gridCol w="4096587">
                  <a:extLst>
                    <a:ext uri="{9D8B030D-6E8A-4147-A177-3AD203B41FA5}">
                      <a16:colId xmlns:a16="http://schemas.microsoft.com/office/drawing/2014/main" val="3072109075"/>
                    </a:ext>
                  </a:extLst>
                </a:gridCol>
              </a:tblGrid>
              <a:tr h="275237">
                <a:tc>
                  <a:txBody>
                    <a:bodyPr/>
                    <a:lstStyle/>
                    <a:p>
                      <a:pPr algn="ctr"/>
                      <a:r>
                        <a:rPr lang="en-US" sz="1100" dirty="0"/>
                        <a:t>Date</a:t>
                      </a:r>
                    </a:p>
                  </a:txBody>
                  <a:tcPr marL="51177" marR="51177" marT="25589" marB="25589"/>
                </a:tc>
                <a:tc>
                  <a:txBody>
                    <a:bodyPr/>
                    <a:lstStyle/>
                    <a:p>
                      <a:pPr algn="ctr"/>
                      <a:r>
                        <a:rPr lang="en-US" sz="1100" dirty="0"/>
                        <a:t>Artifact </a:t>
                      </a:r>
                    </a:p>
                  </a:txBody>
                  <a:tcPr marL="51177" marR="51177" marT="25589" marB="25589"/>
                </a:tc>
                <a:tc>
                  <a:txBody>
                    <a:bodyPr/>
                    <a:lstStyle/>
                    <a:p>
                      <a:pPr algn="ctr"/>
                      <a:r>
                        <a:rPr lang="en-US" sz="1100" dirty="0"/>
                        <a:t>Status</a:t>
                      </a:r>
                    </a:p>
                  </a:txBody>
                  <a:tcPr marL="51177" marR="51177" marT="25589" marB="25589"/>
                </a:tc>
                <a:extLst>
                  <a:ext uri="{0D108BD9-81ED-4DB2-BD59-A6C34878D82A}">
                    <a16:rowId xmlns:a16="http://schemas.microsoft.com/office/drawing/2014/main" val="870578944"/>
                  </a:ext>
                </a:extLst>
              </a:tr>
              <a:tr h="261467">
                <a:tc>
                  <a:txBody>
                    <a:bodyPr/>
                    <a:lstStyle/>
                    <a:p>
                      <a:r>
                        <a:rPr lang="en-US" sz="1000" dirty="0"/>
                        <a:t>February 20, 2020</a:t>
                      </a:r>
                    </a:p>
                  </a:txBody>
                  <a:tcPr marL="51177" marR="51177" marT="25589" marB="25589"/>
                </a:tc>
                <a:tc>
                  <a:txBody>
                    <a:bodyPr/>
                    <a:lstStyle/>
                    <a:p>
                      <a:r>
                        <a:rPr lang="en-US" sz="1000" dirty="0"/>
                        <a:t>Draft PSS Presented to the HL7 Supporting WG</a:t>
                      </a:r>
                    </a:p>
                  </a:txBody>
                  <a:tcPr marL="51177" marR="51177" marT="25589" marB="25589"/>
                </a:tc>
                <a:tc>
                  <a:txBody>
                    <a:bodyPr/>
                    <a:lstStyle/>
                    <a:p>
                      <a:r>
                        <a:rPr lang="en-US" sz="1000" dirty="0"/>
                        <a:t>Completed</a:t>
                      </a:r>
                    </a:p>
                  </a:txBody>
                  <a:tcPr marL="51177" marR="51177" marT="25589" marB="25589"/>
                </a:tc>
                <a:extLst>
                  <a:ext uri="{0D108BD9-81ED-4DB2-BD59-A6C34878D82A}">
                    <a16:rowId xmlns:a16="http://schemas.microsoft.com/office/drawing/2014/main" val="2611354358"/>
                  </a:ext>
                </a:extLst>
              </a:tr>
              <a:tr h="640674">
                <a:tc>
                  <a:txBody>
                    <a:bodyPr/>
                    <a:lstStyle/>
                    <a:p>
                      <a:r>
                        <a:rPr lang="en-US" sz="1000" dirty="0"/>
                        <a:t>February 21, 2020</a:t>
                      </a:r>
                    </a:p>
                  </a:txBody>
                  <a:tcPr marL="51177" marR="51177" marT="25589" marB="25589"/>
                </a:tc>
                <a:tc>
                  <a:txBody>
                    <a:bodyPr/>
                    <a:lstStyle/>
                    <a:p>
                      <a:r>
                        <a:rPr lang="en-US" sz="1000" dirty="0"/>
                        <a:t>Submit PSS Scope Statement for September 2020 Ballot Cycle</a:t>
                      </a:r>
                    </a:p>
                  </a:txBody>
                  <a:tcPr marL="51177" marR="51177" marT="25589" marB="25589"/>
                </a:tc>
                <a:tc>
                  <a:txBody>
                    <a:bodyPr/>
                    <a:lstStyle/>
                    <a:p>
                      <a:r>
                        <a:rPr lang="en-US" sz="1000" dirty="0"/>
                        <a:t>Completed</a:t>
                      </a:r>
                    </a:p>
                    <a:p>
                      <a:pPr marL="0" marR="0" lvl="0" indent="0" algn="l" defTabSz="679320" rtl="0" eaLnBrk="1" fontAlgn="auto" latinLnBrk="0" hangingPunct="1">
                        <a:lnSpc>
                          <a:spcPct val="100000"/>
                        </a:lnSpc>
                        <a:spcBef>
                          <a:spcPts val="0"/>
                        </a:spcBef>
                        <a:spcAft>
                          <a:spcPts val="0"/>
                        </a:spcAft>
                        <a:buClrTx/>
                        <a:buSzTx/>
                        <a:buFontTx/>
                        <a:buNone/>
                        <a:tabLst/>
                        <a:defRPr/>
                      </a:pPr>
                      <a:r>
                        <a:rPr lang="en-US" sz="1000" dirty="0">
                          <a:hlinkClick r:id="rId3"/>
                        </a:rPr>
                        <a:t>https://confluence.hl7.org/display/PHWG/Making+EHR+Data+More+Available+for+Research+and+Public+Health+%28MedMorph%29+Reference+Architecture+HL7+FHIR+Implementation+Guide</a:t>
                      </a:r>
                      <a:endParaRPr lang="en-US" sz="1000" dirty="0"/>
                    </a:p>
                  </a:txBody>
                  <a:tcPr marL="51177" marR="51177" marT="25589" marB="25589"/>
                </a:tc>
                <a:extLst>
                  <a:ext uri="{0D108BD9-81ED-4DB2-BD59-A6C34878D82A}">
                    <a16:rowId xmlns:a16="http://schemas.microsoft.com/office/drawing/2014/main" val="3480152535"/>
                  </a:ext>
                </a:extLst>
              </a:tr>
              <a:tr h="294134">
                <a:tc>
                  <a:txBody>
                    <a:bodyPr/>
                    <a:lstStyle/>
                    <a:p>
                      <a:r>
                        <a:rPr lang="en-US" sz="1000" dirty="0"/>
                        <a:t>April 19, 2020</a:t>
                      </a:r>
                    </a:p>
                  </a:txBody>
                  <a:tcPr marL="51177" marR="51177" marT="25589" marB="25589"/>
                </a:tc>
                <a:tc>
                  <a:txBody>
                    <a:bodyPr/>
                    <a:lstStyle/>
                    <a:p>
                      <a:r>
                        <a:rPr lang="en-US" sz="1100" dirty="0"/>
                        <a:t>HL7 Steering Division Approval</a:t>
                      </a:r>
                    </a:p>
                  </a:txBody>
                  <a:tcPr marL="51177" marR="51177" marT="25589" marB="25589"/>
                </a:tc>
                <a:tc>
                  <a:txBody>
                    <a:bodyPr/>
                    <a:lstStyle/>
                    <a:p>
                      <a:r>
                        <a:rPr lang="en-US" sz="1000" dirty="0"/>
                        <a:t>Completed, PSS Approved</a:t>
                      </a:r>
                    </a:p>
                  </a:txBody>
                  <a:tcPr marL="51177" marR="51177" marT="25589" marB="25589"/>
                </a:tc>
                <a:extLst>
                  <a:ext uri="{0D108BD9-81ED-4DB2-BD59-A6C34878D82A}">
                    <a16:rowId xmlns:a16="http://schemas.microsoft.com/office/drawing/2014/main" val="176731252"/>
                  </a:ext>
                </a:extLst>
              </a:tr>
              <a:tr h="261467">
                <a:tc>
                  <a:txBody>
                    <a:bodyPr/>
                    <a:lstStyle/>
                    <a:p>
                      <a:r>
                        <a:rPr lang="en-US" sz="1000" dirty="0"/>
                        <a:t>July 21</a:t>
                      </a:r>
                      <a:r>
                        <a:rPr lang="en-US" sz="1000" baseline="30000" dirty="0"/>
                        <a:t>st</a:t>
                      </a:r>
                      <a:endParaRPr lang="en-US" sz="1000" dirty="0"/>
                    </a:p>
                  </a:txBody>
                  <a:tcPr marL="51177" marR="51177" marT="25589" marB="25589"/>
                </a:tc>
                <a:tc>
                  <a:txBody>
                    <a:bodyPr/>
                    <a:lstStyle/>
                    <a:p>
                      <a:r>
                        <a:rPr lang="en-US" sz="1100" dirty="0"/>
                        <a:t>Connectathon Proposal</a:t>
                      </a:r>
                    </a:p>
                  </a:txBody>
                  <a:tcPr marL="51177" marR="51177" marT="25589" marB="25589"/>
                </a:tc>
                <a:tc>
                  <a:txBody>
                    <a:bodyPr/>
                    <a:lstStyle/>
                    <a:p>
                      <a:r>
                        <a:rPr lang="en-US" sz="1000" dirty="0"/>
                        <a:t>Completed </a:t>
                      </a:r>
                    </a:p>
                  </a:txBody>
                  <a:tcPr marL="51177" marR="51177" marT="25589" marB="25589"/>
                </a:tc>
                <a:extLst>
                  <a:ext uri="{0D108BD9-81ED-4DB2-BD59-A6C34878D82A}">
                    <a16:rowId xmlns:a16="http://schemas.microsoft.com/office/drawing/2014/main" val="1334673784"/>
                  </a:ext>
                </a:extLst>
              </a:tr>
              <a:tr h="374700">
                <a:tc>
                  <a:txBody>
                    <a:bodyPr/>
                    <a:lstStyle/>
                    <a:p>
                      <a:r>
                        <a:rPr lang="en-US" sz="1000" dirty="0"/>
                        <a:t>September 9</a:t>
                      </a:r>
                      <a:r>
                        <a:rPr lang="en-US" sz="1000" baseline="30000" dirty="0"/>
                        <a:t>th</a:t>
                      </a:r>
                      <a:r>
                        <a:rPr lang="en-US" sz="1000" dirty="0"/>
                        <a:t>-11</a:t>
                      </a:r>
                      <a:r>
                        <a:rPr lang="en-US" sz="1000" baseline="30000" dirty="0"/>
                        <a:t>th</a:t>
                      </a:r>
                      <a:r>
                        <a:rPr lang="en-US" sz="1000" dirty="0"/>
                        <a:t> </a:t>
                      </a:r>
                    </a:p>
                  </a:txBody>
                  <a:tcPr marL="51177" marR="51177" marT="25589" marB="25589"/>
                </a:tc>
                <a:tc>
                  <a:txBody>
                    <a:bodyPr/>
                    <a:lstStyle/>
                    <a:p>
                      <a:r>
                        <a:rPr lang="en-US" sz="1100" dirty="0"/>
                        <a:t>HL7 FHIR Connectathon – Virtual</a:t>
                      </a:r>
                    </a:p>
                    <a:p>
                      <a:r>
                        <a:rPr lang="en-US" sz="1100" dirty="0"/>
                        <a:t>(</a:t>
                      </a:r>
                      <a:r>
                        <a:rPr lang="en-US" sz="1100" dirty="0">
                          <a:hlinkClick r:id="rId4"/>
                        </a:rPr>
                        <a:t>https://www.hl7.org/events/fhir/connectathon/2020/09/</a:t>
                      </a:r>
                      <a:endParaRPr lang="en-US" sz="1100" dirty="0"/>
                    </a:p>
                  </a:txBody>
                  <a:tcPr marL="51177" marR="51177" marT="25589" marB="25589"/>
                </a:tc>
                <a:tc>
                  <a:txBody>
                    <a:bodyPr/>
                    <a:lstStyle/>
                    <a:p>
                      <a:r>
                        <a:rPr lang="en-US" sz="1000" dirty="0"/>
                        <a:t>Completed (successful exchange achieved)</a:t>
                      </a:r>
                    </a:p>
                  </a:txBody>
                  <a:tcPr marL="51177" marR="51177" marT="25589" marB="25589"/>
                </a:tc>
                <a:extLst>
                  <a:ext uri="{0D108BD9-81ED-4DB2-BD59-A6C34878D82A}">
                    <a16:rowId xmlns:a16="http://schemas.microsoft.com/office/drawing/2014/main" val="3994443943"/>
                  </a:ext>
                </a:extLst>
              </a:tr>
              <a:tr h="824553">
                <a:tc>
                  <a:txBody>
                    <a:bodyPr/>
                    <a:lstStyle/>
                    <a:p>
                      <a:r>
                        <a:rPr lang="en-US" sz="1000" b="1" dirty="0">
                          <a:highlight>
                            <a:srgbClr val="FFFF00"/>
                          </a:highlight>
                        </a:rPr>
                        <a:t>September 21</a:t>
                      </a:r>
                      <a:r>
                        <a:rPr lang="en-US" sz="1000" b="1" baseline="30000" dirty="0">
                          <a:highlight>
                            <a:srgbClr val="FFFF00"/>
                          </a:highlight>
                        </a:rPr>
                        <a:t>st</a:t>
                      </a:r>
                      <a:r>
                        <a:rPr lang="en-US" sz="1000" b="1" dirty="0">
                          <a:highlight>
                            <a:srgbClr val="FFFF00"/>
                          </a:highlight>
                        </a:rPr>
                        <a:t>-25</a:t>
                      </a:r>
                      <a:r>
                        <a:rPr lang="en-US" sz="1000" b="1" baseline="30000" dirty="0">
                          <a:highlight>
                            <a:srgbClr val="FFFF00"/>
                          </a:highlight>
                        </a:rPr>
                        <a:t>th</a:t>
                      </a:r>
                      <a:r>
                        <a:rPr lang="en-US" sz="1000" b="1" dirty="0">
                          <a:highlight>
                            <a:srgbClr val="FFFF00"/>
                          </a:highlight>
                        </a:rPr>
                        <a:t>, 2020</a:t>
                      </a:r>
                    </a:p>
                  </a:txBody>
                  <a:tcPr marL="51177" marR="51177" marT="25589" marB="25589"/>
                </a:tc>
                <a:tc>
                  <a:txBody>
                    <a:bodyPr/>
                    <a:lstStyle/>
                    <a:p>
                      <a:r>
                        <a:rPr lang="en-US" sz="1100" b="1" dirty="0"/>
                        <a:t>HL7 Workgroup Meeting – Virtual</a:t>
                      </a:r>
                    </a:p>
                    <a:p>
                      <a:r>
                        <a:rPr lang="en-US" sz="1000" b="1" dirty="0">
                          <a:hlinkClick r:id="rId5"/>
                        </a:rPr>
                        <a:t>https://www.hl7.org/events/working_group_meeting/2020/09/index.cfm?utm_source=HL7+Members+Verified+Oct+2019+Large+List&amp;utm_campaign=1c006492ee-EMAIL_CAMPAIGN_2018_01_29_COPY_01&amp;utm_medium=email&amp;utm_term=0_06eea0748f-1c006492ee-55792321</a:t>
                      </a:r>
                      <a:endParaRPr lang="en-US" sz="1000" b="1" dirty="0"/>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4212568211"/>
                  </a:ext>
                </a:extLst>
              </a:tr>
              <a:tr h="287594">
                <a:tc>
                  <a:txBody>
                    <a:bodyPr/>
                    <a:lstStyle/>
                    <a:p>
                      <a:r>
                        <a:rPr lang="en-US" sz="1000" b="0" dirty="0"/>
                        <a:t>Submit FHIR IG Proposal</a:t>
                      </a:r>
                    </a:p>
                  </a:txBody>
                  <a:tcPr marL="51177" marR="51177" marT="25589" marB="25589"/>
                </a:tc>
                <a:tc>
                  <a:txBody>
                    <a:bodyPr/>
                    <a:lstStyle/>
                    <a:p>
                      <a:r>
                        <a:rPr lang="en-US" sz="1100" dirty="0"/>
                        <a:t>October 18</a:t>
                      </a:r>
                      <a:r>
                        <a:rPr lang="en-US" sz="1100" baseline="30000" dirty="0"/>
                        <a:t>th</a:t>
                      </a:r>
                      <a:r>
                        <a:rPr lang="en-US" sz="1100" dirty="0"/>
                        <a:t> </a:t>
                      </a:r>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1274756966"/>
                  </a:ext>
                </a:extLst>
              </a:tr>
              <a:tr h="365353">
                <a:tc>
                  <a:txBody>
                    <a:bodyPr/>
                    <a:lstStyle/>
                    <a:p>
                      <a:r>
                        <a:rPr lang="en-US" sz="1000" b="0" dirty="0"/>
                        <a:t>Submit Notice For Intent to Ballot</a:t>
                      </a:r>
                    </a:p>
                  </a:txBody>
                  <a:tcPr marL="51177" marR="51177" marT="25589" marB="25589"/>
                </a:tc>
                <a:tc>
                  <a:txBody>
                    <a:bodyPr/>
                    <a:lstStyle/>
                    <a:p>
                      <a:r>
                        <a:rPr lang="en-US" sz="1100" dirty="0"/>
                        <a:t>November 1</a:t>
                      </a:r>
                      <a:r>
                        <a:rPr lang="en-US" sz="1100" baseline="30000" dirty="0"/>
                        <a:t>st</a:t>
                      </a:r>
                      <a:endParaRPr lang="en-US" sz="1100" dirty="0"/>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1883909223"/>
                  </a:ext>
                </a:extLst>
              </a:tr>
              <a:tr h="388240">
                <a:tc>
                  <a:txBody>
                    <a:bodyPr/>
                    <a:lstStyle/>
                    <a:p>
                      <a:r>
                        <a:rPr lang="en-US" sz="1000" dirty="0"/>
                        <a:t>Substantive IG complete</a:t>
                      </a:r>
                    </a:p>
                  </a:txBody>
                  <a:tcPr marL="51177" marR="51177" marT="25589" marB="25589"/>
                </a:tc>
                <a:tc>
                  <a:txBody>
                    <a:bodyPr/>
                    <a:lstStyle/>
                    <a:p>
                      <a:r>
                        <a:rPr lang="en-US" sz="1100" dirty="0"/>
                        <a:t>November 1</a:t>
                      </a:r>
                      <a:r>
                        <a:rPr lang="en-US" sz="1100" baseline="30000" dirty="0"/>
                        <a:t>st</a:t>
                      </a:r>
                      <a:endParaRPr lang="en-US" sz="1100" dirty="0"/>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86409607"/>
                  </a:ext>
                </a:extLst>
              </a:tr>
              <a:tr h="369249">
                <a:tc>
                  <a:txBody>
                    <a:bodyPr/>
                    <a:lstStyle/>
                    <a:p>
                      <a:r>
                        <a:rPr lang="en-US" sz="1000" dirty="0"/>
                        <a:t>Ballot Due</a:t>
                      </a:r>
                    </a:p>
                  </a:txBody>
                  <a:tcPr marL="51177" marR="51177" marT="25589" marB="25589"/>
                </a:tc>
                <a:tc>
                  <a:txBody>
                    <a:bodyPr/>
                    <a:lstStyle/>
                    <a:p>
                      <a:r>
                        <a:rPr lang="en-US" sz="1100" dirty="0"/>
                        <a:t>November 24</a:t>
                      </a:r>
                      <a:r>
                        <a:rPr lang="en-US" sz="1100" baseline="30000" dirty="0"/>
                        <a:t>th</a:t>
                      </a:r>
                      <a:endParaRPr lang="en-US" sz="1100" dirty="0"/>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4152232000"/>
                  </a:ext>
                </a:extLst>
              </a:tr>
              <a:tr h="369249">
                <a:tc>
                  <a:txBody>
                    <a:bodyPr/>
                    <a:lstStyle/>
                    <a:p>
                      <a:r>
                        <a:rPr lang="en-US" sz="1000" dirty="0"/>
                        <a:t>Ballot opens for voting</a:t>
                      </a:r>
                    </a:p>
                  </a:txBody>
                  <a:tcPr marL="51177" marR="51177" marT="25589" marB="25589"/>
                </a:tc>
                <a:tc>
                  <a:txBody>
                    <a:bodyPr/>
                    <a:lstStyle/>
                    <a:p>
                      <a:r>
                        <a:rPr lang="en-US" sz="1100" dirty="0"/>
                        <a:t>December 13</a:t>
                      </a:r>
                      <a:r>
                        <a:rPr lang="en-US" sz="1100" baseline="30000" dirty="0"/>
                        <a:t>th</a:t>
                      </a:r>
                      <a:endParaRPr lang="en-US" sz="1100" dirty="0"/>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953609771"/>
                  </a:ext>
                </a:extLst>
              </a:tr>
              <a:tr h="369249">
                <a:tc>
                  <a:txBody>
                    <a:bodyPr/>
                    <a:lstStyle/>
                    <a:p>
                      <a:r>
                        <a:rPr lang="en-US" sz="1000" dirty="0"/>
                        <a:t>January HL7 Connectathon</a:t>
                      </a:r>
                    </a:p>
                  </a:txBody>
                  <a:tcPr marL="51177" marR="51177" marT="25589" marB="25589"/>
                </a:tc>
                <a:tc>
                  <a:txBody>
                    <a:bodyPr/>
                    <a:lstStyle/>
                    <a:p>
                      <a:r>
                        <a:rPr lang="en-US" sz="1100" dirty="0"/>
                        <a:t>January 16-17, 2021</a:t>
                      </a:r>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1007978152"/>
                  </a:ext>
                </a:extLst>
              </a:tr>
              <a:tr h="469190">
                <a:tc>
                  <a:txBody>
                    <a:bodyPr/>
                    <a:lstStyle/>
                    <a:p>
                      <a:r>
                        <a:rPr lang="en-US" sz="1000" dirty="0"/>
                        <a:t>January HL7 WG Meeting</a:t>
                      </a:r>
                    </a:p>
                  </a:txBody>
                  <a:tcPr marL="51177" marR="51177" marT="25589" marB="25589"/>
                </a:tc>
                <a:tc>
                  <a:txBody>
                    <a:bodyPr/>
                    <a:lstStyle/>
                    <a:p>
                      <a:r>
                        <a:rPr lang="en-US" sz="1100" dirty="0"/>
                        <a:t>January 18-22, 2021</a:t>
                      </a:r>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2894762640"/>
                  </a:ext>
                </a:extLst>
              </a:tr>
            </a:tbl>
          </a:graphicData>
        </a:graphic>
      </p:graphicFrame>
      <p:sp>
        <p:nvSpPr>
          <p:cNvPr id="2" name="TextBox 1">
            <a:extLst>
              <a:ext uri="{FF2B5EF4-FFF2-40B4-BE49-F238E27FC236}">
                <a16:creationId xmlns:a16="http://schemas.microsoft.com/office/drawing/2014/main" id="{F3C856B8-FA00-40F9-A4CF-2F8333F8EFFE}"/>
              </a:ext>
            </a:extLst>
          </p:cNvPr>
          <p:cNvSpPr txBox="1"/>
          <p:nvPr/>
        </p:nvSpPr>
        <p:spPr>
          <a:xfrm>
            <a:off x="247650" y="6519446"/>
            <a:ext cx="11696700" cy="338554"/>
          </a:xfrm>
          <a:prstGeom prst="rect">
            <a:avLst/>
          </a:prstGeom>
          <a:noFill/>
        </p:spPr>
        <p:txBody>
          <a:bodyPr wrap="square" rtlCol="0">
            <a:spAutoFit/>
          </a:bodyPr>
          <a:lstStyle/>
          <a:p>
            <a:pPr algn="ct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https://confluence.hl7.org/display/HL7/HL7+Calendars#a024f57c-d5fc-4f39-8b26-bf9f1e280100-35717172</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p>
        </p:txBody>
      </p:sp>
      <p:sp>
        <p:nvSpPr>
          <p:cNvPr id="3" name="Rectangle: Rounded Corners 2">
            <a:extLst>
              <a:ext uri="{FF2B5EF4-FFF2-40B4-BE49-F238E27FC236}">
                <a16:creationId xmlns:a16="http://schemas.microsoft.com/office/drawing/2014/main" id="{4D9F1244-1FC4-48A7-87BA-384969785EAB}"/>
              </a:ext>
            </a:extLst>
          </p:cNvPr>
          <p:cNvSpPr/>
          <p:nvPr/>
        </p:nvSpPr>
        <p:spPr>
          <a:xfrm>
            <a:off x="7827892" y="4121426"/>
            <a:ext cx="4364108" cy="221311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t>Note: We will be having an additional Connectathon to further test the Reference Architecture in Early November – If you would like to participate please email Jamie or Dragon (</a:t>
            </a:r>
            <a:r>
              <a:rPr lang="en-US" b="1" dirty="0">
                <a:hlinkClick r:id="rId7"/>
              </a:rPr>
              <a:t>jamie.parker@carradora.com</a:t>
            </a:r>
            <a:r>
              <a:rPr lang="en-US" b="1" dirty="0"/>
              <a:t> </a:t>
            </a:r>
            <a:r>
              <a:rPr lang="en-US" b="1" i="0" dirty="0">
                <a:solidFill>
                  <a:srgbClr val="222222"/>
                </a:solidFill>
                <a:effectLst/>
                <a:hlinkClick r:id="rId8"/>
              </a:rPr>
              <a:t>nagesh.bashyam@drajer.com</a:t>
            </a:r>
            <a:r>
              <a:rPr lang="en-US" b="1" dirty="0">
                <a:solidFill>
                  <a:schemeClr val="bg1"/>
                </a:solidFill>
              </a:rPr>
              <a:t>)</a:t>
            </a:r>
            <a:endParaRPr lang="en-US" b="1" i="0" dirty="0">
              <a:solidFill>
                <a:schemeClr val="bg1"/>
              </a:solidFill>
              <a:effectLst/>
            </a:endParaRPr>
          </a:p>
        </p:txBody>
      </p:sp>
      <p:sp>
        <p:nvSpPr>
          <p:cNvPr id="8" name="Rectangle: Rounded Corners 7">
            <a:extLst>
              <a:ext uri="{FF2B5EF4-FFF2-40B4-BE49-F238E27FC236}">
                <a16:creationId xmlns:a16="http://schemas.microsoft.com/office/drawing/2014/main" id="{8DF7F20C-1879-44C1-92D8-A9F74DD5BD01}"/>
              </a:ext>
            </a:extLst>
          </p:cNvPr>
          <p:cNvSpPr/>
          <p:nvPr/>
        </p:nvSpPr>
        <p:spPr>
          <a:xfrm>
            <a:off x="95250" y="2968487"/>
            <a:ext cx="9194524" cy="861391"/>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52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MedMorph Evaluation Workgroup</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Sameemuddin Syed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ORISE FELLOW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CDC (MedMorph Project)</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66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209800" y="836676"/>
          <a:ext cx="7772400" cy="5184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birthday cake with lit candles&#10;&#10;Description automatically generated">
            <a:extLst>
              <a:ext uri="{FF2B5EF4-FFF2-40B4-BE49-F238E27FC236}">
                <a16:creationId xmlns:a16="http://schemas.microsoft.com/office/drawing/2014/main" id="{1649EAF2-E874-4C1B-9115-3A0122D6A3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7601" y="2195513"/>
            <a:ext cx="5119687" cy="2466975"/>
          </a:xfrm>
          <a:prstGeom prst="rect">
            <a:avLst/>
          </a:prstGeom>
        </p:spPr>
      </p:pic>
      <p:sp>
        <p:nvSpPr>
          <p:cNvPr id="2" name="TextBox 1">
            <a:extLst>
              <a:ext uri="{FF2B5EF4-FFF2-40B4-BE49-F238E27FC236}">
                <a16:creationId xmlns:a16="http://schemas.microsoft.com/office/drawing/2014/main" id="{27DDDD99-F5A6-456D-8E0C-7670DD5D7984}"/>
              </a:ext>
            </a:extLst>
          </p:cNvPr>
          <p:cNvSpPr txBox="1"/>
          <p:nvPr/>
        </p:nvSpPr>
        <p:spPr>
          <a:xfrm>
            <a:off x="4527611" y="5084427"/>
            <a:ext cx="693346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Sameemuddin Syed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ORISE FELLOW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CDC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MedMorph</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Project)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graphicEl>
                                              <a:dgm id="{A4D9E059-1CF5-46B4-9BDC-6A89B9F2C818}"/>
                                            </p:graphicEl>
                                          </p:spTgt>
                                        </p:tgtEl>
                                        <p:attrNameLst>
                                          <p:attrName>style.visibility</p:attrName>
                                        </p:attrNameLst>
                                      </p:cBhvr>
                                      <p:to>
                                        <p:strVal val="visible"/>
                                      </p:to>
                                    </p:set>
                                    <p:anim calcmode="lin" valueType="num">
                                      <p:cBhvr>
                                        <p:cTn id="7" dur="1000" fill="hold"/>
                                        <p:tgtEl>
                                          <p:spTgt spid="3">
                                            <p:graphicEl>
                                              <a:dgm id="{A4D9E059-1CF5-46B4-9BDC-6A89B9F2C818}"/>
                                            </p:graphicEl>
                                          </p:spTgt>
                                        </p:tgtEl>
                                        <p:attrNameLst>
                                          <p:attrName>ppt_w</p:attrName>
                                        </p:attrNameLst>
                                      </p:cBhvr>
                                      <p:tavLst>
                                        <p:tav tm="0">
                                          <p:val>
                                            <p:strVal val="#ppt_w*0.70"/>
                                          </p:val>
                                        </p:tav>
                                        <p:tav tm="100000">
                                          <p:val>
                                            <p:strVal val="#ppt_w"/>
                                          </p:val>
                                        </p:tav>
                                      </p:tavLst>
                                    </p:anim>
                                    <p:anim calcmode="lin" valueType="num">
                                      <p:cBhvr>
                                        <p:cTn id="8" dur="1000" fill="hold"/>
                                        <p:tgtEl>
                                          <p:spTgt spid="3">
                                            <p:graphicEl>
                                              <a:dgm id="{A4D9E059-1CF5-46B4-9BDC-6A89B9F2C818}"/>
                                            </p:graphicEl>
                                          </p:spTgt>
                                        </p:tgtEl>
                                        <p:attrNameLst>
                                          <p:attrName>ppt_h</p:attrName>
                                        </p:attrNameLst>
                                      </p:cBhvr>
                                      <p:tavLst>
                                        <p:tav tm="0">
                                          <p:val>
                                            <p:strVal val="#ppt_h"/>
                                          </p:val>
                                        </p:tav>
                                        <p:tav tm="100000">
                                          <p:val>
                                            <p:strVal val="#ppt_h"/>
                                          </p:val>
                                        </p:tav>
                                      </p:tavLst>
                                    </p:anim>
                                    <p:animEffect transition="in" filter="fade">
                                      <p:cBhvr>
                                        <p:cTn id="9" dur="1000"/>
                                        <p:tgtEl>
                                          <p:spTgt spid="3">
                                            <p:graphicEl>
                                              <a:dgm id="{A4D9E059-1CF5-46B4-9BDC-6A89B9F2C818}"/>
                                            </p:graphicEl>
                                          </p:spTgt>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3">
                                            <p:graphicEl>
                                              <a:dgm id="{35894D2A-7448-4EEF-BE7A-AFECDF46E879}"/>
                                            </p:graphicEl>
                                          </p:spTgt>
                                        </p:tgtEl>
                                        <p:attrNameLst>
                                          <p:attrName>style.visibility</p:attrName>
                                        </p:attrNameLst>
                                      </p:cBhvr>
                                      <p:to>
                                        <p:strVal val="visible"/>
                                      </p:to>
                                    </p:set>
                                    <p:animEffect transition="in" filter="slide(fromBottom)">
                                      <p:cBhvr>
                                        <p:cTn id="13" dur="1000"/>
                                        <p:tgtEl>
                                          <p:spTgt spid="3">
                                            <p:graphicEl>
                                              <a:dgm id="{35894D2A-7448-4EEF-BE7A-AFECDF46E879}"/>
                                            </p:graphicEl>
                                          </p:spTgt>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
                                            <p:graphicEl>
                                              <a:dgm id="{261419D1-020B-4657-BF78-9F0E18F7ED53}"/>
                                            </p:graphicEl>
                                          </p:spTgt>
                                        </p:tgtEl>
                                        <p:attrNameLst>
                                          <p:attrName>style.visibility</p:attrName>
                                        </p:attrNameLst>
                                      </p:cBhvr>
                                      <p:to>
                                        <p:strVal val="visible"/>
                                      </p:to>
                                    </p:set>
                                    <p:animEffect transition="in" filter="slide(fromLeft)">
                                      <p:cBhvr>
                                        <p:cTn id="16" dur="1000"/>
                                        <p:tgtEl>
                                          <p:spTgt spid="3">
                                            <p:graphicEl>
                                              <a:dgm id="{261419D1-020B-4657-BF78-9F0E18F7ED53}"/>
                                            </p:graphicEl>
                                          </p:spTgt>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3">
                                            <p:graphicEl>
                                              <a:dgm id="{94D001CF-E85D-43CF-A52B-834DD35C680F}"/>
                                            </p:graphicEl>
                                          </p:spTgt>
                                        </p:tgtEl>
                                        <p:attrNameLst>
                                          <p:attrName>style.visibility</p:attrName>
                                        </p:attrNameLst>
                                      </p:cBhvr>
                                      <p:to>
                                        <p:strVal val="visible"/>
                                      </p:to>
                                    </p:set>
                                    <p:animEffect transition="in" filter="slide(fromRight)">
                                      <p:cBhvr>
                                        <p:cTn id="19" dur="1000"/>
                                        <p:tgtEl>
                                          <p:spTgt spid="3">
                                            <p:graphicEl>
                                              <a:dgm id="{94D001CF-E85D-43CF-A52B-834DD35C680F}"/>
                                            </p:graphicEl>
                                          </p:spTgt>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3">
                                            <p:graphicEl>
                                              <a:dgm id="{0CD42C0B-1FA3-425E-90C8-A1C3A2B21B06}"/>
                                            </p:graphicEl>
                                          </p:spTgt>
                                        </p:tgtEl>
                                        <p:attrNameLst>
                                          <p:attrName>style.visibility</p:attrName>
                                        </p:attrNameLst>
                                      </p:cBhvr>
                                      <p:to>
                                        <p:strVal val="visible"/>
                                      </p:to>
                                    </p:set>
                                    <p:animEffect transition="in" filter="slide(fromTop)">
                                      <p:cBhvr>
                                        <p:cTn id="22" dur="1000"/>
                                        <p:tgtEl>
                                          <p:spTgt spid="3">
                                            <p:graphicEl>
                                              <a:dgm id="{0CD42C0B-1FA3-425E-90C8-A1C3A2B21B0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2037C1-F425-4274-9C80-7DF8A1FBBAA7}">
  <ds:schemaRefs>
    <ds:schemaRef ds:uri="http://schemas.microsoft.com/sharepoint/v3/contenttype/forms"/>
  </ds:schemaRefs>
</ds:datastoreItem>
</file>

<file path=customXml/itemProps3.xml><?xml version="1.0" encoding="utf-8"?>
<ds:datastoreItem xmlns:ds="http://schemas.openxmlformats.org/officeDocument/2006/customXml" ds:itemID="{F22542A4-30FB-4249-8709-C3EA460485EC}">
  <ds:schemaRefs>
    <ds:schemaRef ds:uri="http://purl.org/dc/terms/"/>
    <ds:schemaRef ds:uri="http://www.w3.org/XML/1998/namespace"/>
    <ds:schemaRef ds:uri="http://schemas.microsoft.com/office/2006/metadata/properties"/>
    <ds:schemaRef ds:uri="31912ff1-91bb-455a-93f4-4eefbe4b45dc"/>
    <ds:schemaRef ds:uri="http://schemas.microsoft.com/office/infopath/2007/PartnerControls"/>
    <ds:schemaRef ds:uri="http://purl.org/dc/dcmitype/"/>
    <ds:schemaRef ds:uri="http://purl.org/dc/elements/1.1/"/>
    <ds:schemaRef ds:uri="http://schemas.microsoft.com/office/2006/documentManagement/types"/>
    <ds:schemaRef ds:uri="http://schemas.microsoft.com/sharepoint/v3"/>
    <ds:schemaRef ds:uri="http://schemas.openxmlformats.org/package/2006/metadata/core-properties"/>
    <ds:schemaRef ds:uri="83c27556-a946-441b-8e49-22dc5d76f230"/>
  </ds:schemaRefs>
</ds:datastoreItem>
</file>

<file path=docProps/app.xml><?xml version="1.0" encoding="utf-8"?>
<Properties xmlns="http://schemas.openxmlformats.org/officeDocument/2006/extended-properties" xmlns:vt="http://schemas.openxmlformats.org/officeDocument/2006/docPropsVTypes">
  <TotalTime>100137</TotalTime>
  <Words>2727</Words>
  <Application>Microsoft Office PowerPoint</Application>
  <PresentationFormat>Widescreen</PresentationFormat>
  <Paragraphs>508</Paragraphs>
  <Slides>22</Slides>
  <Notes>9</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22</vt:i4>
      </vt:variant>
    </vt:vector>
  </HeadingPairs>
  <TitlesOfParts>
    <vt:vector size="37" baseType="lpstr">
      <vt:lpstr>Arial</vt:lpstr>
      <vt:lpstr>Calibri</vt:lpstr>
      <vt:lpstr>Calibri Light</vt:lpstr>
      <vt:lpstr>Century Gothic</vt:lpstr>
      <vt:lpstr>Courier New</vt:lpstr>
      <vt:lpstr>Gill Sans MT</vt:lpstr>
      <vt:lpstr>Gotham Rounded Book</vt:lpstr>
      <vt:lpstr>Gotham Rounded Medium</vt:lpstr>
      <vt:lpstr>Myriad Web Pro</vt:lpstr>
      <vt:lpstr>Wingdings</vt:lpstr>
      <vt:lpstr>Office Theme</vt:lpstr>
      <vt:lpstr>Custom Design</vt:lpstr>
      <vt:lpstr>1_Right Lower Logo Only</vt:lpstr>
      <vt:lpstr>Right Lower Logo Only</vt:lpstr>
      <vt:lpstr>NCEH_ATSDR_combined</vt:lpstr>
      <vt:lpstr>PowerPoint Presentation</vt:lpstr>
      <vt:lpstr>PowerPoint Presentation</vt:lpstr>
      <vt:lpstr>HL7 and Project Update</vt:lpstr>
      <vt:lpstr>Timeline: MedMorph Activities &amp; IG Balloting</vt:lpstr>
      <vt:lpstr>MedMorph: Deliverables and Artifacts</vt:lpstr>
      <vt:lpstr>HL7 Connectathon Outcomes</vt:lpstr>
      <vt:lpstr>HL7: Deliverables and Artifacts</vt:lpstr>
      <vt:lpstr>MedMorph Evaluation Workgroup</vt:lpstr>
      <vt:lpstr>PowerPoint Presentation</vt:lpstr>
      <vt:lpstr>PowerPoint Presentation</vt:lpstr>
      <vt:lpstr>PowerPoint Presentation</vt:lpstr>
      <vt:lpstr>PowerPoint Presentation</vt:lpstr>
      <vt:lpstr>PowerPoint Presentation</vt:lpstr>
      <vt:lpstr>Discussion</vt:lpstr>
      <vt:lpstr>Announcements</vt:lpstr>
      <vt:lpstr>Upcoming MedMorph Meetings</vt:lpstr>
      <vt:lpstr>Contacts</vt:lpstr>
      <vt:lpstr>Appendix A: MedMorph General Information</vt:lpstr>
      <vt:lpstr>PowerPoint Presentation</vt:lpstr>
      <vt:lpstr>Evaluation WG</vt:lpstr>
      <vt:lpstr>Appendix B: HL7 FHIR Resources</vt:lpstr>
      <vt:lpstr>Helpful FHIR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 </cp:lastModifiedBy>
  <cp:revision>96</cp:revision>
  <dcterms:created xsi:type="dcterms:W3CDTF">2019-11-04T17:18:41Z</dcterms:created>
  <dcterms:modified xsi:type="dcterms:W3CDTF">2020-09-15T15:16:57Z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pdz1@cdc.gov</vt:lpwstr>
  </property>
  <property fmtid="{D5CDD505-2E9C-101B-9397-08002B2CF9AE}" pid="6" name="MSIP_Label_7b94a7b8-f06c-4dfe-bdcc-9b548fd58c31_SetDate">
    <vt:lpwstr>2020-07-21T15:28:38.4084376Z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ActionId">
    <vt:lpwstr>242c5a70-a0f0-49e9-878c-45a3360026ad</vt:lpwstr>
  </property>
  <property fmtid="{D5CDD505-2E9C-101B-9397-08002B2CF9AE}" pid="10" name="MSIP_Label_7b94a7b8-f06c-4dfe-bdcc-9b548fd58c31_Extended_MSFT_Method">
    <vt:lpwstr>Manual</vt:lpwstr>
  </property>
  <property fmtid="{D5CDD505-2E9C-101B-9397-08002B2CF9AE}" pid="11" name="Sensitivity">
    <vt:lpwstr>General</vt:lpwstr>
  </property>
</Properties>
</file>