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 id="2147483705" r:id="rId5"/>
    <p:sldMasterId id="2147483693" r:id="rId6"/>
    <p:sldMasterId id="2147483660" r:id="rId7"/>
    <p:sldMasterId id="2147483732" r:id="rId8"/>
    <p:sldMasterId id="2147483740" r:id="rId9"/>
    <p:sldMasterId id="2147483757" r:id="rId10"/>
  </p:sldMasterIdLst>
  <p:notesMasterIdLst>
    <p:notesMasterId r:id="rId52"/>
  </p:notesMasterIdLst>
  <p:sldIdLst>
    <p:sldId id="986" r:id="rId11"/>
    <p:sldId id="992" r:id="rId12"/>
    <p:sldId id="4858" r:id="rId13"/>
    <p:sldId id="4901" r:id="rId14"/>
    <p:sldId id="4912" r:id="rId15"/>
    <p:sldId id="4905" r:id="rId16"/>
    <p:sldId id="4909" r:id="rId17"/>
    <p:sldId id="4910" r:id="rId18"/>
    <p:sldId id="4726" r:id="rId19"/>
    <p:sldId id="4902" r:id="rId20"/>
    <p:sldId id="4727" r:id="rId21"/>
    <p:sldId id="4718" r:id="rId22"/>
    <p:sldId id="4913" r:id="rId23"/>
    <p:sldId id="4914" r:id="rId24"/>
    <p:sldId id="4740" r:id="rId25"/>
    <p:sldId id="4904" r:id="rId26"/>
    <p:sldId id="4889" r:id="rId27"/>
    <p:sldId id="4890" r:id="rId28"/>
    <p:sldId id="4906" r:id="rId29"/>
    <p:sldId id="4915" r:id="rId30"/>
    <p:sldId id="4916" r:id="rId31"/>
    <p:sldId id="4917" r:id="rId32"/>
    <p:sldId id="4918" r:id="rId33"/>
    <p:sldId id="4911" r:id="rId34"/>
    <p:sldId id="4864" r:id="rId35"/>
    <p:sldId id="4907" r:id="rId36"/>
    <p:sldId id="1043" r:id="rId37"/>
    <p:sldId id="2393" r:id="rId38"/>
    <p:sldId id="3762" r:id="rId39"/>
    <p:sldId id="2395" r:id="rId40"/>
    <p:sldId id="2388" r:id="rId41"/>
    <p:sldId id="4865" r:id="rId42"/>
    <p:sldId id="4860" r:id="rId43"/>
    <p:sldId id="1041" r:id="rId44"/>
    <p:sldId id="1039" r:id="rId45"/>
    <p:sldId id="4903" r:id="rId46"/>
    <p:sldId id="4891" r:id="rId47"/>
    <p:sldId id="4892" r:id="rId48"/>
    <p:sldId id="4888" r:id="rId49"/>
    <p:sldId id="4731" r:id="rId50"/>
    <p:sldId id="483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C78DF17-A611-4C79-AEE3-31156E35BF62}">
          <p14:sldIdLst>
            <p14:sldId id="986"/>
            <p14:sldId id="992"/>
            <p14:sldId id="4858"/>
            <p14:sldId id="4901"/>
            <p14:sldId id="4912"/>
            <p14:sldId id="4905"/>
            <p14:sldId id="4909"/>
            <p14:sldId id="4910"/>
            <p14:sldId id="4726"/>
            <p14:sldId id="4902"/>
            <p14:sldId id="4727"/>
            <p14:sldId id="4718"/>
            <p14:sldId id="4913"/>
            <p14:sldId id="4914"/>
            <p14:sldId id="4740"/>
            <p14:sldId id="4904"/>
            <p14:sldId id="4889"/>
            <p14:sldId id="4890"/>
            <p14:sldId id="4906"/>
            <p14:sldId id="4915"/>
            <p14:sldId id="4916"/>
            <p14:sldId id="4917"/>
            <p14:sldId id="4918"/>
            <p14:sldId id="4911"/>
            <p14:sldId id="4864"/>
            <p14:sldId id="4907"/>
            <p14:sldId id="1043"/>
            <p14:sldId id="2393"/>
            <p14:sldId id="3762"/>
            <p14:sldId id="2395"/>
            <p14:sldId id="2388"/>
            <p14:sldId id="4865"/>
            <p14:sldId id="4860"/>
            <p14:sldId id="1041"/>
            <p14:sldId id="1039"/>
            <p14:sldId id="4903"/>
            <p14:sldId id="4891"/>
            <p14:sldId id="4892"/>
            <p14:sldId id="4888"/>
            <p14:sldId id="4731"/>
            <p14:sldId id="483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umenthal, Wendy J. (CDC/DDNID/NCCDPHP/DCPC)" initials="BWJ(" lastIdx="2" clrIdx="0">
    <p:extLst>
      <p:ext uri="{19B8F6BF-5375-455C-9EA6-DF929625EA0E}">
        <p15:presenceInfo xmlns:p15="http://schemas.microsoft.com/office/powerpoint/2012/main" userId="S::wfb6@cdc.gov::f5e00f14-3ac2-427d-b616-ad8add26c74a" providerId="AD"/>
      </p:ext>
    </p:extLst>
  </p:cmAuthor>
  <p:cmAuthor id="2" name="Michaels, Maria (CDC/DDPHSS/CSELS/OD)" initials="MM(" lastIdx="7" clrIdx="1">
    <p:extLst>
      <p:ext uri="{19B8F6BF-5375-455C-9EA6-DF929625EA0E}">
        <p15:presenceInfo xmlns:p15="http://schemas.microsoft.com/office/powerpoint/2012/main" userId="S::ktx2@cdc.gov::90e940e6-b690-4d24-b80a-1bdfa10c37a1" providerId="AD"/>
      </p:ext>
    </p:extLst>
  </p:cmAuthor>
  <p:cmAuthor id="3" name="Viall, Abigail H. (CDC/DDID/NCHHSTP/OD)" initials="VAH(" lastIdx="5" clrIdx="2">
    <p:extLst>
      <p:ext uri="{19B8F6BF-5375-455C-9EA6-DF929625EA0E}">
        <p15:presenceInfo xmlns:p15="http://schemas.microsoft.com/office/powerpoint/2012/main" userId="S::bzv3@cdc.gov::f3d5871f-84bf-4875-9fb0-d00a215406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FFFF"/>
    <a:srgbClr val="F9F9F9"/>
    <a:srgbClr val="D06F1A"/>
    <a:srgbClr val="DE0D14"/>
    <a:srgbClr val="CCCCFF"/>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36" autoAdjust="0"/>
    <p:restoredTop sz="56209" autoAdjust="0"/>
  </p:normalViewPr>
  <p:slideViewPr>
    <p:cSldViewPr snapToGrid="0">
      <p:cViewPr varScale="1">
        <p:scale>
          <a:sx n="43" d="100"/>
          <a:sy n="43" d="100"/>
        </p:scale>
        <p:origin x="2410"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Master" Target="slideMasters/slideMaster2.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tableStyles" Target="tableStyles.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Parker" userId="3c7b92512a17b7f2" providerId="LiveId" clId="{7CF14196-E3BE-4ECA-8D2D-C6488176669F}"/>
    <pc:docChg chg="modSld">
      <pc:chgData name="Jamie Parker" userId="3c7b92512a17b7f2" providerId="LiveId" clId="{7CF14196-E3BE-4ECA-8D2D-C6488176669F}" dt="2022-10-21T15:49:30.761" v="0"/>
      <pc:docMkLst>
        <pc:docMk/>
      </pc:docMkLst>
      <pc:sldChg chg="modNotesTx">
        <pc:chgData name="Jamie Parker" userId="3c7b92512a17b7f2" providerId="LiveId" clId="{7CF14196-E3BE-4ECA-8D2D-C6488176669F}" dt="2022-10-21T15:49:30.761" v="0"/>
        <pc:sldMkLst>
          <pc:docMk/>
          <pc:sldMk cId="1836419174" sldId="992"/>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dirty="0">
                <a:solidFill>
                  <a:schemeClr val="tx1"/>
                </a:solidFill>
              </a:rPr>
              <a:t>Info</a:t>
            </a:r>
          </a:p>
        </c:rich>
      </c:tx>
      <c:overlay val="0"/>
    </c:title>
    <c:autoTitleDeleted val="0"/>
    <c:plotArea>
      <c:layout/>
      <c:pieChart>
        <c:varyColors val="1"/>
        <c:dLbls>
          <c:showLegendKey val="0"/>
          <c:showVal val="0"/>
          <c:showCatName val="0"/>
          <c:showSerName val="0"/>
          <c:showPercent val="0"/>
          <c:showBubbleSize val="0"/>
          <c:showLeaderLines val="0"/>
        </c:dLbls>
        <c:firstSliceAng val="0"/>
      </c:pieChart>
    </c:plotArea>
    <c:legend>
      <c:legendPos val="r"/>
      <c:overlay val="0"/>
    </c:legend>
    <c:plotVisOnly val="1"/>
    <c:dispBlanksAs val="gap"/>
    <c:showDLblsOverMax val="0"/>
  </c:chart>
  <c:spPr>
    <a:noFill/>
    <a:ln>
      <a:noFill/>
    </a:ln>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CEC24F-D1D9-4D79-A845-4E9F5DA981E1}"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8456B0A6-19D8-4588-8FF2-01BF5E0B1229}">
      <dgm:prSet phldrT="[Text]"/>
      <dgm:spPr/>
      <dgm:t>
        <a:bodyPr/>
        <a:lstStyle/>
        <a:p>
          <a:r>
            <a:rPr lang="en-US" b="1" dirty="0">
              <a:solidFill>
                <a:schemeClr val="accent2">
                  <a:lumMod val="75000"/>
                </a:schemeClr>
              </a:solidFill>
              <a:latin typeface="+mj-lt"/>
            </a:rPr>
            <a:t>...January 2022</a:t>
          </a:r>
        </a:p>
      </dgm:t>
    </dgm:pt>
    <dgm:pt modelId="{445655AB-5C02-41D0-9ED7-70A2EBD0317D}" type="parTrans" cxnId="{0D37112D-D04A-4937-9DD2-4DBC414F2545}">
      <dgm:prSet/>
      <dgm:spPr/>
      <dgm:t>
        <a:bodyPr/>
        <a:lstStyle/>
        <a:p>
          <a:endParaRPr lang="en-US"/>
        </a:p>
      </dgm:t>
    </dgm:pt>
    <dgm:pt modelId="{B376465A-F4AD-4442-B887-3534EA580FDA}" type="sibTrans" cxnId="{0D37112D-D04A-4937-9DD2-4DBC414F2545}">
      <dgm:prSet/>
      <dgm:spPr/>
      <dgm:t>
        <a:bodyPr/>
        <a:lstStyle/>
        <a:p>
          <a:endParaRPr lang="en-US"/>
        </a:p>
      </dgm:t>
    </dgm:pt>
    <dgm:pt modelId="{06B34410-A7A4-4C1E-9C19-56E99B3B06ED}">
      <dgm:prSet phldrT="[Text]"/>
      <dgm:spPr/>
      <dgm:t>
        <a:bodyPr/>
        <a:lstStyle/>
        <a:p>
          <a:r>
            <a:rPr lang="en-US" dirty="0">
              <a:solidFill>
                <a:schemeClr val="accent2">
                  <a:lumMod val="75000"/>
                </a:schemeClr>
              </a:solidFill>
            </a:rPr>
            <a:t>March </a:t>
          </a:r>
        </a:p>
      </dgm:t>
    </dgm:pt>
    <dgm:pt modelId="{4DE47D59-A94A-4676-867C-733B7748735D}" type="parTrans" cxnId="{1070C1D8-E932-4E66-8DFE-0BA9666F7C28}">
      <dgm:prSet/>
      <dgm:spPr/>
      <dgm:t>
        <a:bodyPr/>
        <a:lstStyle/>
        <a:p>
          <a:endParaRPr lang="en-US"/>
        </a:p>
      </dgm:t>
    </dgm:pt>
    <dgm:pt modelId="{D1482E84-04E7-40C4-AF49-47824E800934}" type="sibTrans" cxnId="{1070C1D8-E932-4E66-8DFE-0BA9666F7C28}">
      <dgm:prSet/>
      <dgm:spPr/>
      <dgm:t>
        <a:bodyPr/>
        <a:lstStyle/>
        <a:p>
          <a:endParaRPr lang="en-US"/>
        </a:p>
      </dgm:t>
    </dgm:pt>
    <dgm:pt modelId="{92A1002A-786A-43FB-A9AF-A9C0A0023541}">
      <dgm:prSet phldrT="[Text]"/>
      <dgm:spPr/>
      <dgm:t>
        <a:bodyPr/>
        <a:lstStyle/>
        <a:p>
          <a:r>
            <a:rPr lang="en-US" dirty="0">
              <a:solidFill>
                <a:schemeClr val="accent2">
                  <a:lumMod val="75000"/>
                </a:schemeClr>
              </a:solidFill>
            </a:rPr>
            <a:t>May</a:t>
          </a:r>
        </a:p>
      </dgm:t>
    </dgm:pt>
    <dgm:pt modelId="{2426A0F4-1250-433B-8E3E-96CA665366AE}" type="parTrans" cxnId="{7CF4007D-D135-4C23-9A7C-82A37F6C804B}">
      <dgm:prSet/>
      <dgm:spPr/>
      <dgm:t>
        <a:bodyPr/>
        <a:lstStyle/>
        <a:p>
          <a:endParaRPr lang="en-US"/>
        </a:p>
      </dgm:t>
    </dgm:pt>
    <dgm:pt modelId="{2A37B6E9-1C79-46A0-8971-B09BC564780B}" type="sibTrans" cxnId="{7CF4007D-D135-4C23-9A7C-82A37F6C804B}">
      <dgm:prSet/>
      <dgm:spPr/>
      <dgm:t>
        <a:bodyPr/>
        <a:lstStyle/>
        <a:p>
          <a:endParaRPr lang="en-US"/>
        </a:p>
      </dgm:t>
    </dgm:pt>
    <dgm:pt modelId="{E0C80A80-F67F-40EA-8AF9-8125366A6587}">
      <dgm:prSet phldrT="[Text]"/>
      <dgm:spPr/>
      <dgm:t>
        <a:bodyPr/>
        <a:lstStyle/>
        <a:p>
          <a:r>
            <a:rPr lang="en-US" dirty="0">
              <a:solidFill>
                <a:schemeClr val="accent2">
                  <a:lumMod val="75000"/>
                </a:schemeClr>
              </a:solidFill>
            </a:rPr>
            <a:t>July </a:t>
          </a:r>
        </a:p>
      </dgm:t>
    </dgm:pt>
    <dgm:pt modelId="{FE3562ED-BDB1-4521-8EEF-F766A61CE3BF}" type="parTrans" cxnId="{6301C28E-142F-4FCC-8D32-4E3FD4891E33}">
      <dgm:prSet/>
      <dgm:spPr/>
      <dgm:t>
        <a:bodyPr/>
        <a:lstStyle/>
        <a:p>
          <a:endParaRPr lang="en-US"/>
        </a:p>
      </dgm:t>
    </dgm:pt>
    <dgm:pt modelId="{617717ED-7664-4D62-878F-25F58E6D98A8}" type="sibTrans" cxnId="{6301C28E-142F-4FCC-8D32-4E3FD4891E33}">
      <dgm:prSet/>
      <dgm:spPr/>
      <dgm:t>
        <a:bodyPr/>
        <a:lstStyle/>
        <a:p>
          <a:endParaRPr lang="en-US"/>
        </a:p>
      </dgm:t>
    </dgm:pt>
    <dgm:pt modelId="{19C7293A-1EE2-4777-A8C2-BA0B1E27A587}">
      <dgm:prSet phldrT="[Text]"/>
      <dgm:spPr/>
      <dgm:t>
        <a:bodyPr/>
        <a:lstStyle/>
        <a:p>
          <a:r>
            <a:rPr lang="en-US" dirty="0">
              <a:solidFill>
                <a:schemeClr val="accent2">
                  <a:lumMod val="75000"/>
                </a:schemeClr>
              </a:solidFill>
            </a:rPr>
            <a:t>August</a:t>
          </a:r>
        </a:p>
      </dgm:t>
    </dgm:pt>
    <dgm:pt modelId="{1ABA984A-FA25-40D2-BE75-E72CF5690D02}" type="parTrans" cxnId="{27C8FF73-D8FD-4325-8BE6-7C5C3597EF7C}">
      <dgm:prSet/>
      <dgm:spPr/>
      <dgm:t>
        <a:bodyPr/>
        <a:lstStyle/>
        <a:p>
          <a:endParaRPr lang="en-US"/>
        </a:p>
      </dgm:t>
    </dgm:pt>
    <dgm:pt modelId="{F7E12737-7060-40C2-856E-1291B1FCC494}" type="sibTrans" cxnId="{27C8FF73-D8FD-4325-8BE6-7C5C3597EF7C}">
      <dgm:prSet/>
      <dgm:spPr/>
      <dgm:t>
        <a:bodyPr/>
        <a:lstStyle/>
        <a:p>
          <a:endParaRPr lang="en-US"/>
        </a:p>
      </dgm:t>
    </dgm:pt>
    <dgm:pt modelId="{9A4CAA83-3682-4BCD-8309-D5485F94C698}">
      <dgm:prSet phldrT="[Text]"/>
      <dgm:spPr/>
      <dgm:t>
        <a:bodyPr/>
        <a:lstStyle/>
        <a:p>
          <a:r>
            <a:rPr lang="en-US" dirty="0">
              <a:solidFill>
                <a:schemeClr val="accent2">
                  <a:lumMod val="75000"/>
                </a:schemeClr>
              </a:solidFill>
            </a:rPr>
            <a:t>September</a:t>
          </a:r>
        </a:p>
      </dgm:t>
    </dgm:pt>
    <dgm:pt modelId="{6D8BEFA5-489B-4E9A-8A0F-0447E83F6921}" type="parTrans" cxnId="{A1452A4A-3DB2-4D21-9DE0-2FDB66E24F26}">
      <dgm:prSet/>
      <dgm:spPr/>
      <dgm:t>
        <a:bodyPr/>
        <a:lstStyle/>
        <a:p>
          <a:endParaRPr lang="en-US"/>
        </a:p>
      </dgm:t>
    </dgm:pt>
    <dgm:pt modelId="{24CD87CE-F543-4BA3-A1C8-D2EA2E864970}" type="sibTrans" cxnId="{A1452A4A-3DB2-4D21-9DE0-2FDB66E24F26}">
      <dgm:prSet/>
      <dgm:spPr/>
      <dgm:t>
        <a:bodyPr/>
        <a:lstStyle/>
        <a:p>
          <a:endParaRPr lang="en-US"/>
        </a:p>
      </dgm:t>
    </dgm:pt>
    <dgm:pt modelId="{95EB84DD-E2BE-432F-8109-A9EB71CC14B3}">
      <dgm:prSet phldrT="[Text]"/>
      <dgm:spPr/>
      <dgm:t>
        <a:bodyPr/>
        <a:lstStyle/>
        <a:p>
          <a:r>
            <a:rPr lang="en-US" dirty="0">
              <a:solidFill>
                <a:schemeClr val="accent2">
                  <a:lumMod val="75000"/>
                </a:schemeClr>
              </a:solidFill>
            </a:rPr>
            <a:t>October</a:t>
          </a:r>
        </a:p>
      </dgm:t>
    </dgm:pt>
    <dgm:pt modelId="{B5CEF096-05DD-4796-BB9A-44C8C751C264}" type="parTrans" cxnId="{160EE968-DF07-4E6D-BAE6-15BE0BEC7962}">
      <dgm:prSet/>
      <dgm:spPr/>
      <dgm:t>
        <a:bodyPr/>
        <a:lstStyle/>
        <a:p>
          <a:endParaRPr lang="en-US"/>
        </a:p>
      </dgm:t>
    </dgm:pt>
    <dgm:pt modelId="{2D3483FB-5331-4BAE-BC94-3AFE2CAA24D5}" type="sibTrans" cxnId="{160EE968-DF07-4E6D-BAE6-15BE0BEC7962}">
      <dgm:prSet/>
      <dgm:spPr/>
      <dgm:t>
        <a:bodyPr/>
        <a:lstStyle/>
        <a:p>
          <a:endParaRPr lang="en-US"/>
        </a:p>
      </dgm:t>
    </dgm:pt>
    <dgm:pt modelId="{DD7E958E-EB78-4687-BB0C-2BB497947271}" type="pres">
      <dgm:prSet presAssocID="{16CEC24F-D1D9-4D79-A845-4E9F5DA981E1}" presName="Name0" presStyleCnt="0">
        <dgm:presLayoutVars>
          <dgm:dir/>
          <dgm:resizeHandles val="exact"/>
        </dgm:presLayoutVars>
      </dgm:prSet>
      <dgm:spPr/>
    </dgm:pt>
    <dgm:pt modelId="{7D522E63-09AB-47D4-9DE8-096A69D16B49}" type="pres">
      <dgm:prSet presAssocID="{16CEC24F-D1D9-4D79-A845-4E9F5DA981E1}" presName="arrow" presStyleLbl="bgShp" presStyleIdx="0" presStyleCnt="1" custLinFactNeighborX="869" custLinFactNeighborY="80"/>
      <dgm:spPr/>
    </dgm:pt>
    <dgm:pt modelId="{57E26925-5633-45A2-9896-B0B7CE6F5FD6}" type="pres">
      <dgm:prSet presAssocID="{16CEC24F-D1D9-4D79-A845-4E9F5DA981E1}" presName="points" presStyleCnt="0"/>
      <dgm:spPr/>
    </dgm:pt>
    <dgm:pt modelId="{200B5DD8-A836-424E-9BC6-384A8D5CC33D}" type="pres">
      <dgm:prSet presAssocID="{8456B0A6-19D8-4588-8FF2-01BF5E0B1229}" presName="compositeA" presStyleCnt="0"/>
      <dgm:spPr/>
    </dgm:pt>
    <dgm:pt modelId="{6B4B0DEE-AC24-4C22-B5DC-E524CDDC55C0}" type="pres">
      <dgm:prSet presAssocID="{8456B0A6-19D8-4588-8FF2-01BF5E0B1229}" presName="textA" presStyleLbl="revTx" presStyleIdx="0" presStyleCnt="7">
        <dgm:presLayoutVars>
          <dgm:bulletEnabled val="1"/>
        </dgm:presLayoutVars>
      </dgm:prSet>
      <dgm:spPr/>
    </dgm:pt>
    <dgm:pt modelId="{BED45805-D211-4AEB-82AB-ACA15F58C3F6}" type="pres">
      <dgm:prSet presAssocID="{8456B0A6-19D8-4588-8FF2-01BF5E0B1229}" presName="circleA" presStyleLbl="node1" presStyleIdx="0" presStyleCnt="7"/>
      <dgm:spPr/>
    </dgm:pt>
    <dgm:pt modelId="{680D15E3-C0C8-43F0-AA03-527E5F7ADD3F}" type="pres">
      <dgm:prSet presAssocID="{8456B0A6-19D8-4588-8FF2-01BF5E0B1229}" presName="spaceA" presStyleCnt="0"/>
      <dgm:spPr/>
    </dgm:pt>
    <dgm:pt modelId="{B7F5F68F-B348-40E5-B917-2AD5990C7782}" type="pres">
      <dgm:prSet presAssocID="{B376465A-F4AD-4442-B887-3534EA580FDA}" presName="space" presStyleCnt="0"/>
      <dgm:spPr/>
    </dgm:pt>
    <dgm:pt modelId="{58BEA23C-612A-4063-BA33-B8B2B946F3E5}" type="pres">
      <dgm:prSet presAssocID="{06B34410-A7A4-4C1E-9C19-56E99B3B06ED}" presName="compositeB" presStyleCnt="0"/>
      <dgm:spPr/>
    </dgm:pt>
    <dgm:pt modelId="{AE718F3B-19A2-4357-A500-F83909AF6B43}" type="pres">
      <dgm:prSet presAssocID="{06B34410-A7A4-4C1E-9C19-56E99B3B06ED}" presName="textB" presStyleLbl="revTx" presStyleIdx="1" presStyleCnt="7">
        <dgm:presLayoutVars>
          <dgm:bulletEnabled val="1"/>
        </dgm:presLayoutVars>
      </dgm:prSet>
      <dgm:spPr/>
    </dgm:pt>
    <dgm:pt modelId="{C74C5103-E7CF-40FD-AF86-7133C4093E2C}" type="pres">
      <dgm:prSet presAssocID="{06B34410-A7A4-4C1E-9C19-56E99B3B06ED}" presName="circleB" presStyleLbl="node1" presStyleIdx="1" presStyleCnt="7"/>
      <dgm:spPr/>
    </dgm:pt>
    <dgm:pt modelId="{9FE452D5-7B80-413D-9E20-A08E2CFAE60E}" type="pres">
      <dgm:prSet presAssocID="{06B34410-A7A4-4C1E-9C19-56E99B3B06ED}" presName="spaceB" presStyleCnt="0"/>
      <dgm:spPr/>
    </dgm:pt>
    <dgm:pt modelId="{8BD02F75-4E0D-4ACE-9610-7246F0004F73}" type="pres">
      <dgm:prSet presAssocID="{D1482E84-04E7-40C4-AF49-47824E800934}" presName="space" presStyleCnt="0"/>
      <dgm:spPr/>
    </dgm:pt>
    <dgm:pt modelId="{C53C9E06-715E-4F57-B103-E593C92C86AD}" type="pres">
      <dgm:prSet presAssocID="{92A1002A-786A-43FB-A9AF-A9C0A0023541}" presName="compositeA" presStyleCnt="0"/>
      <dgm:spPr/>
    </dgm:pt>
    <dgm:pt modelId="{83207DDA-C19C-4DE2-9729-59BE7FECD1A5}" type="pres">
      <dgm:prSet presAssocID="{92A1002A-786A-43FB-A9AF-A9C0A0023541}" presName="textA" presStyleLbl="revTx" presStyleIdx="2" presStyleCnt="7">
        <dgm:presLayoutVars>
          <dgm:bulletEnabled val="1"/>
        </dgm:presLayoutVars>
      </dgm:prSet>
      <dgm:spPr/>
    </dgm:pt>
    <dgm:pt modelId="{1D13372B-0A36-459E-B0A3-FDD4F337A075}" type="pres">
      <dgm:prSet presAssocID="{92A1002A-786A-43FB-A9AF-A9C0A0023541}" presName="circleA" presStyleLbl="node1" presStyleIdx="2" presStyleCnt="7"/>
      <dgm:spPr/>
    </dgm:pt>
    <dgm:pt modelId="{C40418D9-AA44-4FC9-8E98-780508947975}" type="pres">
      <dgm:prSet presAssocID="{92A1002A-786A-43FB-A9AF-A9C0A0023541}" presName="spaceA" presStyleCnt="0"/>
      <dgm:spPr/>
    </dgm:pt>
    <dgm:pt modelId="{3AD1C44B-484E-4342-AD9D-64D051F45A45}" type="pres">
      <dgm:prSet presAssocID="{2A37B6E9-1C79-46A0-8971-B09BC564780B}" presName="space" presStyleCnt="0"/>
      <dgm:spPr/>
    </dgm:pt>
    <dgm:pt modelId="{289D314F-3313-4EF9-8B6F-F0BA988175F7}" type="pres">
      <dgm:prSet presAssocID="{E0C80A80-F67F-40EA-8AF9-8125366A6587}" presName="compositeB" presStyleCnt="0"/>
      <dgm:spPr/>
    </dgm:pt>
    <dgm:pt modelId="{74084A73-4F00-48EB-98F7-5004335A73B8}" type="pres">
      <dgm:prSet presAssocID="{E0C80A80-F67F-40EA-8AF9-8125366A6587}" presName="textB" presStyleLbl="revTx" presStyleIdx="3" presStyleCnt="7">
        <dgm:presLayoutVars>
          <dgm:bulletEnabled val="1"/>
        </dgm:presLayoutVars>
      </dgm:prSet>
      <dgm:spPr/>
    </dgm:pt>
    <dgm:pt modelId="{66B4921C-7170-4E3E-9F48-B45C200BD117}" type="pres">
      <dgm:prSet presAssocID="{E0C80A80-F67F-40EA-8AF9-8125366A6587}" presName="circleB" presStyleLbl="node1" presStyleIdx="3" presStyleCnt="7"/>
      <dgm:spPr/>
    </dgm:pt>
    <dgm:pt modelId="{187E53AB-F7F7-4062-ADCD-634F02179AEE}" type="pres">
      <dgm:prSet presAssocID="{E0C80A80-F67F-40EA-8AF9-8125366A6587}" presName="spaceB" presStyleCnt="0"/>
      <dgm:spPr/>
    </dgm:pt>
    <dgm:pt modelId="{97F9E421-8B05-44C2-ADD5-D59AA6FD24C3}" type="pres">
      <dgm:prSet presAssocID="{617717ED-7664-4D62-878F-25F58E6D98A8}" presName="space" presStyleCnt="0"/>
      <dgm:spPr/>
    </dgm:pt>
    <dgm:pt modelId="{463AA30F-F37C-4C3F-9B74-EF85D0DB3D6D}" type="pres">
      <dgm:prSet presAssocID="{19C7293A-1EE2-4777-A8C2-BA0B1E27A587}" presName="compositeA" presStyleCnt="0"/>
      <dgm:spPr/>
    </dgm:pt>
    <dgm:pt modelId="{330731F6-2799-4B64-8AAE-BF67E3C91B54}" type="pres">
      <dgm:prSet presAssocID="{19C7293A-1EE2-4777-A8C2-BA0B1E27A587}" presName="textA" presStyleLbl="revTx" presStyleIdx="4" presStyleCnt="7">
        <dgm:presLayoutVars>
          <dgm:bulletEnabled val="1"/>
        </dgm:presLayoutVars>
      </dgm:prSet>
      <dgm:spPr/>
    </dgm:pt>
    <dgm:pt modelId="{030331EE-B100-48C1-BD66-B58CA03513DD}" type="pres">
      <dgm:prSet presAssocID="{19C7293A-1EE2-4777-A8C2-BA0B1E27A587}" presName="circleA" presStyleLbl="node1" presStyleIdx="4" presStyleCnt="7"/>
      <dgm:spPr/>
    </dgm:pt>
    <dgm:pt modelId="{C5D77A08-4F52-4531-9457-DA40338B8F9D}" type="pres">
      <dgm:prSet presAssocID="{19C7293A-1EE2-4777-A8C2-BA0B1E27A587}" presName="spaceA" presStyleCnt="0"/>
      <dgm:spPr/>
    </dgm:pt>
    <dgm:pt modelId="{EC86919C-F60D-4EFE-AD1E-84F30A4E79B3}" type="pres">
      <dgm:prSet presAssocID="{F7E12737-7060-40C2-856E-1291B1FCC494}" presName="space" presStyleCnt="0"/>
      <dgm:spPr/>
    </dgm:pt>
    <dgm:pt modelId="{CAA66ACF-9188-427E-B6CD-18C9F97C6319}" type="pres">
      <dgm:prSet presAssocID="{9A4CAA83-3682-4BCD-8309-D5485F94C698}" presName="compositeB" presStyleCnt="0"/>
      <dgm:spPr/>
    </dgm:pt>
    <dgm:pt modelId="{E545E8C7-F5AF-48B7-AEE3-BA396E6E5098}" type="pres">
      <dgm:prSet presAssocID="{9A4CAA83-3682-4BCD-8309-D5485F94C698}" presName="textB" presStyleLbl="revTx" presStyleIdx="5" presStyleCnt="7">
        <dgm:presLayoutVars>
          <dgm:bulletEnabled val="1"/>
        </dgm:presLayoutVars>
      </dgm:prSet>
      <dgm:spPr/>
    </dgm:pt>
    <dgm:pt modelId="{5886DC5D-64C6-4F31-8EEE-66503CB9D237}" type="pres">
      <dgm:prSet presAssocID="{9A4CAA83-3682-4BCD-8309-D5485F94C698}" presName="circleB" presStyleLbl="node1" presStyleIdx="5" presStyleCnt="7"/>
      <dgm:spPr/>
    </dgm:pt>
    <dgm:pt modelId="{607E6EBF-6CC5-4612-B153-6F9C872DA27D}" type="pres">
      <dgm:prSet presAssocID="{9A4CAA83-3682-4BCD-8309-D5485F94C698}" presName="spaceB" presStyleCnt="0"/>
      <dgm:spPr/>
    </dgm:pt>
    <dgm:pt modelId="{5501147A-E0DF-4F46-80E6-2B74EC3BD26E}" type="pres">
      <dgm:prSet presAssocID="{24CD87CE-F543-4BA3-A1C8-D2EA2E864970}" presName="space" presStyleCnt="0"/>
      <dgm:spPr/>
    </dgm:pt>
    <dgm:pt modelId="{3104A15D-8937-47F2-9A6B-326269470509}" type="pres">
      <dgm:prSet presAssocID="{95EB84DD-E2BE-432F-8109-A9EB71CC14B3}" presName="compositeA" presStyleCnt="0"/>
      <dgm:spPr/>
    </dgm:pt>
    <dgm:pt modelId="{5AE89B80-CE99-4805-AF7F-EE7E819A3227}" type="pres">
      <dgm:prSet presAssocID="{95EB84DD-E2BE-432F-8109-A9EB71CC14B3}" presName="textA" presStyleLbl="revTx" presStyleIdx="6" presStyleCnt="7">
        <dgm:presLayoutVars>
          <dgm:bulletEnabled val="1"/>
        </dgm:presLayoutVars>
      </dgm:prSet>
      <dgm:spPr/>
    </dgm:pt>
    <dgm:pt modelId="{CDB02DFA-DCD7-4704-896C-4BDE0780DF29}" type="pres">
      <dgm:prSet presAssocID="{95EB84DD-E2BE-432F-8109-A9EB71CC14B3}" presName="circleA" presStyleLbl="node1" presStyleIdx="6" presStyleCnt="7"/>
      <dgm:spPr/>
    </dgm:pt>
    <dgm:pt modelId="{9A0DA84E-7ADF-4898-AB9E-B9A436DE07A4}" type="pres">
      <dgm:prSet presAssocID="{95EB84DD-E2BE-432F-8109-A9EB71CC14B3}" presName="spaceA" presStyleCnt="0"/>
      <dgm:spPr/>
    </dgm:pt>
  </dgm:ptLst>
  <dgm:cxnLst>
    <dgm:cxn modelId="{9B951B01-9683-4FE5-9E1F-60DA5B83862E}" type="presOf" srcId="{19C7293A-1EE2-4777-A8C2-BA0B1E27A587}" destId="{330731F6-2799-4B64-8AAE-BF67E3C91B54}" srcOrd="0" destOrd="0" presId="urn:microsoft.com/office/officeart/2005/8/layout/hProcess11"/>
    <dgm:cxn modelId="{4C944B13-3BD7-49CE-B27B-627CD54091AC}" type="presOf" srcId="{92A1002A-786A-43FB-A9AF-A9C0A0023541}" destId="{83207DDA-C19C-4DE2-9729-59BE7FECD1A5}" srcOrd="0" destOrd="0" presId="urn:microsoft.com/office/officeart/2005/8/layout/hProcess11"/>
    <dgm:cxn modelId="{5226A925-61E1-47F6-A2DE-859A36188CA1}" type="presOf" srcId="{E0C80A80-F67F-40EA-8AF9-8125366A6587}" destId="{74084A73-4F00-48EB-98F7-5004335A73B8}" srcOrd="0" destOrd="0" presId="urn:microsoft.com/office/officeart/2005/8/layout/hProcess11"/>
    <dgm:cxn modelId="{0D37112D-D04A-4937-9DD2-4DBC414F2545}" srcId="{16CEC24F-D1D9-4D79-A845-4E9F5DA981E1}" destId="{8456B0A6-19D8-4588-8FF2-01BF5E0B1229}" srcOrd="0" destOrd="0" parTransId="{445655AB-5C02-41D0-9ED7-70A2EBD0317D}" sibTransId="{B376465A-F4AD-4442-B887-3534EA580FDA}"/>
    <dgm:cxn modelId="{8985A632-D654-44B5-A464-BD71F4508025}" type="presOf" srcId="{9A4CAA83-3682-4BCD-8309-D5485F94C698}" destId="{E545E8C7-F5AF-48B7-AEE3-BA396E6E5098}" srcOrd="0" destOrd="0" presId="urn:microsoft.com/office/officeart/2005/8/layout/hProcess11"/>
    <dgm:cxn modelId="{160EE968-DF07-4E6D-BAE6-15BE0BEC7962}" srcId="{16CEC24F-D1D9-4D79-A845-4E9F5DA981E1}" destId="{95EB84DD-E2BE-432F-8109-A9EB71CC14B3}" srcOrd="6" destOrd="0" parTransId="{B5CEF096-05DD-4796-BB9A-44C8C751C264}" sibTransId="{2D3483FB-5331-4BAE-BC94-3AFE2CAA24D5}"/>
    <dgm:cxn modelId="{A1452A4A-3DB2-4D21-9DE0-2FDB66E24F26}" srcId="{16CEC24F-D1D9-4D79-A845-4E9F5DA981E1}" destId="{9A4CAA83-3682-4BCD-8309-D5485F94C698}" srcOrd="5" destOrd="0" parTransId="{6D8BEFA5-489B-4E9A-8A0F-0447E83F6921}" sibTransId="{24CD87CE-F543-4BA3-A1C8-D2EA2E864970}"/>
    <dgm:cxn modelId="{78366A6A-945C-4BC7-8A46-AD7F390F4F17}" type="presOf" srcId="{8456B0A6-19D8-4588-8FF2-01BF5E0B1229}" destId="{6B4B0DEE-AC24-4C22-B5DC-E524CDDC55C0}" srcOrd="0" destOrd="0" presId="urn:microsoft.com/office/officeart/2005/8/layout/hProcess11"/>
    <dgm:cxn modelId="{27C8FF73-D8FD-4325-8BE6-7C5C3597EF7C}" srcId="{16CEC24F-D1D9-4D79-A845-4E9F5DA981E1}" destId="{19C7293A-1EE2-4777-A8C2-BA0B1E27A587}" srcOrd="4" destOrd="0" parTransId="{1ABA984A-FA25-40D2-BE75-E72CF5690D02}" sibTransId="{F7E12737-7060-40C2-856E-1291B1FCC494}"/>
    <dgm:cxn modelId="{7CF4007D-D135-4C23-9A7C-82A37F6C804B}" srcId="{16CEC24F-D1D9-4D79-A845-4E9F5DA981E1}" destId="{92A1002A-786A-43FB-A9AF-A9C0A0023541}" srcOrd="2" destOrd="0" parTransId="{2426A0F4-1250-433B-8E3E-96CA665366AE}" sibTransId="{2A37B6E9-1C79-46A0-8971-B09BC564780B}"/>
    <dgm:cxn modelId="{F5F59F83-631B-48A0-9020-0D0AC69E2E46}" type="presOf" srcId="{16CEC24F-D1D9-4D79-A845-4E9F5DA981E1}" destId="{DD7E958E-EB78-4687-BB0C-2BB497947271}" srcOrd="0" destOrd="0" presId="urn:microsoft.com/office/officeart/2005/8/layout/hProcess11"/>
    <dgm:cxn modelId="{6301C28E-142F-4FCC-8D32-4E3FD4891E33}" srcId="{16CEC24F-D1D9-4D79-A845-4E9F5DA981E1}" destId="{E0C80A80-F67F-40EA-8AF9-8125366A6587}" srcOrd="3" destOrd="0" parTransId="{FE3562ED-BDB1-4521-8EEF-F766A61CE3BF}" sibTransId="{617717ED-7664-4D62-878F-25F58E6D98A8}"/>
    <dgm:cxn modelId="{A13F0DB8-866D-417A-BD83-2B39E9C541FB}" type="presOf" srcId="{06B34410-A7A4-4C1E-9C19-56E99B3B06ED}" destId="{AE718F3B-19A2-4357-A500-F83909AF6B43}" srcOrd="0" destOrd="0" presId="urn:microsoft.com/office/officeart/2005/8/layout/hProcess11"/>
    <dgm:cxn modelId="{1070C1D8-E932-4E66-8DFE-0BA9666F7C28}" srcId="{16CEC24F-D1D9-4D79-A845-4E9F5DA981E1}" destId="{06B34410-A7A4-4C1E-9C19-56E99B3B06ED}" srcOrd="1" destOrd="0" parTransId="{4DE47D59-A94A-4676-867C-733B7748735D}" sibTransId="{D1482E84-04E7-40C4-AF49-47824E800934}"/>
    <dgm:cxn modelId="{70F856FD-F25C-4E8B-9977-78F0075A77A1}" type="presOf" srcId="{95EB84DD-E2BE-432F-8109-A9EB71CC14B3}" destId="{5AE89B80-CE99-4805-AF7F-EE7E819A3227}" srcOrd="0" destOrd="0" presId="urn:microsoft.com/office/officeart/2005/8/layout/hProcess11"/>
    <dgm:cxn modelId="{772C55D7-2C05-4221-A501-D52A8DCB52C4}" type="presParOf" srcId="{DD7E958E-EB78-4687-BB0C-2BB497947271}" destId="{7D522E63-09AB-47D4-9DE8-096A69D16B49}" srcOrd="0" destOrd="0" presId="urn:microsoft.com/office/officeart/2005/8/layout/hProcess11"/>
    <dgm:cxn modelId="{114D17DB-E04E-4456-AD35-BCB6B0D64B75}" type="presParOf" srcId="{DD7E958E-EB78-4687-BB0C-2BB497947271}" destId="{57E26925-5633-45A2-9896-B0B7CE6F5FD6}" srcOrd="1" destOrd="0" presId="urn:microsoft.com/office/officeart/2005/8/layout/hProcess11"/>
    <dgm:cxn modelId="{7A3690AE-794C-46FC-BAB0-A143990E9F43}" type="presParOf" srcId="{57E26925-5633-45A2-9896-B0B7CE6F5FD6}" destId="{200B5DD8-A836-424E-9BC6-384A8D5CC33D}" srcOrd="0" destOrd="0" presId="urn:microsoft.com/office/officeart/2005/8/layout/hProcess11"/>
    <dgm:cxn modelId="{ED3E09D9-507F-49ED-9A12-ED947FD390D2}" type="presParOf" srcId="{200B5DD8-A836-424E-9BC6-384A8D5CC33D}" destId="{6B4B0DEE-AC24-4C22-B5DC-E524CDDC55C0}" srcOrd="0" destOrd="0" presId="urn:microsoft.com/office/officeart/2005/8/layout/hProcess11"/>
    <dgm:cxn modelId="{0C3729D8-7E8C-43C8-B314-5FB3BB1FCA72}" type="presParOf" srcId="{200B5DD8-A836-424E-9BC6-384A8D5CC33D}" destId="{BED45805-D211-4AEB-82AB-ACA15F58C3F6}" srcOrd="1" destOrd="0" presId="urn:microsoft.com/office/officeart/2005/8/layout/hProcess11"/>
    <dgm:cxn modelId="{7D8E6CAE-EC0D-4BDB-BA35-2B42BAD68663}" type="presParOf" srcId="{200B5DD8-A836-424E-9BC6-384A8D5CC33D}" destId="{680D15E3-C0C8-43F0-AA03-527E5F7ADD3F}" srcOrd="2" destOrd="0" presId="urn:microsoft.com/office/officeart/2005/8/layout/hProcess11"/>
    <dgm:cxn modelId="{73F6C2A3-5D80-4613-A872-358013FBDA6B}" type="presParOf" srcId="{57E26925-5633-45A2-9896-B0B7CE6F5FD6}" destId="{B7F5F68F-B348-40E5-B917-2AD5990C7782}" srcOrd="1" destOrd="0" presId="urn:microsoft.com/office/officeart/2005/8/layout/hProcess11"/>
    <dgm:cxn modelId="{76A1876D-3898-416B-9242-5361EB666ABA}" type="presParOf" srcId="{57E26925-5633-45A2-9896-B0B7CE6F5FD6}" destId="{58BEA23C-612A-4063-BA33-B8B2B946F3E5}" srcOrd="2" destOrd="0" presId="urn:microsoft.com/office/officeart/2005/8/layout/hProcess11"/>
    <dgm:cxn modelId="{8461EFE3-711A-40A1-861A-F69284770BC0}" type="presParOf" srcId="{58BEA23C-612A-4063-BA33-B8B2B946F3E5}" destId="{AE718F3B-19A2-4357-A500-F83909AF6B43}" srcOrd="0" destOrd="0" presId="urn:microsoft.com/office/officeart/2005/8/layout/hProcess11"/>
    <dgm:cxn modelId="{C38DB185-7DE0-46FA-9D01-3AC2B8984EE1}" type="presParOf" srcId="{58BEA23C-612A-4063-BA33-B8B2B946F3E5}" destId="{C74C5103-E7CF-40FD-AF86-7133C4093E2C}" srcOrd="1" destOrd="0" presId="urn:microsoft.com/office/officeart/2005/8/layout/hProcess11"/>
    <dgm:cxn modelId="{E81C5B43-256F-481C-A36D-42A9C5A90F7C}" type="presParOf" srcId="{58BEA23C-612A-4063-BA33-B8B2B946F3E5}" destId="{9FE452D5-7B80-413D-9E20-A08E2CFAE60E}" srcOrd="2" destOrd="0" presId="urn:microsoft.com/office/officeart/2005/8/layout/hProcess11"/>
    <dgm:cxn modelId="{81A5F738-B427-416E-9ACA-2929B03243A3}" type="presParOf" srcId="{57E26925-5633-45A2-9896-B0B7CE6F5FD6}" destId="{8BD02F75-4E0D-4ACE-9610-7246F0004F73}" srcOrd="3" destOrd="0" presId="urn:microsoft.com/office/officeart/2005/8/layout/hProcess11"/>
    <dgm:cxn modelId="{6036185D-6D24-4D9F-8205-C4E31B6175E1}" type="presParOf" srcId="{57E26925-5633-45A2-9896-B0B7CE6F5FD6}" destId="{C53C9E06-715E-4F57-B103-E593C92C86AD}" srcOrd="4" destOrd="0" presId="urn:microsoft.com/office/officeart/2005/8/layout/hProcess11"/>
    <dgm:cxn modelId="{FE300362-3F3A-4298-B0C5-27C397AA059A}" type="presParOf" srcId="{C53C9E06-715E-4F57-B103-E593C92C86AD}" destId="{83207DDA-C19C-4DE2-9729-59BE7FECD1A5}" srcOrd="0" destOrd="0" presId="urn:microsoft.com/office/officeart/2005/8/layout/hProcess11"/>
    <dgm:cxn modelId="{B32E0124-5267-4A61-9974-8981717DBD92}" type="presParOf" srcId="{C53C9E06-715E-4F57-B103-E593C92C86AD}" destId="{1D13372B-0A36-459E-B0A3-FDD4F337A075}" srcOrd="1" destOrd="0" presId="urn:microsoft.com/office/officeart/2005/8/layout/hProcess11"/>
    <dgm:cxn modelId="{917C4DFE-B635-45D3-B518-3C44746DB0B8}" type="presParOf" srcId="{C53C9E06-715E-4F57-B103-E593C92C86AD}" destId="{C40418D9-AA44-4FC9-8E98-780508947975}" srcOrd="2" destOrd="0" presId="urn:microsoft.com/office/officeart/2005/8/layout/hProcess11"/>
    <dgm:cxn modelId="{195A25F1-F495-4CAF-87CB-159B3074F871}" type="presParOf" srcId="{57E26925-5633-45A2-9896-B0B7CE6F5FD6}" destId="{3AD1C44B-484E-4342-AD9D-64D051F45A45}" srcOrd="5" destOrd="0" presId="urn:microsoft.com/office/officeart/2005/8/layout/hProcess11"/>
    <dgm:cxn modelId="{C88E7EC3-DFCF-4139-858D-9A61F1B6AA67}" type="presParOf" srcId="{57E26925-5633-45A2-9896-B0B7CE6F5FD6}" destId="{289D314F-3313-4EF9-8B6F-F0BA988175F7}" srcOrd="6" destOrd="0" presId="urn:microsoft.com/office/officeart/2005/8/layout/hProcess11"/>
    <dgm:cxn modelId="{D9EB7F6C-C880-45BB-93BE-292B65E980AE}" type="presParOf" srcId="{289D314F-3313-4EF9-8B6F-F0BA988175F7}" destId="{74084A73-4F00-48EB-98F7-5004335A73B8}" srcOrd="0" destOrd="0" presId="urn:microsoft.com/office/officeart/2005/8/layout/hProcess11"/>
    <dgm:cxn modelId="{646B5DBE-10DA-4138-8B74-2CDBAF88FC27}" type="presParOf" srcId="{289D314F-3313-4EF9-8B6F-F0BA988175F7}" destId="{66B4921C-7170-4E3E-9F48-B45C200BD117}" srcOrd="1" destOrd="0" presId="urn:microsoft.com/office/officeart/2005/8/layout/hProcess11"/>
    <dgm:cxn modelId="{B050F505-3EA8-417B-B3DD-ED9097B5AAAA}" type="presParOf" srcId="{289D314F-3313-4EF9-8B6F-F0BA988175F7}" destId="{187E53AB-F7F7-4062-ADCD-634F02179AEE}" srcOrd="2" destOrd="0" presId="urn:microsoft.com/office/officeart/2005/8/layout/hProcess11"/>
    <dgm:cxn modelId="{60DA676A-940D-4F5F-9492-9380AF55838D}" type="presParOf" srcId="{57E26925-5633-45A2-9896-B0B7CE6F5FD6}" destId="{97F9E421-8B05-44C2-ADD5-D59AA6FD24C3}" srcOrd="7" destOrd="0" presId="urn:microsoft.com/office/officeart/2005/8/layout/hProcess11"/>
    <dgm:cxn modelId="{9D53DF78-2D61-477D-A124-D90704A9AF61}" type="presParOf" srcId="{57E26925-5633-45A2-9896-B0B7CE6F5FD6}" destId="{463AA30F-F37C-4C3F-9B74-EF85D0DB3D6D}" srcOrd="8" destOrd="0" presId="urn:microsoft.com/office/officeart/2005/8/layout/hProcess11"/>
    <dgm:cxn modelId="{BE2836C7-9180-45E4-8F03-2386BBC782E5}" type="presParOf" srcId="{463AA30F-F37C-4C3F-9B74-EF85D0DB3D6D}" destId="{330731F6-2799-4B64-8AAE-BF67E3C91B54}" srcOrd="0" destOrd="0" presId="urn:microsoft.com/office/officeart/2005/8/layout/hProcess11"/>
    <dgm:cxn modelId="{85A082CB-CE05-4E77-A8D7-68957ED1902C}" type="presParOf" srcId="{463AA30F-F37C-4C3F-9B74-EF85D0DB3D6D}" destId="{030331EE-B100-48C1-BD66-B58CA03513DD}" srcOrd="1" destOrd="0" presId="urn:microsoft.com/office/officeart/2005/8/layout/hProcess11"/>
    <dgm:cxn modelId="{B9EB466A-09C6-4CC6-B0BD-9B452D707660}" type="presParOf" srcId="{463AA30F-F37C-4C3F-9B74-EF85D0DB3D6D}" destId="{C5D77A08-4F52-4531-9457-DA40338B8F9D}" srcOrd="2" destOrd="0" presId="urn:microsoft.com/office/officeart/2005/8/layout/hProcess11"/>
    <dgm:cxn modelId="{3709C0C7-9A8E-4BA4-92B4-744E18F736D8}" type="presParOf" srcId="{57E26925-5633-45A2-9896-B0B7CE6F5FD6}" destId="{EC86919C-F60D-4EFE-AD1E-84F30A4E79B3}" srcOrd="9" destOrd="0" presId="urn:microsoft.com/office/officeart/2005/8/layout/hProcess11"/>
    <dgm:cxn modelId="{39969C1C-D913-4C19-ABE9-A2ACCFF455FC}" type="presParOf" srcId="{57E26925-5633-45A2-9896-B0B7CE6F5FD6}" destId="{CAA66ACF-9188-427E-B6CD-18C9F97C6319}" srcOrd="10" destOrd="0" presId="urn:microsoft.com/office/officeart/2005/8/layout/hProcess11"/>
    <dgm:cxn modelId="{264B7AF1-9066-4F22-8865-5C01BEAF9284}" type="presParOf" srcId="{CAA66ACF-9188-427E-B6CD-18C9F97C6319}" destId="{E545E8C7-F5AF-48B7-AEE3-BA396E6E5098}" srcOrd="0" destOrd="0" presId="urn:microsoft.com/office/officeart/2005/8/layout/hProcess11"/>
    <dgm:cxn modelId="{C8C4429C-A1BF-42D9-8039-E4DC6259693E}" type="presParOf" srcId="{CAA66ACF-9188-427E-B6CD-18C9F97C6319}" destId="{5886DC5D-64C6-4F31-8EEE-66503CB9D237}" srcOrd="1" destOrd="0" presId="urn:microsoft.com/office/officeart/2005/8/layout/hProcess11"/>
    <dgm:cxn modelId="{029B204C-647B-4E5F-97D8-0DF542BC5695}" type="presParOf" srcId="{CAA66ACF-9188-427E-B6CD-18C9F97C6319}" destId="{607E6EBF-6CC5-4612-B153-6F9C872DA27D}" srcOrd="2" destOrd="0" presId="urn:microsoft.com/office/officeart/2005/8/layout/hProcess11"/>
    <dgm:cxn modelId="{2A1F5E80-2451-48D9-B47B-984B7BC33AB0}" type="presParOf" srcId="{57E26925-5633-45A2-9896-B0B7CE6F5FD6}" destId="{5501147A-E0DF-4F46-80E6-2B74EC3BD26E}" srcOrd="11" destOrd="0" presId="urn:microsoft.com/office/officeart/2005/8/layout/hProcess11"/>
    <dgm:cxn modelId="{7A0C2521-0D90-42A9-BC16-2A935AA7EA1D}" type="presParOf" srcId="{57E26925-5633-45A2-9896-B0B7CE6F5FD6}" destId="{3104A15D-8937-47F2-9A6B-326269470509}" srcOrd="12" destOrd="0" presId="urn:microsoft.com/office/officeart/2005/8/layout/hProcess11"/>
    <dgm:cxn modelId="{6466398F-5E52-4529-8C0B-3DB472F898B8}" type="presParOf" srcId="{3104A15D-8937-47F2-9A6B-326269470509}" destId="{5AE89B80-CE99-4805-AF7F-EE7E819A3227}" srcOrd="0" destOrd="0" presId="urn:microsoft.com/office/officeart/2005/8/layout/hProcess11"/>
    <dgm:cxn modelId="{6319C6E1-5014-48B6-B7EC-1356CA129823}" type="presParOf" srcId="{3104A15D-8937-47F2-9A6B-326269470509}" destId="{CDB02DFA-DCD7-4704-896C-4BDE0780DF29}" srcOrd="1" destOrd="0" presId="urn:microsoft.com/office/officeart/2005/8/layout/hProcess11"/>
    <dgm:cxn modelId="{CE4672CC-A970-4597-A4FD-9D41DF2FACD1}" type="presParOf" srcId="{3104A15D-8937-47F2-9A6B-326269470509}" destId="{9A0DA84E-7ADF-4898-AB9E-B9A436DE07A4}"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22E63-09AB-47D4-9DE8-096A69D16B49}">
      <dsp:nvSpPr>
        <dsp:cNvPr id="0" name=""/>
        <dsp:cNvSpPr/>
      </dsp:nvSpPr>
      <dsp:spPr>
        <a:xfrm>
          <a:off x="0" y="443857"/>
          <a:ext cx="11893600" cy="591178"/>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4B0DEE-AC24-4C22-B5DC-E524CDDC55C0}">
      <dsp:nvSpPr>
        <dsp:cNvPr id="0" name=""/>
        <dsp:cNvSpPr/>
      </dsp:nvSpPr>
      <dsp:spPr>
        <a:xfrm>
          <a:off x="914" y="0"/>
          <a:ext cx="1466083"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b="1" kern="1200" dirty="0">
              <a:solidFill>
                <a:schemeClr val="accent2">
                  <a:lumMod val="75000"/>
                </a:schemeClr>
              </a:solidFill>
              <a:latin typeface="+mj-lt"/>
            </a:rPr>
            <a:t>...January 2022</a:t>
          </a:r>
        </a:p>
      </dsp:txBody>
      <dsp:txXfrm>
        <a:off x="914" y="0"/>
        <a:ext cx="1466083" cy="591178"/>
      </dsp:txXfrm>
    </dsp:sp>
    <dsp:sp modelId="{BED45805-D211-4AEB-82AB-ACA15F58C3F6}">
      <dsp:nvSpPr>
        <dsp:cNvPr id="0" name=""/>
        <dsp:cNvSpPr/>
      </dsp:nvSpPr>
      <dsp:spPr>
        <a:xfrm>
          <a:off x="660059" y="665076"/>
          <a:ext cx="147794" cy="1477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718F3B-19A2-4357-A500-F83909AF6B43}">
      <dsp:nvSpPr>
        <dsp:cNvPr id="0" name=""/>
        <dsp:cNvSpPr/>
      </dsp:nvSpPr>
      <dsp:spPr>
        <a:xfrm>
          <a:off x="1540302" y="886768"/>
          <a:ext cx="1466083"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dirty="0">
              <a:solidFill>
                <a:schemeClr val="accent2">
                  <a:lumMod val="75000"/>
                </a:schemeClr>
              </a:solidFill>
            </a:rPr>
            <a:t>March </a:t>
          </a:r>
        </a:p>
      </dsp:txBody>
      <dsp:txXfrm>
        <a:off x="1540302" y="886768"/>
        <a:ext cx="1466083" cy="591178"/>
      </dsp:txXfrm>
    </dsp:sp>
    <dsp:sp modelId="{C74C5103-E7CF-40FD-AF86-7133C4093E2C}">
      <dsp:nvSpPr>
        <dsp:cNvPr id="0" name=""/>
        <dsp:cNvSpPr/>
      </dsp:nvSpPr>
      <dsp:spPr>
        <a:xfrm>
          <a:off x="2199446" y="665076"/>
          <a:ext cx="147794" cy="1477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207DDA-C19C-4DE2-9729-59BE7FECD1A5}">
      <dsp:nvSpPr>
        <dsp:cNvPr id="0" name=""/>
        <dsp:cNvSpPr/>
      </dsp:nvSpPr>
      <dsp:spPr>
        <a:xfrm>
          <a:off x="3079690" y="0"/>
          <a:ext cx="1466083"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kern="1200" dirty="0">
              <a:solidFill>
                <a:schemeClr val="accent2">
                  <a:lumMod val="75000"/>
                </a:schemeClr>
              </a:solidFill>
            </a:rPr>
            <a:t>May</a:t>
          </a:r>
        </a:p>
      </dsp:txBody>
      <dsp:txXfrm>
        <a:off x="3079690" y="0"/>
        <a:ext cx="1466083" cy="591178"/>
      </dsp:txXfrm>
    </dsp:sp>
    <dsp:sp modelId="{1D13372B-0A36-459E-B0A3-FDD4F337A075}">
      <dsp:nvSpPr>
        <dsp:cNvPr id="0" name=""/>
        <dsp:cNvSpPr/>
      </dsp:nvSpPr>
      <dsp:spPr>
        <a:xfrm>
          <a:off x="3738834" y="665076"/>
          <a:ext cx="147794" cy="1477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084A73-4F00-48EB-98F7-5004335A73B8}">
      <dsp:nvSpPr>
        <dsp:cNvPr id="0" name=""/>
        <dsp:cNvSpPr/>
      </dsp:nvSpPr>
      <dsp:spPr>
        <a:xfrm>
          <a:off x="4619078" y="886768"/>
          <a:ext cx="1466083"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dirty="0">
              <a:solidFill>
                <a:schemeClr val="accent2">
                  <a:lumMod val="75000"/>
                </a:schemeClr>
              </a:solidFill>
            </a:rPr>
            <a:t>July </a:t>
          </a:r>
        </a:p>
      </dsp:txBody>
      <dsp:txXfrm>
        <a:off x="4619078" y="886768"/>
        <a:ext cx="1466083" cy="591178"/>
      </dsp:txXfrm>
    </dsp:sp>
    <dsp:sp modelId="{66B4921C-7170-4E3E-9F48-B45C200BD117}">
      <dsp:nvSpPr>
        <dsp:cNvPr id="0" name=""/>
        <dsp:cNvSpPr/>
      </dsp:nvSpPr>
      <dsp:spPr>
        <a:xfrm>
          <a:off x="5278222" y="665076"/>
          <a:ext cx="147794" cy="1477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0731F6-2799-4B64-8AAE-BF67E3C91B54}">
      <dsp:nvSpPr>
        <dsp:cNvPr id="0" name=""/>
        <dsp:cNvSpPr/>
      </dsp:nvSpPr>
      <dsp:spPr>
        <a:xfrm>
          <a:off x="6158466" y="0"/>
          <a:ext cx="1466083"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kern="1200" dirty="0">
              <a:solidFill>
                <a:schemeClr val="accent2">
                  <a:lumMod val="75000"/>
                </a:schemeClr>
              </a:solidFill>
            </a:rPr>
            <a:t>August</a:t>
          </a:r>
        </a:p>
      </dsp:txBody>
      <dsp:txXfrm>
        <a:off x="6158466" y="0"/>
        <a:ext cx="1466083" cy="591178"/>
      </dsp:txXfrm>
    </dsp:sp>
    <dsp:sp modelId="{030331EE-B100-48C1-BD66-B58CA03513DD}">
      <dsp:nvSpPr>
        <dsp:cNvPr id="0" name=""/>
        <dsp:cNvSpPr/>
      </dsp:nvSpPr>
      <dsp:spPr>
        <a:xfrm>
          <a:off x="6817610" y="665076"/>
          <a:ext cx="147794" cy="1477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45E8C7-F5AF-48B7-AEE3-BA396E6E5098}">
      <dsp:nvSpPr>
        <dsp:cNvPr id="0" name=""/>
        <dsp:cNvSpPr/>
      </dsp:nvSpPr>
      <dsp:spPr>
        <a:xfrm>
          <a:off x="7697853" y="886768"/>
          <a:ext cx="1466083"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dirty="0">
              <a:solidFill>
                <a:schemeClr val="accent2">
                  <a:lumMod val="75000"/>
                </a:schemeClr>
              </a:solidFill>
            </a:rPr>
            <a:t>September</a:t>
          </a:r>
        </a:p>
      </dsp:txBody>
      <dsp:txXfrm>
        <a:off x="7697853" y="886768"/>
        <a:ext cx="1466083" cy="591178"/>
      </dsp:txXfrm>
    </dsp:sp>
    <dsp:sp modelId="{5886DC5D-64C6-4F31-8EEE-66503CB9D237}">
      <dsp:nvSpPr>
        <dsp:cNvPr id="0" name=""/>
        <dsp:cNvSpPr/>
      </dsp:nvSpPr>
      <dsp:spPr>
        <a:xfrm>
          <a:off x="8356998" y="665076"/>
          <a:ext cx="147794" cy="1477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E89B80-CE99-4805-AF7F-EE7E819A3227}">
      <dsp:nvSpPr>
        <dsp:cNvPr id="0" name=""/>
        <dsp:cNvSpPr/>
      </dsp:nvSpPr>
      <dsp:spPr>
        <a:xfrm>
          <a:off x="9237241" y="0"/>
          <a:ext cx="1466083"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kern="1200" dirty="0">
              <a:solidFill>
                <a:schemeClr val="accent2">
                  <a:lumMod val="75000"/>
                </a:schemeClr>
              </a:solidFill>
            </a:rPr>
            <a:t>October</a:t>
          </a:r>
        </a:p>
      </dsp:txBody>
      <dsp:txXfrm>
        <a:off x="9237241" y="0"/>
        <a:ext cx="1466083" cy="591178"/>
      </dsp:txXfrm>
    </dsp:sp>
    <dsp:sp modelId="{CDB02DFA-DCD7-4704-896C-4BDE0780DF29}">
      <dsp:nvSpPr>
        <dsp:cNvPr id="0" name=""/>
        <dsp:cNvSpPr/>
      </dsp:nvSpPr>
      <dsp:spPr>
        <a:xfrm>
          <a:off x="9896386" y="665076"/>
          <a:ext cx="147794" cy="1477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7A14C-DCF2-4F56-B485-06CA4A24CA6D}" type="datetimeFigureOut">
              <a:rPr lang="en-US" smtClean="0"/>
              <a:t>10/21/2022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C74A9-4D30-4791-B820-2EF138810278}" type="slidenum">
              <a:rPr lang="en-US" smtClean="0"/>
              <a:t>‹#›</a:t>
            </a:fld>
            <a:endParaRPr lang="en-US" dirty="0"/>
          </a:p>
        </p:txBody>
      </p:sp>
    </p:spTree>
    <p:extLst>
      <p:ext uri="{BB962C8B-B14F-4D97-AF65-F5344CB8AC3E}">
        <p14:creationId xmlns:p14="http://schemas.microsoft.com/office/powerpoint/2010/main" val="3404288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onfluence.hl7.org/display/COD/Cardiovascular"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b="1" dirty="0">
              <a:solidFill>
                <a:srgbClr val="FFFFFF"/>
              </a:solidFill>
              <a:latin typeface="Calibri" pitchFamily="34" charset="0"/>
            </a:endParaRPr>
          </a:p>
          <a:p>
            <a:pPr>
              <a:spcBef>
                <a:spcPct val="0"/>
              </a:spcBef>
            </a:pPr>
            <a:endParaRPr lang="en-US" altLang="en-US" baseline="0"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29646" indent="-280634">
              <a:defRPr>
                <a:solidFill>
                  <a:schemeClr val="tx1"/>
                </a:solidFill>
                <a:latin typeface="Myriad Web Pro" panose="020B0503030403020204" pitchFamily="34" charset="0"/>
              </a:defRPr>
            </a:lvl2pPr>
            <a:lvl3pPr marL="1122531" indent="-224506">
              <a:defRPr>
                <a:solidFill>
                  <a:schemeClr val="tx1"/>
                </a:solidFill>
                <a:latin typeface="Myriad Web Pro" panose="020B0503030403020204" pitchFamily="34" charset="0"/>
              </a:defRPr>
            </a:lvl3pPr>
            <a:lvl4pPr marL="1571544" indent="-224506">
              <a:defRPr>
                <a:solidFill>
                  <a:schemeClr val="tx1"/>
                </a:solidFill>
                <a:latin typeface="Myriad Web Pro" panose="020B0503030403020204" pitchFamily="34" charset="0"/>
              </a:defRPr>
            </a:lvl4pPr>
            <a:lvl5pPr marL="2020556" indent="-224506">
              <a:defRPr>
                <a:solidFill>
                  <a:schemeClr val="tx1"/>
                </a:solidFill>
                <a:latin typeface="Myriad Web Pro" panose="020B0503030403020204" pitchFamily="34" charset="0"/>
              </a:defRPr>
            </a:lvl5pPr>
            <a:lvl6pPr marL="2469569" indent="-224506" fontAlgn="base">
              <a:spcBef>
                <a:spcPct val="0"/>
              </a:spcBef>
              <a:spcAft>
                <a:spcPct val="0"/>
              </a:spcAft>
              <a:defRPr>
                <a:solidFill>
                  <a:schemeClr val="tx1"/>
                </a:solidFill>
                <a:latin typeface="Myriad Web Pro" panose="020B0503030403020204" pitchFamily="34" charset="0"/>
              </a:defRPr>
            </a:lvl6pPr>
            <a:lvl7pPr marL="2918581" indent="-224506" fontAlgn="base">
              <a:spcBef>
                <a:spcPct val="0"/>
              </a:spcBef>
              <a:spcAft>
                <a:spcPct val="0"/>
              </a:spcAft>
              <a:defRPr>
                <a:solidFill>
                  <a:schemeClr val="tx1"/>
                </a:solidFill>
                <a:latin typeface="Myriad Web Pro" panose="020B0503030403020204" pitchFamily="34" charset="0"/>
              </a:defRPr>
            </a:lvl7pPr>
            <a:lvl8pPr marL="3367593" indent="-224506" fontAlgn="base">
              <a:spcBef>
                <a:spcPct val="0"/>
              </a:spcBef>
              <a:spcAft>
                <a:spcPct val="0"/>
              </a:spcAft>
              <a:defRPr>
                <a:solidFill>
                  <a:schemeClr val="tx1"/>
                </a:solidFill>
                <a:latin typeface="Myriad Web Pro" panose="020B0503030403020204" pitchFamily="34" charset="0"/>
              </a:defRPr>
            </a:lvl8pPr>
            <a:lvl9pPr marL="3816606" indent="-224506" fontAlgn="base">
              <a:spcBef>
                <a:spcPct val="0"/>
              </a:spcBef>
              <a:spcAft>
                <a:spcPct val="0"/>
              </a:spcAft>
              <a:defRPr>
                <a:solidFill>
                  <a:schemeClr val="tx1"/>
                </a:solidFill>
                <a:latin typeface="Myriad Web Pro" panose="020B0503030403020204" pitchFamily="34" charset="0"/>
              </a:defRPr>
            </a:lvl9pPr>
          </a:lstStyle>
          <a:p>
            <a:pPr marL="0" marR="0" lvl="0" indent="0" algn="r" defTabSz="931774"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33451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5715802-4E09-49A7-9283-1DA2253FAF6E}" type="slidenum">
              <a:rPr lang="en-US" smtClean="0"/>
              <a:t>16</a:t>
            </a:fld>
            <a:endParaRPr lang="en-US" dirty="0"/>
          </a:p>
        </p:txBody>
      </p:sp>
    </p:spTree>
    <p:extLst>
      <p:ext uri="{BB962C8B-B14F-4D97-AF65-F5344CB8AC3E}">
        <p14:creationId xmlns:p14="http://schemas.microsoft.com/office/powerpoint/2010/main" val="2559008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Health Care Surveys Pilot: </a:t>
            </a:r>
          </a:p>
          <a:p>
            <a:pPr marL="628650" lvl="1" indent="-171450">
              <a:buFont typeface="Arial" panose="020B0604020202020204" pitchFamily="34" charset="0"/>
              <a:buChar char="•"/>
            </a:pPr>
            <a:r>
              <a:rPr lang="en-US" dirty="0"/>
              <a:t>CDC’s National Center for Health Statistics (NCHS), supported by CDC Data Modernization Initiative funds, will conduct a one year pilot of the co-implementation of the MedMorph RA IG and the Health Care Surveys (HCS) Content IG </a:t>
            </a:r>
          </a:p>
          <a:p>
            <a:pPr marL="628650" lvl="1" indent="-171450">
              <a:buFont typeface="Arial" panose="020B0604020202020204" pitchFamily="34" charset="0"/>
              <a:buChar char="•"/>
            </a:pPr>
            <a:r>
              <a:rPr lang="en-US" dirty="0"/>
              <a:t>commencing on or before September 30, 2022. </a:t>
            </a:r>
          </a:p>
          <a:p>
            <a:pPr marL="1085850" lvl="2" indent="-171450">
              <a:buFont typeface="Arial" panose="020B0604020202020204" pitchFamily="34" charset="0"/>
              <a:buChar char="•"/>
            </a:pPr>
            <a:r>
              <a:rPr lang="en-US" dirty="0"/>
              <a:t>This pilot project aims to test a new FHIR®-based data submission approach for exchanging the National Health Care Surveys from healthcare providers’ EHRs to CDC. </a:t>
            </a:r>
          </a:p>
          <a:p>
            <a:pPr marL="1543050" lvl="3" indent="-171450">
              <a:buFont typeface="Arial" panose="020B0604020202020204" pitchFamily="34" charset="0"/>
              <a:buChar char="•"/>
            </a:pPr>
            <a:r>
              <a:rPr lang="en-US" dirty="0"/>
              <a:t>Three different types of clinical settings and four EHR platforms will participate in the pilot. The data will be received in CDC FHIR® Servers, moved to a CDC cloud -based data lake, where it will be made available to NCHS Division of Health Care Surveys analysts. An evaluation of the completeness and quality of the data received will be conducted.</a:t>
            </a:r>
          </a:p>
          <a:p>
            <a:pPr marL="171450" indent="-171450">
              <a:buFont typeface="Arial" panose="020B0604020202020204" pitchFamily="34" charset="0"/>
              <a:buChar char="•"/>
            </a:pPr>
            <a:r>
              <a:rPr lang="en-US" dirty="0"/>
              <a:t>Cancer Registry Reporting Pilot</a:t>
            </a:r>
          </a:p>
          <a:p>
            <a:pPr marL="628650" lvl="1" indent="-171450">
              <a:buFont typeface="Arial" panose="020B0604020202020204" pitchFamily="34" charset="0"/>
              <a:buChar char="•"/>
            </a:pPr>
            <a:r>
              <a:rPr lang="en-US" dirty="0"/>
              <a:t>CDC’s Division of Cancer Prevention and Control will conduct a one-year pilot to test the use of MedMorph RA IG and Central Cancer Registry Reporting IG to report cancer cases from EHRs to a Central Cancer Registries (CCRs). </a:t>
            </a:r>
          </a:p>
          <a:p>
            <a:pPr marL="1085850" lvl="2" indent="-171450">
              <a:buFont typeface="Arial" panose="020B0604020202020204" pitchFamily="34" charset="0"/>
              <a:buChar char="•"/>
            </a:pPr>
            <a:r>
              <a:rPr lang="en-US" dirty="0"/>
              <a:t>Specifically, the data collection and formatting standards which are defined in the Central Cancer Registry Reporting IG. Incorporating the MedMorph architecture so that these cancer data standards defined by cancer surveillance experts, can be seamlessly exchanged using the MedMorph architecture.</a:t>
            </a:r>
          </a:p>
          <a:p>
            <a:pPr marL="1085850" lvl="2" indent="-171450">
              <a:buFont typeface="Arial" panose="020B0604020202020204" pitchFamily="34" charset="0"/>
              <a:buChar char="•"/>
            </a:pPr>
            <a:r>
              <a:rPr lang="en-US" dirty="0"/>
              <a:t>Testing will be conducted with three different types of clinical sites, each with different EHR platforms, and two CCRs. </a:t>
            </a:r>
          </a:p>
          <a:p>
            <a:pPr marL="171450" indent="-171450">
              <a:buFont typeface="Arial" panose="020B0604020202020204" pitchFamily="34" charset="0"/>
              <a:buChar char="•"/>
            </a:pPr>
            <a:r>
              <a:rPr lang="en-US" dirty="0"/>
              <a:t>Hospital Influenza Surveillance (FluSurv-NET)</a:t>
            </a:r>
          </a:p>
          <a:p>
            <a:pPr marL="628650" lvl="1" indent="-171450">
              <a:buFont typeface="Arial" panose="020B0604020202020204" pitchFamily="34" charset="0"/>
              <a:buChar char="•"/>
            </a:pPr>
            <a:r>
              <a:rPr lang="en-US" dirty="0"/>
              <a:t>The program will develop a content IG based on the MedMorph RA IG to support reporting influenza data to the FluSurv-NET system at CDC and will likely ballot in the soonest possible ballot cycle. Pilot testing will occur in a manner similar to the previous MedMorph pilots. </a:t>
            </a:r>
          </a:p>
          <a:p>
            <a:pPr marL="171450" indent="-171450">
              <a:buFont typeface="Arial" panose="020B0604020202020204" pitchFamily="34" charset="0"/>
              <a:buChar char="•"/>
            </a:pPr>
            <a:r>
              <a:rPr lang="en-US" dirty="0"/>
              <a:t>Birth Reporting (Vital Statistics)</a:t>
            </a:r>
          </a:p>
          <a:p>
            <a:pPr marL="628650" lvl="1" indent="-171450">
              <a:buFont typeface="Arial" panose="020B0604020202020204" pitchFamily="34" charset="0"/>
              <a:buChar char="•"/>
            </a:pPr>
            <a:r>
              <a:rPr lang="en-US" dirty="0"/>
              <a:t>In some cases, programs may have developed a FHIR® IG before the MedMorph RA was developed. One such examples is the CDC Vital Statistics program for Birth Reporting. Rather than develop a new content IG de novo based on the MedMorph RA, the program will review their existing Birth Reporting FHIR® IG (i.e., Vital Records Birth and Fetal Death Reporting IG) against the MedMorph RA IG and then align the differences with the MedMorph RA IG in the next version.</a:t>
            </a:r>
          </a:p>
          <a:p>
            <a:pPr marL="171450" indent="-171450">
              <a:buFont typeface="Arial" panose="020B0604020202020204" pitchFamily="34" charset="0"/>
              <a:buChar char="•"/>
            </a:pPr>
            <a:r>
              <a:rPr lang="en-US" dirty="0"/>
              <a:t>North American Association of Central Cancer Registries (NAACCR)</a:t>
            </a:r>
          </a:p>
          <a:p>
            <a:pPr marL="628650" lvl="1" indent="-171450">
              <a:buFont typeface="Arial" panose="020B0604020202020204" pitchFamily="34" charset="0"/>
              <a:buChar char="•"/>
            </a:pPr>
            <a:r>
              <a:rPr lang="en-US" dirty="0"/>
              <a:t>The HL7® FHIR® Cancer Pathology Data Sharing IG leverages the MedMorph Reference Architecture’s PlanDefinition and Health Data Exchange App (HDEA) to automate the reporting of cancer pathology results from a laboratory system to either an EHR or cancer registry. The HDEA and PlanDefinition defines the triggers for a laboratory to produce a diagnostic report with pathology results, then sends the structured FHIR bundle to either an EHR or central registry.</a:t>
            </a:r>
          </a:p>
          <a:p>
            <a:endParaRPr lang="en-US" dirty="0"/>
          </a:p>
        </p:txBody>
      </p:sp>
      <p:sp>
        <p:nvSpPr>
          <p:cNvPr id="4" name="Slide Number Placeholder 3"/>
          <p:cNvSpPr>
            <a:spLocks noGrp="1"/>
          </p:cNvSpPr>
          <p:nvPr>
            <p:ph type="sldNum" sz="quarter" idx="5"/>
          </p:nvPr>
        </p:nvSpPr>
        <p:spPr/>
        <p:txBody>
          <a:bodyPr/>
          <a:lstStyle/>
          <a:p>
            <a:fld id="{38CFB3AB-B818-4AAB-B974-4E13EBE15148}" type="slidenum">
              <a:rPr lang="en-US" smtClean="0"/>
              <a:t>17</a:t>
            </a:fld>
            <a:endParaRPr lang="en-US" dirty="0"/>
          </a:p>
        </p:txBody>
      </p:sp>
    </p:spTree>
    <p:extLst>
      <p:ext uri="{BB962C8B-B14F-4D97-AF65-F5344CB8AC3E}">
        <p14:creationId xmlns:p14="http://schemas.microsoft.com/office/powerpoint/2010/main" val="2465757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5715802-4E09-49A7-9283-1DA2253FAF6E}" type="slidenum">
              <a:rPr lang="en-US" smtClean="0"/>
              <a:t>18</a:t>
            </a:fld>
            <a:endParaRPr lang="en-US" dirty="0"/>
          </a:p>
        </p:txBody>
      </p:sp>
    </p:spTree>
    <p:extLst>
      <p:ext uri="{BB962C8B-B14F-4D97-AF65-F5344CB8AC3E}">
        <p14:creationId xmlns:p14="http://schemas.microsoft.com/office/powerpoint/2010/main" val="3122434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effectLst/>
              </a:rPr>
              <a:t>starting with self-measured blood pressure – multiple federal agencies (CDC, FDA, ONC) partnering with the new </a:t>
            </a:r>
            <a:r>
              <a:rPr lang="en-US" sz="1200" i="1" dirty="0">
                <a:effectLst/>
                <a:hlinkClick r:id="rId3"/>
              </a:rPr>
              <a:t>CardX </a:t>
            </a:r>
            <a:r>
              <a:rPr lang="en-US" sz="1200" i="1" dirty="0">
                <a:effectLst/>
              </a:rPr>
              <a:t> use case, part of CodeX FHIR® Accelerator</a:t>
            </a:r>
            <a:endParaRPr lang="en-US" dirty="0"/>
          </a:p>
        </p:txBody>
      </p:sp>
      <p:sp>
        <p:nvSpPr>
          <p:cNvPr id="4" name="Slide Number Placeholder 3"/>
          <p:cNvSpPr>
            <a:spLocks noGrp="1"/>
          </p:cNvSpPr>
          <p:nvPr>
            <p:ph type="sldNum" sz="quarter" idx="5"/>
          </p:nvPr>
        </p:nvSpPr>
        <p:spPr/>
        <p:txBody>
          <a:bodyPr/>
          <a:lstStyle/>
          <a:p>
            <a:fld id="{38CFB3AB-B818-4AAB-B974-4E13EBE15148}" type="slidenum">
              <a:rPr lang="en-US" smtClean="0"/>
              <a:t>19</a:t>
            </a:fld>
            <a:endParaRPr lang="en-US" dirty="0"/>
          </a:p>
        </p:txBody>
      </p:sp>
    </p:spTree>
    <p:extLst>
      <p:ext uri="{BB962C8B-B14F-4D97-AF65-F5344CB8AC3E}">
        <p14:creationId xmlns:p14="http://schemas.microsoft.com/office/powerpoint/2010/main" val="2035296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22</a:t>
            </a:fld>
            <a:endParaRPr lang="en-US" dirty="0"/>
          </a:p>
        </p:txBody>
      </p:sp>
    </p:spTree>
    <p:extLst>
      <p:ext uri="{BB962C8B-B14F-4D97-AF65-F5344CB8AC3E}">
        <p14:creationId xmlns:p14="http://schemas.microsoft.com/office/powerpoint/2010/main" val="2342606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MedMorph</a:t>
            </a:r>
            <a:r>
              <a:rPr lang="en-US" dirty="0"/>
              <a:t> RA can expand to accommodate more use cases in the future. Using a common method/approach helps streamline data exchange/reporting to help reduce burden on data senders and data receivers.</a:t>
            </a:r>
          </a:p>
          <a:p>
            <a:endParaRPr lang="en-US" dirty="0"/>
          </a:p>
          <a:p>
            <a:r>
              <a:rPr lang="en-US" dirty="0"/>
              <a:t>Current: Having different methods/approaches creates additional burden for both data senders and data receivers. </a:t>
            </a:r>
          </a:p>
          <a:p>
            <a:endParaRPr lang="en-US" dirty="0"/>
          </a:p>
          <a:p>
            <a:r>
              <a:rPr lang="en-US" dirty="0" err="1"/>
              <a:t>MedMorph</a:t>
            </a:r>
            <a:r>
              <a:rPr lang="en-US" dirty="0"/>
              <a:t>: Having a common approach eases burden for both data senders and data receivers, allowing for easier data exchange for multiple use cases.</a:t>
            </a:r>
          </a:p>
        </p:txBody>
      </p:sp>
      <p:sp>
        <p:nvSpPr>
          <p:cNvPr id="4" name="Slide Number Placeholder 3"/>
          <p:cNvSpPr>
            <a:spLocks noGrp="1"/>
          </p:cNvSpPr>
          <p:nvPr>
            <p:ph type="sldNum" sz="quarter" idx="5"/>
          </p:nvPr>
        </p:nvSpPr>
        <p:spPr/>
        <p:txBody>
          <a:bodyPr/>
          <a:lstStyle/>
          <a:p>
            <a:fld id="{D76C74A9-4D30-4791-B820-2EF138810278}" type="slidenum">
              <a:rPr lang="en-US" smtClean="0"/>
              <a:t>23</a:t>
            </a:fld>
            <a:endParaRPr lang="en-US" dirty="0"/>
          </a:p>
        </p:txBody>
      </p:sp>
    </p:spTree>
    <p:extLst>
      <p:ext uri="{BB962C8B-B14F-4D97-AF65-F5344CB8AC3E}">
        <p14:creationId xmlns:p14="http://schemas.microsoft.com/office/powerpoint/2010/main" val="1349450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715802-4E09-49A7-9283-1DA2253FAF6E}" type="slidenum">
              <a:rPr lang="en-US" smtClean="0"/>
              <a:t>25</a:t>
            </a:fld>
            <a:endParaRPr lang="en-US" dirty="0"/>
          </a:p>
        </p:txBody>
      </p:sp>
    </p:spTree>
    <p:extLst>
      <p:ext uri="{BB962C8B-B14F-4D97-AF65-F5344CB8AC3E}">
        <p14:creationId xmlns:p14="http://schemas.microsoft.com/office/powerpoint/2010/main" val="4106346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CFB3AB-B818-4AAB-B974-4E13EBE15148}" type="slidenum">
              <a:rPr lang="en-US" smtClean="0"/>
              <a:t>26</a:t>
            </a:fld>
            <a:endParaRPr lang="en-US" dirty="0"/>
          </a:p>
        </p:txBody>
      </p:sp>
    </p:spTree>
    <p:extLst>
      <p:ext uri="{BB962C8B-B14F-4D97-AF65-F5344CB8AC3E}">
        <p14:creationId xmlns:p14="http://schemas.microsoft.com/office/powerpoint/2010/main" val="314862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https://aspe.hhs.gov/making-electronic-health-record-ehr-data-more-available-research-and-public-health </a:t>
            </a:r>
          </a:p>
          <a:p>
            <a:r>
              <a:rPr lang="en-US" dirty="0"/>
              <a:t> </a:t>
            </a:r>
          </a:p>
        </p:txBody>
      </p:sp>
    </p:spTree>
    <p:extLst>
      <p:ext uri="{BB962C8B-B14F-4D97-AF65-F5344CB8AC3E}">
        <p14:creationId xmlns:p14="http://schemas.microsoft.com/office/powerpoint/2010/main" val="197304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Began with one workgroup per use case to be modeled for public health purposes (i.e., Hepatitis C Reporting, Cancer Reporting, Health Care Surveys), which included SMEs from other use cases as well, and across all use cases for a “Research Use Case”.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Switched to technical workgroups to identify Data Flows &amp; Clinical Workflows, Data Standards, and Reference Architecture/Authorities/Policies based on the use case requirements drafted. Each of the technical workgroups had a mix of use case SMEs.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Eventually combined use case workgroups into one consolidated use case workgroup in order to better identify commonalities and differences. This workgroup will take the lead on defining requirements for content implementation guides (IGs), where applicable. </a:t>
            </a:r>
            <a:endParaRPr lang="en-US" b="0" dirty="0"/>
          </a:p>
          <a:p>
            <a:pPr marL="228600" indent="-228600">
              <a:buAutoNum type="arabicPeriod"/>
            </a:pPr>
            <a:r>
              <a:rPr lang="en-US" b="0" dirty="0"/>
              <a:t>When each use case defined its requirements and then further identified commonalities and differences</a:t>
            </a:r>
            <a:r>
              <a:rPr lang="en-US" dirty="0"/>
              <a:t>, a consolidated “Reference Architecture (RA)” WG focuses on technical requirements for the RA IG, and eventually the use case content IGs, where applicable. There may be iteration between the use case WG and RA WG, in agile fashion.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An evaluation workgroup works in parallel to the use case and RA WGs to develop short-term and long-term evaluation plans. The short-term evaluation plan will be part of the real-world pilots, and the long-term evaluation plan will be part of the roadmap (i.e., long-term evaluation is beyond the current scope of MedMorph, which is a time-limited PCORTF project).</a:t>
            </a:r>
          </a:p>
          <a:p>
            <a:pPr marL="228600" indent="-228600">
              <a:buAutoNum type="arabicPeriod"/>
            </a:pPr>
            <a:r>
              <a:rPr lang="en-US" dirty="0"/>
              <a:t>Initial testing occurred in sandbox environments and then will be moving to real-world pilots.</a:t>
            </a:r>
          </a:p>
        </p:txBody>
      </p:sp>
      <p:sp>
        <p:nvSpPr>
          <p:cNvPr id="4" name="Slide Number Placeholder 3"/>
          <p:cNvSpPr>
            <a:spLocks noGrp="1"/>
          </p:cNvSpPr>
          <p:nvPr>
            <p:ph type="sldNum" sz="quarter" idx="5"/>
          </p:nvPr>
        </p:nvSpPr>
        <p:spPr/>
        <p:txBody>
          <a:bodyPr/>
          <a:lstStyle/>
          <a:p>
            <a:fld id="{B67FDBFD-F607-43DE-8B95-2484341E6B3B}" type="slidenum">
              <a:rPr lang="en-US" smtClean="0"/>
              <a:t>29</a:t>
            </a:fld>
            <a:endParaRPr lang="en-US" dirty="0"/>
          </a:p>
        </p:txBody>
      </p:sp>
    </p:spTree>
    <p:extLst>
      <p:ext uri="{BB962C8B-B14F-4D97-AF65-F5344CB8AC3E}">
        <p14:creationId xmlns:p14="http://schemas.microsoft.com/office/powerpoint/2010/main" val="2047027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fontAlgn="t" latinLnBrk="0" hangingPunct="1">
              <a:spcBef>
                <a:spcPts val="0"/>
              </a:spcBef>
              <a:spcAft>
                <a:spcPts val="0"/>
              </a:spcAft>
            </a:pPr>
            <a:r>
              <a:rPr lang="en-US" sz="1800" b="1" i="0" u="none" strike="noStrike" kern="1200" dirty="0">
                <a:solidFill>
                  <a:srgbClr val="FFFFFF"/>
                </a:solidFill>
                <a:effectLst/>
                <a:latin typeface="Calibri" panose="020F0502020204030204" pitchFamily="34" charset="0"/>
              </a:rPr>
              <a:t>Logistics &amp; Welcome</a:t>
            </a:r>
            <a:endParaRPr lang="en-US" sz="1800"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sz="1800" b="1" i="0" u="none" strike="noStrike" kern="1200" dirty="0">
                <a:solidFill>
                  <a:srgbClr val="FFFFFF"/>
                </a:solidFill>
                <a:effectLst/>
                <a:latin typeface="Calibri" panose="020F0502020204030204" pitchFamily="34" charset="0"/>
                <a:ea typeface="Calibri" panose="020F0502020204030204" pitchFamily="34" charset="0"/>
              </a:rPr>
              <a:t>Project At-a-Glance</a:t>
            </a:r>
            <a:endParaRPr lang="en-US" sz="1800"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sz="1800" b="1" i="0" u="none" strike="noStrike" kern="1200" dirty="0">
                <a:solidFill>
                  <a:srgbClr val="FFFFFF"/>
                </a:solidFill>
                <a:effectLst/>
                <a:latin typeface="Calibri" panose="020F0502020204030204" pitchFamily="34" charset="0"/>
                <a:ea typeface="Calibri" panose="020F0502020204030204" pitchFamily="34" charset="0"/>
              </a:rPr>
              <a:t>USCDI update</a:t>
            </a:r>
            <a:endParaRPr lang="en-US" sz="1800"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sz="1800" b="1" i="0" u="none" strike="noStrike" kern="1200" dirty="0">
                <a:solidFill>
                  <a:srgbClr val="FFFFFF"/>
                </a:solidFill>
                <a:effectLst/>
                <a:latin typeface="Calibri" panose="020F0502020204030204" pitchFamily="34" charset="0"/>
                <a:ea typeface="Calibri" panose="020F0502020204030204" pitchFamily="34" charset="0"/>
              </a:rPr>
              <a:t>HL7 Updates </a:t>
            </a:r>
            <a:endParaRPr lang="en-US" sz="1800" b="0" i="0" u="none" strike="noStrike" dirty="0">
              <a:effectLst/>
              <a:latin typeface="Arial" panose="020B0604020202020204" pitchFamily="34" charset="0"/>
            </a:endParaRPr>
          </a:p>
          <a:p>
            <a:pPr marL="457200" marR="0" algn="l" rtl="0" eaLnBrk="1" fontAlgn="t" latinLnBrk="0" hangingPunct="1">
              <a:spcBef>
                <a:spcPts val="0"/>
              </a:spcBef>
              <a:spcAft>
                <a:spcPts val="0"/>
              </a:spcAft>
            </a:pPr>
            <a:r>
              <a:rPr lang="en-US" sz="1800" b="1" i="0" u="none" strike="noStrike" kern="1200" dirty="0">
                <a:solidFill>
                  <a:srgbClr val="FFFFFF"/>
                </a:solidFill>
                <a:effectLst/>
                <a:latin typeface="Calibri" panose="020F0502020204030204" pitchFamily="34" charset="0"/>
                <a:ea typeface="Calibri" panose="020F0502020204030204" pitchFamily="34" charset="0"/>
              </a:rPr>
              <a:t>Workgroup Meeting</a:t>
            </a:r>
            <a:endParaRPr lang="en-US" sz="1800" b="0" i="0" u="none" strike="noStrike" dirty="0">
              <a:effectLst/>
              <a:latin typeface="Arial" panose="020B0604020202020204" pitchFamily="34" charset="0"/>
            </a:endParaRPr>
          </a:p>
          <a:p>
            <a:pPr marL="457200" marR="0" algn="l" rtl="0" eaLnBrk="1" fontAlgn="t" latinLnBrk="0" hangingPunct="1">
              <a:spcBef>
                <a:spcPts val="0"/>
              </a:spcBef>
              <a:spcAft>
                <a:spcPts val="0"/>
              </a:spcAft>
            </a:pPr>
            <a:r>
              <a:rPr lang="en-US" sz="1800" b="1" i="0" u="none" strike="noStrike" kern="1200" dirty="0">
                <a:solidFill>
                  <a:srgbClr val="FFFFFF"/>
                </a:solidFill>
                <a:effectLst/>
                <a:latin typeface="Calibri" panose="020F0502020204030204" pitchFamily="34" charset="0"/>
                <a:ea typeface="Calibri" panose="020F0502020204030204" pitchFamily="34" charset="0"/>
              </a:rPr>
              <a:t>Reference Architecture IG</a:t>
            </a:r>
            <a:endParaRPr lang="en-US" sz="1800" b="0" i="0" u="none" strike="noStrike" dirty="0">
              <a:effectLst/>
              <a:latin typeface="Arial" panose="020B0604020202020204" pitchFamily="34" charset="0"/>
            </a:endParaRPr>
          </a:p>
          <a:p>
            <a:pPr marL="457200" marR="0" algn="l" rtl="0" eaLnBrk="1" fontAlgn="t" latinLnBrk="0" hangingPunct="1">
              <a:spcBef>
                <a:spcPts val="0"/>
              </a:spcBef>
              <a:spcAft>
                <a:spcPts val="0"/>
              </a:spcAft>
            </a:pPr>
            <a:r>
              <a:rPr lang="en-US" sz="1800" b="1" i="0" u="none" strike="noStrike" kern="1200" dirty="0">
                <a:solidFill>
                  <a:srgbClr val="FFFFFF"/>
                </a:solidFill>
                <a:effectLst/>
                <a:latin typeface="Calibri" panose="020F0502020204030204" pitchFamily="34" charset="0"/>
                <a:ea typeface="Calibri" panose="020F0502020204030204" pitchFamily="34" charset="0"/>
              </a:rPr>
              <a:t>Content IG Ballot</a:t>
            </a:r>
            <a:endParaRPr lang="en-US" sz="18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800" b="1" i="0" u="none" strike="noStrike" kern="1200" dirty="0">
                <a:solidFill>
                  <a:srgbClr val="FFFFFF"/>
                </a:solidFill>
                <a:effectLst/>
                <a:latin typeface="Calibri" panose="020F0502020204030204" pitchFamily="34" charset="0"/>
                <a:ea typeface="Calibri" panose="020F0502020204030204" pitchFamily="34" charset="0"/>
              </a:rPr>
              <a:t>Next Steps</a:t>
            </a:r>
            <a:endParaRPr lang="en-US" sz="1800"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sz="1800" b="1" i="0" u="none" strike="noStrike" kern="1200" dirty="0">
                <a:solidFill>
                  <a:srgbClr val="FFFFFF"/>
                </a:solidFill>
                <a:effectLst/>
                <a:latin typeface="Calibri" panose="020F0502020204030204" pitchFamily="34" charset="0"/>
                <a:ea typeface="Calibri" panose="020F0502020204030204" pitchFamily="34" charset="0"/>
              </a:rPr>
              <a:t>Questions/Discussion</a:t>
            </a:r>
            <a:endParaRPr lang="en-US" sz="1800"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2</a:t>
            </a:fld>
            <a:endParaRPr lang="en-US" dirty="0"/>
          </a:p>
        </p:txBody>
      </p:sp>
    </p:spTree>
    <p:extLst>
      <p:ext uri="{BB962C8B-B14F-4D97-AF65-F5344CB8AC3E}">
        <p14:creationId xmlns:p14="http://schemas.microsoft.com/office/powerpoint/2010/main" val="4098903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Structuring recommendations</a:t>
            </a:r>
            <a:r>
              <a:rPr lang="en-US" baseline="0" dirty="0"/>
              <a:t> and using standards-based shareable CDS ultimately helps the data lifecycle. Computable guidelines (recommendations, guidance, etc.) help apply the evidence in practice more consistently since they are translated from the source of truth. Data resulting from the actions taken in practice would be more easily extracted to perform analyses that lead to information that can be incorporated into the knowledge that gets translated to practice… and the cycle begins anew. FHIR can help facilitate the data lifecycle by providing an interoperability standard for data exchange on its own or in partnership with existing widely used standards.</a:t>
            </a:r>
            <a:endParaRPr lang="en-US" dirty="0"/>
          </a:p>
          <a:p>
            <a:endParaRPr lang="en-US" dirty="0"/>
          </a:p>
          <a:p>
            <a:r>
              <a:rPr lang="en-US" dirty="0"/>
              <a:t>Data to Action patient-generated examples:</a:t>
            </a:r>
          </a:p>
          <a:p>
            <a:pPr marL="171450" indent="-171450">
              <a:buFont typeface="Arial" panose="020B0604020202020204" pitchFamily="34" charset="0"/>
              <a:buChar char="•"/>
            </a:pPr>
            <a:r>
              <a:rPr lang="en-US" dirty="0"/>
              <a:t>Patient takes a walk, pedometer records data that can be uploaded to patient’s chart</a:t>
            </a:r>
          </a:p>
          <a:p>
            <a:pPr marL="171450" indent="-171450">
              <a:buFont typeface="Arial" panose="020B0604020202020204" pitchFamily="34" charset="0"/>
              <a:buChar char="•"/>
            </a:pPr>
            <a:r>
              <a:rPr lang="en-US" dirty="0"/>
              <a:t>Patient uses CPAP, machine records sleep-related data, data is accessed remotely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FCB5C4-54A0-4C41-8064-7D48DD009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5342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DDF1F0-998E-41BA-9811-9DF02433A1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031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CFB3AB-B818-4AAB-B974-4E13EBE15148}" type="slidenum">
              <a:rPr lang="en-US" smtClean="0"/>
              <a:t>37</a:t>
            </a:fld>
            <a:endParaRPr lang="en-US" dirty="0"/>
          </a:p>
        </p:txBody>
      </p:sp>
    </p:spTree>
    <p:extLst>
      <p:ext uri="{BB962C8B-B14F-4D97-AF65-F5344CB8AC3E}">
        <p14:creationId xmlns:p14="http://schemas.microsoft.com/office/powerpoint/2010/main" val="3782494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CFB3AB-B818-4AAB-B974-4E13EBE15148}" type="slidenum">
              <a:rPr lang="en-US" smtClean="0"/>
              <a:t>38</a:t>
            </a:fld>
            <a:endParaRPr lang="en-US" dirty="0"/>
          </a:p>
        </p:txBody>
      </p:sp>
    </p:spTree>
    <p:extLst>
      <p:ext uri="{BB962C8B-B14F-4D97-AF65-F5344CB8AC3E}">
        <p14:creationId xmlns:p14="http://schemas.microsoft.com/office/powerpoint/2010/main" val="4246715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40</a:t>
            </a:fld>
            <a:endParaRPr lang="en-US" dirty="0"/>
          </a:p>
        </p:txBody>
      </p:sp>
    </p:spTree>
    <p:extLst>
      <p:ext uri="{BB962C8B-B14F-4D97-AF65-F5344CB8AC3E}">
        <p14:creationId xmlns:p14="http://schemas.microsoft.com/office/powerpoint/2010/main" val="26749984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p>
        </p:txBody>
      </p:sp>
      <p:sp>
        <p:nvSpPr>
          <p:cNvPr id="4" name="Slide Number Placeholder 3"/>
          <p:cNvSpPr>
            <a:spLocks noGrp="1"/>
          </p:cNvSpPr>
          <p:nvPr>
            <p:ph type="sldNum" sz="quarter" idx="5"/>
          </p:nvPr>
        </p:nvSpPr>
        <p:spPr/>
        <p:txBody>
          <a:bodyPr/>
          <a:lstStyle/>
          <a:p>
            <a:fld id="{D76C74A9-4D30-4791-B820-2EF138810278}" type="slidenum">
              <a:rPr lang="en-US" smtClean="0"/>
              <a:t>41</a:t>
            </a:fld>
            <a:endParaRPr lang="en-US" dirty="0"/>
          </a:p>
        </p:txBody>
      </p:sp>
    </p:spTree>
    <p:extLst>
      <p:ext uri="{BB962C8B-B14F-4D97-AF65-F5344CB8AC3E}">
        <p14:creationId xmlns:p14="http://schemas.microsoft.com/office/powerpoint/2010/main" val="3198455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3</a:t>
            </a:fld>
            <a:endParaRPr lang="en-US" dirty="0"/>
          </a:p>
        </p:txBody>
      </p:sp>
    </p:spTree>
    <p:extLst>
      <p:ext uri="{BB962C8B-B14F-4D97-AF65-F5344CB8AC3E}">
        <p14:creationId xmlns:p14="http://schemas.microsoft.com/office/powerpoint/2010/main" val="3988062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54FD5-90C9-4202-8F4D-D48B402172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847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CFB3AB-B818-4AAB-B974-4E13EBE15148}" type="slidenum">
              <a:rPr lang="en-US" smtClean="0"/>
              <a:t>6</a:t>
            </a:fld>
            <a:endParaRPr lang="en-US" dirty="0"/>
          </a:p>
        </p:txBody>
      </p:sp>
    </p:spTree>
    <p:extLst>
      <p:ext uri="{BB962C8B-B14F-4D97-AF65-F5344CB8AC3E}">
        <p14:creationId xmlns:p14="http://schemas.microsoft.com/office/powerpoint/2010/main" val="1566151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7</a:t>
            </a:fld>
            <a:endParaRPr lang="en-US" dirty="0"/>
          </a:p>
        </p:txBody>
      </p:sp>
    </p:spTree>
    <p:extLst>
      <p:ext uri="{BB962C8B-B14F-4D97-AF65-F5344CB8AC3E}">
        <p14:creationId xmlns:p14="http://schemas.microsoft.com/office/powerpoint/2010/main" val="2333647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9</a:t>
            </a:fld>
            <a:endParaRPr lang="en-US" dirty="0"/>
          </a:p>
        </p:txBody>
      </p:sp>
    </p:spTree>
    <p:extLst>
      <p:ext uri="{BB962C8B-B14F-4D97-AF65-F5344CB8AC3E}">
        <p14:creationId xmlns:p14="http://schemas.microsoft.com/office/powerpoint/2010/main" val="3042445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715802-4E09-49A7-9283-1DA2253FAF6E}" type="slidenum">
              <a:rPr lang="en-US" smtClean="0"/>
              <a:t>13</a:t>
            </a:fld>
            <a:endParaRPr lang="en-US" dirty="0"/>
          </a:p>
        </p:txBody>
      </p:sp>
    </p:spTree>
    <p:extLst>
      <p:ext uri="{BB962C8B-B14F-4D97-AF65-F5344CB8AC3E}">
        <p14:creationId xmlns:p14="http://schemas.microsoft.com/office/powerpoint/2010/main" val="2232282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15</a:t>
            </a:fld>
            <a:endParaRPr lang="en-US" dirty="0"/>
          </a:p>
        </p:txBody>
      </p:sp>
    </p:spTree>
    <p:extLst>
      <p:ext uri="{BB962C8B-B14F-4D97-AF65-F5344CB8AC3E}">
        <p14:creationId xmlns:p14="http://schemas.microsoft.com/office/powerpoint/2010/main" val="3023452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jp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Master" Target="../slideMasters/slideMaster6.xml"/><Relationship Id="rId4" Type="http://schemas.openxmlformats.org/officeDocument/2006/relationships/image" Target="../media/image10.jpg"/></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9F96C-B4DE-4B11-A080-84BAA30BD2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50EC83-5DD7-4CA9-8FD5-D4E7578888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493D78-F78E-4BAF-A209-D0C0246A8D93}"/>
              </a:ext>
            </a:extLst>
          </p:cNvPr>
          <p:cNvSpPr>
            <a:spLocks noGrp="1"/>
          </p:cNvSpPr>
          <p:nvPr>
            <p:ph type="dt" sz="half" idx="10"/>
          </p:nvPr>
        </p:nvSpPr>
        <p:spPr/>
        <p:txBody>
          <a:bodyPr/>
          <a:lstStyle/>
          <a:p>
            <a:fld id="{3FF0C18A-4C29-4697-9CC7-DD271098DDF9}" type="datetimeFigureOut">
              <a:rPr lang="en-US" smtClean="0"/>
              <a:t>10/21/2022</a:t>
            </a:fld>
            <a:endParaRPr lang="en-US" dirty="0"/>
          </a:p>
        </p:txBody>
      </p:sp>
      <p:sp>
        <p:nvSpPr>
          <p:cNvPr id="5" name="Footer Placeholder 4">
            <a:extLst>
              <a:ext uri="{FF2B5EF4-FFF2-40B4-BE49-F238E27FC236}">
                <a16:creationId xmlns:a16="http://schemas.microsoft.com/office/drawing/2014/main" id="{CC330060-2AE9-40B5-917D-0658D3446F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427CCA-EF97-4416-AC03-713A1D60FEFF}"/>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985132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A953-3B04-41AB-886D-38A5CCDF73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D2829C-A657-4FF7-977F-B82D00588F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00E49-A6E9-412E-8AD5-577528E6DEF4}"/>
              </a:ext>
            </a:extLst>
          </p:cNvPr>
          <p:cNvSpPr>
            <a:spLocks noGrp="1"/>
          </p:cNvSpPr>
          <p:nvPr>
            <p:ph type="dt" sz="half" idx="10"/>
          </p:nvPr>
        </p:nvSpPr>
        <p:spPr/>
        <p:txBody>
          <a:bodyPr/>
          <a:lstStyle/>
          <a:p>
            <a:fld id="{3FF0C18A-4C29-4697-9CC7-DD271098DDF9}" type="datetimeFigureOut">
              <a:rPr lang="en-US" smtClean="0"/>
              <a:t>10/21/2022</a:t>
            </a:fld>
            <a:endParaRPr lang="en-US" dirty="0"/>
          </a:p>
        </p:txBody>
      </p:sp>
      <p:sp>
        <p:nvSpPr>
          <p:cNvPr id="5" name="Footer Placeholder 4">
            <a:extLst>
              <a:ext uri="{FF2B5EF4-FFF2-40B4-BE49-F238E27FC236}">
                <a16:creationId xmlns:a16="http://schemas.microsoft.com/office/drawing/2014/main" id="{228E2B51-C039-467A-B51A-244DF62951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76D26E-8120-4979-914E-462A088678EC}"/>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705972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70CAED-C59C-4648-803A-D6154C95FA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F3DAC3-7FE0-4017-BBEB-8CB41B4E83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B175B-03EF-4C20-BB10-46329CF7C5FB}"/>
              </a:ext>
            </a:extLst>
          </p:cNvPr>
          <p:cNvSpPr>
            <a:spLocks noGrp="1"/>
          </p:cNvSpPr>
          <p:nvPr>
            <p:ph type="dt" sz="half" idx="10"/>
          </p:nvPr>
        </p:nvSpPr>
        <p:spPr/>
        <p:txBody>
          <a:bodyPr/>
          <a:lstStyle/>
          <a:p>
            <a:fld id="{3FF0C18A-4C29-4697-9CC7-DD271098DDF9}" type="datetimeFigureOut">
              <a:rPr lang="en-US" smtClean="0"/>
              <a:t>10/21/2022</a:t>
            </a:fld>
            <a:endParaRPr lang="en-US" dirty="0"/>
          </a:p>
        </p:txBody>
      </p:sp>
      <p:sp>
        <p:nvSpPr>
          <p:cNvPr id="5" name="Footer Placeholder 4">
            <a:extLst>
              <a:ext uri="{FF2B5EF4-FFF2-40B4-BE49-F238E27FC236}">
                <a16:creationId xmlns:a16="http://schemas.microsoft.com/office/drawing/2014/main" id="{2C33F53F-1402-4653-B6DE-CEA971BC62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7B970D-892B-428F-8D00-4F6668586B01}"/>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43255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609601" y="213961"/>
            <a:ext cx="12082115" cy="1155779"/>
          </a:xfrm>
          <a:prstGeom prst="rect">
            <a:avLst/>
          </a:prstGeom>
        </p:spPr>
        <p:txBody>
          <a:bodyPr/>
          <a:lstStyle>
            <a:lvl1pPr algn="l">
              <a:lnSpc>
                <a:spcPts val="4000"/>
              </a:lnSpc>
              <a:defRPr sz="4267" b="1" baseline="0">
                <a:solidFill>
                  <a:schemeClr val="bg2"/>
                </a:solidFill>
                <a:effectLst/>
                <a:latin typeface="Calibri" pitchFamily="34" charset="0"/>
              </a:defRPr>
            </a:lvl1pPr>
          </a:lstStyle>
          <a:p>
            <a:endParaRPr lang="en-US" dirty="0"/>
          </a:p>
        </p:txBody>
      </p:sp>
      <p:sp>
        <p:nvSpPr>
          <p:cNvPr id="5" name="Subtitle 2"/>
          <p:cNvSpPr>
            <a:spLocks noGrp="1"/>
          </p:cNvSpPr>
          <p:nvPr>
            <p:ph type="subTitle" idx="1"/>
          </p:nvPr>
        </p:nvSpPr>
        <p:spPr>
          <a:xfrm>
            <a:off x="609600" y="3203632"/>
            <a:ext cx="8534400" cy="457200"/>
          </a:xfrm>
          <a:prstGeom prst="rect">
            <a:avLst/>
          </a:prstGeom>
        </p:spPr>
        <p:txBody>
          <a:bodyPr/>
          <a:lstStyle>
            <a:lvl1pPr marL="0" indent="0" algn="l">
              <a:buNone/>
              <a:defRPr sz="2667" b="1" baseline="0">
                <a:solidFill>
                  <a:schemeClr val="bg2"/>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609600" y="4864927"/>
            <a:ext cx="8534400" cy="1295400"/>
          </a:xfrm>
          <a:prstGeom prst="rect">
            <a:avLst/>
          </a:prstGeom>
        </p:spPr>
        <p:txBody>
          <a:bodyPr/>
          <a:lstStyle>
            <a:lvl1pPr marL="0" indent="0" algn="l">
              <a:lnSpc>
                <a:spcPts val="2667"/>
              </a:lnSpc>
              <a:buNone/>
              <a:defRPr sz="2400" baseline="0">
                <a:solidFill>
                  <a:schemeClr val="bg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158016960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 One Colum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453DD3-CCEA-4C03-AC76-50A204E0DD65}"/>
              </a:ext>
            </a:extLst>
          </p:cNvPr>
          <p:cNvPicPr>
            <a:picLocks noChangeAspect="1"/>
          </p:cNvPicPr>
          <p:nvPr userDrawn="1"/>
        </p:nvPicPr>
        <p:blipFill rotWithShape="1">
          <a:blip r:embed="rId2"/>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2"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4" name="Text Placeholder 3">
            <a:extLst>
              <a:ext uri="{FF2B5EF4-FFF2-40B4-BE49-F238E27FC236}">
                <a16:creationId xmlns:a16="http://schemas.microsoft.com/office/drawing/2014/main" id="{CC3F8601-700F-40DD-A027-9AE61FC8ADBD}"/>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235938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0054" y="5852073"/>
            <a:ext cx="12193057" cy="1005927"/>
          </a:xfrm>
          <a:prstGeom prst="rect">
            <a:avLst/>
          </a:prstGeom>
        </p:spPr>
      </p:pic>
      <p:sp>
        <p:nvSpPr>
          <p:cNvPr id="2" name="Title 1"/>
          <p:cNvSpPr>
            <a:spLocks noGrp="1"/>
          </p:cNvSpPr>
          <p:nvPr>
            <p:ph type="title" hasCustomPrompt="1"/>
          </p:nvPr>
        </p:nvSpPr>
        <p:spPr>
          <a:xfrm>
            <a:off x="838200" y="491636"/>
            <a:ext cx="10515600" cy="566928"/>
          </a:xfrm>
        </p:spPr>
        <p:txBody>
          <a:bodyPr anchor="t">
            <a:noAutofit/>
          </a:bodyPr>
          <a:lstStyle>
            <a:lvl1pPr>
              <a:defRPr sz="3600" b="1">
                <a:solidFill>
                  <a:srgbClr val="002F59"/>
                </a:solidFill>
                <a:latin typeface="Century Gothic" panose="020B0502020202020204" pitchFamily="34" charset="0"/>
              </a:defRPr>
            </a:lvl1pPr>
          </a:lstStyle>
          <a:p>
            <a:r>
              <a:rPr lang="en-US" dirty="0"/>
              <a:t>One Column</a:t>
            </a:r>
          </a:p>
        </p:txBody>
      </p:sp>
      <p:sp>
        <p:nvSpPr>
          <p:cNvPr id="3" name="Content Placeholder 2"/>
          <p:cNvSpPr>
            <a:spLocks noGrp="1"/>
          </p:cNvSpPr>
          <p:nvPr>
            <p:ph idx="1"/>
          </p:nvPr>
        </p:nvSpPr>
        <p:spPr>
          <a:xfrm>
            <a:off x="838200" y="1133856"/>
            <a:ext cx="10515600" cy="4744139"/>
          </a:xfrm>
        </p:spPr>
        <p:txBody>
          <a:bodyPr/>
          <a:lstStyle>
            <a:lvl1pPr>
              <a:defRPr>
                <a:solidFill>
                  <a:srgbClr val="002F59"/>
                </a:solidFill>
                <a:latin typeface="Century Gothic" panose="020B0502020202020204" pitchFamily="34" charset="0"/>
              </a:defRPr>
            </a:lvl1pPr>
            <a:lvl2pPr>
              <a:buClr>
                <a:srgbClr val="999E40"/>
              </a:buClr>
              <a:defRPr>
                <a:solidFill>
                  <a:srgbClr val="002F59"/>
                </a:solidFill>
                <a:latin typeface="Century Gothic" panose="020B0502020202020204" pitchFamily="34" charset="0"/>
              </a:defRPr>
            </a:lvl2pPr>
            <a:lvl3pPr marL="1143000" indent="-228600">
              <a:buFont typeface="Wingdings" panose="05000000000000000000" pitchFamily="2" charset="2"/>
              <a:buChar char="§"/>
              <a:defRPr>
                <a:solidFill>
                  <a:srgbClr val="002F59"/>
                </a:solidFill>
                <a:latin typeface="Century Gothic" panose="020B0502020202020204" pitchFamily="34" charset="0"/>
              </a:defRPr>
            </a:lvl3pPr>
            <a:lvl4pPr>
              <a:defRPr>
                <a:solidFill>
                  <a:srgbClr val="002F59"/>
                </a:solidFill>
                <a:latin typeface="Century Gothic" panose="020B0502020202020204" pitchFamily="34" charset="0"/>
              </a:defRPr>
            </a:lvl4pPr>
            <a:lvl5pPr>
              <a:defRPr>
                <a:solidFill>
                  <a:srgbClr val="002F59"/>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AutoShape 3"/>
          <p:cNvSpPr>
            <a:spLocks noChangeAspect="1" noChangeArrowheads="1" noTextEdit="1"/>
          </p:cNvSpPr>
          <p:nvPr/>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Text Placeholder 5"/>
          <p:cNvSpPr>
            <a:spLocks noGrp="1"/>
          </p:cNvSpPr>
          <p:nvPr>
            <p:ph type="body" sz="quarter" idx="10" hasCustomPrompt="1"/>
          </p:nvPr>
        </p:nvSpPr>
        <p:spPr>
          <a:xfrm>
            <a:off x="57150" y="5877996"/>
            <a:ext cx="12058650" cy="256032"/>
          </a:xfrm>
        </p:spPr>
        <p:txBody>
          <a:bodyPr>
            <a:noAutofit/>
          </a:bodyPr>
          <a:lstStyle>
            <a:lvl1pPr marL="0" indent="0">
              <a:buNone/>
              <a:defRPr sz="1200">
                <a:solidFill>
                  <a:schemeClr val="bg1">
                    <a:lumMod val="50000"/>
                  </a:schemeClr>
                </a:solidFill>
              </a:defRPr>
            </a:lvl1pPr>
            <a:lvl2pPr>
              <a:defRPr sz="1200"/>
            </a:lvl2pPr>
            <a:lvl3pPr>
              <a:defRPr sz="1200"/>
            </a:lvl3pPr>
            <a:lvl4pPr>
              <a:defRPr sz="1200"/>
            </a:lvl4pPr>
            <a:lvl5pPr>
              <a:defRPr sz="1200"/>
            </a:lvl5pPr>
          </a:lstStyle>
          <a:p>
            <a:pPr lvl="0"/>
            <a:r>
              <a:rPr lang="en-US" dirty="0"/>
              <a:t>Caption</a:t>
            </a:r>
          </a:p>
        </p:txBody>
      </p:sp>
      <p:sp>
        <p:nvSpPr>
          <p:cNvPr id="22" name="Slide Number Placeholder 5">
            <a:extLst>
              <a:ext uri="{FF2B5EF4-FFF2-40B4-BE49-F238E27FC236}">
                <a16:creationId xmlns:a16="http://schemas.microsoft.com/office/drawing/2014/main" id="{A4D17E6C-88A5-4533-9D87-DA064254D01A}"/>
              </a:ext>
            </a:extLst>
          </p:cNvPr>
          <p:cNvSpPr txBox="1">
            <a:spLocks/>
          </p:cNvSpPr>
          <p:nvPr userDrawn="1"/>
        </p:nvSpPr>
        <p:spPr>
          <a:xfrm>
            <a:off x="69449" y="6469725"/>
            <a:ext cx="663616" cy="365125"/>
          </a:xfrm>
          <a:prstGeom prst="rect">
            <a:avLst/>
          </a:prstGeom>
        </p:spPr>
        <p:txBody>
          <a:bodyPr vert="horz" lIns="91440" tIns="45720" rIns="91440" bIns="45720" rtlCol="0" anchor="b"/>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1"/>
                </a:solidFill>
              </a:rPr>
              <a:pPr algn="l"/>
              <a:t>‹#›</a:t>
            </a:fld>
            <a:endParaRPr lang="en-US" sz="1400" dirty="0">
              <a:solidFill>
                <a:schemeClr val="bg1"/>
              </a:solidFill>
            </a:endParaRPr>
          </a:p>
        </p:txBody>
      </p:sp>
      <p:sp>
        <p:nvSpPr>
          <p:cNvPr id="23" name="Footer Placeholder 12">
            <a:extLst>
              <a:ext uri="{FF2B5EF4-FFF2-40B4-BE49-F238E27FC236}">
                <a16:creationId xmlns:a16="http://schemas.microsoft.com/office/drawing/2014/main" id="{DFB85663-5066-4190-A120-DE552C29F32A}"/>
              </a:ext>
            </a:extLst>
          </p:cNvPr>
          <p:cNvSpPr txBox="1">
            <a:spLocks/>
          </p:cNvSpPr>
          <p:nvPr userDrawn="1"/>
        </p:nvSpPr>
        <p:spPr>
          <a:xfrm>
            <a:off x="570079" y="6512559"/>
            <a:ext cx="11190122" cy="322291"/>
          </a:xfrm>
          <a:prstGeom prst="rect">
            <a:avLst/>
          </a:prstGeom>
        </p:spPr>
        <p:txBody>
          <a:bodyPr vert="horz" lIns="0" tIns="0" rIns="0" bIns="0" rtlCol="0" anchor="b"/>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1"/>
                </a:solidFill>
              </a:rPr>
              <a:t>Division for Cancer Prevention and Control					                                   Reliable. Trusted. Scientific.</a:t>
            </a:r>
          </a:p>
        </p:txBody>
      </p:sp>
    </p:spTree>
    <p:extLst>
      <p:ext uri="{BB962C8B-B14F-4D97-AF65-F5344CB8AC3E}">
        <p14:creationId xmlns:p14="http://schemas.microsoft.com/office/powerpoint/2010/main" val="1125851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ATA SLIDE 2 column_O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526681"/>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
                <a:srgbClr val="C00000"/>
              </a:buClr>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5" name="Rectangle 4"/>
          <p:cNvSpPr/>
          <p:nvPr userDrawn="1"/>
        </p:nvSpPr>
        <p:spPr>
          <a:xfrm>
            <a:off x="1" y="6735513"/>
            <a:ext cx="7537836" cy="128831"/>
          </a:xfrm>
          <a:prstGeom prst="rect">
            <a:avLst/>
          </a:prstGeom>
          <a:solidFill>
            <a:srgbClr val="526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ectangle 8"/>
          <p:cNvSpPr/>
          <p:nvPr userDrawn="1"/>
        </p:nvSpPr>
        <p:spPr>
          <a:xfrm>
            <a:off x="7537837" y="6735513"/>
            <a:ext cx="943555" cy="128831"/>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p:cNvSpPr/>
          <p:nvPr userDrawn="1"/>
        </p:nvSpPr>
        <p:spPr>
          <a:xfrm>
            <a:off x="8481392" y="6735513"/>
            <a:ext cx="943555" cy="128831"/>
          </a:xfrm>
          <a:prstGeom prst="rect">
            <a:avLst/>
          </a:prstGeom>
          <a:solidFill>
            <a:srgbClr val="718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p:cNvSpPr/>
          <p:nvPr userDrawn="1"/>
        </p:nvSpPr>
        <p:spPr>
          <a:xfrm>
            <a:off x="9424947" y="6735513"/>
            <a:ext cx="943555" cy="128831"/>
          </a:xfrm>
          <a:prstGeom prst="rect">
            <a:avLst/>
          </a:prstGeom>
          <a:solidFill>
            <a:srgbClr val="B50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userDrawn="1"/>
        </p:nvSpPr>
        <p:spPr>
          <a:xfrm>
            <a:off x="10368501" y="6735513"/>
            <a:ext cx="943555" cy="128831"/>
          </a:xfrm>
          <a:prstGeom prst="rect">
            <a:avLst/>
          </a:prstGeom>
          <a:solidFill>
            <a:srgbClr val="7A8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userDrawn="1"/>
        </p:nvSpPr>
        <p:spPr>
          <a:xfrm>
            <a:off x="11312056" y="6735513"/>
            <a:ext cx="879944" cy="122488"/>
          </a:xfrm>
          <a:prstGeom prst="rect">
            <a:avLst/>
          </a:prstGeom>
          <a:solidFill>
            <a:srgbClr val="526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TextBox 15"/>
          <p:cNvSpPr txBox="1"/>
          <p:nvPr userDrawn="1"/>
        </p:nvSpPr>
        <p:spPr>
          <a:xfrm>
            <a:off x="11312057" y="6304316"/>
            <a:ext cx="879944" cy="461665"/>
          </a:xfrm>
          <a:prstGeom prst="rect">
            <a:avLst/>
          </a:prstGeom>
          <a:noFill/>
        </p:spPr>
        <p:txBody>
          <a:bodyPr wrap="square" rtlCol="0">
            <a:spAutoFit/>
          </a:bodyPr>
          <a:lstStyle/>
          <a:p>
            <a:fld id="{76492C42-2FC7-4F54-BA1C-799802D7C772}" type="slidenum">
              <a:rPr lang="en-US" sz="2400" smtClean="0">
                <a:solidFill>
                  <a:srgbClr val="000000"/>
                </a:solidFill>
                <a:latin typeface="Calibri" panose="020F0502020204030204" pitchFamily="34" charset="0"/>
              </a:rPr>
              <a:t>‹#›</a:t>
            </a:fld>
            <a:endParaRPr lang="en-US" sz="2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71662318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007889"/>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8" y="1828800"/>
            <a:ext cx="5157787" cy="4360863"/>
          </a:xfrm>
        </p:spPr>
        <p:txBody>
          <a:bodyPr/>
          <a:lstStyle>
            <a:lvl1pPr>
              <a:defRPr sz="2400" b="1">
                <a:solidFill>
                  <a:srgbClr val="7BA25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0" y="1828800"/>
            <a:ext cx="5183188" cy="4360863"/>
          </a:xfrm>
        </p:spPr>
        <p:txBody>
          <a:bodyPr/>
          <a:lstStyle>
            <a:lvl1pPr>
              <a:defRPr sz="2400" b="1">
                <a:solidFill>
                  <a:srgbClr val="7BA25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3" name="Group 32">
            <a:extLst>
              <a:ext uri="{FF2B5EF4-FFF2-40B4-BE49-F238E27FC236}">
                <a16:creationId xmlns:a16="http://schemas.microsoft.com/office/drawing/2014/main" id="{6F72A2E2-6AF6-457E-A77B-6D0ADEBF2287}"/>
              </a:ext>
            </a:extLst>
          </p:cNvPr>
          <p:cNvGrpSpPr/>
          <p:nvPr userDrawn="1"/>
        </p:nvGrpSpPr>
        <p:grpSpPr>
          <a:xfrm>
            <a:off x="0" y="6739363"/>
            <a:ext cx="12192000" cy="147710"/>
            <a:chOff x="0" y="6739363"/>
            <a:chExt cx="12192000" cy="147710"/>
          </a:xfrm>
        </p:grpSpPr>
        <p:sp>
          <p:nvSpPr>
            <p:cNvPr id="34" name="Rectangle 33">
              <a:extLst>
                <a:ext uri="{FF2B5EF4-FFF2-40B4-BE49-F238E27FC236}">
                  <a16:creationId xmlns:a16="http://schemas.microsoft.com/office/drawing/2014/main" id="{744C733B-5D5B-4D9B-8F6D-C0CEB4A589C5}"/>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5" name="Rectangle 20">
              <a:extLst>
                <a:ext uri="{FF2B5EF4-FFF2-40B4-BE49-F238E27FC236}">
                  <a16:creationId xmlns:a16="http://schemas.microsoft.com/office/drawing/2014/main" id="{F6B35C3F-F87A-45B0-81AD-F44450A63CBC}"/>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6" name="Rectangle 35">
              <a:extLst>
                <a:ext uri="{FF2B5EF4-FFF2-40B4-BE49-F238E27FC236}">
                  <a16:creationId xmlns:a16="http://schemas.microsoft.com/office/drawing/2014/main" id="{02C5C2A3-21DF-4BDC-817A-7918C5F8174E}"/>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7" name="Rectangle 36">
              <a:extLst>
                <a:ext uri="{FF2B5EF4-FFF2-40B4-BE49-F238E27FC236}">
                  <a16:creationId xmlns:a16="http://schemas.microsoft.com/office/drawing/2014/main" id="{B282F15E-C678-4B4E-8F45-5B4F512D2F1B}"/>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8" name="Rectangle 37">
              <a:extLst>
                <a:ext uri="{FF2B5EF4-FFF2-40B4-BE49-F238E27FC236}">
                  <a16:creationId xmlns:a16="http://schemas.microsoft.com/office/drawing/2014/main" id="{92771B69-B994-4A7E-BFB2-49DB9A55E21D}"/>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9" name="Rectangle 38">
              <a:extLst>
                <a:ext uri="{FF2B5EF4-FFF2-40B4-BE49-F238E27FC236}">
                  <a16:creationId xmlns:a16="http://schemas.microsoft.com/office/drawing/2014/main" id="{8E770738-F13C-4D7E-8847-00FB4E3E4B6C}"/>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Tree>
    <p:extLst>
      <p:ext uri="{BB962C8B-B14F-4D97-AF65-F5344CB8AC3E}">
        <p14:creationId xmlns:p14="http://schemas.microsoft.com/office/powerpoint/2010/main" val="607661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2176D-A215-254E-8B98-69FC18840C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CE4CA2-5020-EC4B-8928-14BE336B10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AF7596-B7BB-F24E-BBEE-00E1525A5880}"/>
              </a:ext>
            </a:extLst>
          </p:cNvPr>
          <p:cNvSpPr>
            <a:spLocks noGrp="1"/>
          </p:cNvSpPr>
          <p:nvPr>
            <p:ph type="dt" sz="half" idx="10"/>
          </p:nvPr>
        </p:nvSpPr>
        <p:spPr/>
        <p:txBody>
          <a:bodyPr/>
          <a:lstStyle/>
          <a:p>
            <a:fld id="{43639FBC-9559-854A-9E42-D61F16AE6318}" type="datetimeFigureOut">
              <a:rPr lang="en-US" smtClean="0"/>
              <a:t>10/21/2022</a:t>
            </a:fld>
            <a:endParaRPr lang="en-US" dirty="0"/>
          </a:p>
        </p:txBody>
      </p:sp>
      <p:sp>
        <p:nvSpPr>
          <p:cNvPr id="5" name="Footer Placeholder 4">
            <a:extLst>
              <a:ext uri="{FF2B5EF4-FFF2-40B4-BE49-F238E27FC236}">
                <a16:creationId xmlns:a16="http://schemas.microsoft.com/office/drawing/2014/main" id="{FDEF79B0-E520-1D45-9B7B-F77BA7AD27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1B7E61-7950-8B40-A3CD-648239EAB35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639848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EDB4F-19B2-6043-93F4-143664AA6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B46B04-E790-F14C-A206-3792687F12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E7BF48-20A8-944D-A0DF-DA911E5CFCF5}"/>
              </a:ext>
            </a:extLst>
          </p:cNvPr>
          <p:cNvSpPr>
            <a:spLocks noGrp="1"/>
          </p:cNvSpPr>
          <p:nvPr>
            <p:ph type="dt" sz="half" idx="10"/>
          </p:nvPr>
        </p:nvSpPr>
        <p:spPr/>
        <p:txBody>
          <a:bodyPr/>
          <a:lstStyle/>
          <a:p>
            <a:fld id="{43639FBC-9559-854A-9E42-D61F16AE6318}" type="datetimeFigureOut">
              <a:rPr lang="en-US" smtClean="0"/>
              <a:t>10/21/2022</a:t>
            </a:fld>
            <a:endParaRPr lang="en-US" dirty="0"/>
          </a:p>
        </p:txBody>
      </p:sp>
      <p:sp>
        <p:nvSpPr>
          <p:cNvPr id="5" name="Footer Placeholder 4">
            <a:extLst>
              <a:ext uri="{FF2B5EF4-FFF2-40B4-BE49-F238E27FC236}">
                <a16:creationId xmlns:a16="http://schemas.microsoft.com/office/drawing/2014/main" id="{BA16FDFC-5084-874D-A1B3-C9864C02EA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EC7995-AD39-6E4F-8AA9-6D2EA52ABDE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742159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22740-D305-224F-BDF9-CB88657E54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FEDD22-5BFA-3A42-8A82-2BCCAB2503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D6936C-6B57-9941-BAB4-4E7CB65F544C}"/>
              </a:ext>
            </a:extLst>
          </p:cNvPr>
          <p:cNvSpPr>
            <a:spLocks noGrp="1"/>
          </p:cNvSpPr>
          <p:nvPr>
            <p:ph type="dt" sz="half" idx="10"/>
          </p:nvPr>
        </p:nvSpPr>
        <p:spPr/>
        <p:txBody>
          <a:bodyPr/>
          <a:lstStyle/>
          <a:p>
            <a:fld id="{43639FBC-9559-854A-9E42-D61F16AE6318}" type="datetimeFigureOut">
              <a:rPr lang="en-US" smtClean="0"/>
              <a:t>10/21/2022</a:t>
            </a:fld>
            <a:endParaRPr lang="en-US" dirty="0"/>
          </a:p>
        </p:txBody>
      </p:sp>
      <p:sp>
        <p:nvSpPr>
          <p:cNvPr id="5" name="Footer Placeholder 4">
            <a:extLst>
              <a:ext uri="{FF2B5EF4-FFF2-40B4-BE49-F238E27FC236}">
                <a16:creationId xmlns:a16="http://schemas.microsoft.com/office/drawing/2014/main" id="{653DE874-9296-DD45-934F-AF3AEF451F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12F468-F703-1549-BADC-B5222EB4E704}"/>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858145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CF78-E187-4072-B96B-F2F9F2C4B066}"/>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7C7A1F33-1BB5-4323-BB9B-72587D9BA0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93BDC-0B4E-4F3D-B7D0-C5A93F281833}"/>
              </a:ext>
            </a:extLst>
          </p:cNvPr>
          <p:cNvSpPr>
            <a:spLocks noGrp="1"/>
          </p:cNvSpPr>
          <p:nvPr>
            <p:ph type="dt" sz="half" idx="10"/>
          </p:nvPr>
        </p:nvSpPr>
        <p:spPr/>
        <p:txBody>
          <a:bodyPr/>
          <a:lstStyle/>
          <a:p>
            <a:fld id="{3FF0C18A-4C29-4697-9CC7-DD271098DDF9}" type="datetimeFigureOut">
              <a:rPr lang="en-US" smtClean="0"/>
              <a:t>10/21/2022</a:t>
            </a:fld>
            <a:endParaRPr lang="en-US" dirty="0"/>
          </a:p>
        </p:txBody>
      </p:sp>
      <p:sp>
        <p:nvSpPr>
          <p:cNvPr id="5" name="Footer Placeholder 4">
            <a:extLst>
              <a:ext uri="{FF2B5EF4-FFF2-40B4-BE49-F238E27FC236}">
                <a16:creationId xmlns:a16="http://schemas.microsoft.com/office/drawing/2014/main" id="{9748A052-E8E7-45B2-A9F9-7B5ED1385B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443D06-3C0A-4B0E-A25D-BB5ED30289BA}"/>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635815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B815C-88FA-F048-999C-FDCFB1D28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E907B8-6CFC-8940-B1EF-C0665182E1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0A028D-6BB9-E04B-BE13-C494BD659F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F79FBF-8CFD-914C-8885-609F9524069A}"/>
              </a:ext>
            </a:extLst>
          </p:cNvPr>
          <p:cNvSpPr>
            <a:spLocks noGrp="1"/>
          </p:cNvSpPr>
          <p:nvPr>
            <p:ph type="dt" sz="half" idx="10"/>
          </p:nvPr>
        </p:nvSpPr>
        <p:spPr/>
        <p:txBody>
          <a:bodyPr/>
          <a:lstStyle/>
          <a:p>
            <a:fld id="{43639FBC-9559-854A-9E42-D61F16AE6318}" type="datetimeFigureOut">
              <a:rPr lang="en-US" smtClean="0"/>
              <a:t>10/21/2022</a:t>
            </a:fld>
            <a:endParaRPr lang="en-US" dirty="0"/>
          </a:p>
        </p:txBody>
      </p:sp>
      <p:sp>
        <p:nvSpPr>
          <p:cNvPr id="6" name="Footer Placeholder 5">
            <a:extLst>
              <a:ext uri="{FF2B5EF4-FFF2-40B4-BE49-F238E27FC236}">
                <a16:creationId xmlns:a16="http://schemas.microsoft.com/office/drawing/2014/main" id="{50D907FA-B68C-1D48-84E8-217FC93750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33C2A1-7E76-8C42-8AAD-70882B7BC69A}"/>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98180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4AB6-C198-EF4A-A4E1-41F69B0D8A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87F003-212F-FB42-B0D5-107F43DE79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43A0F1-2067-3C4D-880B-249D9753C4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1DF901-A4B4-174E-BACD-3271C923DB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5489CC-2905-4C41-B17E-9CA67ED241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46E570-95C4-5B4E-9AD3-93079EBA428F}"/>
              </a:ext>
            </a:extLst>
          </p:cNvPr>
          <p:cNvSpPr>
            <a:spLocks noGrp="1"/>
          </p:cNvSpPr>
          <p:nvPr>
            <p:ph type="dt" sz="half" idx="10"/>
          </p:nvPr>
        </p:nvSpPr>
        <p:spPr/>
        <p:txBody>
          <a:bodyPr/>
          <a:lstStyle/>
          <a:p>
            <a:fld id="{43639FBC-9559-854A-9E42-D61F16AE6318}" type="datetimeFigureOut">
              <a:rPr lang="en-US" smtClean="0"/>
              <a:t>10/21/2022</a:t>
            </a:fld>
            <a:endParaRPr lang="en-US" dirty="0"/>
          </a:p>
        </p:txBody>
      </p:sp>
      <p:sp>
        <p:nvSpPr>
          <p:cNvPr id="8" name="Footer Placeholder 7">
            <a:extLst>
              <a:ext uri="{FF2B5EF4-FFF2-40B4-BE49-F238E27FC236}">
                <a16:creationId xmlns:a16="http://schemas.microsoft.com/office/drawing/2014/main" id="{320A2969-E120-A740-9C87-2C85E31F587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7BDC608-40B2-D844-A900-EFAC9D0B13D8}"/>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103980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7D646-7A2E-AE43-889D-B25DB6A76C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1B8513-C94E-0D44-AB02-DAF662066E19}"/>
              </a:ext>
            </a:extLst>
          </p:cNvPr>
          <p:cNvSpPr>
            <a:spLocks noGrp="1"/>
          </p:cNvSpPr>
          <p:nvPr>
            <p:ph type="dt" sz="half" idx="10"/>
          </p:nvPr>
        </p:nvSpPr>
        <p:spPr/>
        <p:txBody>
          <a:bodyPr/>
          <a:lstStyle/>
          <a:p>
            <a:fld id="{43639FBC-9559-854A-9E42-D61F16AE6318}" type="datetimeFigureOut">
              <a:rPr lang="en-US" smtClean="0"/>
              <a:t>10/21/2022</a:t>
            </a:fld>
            <a:endParaRPr lang="en-US" dirty="0"/>
          </a:p>
        </p:txBody>
      </p:sp>
      <p:sp>
        <p:nvSpPr>
          <p:cNvPr id="4" name="Footer Placeholder 3">
            <a:extLst>
              <a:ext uri="{FF2B5EF4-FFF2-40B4-BE49-F238E27FC236}">
                <a16:creationId xmlns:a16="http://schemas.microsoft.com/office/drawing/2014/main" id="{6C3766D3-EAEE-D545-9C77-00DFCC73DFC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9D15C1E-5332-3143-9BFA-F31C0347CF4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4580044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A5895-9353-DC4E-BCB3-BF273E9B03BB}"/>
              </a:ext>
            </a:extLst>
          </p:cNvPr>
          <p:cNvSpPr>
            <a:spLocks noGrp="1"/>
          </p:cNvSpPr>
          <p:nvPr>
            <p:ph type="dt" sz="half" idx="10"/>
          </p:nvPr>
        </p:nvSpPr>
        <p:spPr/>
        <p:txBody>
          <a:bodyPr/>
          <a:lstStyle/>
          <a:p>
            <a:fld id="{43639FBC-9559-854A-9E42-D61F16AE6318}" type="datetimeFigureOut">
              <a:rPr lang="en-US" smtClean="0"/>
              <a:t>10/21/2022</a:t>
            </a:fld>
            <a:endParaRPr lang="en-US" dirty="0"/>
          </a:p>
        </p:txBody>
      </p:sp>
      <p:sp>
        <p:nvSpPr>
          <p:cNvPr id="3" name="Footer Placeholder 2">
            <a:extLst>
              <a:ext uri="{FF2B5EF4-FFF2-40B4-BE49-F238E27FC236}">
                <a16:creationId xmlns:a16="http://schemas.microsoft.com/office/drawing/2014/main" id="{34F1C284-10EE-994A-9749-5795C443D48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9F9D975-783A-7C4A-9A32-ADA75D726141}"/>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154412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B5B6-88A3-7045-A54C-610B5E5D51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330677-BADF-A248-B257-C73676625A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E32D46-80ED-C04F-B938-30327BD9B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818EE3-667F-F146-AE8B-65B3DF85FEBC}"/>
              </a:ext>
            </a:extLst>
          </p:cNvPr>
          <p:cNvSpPr>
            <a:spLocks noGrp="1"/>
          </p:cNvSpPr>
          <p:nvPr>
            <p:ph type="dt" sz="half" idx="10"/>
          </p:nvPr>
        </p:nvSpPr>
        <p:spPr/>
        <p:txBody>
          <a:bodyPr/>
          <a:lstStyle/>
          <a:p>
            <a:fld id="{43639FBC-9559-854A-9E42-D61F16AE6318}" type="datetimeFigureOut">
              <a:rPr lang="en-US" smtClean="0"/>
              <a:t>10/21/2022</a:t>
            </a:fld>
            <a:endParaRPr lang="en-US" dirty="0"/>
          </a:p>
        </p:txBody>
      </p:sp>
      <p:sp>
        <p:nvSpPr>
          <p:cNvPr id="6" name="Footer Placeholder 5">
            <a:extLst>
              <a:ext uri="{FF2B5EF4-FFF2-40B4-BE49-F238E27FC236}">
                <a16:creationId xmlns:a16="http://schemas.microsoft.com/office/drawing/2014/main" id="{862ED918-E58A-0748-B886-8D79509E2D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A8B9E5-1B49-7C47-89CF-660542B8AD0A}"/>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9940615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5F376-6FCA-F744-80F3-D011143F99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F99519-8FA5-B84F-8540-A84332EC24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076C198-940D-E14E-A2D6-3E9459AC60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3B0AA3-72A6-E646-8BF9-FFCF25C61EDA}"/>
              </a:ext>
            </a:extLst>
          </p:cNvPr>
          <p:cNvSpPr>
            <a:spLocks noGrp="1"/>
          </p:cNvSpPr>
          <p:nvPr>
            <p:ph type="dt" sz="half" idx="10"/>
          </p:nvPr>
        </p:nvSpPr>
        <p:spPr/>
        <p:txBody>
          <a:bodyPr/>
          <a:lstStyle/>
          <a:p>
            <a:fld id="{43639FBC-9559-854A-9E42-D61F16AE6318}" type="datetimeFigureOut">
              <a:rPr lang="en-US" smtClean="0"/>
              <a:t>10/21/2022</a:t>
            </a:fld>
            <a:endParaRPr lang="en-US" dirty="0"/>
          </a:p>
        </p:txBody>
      </p:sp>
      <p:sp>
        <p:nvSpPr>
          <p:cNvPr id="6" name="Footer Placeholder 5">
            <a:extLst>
              <a:ext uri="{FF2B5EF4-FFF2-40B4-BE49-F238E27FC236}">
                <a16:creationId xmlns:a16="http://schemas.microsoft.com/office/drawing/2014/main" id="{196A2037-4CB0-A845-829A-F39AF357A3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26721EE-A687-2E4B-927E-EE9C5F94978C}"/>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1704977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B80D0-D4D2-1848-9AED-82610FEC3B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5CD153-4B24-B04F-BCB1-B31774C5DF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6F3605-4B39-8A41-AB6D-DCF76C6F9559}"/>
              </a:ext>
            </a:extLst>
          </p:cNvPr>
          <p:cNvSpPr>
            <a:spLocks noGrp="1"/>
          </p:cNvSpPr>
          <p:nvPr>
            <p:ph type="dt" sz="half" idx="10"/>
          </p:nvPr>
        </p:nvSpPr>
        <p:spPr/>
        <p:txBody>
          <a:bodyPr/>
          <a:lstStyle/>
          <a:p>
            <a:fld id="{43639FBC-9559-854A-9E42-D61F16AE6318}" type="datetimeFigureOut">
              <a:rPr lang="en-US" smtClean="0"/>
              <a:t>10/21/2022</a:t>
            </a:fld>
            <a:endParaRPr lang="en-US" dirty="0"/>
          </a:p>
        </p:txBody>
      </p:sp>
      <p:sp>
        <p:nvSpPr>
          <p:cNvPr id="5" name="Footer Placeholder 4">
            <a:extLst>
              <a:ext uri="{FF2B5EF4-FFF2-40B4-BE49-F238E27FC236}">
                <a16:creationId xmlns:a16="http://schemas.microsoft.com/office/drawing/2014/main" id="{64B25270-C932-C54E-A1F5-C8CD5DBE86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F7A8F0-1020-2644-8A7C-2F7316B5D419}"/>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062496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43FCB0-6E57-DC49-8713-438DCDB5B8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8D562E-71EB-9946-B3ED-0E0934CFE2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46D0E-1C75-EA47-8DD4-36F79B686F66}"/>
              </a:ext>
            </a:extLst>
          </p:cNvPr>
          <p:cNvSpPr>
            <a:spLocks noGrp="1"/>
          </p:cNvSpPr>
          <p:nvPr>
            <p:ph type="dt" sz="half" idx="10"/>
          </p:nvPr>
        </p:nvSpPr>
        <p:spPr/>
        <p:txBody>
          <a:bodyPr/>
          <a:lstStyle/>
          <a:p>
            <a:fld id="{43639FBC-9559-854A-9E42-D61F16AE6318}" type="datetimeFigureOut">
              <a:rPr lang="en-US" smtClean="0"/>
              <a:t>10/21/2022</a:t>
            </a:fld>
            <a:endParaRPr lang="en-US" dirty="0"/>
          </a:p>
        </p:txBody>
      </p:sp>
      <p:sp>
        <p:nvSpPr>
          <p:cNvPr id="5" name="Footer Placeholder 4">
            <a:extLst>
              <a:ext uri="{FF2B5EF4-FFF2-40B4-BE49-F238E27FC236}">
                <a16:creationId xmlns:a16="http://schemas.microsoft.com/office/drawing/2014/main" id="{132155C3-FEC7-054C-ADBC-80ED1CA541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0339FA-DEE9-A045-A858-E034D31D4F44}"/>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15010689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296DA3-355D-4205-A8FE-CC73B70FC064}" type="datetimeFigureOut">
              <a:rPr lang="en-US" smtClean="0"/>
              <a:pPr/>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7931327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429071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1A2CE-CFE0-4691-9A08-6176521A3474}"/>
              </a:ext>
            </a:extLst>
          </p:cNvPr>
          <p:cNvSpPr>
            <a:spLocks noGrp="1"/>
          </p:cNvSpPr>
          <p:nvPr>
            <p:ph type="title"/>
          </p:nvPr>
        </p:nvSpPr>
        <p:spPr>
          <a:xfrm>
            <a:off x="831850" y="1709738"/>
            <a:ext cx="10515600" cy="2852737"/>
          </a:xfrm>
        </p:spPr>
        <p:txBody>
          <a:bodyPr anchor="b"/>
          <a:lstStyle>
            <a:lvl1pPr>
              <a:defRPr sz="6000"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7BAAF126-6DEE-42AE-98E9-7E8D1090B9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F0DB0F-F783-4A5E-8F59-ABA5D2086438}"/>
              </a:ext>
            </a:extLst>
          </p:cNvPr>
          <p:cNvSpPr>
            <a:spLocks noGrp="1"/>
          </p:cNvSpPr>
          <p:nvPr>
            <p:ph type="dt" sz="half" idx="10"/>
          </p:nvPr>
        </p:nvSpPr>
        <p:spPr/>
        <p:txBody>
          <a:bodyPr/>
          <a:lstStyle/>
          <a:p>
            <a:fld id="{3FF0C18A-4C29-4697-9CC7-DD271098DDF9}" type="datetimeFigureOut">
              <a:rPr lang="en-US" smtClean="0"/>
              <a:t>10/21/2022</a:t>
            </a:fld>
            <a:endParaRPr lang="en-US" dirty="0"/>
          </a:p>
        </p:txBody>
      </p:sp>
      <p:sp>
        <p:nvSpPr>
          <p:cNvPr id="5" name="Footer Placeholder 4">
            <a:extLst>
              <a:ext uri="{FF2B5EF4-FFF2-40B4-BE49-F238E27FC236}">
                <a16:creationId xmlns:a16="http://schemas.microsoft.com/office/drawing/2014/main" id="{FC15CD40-B752-4673-83A5-27C841AEC8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C49B86-4764-4E3F-AC9D-7261348D5136}"/>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65057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296DA3-355D-4205-A8FE-CC73B70FC064}" type="datetimeFigureOut">
              <a:rPr lang="en-US" smtClean="0"/>
              <a:pPr/>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6635383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96DA3-355D-4205-A8FE-CC73B70FC064}" type="datetimeFigureOut">
              <a:rPr lang="en-US" smtClean="0"/>
              <a:pPr/>
              <a:t>10/21/2022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8129920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96DA3-355D-4205-A8FE-CC73B70FC064}" type="datetimeFigureOut">
              <a:rPr lang="en-US" smtClean="0"/>
              <a:pPr/>
              <a:t>10/21/2022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0484771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96DA3-355D-4205-A8FE-CC73B70FC064}" type="datetimeFigureOut">
              <a:rPr lang="en-US" smtClean="0"/>
              <a:pPr/>
              <a:t>10/21/2022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3483633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6DA3-355D-4205-A8FE-CC73B70FC064}" type="datetimeFigureOut">
              <a:rPr lang="en-US" smtClean="0"/>
              <a:pPr/>
              <a:t>10/21/2022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534511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10/21/2022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543703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10/21/2022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3646054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1049764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7183700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296DA3-355D-4205-A8FE-CC73B70FC064}" type="datetimeFigureOut">
              <a:rPr lang="en-US" smtClean="0"/>
              <a:pPr/>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D7C4D-B996-4F7D-AA7B-3E5FE8D262D2}"/>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5DDB5B71-A73A-4164-91BF-33181A48E8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13A2E8-AA06-4B7A-8C64-79B27F0EA7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BB0408-F254-4A8C-9507-1BD77863FB53}"/>
              </a:ext>
            </a:extLst>
          </p:cNvPr>
          <p:cNvSpPr>
            <a:spLocks noGrp="1"/>
          </p:cNvSpPr>
          <p:nvPr>
            <p:ph type="dt" sz="half" idx="10"/>
          </p:nvPr>
        </p:nvSpPr>
        <p:spPr/>
        <p:txBody>
          <a:bodyPr/>
          <a:lstStyle/>
          <a:p>
            <a:fld id="{3FF0C18A-4C29-4697-9CC7-DD271098DDF9}" type="datetimeFigureOut">
              <a:rPr lang="en-US" smtClean="0"/>
              <a:t>10/21/2022</a:t>
            </a:fld>
            <a:endParaRPr lang="en-US" dirty="0"/>
          </a:p>
        </p:txBody>
      </p:sp>
      <p:sp>
        <p:nvSpPr>
          <p:cNvPr id="6" name="Footer Placeholder 5">
            <a:extLst>
              <a:ext uri="{FF2B5EF4-FFF2-40B4-BE49-F238E27FC236}">
                <a16:creationId xmlns:a16="http://schemas.microsoft.com/office/drawing/2014/main" id="{2C8CE05F-C857-4826-BCC8-4DF245C0107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650FB1-3F0C-4A04-A040-C7F18EA289C1}"/>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10428796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296DA3-355D-4205-A8FE-CC73B70FC064}" type="datetimeFigureOut">
              <a:rPr lang="en-US" smtClean="0"/>
              <a:pPr/>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96DA3-355D-4205-A8FE-CC73B70FC064}" type="datetimeFigureOut">
              <a:rPr lang="en-US" smtClean="0"/>
              <a:pPr/>
              <a:t>10/21/2022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96DA3-355D-4205-A8FE-CC73B70FC064}" type="datetimeFigureOut">
              <a:rPr lang="en-US" smtClean="0"/>
              <a:pPr/>
              <a:t>10/21/2022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96DA3-355D-4205-A8FE-CC73B70FC064}" type="datetimeFigureOut">
              <a:rPr lang="en-US" smtClean="0"/>
              <a:pPr/>
              <a:t>10/21/2022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6DA3-355D-4205-A8FE-CC73B70FC064}" type="datetimeFigureOut">
              <a:rPr lang="en-US" smtClean="0"/>
              <a:pPr/>
              <a:t>10/21/2022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10/21/2022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10/21/2022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C430-5A49-4194-8BF3-9B95ACBCFB78}"/>
              </a:ext>
            </a:extLst>
          </p:cNvPr>
          <p:cNvSpPr>
            <a:spLocks noGrp="1"/>
          </p:cNvSpPr>
          <p:nvPr>
            <p:ph type="title"/>
          </p:nvPr>
        </p:nvSpPr>
        <p:spPr>
          <a:xfrm>
            <a:off x="839788" y="365125"/>
            <a:ext cx="10515600" cy="1325563"/>
          </a:xfrm>
        </p:spPr>
        <p:txBody>
          <a:bodyPr/>
          <a:lstStyle>
            <a:lvl1pPr>
              <a:defRPr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4A24FB05-64D0-44FB-8A7E-ADFB7545DA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2E3441-EF81-4CE6-A566-3D3B50C68C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B50AEB-3BED-427A-B784-89874A50AF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3038BC-4761-4B9B-A840-8C6A6E089B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06E6C6-1D80-438D-B816-EDC03F79BDDC}"/>
              </a:ext>
            </a:extLst>
          </p:cNvPr>
          <p:cNvSpPr>
            <a:spLocks noGrp="1"/>
          </p:cNvSpPr>
          <p:nvPr>
            <p:ph type="dt" sz="half" idx="10"/>
          </p:nvPr>
        </p:nvSpPr>
        <p:spPr/>
        <p:txBody>
          <a:bodyPr/>
          <a:lstStyle/>
          <a:p>
            <a:fld id="{3FF0C18A-4C29-4697-9CC7-DD271098DDF9}" type="datetimeFigureOut">
              <a:rPr lang="en-US" smtClean="0"/>
              <a:t>10/21/2022</a:t>
            </a:fld>
            <a:endParaRPr lang="en-US" dirty="0"/>
          </a:p>
        </p:txBody>
      </p:sp>
      <p:sp>
        <p:nvSpPr>
          <p:cNvPr id="8" name="Footer Placeholder 7">
            <a:extLst>
              <a:ext uri="{FF2B5EF4-FFF2-40B4-BE49-F238E27FC236}">
                <a16:creationId xmlns:a16="http://schemas.microsoft.com/office/drawing/2014/main" id="{568EA96C-4FDB-4E8D-89C2-6C2AC25D624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D91F0FE-2363-47F8-9215-7C14AAD89D42}"/>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367999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27675730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008BB0"/>
              </a:buClr>
              <a:defRPr sz="2667">
                <a:solidFill>
                  <a:schemeClr val="accent4">
                    <a:lumMod val="75000"/>
                  </a:schemeClr>
                </a:solidFill>
              </a:defRPr>
            </a:lvl2pPr>
            <a:lvl3pPr>
              <a:buClr>
                <a:srgbClr val="695E4A"/>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31090409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188912912"/>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04011501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324E32-07CC-4F25-B881-53A6E0A49453}"/>
              </a:ext>
            </a:extLst>
          </p:cNvPr>
          <p:cNvSpPr>
            <a:spLocks noGrp="1"/>
          </p:cNvSpPr>
          <p:nvPr>
            <p:ph type="dt" sz="half" idx="10"/>
          </p:nvPr>
        </p:nvSpPr>
        <p:spPr/>
        <p:txBody>
          <a:bodyPr/>
          <a:lstStyle/>
          <a:p>
            <a:fld id="{64212737-0911-4DB0-AB7F-7A9626FC00FC}" type="datetimeFigureOut">
              <a:rPr lang="en-US" smtClean="0"/>
              <a:t>10/21/2022</a:t>
            </a:fld>
            <a:endParaRPr lang="en-US" dirty="0"/>
          </a:p>
        </p:txBody>
      </p:sp>
      <p:sp>
        <p:nvSpPr>
          <p:cNvPr id="3" name="Footer Placeholder 2">
            <a:extLst>
              <a:ext uri="{FF2B5EF4-FFF2-40B4-BE49-F238E27FC236}">
                <a16:creationId xmlns:a16="http://schemas.microsoft.com/office/drawing/2014/main" id="{EE7B16FE-8120-41EB-9058-593A9A78EC9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8A9871E-E415-4A00-8F83-9380E7FBA459}"/>
              </a:ext>
            </a:extLst>
          </p:cNvPr>
          <p:cNvSpPr>
            <a:spLocks noGrp="1"/>
          </p:cNvSpPr>
          <p:nvPr>
            <p:ph type="sldNum" sz="quarter" idx="12"/>
          </p:nvPr>
        </p:nvSpPr>
        <p:spPr/>
        <p:txBody>
          <a:bodyPr/>
          <a:lstStyle/>
          <a:p>
            <a:fld id="{2E219C0F-C270-4191-8073-BFB30417233C}" type="slidenum">
              <a:rPr lang="en-US" smtClean="0"/>
              <a:t>‹#›</a:t>
            </a:fld>
            <a:endParaRPr lang="en-US" dirty="0"/>
          </a:p>
        </p:txBody>
      </p:sp>
    </p:spTree>
    <p:extLst>
      <p:ext uri="{BB962C8B-B14F-4D97-AF65-F5344CB8AC3E}">
        <p14:creationId xmlns:p14="http://schemas.microsoft.com/office/powerpoint/2010/main" val="13335501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Rectangle 38"/>
          <p:cNvSpPr/>
          <p:nvPr userDrawn="1"/>
        </p:nvSpPr>
        <p:spPr>
          <a:xfrm>
            <a:off x="-10179" y="3417821"/>
            <a:ext cx="12232912" cy="3169920"/>
          </a:xfrm>
          <a:prstGeom prst="rect">
            <a:avLst/>
          </a:prstGeom>
          <a:gradFill flip="none" rotWithShape="1">
            <a:gsLst>
              <a:gs pos="0">
                <a:srgbClr val="00AC4E"/>
              </a:gs>
              <a:gs pos="100000">
                <a:srgbClr val="00ADFF">
                  <a:alpha val="40000"/>
                </a:srgb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14" name="Text Placeholder 18"/>
          <p:cNvSpPr>
            <a:spLocks noGrp="1"/>
          </p:cNvSpPr>
          <p:nvPr>
            <p:ph type="body" sz="quarter" idx="12" hasCustomPrompt="1"/>
          </p:nvPr>
        </p:nvSpPr>
        <p:spPr>
          <a:xfrm>
            <a:off x="3606800" y="3502489"/>
            <a:ext cx="8615933" cy="1688087"/>
          </a:xfrm>
          <a:prstGeom prst="rect">
            <a:avLst/>
          </a:prstGeom>
          <a:noFill/>
        </p:spPr>
        <p:txBody>
          <a:bodyPr wrap="square" lIns="365760" tIns="27432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FFFFF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3606800" y="5190576"/>
            <a:ext cx="8534397" cy="991441"/>
          </a:xfrm>
          <a:prstGeom prst="rect">
            <a:avLst/>
          </a:prstGeom>
          <a:noFill/>
        </p:spPr>
        <p:txBody>
          <a:bodyPr lIns="365760" tIns="0" rIns="0" bIns="0" anchor="ctr" anchorCtr="0">
            <a:noAutofit/>
          </a:bodyPr>
          <a:lstStyle>
            <a:lvl1pPr marL="0" indent="0" algn="l">
              <a:lnSpc>
                <a:spcPct val="90000"/>
              </a:lnSpc>
              <a:spcBef>
                <a:spcPts val="400"/>
              </a:spcBef>
              <a:buNone/>
              <a:defRPr sz="3200">
                <a:solidFill>
                  <a:srgbClr val="FFFFFE"/>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589" y="4105110"/>
            <a:ext cx="3002260" cy="1781340"/>
          </a:xfrm>
          <a:prstGeom prst="rect">
            <a:avLst/>
          </a:prstGeom>
        </p:spPr>
      </p:pic>
      <p:pic>
        <p:nvPicPr>
          <p:cNvPr id="37" name="Picture 36"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Tree>
    <p:extLst>
      <p:ext uri="{BB962C8B-B14F-4D97-AF65-F5344CB8AC3E}">
        <p14:creationId xmlns:p14="http://schemas.microsoft.com/office/powerpoint/2010/main" val="2479865021"/>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2" descr="LPHI PPT Template Cover Hexagon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357" y="1162565"/>
            <a:ext cx="2857500" cy="1693227"/>
          </a:xfrm>
          <a:prstGeom prst="rect">
            <a:avLst/>
          </a:prstGeom>
        </p:spPr>
      </p:pic>
      <p:sp>
        <p:nvSpPr>
          <p:cNvPr id="14" name="Text Placeholder 18"/>
          <p:cNvSpPr>
            <a:spLocks noGrp="1"/>
          </p:cNvSpPr>
          <p:nvPr>
            <p:ph type="body" sz="quarter" idx="12" hasCustomPrompt="1"/>
          </p:nvPr>
        </p:nvSpPr>
        <p:spPr>
          <a:xfrm>
            <a:off x="758474" y="3502490"/>
            <a:ext cx="8615933" cy="1340445"/>
          </a:xfrm>
          <a:prstGeom prst="rect">
            <a:avLst/>
          </a:prstGeom>
          <a:noFill/>
        </p:spPr>
        <p:txBody>
          <a:bodyPr wrap="square" lIns="0" tIns="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00AC4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758474" y="4842936"/>
            <a:ext cx="8615933" cy="991441"/>
          </a:xfrm>
          <a:prstGeom prst="rect">
            <a:avLst/>
          </a:prstGeom>
          <a:noFill/>
        </p:spPr>
        <p:txBody>
          <a:bodyPr lIns="0" tIns="0" rIns="0" bIns="0" anchor="t" anchorCtr="0">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10" name="Picture 9" descr="Top-Hexagon-Vitality-G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Tree>
    <p:extLst>
      <p:ext uri="{BB962C8B-B14F-4D97-AF65-F5344CB8AC3E}">
        <p14:creationId xmlns:p14="http://schemas.microsoft.com/office/powerpoint/2010/main" val="2575097042"/>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2" name="Picture 1" descr="LPHI PPT Template Cover Hexagons Lar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95" y="-1"/>
            <a:ext cx="12198348" cy="687173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357" y="1162565"/>
            <a:ext cx="2857500" cy="1693227"/>
          </a:xfrm>
          <a:prstGeom prst="rect">
            <a:avLst/>
          </a:prstGeom>
        </p:spPr>
      </p:pic>
      <p:sp>
        <p:nvSpPr>
          <p:cNvPr id="14" name="Text Placeholder 18"/>
          <p:cNvSpPr>
            <a:spLocks noGrp="1"/>
          </p:cNvSpPr>
          <p:nvPr>
            <p:ph type="body" sz="quarter" idx="12" hasCustomPrompt="1"/>
          </p:nvPr>
        </p:nvSpPr>
        <p:spPr>
          <a:xfrm>
            <a:off x="758474" y="3502490"/>
            <a:ext cx="8615933" cy="1340445"/>
          </a:xfrm>
          <a:prstGeom prst="rect">
            <a:avLst/>
          </a:prstGeom>
          <a:noFill/>
        </p:spPr>
        <p:txBody>
          <a:bodyPr wrap="square" lIns="0" tIns="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00AC4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758474" y="4842936"/>
            <a:ext cx="8615933" cy="991441"/>
          </a:xfrm>
          <a:prstGeom prst="rect">
            <a:avLst/>
          </a:prstGeom>
          <a:noFill/>
        </p:spPr>
        <p:txBody>
          <a:bodyPr lIns="0" tIns="0" rIns="0" bIns="0" anchor="t" anchorCtr="0">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10" name="Picture 9" descr="Top-Hexagon-Vitality-G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Tree>
    <p:extLst>
      <p:ext uri="{BB962C8B-B14F-4D97-AF65-F5344CB8AC3E}">
        <p14:creationId xmlns:p14="http://schemas.microsoft.com/office/powerpoint/2010/main" val="3756587704"/>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General templat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664634" y="1657887"/>
            <a:ext cx="10612967" cy="4421187"/>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spTree>
    <p:extLst>
      <p:ext uri="{BB962C8B-B14F-4D97-AF65-F5344CB8AC3E}">
        <p14:creationId xmlns:p14="http://schemas.microsoft.com/office/powerpoint/2010/main" val="1475579261"/>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 Subtitle">
    <p:spTree>
      <p:nvGrpSpPr>
        <p:cNvPr id="1" name=""/>
        <p:cNvGrpSpPr/>
        <p:nvPr/>
      </p:nvGrpSpPr>
      <p:grpSpPr>
        <a:xfrm>
          <a:off x="0" y="0"/>
          <a:ext cx="0" cy="0"/>
          <a:chOff x="0" y="0"/>
          <a:chExt cx="0" cy="0"/>
        </a:xfrm>
      </p:grpSpPr>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990599"/>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sp>
        <p:nvSpPr>
          <p:cNvPr id="7" name="Subtitle 2"/>
          <p:cNvSpPr>
            <a:spLocks noGrp="1"/>
          </p:cNvSpPr>
          <p:nvPr>
            <p:ph type="subTitle" idx="11" hasCustomPrompt="1"/>
          </p:nvPr>
        </p:nvSpPr>
        <p:spPr>
          <a:xfrm>
            <a:off x="656879" y="1367367"/>
            <a:ext cx="9294165" cy="732368"/>
          </a:xfrm>
          <a:prstGeom prst="rect">
            <a:avLst/>
          </a:prstGeom>
        </p:spPr>
        <p:txBody>
          <a:bodyPr>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9" name="Content Placeholder 3"/>
          <p:cNvSpPr>
            <a:spLocks noGrp="1"/>
          </p:cNvSpPr>
          <p:nvPr>
            <p:ph sz="quarter" idx="12" hasCustomPrompt="1"/>
          </p:nvPr>
        </p:nvSpPr>
        <p:spPr>
          <a:xfrm>
            <a:off x="664634" y="2353733"/>
            <a:ext cx="10612967" cy="3725340"/>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2423767093"/>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071F-CA94-4EBB-BD9E-7DBBFBD72331}"/>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Date Placeholder 2">
            <a:extLst>
              <a:ext uri="{FF2B5EF4-FFF2-40B4-BE49-F238E27FC236}">
                <a16:creationId xmlns:a16="http://schemas.microsoft.com/office/drawing/2014/main" id="{ED3FF2AC-DA21-4D64-A201-C27882F00F8F}"/>
              </a:ext>
            </a:extLst>
          </p:cNvPr>
          <p:cNvSpPr>
            <a:spLocks noGrp="1"/>
          </p:cNvSpPr>
          <p:nvPr>
            <p:ph type="dt" sz="half" idx="10"/>
          </p:nvPr>
        </p:nvSpPr>
        <p:spPr/>
        <p:txBody>
          <a:bodyPr/>
          <a:lstStyle/>
          <a:p>
            <a:fld id="{3FF0C18A-4C29-4697-9CC7-DD271098DDF9}" type="datetimeFigureOut">
              <a:rPr lang="en-US" smtClean="0"/>
              <a:t>10/21/2022</a:t>
            </a:fld>
            <a:endParaRPr lang="en-US" dirty="0"/>
          </a:p>
        </p:txBody>
      </p:sp>
      <p:sp>
        <p:nvSpPr>
          <p:cNvPr id="4" name="Footer Placeholder 3">
            <a:extLst>
              <a:ext uri="{FF2B5EF4-FFF2-40B4-BE49-F238E27FC236}">
                <a16:creationId xmlns:a16="http://schemas.microsoft.com/office/drawing/2014/main" id="{967EA3F9-62B2-4CA7-B4A7-588220A280E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89D1857-9F66-4BA9-A241-EDD0E5959BD2}"/>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29330055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Half page picture">
    <p:spTree>
      <p:nvGrpSpPr>
        <p:cNvPr id="1" name=""/>
        <p:cNvGrpSpPr/>
        <p:nvPr/>
      </p:nvGrpSpPr>
      <p:grpSpPr>
        <a:xfrm>
          <a:off x="0" y="0"/>
          <a:ext cx="0" cy="0"/>
          <a:chOff x="0" y="0"/>
          <a:chExt cx="0" cy="0"/>
        </a:xfrm>
      </p:grpSpPr>
      <p:sp>
        <p:nvSpPr>
          <p:cNvPr id="7" name="Picture Placeholder 10"/>
          <p:cNvSpPr>
            <a:spLocks noGrp="1"/>
          </p:cNvSpPr>
          <p:nvPr>
            <p:ph type="pic" sz="quarter" idx="11"/>
          </p:nvPr>
        </p:nvSpPr>
        <p:spPr>
          <a:xfrm>
            <a:off x="6113672" y="0"/>
            <a:ext cx="6078329" cy="6858000"/>
          </a:xfrm>
          <a:prstGeom prst="rect">
            <a:avLst/>
          </a:prstGeom>
        </p:spPr>
        <p:txBody>
          <a:bodyPr/>
          <a:lstStyle/>
          <a:p>
            <a:r>
              <a:rPr lang="en-US" dirty="0"/>
              <a:t>Click icon to add picture</a:t>
            </a:r>
          </a:p>
        </p:txBody>
      </p:sp>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5198533" cy="1143000"/>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8" name="Content Placeholder 3"/>
          <p:cNvSpPr>
            <a:spLocks noGrp="1"/>
          </p:cNvSpPr>
          <p:nvPr>
            <p:ph sz="quarter" idx="12" hasCustomPrompt="1"/>
          </p:nvPr>
        </p:nvSpPr>
        <p:spPr>
          <a:xfrm>
            <a:off x="664634" y="1691853"/>
            <a:ext cx="5177367"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307332610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wo column">
    <p:spTree>
      <p:nvGrpSpPr>
        <p:cNvPr id="1" name=""/>
        <p:cNvGrpSpPr/>
        <p:nvPr/>
      </p:nvGrpSpPr>
      <p:grpSpPr>
        <a:xfrm>
          <a:off x="0" y="0"/>
          <a:ext cx="0" cy="0"/>
          <a:chOff x="0" y="0"/>
          <a:chExt cx="0" cy="0"/>
        </a:xfrm>
      </p:grpSpPr>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p>
        </p:txBody>
      </p:sp>
      <p:sp>
        <p:nvSpPr>
          <p:cNvPr id="11" name="Content Placeholder 3"/>
          <p:cNvSpPr>
            <a:spLocks noGrp="1"/>
          </p:cNvSpPr>
          <p:nvPr>
            <p:ph sz="quarter" idx="12" hasCustomPrompt="1"/>
          </p:nvPr>
        </p:nvSpPr>
        <p:spPr>
          <a:xfrm>
            <a:off x="664635" y="1691853"/>
            <a:ext cx="5126568"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
        <p:nvSpPr>
          <p:cNvPr id="13" name="Content Placeholder 3"/>
          <p:cNvSpPr>
            <a:spLocks noGrp="1"/>
          </p:cNvSpPr>
          <p:nvPr>
            <p:ph sz="quarter" idx="13" hasCustomPrompt="1"/>
          </p:nvPr>
        </p:nvSpPr>
        <p:spPr>
          <a:xfrm>
            <a:off x="6148805" y="1691853"/>
            <a:ext cx="5126568"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141370096"/>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pic>
        <p:nvPicPr>
          <p:cNvPr id="9" name="Picture 8" descr="LPHI PPT Template Gradient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4"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CE4C0"/>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5"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3" name="Picture 2"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22088780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pic>
        <p:nvPicPr>
          <p:cNvPr id="3" name="Picture 2" descr="LPHI PPT Template Vitality Green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6"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CE4C0"/>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7"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6" name="Picture 5"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16874071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spTree>
      <p:nvGrpSpPr>
        <p:cNvPr id="1" name=""/>
        <p:cNvGrpSpPr/>
        <p:nvPr/>
      </p:nvGrpSpPr>
      <p:grpSpPr>
        <a:xfrm>
          <a:off x="0" y="0"/>
          <a:ext cx="0" cy="0"/>
          <a:chOff x="0" y="0"/>
          <a:chExt cx="0" cy="0"/>
        </a:xfrm>
      </p:grpSpPr>
      <p:pic>
        <p:nvPicPr>
          <p:cNvPr id="3" name="Picture 2" descr="LPHI PPT Template Humanity Blue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21"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3E5E6"/>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22"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7" name="Picture 6"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3115600819"/>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pic>
        <p:nvPicPr>
          <p:cNvPr id="2" name="Picture 1" descr="LPHI PPT Template Fresh Green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6"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E3EEBA"/>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7"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7" name="Picture 6"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13231772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Graph with Text">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846398711"/>
              </p:ext>
            </p:extLst>
          </p:nvPr>
        </p:nvGraphicFramePr>
        <p:xfrm>
          <a:off x="4744856" y="2218055"/>
          <a:ext cx="7058675" cy="3529339"/>
        </p:xfrm>
        <a:graphic>
          <a:graphicData uri="http://schemas.openxmlformats.org/drawingml/2006/chart">
            <c:chart xmlns:c="http://schemas.openxmlformats.org/drawingml/2006/chart" xmlns:r="http://schemas.openxmlformats.org/officeDocument/2006/relationships" r:id="rId2"/>
          </a:graphicData>
        </a:graphic>
      </p:graphicFrame>
      <p:sp>
        <p:nvSpPr>
          <p:cNvPr id="18" name="Chart Placeholder 17"/>
          <p:cNvSpPr>
            <a:spLocks noGrp="1"/>
          </p:cNvSpPr>
          <p:nvPr>
            <p:ph type="chart" sz="quarter" idx="12" hasCustomPrompt="1"/>
          </p:nvPr>
        </p:nvSpPr>
        <p:spPr>
          <a:xfrm>
            <a:off x="4599517" y="1693340"/>
            <a:ext cx="6678083" cy="4140200"/>
          </a:xfrm>
          <a:prstGeom prst="rect">
            <a:avLst/>
          </a:prstGeom>
        </p:spPr>
        <p:txBody>
          <a:bodyPr/>
          <a:lstStyle>
            <a:lvl1pPr marL="0" indent="0">
              <a:buNone/>
              <a:defRPr/>
            </a:lvl1pPr>
          </a:lstStyle>
          <a:p>
            <a:r>
              <a:rPr lang="en-US" dirty="0"/>
              <a:t>Graph</a:t>
            </a:r>
          </a:p>
        </p:txBody>
      </p:sp>
      <p:sp>
        <p:nvSpPr>
          <p:cNvPr id="21" name="Slide Number Placeholder 7"/>
          <p:cNvSpPr txBox="1">
            <a:spLocks/>
          </p:cNvSpPr>
          <p:nvPr/>
        </p:nvSpPr>
        <p:spPr>
          <a:xfrm>
            <a:off x="192873" y="6432186"/>
            <a:ext cx="2844800" cy="365125"/>
          </a:xfrm>
          <a:prstGeom prst="rect">
            <a:avLst/>
          </a:prstGeom>
        </p:spPr>
        <p:txBody>
          <a:bodyPr vert="horz" lIns="121920" tIns="60960" rIns="121920" bIns="6096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z="1600" smtClean="0"/>
              <a:pPr/>
              <a:t>‹#›</a:t>
            </a:fld>
            <a:endParaRPr lang="en-US" sz="1600" dirty="0"/>
          </a:p>
        </p:txBody>
      </p:sp>
      <p:pic>
        <p:nvPicPr>
          <p:cNvPr id="15" name="Picture 14" descr="Top-Hexagon-Vitality-Gree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6" name="Picture 15" descr="Bottom Gradient 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2"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p>
        </p:txBody>
      </p:sp>
      <p:sp>
        <p:nvSpPr>
          <p:cNvPr id="12" name="Content Placeholder 3"/>
          <p:cNvSpPr>
            <a:spLocks noGrp="1"/>
          </p:cNvSpPr>
          <p:nvPr>
            <p:ph sz="quarter" idx="13" hasCustomPrompt="1"/>
          </p:nvPr>
        </p:nvSpPr>
        <p:spPr>
          <a:xfrm>
            <a:off x="664635" y="1691853"/>
            <a:ext cx="3813693" cy="4141688"/>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3745283578"/>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Full Photo">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1"/>
            <a:ext cx="12192000" cy="6675476"/>
          </a:xfrm>
          <a:prstGeom prst="rect">
            <a:avLst/>
          </a:prstGeom>
        </p:spPr>
        <p:txBody>
          <a:bodyPr anchor="t"/>
          <a:lstStyle/>
          <a:p>
            <a:r>
              <a:rPr lang="en-US" dirty="0"/>
              <a:t>Click icon to add picture</a:t>
            </a:r>
          </a:p>
        </p:txBody>
      </p:sp>
      <p:sp>
        <p:nvSpPr>
          <p:cNvPr id="5" name="Slide Number Placeholder 7"/>
          <p:cNvSpPr txBox="1">
            <a:spLocks/>
          </p:cNvSpPr>
          <p:nvPr/>
        </p:nvSpPr>
        <p:spPr>
          <a:xfrm>
            <a:off x="192873" y="6432186"/>
            <a:ext cx="2844800" cy="365125"/>
          </a:xfrm>
          <a:prstGeom prst="rect">
            <a:avLst/>
          </a:prstGeom>
        </p:spPr>
        <p:txBody>
          <a:bodyPr vert="horz" lIns="121920" tIns="60960" rIns="121920" bIns="6096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z="1600" smtClean="0"/>
              <a:pPr/>
              <a:t>‹#›</a:t>
            </a:fld>
            <a:endParaRPr lang="en-US" sz="1600" dirty="0"/>
          </a:p>
        </p:txBody>
      </p:sp>
      <p:pic>
        <p:nvPicPr>
          <p:cNvPr id="14" name="Picture 13" descr="Bottom Gradient B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17" name="Title 4"/>
          <p:cNvSpPr>
            <a:spLocks noGrp="1"/>
          </p:cNvSpPr>
          <p:nvPr>
            <p:ph type="title"/>
          </p:nvPr>
        </p:nvSpPr>
        <p:spPr>
          <a:xfrm>
            <a:off x="643467" y="1460500"/>
            <a:ext cx="10634133" cy="1143000"/>
          </a:xfrm>
          <a:prstGeom prst="rect">
            <a:avLst/>
          </a:prstGeom>
        </p:spPr>
        <p:txBody>
          <a:bodyPr vert="horz"/>
          <a:lstStyle>
            <a:lvl1pPr>
              <a:lnSpc>
                <a:spcPct val="90000"/>
              </a:lnSpc>
              <a:defRPr b="1">
                <a:solidFill>
                  <a:srgbClr val="FFFFFF"/>
                </a:solidFill>
              </a:defRPr>
            </a:lvl1pPr>
          </a:lstStyle>
          <a:p>
            <a:r>
              <a:rPr lang="en-US"/>
              <a:t>Click to edit Master title style</a:t>
            </a:r>
          </a:p>
        </p:txBody>
      </p:sp>
    </p:spTree>
    <p:extLst>
      <p:ext uri="{BB962C8B-B14F-4D97-AF65-F5344CB8AC3E}">
        <p14:creationId xmlns:p14="http://schemas.microsoft.com/office/powerpoint/2010/main" val="2545567904"/>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6"/>
          <p:cNvSpPr>
            <a:spLocks noGrp="1"/>
          </p:cNvSpPr>
          <p:nvPr>
            <p:ph type="title"/>
          </p:nvPr>
        </p:nvSpPr>
        <p:spPr>
          <a:xfrm>
            <a:off x="609600" y="457200"/>
            <a:ext cx="10972800" cy="533400"/>
          </a:xfrm>
        </p:spPr>
        <p:txBody>
          <a:bodyPr/>
          <a:lstStyle>
            <a:lvl1pPr>
              <a:defRPr sz="3200" baseline="0"/>
            </a:lvl1pPr>
          </a:lstStyle>
          <a:p>
            <a:r>
              <a:rPr lang="en-US" dirty="0"/>
              <a:t>Click to edit Master title style</a:t>
            </a:r>
          </a:p>
        </p:txBody>
      </p:sp>
    </p:spTree>
    <p:extLst>
      <p:ext uri="{BB962C8B-B14F-4D97-AF65-F5344CB8AC3E}">
        <p14:creationId xmlns:p14="http://schemas.microsoft.com/office/powerpoint/2010/main" val="3183066935"/>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fld id="{B0F76EF8-0209-C949-9DAA-A21557B1487A}" type="datetimeFigureOut">
              <a:rPr lang="en-US" smtClean="0">
                <a:latin typeface="Constantia"/>
              </a:rPr>
              <a:pPr/>
              <a:t>10/21/2022</a:t>
            </a:fld>
            <a:endParaRPr lang="en-US" dirty="0">
              <a:latin typeface="Constantia"/>
            </a:endParaRPr>
          </a:p>
        </p:txBody>
      </p:sp>
      <p:sp>
        <p:nvSpPr>
          <p:cNvPr id="4" name="Footer Placeholder 21"/>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5" name="Slide Number Placeholder 17"/>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spTree>
    <p:extLst>
      <p:ext uri="{BB962C8B-B14F-4D97-AF65-F5344CB8AC3E}">
        <p14:creationId xmlns:p14="http://schemas.microsoft.com/office/powerpoint/2010/main" val="1225602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F9DC05-472A-4664-AA2D-65B7A2B8DF90}"/>
              </a:ext>
            </a:extLst>
          </p:cNvPr>
          <p:cNvSpPr>
            <a:spLocks noGrp="1"/>
          </p:cNvSpPr>
          <p:nvPr>
            <p:ph type="dt" sz="half" idx="10"/>
          </p:nvPr>
        </p:nvSpPr>
        <p:spPr/>
        <p:txBody>
          <a:bodyPr/>
          <a:lstStyle/>
          <a:p>
            <a:fld id="{3FF0C18A-4C29-4697-9CC7-DD271098DDF9}" type="datetimeFigureOut">
              <a:rPr lang="en-US" smtClean="0"/>
              <a:t>10/21/2022</a:t>
            </a:fld>
            <a:endParaRPr lang="en-US" dirty="0"/>
          </a:p>
        </p:txBody>
      </p:sp>
      <p:sp>
        <p:nvSpPr>
          <p:cNvPr id="3" name="Footer Placeholder 2">
            <a:extLst>
              <a:ext uri="{FF2B5EF4-FFF2-40B4-BE49-F238E27FC236}">
                <a16:creationId xmlns:a16="http://schemas.microsoft.com/office/drawing/2014/main" id="{F761C356-BD33-4C6A-9923-7616DED45D3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FB34D9E-03AC-4B28-AA11-920D94B3FBDE}"/>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9768602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aseline="0">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B0F76EF8-0209-C949-9DAA-A21557B1487A}" type="datetimeFigureOut">
              <a:rPr lang="en-US" smtClean="0">
                <a:latin typeface="Constantia"/>
              </a:rPr>
              <a:pPr/>
              <a:t>10/21/2022</a:t>
            </a:fld>
            <a:endParaRPr lang="en-US" dirty="0">
              <a:latin typeface="Constantia"/>
            </a:endParaRPr>
          </a:p>
        </p:txBody>
      </p:sp>
      <p:sp>
        <p:nvSpPr>
          <p:cNvPr id="6" name="Footer Placeholder 4"/>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7" name="Slide Number Placeholder 5"/>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spTree>
    <p:extLst>
      <p:ext uri="{BB962C8B-B14F-4D97-AF65-F5344CB8AC3E}">
        <p14:creationId xmlns:p14="http://schemas.microsoft.com/office/powerpoint/2010/main" val="20960429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6523"/>
            <a:ext cx="10972800" cy="873471"/>
          </a:xfrm>
        </p:spPr>
        <p:txBody>
          <a:bodyPr>
            <a:normAutofit/>
          </a:bodyPr>
          <a:lstStyle>
            <a:lvl1pPr>
              <a:defRPr sz="3200" baseline="0"/>
            </a:lvl1pPr>
          </a:lstStyle>
          <a:p>
            <a:r>
              <a:rPr lang="en-US" dirty="0"/>
              <a:t>Click to edit Master title style</a:t>
            </a:r>
          </a:p>
        </p:txBody>
      </p:sp>
      <p:sp>
        <p:nvSpPr>
          <p:cNvPr id="3" name="Content Placeholder 2"/>
          <p:cNvSpPr>
            <a:spLocks noGrp="1"/>
          </p:cNvSpPr>
          <p:nvPr>
            <p:ph sz="half" idx="1"/>
          </p:nvPr>
        </p:nvSpPr>
        <p:spPr>
          <a:xfrm>
            <a:off x="609600" y="1238442"/>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238442"/>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9"/>
          <p:cNvSpPr>
            <a:spLocks noGrp="1"/>
          </p:cNvSpPr>
          <p:nvPr>
            <p:ph type="dt" sz="half" idx="10"/>
          </p:nvPr>
        </p:nvSpPr>
        <p:spPr/>
        <p:txBody>
          <a:bodyPr/>
          <a:lstStyle>
            <a:lvl1pPr>
              <a:defRPr/>
            </a:lvl1pPr>
          </a:lstStyle>
          <a:p>
            <a:fld id="{B0F76EF8-0209-C949-9DAA-A21557B1487A}" type="datetimeFigureOut">
              <a:rPr lang="en-US" smtClean="0">
                <a:latin typeface="Constantia"/>
              </a:rPr>
              <a:pPr/>
              <a:t>10/21/2022</a:t>
            </a:fld>
            <a:endParaRPr lang="en-US" dirty="0">
              <a:latin typeface="Constantia"/>
            </a:endParaRPr>
          </a:p>
        </p:txBody>
      </p:sp>
      <p:sp>
        <p:nvSpPr>
          <p:cNvPr id="6" name="Footer Placeholder 21"/>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spTree>
    <p:extLst>
      <p:ext uri="{BB962C8B-B14F-4D97-AF65-F5344CB8AC3E}">
        <p14:creationId xmlns:p14="http://schemas.microsoft.com/office/powerpoint/2010/main" val="20541278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143000"/>
          </a:xfrm>
        </p:spPr>
        <p:txBody>
          <a:bodyPr>
            <a:normAutofit/>
          </a:bodyPr>
          <a:lstStyle>
            <a:lvl1pPr>
              <a:defRPr sz="3200" baseline="0"/>
            </a:lvl1pPr>
          </a:lstStyle>
          <a:p>
            <a:r>
              <a:rPr lang="en-US" dirty="0"/>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fld id="{B0F76EF8-0209-C949-9DAA-A21557B1487A}" type="datetimeFigureOut">
              <a:rPr lang="en-US" smtClean="0">
                <a:latin typeface="Constantia"/>
              </a:rPr>
              <a:pPr/>
              <a:t>10/21/2022</a:t>
            </a:fld>
            <a:endParaRPr lang="en-US" dirty="0">
              <a:latin typeface="Constantia"/>
            </a:endParaRPr>
          </a:p>
        </p:txBody>
      </p:sp>
      <p:sp>
        <p:nvSpPr>
          <p:cNvPr id="8" name="Footer Placeholder 21"/>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9" name="Slide Number Placeholder 17"/>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spTree>
    <p:extLst>
      <p:ext uri="{BB962C8B-B14F-4D97-AF65-F5344CB8AC3E}">
        <p14:creationId xmlns:p14="http://schemas.microsoft.com/office/powerpoint/2010/main" val="35616013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400" b="0">
                <a:ln>
                  <a:noFill/>
                </a:ln>
                <a:solidFill>
                  <a:schemeClr val="tx2"/>
                </a:solidFill>
                <a:effectLst/>
                <a:latin typeface="Arial" pitchFamily="34" charset="0"/>
                <a:ea typeface="+mj-ea"/>
                <a:cs typeface="Arial" pitchFamily="34" charset="0"/>
              </a:defRPr>
            </a:lvl1pPr>
          </a:lstStyle>
          <a:p>
            <a:r>
              <a:rPr lang="en-US"/>
              <a:t>Click to edit Master title style</a:t>
            </a:r>
            <a:endParaRPr lang="en-US" dirty="0"/>
          </a:p>
        </p:txBody>
      </p:sp>
      <p:sp>
        <p:nvSpPr>
          <p:cNvPr id="3" name="Date Placeholder 9"/>
          <p:cNvSpPr>
            <a:spLocks noGrp="1"/>
          </p:cNvSpPr>
          <p:nvPr>
            <p:ph type="dt" sz="half" idx="10"/>
          </p:nvPr>
        </p:nvSpPr>
        <p:spPr/>
        <p:txBody>
          <a:bodyPr/>
          <a:lstStyle>
            <a:lvl1pPr>
              <a:defRPr/>
            </a:lvl1pPr>
          </a:lstStyle>
          <a:p>
            <a:fld id="{B0F76EF8-0209-C949-9DAA-A21557B1487A}" type="datetimeFigureOut">
              <a:rPr lang="en-US" smtClean="0">
                <a:latin typeface="Constantia"/>
              </a:rPr>
              <a:pPr/>
              <a:t>10/21/2022</a:t>
            </a:fld>
            <a:endParaRPr lang="en-US" dirty="0">
              <a:latin typeface="Constantia"/>
            </a:endParaRPr>
          </a:p>
        </p:txBody>
      </p:sp>
      <p:sp>
        <p:nvSpPr>
          <p:cNvPr id="4" name="Footer Placeholder 21"/>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5" name="Slide Number Placeholder 17"/>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spTree>
    <p:extLst>
      <p:ext uri="{BB962C8B-B14F-4D97-AF65-F5344CB8AC3E}">
        <p14:creationId xmlns:p14="http://schemas.microsoft.com/office/powerpoint/2010/main" val="8371749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B0F76EF8-0209-C949-9DAA-A21557B1487A}" type="datetimeFigureOut">
              <a:rPr lang="en-US" smtClean="0">
                <a:latin typeface="Constantia"/>
              </a:rPr>
              <a:pPr/>
              <a:t>10/21/2022</a:t>
            </a:fld>
            <a:endParaRPr lang="en-US" dirty="0">
              <a:latin typeface="Constantia"/>
            </a:endParaRPr>
          </a:p>
        </p:txBody>
      </p:sp>
      <p:sp>
        <p:nvSpPr>
          <p:cNvPr id="3" name="Footer Placeholder 21"/>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4" name="Slide Number Placeholder 17"/>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spTree>
    <p:extLst>
      <p:ext uri="{BB962C8B-B14F-4D97-AF65-F5344CB8AC3E}">
        <p14:creationId xmlns:p14="http://schemas.microsoft.com/office/powerpoint/2010/main" val="16642176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Date Placeholder 9"/>
          <p:cNvSpPr>
            <a:spLocks noGrp="1"/>
          </p:cNvSpPr>
          <p:nvPr>
            <p:ph type="dt" sz="half" idx="10"/>
          </p:nvPr>
        </p:nvSpPr>
        <p:spPr/>
        <p:txBody>
          <a:bodyPr/>
          <a:lstStyle>
            <a:lvl1pPr>
              <a:defRPr/>
            </a:lvl1pPr>
          </a:lstStyle>
          <a:p>
            <a:fld id="{B0F76EF8-0209-C949-9DAA-A21557B1487A}" type="datetimeFigureOut">
              <a:rPr lang="en-US" smtClean="0">
                <a:latin typeface="Constantia"/>
              </a:rPr>
              <a:pPr/>
              <a:t>10/21/2022</a:t>
            </a:fld>
            <a:endParaRPr lang="en-US" dirty="0">
              <a:latin typeface="Constantia"/>
            </a:endParaRPr>
          </a:p>
        </p:txBody>
      </p:sp>
      <p:sp>
        <p:nvSpPr>
          <p:cNvPr id="4" name="Footer Placeholder 21"/>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5" name="Slide Number Placeholder 17"/>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pic>
        <p:nvPicPr>
          <p:cNvPr id="6" name="Picture 9" descr="ESAC Inc Logo_July_2010"/>
          <p:cNvPicPr>
            <a:picLocks noChangeAspect="1" noChangeArrowheads="1"/>
          </p:cNvPicPr>
          <p:nvPr/>
        </p:nvPicPr>
        <p:blipFill>
          <a:blip r:embed="rId2" cstate="print"/>
          <a:srcRect/>
          <a:stretch>
            <a:fillRect/>
          </a:stretch>
        </p:blipFill>
        <p:spPr bwMode="auto">
          <a:xfrm>
            <a:off x="9448800" y="6096001"/>
            <a:ext cx="2218267" cy="619125"/>
          </a:xfrm>
          <a:prstGeom prst="rect">
            <a:avLst/>
          </a:prstGeom>
          <a:noFill/>
          <a:ln w="9525">
            <a:noFill/>
            <a:miter lim="800000"/>
            <a:headEnd/>
            <a:tailEnd/>
          </a:ln>
        </p:spPr>
      </p:pic>
    </p:spTree>
    <p:extLst>
      <p:ext uri="{BB962C8B-B14F-4D97-AF65-F5344CB8AC3E}">
        <p14:creationId xmlns:p14="http://schemas.microsoft.com/office/powerpoint/2010/main" val="18410176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Arial" pitchFamily="34" charset="0"/>
                <a:ea typeface="+mj-ea"/>
                <a:cs typeface="Arial" pitchFamily="34" charset="0"/>
              </a:defRPr>
            </a:lvl1pPr>
          </a:lstStyle>
          <a:p>
            <a:r>
              <a:rPr lang="en-US"/>
              <a:t>Click to edit Master title style</a:t>
            </a:r>
            <a:endParaRPr lang="en-US" dirty="0"/>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9"/>
          <p:cNvSpPr>
            <a:spLocks noGrp="1"/>
          </p:cNvSpPr>
          <p:nvPr>
            <p:ph type="dt" sz="half" idx="10"/>
          </p:nvPr>
        </p:nvSpPr>
        <p:spPr/>
        <p:txBody>
          <a:bodyPr/>
          <a:lstStyle>
            <a:lvl1pPr>
              <a:defRPr/>
            </a:lvl1pPr>
          </a:lstStyle>
          <a:p>
            <a:fld id="{B0F76EF8-0209-C949-9DAA-A21557B1487A}" type="datetimeFigureOut">
              <a:rPr lang="en-US" smtClean="0">
                <a:latin typeface="Constantia"/>
              </a:rPr>
              <a:pPr/>
              <a:t>10/21/2022</a:t>
            </a:fld>
            <a:endParaRPr lang="en-US" dirty="0">
              <a:latin typeface="Constantia"/>
            </a:endParaRPr>
          </a:p>
        </p:txBody>
      </p:sp>
      <p:sp>
        <p:nvSpPr>
          <p:cNvPr id="6" name="Footer Placeholder 21"/>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spTree>
    <p:extLst>
      <p:ext uri="{BB962C8B-B14F-4D97-AF65-F5344CB8AC3E}">
        <p14:creationId xmlns:p14="http://schemas.microsoft.com/office/powerpoint/2010/main" val="37473490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a:spLocks/>
          </p:cNvSpPr>
          <p:nvPr/>
        </p:nvSpPr>
        <p:spPr bwMode="auto">
          <a:xfrm rot="420000" flipV="1">
            <a:off x="4220633" y="1108075"/>
            <a:ext cx="7010400" cy="4114800"/>
          </a:xfrm>
          <a:custGeom>
            <a:avLst/>
            <a:gdLst>
              <a:gd name="T0" fmla="*/ 0 w 5257800"/>
              <a:gd name="T1" fmla="*/ 0 h 4114800"/>
              <a:gd name="T2" fmla="*/ 5107772 w 5257800"/>
              <a:gd name="T3" fmla="*/ 0 h 4114800"/>
              <a:gd name="T4" fmla="*/ 5257800 w 5257800"/>
              <a:gd name="T5" fmla="*/ 150026 h 4114800"/>
              <a:gd name="T6" fmla="*/ 5257800 w 5257800"/>
              <a:gd name="T7" fmla="*/ 4114800 h 4114800"/>
              <a:gd name="T8" fmla="*/ 0 w 5257800"/>
              <a:gd name="T9" fmla="*/ 4114800 h 4114800"/>
              <a:gd name="T10" fmla="*/ 0 w 5257800"/>
              <a:gd name="T11" fmla="*/ 0 h 4114800"/>
              <a:gd name="T12" fmla="*/ 0 w 5257800"/>
              <a:gd name="T13" fmla="*/ 0 h 4114800"/>
              <a:gd name="T14" fmla="*/ 0 60000 65536"/>
              <a:gd name="T15" fmla="*/ 0 60000 65536"/>
              <a:gd name="T16" fmla="*/ 0 60000 65536"/>
              <a:gd name="T17" fmla="*/ 0 60000 65536"/>
              <a:gd name="T18" fmla="*/ 0 60000 65536"/>
              <a:gd name="T19" fmla="*/ 0 60000 65536"/>
              <a:gd name="T20" fmla="*/ 0 60000 65536"/>
              <a:gd name="T21" fmla="*/ 0 w 5257800"/>
              <a:gd name="T22" fmla="*/ 0 h 4114800"/>
              <a:gd name="T23" fmla="*/ 5257800 w 5257800"/>
              <a:gd name="T24" fmla="*/ 4114800 h 4114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cmpd="sng">
            <a:solidFill>
              <a:srgbClr val="C0C0C0"/>
            </a:solidFill>
            <a:prstDash val="solid"/>
            <a:round/>
            <a:headEnd/>
            <a:tailEnd/>
          </a:ln>
          <a:effectLst>
            <a:outerShdw dist="38500" dir="7500041" sx="98500" sy="100079" kx="99984" algn="tl" rotWithShape="0">
              <a:srgbClr val="000000">
                <a:alpha val="25000"/>
              </a:srgbClr>
            </a:outerShdw>
          </a:effectLst>
        </p:spPr>
        <p:txBody>
          <a:bodyPr anchor="ctr"/>
          <a:lstStyle/>
          <a:p>
            <a:pPr defTabSz="457200"/>
            <a:endParaRPr lang="en-US" sz="1800" dirty="0">
              <a:solidFill>
                <a:prstClr val="black"/>
              </a:solidFill>
              <a:latin typeface="Constantia"/>
            </a:endParaRPr>
          </a:p>
        </p:txBody>
      </p:sp>
      <p:sp>
        <p:nvSpPr>
          <p:cNvPr id="6" name="Right Triangle 14"/>
          <p:cNvSpPr>
            <a:spLocks noChangeArrowheads="1"/>
          </p:cNvSpPr>
          <p:nvPr/>
        </p:nvSpPr>
        <p:spPr bwMode="auto">
          <a:xfrm rot="420000" flipV="1">
            <a:off x="10672234" y="5359401"/>
            <a:ext cx="207433" cy="155575"/>
          </a:xfrm>
          <a:prstGeom prst="rtTriangle">
            <a:avLst/>
          </a:prstGeom>
          <a:solidFill>
            <a:srgbClr val="FFFFFF"/>
          </a:solidFill>
          <a:ln w="12700">
            <a:solidFill>
              <a:srgbClr val="FFFFFF"/>
            </a:solidFill>
            <a:bevel/>
            <a:headEnd/>
            <a:tailEnd/>
          </a:ln>
          <a:effectLst>
            <a:outerShdw dist="6350" dir="12899787" algn="tl" rotWithShape="0">
              <a:srgbClr val="808080">
                <a:alpha val="46999"/>
              </a:srgbClr>
            </a:outerShdw>
          </a:effectLst>
        </p:spPr>
        <p:txBody>
          <a:bodyPr anchor="ctr"/>
          <a:lstStyle/>
          <a:p>
            <a:pPr algn="ctr" defTabSz="457200"/>
            <a:endParaRPr lang="en-US" sz="1800" dirty="0">
              <a:solidFill>
                <a:srgbClr val="FFFFFF"/>
              </a:solidFill>
              <a:latin typeface="Constantia" pitchFamily="18" charset="0"/>
            </a:endParaRPr>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457200">
              <a:defRPr/>
            </a:pPr>
            <a:endParaRPr lang="en-US" sz="1800" dirty="0">
              <a:solidFill>
                <a:prstClr val="black"/>
              </a:solidFill>
              <a:latin typeface="Constantia"/>
            </a:endParaRPr>
          </a:p>
        </p:txBody>
      </p:sp>
      <p:sp>
        <p:nvSpPr>
          <p:cNvPr id="8" name="Freeform 7"/>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457200">
              <a:defRPr/>
            </a:pPr>
            <a:endParaRPr lang="en-US" sz="1800" dirty="0">
              <a:solidFill>
                <a:prstClr val="black"/>
              </a:solidFill>
              <a:latin typeface="Constantia"/>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Drag picture to placeholder or click icon to add</a:t>
            </a:r>
          </a:p>
        </p:txBody>
      </p:sp>
      <p:sp>
        <p:nvSpPr>
          <p:cNvPr id="9" name="Date Placeholder 4"/>
          <p:cNvSpPr>
            <a:spLocks noGrp="1"/>
          </p:cNvSpPr>
          <p:nvPr>
            <p:ph type="dt" sz="half" idx="10"/>
          </p:nvPr>
        </p:nvSpPr>
        <p:spPr/>
        <p:txBody>
          <a:bodyPr/>
          <a:lstStyle>
            <a:lvl1pPr>
              <a:defRPr/>
            </a:lvl1pPr>
          </a:lstStyle>
          <a:p>
            <a:fld id="{B0F76EF8-0209-C949-9DAA-A21557B1487A}" type="datetimeFigureOut">
              <a:rPr lang="en-US" smtClean="0">
                <a:latin typeface="Constantia"/>
              </a:rPr>
              <a:pPr/>
              <a:t>10/21/2022</a:t>
            </a:fld>
            <a:endParaRPr lang="en-US" dirty="0">
              <a:latin typeface="Constantia"/>
            </a:endParaRPr>
          </a:p>
        </p:txBody>
      </p:sp>
      <p:sp>
        <p:nvSpPr>
          <p:cNvPr id="10" name="Footer Placeholder 5"/>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11" name="Slide Number Placeholder 6"/>
          <p:cNvSpPr>
            <a:spLocks noGrp="1"/>
          </p:cNvSpPr>
          <p:nvPr>
            <p:ph type="sldNum" sz="quarter" idx="12"/>
          </p:nvPr>
        </p:nvSpPr>
        <p:spPr>
          <a:xfrm>
            <a:off x="10769600" y="6356351"/>
            <a:ext cx="812800" cy="365125"/>
          </a:xfrm>
        </p:spPr>
        <p:txBody>
          <a:bodyPr/>
          <a:lstStyle>
            <a:lvl1pPr>
              <a:defRPr/>
            </a:lvl1pPr>
          </a:lstStyle>
          <a:p>
            <a:fld id="{1A984B47-0E05-734E-BA01-58F1CC94543B}" type="slidenum">
              <a:rPr lang="en-US" smtClean="0">
                <a:latin typeface="Constantia"/>
              </a:rPr>
              <a:pPr/>
              <a:t>‹#›</a:t>
            </a:fld>
            <a:endParaRPr lang="en-US" dirty="0">
              <a:latin typeface="Constantia"/>
            </a:endParaRPr>
          </a:p>
        </p:txBody>
      </p:sp>
      <p:pic>
        <p:nvPicPr>
          <p:cNvPr id="12" name="Picture 9" descr="ESAC Inc Logo_July_2010"/>
          <p:cNvPicPr>
            <a:picLocks noChangeAspect="1" noChangeArrowheads="1"/>
          </p:cNvPicPr>
          <p:nvPr/>
        </p:nvPicPr>
        <p:blipFill>
          <a:blip r:embed="rId2" cstate="print"/>
          <a:srcRect/>
          <a:stretch>
            <a:fillRect/>
          </a:stretch>
        </p:blipFill>
        <p:spPr bwMode="auto">
          <a:xfrm>
            <a:off x="9448800" y="6096001"/>
            <a:ext cx="2218267" cy="619125"/>
          </a:xfrm>
          <a:prstGeom prst="rect">
            <a:avLst/>
          </a:prstGeom>
          <a:noFill/>
          <a:ln w="9525">
            <a:noFill/>
            <a:miter lim="800000"/>
            <a:headEnd/>
            <a:tailEnd/>
          </a:ln>
        </p:spPr>
      </p:pic>
    </p:spTree>
    <p:extLst>
      <p:ext uri="{BB962C8B-B14F-4D97-AF65-F5344CB8AC3E}">
        <p14:creationId xmlns:p14="http://schemas.microsoft.com/office/powerpoint/2010/main" val="24400588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p:txBody>
          <a:bodyPr/>
          <a:lstStyle>
            <a:lvl1pPr>
              <a:defRPr/>
            </a:lvl1pPr>
          </a:lstStyle>
          <a:p>
            <a:fld id="{B0F76EF8-0209-C949-9DAA-A21557B1487A}" type="datetimeFigureOut">
              <a:rPr lang="en-US" smtClean="0">
                <a:latin typeface="Constantia"/>
              </a:rPr>
              <a:pPr/>
              <a:t>10/21/2022</a:t>
            </a:fld>
            <a:endParaRPr lang="en-US" dirty="0">
              <a:latin typeface="Constantia"/>
            </a:endParaRPr>
          </a:p>
        </p:txBody>
      </p:sp>
      <p:sp>
        <p:nvSpPr>
          <p:cNvPr id="5" name="Footer Placeholder 21"/>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spTree>
    <p:extLst>
      <p:ext uri="{BB962C8B-B14F-4D97-AF65-F5344CB8AC3E}">
        <p14:creationId xmlns:p14="http://schemas.microsoft.com/office/powerpoint/2010/main" val="28823904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p:txBody>
          <a:bodyPr/>
          <a:lstStyle>
            <a:lvl1pPr>
              <a:defRPr/>
            </a:lvl1pPr>
          </a:lstStyle>
          <a:p>
            <a:fld id="{B0F76EF8-0209-C949-9DAA-A21557B1487A}" type="datetimeFigureOut">
              <a:rPr lang="en-US" smtClean="0">
                <a:latin typeface="Constantia"/>
              </a:rPr>
              <a:pPr/>
              <a:t>10/21/2022</a:t>
            </a:fld>
            <a:endParaRPr lang="en-US" dirty="0">
              <a:latin typeface="Constantia"/>
            </a:endParaRPr>
          </a:p>
        </p:txBody>
      </p:sp>
      <p:sp>
        <p:nvSpPr>
          <p:cNvPr id="5" name="Footer Placeholder 21"/>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spTree>
    <p:extLst>
      <p:ext uri="{BB962C8B-B14F-4D97-AF65-F5344CB8AC3E}">
        <p14:creationId xmlns:p14="http://schemas.microsoft.com/office/powerpoint/2010/main" val="1188266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2FE1F-C44F-4107-90AC-E84481BC9B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C3E6FF-0FE1-450E-81D9-EFD0816483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28E3DB-107F-4DA2-85A1-11FC817AA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850D21-C050-4585-8974-D45FE6F8DE6D}"/>
              </a:ext>
            </a:extLst>
          </p:cNvPr>
          <p:cNvSpPr>
            <a:spLocks noGrp="1"/>
          </p:cNvSpPr>
          <p:nvPr>
            <p:ph type="dt" sz="half" idx="10"/>
          </p:nvPr>
        </p:nvSpPr>
        <p:spPr/>
        <p:txBody>
          <a:bodyPr/>
          <a:lstStyle/>
          <a:p>
            <a:fld id="{3FF0C18A-4C29-4697-9CC7-DD271098DDF9}" type="datetimeFigureOut">
              <a:rPr lang="en-US" smtClean="0"/>
              <a:t>10/21/2022</a:t>
            </a:fld>
            <a:endParaRPr lang="en-US" dirty="0"/>
          </a:p>
        </p:txBody>
      </p:sp>
      <p:sp>
        <p:nvSpPr>
          <p:cNvPr id="6" name="Footer Placeholder 5">
            <a:extLst>
              <a:ext uri="{FF2B5EF4-FFF2-40B4-BE49-F238E27FC236}">
                <a16:creationId xmlns:a16="http://schemas.microsoft.com/office/drawing/2014/main" id="{AD2241B0-02CF-4B87-9228-596A9863DA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75D476-F3CA-43C8-8AE2-EC506F79DE0C}"/>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0991001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1_Picture with Caption">
    <p:spTree>
      <p:nvGrpSpPr>
        <p:cNvPr id="1" name=""/>
        <p:cNvGrpSpPr/>
        <p:nvPr/>
      </p:nvGrpSpPr>
      <p:grpSpPr>
        <a:xfrm>
          <a:off x="0" y="0"/>
          <a:ext cx="0" cy="0"/>
          <a:chOff x="0" y="0"/>
          <a:chExt cx="0" cy="0"/>
        </a:xfrm>
      </p:grpSpPr>
      <p:sp>
        <p:nvSpPr>
          <p:cNvPr id="6" name="Right Triangle 14"/>
          <p:cNvSpPr>
            <a:spLocks noChangeArrowheads="1"/>
          </p:cNvSpPr>
          <p:nvPr/>
        </p:nvSpPr>
        <p:spPr bwMode="auto">
          <a:xfrm rot="420000" flipV="1">
            <a:off x="10672234" y="5359401"/>
            <a:ext cx="207433" cy="155575"/>
          </a:xfrm>
          <a:prstGeom prst="rtTriangle">
            <a:avLst/>
          </a:prstGeom>
          <a:solidFill>
            <a:srgbClr val="FFFFFF"/>
          </a:solidFill>
          <a:ln w="12700">
            <a:solidFill>
              <a:srgbClr val="FFFFFF"/>
            </a:solidFill>
            <a:bevel/>
            <a:headEnd/>
            <a:tailEnd/>
          </a:ln>
          <a:effectLst>
            <a:outerShdw dist="6350" dir="12899787" algn="tl" rotWithShape="0">
              <a:srgbClr val="808080">
                <a:alpha val="46999"/>
              </a:srgbClr>
            </a:outerShdw>
          </a:effectLst>
        </p:spPr>
        <p:txBody>
          <a:bodyPr anchor="ctr"/>
          <a:lstStyle/>
          <a:p>
            <a:pPr algn="ctr" defTabSz="457200"/>
            <a:endParaRPr lang="en-US" sz="1800" dirty="0">
              <a:solidFill>
                <a:srgbClr val="FFFFFF"/>
              </a:solidFill>
              <a:latin typeface="Constantia" pitchFamily="18" charset="0"/>
            </a:endParaRPr>
          </a:p>
        </p:txBody>
      </p:sp>
    </p:spTree>
    <p:extLst>
      <p:ext uri="{BB962C8B-B14F-4D97-AF65-F5344CB8AC3E}">
        <p14:creationId xmlns:p14="http://schemas.microsoft.com/office/powerpoint/2010/main" val="743606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61DD9-F54C-4B91-91F7-09BEFF9DBF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D64CCB-BF1C-4539-8CFE-050D43057D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A354720-C3D1-46F1-BEE9-20EEC9346F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F98E42-E34C-4273-A4BD-7100922E7A79}"/>
              </a:ext>
            </a:extLst>
          </p:cNvPr>
          <p:cNvSpPr>
            <a:spLocks noGrp="1"/>
          </p:cNvSpPr>
          <p:nvPr>
            <p:ph type="dt" sz="half" idx="10"/>
          </p:nvPr>
        </p:nvSpPr>
        <p:spPr/>
        <p:txBody>
          <a:bodyPr/>
          <a:lstStyle/>
          <a:p>
            <a:fld id="{3FF0C18A-4C29-4697-9CC7-DD271098DDF9}" type="datetimeFigureOut">
              <a:rPr lang="en-US" smtClean="0"/>
              <a:t>10/21/2022</a:t>
            </a:fld>
            <a:endParaRPr lang="en-US" dirty="0"/>
          </a:p>
        </p:txBody>
      </p:sp>
      <p:sp>
        <p:nvSpPr>
          <p:cNvPr id="6" name="Footer Placeholder 5">
            <a:extLst>
              <a:ext uri="{FF2B5EF4-FFF2-40B4-BE49-F238E27FC236}">
                <a16:creationId xmlns:a16="http://schemas.microsoft.com/office/drawing/2014/main" id="{20FCD466-BF45-49CA-B2B8-F8CE534EAE6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25B80A-86F7-4ACC-9D3C-5B249FCEFE2D}"/>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496935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4.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6.tiff"/><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theme" Target="../theme/theme5.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6" Type="http://schemas.openxmlformats.org/officeDocument/2006/relationships/image" Target="../media/image10.jp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9.pn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D437E6-FB29-41B9-8AD8-7AAA92FD1B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39E7FA-80B0-4FB1-851A-7079A3B1BC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79F94-08B0-4347-9E06-686CA1A838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0C18A-4C29-4697-9CC7-DD271098DDF9}" type="datetimeFigureOut">
              <a:rPr lang="en-US" smtClean="0"/>
              <a:t>10/21/2022</a:t>
            </a:fld>
            <a:endParaRPr lang="en-US" dirty="0"/>
          </a:p>
        </p:txBody>
      </p:sp>
      <p:sp>
        <p:nvSpPr>
          <p:cNvPr id="5" name="Footer Placeholder 4">
            <a:extLst>
              <a:ext uri="{FF2B5EF4-FFF2-40B4-BE49-F238E27FC236}">
                <a16:creationId xmlns:a16="http://schemas.microsoft.com/office/drawing/2014/main" id="{F846B8CA-E87A-425C-9847-6301CE295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207BEB-087A-4FDD-885C-0BEDFA9CC8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229F5-FFF0-4246-8224-30069D4A7BA3}" type="slidenum">
              <a:rPr lang="en-US" smtClean="0"/>
              <a:t>‹#›</a:t>
            </a:fld>
            <a:endParaRPr lang="en-US" dirty="0"/>
          </a:p>
        </p:txBody>
      </p:sp>
    </p:spTree>
    <p:extLst>
      <p:ext uri="{BB962C8B-B14F-4D97-AF65-F5344CB8AC3E}">
        <p14:creationId xmlns:p14="http://schemas.microsoft.com/office/powerpoint/2010/main" val="167259516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54" r:id="rId15"/>
    <p:sldLayoutId id="214748375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E96D-A649-FE41-B0C7-DC62002BD7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31AD3C-4B1E-9640-A142-D005D4AE47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507EA-C857-9949-AD1B-06E9EE7A03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39FBC-9559-854A-9E42-D61F16AE6318}" type="datetimeFigureOut">
              <a:rPr lang="en-US" smtClean="0"/>
              <a:t>10/21/2022</a:t>
            </a:fld>
            <a:endParaRPr lang="en-US" dirty="0"/>
          </a:p>
        </p:txBody>
      </p:sp>
      <p:sp>
        <p:nvSpPr>
          <p:cNvPr id="5" name="Footer Placeholder 4">
            <a:extLst>
              <a:ext uri="{FF2B5EF4-FFF2-40B4-BE49-F238E27FC236}">
                <a16:creationId xmlns:a16="http://schemas.microsoft.com/office/drawing/2014/main" id="{6AFD9368-7288-4848-AA42-9B8B23BDAB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5608569-3210-E843-AFF0-595E479911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F2F74-FA48-2146-95CA-D552168A46DD}" type="slidenum">
              <a:rPr lang="en-US" smtClean="0"/>
              <a:t>‹#›</a:t>
            </a:fld>
            <a:endParaRPr lang="en-US" dirty="0"/>
          </a:p>
        </p:txBody>
      </p:sp>
    </p:spTree>
    <p:extLst>
      <p:ext uri="{BB962C8B-B14F-4D97-AF65-F5344CB8AC3E}">
        <p14:creationId xmlns:p14="http://schemas.microsoft.com/office/powerpoint/2010/main" val="392456508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6DA3-355D-4205-A8FE-CC73B70FC064}" type="datetimeFigureOut">
              <a:rPr lang="en-US" smtClean="0"/>
              <a:pPr/>
              <a:t>10/21/2022</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105431809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6DA3-355D-4205-A8FE-CC73B70FC064}" type="datetimeFigureOut">
              <a:rPr lang="en-US" smtClean="0"/>
              <a:pPr/>
              <a:t>10/21/2022</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dirty="0"/>
          </a:p>
        </p:txBody>
      </p:sp>
      <p:pic>
        <p:nvPicPr>
          <p:cNvPr id="11" name="Picture 2" descr="Z:\ G R A P H I C  E L E M E N T S\Logos\DHHS\GIF PNG files\DHHS logo black.png">
            <a:extLst>
              <a:ext uri="{FF2B5EF4-FFF2-40B4-BE49-F238E27FC236}">
                <a16:creationId xmlns:a16="http://schemas.microsoft.com/office/drawing/2014/main" id="{21470569-A73E-465D-A858-18491C049A4B}"/>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8559800" y="5744871"/>
            <a:ext cx="822960" cy="845747"/>
          </a:xfrm>
          <a:prstGeom prst="rect">
            <a:avLst/>
          </a:prstGeom>
          <a:noFill/>
        </p:spPr>
      </p:pic>
      <p:pic>
        <p:nvPicPr>
          <p:cNvPr id="12" name="Picture 2" descr="Z:\ G R A P H I C  E L E M E N T S\Logos\niddk\2013\NIH_NIDDK_Master_Logo\NIH_NIDDK_Master_Logo_2Color copy.png">
            <a:extLst>
              <a:ext uri="{FF2B5EF4-FFF2-40B4-BE49-F238E27FC236}">
                <a16:creationId xmlns:a16="http://schemas.microsoft.com/office/drawing/2014/main" id="{75D19FBD-7BFB-4F8D-A8DC-45F8CF9DCBE4}"/>
              </a:ext>
            </a:extLst>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9550400" y="5891008"/>
            <a:ext cx="2286000" cy="509792"/>
          </a:xfrm>
          <a:prstGeom prst="rect">
            <a:avLst/>
          </a:prstGeom>
          <a:noFill/>
        </p:spPr>
      </p:pic>
      <p:pic>
        <p:nvPicPr>
          <p:cNvPr id="13" name="Picture 12">
            <a:extLst>
              <a:ext uri="{FF2B5EF4-FFF2-40B4-BE49-F238E27FC236}">
                <a16:creationId xmlns:a16="http://schemas.microsoft.com/office/drawing/2014/main" id="{BF6ACA18-AB6A-9E4E-9DFF-95BFE851064C}"/>
              </a:ext>
            </a:extLst>
          </p:cNvPr>
          <p:cNvPicPr>
            <a:picLocks noChangeAspect="1"/>
          </p:cNvPicPr>
          <p:nvPr userDrawn="1"/>
        </p:nvPicPr>
        <p:blipFill rotWithShape="1">
          <a:blip r:embed="rId15"/>
          <a:srcRect t="2" r="73239" b="-24667"/>
          <a:stretch/>
        </p:blipFill>
        <p:spPr>
          <a:xfrm>
            <a:off x="450508" y="5803576"/>
            <a:ext cx="1438607" cy="73152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743249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9" r:id="rId5"/>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E"/>
        </a:solidFill>
        <a:effectLst/>
      </p:bgPr>
    </p:bg>
    <p:spTree>
      <p:nvGrpSpPr>
        <p:cNvPr id="1" name=""/>
        <p:cNvGrpSpPr/>
        <p:nvPr/>
      </p:nvGrpSpPr>
      <p:grpSpPr>
        <a:xfrm>
          <a:off x="0" y="0"/>
          <a:ext cx="0" cy="0"/>
          <a:chOff x="0" y="0"/>
          <a:chExt cx="0" cy="0"/>
        </a:xfrm>
      </p:grpSpPr>
      <p:pic>
        <p:nvPicPr>
          <p:cNvPr id="6" name="Picture 5" descr="Top-Hexagon-Vitality-Green.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7" name="Picture 6" descr="Bottom Gradient Bar.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8"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10" name="Title 4"/>
          <p:cNvSpPr txBox="1">
            <a:spLocks/>
          </p:cNvSpPr>
          <p:nvPr userDrawn="1"/>
        </p:nvSpPr>
        <p:spPr>
          <a:xfrm>
            <a:off x="643467" y="495300"/>
            <a:ext cx="10634133" cy="1143000"/>
          </a:xfrm>
          <a:prstGeom prst="rect">
            <a:avLst/>
          </a:prstGeom>
        </p:spPr>
        <p:txBody>
          <a:bodyPr vert="horz"/>
          <a:lstStyle>
            <a:lvl1pPr algn="l" defTabSz="914400" rtl="0" eaLnBrk="1" latinLnBrk="0" hangingPunct="1">
              <a:spcBef>
                <a:spcPct val="0"/>
              </a:spcBef>
              <a:buNone/>
              <a:defRPr sz="3600" b="1" kern="1200">
                <a:solidFill>
                  <a:srgbClr val="00AC4E"/>
                </a:solidFill>
                <a:latin typeface="Ubuntu"/>
                <a:ea typeface="+mj-ea"/>
                <a:cs typeface="Ubuntu"/>
              </a:defRPr>
            </a:lvl1pPr>
          </a:lstStyle>
          <a:p>
            <a:r>
              <a:rPr lang="en-US" sz="4800" dirty="0"/>
              <a:t>Click to edit Master title style</a:t>
            </a:r>
          </a:p>
        </p:txBody>
      </p:sp>
      <p:sp>
        <p:nvSpPr>
          <p:cNvPr id="2" name="Text Placeholder 1"/>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852629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hf hdr="0" ftr="0" dt="0"/>
  <p:txStyles>
    <p:titleStyle>
      <a:lvl1pPr algn="l" defTabSz="1219170" rtl="0" eaLnBrk="1" latinLnBrk="0" hangingPunct="1">
        <a:spcBef>
          <a:spcPct val="0"/>
        </a:spcBef>
        <a:buNone/>
        <a:defRPr sz="4800" b="0" kern="1200">
          <a:solidFill>
            <a:srgbClr val="007A88"/>
          </a:solidFill>
          <a:latin typeface="Ubuntu"/>
          <a:ea typeface="+mj-ea"/>
          <a:cs typeface="Ubuntu"/>
        </a:defRPr>
      </a:lvl1pPr>
    </p:titleStyle>
    <p:bodyStyle>
      <a:lvl1pPr marL="389457" indent="-389457" algn="l" defTabSz="1219170" rtl="0" eaLnBrk="1" latinLnBrk="0" hangingPunct="1">
        <a:spcBef>
          <a:spcPts val="667"/>
        </a:spcBef>
        <a:buClr>
          <a:srgbClr val="00AC4E"/>
        </a:buClr>
        <a:buSzPct val="95000"/>
        <a:buFont typeface="+mj-lt"/>
        <a:buAutoNum type="arabicPeriod"/>
        <a:defRPr sz="2667" kern="1200">
          <a:solidFill>
            <a:srgbClr val="393862"/>
          </a:solidFill>
          <a:latin typeface="Ubuntu"/>
          <a:ea typeface="+mn-ea"/>
          <a:cs typeface="Ubuntu"/>
        </a:defRPr>
      </a:lvl1pPr>
      <a:lvl2pPr marL="766214" indent="-380990" algn="l" defTabSz="1219170" rtl="0" eaLnBrk="1" latinLnBrk="0" hangingPunct="1">
        <a:spcBef>
          <a:spcPts val="667"/>
        </a:spcBef>
        <a:buClr>
          <a:schemeClr val="bg2"/>
        </a:buClr>
        <a:buSzPct val="90000"/>
        <a:buFont typeface="Wingdings 2" panose="05020102010507070707" pitchFamily="18" charset="2"/>
        <a:buChar char=""/>
        <a:defRPr sz="2400" kern="1200">
          <a:solidFill>
            <a:srgbClr val="393862"/>
          </a:solidFill>
          <a:latin typeface="Ubuntu"/>
          <a:ea typeface="+mn-ea"/>
          <a:cs typeface="Ubuntu"/>
        </a:defRPr>
      </a:lvl2pPr>
      <a:lvl3pPr marL="1071007" indent="-380990" algn="l" defTabSz="1219170" rtl="0" eaLnBrk="1" latinLnBrk="0" hangingPunct="1">
        <a:spcBef>
          <a:spcPts val="667"/>
        </a:spcBef>
        <a:buClr>
          <a:schemeClr val="tx2"/>
        </a:buClr>
        <a:buSzPct val="90000"/>
        <a:buFont typeface="Wingdings 2" panose="05020102010507070707" pitchFamily="18" charset="2"/>
        <a:buChar char=""/>
        <a:defRPr sz="2400" kern="1200">
          <a:solidFill>
            <a:srgbClr val="393862"/>
          </a:solidFill>
          <a:latin typeface="Ubuntu"/>
          <a:ea typeface="+mn-ea"/>
          <a:cs typeface="Ubuntu"/>
        </a:defRPr>
      </a:lvl3pPr>
      <a:lvl4pPr marL="1299601" indent="-304792" algn="l" defTabSz="1219170" rtl="0" eaLnBrk="1" latinLnBrk="0" hangingPunct="1">
        <a:spcBef>
          <a:spcPts val="667"/>
        </a:spcBef>
        <a:buClr>
          <a:schemeClr val="accent3"/>
        </a:buClr>
        <a:buSzPct val="90000"/>
        <a:buFont typeface="Wingdings 2" panose="05020102010507070707" pitchFamily="18" charset="2"/>
        <a:buChar char=""/>
        <a:defRPr sz="2400" kern="1200">
          <a:solidFill>
            <a:srgbClr val="393862"/>
          </a:solidFill>
          <a:latin typeface="Ubuntu"/>
          <a:ea typeface="+mn-ea"/>
          <a:cs typeface="Ubuntu"/>
        </a:defRPr>
      </a:lvl4pPr>
      <a:lvl5pPr marL="1604393" indent="-304792" algn="l" defTabSz="1219170" rtl="0" eaLnBrk="1" latinLnBrk="0" hangingPunct="1">
        <a:spcBef>
          <a:spcPts val="667"/>
        </a:spcBef>
        <a:buClr>
          <a:schemeClr val="accent6"/>
        </a:buClr>
        <a:buSzPct val="90000"/>
        <a:buFont typeface="Wingdings 2" panose="05020102010507070707" pitchFamily="18" charset="2"/>
        <a:buChar char=""/>
        <a:defRPr sz="2400" kern="1200">
          <a:solidFill>
            <a:srgbClr val="393862"/>
          </a:solidFill>
          <a:latin typeface="Ubuntu"/>
          <a:ea typeface="+mn-ea"/>
          <a:cs typeface="Ubuntu"/>
        </a:defRPr>
      </a:lvl5pPr>
      <a:lvl6pPr marL="1837221" indent="-304792" algn="l" defTabSz="1219170" rtl="0" eaLnBrk="1" latinLnBrk="0" hangingPunct="1">
        <a:spcBef>
          <a:spcPct val="20000"/>
        </a:spcBef>
        <a:buClr>
          <a:schemeClr val="accent1">
            <a:lumMod val="60000"/>
            <a:lumOff val="40000"/>
          </a:schemeClr>
        </a:buClr>
        <a:buSzPct val="75000"/>
        <a:buFont typeface="Wingdings" pitchFamily="2" charset="2"/>
        <a:buChar char=""/>
        <a:defRPr lang="en-US" sz="2400" kern="1200" dirty="0" smtClean="0">
          <a:solidFill>
            <a:schemeClr val="tx1">
              <a:lumMod val="65000"/>
              <a:lumOff val="35000"/>
            </a:schemeClr>
          </a:solidFill>
          <a:latin typeface="+mn-lt"/>
          <a:ea typeface="+mn-ea"/>
          <a:cs typeface="+mn-cs"/>
        </a:defRPr>
      </a:lvl6pPr>
      <a:lvl7pPr marL="2137780" indent="-304792" algn="l" defTabSz="1219170" rtl="0" eaLnBrk="1" latinLnBrk="0" hangingPunct="1">
        <a:spcBef>
          <a:spcPct val="20000"/>
        </a:spcBef>
        <a:buClr>
          <a:schemeClr val="accent1"/>
        </a:buClr>
        <a:buSzPct val="75000"/>
        <a:buFont typeface="Wingdings" pitchFamily="2" charset="2"/>
        <a:buChar char=""/>
        <a:defRPr lang="en-US" sz="2400" kern="1200" baseline="0" dirty="0" smtClean="0">
          <a:solidFill>
            <a:schemeClr val="tx1">
              <a:lumMod val="65000"/>
              <a:lumOff val="35000"/>
            </a:schemeClr>
          </a:solidFill>
          <a:latin typeface="+mn-lt"/>
          <a:ea typeface="+mn-ea"/>
          <a:cs typeface="+mn-cs"/>
        </a:defRPr>
      </a:lvl7pPr>
      <a:lvl8pPr marL="2440456" indent="-304792" algn="l" defTabSz="1219170" rtl="0" eaLnBrk="1" latinLnBrk="0" hangingPunct="1">
        <a:spcBef>
          <a:spcPct val="20000"/>
        </a:spcBef>
        <a:buClr>
          <a:schemeClr val="accent1">
            <a:lumMod val="60000"/>
            <a:lumOff val="40000"/>
          </a:schemeClr>
        </a:buClr>
        <a:buSzPct val="75000"/>
        <a:buFont typeface="Wingdings" pitchFamily="2" charset="2"/>
        <a:buChar char=""/>
        <a:defRPr lang="en-US" sz="2400" kern="1200" baseline="0" dirty="0" smtClean="0">
          <a:solidFill>
            <a:schemeClr val="tx1">
              <a:lumMod val="65000"/>
              <a:lumOff val="35000"/>
            </a:schemeClr>
          </a:solidFill>
          <a:latin typeface="+mn-lt"/>
          <a:ea typeface="+mn-ea"/>
          <a:cs typeface="+mn-cs"/>
        </a:defRPr>
      </a:lvl8pPr>
      <a:lvl9pPr marL="2743131" indent="-304792" algn="l" defTabSz="1219170" rtl="0" eaLnBrk="1" latinLnBrk="0" hangingPunct="1">
        <a:spcBef>
          <a:spcPct val="20000"/>
        </a:spcBef>
        <a:buClr>
          <a:schemeClr val="accent1"/>
        </a:buClr>
        <a:buSzPct val="75000"/>
        <a:buFont typeface="Wingdings" pitchFamily="2" charset="2"/>
        <a:buChar char=""/>
        <a:defRPr lang="en-US" sz="2400" kern="1200" baseline="0" dirty="0">
          <a:solidFill>
            <a:schemeClr val="tx1">
              <a:lumMod val="65000"/>
              <a:lumOff val="35000"/>
            </a:schemeClr>
          </a:solidFill>
          <a:latin typeface="+mn-lt"/>
          <a:ea typeface="+mn-ea"/>
          <a:cs typeface="+mn-cs"/>
        </a:defRPr>
      </a:lvl9pPr>
    </p:bodyStyle>
    <p:otherStyle>
      <a:defPPr>
        <a:defRP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1028" name="Title Placeholder 8"/>
          <p:cNvSpPr>
            <a:spLocks noGrp="1"/>
          </p:cNvSpPr>
          <p:nvPr>
            <p:ph type="title"/>
          </p:nvPr>
        </p:nvSpPr>
        <p:spPr bwMode="auto">
          <a:xfrm>
            <a:off x="609600" y="457201"/>
            <a:ext cx="10972800" cy="533395"/>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609600" y="1295401"/>
            <a:ext cx="109728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wrap="square" lIns="0" tIns="0" rIns="0" bIns="0" numCol="1" anchor="b" anchorCtr="0" compatLnSpc="1">
            <a:prstTxWarp prst="textNoShape">
              <a:avLst/>
            </a:prstTxWarp>
          </a:bodyPr>
          <a:lstStyle>
            <a:lvl1pPr algn="r">
              <a:defRPr sz="1200">
                <a:solidFill>
                  <a:srgbClr val="2C5490"/>
                </a:solidFill>
              </a:defRPr>
            </a:lvl1pPr>
          </a:lstStyle>
          <a:p>
            <a:pPr defTabSz="457200"/>
            <a:fld id="{B0F76EF8-0209-C949-9DAA-A21557B1487A}" type="datetimeFigureOut">
              <a:rPr lang="en-US" smtClean="0"/>
              <a:pPr defTabSz="457200"/>
              <a:t>10/21/2022</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itchFamily="34" charset="0"/>
                <a:ea typeface="ＭＳ Ｐゴシック" pitchFamily="34" charset="-128"/>
                <a:cs typeface="+mn-cs"/>
              </a:defRPr>
            </a:lvl1pPr>
          </a:lstStyle>
          <a:p>
            <a:pPr defTabSz="457200"/>
            <a:endParaRPr lang="en-US" dirty="0">
              <a:solidFill>
                <a:srgbClr val="2F5897">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wrap="square" lIns="0" tIns="0" rIns="0" bIns="0" numCol="1" anchor="b" anchorCtr="0" compatLnSpc="1">
            <a:prstTxWarp prst="textNoShape">
              <a:avLst/>
            </a:prstTxWarp>
          </a:bodyPr>
          <a:lstStyle>
            <a:lvl1pPr algn="r">
              <a:defRPr sz="1200">
                <a:solidFill>
                  <a:srgbClr val="2C5490"/>
                </a:solidFill>
              </a:defRPr>
            </a:lvl1pPr>
          </a:lstStyle>
          <a:p>
            <a:pPr defTabSz="457200"/>
            <a:fld id="{1A984B47-0E05-734E-BA01-58F1CC94543B}" type="slidenum">
              <a:rPr lang="en-US" smtClean="0"/>
              <a:pPr defTabSz="457200"/>
              <a:t>‹#›</a:t>
            </a:fld>
            <a:endParaRPr lang="en-US" dirty="0"/>
          </a:p>
        </p:txBody>
      </p:sp>
      <p:cxnSp>
        <p:nvCxnSpPr>
          <p:cNvPr id="1034" name="Straight Connector 3"/>
          <p:cNvCxnSpPr>
            <a:cxnSpLocks noChangeShapeType="1"/>
          </p:cNvCxnSpPr>
          <p:nvPr/>
        </p:nvCxnSpPr>
        <p:spPr bwMode="auto">
          <a:xfrm>
            <a:off x="203200" y="1066800"/>
            <a:ext cx="11785600" cy="0"/>
          </a:xfrm>
          <a:prstGeom prst="line">
            <a:avLst/>
          </a:prstGeom>
          <a:noFill/>
          <a:ln w="38100" cap="rnd">
            <a:solidFill>
              <a:schemeClr val="accent2"/>
            </a:solidFill>
            <a:round/>
            <a:headEnd/>
            <a:tailEnd/>
          </a:ln>
          <a:effectLst>
            <a:outerShdw dist="38100" dir="5400000" algn="t" rotWithShape="0">
              <a:srgbClr val="808080">
                <a:alpha val="39998"/>
              </a:srgbClr>
            </a:outerShdw>
          </a:effectLst>
        </p:spPr>
      </p:cxnSp>
    </p:spTree>
    <p:extLst>
      <p:ext uri="{BB962C8B-B14F-4D97-AF65-F5344CB8AC3E}">
        <p14:creationId xmlns:p14="http://schemas.microsoft.com/office/powerpoint/2010/main" val="240320108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txStyles>
    <p:titleStyle>
      <a:lvl1pPr algn="l" rtl="0" eaLnBrk="1" fontAlgn="base" hangingPunct="1">
        <a:spcBef>
          <a:spcPct val="0"/>
        </a:spcBef>
        <a:spcAft>
          <a:spcPct val="0"/>
        </a:spcAft>
        <a:defRPr sz="3200" kern="1200" baseline="0">
          <a:solidFill>
            <a:schemeClr val="tx2"/>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5000">
          <a:solidFill>
            <a:schemeClr val="tx2"/>
          </a:solidFill>
          <a:latin typeface="Arial" charset="0"/>
          <a:ea typeface="ＭＳ Ｐゴシック" charset="0"/>
          <a:cs typeface="Arial" charset="0"/>
        </a:defRPr>
      </a:lvl2pPr>
      <a:lvl3pPr algn="l" rtl="0" eaLnBrk="1" fontAlgn="base" hangingPunct="1">
        <a:spcBef>
          <a:spcPct val="0"/>
        </a:spcBef>
        <a:spcAft>
          <a:spcPct val="0"/>
        </a:spcAft>
        <a:defRPr sz="5000">
          <a:solidFill>
            <a:schemeClr val="tx2"/>
          </a:solidFill>
          <a:latin typeface="Arial" charset="0"/>
          <a:ea typeface="ＭＳ Ｐゴシック" charset="0"/>
          <a:cs typeface="Arial" charset="0"/>
        </a:defRPr>
      </a:lvl3pPr>
      <a:lvl4pPr algn="l" rtl="0" eaLnBrk="1" fontAlgn="base" hangingPunct="1">
        <a:spcBef>
          <a:spcPct val="0"/>
        </a:spcBef>
        <a:spcAft>
          <a:spcPct val="0"/>
        </a:spcAft>
        <a:defRPr sz="5000">
          <a:solidFill>
            <a:schemeClr val="tx2"/>
          </a:solidFill>
          <a:latin typeface="Arial" charset="0"/>
          <a:ea typeface="ＭＳ Ｐゴシック" charset="0"/>
          <a:cs typeface="Arial" charset="0"/>
        </a:defRPr>
      </a:lvl4pPr>
      <a:lvl5pPr algn="l" rtl="0" eaLnBrk="1" fontAlgn="base" hangingPunct="1">
        <a:spcBef>
          <a:spcPct val="0"/>
        </a:spcBef>
        <a:spcAft>
          <a:spcPct val="0"/>
        </a:spcAft>
        <a:defRPr sz="5000">
          <a:solidFill>
            <a:schemeClr val="tx2"/>
          </a:solidFill>
          <a:latin typeface="Arial" charset="0"/>
          <a:ea typeface="ＭＳ Ｐゴシック" charset="0"/>
          <a:cs typeface="Arial" charset="0"/>
        </a:defRPr>
      </a:lvl5pPr>
      <a:lvl6pPr marL="457200" algn="l" rtl="0" eaLnBrk="1" fontAlgn="base" hangingPunct="1">
        <a:spcBef>
          <a:spcPct val="0"/>
        </a:spcBef>
        <a:spcAft>
          <a:spcPct val="0"/>
        </a:spcAft>
        <a:defRPr sz="5000">
          <a:solidFill>
            <a:schemeClr val="tx2"/>
          </a:solidFill>
          <a:latin typeface="Arial" charset="0"/>
          <a:ea typeface="ＭＳ Ｐゴシック" charset="0"/>
          <a:cs typeface="Arial" charset="0"/>
        </a:defRPr>
      </a:lvl6pPr>
      <a:lvl7pPr marL="914400" algn="l" rtl="0" eaLnBrk="1" fontAlgn="base" hangingPunct="1">
        <a:spcBef>
          <a:spcPct val="0"/>
        </a:spcBef>
        <a:spcAft>
          <a:spcPct val="0"/>
        </a:spcAft>
        <a:defRPr sz="5000">
          <a:solidFill>
            <a:schemeClr val="tx2"/>
          </a:solidFill>
          <a:latin typeface="Arial" charset="0"/>
          <a:ea typeface="ＭＳ Ｐゴシック" charset="0"/>
          <a:cs typeface="Arial" charset="0"/>
        </a:defRPr>
      </a:lvl7pPr>
      <a:lvl8pPr marL="1371600" algn="l" rtl="0" eaLnBrk="1" fontAlgn="base" hangingPunct="1">
        <a:spcBef>
          <a:spcPct val="0"/>
        </a:spcBef>
        <a:spcAft>
          <a:spcPct val="0"/>
        </a:spcAft>
        <a:defRPr sz="5000">
          <a:solidFill>
            <a:schemeClr val="tx2"/>
          </a:solidFill>
          <a:latin typeface="Arial" charset="0"/>
          <a:ea typeface="ＭＳ Ｐゴシック" charset="0"/>
          <a:cs typeface="Arial" charset="0"/>
        </a:defRPr>
      </a:lvl8pPr>
      <a:lvl9pPr marL="1828800" algn="l" rtl="0" eaLnBrk="1" fontAlgn="base" hangingPunct="1">
        <a:spcBef>
          <a:spcPct val="0"/>
        </a:spcBef>
        <a:spcAft>
          <a:spcPct val="0"/>
        </a:spcAft>
        <a:defRPr sz="5000">
          <a:solidFill>
            <a:schemeClr val="tx2"/>
          </a:solidFill>
          <a:latin typeface="Arial" charset="0"/>
          <a:ea typeface="ＭＳ Ｐゴシック" charset="0"/>
          <a:cs typeface="Arial" charset="0"/>
        </a:defRPr>
      </a:lvl9pPr>
    </p:titleStyle>
    <p:bodyStyle>
      <a:lvl1pPr marL="273050" indent="-273050" algn="l" rtl="0" eaLnBrk="1" fontAlgn="base" hangingPunct="1">
        <a:spcBef>
          <a:spcPct val="20000"/>
        </a:spcBef>
        <a:spcAft>
          <a:spcPct val="0"/>
        </a:spcAft>
        <a:buClr>
          <a:srgbClr val="E68422"/>
        </a:buClr>
        <a:buSzPct val="95000"/>
        <a:buFont typeface="Wingdings 2" pitchFamily="18" charset="2"/>
        <a:buChar char=""/>
        <a:defRPr sz="2600" kern="1200">
          <a:solidFill>
            <a:schemeClr val="tx1"/>
          </a:solidFill>
          <a:latin typeface="Arial" pitchFamily="34" charset="0"/>
          <a:ea typeface="ＭＳ Ｐゴシック" charset="0"/>
          <a:cs typeface="Arial" pitchFamily="34" charset="0"/>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Arial" pitchFamily="34" charset="0"/>
          <a:ea typeface="Arial" charset="0"/>
          <a:cs typeface="Arial" pitchFamily="34" charset="0"/>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Arial" pitchFamily="34" charset="0"/>
          <a:ea typeface="Arial" charset="0"/>
          <a:cs typeface="Arial" pitchFamily="34" charset="0"/>
        </a:defRPr>
      </a:lvl3pPr>
      <a:lvl4pPr marL="1187450" indent="-209550" algn="l" rtl="0" eaLnBrk="1" fontAlgn="base" hangingPunct="1">
        <a:spcBef>
          <a:spcPct val="20000"/>
        </a:spcBef>
        <a:spcAft>
          <a:spcPct val="0"/>
        </a:spcAft>
        <a:buClr>
          <a:srgbClr val="E68422"/>
        </a:buClr>
        <a:buSzPct val="65000"/>
        <a:buFont typeface="Wingdings 2" pitchFamily="18" charset="2"/>
        <a:buChar char=""/>
        <a:defRPr sz="2000" kern="1200">
          <a:solidFill>
            <a:schemeClr val="tx1"/>
          </a:solidFill>
          <a:latin typeface="Arial" pitchFamily="34" charset="0"/>
          <a:ea typeface="Arial" charset="0"/>
          <a:cs typeface="Arial" pitchFamily="34" charset="0"/>
        </a:defRPr>
      </a:lvl4pPr>
      <a:lvl5pPr marL="1462088" indent="-209550" algn="l" rtl="0" eaLnBrk="1" fontAlgn="base" hangingPunct="1">
        <a:spcBef>
          <a:spcPct val="20000"/>
        </a:spcBef>
        <a:spcAft>
          <a:spcPct val="0"/>
        </a:spcAft>
        <a:buClr>
          <a:srgbClr val="846648"/>
        </a:buClr>
        <a:buSzPct val="65000"/>
        <a:buFont typeface="Wingdings 2" pitchFamily="18" charset="2"/>
        <a:buChar char=""/>
        <a:defRPr sz="2000" kern="1200">
          <a:solidFill>
            <a:schemeClr val="tx1"/>
          </a:solidFill>
          <a:latin typeface="Arial" pitchFamily="34" charset="0"/>
          <a:ea typeface="Arial" charset="0"/>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onfluence.hl7.org/display/PHWG/MedMorph+Reference+Architecture+FHIR+IG" TargetMode="External"/><Relationship Id="rId2" Type="http://schemas.openxmlformats.org/officeDocument/2006/relationships/hyperlink" Target="http://build.fhir.org/ig/HL7/fhir-medmorph/index.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hl7.org/fhir/us/central-cancer-registry-reporting/2022Jan/index.html" TargetMode="External"/><Relationship Id="rId2" Type="http://schemas.openxmlformats.org/officeDocument/2006/relationships/hyperlink" Target="http://hl7.org/fhir/us/health-care-surveys-reporting/2022Jan/index.html" TargetMode="External"/><Relationship Id="rId1" Type="http://schemas.openxmlformats.org/officeDocument/2006/relationships/slideLayout" Target="../slideLayouts/slideLayout2.xml"/><Relationship Id="rId5" Type="http://schemas.openxmlformats.org/officeDocument/2006/relationships/hyperlink" Target="http://build.fhir.org/ig/HL7/case-reporting/" TargetMode="External"/><Relationship Id="rId4" Type="http://schemas.openxmlformats.org/officeDocument/2006/relationships/hyperlink" Target="https://hl7.org/fhir/us/medmorph-research-dex/2022Jan/index.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clinicaltrials.gov/" TargetMode="External"/><Relationship Id="rId13" Type="http://schemas.openxmlformats.org/officeDocument/2006/relationships/hyperlink" Target="https://confluence.hl7.org/display/CDS/WorkGroup+Home" TargetMode="External"/><Relationship Id="rId18" Type="http://schemas.openxmlformats.org/officeDocument/2006/relationships/hyperlink" Target="https://confluence.hl7.org/display/PH/Helios+FHIR+Accelerator+for+Public+Health+Home" TargetMode="External"/><Relationship Id="rId3" Type="http://schemas.openxmlformats.org/officeDocument/2006/relationships/hyperlink" Target="https://www.healthit.gov/isa/united-states-core-data-interoperability-uscdi" TargetMode="External"/><Relationship Id="rId21" Type="http://schemas.openxmlformats.org/officeDocument/2006/relationships/hyperlink" Target="https://confluence.hl7.org/display/COD/CodeX+Home" TargetMode="External"/><Relationship Id="rId7" Type="http://schemas.openxmlformats.org/officeDocument/2006/relationships/hyperlink" Target="https://ecareplan.ahrq.gov/" TargetMode="External"/><Relationship Id="rId12" Type="http://schemas.openxmlformats.org/officeDocument/2006/relationships/hyperlink" Target="https://confluence.hl7.org/display/PHWG/Public+Health+Work+Group" TargetMode="External"/><Relationship Id="rId17" Type="http://schemas.openxmlformats.org/officeDocument/2006/relationships/hyperlink" Target="https://confluence.hl7.org/display/LHS/Learning+Health+Systems" TargetMode="External"/><Relationship Id="rId2" Type="http://schemas.openxmlformats.org/officeDocument/2006/relationships/notesSlide" Target="../notesSlides/notesSlide13.xml"/><Relationship Id="rId16" Type="http://schemas.openxmlformats.org/officeDocument/2006/relationships/hyperlink" Target="https://confluence.hl7.org/display/BRR/Biomedical+Research+and+Regulation" TargetMode="External"/><Relationship Id="rId20" Type="http://schemas.openxmlformats.org/officeDocument/2006/relationships/hyperlink" Target="https://confluence.hl7.org/display/GRAV/The+Gravity+Project" TargetMode="External"/><Relationship Id="rId1" Type="http://schemas.openxmlformats.org/officeDocument/2006/relationships/slideLayout" Target="../slideLayouts/slideLayout2.xml"/><Relationship Id="rId6" Type="http://schemas.openxmlformats.org/officeDocument/2006/relationships/hyperlink" Target="https://bphc.hrsa.gov/data-reporting/uds-training-and-technical-assistance/uniform-data-system-uds-modernization-initiative" TargetMode="External"/><Relationship Id="rId11" Type="http://schemas.openxmlformats.org/officeDocument/2006/relationships/hyperlink" Target="https://www.healthit.gov/topic/interoperability/trusted-exchange-framework-and-common-agreement-tefca#:~:text=The%20overall%20goal%20of%20the,for%20interoperability%20across%20the%20country." TargetMode="External"/><Relationship Id="rId5" Type="http://schemas.openxmlformats.org/officeDocument/2006/relationships/hyperlink" Target="https://ecqi.healthit.gov/sites/default/files/Reporting-eCQMs-Using-the-FHIR-Standard-Webinar-7.1.21-508.pdf?msclkid=c06ea582bc1111ecac39909ea18e720b" TargetMode="External"/><Relationship Id="rId15" Type="http://schemas.openxmlformats.org/officeDocument/2006/relationships/hyperlink" Target="https://confluence.hl7.org/display/CIC/Clinical+Interoperability+Council" TargetMode="External"/><Relationship Id="rId23" Type="http://schemas.openxmlformats.org/officeDocument/2006/relationships/image" Target="../media/image24.jpeg"/><Relationship Id="rId10" Type="http://schemas.openxmlformats.org/officeDocument/2006/relationships/hyperlink" Target="https://confluence.hl7.org/display/COD/Cardiovascular" TargetMode="External"/><Relationship Id="rId19" Type="http://schemas.openxmlformats.org/officeDocument/2006/relationships/hyperlink" Target="https://confluence.hl7.org/display/VA/Vulcan+Accelerator+Home" TargetMode="External"/><Relationship Id="rId4" Type="http://schemas.openxmlformats.org/officeDocument/2006/relationships/hyperlink" Target="https://www.healthit.gov/topic/interoperability/uscdi-plus" TargetMode="External"/><Relationship Id="rId9" Type="http://schemas.openxmlformats.org/officeDocument/2006/relationships/hyperlink" Target="https://aspe.hhs.gov/shield-standardization-lab-data-enhance-patient-centered-outcomes-research-value-based-care?msclkid=6c23545cbc1111ec977edcfbac04f444" TargetMode="External"/><Relationship Id="rId14" Type="http://schemas.openxmlformats.org/officeDocument/2006/relationships/hyperlink" Target="https://confluence.hl7.org/display/CQIWC/Clinical+Quality+Information+Home" TargetMode="External"/><Relationship Id="rId22" Type="http://schemas.openxmlformats.org/officeDocument/2006/relationships/hyperlink" Target="https://confluence.hl7.org/display/FAST/FHIR+at+Scale+Taskforce+%28FAST%29+Hom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microsoft.com/office/2007/relationships/hdphoto" Target="../media/hdphoto1.wdp"/><Relationship Id="rId12"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27.png"/><Relationship Id="rId10" Type="http://schemas.openxmlformats.org/officeDocument/2006/relationships/image" Target="../media/image31.jpeg"/><Relationship Id="rId4" Type="http://schemas.openxmlformats.org/officeDocument/2006/relationships/image" Target="../media/image26.png"/><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mailto:pdz1@cdc.gov" TargetMode="External"/><Relationship Id="rId13" Type="http://schemas.openxmlformats.org/officeDocument/2006/relationships/hyperlink" Target="mailto:jamie.parker@carradora.com" TargetMode="External"/><Relationship Id="rId3" Type="http://schemas.openxmlformats.org/officeDocument/2006/relationships/hyperlink" Target="mailto:ktx2@cdc.gov" TargetMode="External"/><Relationship Id="rId7" Type="http://schemas.openxmlformats.org/officeDocument/2006/relationships/hyperlink" Target="mailto:ohj2@cdc.gov" TargetMode="External"/><Relationship Id="rId12" Type="http://schemas.openxmlformats.org/officeDocument/2006/relationships/hyperlink" Target="mailto:becky.angeles@carradora.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mailto:cou5@cdc.gov" TargetMode="External"/><Relationship Id="rId11" Type="http://schemas.openxmlformats.org/officeDocument/2006/relationships/hyperlink" Target="mailto:nagesh.bashyam@drajer.com" TargetMode="External"/><Relationship Id="rId5" Type="http://schemas.openxmlformats.org/officeDocument/2006/relationships/hyperlink" Target="mailto:mhy5@cdc.gov" TargetMode="External"/><Relationship Id="rId15" Type="http://schemas.openxmlformats.org/officeDocument/2006/relationships/hyperlink" Target="mailto:brett@waveoneassociates.com" TargetMode="External"/><Relationship Id="rId10" Type="http://schemas.openxmlformats.org/officeDocument/2006/relationships/hyperlink" Target="mailto:lober@uw.edu" TargetMode="External"/><Relationship Id="rId4" Type="http://schemas.openxmlformats.org/officeDocument/2006/relationships/hyperlink" Target="mailto:ykl4@cdc.gov" TargetMode="External"/><Relationship Id="rId9" Type="http://schemas.openxmlformats.org/officeDocument/2006/relationships/hyperlink" Target="mailto:john.loonsk@jhu.edu" TargetMode="External"/><Relationship Id="rId14" Type="http://schemas.openxmlformats.org/officeDocument/2006/relationships/hyperlink" Target="mailto:mike.flanigan@carradora.com"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github.com/HL7/fhir-medmorph" TargetMode="External"/><Relationship Id="rId3" Type="http://schemas.openxmlformats.org/officeDocument/2006/relationships/hyperlink" Target="https://www.cdc.gov/csels/phio/making_rapid_data_exchange_reality.html" TargetMode="External"/><Relationship Id="rId7" Type="http://schemas.openxmlformats.org/officeDocument/2006/relationships/hyperlink" Target="http://hl7.org/fhir/us/ecr/"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build.fhir.org/ig/HL7/fhir-medmorph-research-dex-ig/index.html" TargetMode="External"/><Relationship Id="rId5" Type="http://schemas.openxmlformats.org/officeDocument/2006/relationships/hyperlink" Target="https://build.fhir.org/ig/HL7/fhir-health-care-surveys-reporting-ig/" TargetMode="External"/><Relationship Id="rId4" Type="http://schemas.openxmlformats.org/officeDocument/2006/relationships/hyperlink" Target="http://build.fhir.org/ig/HL7/fhir-medmorph/index.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dc.gov/csels/phio/making-ehr-data-more-available.html"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hl7.org/fhir/us/medmorph/2022Jan/background.html" TargetMode="External"/><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confluence.hl7.org/display/FHIR/IG+Publisher+Documentation" TargetMode="External"/><Relationship Id="rId3" Type="http://schemas.openxmlformats.org/officeDocument/2006/relationships/hyperlink" Target="https://hl7.org/fhir/summary.html" TargetMode="External"/><Relationship Id="rId7" Type="http://schemas.openxmlformats.org/officeDocument/2006/relationships/hyperlink" Target="https://www.hl7.org/fhir/overview-arch.html" TargetMode="External"/><Relationship Id="rId2" Type="http://schemas.openxmlformats.org/officeDocument/2006/relationships/hyperlink" Target="https://hl7.org/fhir/" TargetMode="External"/><Relationship Id="rId1" Type="http://schemas.openxmlformats.org/officeDocument/2006/relationships/slideLayout" Target="../slideLayouts/slideLayout2.xml"/><Relationship Id="rId6" Type="http://schemas.openxmlformats.org/officeDocument/2006/relationships/hyperlink" Target="https://www.hl7.org/fhir/overview-clinical.html" TargetMode="External"/><Relationship Id="rId5" Type="http://schemas.openxmlformats.org/officeDocument/2006/relationships/hyperlink" Target="https://www.hl7.org/fhir/overview-dev.html" TargetMode="External"/><Relationship Id="rId4" Type="http://schemas.openxmlformats.org/officeDocument/2006/relationships/hyperlink" Target="https://www.hl7.org/fhir/overview.html" TargetMode="External"/><Relationship Id="rId9" Type="http://schemas.openxmlformats.org/officeDocument/2006/relationships/hyperlink" Target="https://confluence.hl7.org/display/FHIR/FHIR+Implementation+Guide+Process+Flow"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build.fhir.org/ig/HL7/fhir-medmorph/usecases.html#interactions-between-medmorph-actors-and-systems"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build.fhir.org/ig/HL7/fhir-health-care-surveys-reporting-ig/" TargetMode="External"/><Relationship Id="rId7" Type="http://schemas.openxmlformats.org/officeDocument/2006/relationships/hyperlink" Target="http://build.fhir.org/ig/HL7/fhir-medmorph/index.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hl7.org/fhir/us/ecr/" TargetMode="External"/><Relationship Id="rId5" Type="http://schemas.openxmlformats.org/officeDocument/2006/relationships/hyperlink" Target="http://build.fhir.org/ig/HL7/fhir-medmorph-research-dex-ig/index.html" TargetMode="External"/><Relationship Id="rId4" Type="http://schemas.openxmlformats.org/officeDocument/2006/relationships/hyperlink" Target="https://build.fhir.org/ig/HL7/fhir-central-cancer-registry-reporting-ig/index.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570173"/>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400" dirty="0">
                <a:solidFill>
                  <a:srgbClr val="FFFFFF"/>
                </a:solidFill>
                <a:latin typeface="Myriad Web Pro"/>
              </a:rPr>
              <a:t>								October 18</a:t>
            </a:r>
            <a:r>
              <a:rPr lang="en-US" sz="2400" baseline="30000" dirty="0">
                <a:solidFill>
                  <a:srgbClr val="FFFFFF"/>
                </a:solidFill>
                <a:latin typeface="Myriad Web Pro"/>
              </a:rPr>
              <a:t>th</a:t>
            </a:r>
            <a:r>
              <a:rPr lang="en-US" sz="2400" dirty="0">
                <a:solidFill>
                  <a:srgbClr val="FFFFFF"/>
                </a:solidFill>
                <a:latin typeface="Myriad Web Pro"/>
              </a:rPr>
              <a:t>, 2022 </a:t>
            </a:r>
          </a:p>
        </p:txBody>
      </p:sp>
      <p:sp>
        <p:nvSpPr>
          <p:cNvPr id="2" name="Subtitle 1"/>
          <p:cNvSpPr>
            <a:spLocks noGrp="1"/>
          </p:cNvSpPr>
          <p:nvPr>
            <p:ph type="subTitle" idx="1"/>
          </p:nvPr>
        </p:nvSpPr>
        <p:spPr>
          <a:xfrm>
            <a:off x="0" y="3244241"/>
            <a:ext cx="12192000" cy="2937756"/>
          </a:xfrm>
        </p:spPr>
        <p:txBody>
          <a:bodyPr vert="horz" lIns="91440" tIns="45720" rIns="91440" bIns="45720" rtlCol="0" anchor="t">
            <a:noAutofit/>
          </a:bodyPr>
          <a:lstStyle/>
          <a:p>
            <a:pPr algn="ctr"/>
            <a:r>
              <a:rPr lang="en-US" sz="2400" dirty="0">
                <a:latin typeface="Calibri"/>
                <a:cs typeface="Calibri"/>
              </a:rPr>
              <a:t>Co-Chairs:</a:t>
            </a:r>
          </a:p>
          <a:p>
            <a:pPr algn="ctr"/>
            <a:endParaRPr lang="en-US" sz="1000" dirty="0">
              <a:latin typeface="Calibri"/>
              <a:cs typeface="Calibri"/>
            </a:endParaRPr>
          </a:p>
          <a:p>
            <a:pPr algn="ctr"/>
            <a:r>
              <a:rPr lang="en-US" sz="2400" dirty="0">
                <a:latin typeface="Calibri"/>
                <a:cs typeface="Calibri"/>
              </a:rPr>
              <a:t>Bill Lober</a:t>
            </a:r>
          </a:p>
          <a:p>
            <a:pPr algn="ctr"/>
            <a:r>
              <a:rPr lang="en-US" sz="2400" dirty="0">
                <a:latin typeface="Calibri"/>
                <a:cs typeface="Calibri"/>
              </a:rPr>
              <a:t>University of Washington</a:t>
            </a:r>
          </a:p>
          <a:p>
            <a:pPr algn="ctr"/>
            <a:endParaRPr lang="en-US" sz="1000" dirty="0">
              <a:latin typeface="Calibri"/>
              <a:cs typeface="Calibri"/>
            </a:endParaRPr>
          </a:p>
          <a:p>
            <a:pPr algn="ctr"/>
            <a:r>
              <a:rPr lang="en-US" sz="2400" dirty="0">
                <a:latin typeface="Calibri"/>
                <a:cs typeface="Calibri"/>
              </a:rPr>
              <a:t>John Loonsk</a:t>
            </a:r>
          </a:p>
          <a:p>
            <a:pPr algn="ctr"/>
            <a:r>
              <a:rPr lang="en-US" sz="2400" dirty="0">
                <a:latin typeface="Calibri"/>
                <a:cs typeface="Calibri"/>
              </a:rPr>
              <a:t>Johns Hopkins University</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2"/>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457200" y="676003"/>
            <a:ext cx="11551298" cy="2308324"/>
          </a:xfrm>
          <a:prstGeom prst="rect">
            <a:avLst/>
          </a:prstGeom>
        </p:spPr>
        <p:txBody>
          <a:bodyPr wrap="square">
            <a:spAutoFit/>
          </a:bodyPr>
          <a:lstStyle/>
          <a:p>
            <a:pPr algn="ctr" defTabSz="1219140"/>
            <a:r>
              <a:rPr lang="en-US" sz="4800" b="1" dirty="0">
                <a:solidFill>
                  <a:srgbClr val="FFFFFF"/>
                </a:solidFill>
                <a:latin typeface="Calibri" panose="020F0502020204030204" pitchFamily="34" charset="0"/>
                <a:cs typeface="Calibri" panose="020F0502020204030204" pitchFamily="34" charset="0"/>
              </a:rPr>
              <a:t>Making Electronic Data More Available for Research and Public Health (MedMorph)</a:t>
            </a:r>
          </a:p>
          <a:p>
            <a:pPr algn="ctr" defTabSz="1219140"/>
            <a:r>
              <a:rPr lang="en-US" sz="4800" b="1" dirty="0">
                <a:solidFill>
                  <a:srgbClr val="FFFFFF"/>
                </a:solidFill>
                <a:latin typeface="Calibri" panose="020F0502020204030204" pitchFamily="34" charset="0"/>
                <a:cs typeface="Calibri" panose="020F0502020204030204" pitchFamily="34" charset="0"/>
              </a:rPr>
              <a:t>Technical Expert Panel (TEP)</a:t>
            </a:r>
            <a:endParaRPr lang="en-US" dirty="0">
              <a:solidFill>
                <a:srgbClr val="FFFFFF"/>
              </a:solidFill>
              <a:latin typeface="Calibri" panose="020F0502020204030204" pitchFamily="34" charset="0"/>
              <a:cs typeface="Calibri" panose="020F0502020204030204" pitchFamily="34" charset="0"/>
            </a:endParaRPr>
          </a:p>
        </p:txBody>
      </p:sp>
      <p:sp>
        <p:nvSpPr>
          <p:cNvPr id="9" name="Subtitle 1"/>
          <p:cNvSpPr txBox="1">
            <a:spLocks/>
          </p:cNvSpPr>
          <p:nvPr/>
        </p:nvSpPr>
        <p:spPr bwMode="auto">
          <a:xfrm>
            <a:off x="0" y="6226630"/>
            <a:ext cx="12192000" cy="5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Font typeface="Arial" panose="020B0604020202020204" pitchFamily="34" charset="0"/>
              <a:buNone/>
              <a:defRPr sz="2667" b="1" kern="1200" baseline="0">
                <a:solidFill>
                  <a:schemeClr val="bg2"/>
                </a:solidFill>
                <a:effectLst/>
                <a:latin typeface="Calibri" pitchFamily="34" charset="0"/>
                <a:ea typeface="+mn-ea"/>
                <a:cs typeface="+mn-cs"/>
              </a:defRPr>
            </a:lvl1pPr>
            <a:lvl2pPr marL="609585" indent="0" algn="ctr" rtl="0" eaLnBrk="0" fontAlgn="base" hangingPunct="0">
              <a:spcBef>
                <a:spcPct val="20000"/>
              </a:spcBef>
              <a:spcAft>
                <a:spcPct val="0"/>
              </a:spcAft>
              <a:buFont typeface="Arial" panose="020B0604020202020204" pitchFamily="34" charset="0"/>
              <a:buNone/>
              <a:defRPr sz="3733" kern="1200">
                <a:solidFill>
                  <a:schemeClr val="tx1">
                    <a:tint val="75000"/>
                  </a:schemeClr>
                </a:solidFill>
                <a:latin typeface="Calibri" panose="020F0502020204030204" pitchFamily="34" charset="0"/>
                <a:ea typeface="+mn-ea"/>
                <a:cs typeface="+mn-cs"/>
              </a:defRPr>
            </a:lvl2pPr>
            <a:lvl3pPr marL="121917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Calibri" panose="020F0502020204030204" pitchFamily="34" charset="0"/>
                <a:ea typeface="+mn-ea"/>
                <a:cs typeface="+mn-cs"/>
              </a:defRPr>
            </a:lvl3pPr>
            <a:lvl4pPr marL="1828754"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4pPr>
            <a:lvl5pPr marL="2438339"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algn="ctr" defTabSz="914377">
              <a:spcBef>
                <a:spcPts val="0"/>
              </a:spcBef>
            </a:pPr>
            <a:endParaRPr lang="en-US" sz="2000" dirty="0">
              <a:solidFill>
                <a:srgbClr val="FFFFFF"/>
              </a:solidFill>
            </a:endParaRPr>
          </a:p>
        </p:txBody>
      </p:sp>
    </p:spTree>
    <p:extLst>
      <p:ext uri="{BB962C8B-B14F-4D97-AF65-F5344CB8AC3E}">
        <p14:creationId xmlns:p14="http://schemas.microsoft.com/office/powerpoint/2010/main" val="33304100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736F6-05D4-A617-ACEA-FD938AF79E39}"/>
              </a:ext>
            </a:extLst>
          </p:cNvPr>
          <p:cNvSpPr>
            <a:spLocks noGrp="1"/>
          </p:cNvSpPr>
          <p:nvPr>
            <p:ph type="title"/>
          </p:nvPr>
        </p:nvSpPr>
        <p:spPr>
          <a:xfrm>
            <a:off x="453957" y="389108"/>
            <a:ext cx="10972800" cy="533395"/>
          </a:xfrm>
        </p:spPr>
        <p:txBody>
          <a:bodyPr>
            <a:noAutofit/>
          </a:bodyPr>
          <a:lstStyle/>
          <a:p>
            <a:pPr>
              <a:lnSpc>
                <a:spcPct val="90000"/>
              </a:lnSpc>
            </a:pPr>
            <a:r>
              <a:rPr lang="en-US" sz="3600" b="1" dirty="0">
                <a:solidFill>
                  <a:srgbClr val="0070C0"/>
                </a:solidFill>
                <a:ea typeface="+mj-ea"/>
                <a:cs typeface="+mj-cs"/>
              </a:rPr>
              <a:t>HL7 September 2022 Working Group Meeting</a:t>
            </a:r>
          </a:p>
        </p:txBody>
      </p:sp>
      <p:sp>
        <p:nvSpPr>
          <p:cNvPr id="3" name="Content Placeholder 2">
            <a:extLst>
              <a:ext uri="{FF2B5EF4-FFF2-40B4-BE49-F238E27FC236}">
                <a16:creationId xmlns:a16="http://schemas.microsoft.com/office/drawing/2014/main" id="{B6B5FBD5-4732-11D9-D483-98F569D28602}"/>
              </a:ext>
            </a:extLst>
          </p:cNvPr>
          <p:cNvSpPr>
            <a:spLocks noGrp="1"/>
          </p:cNvSpPr>
          <p:nvPr>
            <p:ph idx="1"/>
          </p:nvPr>
        </p:nvSpPr>
        <p:spPr>
          <a:xfrm>
            <a:off x="453957" y="1253330"/>
            <a:ext cx="10515600" cy="5604669"/>
          </a:xfrm>
        </p:spPr>
        <p:txBody>
          <a:bodyPr>
            <a:normAutofit fontScale="92500" lnSpcReduction="20000"/>
          </a:bodyPr>
          <a:lstStyle/>
          <a:p>
            <a:r>
              <a:rPr lang="en-US" dirty="0"/>
              <a:t>36th Annual Plenary and Working Group Meeting</a:t>
            </a:r>
          </a:p>
          <a:p>
            <a:pPr lvl="1"/>
            <a:r>
              <a:rPr lang="en-US" dirty="0"/>
              <a:t>September 19-23, 2022 </a:t>
            </a:r>
          </a:p>
          <a:p>
            <a:r>
              <a:rPr lang="en-US" dirty="0"/>
              <a:t>Presented updates to the Public Health Workgroup (PH WG)</a:t>
            </a:r>
          </a:p>
          <a:p>
            <a:pPr lvl="1"/>
            <a:r>
              <a:rPr lang="en-US" dirty="0"/>
              <a:t>Project Overview</a:t>
            </a:r>
          </a:p>
          <a:p>
            <a:pPr lvl="1"/>
            <a:r>
              <a:rPr lang="en-US" dirty="0"/>
              <a:t>RA Updates</a:t>
            </a:r>
          </a:p>
          <a:p>
            <a:pPr lvl="1"/>
            <a:r>
              <a:rPr lang="en-US" dirty="0"/>
              <a:t>Content IG updates</a:t>
            </a:r>
          </a:p>
          <a:p>
            <a:pPr lvl="1"/>
            <a:r>
              <a:rPr lang="en-US" dirty="0"/>
              <a:t>Next steps</a:t>
            </a:r>
          </a:p>
          <a:p>
            <a:pPr lvl="1"/>
            <a:r>
              <a:rPr lang="en-US" dirty="0"/>
              <a:t>Few questions/comments around MedMorph and NorthStar Architecture</a:t>
            </a:r>
          </a:p>
          <a:p>
            <a:pPr lvl="1"/>
            <a:r>
              <a:rPr lang="en-US" dirty="0"/>
              <a:t>Comments on Piloting of the MedMorph RA </a:t>
            </a:r>
          </a:p>
          <a:p>
            <a:pPr lvl="2"/>
            <a:r>
              <a:rPr lang="en-US" dirty="0"/>
              <a:t>NYC Department of Health and Clinical System</a:t>
            </a:r>
          </a:p>
          <a:p>
            <a:r>
              <a:rPr lang="en-US" dirty="0"/>
              <a:t>Presented to Clinical Interoperability Council (CIC) WG during All Things Registries discussion</a:t>
            </a:r>
          </a:p>
          <a:p>
            <a:pPr marL="0" indent="0">
              <a:buNone/>
            </a:pPr>
            <a:endParaRPr lang="en-US" dirty="0"/>
          </a:p>
          <a:p>
            <a:pPr marL="0" indent="0">
              <a:buNone/>
            </a:pPr>
            <a:r>
              <a:rPr lang="en-US" dirty="0"/>
              <a:t>* NOTE: Learning Health Systems (LHS) WG is working on a project intended to help connect IGs and other projects around the learning health system (</a:t>
            </a:r>
            <a:r>
              <a:rPr lang="en-US" dirty="0" err="1"/>
              <a:t>MedMorph</a:t>
            </a:r>
            <a:r>
              <a:rPr lang="en-US" dirty="0"/>
              <a:t> RA IG is among the identified standards catalogued)</a:t>
            </a:r>
          </a:p>
        </p:txBody>
      </p:sp>
    </p:spTree>
    <p:extLst>
      <p:ext uri="{BB962C8B-B14F-4D97-AF65-F5344CB8AC3E}">
        <p14:creationId xmlns:p14="http://schemas.microsoft.com/office/powerpoint/2010/main" val="2687115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0C1A6-BF22-476D-BDA8-E505F73E1DEA}"/>
              </a:ext>
            </a:extLst>
          </p:cNvPr>
          <p:cNvSpPr>
            <a:spLocks noGrp="1"/>
          </p:cNvSpPr>
          <p:nvPr>
            <p:ph type="title"/>
          </p:nvPr>
        </p:nvSpPr>
        <p:spPr>
          <a:xfrm>
            <a:off x="449317" y="102366"/>
            <a:ext cx="10515600" cy="1325563"/>
          </a:xfrm>
        </p:spPr>
        <p:txBody>
          <a:bodyPr>
            <a:normAutofit/>
          </a:bodyPr>
          <a:lstStyle/>
          <a:p>
            <a:r>
              <a:rPr lang="en-US" sz="3600" dirty="0"/>
              <a:t>Reference Architecture IG Update</a:t>
            </a:r>
          </a:p>
        </p:txBody>
      </p:sp>
      <p:sp>
        <p:nvSpPr>
          <p:cNvPr id="3" name="Content Placeholder 2">
            <a:extLst>
              <a:ext uri="{FF2B5EF4-FFF2-40B4-BE49-F238E27FC236}">
                <a16:creationId xmlns:a16="http://schemas.microsoft.com/office/drawing/2014/main" id="{A98FE299-425C-4CA9-BF98-E56142169EEA}"/>
              </a:ext>
            </a:extLst>
          </p:cNvPr>
          <p:cNvSpPr>
            <a:spLocks noGrp="1"/>
          </p:cNvSpPr>
          <p:nvPr>
            <p:ph idx="1"/>
          </p:nvPr>
        </p:nvSpPr>
        <p:spPr>
          <a:xfrm>
            <a:off x="526914" y="1289620"/>
            <a:ext cx="11087154" cy="5466014"/>
          </a:xfrm>
        </p:spPr>
        <p:txBody>
          <a:bodyPr>
            <a:normAutofit lnSpcReduction="10000"/>
          </a:bodyPr>
          <a:lstStyle/>
          <a:p>
            <a:r>
              <a:rPr lang="en-US" dirty="0"/>
              <a:t>Updated MedMorph RA can be found here: </a:t>
            </a:r>
            <a:r>
              <a:rPr lang="en-US" dirty="0">
                <a:hlinkClick r:id="rId2"/>
              </a:rPr>
              <a:t>http://build.fhir.org/ig/HL7/fhir-medmorph/index.html</a:t>
            </a:r>
            <a:r>
              <a:rPr lang="en-US" dirty="0"/>
              <a:t> </a:t>
            </a:r>
          </a:p>
          <a:p>
            <a:r>
              <a:rPr lang="en-US" dirty="0"/>
              <a:t>Reference Architecture was reviewed by the Public Health Workgroup</a:t>
            </a:r>
          </a:p>
          <a:p>
            <a:r>
              <a:rPr lang="en-US" dirty="0"/>
              <a:t>The MedMorph Reference Architecture </a:t>
            </a:r>
            <a:r>
              <a:rPr lang="en-US" dirty="0">
                <a:hlinkClick r:id="rId3"/>
              </a:rPr>
              <a:t>Request for Publication </a:t>
            </a:r>
            <a:r>
              <a:rPr lang="en-US" dirty="0"/>
              <a:t>was submitted and approved</a:t>
            </a:r>
          </a:p>
          <a:p>
            <a:r>
              <a:rPr lang="en-US" dirty="0"/>
              <a:t>Some issues related to the version of FHIR referenced by the Subscriptions Backport IG need to be addressed in RA IG before publication can move forward (other IGs are affected as well)</a:t>
            </a:r>
          </a:p>
          <a:p>
            <a:pPr lvl="1"/>
            <a:r>
              <a:rPr lang="en-US" dirty="0"/>
              <a:t>Will inform ballot pool and bring these updates back to Public Health Workgroup for review and re-vote for publication </a:t>
            </a:r>
          </a:p>
          <a:p>
            <a:pPr lvl="1"/>
            <a:r>
              <a:rPr lang="en-US" dirty="0"/>
              <a:t>Related revisions will then be made to the content IGs based on the RA IG updates</a:t>
            </a:r>
          </a:p>
          <a:p>
            <a:r>
              <a:rPr lang="en-US" dirty="0"/>
              <a:t>Once the Public Health Workgroup approves the new publication request, the FHIR Management Group (FMG) must approve and publish</a:t>
            </a:r>
          </a:p>
          <a:p>
            <a:pPr lvl="1"/>
            <a:endParaRPr lang="en-US" dirty="0"/>
          </a:p>
        </p:txBody>
      </p:sp>
    </p:spTree>
    <p:extLst>
      <p:ext uri="{BB962C8B-B14F-4D97-AF65-F5344CB8AC3E}">
        <p14:creationId xmlns:p14="http://schemas.microsoft.com/office/powerpoint/2010/main" val="3290137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CC90E-C50F-4387-957E-C8F6985F6BDA}"/>
              </a:ext>
            </a:extLst>
          </p:cNvPr>
          <p:cNvSpPr>
            <a:spLocks noGrp="1"/>
          </p:cNvSpPr>
          <p:nvPr>
            <p:ph type="title"/>
          </p:nvPr>
        </p:nvSpPr>
        <p:spPr>
          <a:xfrm>
            <a:off x="225778" y="0"/>
            <a:ext cx="10802203" cy="1325563"/>
          </a:xfrm>
        </p:spPr>
        <p:txBody>
          <a:bodyPr>
            <a:normAutofit/>
          </a:bodyPr>
          <a:lstStyle/>
          <a:p>
            <a:r>
              <a:rPr lang="en-US" sz="3600" dirty="0"/>
              <a:t>MedMorph Content IGs</a:t>
            </a:r>
          </a:p>
        </p:txBody>
      </p:sp>
      <p:graphicFrame>
        <p:nvGraphicFramePr>
          <p:cNvPr id="5" name="Content Placeholder 4">
            <a:extLst>
              <a:ext uri="{FF2B5EF4-FFF2-40B4-BE49-F238E27FC236}">
                <a16:creationId xmlns:a16="http://schemas.microsoft.com/office/drawing/2014/main" id="{B77297BA-48D5-4E2D-A4ED-A7FBAE5695BD}"/>
              </a:ext>
            </a:extLst>
          </p:cNvPr>
          <p:cNvGraphicFramePr>
            <a:graphicFrameLocks noGrp="1"/>
          </p:cNvGraphicFramePr>
          <p:nvPr>
            <p:ph idx="1"/>
          </p:nvPr>
        </p:nvGraphicFramePr>
        <p:xfrm>
          <a:off x="225778" y="1042183"/>
          <a:ext cx="11290593" cy="5704670"/>
        </p:xfrm>
        <a:graphic>
          <a:graphicData uri="http://schemas.openxmlformats.org/drawingml/2006/table">
            <a:tbl>
              <a:tblPr firstRow="1" bandRow="1">
                <a:tableStyleId>{5C22544A-7EE6-4342-B048-85BDC9FD1C3A}</a:tableStyleId>
              </a:tblPr>
              <a:tblGrid>
                <a:gridCol w="2822222">
                  <a:extLst>
                    <a:ext uri="{9D8B030D-6E8A-4147-A177-3AD203B41FA5}">
                      <a16:colId xmlns:a16="http://schemas.microsoft.com/office/drawing/2014/main" val="638732863"/>
                    </a:ext>
                  </a:extLst>
                </a:gridCol>
                <a:gridCol w="3928078">
                  <a:extLst>
                    <a:ext uri="{9D8B030D-6E8A-4147-A177-3AD203B41FA5}">
                      <a16:colId xmlns:a16="http://schemas.microsoft.com/office/drawing/2014/main" val="2815919684"/>
                    </a:ext>
                  </a:extLst>
                </a:gridCol>
                <a:gridCol w="4540293">
                  <a:extLst>
                    <a:ext uri="{9D8B030D-6E8A-4147-A177-3AD203B41FA5}">
                      <a16:colId xmlns:a16="http://schemas.microsoft.com/office/drawing/2014/main" val="2270798913"/>
                    </a:ext>
                  </a:extLst>
                </a:gridCol>
              </a:tblGrid>
              <a:tr h="675470">
                <a:tc>
                  <a:txBody>
                    <a:bodyPr/>
                    <a:lstStyle/>
                    <a:p>
                      <a:pPr algn="ctr"/>
                      <a:r>
                        <a:rPr lang="en-US" sz="2000" dirty="0"/>
                        <a:t>Artifact</a:t>
                      </a:r>
                    </a:p>
                  </a:txBody>
                  <a:tcPr/>
                </a:tc>
                <a:tc>
                  <a:txBody>
                    <a:bodyPr/>
                    <a:lstStyle/>
                    <a:p>
                      <a:pPr algn="ctr"/>
                      <a:r>
                        <a:rPr lang="en-US" sz="2000" dirty="0"/>
                        <a:t>Description</a:t>
                      </a:r>
                    </a:p>
                  </a:txBody>
                  <a:tcPr/>
                </a:tc>
                <a:tc>
                  <a:txBody>
                    <a:bodyPr/>
                    <a:lstStyle/>
                    <a:p>
                      <a:pPr algn="ctr"/>
                      <a:r>
                        <a:rPr lang="en-US" sz="2000" dirty="0"/>
                        <a:t>Balloted IG</a:t>
                      </a:r>
                    </a:p>
                  </a:txBody>
                  <a:tcPr/>
                </a:tc>
                <a:extLst>
                  <a:ext uri="{0D108BD9-81ED-4DB2-BD59-A6C34878D82A}">
                    <a16:rowId xmlns:a16="http://schemas.microsoft.com/office/drawing/2014/main" val="1408389673"/>
                  </a:ext>
                </a:extLst>
              </a:tr>
              <a:tr h="370840">
                <a:tc>
                  <a:txBody>
                    <a:bodyPr/>
                    <a:lstStyle/>
                    <a:p>
                      <a:r>
                        <a:rPr lang="en-US" sz="1800" b="1" i="0" kern="1200" dirty="0">
                          <a:solidFill>
                            <a:schemeClr val="dk1"/>
                          </a:solidFill>
                          <a:effectLst/>
                          <a:latin typeface="+mn-lt"/>
                          <a:ea typeface="+mn-ea"/>
                          <a:cs typeface="+mn-cs"/>
                        </a:rPr>
                        <a:t>Health Care Surveys Content Implementation Guide</a:t>
                      </a:r>
                      <a:endParaRPr lang="en-US" dirty="0"/>
                    </a:p>
                  </a:txBody>
                  <a:tcPr/>
                </a:tc>
                <a:tc>
                  <a:txBody>
                    <a:bodyPr/>
                    <a:lstStyle/>
                    <a:p>
                      <a:r>
                        <a:rPr lang="en-US" sz="1800" b="0" i="0" kern="1200" dirty="0">
                          <a:solidFill>
                            <a:schemeClr val="dk1"/>
                          </a:solidFill>
                          <a:effectLst/>
                          <a:latin typeface="+mn-lt"/>
                          <a:ea typeface="+mn-ea"/>
                          <a:cs typeface="+mn-cs"/>
                        </a:rPr>
                        <a:t>Automated data extraction from inpatient and ambulatory EHRs or clinical data repositories. There are 2 user stories:  Ambulatory and Inpatient/ED</a:t>
                      </a:r>
                      <a:endParaRPr lang="en-US" dirty="0"/>
                    </a:p>
                  </a:txBody>
                  <a:tcPr/>
                </a:tc>
                <a:tc>
                  <a:txBody>
                    <a:bodyPr/>
                    <a:lstStyle/>
                    <a:p>
                      <a:r>
                        <a:rPr lang="en-US" dirty="0">
                          <a:hlinkClick r:id="rId2"/>
                        </a:rPr>
                        <a:t>http://hl7.org/fhir/us/health-care-surveys-reporting/2022Jan/index.html</a:t>
                      </a:r>
                      <a:r>
                        <a:rPr lang="en-US" dirty="0"/>
                        <a:t> </a:t>
                      </a:r>
                    </a:p>
                  </a:txBody>
                  <a:tcPr/>
                </a:tc>
                <a:extLst>
                  <a:ext uri="{0D108BD9-81ED-4DB2-BD59-A6C34878D82A}">
                    <a16:rowId xmlns:a16="http://schemas.microsoft.com/office/drawing/2014/main" val="4037507156"/>
                  </a:ext>
                </a:extLst>
              </a:tr>
              <a:tr h="370840">
                <a:tc>
                  <a:txBody>
                    <a:bodyPr/>
                    <a:lstStyle/>
                    <a:p>
                      <a:r>
                        <a:rPr lang="en-US" sz="1800" b="1" i="0" kern="1200" dirty="0">
                          <a:solidFill>
                            <a:schemeClr val="dk1"/>
                          </a:solidFill>
                          <a:effectLst/>
                          <a:latin typeface="+mn-lt"/>
                          <a:ea typeface="+mn-ea"/>
                          <a:cs typeface="+mn-cs"/>
                        </a:rPr>
                        <a:t>Central Cancer Registry Reporting Implementation Guide</a:t>
                      </a:r>
                      <a:endParaRPr lang="en-US" dirty="0"/>
                    </a:p>
                  </a:txBody>
                  <a:tcPr/>
                </a:tc>
                <a:tc>
                  <a:txBody>
                    <a:bodyPr/>
                    <a:lstStyle/>
                    <a:p>
                      <a:r>
                        <a:rPr lang="en-US" sz="1800" b="0" i="0" kern="1200" dirty="0">
                          <a:solidFill>
                            <a:schemeClr val="dk1"/>
                          </a:solidFill>
                          <a:effectLst/>
                          <a:latin typeface="+mn-lt"/>
                          <a:ea typeface="+mn-ea"/>
                          <a:cs typeface="+mn-cs"/>
                        </a:rPr>
                        <a:t>Transmit cancer case information to state Central Cancer Registries. There is 1 user story: Reporting based on specific criteria with an alternate flow to report on every encounter</a:t>
                      </a:r>
                      <a:endParaRPr lang="en-US" dirty="0"/>
                    </a:p>
                  </a:txBody>
                  <a:tcPr/>
                </a:tc>
                <a:tc>
                  <a:txBody>
                    <a:bodyPr/>
                    <a:lstStyle/>
                    <a:p>
                      <a:r>
                        <a:rPr lang="en-US" dirty="0">
                          <a:hlinkClick r:id="rId3"/>
                        </a:rPr>
                        <a:t>https://hl7.org/fhir/us/central-cancer-registry-reporting/2022Jan/index.html</a:t>
                      </a:r>
                      <a:r>
                        <a:rPr lang="en-US" dirty="0"/>
                        <a:t> </a:t>
                      </a:r>
                    </a:p>
                  </a:txBody>
                  <a:tcPr/>
                </a:tc>
                <a:extLst>
                  <a:ext uri="{0D108BD9-81ED-4DB2-BD59-A6C34878D82A}">
                    <a16:rowId xmlns:a16="http://schemas.microsoft.com/office/drawing/2014/main" val="1236035643"/>
                  </a:ext>
                </a:extLst>
              </a:tr>
              <a:tr h="472956">
                <a:tc>
                  <a:txBody>
                    <a:bodyPr/>
                    <a:lstStyle/>
                    <a:p>
                      <a:r>
                        <a:rPr lang="en-US" sz="1800" b="1" i="0" kern="1200" dirty="0">
                          <a:solidFill>
                            <a:schemeClr val="dk1"/>
                          </a:solidFill>
                          <a:effectLst/>
                          <a:latin typeface="+mn-lt"/>
                          <a:ea typeface="+mn-ea"/>
                          <a:cs typeface="+mn-cs"/>
                        </a:rPr>
                        <a:t>MedMorph Research Data Exchange</a:t>
                      </a:r>
                      <a:endParaRPr lang="en-US" dirty="0"/>
                    </a:p>
                  </a:txBody>
                  <a:tcPr/>
                </a:tc>
                <a:tc>
                  <a:txBody>
                    <a:bodyPr/>
                    <a:lstStyle/>
                    <a:p>
                      <a:r>
                        <a:rPr lang="en-US" dirty="0"/>
                        <a:t>Data collection for research. There are 2 user stories: Onboarding a new data partner and Requesting data not regularly collected only user story 1: Onboarding was balloted</a:t>
                      </a:r>
                    </a:p>
                  </a:txBody>
                  <a:tcPr/>
                </a:tc>
                <a:tc>
                  <a:txBody>
                    <a:bodyPr/>
                    <a:lstStyle/>
                    <a:p>
                      <a:r>
                        <a:rPr lang="en-US" dirty="0">
                          <a:hlinkClick r:id="rId4"/>
                        </a:rPr>
                        <a:t>https://hl7.org/fhir/us/medmorph-research-dex/2022Jan/index.html</a:t>
                      </a:r>
                      <a:r>
                        <a:rPr lang="en-US" dirty="0"/>
                        <a:t> </a:t>
                      </a:r>
                    </a:p>
                    <a:p>
                      <a:endParaRPr lang="en-US" dirty="0"/>
                    </a:p>
                  </a:txBody>
                  <a:tcPr/>
                </a:tc>
                <a:extLst>
                  <a:ext uri="{0D108BD9-81ED-4DB2-BD59-A6C34878D82A}">
                    <a16:rowId xmlns:a16="http://schemas.microsoft.com/office/drawing/2014/main" val="82733625"/>
                  </a:ext>
                </a:extLst>
              </a:tr>
              <a:tr h="370840">
                <a:tc>
                  <a:txBody>
                    <a:bodyPr/>
                    <a:lstStyle/>
                    <a:p>
                      <a:r>
                        <a:rPr lang="en-US" b="1" dirty="0"/>
                        <a:t>Hepatitis C Reporting</a:t>
                      </a:r>
                    </a:p>
                  </a:txBody>
                  <a:tcPr/>
                </a:tc>
                <a:tc>
                  <a:txBody>
                    <a:bodyPr/>
                    <a:lstStyle/>
                    <a:p>
                      <a:r>
                        <a:rPr lang="en-US" dirty="0"/>
                        <a:t>Reusing eCR FHIR IG</a:t>
                      </a:r>
                    </a:p>
                  </a:txBody>
                  <a:tcPr/>
                </a:tc>
                <a:tc>
                  <a:txBody>
                    <a:bodyPr/>
                    <a:lstStyle/>
                    <a:p>
                      <a:r>
                        <a:rPr lang="en-US" sz="1800" b="0" i="0" u="sng" kern="1200" dirty="0">
                          <a:solidFill>
                            <a:schemeClr val="dk1"/>
                          </a:solidFill>
                          <a:effectLst/>
                          <a:latin typeface="+mn-lt"/>
                          <a:ea typeface="+mn-ea"/>
                          <a:cs typeface="+mn-cs"/>
                          <a:hlinkClick r:id="rId5"/>
                        </a:rPr>
                        <a:t>http://build.fhir.org/ig/HL7/case-reporting/</a:t>
                      </a:r>
                      <a:r>
                        <a:rPr lang="en-US" sz="1800" b="0" i="0" u="sng" kern="1200" dirty="0">
                          <a:solidFill>
                            <a:schemeClr val="dk1"/>
                          </a:solidFill>
                          <a:effectLst/>
                          <a:latin typeface="+mn-lt"/>
                          <a:ea typeface="+mn-ea"/>
                          <a:cs typeface="+mn-cs"/>
                        </a:rPr>
                        <a:t> </a:t>
                      </a:r>
                      <a:r>
                        <a:rPr lang="en-US" sz="1800" b="0" i="0" u="none" kern="1200" dirty="0">
                          <a:solidFill>
                            <a:schemeClr val="dk1"/>
                          </a:solidFill>
                          <a:effectLst/>
                          <a:latin typeface="+mn-lt"/>
                          <a:ea typeface="+mn-ea"/>
                          <a:cs typeface="+mn-cs"/>
                        </a:rPr>
                        <a:t>(</a:t>
                      </a:r>
                      <a:r>
                        <a:rPr lang="en-US" sz="1800" b="0" i="0" kern="1200" dirty="0">
                          <a:solidFill>
                            <a:schemeClr val="dk1"/>
                          </a:solidFill>
                          <a:effectLst/>
                          <a:latin typeface="+mn-lt"/>
                          <a:ea typeface="+mn-ea"/>
                          <a:cs typeface="+mn-cs"/>
                        </a:rPr>
                        <a:t>continuous build site)</a:t>
                      </a:r>
                    </a:p>
                  </a:txBody>
                  <a:tcPr/>
                </a:tc>
                <a:extLst>
                  <a:ext uri="{0D108BD9-81ED-4DB2-BD59-A6C34878D82A}">
                    <a16:rowId xmlns:a16="http://schemas.microsoft.com/office/drawing/2014/main" val="450999297"/>
                  </a:ext>
                </a:extLst>
              </a:tr>
            </a:tbl>
          </a:graphicData>
        </a:graphic>
      </p:graphicFrame>
    </p:spTree>
    <p:extLst>
      <p:ext uri="{BB962C8B-B14F-4D97-AF65-F5344CB8AC3E}">
        <p14:creationId xmlns:p14="http://schemas.microsoft.com/office/powerpoint/2010/main" val="1503109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24397-0495-4D5D-8598-24B8CC2B0751}"/>
              </a:ext>
            </a:extLst>
          </p:cNvPr>
          <p:cNvSpPr>
            <a:spLocks noGrp="1"/>
          </p:cNvSpPr>
          <p:nvPr>
            <p:ph type="title"/>
          </p:nvPr>
        </p:nvSpPr>
        <p:spPr>
          <a:xfrm>
            <a:off x="173595" y="-227978"/>
            <a:ext cx="11557141" cy="1528308"/>
          </a:xfrm>
        </p:spPr>
        <p:txBody>
          <a:bodyPr vert="horz" lIns="91440" tIns="45720" rIns="91440" bIns="45720" rtlCol="0" anchor="ctr">
            <a:noAutofit/>
          </a:bodyPr>
          <a:lstStyle/>
          <a:p>
            <a:pPr fontAlgn="base">
              <a:spcAft>
                <a:spcPct val="0"/>
              </a:spcAft>
            </a:pPr>
            <a:r>
              <a:rPr lang="en-US" sz="3600" dirty="0"/>
              <a:t>Content IG Ballot Results </a:t>
            </a:r>
          </a:p>
        </p:txBody>
      </p:sp>
      <p:sp>
        <p:nvSpPr>
          <p:cNvPr id="3" name="Content Placeholder 2">
            <a:extLst>
              <a:ext uri="{FF2B5EF4-FFF2-40B4-BE49-F238E27FC236}">
                <a16:creationId xmlns:a16="http://schemas.microsoft.com/office/drawing/2014/main" id="{3805EAD4-B4E9-4148-A814-CFDFB2493C7A}"/>
              </a:ext>
            </a:extLst>
          </p:cNvPr>
          <p:cNvSpPr>
            <a:spLocks noGrp="1"/>
          </p:cNvSpPr>
          <p:nvPr>
            <p:ph idx="1"/>
          </p:nvPr>
        </p:nvSpPr>
        <p:spPr>
          <a:xfrm>
            <a:off x="327577" y="1300329"/>
            <a:ext cx="3845030" cy="4133519"/>
          </a:xfrm>
          <a:solidFill>
            <a:schemeClr val="accent1">
              <a:lumMod val="20000"/>
              <a:lumOff val="80000"/>
            </a:schemeClr>
          </a:solidFill>
        </p:spPr>
        <p:txBody>
          <a:bodyPr>
            <a:normAutofit/>
          </a:bodyPr>
          <a:lstStyle/>
          <a:p>
            <a:pPr marL="90487" indent="0">
              <a:lnSpc>
                <a:spcPct val="107000"/>
              </a:lnSpc>
              <a:spcBef>
                <a:spcPts val="0"/>
              </a:spcBef>
              <a:spcAft>
                <a:spcPts val="0"/>
              </a:spcAft>
              <a:buNone/>
            </a:pPr>
            <a:r>
              <a:rPr lang="en-US" sz="20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Central Cancer Registry Reporting Content Implementation Guide</a:t>
            </a:r>
          </a:p>
          <a:p>
            <a:pPr marL="376237" indent="-28575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Voters - Total Eligible: 148</a:t>
            </a:r>
          </a:p>
          <a:p>
            <a:pPr marL="742950" lvl="1" indent="-28575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Affirmative: 36</a:t>
            </a:r>
          </a:p>
          <a:p>
            <a:pPr marL="742950" lvl="1" indent="-28575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Negative: 21</a:t>
            </a:r>
          </a:p>
          <a:p>
            <a:pPr marL="742950" lvl="1" indent="-28575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Abstain: 57</a:t>
            </a:r>
          </a:p>
          <a:p>
            <a:pPr marL="376237" indent="-28575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Approval Status: </a:t>
            </a:r>
            <a:r>
              <a:rPr lang="en-US"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Passing </a:t>
            </a:r>
          </a:p>
          <a:p>
            <a:pPr marL="376237" indent="-28575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of Comments: 60/44/32/23/9/0</a:t>
            </a:r>
          </a:p>
          <a:p>
            <a:pPr marL="742950" lvl="1" indent="-285750">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Block Vote 1 (16 comments) – March 10</a:t>
            </a:r>
          </a:p>
          <a:p>
            <a:pPr marL="742950" lvl="1" indent="-28575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Block Vote 2 (12 comments) – April 14</a:t>
            </a:r>
          </a:p>
          <a:p>
            <a:pPr marL="742950" lvl="1" indent="-285750">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Block Vote 3 (9 comments) – April 21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Block Vote 4 (14 comments) – May 19</a:t>
            </a:r>
          </a:p>
          <a:p>
            <a:pPr marL="742950" lvl="1" indent="-28575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Block Vote 5 (7 comments) – June 9</a:t>
            </a:r>
          </a:p>
          <a:p>
            <a:pPr marL="742950" lvl="1" indent="-285750">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2 comments - June 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Bef>
                <a:spcPts val="0"/>
              </a:spcBef>
              <a:spcAft>
                <a:spcPts val="0"/>
              </a:spcAf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20000"/>
              </a:lnSpc>
              <a:spcBef>
                <a:spcPts val="600"/>
              </a:spcBef>
            </a:pPr>
            <a:endParaRPr lang="en-US" sz="2000" dirty="0"/>
          </a:p>
        </p:txBody>
      </p:sp>
      <p:sp>
        <p:nvSpPr>
          <p:cNvPr id="4" name="Content Placeholder 2">
            <a:extLst>
              <a:ext uri="{FF2B5EF4-FFF2-40B4-BE49-F238E27FC236}">
                <a16:creationId xmlns:a16="http://schemas.microsoft.com/office/drawing/2014/main" id="{836A84A7-5507-4195-B85D-1F32A2407C4C}"/>
              </a:ext>
            </a:extLst>
          </p:cNvPr>
          <p:cNvSpPr txBox="1">
            <a:spLocks/>
          </p:cNvSpPr>
          <p:nvPr/>
        </p:nvSpPr>
        <p:spPr>
          <a:xfrm>
            <a:off x="4263614" y="1300329"/>
            <a:ext cx="3922972" cy="4133519"/>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487" indent="0">
              <a:lnSpc>
                <a:spcPct val="107000"/>
              </a:lnSpc>
              <a:spcBef>
                <a:spcPts val="0"/>
              </a:spcBef>
              <a:spcAft>
                <a:spcPts val="0"/>
              </a:spcAft>
              <a:buNone/>
            </a:pPr>
            <a:r>
              <a:rPr lang="en-US" sz="20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Health Care Surveys Content Implementation Guide</a:t>
            </a:r>
          </a:p>
          <a:p>
            <a:pPr marL="376237" indent="-28575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Voters - Total Eligible: 136</a:t>
            </a:r>
          </a:p>
          <a:p>
            <a:pPr marL="742950" lvl="1" indent="-28575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Affirmative: 29</a:t>
            </a:r>
          </a:p>
          <a:p>
            <a:pPr marL="742950" lvl="1" indent="-28575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Negative: 16</a:t>
            </a:r>
          </a:p>
          <a:p>
            <a:pPr marL="742950" lvl="1" indent="-28575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Abstain: 60</a:t>
            </a:r>
          </a:p>
          <a:p>
            <a:pPr marL="376237" indent="-28575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Approval Status: </a:t>
            </a:r>
            <a:r>
              <a:rPr lang="en-US"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Passing</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p>
          <a:p>
            <a:pPr marL="376237" indent="-28575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of Comments: 36/24/13/0</a:t>
            </a:r>
          </a:p>
          <a:p>
            <a:pPr marL="742950" lvl="1" indent="-285750">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Block Vote 1 (12 comments) – March 31</a:t>
            </a:r>
          </a:p>
          <a:p>
            <a:pPr marL="742950" lvl="1" indent="-28575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Block Vote 2 (11 com</a:t>
            </a:r>
            <a:r>
              <a:rPr lang="en-US" sz="1400" dirty="0">
                <a:latin typeface="Calibri" panose="020F0502020204030204" pitchFamily="34" charset="0"/>
                <a:ea typeface="Calibri" panose="020F0502020204030204" pitchFamily="34" charset="0"/>
                <a:cs typeface="Times New Roman" panose="02020603050405020304" pitchFamily="18" charset="0"/>
              </a:rPr>
              <a:t>ments) – April 21</a:t>
            </a:r>
          </a:p>
          <a:p>
            <a:pPr marL="742950" lvl="1" indent="-28575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Block Vote 3  (12 comments) – June 9</a:t>
            </a:r>
          </a:p>
          <a:p>
            <a:pPr marL="742950" lvl="1" indent="-285750">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1 comment – June 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l" fontAlgn="t">
              <a:buFont typeface="Arial" panose="020B0604020202020204" pitchFamily="34" charset="0"/>
              <a:buChar char="•"/>
            </a:pPr>
            <a:endParaRPr lang="en-US" b="0" i="0" dirty="0">
              <a:effectLst/>
            </a:endParaRPr>
          </a:p>
          <a:p>
            <a:pPr lvl="1">
              <a:lnSpc>
                <a:spcPct val="120000"/>
              </a:lnSpc>
              <a:spcBef>
                <a:spcPts val="600"/>
              </a:spcBef>
            </a:pPr>
            <a:endParaRPr lang="en-US" sz="2000" dirty="0"/>
          </a:p>
        </p:txBody>
      </p:sp>
      <p:sp>
        <p:nvSpPr>
          <p:cNvPr id="5" name="Content Placeholder 2">
            <a:extLst>
              <a:ext uri="{FF2B5EF4-FFF2-40B4-BE49-F238E27FC236}">
                <a16:creationId xmlns:a16="http://schemas.microsoft.com/office/drawing/2014/main" id="{72DC32D0-938A-48CC-BEEF-79A2D1E457A3}"/>
              </a:ext>
            </a:extLst>
          </p:cNvPr>
          <p:cNvSpPr txBox="1">
            <a:spLocks/>
          </p:cNvSpPr>
          <p:nvPr/>
        </p:nvSpPr>
        <p:spPr>
          <a:xfrm>
            <a:off x="8346971" y="1289819"/>
            <a:ext cx="3671434" cy="4144030"/>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t">
              <a:buNone/>
            </a:pPr>
            <a:r>
              <a:rPr lang="en-US" sz="2000" b="1" i="1" dirty="0">
                <a:solidFill>
                  <a:srgbClr val="002060"/>
                </a:solidFill>
                <a:latin typeface="Calibri" panose="020F0502020204030204" pitchFamily="34" charset="0"/>
                <a:cs typeface="Calibri" panose="020F0502020204030204" pitchFamily="34" charset="0"/>
              </a:rPr>
              <a:t>MedMorph Research Data Exchange Implementation Guide</a:t>
            </a:r>
          </a:p>
          <a:p>
            <a:pPr marL="376237" indent="-285750">
              <a:lnSpc>
                <a:spcPct val="107000"/>
              </a:lnSpc>
              <a:spcBef>
                <a:spcPts val="0"/>
              </a:spcBef>
              <a:spcAft>
                <a:spcPts val="0"/>
              </a:spcAft>
            </a:pPr>
            <a:r>
              <a:rPr lang="en-US" sz="1800" dirty="0">
                <a:latin typeface="Calibri" panose="020F0502020204030204" pitchFamily="34" charset="0"/>
                <a:ea typeface="Calibri" panose="020F0502020204030204" pitchFamily="34" charset="0"/>
                <a:cs typeface="Times New Roman" panose="02020603050405020304" pitchFamily="18" charset="0"/>
              </a:rPr>
              <a:t>Voters - Total Eligible: 149</a:t>
            </a:r>
          </a:p>
          <a:p>
            <a:pPr marL="742950" lvl="1" indent="-285750">
              <a:lnSpc>
                <a:spcPct val="107000"/>
              </a:lnSpc>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Affirmative: 40</a:t>
            </a:r>
          </a:p>
          <a:p>
            <a:pPr marL="742950" lvl="1" indent="-285750">
              <a:lnSpc>
                <a:spcPct val="107000"/>
              </a:lnSpc>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Negative: 22</a:t>
            </a:r>
          </a:p>
          <a:p>
            <a:pPr marL="742950" lvl="1" indent="-285750">
              <a:lnSpc>
                <a:spcPct val="107000"/>
              </a:lnSpc>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Abstain: 57</a:t>
            </a:r>
          </a:p>
          <a:p>
            <a:pPr marL="376237" indent="-285750">
              <a:lnSpc>
                <a:spcPct val="107000"/>
              </a:lnSpc>
              <a:spcBef>
                <a:spcPts val="0"/>
              </a:spcBef>
              <a:spcAft>
                <a:spcPts val="0"/>
              </a:spcAft>
            </a:pPr>
            <a:r>
              <a:rPr lang="en-US" sz="1800" b="1" dirty="0">
                <a:latin typeface="Calibri" panose="020F0502020204030204" pitchFamily="34" charset="0"/>
                <a:ea typeface="Calibri" panose="020F0502020204030204" pitchFamily="34" charset="0"/>
                <a:cs typeface="Times New Roman" panose="02020603050405020304" pitchFamily="18" charset="0"/>
              </a:rPr>
              <a:t>Approval Status: </a:t>
            </a:r>
            <a:r>
              <a:rPr lang="en-US" sz="18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Passing</a:t>
            </a:r>
          </a:p>
          <a:p>
            <a:pPr marL="376237" indent="-285750">
              <a:lnSpc>
                <a:spcPct val="107000"/>
              </a:lnSpc>
              <a:spcBef>
                <a:spcPts val="0"/>
              </a:spcBef>
              <a:spcAft>
                <a:spcPts val="0"/>
              </a:spcAft>
            </a:pPr>
            <a:r>
              <a:rPr lang="en-US" sz="1800" dirty="0">
                <a:latin typeface="Calibri" panose="020F0502020204030204" pitchFamily="34" charset="0"/>
                <a:ea typeface="Calibri" panose="020F0502020204030204" pitchFamily="34" charset="0"/>
                <a:cs typeface="Times New Roman" panose="02020603050405020304" pitchFamily="18" charset="0"/>
              </a:rPr>
              <a:t># of Comments: 31/0</a:t>
            </a:r>
          </a:p>
          <a:p>
            <a:pPr marL="742950" lvl="1" indent="-285750">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Block Vote 1 (28 comments) – June 9</a:t>
            </a:r>
          </a:p>
          <a:p>
            <a:pPr marL="742950" lvl="1" indent="-285750">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3 comments - June 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t">
              <a:buNone/>
            </a:pPr>
            <a:endParaRPr lang="en-US" sz="2000" dirty="0"/>
          </a:p>
        </p:txBody>
      </p:sp>
    </p:spTree>
    <p:extLst>
      <p:ext uri="{BB962C8B-B14F-4D97-AF65-F5344CB8AC3E}">
        <p14:creationId xmlns:p14="http://schemas.microsoft.com/office/powerpoint/2010/main" val="148976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1E46A-A18D-A210-22D8-DB8CA6824A72}"/>
              </a:ext>
            </a:extLst>
          </p:cNvPr>
          <p:cNvSpPr>
            <a:spLocks noGrp="1"/>
          </p:cNvSpPr>
          <p:nvPr>
            <p:ph type="title"/>
          </p:nvPr>
        </p:nvSpPr>
        <p:spPr>
          <a:xfrm>
            <a:off x="349828" y="115743"/>
            <a:ext cx="10515600" cy="1325563"/>
          </a:xfrm>
        </p:spPr>
        <p:txBody>
          <a:bodyPr>
            <a:normAutofit/>
          </a:bodyPr>
          <a:lstStyle/>
          <a:p>
            <a:r>
              <a:rPr lang="en-US" sz="3600" dirty="0"/>
              <a:t>Content IG Next Steps	</a:t>
            </a:r>
          </a:p>
        </p:txBody>
      </p:sp>
      <p:sp>
        <p:nvSpPr>
          <p:cNvPr id="3" name="Content Placeholder 2">
            <a:extLst>
              <a:ext uri="{FF2B5EF4-FFF2-40B4-BE49-F238E27FC236}">
                <a16:creationId xmlns:a16="http://schemas.microsoft.com/office/drawing/2014/main" id="{E461F571-EA84-EB06-C6EA-2AFC86406621}"/>
              </a:ext>
            </a:extLst>
          </p:cNvPr>
          <p:cNvSpPr>
            <a:spLocks noGrp="1"/>
          </p:cNvSpPr>
          <p:nvPr>
            <p:ph idx="1"/>
          </p:nvPr>
        </p:nvSpPr>
        <p:spPr>
          <a:xfrm>
            <a:off x="713509" y="1174173"/>
            <a:ext cx="10515600" cy="5413663"/>
          </a:xfrm>
        </p:spPr>
        <p:txBody>
          <a:bodyPr>
            <a:normAutofit fontScale="92500" lnSpcReduction="20000"/>
          </a:bodyPr>
          <a:lstStyle/>
          <a:p>
            <a:pPr>
              <a:lnSpc>
                <a:spcPct val="120000"/>
              </a:lnSpc>
              <a:spcAft>
                <a:spcPts val="600"/>
              </a:spcAft>
            </a:pPr>
            <a:r>
              <a:rPr lang="en-US" sz="2400" dirty="0"/>
              <a:t>Finalize updating the Content IGs based on ballot comments</a:t>
            </a:r>
          </a:p>
          <a:p>
            <a:pPr>
              <a:lnSpc>
                <a:spcPct val="120000"/>
              </a:lnSpc>
              <a:spcAft>
                <a:spcPts val="600"/>
              </a:spcAft>
            </a:pPr>
            <a:r>
              <a:rPr lang="en-US" sz="2400" dirty="0"/>
              <a:t>Work with HL7 to determine how to coordinate between referenced IGs (e.g., MedMorph RA and Content IGs reference the Subscription IG – but the version being referenced is different then the one published)</a:t>
            </a:r>
          </a:p>
          <a:p>
            <a:pPr>
              <a:lnSpc>
                <a:spcPct val="120000"/>
              </a:lnSpc>
              <a:spcAft>
                <a:spcPts val="600"/>
              </a:spcAft>
            </a:pPr>
            <a:r>
              <a:rPr lang="en-US" sz="2400" dirty="0"/>
              <a:t>Work with HL7 to update publication tooling</a:t>
            </a:r>
          </a:p>
          <a:p>
            <a:pPr>
              <a:lnSpc>
                <a:spcPct val="120000"/>
              </a:lnSpc>
              <a:spcAft>
                <a:spcPts val="600"/>
              </a:spcAft>
            </a:pPr>
            <a:r>
              <a:rPr lang="en-US" sz="2400" dirty="0"/>
              <a:t>Send Content IGs out for PH WG review</a:t>
            </a:r>
          </a:p>
          <a:p>
            <a:pPr>
              <a:lnSpc>
                <a:spcPct val="120000"/>
              </a:lnSpc>
              <a:spcAft>
                <a:spcPts val="600"/>
              </a:spcAft>
            </a:pPr>
            <a:r>
              <a:rPr lang="en-US" sz="2400" strike="sngStrike" dirty="0"/>
              <a:t>Withdraw Negative votes (Cancer and Health Care Surveys)</a:t>
            </a:r>
          </a:p>
          <a:p>
            <a:pPr>
              <a:lnSpc>
                <a:spcPct val="120000"/>
              </a:lnSpc>
              <a:spcAft>
                <a:spcPts val="600"/>
              </a:spcAft>
            </a:pPr>
            <a:r>
              <a:rPr lang="en-US" sz="2400" dirty="0"/>
              <a:t>Update the </a:t>
            </a:r>
            <a:r>
              <a:rPr lang="en-US" sz="2400" i="1" dirty="0"/>
              <a:t>Ballot Reconciliation Packages </a:t>
            </a:r>
            <a:r>
              <a:rPr lang="en-US" sz="2400" dirty="0"/>
              <a:t>with negative votes withdrawn, and all ballot comments addressed</a:t>
            </a:r>
          </a:p>
          <a:p>
            <a:pPr>
              <a:lnSpc>
                <a:spcPct val="120000"/>
              </a:lnSpc>
              <a:spcAft>
                <a:spcPts val="600"/>
              </a:spcAft>
            </a:pPr>
            <a:r>
              <a:rPr lang="en-US" sz="2400" dirty="0"/>
              <a:t>Submit </a:t>
            </a:r>
            <a:r>
              <a:rPr lang="en-US" sz="2400" i="1" dirty="0"/>
              <a:t>Request For Publication</a:t>
            </a:r>
            <a:r>
              <a:rPr lang="en-US" sz="2400" dirty="0"/>
              <a:t> to the PH WG for approval</a:t>
            </a:r>
          </a:p>
          <a:p>
            <a:pPr>
              <a:lnSpc>
                <a:spcPct val="120000"/>
              </a:lnSpc>
              <a:spcAft>
                <a:spcPts val="600"/>
              </a:spcAft>
            </a:pPr>
            <a:r>
              <a:rPr lang="en-US" sz="2400" dirty="0"/>
              <a:t>Once approved submit Content IGs to the FMG for approval and publication</a:t>
            </a:r>
          </a:p>
        </p:txBody>
      </p:sp>
    </p:spTree>
    <p:extLst>
      <p:ext uri="{BB962C8B-B14F-4D97-AF65-F5344CB8AC3E}">
        <p14:creationId xmlns:p14="http://schemas.microsoft.com/office/powerpoint/2010/main" val="272742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Next Steps</a:t>
            </a: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lstStyle/>
          <a:p>
            <a:pPr algn="l"/>
            <a:r>
              <a:rPr lang="en-US" dirty="0"/>
              <a:t>Maria Michaels</a:t>
            </a:r>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597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B7350-78B1-4CFA-A128-0D4CF121EECE}"/>
              </a:ext>
            </a:extLst>
          </p:cNvPr>
          <p:cNvSpPr>
            <a:spLocks noGrp="1"/>
          </p:cNvSpPr>
          <p:nvPr>
            <p:ph type="title"/>
          </p:nvPr>
        </p:nvSpPr>
        <p:spPr>
          <a:xfrm>
            <a:off x="205154" y="206188"/>
            <a:ext cx="10515600" cy="835025"/>
          </a:xfrm>
        </p:spPr>
        <p:txBody>
          <a:bodyPr vert="horz" lIns="91440" tIns="45720" rIns="91440" bIns="45720" rtlCol="0" anchor="ctr">
            <a:normAutofit/>
          </a:bodyPr>
          <a:lstStyle/>
          <a:p>
            <a:r>
              <a:rPr lang="en-US" sz="3600" dirty="0"/>
              <a:t>Next Steps</a:t>
            </a:r>
          </a:p>
        </p:txBody>
      </p:sp>
      <p:sp>
        <p:nvSpPr>
          <p:cNvPr id="3" name="Content Placeholder 2">
            <a:extLst>
              <a:ext uri="{FF2B5EF4-FFF2-40B4-BE49-F238E27FC236}">
                <a16:creationId xmlns:a16="http://schemas.microsoft.com/office/drawing/2014/main" id="{D7672669-82B4-48EF-B689-94C042E33FA3}"/>
              </a:ext>
            </a:extLst>
          </p:cNvPr>
          <p:cNvSpPr>
            <a:spLocks noGrp="1"/>
          </p:cNvSpPr>
          <p:nvPr>
            <p:ph idx="1"/>
          </p:nvPr>
        </p:nvSpPr>
        <p:spPr>
          <a:xfrm>
            <a:off x="345831" y="1203157"/>
            <a:ext cx="10515600" cy="5189539"/>
          </a:xfrm>
        </p:spPr>
        <p:txBody>
          <a:bodyPr>
            <a:normAutofit/>
          </a:bodyPr>
          <a:lstStyle/>
          <a:p>
            <a:r>
              <a:rPr lang="en-US" dirty="0"/>
              <a:t>Update and publish Reference Architecture IG</a:t>
            </a:r>
          </a:p>
          <a:p>
            <a:r>
              <a:rPr lang="en-US" dirty="0"/>
              <a:t>Update and publish Content IGs </a:t>
            </a:r>
          </a:p>
          <a:p>
            <a:pPr lvl="1"/>
            <a:r>
              <a:rPr lang="en-US" dirty="0"/>
              <a:t>Cancer Registry Reporting</a:t>
            </a:r>
          </a:p>
          <a:p>
            <a:pPr lvl="1"/>
            <a:r>
              <a:rPr lang="en-US" dirty="0"/>
              <a:t>Health Care Surveys</a:t>
            </a:r>
          </a:p>
          <a:p>
            <a:pPr lvl="1"/>
            <a:r>
              <a:rPr lang="en-US" dirty="0"/>
              <a:t>Research Data Exchange</a:t>
            </a:r>
          </a:p>
          <a:p>
            <a:r>
              <a:rPr lang="en-US" dirty="0"/>
              <a:t>Complete real-world pilot testing &amp; short-term evaluation</a:t>
            </a:r>
          </a:p>
          <a:p>
            <a:r>
              <a:rPr lang="en-US" dirty="0"/>
              <a:t>Finalize MedMorph Roadmap  </a:t>
            </a:r>
          </a:p>
          <a:p>
            <a:r>
              <a:rPr lang="en-US" dirty="0"/>
              <a:t>“Close out” the initial phase of </a:t>
            </a:r>
            <a:r>
              <a:rPr lang="en-US" dirty="0" err="1"/>
              <a:t>MedMorph</a:t>
            </a:r>
            <a:r>
              <a:rPr lang="en-US" dirty="0"/>
              <a:t> </a:t>
            </a:r>
          </a:p>
          <a:p>
            <a:r>
              <a:rPr lang="en-US" dirty="0"/>
              <a:t>Begin next phase – more pilots &amp; more use cases</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890761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18C21-85E6-B96B-B538-FD9D416D9596}"/>
              </a:ext>
            </a:extLst>
          </p:cNvPr>
          <p:cNvSpPr>
            <a:spLocks noGrp="1"/>
          </p:cNvSpPr>
          <p:nvPr>
            <p:ph type="title"/>
          </p:nvPr>
        </p:nvSpPr>
        <p:spPr>
          <a:xfrm>
            <a:off x="522513" y="211015"/>
            <a:ext cx="11405717" cy="1058985"/>
          </a:xfrm>
        </p:spPr>
        <p:txBody>
          <a:bodyPr>
            <a:normAutofit/>
          </a:bodyPr>
          <a:lstStyle/>
          <a:p>
            <a:r>
              <a:rPr lang="en-US" sz="3600" dirty="0"/>
              <a:t>MedMorph: Beyond the Initial Phase</a:t>
            </a:r>
          </a:p>
        </p:txBody>
      </p:sp>
      <p:sp>
        <p:nvSpPr>
          <p:cNvPr id="3" name="Content Placeholder 2">
            <a:extLst>
              <a:ext uri="{FF2B5EF4-FFF2-40B4-BE49-F238E27FC236}">
                <a16:creationId xmlns:a16="http://schemas.microsoft.com/office/drawing/2014/main" id="{E496DC22-5752-0AE6-D30F-240587BAAC0D}"/>
              </a:ext>
            </a:extLst>
          </p:cNvPr>
          <p:cNvSpPr>
            <a:spLocks noGrp="1"/>
          </p:cNvSpPr>
          <p:nvPr>
            <p:ph idx="1"/>
          </p:nvPr>
        </p:nvSpPr>
        <p:spPr>
          <a:xfrm>
            <a:off x="625983" y="1270000"/>
            <a:ext cx="10282339" cy="5376985"/>
          </a:xfrm>
        </p:spPr>
        <p:txBody>
          <a:bodyPr>
            <a:normAutofit/>
          </a:bodyPr>
          <a:lstStyle/>
          <a:p>
            <a:pPr marL="0" indent="0">
              <a:buNone/>
            </a:pPr>
            <a:r>
              <a:rPr lang="en-US" sz="3200" b="1" dirty="0"/>
              <a:t>CDC’s Next Set of Use Cases:</a:t>
            </a:r>
          </a:p>
          <a:p>
            <a:r>
              <a:rPr lang="en-US" dirty="0"/>
              <a:t>Health Care Surveys </a:t>
            </a:r>
          </a:p>
          <a:p>
            <a:pPr lvl="1"/>
            <a:r>
              <a:rPr lang="en-US" dirty="0"/>
              <a:t>One-year Pilot (including Health Care Surveys Content IG)</a:t>
            </a:r>
          </a:p>
          <a:p>
            <a:r>
              <a:rPr lang="en-US" dirty="0"/>
              <a:t>Cancer Registry Reporting </a:t>
            </a:r>
          </a:p>
          <a:p>
            <a:pPr lvl="1"/>
            <a:r>
              <a:rPr lang="en-US" dirty="0"/>
              <a:t>One-year Pilot (including Cancer Registry Reporting Content IG)</a:t>
            </a:r>
          </a:p>
          <a:p>
            <a:pPr lvl="1"/>
            <a:r>
              <a:rPr lang="en-US" dirty="0"/>
              <a:t>North American Association of Central Cancer Registries (NAACCR)</a:t>
            </a:r>
          </a:p>
          <a:p>
            <a:pPr lvl="2"/>
            <a:r>
              <a:rPr lang="en-US" dirty="0"/>
              <a:t>Continue to leverage MedMorph RA IG</a:t>
            </a:r>
          </a:p>
          <a:p>
            <a:r>
              <a:rPr lang="en-US" dirty="0"/>
              <a:t>Hospital Influenza Surveillance (FluSurv-NET)</a:t>
            </a:r>
          </a:p>
          <a:p>
            <a:pPr lvl="1"/>
            <a:r>
              <a:rPr lang="en-US" dirty="0"/>
              <a:t>Implementation Guide + Pilot</a:t>
            </a:r>
          </a:p>
        </p:txBody>
      </p:sp>
      <p:sp>
        <p:nvSpPr>
          <p:cNvPr id="4" name="TextBox 3">
            <a:extLst>
              <a:ext uri="{FF2B5EF4-FFF2-40B4-BE49-F238E27FC236}">
                <a16:creationId xmlns:a16="http://schemas.microsoft.com/office/drawing/2014/main" id="{EB6CFFDD-233E-41B6-9489-AAA4F81A81B8}"/>
              </a:ext>
            </a:extLst>
          </p:cNvPr>
          <p:cNvSpPr txBox="1"/>
          <p:nvPr/>
        </p:nvSpPr>
        <p:spPr>
          <a:xfrm>
            <a:off x="8682536" y="4405084"/>
            <a:ext cx="2225786" cy="2031325"/>
          </a:xfrm>
          <a:prstGeom prst="rect">
            <a:avLst/>
          </a:prstGeom>
          <a:noFill/>
          <a:ln w="38100">
            <a:solidFill>
              <a:srgbClr val="0070C0"/>
            </a:solidFill>
          </a:ln>
        </p:spPr>
        <p:txBody>
          <a:bodyPr wrap="square" rtlCol="0">
            <a:spAutoFit/>
          </a:bodyPr>
          <a:lstStyle/>
          <a:p>
            <a:r>
              <a:rPr lang="en-US" b="1" dirty="0"/>
              <a:t>May result in some changes to the </a:t>
            </a:r>
            <a:r>
              <a:rPr lang="en-US" b="1" dirty="0" err="1"/>
              <a:t>MedMorph</a:t>
            </a:r>
            <a:r>
              <a:rPr lang="en-US" b="1" dirty="0"/>
              <a:t> TEP</a:t>
            </a:r>
          </a:p>
          <a:p>
            <a:endParaRPr lang="en-US" b="1" dirty="0"/>
          </a:p>
          <a:p>
            <a:r>
              <a:rPr lang="en-US" b="1" dirty="0"/>
              <a:t>(e.g., additional or new SMEs, different workgroups)</a:t>
            </a:r>
          </a:p>
        </p:txBody>
      </p:sp>
    </p:spTree>
    <p:extLst>
      <p:ext uri="{BB962C8B-B14F-4D97-AF65-F5344CB8AC3E}">
        <p14:creationId xmlns:p14="http://schemas.microsoft.com/office/powerpoint/2010/main" val="1517189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B7350-78B1-4CFA-A128-0D4CF121EECE}"/>
              </a:ext>
            </a:extLst>
          </p:cNvPr>
          <p:cNvSpPr>
            <a:spLocks noGrp="1"/>
          </p:cNvSpPr>
          <p:nvPr>
            <p:ph type="title"/>
          </p:nvPr>
        </p:nvSpPr>
        <p:spPr>
          <a:xfrm>
            <a:off x="205154" y="206188"/>
            <a:ext cx="10515600" cy="835025"/>
          </a:xfrm>
        </p:spPr>
        <p:txBody>
          <a:bodyPr vert="horz" lIns="91440" tIns="45720" rIns="91440" bIns="45720" rtlCol="0" anchor="ctr">
            <a:normAutofit/>
          </a:bodyPr>
          <a:lstStyle/>
          <a:p>
            <a:r>
              <a:rPr lang="en-US" sz="3600" dirty="0"/>
              <a:t>Roadmap Preview</a:t>
            </a:r>
          </a:p>
        </p:txBody>
      </p:sp>
      <p:sp>
        <p:nvSpPr>
          <p:cNvPr id="3" name="Content Placeholder 2">
            <a:extLst>
              <a:ext uri="{FF2B5EF4-FFF2-40B4-BE49-F238E27FC236}">
                <a16:creationId xmlns:a16="http://schemas.microsoft.com/office/drawing/2014/main" id="{D7672669-82B4-48EF-B689-94C042E33FA3}"/>
              </a:ext>
            </a:extLst>
          </p:cNvPr>
          <p:cNvSpPr>
            <a:spLocks noGrp="1"/>
          </p:cNvSpPr>
          <p:nvPr>
            <p:ph idx="1"/>
          </p:nvPr>
        </p:nvSpPr>
        <p:spPr>
          <a:xfrm>
            <a:off x="345830" y="1246908"/>
            <a:ext cx="11211169" cy="5293591"/>
          </a:xfrm>
        </p:spPr>
        <p:txBody>
          <a:bodyPr>
            <a:normAutofit/>
          </a:bodyPr>
          <a:lstStyle/>
          <a:p>
            <a:pPr>
              <a:spcAft>
                <a:spcPts val="1200"/>
              </a:spcAft>
            </a:pPr>
            <a:r>
              <a:rPr lang="en-US" b="1" dirty="0"/>
              <a:t>Vision</a:t>
            </a:r>
          </a:p>
          <a:p>
            <a:pPr lvl="1">
              <a:spcAft>
                <a:spcPts val="1200"/>
              </a:spcAft>
            </a:pPr>
            <a:r>
              <a:rPr lang="en-US" dirty="0"/>
              <a:t>An information superhighway to facilitate the smooth, interoperable, and automated transfer of data</a:t>
            </a:r>
          </a:p>
          <a:p>
            <a:pPr>
              <a:spcAft>
                <a:spcPts val="1200"/>
              </a:spcAft>
            </a:pPr>
            <a:r>
              <a:rPr lang="en-US" b="1" dirty="0"/>
              <a:t>The Problem MedMorph is Solving</a:t>
            </a:r>
          </a:p>
          <a:p>
            <a:pPr lvl="1">
              <a:spcAft>
                <a:spcPts val="1200"/>
              </a:spcAft>
            </a:pPr>
            <a:r>
              <a:rPr lang="en-US" dirty="0"/>
              <a:t>Siloed, disconnected data exchange approaches and methods resulting in highly burdensome process for organizations to send or receive data</a:t>
            </a:r>
          </a:p>
          <a:p>
            <a:pPr>
              <a:spcAft>
                <a:spcPts val="1200"/>
              </a:spcAft>
            </a:pPr>
            <a:r>
              <a:rPr lang="en-US" b="1" dirty="0"/>
              <a:t>Goal</a:t>
            </a:r>
          </a:p>
          <a:p>
            <a:pPr lvl="1">
              <a:spcAft>
                <a:spcPts val="1200"/>
              </a:spcAft>
            </a:pPr>
            <a:r>
              <a:rPr lang="en-US" dirty="0"/>
              <a:t>To reduce participant burden in the exchange of data for the organizations both supplying and receiving data</a:t>
            </a:r>
          </a:p>
          <a:p>
            <a:pPr marL="0" indent="0">
              <a:spcAft>
                <a:spcPts val="1200"/>
              </a:spcAft>
              <a:buNone/>
            </a:pPr>
            <a:endParaRPr lang="en-US" dirty="0"/>
          </a:p>
        </p:txBody>
      </p:sp>
    </p:spTree>
    <p:extLst>
      <p:ext uri="{BB962C8B-B14F-4D97-AF65-F5344CB8AC3E}">
        <p14:creationId xmlns:p14="http://schemas.microsoft.com/office/powerpoint/2010/main" val="1745672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42A15-49FA-80FD-5982-446A47309316}"/>
              </a:ext>
            </a:extLst>
          </p:cNvPr>
          <p:cNvSpPr>
            <a:spLocks noGrp="1"/>
          </p:cNvSpPr>
          <p:nvPr>
            <p:ph type="title"/>
          </p:nvPr>
        </p:nvSpPr>
        <p:spPr>
          <a:xfrm>
            <a:off x="130628" y="98461"/>
            <a:ext cx="10515600" cy="924792"/>
          </a:xfrm>
        </p:spPr>
        <p:txBody>
          <a:bodyPr>
            <a:normAutofit/>
          </a:bodyPr>
          <a:lstStyle/>
          <a:p>
            <a:r>
              <a:rPr lang="en-US" sz="3600" dirty="0"/>
              <a:t>MedMorph Collaborations</a:t>
            </a:r>
          </a:p>
        </p:txBody>
      </p:sp>
      <p:graphicFrame>
        <p:nvGraphicFramePr>
          <p:cNvPr id="4" name="Table 3">
            <a:extLst>
              <a:ext uri="{FF2B5EF4-FFF2-40B4-BE49-F238E27FC236}">
                <a16:creationId xmlns:a16="http://schemas.microsoft.com/office/drawing/2014/main" id="{55D30709-540D-897B-0330-6AECD5A4B7F0}"/>
              </a:ext>
            </a:extLst>
          </p:cNvPr>
          <p:cNvGraphicFramePr>
            <a:graphicFrameLocks noGrp="1"/>
          </p:cNvGraphicFramePr>
          <p:nvPr>
            <p:extLst>
              <p:ext uri="{D42A27DB-BD31-4B8C-83A1-F6EECF244321}">
                <p14:modId xmlns:p14="http://schemas.microsoft.com/office/powerpoint/2010/main" val="1226085131"/>
              </p:ext>
            </p:extLst>
          </p:nvPr>
        </p:nvGraphicFramePr>
        <p:xfrm>
          <a:off x="224720" y="1023253"/>
          <a:ext cx="4318946" cy="5133247"/>
        </p:xfrm>
        <a:graphic>
          <a:graphicData uri="http://schemas.openxmlformats.org/drawingml/2006/table">
            <a:tbl>
              <a:tblPr bandRow="1">
                <a:tableStyleId>{5C22544A-7EE6-4342-B048-85BDC9FD1C3A}</a:tableStyleId>
              </a:tblPr>
              <a:tblGrid>
                <a:gridCol w="4318946">
                  <a:extLst>
                    <a:ext uri="{9D8B030D-6E8A-4147-A177-3AD203B41FA5}">
                      <a16:colId xmlns:a16="http://schemas.microsoft.com/office/drawing/2014/main" val="3515700000"/>
                    </a:ext>
                  </a:extLst>
                </a:gridCol>
              </a:tblGrid>
              <a:tr h="359233">
                <a:tc>
                  <a:txBody>
                    <a:bodyPr/>
                    <a:lstStyle/>
                    <a:p>
                      <a:pPr marL="0" marR="0" algn="ctr">
                        <a:lnSpc>
                          <a:spcPct val="107000"/>
                        </a:lnSpc>
                        <a:spcBef>
                          <a:spcPts val="0"/>
                        </a:spcBef>
                        <a:spcAft>
                          <a:spcPts val="0"/>
                        </a:spcAft>
                      </a:pPr>
                      <a:r>
                        <a:rPr lang="en-US" sz="2000" b="1" dirty="0">
                          <a:solidFill>
                            <a:schemeClr val="bg1"/>
                          </a:solidFill>
                          <a:effectLst/>
                        </a:rPr>
                        <a:t>FEDERAL PARTNERS</a:t>
                      </a:r>
                      <a:endParaRPr lang="en-US"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24990" marR="24990" marT="24990" marB="24990">
                    <a:solidFill>
                      <a:schemeClr val="accent1"/>
                    </a:solidFill>
                  </a:tcPr>
                </a:tc>
                <a:extLst>
                  <a:ext uri="{0D108BD9-81ED-4DB2-BD59-A6C34878D82A}">
                    <a16:rowId xmlns:a16="http://schemas.microsoft.com/office/drawing/2014/main" val="2494079752"/>
                  </a:ext>
                </a:extLst>
              </a:tr>
              <a:tr h="666260">
                <a:tc>
                  <a:txBody>
                    <a:bodyPr/>
                    <a:lstStyle/>
                    <a:p>
                      <a:pPr marL="0" marR="0">
                        <a:lnSpc>
                          <a:spcPct val="107000"/>
                        </a:lnSpc>
                        <a:spcBef>
                          <a:spcPts val="0"/>
                        </a:spcBef>
                        <a:spcAft>
                          <a:spcPts val="0"/>
                        </a:spcAft>
                      </a:pPr>
                      <a:r>
                        <a:rPr lang="en-US" sz="1800" u="sng" dirty="0">
                          <a:effectLst/>
                          <a:hlinkClick r:id="rId3"/>
                        </a:rPr>
                        <a:t>United States Core Data for Interoperability (USCDI)</a:t>
                      </a:r>
                      <a:r>
                        <a:rPr lang="en-US" sz="1800" u="none" dirty="0">
                          <a:effectLst/>
                        </a:rPr>
                        <a:t> (ONC)</a:t>
                      </a:r>
                      <a:endParaRPr lang="en-US" sz="1800" u="none" dirty="0">
                        <a:effectLst/>
                        <a:latin typeface="Calibri" panose="020F0502020204030204" pitchFamily="34" charset="0"/>
                        <a:ea typeface="Calibri" panose="020F0502020204030204" pitchFamily="34" charset="0"/>
                        <a:cs typeface="Arial" panose="020B0604020202020204" pitchFamily="34" charset="0"/>
                      </a:endParaRPr>
                    </a:p>
                  </a:txBody>
                  <a:tcPr marL="24990" marR="24990" marT="24990" marB="24990"/>
                </a:tc>
                <a:extLst>
                  <a:ext uri="{0D108BD9-81ED-4DB2-BD59-A6C34878D82A}">
                    <a16:rowId xmlns:a16="http://schemas.microsoft.com/office/drawing/2014/main" val="1406712763"/>
                  </a:ext>
                </a:extLst>
              </a:tr>
              <a:tr h="419906">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hlinkClick r:id="rId4"/>
                        </a:rPr>
                        <a:t>USCDI+</a:t>
                      </a:r>
                      <a:r>
                        <a:rPr lang="en-US" sz="1800" dirty="0">
                          <a:effectLst/>
                          <a:latin typeface="Calibri" panose="020F0502020204030204" pitchFamily="34" charset="0"/>
                          <a:ea typeface="Calibri" panose="020F0502020204030204" pitchFamily="34" charset="0"/>
                          <a:cs typeface="Arial" panose="020B0604020202020204" pitchFamily="34" charset="0"/>
                        </a:rPr>
                        <a:t> (ONC)</a:t>
                      </a:r>
                    </a:p>
                  </a:txBody>
                  <a:tcPr marL="24990" marR="24990" marT="24990" marB="24990"/>
                </a:tc>
                <a:extLst>
                  <a:ext uri="{0D108BD9-81ED-4DB2-BD59-A6C34878D82A}">
                    <a16:rowId xmlns:a16="http://schemas.microsoft.com/office/drawing/2014/main" val="4115820102"/>
                  </a:ext>
                </a:extLst>
              </a:tr>
              <a:tr h="329240">
                <a:tc>
                  <a:txBody>
                    <a:bodyPr/>
                    <a:lstStyle/>
                    <a:p>
                      <a:pPr marL="0" marR="0" indent="0">
                        <a:lnSpc>
                          <a:spcPct val="107000"/>
                        </a:lnSpc>
                        <a:spcBef>
                          <a:spcPts val="0"/>
                        </a:spcBef>
                        <a:spcAft>
                          <a:spcPts val="0"/>
                        </a:spcAft>
                      </a:pPr>
                      <a:r>
                        <a:rPr lang="en-US" sz="1800" u="sng" dirty="0">
                          <a:effectLst/>
                          <a:hlinkClick r:id="rId5"/>
                        </a:rPr>
                        <a:t>FHIR®-based quality reporting</a:t>
                      </a:r>
                      <a:r>
                        <a:rPr lang="en-US" sz="1800" u="sng" dirty="0">
                          <a:effectLst/>
                        </a:rPr>
                        <a:t> </a:t>
                      </a:r>
                      <a:r>
                        <a:rPr lang="en-US" sz="1800" u="none" dirty="0">
                          <a:effectLst/>
                        </a:rPr>
                        <a:t>(CMS)</a:t>
                      </a:r>
                    </a:p>
                  </a:txBody>
                  <a:tcPr marL="24990" marR="24990" marT="24990" marB="24990"/>
                </a:tc>
                <a:extLst>
                  <a:ext uri="{0D108BD9-81ED-4DB2-BD59-A6C34878D82A}">
                    <a16:rowId xmlns:a16="http://schemas.microsoft.com/office/drawing/2014/main" val="3694895342"/>
                  </a:ext>
                </a:extLst>
              </a:tr>
              <a:tr h="470432">
                <a:tc>
                  <a:txBody>
                    <a:bodyPr/>
                    <a:lstStyle/>
                    <a:p>
                      <a:pPr marL="0" marR="0">
                        <a:lnSpc>
                          <a:spcPct val="107000"/>
                        </a:lnSpc>
                        <a:spcBef>
                          <a:spcPts val="0"/>
                        </a:spcBef>
                        <a:spcAft>
                          <a:spcPts val="0"/>
                        </a:spcAft>
                      </a:pPr>
                      <a:r>
                        <a:rPr lang="en-US" sz="1800" u="none" dirty="0">
                          <a:effectLst/>
                          <a:latin typeface="Calibri" panose="020F0502020204030204" pitchFamily="34" charset="0"/>
                          <a:ea typeface="Calibri" panose="020F0502020204030204" pitchFamily="34" charset="0"/>
                          <a:cs typeface="Arial" panose="020B0604020202020204" pitchFamily="34" charset="0"/>
                          <a:hlinkClick r:id="rId6"/>
                        </a:rPr>
                        <a:t>Uniform Data System (UDS)+ </a:t>
                      </a:r>
                      <a:r>
                        <a:rPr lang="en-US" sz="1800" u="none" dirty="0">
                          <a:effectLst/>
                          <a:latin typeface="Calibri" panose="020F0502020204030204" pitchFamily="34" charset="0"/>
                          <a:ea typeface="Calibri" panose="020F0502020204030204" pitchFamily="34" charset="0"/>
                          <a:cs typeface="Arial" panose="020B0604020202020204" pitchFamily="34" charset="0"/>
                        </a:rPr>
                        <a:t>(HRSA)</a:t>
                      </a:r>
                    </a:p>
                  </a:txBody>
                  <a:tcPr marL="24990" marR="24990" marT="24990" marB="24990"/>
                </a:tc>
                <a:extLst>
                  <a:ext uri="{0D108BD9-81ED-4DB2-BD59-A6C34878D82A}">
                    <a16:rowId xmlns:a16="http://schemas.microsoft.com/office/drawing/2014/main" val="2430057617"/>
                  </a:ext>
                </a:extLst>
              </a:tr>
              <a:tr h="470432">
                <a:tc>
                  <a:txBody>
                    <a:bodyPr/>
                    <a:lstStyle/>
                    <a:p>
                      <a:pPr marL="0" marR="0">
                        <a:lnSpc>
                          <a:spcPct val="107000"/>
                        </a:lnSpc>
                        <a:spcBef>
                          <a:spcPts val="0"/>
                        </a:spcBef>
                        <a:spcAft>
                          <a:spcPts val="0"/>
                        </a:spcAft>
                      </a:pPr>
                      <a:r>
                        <a:rPr lang="en-US" sz="1800" u="sng" dirty="0">
                          <a:effectLst/>
                          <a:hlinkClick r:id="rId7"/>
                        </a:rPr>
                        <a:t>eCare Plans for Multiple Chronic Conditions (MCCs)</a:t>
                      </a:r>
                      <a:r>
                        <a:rPr lang="en-US" sz="1800" u="sng" dirty="0">
                          <a:effectLst/>
                        </a:rPr>
                        <a:t> </a:t>
                      </a:r>
                      <a:r>
                        <a:rPr lang="en-US" sz="1800" u="none" dirty="0">
                          <a:effectLst/>
                        </a:rPr>
                        <a:t>(AHRQ/NIDDK)</a:t>
                      </a:r>
                      <a:endParaRPr lang="en-US" sz="1800" u="none" dirty="0">
                        <a:effectLst/>
                        <a:latin typeface="Calibri" panose="020F0502020204030204" pitchFamily="34" charset="0"/>
                        <a:ea typeface="Calibri" panose="020F0502020204030204" pitchFamily="34" charset="0"/>
                        <a:cs typeface="Arial" panose="020B0604020202020204" pitchFamily="34" charset="0"/>
                      </a:endParaRPr>
                    </a:p>
                  </a:txBody>
                  <a:tcPr marL="24990" marR="24990" marT="24990" marB="24990"/>
                </a:tc>
                <a:extLst>
                  <a:ext uri="{0D108BD9-81ED-4DB2-BD59-A6C34878D82A}">
                    <a16:rowId xmlns:a16="http://schemas.microsoft.com/office/drawing/2014/main" val="2167224989"/>
                  </a:ext>
                </a:extLst>
              </a:tr>
              <a:tr h="131129">
                <a:tc>
                  <a:txBody>
                    <a:bodyPr/>
                    <a:lstStyle/>
                    <a:p>
                      <a:pPr marL="0" marR="0">
                        <a:lnSpc>
                          <a:spcPct val="107000"/>
                        </a:lnSpc>
                        <a:spcBef>
                          <a:spcPts val="0"/>
                        </a:spcBef>
                        <a:spcAft>
                          <a:spcPts val="0"/>
                        </a:spcAft>
                      </a:pPr>
                      <a:r>
                        <a:rPr lang="en-US" sz="1800" u="sng" dirty="0">
                          <a:effectLst/>
                          <a:hlinkClick r:id="rId8"/>
                        </a:rPr>
                        <a:t>ClinicalTrials.gov</a:t>
                      </a:r>
                      <a:r>
                        <a:rPr lang="en-US" sz="1800" dirty="0">
                          <a:effectLst/>
                        </a:rPr>
                        <a:t> (NIH)</a:t>
                      </a:r>
                    </a:p>
                  </a:txBody>
                  <a:tcPr marL="24990" marR="24990" marT="24990" marB="24990"/>
                </a:tc>
                <a:extLst>
                  <a:ext uri="{0D108BD9-81ED-4DB2-BD59-A6C34878D82A}">
                    <a16:rowId xmlns:a16="http://schemas.microsoft.com/office/drawing/2014/main" val="3141809006"/>
                  </a:ext>
                </a:extLst>
              </a:tr>
              <a:tr h="258644">
                <a:tc>
                  <a:txBody>
                    <a:bodyPr/>
                    <a:lstStyle/>
                    <a:p>
                      <a:pPr marL="0" marR="0" indent="0">
                        <a:lnSpc>
                          <a:spcPct val="107000"/>
                        </a:lnSpc>
                        <a:spcBef>
                          <a:spcPts val="0"/>
                        </a:spcBef>
                        <a:spcAft>
                          <a:spcPts val="0"/>
                        </a:spcAft>
                      </a:pPr>
                      <a:r>
                        <a:rPr lang="en-US" sz="1800" u="sng" dirty="0">
                          <a:effectLst/>
                          <a:hlinkClick r:id="rId9"/>
                        </a:rPr>
                        <a:t>Systemic Harmonization and Interoperability Enhancement for Lab Data (SHIELD) </a:t>
                      </a:r>
                      <a:r>
                        <a:rPr lang="en-US" sz="1800" u="none" dirty="0">
                          <a:effectLst/>
                        </a:rPr>
                        <a:t>(FDA)</a:t>
                      </a:r>
                      <a:endParaRPr lang="en-US" sz="1800" u="none" dirty="0">
                        <a:effectLst/>
                        <a:latin typeface="Calibri" panose="020F0502020204030204" pitchFamily="34" charset="0"/>
                        <a:ea typeface="Calibri" panose="020F0502020204030204" pitchFamily="34" charset="0"/>
                        <a:cs typeface="Arial" panose="020B0604020202020204" pitchFamily="34" charset="0"/>
                      </a:endParaRPr>
                    </a:p>
                  </a:txBody>
                  <a:tcPr marL="24990" marR="24990" marT="24990" marB="24990"/>
                </a:tc>
                <a:extLst>
                  <a:ext uri="{0D108BD9-81ED-4DB2-BD59-A6C34878D82A}">
                    <a16:rowId xmlns:a16="http://schemas.microsoft.com/office/drawing/2014/main" val="579889343"/>
                  </a:ext>
                </a:extLst>
              </a:tr>
              <a:tr h="682220">
                <a:tc>
                  <a:txBody>
                    <a:bodyPr/>
                    <a:lstStyle/>
                    <a:p>
                      <a:pPr marL="0" marR="0">
                        <a:lnSpc>
                          <a:spcPct val="107000"/>
                        </a:lnSpc>
                        <a:spcBef>
                          <a:spcPts val="0"/>
                        </a:spcBef>
                        <a:spcAft>
                          <a:spcPts val="0"/>
                        </a:spcAft>
                      </a:pPr>
                      <a:r>
                        <a:rPr lang="en-US" sz="1800" dirty="0">
                          <a:effectLst/>
                        </a:rPr>
                        <a:t>Patient-Generated Health Data (PGHD) </a:t>
                      </a:r>
                    </a:p>
                    <a:p>
                      <a:pPr marL="0" marR="0">
                        <a:lnSpc>
                          <a:spcPct val="107000"/>
                        </a:lnSpc>
                        <a:spcBef>
                          <a:spcPts val="0"/>
                        </a:spcBef>
                        <a:spcAft>
                          <a:spcPts val="0"/>
                        </a:spcAft>
                      </a:pPr>
                      <a:r>
                        <a:rPr lang="en-US" sz="1800" i="0" dirty="0">
                          <a:effectLst/>
                        </a:rPr>
                        <a:t>(CDC, FDA, ONC) </a:t>
                      </a:r>
                      <a:r>
                        <a:rPr lang="en-US" sz="1800" i="0" dirty="0">
                          <a:effectLst/>
                          <a:hlinkClick r:id="rId10"/>
                        </a:rPr>
                        <a:t>  </a:t>
                      </a:r>
                      <a:endParaRPr lang="en-US" sz="1800" i="0" dirty="0">
                        <a:effectLst/>
                        <a:latin typeface="Calibri" panose="020F0502020204030204" pitchFamily="34" charset="0"/>
                        <a:ea typeface="Calibri" panose="020F0502020204030204" pitchFamily="34" charset="0"/>
                        <a:cs typeface="Arial" panose="020B0604020202020204" pitchFamily="34" charset="0"/>
                      </a:endParaRPr>
                    </a:p>
                  </a:txBody>
                  <a:tcPr marL="24990" marR="24990" marT="24990" marB="24990"/>
                </a:tc>
                <a:extLst>
                  <a:ext uri="{0D108BD9-81ED-4DB2-BD59-A6C34878D82A}">
                    <a16:rowId xmlns:a16="http://schemas.microsoft.com/office/drawing/2014/main" val="880307681"/>
                  </a:ext>
                </a:extLst>
              </a:tr>
              <a:tr h="541028">
                <a:tc>
                  <a:txBody>
                    <a:bodyPr/>
                    <a:lstStyle/>
                    <a:p>
                      <a:pPr marL="0" marR="0">
                        <a:lnSpc>
                          <a:spcPct val="107000"/>
                        </a:lnSpc>
                        <a:spcBef>
                          <a:spcPts val="0"/>
                        </a:spcBef>
                        <a:spcAft>
                          <a:spcPts val="0"/>
                        </a:spcAft>
                      </a:pPr>
                      <a:r>
                        <a:rPr lang="en-US" sz="1800" b="0" i="0" kern="1200" dirty="0">
                          <a:solidFill>
                            <a:schemeClr val="dk1"/>
                          </a:solidFill>
                          <a:effectLst/>
                          <a:latin typeface="+mn-lt"/>
                          <a:ea typeface="+mn-ea"/>
                          <a:cs typeface="+mn-cs"/>
                          <a:hlinkClick r:id="rId11"/>
                        </a:rPr>
                        <a:t>Trusted Exchange Framework and Common Agreement (</a:t>
                      </a:r>
                      <a:r>
                        <a:rPr lang="en-US" sz="1800" b="0" dirty="0">
                          <a:effectLst/>
                          <a:hlinkClick r:id="rId11"/>
                        </a:rPr>
                        <a:t>TEFCA) </a:t>
                      </a:r>
                      <a:r>
                        <a:rPr lang="en-US" sz="1800" b="0" dirty="0">
                          <a:effectLst/>
                        </a:rPr>
                        <a:t>(ONC)</a:t>
                      </a:r>
                    </a:p>
                  </a:txBody>
                  <a:tcPr marL="24990" marR="24990" marT="24990" marB="24990"/>
                </a:tc>
                <a:extLst>
                  <a:ext uri="{0D108BD9-81ED-4DB2-BD59-A6C34878D82A}">
                    <a16:rowId xmlns:a16="http://schemas.microsoft.com/office/drawing/2014/main" val="929123019"/>
                  </a:ext>
                </a:extLst>
              </a:tr>
            </a:tbl>
          </a:graphicData>
        </a:graphic>
      </p:graphicFrame>
      <p:graphicFrame>
        <p:nvGraphicFramePr>
          <p:cNvPr id="7" name="Table 6">
            <a:extLst>
              <a:ext uri="{FF2B5EF4-FFF2-40B4-BE49-F238E27FC236}">
                <a16:creationId xmlns:a16="http://schemas.microsoft.com/office/drawing/2014/main" id="{93B9FDBE-F023-18B1-674F-30CC5B680745}"/>
              </a:ext>
            </a:extLst>
          </p:cNvPr>
          <p:cNvGraphicFramePr>
            <a:graphicFrameLocks noGrp="1"/>
          </p:cNvGraphicFramePr>
          <p:nvPr>
            <p:extLst>
              <p:ext uri="{D42A27DB-BD31-4B8C-83A1-F6EECF244321}">
                <p14:modId xmlns:p14="http://schemas.microsoft.com/office/powerpoint/2010/main" val="2683350397"/>
              </p:ext>
            </p:extLst>
          </p:nvPr>
        </p:nvGraphicFramePr>
        <p:xfrm>
          <a:off x="4709009" y="1023253"/>
          <a:ext cx="3546131" cy="3787753"/>
        </p:xfrm>
        <a:graphic>
          <a:graphicData uri="http://schemas.openxmlformats.org/drawingml/2006/table">
            <a:tbl>
              <a:tblPr bandRow="1">
                <a:tableStyleId>{5C22544A-7EE6-4342-B048-85BDC9FD1C3A}</a:tableStyleId>
              </a:tblPr>
              <a:tblGrid>
                <a:gridCol w="3546131">
                  <a:extLst>
                    <a:ext uri="{9D8B030D-6E8A-4147-A177-3AD203B41FA5}">
                      <a16:colId xmlns:a16="http://schemas.microsoft.com/office/drawing/2014/main" val="3955030175"/>
                    </a:ext>
                  </a:extLst>
                </a:gridCol>
              </a:tblGrid>
              <a:tr h="372646">
                <a:tc>
                  <a:txBody>
                    <a:bodyPr/>
                    <a:lstStyle/>
                    <a:p>
                      <a:pPr marL="0" marR="0">
                        <a:lnSpc>
                          <a:spcPct val="107000"/>
                        </a:lnSpc>
                        <a:spcBef>
                          <a:spcPts val="0"/>
                        </a:spcBef>
                        <a:spcAft>
                          <a:spcPts val="800"/>
                        </a:spcAft>
                      </a:pPr>
                      <a:r>
                        <a:rPr lang="en-US" sz="2000" b="1" dirty="0">
                          <a:solidFill>
                            <a:schemeClr val="bg1"/>
                          </a:solidFill>
                          <a:effectLst/>
                        </a:rPr>
                        <a:t>HL7® WORK GROUPS</a:t>
                      </a:r>
                      <a:endParaRPr lang="en-US"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solidFill>
                  </a:tcPr>
                </a:tc>
                <a:extLst>
                  <a:ext uri="{0D108BD9-81ED-4DB2-BD59-A6C34878D82A}">
                    <a16:rowId xmlns:a16="http://schemas.microsoft.com/office/drawing/2014/main" val="2777709147"/>
                  </a:ext>
                </a:extLst>
              </a:tr>
              <a:tr h="505868">
                <a:tc>
                  <a:txBody>
                    <a:bodyPr/>
                    <a:lstStyle/>
                    <a:p>
                      <a:pPr marL="0" marR="0">
                        <a:lnSpc>
                          <a:spcPct val="107000"/>
                        </a:lnSpc>
                        <a:spcBef>
                          <a:spcPts val="0"/>
                        </a:spcBef>
                        <a:spcAft>
                          <a:spcPts val="800"/>
                        </a:spcAft>
                      </a:pPr>
                      <a:r>
                        <a:rPr lang="en-US" sz="1800" dirty="0">
                          <a:effectLst/>
                          <a:hlinkClick r:id="rId12"/>
                        </a:rPr>
                        <a:t>Public Health</a:t>
                      </a:r>
                      <a:r>
                        <a:rPr lang="en-US" sz="1800" dirty="0">
                          <a:effectLst/>
                        </a:rPr>
                        <a:t> (PH)</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22631165"/>
                  </a:ext>
                </a:extLst>
              </a:tr>
              <a:tr h="505868">
                <a:tc>
                  <a:txBody>
                    <a:bodyPr/>
                    <a:lstStyle/>
                    <a:p>
                      <a:pPr marL="0" marR="0">
                        <a:lnSpc>
                          <a:spcPct val="107000"/>
                        </a:lnSpc>
                        <a:spcBef>
                          <a:spcPts val="0"/>
                        </a:spcBef>
                        <a:spcAft>
                          <a:spcPts val="800"/>
                        </a:spcAft>
                      </a:pPr>
                      <a:r>
                        <a:rPr lang="en-US" sz="1800" dirty="0">
                          <a:effectLst/>
                          <a:hlinkClick r:id="rId13"/>
                        </a:rPr>
                        <a:t>Clinical Decision Support</a:t>
                      </a:r>
                      <a:r>
                        <a:rPr lang="en-US" sz="1800" dirty="0">
                          <a:effectLst/>
                        </a:rPr>
                        <a:t> (CDS)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33957835"/>
                  </a:ext>
                </a:extLst>
              </a:tr>
              <a:tr h="405570">
                <a:tc>
                  <a:txBody>
                    <a:bodyPr/>
                    <a:lstStyle/>
                    <a:p>
                      <a:pPr marL="0" marR="0">
                        <a:lnSpc>
                          <a:spcPct val="107000"/>
                        </a:lnSpc>
                        <a:spcBef>
                          <a:spcPts val="0"/>
                        </a:spcBef>
                        <a:spcAft>
                          <a:spcPts val="800"/>
                        </a:spcAft>
                      </a:pPr>
                      <a:r>
                        <a:rPr lang="en-US" sz="1800" dirty="0">
                          <a:effectLst/>
                          <a:hlinkClick r:id="rId14"/>
                        </a:rPr>
                        <a:t>Clinical Quality Information</a:t>
                      </a:r>
                      <a:r>
                        <a:rPr lang="en-US" sz="1800" dirty="0">
                          <a:effectLst/>
                        </a:rPr>
                        <a:t> (CQI)</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83426106"/>
                  </a:ext>
                </a:extLst>
              </a:tr>
              <a:tr h="716274">
                <a:tc>
                  <a:txBody>
                    <a:bodyPr/>
                    <a:lstStyle/>
                    <a:p>
                      <a:pPr marL="0" marR="0">
                        <a:lnSpc>
                          <a:spcPct val="107000"/>
                        </a:lnSpc>
                        <a:spcBef>
                          <a:spcPts val="0"/>
                        </a:spcBef>
                        <a:spcAft>
                          <a:spcPts val="800"/>
                        </a:spcAft>
                      </a:pPr>
                      <a:r>
                        <a:rPr lang="en-US" sz="1800" dirty="0">
                          <a:effectLst/>
                          <a:hlinkClick r:id="rId15"/>
                        </a:rPr>
                        <a:t>Clinical Interoperability Council</a:t>
                      </a:r>
                      <a:r>
                        <a:rPr lang="en-US" sz="1800" dirty="0">
                          <a:effectLst/>
                        </a:rPr>
                        <a:t> (CIC)</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2366665"/>
                  </a:ext>
                </a:extLst>
              </a:tr>
              <a:tr h="775659">
                <a:tc>
                  <a:txBody>
                    <a:bodyPr/>
                    <a:lstStyle/>
                    <a:p>
                      <a:pPr marL="0" marR="0">
                        <a:lnSpc>
                          <a:spcPct val="107000"/>
                        </a:lnSpc>
                        <a:spcBef>
                          <a:spcPts val="0"/>
                        </a:spcBef>
                        <a:spcAft>
                          <a:spcPts val="800"/>
                        </a:spcAft>
                      </a:pPr>
                      <a:r>
                        <a:rPr lang="en-US" sz="1800" dirty="0">
                          <a:effectLst/>
                          <a:hlinkClick r:id="rId16"/>
                        </a:rPr>
                        <a:t>Biomedical Research and Regulation</a:t>
                      </a:r>
                      <a:r>
                        <a:rPr lang="en-US" sz="1800" dirty="0">
                          <a:effectLst/>
                        </a:rPr>
                        <a:t> (BR&amp;R)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75525329"/>
                  </a:ext>
                </a:extLst>
              </a:tr>
              <a:tr h="505868">
                <a:tc>
                  <a:txBody>
                    <a:bodyPr/>
                    <a:lstStyle/>
                    <a:p>
                      <a:pPr marL="0" marR="0">
                        <a:lnSpc>
                          <a:spcPct val="107000"/>
                        </a:lnSpc>
                        <a:spcBef>
                          <a:spcPts val="0"/>
                        </a:spcBef>
                        <a:spcAft>
                          <a:spcPts val="800"/>
                        </a:spcAft>
                      </a:pPr>
                      <a:r>
                        <a:rPr lang="en-US" sz="1800" dirty="0">
                          <a:effectLst/>
                          <a:hlinkClick r:id="rId17"/>
                        </a:rPr>
                        <a:t>Learning Health System</a:t>
                      </a:r>
                      <a:r>
                        <a:rPr lang="en-US" sz="1800" dirty="0">
                          <a:effectLst/>
                        </a:rPr>
                        <a:t> (LHS)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50061021"/>
                  </a:ext>
                </a:extLst>
              </a:tr>
            </a:tbl>
          </a:graphicData>
        </a:graphic>
      </p:graphicFrame>
      <p:graphicFrame>
        <p:nvGraphicFramePr>
          <p:cNvPr id="3" name="Table 4">
            <a:extLst>
              <a:ext uri="{FF2B5EF4-FFF2-40B4-BE49-F238E27FC236}">
                <a16:creationId xmlns:a16="http://schemas.microsoft.com/office/drawing/2014/main" id="{F1342152-EA66-C3DF-852B-75AA47F928D9}"/>
              </a:ext>
            </a:extLst>
          </p:cNvPr>
          <p:cNvGraphicFramePr>
            <a:graphicFrameLocks noGrp="1"/>
          </p:cNvGraphicFramePr>
          <p:nvPr>
            <p:extLst>
              <p:ext uri="{D42A27DB-BD31-4B8C-83A1-F6EECF244321}">
                <p14:modId xmlns:p14="http://schemas.microsoft.com/office/powerpoint/2010/main" val="2889417642"/>
              </p:ext>
            </p:extLst>
          </p:nvPr>
        </p:nvGraphicFramePr>
        <p:xfrm>
          <a:off x="8420483" y="1023253"/>
          <a:ext cx="3546132" cy="2428177"/>
        </p:xfrm>
        <a:graphic>
          <a:graphicData uri="http://schemas.openxmlformats.org/drawingml/2006/table">
            <a:tbl>
              <a:tblPr firstRow="1" bandRow="1">
                <a:tableStyleId>{5C22544A-7EE6-4342-B048-85BDC9FD1C3A}</a:tableStyleId>
              </a:tblPr>
              <a:tblGrid>
                <a:gridCol w="3546132">
                  <a:extLst>
                    <a:ext uri="{9D8B030D-6E8A-4147-A177-3AD203B41FA5}">
                      <a16:colId xmlns:a16="http://schemas.microsoft.com/office/drawing/2014/main" val="1501329988"/>
                    </a:ext>
                  </a:extLst>
                </a:gridCol>
              </a:tblGrid>
              <a:tr h="370840">
                <a:tc>
                  <a:txBody>
                    <a:bodyPr/>
                    <a:lstStyle/>
                    <a:p>
                      <a:pPr marL="0" marR="0" algn="l" defTabSz="914400" rtl="0" eaLnBrk="1" latinLnBrk="0" hangingPunct="1">
                        <a:lnSpc>
                          <a:spcPct val="107000"/>
                        </a:lnSpc>
                        <a:spcBef>
                          <a:spcPts val="0"/>
                        </a:spcBef>
                        <a:spcAft>
                          <a:spcPts val="800"/>
                        </a:spcAft>
                      </a:pPr>
                      <a:r>
                        <a:rPr lang="en-US" sz="2000" b="1" kern="1200" dirty="0">
                          <a:solidFill>
                            <a:schemeClr val="bg1"/>
                          </a:solidFill>
                          <a:effectLst/>
                          <a:latin typeface="+mn-lt"/>
                          <a:ea typeface="+mn-ea"/>
                          <a:cs typeface="+mn-cs"/>
                        </a:rPr>
                        <a:t>FHIR® ACCELERATORS</a:t>
                      </a:r>
                    </a:p>
                  </a:txBody>
                  <a:tcPr marL="68580" marR="68580" marT="0" marB="0" anchor="ctr">
                    <a:solidFill>
                      <a:schemeClr val="accent1"/>
                    </a:solidFill>
                  </a:tcPr>
                </a:tc>
                <a:extLst>
                  <a:ext uri="{0D108BD9-81ED-4DB2-BD59-A6C34878D82A}">
                    <a16:rowId xmlns:a16="http://schemas.microsoft.com/office/drawing/2014/main" val="3854651056"/>
                  </a:ext>
                </a:extLst>
              </a:tr>
              <a:tr h="370840">
                <a:tc>
                  <a:txBody>
                    <a:bodyPr/>
                    <a:lstStyle/>
                    <a:p>
                      <a:pPr marL="0" marR="0">
                        <a:lnSpc>
                          <a:spcPct val="107000"/>
                        </a:lnSpc>
                        <a:spcBef>
                          <a:spcPts val="0"/>
                        </a:spcBef>
                        <a:spcAft>
                          <a:spcPts val="800"/>
                        </a:spcAft>
                      </a:pPr>
                      <a:r>
                        <a:rPr lang="en-US" sz="1800" dirty="0">
                          <a:effectLst/>
                          <a:hlinkClick r:id="rId18"/>
                        </a:rPr>
                        <a:t>Helios </a:t>
                      </a:r>
                      <a:r>
                        <a:rPr lang="en-US" sz="1800" dirty="0">
                          <a:effectLst/>
                        </a:rPr>
                        <a:t>(Public Health)</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32298191"/>
                  </a:ext>
                </a:extLst>
              </a:tr>
              <a:tr h="370840">
                <a:tc>
                  <a:txBody>
                    <a:bodyPr/>
                    <a:lstStyle/>
                    <a:p>
                      <a:pPr marL="0" marR="0">
                        <a:lnSpc>
                          <a:spcPct val="107000"/>
                        </a:lnSpc>
                        <a:spcBef>
                          <a:spcPts val="0"/>
                        </a:spcBef>
                        <a:spcAft>
                          <a:spcPts val="800"/>
                        </a:spcAft>
                      </a:pPr>
                      <a:r>
                        <a:rPr lang="en-US" sz="1800" dirty="0">
                          <a:effectLst/>
                          <a:hlinkClick r:id="rId19"/>
                        </a:rPr>
                        <a:t>Vulcan</a:t>
                      </a:r>
                      <a:r>
                        <a:rPr lang="en-US" sz="1800" dirty="0">
                          <a:effectLst/>
                        </a:rPr>
                        <a:t> (Research)</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02943130"/>
                  </a:ext>
                </a:extLst>
              </a:tr>
              <a:tr h="370840">
                <a:tc>
                  <a:txBody>
                    <a:bodyPr/>
                    <a:lstStyle/>
                    <a:p>
                      <a:pPr marL="0" marR="0">
                        <a:lnSpc>
                          <a:spcPct val="107000"/>
                        </a:lnSpc>
                        <a:spcBef>
                          <a:spcPts val="0"/>
                        </a:spcBef>
                        <a:spcAft>
                          <a:spcPts val="800"/>
                        </a:spcAft>
                      </a:pPr>
                      <a:r>
                        <a:rPr lang="en-US" sz="1800" dirty="0">
                          <a:effectLst/>
                          <a:hlinkClick r:id="rId20"/>
                        </a:rPr>
                        <a:t>Gravity</a:t>
                      </a:r>
                      <a:r>
                        <a:rPr lang="en-US" sz="1800" dirty="0">
                          <a:effectLst/>
                        </a:rPr>
                        <a:t> (Social Determinants of Health)</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73197592"/>
                  </a:ext>
                </a:extLst>
              </a:tr>
              <a:tr h="370840">
                <a:tc>
                  <a:txBody>
                    <a:bodyPr/>
                    <a:lstStyle/>
                    <a:p>
                      <a:pPr marL="0" marR="0">
                        <a:lnSpc>
                          <a:spcPct val="107000"/>
                        </a:lnSpc>
                        <a:spcBef>
                          <a:spcPts val="0"/>
                        </a:spcBef>
                        <a:spcAft>
                          <a:spcPts val="800"/>
                        </a:spcAft>
                      </a:pPr>
                      <a:r>
                        <a:rPr lang="en-US" sz="1800" dirty="0">
                          <a:effectLst/>
                          <a:hlinkClick r:id="rId21"/>
                        </a:rPr>
                        <a:t>CodeX</a:t>
                      </a:r>
                      <a:r>
                        <a:rPr lang="en-US" sz="1800" dirty="0">
                          <a:effectLst/>
                        </a:rPr>
                        <a:t> (Cancer) + </a:t>
                      </a:r>
                      <a:r>
                        <a:rPr lang="en-US" sz="1800" i="0" dirty="0" err="1">
                          <a:effectLst/>
                          <a:hlinkClick r:id="rId10"/>
                        </a:rPr>
                        <a:t>CardX</a:t>
                      </a:r>
                      <a:r>
                        <a:rPr lang="en-US" sz="1800" dirty="0">
                          <a:effectLst/>
                        </a:rPr>
                        <a:t> (Cardiology)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60914366"/>
                  </a:ext>
                </a:extLst>
              </a:tr>
              <a:tr h="370840">
                <a:tc>
                  <a:txBody>
                    <a:bodyPr/>
                    <a:lstStyle/>
                    <a:p>
                      <a:pPr marL="0" marR="0">
                        <a:lnSpc>
                          <a:spcPct val="107000"/>
                        </a:lnSpc>
                        <a:spcBef>
                          <a:spcPts val="0"/>
                        </a:spcBef>
                        <a:spcAft>
                          <a:spcPts val="800"/>
                        </a:spcAft>
                      </a:pPr>
                      <a:r>
                        <a:rPr lang="en-US" sz="1800" dirty="0">
                          <a:effectLst/>
                          <a:hlinkClick r:id="rId22"/>
                        </a:rPr>
                        <a:t>FAST</a:t>
                      </a:r>
                      <a:r>
                        <a:rPr lang="en-US" sz="1800" dirty="0">
                          <a:effectLst/>
                        </a:rPr>
                        <a:t> (FHIR® infrastructure)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84530972"/>
                  </a:ext>
                </a:extLst>
              </a:tr>
            </a:tbl>
          </a:graphicData>
        </a:graphic>
      </p:graphicFrame>
      <p:sp>
        <p:nvSpPr>
          <p:cNvPr id="6" name="TextBox 5">
            <a:extLst>
              <a:ext uri="{FF2B5EF4-FFF2-40B4-BE49-F238E27FC236}">
                <a16:creationId xmlns:a16="http://schemas.microsoft.com/office/drawing/2014/main" id="{2BE7F8BC-BE4A-4ECB-8312-1E11D00E0E0D}"/>
              </a:ext>
            </a:extLst>
          </p:cNvPr>
          <p:cNvSpPr txBox="1"/>
          <p:nvPr/>
        </p:nvSpPr>
        <p:spPr>
          <a:xfrm>
            <a:off x="5392298" y="6550223"/>
            <a:ext cx="2179552" cy="307777"/>
          </a:xfrm>
          <a:prstGeom prst="rect">
            <a:avLst/>
          </a:prstGeom>
          <a:noFill/>
        </p:spPr>
        <p:txBody>
          <a:bodyPr wrap="square" rtlCol="0">
            <a:spAutoFit/>
          </a:bodyPr>
          <a:lstStyle/>
          <a:p>
            <a:pPr algn="r"/>
            <a:r>
              <a:rPr lang="en-US" sz="1400" i="1" dirty="0"/>
              <a:t>*This list is not exhaustive</a:t>
            </a:r>
          </a:p>
        </p:txBody>
      </p:sp>
      <p:pic>
        <p:nvPicPr>
          <p:cNvPr id="2050" name="Picture 2" descr="Free Collaboration Cliparts, Download Free Collaboration Cliparts png  images, Free ClipArts on Clipart Library">
            <a:extLst>
              <a:ext uri="{FF2B5EF4-FFF2-40B4-BE49-F238E27FC236}">
                <a16:creationId xmlns:a16="http://schemas.microsoft.com/office/drawing/2014/main" id="{184D4B9C-727E-4471-B574-5F4F7E138E80}"/>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420484" y="3511435"/>
            <a:ext cx="3723382" cy="334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859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C7A3062-D7E8-467F-8D0C-C9B6987CA7BD}"/>
              </a:ext>
            </a:extLst>
          </p:cNvPr>
          <p:cNvGraphicFramePr>
            <a:graphicFrameLocks noGrp="1"/>
          </p:cNvGraphicFramePr>
          <p:nvPr>
            <p:extLst>
              <p:ext uri="{D42A27DB-BD31-4B8C-83A1-F6EECF244321}">
                <p14:modId xmlns:p14="http://schemas.microsoft.com/office/powerpoint/2010/main" val="1541118324"/>
              </p:ext>
            </p:extLst>
          </p:nvPr>
        </p:nvGraphicFramePr>
        <p:xfrm>
          <a:off x="293949" y="1204231"/>
          <a:ext cx="11604101" cy="4336171"/>
        </p:xfrm>
        <a:graphic>
          <a:graphicData uri="http://schemas.openxmlformats.org/drawingml/2006/table">
            <a:tbl>
              <a:tblPr firstRow="1" firstCol="1" bandRow="1">
                <a:tableStyleId>{5C22544A-7EE6-4342-B048-85BDC9FD1C3A}</a:tableStyleId>
              </a:tblPr>
              <a:tblGrid>
                <a:gridCol w="776315">
                  <a:extLst>
                    <a:ext uri="{9D8B030D-6E8A-4147-A177-3AD203B41FA5}">
                      <a16:colId xmlns:a16="http://schemas.microsoft.com/office/drawing/2014/main" val="2858310368"/>
                    </a:ext>
                  </a:extLst>
                </a:gridCol>
                <a:gridCol w="4521239">
                  <a:extLst>
                    <a:ext uri="{9D8B030D-6E8A-4147-A177-3AD203B41FA5}">
                      <a16:colId xmlns:a16="http://schemas.microsoft.com/office/drawing/2014/main" val="778786058"/>
                    </a:ext>
                  </a:extLst>
                </a:gridCol>
                <a:gridCol w="4165340">
                  <a:extLst>
                    <a:ext uri="{9D8B030D-6E8A-4147-A177-3AD203B41FA5}">
                      <a16:colId xmlns:a16="http://schemas.microsoft.com/office/drawing/2014/main" val="674353417"/>
                    </a:ext>
                  </a:extLst>
                </a:gridCol>
                <a:gridCol w="2141207">
                  <a:extLst>
                    <a:ext uri="{9D8B030D-6E8A-4147-A177-3AD203B41FA5}">
                      <a16:colId xmlns:a16="http://schemas.microsoft.com/office/drawing/2014/main" val="2059185491"/>
                    </a:ext>
                  </a:extLst>
                </a:gridCol>
              </a:tblGrid>
              <a:tr h="357986">
                <a:tc gridSpan="2">
                  <a:txBody>
                    <a:bodyPr/>
                    <a:lstStyle/>
                    <a:p>
                      <a:pPr marL="0" marR="0" algn="ctr">
                        <a:spcBef>
                          <a:spcPts val="0"/>
                        </a:spcBef>
                        <a:spcAft>
                          <a:spcPts val="0"/>
                        </a:spcAft>
                      </a:pPr>
                      <a:r>
                        <a:rPr lang="en-US" sz="1800" dirty="0">
                          <a:effectLst/>
                        </a:rPr>
                        <a:t>TOPIC</a:t>
                      </a:r>
                      <a:endParaRPr lang="en-US" sz="1800" dirty="0">
                        <a:effectLst/>
                        <a:latin typeface="Calibri" panose="020F0502020204030204" pitchFamily="34" charset="0"/>
                        <a:ea typeface="Calibri" panose="020F0502020204030204" pitchFamily="34" charset="0"/>
                      </a:endParaRPr>
                    </a:p>
                  </a:txBody>
                  <a:tcPr marL="9525" marR="9525" marT="9525" marB="9525"/>
                </a:tc>
                <a:tc hMerge="1">
                  <a:txBody>
                    <a:bodyPr/>
                    <a:lstStyle/>
                    <a:p>
                      <a:endParaRPr lang="en-US"/>
                    </a:p>
                  </a:txBody>
                  <a:tcPr/>
                </a:tc>
                <a:tc>
                  <a:txBody>
                    <a:bodyPr/>
                    <a:lstStyle/>
                    <a:p>
                      <a:pPr marL="0" marR="0" algn="ctr">
                        <a:spcBef>
                          <a:spcPts val="0"/>
                        </a:spcBef>
                        <a:spcAft>
                          <a:spcPts val="0"/>
                        </a:spcAft>
                      </a:pPr>
                      <a:r>
                        <a:rPr lang="en-US" sz="1800" dirty="0">
                          <a:effectLst/>
                        </a:rPr>
                        <a:t>LEAD(S)</a:t>
                      </a:r>
                      <a:endParaRPr lang="en-US" sz="1800" dirty="0">
                        <a:effectLst/>
                        <a:latin typeface="Calibri" panose="020F0502020204030204" pitchFamily="34" charset="0"/>
                        <a:ea typeface="Calibri" panose="020F0502020204030204" pitchFamily="34" charset="0"/>
                      </a:endParaRPr>
                    </a:p>
                  </a:txBody>
                  <a:tcPr marL="76200" marR="76200" marT="0" marB="0"/>
                </a:tc>
                <a:tc>
                  <a:txBody>
                    <a:bodyPr/>
                    <a:lstStyle/>
                    <a:p>
                      <a:pPr marL="0" marR="0" algn="ctr">
                        <a:spcBef>
                          <a:spcPts val="0"/>
                        </a:spcBef>
                        <a:spcAft>
                          <a:spcPts val="0"/>
                        </a:spcAft>
                      </a:pPr>
                      <a:r>
                        <a:rPr lang="en-US" sz="1800" dirty="0">
                          <a:effectLst/>
                        </a:rPr>
                        <a:t>TIME (ET)</a:t>
                      </a:r>
                      <a:endParaRPr lang="en-US" sz="1800" dirty="0">
                        <a:effectLst/>
                        <a:latin typeface="Calibri" panose="020F0502020204030204" pitchFamily="34" charset="0"/>
                        <a:ea typeface="Calibri" panose="020F0502020204030204" pitchFamily="34" charset="0"/>
                      </a:endParaRPr>
                    </a:p>
                  </a:txBody>
                  <a:tcPr marL="76200" marR="76200" marT="0" marB="0"/>
                </a:tc>
                <a:extLst>
                  <a:ext uri="{0D108BD9-81ED-4DB2-BD59-A6C34878D82A}">
                    <a16:rowId xmlns:a16="http://schemas.microsoft.com/office/drawing/2014/main" val="76236508"/>
                  </a:ext>
                </a:extLst>
              </a:tr>
              <a:tr h="799487">
                <a:tc>
                  <a:txBody>
                    <a:bodyPr/>
                    <a:lstStyle/>
                    <a:p>
                      <a:pPr marL="0" marR="0" algn="ctr">
                        <a:spcBef>
                          <a:spcPts val="0"/>
                        </a:spcBef>
                        <a:spcAft>
                          <a:spcPts val="0"/>
                        </a:spcAft>
                      </a:pPr>
                      <a:r>
                        <a:rPr lang="en-US" sz="2000" dirty="0">
                          <a:effectLst/>
                          <a:latin typeface="+mn-lt"/>
                        </a:rPr>
                        <a:t>1</a:t>
                      </a:r>
                      <a:endParaRPr lang="en-US" sz="2000" dirty="0">
                        <a:effectLst/>
                        <a:latin typeface="+mn-lt"/>
                        <a:ea typeface="Calibri" panose="020F0502020204030204" pitchFamily="34" charset="0"/>
                      </a:endParaRPr>
                    </a:p>
                  </a:txBody>
                  <a:tcPr marL="9525" marR="9525" marT="9525" marB="9525"/>
                </a:tc>
                <a:tc>
                  <a:txBody>
                    <a:bodyPr/>
                    <a:lstStyle/>
                    <a:p>
                      <a:pPr marL="0" marR="0">
                        <a:spcBef>
                          <a:spcPts val="0"/>
                        </a:spcBef>
                        <a:spcAft>
                          <a:spcPts val="0"/>
                        </a:spcAft>
                      </a:pPr>
                      <a:r>
                        <a:rPr lang="en-US" sz="1800" dirty="0">
                          <a:effectLst/>
                          <a:latin typeface="+mn-lt"/>
                        </a:rPr>
                        <a:t>Logistics &amp; Welcome</a:t>
                      </a:r>
                      <a:endParaRPr lang="en-US" sz="1800" dirty="0">
                        <a:effectLst/>
                        <a:latin typeface="+mn-lt"/>
                        <a:ea typeface="Calibri" panose="020F0502020204030204" pitchFamily="34" charset="0"/>
                      </a:endParaRPr>
                    </a:p>
                  </a:txBody>
                  <a:tcPr marL="76200" marR="76200" marT="0" marB="0"/>
                </a:tc>
                <a:tc>
                  <a:txBody>
                    <a:bodyPr/>
                    <a:lstStyle/>
                    <a:p>
                      <a:pPr marL="0" marR="0">
                        <a:spcBef>
                          <a:spcPts val="0"/>
                        </a:spcBef>
                        <a:spcAft>
                          <a:spcPts val="0"/>
                        </a:spcAft>
                      </a:pPr>
                      <a:r>
                        <a:rPr lang="en-US" sz="1800" dirty="0">
                          <a:effectLst/>
                          <a:latin typeface="+mn-lt"/>
                        </a:rPr>
                        <a:t>Maria Michaels </a:t>
                      </a:r>
                    </a:p>
                    <a:p>
                      <a:pPr marL="0" marR="0">
                        <a:spcBef>
                          <a:spcPts val="0"/>
                        </a:spcBef>
                        <a:spcAft>
                          <a:spcPts val="0"/>
                        </a:spcAft>
                      </a:pPr>
                      <a:r>
                        <a:rPr lang="en-US" sz="1800" dirty="0">
                          <a:effectLst/>
                          <a:latin typeface="+mn-lt"/>
                        </a:rPr>
                        <a:t>TEP Co-Chairs: Bill Lober, John Loonsk</a:t>
                      </a:r>
                    </a:p>
                    <a:p>
                      <a:pPr marL="0" marR="0">
                        <a:spcBef>
                          <a:spcPts val="0"/>
                        </a:spcBef>
                        <a:spcAft>
                          <a:spcPts val="0"/>
                        </a:spcAft>
                      </a:pPr>
                      <a:endParaRPr lang="en-US" sz="1800" dirty="0">
                        <a:effectLst/>
                        <a:latin typeface="+mn-lt"/>
                        <a:ea typeface="Calibri" panose="020F0502020204030204" pitchFamily="34" charset="0"/>
                      </a:endParaRPr>
                    </a:p>
                  </a:txBody>
                  <a:tcPr marL="76200" marR="76200" marT="0" marB="0"/>
                </a:tc>
                <a:tc>
                  <a:txBody>
                    <a:bodyPr/>
                    <a:lstStyle/>
                    <a:p>
                      <a:pPr marL="0" marR="0" algn="ctr">
                        <a:spcBef>
                          <a:spcPts val="0"/>
                        </a:spcBef>
                        <a:spcAft>
                          <a:spcPts val="0"/>
                        </a:spcAft>
                      </a:pPr>
                      <a:r>
                        <a:rPr lang="en-US" sz="1800" dirty="0">
                          <a:effectLst/>
                          <a:latin typeface="+mn-lt"/>
                        </a:rPr>
                        <a:t>3:00 - 3:05</a:t>
                      </a:r>
                      <a:endParaRPr lang="en-US" sz="1800" dirty="0">
                        <a:effectLst/>
                        <a:latin typeface="+mn-lt"/>
                        <a:ea typeface="Calibri" panose="020F0502020204030204" pitchFamily="34" charset="0"/>
                      </a:endParaRPr>
                    </a:p>
                  </a:txBody>
                  <a:tcPr marL="76200" marR="76200" marT="0" marB="0"/>
                </a:tc>
                <a:extLst>
                  <a:ext uri="{0D108BD9-81ED-4DB2-BD59-A6C34878D82A}">
                    <a16:rowId xmlns:a16="http://schemas.microsoft.com/office/drawing/2014/main" val="2916790626"/>
                  </a:ext>
                </a:extLst>
              </a:tr>
              <a:tr h="499152">
                <a:tc>
                  <a:txBody>
                    <a:bodyPr/>
                    <a:lstStyle/>
                    <a:p>
                      <a:pPr marL="0" marR="0" algn="ctr">
                        <a:spcBef>
                          <a:spcPts val="0"/>
                        </a:spcBef>
                        <a:spcAft>
                          <a:spcPts val="0"/>
                        </a:spcAft>
                      </a:pPr>
                      <a:r>
                        <a:rPr lang="en-US" sz="2000" dirty="0">
                          <a:effectLst/>
                          <a:latin typeface="+mn-lt"/>
                          <a:ea typeface="Calibri" panose="020F0502020204030204" pitchFamily="34" charset="0"/>
                        </a:rPr>
                        <a:t>2</a:t>
                      </a:r>
                    </a:p>
                  </a:txBody>
                  <a:tcPr marL="9525" marR="9525" marT="9525" marB="9525"/>
                </a:tc>
                <a:tc>
                  <a:txBody>
                    <a:bodyPr/>
                    <a:lstStyle/>
                    <a:p>
                      <a:pPr marL="0" marR="0">
                        <a:spcBef>
                          <a:spcPts val="0"/>
                        </a:spcBef>
                        <a:spcAft>
                          <a:spcPts val="0"/>
                        </a:spcAft>
                      </a:pPr>
                      <a:r>
                        <a:rPr lang="en-US" sz="1800" dirty="0">
                          <a:effectLst/>
                          <a:latin typeface="+mn-lt"/>
                          <a:ea typeface="Calibri" panose="020F0502020204030204" pitchFamily="34" charset="0"/>
                        </a:rPr>
                        <a:t>Project At-a-Glance</a:t>
                      </a:r>
                    </a:p>
                  </a:txBody>
                  <a:tcPr marL="76200" marR="7620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Jamie Parker</a:t>
                      </a:r>
                    </a:p>
                  </a:txBody>
                  <a:tcPr marL="76200" marR="76200" marT="0" marB="0"/>
                </a:tc>
                <a:tc>
                  <a:txBody>
                    <a:bodyPr/>
                    <a:lstStyle/>
                    <a:p>
                      <a:pPr marL="0" marR="0" algn="ctr">
                        <a:spcBef>
                          <a:spcPts val="0"/>
                        </a:spcBef>
                        <a:spcAft>
                          <a:spcPts val="0"/>
                        </a:spcAft>
                      </a:pPr>
                      <a:r>
                        <a:rPr lang="en-US" sz="1800" dirty="0">
                          <a:effectLst/>
                          <a:latin typeface="+mn-lt"/>
                          <a:ea typeface="Calibri" panose="020F0502020204030204" pitchFamily="34" charset="0"/>
                        </a:rPr>
                        <a:t>3:05-3:10</a:t>
                      </a:r>
                    </a:p>
                  </a:txBody>
                  <a:tcPr marL="76200" marR="76200" marT="0" marB="0"/>
                </a:tc>
                <a:extLst>
                  <a:ext uri="{0D108BD9-81ED-4DB2-BD59-A6C34878D82A}">
                    <a16:rowId xmlns:a16="http://schemas.microsoft.com/office/drawing/2014/main" val="3040011078"/>
                  </a:ext>
                </a:extLst>
              </a:tr>
              <a:tr h="566018">
                <a:tc>
                  <a:txBody>
                    <a:bodyPr/>
                    <a:lstStyle/>
                    <a:p>
                      <a:pPr marL="0" marR="0" algn="ctr">
                        <a:spcBef>
                          <a:spcPts val="0"/>
                        </a:spcBef>
                        <a:spcAft>
                          <a:spcPts val="0"/>
                        </a:spcAft>
                      </a:pPr>
                      <a:r>
                        <a:rPr lang="en-US" sz="2000" dirty="0">
                          <a:effectLst/>
                          <a:latin typeface="+mn-lt"/>
                          <a:ea typeface="Calibri" panose="020F0502020204030204" pitchFamily="34" charset="0"/>
                        </a:rPr>
                        <a:t>3</a:t>
                      </a:r>
                    </a:p>
                  </a:txBody>
                  <a:tcPr marL="9525" marR="9525" marT="9525" marB="9525"/>
                </a:tc>
                <a:tc>
                  <a:txBody>
                    <a:bodyPr/>
                    <a:lstStyle/>
                    <a:p>
                      <a:pPr marL="0" marR="0">
                        <a:spcBef>
                          <a:spcPts val="0"/>
                        </a:spcBef>
                        <a:spcAft>
                          <a:spcPts val="0"/>
                        </a:spcAft>
                      </a:pPr>
                      <a:r>
                        <a:rPr lang="en-US" sz="1800" dirty="0">
                          <a:effectLst/>
                          <a:latin typeface="+mn-lt"/>
                          <a:ea typeface="Calibri" panose="020F0502020204030204" pitchFamily="34" charset="0"/>
                        </a:rPr>
                        <a:t>USCDI update</a:t>
                      </a:r>
                    </a:p>
                  </a:txBody>
                  <a:tcPr marL="76200" marR="7620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Becky Angeles</a:t>
                      </a:r>
                    </a:p>
                  </a:txBody>
                  <a:tcPr marL="76200" marR="76200" marT="0" marB="0"/>
                </a:tc>
                <a:tc>
                  <a:txBody>
                    <a:bodyPr/>
                    <a:lstStyle/>
                    <a:p>
                      <a:pPr marL="0" marR="0" algn="ctr">
                        <a:spcBef>
                          <a:spcPts val="0"/>
                        </a:spcBef>
                        <a:spcAft>
                          <a:spcPts val="0"/>
                        </a:spcAft>
                      </a:pPr>
                      <a:r>
                        <a:rPr lang="en-US" sz="1800" dirty="0">
                          <a:effectLst/>
                          <a:latin typeface="+mn-lt"/>
                          <a:ea typeface="Calibri" panose="020F0502020204030204" pitchFamily="34" charset="0"/>
                        </a:rPr>
                        <a:t>3:10-3:15</a:t>
                      </a:r>
                    </a:p>
                  </a:txBody>
                  <a:tcPr marL="76200" marR="76200" marT="0" marB="0"/>
                </a:tc>
                <a:extLst>
                  <a:ext uri="{0D108BD9-81ED-4DB2-BD59-A6C34878D82A}">
                    <a16:rowId xmlns:a16="http://schemas.microsoft.com/office/drawing/2014/main" val="968009292"/>
                  </a:ext>
                </a:extLst>
              </a:tr>
              <a:tr h="566018">
                <a:tc>
                  <a:txBody>
                    <a:bodyPr/>
                    <a:lstStyle/>
                    <a:p>
                      <a:pPr marL="0" marR="0" algn="ctr">
                        <a:spcBef>
                          <a:spcPts val="0"/>
                        </a:spcBef>
                        <a:spcAft>
                          <a:spcPts val="0"/>
                        </a:spcAft>
                      </a:pPr>
                      <a:r>
                        <a:rPr lang="en-US" sz="2000" dirty="0">
                          <a:effectLst/>
                          <a:latin typeface="+mn-lt"/>
                          <a:ea typeface="Calibri" panose="020F0502020204030204" pitchFamily="34" charset="0"/>
                        </a:rPr>
                        <a:t>4</a:t>
                      </a:r>
                    </a:p>
                  </a:txBody>
                  <a:tcPr marL="9525" marR="9525" marT="9525" marB="9525"/>
                </a:tc>
                <a:tc>
                  <a:txBody>
                    <a:bodyPr/>
                    <a:lstStyle/>
                    <a:p>
                      <a:pPr marL="0" marR="0">
                        <a:spcBef>
                          <a:spcPts val="0"/>
                        </a:spcBef>
                        <a:spcAft>
                          <a:spcPts val="0"/>
                        </a:spcAft>
                      </a:pPr>
                      <a:r>
                        <a:rPr lang="en-US" sz="1800" dirty="0">
                          <a:effectLst/>
                          <a:latin typeface="+mn-lt"/>
                          <a:ea typeface="Calibri" panose="020F0502020204030204" pitchFamily="34" charset="0"/>
                        </a:rPr>
                        <a:t>HL7 Updates </a:t>
                      </a:r>
                    </a:p>
                    <a:p>
                      <a:pPr marL="457200" marR="0" lvl="1">
                        <a:spcBef>
                          <a:spcPts val="0"/>
                        </a:spcBef>
                        <a:spcAft>
                          <a:spcPts val="0"/>
                        </a:spcAft>
                      </a:pPr>
                      <a:r>
                        <a:rPr lang="en-US" sz="1800" dirty="0">
                          <a:effectLst/>
                          <a:latin typeface="+mn-lt"/>
                          <a:ea typeface="Calibri" panose="020F0502020204030204" pitchFamily="34" charset="0"/>
                        </a:rPr>
                        <a:t>Workgroup Meeting</a:t>
                      </a:r>
                    </a:p>
                    <a:p>
                      <a:pPr marL="457200" marR="0" lvl="1">
                        <a:spcBef>
                          <a:spcPts val="0"/>
                        </a:spcBef>
                        <a:spcAft>
                          <a:spcPts val="0"/>
                        </a:spcAft>
                      </a:pPr>
                      <a:r>
                        <a:rPr lang="en-US" sz="1800" dirty="0">
                          <a:effectLst/>
                          <a:latin typeface="+mn-lt"/>
                          <a:ea typeface="Calibri" panose="020F0502020204030204" pitchFamily="34" charset="0"/>
                        </a:rPr>
                        <a:t>Reference Architecture IG</a:t>
                      </a:r>
                    </a:p>
                    <a:p>
                      <a:pPr marL="457200" marR="0" lvl="1">
                        <a:spcBef>
                          <a:spcPts val="0"/>
                        </a:spcBef>
                        <a:spcAft>
                          <a:spcPts val="0"/>
                        </a:spcAft>
                      </a:pPr>
                      <a:r>
                        <a:rPr lang="en-US" sz="1800" dirty="0">
                          <a:effectLst/>
                          <a:latin typeface="+mn-lt"/>
                          <a:ea typeface="Calibri" panose="020F0502020204030204" pitchFamily="34" charset="0"/>
                        </a:rPr>
                        <a:t>Content IG Ballot</a:t>
                      </a:r>
                    </a:p>
                  </a:txBody>
                  <a:tcPr marL="76200" marR="7620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Becky Angeles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mn-lt"/>
                        <a:ea typeface="Calibri" panose="020F0502020204030204" pitchFamily="34" charset="0"/>
                      </a:endParaRPr>
                    </a:p>
                  </a:txBody>
                  <a:tcPr marL="76200" marR="76200" marT="0" marB="0"/>
                </a:tc>
                <a:tc>
                  <a:txBody>
                    <a:bodyPr/>
                    <a:lstStyle/>
                    <a:p>
                      <a:pPr marL="0" marR="0" algn="ctr">
                        <a:spcBef>
                          <a:spcPts val="0"/>
                        </a:spcBef>
                        <a:spcAft>
                          <a:spcPts val="0"/>
                        </a:spcAft>
                      </a:pPr>
                      <a:r>
                        <a:rPr lang="en-US" sz="1800" dirty="0">
                          <a:effectLst/>
                          <a:latin typeface="+mn-lt"/>
                          <a:ea typeface="Calibri" panose="020F0502020204030204" pitchFamily="34" charset="0"/>
                        </a:rPr>
                        <a:t>3:15 - 3:30</a:t>
                      </a:r>
                    </a:p>
                  </a:txBody>
                  <a:tcPr marL="76200" marR="76200" marT="0" marB="0"/>
                </a:tc>
                <a:extLst>
                  <a:ext uri="{0D108BD9-81ED-4DB2-BD59-A6C34878D82A}">
                    <a16:rowId xmlns:a16="http://schemas.microsoft.com/office/drawing/2014/main" val="2922985084"/>
                  </a:ext>
                </a:extLst>
              </a:tr>
              <a:tr h="444135">
                <a:tc>
                  <a:txBody>
                    <a:bodyPr/>
                    <a:lstStyle/>
                    <a:p>
                      <a:pPr marL="0" marR="0" algn="ctr">
                        <a:spcBef>
                          <a:spcPts val="0"/>
                        </a:spcBef>
                        <a:spcAft>
                          <a:spcPts val="0"/>
                        </a:spcAft>
                      </a:pPr>
                      <a:r>
                        <a:rPr lang="en-US" sz="2000">
                          <a:effectLst/>
                          <a:latin typeface="+mn-lt"/>
                          <a:ea typeface="Calibri" panose="020F0502020204030204" pitchFamily="34" charset="0"/>
                        </a:rPr>
                        <a:t>5</a:t>
                      </a:r>
                      <a:endParaRPr lang="en-US" sz="2000" dirty="0">
                        <a:effectLst/>
                        <a:latin typeface="+mn-lt"/>
                        <a:ea typeface="Calibri" panose="020F0502020204030204" pitchFamily="34" charset="0"/>
                      </a:endParaRPr>
                    </a:p>
                  </a:txBody>
                  <a:tcPr marL="9525" marR="9525" marT="9525" marB="95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Next Steps</a:t>
                      </a:r>
                    </a:p>
                  </a:txBody>
                  <a:tcPr marL="76200" marR="7620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Maria Michaels</a:t>
                      </a:r>
                    </a:p>
                    <a:p>
                      <a:pPr marL="0" marR="0">
                        <a:spcBef>
                          <a:spcPts val="0"/>
                        </a:spcBef>
                        <a:spcAft>
                          <a:spcPts val="0"/>
                        </a:spcAft>
                      </a:pPr>
                      <a:endParaRPr lang="en-US" sz="1800" dirty="0">
                        <a:effectLst/>
                        <a:latin typeface="+mn-lt"/>
                        <a:ea typeface="Calibri" panose="020F0502020204030204" pitchFamily="34" charset="0"/>
                      </a:endParaRPr>
                    </a:p>
                  </a:txBody>
                  <a:tcPr marL="76200" marR="7620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3:30 – 3:45</a:t>
                      </a:r>
                    </a:p>
                    <a:p>
                      <a:pPr marL="0" marR="0" algn="ctr">
                        <a:spcBef>
                          <a:spcPts val="0"/>
                        </a:spcBef>
                        <a:spcAft>
                          <a:spcPts val="0"/>
                        </a:spcAft>
                      </a:pPr>
                      <a:endParaRPr lang="en-US" sz="1800" dirty="0">
                        <a:effectLst/>
                        <a:latin typeface="+mn-lt"/>
                        <a:ea typeface="Calibri" panose="020F0502020204030204" pitchFamily="34" charset="0"/>
                      </a:endParaRPr>
                    </a:p>
                  </a:txBody>
                  <a:tcPr marL="76200" marR="76200" marT="0" marB="0"/>
                </a:tc>
                <a:extLst>
                  <a:ext uri="{0D108BD9-81ED-4DB2-BD59-A6C34878D82A}">
                    <a16:rowId xmlns:a16="http://schemas.microsoft.com/office/drawing/2014/main" val="2922751294"/>
                  </a:ext>
                </a:extLst>
              </a:tr>
              <a:tr h="444135">
                <a:tc>
                  <a:txBody>
                    <a:bodyPr/>
                    <a:lstStyle/>
                    <a:p>
                      <a:pPr marL="0" marR="0" algn="ctr">
                        <a:spcBef>
                          <a:spcPts val="0"/>
                        </a:spcBef>
                        <a:spcAft>
                          <a:spcPts val="0"/>
                        </a:spcAft>
                      </a:pPr>
                      <a:r>
                        <a:rPr lang="en-US" sz="2000" dirty="0">
                          <a:effectLst/>
                          <a:latin typeface="+mn-lt"/>
                          <a:ea typeface="Calibri" panose="020F0502020204030204" pitchFamily="34" charset="0"/>
                        </a:rPr>
                        <a:t>6</a:t>
                      </a:r>
                    </a:p>
                  </a:txBody>
                  <a:tcPr marL="9525" marR="9525" marT="9525" marB="9525"/>
                </a:tc>
                <a:tc>
                  <a:txBody>
                    <a:bodyPr/>
                    <a:lstStyle/>
                    <a:p>
                      <a:pPr marL="0" marR="0">
                        <a:spcBef>
                          <a:spcPts val="0"/>
                        </a:spcBef>
                        <a:spcAft>
                          <a:spcPts val="0"/>
                        </a:spcAft>
                      </a:pPr>
                      <a:r>
                        <a:rPr lang="en-US" sz="1800" dirty="0">
                          <a:effectLst/>
                          <a:latin typeface="+mn-lt"/>
                          <a:ea typeface="Calibri" panose="020F0502020204030204" pitchFamily="34" charset="0"/>
                        </a:rPr>
                        <a:t>Questions/Discussion</a:t>
                      </a:r>
                    </a:p>
                  </a:txBody>
                  <a:tcPr marL="76200" marR="76200" marT="0" marB="0"/>
                </a:tc>
                <a:tc>
                  <a:txBody>
                    <a:bodyPr/>
                    <a:lstStyle/>
                    <a:p>
                      <a:pPr marL="0" marR="0">
                        <a:spcBef>
                          <a:spcPts val="0"/>
                        </a:spcBef>
                        <a:spcAft>
                          <a:spcPts val="0"/>
                        </a:spcAft>
                      </a:pPr>
                      <a:r>
                        <a:rPr lang="en-US" sz="1800" dirty="0">
                          <a:effectLst/>
                          <a:latin typeface="+mn-lt"/>
                          <a:ea typeface="Calibri" panose="020F0502020204030204" pitchFamily="34" charset="0"/>
                        </a:rPr>
                        <a:t>ALL</a:t>
                      </a:r>
                    </a:p>
                  </a:txBody>
                  <a:tcPr marL="76200" marR="76200" marT="0" marB="0"/>
                </a:tc>
                <a:tc>
                  <a:txBody>
                    <a:bodyPr/>
                    <a:lstStyle/>
                    <a:p>
                      <a:pPr marL="0" marR="0" algn="ctr">
                        <a:spcBef>
                          <a:spcPts val="0"/>
                        </a:spcBef>
                        <a:spcAft>
                          <a:spcPts val="0"/>
                        </a:spcAft>
                      </a:pPr>
                      <a:r>
                        <a:rPr lang="en-US" sz="1800" dirty="0">
                          <a:effectLst/>
                          <a:latin typeface="+mn-lt"/>
                          <a:ea typeface="Calibri" panose="020F0502020204030204" pitchFamily="34" charset="0"/>
                        </a:rPr>
                        <a:t>3:45 – 4:00</a:t>
                      </a:r>
                    </a:p>
                  </a:txBody>
                  <a:tcPr marL="76200" marR="76200" marT="0" marB="0"/>
                </a:tc>
                <a:extLst>
                  <a:ext uri="{0D108BD9-81ED-4DB2-BD59-A6C34878D82A}">
                    <a16:rowId xmlns:a16="http://schemas.microsoft.com/office/drawing/2014/main" val="4290016643"/>
                  </a:ext>
                </a:extLst>
              </a:tr>
            </a:tbl>
          </a:graphicData>
        </a:graphic>
      </p:graphicFrame>
      <p:sp>
        <p:nvSpPr>
          <p:cNvPr id="6" name="Title 4">
            <a:extLst>
              <a:ext uri="{FF2B5EF4-FFF2-40B4-BE49-F238E27FC236}">
                <a16:creationId xmlns:a16="http://schemas.microsoft.com/office/drawing/2014/main" id="{271EC2C5-B78C-4875-A70A-44F2C3EB30B5}"/>
              </a:ext>
            </a:extLst>
          </p:cNvPr>
          <p:cNvSpPr txBox="1">
            <a:spLocks/>
          </p:cNvSpPr>
          <p:nvPr/>
        </p:nvSpPr>
        <p:spPr>
          <a:xfrm>
            <a:off x="315568" y="243744"/>
            <a:ext cx="10913164" cy="7253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70C0"/>
                </a:solidFill>
                <a:latin typeface="+mn-lt"/>
              </a:rPr>
              <a:t>MedMorph TEP Meeting Agenda – 10/18/2022</a:t>
            </a:r>
          </a:p>
        </p:txBody>
      </p:sp>
    </p:spTree>
    <p:extLst>
      <p:ext uri="{BB962C8B-B14F-4D97-AF65-F5344CB8AC3E}">
        <p14:creationId xmlns:p14="http://schemas.microsoft.com/office/powerpoint/2010/main" val="1836419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D00A0-135A-49E3-B1DA-75DBF9143211}"/>
              </a:ext>
            </a:extLst>
          </p:cNvPr>
          <p:cNvSpPr>
            <a:spLocks noGrp="1"/>
          </p:cNvSpPr>
          <p:nvPr>
            <p:ph type="title"/>
          </p:nvPr>
        </p:nvSpPr>
        <p:spPr>
          <a:xfrm>
            <a:off x="838199" y="365126"/>
            <a:ext cx="10894621" cy="1131166"/>
          </a:xfrm>
        </p:spPr>
        <p:txBody>
          <a:bodyPr>
            <a:normAutofit fontScale="90000"/>
          </a:bodyPr>
          <a:lstStyle/>
          <a:p>
            <a:r>
              <a:rPr lang="en-US" dirty="0"/>
              <a:t>The Future of the </a:t>
            </a:r>
            <a:r>
              <a:rPr lang="en-US" dirty="0" err="1"/>
              <a:t>MedMorph</a:t>
            </a:r>
            <a:r>
              <a:rPr lang="en-US" dirty="0"/>
              <a:t> Reference Architecture in Supporting Public Health &amp; Beyond</a:t>
            </a:r>
          </a:p>
        </p:txBody>
      </p:sp>
      <p:sp>
        <p:nvSpPr>
          <p:cNvPr id="4" name="Content Placeholder 2">
            <a:extLst>
              <a:ext uri="{FF2B5EF4-FFF2-40B4-BE49-F238E27FC236}">
                <a16:creationId xmlns:a16="http://schemas.microsoft.com/office/drawing/2014/main" id="{1D22D29F-3ADC-4AE9-BD8B-842638DD90E9}"/>
              </a:ext>
            </a:extLst>
          </p:cNvPr>
          <p:cNvSpPr txBox="1">
            <a:spLocks/>
          </p:cNvSpPr>
          <p:nvPr/>
        </p:nvSpPr>
        <p:spPr>
          <a:xfrm>
            <a:off x="310306" y="1687149"/>
            <a:ext cx="5785694" cy="3336113"/>
          </a:xfrm>
          <a:prstGeom prst="rect">
            <a:avLst/>
          </a:prstGeom>
          <a:ln>
            <a:solidFill>
              <a:srgbClr val="00606B"/>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rgbClr val="0070C0"/>
                </a:solidFill>
              </a:rPr>
              <a:t>Potential Additional Data Sources</a:t>
            </a:r>
          </a:p>
          <a:p>
            <a:pPr lvl="1"/>
            <a:r>
              <a:rPr lang="en-US" sz="2200" dirty="0"/>
              <a:t>Health Information Exchanges (HIEs)</a:t>
            </a:r>
          </a:p>
          <a:p>
            <a:pPr lvl="1"/>
            <a:r>
              <a:rPr lang="en-US" sz="2200" dirty="0"/>
              <a:t>Registries (e.g., immunization)</a:t>
            </a:r>
          </a:p>
          <a:p>
            <a:pPr lvl="1"/>
            <a:r>
              <a:rPr lang="en-US" sz="2200" dirty="0" err="1"/>
              <a:t>eCare</a:t>
            </a:r>
            <a:r>
              <a:rPr lang="en-US" sz="2200" dirty="0"/>
              <a:t> Plans</a:t>
            </a:r>
          </a:p>
          <a:p>
            <a:pPr lvl="1"/>
            <a:r>
              <a:rPr lang="en-US" sz="2200" dirty="0"/>
              <a:t>Lab/Pharmacy/Radiology Systems</a:t>
            </a:r>
          </a:p>
          <a:p>
            <a:pPr lvl="1"/>
            <a:r>
              <a:rPr lang="en-US" sz="2200" dirty="0"/>
              <a:t>Patient-generated data (e.g., blood pressure monitors, glucometers, fitness trackers, CPAPs, etc.)</a:t>
            </a:r>
          </a:p>
          <a:p>
            <a:pPr lvl="1"/>
            <a:r>
              <a:rPr lang="en-US" sz="2200" dirty="0"/>
              <a:t>ClinicalTrials.gov (NLM)</a:t>
            </a:r>
          </a:p>
          <a:p>
            <a:pPr lvl="1"/>
            <a:endParaRPr lang="en-US" dirty="0"/>
          </a:p>
          <a:p>
            <a:pPr lvl="1"/>
            <a:endParaRPr lang="en-US" dirty="0"/>
          </a:p>
        </p:txBody>
      </p:sp>
      <p:sp>
        <p:nvSpPr>
          <p:cNvPr id="5" name="Content Placeholder 3">
            <a:extLst>
              <a:ext uri="{FF2B5EF4-FFF2-40B4-BE49-F238E27FC236}">
                <a16:creationId xmlns:a16="http://schemas.microsoft.com/office/drawing/2014/main" id="{176F9D81-1FFA-4828-AC00-FF606C941473}"/>
              </a:ext>
            </a:extLst>
          </p:cNvPr>
          <p:cNvSpPr txBox="1">
            <a:spLocks/>
          </p:cNvSpPr>
          <p:nvPr/>
        </p:nvSpPr>
        <p:spPr>
          <a:xfrm>
            <a:off x="6096000" y="1687148"/>
            <a:ext cx="5785694" cy="3336113"/>
          </a:xfrm>
          <a:prstGeom prst="rect">
            <a:avLst/>
          </a:prstGeom>
          <a:ln>
            <a:solidFill>
              <a:srgbClr val="00606B"/>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rgbClr val="0070C0"/>
                </a:solidFill>
              </a:rPr>
              <a:t>Potential Additional Data Repositories</a:t>
            </a:r>
          </a:p>
          <a:p>
            <a:pPr lvl="1"/>
            <a:r>
              <a:rPr lang="en-US" sz="2200" dirty="0"/>
              <a:t>CDC Data Lake</a:t>
            </a:r>
          </a:p>
          <a:p>
            <a:pPr lvl="1"/>
            <a:r>
              <a:rPr lang="en-US" sz="2200" dirty="0"/>
              <a:t>Health Information Exchanges (HIEs)</a:t>
            </a:r>
          </a:p>
          <a:p>
            <a:pPr lvl="1"/>
            <a:r>
              <a:rPr lang="en-US" sz="2200" dirty="0"/>
              <a:t>Registries</a:t>
            </a:r>
          </a:p>
          <a:p>
            <a:pPr lvl="1"/>
            <a:r>
              <a:rPr lang="en-US" sz="2200" dirty="0" err="1"/>
              <a:t>eCare</a:t>
            </a:r>
            <a:r>
              <a:rPr lang="en-US" sz="2200" dirty="0"/>
              <a:t> Plans</a:t>
            </a:r>
          </a:p>
          <a:p>
            <a:pPr lvl="1"/>
            <a:r>
              <a:rPr lang="en-US" sz="2200" dirty="0"/>
              <a:t>HRSA Uniform Data System (UDS+)</a:t>
            </a:r>
          </a:p>
          <a:p>
            <a:pPr lvl="1"/>
            <a:r>
              <a:rPr lang="en-US" sz="2200" dirty="0"/>
              <a:t>CMS Quality Reporting Systems</a:t>
            </a:r>
          </a:p>
          <a:p>
            <a:pPr lvl="1"/>
            <a:r>
              <a:rPr lang="en-US" sz="2200" dirty="0"/>
              <a:t>Additional Research Networks</a:t>
            </a:r>
          </a:p>
          <a:p>
            <a:endParaRPr lang="en-US" dirty="0"/>
          </a:p>
        </p:txBody>
      </p:sp>
      <p:sp>
        <p:nvSpPr>
          <p:cNvPr id="6" name="Content Placeholder 2">
            <a:extLst>
              <a:ext uri="{FF2B5EF4-FFF2-40B4-BE49-F238E27FC236}">
                <a16:creationId xmlns:a16="http://schemas.microsoft.com/office/drawing/2014/main" id="{E27641FD-3BFB-449B-B4E4-2550B032F04C}"/>
              </a:ext>
            </a:extLst>
          </p:cNvPr>
          <p:cNvSpPr txBox="1">
            <a:spLocks/>
          </p:cNvSpPr>
          <p:nvPr/>
        </p:nvSpPr>
        <p:spPr>
          <a:xfrm>
            <a:off x="310308" y="5023262"/>
            <a:ext cx="11571386" cy="1608892"/>
          </a:xfrm>
          <a:prstGeom prst="rect">
            <a:avLst/>
          </a:prstGeom>
          <a:ln>
            <a:solidFill>
              <a:srgbClr val="00606B"/>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7BA25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solidFill>
                  <a:srgbClr val="0070C0"/>
                </a:solidFill>
              </a:rPr>
              <a:t>Potential Ways to Leverage Distributed Knowledge via a Knowledge Artifact Repository</a:t>
            </a:r>
          </a:p>
          <a:p>
            <a:pPr lvl="1"/>
            <a:r>
              <a:rPr lang="en-US" dirty="0"/>
              <a:t>Any use case that needs broad sharing and updating of trigger codes, value sets, rules, etc. for reporting or knowledge sharing (e.g., multiple public health programs, quality measurement, clinical decision support, research, etc.)</a:t>
            </a:r>
          </a:p>
          <a:p>
            <a:pPr lvl="1"/>
            <a:endParaRPr lang="en-US" dirty="0"/>
          </a:p>
          <a:p>
            <a:pPr lvl="1"/>
            <a:endParaRPr lang="en-US" dirty="0"/>
          </a:p>
        </p:txBody>
      </p:sp>
      <p:sp>
        <p:nvSpPr>
          <p:cNvPr id="7" name="TextBox 6">
            <a:extLst>
              <a:ext uri="{FF2B5EF4-FFF2-40B4-BE49-F238E27FC236}">
                <a16:creationId xmlns:a16="http://schemas.microsoft.com/office/drawing/2014/main" id="{345F4310-1313-401F-B4C1-A03C7CA7344E}"/>
              </a:ext>
            </a:extLst>
          </p:cNvPr>
          <p:cNvSpPr txBox="1"/>
          <p:nvPr/>
        </p:nvSpPr>
        <p:spPr>
          <a:xfrm>
            <a:off x="9702140" y="6632155"/>
            <a:ext cx="2179552" cy="307777"/>
          </a:xfrm>
          <a:prstGeom prst="rect">
            <a:avLst/>
          </a:prstGeom>
          <a:noFill/>
        </p:spPr>
        <p:txBody>
          <a:bodyPr wrap="square" rtlCol="0">
            <a:spAutoFit/>
          </a:bodyPr>
          <a:lstStyle/>
          <a:p>
            <a:pPr algn="r"/>
            <a:r>
              <a:rPr lang="en-US" sz="1400" i="1" dirty="0"/>
              <a:t>*This list is not exhaustive</a:t>
            </a:r>
          </a:p>
        </p:txBody>
      </p:sp>
    </p:spTree>
    <p:extLst>
      <p:ext uri="{BB962C8B-B14F-4D97-AF65-F5344CB8AC3E}">
        <p14:creationId xmlns:p14="http://schemas.microsoft.com/office/powerpoint/2010/main" val="1064152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2A2B4-8A89-4FF1-876C-72B64CCB9E98}"/>
              </a:ext>
            </a:extLst>
          </p:cNvPr>
          <p:cNvSpPr>
            <a:spLocks noGrp="1"/>
          </p:cNvSpPr>
          <p:nvPr>
            <p:ph type="title"/>
          </p:nvPr>
        </p:nvSpPr>
        <p:spPr>
          <a:xfrm>
            <a:off x="838200" y="365125"/>
            <a:ext cx="10515600" cy="786781"/>
          </a:xfrm>
        </p:spPr>
        <p:txBody>
          <a:bodyPr/>
          <a:lstStyle/>
          <a:p>
            <a:r>
              <a:rPr lang="en-US" dirty="0"/>
              <a:t>Using </a:t>
            </a:r>
            <a:r>
              <a:rPr lang="en-US" dirty="0" err="1"/>
              <a:t>MedMorph</a:t>
            </a:r>
            <a:endParaRPr lang="en-US" dirty="0"/>
          </a:p>
        </p:txBody>
      </p:sp>
      <p:sp>
        <p:nvSpPr>
          <p:cNvPr id="3" name="Content Placeholder 2">
            <a:extLst>
              <a:ext uri="{FF2B5EF4-FFF2-40B4-BE49-F238E27FC236}">
                <a16:creationId xmlns:a16="http://schemas.microsoft.com/office/drawing/2014/main" id="{BE6ABD04-159E-4148-9EB5-6A69D3144466}"/>
              </a:ext>
            </a:extLst>
          </p:cNvPr>
          <p:cNvSpPr>
            <a:spLocks noGrp="1"/>
          </p:cNvSpPr>
          <p:nvPr>
            <p:ph idx="1"/>
          </p:nvPr>
        </p:nvSpPr>
        <p:spPr>
          <a:xfrm>
            <a:off x="838200" y="1151906"/>
            <a:ext cx="10515600" cy="2945081"/>
          </a:xfrm>
        </p:spPr>
        <p:txBody>
          <a:bodyPr/>
          <a:lstStyle/>
          <a:p>
            <a:r>
              <a:rPr lang="en-US" sz="2800" b="0" dirty="0">
                <a:solidFill>
                  <a:srgbClr val="1A2028"/>
                </a:solidFill>
                <a:cs typeface="Calibri" panose="020F0502020204030204" pitchFamily="34" charset="0"/>
              </a:rPr>
              <a:t>Standardize across entities (e.g., systems, institutions) so that implementation is more consistent &amp; can be more portable between sites or platforms</a:t>
            </a:r>
          </a:p>
          <a:p>
            <a:r>
              <a:rPr lang="en-US" dirty="0"/>
              <a:t>Consistently leverage FHIR implementations for data exchange between data senders (e.g., healthcare orgs/EHRs, HIEs, PGHD) and data receivers (e.g., public health agencies, research orgs, registries)</a:t>
            </a:r>
          </a:p>
        </p:txBody>
      </p:sp>
      <p:grpSp>
        <p:nvGrpSpPr>
          <p:cNvPr id="4" name="Group 3" descr="Cartoon of a car (sedan) with &quot;EHR&quot; written on the side.">
            <a:extLst>
              <a:ext uri="{FF2B5EF4-FFF2-40B4-BE49-F238E27FC236}">
                <a16:creationId xmlns:a16="http://schemas.microsoft.com/office/drawing/2014/main" id="{C22B595A-083A-4880-BEEF-AFF9C78DBF7A}"/>
              </a:ext>
            </a:extLst>
          </p:cNvPr>
          <p:cNvGrpSpPr/>
          <p:nvPr/>
        </p:nvGrpSpPr>
        <p:grpSpPr>
          <a:xfrm>
            <a:off x="94372" y="4495098"/>
            <a:ext cx="5116959" cy="1984917"/>
            <a:chOff x="838199" y="4772723"/>
            <a:chExt cx="5116959" cy="1984917"/>
          </a:xfrm>
        </p:grpSpPr>
        <p:pic>
          <p:nvPicPr>
            <p:cNvPr id="5" name="Picture 2" descr="Used Cars for Sale - CarMax">
              <a:extLst>
                <a:ext uri="{FF2B5EF4-FFF2-40B4-BE49-F238E27FC236}">
                  <a16:creationId xmlns:a16="http://schemas.microsoft.com/office/drawing/2014/main" id="{E36F9DB8-A34B-4E02-B78B-462993F3F3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195"/>
            <a:stretch/>
          </p:blipFill>
          <p:spPr bwMode="auto">
            <a:xfrm>
              <a:off x="838199" y="4772723"/>
              <a:ext cx="5116959" cy="19849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22714F2-36C2-450D-95FC-02CF638891A9}"/>
                </a:ext>
              </a:extLst>
            </p:cNvPr>
            <p:cNvSpPr txBox="1"/>
            <p:nvPr/>
          </p:nvSpPr>
          <p:spPr>
            <a:xfrm>
              <a:off x="3396678" y="5597912"/>
              <a:ext cx="10956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70C0"/>
                  </a:solidFill>
                  <a:effectLst/>
                  <a:uLnTx/>
                  <a:uFillTx/>
                  <a:latin typeface="Calibri" panose="020F0502020204030204"/>
                  <a:ea typeface="+mn-ea"/>
                  <a:cs typeface="+mn-cs"/>
                </a:rPr>
                <a:t>EHR</a:t>
              </a:r>
            </a:p>
          </p:txBody>
        </p:sp>
      </p:grpSp>
      <p:grpSp>
        <p:nvGrpSpPr>
          <p:cNvPr id="7" name="Group 6" descr="Cartoon symbol for location (representing GPS) on the center of a trapezoid with rounded corners and a curved dotted line crossing the trapezoid from left to right, with &quot;IG&quot; in the bottom right corner.">
            <a:extLst>
              <a:ext uri="{FF2B5EF4-FFF2-40B4-BE49-F238E27FC236}">
                <a16:creationId xmlns:a16="http://schemas.microsoft.com/office/drawing/2014/main" id="{0F5AB3F0-DC0E-4D73-B273-A2AC9A1D4078}"/>
              </a:ext>
            </a:extLst>
          </p:cNvPr>
          <p:cNvGrpSpPr/>
          <p:nvPr/>
        </p:nvGrpSpPr>
        <p:grpSpPr>
          <a:xfrm>
            <a:off x="8455093" y="4533864"/>
            <a:ext cx="3292507" cy="1984917"/>
            <a:chOff x="5822462" y="4772723"/>
            <a:chExt cx="3116755" cy="1984917"/>
          </a:xfrm>
        </p:grpSpPr>
        <p:pic>
          <p:nvPicPr>
            <p:cNvPr id="8" name="Picture 6" descr="Fleet Management Software and System | Geotab">
              <a:extLst>
                <a:ext uri="{FF2B5EF4-FFF2-40B4-BE49-F238E27FC236}">
                  <a16:creationId xmlns:a16="http://schemas.microsoft.com/office/drawing/2014/main" id="{A84E21EF-66FF-499B-8382-EBE3CD56A4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382"/>
            <a:stretch/>
          </p:blipFill>
          <p:spPr bwMode="auto">
            <a:xfrm>
              <a:off x="6796092" y="4772723"/>
              <a:ext cx="2143125" cy="198491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2DC1547-F3F4-45AE-841C-D97AFD2889D1}"/>
                </a:ext>
              </a:extLst>
            </p:cNvPr>
            <p:cNvSpPr txBox="1"/>
            <p:nvPr/>
          </p:nvSpPr>
          <p:spPr>
            <a:xfrm>
              <a:off x="5822462" y="5497590"/>
              <a:ext cx="71367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70C0"/>
                  </a:solidFill>
                  <a:effectLst/>
                  <a:uLnTx/>
                  <a:uFillTx/>
                  <a:latin typeface="Calibri" panose="020F0502020204030204"/>
                  <a:ea typeface="+mn-ea"/>
                  <a:cs typeface="+mn-cs"/>
                </a:rPr>
                <a:t>+</a:t>
              </a:r>
            </a:p>
          </p:txBody>
        </p:sp>
        <p:sp>
          <p:nvSpPr>
            <p:cNvPr id="10" name="TextBox 9">
              <a:extLst>
                <a:ext uri="{FF2B5EF4-FFF2-40B4-BE49-F238E27FC236}">
                  <a16:creationId xmlns:a16="http://schemas.microsoft.com/office/drawing/2014/main" id="{55ED8B84-7737-4A36-819E-DEBF4BD1CB12}"/>
                </a:ext>
              </a:extLst>
            </p:cNvPr>
            <p:cNvSpPr txBox="1"/>
            <p:nvPr/>
          </p:nvSpPr>
          <p:spPr>
            <a:xfrm>
              <a:off x="7935981" y="6088387"/>
              <a:ext cx="8452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IGs</a:t>
              </a:r>
            </a:p>
          </p:txBody>
        </p:sp>
      </p:grpSp>
      <p:grpSp>
        <p:nvGrpSpPr>
          <p:cNvPr id="11" name="Group 10" descr="Overlapping gas and electric fuel pump with &quot;Data&quot; written on a square representing the screen on the pump and &quot;FHIR APIs&quot; written underneath the square on the pump.">
            <a:extLst>
              <a:ext uri="{FF2B5EF4-FFF2-40B4-BE49-F238E27FC236}">
                <a16:creationId xmlns:a16="http://schemas.microsoft.com/office/drawing/2014/main" id="{68ECE49A-D4E9-4831-A43A-5137DB35251F}"/>
              </a:ext>
            </a:extLst>
          </p:cNvPr>
          <p:cNvGrpSpPr/>
          <p:nvPr/>
        </p:nvGrpSpPr>
        <p:grpSpPr>
          <a:xfrm>
            <a:off x="5418344" y="4383676"/>
            <a:ext cx="2869891" cy="2285292"/>
            <a:chOff x="5681234" y="4465352"/>
            <a:chExt cx="2869891" cy="2285292"/>
          </a:xfrm>
        </p:grpSpPr>
        <p:grpSp>
          <p:nvGrpSpPr>
            <p:cNvPr id="12" name="Group 11">
              <a:extLst>
                <a:ext uri="{FF2B5EF4-FFF2-40B4-BE49-F238E27FC236}">
                  <a16:creationId xmlns:a16="http://schemas.microsoft.com/office/drawing/2014/main" id="{740AED68-159D-4260-9905-9045E5B8576B}"/>
                </a:ext>
              </a:extLst>
            </p:cNvPr>
            <p:cNvGrpSpPr/>
            <p:nvPr/>
          </p:nvGrpSpPr>
          <p:grpSpPr>
            <a:xfrm>
              <a:off x="5681234" y="4465352"/>
              <a:ext cx="2869891" cy="2285292"/>
              <a:chOff x="5681234" y="4465352"/>
              <a:chExt cx="2869891" cy="2285292"/>
            </a:xfrm>
          </p:grpSpPr>
          <p:grpSp>
            <p:nvGrpSpPr>
              <p:cNvPr id="14" name="Group 13">
                <a:extLst>
                  <a:ext uri="{FF2B5EF4-FFF2-40B4-BE49-F238E27FC236}">
                    <a16:creationId xmlns:a16="http://schemas.microsoft.com/office/drawing/2014/main" id="{E2A5B6A5-8E78-42A3-BC18-0BDD554F88B8}"/>
                  </a:ext>
                </a:extLst>
              </p:cNvPr>
              <p:cNvGrpSpPr/>
              <p:nvPr/>
            </p:nvGrpSpPr>
            <p:grpSpPr>
              <a:xfrm>
                <a:off x="5681234" y="4615541"/>
                <a:ext cx="2869891" cy="1984917"/>
                <a:chOff x="5681234" y="4615541"/>
                <a:chExt cx="2869891" cy="1984917"/>
              </a:xfrm>
            </p:grpSpPr>
            <p:grpSp>
              <p:nvGrpSpPr>
                <p:cNvPr id="16" name="Group 15">
                  <a:extLst>
                    <a:ext uri="{FF2B5EF4-FFF2-40B4-BE49-F238E27FC236}">
                      <a16:creationId xmlns:a16="http://schemas.microsoft.com/office/drawing/2014/main" id="{7847FC6C-2618-4C48-907D-FAAD91C01C82}"/>
                    </a:ext>
                  </a:extLst>
                </p:cNvPr>
                <p:cNvGrpSpPr/>
                <p:nvPr/>
              </p:nvGrpSpPr>
              <p:grpSpPr>
                <a:xfrm>
                  <a:off x="5681234" y="4615541"/>
                  <a:ext cx="2869891" cy="1984917"/>
                  <a:chOff x="5437342" y="4729827"/>
                  <a:chExt cx="2717673" cy="1984917"/>
                </a:xfrm>
              </p:grpSpPr>
              <p:sp>
                <p:nvSpPr>
                  <p:cNvPr id="18" name="TextBox 17">
                    <a:extLst>
                      <a:ext uri="{FF2B5EF4-FFF2-40B4-BE49-F238E27FC236}">
                        <a16:creationId xmlns:a16="http://schemas.microsoft.com/office/drawing/2014/main" id="{1F3EB68E-A65F-4D8A-9797-037F4F6A5692}"/>
                      </a:ext>
                    </a:extLst>
                  </p:cNvPr>
                  <p:cNvSpPr txBox="1"/>
                  <p:nvPr/>
                </p:nvSpPr>
                <p:spPr>
                  <a:xfrm>
                    <a:off x="5437342" y="5449636"/>
                    <a:ext cx="71367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70C0"/>
                        </a:solidFill>
                        <a:effectLst/>
                        <a:uLnTx/>
                        <a:uFillTx/>
                        <a:latin typeface="Calibri" panose="020F0502020204030204"/>
                        <a:ea typeface="+mn-ea"/>
                        <a:cs typeface="+mn-cs"/>
                      </a:rPr>
                      <a:t>+</a:t>
                    </a:r>
                  </a:p>
                </p:txBody>
              </p:sp>
              <p:pic>
                <p:nvPicPr>
                  <p:cNvPr id="19" name="Picture 18">
                    <a:extLst>
                      <a:ext uri="{FF2B5EF4-FFF2-40B4-BE49-F238E27FC236}">
                        <a16:creationId xmlns:a16="http://schemas.microsoft.com/office/drawing/2014/main" id="{B5EA2807-2E4B-404A-83F6-DC00C6DC4571}"/>
                      </a:ext>
                    </a:extLst>
                  </p:cNvPr>
                  <p:cNvPicPr>
                    <a:picLocks noChangeAspect="1"/>
                  </p:cNvPicPr>
                  <p:nvPr/>
                </p:nvPicPr>
                <p:blipFill>
                  <a:blip r:embed="rId4">
                    <a:duotone>
                      <a:schemeClr val="accent1">
                        <a:shade val="45000"/>
                        <a:satMod val="135000"/>
                      </a:schemeClr>
                      <a:prstClr val="white"/>
                    </a:duotone>
                  </a:blip>
                  <a:stretch>
                    <a:fillRect/>
                  </a:stretch>
                </p:blipFill>
                <p:spPr>
                  <a:xfrm>
                    <a:off x="6358033" y="4729827"/>
                    <a:ext cx="1796982" cy="1984917"/>
                  </a:xfrm>
                  <a:prstGeom prst="rect">
                    <a:avLst/>
                  </a:prstGeom>
                </p:spPr>
              </p:pic>
            </p:grpSp>
            <p:sp>
              <p:nvSpPr>
                <p:cNvPr id="17" name="TextBox 16">
                  <a:extLst>
                    <a:ext uri="{FF2B5EF4-FFF2-40B4-BE49-F238E27FC236}">
                      <a16:creationId xmlns:a16="http://schemas.microsoft.com/office/drawing/2014/main" id="{6C823BD1-BC49-4FEA-A8FE-2AD673E9FC22}"/>
                    </a:ext>
                  </a:extLst>
                </p:cNvPr>
                <p:cNvSpPr txBox="1"/>
                <p:nvPr/>
              </p:nvSpPr>
              <p:spPr>
                <a:xfrm>
                  <a:off x="6778200" y="4909109"/>
                  <a:ext cx="11569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rPr>
                    <a:t>DATA</a:t>
                  </a:r>
                </a:p>
              </p:txBody>
            </p:sp>
          </p:grpSp>
          <p:pic>
            <p:nvPicPr>
              <p:cNvPr id="15" name="Picture 2" descr="Font,Text,Line,Logo,Technology,Illustration,Electronic device,Icon,Brand,Trademark,Clip art,Graphics">
                <a:extLst>
                  <a:ext uri="{FF2B5EF4-FFF2-40B4-BE49-F238E27FC236}">
                    <a16:creationId xmlns:a16="http://schemas.microsoft.com/office/drawing/2014/main" id="{DEDF677A-2C0F-415D-B3FA-5F88F3CE1639}"/>
                  </a:ext>
                </a:extLst>
              </p:cNvPr>
              <p:cNvPicPr>
                <a:picLocks noChangeAspect="1" noChangeArrowheads="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colorTemperature colorTemp="6502"/>
                        </a14:imgEffect>
                      </a14:imgLayer>
                    </a14:imgProps>
                  </a:ext>
                  <a:ext uri="{28A0092B-C50C-407E-A947-70E740481C1C}">
                    <a14:useLocalDpi xmlns:a14="http://schemas.microsoft.com/office/drawing/2010/main" val="0"/>
                  </a:ext>
                </a:extLst>
              </a:blip>
              <a:srcRect/>
              <a:stretch>
                <a:fillRect/>
              </a:stretch>
            </p:blipFill>
            <p:spPr bwMode="auto">
              <a:xfrm>
                <a:off x="6529026" y="4465352"/>
                <a:ext cx="1948488" cy="2285292"/>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a:extLst>
                <a:ext uri="{FF2B5EF4-FFF2-40B4-BE49-F238E27FC236}">
                  <a16:creationId xmlns:a16="http://schemas.microsoft.com/office/drawing/2014/main" id="{6A73901A-ACA3-473C-8F54-76F152BE1FC8}"/>
                </a:ext>
              </a:extLst>
            </p:cNvPr>
            <p:cNvSpPr txBox="1"/>
            <p:nvPr/>
          </p:nvSpPr>
          <p:spPr>
            <a:xfrm>
              <a:off x="6805430" y="5546252"/>
              <a:ext cx="102858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FHIR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APIs</a:t>
              </a:r>
            </a:p>
          </p:txBody>
        </p:sp>
      </p:grpSp>
      <p:sp>
        <p:nvSpPr>
          <p:cNvPr id="20" name="TextBox 19">
            <a:extLst>
              <a:ext uri="{FF2B5EF4-FFF2-40B4-BE49-F238E27FC236}">
                <a16:creationId xmlns:a16="http://schemas.microsoft.com/office/drawing/2014/main" id="{1071801D-BBC4-477E-A739-13D973C6709F}"/>
              </a:ext>
            </a:extLst>
          </p:cNvPr>
          <p:cNvSpPr txBox="1"/>
          <p:nvPr/>
        </p:nvSpPr>
        <p:spPr>
          <a:xfrm>
            <a:off x="4619501" y="6494577"/>
            <a:ext cx="1029017" cy="276999"/>
          </a:xfrm>
          <a:prstGeom prst="rect">
            <a:avLst/>
          </a:prstGeom>
          <a:noFill/>
        </p:spPr>
        <p:txBody>
          <a:bodyPr wrap="square" rtlCol="0">
            <a:spAutoFit/>
          </a:bodyPr>
          <a:lstStyle/>
          <a:p>
            <a:r>
              <a:rPr lang="en-US" sz="1200" i="1" dirty="0"/>
              <a:t>*not to scale</a:t>
            </a:r>
          </a:p>
        </p:txBody>
      </p:sp>
    </p:spTree>
    <p:extLst>
      <p:ext uri="{BB962C8B-B14F-4D97-AF65-F5344CB8AC3E}">
        <p14:creationId xmlns:p14="http://schemas.microsoft.com/office/powerpoint/2010/main" val="2144917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2A2B4-8A89-4FF1-876C-72B64CCB9E98}"/>
              </a:ext>
            </a:extLst>
          </p:cNvPr>
          <p:cNvSpPr>
            <a:spLocks noGrp="1"/>
          </p:cNvSpPr>
          <p:nvPr>
            <p:ph type="title"/>
          </p:nvPr>
        </p:nvSpPr>
        <p:spPr>
          <a:xfrm>
            <a:off x="838200" y="365125"/>
            <a:ext cx="10515600" cy="786781"/>
          </a:xfrm>
        </p:spPr>
        <p:txBody>
          <a:bodyPr/>
          <a:lstStyle/>
          <a:p>
            <a:r>
              <a:rPr lang="en-US" dirty="0"/>
              <a:t>Using </a:t>
            </a:r>
            <a:r>
              <a:rPr lang="en-US" dirty="0" err="1"/>
              <a:t>MedMorph</a:t>
            </a:r>
            <a:r>
              <a:rPr lang="en-US" dirty="0"/>
              <a:t> Going Forward…</a:t>
            </a:r>
          </a:p>
        </p:txBody>
      </p:sp>
      <p:sp>
        <p:nvSpPr>
          <p:cNvPr id="3" name="Content Placeholder 2">
            <a:extLst>
              <a:ext uri="{FF2B5EF4-FFF2-40B4-BE49-F238E27FC236}">
                <a16:creationId xmlns:a16="http://schemas.microsoft.com/office/drawing/2014/main" id="{BE6ABD04-159E-4148-9EB5-6A69D3144466}"/>
              </a:ext>
            </a:extLst>
          </p:cNvPr>
          <p:cNvSpPr>
            <a:spLocks noGrp="1"/>
          </p:cNvSpPr>
          <p:nvPr>
            <p:ph idx="1"/>
          </p:nvPr>
        </p:nvSpPr>
        <p:spPr>
          <a:xfrm>
            <a:off x="838200" y="1151906"/>
            <a:ext cx="10515600" cy="2644623"/>
          </a:xfrm>
        </p:spPr>
        <p:txBody>
          <a:bodyPr/>
          <a:lstStyle/>
          <a:p>
            <a:r>
              <a:rPr lang="en-US" sz="2800" b="0" dirty="0">
                <a:solidFill>
                  <a:srgbClr val="1A2028"/>
                </a:solidFill>
                <a:cs typeface="Calibri" panose="020F0502020204030204" pitchFamily="34" charset="0"/>
              </a:rPr>
              <a:t>Standardize across entities (e.g., systems, institutions)so that implementation is more consistent &amp; can be more portable between sites or platforms</a:t>
            </a:r>
          </a:p>
          <a:p>
            <a:r>
              <a:rPr lang="en-US" dirty="0"/>
              <a:t>Consistently leverage FHIR implementations for data exchange between data senders (e.g., healthcare orgs/EHRs, HIEs, PGHD) and data receivers (e.g., public health agencies, research orgs, registries)</a:t>
            </a:r>
          </a:p>
        </p:txBody>
      </p:sp>
      <p:grpSp>
        <p:nvGrpSpPr>
          <p:cNvPr id="4" name="Group 3" descr="Cartoon of a car (sedan) with &quot;EHR&quot; written on the side.">
            <a:extLst>
              <a:ext uri="{FF2B5EF4-FFF2-40B4-BE49-F238E27FC236}">
                <a16:creationId xmlns:a16="http://schemas.microsoft.com/office/drawing/2014/main" id="{C22B595A-083A-4880-BEEF-AFF9C78DBF7A}"/>
              </a:ext>
            </a:extLst>
          </p:cNvPr>
          <p:cNvGrpSpPr/>
          <p:nvPr/>
        </p:nvGrpSpPr>
        <p:grpSpPr>
          <a:xfrm>
            <a:off x="26432" y="4151357"/>
            <a:ext cx="2955635" cy="931282"/>
            <a:chOff x="838199" y="4772723"/>
            <a:chExt cx="5116959" cy="1984917"/>
          </a:xfrm>
        </p:grpSpPr>
        <p:pic>
          <p:nvPicPr>
            <p:cNvPr id="5" name="Picture 2" descr="Used Cars for Sale - CarMax">
              <a:extLst>
                <a:ext uri="{FF2B5EF4-FFF2-40B4-BE49-F238E27FC236}">
                  <a16:creationId xmlns:a16="http://schemas.microsoft.com/office/drawing/2014/main" id="{E36F9DB8-A34B-4E02-B78B-462993F3F357}"/>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29195"/>
            <a:stretch/>
          </p:blipFill>
          <p:spPr bwMode="auto">
            <a:xfrm>
              <a:off x="838199" y="4772723"/>
              <a:ext cx="5116959" cy="19849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22714F2-36C2-450D-95FC-02CF638891A9}"/>
                </a:ext>
              </a:extLst>
            </p:cNvPr>
            <p:cNvSpPr txBox="1"/>
            <p:nvPr/>
          </p:nvSpPr>
          <p:spPr>
            <a:xfrm>
              <a:off x="3337822" y="5424431"/>
              <a:ext cx="1095615" cy="8527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mn-cs"/>
                </a:rPr>
                <a:t>EHR</a:t>
              </a:r>
            </a:p>
          </p:txBody>
        </p:sp>
      </p:grpSp>
      <p:sp>
        <p:nvSpPr>
          <p:cNvPr id="9" name="TextBox 8">
            <a:extLst>
              <a:ext uri="{FF2B5EF4-FFF2-40B4-BE49-F238E27FC236}">
                <a16:creationId xmlns:a16="http://schemas.microsoft.com/office/drawing/2014/main" id="{B2DC1547-F3F4-45AE-841C-D97AFD2889D1}"/>
              </a:ext>
            </a:extLst>
          </p:cNvPr>
          <p:cNvSpPr txBox="1"/>
          <p:nvPr/>
        </p:nvSpPr>
        <p:spPr>
          <a:xfrm>
            <a:off x="7391044" y="5240656"/>
            <a:ext cx="75392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70C0"/>
                </a:solidFill>
                <a:effectLst/>
                <a:uLnTx/>
                <a:uFillTx/>
                <a:latin typeface="Calibri" panose="020F0502020204030204"/>
                <a:ea typeface="+mn-ea"/>
                <a:cs typeface="+mn-cs"/>
              </a:rPr>
              <a:t>+</a:t>
            </a:r>
          </a:p>
        </p:txBody>
      </p:sp>
      <p:grpSp>
        <p:nvGrpSpPr>
          <p:cNvPr id="26" name="Group 25">
            <a:extLst>
              <a:ext uri="{FF2B5EF4-FFF2-40B4-BE49-F238E27FC236}">
                <a16:creationId xmlns:a16="http://schemas.microsoft.com/office/drawing/2014/main" id="{FC2310E9-4A79-4751-A664-FB92F4BD8A03}"/>
              </a:ext>
            </a:extLst>
          </p:cNvPr>
          <p:cNvGrpSpPr/>
          <p:nvPr/>
        </p:nvGrpSpPr>
        <p:grpSpPr>
          <a:xfrm>
            <a:off x="7883888" y="4765039"/>
            <a:ext cx="1641885" cy="1551423"/>
            <a:chOff x="9300111" y="4310300"/>
            <a:chExt cx="2263975" cy="1984917"/>
          </a:xfrm>
        </p:grpSpPr>
        <p:pic>
          <p:nvPicPr>
            <p:cNvPr id="8" name="Picture 6" descr="Fleet Management Software and System | Geotab">
              <a:extLst>
                <a:ext uri="{FF2B5EF4-FFF2-40B4-BE49-F238E27FC236}">
                  <a16:creationId xmlns:a16="http://schemas.microsoft.com/office/drawing/2014/main" id="{A84E21EF-66FF-499B-8382-EBE3CD56A4D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382"/>
            <a:stretch/>
          </p:blipFill>
          <p:spPr bwMode="auto">
            <a:xfrm>
              <a:off x="9300111" y="4310300"/>
              <a:ext cx="2263975" cy="19849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5ED8B84-7737-4A36-819E-DEBF4BD1CB12}"/>
                </a:ext>
              </a:extLst>
            </p:cNvPr>
            <p:cNvSpPr txBox="1"/>
            <p:nvPr/>
          </p:nvSpPr>
          <p:spPr>
            <a:xfrm>
              <a:off x="10451986" y="5514302"/>
              <a:ext cx="951357" cy="6694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IGs</a:t>
              </a:r>
            </a:p>
          </p:txBody>
        </p:sp>
      </p:grpSp>
      <p:sp>
        <p:nvSpPr>
          <p:cNvPr id="18" name="TextBox 17">
            <a:extLst>
              <a:ext uri="{FF2B5EF4-FFF2-40B4-BE49-F238E27FC236}">
                <a16:creationId xmlns:a16="http://schemas.microsoft.com/office/drawing/2014/main" id="{1F3EB68E-A65F-4D8A-9797-037F4F6A5692}"/>
              </a:ext>
            </a:extLst>
          </p:cNvPr>
          <p:cNvSpPr txBox="1"/>
          <p:nvPr/>
        </p:nvSpPr>
        <p:spPr>
          <a:xfrm>
            <a:off x="5445591" y="5240657"/>
            <a:ext cx="75365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70C0"/>
                </a:solidFill>
                <a:effectLst/>
                <a:uLnTx/>
                <a:uFillTx/>
                <a:latin typeface="Calibri" panose="020F0502020204030204"/>
                <a:ea typeface="+mn-ea"/>
                <a:cs typeface="+mn-cs"/>
              </a:rPr>
              <a:t>+</a:t>
            </a:r>
          </a:p>
        </p:txBody>
      </p:sp>
      <p:grpSp>
        <p:nvGrpSpPr>
          <p:cNvPr id="25" name="Group 24">
            <a:extLst>
              <a:ext uri="{FF2B5EF4-FFF2-40B4-BE49-F238E27FC236}">
                <a16:creationId xmlns:a16="http://schemas.microsoft.com/office/drawing/2014/main" id="{F1697592-9967-431A-B119-82981D92959E}"/>
              </a:ext>
            </a:extLst>
          </p:cNvPr>
          <p:cNvGrpSpPr/>
          <p:nvPr/>
        </p:nvGrpSpPr>
        <p:grpSpPr>
          <a:xfrm>
            <a:off x="5853709" y="4560929"/>
            <a:ext cx="1683340" cy="1959646"/>
            <a:chOff x="6293383" y="4370659"/>
            <a:chExt cx="2022099" cy="2285292"/>
          </a:xfrm>
        </p:grpSpPr>
        <p:pic>
          <p:nvPicPr>
            <p:cNvPr id="19" name="Picture 18">
              <a:extLst>
                <a:ext uri="{FF2B5EF4-FFF2-40B4-BE49-F238E27FC236}">
                  <a16:creationId xmlns:a16="http://schemas.microsoft.com/office/drawing/2014/main" id="{B5EA2807-2E4B-404A-83F6-DC00C6DC4571}"/>
                </a:ext>
              </a:extLst>
            </p:cNvPr>
            <p:cNvPicPr>
              <a:picLocks noChangeAspect="1"/>
            </p:cNvPicPr>
            <p:nvPr/>
          </p:nvPicPr>
          <p:blipFill>
            <a:blip r:embed="rId5">
              <a:duotone>
                <a:schemeClr val="accent1">
                  <a:shade val="45000"/>
                  <a:satMod val="135000"/>
                </a:schemeClr>
                <a:prstClr val="white"/>
              </a:duotone>
            </a:blip>
            <a:stretch>
              <a:fillRect/>
            </a:stretch>
          </p:blipFill>
          <p:spPr>
            <a:xfrm>
              <a:off x="6417850" y="4520848"/>
              <a:ext cx="1897632" cy="1984917"/>
            </a:xfrm>
            <a:prstGeom prst="rect">
              <a:avLst/>
            </a:prstGeom>
          </p:spPr>
        </p:pic>
        <p:sp>
          <p:nvSpPr>
            <p:cNvPr id="17" name="TextBox 16">
              <a:extLst>
                <a:ext uri="{FF2B5EF4-FFF2-40B4-BE49-F238E27FC236}">
                  <a16:creationId xmlns:a16="http://schemas.microsoft.com/office/drawing/2014/main" id="{6C823BD1-BC49-4FEA-A8FE-2AD673E9FC22}"/>
                </a:ext>
              </a:extLst>
            </p:cNvPr>
            <p:cNvSpPr txBox="1"/>
            <p:nvPr/>
          </p:nvSpPr>
          <p:spPr>
            <a:xfrm>
              <a:off x="6542557" y="4814416"/>
              <a:ext cx="11569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rPr>
                <a:t>DATA</a:t>
              </a:r>
            </a:p>
          </p:txBody>
        </p:sp>
        <p:pic>
          <p:nvPicPr>
            <p:cNvPr id="15" name="Picture 2" descr="Font,Text,Line,Logo,Technology,Illustration,Electronic device,Icon,Brand,Trademark,Clip art,Graphics">
              <a:extLst>
                <a:ext uri="{FF2B5EF4-FFF2-40B4-BE49-F238E27FC236}">
                  <a16:creationId xmlns:a16="http://schemas.microsoft.com/office/drawing/2014/main" id="{DEDF677A-2C0F-415D-B3FA-5F88F3CE1639}"/>
                </a:ext>
              </a:extLst>
            </p:cNvPr>
            <p:cNvPicPr>
              <a:picLocks noChangeAspect="1" noChangeArrowheads="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colorTemperature colorTemp="6502"/>
                      </a14:imgEffect>
                    </a14:imgLayer>
                  </a14:imgProps>
                </a:ext>
                <a:ext uri="{28A0092B-C50C-407E-A947-70E740481C1C}">
                  <a14:useLocalDpi xmlns:a14="http://schemas.microsoft.com/office/drawing/2010/main" val="0"/>
                </a:ext>
              </a:extLst>
            </a:blip>
            <a:srcRect/>
            <a:stretch>
              <a:fillRect/>
            </a:stretch>
          </p:blipFill>
          <p:spPr bwMode="auto">
            <a:xfrm>
              <a:off x="6293383" y="4370659"/>
              <a:ext cx="1948488" cy="228529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A73901A-ACA3-473C-8F54-76F152BE1FC8}"/>
                </a:ext>
              </a:extLst>
            </p:cNvPr>
            <p:cNvSpPr txBox="1"/>
            <p:nvPr/>
          </p:nvSpPr>
          <p:spPr>
            <a:xfrm>
              <a:off x="6552451" y="5333938"/>
              <a:ext cx="102858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FHIR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APIs</a:t>
              </a:r>
            </a:p>
          </p:txBody>
        </p:sp>
      </p:grpSp>
      <p:grpSp>
        <p:nvGrpSpPr>
          <p:cNvPr id="22" name="Group 21">
            <a:extLst>
              <a:ext uri="{FF2B5EF4-FFF2-40B4-BE49-F238E27FC236}">
                <a16:creationId xmlns:a16="http://schemas.microsoft.com/office/drawing/2014/main" id="{8FD5D426-421E-4DD0-B985-65B6977FE6BB}"/>
              </a:ext>
            </a:extLst>
          </p:cNvPr>
          <p:cNvGrpSpPr/>
          <p:nvPr/>
        </p:nvGrpSpPr>
        <p:grpSpPr>
          <a:xfrm>
            <a:off x="276780" y="5605383"/>
            <a:ext cx="3029246" cy="1126412"/>
            <a:chOff x="186240" y="5488186"/>
            <a:chExt cx="3270482" cy="1191194"/>
          </a:xfrm>
        </p:grpSpPr>
        <p:pic>
          <p:nvPicPr>
            <p:cNvPr id="1028" name="Picture 4" descr="pickup truck clipart black and white - Clip Art Library">
              <a:extLst>
                <a:ext uri="{FF2B5EF4-FFF2-40B4-BE49-F238E27FC236}">
                  <a16:creationId xmlns:a16="http://schemas.microsoft.com/office/drawing/2014/main" id="{C228C2D8-29BA-4EF7-A206-FE6E7C0547B3}"/>
                </a:ext>
              </a:extLst>
            </p:cNvPr>
            <p:cNvPicPr>
              <a:picLocks noChangeAspect="1" noChangeArrowheads="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265713" y="5488186"/>
              <a:ext cx="3191009" cy="1191194"/>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DE53283D-1276-4089-9D88-1873321BCE98}"/>
                </a:ext>
              </a:extLst>
            </p:cNvPr>
            <p:cNvSpPr txBox="1"/>
            <p:nvPr/>
          </p:nvSpPr>
          <p:spPr>
            <a:xfrm>
              <a:off x="186240" y="5772582"/>
              <a:ext cx="1076965" cy="4231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Calibri" panose="020F0502020204030204"/>
                  <a:ea typeface="+mn-ea"/>
                  <a:cs typeface="+mn-cs"/>
                </a:rPr>
                <a:t>PGHD</a:t>
              </a:r>
            </a:p>
          </p:txBody>
        </p:sp>
      </p:grpSp>
      <p:grpSp>
        <p:nvGrpSpPr>
          <p:cNvPr id="20" name="Group 19">
            <a:extLst>
              <a:ext uri="{FF2B5EF4-FFF2-40B4-BE49-F238E27FC236}">
                <a16:creationId xmlns:a16="http://schemas.microsoft.com/office/drawing/2014/main" id="{9C556DF2-2703-46B5-9561-9B9E85456736}"/>
              </a:ext>
            </a:extLst>
          </p:cNvPr>
          <p:cNvGrpSpPr/>
          <p:nvPr/>
        </p:nvGrpSpPr>
        <p:grpSpPr>
          <a:xfrm>
            <a:off x="2782312" y="4376097"/>
            <a:ext cx="2866206" cy="1577481"/>
            <a:chOff x="2982065" y="4151357"/>
            <a:chExt cx="2551835" cy="1336829"/>
          </a:xfrm>
        </p:grpSpPr>
        <p:pic>
          <p:nvPicPr>
            <p:cNvPr id="1026" name="Picture 2" descr="Table Clip Art Black And White | Clipart library - Free Clipart Images">
              <a:extLst>
                <a:ext uri="{FF2B5EF4-FFF2-40B4-BE49-F238E27FC236}">
                  <a16:creationId xmlns:a16="http://schemas.microsoft.com/office/drawing/2014/main" id="{002F957D-516C-47BA-88C0-7FCE39EE235B}"/>
                </a:ext>
              </a:extLst>
            </p:cNvPr>
            <p:cNvPicPr>
              <a:picLocks noChangeAspect="1" noChangeArrowheads="1"/>
            </p:cNvPicPr>
            <p:nvPr/>
          </p:nvPicPr>
          <p:blipFill rotWithShape="1">
            <a:blip r:embed="rId9">
              <a:duotone>
                <a:schemeClr val="accent5">
                  <a:shade val="45000"/>
                  <a:satMod val="135000"/>
                </a:schemeClr>
                <a:prstClr val="white"/>
              </a:duotone>
              <a:extLst>
                <a:ext uri="{28A0092B-C50C-407E-A947-70E740481C1C}">
                  <a14:useLocalDpi xmlns:a14="http://schemas.microsoft.com/office/drawing/2010/main" val="0"/>
                </a:ext>
              </a:extLst>
            </a:blip>
            <a:srcRect t="36316" b="3165"/>
            <a:stretch/>
          </p:blipFill>
          <p:spPr bwMode="auto">
            <a:xfrm flipH="1">
              <a:off x="2982065" y="4151357"/>
              <a:ext cx="2551835" cy="133682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779C2C01-F977-4B4E-AD46-278C732CC35D}"/>
                </a:ext>
              </a:extLst>
            </p:cNvPr>
            <p:cNvSpPr txBox="1"/>
            <p:nvPr/>
          </p:nvSpPr>
          <p:spPr>
            <a:xfrm>
              <a:off x="3296858" y="4427323"/>
              <a:ext cx="632844" cy="4001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mn-cs"/>
                </a:rPr>
                <a:t>HIE</a:t>
              </a:r>
            </a:p>
          </p:txBody>
        </p:sp>
      </p:grpSp>
      <p:sp>
        <p:nvSpPr>
          <p:cNvPr id="27" name="TextBox 26">
            <a:extLst>
              <a:ext uri="{FF2B5EF4-FFF2-40B4-BE49-F238E27FC236}">
                <a16:creationId xmlns:a16="http://schemas.microsoft.com/office/drawing/2014/main" id="{8BA16E8F-216F-4946-9467-BD4879C95DD7}"/>
              </a:ext>
            </a:extLst>
          </p:cNvPr>
          <p:cNvSpPr txBox="1"/>
          <p:nvPr/>
        </p:nvSpPr>
        <p:spPr>
          <a:xfrm>
            <a:off x="9411859" y="5173879"/>
            <a:ext cx="734916" cy="769441"/>
          </a:xfrm>
          <a:prstGeom prst="rect">
            <a:avLst/>
          </a:prstGeom>
          <a:noFill/>
        </p:spPr>
        <p:txBody>
          <a:bodyPr wrap="square" rtlCol="0">
            <a:spAutoFit/>
          </a:bodyPr>
          <a:lstStyle/>
          <a:p>
            <a:r>
              <a:rPr lang="en-US" sz="4400" b="1" dirty="0">
                <a:solidFill>
                  <a:srgbClr val="0070C0"/>
                </a:solidFill>
              </a:rPr>
              <a:t>→</a:t>
            </a:r>
          </a:p>
        </p:txBody>
      </p:sp>
      <p:grpSp>
        <p:nvGrpSpPr>
          <p:cNvPr id="29" name="Group 28">
            <a:extLst>
              <a:ext uri="{FF2B5EF4-FFF2-40B4-BE49-F238E27FC236}">
                <a16:creationId xmlns:a16="http://schemas.microsoft.com/office/drawing/2014/main" id="{2B4582B6-83DF-46D8-9745-613BA817868B}"/>
              </a:ext>
            </a:extLst>
          </p:cNvPr>
          <p:cNvGrpSpPr/>
          <p:nvPr/>
        </p:nvGrpSpPr>
        <p:grpSpPr>
          <a:xfrm>
            <a:off x="10933140" y="5718380"/>
            <a:ext cx="1258860" cy="1009025"/>
            <a:chOff x="10699515" y="5510150"/>
            <a:chExt cx="1492485" cy="1373187"/>
          </a:xfrm>
        </p:grpSpPr>
        <p:pic>
          <p:nvPicPr>
            <p:cNvPr id="1030" name="Picture 6" descr="142,856 House Clipart Illustrations &amp; Clip Art - iStock">
              <a:extLst>
                <a:ext uri="{FF2B5EF4-FFF2-40B4-BE49-F238E27FC236}">
                  <a16:creationId xmlns:a16="http://schemas.microsoft.com/office/drawing/2014/main" id="{EC4F669C-6836-4D84-A591-39137A114FF5}"/>
                </a:ext>
              </a:extLst>
            </p:cNvPr>
            <p:cNvPicPr>
              <a:picLocks noChangeAspect="1" noChangeArrowheads="1"/>
            </p:cNvPicPr>
            <p:nvPr/>
          </p:nvPicPr>
          <p:blipFill rotWithShape="1">
            <a:blip r:embed="rId10">
              <a:duotone>
                <a:schemeClr val="accent5">
                  <a:shade val="45000"/>
                  <a:satMod val="135000"/>
                </a:schemeClr>
                <a:prstClr val="white"/>
              </a:duotone>
              <a:extLst>
                <a:ext uri="{28A0092B-C50C-407E-A947-70E740481C1C}">
                  <a14:useLocalDpi xmlns:a14="http://schemas.microsoft.com/office/drawing/2010/main" val="0"/>
                </a:ext>
              </a:extLst>
            </a:blip>
            <a:srcRect l="19778" t="22549" r="19330" b="21425"/>
            <a:stretch/>
          </p:blipFill>
          <p:spPr bwMode="auto">
            <a:xfrm>
              <a:off x="10699515" y="5510150"/>
              <a:ext cx="1492485" cy="1373187"/>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9A7D4443-6B77-42EA-880F-808D61B74F11}"/>
                </a:ext>
              </a:extLst>
            </p:cNvPr>
            <p:cNvSpPr txBox="1"/>
            <p:nvPr/>
          </p:nvSpPr>
          <p:spPr>
            <a:xfrm>
              <a:off x="11004182" y="6044648"/>
              <a:ext cx="908468" cy="37696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0C0"/>
                  </a:solidFill>
                  <a:effectLst/>
                  <a:uLnTx/>
                  <a:uFillTx/>
                  <a:latin typeface="Calibri" panose="020F0502020204030204"/>
                  <a:ea typeface="+mn-ea"/>
                  <a:cs typeface="+mn-cs"/>
                </a:rPr>
                <a:t>Research</a:t>
              </a:r>
            </a:p>
          </p:txBody>
        </p:sp>
      </p:grpSp>
      <p:pic>
        <p:nvPicPr>
          <p:cNvPr id="1032" name="Picture 8" descr="Free Building Cliparts, Download Free Building Cliparts png images, Free  ClipArts on Clipart Library">
            <a:extLst>
              <a:ext uri="{FF2B5EF4-FFF2-40B4-BE49-F238E27FC236}">
                <a16:creationId xmlns:a16="http://schemas.microsoft.com/office/drawing/2014/main" id="{81FFF5AA-7700-456C-BF4E-EF45EF74C8E9}"/>
              </a:ext>
            </a:extLst>
          </p:cNvPr>
          <p:cNvPicPr>
            <a:picLocks noChangeAspect="1" noChangeArrowheads="1"/>
          </p:cNvPicPr>
          <p:nvPr/>
        </p:nvPicPr>
        <p:blipFill>
          <a:blip r:embed="rId11">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82211" y="3912852"/>
            <a:ext cx="1160718" cy="1488656"/>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a:extLst>
              <a:ext uri="{FF2B5EF4-FFF2-40B4-BE49-F238E27FC236}">
                <a16:creationId xmlns:a16="http://schemas.microsoft.com/office/drawing/2014/main" id="{01D6416C-C30B-41A5-8F1C-7D20F3D4233B}"/>
              </a:ext>
            </a:extLst>
          </p:cNvPr>
          <p:cNvGrpSpPr/>
          <p:nvPr/>
        </p:nvGrpSpPr>
        <p:grpSpPr>
          <a:xfrm>
            <a:off x="10054241" y="4407121"/>
            <a:ext cx="857345" cy="1959646"/>
            <a:chOff x="10054241" y="4407121"/>
            <a:chExt cx="857345" cy="1959646"/>
          </a:xfrm>
        </p:grpSpPr>
        <p:pic>
          <p:nvPicPr>
            <p:cNvPr id="1040" name="Picture 16" descr="City High Rise Building | Great PowerPoint ClipArt for Presentations -  PresenterMedia.com">
              <a:extLst>
                <a:ext uri="{FF2B5EF4-FFF2-40B4-BE49-F238E27FC236}">
                  <a16:creationId xmlns:a16="http://schemas.microsoft.com/office/drawing/2014/main" id="{956159E4-CB95-48CE-943D-50B3ECCD845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54241" y="4407121"/>
              <a:ext cx="857345" cy="1959646"/>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4A80CD91-9223-431C-9BC3-E66A85F20FED}"/>
                </a:ext>
              </a:extLst>
            </p:cNvPr>
            <p:cNvSpPr txBox="1"/>
            <p:nvPr/>
          </p:nvSpPr>
          <p:spPr>
            <a:xfrm>
              <a:off x="10115520" y="5186889"/>
              <a:ext cx="710807" cy="4001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Calibri" panose="020F0502020204030204"/>
                  <a:ea typeface="+mn-ea"/>
                  <a:cs typeface="+mn-cs"/>
                </a:rPr>
                <a:t>PHA</a:t>
              </a:r>
            </a:p>
          </p:txBody>
        </p:sp>
      </p:grpSp>
      <p:sp>
        <p:nvSpPr>
          <p:cNvPr id="42" name="TextBox 41">
            <a:extLst>
              <a:ext uri="{FF2B5EF4-FFF2-40B4-BE49-F238E27FC236}">
                <a16:creationId xmlns:a16="http://schemas.microsoft.com/office/drawing/2014/main" id="{BF7C3659-84AC-4229-8C93-2BF9D96D7EE2}"/>
              </a:ext>
            </a:extLst>
          </p:cNvPr>
          <p:cNvSpPr txBox="1"/>
          <p:nvPr/>
        </p:nvSpPr>
        <p:spPr>
          <a:xfrm>
            <a:off x="11190116" y="4003784"/>
            <a:ext cx="766262" cy="27699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0C0"/>
                </a:solidFill>
                <a:effectLst/>
                <a:uLnTx/>
                <a:uFillTx/>
                <a:latin typeface="Calibri" panose="020F0502020204030204"/>
                <a:ea typeface="+mn-ea"/>
                <a:cs typeface="+mn-cs"/>
              </a:rPr>
              <a:t>Registry</a:t>
            </a:r>
          </a:p>
        </p:txBody>
      </p:sp>
      <p:sp>
        <p:nvSpPr>
          <p:cNvPr id="43" name="TextBox 42">
            <a:extLst>
              <a:ext uri="{FF2B5EF4-FFF2-40B4-BE49-F238E27FC236}">
                <a16:creationId xmlns:a16="http://schemas.microsoft.com/office/drawing/2014/main" id="{45E7FBAF-3D9C-4D5C-BFB1-4B673CBDEBA0}"/>
              </a:ext>
            </a:extLst>
          </p:cNvPr>
          <p:cNvSpPr txBox="1"/>
          <p:nvPr/>
        </p:nvSpPr>
        <p:spPr>
          <a:xfrm>
            <a:off x="3639122" y="6475096"/>
            <a:ext cx="2042919" cy="276999"/>
          </a:xfrm>
          <a:prstGeom prst="rect">
            <a:avLst/>
          </a:prstGeom>
          <a:noFill/>
        </p:spPr>
        <p:txBody>
          <a:bodyPr wrap="square" rtlCol="0">
            <a:spAutoFit/>
          </a:bodyPr>
          <a:lstStyle/>
          <a:p>
            <a:r>
              <a:rPr lang="en-US" sz="1200" i="1" dirty="0"/>
              <a:t>*not to scale &amp; not exhaustive</a:t>
            </a:r>
          </a:p>
        </p:txBody>
      </p:sp>
    </p:spTree>
    <p:extLst>
      <p:ext uri="{BB962C8B-B14F-4D97-AF65-F5344CB8AC3E}">
        <p14:creationId xmlns:p14="http://schemas.microsoft.com/office/powerpoint/2010/main" val="3865146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FD553-0C17-42ED-9BEA-F31500BEB459}"/>
              </a:ext>
            </a:extLst>
          </p:cNvPr>
          <p:cNvSpPr>
            <a:spLocks noGrp="1"/>
          </p:cNvSpPr>
          <p:nvPr>
            <p:ph type="title"/>
          </p:nvPr>
        </p:nvSpPr>
        <p:spPr>
          <a:xfrm>
            <a:off x="451262" y="365125"/>
            <a:ext cx="11340936" cy="1325563"/>
          </a:xfrm>
        </p:spPr>
        <p:txBody>
          <a:bodyPr/>
          <a:lstStyle/>
          <a:p>
            <a:pPr algn="ctr"/>
            <a:r>
              <a:rPr lang="en-US" dirty="0"/>
              <a:t>Transforming the health data landscape with FHIR®</a:t>
            </a:r>
          </a:p>
        </p:txBody>
      </p:sp>
      <p:pic>
        <p:nvPicPr>
          <p:cNvPr id="4" name="Picture 2" descr="Intertwining highways">
            <a:extLst>
              <a:ext uri="{FF2B5EF4-FFF2-40B4-BE49-F238E27FC236}">
                <a16:creationId xmlns:a16="http://schemas.microsoft.com/office/drawing/2014/main" id="{1563B898-C760-4C24-9FBD-03FA917C4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73" y="2204954"/>
            <a:ext cx="5878928" cy="391542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descr="Image of a multilane highway at sunset, with a cartoon fire symbol in place of a sun and blurred headlights on the left and blurred tail lights on the right.">
            <a:extLst>
              <a:ext uri="{FF2B5EF4-FFF2-40B4-BE49-F238E27FC236}">
                <a16:creationId xmlns:a16="http://schemas.microsoft.com/office/drawing/2014/main" id="{6397CE9D-C01B-4762-B2F2-B941C167F8F6}"/>
              </a:ext>
            </a:extLst>
          </p:cNvPr>
          <p:cNvGrpSpPr/>
          <p:nvPr/>
        </p:nvGrpSpPr>
        <p:grpSpPr>
          <a:xfrm>
            <a:off x="6042601" y="2204953"/>
            <a:ext cx="6059276" cy="3915421"/>
            <a:chOff x="6031450" y="1929640"/>
            <a:chExt cx="6059276" cy="3915421"/>
          </a:xfrm>
        </p:grpSpPr>
        <p:pic>
          <p:nvPicPr>
            <p:cNvPr id="6" name="Picture 4" descr="HawkSoft's Partner API: an Update from the Road">
              <a:extLst>
                <a:ext uri="{FF2B5EF4-FFF2-40B4-BE49-F238E27FC236}">
                  <a16:creationId xmlns:a16="http://schemas.microsoft.com/office/drawing/2014/main" id="{CAD03FD3-97EE-4295-96E1-CD9C4E4D37A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849" t="5624" r="23398" b="27171"/>
            <a:stretch/>
          </p:blipFill>
          <p:spPr bwMode="auto">
            <a:xfrm>
              <a:off x="6031450" y="1929640"/>
              <a:ext cx="6059276" cy="39154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1BAC6CB-FC6B-4B94-AD6F-F5B16F8AF87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600968" y="2230794"/>
              <a:ext cx="1222624" cy="1213954"/>
            </a:xfrm>
            <a:prstGeom prst="rect">
              <a:avLst/>
            </a:prstGeom>
          </p:spPr>
        </p:pic>
      </p:grpSp>
      <p:sp>
        <p:nvSpPr>
          <p:cNvPr id="8" name="TextBox 7">
            <a:extLst>
              <a:ext uri="{FF2B5EF4-FFF2-40B4-BE49-F238E27FC236}">
                <a16:creationId xmlns:a16="http://schemas.microsoft.com/office/drawing/2014/main" id="{09AFC590-6875-44E0-ABE9-063F87823F5C}"/>
              </a:ext>
            </a:extLst>
          </p:cNvPr>
          <p:cNvSpPr txBox="1"/>
          <p:nvPr/>
        </p:nvSpPr>
        <p:spPr>
          <a:xfrm>
            <a:off x="94873" y="1719118"/>
            <a:ext cx="58347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0000"/>
                </a:solidFill>
                <a:effectLst/>
                <a:uLnTx/>
                <a:uFillTx/>
                <a:latin typeface="Calibri" panose="020F0502020204030204"/>
                <a:ea typeface="+mn-ea"/>
                <a:cs typeface="+mn-cs"/>
              </a:rPr>
              <a:t>Current: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Multiple Different Methods/Approaches</a:t>
            </a:r>
          </a:p>
        </p:txBody>
      </p:sp>
      <p:sp>
        <p:nvSpPr>
          <p:cNvPr id="9" name="TextBox 8">
            <a:extLst>
              <a:ext uri="{FF2B5EF4-FFF2-40B4-BE49-F238E27FC236}">
                <a16:creationId xmlns:a16="http://schemas.microsoft.com/office/drawing/2014/main" id="{72C6D76F-D4F1-49A3-BDDA-2CD86D163AE3}"/>
              </a:ext>
            </a:extLst>
          </p:cNvPr>
          <p:cNvSpPr txBox="1"/>
          <p:nvPr/>
        </p:nvSpPr>
        <p:spPr>
          <a:xfrm>
            <a:off x="6042601" y="1731085"/>
            <a:ext cx="603872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FF0000"/>
                </a:solidFill>
                <a:effectLst/>
                <a:uLnTx/>
                <a:uFillTx/>
                <a:latin typeface="Calibri" panose="020F0502020204030204"/>
                <a:ea typeface="+mn-ea"/>
                <a:cs typeface="+mn-cs"/>
              </a:rPr>
              <a:t>MedMorph</a:t>
            </a:r>
            <a:r>
              <a:rPr kumimoji="0" lang="en-US" sz="20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Common Method/Approach</a:t>
            </a:r>
          </a:p>
        </p:txBody>
      </p:sp>
    </p:spTree>
    <p:extLst>
      <p:ext uri="{BB962C8B-B14F-4D97-AF65-F5344CB8AC3E}">
        <p14:creationId xmlns:p14="http://schemas.microsoft.com/office/powerpoint/2010/main" val="1448448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AEE50-B116-8B1A-AE8B-28A446EA05BE}"/>
              </a:ext>
            </a:extLst>
          </p:cNvPr>
          <p:cNvSpPr>
            <a:spLocks noGrp="1"/>
          </p:cNvSpPr>
          <p:nvPr>
            <p:ph type="title"/>
          </p:nvPr>
        </p:nvSpPr>
        <p:spPr>
          <a:xfrm>
            <a:off x="838200" y="2766218"/>
            <a:ext cx="10515600" cy="1325563"/>
          </a:xfrm>
        </p:spPr>
        <p:txBody>
          <a:bodyPr>
            <a:normAutofit/>
          </a:bodyPr>
          <a:lstStyle/>
          <a:p>
            <a:pPr algn="ctr"/>
            <a:r>
              <a:rPr lang="en-US" sz="5400" dirty="0"/>
              <a:t>Questions/Discussion</a:t>
            </a:r>
          </a:p>
        </p:txBody>
      </p:sp>
    </p:spTree>
    <p:extLst>
      <p:ext uri="{BB962C8B-B14F-4D97-AF65-F5344CB8AC3E}">
        <p14:creationId xmlns:p14="http://schemas.microsoft.com/office/powerpoint/2010/main" val="3194193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86105-5F9D-480F-8290-F12D673E69A9}"/>
              </a:ext>
            </a:extLst>
          </p:cNvPr>
          <p:cNvSpPr>
            <a:spLocks noGrp="1"/>
          </p:cNvSpPr>
          <p:nvPr>
            <p:ph type="title"/>
          </p:nvPr>
        </p:nvSpPr>
        <p:spPr>
          <a:xfrm>
            <a:off x="391721" y="0"/>
            <a:ext cx="10515600" cy="1325563"/>
          </a:xfrm>
        </p:spPr>
        <p:txBody>
          <a:bodyPr>
            <a:normAutofit/>
          </a:bodyPr>
          <a:lstStyle/>
          <a:p>
            <a:r>
              <a:rPr lang="en-US" sz="3600" dirty="0"/>
              <a:t>Contacts</a:t>
            </a:r>
          </a:p>
        </p:txBody>
      </p:sp>
      <p:sp>
        <p:nvSpPr>
          <p:cNvPr id="3" name="Content Placeholder 2">
            <a:extLst>
              <a:ext uri="{FF2B5EF4-FFF2-40B4-BE49-F238E27FC236}">
                <a16:creationId xmlns:a16="http://schemas.microsoft.com/office/drawing/2014/main" id="{F1FCCA8F-DB0B-4AB2-A890-E69E3EFC86E0}"/>
              </a:ext>
            </a:extLst>
          </p:cNvPr>
          <p:cNvSpPr>
            <a:spLocks noGrp="1"/>
          </p:cNvSpPr>
          <p:nvPr>
            <p:ph idx="1"/>
          </p:nvPr>
        </p:nvSpPr>
        <p:spPr>
          <a:xfrm>
            <a:off x="232064" y="1744877"/>
            <a:ext cx="11634354" cy="4038979"/>
          </a:xfrm>
        </p:spPr>
        <p:txBody>
          <a:bodyPr>
            <a:normAutofit/>
          </a:bodyPr>
          <a:lstStyle/>
          <a:p>
            <a:pPr marL="0" indent="0">
              <a:buNone/>
            </a:pPr>
            <a:r>
              <a:rPr lang="en-US" sz="2000" dirty="0"/>
              <a:t>CDC Team</a:t>
            </a:r>
          </a:p>
          <a:p>
            <a:pPr lvl="1"/>
            <a:r>
              <a:rPr lang="en-US" sz="1800" dirty="0"/>
              <a:t>Maria Michaels: </a:t>
            </a:r>
            <a:r>
              <a:rPr lang="en-US" sz="1800" dirty="0">
                <a:hlinkClick r:id="rId3"/>
              </a:rPr>
              <a:t>ktx2@cdc.gov</a:t>
            </a:r>
            <a:r>
              <a:rPr lang="en-US" sz="1800" dirty="0"/>
              <a:t> </a:t>
            </a:r>
          </a:p>
          <a:p>
            <a:pPr lvl="1"/>
            <a:r>
              <a:rPr lang="da-DK" sz="1800" b="0" i="0" dirty="0">
                <a:solidFill>
                  <a:srgbClr val="202124"/>
                </a:solidFill>
                <a:effectLst/>
              </a:rPr>
              <a:t>Kasey Diebold: </a:t>
            </a:r>
            <a:r>
              <a:rPr lang="da-DK" sz="1800" b="0" u="none" strike="noStrike" dirty="0">
                <a:solidFill>
                  <a:srgbClr val="1A73E8"/>
                </a:solidFill>
                <a:effectLst/>
                <a:hlinkClick r:id="rId4"/>
              </a:rPr>
              <a:t>ykl4@cdc.gov</a:t>
            </a:r>
            <a:endParaRPr lang="da-DK" sz="1800" dirty="0">
              <a:solidFill>
                <a:srgbClr val="1A73E8"/>
              </a:solidFill>
            </a:endParaRPr>
          </a:p>
          <a:p>
            <a:pPr lvl="1"/>
            <a:r>
              <a:rPr lang="da-DK" sz="1800" dirty="0"/>
              <a:t>Caitlin Kennedy: </a:t>
            </a:r>
            <a:r>
              <a:rPr lang="da-DK" sz="1800" dirty="0">
                <a:hlinkClick r:id="rId5"/>
              </a:rPr>
              <a:t>mhy5@cdc.gov</a:t>
            </a:r>
            <a:r>
              <a:rPr lang="da-DK" sz="1800" dirty="0"/>
              <a:t> </a:t>
            </a:r>
            <a:endParaRPr lang="da-DK" sz="1800" b="0" dirty="0">
              <a:effectLst/>
            </a:endParaRPr>
          </a:p>
          <a:p>
            <a:pPr lvl="1"/>
            <a:r>
              <a:rPr lang="en-US" sz="1800" b="0" i="0" dirty="0">
                <a:solidFill>
                  <a:srgbClr val="222222"/>
                </a:solidFill>
                <a:effectLst/>
              </a:rPr>
              <a:t>Keydra Oladapo: </a:t>
            </a:r>
            <a:r>
              <a:rPr lang="en-US" sz="1800" dirty="0">
                <a:solidFill>
                  <a:srgbClr val="3C4043"/>
                </a:solidFill>
                <a:hlinkClick r:id="rId6"/>
              </a:rPr>
              <a:t>cou5@cdc.gov</a:t>
            </a:r>
            <a:endParaRPr lang="en-US" sz="1800" dirty="0">
              <a:solidFill>
                <a:srgbClr val="3C4043"/>
              </a:solidFill>
            </a:endParaRPr>
          </a:p>
          <a:p>
            <a:pPr lvl="1"/>
            <a:r>
              <a:rPr lang="en-US" sz="1800" dirty="0">
                <a:solidFill>
                  <a:srgbClr val="3C4043"/>
                </a:solidFill>
              </a:rPr>
              <a:t>Nicole Cummings: </a:t>
            </a:r>
            <a:r>
              <a:rPr lang="en-US" sz="1800" b="0" i="0" u="none" strike="noStrike" dirty="0">
                <a:solidFill>
                  <a:srgbClr val="3C4043"/>
                </a:solidFill>
                <a:effectLst/>
                <a:hlinkClick r:id="rId7"/>
              </a:rPr>
              <a:t>ohj2@cdc.gov</a:t>
            </a:r>
            <a:endParaRPr lang="en-US" sz="1800" b="0" i="0" u="none" strike="noStrike" dirty="0">
              <a:solidFill>
                <a:srgbClr val="3C4043"/>
              </a:solidFill>
              <a:effectLst/>
            </a:endParaRPr>
          </a:p>
          <a:p>
            <a:pPr lvl="1"/>
            <a:r>
              <a:rPr lang="en-US" sz="1800" dirty="0"/>
              <a:t>Cynthia Bush: </a:t>
            </a:r>
            <a:r>
              <a:rPr lang="en-US" sz="1800" dirty="0">
                <a:hlinkClick r:id="rId8"/>
              </a:rPr>
              <a:t>pdz1@cdc.gov</a:t>
            </a:r>
            <a:endParaRPr lang="en-US" sz="1800" dirty="0"/>
          </a:p>
          <a:p>
            <a:pPr marL="0" indent="0">
              <a:buNone/>
            </a:pPr>
            <a:endParaRPr lang="en-US" sz="2000" dirty="0"/>
          </a:p>
          <a:p>
            <a:pPr marL="0" indent="0">
              <a:buNone/>
            </a:pPr>
            <a:r>
              <a:rPr lang="en-US" sz="2000" dirty="0"/>
              <a:t>TEP Co-Chairs</a:t>
            </a:r>
          </a:p>
          <a:p>
            <a:pPr lvl="1"/>
            <a:r>
              <a:rPr lang="en-US" sz="1800" dirty="0"/>
              <a:t>John Loonsk: </a:t>
            </a:r>
            <a:r>
              <a:rPr lang="en-US" sz="1800" dirty="0">
                <a:hlinkClick r:id="rId9"/>
              </a:rPr>
              <a:t>john.loonsk@jhu.edu</a:t>
            </a:r>
            <a:endParaRPr lang="en-US" sz="1800" dirty="0"/>
          </a:p>
          <a:p>
            <a:pPr lvl="1"/>
            <a:r>
              <a:rPr lang="en-US" sz="1800" dirty="0"/>
              <a:t>Bill Lober: </a:t>
            </a:r>
            <a:r>
              <a:rPr lang="en-US" sz="1800" dirty="0">
                <a:hlinkClick r:id="rId10"/>
              </a:rPr>
              <a:t>lober@uw.edu</a:t>
            </a:r>
            <a:endParaRPr lang="en-US" sz="1800" dirty="0"/>
          </a:p>
          <a:p>
            <a:endParaRPr lang="en-US" sz="2000" dirty="0"/>
          </a:p>
        </p:txBody>
      </p:sp>
      <p:sp>
        <p:nvSpPr>
          <p:cNvPr id="4" name="Content Placeholder 2">
            <a:extLst>
              <a:ext uri="{FF2B5EF4-FFF2-40B4-BE49-F238E27FC236}">
                <a16:creationId xmlns:a16="http://schemas.microsoft.com/office/drawing/2014/main" id="{E169ECA0-F2C7-46E4-81E1-1D6FC2AFB528}"/>
              </a:ext>
            </a:extLst>
          </p:cNvPr>
          <p:cNvSpPr txBox="1">
            <a:spLocks/>
          </p:cNvSpPr>
          <p:nvPr/>
        </p:nvSpPr>
        <p:spPr>
          <a:xfrm>
            <a:off x="5489864" y="1744877"/>
            <a:ext cx="6845877" cy="40389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Technical Lead</a:t>
            </a:r>
          </a:p>
          <a:p>
            <a:pPr lvl="1"/>
            <a:r>
              <a:rPr lang="en-US" sz="1800" dirty="0"/>
              <a:t>Nagesh “Dragon” Bashyam: </a:t>
            </a:r>
            <a:r>
              <a:rPr lang="en-US" sz="1800" dirty="0">
                <a:solidFill>
                  <a:srgbClr val="0070C0"/>
                </a:solidFill>
                <a:hlinkClick r:id="rId11">
                  <a:extLst>
                    <a:ext uri="{A12FA001-AC4F-418D-AE19-62706E023703}">
                      <ahyp:hlinkClr xmlns:ahyp="http://schemas.microsoft.com/office/drawing/2018/hyperlinkcolor" val="tx"/>
                    </a:ext>
                  </a:extLst>
                </a:hlinkClick>
              </a:rPr>
              <a:t>nagesh.bashyam@drajer.com</a:t>
            </a:r>
            <a:r>
              <a:rPr lang="en-US" sz="1800" dirty="0">
                <a:solidFill>
                  <a:srgbClr val="0070C0"/>
                </a:solidFill>
              </a:rPr>
              <a:t> </a:t>
            </a:r>
          </a:p>
          <a:p>
            <a:pPr marL="0" indent="0">
              <a:buFont typeface="Arial" panose="020B0604020202020204" pitchFamily="34" charset="0"/>
              <a:buNone/>
            </a:pPr>
            <a:endParaRPr lang="en-US" sz="2000" dirty="0"/>
          </a:p>
          <a:p>
            <a:pPr marL="0" indent="0">
              <a:buFont typeface="Arial" panose="020B0604020202020204" pitchFamily="34" charset="0"/>
              <a:buNone/>
            </a:pPr>
            <a:r>
              <a:rPr lang="en-US" sz="2000" dirty="0"/>
              <a:t>Support Team</a:t>
            </a:r>
          </a:p>
          <a:p>
            <a:pPr lvl="1"/>
            <a:r>
              <a:rPr lang="en-US" sz="1800" dirty="0"/>
              <a:t>Becky Angeles: </a:t>
            </a:r>
            <a:r>
              <a:rPr lang="en-US" sz="1800" dirty="0">
                <a:solidFill>
                  <a:srgbClr val="0070C0"/>
                </a:solidFill>
                <a:hlinkClick r:id="rId12">
                  <a:extLst>
                    <a:ext uri="{A12FA001-AC4F-418D-AE19-62706E023703}">
                      <ahyp:hlinkClr xmlns:ahyp="http://schemas.microsoft.com/office/drawing/2018/hyperlinkcolor" val="tx"/>
                    </a:ext>
                  </a:extLst>
                </a:hlinkClick>
              </a:rPr>
              <a:t>becky.angeles@carradora.com</a:t>
            </a:r>
            <a:r>
              <a:rPr lang="en-US" sz="1800" dirty="0"/>
              <a:t> </a:t>
            </a:r>
          </a:p>
          <a:p>
            <a:pPr lvl="1"/>
            <a:r>
              <a:rPr lang="en-US" sz="1800" dirty="0"/>
              <a:t>Jamie Parker: </a:t>
            </a:r>
            <a:r>
              <a:rPr lang="en-US" sz="1800" dirty="0">
                <a:solidFill>
                  <a:srgbClr val="0070C0"/>
                </a:solidFill>
                <a:hlinkClick r:id="rId13">
                  <a:extLst>
                    <a:ext uri="{A12FA001-AC4F-418D-AE19-62706E023703}">
                      <ahyp:hlinkClr xmlns:ahyp="http://schemas.microsoft.com/office/drawing/2018/hyperlinkcolor" val="tx"/>
                    </a:ext>
                  </a:extLst>
                </a:hlinkClick>
              </a:rPr>
              <a:t>jamie.parker@carradora.com</a:t>
            </a:r>
            <a:r>
              <a:rPr lang="en-US" sz="1800" dirty="0">
                <a:solidFill>
                  <a:srgbClr val="0070C0"/>
                </a:solidFill>
              </a:rPr>
              <a:t> </a:t>
            </a:r>
          </a:p>
          <a:p>
            <a:pPr lvl="1"/>
            <a:r>
              <a:rPr lang="en-US" sz="1800" dirty="0"/>
              <a:t>Mike Flanigan: </a:t>
            </a:r>
            <a:r>
              <a:rPr lang="en-US" sz="1800" dirty="0">
                <a:solidFill>
                  <a:srgbClr val="0070C0"/>
                </a:solidFill>
                <a:hlinkClick r:id="rId14">
                  <a:extLst>
                    <a:ext uri="{A12FA001-AC4F-418D-AE19-62706E023703}">
                      <ahyp:hlinkClr xmlns:ahyp="http://schemas.microsoft.com/office/drawing/2018/hyperlinkcolor" val="tx"/>
                    </a:ext>
                  </a:extLst>
                </a:hlinkClick>
              </a:rPr>
              <a:t>mike.flanigan@carradora.com</a:t>
            </a:r>
            <a:endParaRPr lang="en-US" sz="1800" dirty="0">
              <a:solidFill>
                <a:srgbClr val="0070C0"/>
              </a:solidFill>
            </a:endParaRPr>
          </a:p>
          <a:p>
            <a:pPr marL="0" indent="0">
              <a:buFont typeface="Arial" panose="020B0604020202020204" pitchFamily="34" charset="0"/>
              <a:buNone/>
            </a:pPr>
            <a:endParaRPr lang="en-US" sz="2000" dirty="0"/>
          </a:p>
          <a:p>
            <a:pPr marL="0" indent="0">
              <a:buFont typeface="Arial" panose="020B0604020202020204" pitchFamily="34" charset="0"/>
              <a:buNone/>
            </a:pPr>
            <a:r>
              <a:rPr lang="en-US" sz="2000" dirty="0"/>
              <a:t>Technical SME</a:t>
            </a:r>
          </a:p>
          <a:p>
            <a:pPr lvl="1"/>
            <a:r>
              <a:rPr lang="en-US" sz="1800" dirty="0"/>
              <a:t>Brett Marquard: </a:t>
            </a:r>
            <a:r>
              <a:rPr lang="en-US" sz="1800" dirty="0">
                <a:solidFill>
                  <a:srgbClr val="0070C0"/>
                </a:solidFill>
                <a:hlinkClick r:id="rId15">
                  <a:extLst>
                    <a:ext uri="{A12FA001-AC4F-418D-AE19-62706E023703}">
                      <ahyp:hlinkClr xmlns:ahyp="http://schemas.microsoft.com/office/drawing/2018/hyperlinkcolor" val="tx"/>
                    </a:ext>
                  </a:extLst>
                </a:hlinkClick>
              </a:rPr>
              <a:t>brett@waveoneassociates.com</a:t>
            </a:r>
            <a:endParaRPr lang="en-US" sz="1800" dirty="0">
              <a:solidFill>
                <a:srgbClr val="0070C0"/>
              </a:solidFill>
            </a:endParaRPr>
          </a:p>
          <a:p>
            <a:endParaRPr lang="en-US" sz="2000" dirty="0"/>
          </a:p>
        </p:txBody>
      </p:sp>
    </p:spTree>
    <p:extLst>
      <p:ext uri="{BB962C8B-B14F-4D97-AF65-F5344CB8AC3E}">
        <p14:creationId xmlns:p14="http://schemas.microsoft.com/office/powerpoint/2010/main" val="2935234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F26A-3EA9-4276-983E-AC73E6C184C6}"/>
              </a:ext>
            </a:extLst>
          </p:cNvPr>
          <p:cNvSpPr>
            <a:spLocks noGrp="1"/>
          </p:cNvSpPr>
          <p:nvPr>
            <p:ph type="title"/>
          </p:nvPr>
        </p:nvSpPr>
        <p:spPr>
          <a:xfrm>
            <a:off x="257908" y="0"/>
            <a:ext cx="10515600" cy="1325563"/>
          </a:xfrm>
        </p:spPr>
        <p:txBody>
          <a:bodyPr>
            <a:normAutofit/>
          </a:bodyPr>
          <a:lstStyle/>
          <a:p>
            <a:r>
              <a:rPr lang="en-US" dirty="0">
                <a:solidFill>
                  <a:srgbClr val="00606B"/>
                </a:solidFill>
                <a:latin typeface="Calibri" pitchFamily="34" charset="0"/>
              </a:rPr>
              <a:t>MedMorph Resources</a:t>
            </a:r>
          </a:p>
        </p:txBody>
      </p:sp>
      <p:sp>
        <p:nvSpPr>
          <p:cNvPr id="3" name="Content Placeholder 2">
            <a:extLst>
              <a:ext uri="{FF2B5EF4-FFF2-40B4-BE49-F238E27FC236}">
                <a16:creationId xmlns:a16="http://schemas.microsoft.com/office/drawing/2014/main" id="{1A0FE15A-6AE5-4FEE-BF60-E035A899AD09}"/>
              </a:ext>
            </a:extLst>
          </p:cNvPr>
          <p:cNvSpPr>
            <a:spLocks noGrp="1"/>
          </p:cNvSpPr>
          <p:nvPr>
            <p:ph idx="1"/>
          </p:nvPr>
        </p:nvSpPr>
        <p:spPr>
          <a:xfrm>
            <a:off x="257908" y="1266092"/>
            <a:ext cx="10855235" cy="5767754"/>
          </a:xfrm>
        </p:spPr>
        <p:txBody>
          <a:bodyPr>
            <a:noAutofit/>
          </a:bodyPr>
          <a:lstStyle/>
          <a:p>
            <a:pPr>
              <a:spcBef>
                <a:spcPts val="0"/>
              </a:spcBef>
            </a:pPr>
            <a:r>
              <a:rPr lang="en-US" sz="2400" b="1" dirty="0"/>
              <a:t>MedMorph Description:</a:t>
            </a:r>
            <a:r>
              <a:rPr lang="en-US" sz="2400" dirty="0"/>
              <a:t> </a:t>
            </a:r>
            <a:r>
              <a:rPr lang="en-US" sz="2400" dirty="0">
                <a:hlinkClick r:id="rId3"/>
              </a:rPr>
              <a:t>https://www.cdc.gov/csels/phio/making_rapid_data_exchange_reality.html</a:t>
            </a:r>
            <a:r>
              <a:rPr lang="en-US" sz="2400" dirty="0"/>
              <a:t> </a:t>
            </a:r>
            <a:endParaRPr lang="en-US" sz="2400" b="1" dirty="0"/>
          </a:p>
          <a:p>
            <a:r>
              <a:rPr lang="en-US" sz="2400" b="1" dirty="0"/>
              <a:t>MedMorph Reference Architecture IG: </a:t>
            </a:r>
            <a:r>
              <a:rPr lang="en-US" sz="2400" dirty="0">
                <a:hlinkClick r:id="rId4"/>
              </a:rPr>
              <a:t>http://build.fhir.org/ig/HL7/fhir-medmorph/index.html</a:t>
            </a:r>
            <a:r>
              <a:rPr lang="en-US" sz="2400" dirty="0"/>
              <a:t>  </a:t>
            </a:r>
          </a:p>
          <a:p>
            <a:r>
              <a:rPr lang="en-US" sz="2400" b="1" dirty="0">
                <a:cs typeface="Calibri" panose="020F0502020204030204" pitchFamily="34" charset="0"/>
              </a:rPr>
              <a:t>Content IGs </a:t>
            </a:r>
          </a:p>
          <a:p>
            <a:pPr lvl="1"/>
            <a:r>
              <a:rPr lang="en-US" b="1" dirty="0">
                <a:cs typeface="Calibri" panose="020F0502020204030204" pitchFamily="34" charset="0"/>
              </a:rPr>
              <a:t>Healthcare Surveys Reporting: </a:t>
            </a:r>
            <a:r>
              <a:rPr lang="en-US" dirty="0">
                <a:hlinkClick r:id="rId5"/>
              </a:rPr>
              <a:t>https://build.fhir.org/ig/HL7/fhir-health-care-surveys-reporting-ig/</a:t>
            </a:r>
            <a:endParaRPr lang="en-US" dirty="0"/>
          </a:p>
          <a:p>
            <a:pPr lvl="1"/>
            <a:r>
              <a:rPr lang="en-US" b="1" dirty="0">
                <a:cs typeface="Calibri" panose="020F0502020204030204" pitchFamily="34" charset="0"/>
              </a:rPr>
              <a:t>Central Cancer Registry Reporting: </a:t>
            </a:r>
            <a:r>
              <a:rPr lang="en-US" dirty="0">
                <a:hlinkClick r:id="rId5"/>
              </a:rPr>
              <a:t>https://build.fhir.org/ig/HL7/fhir-health-care-surveys-reporting-ig/</a:t>
            </a:r>
            <a:r>
              <a:rPr lang="en-US" dirty="0"/>
              <a:t> </a:t>
            </a:r>
            <a:endParaRPr lang="en-US" dirty="0">
              <a:solidFill>
                <a:schemeClr val="accent1"/>
              </a:solidFill>
              <a:cs typeface="Calibri" panose="020F0502020204030204" pitchFamily="34" charset="0"/>
            </a:endParaRPr>
          </a:p>
          <a:p>
            <a:pPr lvl="1"/>
            <a:r>
              <a:rPr lang="en-US" b="1" dirty="0">
                <a:cs typeface="Calibri" panose="020F0502020204030204" pitchFamily="34" charset="0"/>
              </a:rPr>
              <a:t>Research Data Exchange: </a:t>
            </a:r>
            <a:r>
              <a:rPr lang="en-US" dirty="0">
                <a:hlinkClick r:id="rId6"/>
              </a:rPr>
              <a:t>http://build.fhir.org/ig/HL7/fhir-medmorph-research-dex-ig/index.html</a:t>
            </a:r>
            <a:r>
              <a:rPr lang="en-US" dirty="0"/>
              <a:t> </a:t>
            </a:r>
            <a:endParaRPr lang="en-US" dirty="0">
              <a:solidFill>
                <a:schemeClr val="accent1"/>
              </a:solidFill>
              <a:cs typeface="Calibri" panose="020F0502020204030204" pitchFamily="34" charset="0"/>
            </a:endParaRPr>
          </a:p>
          <a:p>
            <a:pPr lvl="1"/>
            <a:r>
              <a:rPr lang="en-US" b="1" dirty="0">
                <a:cs typeface="Calibri" panose="020F0502020204030204" pitchFamily="34" charset="0"/>
              </a:rPr>
              <a:t> Hep C (eCR FHIR IG): </a:t>
            </a:r>
            <a:r>
              <a:rPr lang="en-US" dirty="0">
                <a:solidFill>
                  <a:schemeClr val="accent1"/>
                </a:solidFill>
                <a:cs typeface="Calibri" panose="020F0502020204030204" pitchFamily="34" charset="0"/>
                <a:hlinkClick r:id="rId7">
                  <a:extLst>
                    <a:ext uri="{A12FA001-AC4F-418D-AE19-62706E023703}">
                      <ahyp:hlinkClr xmlns:ahyp="http://schemas.microsoft.com/office/drawing/2018/hyperlinkcolor" val="tx"/>
                    </a:ext>
                  </a:extLst>
                </a:hlinkClick>
              </a:rPr>
              <a:t>http://hl7.org/fhir/us/ecr/</a:t>
            </a:r>
            <a:endParaRPr lang="en-US" b="1" dirty="0"/>
          </a:p>
          <a:p>
            <a:r>
              <a:rPr lang="en-US" sz="2400" b="1" dirty="0"/>
              <a:t>MedMorph RA IG GitHub: </a:t>
            </a:r>
            <a:r>
              <a:rPr lang="en-US" sz="2400" dirty="0">
                <a:solidFill>
                  <a:srgbClr val="263238"/>
                </a:solidFill>
                <a:hlinkClick r:id="rId8"/>
              </a:rPr>
              <a:t>https://github.com/HL7/fhir-medmorph</a:t>
            </a:r>
            <a:r>
              <a:rPr lang="en-US" sz="2400" dirty="0">
                <a:solidFill>
                  <a:srgbClr val="263238"/>
                </a:solidFill>
              </a:rPr>
              <a:t> </a:t>
            </a:r>
            <a:br>
              <a:rPr lang="en-US" sz="2400" dirty="0">
                <a:solidFill>
                  <a:srgbClr val="263238"/>
                </a:solidFill>
              </a:rPr>
            </a:br>
            <a:r>
              <a:rPr lang="en-US" sz="2400" i="1" dirty="0">
                <a:solidFill>
                  <a:schemeClr val="bg2">
                    <a:lumMod val="50000"/>
                  </a:schemeClr>
                </a:solidFill>
              </a:rPr>
              <a:t>NOTE: You may need to be logged in to GitHub</a:t>
            </a:r>
          </a:p>
        </p:txBody>
      </p:sp>
    </p:spTree>
    <p:extLst>
      <p:ext uri="{BB962C8B-B14F-4D97-AF65-F5344CB8AC3E}">
        <p14:creationId xmlns:p14="http://schemas.microsoft.com/office/powerpoint/2010/main" val="3206984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5CB01-78FB-4D1D-85D3-57E872F332BE}"/>
              </a:ext>
            </a:extLst>
          </p:cNvPr>
          <p:cNvSpPr>
            <a:spLocks noGrp="1"/>
          </p:cNvSpPr>
          <p:nvPr>
            <p:ph type="title"/>
          </p:nvPr>
        </p:nvSpPr>
        <p:spPr/>
        <p:txBody>
          <a:bodyPr>
            <a:normAutofit/>
          </a:bodyPr>
          <a:lstStyle/>
          <a:p>
            <a:r>
              <a:rPr lang="en-US" sz="4000" dirty="0"/>
              <a:t>Appendix A: MedMorph General Information</a:t>
            </a:r>
          </a:p>
        </p:txBody>
      </p:sp>
    </p:spTree>
    <p:extLst>
      <p:ext uri="{BB962C8B-B14F-4D97-AF65-F5344CB8AC3E}">
        <p14:creationId xmlns:p14="http://schemas.microsoft.com/office/powerpoint/2010/main" val="760284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7C386FD-D0AF-4675-92C5-DA7F660FECD6}"/>
              </a:ext>
            </a:extLst>
          </p:cNvPr>
          <p:cNvSpPr txBox="1">
            <a:spLocks/>
          </p:cNvSpPr>
          <p:nvPr/>
        </p:nvSpPr>
        <p:spPr>
          <a:xfrm>
            <a:off x="609598" y="1338504"/>
            <a:ext cx="10596879" cy="5177125"/>
          </a:xfrm>
          <a:prstGeom prst="rect">
            <a:avLst/>
          </a:prstGeom>
        </p:spPr>
        <p:txBody>
          <a:bodyPr vert="horz" lIns="0" tIns="0" rIns="0" bIns="0" rtlCol="0" anchor="t">
            <a:normAutofit/>
          </a:bodyPr>
          <a:lst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228600" marR="0" lvl="0" indent="-2286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A2028"/>
                </a:solidFill>
                <a:effectLst/>
                <a:uLnTx/>
                <a:uFillTx/>
                <a:cs typeface="Calibri" panose="020F0502020204030204" pitchFamily="34" charset="0"/>
              </a:rPr>
              <a:t>Funded by the </a:t>
            </a:r>
            <a:r>
              <a:rPr kumimoji="0" lang="en-US" sz="2400" b="1" i="0" u="none" strike="noStrike" kern="1200" cap="none" spc="0" normalizeH="0" baseline="0" noProof="0" dirty="0">
                <a:ln>
                  <a:noFill/>
                </a:ln>
                <a:solidFill>
                  <a:srgbClr val="1A2028"/>
                </a:solidFill>
                <a:effectLst/>
                <a:uLnTx/>
                <a:uFillTx/>
                <a:cs typeface="Calibri" panose="020F0502020204030204" pitchFamily="34" charset="0"/>
              </a:rPr>
              <a:t>Patient-Centered Outcomes Research Trust Fund (PCORTF)</a:t>
            </a:r>
            <a:r>
              <a:rPr kumimoji="0" lang="en-US" sz="2400" b="0" i="0" u="none" strike="noStrike" kern="1200" cap="none" spc="0" normalizeH="0" baseline="0" noProof="0" dirty="0">
                <a:ln>
                  <a:noFill/>
                </a:ln>
                <a:solidFill>
                  <a:srgbClr val="1A2028"/>
                </a:solidFill>
                <a:effectLst/>
                <a:uLnTx/>
                <a:uFillTx/>
                <a:cs typeface="Calibri" panose="020F0502020204030204" pitchFamily="34" charset="0"/>
              </a:rPr>
              <a:t> via the U.S. Department of Health and Human Services (HHS) Assistant Secretary for Planning and Evaluation (ASPE)</a:t>
            </a:r>
          </a:p>
          <a:p>
            <a:pPr marL="76210" marR="0" lvl="1" indent="0" algn="l" defTabSz="914400" rtl="0" eaLnBrk="0" fontAlgn="base" latinLnBrk="0" hangingPunct="0">
              <a:lnSpc>
                <a:spcPct val="100000"/>
              </a:lnSpc>
              <a:spcBef>
                <a:spcPts val="1200"/>
              </a:spcBef>
              <a:spcAft>
                <a:spcPct val="0"/>
              </a:spcAft>
              <a:buClrTx/>
              <a:buSzTx/>
              <a:buNone/>
              <a:tabLst/>
              <a:defRPr/>
            </a:pPr>
            <a:r>
              <a:rPr kumimoji="0" lang="en-US" sz="2000" b="0" i="0" u="none" strike="noStrike" kern="1200" cap="none" spc="0" normalizeH="0" baseline="0" noProof="0" dirty="0">
                <a:ln>
                  <a:noFill/>
                </a:ln>
                <a:solidFill>
                  <a:srgbClr val="1A2028"/>
                </a:solidFill>
                <a:effectLst/>
                <a:uLnTx/>
                <a:uFillTx/>
                <a:cs typeface="Calibri" panose="020F0502020204030204" pitchFamily="34" charset="0"/>
              </a:rPr>
              <a:t>	Total project timeline: 3 years</a:t>
            </a:r>
          </a:p>
          <a:p>
            <a:pPr marL="76210" marR="0" lvl="1" indent="0" algn="l" defTabSz="914400" rtl="0" eaLnBrk="0" fontAlgn="base" latinLnBrk="0" hangingPunct="0">
              <a:lnSpc>
                <a:spcPct val="100000"/>
              </a:lnSpc>
              <a:spcBef>
                <a:spcPts val="1200"/>
              </a:spcBef>
              <a:spcAft>
                <a:spcPct val="0"/>
              </a:spcAft>
              <a:buClrTx/>
              <a:buSzTx/>
              <a:buNone/>
              <a:tabLst/>
              <a:defRPr/>
            </a:pPr>
            <a:endParaRPr kumimoji="0" lang="en-US" sz="1000" b="0" i="0" u="none" strike="noStrike" kern="1200" cap="none" spc="0" normalizeH="0" baseline="0" noProof="0" dirty="0">
              <a:ln>
                <a:noFill/>
              </a:ln>
              <a:solidFill>
                <a:srgbClr val="1A2028"/>
              </a:solidFill>
              <a:effectLst/>
              <a:uLnTx/>
              <a:uFillTx/>
              <a:cs typeface="Calibri" panose="020F0502020204030204" pitchFamily="34" charset="0"/>
            </a:endParaRPr>
          </a:p>
          <a:p>
            <a:pPr marL="228600" marR="0" lvl="0" indent="-2286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sz="2400" b="1" i="0" u="sng" strike="noStrike" kern="1200" cap="none" spc="0" normalizeH="0" baseline="0" noProof="0" dirty="0">
                <a:ln>
                  <a:noFill/>
                </a:ln>
                <a:solidFill>
                  <a:srgbClr val="1A2028"/>
                </a:solidFill>
                <a:effectLst/>
                <a:uLnTx/>
                <a:uFillTx/>
                <a:cs typeface="Calibri" panose="020F0502020204030204" pitchFamily="34" charset="0"/>
              </a:rPr>
              <a:t>PROBLEM:</a:t>
            </a:r>
            <a:r>
              <a:rPr kumimoji="0" lang="en-US" sz="2400" b="1" i="0" u="none" strike="noStrike" kern="1200" cap="none" spc="0" normalizeH="0" baseline="0" noProof="0" dirty="0">
                <a:ln>
                  <a:noFill/>
                </a:ln>
                <a:solidFill>
                  <a:srgbClr val="1A2028"/>
                </a:solidFill>
                <a:effectLst/>
                <a:uLnTx/>
                <a:uFillTx/>
                <a:cs typeface="Calibri" panose="020F0502020204030204" pitchFamily="34" charset="0"/>
              </a:rPr>
              <a:t>  </a:t>
            </a:r>
            <a:r>
              <a:rPr kumimoji="0" lang="en-US" sz="2400" b="0" i="0" u="none" strike="noStrike" kern="1200" cap="none" spc="0" normalizeH="0" baseline="0" noProof="0" dirty="0">
                <a:ln>
                  <a:noFill/>
                </a:ln>
                <a:solidFill>
                  <a:srgbClr val="1A2028"/>
                </a:solidFill>
                <a:effectLst/>
                <a:uLnTx/>
                <a:uFillTx/>
                <a:cs typeface="Calibri" panose="020F0502020204030204" pitchFamily="34" charset="0"/>
              </a:rPr>
              <a:t>Patient-centered outcomes researchers and public health professionals need better ways to get data from different electronic health record (EHR) systems without posing additional burden on health care providers </a:t>
            </a:r>
          </a:p>
          <a:p>
            <a:pPr marL="228600" marR="0" lvl="0" indent="-2286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sz="2400" b="1" i="0" u="sng" strike="noStrike" kern="1200" cap="none" spc="0" normalizeH="0" baseline="0" noProof="0" dirty="0">
                <a:ln>
                  <a:noFill/>
                </a:ln>
                <a:solidFill>
                  <a:srgbClr val="1A2028"/>
                </a:solidFill>
                <a:effectLst/>
                <a:uLnTx/>
                <a:uFillTx/>
                <a:cs typeface="Calibri" panose="020F0502020204030204" pitchFamily="34" charset="0"/>
              </a:rPr>
              <a:t>GOAL:</a:t>
            </a:r>
            <a:r>
              <a:rPr kumimoji="0" lang="en-US" sz="2400" b="1" i="0" u="none" strike="noStrike" kern="1200" cap="none" spc="0" normalizeH="0" baseline="0" noProof="0" dirty="0">
                <a:ln>
                  <a:noFill/>
                </a:ln>
                <a:solidFill>
                  <a:srgbClr val="1A2028"/>
                </a:solidFill>
                <a:effectLst/>
                <a:uLnTx/>
                <a:uFillTx/>
                <a:cs typeface="Calibri" panose="020F0502020204030204" pitchFamily="34" charset="0"/>
              </a:rPr>
              <a:t> </a:t>
            </a:r>
            <a:r>
              <a:rPr kumimoji="0" lang="en-US" sz="2400" b="0" i="0" u="none" strike="noStrike" kern="1200" cap="none" spc="0" normalizeH="0" baseline="0" noProof="0" dirty="0">
                <a:ln>
                  <a:noFill/>
                </a:ln>
                <a:solidFill>
                  <a:srgbClr val="1A2028"/>
                </a:solidFill>
                <a:effectLst/>
                <a:uLnTx/>
                <a:uFillTx/>
                <a:cs typeface="Calibri" panose="020F0502020204030204" pitchFamily="34" charset="0"/>
              </a:rPr>
              <a:t>Create a reliable, scalable, generalizable, configurable, interoperable method to get EHR data for multiple public health and research use cases</a:t>
            </a:r>
            <a:endParaRPr kumimoji="0" lang="en-US" sz="1400" b="0" i="0" u="none" strike="noStrike" kern="1200" cap="none" spc="0" normalizeH="0" baseline="0" noProof="0" dirty="0">
              <a:ln>
                <a:noFill/>
              </a:ln>
              <a:solidFill>
                <a:srgbClr val="1A2028"/>
              </a:solidFill>
              <a:effectLst/>
              <a:uLnTx/>
              <a:uFillTx/>
              <a:cs typeface="Calibri" panose="020F0502020204030204" pitchFamily="34" charset="0"/>
            </a:endParaRPr>
          </a:p>
          <a:p>
            <a:pPr marL="228600" marR="0" lvl="0" indent="-2286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sz="2400" b="1" i="0" u="sng" strike="noStrike" kern="1200" cap="none" spc="0" normalizeH="0" baseline="0" noProof="0" dirty="0">
                <a:ln>
                  <a:noFill/>
                </a:ln>
                <a:solidFill>
                  <a:srgbClr val="1A2028"/>
                </a:solidFill>
                <a:effectLst/>
                <a:uLnTx/>
                <a:uFillTx/>
                <a:cs typeface="Calibri" panose="020F0502020204030204" pitchFamily="34" charset="0"/>
              </a:rPr>
              <a:t>OBJECTIVE:</a:t>
            </a:r>
            <a:r>
              <a:rPr kumimoji="0" lang="en-US" sz="2400" b="1" i="0" u="none" strike="noStrike" kern="1200" cap="none" spc="0" normalizeH="0" baseline="0" noProof="0" dirty="0">
                <a:ln>
                  <a:noFill/>
                </a:ln>
                <a:solidFill>
                  <a:srgbClr val="1A2028"/>
                </a:solidFill>
                <a:effectLst/>
                <a:uLnTx/>
                <a:uFillTx/>
                <a:cs typeface="Calibri" panose="020F0502020204030204" pitchFamily="34" charset="0"/>
              </a:rPr>
              <a:t> </a:t>
            </a:r>
            <a:r>
              <a:rPr kumimoji="0" lang="en-US" sz="2400" b="0" i="0" u="none" strike="noStrike" kern="1200" cap="none" spc="0" normalizeH="0" baseline="0" noProof="0" dirty="0">
                <a:ln>
                  <a:noFill/>
                </a:ln>
                <a:solidFill>
                  <a:srgbClr val="1A2028"/>
                </a:solidFill>
                <a:effectLst/>
                <a:uLnTx/>
                <a:uFillTx/>
                <a:cs typeface="Calibri" panose="020F0502020204030204" pitchFamily="34" charset="0"/>
              </a:rPr>
              <a:t>Develop a reference architecture and demonstrate a reference implementation (including implementation guides)</a:t>
            </a:r>
            <a:endParaRPr kumimoji="0" lang="en-US" sz="1400" b="0" i="0" u="none" strike="noStrike" kern="1200" cap="none" spc="0" normalizeH="0" baseline="0" noProof="0" dirty="0">
              <a:ln>
                <a:noFill/>
              </a:ln>
              <a:solidFill>
                <a:srgbClr val="1A2028"/>
              </a:solidFill>
              <a:effectLst/>
              <a:uLnTx/>
              <a:uFillTx/>
              <a:cs typeface="Calibri" panose="020F0502020204030204" pitchFamily="34" charset="0"/>
            </a:endParaRPr>
          </a:p>
        </p:txBody>
      </p:sp>
      <p:sp>
        <p:nvSpPr>
          <p:cNvPr id="4" name="Title 3">
            <a:extLst>
              <a:ext uri="{FF2B5EF4-FFF2-40B4-BE49-F238E27FC236}">
                <a16:creationId xmlns:a16="http://schemas.microsoft.com/office/drawing/2014/main" id="{0F42F9A5-6404-46EA-A9BA-BB73897C37F9}"/>
              </a:ext>
            </a:extLst>
          </p:cNvPr>
          <p:cNvSpPr>
            <a:spLocks noGrp="1"/>
          </p:cNvSpPr>
          <p:nvPr>
            <p:ph type="title"/>
          </p:nvPr>
        </p:nvSpPr>
        <p:spPr>
          <a:xfrm>
            <a:off x="353744" y="199361"/>
            <a:ext cx="11426451" cy="957410"/>
          </a:xfrm>
        </p:spPr>
        <p:txBody>
          <a:bodyPr vert="horz" lIns="91440" tIns="45720" rIns="91440" bIns="45720" rtlCol="0" anchor="ctr">
            <a:noAutofit/>
          </a:bodyPr>
          <a:lstStyle/>
          <a:p>
            <a:r>
              <a:rPr lang="en-US" sz="3600" dirty="0"/>
              <a:t>Making EHR Data More Available for Research and Public Health (MedMorph) - Background</a:t>
            </a:r>
          </a:p>
        </p:txBody>
      </p:sp>
      <p:sp>
        <p:nvSpPr>
          <p:cNvPr id="2" name="Rectangle 1">
            <a:extLst>
              <a:ext uri="{FF2B5EF4-FFF2-40B4-BE49-F238E27FC236}">
                <a16:creationId xmlns:a16="http://schemas.microsoft.com/office/drawing/2014/main" id="{F39D55AF-781F-4ABF-B22B-1E8AC61655F8}"/>
              </a:ext>
            </a:extLst>
          </p:cNvPr>
          <p:cNvSpPr/>
          <p:nvPr/>
        </p:nvSpPr>
        <p:spPr>
          <a:xfrm>
            <a:off x="1962164" y="6520139"/>
            <a:ext cx="7891749" cy="276999"/>
          </a:xfrm>
          <a:prstGeom prst="rect">
            <a:avLst/>
          </a:prstGeom>
        </p:spPr>
        <p:txBody>
          <a:bodyPr wrap="square">
            <a:spAutoFit/>
          </a:bodyPr>
          <a:lstStyle/>
          <a:p>
            <a:pPr algn="ctr"/>
            <a:r>
              <a:rPr lang="en-US" sz="1200" dirty="0">
                <a:hlinkClick r:id="rId3"/>
              </a:rPr>
              <a:t>https://www.cdc.gov/csels/phio/making-ehr-data-more-available.html</a:t>
            </a:r>
            <a:r>
              <a:rPr lang="en-US" sz="1200" dirty="0"/>
              <a:t> </a:t>
            </a:r>
          </a:p>
        </p:txBody>
      </p:sp>
    </p:spTree>
    <p:extLst>
      <p:ext uri="{BB962C8B-B14F-4D97-AF65-F5344CB8AC3E}">
        <p14:creationId xmlns:p14="http://schemas.microsoft.com/office/powerpoint/2010/main" val="2793993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CDCA514C-9DC0-453C-BE0F-38F668879B75}"/>
              </a:ext>
            </a:extLst>
          </p:cNvPr>
          <p:cNvSpPr txBox="1"/>
          <p:nvPr/>
        </p:nvSpPr>
        <p:spPr>
          <a:xfrm>
            <a:off x="1490578" y="642519"/>
            <a:ext cx="2252594" cy="307777"/>
          </a:xfrm>
          <a:prstGeom prst="rect">
            <a:avLst/>
          </a:prstGeom>
          <a:solidFill>
            <a:schemeClr val="accent1">
              <a:lumMod val="20000"/>
              <a:lumOff val="80000"/>
            </a:schemeClr>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Hepatitis C</a:t>
            </a:r>
          </a:p>
        </p:txBody>
      </p:sp>
      <p:sp>
        <p:nvSpPr>
          <p:cNvPr id="2" name="Arrow: Right 1">
            <a:extLst>
              <a:ext uri="{FF2B5EF4-FFF2-40B4-BE49-F238E27FC236}">
                <a16:creationId xmlns:a16="http://schemas.microsoft.com/office/drawing/2014/main" id="{A5162C00-9BD2-4DAF-9ECD-625E51ACD6BA}"/>
              </a:ext>
            </a:extLst>
          </p:cNvPr>
          <p:cNvSpPr/>
          <p:nvPr/>
        </p:nvSpPr>
        <p:spPr>
          <a:xfrm>
            <a:off x="1461056" y="381"/>
            <a:ext cx="10346631" cy="435864"/>
          </a:xfrm>
          <a:prstGeom prst="rightArrow">
            <a:avLst/>
          </a:prstGeom>
          <a:solidFill>
            <a:srgbClr val="5266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solidFill>
                <a:latin typeface="Calibri" panose="020F0502020204030204" pitchFamily="34" charset="0"/>
                <a:cs typeface="Calibri" panose="020F0502020204030204" pitchFamily="34" charset="0"/>
              </a:rPr>
              <a:t>TIME</a:t>
            </a:r>
          </a:p>
        </p:txBody>
      </p:sp>
      <p:sp>
        <p:nvSpPr>
          <p:cNvPr id="3" name="TextBox 2">
            <a:extLst>
              <a:ext uri="{FF2B5EF4-FFF2-40B4-BE49-F238E27FC236}">
                <a16:creationId xmlns:a16="http://schemas.microsoft.com/office/drawing/2014/main" id="{EBE66FE6-FCAF-4404-92B6-63EE8B888BAA}"/>
              </a:ext>
            </a:extLst>
          </p:cNvPr>
          <p:cNvSpPr txBox="1"/>
          <p:nvPr/>
        </p:nvSpPr>
        <p:spPr>
          <a:xfrm rot="16200000">
            <a:off x="-350987" y="1304480"/>
            <a:ext cx="2171594" cy="584775"/>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Use Cases </a:t>
            </a:r>
          </a:p>
          <a:p>
            <a:pPr algn="ctr"/>
            <a:r>
              <a:rPr lang="en-US" sz="1400" b="1" dirty="0">
                <a:solidFill>
                  <a:srgbClr val="526681"/>
                </a:solidFill>
                <a:latin typeface="Calibri" panose="020F0502020204030204" pitchFamily="34" charset="0"/>
                <a:cs typeface="Calibri" panose="020F0502020204030204" pitchFamily="34" charset="0"/>
              </a:rPr>
              <a:t>(Public Health &amp; Research)</a:t>
            </a:r>
          </a:p>
        </p:txBody>
      </p:sp>
      <p:sp>
        <p:nvSpPr>
          <p:cNvPr id="4" name="TextBox 3">
            <a:extLst>
              <a:ext uri="{FF2B5EF4-FFF2-40B4-BE49-F238E27FC236}">
                <a16:creationId xmlns:a16="http://schemas.microsoft.com/office/drawing/2014/main" id="{EAE9D443-30B5-480F-B698-5598AF648476}"/>
              </a:ext>
            </a:extLst>
          </p:cNvPr>
          <p:cNvSpPr txBox="1"/>
          <p:nvPr/>
        </p:nvSpPr>
        <p:spPr>
          <a:xfrm rot="16200000">
            <a:off x="-448793" y="4649299"/>
            <a:ext cx="2305651" cy="646331"/>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Technical</a:t>
            </a:r>
          </a:p>
          <a:p>
            <a:pPr algn="ctr"/>
            <a:r>
              <a:rPr lang="en-US" b="1" dirty="0">
                <a:solidFill>
                  <a:srgbClr val="526681"/>
                </a:solidFill>
                <a:latin typeface="Calibri" panose="020F0502020204030204" pitchFamily="34" charset="0"/>
                <a:cs typeface="Calibri" panose="020F0502020204030204" pitchFamily="34" charset="0"/>
              </a:rPr>
              <a:t>Requirements</a:t>
            </a:r>
          </a:p>
        </p:txBody>
      </p:sp>
      <p:sp>
        <p:nvSpPr>
          <p:cNvPr id="5" name="TextBox 4">
            <a:extLst>
              <a:ext uri="{FF2B5EF4-FFF2-40B4-BE49-F238E27FC236}">
                <a16:creationId xmlns:a16="http://schemas.microsoft.com/office/drawing/2014/main" id="{FCBA9A05-EE44-4FE7-AA35-5BA3816DAE1F}"/>
              </a:ext>
            </a:extLst>
          </p:cNvPr>
          <p:cNvSpPr txBox="1"/>
          <p:nvPr/>
        </p:nvSpPr>
        <p:spPr>
          <a:xfrm>
            <a:off x="3018435" y="3334597"/>
            <a:ext cx="5004813" cy="369332"/>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Evaluation Planning</a:t>
            </a:r>
          </a:p>
        </p:txBody>
      </p:sp>
      <p:sp>
        <p:nvSpPr>
          <p:cNvPr id="9" name="TextBox 8">
            <a:extLst>
              <a:ext uri="{FF2B5EF4-FFF2-40B4-BE49-F238E27FC236}">
                <a16:creationId xmlns:a16="http://schemas.microsoft.com/office/drawing/2014/main" id="{1D08515F-1FAD-4797-B77F-A6B79457149C}"/>
              </a:ext>
            </a:extLst>
          </p:cNvPr>
          <p:cNvSpPr txBox="1"/>
          <p:nvPr/>
        </p:nvSpPr>
        <p:spPr>
          <a:xfrm>
            <a:off x="1476843" y="1408168"/>
            <a:ext cx="2252594" cy="307777"/>
          </a:xfrm>
          <a:prstGeom prst="rect">
            <a:avLst/>
          </a:prstGeom>
          <a:solidFill>
            <a:srgbClr val="92D050"/>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Cancer</a:t>
            </a:r>
          </a:p>
        </p:txBody>
      </p:sp>
      <p:sp>
        <p:nvSpPr>
          <p:cNvPr id="10" name="TextBox 9">
            <a:extLst>
              <a:ext uri="{FF2B5EF4-FFF2-40B4-BE49-F238E27FC236}">
                <a16:creationId xmlns:a16="http://schemas.microsoft.com/office/drawing/2014/main" id="{769C247F-F11F-4503-8377-25298DE6F5AE}"/>
              </a:ext>
            </a:extLst>
          </p:cNvPr>
          <p:cNvSpPr txBox="1"/>
          <p:nvPr/>
        </p:nvSpPr>
        <p:spPr>
          <a:xfrm>
            <a:off x="1476843" y="2172837"/>
            <a:ext cx="2252594" cy="307777"/>
          </a:xfrm>
          <a:prstGeom prst="rect">
            <a:avLst/>
          </a:prstGeom>
          <a:solidFill>
            <a:srgbClr val="FF9900"/>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Health Care Surveys</a:t>
            </a:r>
          </a:p>
        </p:txBody>
      </p:sp>
      <p:cxnSp>
        <p:nvCxnSpPr>
          <p:cNvPr id="26" name="Straight Arrow Connector 25">
            <a:extLst>
              <a:ext uri="{FF2B5EF4-FFF2-40B4-BE49-F238E27FC236}">
                <a16:creationId xmlns:a16="http://schemas.microsoft.com/office/drawing/2014/main" id="{B9813E92-7B0F-4F5F-AA94-2BD0D0B56D6B}"/>
              </a:ext>
            </a:extLst>
          </p:cNvPr>
          <p:cNvCxnSpPr>
            <a:cxnSpLocks/>
          </p:cNvCxnSpPr>
          <p:nvPr/>
        </p:nvCxnSpPr>
        <p:spPr>
          <a:xfrm>
            <a:off x="3452469"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A943AD4-F94A-436F-A799-81E582BAD654}"/>
              </a:ext>
            </a:extLst>
          </p:cNvPr>
          <p:cNvCxnSpPr>
            <a:cxnSpLocks/>
          </p:cNvCxnSpPr>
          <p:nvPr/>
        </p:nvCxnSpPr>
        <p:spPr>
          <a:xfrm>
            <a:off x="3927086"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8A5D6AF-248D-4035-8255-141ABE597BD2}"/>
              </a:ext>
            </a:extLst>
          </p:cNvPr>
          <p:cNvCxnSpPr>
            <a:cxnSpLocks/>
          </p:cNvCxnSpPr>
          <p:nvPr/>
        </p:nvCxnSpPr>
        <p:spPr>
          <a:xfrm>
            <a:off x="4397349"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A5820EE-F308-4E7D-8320-5781CE315F73}"/>
              </a:ext>
            </a:extLst>
          </p:cNvPr>
          <p:cNvCxnSpPr>
            <a:cxnSpLocks/>
          </p:cNvCxnSpPr>
          <p:nvPr/>
        </p:nvCxnSpPr>
        <p:spPr>
          <a:xfrm>
            <a:off x="4867612"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F678A5A-A505-44DA-B968-9F73AD3B8B15}"/>
              </a:ext>
            </a:extLst>
          </p:cNvPr>
          <p:cNvCxnSpPr>
            <a:cxnSpLocks/>
          </p:cNvCxnSpPr>
          <p:nvPr/>
        </p:nvCxnSpPr>
        <p:spPr>
          <a:xfrm>
            <a:off x="5342229"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D7AA70E-9BDF-4B44-9E49-5915D18F734E}"/>
              </a:ext>
            </a:extLst>
          </p:cNvPr>
          <p:cNvCxnSpPr>
            <a:cxnSpLocks/>
          </p:cNvCxnSpPr>
          <p:nvPr/>
        </p:nvCxnSpPr>
        <p:spPr>
          <a:xfrm>
            <a:off x="5812492" y="3770418"/>
            <a:ext cx="0" cy="364300"/>
          </a:xfrm>
          <a:prstGeom prst="straightConnector1">
            <a:avLst/>
          </a:prstGeom>
          <a:ln>
            <a:solidFill>
              <a:srgbClr val="52668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C7CE618-FD5A-4B4C-85BC-242CECE23883}"/>
              </a:ext>
            </a:extLst>
          </p:cNvPr>
          <p:cNvCxnSpPr/>
          <p:nvPr/>
        </p:nvCxnSpPr>
        <p:spPr>
          <a:xfrm flipV="1">
            <a:off x="5782485" y="2946326"/>
            <a:ext cx="0" cy="345447"/>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5A69294-5D41-4712-962D-74C10C96ACF7}"/>
              </a:ext>
            </a:extLst>
          </p:cNvPr>
          <p:cNvCxnSpPr/>
          <p:nvPr/>
        </p:nvCxnSpPr>
        <p:spPr>
          <a:xfrm flipV="1">
            <a:off x="6232540" y="2946326"/>
            <a:ext cx="0" cy="345447"/>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07E6805-8602-47EC-8ECD-96FBB3FC279F}"/>
              </a:ext>
            </a:extLst>
          </p:cNvPr>
          <p:cNvCxnSpPr/>
          <p:nvPr/>
        </p:nvCxnSpPr>
        <p:spPr>
          <a:xfrm flipV="1">
            <a:off x="6689740" y="2946326"/>
            <a:ext cx="0" cy="345447"/>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EA3C3E83-09B2-4CE6-ACEB-4930A7FBA5F1}"/>
              </a:ext>
            </a:extLst>
          </p:cNvPr>
          <p:cNvSpPr txBox="1"/>
          <p:nvPr/>
        </p:nvSpPr>
        <p:spPr>
          <a:xfrm>
            <a:off x="2763491" y="4206206"/>
            <a:ext cx="3434164" cy="307777"/>
          </a:xfrm>
          <a:prstGeom prst="rect">
            <a:avLst/>
          </a:prstGeom>
          <a:solidFill>
            <a:srgbClr val="002060"/>
          </a:solidFill>
          <a:ln>
            <a:solidFill>
              <a:srgbClr val="526681"/>
            </a:solidFill>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Data Flows &amp; Clinical Workflows</a:t>
            </a:r>
          </a:p>
        </p:txBody>
      </p:sp>
      <p:sp>
        <p:nvSpPr>
          <p:cNvPr id="51" name="TextBox 50">
            <a:extLst>
              <a:ext uri="{FF2B5EF4-FFF2-40B4-BE49-F238E27FC236}">
                <a16:creationId xmlns:a16="http://schemas.microsoft.com/office/drawing/2014/main" id="{82171B4E-7544-443E-801F-3F2E9E487848}"/>
              </a:ext>
            </a:extLst>
          </p:cNvPr>
          <p:cNvSpPr txBox="1"/>
          <p:nvPr/>
        </p:nvSpPr>
        <p:spPr>
          <a:xfrm>
            <a:off x="2759316" y="5875140"/>
            <a:ext cx="3461654" cy="307777"/>
          </a:xfrm>
          <a:prstGeom prst="rect">
            <a:avLst/>
          </a:prstGeom>
          <a:solidFill>
            <a:srgbClr val="7030A0"/>
          </a:solidFill>
          <a:ln>
            <a:solidFill>
              <a:srgbClr val="526681"/>
            </a:solidFill>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Reference Architecture/Authorities/Policies</a:t>
            </a:r>
          </a:p>
        </p:txBody>
      </p:sp>
      <p:sp>
        <p:nvSpPr>
          <p:cNvPr id="52" name="TextBox 51">
            <a:extLst>
              <a:ext uri="{FF2B5EF4-FFF2-40B4-BE49-F238E27FC236}">
                <a16:creationId xmlns:a16="http://schemas.microsoft.com/office/drawing/2014/main" id="{2976DD7E-916F-480C-BE4C-043AB01AC243}"/>
              </a:ext>
            </a:extLst>
          </p:cNvPr>
          <p:cNvSpPr txBox="1"/>
          <p:nvPr/>
        </p:nvSpPr>
        <p:spPr>
          <a:xfrm>
            <a:off x="2763491" y="5031081"/>
            <a:ext cx="3434164" cy="307777"/>
          </a:xfrm>
          <a:prstGeom prst="rect">
            <a:avLst/>
          </a:prstGeom>
          <a:solidFill>
            <a:schemeClr val="accent4">
              <a:lumMod val="75000"/>
            </a:schemeClr>
          </a:solidFill>
          <a:ln>
            <a:solidFill>
              <a:srgbClr val="526681"/>
            </a:solidFill>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Data Standards</a:t>
            </a:r>
          </a:p>
        </p:txBody>
      </p:sp>
      <p:cxnSp>
        <p:nvCxnSpPr>
          <p:cNvPr id="67" name="Straight Arrow Connector 66">
            <a:extLst>
              <a:ext uri="{FF2B5EF4-FFF2-40B4-BE49-F238E27FC236}">
                <a16:creationId xmlns:a16="http://schemas.microsoft.com/office/drawing/2014/main" id="{AE28D39A-31F0-4A09-B3A0-1777669987CC}"/>
              </a:ext>
            </a:extLst>
          </p:cNvPr>
          <p:cNvCxnSpPr>
            <a:cxnSpLocks/>
          </p:cNvCxnSpPr>
          <p:nvPr/>
        </p:nvCxnSpPr>
        <p:spPr>
          <a:xfrm>
            <a:off x="8229689"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846D03BF-4E07-4F81-A28E-89D54AC0F1CA}"/>
              </a:ext>
            </a:extLst>
          </p:cNvPr>
          <p:cNvCxnSpPr>
            <a:cxnSpLocks/>
          </p:cNvCxnSpPr>
          <p:nvPr/>
        </p:nvCxnSpPr>
        <p:spPr>
          <a:xfrm>
            <a:off x="8704306"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DD071FDE-4AE2-4959-AF54-7000EAA66E18}"/>
              </a:ext>
            </a:extLst>
          </p:cNvPr>
          <p:cNvCxnSpPr>
            <a:cxnSpLocks/>
          </p:cNvCxnSpPr>
          <p:nvPr/>
        </p:nvCxnSpPr>
        <p:spPr>
          <a:xfrm>
            <a:off x="9174569"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2E290425-43E5-4EFC-980D-B0AF68595A3F}"/>
              </a:ext>
            </a:extLst>
          </p:cNvPr>
          <p:cNvCxnSpPr>
            <a:cxnSpLocks/>
          </p:cNvCxnSpPr>
          <p:nvPr/>
        </p:nvCxnSpPr>
        <p:spPr>
          <a:xfrm>
            <a:off x="9644832"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96694A01-C92C-48BF-AEFC-B3F6A6B5AB74}"/>
              </a:ext>
            </a:extLst>
          </p:cNvPr>
          <p:cNvCxnSpPr>
            <a:cxnSpLocks/>
          </p:cNvCxnSpPr>
          <p:nvPr/>
        </p:nvCxnSpPr>
        <p:spPr>
          <a:xfrm>
            <a:off x="10119449"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1ED6E81E-5E1F-415C-809C-6FD7893F229E}"/>
              </a:ext>
            </a:extLst>
          </p:cNvPr>
          <p:cNvCxnSpPr>
            <a:cxnSpLocks/>
          </p:cNvCxnSpPr>
          <p:nvPr/>
        </p:nvCxnSpPr>
        <p:spPr>
          <a:xfrm>
            <a:off x="10589712" y="3770418"/>
            <a:ext cx="0" cy="364300"/>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735EC693-7F96-4285-8114-680D5F775F97}"/>
              </a:ext>
            </a:extLst>
          </p:cNvPr>
          <p:cNvSpPr txBox="1"/>
          <p:nvPr/>
        </p:nvSpPr>
        <p:spPr>
          <a:xfrm>
            <a:off x="8023248" y="3334329"/>
            <a:ext cx="3513444" cy="369332"/>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Evaluation</a:t>
            </a:r>
          </a:p>
        </p:txBody>
      </p:sp>
      <p:pic>
        <p:nvPicPr>
          <p:cNvPr id="77" name="Picture 76">
            <a:extLst>
              <a:ext uri="{FF2B5EF4-FFF2-40B4-BE49-F238E27FC236}">
                <a16:creationId xmlns:a16="http://schemas.microsoft.com/office/drawing/2014/main" id="{104D3A5B-BD15-4202-AD5B-32DB4DB016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86" t="6576" r="4000" b="5556"/>
          <a:stretch/>
        </p:blipFill>
        <p:spPr>
          <a:xfrm>
            <a:off x="7828911" y="6271558"/>
            <a:ext cx="875287" cy="566490"/>
          </a:xfrm>
          <a:prstGeom prst="rect">
            <a:avLst/>
          </a:prstGeom>
        </p:spPr>
      </p:pic>
      <p:pic>
        <p:nvPicPr>
          <p:cNvPr id="78" name="Picture 77">
            <a:extLst>
              <a:ext uri="{FF2B5EF4-FFF2-40B4-BE49-F238E27FC236}">
                <a16:creationId xmlns:a16="http://schemas.microsoft.com/office/drawing/2014/main" id="{36A0430A-BE41-498C-8497-42C80678B87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86" t="6576" r="4000" b="5556"/>
          <a:stretch/>
        </p:blipFill>
        <p:spPr>
          <a:xfrm>
            <a:off x="8773791" y="6266966"/>
            <a:ext cx="875287" cy="575677"/>
          </a:xfrm>
          <a:prstGeom prst="rect">
            <a:avLst/>
          </a:prstGeom>
        </p:spPr>
      </p:pic>
      <p:pic>
        <p:nvPicPr>
          <p:cNvPr id="79" name="Picture 78">
            <a:extLst>
              <a:ext uri="{FF2B5EF4-FFF2-40B4-BE49-F238E27FC236}">
                <a16:creationId xmlns:a16="http://schemas.microsoft.com/office/drawing/2014/main" id="{62F114F8-5AB5-408A-9697-6899A732D8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86" t="6576" r="4000" b="5556"/>
          <a:stretch/>
        </p:blipFill>
        <p:spPr>
          <a:xfrm>
            <a:off x="9779970" y="6291129"/>
            <a:ext cx="875287" cy="566490"/>
          </a:xfrm>
          <a:prstGeom prst="rect">
            <a:avLst/>
          </a:prstGeom>
        </p:spPr>
      </p:pic>
      <p:pic>
        <p:nvPicPr>
          <p:cNvPr id="80" name="Picture 79">
            <a:extLst>
              <a:ext uri="{FF2B5EF4-FFF2-40B4-BE49-F238E27FC236}">
                <a16:creationId xmlns:a16="http://schemas.microsoft.com/office/drawing/2014/main" id="{7B5DED34-0944-46D1-8C7D-58E85DF509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86" t="6576" r="4000" b="5556"/>
          <a:stretch/>
        </p:blipFill>
        <p:spPr>
          <a:xfrm>
            <a:off x="10786149" y="6266965"/>
            <a:ext cx="875287" cy="575677"/>
          </a:xfrm>
          <a:prstGeom prst="rect">
            <a:avLst/>
          </a:prstGeom>
        </p:spPr>
      </p:pic>
      <p:sp>
        <p:nvSpPr>
          <p:cNvPr id="53" name="TextBox 1">
            <a:extLst>
              <a:ext uri="{FF2B5EF4-FFF2-40B4-BE49-F238E27FC236}">
                <a16:creationId xmlns:a16="http://schemas.microsoft.com/office/drawing/2014/main" id="{4844F065-A3D0-48EE-BFE0-D686AF2BE343}"/>
              </a:ext>
            </a:extLst>
          </p:cNvPr>
          <p:cNvSpPr txBox="1"/>
          <p:nvPr/>
        </p:nvSpPr>
        <p:spPr>
          <a:xfrm>
            <a:off x="2763037" y="4498672"/>
            <a:ext cx="3427619" cy="307777"/>
          </a:xfrm>
          <a:prstGeom prst="rect">
            <a:avLst/>
          </a:prstGeom>
          <a:solidFill>
            <a:srgbClr val="002060"/>
          </a:solidFill>
          <a:ln>
            <a:solidFill>
              <a:srgbClr val="526681"/>
            </a:solidFill>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54" name="TextBox 1">
            <a:extLst>
              <a:ext uri="{FF2B5EF4-FFF2-40B4-BE49-F238E27FC236}">
                <a16:creationId xmlns:a16="http://schemas.microsoft.com/office/drawing/2014/main" id="{337272A5-DD70-46F7-ACE2-AB7EFEC8BF49}"/>
              </a:ext>
            </a:extLst>
          </p:cNvPr>
          <p:cNvSpPr txBox="1"/>
          <p:nvPr/>
        </p:nvSpPr>
        <p:spPr>
          <a:xfrm>
            <a:off x="2759316" y="5339919"/>
            <a:ext cx="3439053" cy="307777"/>
          </a:xfrm>
          <a:prstGeom prst="rect">
            <a:avLst/>
          </a:prstGeom>
          <a:solidFill>
            <a:schemeClr val="accent4">
              <a:lumMod val="75000"/>
            </a:schemeClr>
          </a:solidFill>
          <a:ln>
            <a:solidFill>
              <a:srgbClr val="526681"/>
            </a:solidFill>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55" name="TextBox 1">
            <a:extLst>
              <a:ext uri="{FF2B5EF4-FFF2-40B4-BE49-F238E27FC236}">
                <a16:creationId xmlns:a16="http://schemas.microsoft.com/office/drawing/2014/main" id="{2CBD4E79-7DB9-4834-A81F-CE087F0F77ED}"/>
              </a:ext>
            </a:extLst>
          </p:cNvPr>
          <p:cNvSpPr txBox="1"/>
          <p:nvPr/>
        </p:nvSpPr>
        <p:spPr>
          <a:xfrm>
            <a:off x="2759315" y="6175447"/>
            <a:ext cx="3461653" cy="307777"/>
          </a:xfrm>
          <a:prstGeom prst="rect">
            <a:avLst/>
          </a:prstGeom>
          <a:solidFill>
            <a:srgbClr val="7030A0"/>
          </a:solidFill>
          <a:ln>
            <a:solidFill>
              <a:srgbClr val="526681"/>
            </a:solidFill>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56" name="TextBox 55">
            <a:extLst>
              <a:ext uri="{FF2B5EF4-FFF2-40B4-BE49-F238E27FC236}">
                <a16:creationId xmlns:a16="http://schemas.microsoft.com/office/drawing/2014/main" id="{A1709F4D-4D0C-443B-B611-167769846417}"/>
              </a:ext>
            </a:extLst>
          </p:cNvPr>
          <p:cNvSpPr txBox="1"/>
          <p:nvPr/>
        </p:nvSpPr>
        <p:spPr>
          <a:xfrm>
            <a:off x="1490578" y="941328"/>
            <a:ext cx="2252594" cy="307777"/>
          </a:xfrm>
          <a:prstGeom prst="rect">
            <a:avLst/>
          </a:prstGeom>
          <a:solidFill>
            <a:schemeClr val="accent1">
              <a:lumMod val="20000"/>
              <a:lumOff val="80000"/>
            </a:schemeClr>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sp>
        <p:nvSpPr>
          <p:cNvPr id="57" name="TextBox 56">
            <a:extLst>
              <a:ext uri="{FF2B5EF4-FFF2-40B4-BE49-F238E27FC236}">
                <a16:creationId xmlns:a16="http://schemas.microsoft.com/office/drawing/2014/main" id="{4FF51592-5B0A-45F1-ABA9-EC991708B4B3}"/>
              </a:ext>
            </a:extLst>
          </p:cNvPr>
          <p:cNvSpPr txBox="1"/>
          <p:nvPr/>
        </p:nvSpPr>
        <p:spPr>
          <a:xfrm>
            <a:off x="1476842" y="1710806"/>
            <a:ext cx="2252594" cy="307777"/>
          </a:xfrm>
          <a:prstGeom prst="rect">
            <a:avLst/>
          </a:prstGeom>
          <a:solidFill>
            <a:srgbClr val="92D050"/>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sp>
        <p:nvSpPr>
          <p:cNvPr id="74" name="TextBox 73">
            <a:extLst>
              <a:ext uri="{FF2B5EF4-FFF2-40B4-BE49-F238E27FC236}">
                <a16:creationId xmlns:a16="http://schemas.microsoft.com/office/drawing/2014/main" id="{9228740A-19E6-4B49-A48F-0714AC4612BF}"/>
              </a:ext>
            </a:extLst>
          </p:cNvPr>
          <p:cNvSpPr txBox="1"/>
          <p:nvPr/>
        </p:nvSpPr>
        <p:spPr>
          <a:xfrm>
            <a:off x="1476841" y="2506334"/>
            <a:ext cx="2252595" cy="307777"/>
          </a:xfrm>
          <a:prstGeom prst="rect">
            <a:avLst/>
          </a:prstGeom>
          <a:solidFill>
            <a:srgbClr val="FF9900"/>
          </a:solidFill>
          <a:ln>
            <a:solidFill>
              <a:srgbClr val="526681"/>
            </a:solidFill>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cxnSp>
        <p:nvCxnSpPr>
          <p:cNvPr id="94" name="Straight Arrow Connector 93">
            <a:extLst>
              <a:ext uri="{FF2B5EF4-FFF2-40B4-BE49-F238E27FC236}">
                <a16:creationId xmlns:a16="http://schemas.microsoft.com/office/drawing/2014/main" id="{8A897A12-C4E1-475C-BF95-35446D77840F}"/>
              </a:ext>
            </a:extLst>
          </p:cNvPr>
          <p:cNvCxnSpPr>
            <a:cxnSpLocks/>
          </p:cNvCxnSpPr>
          <p:nvPr/>
        </p:nvCxnSpPr>
        <p:spPr>
          <a:xfrm flipV="1">
            <a:off x="7137795" y="2946326"/>
            <a:ext cx="0" cy="345447"/>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1830757A-4A20-4FEE-AF07-0DD839CC839F}"/>
              </a:ext>
            </a:extLst>
          </p:cNvPr>
          <p:cNvCxnSpPr>
            <a:cxnSpLocks/>
          </p:cNvCxnSpPr>
          <p:nvPr/>
        </p:nvCxnSpPr>
        <p:spPr>
          <a:xfrm flipV="1">
            <a:off x="7567562" y="2946326"/>
            <a:ext cx="0" cy="345447"/>
          </a:xfrm>
          <a:prstGeom prst="straightConnector1">
            <a:avLst/>
          </a:prstGeom>
          <a:ln>
            <a:solidFill>
              <a:srgbClr val="52668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C6AA2140-7BF2-40A7-8745-85ADA3E52BFE}"/>
              </a:ext>
            </a:extLst>
          </p:cNvPr>
          <p:cNvSpPr txBox="1"/>
          <p:nvPr/>
        </p:nvSpPr>
        <p:spPr>
          <a:xfrm>
            <a:off x="5387206" y="947335"/>
            <a:ext cx="3074243" cy="307777"/>
          </a:xfrm>
          <a:prstGeom prst="rect">
            <a:avLst/>
          </a:prstGeom>
          <a:solidFill>
            <a:schemeClr val="accent1">
              <a:lumMod val="20000"/>
              <a:lumOff val="80000"/>
            </a:schemeClr>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Hepatitis C</a:t>
            </a:r>
          </a:p>
        </p:txBody>
      </p:sp>
      <p:sp>
        <p:nvSpPr>
          <p:cNvPr id="65" name="TextBox 64">
            <a:extLst>
              <a:ext uri="{FF2B5EF4-FFF2-40B4-BE49-F238E27FC236}">
                <a16:creationId xmlns:a16="http://schemas.microsoft.com/office/drawing/2014/main" id="{7BCCEE67-5AD8-428F-8F78-E2BBF2665542}"/>
              </a:ext>
            </a:extLst>
          </p:cNvPr>
          <p:cNvSpPr txBox="1"/>
          <p:nvPr/>
        </p:nvSpPr>
        <p:spPr>
          <a:xfrm>
            <a:off x="5387207" y="1571767"/>
            <a:ext cx="3074243" cy="307777"/>
          </a:xfrm>
          <a:prstGeom prst="rect">
            <a:avLst/>
          </a:prstGeom>
          <a:solidFill>
            <a:srgbClr val="92D050"/>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Cancer</a:t>
            </a:r>
          </a:p>
        </p:txBody>
      </p:sp>
      <p:sp>
        <p:nvSpPr>
          <p:cNvPr id="66" name="TextBox 65">
            <a:extLst>
              <a:ext uri="{FF2B5EF4-FFF2-40B4-BE49-F238E27FC236}">
                <a16:creationId xmlns:a16="http://schemas.microsoft.com/office/drawing/2014/main" id="{80C71B4E-261F-4111-9AAB-960EEE34528E}"/>
              </a:ext>
            </a:extLst>
          </p:cNvPr>
          <p:cNvSpPr txBox="1"/>
          <p:nvPr/>
        </p:nvSpPr>
        <p:spPr>
          <a:xfrm>
            <a:off x="5387208" y="2191504"/>
            <a:ext cx="3074243" cy="307777"/>
          </a:xfrm>
          <a:prstGeom prst="rect">
            <a:avLst/>
          </a:prstGeom>
          <a:solidFill>
            <a:srgbClr val="FF9900"/>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SMEs: Health Care Surveys</a:t>
            </a:r>
          </a:p>
        </p:txBody>
      </p:sp>
      <p:sp>
        <p:nvSpPr>
          <p:cNvPr id="83" name="TextBox 82">
            <a:extLst>
              <a:ext uri="{FF2B5EF4-FFF2-40B4-BE49-F238E27FC236}">
                <a16:creationId xmlns:a16="http://schemas.microsoft.com/office/drawing/2014/main" id="{B9586BA5-AEBD-4AD4-B596-8E9F26489F3A}"/>
              </a:ext>
            </a:extLst>
          </p:cNvPr>
          <p:cNvSpPr txBox="1"/>
          <p:nvPr/>
        </p:nvSpPr>
        <p:spPr>
          <a:xfrm>
            <a:off x="5387206" y="1246144"/>
            <a:ext cx="3074243" cy="307777"/>
          </a:xfrm>
          <a:prstGeom prst="rect">
            <a:avLst/>
          </a:prstGeom>
          <a:solidFill>
            <a:schemeClr val="accent1">
              <a:lumMod val="20000"/>
              <a:lumOff val="80000"/>
            </a:schemeClr>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sp>
        <p:nvSpPr>
          <p:cNvPr id="96" name="TextBox 95">
            <a:extLst>
              <a:ext uri="{FF2B5EF4-FFF2-40B4-BE49-F238E27FC236}">
                <a16:creationId xmlns:a16="http://schemas.microsoft.com/office/drawing/2014/main" id="{D13F86C2-D6F4-4A63-8EC9-FC784A2731B5}"/>
              </a:ext>
            </a:extLst>
          </p:cNvPr>
          <p:cNvSpPr txBox="1"/>
          <p:nvPr/>
        </p:nvSpPr>
        <p:spPr>
          <a:xfrm>
            <a:off x="5387206" y="1874405"/>
            <a:ext cx="3074243" cy="307777"/>
          </a:xfrm>
          <a:prstGeom prst="rect">
            <a:avLst/>
          </a:prstGeom>
          <a:solidFill>
            <a:srgbClr val="92D050"/>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sp>
        <p:nvSpPr>
          <p:cNvPr id="97" name="TextBox 96">
            <a:extLst>
              <a:ext uri="{FF2B5EF4-FFF2-40B4-BE49-F238E27FC236}">
                <a16:creationId xmlns:a16="http://schemas.microsoft.com/office/drawing/2014/main" id="{390535FC-D975-459C-8371-7811C8A3E825}"/>
              </a:ext>
            </a:extLst>
          </p:cNvPr>
          <p:cNvSpPr txBox="1"/>
          <p:nvPr/>
        </p:nvSpPr>
        <p:spPr>
          <a:xfrm>
            <a:off x="5387207" y="2502600"/>
            <a:ext cx="3074244" cy="307777"/>
          </a:xfrm>
          <a:prstGeom prst="rect">
            <a:avLst/>
          </a:prstGeom>
          <a:solidFill>
            <a:srgbClr val="FF9900"/>
          </a:solidFill>
          <a:ln>
            <a:solidFill>
              <a:srgbClr val="526681"/>
            </a:solidFill>
            <a:prstDash val="dash"/>
          </a:ln>
        </p:spPr>
        <p:txBody>
          <a:bodyPr wrap="square" rtlCol="0" anchor="t">
            <a:spAutoFit/>
          </a:bodyPr>
          <a:lstStyle/>
          <a:p>
            <a:r>
              <a:rPr lang="en-US" sz="1400" b="1" dirty="0">
                <a:solidFill>
                  <a:srgbClr val="526681"/>
                </a:solidFill>
                <a:latin typeface="Calibri" panose="020F0502020204030204" pitchFamily="34" charset="0"/>
                <a:cs typeface="Calibri" panose="020F0502020204030204" pitchFamily="34" charset="0"/>
              </a:rPr>
              <a:t>Technical Experts</a:t>
            </a:r>
          </a:p>
        </p:txBody>
      </p:sp>
      <p:sp>
        <p:nvSpPr>
          <p:cNvPr id="98" name="TextBox 97">
            <a:extLst>
              <a:ext uri="{FF2B5EF4-FFF2-40B4-BE49-F238E27FC236}">
                <a16:creationId xmlns:a16="http://schemas.microsoft.com/office/drawing/2014/main" id="{76002199-15EE-4662-AF83-EAF4B32DF176}"/>
              </a:ext>
            </a:extLst>
          </p:cNvPr>
          <p:cNvSpPr txBox="1"/>
          <p:nvPr/>
        </p:nvSpPr>
        <p:spPr>
          <a:xfrm>
            <a:off x="7439659" y="4887886"/>
            <a:ext cx="3863897" cy="307777"/>
          </a:xfrm>
          <a:prstGeom prst="rect">
            <a:avLst/>
          </a:prstGeom>
          <a:solidFill>
            <a:srgbClr val="002060"/>
          </a:solidFill>
          <a:ln>
            <a:solidFill>
              <a:srgbClr val="526681"/>
            </a:solidFill>
            <a:prstDash val="dash"/>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Data Flows &amp; Clinical Workflows</a:t>
            </a:r>
          </a:p>
        </p:txBody>
      </p:sp>
      <p:sp>
        <p:nvSpPr>
          <p:cNvPr id="99" name="TextBox 98">
            <a:extLst>
              <a:ext uri="{FF2B5EF4-FFF2-40B4-BE49-F238E27FC236}">
                <a16:creationId xmlns:a16="http://schemas.microsoft.com/office/drawing/2014/main" id="{32B3BD23-EAFD-4C46-8748-D4364DC4DE2B}"/>
              </a:ext>
            </a:extLst>
          </p:cNvPr>
          <p:cNvSpPr txBox="1"/>
          <p:nvPr/>
        </p:nvSpPr>
        <p:spPr>
          <a:xfrm>
            <a:off x="7430515" y="4246021"/>
            <a:ext cx="3860255" cy="307777"/>
          </a:xfrm>
          <a:prstGeom prst="rect">
            <a:avLst/>
          </a:prstGeom>
          <a:solidFill>
            <a:srgbClr val="7030A0"/>
          </a:solidFill>
          <a:ln>
            <a:solidFill>
              <a:srgbClr val="526681"/>
            </a:solidFill>
            <a:prstDash val="dash"/>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Reference Architecture/Authorities/Policies</a:t>
            </a:r>
          </a:p>
        </p:txBody>
      </p:sp>
      <p:sp>
        <p:nvSpPr>
          <p:cNvPr id="100" name="TextBox 99">
            <a:extLst>
              <a:ext uri="{FF2B5EF4-FFF2-40B4-BE49-F238E27FC236}">
                <a16:creationId xmlns:a16="http://schemas.microsoft.com/office/drawing/2014/main" id="{0DB1EE54-2C39-4BC2-B44D-FE129164F467}"/>
              </a:ext>
            </a:extLst>
          </p:cNvPr>
          <p:cNvSpPr txBox="1"/>
          <p:nvPr/>
        </p:nvSpPr>
        <p:spPr>
          <a:xfrm>
            <a:off x="7430515" y="5499429"/>
            <a:ext cx="3863897" cy="307777"/>
          </a:xfrm>
          <a:prstGeom prst="rect">
            <a:avLst/>
          </a:prstGeom>
          <a:solidFill>
            <a:schemeClr val="accent4">
              <a:lumMod val="75000"/>
            </a:schemeClr>
          </a:solidFill>
          <a:ln>
            <a:solidFill>
              <a:srgbClr val="526681"/>
            </a:solidFill>
            <a:prstDash val="dash"/>
          </a:ln>
        </p:spPr>
        <p:txBody>
          <a:bodyPr wrap="square" rtlCol="0">
            <a:spAutoFit/>
          </a:bodyPr>
          <a:lstStyle/>
          <a:p>
            <a:r>
              <a:rPr lang="en-US" sz="1400" b="1" dirty="0">
                <a:solidFill>
                  <a:schemeClr val="bg2"/>
                </a:solidFill>
                <a:latin typeface="Calibri" panose="020F0502020204030204" pitchFamily="34" charset="0"/>
                <a:cs typeface="Calibri" panose="020F0502020204030204" pitchFamily="34" charset="0"/>
              </a:rPr>
              <a:t>Data Standards</a:t>
            </a:r>
          </a:p>
        </p:txBody>
      </p:sp>
      <p:sp>
        <p:nvSpPr>
          <p:cNvPr id="101" name="TextBox 1">
            <a:extLst>
              <a:ext uri="{FF2B5EF4-FFF2-40B4-BE49-F238E27FC236}">
                <a16:creationId xmlns:a16="http://schemas.microsoft.com/office/drawing/2014/main" id="{CEB7116A-5E40-4A24-91AF-1AF06747B238}"/>
              </a:ext>
            </a:extLst>
          </p:cNvPr>
          <p:cNvSpPr txBox="1"/>
          <p:nvPr/>
        </p:nvSpPr>
        <p:spPr>
          <a:xfrm>
            <a:off x="7439206" y="5180352"/>
            <a:ext cx="3863897" cy="307777"/>
          </a:xfrm>
          <a:prstGeom prst="rect">
            <a:avLst/>
          </a:prstGeom>
          <a:solidFill>
            <a:srgbClr val="002060"/>
          </a:solidFill>
          <a:ln>
            <a:solidFill>
              <a:srgbClr val="526681"/>
            </a:solidFill>
            <a:prstDash val="dash"/>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102" name="TextBox 1">
            <a:extLst>
              <a:ext uri="{FF2B5EF4-FFF2-40B4-BE49-F238E27FC236}">
                <a16:creationId xmlns:a16="http://schemas.microsoft.com/office/drawing/2014/main" id="{9A6C3D76-10AC-47FC-9509-339DC98C3A65}"/>
              </a:ext>
            </a:extLst>
          </p:cNvPr>
          <p:cNvSpPr txBox="1"/>
          <p:nvPr/>
        </p:nvSpPr>
        <p:spPr>
          <a:xfrm>
            <a:off x="7439206" y="5808267"/>
            <a:ext cx="3856532" cy="307777"/>
          </a:xfrm>
          <a:prstGeom prst="rect">
            <a:avLst/>
          </a:prstGeom>
          <a:solidFill>
            <a:schemeClr val="accent4">
              <a:lumMod val="75000"/>
            </a:schemeClr>
          </a:solidFill>
          <a:ln>
            <a:solidFill>
              <a:srgbClr val="526681"/>
            </a:solidFill>
            <a:prstDash val="dash"/>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103" name="TextBox 1">
            <a:extLst>
              <a:ext uri="{FF2B5EF4-FFF2-40B4-BE49-F238E27FC236}">
                <a16:creationId xmlns:a16="http://schemas.microsoft.com/office/drawing/2014/main" id="{6C7F9D4A-A75F-4844-9767-50A0FF2802F3}"/>
              </a:ext>
            </a:extLst>
          </p:cNvPr>
          <p:cNvSpPr txBox="1"/>
          <p:nvPr/>
        </p:nvSpPr>
        <p:spPr>
          <a:xfrm>
            <a:off x="7430515" y="4555920"/>
            <a:ext cx="3860254" cy="307777"/>
          </a:xfrm>
          <a:prstGeom prst="rect">
            <a:avLst/>
          </a:prstGeom>
          <a:solidFill>
            <a:srgbClr val="7030A0"/>
          </a:solidFill>
          <a:ln>
            <a:solidFill>
              <a:srgbClr val="526681"/>
            </a:solidFill>
            <a:prstDash val="dash"/>
          </a:ln>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Calibri" panose="020F0502020204030204" pitchFamily="34" charset="0"/>
                <a:cs typeface="Calibri" panose="020F0502020204030204" pitchFamily="34" charset="0"/>
              </a:rPr>
              <a:t>SMEs: All use cases</a:t>
            </a:r>
          </a:p>
        </p:txBody>
      </p:sp>
      <p:sp>
        <p:nvSpPr>
          <p:cNvPr id="6" name="TextBox 5">
            <a:extLst>
              <a:ext uri="{FF2B5EF4-FFF2-40B4-BE49-F238E27FC236}">
                <a16:creationId xmlns:a16="http://schemas.microsoft.com/office/drawing/2014/main" id="{558C36E2-A99D-46A5-9D81-E61980EA4C73}"/>
              </a:ext>
            </a:extLst>
          </p:cNvPr>
          <p:cNvSpPr txBox="1"/>
          <p:nvPr/>
        </p:nvSpPr>
        <p:spPr>
          <a:xfrm rot="16200000">
            <a:off x="4223591" y="1657922"/>
            <a:ext cx="1865075" cy="457200"/>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rPr>
              <a:t>Use Case WG</a:t>
            </a:r>
          </a:p>
        </p:txBody>
      </p:sp>
      <p:sp>
        <p:nvSpPr>
          <p:cNvPr id="59" name="TextBox 58">
            <a:extLst>
              <a:ext uri="{FF2B5EF4-FFF2-40B4-BE49-F238E27FC236}">
                <a16:creationId xmlns:a16="http://schemas.microsoft.com/office/drawing/2014/main" id="{574732F7-83A8-4FC8-A1D7-B7C77E8BF2FD}"/>
              </a:ext>
            </a:extLst>
          </p:cNvPr>
          <p:cNvSpPr txBox="1"/>
          <p:nvPr/>
        </p:nvSpPr>
        <p:spPr>
          <a:xfrm rot="16200000">
            <a:off x="6248108" y="4857186"/>
            <a:ext cx="1839408" cy="646331"/>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rPr>
              <a:t>Reference Architecture WG</a:t>
            </a:r>
          </a:p>
        </p:txBody>
      </p:sp>
      <p:sp>
        <p:nvSpPr>
          <p:cNvPr id="60" name="TextBox 59">
            <a:extLst>
              <a:ext uri="{FF2B5EF4-FFF2-40B4-BE49-F238E27FC236}">
                <a16:creationId xmlns:a16="http://schemas.microsoft.com/office/drawing/2014/main" id="{3D03D59A-7766-44F3-A6C8-CE150C31337E}"/>
              </a:ext>
            </a:extLst>
          </p:cNvPr>
          <p:cNvSpPr txBox="1"/>
          <p:nvPr/>
        </p:nvSpPr>
        <p:spPr>
          <a:xfrm rot="16200000">
            <a:off x="10627989" y="3323045"/>
            <a:ext cx="2186738" cy="369332"/>
          </a:xfrm>
          <a:prstGeom prst="rect">
            <a:avLst/>
          </a:prstGeom>
          <a:noFill/>
          <a:ln>
            <a:solidFill>
              <a:srgbClr val="526681"/>
            </a:solidFill>
          </a:ln>
        </p:spPr>
        <p:txBody>
          <a:bodyPr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Roadmap</a:t>
            </a:r>
          </a:p>
        </p:txBody>
      </p:sp>
      <p:grpSp>
        <p:nvGrpSpPr>
          <p:cNvPr id="13" name="Group 12">
            <a:extLst>
              <a:ext uri="{FF2B5EF4-FFF2-40B4-BE49-F238E27FC236}">
                <a16:creationId xmlns:a16="http://schemas.microsoft.com/office/drawing/2014/main" id="{C049DA00-81A9-4AA8-837F-9ADB25F2F795}"/>
              </a:ext>
            </a:extLst>
          </p:cNvPr>
          <p:cNvGrpSpPr/>
          <p:nvPr/>
        </p:nvGrpSpPr>
        <p:grpSpPr>
          <a:xfrm>
            <a:off x="8412496" y="-19571"/>
            <a:ext cx="1785932" cy="6857619"/>
            <a:chOff x="638591" y="0"/>
            <a:chExt cx="1785932" cy="6857619"/>
          </a:xfrm>
        </p:grpSpPr>
        <p:cxnSp>
          <p:nvCxnSpPr>
            <p:cNvPr id="8" name="Straight Connector 7">
              <a:extLst>
                <a:ext uri="{FF2B5EF4-FFF2-40B4-BE49-F238E27FC236}">
                  <a16:creationId xmlns:a16="http://schemas.microsoft.com/office/drawing/2014/main" id="{919DD3F9-145D-4E89-980D-A60551F150B9}"/>
                </a:ext>
              </a:extLst>
            </p:cNvPr>
            <p:cNvCxnSpPr>
              <a:cxnSpLocks/>
            </p:cNvCxnSpPr>
            <p:nvPr/>
          </p:nvCxnSpPr>
          <p:spPr>
            <a:xfrm flipH="1">
              <a:off x="2221719" y="0"/>
              <a:ext cx="73017" cy="6857619"/>
            </a:xfrm>
            <a:prstGeom prst="line">
              <a:avLst/>
            </a:prstGeom>
            <a:ln w="762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C6E898D-1CB8-4148-A046-585C2E4AF6BF}"/>
                </a:ext>
              </a:extLst>
            </p:cNvPr>
            <p:cNvSpPr txBox="1"/>
            <p:nvPr/>
          </p:nvSpPr>
          <p:spPr>
            <a:xfrm>
              <a:off x="638591" y="334100"/>
              <a:ext cx="1785932" cy="369332"/>
            </a:xfrm>
            <a:prstGeom prst="rect">
              <a:avLst/>
            </a:prstGeom>
            <a:noFill/>
          </p:spPr>
          <p:txBody>
            <a:bodyPr wrap="square" rtlCol="0">
              <a:spAutoFit/>
            </a:bodyPr>
            <a:lstStyle/>
            <a:p>
              <a:pPr algn="ctr"/>
              <a:r>
                <a:rPr lang="en-US" dirty="0">
                  <a:solidFill>
                    <a:srgbClr val="C00000"/>
                  </a:solidFill>
                  <a:latin typeface="Calibri" panose="020F0502020204030204" pitchFamily="34" charset="0"/>
                </a:rPr>
                <a:t>WE ARE HERE</a:t>
              </a:r>
            </a:p>
          </p:txBody>
        </p:sp>
      </p:grpSp>
      <p:sp>
        <p:nvSpPr>
          <p:cNvPr id="85" name="TextBox 84">
            <a:extLst>
              <a:ext uri="{FF2B5EF4-FFF2-40B4-BE49-F238E27FC236}">
                <a16:creationId xmlns:a16="http://schemas.microsoft.com/office/drawing/2014/main" id="{1BF41699-7850-4F61-8CB5-C491212F0E00}"/>
              </a:ext>
            </a:extLst>
          </p:cNvPr>
          <p:cNvSpPr txBox="1"/>
          <p:nvPr/>
        </p:nvSpPr>
        <p:spPr>
          <a:xfrm>
            <a:off x="8937246" y="798490"/>
            <a:ext cx="3229509" cy="1323439"/>
          </a:xfrm>
          <a:prstGeom prst="rect">
            <a:avLst/>
          </a:prstGeom>
          <a:noFill/>
        </p:spPr>
        <p:txBody>
          <a:bodyPr wrap="square" rtlCol="0">
            <a:spAutoFit/>
          </a:bodyPr>
          <a:lstStyle/>
          <a:p>
            <a:pPr algn="ctr"/>
            <a:r>
              <a:rPr lang="en-US" sz="4000" b="1" dirty="0">
                <a:solidFill>
                  <a:srgbClr val="526681"/>
                </a:solidFill>
                <a:latin typeface="Calibri" panose="020F0502020204030204" pitchFamily="34" charset="0"/>
                <a:cs typeface="Calibri" panose="020F0502020204030204" pitchFamily="34" charset="0"/>
              </a:rPr>
              <a:t>MedMorph Workgroups</a:t>
            </a:r>
          </a:p>
        </p:txBody>
      </p:sp>
      <p:sp>
        <p:nvSpPr>
          <p:cNvPr id="7" name="TextBox 6">
            <a:extLst>
              <a:ext uri="{FF2B5EF4-FFF2-40B4-BE49-F238E27FC236}">
                <a16:creationId xmlns:a16="http://schemas.microsoft.com/office/drawing/2014/main" id="{5D20B07B-6752-4F00-9A94-5B26DE71E251}"/>
              </a:ext>
            </a:extLst>
          </p:cNvPr>
          <p:cNvSpPr txBox="1"/>
          <p:nvPr/>
        </p:nvSpPr>
        <p:spPr>
          <a:xfrm>
            <a:off x="3729436" y="642519"/>
            <a:ext cx="365760" cy="2174980"/>
          </a:xfrm>
          <a:prstGeom prst="rect">
            <a:avLst/>
          </a:prstGeom>
          <a:solidFill>
            <a:srgbClr val="FFFF66"/>
          </a:solidFill>
          <a:ln>
            <a:solidFill>
              <a:srgbClr val="526681"/>
            </a:solidFill>
          </a:ln>
        </p:spPr>
        <p:txBody>
          <a:bodyPr vert="vert270"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Research</a:t>
            </a:r>
          </a:p>
        </p:txBody>
      </p:sp>
      <p:sp>
        <p:nvSpPr>
          <p:cNvPr id="61" name="TextBox 60">
            <a:extLst>
              <a:ext uri="{FF2B5EF4-FFF2-40B4-BE49-F238E27FC236}">
                <a16:creationId xmlns:a16="http://schemas.microsoft.com/office/drawing/2014/main" id="{FFFDC120-6FC7-4DF7-A40F-D3059BE46CB4}"/>
              </a:ext>
            </a:extLst>
          </p:cNvPr>
          <p:cNvSpPr txBox="1"/>
          <p:nvPr/>
        </p:nvSpPr>
        <p:spPr>
          <a:xfrm>
            <a:off x="8461449" y="926344"/>
            <a:ext cx="365760" cy="1884033"/>
          </a:xfrm>
          <a:prstGeom prst="rect">
            <a:avLst/>
          </a:prstGeom>
          <a:solidFill>
            <a:srgbClr val="FFFF66"/>
          </a:solidFill>
          <a:ln>
            <a:solidFill>
              <a:srgbClr val="526681"/>
            </a:solidFill>
          </a:ln>
        </p:spPr>
        <p:txBody>
          <a:bodyPr vert="vert270" wrap="square" rtlCol="0">
            <a:spAutoFit/>
          </a:bodyPr>
          <a:lstStyle/>
          <a:p>
            <a:pPr algn="ctr"/>
            <a:r>
              <a:rPr lang="en-US" b="1" dirty="0">
                <a:solidFill>
                  <a:srgbClr val="526681"/>
                </a:solidFill>
                <a:latin typeface="Calibri" panose="020F0502020204030204" pitchFamily="34" charset="0"/>
                <a:cs typeface="Calibri" panose="020F0502020204030204" pitchFamily="34" charset="0"/>
              </a:rPr>
              <a:t>Research</a:t>
            </a:r>
          </a:p>
        </p:txBody>
      </p:sp>
      <p:sp>
        <p:nvSpPr>
          <p:cNvPr id="62" name="TextBox 61">
            <a:extLst>
              <a:ext uri="{FF2B5EF4-FFF2-40B4-BE49-F238E27FC236}">
                <a16:creationId xmlns:a16="http://schemas.microsoft.com/office/drawing/2014/main" id="{BF75A16E-36E5-4BF6-836C-2675F053C4E0}"/>
              </a:ext>
            </a:extLst>
          </p:cNvPr>
          <p:cNvSpPr txBox="1"/>
          <p:nvPr/>
        </p:nvSpPr>
        <p:spPr>
          <a:xfrm rot="16200000">
            <a:off x="2146063" y="3221713"/>
            <a:ext cx="1159516" cy="584775"/>
          </a:xfrm>
          <a:prstGeom prst="rect">
            <a:avLst/>
          </a:prstGeom>
          <a:noFill/>
          <a:ln>
            <a:solidFill>
              <a:srgbClr val="526681"/>
            </a:solidFill>
          </a:ln>
        </p:spPr>
        <p:txBody>
          <a:bodyPr wrap="square" rtlCol="0">
            <a:spAutoFit/>
          </a:bodyPr>
          <a:lstStyle/>
          <a:p>
            <a:pPr algn="ctr"/>
            <a:r>
              <a:rPr lang="en-US" sz="1600" b="1" dirty="0">
                <a:solidFill>
                  <a:srgbClr val="526681"/>
                </a:solidFill>
                <a:latin typeface="Calibri" panose="020F0502020204030204" pitchFamily="34" charset="0"/>
              </a:rPr>
              <a:t>Evaluation </a:t>
            </a:r>
          </a:p>
          <a:p>
            <a:pPr algn="ctr"/>
            <a:r>
              <a:rPr lang="en-US" sz="1600" b="1" dirty="0">
                <a:solidFill>
                  <a:srgbClr val="526681"/>
                </a:solidFill>
                <a:latin typeface="Calibri" panose="020F0502020204030204" pitchFamily="34" charset="0"/>
              </a:rPr>
              <a:t>WG</a:t>
            </a:r>
          </a:p>
        </p:txBody>
      </p:sp>
    </p:spTree>
    <p:extLst>
      <p:ext uri="{BB962C8B-B14F-4D97-AF65-F5344CB8AC3E}">
        <p14:creationId xmlns:p14="http://schemas.microsoft.com/office/powerpoint/2010/main" val="388822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Project At-a-Glance</a:t>
            </a:r>
            <a:endParaRPr lang="en-US" sz="4000" dirty="0">
              <a:solidFill>
                <a:srgbClr val="0070C0"/>
              </a:solidFill>
              <a:latin typeface="+mn-lt"/>
              <a:ea typeface="Calibri" panose="020F0502020204030204" pitchFamily="34" charset="0"/>
            </a:endParaRP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lstStyle/>
          <a:p>
            <a:pPr algn="l"/>
            <a:r>
              <a:rPr lang="en-US" dirty="0"/>
              <a:t>Jamie Parker</a:t>
            </a:r>
          </a:p>
          <a:p>
            <a:pPr algn="l"/>
            <a:endParaRPr lang="en-US" dirty="0"/>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020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719D5-1D2C-4E24-9018-A8DAB062B20D}"/>
              </a:ext>
            </a:extLst>
          </p:cNvPr>
          <p:cNvSpPr>
            <a:spLocks noGrp="1"/>
          </p:cNvSpPr>
          <p:nvPr>
            <p:ph type="title"/>
          </p:nvPr>
        </p:nvSpPr>
        <p:spPr>
          <a:xfrm>
            <a:off x="0" y="144562"/>
            <a:ext cx="11280071" cy="768349"/>
          </a:xfrm>
        </p:spPr>
        <p:txBody>
          <a:bodyPr>
            <a:noAutofit/>
          </a:bodyPr>
          <a:lstStyle/>
          <a:p>
            <a:r>
              <a:rPr lang="en-US" sz="3600" dirty="0"/>
              <a:t>The Data Lifecycle &amp; Impacts to the Public’s Health</a:t>
            </a:r>
          </a:p>
        </p:txBody>
      </p:sp>
      <p:sp>
        <p:nvSpPr>
          <p:cNvPr id="4" name="Rectangle 3">
            <a:extLst>
              <a:ext uri="{FF2B5EF4-FFF2-40B4-BE49-F238E27FC236}">
                <a16:creationId xmlns:a16="http://schemas.microsoft.com/office/drawing/2014/main" id="{3BB251F0-ACF2-43ED-ADC9-409F394FAAE1}"/>
              </a:ext>
            </a:extLst>
          </p:cNvPr>
          <p:cNvSpPr/>
          <p:nvPr/>
        </p:nvSpPr>
        <p:spPr>
          <a:xfrm>
            <a:off x="9033412" y="1042810"/>
            <a:ext cx="2983196" cy="5724644"/>
          </a:xfrm>
          <a:prstGeom prst="rect">
            <a:avLst/>
          </a:prstGeom>
          <a:solidFill>
            <a:schemeClr val="bg2">
              <a:lumMod val="85000"/>
            </a:schemeClr>
          </a:solid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55C934F-9D10-4AC6-94C8-0E73B0330344}"/>
              </a:ext>
            </a:extLst>
          </p:cNvPr>
          <p:cNvSpPr/>
          <p:nvPr/>
        </p:nvSpPr>
        <p:spPr>
          <a:xfrm>
            <a:off x="149771" y="923136"/>
            <a:ext cx="2787944" cy="5802997"/>
          </a:xfrm>
          <a:prstGeom prst="rect">
            <a:avLst/>
          </a:prstGeom>
          <a:solidFill>
            <a:schemeClr val="bg2">
              <a:lumMod val="85000"/>
            </a:schemeClr>
          </a:solid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FBE27F4-9508-43D1-A9BB-A44D23227252}"/>
              </a:ext>
            </a:extLst>
          </p:cNvPr>
          <p:cNvSpPr txBox="1"/>
          <p:nvPr/>
        </p:nvSpPr>
        <p:spPr>
          <a:xfrm>
            <a:off x="10140457" y="2593942"/>
            <a:ext cx="1761900" cy="1200329"/>
          </a:xfrm>
          <a:prstGeom prst="rect">
            <a:avLst/>
          </a:prstGeom>
          <a:noFill/>
          <a:ln>
            <a:noFill/>
          </a:ln>
        </p:spPr>
        <p:txBody>
          <a:bodyPr wrap="square" rtlCol="0" anchor="b">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HEALTH</a:t>
            </a:r>
          </a:p>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IMPACTS &amp;</a:t>
            </a:r>
          </a:p>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OUTCOMES</a:t>
            </a:r>
            <a:endPar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7" name="Right Arrow 11">
            <a:extLst>
              <a:ext uri="{FF2B5EF4-FFF2-40B4-BE49-F238E27FC236}">
                <a16:creationId xmlns:a16="http://schemas.microsoft.com/office/drawing/2014/main" id="{3CD20658-8C89-4696-9F8D-F7E8DF184849}"/>
              </a:ext>
            </a:extLst>
          </p:cNvPr>
          <p:cNvSpPr/>
          <p:nvPr/>
        </p:nvSpPr>
        <p:spPr>
          <a:xfrm>
            <a:off x="2958930" y="2811824"/>
            <a:ext cx="6058278" cy="365760"/>
          </a:xfrm>
          <a:prstGeom prst="rightArrow">
            <a:avLst/>
          </a:prstGeom>
          <a:solidFill>
            <a:srgbClr val="7A8FAA"/>
          </a:solidFill>
          <a:ln>
            <a:solidFill>
              <a:srgbClr val="526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8" name="Right Arrow 12">
            <a:extLst>
              <a:ext uri="{FF2B5EF4-FFF2-40B4-BE49-F238E27FC236}">
                <a16:creationId xmlns:a16="http://schemas.microsoft.com/office/drawing/2014/main" id="{FC194B17-6198-44AB-8477-F273BED95EA8}"/>
              </a:ext>
            </a:extLst>
          </p:cNvPr>
          <p:cNvSpPr/>
          <p:nvPr/>
        </p:nvSpPr>
        <p:spPr>
          <a:xfrm rot="10800000">
            <a:off x="2962764" y="4051102"/>
            <a:ext cx="6111941" cy="365760"/>
          </a:xfrm>
          <a:prstGeom prst="rightArrow">
            <a:avLst/>
          </a:prstGeom>
          <a:solidFill>
            <a:srgbClr val="7A8FAA"/>
          </a:solidFill>
          <a:ln>
            <a:solidFill>
              <a:srgbClr val="526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9" name="TextBox 8">
            <a:extLst>
              <a:ext uri="{FF2B5EF4-FFF2-40B4-BE49-F238E27FC236}">
                <a16:creationId xmlns:a16="http://schemas.microsoft.com/office/drawing/2014/main" id="{E9521B3C-F878-4A37-86C5-08CCF8FB8EBC}"/>
              </a:ext>
            </a:extLst>
          </p:cNvPr>
          <p:cNvSpPr txBox="1"/>
          <p:nvPr/>
        </p:nvSpPr>
        <p:spPr>
          <a:xfrm>
            <a:off x="1316071" y="2741120"/>
            <a:ext cx="1796279" cy="4001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KNOWLEDGE</a:t>
            </a:r>
          </a:p>
        </p:txBody>
      </p:sp>
      <p:sp>
        <p:nvSpPr>
          <p:cNvPr id="10" name="TextBox 9">
            <a:extLst>
              <a:ext uri="{FF2B5EF4-FFF2-40B4-BE49-F238E27FC236}">
                <a16:creationId xmlns:a16="http://schemas.microsoft.com/office/drawing/2014/main" id="{DBE090CF-9CAA-4B66-9968-31DD463D5A41}"/>
              </a:ext>
            </a:extLst>
          </p:cNvPr>
          <p:cNvSpPr txBox="1"/>
          <p:nvPr/>
        </p:nvSpPr>
        <p:spPr>
          <a:xfrm>
            <a:off x="9445160" y="2693620"/>
            <a:ext cx="1184445" cy="4001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ACTION</a:t>
            </a:r>
          </a:p>
        </p:txBody>
      </p:sp>
      <p:sp>
        <p:nvSpPr>
          <p:cNvPr id="11" name="TextBox 10">
            <a:extLst>
              <a:ext uri="{FF2B5EF4-FFF2-40B4-BE49-F238E27FC236}">
                <a16:creationId xmlns:a16="http://schemas.microsoft.com/office/drawing/2014/main" id="{DCFA8065-0BD9-4C8B-9B0E-EF0C543C04FC}"/>
              </a:ext>
            </a:extLst>
          </p:cNvPr>
          <p:cNvSpPr txBox="1"/>
          <p:nvPr/>
        </p:nvSpPr>
        <p:spPr>
          <a:xfrm>
            <a:off x="1176865" y="4039845"/>
            <a:ext cx="1882565" cy="4001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INFORMATION</a:t>
            </a:r>
          </a:p>
        </p:txBody>
      </p:sp>
      <p:sp>
        <p:nvSpPr>
          <p:cNvPr id="12" name="TextBox 11">
            <a:extLst>
              <a:ext uri="{FF2B5EF4-FFF2-40B4-BE49-F238E27FC236}">
                <a16:creationId xmlns:a16="http://schemas.microsoft.com/office/drawing/2014/main" id="{3AEB7DB0-D231-4F3B-846C-616656FFBF98}"/>
              </a:ext>
            </a:extLst>
          </p:cNvPr>
          <p:cNvSpPr txBox="1"/>
          <p:nvPr/>
        </p:nvSpPr>
        <p:spPr>
          <a:xfrm>
            <a:off x="9539288" y="4197628"/>
            <a:ext cx="996189" cy="4001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DATA</a:t>
            </a:r>
          </a:p>
        </p:txBody>
      </p:sp>
      <p:sp>
        <p:nvSpPr>
          <p:cNvPr id="13" name="Right Arrow 19">
            <a:extLst>
              <a:ext uri="{FF2B5EF4-FFF2-40B4-BE49-F238E27FC236}">
                <a16:creationId xmlns:a16="http://schemas.microsoft.com/office/drawing/2014/main" id="{0BBED0C7-AC10-4D71-9D9E-17BDD61C9797}"/>
              </a:ext>
            </a:extLst>
          </p:cNvPr>
          <p:cNvSpPr/>
          <p:nvPr/>
        </p:nvSpPr>
        <p:spPr>
          <a:xfrm rot="16200000">
            <a:off x="1649057" y="3425835"/>
            <a:ext cx="862263" cy="365760"/>
          </a:xfrm>
          <a:prstGeom prst="rightArrow">
            <a:avLst/>
          </a:prstGeom>
          <a:solidFill>
            <a:srgbClr val="7A8FAA"/>
          </a:solidFill>
          <a:ln>
            <a:solidFill>
              <a:srgbClr val="526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14" name="Right Arrow 20">
            <a:extLst>
              <a:ext uri="{FF2B5EF4-FFF2-40B4-BE49-F238E27FC236}">
                <a16:creationId xmlns:a16="http://schemas.microsoft.com/office/drawing/2014/main" id="{64E46F32-99F7-40BE-8D9A-3256A1F41B27}"/>
              </a:ext>
            </a:extLst>
          </p:cNvPr>
          <p:cNvSpPr/>
          <p:nvPr/>
        </p:nvSpPr>
        <p:spPr>
          <a:xfrm rot="5400000">
            <a:off x="9430949" y="3475931"/>
            <a:ext cx="1053255" cy="365760"/>
          </a:xfrm>
          <a:prstGeom prst="rightArrow">
            <a:avLst/>
          </a:prstGeom>
          <a:solidFill>
            <a:srgbClr val="7A8FAA"/>
          </a:solidFill>
          <a:ln>
            <a:solidFill>
              <a:srgbClr val="526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cxnSp>
        <p:nvCxnSpPr>
          <p:cNvPr id="15" name="Straight Connector 14">
            <a:extLst>
              <a:ext uri="{FF2B5EF4-FFF2-40B4-BE49-F238E27FC236}">
                <a16:creationId xmlns:a16="http://schemas.microsoft.com/office/drawing/2014/main" id="{421A4D4B-EA00-4286-B052-DA6ECC915729}"/>
              </a:ext>
            </a:extLst>
          </p:cNvPr>
          <p:cNvCxnSpPr>
            <a:stCxn id="29" idx="2"/>
            <a:endCxn id="9" idx="0"/>
          </p:cNvCxnSpPr>
          <p:nvPr/>
        </p:nvCxnSpPr>
        <p:spPr>
          <a:xfrm>
            <a:off x="1559703" y="2520138"/>
            <a:ext cx="654508" cy="220982"/>
          </a:xfrm>
          <a:prstGeom prst="line">
            <a:avLst/>
          </a:prstGeom>
          <a:ln>
            <a:solidFill>
              <a:srgbClr val="52668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C7D96C-8B6D-41D3-A748-E07655F278BD}"/>
              </a:ext>
            </a:extLst>
          </p:cNvPr>
          <p:cNvSpPr txBox="1"/>
          <p:nvPr/>
        </p:nvSpPr>
        <p:spPr>
          <a:xfrm>
            <a:off x="281871" y="5345660"/>
            <a:ext cx="1981199" cy="1200329"/>
          </a:xfrm>
          <a:prstGeom prst="rect">
            <a:avLst/>
          </a:prstGeom>
          <a:noFill/>
          <a:ln>
            <a:solidFill>
              <a:srgbClr val="526681"/>
            </a:solidFill>
          </a:ln>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207"/>
                </a:solidFill>
                <a:effectLst/>
                <a:uLnTx/>
                <a:uFillTx/>
                <a:latin typeface="Calibri" panose="020F0502020204030204" pitchFamily="34" charset="0"/>
                <a:ea typeface="+mn-ea"/>
                <a:cs typeface="+mn-cs"/>
              </a:rPr>
              <a:t>Data Science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Analytics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Data Linkages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Data Visualization</a:t>
            </a:r>
          </a:p>
        </p:txBody>
      </p:sp>
      <p:cxnSp>
        <p:nvCxnSpPr>
          <p:cNvPr id="17" name="Straight Connector 16">
            <a:extLst>
              <a:ext uri="{FF2B5EF4-FFF2-40B4-BE49-F238E27FC236}">
                <a16:creationId xmlns:a16="http://schemas.microsoft.com/office/drawing/2014/main" id="{305C4B07-81E8-4030-B684-0663CFC2598D}"/>
              </a:ext>
            </a:extLst>
          </p:cNvPr>
          <p:cNvCxnSpPr>
            <a:endCxn id="11" idx="2"/>
          </p:cNvCxnSpPr>
          <p:nvPr/>
        </p:nvCxnSpPr>
        <p:spPr>
          <a:xfrm flipV="1">
            <a:off x="1182723" y="4439955"/>
            <a:ext cx="935425" cy="905709"/>
          </a:xfrm>
          <a:prstGeom prst="line">
            <a:avLst/>
          </a:prstGeom>
          <a:ln>
            <a:solidFill>
              <a:srgbClr val="52668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7C14D8D-AB6B-4763-B850-3492DEA00B95}"/>
              </a:ext>
            </a:extLst>
          </p:cNvPr>
          <p:cNvSpPr txBox="1"/>
          <p:nvPr/>
        </p:nvSpPr>
        <p:spPr>
          <a:xfrm>
            <a:off x="9158658" y="1097338"/>
            <a:ext cx="2732704" cy="1200329"/>
          </a:xfrm>
          <a:prstGeom prst="rect">
            <a:avLst/>
          </a:prstGeom>
          <a:noFill/>
          <a:ln>
            <a:solidFill>
              <a:srgbClr val="526681"/>
            </a:solidFill>
          </a:ln>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Point of Care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Emergency Response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Public Health Departments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Community Services</a:t>
            </a:r>
          </a:p>
        </p:txBody>
      </p:sp>
      <p:cxnSp>
        <p:nvCxnSpPr>
          <p:cNvPr id="19" name="Straight Connector 18">
            <a:extLst>
              <a:ext uri="{FF2B5EF4-FFF2-40B4-BE49-F238E27FC236}">
                <a16:creationId xmlns:a16="http://schemas.microsoft.com/office/drawing/2014/main" id="{633CAC6B-E98E-463D-B195-DAE212887B54}"/>
              </a:ext>
            </a:extLst>
          </p:cNvPr>
          <p:cNvCxnSpPr>
            <a:cxnSpLocks/>
            <a:stCxn id="18" idx="2"/>
          </p:cNvCxnSpPr>
          <p:nvPr/>
        </p:nvCxnSpPr>
        <p:spPr>
          <a:xfrm flipH="1">
            <a:off x="10263464" y="2297667"/>
            <a:ext cx="261546" cy="514158"/>
          </a:xfrm>
          <a:prstGeom prst="line">
            <a:avLst/>
          </a:prstGeom>
          <a:ln>
            <a:solidFill>
              <a:srgbClr val="52668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A3990B4-6F0C-4BDB-9072-5237FD8B63CD}"/>
              </a:ext>
            </a:extLst>
          </p:cNvPr>
          <p:cNvSpPr txBox="1"/>
          <p:nvPr/>
        </p:nvSpPr>
        <p:spPr>
          <a:xfrm>
            <a:off x="9158659" y="5077284"/>
            <a:ext cx="2743699" cy="1477328"/>
          </a:xfrm>
          <a:prstGeom prst="rect">
            <a:avLst/>
          </a:prstGeom>
          <a:noFill/>
          <a:ln>
            <a:solidFill>
              <a:srgbClr val="526681"/>
            </a:solidFill>
          </a:ln>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EHRs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Registries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Public Health Info Systems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Community Info Systems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…many potential sources</a:t>
            </a:r>
          </a:p>
        </p:txBody>
      </p:sp>
      <p:cxnSp>
        <p:nvCxnSpPr>
          <p:cNvPr id="21" name="Straight Connector 20">
            <a:extLst>
              <a:ext uri="{FF2B5EF4-FFF2-40B4-BE49-F238E27FC236}">
                <a16:creationId xmlns:a16="http://schemas.microsoft.com/office/drawing/2014/main" id="{A74D58F7-5A33-4DCF-9708-CE0A077829A6}"/>
              </a:ext>
            </a:extLst>
          </p:cNvPr>
          <p:cNvCxnSpPr>
            <a:cxnSpLocks/>
            <a:stCxn id="20" idx="0"/>
            <a:endCxn id="12" idx="2"/>
          </p:cNvCxnSpPr>
          <p:nvPr/>
        </p:nvCxnSpPr>
        <p:spPr>
          <a:xfrm flipH="1" flipV="1">
            <a:off x="10037383" y="4597738"/>
            <a:ext cx="493126" cy="479546"/>
          </a:xfrm>
          <a:prstGeom prst="line">
            <a:avLst/>
          </a:prstGeom>
          <a:ln>
            <a:solidFill>
              <a:srgbClr val="526681"/>
            </a:solidFill>
          </a:ln>
        </p:spPr>
        <p:style>
          <a:lnRef idx="1">
            <a:schemeClr val="accent1"/>
          </a:lnRef>
          <a:fillRef idx="0">
            <a:schemeClr val="accent1"/>
          </a:fillRef>
          <a:effectRef idx="0">
            <a:schemeClr val="accent1"/>
          </a:effectRef>
          <a:fontRef idx="minor">
            <a:schemeClr val="tx1"/>
          </a:fontRef>
        </p:style>
      </p:cxnSp>
      <p:sp>
        <p:nvSpPr>
          <p:cNvPr id="22" name="Bent Arrow 3">
            <a:extLst>
              <a:ext uri="{FF2B5EF4-FFF2-40B4-BE49-F238E27FC236}">
                <a16:creationId xmlns:a16="http://schemas.microsoft.com/office/drawing/2014/main" id="{1E7B3EDF-FA7D-433F-B400-29CE0B61E8A7}"/>
              </a:ext>
            </a:extLst>
          </p:cNvPr>
          <p:cNvSpPr/>
          <p:nvPr/>
        </p:nvSpPr>
        <p:spPr>
          <a:xfrm rot="10800000">
            <a:off x="10567107" y="3785459"/>
            <a:ext cx="1059299" cy="886485"/>
          </a:xfrm>
          <a:prstGeom prst="bentArrow">
            <a:avLst>
              <a:gd name="adj1" fmla="val 21597"/>
              <a:gd name="adj2" fmla="val 20020"/>
              <a:gd name="adj3" fmla="val 25000"/>
              <a:gd name="adj4" fmla="val 43750"/>
            </a:avLst>
          </a:prstGeom>
          <a:solidFill>
            <a:srgbClr val="7A8FAA"/>
          </a:solidFill>
          <a:ln>
            <a:solidFill>
              <a:srgbClr val="5C7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F56DC"/>
              </a:solidFill>
              <a:effectLst/>
              <a:uLnTx/>
              <a:uFillTx/>
              <a:latin typeface="Myriad Web Pro"/>
              <a:ea typeface="+mn-ea"/>
              <a:cs typeface="+mn-cs"/>
            </a:endParaRPr>
          </a:p>
        </p:txBody>
      </p:sp>
      <p:grpSp>
        <p:nvGrpSpPr>
          <p:cNvPr id="23" name="Group 22">
            <a:extLst>
              <a:ext uri="{FF2B5EF4-FFF2-40B4-BE49-F238E27FC236}">
                <a16:creationId xmlns:a16="http://schemas.microsoft.com/office/drawing/2014/main" id="{1881EA47-52C5-4B67-9E54-9520729CBFB4}"/>
              </a:ext>
            </a:extLst>
          </p:cNvPr>
          <p:cNvGrpSpPr/>
          <p:nvPr/>
        </p:nvGrpSpPr>
        <p:grpSpPr>
          <a:xfrm>
            <a:off x="3059430" y="948263"/>
            <a:ext cx="5766821" cy="1668996"/>
            <a:chOff x="3136547" y="786151"/>
            <a:chExt cx="5766821" cy="1668996"/>
          </a:xfrm>
          <a:solidFill>
            <a:schemeClr val="bg2">
              <a:lumMod val="85000"/>
            </a:schemeClr>
          </a:solidFill>
        </p:grpSpPr>
        <p:sp>
          <p:nvSpPr>
            <p:cNvPr id="24" name="Right Arrow 6">
              <a:extLst>
                <a:ext uri="{FF2B5EF4-FFF2-40B4-BE49-F238E27FC236}">
                  <a16:creationId xmlns:a16="http://schemas.microsoft.com/office/drawing/2014/main" id="{BA711628-039D-436E-BDB7-94C98BE4CC6B}"/>
                </a:ext>
              </a:extLst>
            </p:cNvPr>
            <p:cNvSpPr/>
            <p:nvPr/>
          </p:nvSpPr>
          <p:spPr>
            <a:xfrm>
              <a:off x="3136547" y="786151"/>
              <a:ext cx="5766821" cy="1668996"/>
            </a:xfrm>
            <a:prstGeom prst="rightArrow">
              <a:avLst/>
            </a:prstGeom>
            <a:grp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25" name="TextBox 24">
              <a:extLst>
                <a:ext uri="{FF2B5EF4-FFF2-40B4-BE49-F238E27FC236}">
                  <a16:creationId xmlns:a16="http://schemas.microsoft.com/office/drawing/2014/main" id="{30D7746E-3289-422A-BC69-ED581F0A01E7}"/>
                </a:ext>
              </a:extLst>
            </p:cNvPr>
            <p:cNvSpPr txBox="1"/>
            <p:nvPr/>
          </p:nvSpPr>
          <p:spPr>
            <a:xfrm>
              <a:off x="3297010" y="1366114"/>
              <a:ext cx="4749710" cy="461665"/>
            </a:xfrm>
            <a:prstGeom prst="rect">
              <a:avLst/>
            </a:prstGeom>
            <a:grpFill/>
            <a:ln>
              <a:solidFill>
                <a:srgbClr val="7A8FAA"/>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Delivering actionable knowledge</a:t>
              </a:r>
            </a:p>
          </p:txBody>
        </p:sp>
      </p:grpSp>
      <p:grpSp>
        <p:nvGrpSpPr>
          <p:cNvPr id="26" name="Group 25">
            <a:extLst>
              <a:ext uri="{FF2B5EF4-FFF2-40B4-BE49-F238E27FC236}">
                <a16:creationId xmlns:a16="http://schemas.microsoft.com/office/drawing/2014/main" id="{3AC980A2-FDA7-445A-84D6-BF0F8596A131}"/>
              </a:ext>
            </a:extLst>
          </p:cNvPr>
          <p:cNvGrpSpPr/>
          <p:nvPr/>
        </p:nvGrpSpPr>
        <p:grpSpPr>
          <a:xfrm>
            <a:off x="3086414" y="4545248"/>
            <a:ext cx="5766821" cy="1668996"/>
            <a:chOff x="3163531" y="4383135"/>
            <a:chExt cx="5766821" cy="1668996"/>
          </a:xfrm>
          <a:solidFill>
            <a:schemeClr val="bg2">
              <a:lumMod val="85000"/>
            </a:schemeClr>
          </a:solidFill>
        </p:grpSpPr>
        <p:sp>
          <p:nvSpPr>
            <p:cNvPr id="27" name="Right Arrow 28">
              <a:extLst>
                <a:ext uri="{FF2B5EF4-FFF2-40B4-BE49-F238E27FC236}">
                  <a16:creationId xmlns:a16="http://schemas.microsoft.com/office/drawing/2014/main" id="{90E914F4-DFC7-4A84-B43A-D12B67C6C724}"/>
                </a:ext>
              </a:extLst>
            </p:cNvPr>
            <p:cNvSpPr/>
            <p:nvPr/>
          </p:nvSpPr>
          <p:spPr>
            <a:xfrm rot="10800000">
              <a:off x="3163531" y="4383135"/>
              <a:ext cx="5766821" cy="1668996"/>
            </a:xfrm>
            <a:prstGeom prst="rightArrow">
              <a:avLst/>
            </a:prstGeom>
            <a:grp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28" name="TextBox 27">
              <a:extLst>
                <a:ext uri="{FF2B5EF4-FFF2-40B4-BE49-F238E27FC236}">
                  <a16:creationId xmlns:a16="http://schemas.microsoft.com/office/drawing/2014/main" id="{5DA940D5-D536-4386-8F1E-5EC4493ED898}"/>
                </a:ext>
              </a:extLst>
            </p:cNvPr>
            <p:cNvSpPr txBox="1"/>
            <p:nvPr/>
          </p:nvSpPr>
          <p:spPr>
            <a:xfrm>
              <a:off x="3986832" y="4986800"/>
              <a:ext cx="4749710" cy="461665"/>
            </a:xfrm>
            <a:prstGeom prst="rect">
              <a:avLst/>
            </a:prstGeom>
            <a:grpFill/>
            <a:ln>
              <a:solidFill>
                <a:srgbClr val="7A8FAA"/>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Analyzing data to advance evidence  </a:t>
              </a:r>
            </a:p>
          </p:txBody>
        </p:sp>
      </p:grpSp>
      <p:sp>
        <p:nvSpPr>
          <p:cNvPr id="29" name="TextBox 28">
            <a:extLst>
              <a:ext uri="{FF2B5EF4-FFF2-40B4-BE49-F238E27FC236}">
                <a16:creationId xmlns:a16="http://schemas.microsoft.com/office/drawing/2014/main" id="{0546DD7B-AD79-457A-B1DF-CCAA14FA07ED}"/>
              </a:ext>
            </a:extLst>
          </p:cNvPr>
          <p:cNvSpPr txBox="1"/>
          <p:nvPr/>
        </p:nvSpPr>
        <p:spPr>
          <a:xfrm>
            <a:off x="281871" y="1042810"/>
            <a:ext cx="2555663" cy="1477328"/>
          </a:xfrm>
          <a:prstGeom prst="rect">
            <a:avLst/>
          </a:prstGeom>
          <a:noFill/>
          <a:ln>
            <a:solidFill>
              <a:srgbClr val="526681"/>
            </a:solidFill>
          </a:ln>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Guidelines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Recommendations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Guidance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Public Health Policies or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Mandates</a:t>
            </a:r>
          </a:p>
        </p:txBody>
      </p:sp>
      <p:sp>
        <p:nvSpPr>
          <p:cNvPr id="30" name="TextBox 29">
            <a:extLst>
              <a:ext uri="{FF2B5EF4-FFF2-40B4-BE49-F238E27FC236}">
                <a16:creationId xmlns:a16="http://schemas.microsoft.com/office/drawing/2014/main" id="{516F7ECB-E81B-4A7C-8E66-843B3F361EBA}"/>
              </a:ext>
            </a:extLst>
          </p:cNvPr>
          <p:cNvSpPr txBox="1"/>
          <p:nvPr/>
        </p:nvSpPr>
        <p:spPr>
          <a:xfrm>
            <a:off x="109212" y="3003217"/>
            <a:ext cx="1766881" cy="1200329"/>
          </a:xfrm>
          <a:prstGeom prst="rect">
            <a:avLst/>
          </a:prstGeom>
          <a:noFill/>
          <a:ln>
            <a:noFill/>
          </a:ln>
        </p:spPr>
        <p:txBody>
          <a:bodyPr wrap="square" rtlCol="0" anchor="ctr">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UPDATING</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SCIENTIFIC</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rPr>
              <a:t>EVIDENCE</a:t>
            </a:r>
          </a:p>
        </p:txBody>
      </p:sp>
      <p:sp>
        <p:nvSpPr>
          <p:cNvPr id="32" name="Rectangle 31">
            <a:extLst>
              <a:ext uri="{FF2B5EF4-FFF2-40B4-BE49-F238E27FC236}">
                <a16:creationId xmlns:a16="http://schemas.microsoft.com/office/drawing/2014/main" id="{4735BBD2-6FEC-4BFA-8DBC-6AB981B18770}"/>
              </a:ext>
            </a:extLst>
          </p:cNvPr>
          <p:cNvSpPr/>
          <p:nvPr/>
        </p:nvSpPr>
        <p:spPr>
          <a:xfrm>
            <a:off x="9043879" y="1001490"/>
            <a:ext cx="2983196" cy="5724644"/>
          </a:xfrm>
          <a:prstGeom prst="rect">
            <a:avLst/>
          </a:prstGeom>
          <a:no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03A79A6C-48AA-4D7B-A9EC-E281D48C1534}"/>
              </a:ext>
            </a:extLst>
          </p:cNvPr>
          <p:cNvSpPr/>
          <p:nvPr/>
        </p:nvSpPr>
        <p:spPr>
          <a:xfrm>
            <a:off x="179951" y="942702"/>
            <a:ext cx="2787944" cy="5783432"/>
          </a:xfrm>
          <a:prstGeom prst="rect">
            <a:avLst/>
          </a:prstGeom>
          <a:noFill/>
          <a:ln>
            <a:solidFill>
              <a:srgbClr val="7A8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4" name="Group 33">
            <a:extLst>
              <a:ext uri="{FF2B5EF4-FFF2-40B4-BE49-F238E27FC236}">
                <a16:creationId xmlns:a16="http://schemas.microsoft.com/office/drawing/2014/main" id="{5C51F93A-A2A5-4566-AF1C-96CB1C7688B7}"/>
              </a:ext>
            </a:extLst>
          </p:cNvPr>
          <p:cNvGrpSpPr/>
          <p:nvPr/>
        </p:nvGrpSpPr>
        <p:grpSpPr>
          <a:xfrm>
            <a:off x="3580656" y="3197128"/>
            <a:ext cx="4987572" cy="920291"/>
            <a:chOff x="3775830" y="3147363"/>
            <a:chExt cx="4987572" cy="920291"/>
          </a:xfrm>
        </p:grpSpPr>
        <p:pic>
          <p:nvPicPr>
            <p:cNvPr id="35" name="Picture 34">
              <a:extLst>
                <a:ext uri="{FF2B5EF4-FFF2-40B4-BE49-F238E27FC236}">
                  <a16:creationId xmlns:a16="http://schemas.microsoft.com/office/drawing/2014/main" id="{50CB9714-87AD-47DD-90E0-BBB5FF4E21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5830" y="3147363"/>
              <a:ext cx="920291" cy="920291"/>
            </a:xfrm>
            <a:prstGeom prst="rect">
              <a:avLst/>
            </a:prstGeom>
          </p:spPr>
        </p:pic>
        <p:sp>
          <p:nvSpPr>
            <p:cNvPr id="36" name="TextBox 35">
              <a:extLst>
                <a:ext uri="{FF2B5EF4-FFF2-40B4-BE49-F238E27FC236}">
                  <a16:creationId xmlns:a16="http://schemas.microsoft.com/office/drawing/2014/main" id="{C8299EA8-9ADF-46A5-A4AF-9FCB7116033F}"/>
                </a:ext>
              </a:extLst>
            </p:cNvPr>
            <p:cNvSpPr txBox="1"/>
            <p:nvPr/>
          </p:nvSpPr>
          <p:spPr>
            <a:xfrm>
              <a:off x="4615543" y="3261984"/>
              <a:ext cx="414785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26681"/>
                  </a:solidFill>
                  <a:effectLst/>
                  <a:uLnTx/>
                  <a:uFillTx/>
                  <a:latin typeface="Calibri" panose="020F0502020204030204"/>
                  <a:ea typeface="+mn-ea"/>
                  <a:cs typeface="+mn-cs"/>
                </a:rPr>
                <a:t>Fast Healthcare Interoperability Resources (FHIR®)</a:t>
              </a:r>
            </a:p>
          </p:txBody>
        </p:sp>
      </p:grpSp>
      <p:sp>
        <p:nvSpPr>
          <p:cNvPr id="3" name="Rectangle 2">
            <a:extLst>
              <a:ext uri="{FF2B5EF4-FFF2-40B4-BE49-F238E27FC236}">
                <a16:creationId xmlns:a16="http://schemas.microsoft.com/office/drawing/2014/main" id="{063D0961-D820-4F0C-803B-5ED174044465}"/>
              </a:ext>
            </a:extLst>
          </p:cNvPr>
          <p:cNvSpPr/>
          <p:nvPr/>
        </p:nvSpPr>
        <p:spPr>
          <a:xfrm>
            <a:off x="9017208" y="1001490"/>
            <a:ext cx="3009867" cy="5765964"/>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952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0-#ppt_w/2"/>
                                          </p:val>
                                        </p:tav>
                                        <p:tav tm="100000">
                                          <p:val>
                                            <p:strVal val="#ppt_x"/>
                                          </p:val>
                                        </p:tav>
                                      </p:tavLst>
                                    </p:anim>
                                    <p:anim calcmode="lin" valueType="num">
                                      <p:cBhvr additive="base">
                                        <p:cTn id="8" dur="75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750" fill="hold"/>
                                        <p:tgtEl>
                                          <p:spTgt spid="26"/>
                                        </p:tgtEl>
                                        <p:attrNameLst>
                                          <p:attrName>ppt_x</p:attrName>
                                        </p:attrNameLst>
                                      </p:cBhvr>
                                      <p:tavLst>
                                        <p:tav tm="0">
                                          <p:val>
                                            <p:strVal val="1+#ppt_w/2"/>
                                          </p:val>
                                        </p:tav>
                                        <p:tav tm="100000">
                                          <p:val>
                                            <p:strVal val="#ppt_x"/>
                                          </p:val>
                                        </p:tav>
                                      </p:tavLst>
                                    </p:anim>
                                    <p:anim calcmode="lin" valueType="num">
                                      <p:cBhvr additive="base">
                                        <p:cTn id="25" dur="75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par>
                                <p:cTn id="38" presetID="10"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22" grpId="0" animBg="1"/>
      <p:bldP spid="30" grpId="0"/>
      <p:bldP spid="32" grpId="0" animBg="1"/>
      <p:bldP spid="33"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7EA99-5457-439A-921B-60F3605020C2}"/>
              </a:ext>
            </a:extLst>
          </p:cNvPr>
          <p:cNvSpPr>
            <a:spLocks noGrp="1"/>
          </p:cNvSpPr>
          <p:nvPr>
            <p:ph type="title"/>
          </p:nvPr>
        </p:nvSpPr>
        <p:spPr/>
        <p:txBody>
          <a:bodyPr>
            <a:normAutofit/>
          </a:bodyPr>
          <a:lstStyle/>
          <a:p>
            <a:pPr>
              <a:lnSpc>
                <a:spcPct val="90000"/>
              </a:lnSpc>
            </a:pPr>
            <a:r>
              <a:rPr lang="en-US" sz="3600" dirty="0">
                <a:solidFill>
                  <a:srgbClr val="0070C0"/>
                </a:solidFill>
                <a:latin typeface="+mn-lt"/>
              </a:rPr>
              <a:t>Technical Expert Panel (TEP): </a:t>
            </a:r>
            <a:br>
              <a:rPr lang="en-US" sz="3600" dirty="0">
                <a:solidFill>
                  <a:srgbClr val="0070C0"/>
                </a:solidFill>
                <a:latin typeface="+mn-lt"/>
              </a:rPr>
            </a:br>
            <a:r>
              <a:rPr lang="en-US" sz="3600" dirty="0">
                <a:solidFill>
                  <a:srgbClr val="0070C0"/>
                </a:solidFill>
                <a:latin typeface="+mn-lt"/>
              </a:rPr>
              <a:t>Participating Partner Groups</a:t>
            </a:r>
          </a:p>
        </p:txBody>
      </p:sp>
      <p:sp>
        <p:nvSpPr>
          <p:cNvPr id="4" name="Content Placeholder 3">
            <a:extLst>
              <a:ext uri="{FF2B5EF4-FFF2-40B4-BE49-F238E27FC236}">
                <a16:creationId xmlns:a16="http://schemas.microsoft.com/office/drawing/2014/main" id="{6E07D274-8532-4D20-A986-CB1ADCDC1DA7}"/>
              </a:ext>
            </a:extLst>
          </p:cNvPr>
          <p:cNvSpPr>
            <a:spLocks noGrp="1"/>
          </p:cNvSpPr>
          <p:nvPr>
            <p:ph idx="1"/>
          </p:nvPr>
        </p:nvSpPr>
        <p:spPr>
          <a:xfrm>
            <a:off x="609600" y="1786813"/>
            <a:ext cx="5172892" cy="4191000"/>
          </a:xfrm>
        </p:spPr>
        <p:txBody>
          <a:bodyPr>
            <a:normAutofit fontScale="85000" lnSpcReduction="20000"/>
          </a:bodyPr>
          <a:lstStyle/>
          <a:p>
            <a:pPr>
              <a:lnSpc>
                <a:spcPct val="120000"/>
              </a:lnSpc>
            </a:pPr>
            <a:r>
              <a:rPr lang="en-US" b="0" dirty="0">
                <a:solidFill>
                  <a:srgbClr val="1A2028"/>
                </a:solidFill>
              </a:rPr>
              <a:t>Federal Partners</a:t>
            </a:r>
          </a:p>
          <a:p>
            <a:pPr>
              <a:lnSpc>
                <a:spcPct val="120000"/>
              </a:lnSpc>
            </a:pPr>
            <a:r>
              <a:rPr lang="en-US" b="0" dirty="0">
                <a:solidFill>
                  <a:srgbClr val="1A2028"/>
                </a:solidFill>
              </a:rPr>
              <a:t>Health IT developers </a:t>
            </a:r>
          </a:p>
          <a:p>
            <a:pPr>
              <a:lnSpc>
                <a:spcPct val="120000"/>
              </a:lnSpc>
            </a:pPr>
            <a:r>
              <a:rPr lang="en-US" b="0" dirty="0">
                <a:solidFill>
                  <a:srgbClr val="1A2028"/>
                </a:solidFill>
              </a:rPr>
              <a:t>Clinicians/ Healthcare Organizations</a:t>
            </a:r>
          </a:p>
          <a:p>
            <a:pPr>
              <a:lnSpc>
                <a:spcPct val="120000"/>
              </a:lnSpc>
            </a:pPr>
            <a:r>
              <a:rPr lang="en-US" b="0" dirty="0">
                <a:solidFill>
                  <a:srgbClr val="1A2028"/>
                </a:solidFill>
              </a:rPr>
              <a:t>Medical Societies</a:t>
            </a:r>
          </a:p>
          <a:p>
            <a:pPr>
              <a:lnSpc>
                <a:spcPct val="120000"/>
              </a:lnSpc>
            </a:pPr>
            <a:r>
              <a:rPr lang="en-US" b="0" dirty="0">
                <a:solidFill>
                  <a:srgbClr val="1A2028"/>
                </a:solidFill>
              </a:rPr>
              <a:t>Public Health Organizations</a:t>
            </a:r>
          </a:p>
          <a:p>
            <a:pPr>
              <a:lnSpc>
                <a:spcPct val="120000"/>
              </a:lnSpc>
            </a:pPr>
            <a:r>
              <a:rPr lang="en-US" b="0" dirty="0">
                <a:solidFill>
                  <a:srgbClr val="1A2028"/>
                </a:solidFill>
              </a:rPr>
              <a:t>Evaluation experts</a:t>
            </a:r>
          </a:p>
          <a:p>
            <a:pPr>
              <a:lnSpc>
                <a:spcPct val="120000"/>
              </a:lnSpc>
            </a:pPr>
            <a:r>
              <a:rPr lang="en-US" b="0" dirty="0">
                <a:solidFill>
                  <a:srgbClr val="1A2028"/>
                </a:solidFill>
              </a:rPr>
              <a:t>Laboratory Professional Groups</a:t>
            </a:r>
          </a:p>
        </p:txBody>
      </p:sp>
      <p:sp>
        <p:nvSpPr>
          <p:cNvPr id="5" name="Content Placeholder 4">
            <a:extLst>
              <a:ext uri="{FF2B5EF4-FFF2-40B4-BE49-F238E27FC236}">
                <a16:creationId xmlns:a16="http://schemas.microsoft.com/office/drawing/2014/main" id="{CD14749F-0DA4-46A2-86CC-037092056CA4}"/>
              </a:ext>
            </a:extLst>
          </p:cNvPr>
          <p:cNvSpPr>
            <a:spLocks noGrp="1"/>
          </p:cNvSpPr>
          <p:nvPr>
            <p:ph idx="10"/>
          </p:nvPr>
        </p:nvSpPr>
        <p:spPr>
          <a:xfrm>
            <a:off x="6409508" y="1786813"/>
            <a:ext cx="5172892" cy="4191000"/>
          </a:xfrm>
        </p:spPr>
        <p:txBody>
          <a:bodyPr>
            <a:normAutofit/>
          </a:bodyPr>
          <a:lstStyle/>
          <a:p>
            <a:r>
              <a:rPr lang="en-US" sz="2800" b="0" dirty="0">
                <a:solidFill>
                  <a:srgbClr val="1A2028"/>
                </a:solidFill>
              </a:rPr>
              <a:t>Standards experts</a:t>
            </a:r>
          </a:p>
          <a:p>
            <a:r>
              <a:rPr lang="en-US" sz="2800" b="0" dirty="0">
                <a:solidFill>
                  <a:srgbClr val="1A2028"/>
                </a:solidFill>
              </a:rPr>
              <a:t>Clinical decision support developers</a:t>
            </a:r>
          </a:p>
          <a:p>
            <a:r>
              <a:rPr lang="en-US" sz="2800" b="0" dirty="0">
                <a:solidFill>
                  <a:srgbClr val="1A2028"/>
                </a:solidFill>
              </a:rPr>
              <a:t>Clinical quality measure developers</a:t>
            </a:r>
          </a:p>
          <a:p>
            <a:r>
              <a:rPr lang="en-US" sz="2800" b="0" dirty="0">
                <a:solidFill>
                  <a:srgbClr val="1A2028"/>
                </a:solidFill>
              </a:rPr>
              <a:t>Policy or technical support for implementation</a:t>
            </a:r>
          </a:p>
        </p:txBody>
      </p:sp>
    </p:spTree>
    <p:extLst>
      <p:ext uri="{BB962C8B-B14F-4D97-AF65-F5344CB8AC3E}">
        <p14:creationId xmlns:p14="http://schemas.microsoft.com/office/powerpoint/2010/main" val="238876149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3365236" y="2100099"/>
            <a:ext cx="7718611" cy="1501944"/>
          </a:xfrm>
          <a:prstGeom prst="roundRect">
            <a:avLst>
              <a:gd name="adj" fmla="val 5830"/>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Agile Development: Iterative Design-Build-Test Cycles (test case: Hepatitis C)</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 name="Rectangle 1"/>
          <p:cNvSpPr/>
          <p:nvPr/>
        </p:nvSpPr>
        <p:spPr>
          <a:xfrm>
            <a:off x="117057" y="232572"/>
            <a:ext cx="10954355" cy="573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Technical Expert Panel:</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End Users, Data Recipients, Stakeholders – Including representatives of additional use cases</a:t>
            </a:r>
          </a:p>
        </p:txBody>
      </p:sp>
      <p:sp>
        <p:nvSpPr>
          <p:cNvPr id="8" name="Rounded Rectangle 7"/>
          <p:cNvSpPr/>
          <p:nvPr/>
        </p:nvSpPr>
        <p:spPr>
          <a:xfrm>
            <a:off x="117059" y="1472569"/>
            <a:ext cx="3128165" cy="5558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Fully Modeled Use Cases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Hepatitis C, Cancer, Healthcare Surveys</a:t>
            </a:r>
          </a:p>
        </p:txBody>
      </p:sp>
      <p:sp>
        <p:nvSpPr>
          <p:cNvPr id="9" name="Rounded Rectangle 8"/>
          <p:cNvSpPr/>
          <p:nvPr/>
        </p:nvSpPr>
        <p:spPr>
          <a:xfrm>
            <a:off x="117059" y="2100098"/>
            <a:ext cx="3128165" cy="5558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Technological Strategies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To develop scalable and extensible application</a:t>
            </a:r>
          </a:p>
        </p:txBody>
      </p:sp>
      <p:sp>
        <p:nvSpPr>
          <p:cNvPr id="10" name="Rounded Rectangle 9"/>
          <p:cNvSpPr/>
          <p:nvPr/>
        </p:nvSpPr>
        <p:spPr>
          <a:xfrm>
            <a:off x="117058" y="1472569"/>
            <a:ext cx="3248177" cy="55581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Fully Modeled Use Cases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Hepatitis C, Cancer, Healthcare Surveys</a:t>
            </a:r>
          </a:p>
        </p:txBody>
      </p:sp>
      <p:sp>
        <p:nvSpPr>
          <p:cNvPr id="11" name="Rounded Rectangle 10"/>
          <p:cNvSpPr/>
          <p:nvPr/>
        </p:nvSpPr>
        <p:spPr>
          <a:xfrm>
            <a:off x="117056" y="2100098"/>
            <a:ext cx="3248179" cy="555812"/>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Technological Strategies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To develop scalable and extensible architecture</a:t>
            </a:r>
          </a:p>
        </p:txBody>
      </p:sp>
      <p:grpSp>
        <p:nvGrpSpPr>
          <p:cNvPr id="4" name="Group 3"/>
          <p:cNvGrpSpPr/>
          <p:nvPr/>
        </p:nvGrpSpPr>
        <p:grpSpPr>
          <a:xfrm>
            <a:off x="3352801" y="1472569"/>
            <a:ext cx="7718611" cy="555812"/>
            <a:chOff x="3352800" y="1815468"/>
            <a:chExt cx="7718611" cy="555812"/>
          </a:xfrm>
        </p:grpSpPr>
        <p:sp>
          <p:nvSpPr>
            <p:cNvPr id="12" name="Rounded Rectangle 11"/>
            <p:cNvSpPr/>
            <p:nvPr/>
          </p:nvSpPr>
          <p:spPr>
            <a:xfrm>
              <a:off x="3352800" y="1815468"/>
              <a:ext cx="7718611" cy="55581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Implementation Guides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For general use and for each use case</a:t>
              </a:r>
            </a:p>
          </p:txBody>
        </p:sp>
        <p:sp>
          <p:nvSpPr>
            <p:cNvPr id="74" name="Flowchart: Multidocument 73"/>
            <p:cNvSpPr/>
            <p:nvPr/>
          </p:nvSpPr>
          <p:spPr>
            <a:xfrm>
              <a:off x="3917575" y="1903773"/>
              <a:ext cx="636495" cy="358588"/>
            </a:xfrm>
            <a:prstGeom prst="flowChartMultidocumen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5" name="Flowchart: Process 74"/>
          <p:cNvSpPr/>
          <p:nvPr/>
        </p:nvSpPr>
        <p:spPr>
          <a:xfrm>
            <a:off x="4056761" y="6057770"/>
            <a:ext cx="7012344" cy="335866"/>
          </a:xfrm>
          <a:prstGeom prst="flowChart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Measure and Evaluate</a:t>
            </a:r>
          </a:p>
        </p:txBody>
      </p:sp>
      <p:sp>
        <p:nvSpPr>
          <p:cNvPr id="77" name="Rounded Rectangle 76"/>
          <p:cNvSpPr/>
          <p:nvPr/>
        </p:nvSpPr>
        <p:spPr>
          <a:xfrm rot="16200000">
            <a:off x="8535620" y="2826506"/>
            <a:ext cx="6177425" cy="989557"/>
          </a:xfrm>
          <a:prstGeom prst="roundRect">
            <a:avLst>
              <a:gd name="adj" fmla="val 933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PRODUCTS: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Reference Architecture, Reference Implementation</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(Open Source Software) &amp;  Balloted Implementation Guides, Roadmap for Scalability and Sustainability</a:t>
            </a:r>
          </a:p>
        </p:txBody>
      </p:sp>
      <p:sp>
        <p:nvSpPr>
          <p:cNvPr id="66" name="Rectangle 65"/>
          <p:cNvSpPr/>
          <p:nvPr/>
        </p:nvSpPr>
        <p:spPr>
          <a:xfrm>
            <a:off x="126144" y="852571"/>
            <a:ext cx="10954355" cy="57374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Foundation of standards supported by health IT certification (CCDS/USCDI, APIs, FHIR)</a:t>
            </a:r>
            <a:endParaRPr kumimoji="0" lang="en-US" sz="1051"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p:cNvGrpSpPr/>
          <p:nvPr/>
        </p:nvGrpSpPr>
        <p:grpSpPr>
          <a:xfrm>
            <a:off x="270060" y="3673762"/>
            <a:ext cx="3845465" cy="2334703"/>
            <a:chOff x="631512" y="3584623"/>
            <a:chExt cx="3631499" cy="2334702"/>
          </a:xfrm>
        </p:grpSpPr>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195" y="3760869"/>
              <a:ext cx="360965" cy="362813"/>
            </a:xfrm>
            <a:prstGeom prst="rect">
              <a:avLst/>
            </a:prstGeom>
          </p:spPr>
        </p:pic>
        <p:sp>
          <p:nvSpPr>
            <p:cNvPr id="57" name="TextBox 56"/>
            <p:cNvSpPr txBox="1"/>
            <p:nvPr/>
          </p:nvSpPr>
          <p:spPr>
            <a:xfrm>
              <a:off x="1151580" y="3786539"/>
              <a:ext cx="1041300"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Software</a:t>
              </a:r>
            </a:p>
          </p:txBody>
        </p:sp>
        <p:sp>
          <p:nvSpPr>
            <p:cNvPr id="58" name="TextBox 57"/>
            <p:cNvSpPr txBox="1"/>
            <p:nvPr/>
          </p:nvSpPr>
          <p:spPr>
            <a:xfrm>
              <a:off x="1184218" y="4202586"/>
              <a:ext cx="1921904"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Clinical organization</a:t>
              </a:r>
            </a:p>
          </p:txBody>
        </p:sp>
        <p:sp>
          <p:nvSpPr>
            <p:cNvPr id="59" name="TextBox 58"/>
            <p:cNvSpPr txBox="1"/>
            <p:nvPr/>
          </p:nvSpPr>
          <p:spPr>
            <a:xfrm>
              <a:off x="1182229" y="4620973"/>
              <a:ext cx="1438465"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EHR platform</a:t>
              </a:r>
            </a:p>
          </p:txBody>
        </p:sp>
        <p:grpSp>
          <p:nvGrpSpPr>
            <p:cNvPr id="72" name="Group 71"/>
            <p:cNvGrpSpPr/>
            <p:nvPr/>
          </p:nvGrpSpPr>
          <p:grpSpPr>
            <a:xfrm>
              <a:off x="839510" y="4209488"/>
              <a:ext cx="312072" cy="291609"/>
              <a:chOff x="162559" y="5670817"/>
              <a:chExt cx="313670" cy="291609"/>
            </a:xfrm>
          </p:grpSpPr>
          <p:sp>
            <p:nvSpPr>
              <p:cNvPr id="60" name="Rectangle 59"/>
              <p:cNvSpPr/>
              <p:nvPr/>
            </p:nvSpPr>
            <p:spPr>
              <a:xfrm>
                <a:off x="162559" y="5670817"/>
                <a:ext cx="313670" cy="291609"/>
              </a:xfrm>
              <a:prstGeom prst="rect">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Cross 60"/>
              <p:cNvSpPr/>
              <p:nvPr/>
            </p:nvSpPr>
            <p:spPr>
              <a:xfrm>
                <a:off x="231572" y="5733834"/>
                <a:ext cx="201952" cy="17750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62" name="Flowchart: Magnetic Disk 61"/>
            <p:cNvSpPr/>
            <p:nvPr/>
          </p:nvSpPr>
          <p:spPr>
            <a:xfrm>
              <a:off x="863022" y="4657723"/>
              <a:ext cx="288560" cy="295835"/>
            </a:xfrm>
            <a:prstGeom prst="flowChartMagneticDisk">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631512" y="3584623"/>
              <a:ext cx="3631499" cy="23347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lowchart: Connector 4"/>
            <p:cNvSpPr/>
            <p:nvPr/>
          </p:nvSpPr>
          <p:spPr>
            <a:xfrm>
              <a:off x="863623" y="5107134"/>
              <a:ext cx="287959" cy="25924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TextBox 67"/>
            <p:cNvSpPr txBox="1"/>
            <p:nvPr/>
          </p:nvSpPr>
          <p:spPr>
            <a:xfrm>
              <a:off x="1184994" y="5034677"/>
              <a:ext cx="3022522" cy="83099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Other testing partners (e.g., public health departments, registries, health IT developers, etc.)</a:t>
              </a:r>
            </a:p>
          </p:txBody>
        </p:sp>
      </p:grpSp>
      <p:grpSp>
        <p:nvGrpSpPr>
          <p:cNvPr id="6" name="Group 5"/>
          <p:cNvGrpSpPr/>
          <p:nvPr/>
        </p:nvGrpSpPr>
        <p:grpSpPr>
          <a:xfrm>
            <a:off x="4184185" y="3659710"/>
            <a:ext cx="6895407" cy="2348753"/>
            <a:chOff x="4418814" y="3570572"/>
            <a:chExt cx="6660776" cy="2348753"/>
          </a:xfrm>
        </p:grpSpPr>
        <p:sp>
          <p:nvSpPr>
            <p:cNvPr id="30" name="Rectangle 29"/>
            <p:cNvSpPr/>
            <p:nvPr/>
          </p:nvSpPr>
          <p:spPr>
            <a:xfrm>
              <a:off x="4418814" y="3570572"/>
              <a:ext cx="6660776" cy="2348753"/>
            </a:xfrm>
            <a:prstGeom prst="rect">
              <a:avLst/>
            </a:prstGeom>
            <a:solidFill>
              <a:schemeClr val="bg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National Test Collaborative</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Including a variety of clinical organizations and their EHR platforms</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1" name="Flowchart: Magnetic Disk 30"/>
            <p:cNvSpPr/>
            <p:nvPr/>
          </p:nvSpPr>
          <p:spPr>
            <a:xfrm>
              <a:off x="5133824" y="4531937"/>
              <a:ext cx="527701" cy="627529"/>
            </a:xfrm>
            <a:prstGeom prst="flowChartMagneticDisk">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p:cNvSpPr/>
            <p:nvPr/>
          </p:nvSpPr>
          <p:spPr>
            <a:xfrm>
              <a:off x="4486899" y="4531937"/>
              <a:ext cx="570700" cy="618564"/>
            </a:xfrm>
            <a:prstGeom prst="rect">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Cross 33"/>
            <p:cNvSpPr/>
            <p:nvPr/>
          </p:nvSpPr>
          <p:spPr>
            <a:xfrm>
              <a:off x="4588531" y="4657444"/>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lowchart: Magnetic Disk 34"/>
            <p:cNvSpPr/>
            <p:nvPr/>
          </p:nvSpPr>
          <p:spPr>
            <a:xfrm>
              <a:off x="5856315" y="5354553"/>
              <a:ext cx="345937" cy="439270"/>
            </a:xfrm>
            <a:prstGeom prst="flowChartMagneticDisk">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p:cNvSpPr/>
            <p:nvPr/>
          </p:nvSpPr>
          <p:spPr>
            <a:xfrm>
              <a:off x="5404838" y="5360828"/>
              <a:ext cx="374125" cy="432995"/>
            </a:xfrm>
            <a:prstGeom prst="rect">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Cross 36"/>
            <p:cNvSpPr/>
            <p:nvPr/>
          </p:nvSpPr>
          <p:spPr>
            <a:xfrm>
              <a:off x="5478628" y="5457653"/>
              <a:ext cx="240875" cy="263562"/>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Flowchart: Magnetic Disk 37"/>
            <p:cNvSpPr/>
            <p:nvPr/>
          </p:nvSpPr>
          <p:spPr>
            <a:xfrm>
              <a:off x="6943207" y="4455999"/>
              <a:ext cx="664298" cy="862693"/>
            </a:xfrm>
            <a:prstGeom prst="flowChartMagneticDisk">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tangle 38"/>
            <p:cNvSpPr/>
            <p:nvPr/>
          </p:nvSpPr>
          <p:spPr>
            <a:xfrm>
              <a:off x="6150462" y="4468324"/>
              <a:ext cx="718427" cy="85036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Cross 39"/>
            <p:cNvSpPr/>
            <p:nvPr/>
          </p:nvSpPr>
          <p:spPr>
            <a:xfrm>
              <a:off x="6306816" y="4710870"/>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lowchart: Magnetic Disk 40"/>
            <p:cNvSpPr/>
            <p:nvPr/>
          </p:nvSpPr>
          <p:spPr>
            <a:xfrm>
              <a:off x="7103361" y="5551773"/>
              <a:ext cx="252931" cy="295835"/>
            </a:xfrm>
            <a:prstGeom prst="flowChartMagneticDisk">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41"/>
            <p:cNvSpPr/>
            <p:nvPr/>
          </p:nvSpPr>
          <p:spPr>
            <a:xfrm>
              <a:off x="6773059" y="5555999"/>
              <a:ext cx="273541" cy="291609"/>
            </a:xfrm>
            <a:prstGeom prst="rect">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Cross 42"/>
            <p:cNvSpPr/>
            <p:nvPr/>
          </p:nvSpPr>
          <p:spPr>
            <a:xfrm>
              <a:off x="6833243" y="5619016"/>
              <a:ext cx="176115" cy="17750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Flowchart: Magnetic Disk 43"/>
            <p:cNvSpPr/>
            <p:nvPr/>
          </p:nvSpPr>
          <p:spPr>
            <a:xfrm>
              <a:off x="8461112" y="4514571"/>
              <a:ext cx="355710" cy="432084"/>
            </a:xfrm>
            <a:prstGeom prst="flowChartMagneticDisk">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Rectangle 44"/>
            <p:cNvSpPr/>
            <p:nvPr/>
          </p:nvSpPr>
          <p:spPr>
            <a:xfrm>
              <a:off x="7986181" y="4520744"/>
              <a:ext cx="384694" cy="42591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Cross 45"/>
            <p:cNvSpPr/>
            <p:nvPr/>
          </p:nvSpPr>
          <p:spPr>
            <a:xfrm>
              <a:off x="8054688" y="4598120"/>
              <a:ext cx="247681" cy="25925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Flowchart: Magnetic Disk 46"/>
            <p:cNvSpPr/>
            <p:nvPr/>
          </p:nvSpPr>
          <p:spPr>
            <a:xfrm>
              <a:off x="10559221" y="5316899"/>
              <a:ext cx="406524" cy="502022"/>
            </a:xfrm>
            <a:prstGeom prst="flowChartMagneticDisk">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Rectangle 47"/>
            <p:cNvSpPr/>
            <p:nvPr/>
          </p:nvSpPr>
          <p:spPr>
            <a:xfrm>
              <a:off x="10034276" y="5334827"/>
              <a:ext cx="439649" cy="494850"/>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Cross 48"/>
            <p:cNvSpPr/>
            <p:nvPr/>
          </p:nvSpPr>
          <p:spPr>
            <a:xfrm>
              <a:off x="10127534" y="5437033"/>
              <a:ext cx="283062" cy="301214"/>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Flowchart: Magnetic Disk 49"/>
            <p:cNvSpPr/>
            <p:nvPr/>
          </p:nvSpPr>
          <p:spPr>
            <a:xfrm>
              <a:off x="8466976" y="5211113"/>
              <a:ext cx="527701" cy="627529"/>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Rectangle 50"/>
            <p:cNvSpPr/>
            <p:nvPr/>
          </p:nvSpPr>
          <p:spPr>
            <a:xfrm>
              <a:off x="7820052" y="5211113"/>
              <a:ext cx="570700" cy="6185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Cross 51"/>
            <p:cNvSpPr/>
            <p:nvPr/>
          </p:nvSpPr>
          <p:spPr>
            <a:xfrm>
              <a:off x="7921683" y="5336620"/>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Flowchart: Magnetic Disk 52"/>
            <p:cNvSpPr/>
            <p:nvPr/>
          </p:nvSpPr>
          <p:spPr>
            <a:xfrm>
              <a:off x="9805505" y="4350504"/>
              <a:ext cx="652787" cy="842681"/>
            </a:xfrm>
            <a:prstGeom prst="flowChartMagneticDisk">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Rectangle 53"/>
            <p:cNvSpPr/>
            <p:nvPr/>
          </p:nvSpPr>
          <p:spPr>
            <a:xfrm>
              <a:off x="9023506" y="4350504"/>
              <a:ext cx="705978" cy="830642"/>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Cross 54"/>
            <p:cNvSpPr/>
            <p:nvPr/>
          </p:nvSpPr>
          <p:spPr>
            <a:xfrm>
              <a:off x="9176388" y="4513020"/>
              <a:ext cx="454534" cy="505609"/>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Flowchart: Connector 68"/>
            <p:cNvSpPr/>
            <p:nvPr/>
          </p:nvSpPr>
          <p:spPr>
            <a:xfrm>
              <a:off x="4571693" y="5341255"/>
              <a:ext cx="287959" cy="259240"/>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Flowchart: Connector 72"/>
            <p:cNvSpPr/>
            <p:nvPr/>
          </p:nvSpPr>
          <p:spPr>
            <a:xfrm>
              <a:off x="9087690" y="5230453"/>
              <a:ext cx="423404" cy="336200"/>
            </a:xfrm>
            <a:prstGeom prst="flowChartConnector">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Flowchart: Connector 75"/>
            <p:cNvSpPr/>
            <p:nvPr/>
          </p:nvSpPr>
          <p:spPr>
            <a:xfrm>
              <a:off x="10651731" y="4260364"/>
              <a:ext cx="337587" cy="327470"/>
            </a:xfrm>
            <a:prstGeom prst="flowChartConnector">
              <a:avLst/>
            </a:prstGeom>
            <a:solidFill>
              <a:srgbClr val="4F6A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Flowchart: Connector 79"/>
            <p:cNvSpPr/>
            <p:nvPr/>
          </p:nvSpPr>
          <p:spPr>
            <a:xfrm>
              <a:off x="4922303" y="5468095"/>
              <a:ext cx="404823" cy="361582"/>
            </a:xfrm>
            <a:prstGeom prst="flowChartConnector">
              <a:avLst/>
            </a:prstGeom>
            <a:solidFill>
              <a:srgbClr val="25B1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Flowchart: Connector 80"/>
            <p:cNvSpPr/>
            <p:nvPr/>
          </p:nvSpPr>
          <p:spPr>
            <a:xfrm>
              <a:off x="7692225" y="4708841"/>
              <a:ext cx="182910" cy="182624"/>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Flowchart: Connector 81"/>
            <p:cNvSpPr/>
            <p:nvPr/>
          </p:nvSpPr>
          <p:spPr>
            <a:xfrm>
              <a:off x="6289939" y="5438299"/>
              <a:ext cx="397824" cy="37226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Flowchart: Connector 82"/>
            <p:cNvSpPr/>
            <p:nvPr/>
          </p:nvSpPr>
          <p:spPr>
            <a:xfrm>
              <a:off x="9165914" y="5624320"/>
              <a:ext cx="262697" cy="241354"/>
            </a:xfrm>
            <a:prstGeom prst="flowChartConnector">
              <a:avLst/>
            </a:prstGeom>
            <a:solidFill>
              <a:srgbClr val="66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4" name="Flowchart: Connector 83"/>
            <p:cNvSpPr/>
            <p:nvPr/>
          </p:nvSpPr>
          <p:spPr>
            <a:xfrm>
              <a:off x="9532207" y="5411634"/>
              <a:ext cx="481482" cy="454039"/>
            </a:xfrm>
            <a:prstGeom prst="flowChartConnector">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Flowchart: Connector 84"/>
            <p:cNvSpPr/>
            <p:nvPr/>
          </p:nvSpPr>
          <p:spPr>
            <a:xfrm>
              <a:off x="5763429" y="4802826"/>
              <a:ext cx="299206" cy="287657"/>
            </a:xfrm>
            <a:prstGeom prst="flowChartConnecto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Flowchart: Connector 85"/>
            <p:cNvSpPr/>
            <p:nvPr/>
          </p:nvSpPr>
          <p:spPr>
            <a:xfrm>
              <a:off x="7430377" y="5341635"/>
              <a:ext cx="299206" cy="287657"/>
            </a:xfrm>
            <a:prstGeom prst="flowChartConnector">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7" name="Flowchart: Connector 86"/>
            <p:cNvSpPr/>
            <p:nvPr/>
          </p:nvSpPr>
          <p:spPr>
            <a:xfrm>
              <a:off x="10571706" y="4695212"/>
              <a:ext cx="201803" cy="164621"/>
            </a:xfrm>
            <a:prstGeom prst="flowChartConnector">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Flowchart: Connector 87"/>
            <p:cNvSpPr/>
            <p:nvPr/>
          </p:nvSpPr>
          <p:spPr>
            <a:xfrm>
              <a:off x="5661526" y="4249461"/>
              <a:ext cx="428074" cy="401089"/>
            </a:xfrm>
            <a:prstGeom prst="flowChartConnector">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9" name="Flowchart: Connector 88"/>
            <p:cNvSpPr/>
            <p:nvPr/>
          </p:nvSpPr>
          <p:spPr>
            <a:xfrm>
              <a:off x="10651731" y="4953558"/>
              <a:ext cx="314391" cy="257555"/>
            </a:xfrm>
            <a:prstGeom prst="flowChartConnector">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1" name="Group 70"/>
          <p:cNvGrpSpPr/>
          <p:nvPr/>
        </p:nvGrpSpPr>
        <p:grpSpPr>
          <a:xfrm>
            <a:off x="3579163" y="2467413"/>
            <a:ext cx="7319679" cy="1281955"/>
            <a:chOff x="3769661" y="1434352"/>
            <a:chExt cx="7319678" cy="1281955"/>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9661" y="1434353"/>
              <a:ext cx="793375" cy="793375"/>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1990" y="1434353"/>
              <a:ext cx="793375" cy="7933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4319" y="1434353"/>
              <a:ext cx="793375" cy="793375"/>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6648" y="1434353"/>
              <a:ext cx="793375" cy="793375"/>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8977" y="1434353"/>
              <a:ext cx="793375" cy="793375"/>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1306" y="1434352"/>
              <a:ext cx="793375" cy="793375"/>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3635" y="1434352"/>
              <a:ext cx="793375" cy="793375"/>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5964" y="1434352"/>
              <a:ext cx="793375" cy="793375"/>
            </a:xfrm>
            <a:prstGeom prst="rect">
              <a:avLst/>
            </a:prstGeom>
          </p:spPr>
        </p:pic>
        <p:sp>
          <p:nvSpPr>
            <p:cNvPr id="21" name="Curved Up Arrow 20"/>
            <p:cNvSpPr/>
            <p:nvPr/>
          </p:nvSpPr>
          <p:spPr>
            <a:xfrm>
              <a:off x="4294095" y="2227727"/>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Curved Up Arrow 21"/>
            <p:cNvSpPr/>
            <p:nvPr/>
          </p:nvSpPr>
          <p:spPr>
            <a:xfrm>
              <a:off x="5232028" y="2227727"/>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rved Up Arrow 22"/>
            <p:cNvSpPr/>
            <p:nvPr/>
          </p:nvSpPr>
          <p:spPr>
            <a:xfrm>
              <a:off x="6169960" y="2227727"/>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Curved Up Arrow 23"/>
            <p:cNvSpPr/>
            <p:nvPr/>
          </p:nvSpPr>
          <p:spPr>
            <a:xfrm>
              <a:off x="7107892" y="2236692"/>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Curved Up Arrow 24"/>
            <p:cNvSpPr/>
            <p:nvPr/>
          </p:nvSpPr>
          <p:spPr>
            <a:xfrm>
              <a:off x="8045824" y="2227726"/>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Curved Up Arrow 25"/>
            <p:cNvSpPr/>
            <p:nvPr/>
          </p:nvSpPr>
          <p:spPr>
            <a:xfrm>
              <a:off x="8983756" y="2236692"/>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Curved Up Arrow 26"/>
            <p:cNvSpPr/>
            <p:nvPr/>
          </p:nvSpPr>
          <p:spPr>
            <a:xfrm>
              <a:off x="9921688" y="2227726"/>
              <a:ext cx="804582" cy="479615"/>
            </a:xfrm>
            <a:prstGeom prst="curvedUpArrow">
              <a:avLst>
                <a:gd name="adj1" fmla="val 25000"/>
                <a:gd name="adj2" fmla="val 83878"/>
                <a:gd name="adj3" fmla="val 43692"/>
              </a:avLst>
            </a:prstGeom>
            <a:solidFill>
              <a:srgbClr val="52668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90" name="Flowchart: Process 89"/>
          <p:cNvSpPr/>
          <p:nvPr/>
        </p:nvSpPr>
        <p:spPr>
          <a:xfrm>
            <a:off x="924561" y="6057769"/>
            <a:ext cx="3132199" cy="335867"/>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Evaluation Planning</a:t>
            </a:r>
          </a:p>
        </p:txBody>
      </p:sp>
      <p:sp>
        <p:nvSpPr>
          <p:cNvPr id="63" name="TextBox 62"/>
          <p:cNvSpPr txBox="1"/>
          <p:nvPr/>
        </p:nvSpPr>
        <p:spPr>
          <a:xfrm>
            <a:off x="120957" y="2679741"/>
            <a:ext cx="3215267" cy="83099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CCDS: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Core Clinical Data Set</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USCDI: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US Core Data for Interoperability</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APIs: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Application Programming Interfaces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FHIR: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Fast Healthcare Interoperability Resources</a:t>
            </a:r>
          </a:p>
        </p:txBody>
      </p:sp>
    </p:spTree>
    <p:extLst>
      <p:ext uri="{BB962C8B-B14F-4D97-AF65-F5344CB8AC3E}">
        <p14:creationId xmlns:p14="http://schemas.microsoft.com/office/powerpoint/2010/main" val="7086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 grpId="0" animBg="1"/>
      <p:bldP spid="8" grpId="0" animBg="1"/>
      <p:bldP spid="9" grpId="0" animBg="1"/>
      <p:bldP spid="10" grpId="0" animBg="1"/>
      <p:bldP spid="11" grpId="0" animBg="1"/>
      <p:bldP spid="75" grpId="0" animBg="1"/>
      <p:bldP spid="66" grpId="0" animBg="1"/>
      <p:bldP spid="90" grpId="0" animBg="1"/>
      <p:bldP spid="6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2AE09-D211-47F3-83F4-79957C741174}"/>
              </a:ext>
            </a:extLst>
          </p:cNvPr>
          <p:cNvSpPr>
            <a:spLocks noGrp="1"/>
          </p:cNvSpPr>
          <p:nvPr>
            <p:ph type="title"/>
          </p:nvPr>
        </p:nvSpPr>
        <p:spPr>
          <a:xfrm>
            <a:off x="838200" y="142561"/>
            <a:ext cx="10515600" cy="1385451"/>
          </a:xfrm>
        </p:spPr>
        <p:txBody>
          <a:bodyPr>
            <a:normAutofit/>
          </a:bodyPr>
          <a:lstStyle/>
          <a:p>
            <a:r>
              <a:rPr lang="en-US" sz="4000" dirty="0">
                <a:solidFill>
                  <a:srgbClr val="00606B"/>
                </a:solidFill>
              </a:rPr>
              <a:t>Relationship among Different IG Types and Basic FHIR Capabilities</a:t>
            </a:r>
          </a:p>
        </p:txBody>
      </p:sp>
      <p:pic>
        <p:nvPicPr>
          <p:cNvPr id="4" name="Picture 3" descr="Multiple boxes with arrows between them showing the relationship of different types of implementation guides and FHIR capabilities">
            <a:extLst>
              <a:ext uri="{FF2B5EF4-FFF2-40B4-BE49-F238E27FC236}">
                <a16:creationId xmlns:a16="http://schemas.microsoft.com/office/drawing/2014/main" id="{FA170035-C9FC-422D-8C8D-5470E152EB9F}"/>
              </a:ext>
            </a:extLst>
          </p:cNvPr>
          <p:cNvPicPr>
            <a:picLocks noChangeAspect="1"/>
          </p:cNvPicPr>
          <p:nvPr/>
        </p:nvPicPr>
        <p:blipFill rotWithShape="1">
          <a:blip r:embed="rId2"/>
          <a:srcRect t="648"/>
          <a:stretch/>
        </p:blipFill>
        <p:spPr>
          <a:xfrm>
            <a:off x="1219801" y="1401090"/>
            <a:ext cx="9752397" cy="5456910"/>
          </a:xfrm>
          <a:prstGeom prst="rect">
            <a:avLst/>
          </a:prstGeom>
        </p:spPr>
      </p:pic>
      <p:sp>
        <p:nvSpPr>
          <p:cNvPr id="5" name="TextBox 4">
            <a:extLst>
              <a:ext uri="{FF2B5EF4-FFF2-40B4-BE49-F238E27FC236}">
                <a16:creationId xmlns:a16="http://schemas.microsoft.com/office/drawing/2014/main" id="{64B560C1-51A2-479C-92DE-F1CBA9976303}"/>
              </a:ext>
            </a:extLst>
          </p:cNvPr>
          <p:cNvSpPr txBox="1"/>
          <p:nvPr/>
        </p:nvSpPr>
        <p:spPr>
          <a:xfrm>
            <a:off x="7612380" y="1093313"/>
            <a:ext cx="4579620" cy="307777"/>
          </a:xfrm>
          <a:prstGeom prst="rect">
            <a:avLst/>
          </a:prstGeom>
          <a:noFill/>
        </p:spPr>
        <p:txBody>
          <a:bodyPr wrap="square">
            <a:spAutoFit/>
          </a:bodyPr>
          <a:lstStyle/>
          <a:p>
            <a:r>
              <a:rPr lang="en-US" sz="1400" dirty="0">
                <a:hlinkClick r:id="rId3"/>
              </a:rPr>
              <a:t>http://hl7.org/fhir/us/medmorph/2022Jan/background.html</a:t>
            </a:r>
            <a:r>
              <a:rPr lang="en-US" sz="1400" dirty="0"/>
              <a:t> </a:t>
            </a:r>
          </a:p>
        </p:txBody>
      </p:sp>
    </p:spTree>
    <p:extLst>
      <p:ext uri="{BB962C8B-B14F-4D97-AF65-F5344CB8AC3E}">
        <p14:creationId xmlns:p14="http://schemas.microsoft.com/office/powerpoint/2010/main" val="10599527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4C108-43E7-4319-9829-F2926ADDFABA}"/>
              </a:ext>
            </a:extLst>
          </p:cNvPr>
          <p:cNvSpPr>
            <a:spLocks noGrp="1"/>
          </p:cNvSpPr>
          <p:nvPr>
            <p:ph type="title"/>
          </p:nvPr>
        </p:nvSpPr>
        <p:spPr/>
        <p:txBody>
          <a:bodyPr>
            <a:normAutofit/>
          </a:bodyPr>
          <a:lstStyle/>
          <a:p>
            <a:r>
              <a:rPr lang="en-US" sz="4000" dirty="0"/>
              <a:t>Appendix B: HL7 FHIR Resources</a:t>
            </a:r>
          </a:p>
        </p:txBody>
      </p:sp>
    </p:spTree>
    <p:extLst>
      <p:ext uri="{BB962C8B-B14F-4D97-AF65-F5344CB8AC3E}">
        <p14:creationId xmlns:p14="http://schemas.microsoft.com/office/powerpoint/2010/main" val="4184444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EB5D4-3108-4A31-9F22-9CE75745FDDC}"/>
              </a:ext>
            </a:extLst>
          </p:cNvPr>
          <p:cNvSpPr>
            <a:spLocks noGrp="1"/>
          </p:cNvSpPr>
          <p:nvPr>
            <p:ph type="title"/>
          </p:nvPr>
        </p:nvSpPr>
        <p:spPr/>
        <p:txBody>
          <a:bodyPr>
            <a:normAutofit/>
          </a:bodyPr>
          <a:lstStyle/>
          <a:p>
            <a:r>
              <a:rPr lang="en-US" sz="4000" dirty="0"/>
              <a:t>Helpful FHIR Links</a:t>
            </a:r>
          </a:p>
        </p:txBody>
      </p:sp>
      <p:sp>
        <p:nvSpPr>
          <p:cNvPr id="3" name="Content Placeholder 2">
            <a:extLst>
              <a:ext uri="{FF2B5EF4-FFF2-40B4-BE49-F238E27FC236}">
                <a16:creationId xmlns:a16="http://schemas.microsoft.com/office/drawing/2014/main" id="{D1712365-4958-4DA5-B296-B08D9DB2AB25}"/>
              </a:ext>
            </a:extLst>
          </p:cNvPr>
          <p:cNvSpPr>
            <a:spLocks noGrp="1"/>
          </p:cNvSpPr>
          <p:nvPr>
            <p:ph idx="1"/>
          </p:nvPr>
        </p:nvSpPr>
        <p:spPr/>
        <p:txBody>
          <a:bodyPr>
            <a:normAutofit fontScale="92500" lnSpcReduction="10000"/>
          </a:bodyPr>
          <a:lstStyle/>
          <a:p>
            <a:r>
              <a:rPr lang="en-US" dirty="0"/>
              <a:t>FHIR Home Page &amp; Summary:</a:t>
            </a:r>
          </a:p>
          <a:p>
            <a:pPr lvl="1"/>
            <a:r>
              <a:rPr lang="en-US" dirty="0">
                <a:hlinkClick r:id="rId2"/>
              </a:rPr>
              <a:t>https://hl7.org/fhir/</a:t>
            </a:r>
            <a:endParaRPr lang="en-US" dirty="0"/>
          </a:p>
          <a:p>
            <a:pPr lvl="1"/>
            <a:r>
              <a:rPr lang="en-US" dirty="0">
                <a:hlinkClick r:id="rId3"/>
              </a:rPr>
              <a:t>https://hl7.org/fhir/summary.html</a:t>
            </a:r>
            <a:endParaRPr lang="en-US" dirty="0"/>
          </a:p>
          <a:p>
            <a:r>
              <a:rPr lang="en-US" dirty="0"/>
              <a:t>FHIR Overview by user type:</a:t>
            </a:r>
          </a:p>
          <a:p>
            <a:pPr lvl="1"/>
            <a:r>
              <a:rPr lang="en-US" dirty="0"/>
              <a:t>General: </a:t>
            </a:r>
            <a:r>
              <a:rPr lang="en-US" u="sng" dirty="0">
                <a:hlinkClick r:id="rId4"/>
              </a:rPr>
              <a:t>https://www.hl7.org/fhir/overview.html</a:t>
            </a:r>
            <a:endParaRPr lang="en-US" dirty="0"/>
          </a:p>
          <a:p>
            <a:pPr lvl="1"/>
            <a:r>
              <a:rPr lang="en-US" dirty="0"/>
              <a:t>Developer: </a:t>
            </a:r>
            <a:r>
              <a:rPr lang="en-US" u="sng" dirty="0">
                <a:hlinkClick r:id="rId5"/>
              </a:rPr>
              <a:t>https://www.hl7.org/fhir/overview-dev.html</a:t>
            </a:r>
            <a:endParaRPr lang="en-US" dirty="0"/>
          </a:p>
          <a:p>
            <a:pPr lvl="1"/>
            <a:r>
              <a:rPr lang="en-US" dirty="0"/>
              <a:t>Clinical: </a:t>
            </a:r>
            <a:r>
              <a:rPr lang="en-US" u="sng" dirty="0">
                <a:hlinkClick r:id="rId6"/>
              </a:rPr>
              <a:t>https://www.hl7.org/fhir/overview-clinical.html</a:t>
            </a:r>
            <a:endParaRPr lang="en-US" dirty="0"/>
          </a:p>
          <a:p>
            <a:pPr lvl="1"/>
            <a:r>
              <a:rPr lang="en-US" dirty="0"/>
              <a:t>Architects: </a:t>
            </a:r>
            <a:r>
              <a:rPr lang="en-US" u="sng" dirty="0">
                <a:hlinkClick r:id="rId7"/>
              </a:rPr>
              <a:t>https://www.hl7.org/fhir/overview-arch.html</a:t>
            </a:r>
            <a:endParaRPr lang="en-US" u="sng" dirty="0"/>
          </a:p>
          <a:p>
            <a:r>
              <a:rPr lang="en-US" dirty="0"/>
              <a:t>FHIR Implementation Guide Publishing: </a:t>
            </a:r>
            <a:r>
              <a:rPr lang="en-US" sz="2400" dirty="0">
                <a:hlinkClick r:id="rId8"/>
              </a:rPr>
              <a:t>https://confluence.hl7.org/display/FHIR/IG+Publisher+Documentation</a:t>
            </a:r>
            <a:endParaRPr lang="en-US" sz="2400" dirty="0"/>
          </a:p>
          <a:p>
            <a:r>
              <a:rPr lang="en-US" dirty="0"/>
              <a:t>FHIR Implementation Guide Process Flow: </a:t>
            </a:r>
            <a:r>
              <a:rPr lang="en-US" sz="2400" dirty="0">
                <a:hlinkClick r:id="rId9"/>
              </a:rPr>
              <a:t>https://confluence.hl7.org/display/FHIR/FHIR+Implementation+Guide+Process+Flow</a:t>
            </a:r>
            <a:endParaRPr lang="en-US" sz="2400" dirty="0"/>
          </a:p>
          <a:p>
            <a:endParaRPr lang="en-US" dirty="0"/>
          </a:p>
          <a:p>
            <a:endParaRPr lang="en-US" dirty="0"/>
          </a:p>
        </p:txBody>
      </p:sp>
    </p:spTree>
    <p:extLst>
      <p:ext uri="{BB962C8B-B14F-4D97-AF65-F5344CB8AC3E}">
        <p14:creationId xmlns:p14="http://schemas.microsoft.com/office/powerpoint/2010/main" val="1152760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793675-A2F7-03B1-8848-319DA161CC61}"/>
              </a:ext>
            </a:extLst>
          </p:cNvPr>
          <p:cNvSpPr>
            <a:spLocks noGrp="1"/>
          </p:cNvSpPr>
          <p:nvPr>
            <p:ph type="title"/>
          </p:nvPr>
        </p:nvSpPr>
        <p:spPr/>
        <p:txBody>
          <a:bodyPr/>
          <a:lstStyle/>
          <a:p>
            <a:r>
              <a:rPr lang="en-US" dirty="0"/>
              <a:t>Slides to be Deleted</a:t>
            </a:r>
          </a:p>
        </p:txBody>
      </p:sp>
    </p:spTree>
    <p:extLst>
      <p:ext uri="{BB962C8B-B14F-4D97-AF65-F5344CB8AC3E}">
        <p14:creationId xmlns:p14="http://schemas.microsoft.com/office/powerpoint/2010/main" val="2952635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330AC-D0FA-4503-BEB8-880ADA6A9CAF}"/>
              </a:ext>
            </a:extLst>
          </p:cNvPr>
          <p:cNvSpPr>
            <a:spLocks noGrp="1"/>
          </p:cNvSpPr>
          <p:nvPr>
            <p:ph type="title"/>
          </p:nvPr>
        </p:nvSpPr>
        <p:spPr>
          <a:xfrm>
            <a:off x="839788" y="114299"/>
            <a:ext cx="10515600" cy="1086539"/>
          </a:xfrm>
        </p:spPr>
        <p:txBody>
          <a:bodyPr>
            <a:normAutofit/>
          </a:bodyPr>
          <a:lstStyle/>
          <a:p>
            <a:r>
              <a:rPr lang="en-US" dirty="0">
                <a:solidFill>
                  <a:srgbClr val="0070C0"/>
                </a:solidFill>
              </a:rPr>
              <a:t>Pilots &amp; Alignments In Progress (1)</a:t>
            </a:r>
          </a:p>
        </p:txBody>
      </p:sp>
      <p:sp>
        <p:nvSpPr>
          <p:cNvPr id="3" name="Content Placeholder 2">
            <a:extLst>
              <a:ext uri="{FF2B5EF4-FFF2-40B4-BE49-F238E27FC236}">
                <a16:creationId xmlns:a16="http://schemas.microsoft.com/office/drawing/2014/main" id="{A7AB5D3B-EFEB-4D1E-8BBF-C9213854C26A}"/>
              </a:ext>
            </a:extLst>
          </p:cNvPr>
          <p:cNvSpPr>
            <a:spLocks noGrp="1"/>
          </p:cNvSpPr>
          <p:nvPr>
            <p:ph sz="half" idx="2"/>
          </p:nvPr>
        </p:nvSpPr>
        <p:spPr>
          <a:xfrm>
            <a:off x="838200" y="1200838"/>
            <a:ext cx="10515600" cy="5542862"/>
          </a:xfrm>
        </p:spPr>
        <p:txBody>
          <a:bodyPr>
            <a:normAutofit/>
          </a:bodyPr>
          <a:lstStyle/>
          <a:p>
            <a:pPr>
              <a:lnSpc>
                <a:spcPct val="100000"/>
              </a:lnSpc>
            </a:pPr>
            <a:r>
              <a:rPr lang="en-US" sz="2800" b="0" dirty="0">
                <a:solidFill>
                  <a:schemeClr val="tx1"/>
                </a:solidFill>
              </a:rPr>
              <a:t>Central Cancer Registry Reporting – pilot (IG already developed)</a:t>
            </a:r>
          </a:p>
          <a:p>
            <a:pPr>
              <a:lnSpc>
                <a:spcPct val="100000"/>
              </a:lnSpc>
            </a:pPr>
            <a:r>
              <a:rPr lang="en-US" sz="2800" b="0" dirty="0">
                <a:solidFill>
                  <a:schemeClr val="tx1"/>
                </a:solidFill>
              </a:rPr>
              <a:t>Health Care Surveys – pilot (IG already developed)</a:t>
            </a:r>
          </a:p>
          <a:p>
            <a:pPr>
              <a:lnSpc>
                <a:spcPct val="100000"/>
              </a:lnSpc>
            </a:pPr>
            <a:r>
              <a:rPr lang="en-US" sz="2800" b="0" dirty="0">
                <a:solidFill>
                  <a:schemeClr val="tx1"/>
                </a:solidFill>
              </a:rPr>
              <a:t>Influenza Hospitalization Surveillance – IG development and pilot</a:t>
            </a:r>
          </a:p>
          <a:p>
            <a:pPr>
              <a:lnSpc>
                <a:spcPct val="100000"/>
              </a:lnSpc>
            </a:pPr>
            <a:r>
              <a:rPr lang="en-US" sz="2800" b="0" dirty="0">
                <a:solidFill>
                  <a:schemeClr val="tx1"/>
                </a:solidFill>
              </a:rPr>
              <a:t>Vital Statistics: Birth Reporting IG – alignment with MedMorph RA </a:t>
            </a:r>
          </a:p>
          <a:p>
            <a:pPr>
              <a:lnSpc>
                <a:spcPct val="100000"/>
              </a:lnSpc>
            </a:pPr>
            <a:r>
              <a:rPr lang="en-US" sz="2800" b="0" dirty="0">
                <a:solidFill>
                  <a:schemeClr val="tx1"/>
                </a:solidFill>
              </a:rPr>
              <a:t>HRSA Uniform Data System (UDS) Reporting from FQHCs – IG development and pilot</a:t>
            </a:r>
          </a:p>
          <a:p>
            <a:pPr>
              <a:lnSpc>
                <a:spcPct val="100000"/>
              </a:lnSpc>
            </a:pPr>
            <a:endParaRPr lang="en-US" sz="2800" b="0" dirty="0">
              <a:solidFill>
                <a:schemeClr val="tx1"/>
              </a:solidFill>
            </a:endParaRPr>
          </a:p>
          <a:p>
            <a:pPr>
              <a:lnSpc>
                <a:spcPct val="100000"/>
              </a:lnSpc>
            </a:pPr>
            <a:endParaRPr lang="en-US" sz="2800" b="0" dirty="0">
              <a:solidFill>
                <a:schemeClr val="tx1"/>
              </a:solidFill>
            </a:endParaRPr>
          </a:p>
          <a:p>
            <a:pPr>
              <a:lnSpc>
                <a:spcPct val="100000"/>
              </a:lnSpc>
            </a:pPr>
            <a:r>
              <a:rPr lang="en-US" sz="2800" b="0" dirty="0">
                <a:solidFill>
                  <a:schemeClr val="tx1"/>
                </a:solidFill>
              </a:rPr>
              <a:t>NOTE: There is interest from the international community in moving MedMorph to Universal Realm (it is currently US Realm) </a:t>
            </a:r>
          </a:p>
        </p:txBody>
      </p:sp>
    </p:spTree>
    <p:extLst>
      <p:ext uri="{BB962C8B-B14F-4D97-AF65-F5344CB8AC3E}">
        <p14:creationId xmlns:p14="http://schemas.microsoft.com/office/powerpoint/2010/main" val="133837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330AC-D0FA-4503-BEB8-880ADA6A9CAF}"/>
              </a:ext>
            </a:extLst>
          </p:cNvPr>
          <p:cNvSpPr>
            <a:spLocks noGrp="1"/>
          </p:cNvSpPr>
          <p:nvPr>
            <p:ph type="title"/>
          </p:nvPr>
        </p:nvSpPr>
        <p:spPr>
          <a:xfrm>
            <a:off x="619070" y="0"/>
            <a:ext cx="10515600" cy="1163657"/>
          </a:xfrm>
        </p:spPr>
        <p:txBody>
          <a:bodyPr>
            <a:normAutofit/>
          </a:bodyPr>
          <a:lstStyle/>
          <a:p>
            <a:r>
              <a:rPr lang="en-US" dirty="0">
                <a:solidFill>
                  <a:srgbClr val="0070C0"/>
                </a:solidFill>
              </a:rPr>
              <a:t>Pilots &amp; Alignments In Progress (2)</a:t>
            </a:r>
          </a:p>
        </p:txBody>
      </p:sp>
      <p:sp>
        <p:nvSpPr>
          <p:cNvPr id="3" name="Content Placeholder 2">
            <a:extLst>
              <a:ext uri="{FF2B5EF4-FFF2-40B4-BE49-F238E27FC236}">
                <a16:creationId xmlns:a16="http://schemas.microsoft.com/office/drawing/2014/main" id="{A7AB5D3B-EFEB-4D1E-8BBF-C9213854C26A}"/>
              </a:ext>
            </a:extLst>
          </p:cNvPr>
          <p:cNvSpPr>
            <a:spLocks noGrp="1"/>
          </p:cNvSpPr>
          <p:nvPr>
            <p:ph sz="half" idx="2"/>
          </p:nvPr>
        </p:nvSpPr>
        <p:spPr>
          <a:xfrm>
            <a:off x="838200" y="1068636"/>
            <a:ext cx="10515600" cy="5675064"/>
          </a:xfrm>
        </p:spPr>
        <p:txBody>
          <a:bodyPr>
            <a:normAutofit lnSpcReduction="10000"/>
          </a:bodyPr>
          <a:lstStyle/>
          <a:p>
            <a:pPr>
              <a:lnSpc>
                <a:spcPct val="100000"/>
              </a:lnSpc>
            </a:pPr>
            <a:r>
              <a:rPr lang="en-US" sz="2800" b="0" dirty="0">
                <a:solidFill>
                  <a:schemeClr val="tx1"/>
                </a:solidFill>
              </a:rPr>
              <a:t>Discussions started:</a:t>
            </a:r>
          </a:p>
          <a:p>
            <a:pPr lvl="1">
              <a:lnSpc>
                <a:spcPct val="100000"/>
              </a:lnSpc>
            </a:pPr>
            <a:r>
              <a:rPr lang="en-US" sz="2800" dirty="0"/>
              <a:t>CMS Quality Reporting</a:t>
            </a:r>
          </a:p>
          <a:p>
            <a:pPr lvl="1">
              <a:lnSpc>
                <a:spcPct val="100000"/>
              </a:lnSpc>
            </a:pPr>
            <a:r>
              <a:rPr lang="en-US" sz="2800" dirty="0"/>
              <a:t>Vulcan: Real World Data, FHIR to OMOP, Adverse Events, Phenopackets</a:t>
            </a:r>
          </a:p>
          <a:p>
            <a:pPr lvl="1">
              <a:lnSpc>
                <a:spcPct val="100000"/>
              </a:lnSpc>
            </a:pPr>
            <a:r>
              <a:rPr lang="en-US" sz="2800" b="0" dirty="0">
                <a:solidFill>
                  <a:schemeClr val="tx1"/>
                </a:solidFill>
              </a:rPr>
              <a:t>CIC WG: “Registry of Registries” – alignment to MedMorph RA</a:t>
            </a:r>
          </a:p>
          <a:p>
            <a:pPr lvl="1">
              <a:lnSpc>
                <a:spcPct val="100000"/>
              </a:lnSpc>
            </a:pPr>
            <a:r>
              <a:rPr lang="en-US" sz="2800" dirty="0"/>
              <a:t>LHS WG” “Project of Projects” – bringing together existing IGs, accelerators, projects, and other efforts to help show how they can fit together to support the learning health system</a:t>
            </a:r>
            <a:endParaRPr lang="en-US" sz="2800" b="0" dirty="0">
              <a:solidFill>
                <a:schemeClr val="tx1"/>
              </a:solidFill>
            </a:endParaRPr>
          </a:p>
          <a:p>
            <a:pPr lvl="1">
              <a:lnSpc>
                <a:spcPct val="100000"/>
              </a:lnSpc>
            </a:pPr>
            <a:r>
              <a:rPr lang="en-US" sz="2800" dirty="0"/>
              <a:t>NLM: </a:t>
            </a:r>
            <a:r>
              <a:rPr lang="en-US" sz="2800" b="0" dirty="0">
                <a:solidFill>
                  <a:schemeClr val="tx1"/>
                </a:solidFill>
              </a:rPr>
              <a:t>ClinicalTrials.gov</a:t>
            </a:r>
          </a:p>
          <a:p>
            <a:pPr lvl="1">
              <a:lnSpc>
                <a:spcPct val="100000"/>
              </a:lnSpc>
            </a:pPr>
            <a:r>
              <a:rPr lang="en-US" sz="2800" b="0" dirty="0">
                <a:solidFill>
                  <a:schemeClr val="tx1"/>
                </a:solidFill>
              </a:rPr>
              <a:t>FDA: SHIELD</a:t>
            </a:r>
          </a:p>
          <a:p>
            <a:pPr lvl="1">
              <a:lnSpc>
                <a:spcPct val="100000"/>
              </a:lnSpc>
            </a:pPr>
            <a:r>
              <a:rPr lang="en-US" sz="2800" b="0" dirty="0">
                <a:solidFill>
                  <a:schemeClr val="tx1"/>
                </a:solidFill>
              </a:rPr>
              <a:t>CDC/FDA/ONC: Patient-Generated Health Data (from consumer medical devices)</a:t>
            </a:r>
          </a:p>
          <a:p>
            <a:pPr lvl="1">
              <a:lnSpc>
                <a:spcPct val="100000"/>
              </a:lnSpc>
            </a:pPr>
            <a:r>
              <a:rPr lang="en-US" sz="2800" b="0" dirty="0">
                <a:solidFill>
                  <a:schemeClr val="tx1"/>
                </a:solidFill>
              </a:rPr>
              <a:t>NIDDK/AHRQ: Shared eCare Plans</a:t>
            </a:r>
          </a:p>
          <a:p>
            <a:pPr marL="0" indent="0">
              <a:lnSpc>
                <a:spcPct val="100000"/>
              </a:lnSpc>
              <a:buNone/>
            </a:pPr>
            <a:endParaRPr lang="en-US" sz="2800" b="0" dirty="0">
              <a:solidFill>
                <a:schemeClr val="tx1"/>
              </a:solidFill>
            </a:endParaRPr>
          </a:p>
        </p:txBody>
      </p:sp>
    </p:spTree>
    <p:extLst>
      <p:ext uri="{BB962C8B-B14F-4D97-AF65-F5344CB8AC3E}">
        <p14:creationId xmlns:p14="http://schemas.microsoft.com/office/powerpoint/2010/main" val="21203235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AD7A5-6E97-4F28-AE22-F84F5149EB4C}"/>
              </a:ext>
            </a:extLst>
          </p:cNvPr>
          <p:cNvSpPr>
            <a:spLocks noGrp="1"/>
          </p:cNvSpPr>
          <p:nvPr>
            <p:ph type="title"/>
          </p:nvPr>
        </p:nvSpPr>
        <p:spPr>
          <a:xfrm>
            <a:off x="112986" y="30162"/>
            <a:ext cx="11870678" cy="1325563"/>
          </a:xfrm>
        </p:spPr>
        <p:txBody>
          <a:bodyPr>
            <a:normAutofit/>
          </a:bodyPr>
          <a:lstStyle/>
          <a:p>
            <a:r>
              <a:rPr lang="en-US" sz="3600" dirty="0">
                <a:solidFill>
                  <a:srgbClr val="0070C0"/>
                </a:solidFill>
              </a:rPr>
              <a:t>The Future of the MedMorph Reference Architecture in Supporting Public Health &amp; Beyond</a:t>
            </a:r>
          </a:p>
        </p:txBody>
      </p:sp>
      <p:sp>
        <p:nvSpPr>
          <p:cNvPr id="3" name="Content Placeholder 2">
            <a:extLst>
              <a:ext uri="{FF2B5EF4-FFF2-40B4-BE49-F238E27FC236}">
                <a16:creationId xmlns:a16="http://schemas.microsoft.com/office/drawing/2014/main" id="{B9DA8E52-2348-4BD4-AF64-AB739C498FB8}"/>
              </a:ext>
            </a:extLst>
          </p:cNvPr>
          <p:cNvSpPr>
            <a:spLocks noGrp="1"/>
          </p:cNvSpPr>
          <p:nvPr>
            <p:ph idx="1"/>
          </p:nvPr>
        </p:nvSpPr>
        <p:spPr>
          <a:xfrm>
            <a:off x="412279" y="1355725"/>
            <a:ext cx="5830866" cy="4235778"/>
          </a:xfrm>
          <a:ln>
            <a:solidFill>
              <a:srgbClr val="00606B"/>
            </a:solidFill>
          </a:ln>
        </p:spPr>
        <p:txBody>
          <a:bodyPr>
            <a:noAutofit/>
          </a:bodyPr>
          <a:lstStyle/>
          <a:p>
            <a:pPr marL="137160" indent="0">
              <a:lnSpc>
                <a:spcPct val="110000"/>
              </a:lnSpc>
              <a:buNone/>
            </a:pPr>
            <a:r>
              <a:rPr lang="en-US" sz="2200" b="1" dirty="0">
                <a:solidFill>
                  <a:srgbClr val="7BA255"/>
                </a:solidFill>
              </a:rPr>
              <a:t>Potential Additional Data Sources</a:t>
            </a:r>
          </a:p>
          <a:p>
            <a:pPr marL="822960" lvl="2">
              <a:lnSpc>
                <a:spcPct val="100000"/>
              </a:lnSpc>
              <a:spcBef>
                <a:spcPts val="1000"/>
              </a:spcBef>
            </a:pPr>
            <a:r>
              <a:rPr lang="en-US" sz="1900" dirty="0"/>
              <a:t>Health Information Exchanges (HIEs)</a:t>
            </a:r>
          </a:p>
          <a:p>
            <a:pPr marL="822960" lvl="2">
              <a:lnSpc>
                <a:spcPct val="100000"/>
              </a:lnSpc>
              <a:spcBef>
                <a:spcPts val="1000"/>
              </a:spcBef>
            </a:pPr>
            <a:r>
              <a:rPr lang="en-US" sz="1900" dirty="0"/>
              <a:t>Registries (e.g., immunization)</a:t>
            </a:r>
          </a:p>
          <a:p>
            <a:pPr marL="822960" lvl="2">
              <a:lnSpc>
                <a:spcPct val="100000"/>
              </a:lnSpc>
              <a:spcBef>
                <a:spcPts val="1000"/>
              </a:spcBef>
            </a:pPr>
            <a:r>
              <a:rPr lang="en-US" sz="1900" dirty="0"/>
              <a:t>eCare Plans</a:t>
            </a:r>
          </a:p>
          <a:p>
            <a:pPr marL="822960" lvl="2">
              <a:lnSpc>
                <a:spcPct val="100000"/>
              </a:lnSpc>
              <a:spcBef>
                <a:spcPts val="1000"/>
              </a:spcBef>
            </a:pPr>
            <a:r>
              <a:rPr lang="en-US" sz="1900" dirty="0"/>
              <a:t>Lab/Pharmacy/Radiology Systems</a:t>
            </a:r>
          </a:p>
          <a:p>
            <a:pPr marL="822960" lvl="2">
              <a:lnSpc>
                <a:spcPct val="100000"/>
              </a:lnSpc>
              <a:spcBef>
                <a:spcPts val="1000"/>
              </a:spcBef>
            </a:pPr>
            <a:r>
              <a:rPr lang="en-US" sz="1900" dirty="0"/>
              <a:t>Electronic Birth Registration Systems (EBRS)</a:t>
            </a:r>
          </a:p>
          <a:p>
            <a:pPr marL="822960" lvl="2">
              <a:lnSpc>
                <a:spcPct val="100000"/>
              </a:lnSpc>
              <a:spcBef>
                <a:spcPts val="1000"/>
              </a:spcBef>
            </a:pPr>
            <a:r>
              <a:rPr lang="en-US" sz="1900" dirty="0"/>
              <a:t>Patient-generated health data from consumer medical devices</a:t>
            </a:r>
          </a:p>
          <a:p>
            <a:pPr marL="822960" lvl="2">
              <a:lnSpc>
                <a:spcPct val="100000"/>
              </a:lnSpc>
              <a:spcBef>
                <a:spcPts val="1000"/>
              </a:spcBef>
            </a:pPr>
            <a:r>
              <a:rPr lang="en-US" sz="1900" dirty="0"/>
              <a:t>ClinicalTrials.gov (NLM)</a:t>
            </a:r>
          </a:p>
          <a:p>
            <a:pPr marL="822960" lvl="2">
              <a:lnSpc>
                <a:spcPct val="100000"/>
              </a:lnSpc>
              <a:spcBef>
                <a:spcPts val="1000"/>
              </a:spcBef>
            </a:pPr>
            <a:r>
              <a:rPr lang="en-US" sz="1900" dirty="0"/>
              <a:t>Non-EHR hospital systems</a:t>
            </a:r>
          </a:p>
        </p:txBody>
      </p:sp>
      <p:sp>
        <p:nvSpPr>
          <p:cNvPr id="4" name="Content Placeholder 3">
            <a:extLst>
              <a:ext uri="{FF2B5EF4-FFF2-40B4-BE49-F238E27FC236}">
                <a16:creationId xmlns:a16="http://schemas.microsoft.com/office/drawing/2014/main" id="{F4262CD2-9D4C-4A95-B037-BF0E6A4ED846}"/>
              </a:ext>
            </a:extLst>
          </p:cNvPr>
          <p:cNvSpPr>
            <a:spLocks noGrp="1"/>
          </p:cNvSpPr>
          <p:nvPr>
            <p:ph sz="quarter" idx="4294967295"/>
          </p:nvPr>
        </p:nvSpPr>
        <p:spPr>
          <a:xfrm>
            <a:off x="6542437" y="1335880"/>
            <a:ext cx="5441227" cy="4255623"/>
          </a:xfrm>
          <a:ln>
            <a:solidFill>
              <a:srgbClr val="00606B"/>
            </a:solidFill>
          </a:ln>
        </p:spPr>
        <p:txBody>
          <a:bodyPr>
            <a:normAutofit fontScale="92500" lnSpcReduction="20000"/>
          </a:bodyPr>
          <a:lstStyle/>
          <a:p>
            <a:pPr marL="137160" indent="0">
              <a:lnSpc>
                <a:spcPct val="120000"/>
              </a:lnSpc>
              <a:buNone/>
            </a:pPr>
            <a:r>
              <a:rPr lang="en-US" sz="2400" b="1" dirty="0">
                <a:solidFill>
                  <a:srgbClr val="7BA255"/>
                </a:solidFill>
              </a:rPr>
              <a:t>Potential Additional Data Repositories</a:t>
            </a:r>
          </a:p>
          <a:p>
            <a:pPr marL="822960" lvl="2">
              <a:lnSpc>
                <a:spcPct val="110000"/>
              </a:lnSpc>
              <a:spcBef>
                <a:spcPts val="1000"/>
              </a:spcBef>
            </a:pPr>
            <a:r>
              <a:rPr lang="en-US" dirty="0"/>
              <a:t>CDC Data Lake/ Enterprise Data Analytics and Visualization (EDAV)</a:t>
            </a:r>
          </a:p>
          <a:p>
            <a:pPr marL="822960" lvl="2">
              <a:lnSpc>
                <a:spcPct val="110000"/>
              </a:lnSpc>
              <a:spcBef>
                <a:spcPts val="1000"/>
              </a:spcBef>
            </a:pPr>
            <a:r>
              <a:rPr lang="en-US" dirty="0"/>
              <a:t>Health Information Exchanges (HIEs)</a:t>
            </a:r>
          </a:p>
          <a:p>
            <a:pPr marL="822960" lvl="2">
              <a:lnSpc>
                <a:spcPct val="110000"/>
              </a:lnSpc>
              <a:spcBef>
                <a:spcPts val="1000"/>
              </a:spcBef>
            </a:pPr>
            <a:r>
              <a:rPr lang="en-US" dirty="0"/>
              <a:t>Registries</a:t>
            </a:r>
          </a:p>
          <a:p>
            <a:pPr marL="822960" lvl="2">
              <a:lnSpc>
                <a:spcPct val="110000"/>
              </a:lnSpc>
              <a:spcBef>
                <a:spcPts val="1000"/>
              </a:spcBef>
            </a:pPr>
            <a:r>
              <a:rPr lang="en-US" dirty="0"/>
              <a:t>eCare Plans</a:t>
            </a:r>
          </a:p>
          <a:p>
            <a:pPr marL="822960" lvl="2">
              <a:lnSpc>
                <a:spcPct val="110000"/>
              </a:lnSpc>
              <a:spcBef>
                <a:spcPts val="1000"/>
              </a:spcBef>
            </a:pPr>
            <a:r>
              <a:rPr lang="en-US" dirty="0"/>
              <a:t>EBRS</a:t>
            </a:r>
          </a:p>
          <a:p>
            <a:pPr marL="822960" lvl="2">
              <a:lnSpc>
                <a:spcPct val="110000"/>
              </a:lnSpc>
              <a:spcBef>
                <a:spcPts val="1000"/>
              </a:spcBef>
            </a:pPr>
            <a:r>
              <a:rPr lang="en-US" dirty="0"/>
              <a:t>HRSA Uniform Data System (UDS)</a:t>
            </a:r>
          </a:p>
          <a:p>
            <a:pPr marL="822960" lvl="2">
              <a:lnSpc>
                <a:spcPct val="110000"/>
              </a:lnSpc>
              <a:spcBef>
                <a:spcPts val="1000"/>
              </a:spcBef>
            </a:pPr>
            <a:r>
              <a:rPr lang="en-US" dirty="0"/>
              <a:t>CMS Quality Reporting Systems</a:t>
            </a:r>
          </a:p>
          <a:p>
            <a:pPr marL="822960" lvl="2">
              <a:lnSpc>
                <a:spcPct val="110000"/>
              </a:lnSpc>
              <a:spcBef>
                <a:spcPts val="1000"/>
              </a:spcBef>
            </a:pPr>
            <a:r>
              <a:rPr lang="en-US" dirty="0"/>
              <a:t>ClinicalTrials.gov (NLM)</a:t>
            </a:r>
          </a:p>
          <a:p>
            <a:pPr marL="822960" lvl="2">
              <a:lnSpc>
                <a:spcPct val="110000"/>
              </a:lnSpc>
              <a:spcBef>
                <a:spcPts val="1000"/>
              </a:spcBef>
            </a:pPr>
            <a:r>
              <a:rPr lang="en-US" dirty="0"/>
              <a:t>Additional Research Networks</a:t>
            </a:r>
          </a:p>
          <a:p>
            <a:pPr marL="365760">
              <a:lnSpc>
                <a:spcPct val="100000"/>
              </a:lnSpc>
            </a:pPr>
            <a:endParaRPr lang="en-US" dirty="0"/>
          </a:p>
        </p:txBody>
      </p:sp>
      <p:sp>
        <p:nvSpPr>
          <p:cNvPr id="61" name="Content Placeholder 2">
            <a:extLst>
              <a:ext uri="{FF2B5EF4-FFF2-40B4-BE49-F238E27FC236}">
                <a16:creationId xmlns:a16="http://schemas.microsoft.com/office/drawing/2014/main" id="{226AC8C2-4894-487B-AA13-E5C6800F7569}"/>
              </a:ext>
            </a:extLst>
          </p:cNvPr>
          <p:cNvSpPr txBox="1">
            <a:spLocks/>
          </p:cNvSpPr>
          <p:nvPr/>
        </p:nvSpPr>
        <p:spPr>
          <a:xfrm>
            <a:off x="412279" y="5710074"/>
            <a:ext cx="11571386" cy="1178804"/>
          </a:xfrm>
          <a:prstGeom prst="rect">
            <a:avLst/>
          </a:prstGeom>
          <a:ln>
            <a:solidFill>
              <a:srgbClr val="00606B"/>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7BA25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Potential Ways to Leverage Distributed Knowledge via the Knowledge Artifact Repository</a:t>
            </a:r>
          </a:p>
          <a:p>
            <a:pPr lvl="1"/>
            <a:r>
              <a:rPr lang="en-US" sz="2200" dirty="0"/>
              <a:t>Any use case that needs broad sharing and updating of trigger codes, value sets, rules, etc. for reporting or knowledge sharing (e.g., multiple public health programs, quality measurement, research, etc.)</a:t>
            </a:r>
          </a:p>
          <a:p>
            <a:pPr lvl="1"/>
            <a:endParaRPr lang="en-US" dirty="0"/>
          </a:p>
        </p:txBody>
      </p:sp>
    </p:spTree>
    <p:extLst>
      <p:ext uri="{BB962C8B-B14F-4D97-AF65-F5344CB8AC3E}">
        <p14:creationId xmlns:p14="http://schemas.microsoft.com/office/powerpoint/2010/main" val="980164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a:extLst>
              <a:ext uri="{FF2B5EF4-FFF2-40B4-BE49-F238E27FC236}">
                <a16:creationId xmlns:a16="http://schemas.microsoft.com/office/drawing/2014/main" id="{8A283EC6-45C2-4BA3-AD4C-95051E2A15FA}"/>
              </a:ext>
            </a:extLst>
          </p:cNvPr>
          <p:cNvSpPr>
            <a:spLocks noGrp="1"/>
          </p:cNvSpPr>
          <p:nvPr>
            <p:ph type="title"/>
          </p:nvPr>
        </p:nvSpPr>
        <p:spPr>
          <a:xfrm>
            <a:off x="300769" y="162776"/>
            <a:ext cx="10515600" cy="815282"/>
          </a:xfrm>
        </p:spPr>
        <p:txBody>
          <a:bodyPr vert="horz" lIns="91440" tIns="45720" rIns="91440" bIns="45720" rtlCol="0" anchor="ctr">
            <a:noAutofit/>
          </a:bodyPr>
          <a:lstStyle/>
          <a:p>
            <a:pPr eaLnBrk="0" fontAlgn="base" hangingPunct="0">
              <a:lnSpc>
                <a:spcPts val="4000"/>
              </a:lnSpc>
              <a:spcAft>
                <a:spcPct val="0"/>
              </a:spcAft>
            </a:pPr>
            <a:r>
              <a:rPr lang="en-US" sz="3600" b="1" dirty="0">
                <a:solidFill>
                  <a:srgbClr val="0070C0"/>
                </a:solidFill>
                <a:latin typeface="+mj-lt"/>
                <a:cs typeface="Calibri" panose="020F0502020204030204" pitchFamily="34" charset="0"/>
              </a:rPr>
              <a:t>MedMorph Year 3 Timeline</a:t>
            </a:r>
          </a:p>
        </p:txBody>
      </p:sp>
      <p:sp>
        <p:nvSpPr>
          <p:cNvPr id="42" name="Rectangle 41">
            <a:extLst>
              <a:ext uri="{FF2B5EF4-FFF2-40B4-BE49-F238E27FC236}">
                <a16:creationId xmlns:a16="http://schemas.microsoft.com/office/drawing/2014/main" id="{5917D8A0-7A18-4119-B38C-8B3FB2DE0BAA}"/>
              </a:ext>
            </a:extLst>
          </p:cNvPr>
          <p:cNvSpPr/>
          <p:nvPr/>
        </p:nvSpPr>
        <p:spPr>
          <a:xfrm>
            <a:off x="7262651" y="2781178"/>
            <a:ext cx="2066851" cy="27432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mj-lt"/>
                <a:ea typeface="+mn-ea"/>
                <a:cs typeface="+mn-cs"/>
              </a:rPr>
              <a:t>Sept FHIR Connectathon</a:t>
            </a:r>
          </a:p>
        </p:txBody>
      </p:sp>
      <p:sp>
        <p:nvSpPr>
          <p:cNvPr id="49" name="Rectangle 48">
            <a:extLst>
              <a:ext uri="{FF2B5EF4-FFF2-40B4-BE49-F238E27FC236}">
                <a16:creationId xmlns:a16="http://schemas.microsoft.com/office/drawing/2014/main" id="{CD44A438-AC1E-4CA0-BBEB-150936E78E40}"/>
              </a:ext>
            </a:extLst>
          </p:cNvPr>
          <p:cNvSpPr/>
          <p:nvPr/>
        </p:nvSpPr>
        <p:spPr>
          <a:xfrm>
            <a:off x="66576" y="3818489"/>
            <a:ext cx="5053225" cy="353612"/>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mj-lt"/>
                <a:ea typeface="+mn-ea"/>
                <a:cs typeface="+mn-cs"/>
              </a:rPr>
              <a:t>RA Ballot Disposition</a:t>
            </a:r>
          </a:p>
        </p:txBody>
      </p:sp>
      <p:sp>
        <p:nvSpPr>
          <p:cNvPr id="50" name="Flowchart: Decision 49">
            <a:extLst>
              <a:ext uri="{FF2B5EF4-FFF2-40B4-BE49-F238E27FC236}">
                <a16:creationId xmlns:a16="http://schemas.microsoft.com/office/drawing/2014/main" id="{F7307C74-9A06-4494-BCBF-6302D843AEED}"/>
              </a:ext>
            </a:extLst>
          </p:cNvPr>
          <p:cNvSpPr/>
          <p:nvPr/>
        </p:nvSpPr>
        <p:spPr>
          <a:xfrm>
            <a:off x="9375847" y="2800641"/>
            <a:ext cx="235250" cy="182880"/>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mj-lt"/>
              <a:ea typeface="+mn-ea"/>
              <a:cs typeface="+mn-cs"/>
            </a:endParaRPr>
          </a:p>
        </p:txBody>
      </p:sp>
      <p:sp>
        <p:nvSpPr>
          <p:cNvPr id="53" name="Flowchart: Decision 52">
            <a:extLst>
              <a:ext uri="{FF2B5EF4-FFF2-40B4-BE49-F238E27FC236}">
                <a16:creationId xmlns:a16="http://schemas.microsoft.com/office/drawing/2014/main" id="{141814A8-1DE6-4174-ACAB-5C99955A6676}"/>
              </a:ext>
            </a:extLst>
          </p:cNvPr>
          <p:cNvSpPr/>
          <p:nvPr/>
        </p:nvSpPr>
        <p:spPr>
          <a:xfrm>
            <a:off x="9519657" y="3323375"/>
            <a:ext cx="182880" cy="182880"/>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mj-lt"/>
              <a:ea typeface="+mn-ea"/>
              <a:cs typeface="+mn-cs"/>
            </a:endParaRPr>
          </a:p>
        </p:txBody>
      </p:sp>
      <p:sp>
        <p:nvSpPr>
          <p:cNvPr id="57" name="Rectangle 56">
            <a:extLst>
              <a:ext uri="{FF2B5EF4-FFF2-40B4-BE49-F238E27FC236}">
                <a16:creationId xmlns:a16="http://schemas.microsoft.com/office/drawing/2014/main" id="{1DB6E1CE-989E-4620-9607-0369A92CF6E7}"/>
              </a:ext>
            </a:extLst>
          </p:cNvPr>
          <p:cNvSpPr/>
          <p:nvPr/>
        </p:nvSpPr>
        <p:spPr>
          <a:xfrm>
            <a:off x="8423354" y="3291840"/>
            <a:ext cx="1017712" cy="27432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mj-lt"/>
                <a:ea typeface="+mn-ea"/>
                <a:cs typeface="+mn-cs"/>
              </a:rPr>
              <a:t>HL7 WGM</a:t>
            </a:r>
          </a:p>
        </p:txBody>
      </p:sp>
      <p:sp>
        <p:nvSpPr>
          <p:cNvPr id="59" name="Rectangle 58">
            <a:extLst>
              <a:ext uri="{FF2B5EF4-FFF2-40B4-BE49-F238E27FC236}">
                <a16:creationId xmlns:a16="http://schemas.microsoft.com/office/drawing/2014/main" id="{07D52D7E-8C4C-4D72-9F71-E43C6BF98B67}"/>
              </a:ext>
            </a:extLst>
          </p:cNvPr>
          <p:cNvSpPr/>
          <p:nvPr/>
        </p:nvSpPr>
        <p:spPr>
          <a:xfrm>
            <a:off x="5262564" y="3762972"/>
            <a:ext cx="5353967" cy="25414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mj-lt"/>
                <a:ea typeface="+mn-ea"/>
                <a:cs typeface="+mn-cs"/>
              </a:rPr>
              <a:t> Update RA IG and Republish</a:t>
            </a:r>
          </a:p>
        </p:txBody>
      </p:sp>
      <p:sp>
        <p:nvSpPr>
          <p:cNvPr id="65" name="Flowchart: Decision 64">
            <a:extLst>
              <a:ext uri="{FF2B5EF4-FFF2-40B4-BE49-F238E27FC236}">
                <a16:creationId xmlns:a16="http://schemas.microsoft.com/office/drawing/2014/main" id="{6E0C13E4-7E81-4A5A-BBDE-05C177335102}"/>
              </a:ext>
            </a:extLst>
          </p:cNvPr>
          <p:cNvSpPr/>
          <p:nvPr/>
        </p:nvSpPr>
        <p:spPr>
          <a:xfrm>
            <a:off x="1744929" y="2253209"/>
            <a:ext cx="236113" cy="183919"/>
          </a:xfrm>
          <a:prstGeom prst="flowChartDecisi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mj-lt"/>
              <a:ea typeface="+mn-ea"/>
              <a:cs typeface="+mn-cs"/>
            </a:endParaRPr>
          </a:p>
        </p:txBody>
      </p:sp>
      <p:sp>
        <p:nvSpPr>
          <p:cNvPr id="2" name="Arrow: Right 1">
            <a:extLst>
              <a:ext uri="{FF2B5EF4-FFF2-40B4-BE49-F238E27FC236}">
                <a16:creationId xmlns:a16="http://schemas.microsoft.com/office/drawing/2014/main" id="{509E62B8-E0AE-4D08-A3AC-64D631B0BABB}"/>
              </a:ext>
            </a:extLst>
          </p:cNvPr>
          <p:cNvSpPr/>
          <p:nvPr/>
        </p:nvSpPr>
        <p:spPr>
          <a:xfrm>
            <a:off x="2325400" y="6383050"/>
            <a:ext cx="8778029" cy="410269"/>
          </a:xfrm>
          <a:prstGeom prst="rightArrow">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mj-lt"/>
                <a:ea typeface="+mn-ea"/>
                <a:cs typeface="+mn-cs"/>
              </a:rPr>
              <a:t>Real World Pilot Testing &amp; Evaluation of the MedMorph RA IG </a:t>
            </a:r>
          </a:p>
        </p:txBody>
      </p:sp>
      <p:sp>
        <p:nvSpPr>
          <p:cNvPr id="40" name="Rectangle 39">
            <a:extLst>
              <a:ext uri="{FF2B5EF4-FFF2-40B4-BE49-F238E27FC236}">
                <a16:creationId xmlns:a16="http://schemas.microsoft.com/office/drawing/2014/main" id="{AA57531C-ECFC-4733-9C7C-77B66D652D3D}"/>
              </a:ext>
            </a:extLst>
          </p:cNvPr>
          <p:cNvSpPr/>
          <p:nvPr/>
        </p:nvSpPr>
        <p:spPr>
          <a:xfrm>
            <a:off x="2148663" y="4372313"/>
            <a:ext cx="3406391" cy="37938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mj-lt"/>
                <a:ea typeface="+mn-ea"/>
                <a:cs typeface="+mn-cs"/>
              </a:rPr>
              <a:t>Disposition Content IGs Ballot Comments</a:t>
            </a:r>
          </a:p>
        </p:txBody>
      </p:sp>
      <p:grpSp>
        <p:nvGrpSpPr>
          <p:cNvPr id="43" name="Group 42">
            <a:extLst>
              <a:ext uri="{FF2B5EF4-FFF2-40B4-BE49-F238E27FC236}">
                <a16:creationId xmlns:a16="http://schemas.microsoft.com/office/drawing/2014/main" id="{3B5B9E66-4805-5980-3E04-7098628C1E26}"/>
              </a:ext>
            </a:extLst>
          </p:cNvPr>
          <p:cNvGrpSpPr/>
          <p:nvPr/>
        </p:nvGrpSpPr>
        <p:grpSpPr>
          <a:xfrm>
            <a:off x="12780" y="557019"/>
            <a:ext cx="12166439" cy="5715592"/>
            <a:chOff x="1633021" y="680063"/>
            <a:chExt cx="9497074" cy="4972801"/>
          </a:xfrm>
        </p:grpSpPr>
        <p:graphicFrame>
          <p:nvGraphicFramePr>
            <p:cNvPr id="47" name="Diagram 46">
              <a:extLst>
                <a:ext uri="{FF2B5EF4-FFF2-40B4-BE49-F238E27FC236}">
                  <a16:creationId xmlns:a16="http://schemas.microsoft.com/office/drawing/2014/main" id="{9A39E5FB-8A5D-CD2C-E5F7-B70BECBA622C}"/>
                </a:ext>
              </a:extLst>
            </p:cNvPr>
            <p:cNvGraphicFramePr/>
            <p:nvPr>
              <p:extLst>
                <p:ext uri="{D42A27DB-BD31-4B8C-83A1-F6EECF244321}">
                  <p14:modId xmlns:p14="http://schemas.microsoft.com/office/powerpoint/2010/main" val="3662474958"/>
                </p:ext>
              </p:extLst>
            </p:nvPr>
          </p:nvGraphicFramePr>
          <p:xfrm>
            <a:off x="1845998" y="680063"/>
            <a:ext cx="9284097" cy="1285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 name="Rectangle 47">
              <a:extLst>
                <a:ext uri="{FF2B5EF4-FFF2-40B4-BE49-F238E27FC236}">
                  <a16:creationId xmlns:a16="http://schemas.microsoft.com/office/drawing/2014/main" id="{C3F45556-2110-34E1-9600-5FD440852A4C}"/>
                </a:ext>
              </a:extLst>
            </p:cNvPr>
            <p:cNvSpPr/>
            <p:nvPr/>
          </p:nvSpPr>
          <p:spPr>
            <a:xfrm>
              <a:off x="1741259" y="1837215"/>
              <a:ext cx="1174304" cy="766344"/>
            </a:xfrm>
            <a:prstGeom prst="rect">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mj-lt"/>
                  <a:ea typeface="+mn-ea"/>
                  <a:cs typeface="+mn-cs"/>
                </a:rPr>
                <a:t>Develop MedMorph Use Case Content IGs</a:t>
              </a:r>
            </a:p>
          </p:txBody>
        </p:sp>
        <p:sp>
          <p:nvSpPr>
            <p:cNvPr id="58" name="Flowchart: Decision 57">
              <a:extLst>
                <a:ext uri="{FF2B5EF4-FFF2-40B4-BE49-F238E27FC236}">
                  <a16:creationId xmlns:a16="http://schemas.microsoft.com/office/drawing/2014/main" id="{32B08713-6DAB-2D79-6EAC-2458C556F821}"/>
                </a:ext>
              </a:extLst>
            </p:cNvPr>
            <p:cNvSpPr/>
            <p:nvPr/>
          </p:nvSpPr>
          <p:spPr>
            <a:xfrm>
              <a:off x="2637631" y="2773016"/>
              <a:ext cx="184309" cy="160017"/>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mj-lt"/>
                <a:ea typeface="+mn-ea"/>
                <a:cs typeface="+mn-cs"/>
              </a:endParaRPr>
            </a:p>
          </p:txBody>
        </p:sp>
        <p:sp>
          <p:nvSpPr>
            <p:cNvPr id="60" name="Rectangle 59">
              <a:extLst>
                <a:ext uri="{FF2B5EF4-FFF2-40B4-BE49-F238E27FC236}">
                  <a16:creationId xmlns:a16="http://schemas.microsoft.com/office/drawing/2014/main" id="{C62E8643-5E5F-83AB-A16B-5EE08DB584EA}"/>
                </a:ext>
              </a:extLst>
            </p:cNvPr>
            <p:cNvSpPr/>
            <p:nvPr/>
          </p:nvSpPr>
          <p:spPr>
            <a:xfrm>
              <a:off x="1734442" y="2691250"/>
              <a:ext cx="794420" cy="76945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mj-lt"/>
                  <a:ea typeface="+mn-ea"/>
                  <a:cs typeface="+mn-cs"/>
                </a:rPr>
                <a:t>Submit Use Case Content IG NIBs</a:t>
              </a:r>
            </a:p>
          </p:txBody>
        </p:sp>
        <p:sp>
          <p:nvSpPr>
            <p:cNvPr id="61" name="Flowchart: Decision 60">
              <a:extLst>
                <a:ext uri="{FF2B5EF4-FFF2-40B4-BE49-F238E27FC236}">
                  <a16:creationId xmlns:a16="http://schemas.microsoft.com/office/drawing/2014/main" id="{869D7C9B-1473-8F2D-3DF2-812DE01E7E9B}"/>
                </a:ext>
              </a:extLst>
            </p:cNvPr>
            <p:cNvSpPr/>
            <p:nvPr/>
          </p:nvSpPr>
          <p:spPr>
            <a:xfrm>
              <a:off x="3080647" y="4140532"/>
              <a:ext cx="184309" cy="160017"/>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mj-lt"/>
                <a:ea typeface="+mn-ea"/>
                <a:cs typeface="+mn-cs"/>
              </a:endParaRPr>
            </a:p>
          </p:txBody>
        </p:sp>
        <p:sp>
          <p:nvSpPr>
            <p:cNvPr id="62" name="Rectangle 61">
              <a:extLst>
                <a:ext uri="{FF2B5EF4-FFF2-40B4-BE49-F238E27FC236}">
                  <a16:creationId xmlns:a16="http://schemas.microsoft.com/office/drawing/2014/main" id="{1908BDE7-EAB9-754E-7344-58E4B7CACCF3}"/>
                </a:ext>
              </a:extLst>
            </p:cNvPr>
            <p:cNvSpPr/>
            <p:nvPr/>
          </p:nvSpPr>
          <p:spPr>
            <a:xfrm>
              <a:off x="1797441" y="4014096"/>
              <a:ext cx="1273054" cy="67579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mj-lt"/>
                  <a:ea typeface="+mn-ea"/>
                  <a:cs typeface="+mn-cs"/>
                </a:rPr>
                <a:t>Submit Use Case Content IGs for Ballot</a:t>
              </a:r>
            </a:p>
          </p:txBody>
        </p:sp>
        <p:sp>
          <p:nvSpPr>
            <p:cNvPr id="66" name="Rectangle 65">
              <a:extLst>
                <a:ext uri="{FF2B5EF4-FFF2-40B4-BE49-F238E27FC236}">
                  <a16:creationId xmlns:a16="http://schemas.microsoft.com/office/drawing/2014/main" id="{B3DE2151-848A-A015-0652-5E3D0874D5BE}"/>
                </a:ext>
              </a:extLst>
            </p:cNvPr>
            <p:cNvSpPr/>
            <p:nvPr/>
          </p:nvSpPr>
          <p:spPr>
            <a:xfrm>
              <a:off x="1774857" y="5389771"/>
              <a:ext cx="1604849" cy="26309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2060"/>
                  </a:solidFill>
                  <a:effectLst/>
                  <a:uLnTx/>
                  <a:uFillTx/>
                  <a:latin typeface="+mj-lt"/>
                  <a:ea typeface="+mn-ea"/>
                  <a:cs typeface="+mn-cs"/>
                </a:rPr>
                <a:t>MedMorph Project Activities</a:t>
              </a:r>
            </a:p>
          </p:txBody>
        </p:sp>
        <p:sp>
          <p:nvSpPr>
            <p:cNvPr id="67" name="Rectangle 66">
              <a:extLst>
                <a:ext uri="{FF2B5EF4-FFF2-40B4-BE49-F238E27FC236}">
                  <a16:creationId xmlns:a16="http://schemas.microsoft.com/office/drawing/2014/main" id="{08F199F5-800C-1C4D-DA27-696AEE85C1F8}"/>
                </a:ext>
              </a:extLst>
            </p:cNvPr>
            <p:cNvSpPr/>
            <p:nvPr/>
          </p:nvSpPr>
          <p:spPr>
            <a:xfrm>
              <a:off x="1797442" y="5100979"/>
              <a:ext cx="1502841" cy="17959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mj-lt"/>
                  <a:ea typeface="+mn-ea"/>
                  <a:cs typeface="+mn-cs"/>
                </a:rPr>
                <a:t>HL7 Processes</a:t>
              </a:r>
            </a:p>
          </p:txBody>
        </p:sp>
        <p:sp>
          <p:nvSpPr>
            <p:cNvPr id="68" name="TextBox 67">
              <a:extLst>
                <a:ext uri="{FF2B5EF4-FFF2-40B4-BE49-F238E27FC236}">
                  <a16:creationId xmlns:a16="http://schemas.microsoft.com/office/drawing/2014/main" id="{8F56432A-5EA5-6389-6988-D8BBEC9F10FF}"/>
                </a:ext>
              </a:extLst>
            </p:cNvPr>
            <p:cNvSpPr txBox="1"/>
            <p:nvPr/>
          </p:nvSpPr>
          <p:spPr>
            <a:xfrm>
              <a:off x="1633021" y="4791081"/>
              <a:ext cx="1746686" cy="24100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j-lt"/>
                  <a:ea typeface="+mn-ea"/>
                  <a:cs typeface="+mn-cs"/>
                </a:rPr>
                <a:t>Legend</a:t>
              </a:r>
            </a:p>
          </p:txBody>
        </p:sp>
      </p:grpSp>
      <p:grpSp>
        <p:nvGrpSpPr>
          <p:cNvPr id="5" name="Group 4">
            <a:extLst>
              <a:ext uri="{FF2B5EF4-FFF2-40B4-BE49-F238E27FC236}">
                <a16:creationId xmlns:a16="http://schemas.microsoft.com/office/drawing/2014/main" id="{03F44101-CA87-E0EB-B5AA-8E749FFC187D}"/>
              </a:ext>
            </a:extLst>
          </p:cNvPr>
          <p:cNvGrpSpPr/>
          <p:nvPr/>
        </p:nvGrpSpPr>
        <p:grpSpPr>
          <a:xfrm>
            <a:off x="123560" y="6319490"/>
            <a:ext cx="2098473" cy="546199"/>
            <a:chOff x="188282" y="6211148"/>
            <a:chExt cx="2098473" cy="546199"/>
          </a:xfrm>
        </p:grpSpPr>
        <p:sp>
          <p:nvSpPr>
            <p:cNvPr id="35" name="Flowchart: Decision 34">
              <a:extLst>
                <a:ext uri="{FF2B5EF4-FFF2-40B4-BE49-F238E27FC236}">
                  <a16:creationId xmlns:a16="http://schemas.microsoft.com/office/drawing/2014/main" id="{8A0B70CC-F1C1-4592-9016-88FAFA033B2B}"/>
                </a:ext>
              </a:extLst>
            </p:cNvPr>
            <p:cNvSpPr/>
            <p:nvPr/>
          </p:nvSpPr>
          <p:spPr>
            <a:xfrm>
              <a:off x="188282" y="6211148"/>
              <a:ext cx="236113" cy="183919"/>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mj-lt"/>
                <a:ea typeface="+mn-ea"/>
                <a:cs typeface="+mn-cs"/>
              </a:endParaRPr>
            </a:p>
          </p:txBody>
        </p:sp>
        <p:sp>
          <p:nvSpPr>
            <p:cNvPr id="39" name="Rectangle 38">
              <a:extLst>
                <a:ext uri="{FF2B5EF4-FFF2-40B4-BE49-F238E27FC236}">
                  <a16:creationId xmlns:a16="http://schemas.microsoft.com/office/drawing/2014/main" id="{CA3CFD05-2830-40BC-A8FA-E637917ABC26}"/>
                </a:ext>
              </a:extLst>
            </p:cNvPr>
            <p:cNvSpPr/>
            <p:nvPr/>
          </p:nvSpPr>
          <p:spPr>
            <a:xfrm>
              <a:off x="439005" y="6232450"/>
              <a:ext cx="1847750" cy="293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j-lt"/>
                  <a:ea typeface="+mn-ea"/>
                  <a:cs typeface="+mn-cs"/>
                </a:rPr>
                <a:t>HL7 Event</a:t>
              </a:r>
            </a:p>
          </p:txBody>
        </p:sp>
        <p:sp>
          <p:nvSpPr>
            <p:cNvPr id="70" name="Rectangle 69">
              <a:extLst>
                <a:ext uri="{FF2B5EF4-FFF2-40B4-BE49-F238E27FC236}">
                  <a16:creationId xmlns:a16="http://schemas.microsoft.com/office/drawing/2014/main" id="{4217E3C5-5179-2DE8-9780-862AAF32B3E0}"/>
                </a:ext>
              </a:extLst>
            </p:cNvPr>
            <p:cNvSpPr/>
            <p:nvPr/>
          </p:nvSpPr>
          <p:spPr>
            <a:xfrm>
              <a:off x="424395" y="6437126"/>
              <a:ext cx="1847749" cy="320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j-lt"/>
                  <a:ea typeface="+mn-ea"/>
                  <a:cs typeface="+mn-cs"/>
                </a:rPr>
                <a:t>MedMorph Event</a:t>
              </a:r>
            </a:p>
          </p:txBody>
        </p:sp>
        <p:sp>
          <p:nvSpPr>
            <p:cNvPr id="72" name="Flowchart: Decision 71">
              <a:extLst>
                <a:ext uri="{FF2B5EF4-FFF2-40B4-BE49-F238E27FC236}">
                  <a16:creationId xmlns:a16="http://schemas.microsoft.com/office/drawing/2014/main" id="{8321FB95-F526-BA0B-95E0-584AEFD0B287}"/>
                </a:ext>
              </a:extLst>
            </p:cNvPr>
            <p:cNvSpPr/>
            <p:nvPr/>
          </p:nvSpPr>
          <p:spPr>
            <a:xfrm>
              <a:off x="193448" y="6517635"/>
              <a:ext cx="236113" cy="182880"/>
            </a:xfrm>
            <a:prstGeom prst="flowChartDecisi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mj-lt"/>
                <a:ea typeface="+mn-ea"/>
                <a:cs typeface="+mn-cs"/>
              </a:endParaRPr>
            </a:p>
          </p:txBody>
        </p:sp>
      </p:grpSp>
      <p:sp>
        <p:nvSpPr>
          <p:cNvPr id="73" name="Rectangle 72">
            <a:extLst>
              <a:ext uri="{FF2B5EF4-FFF2-40B4-BE49-F238E27FC236}">
                <a16:creationId xmlns:a16="http://schemas.microsoft.com/office/drawing/2014/main" id="{0E47901C-5D7E-0118-C130-F90CDDAABBEF}"/>
              </a:ext>
            </a:extLst>
          </p:cNvPr>
          <p:cNvSpPr/>
          <p:nvPr/>
        </p:nvSpPr>
        <p:spPr>
          <a:xfrm>
            <a:off x="6017077" y="4875949"/>
            <a:ext cx="4937951" cy="28985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mj-lt"/>
                <a:ea typeface="+mn-ea"/>
                <a:cs typeface="+mn-cs"/>
              </a:rPr>
              <a:t> Update Content IGs and Republish</a:t>
            </a:r>
          </a:p>
        </p:txBody>
      </p:sp>
      <p:sp>
        <p:nvSpPr>
          <p:cNvPr id="75" name="Flowchart: Decision 74">
            <a:extLst>
              <a:ext uri="{FF2B5EF4-FFF2-40B4-BE49-F238E27FC236}">
                <a16:creationId xmlns:a16="http://schemas.microsoft.com/office/drawing/2014/main" id="{7DE40EAB-5C05-CB24-5687-375A7D2C8AD0}"/>
              </a:ext>
            </a:extLst>
          </p:cNvPr>
          <p:cNvSpPr/>
          <p:nvPr/>
        </p:nvSpPr>
        <p:spPr>
          <a:xfrm>
            <a:off x="10772148" y="3808334"/>
            <a:ext cx="182880" cy="182880"/>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mj-lt"/>
              <a:ea typeface="+mn-ea"/>
              <a:cs typeface="+mn-cs"/>
            </a:endParaRPr>
          </a:p>
        </p:txBody>
      </p:sp>
      <p:sp>
        <p:nvSpPr>
          <p:cNvPr id="76" name="Flowchart: Decision 75">
            <a:extLst>
              <a:ext uri="{FF2B5EF4-FFF2-40B4-BE49-F238E27FC236}">
                <a16:creationId xmlns:a16="http://schemas.microsoft.com/office/drawing/2014/main" id="{BC53C1DC-4B97-5AF1-4A55-1E489B153CD8}"/>
              </a:ext>
            </a:extLst>
          </p:cNvPr>
          <p:cNvSpPr/>
          <p:nvPr/>
        </p:nvSpPr>
        <p:spPr>
          <a:xfrm>
            <a:off x="11013095" y="4921872"/>
            <a:ext cx="182880" cy="182880"/>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mj-lt"/>
              <a:ea typeface="+mn-ea"/>
              <a:cs typeface="+mn-cs"/>
            </a:endParaRPr>
          </a:p>
        </p:txBody>
      </p:sp>
      <p:sp>
        <p:nvSpPr>
          <p:cNvPr id="77" name="Rectangle 76">
            <a:extLst>
              <a:ext uri="{FF2B5EF4-FFF2-40B4-BE49-F238E27FC236}">
                <a16:creationId xmlns:a16="http://schemas.microsoft.com/office/drawing/2014/main" id="{6FF2CF79-900E-0022-AD35-8D66F66DE30A}"/>
              </a:ext>
            </a:extLst>
          </p:cNvPr>
          <p:cNvSpPr/>
          <p:nvPr/>
        </p:nvSpPr>
        <p:spPr>
          <a:xfrm>
            <a:off x="5604423" y="5800096"/>
            <a:ext cx="6025311" cy="18288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mj-lt"/>
                <a:ea typeface="+mn-ea"/>
                <a:cs typeface="+mn-cs"/>
              </a:rPr>
              <a:t>Roadmap Development </a:t>
            </a:r>
          </a:p>
        </p:txBody>
      </p:sp>
      <p:sp>
        <p:nvSpPr>
          <p:cNvPr id="78" name="Flowchart: Decision 77">
            <a:extLst>
              <a:ext uri="{FF2B5EF4-FFF2-40B4-BE49-F238E27FC236}">
                <a16:creationId xmlns:a16="http://schemas.microsoft.com/office/drawing/2014/main" id="{FC31D927-90C4-3664-09BF-DAEC0742EC02}"/>
              </a:ext>
            </a:extLst>
          </p:cNvPr>
          <p:cNvSpPr/>
          <p:nvPr/>
        </p:nvSpPr>
        <p:spPr>
          <a:xfrm>
            <a:off x="11131539" y="6496224"/>
            <a:ext cx="236113" cy="183919"/>
          </a:xfrm>
          <a:prstGeom prst="flowChartDecisi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mj-lt"/>
              <a:ea typeface="+mn-ea"/>
              <a:cs typeface="+mn-cs"/>
            </a:endParaRPr>
          </a:p>
        </p:txBody>
      </p:sp>
      <p:sp>
        <p:nvSpPr>
          <p:cNvPr id="79" name="Flowchart: Decision 78">
            <a:extLst>
              <a:ext uri="{FF2B5EF4-FFF2-40B4-BE49-F238E27FC236}">
                <a16:creationId xmlns:a16="http://schemas.microsoft.com/office/drawing/2014/main" id="{7E74D2FC-D8A3-3D9F-DD9F-BF128914BECA}"/>
              </a:ext>
            </a:extLst>
          </p:cNvPr>
          <p:cNvSpPr/>
          <p:nvPr/>
        </p:nvSpPr>
        <p:spPr>
          <a:xfrm>
            <a:off x="5555054" y="4476054"/>
            <a:ext cx="236113" cy="183919"/>
          </a:xfrm>
          <a:prstGeom prst="flowChartDecisi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mj-lt"/>
              <a:ea typeface="+mn-ea"/>
              <a:cs typeface="+mn-cs"/>
            </a:endParaRPr>
          </a:p>
        </p:txBody>
      </p:sp>
      <p:sp>
        <p:nvSpPr>
          <p:cNvPr id="80" name="Flowchart: Decision 79">
            <a:extLst>
              <a:ext uri="{FF2B5EF4-FFF2-40B4-BE49-F238E27FC236}">
                <a16:creationId xmlns:a16="http://schemas.microsoft.com/office/drawing/2014/main" id="{62C10A66-8FCE-EDAF-4E97-69386AECDF2A}"/>
              </a:ext>
            </a:extLst>
          </p:cNvPr>
          <p:cNvSpPr/>
          <p:nvPr/>
        </p:nvSpPr>
        <p:spPr>
          <a:xfrm>
            <a:off x="11629739" y="5816714"/>
            <a:ext cx="236113" cy="183919"/>
          </a:xfrm>
          <a:prstGeom prst="flowChartDecisi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mj-lt"/>
              <a:ea typeface="+mn-ea"/>
              <a:cs typeface="+mn-cs"/>
            </a:endParaRPr>
          </a:p>
        </p:txBody>
      </p:sp>
      <p:sp>
        <p:nvSpPr>
          <p:cNvPr id="8" name="Rectangle: Rounded Corners 7">
            <a:extLst>
              <a:ext uri="{FF2B5EF4-FFF2-40B4-BE49-F238E27FC236}">
                <a16:creationId xmlns:a16="http://schemas.microsoft.com/office/drawing/2014/main" id="{16B9F317-BEF6-2235-5C3D-FA0A92E45BA9}"/>
              </a:ext>
            </a:extLst>
          </p:cNvPr>
          <p:cNvSpPr/>
          <p:nvPr/>
        </p:nvSpPr>
        <p:spPr>
          <a:xfrm>
            <a:off x="15020" y="5256734"/>
            <a:ext cx="2201840" cy="16089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cxnSp>
        <p:nvCxnSpPr>
          <p:cNvPr id="33" name="Straight Connector 32">
            <a:extLst>
              <a:ext uri="{FF2B5EF4-FFF2-40B4-BE49-F238E27FC236}">
                <a16:creationId xmlns:a16="http://schemas.microsoft.com/office/drawing/2014/main" id="{028323F8-6005-4A4D-86B9-56E2C127D88B}"/>
              </a:ext>
            </a:extLst>
          </p:cNvPr>
          <p:cNvCxnSpPr>
            <a:cxnSpLocks/>
          </p:cNvCxnSpPr>
          <p:nvPr/>
        </p:nvCxnSpPr>
        <p:spPr>
          <a:xfrm>
            <a:off x="10694344" y="1356177"/>
            <a:ext cx="0" cy="5437142"/>
          </a:xfrm>
          <a:prstGeom prst="line">
            <a:avLst/>
          </a:prstGeom>
          <a:ln w="317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53420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Pilot Update</a:t>
            </a:r>
            <a:endParaRPr lang="en-US" sz="4000" dirty="0">
              <a:solidFill>
                <a:srgbClr val="0070C0"/>
              </a:solidFill>
              <a:latin typeface="+mn-lt"/>
              <a:ea typeface="Calibri" panose="020F0502020204030204" pitchFamily="34" charset="0"/>
            </a:endParaRP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lstStyle/>
          <a:p>
            <a:pPr algn="l"/>
            <a:r>
              <a:rPr lang="en-US" dirty="0"/>
              <a:t>Maria Michaels </a:t>
            </a:r>
          </a:p>
          <a:p>
            <a:pPr algn="l"/>
            <a:endParaRPr lang="en-US" dirty="0"/>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43092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3E151-0AE4-4B40-ADC1-F5E3A99FAD67}"/>
              </a:ext>
            </a:extLst>
          </p:cNvPr>
          <p:cNvSpPr>
            <a:spLocks noGrp="1"/>
          </p:cNvSpPr>
          <p:nvPr>
            <p:ph type="title"/>
          </p:nvPr>
        </p:nvSpPr>
        <p:spPr>
          <a:xfrm>
            <a:off x="450905" y="239001"/>
            <a:ext cx="10515600" cy="725545"/>
          </a:xfrm>
        </p:spPr>
        <p:txBody>
          <a:bodyPr>
            <a:normAutofit/>
          </a:bodyPr>
          <a:lstStyle/>
          <a:p>
            <a:r>
              <a:rPr lang="en-US" dirty="0">
                <a:solidFill>
                  <a:srgbClr val="0070C0"/>
                </a:solidFill>
              </a:rPr>
              <a:t>Real-World Pilot #1: Chronic Hepatitis C Surveillance</a:t>
            </a:r>
          </a:p>
        </p:txBody>
      </p:sp>
      <p:sp>
        <p:nvSpPr>
          <p:cNvPr id="3" name="Content Placeholder 2">
            <a:extLst>
              <a:ext uri="{FF2B5EF4-FFF2-40B4-BE49-F238E27FC236}">
                <a16:creationId xmlns:a16="http://schemas.microsoft.com/office/drawing/2014/main" id="{FC3F19C9-5496-4769-8FA0-C18D53BED127}"/>
              </a:ext>
            </a:extLst>
          </p:cNvPr>
          <p:cNvSpPr>
            <a:spLocks noGrp="1"/>
          </p:cNvSpPr>
          <p:nvPr>
            <p:ph sz="half" idx="2"/>
          </p:nvPr>
        </p:nvSpPr>
        <p:spPr>
          <a:xfrm>
            <a:off x="836611" y="1090671"/>
            <a:ext cx="11006522" cy="5637488"/>
          </a:xfrm>
        </p:spPr>
        <p:txBody>
          <a:bodyPr>
            <a:normAutofit fontScale="92500" lnSpcReduction="10000"/>
          </a:bodyPr>
          <a:lstStyle/>
          <a:p>
            <a:r>
              <a:rPr lang="en-US" sz="2600" dirty="0">
                <a:solidFill>
                  <a:schemeClr val="tx1"/>
                </a:solidFill>
              </a:rPr>
              <a:t>Pilot Objectives:</a:t>
            </a:r>
          </a:p>
          <a:p>
            <a:pPr lvl="1"/>
            <a:r>
              <a:rPr lang="en-US" b="1" dirty="0"/>
              <a:t>Apply</a:t>
            </a:r>
            <a:r>
              <a:rPr lang="en-US" b="0" dirty="0"/>
              <a:t> RA IG in real-world setting to continue learnings from HL7® FHIR® Connectathons</a:t>
            </a:r>
          </a:p>
          <a:p>
            <a:pPr lvl="1"/>
            <a:r>
              <a:rPr lang="en-US" b="1" dirty="0"/>
              <a:t>Demonstrate</a:t>
            </a:r>
            <a:r>
              <a:rPr lang="en-US" b="0" dirty="0"/>
              <a:t> RA IG can facilitate data exchange using FHIR® across multiple EHR platforms and can be used by different types of health care organizations</a:t>
            </a:r>
          </a:p>
          <a:p>
            <a:pPr lvl="1"/>
            <a:r>
              <a:rPr lang="en-US" b="1" dirty="0"/>
              <a:t>Evaluate </a:t>
            </a:r>
            <a:r>
              <a:rPr lang="en-US" b="0" dirty="0"/>
              <a:t>quantitative (e.g., completeness, timeliness, accuracy) and qualitative (e.g., perceptions of using an approach like MedMorph before and after implementation, organizational buy-in) aspects of the pilot</a:t>
            </a:r>
          </a:p>
          <a:p>
            <a:r>
              <a:rPr lang="en-US" sz="2600" dirty="0">
                <a:solidFill>
                  <a:schemeClr val="tx1"/>
                </a:solidFill>
              </a:rPr>
              <a:t>Pilot Design:</a:t>
            </a:r>
            <a:endParaRPr lang="en-US" sz="2600" b="0" dirty="0">
              <a:solidFill>
                <a:schemeClr val="tx1"/>
              </a:solidFill>
            </a:endParaRPr>
          </a:p>
          <a:p>
            <a:pPr lvl="1"/>
            <a:r>
              <a:rPr lang="en-US" i="1" dirty="0"/>
              <a:t>Data senders</a:t>
            </a:r>
          </a:p>
          <a:p>
            <a:pPr lvl="2"/>
            <a:r>
              <a:rPr lang="en-US" sz="2200" dirty="0"/>
              <a:t>Different clinical site types (e.g., academic medical center, FQHC, specialty clinic) on three different EHR platforms – Currently recruiting clinical sites / EHR vendors</a:t>
            </a:r>
          </a:p>
          <a:p>
            <a:pPr lvl="1"/>
            <a:r>
              <a:rPr lang="en-US" i="1" dirty="0"/>
              <a:t>Data receivers</a:t>
            </a:r>
          </a:p>
          <a:p>
            <a:pPr lvl="2"/>
            <a:r>
              <a:rPr lang="en-US" sz="2200" dirty="0"/>
              <a:t>Public Health Agency – New York City Department of Health and Mental Hygiene</a:t>
            </a:r>
          </a:p>
          <a:p>
            <a:pPr lvl="2"/>
            <a:r>
              <a:rPr lang="en-US" sz="2200" dirty="0"/>
              <a:t>Research Organization – Westat</a:t>
            </a:r>
            <a:endParaRPr lang="en-US" dirty="0">
              <a:solidFill>
                <a:schemeClr val="tx1"/>
              </a:solidFill>
            </a:endParaRPr>
          </a:p>
          <a:p>
            <a:r>
              <a:rPr lang="en-US" sz="2600" dirty="0">
                <a:solidFill>
                  <a:schemeClr val="tx1"/>
                </a:solidFill>
              </a:rPr>
              <a:t>Content: </a:t>
            </a:r>
          </a:p>
          <a:p>
            <a:pPr lvl="1"/>
            <a:r>
              <a:rPr lang="en-US" sz="2600" b="0" dirty="0">
                <a:solidFill>
                  <a:schemeClr val="tx1"/>
                </a:solidFill>
              </a:rPr>
              <a:t>Uses the electronic initial case report (eICR) data as described in the eCR FHIR® IG</a:t>
            </a:r>
            <a:endParaRPr lang="en-US" b="0" dirty="0">
              <a:solidFill>
                <a:schemeClr val="tx1"/>
              </a:solidFill>
            </a:endParaRPr>
          </a:p>
        </p:txBody>
      </p:sp>
    </p:spTree>
    <p:extLst>
      <p:ext uri="{BB962C8B-B14F-4D97-AF65-F5344CB8AC3E}">
        <p14:creationId xmlns:p14="http://schemas.microsoft.com/office/powerpoint/2010/main" val="939660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AE7107-953A-47B5-9636-84C36584414B}"/>
              </a:ext>
            </a:extLst>
          </p:cNvPr>
          <p:cNvSpPr>
            <a:spLocks noGrp="1"/>
          </p:cNvSpPr>
          <p:nvPr>
            <p:ph type="title"/>
          </p:nvPr>
        </p:nvSpPr>
        <p:spPr>
          <a:xfrm>
            <a:off x="209652" y="-151898"/>
            <a:ext cx="11982348" cy="874988"/>
          </a:xfrm>
        </p:spPr>
        <p:txBody>
          <a:bodyPr>
            <a:normAutofit/>
          </a:bodyPr>
          <a:lstStyle/>
          <a:p>
            <a:r>
              <a:rPr lang="en-US" sz="3600" dirty="0"/>
              <a:t>MedMorph Abstract Model of Actors and Systems - Updates</a:t>
            </a:r>
          </a:p>
        </p:txBody>
      </p:sp>
      <p:sp>
        <p:nvSpPr>
          <p:cNvPr id="6" name="TextBox 5">
            <a:extLst>
              <a:ext uri="{FF2B5EF4-FFF2-40B4-BE49-F238E27FC236}">
                <a16:creationId xmlns:a16="http://schemas.microsoft.com/office/drawing/2014/main" id="{876B466E-53C8-491A-ADFA-FB2C5E32E405}"/>
              </a:ext>
            </a:extLst>
          </p:cNvPr>
          <p:cNvSpPr txBox="1"/>
          <p:nvPr/>
        </p:nvSpPr>
        <p:spPr>
          <a:xfrm>
            <a:off x="209652" y="6626864"/>
            <a:ext cx="11982348" cy="307777"/>
          </a:xfrm>
          <a:prstGeom prst="rect">
            <a:avLst/>
          </a:prstGeom>
          <a:noFill/>
        </p:spPr>
        <p:txBody>
          <a:bodyPr wrap="square">
            <a:spAutoFit/>
          </a:bodyPr>
          <a:lstStyle/>
          <a:p>
            <a:r>
              <a:rPr lang="en-US" sz="1400" dirty="0"/>
              <a:t>V1 of </a:t>
            </a:r>
            <a:r>
              <a:rPr lang="en-US" sz="1400" dirty="0" err="1"/>
              <a:t>MedMorph</a:t>
            </a:r>
            <a:r>
              <a:rPr lang="en-US" sz="1400" dirty="0"/>
              <a:t> RA IG will publish soon – </a:t>
            </a:r>
            <a:r>
              <a:rPr lang="en-US" sz="1400" dirty="0">
                <a:hlinkClick r:id="rId2"/>
              </a:rPr>
              <a:t>http://build.fhir.org/ig/HL7/fhir-medmorph/usecases.html#interactions-between-medmorph-actors-and-systems</a:t>
            </a:r>
            <a:r>
              <a:rPr lang="en-US" sz="1400" dirty="0"/>
              <a:t> </a:t>
            </a:r>
          </a:p>
        </p:txBody>
      </p:sp>
      <p:sp>
        <p:nvSpPr>
          <p:cNvPr id="66" name="TextBox 65">
            <a:extLst>
              <a:ext uri="{FF2B5EF4-FFF2-40B4-BE49-F238E27FC236}">
                <a16:creationId xmlns:a16="http://schemas.microsoft.com/office/drawing/2014/main" id="{EF21CE62-081C-4DDD-80DE-187E8B82D537}"/>
              </a:ext>
            </a:extLst>
          </p:cNvPr>
          <p:cNvSpPr txBox="1"/>
          <p:nvPr/>
        </p:nvSpPr>
        <p:spPr>
          <a:xfrm>
            <a:off x="9407146" y="1077886"/>
            <a:ext cx="2689374" cy="1261884"/>
          </a:xfrm>
          <a:prstGeom prst="rect">
            <a:avLst/>
          </a:prstGeom>
          <a:solidFill>
            <a:srgbClr val="D7E2DC"/>
          </a:solidFill>
          <a:ln w="38100">
            <a:solidFill>
              <a:srgbClr val="00606B"/>
            </a:solidFill>
          </a:ln>
        </p:spPr>
        <p:txBody>
          <a:bodyPr wrap="square" rtlCol="0">
            <a:spAutoFit/>
          </a:bodyPr>
          <a:lstStyle/>
          <a:p>
            <a:pPr algn="ctr"/>
            <a:r>
              <a:rPr lang="en-US" sz="2000" b="1" dirty="0"/>
              <a:t>KEY FEATURE of MedMorph RA: </a:t>
            </a:r>
          </a:p>
          <a:p>
            <a:pPr algn="ctr"/>
            <a:r>
              <a:rPr lang="en-US" b="1" dirty="0"/>
              <a:t>Architecture is decoupled from content</a:t>
            </a:r>
          </a:p>
        </p:txBody>
      </p:sp>
      <p:sp>
        <p:nvSpPr>
          <p:cNvPr id="5" name="Rectangle 4">
            <a:extLst>
              <a:ext uri="{FF2B5EF4-FFF2-40B4-BE49-F238E27FC236}">
                <a16:creationId xmlns:a16="http://schemas.microsoft.com/office/drawing/2014/main" id="{ACE72BB5-2829-45AE-A2B6-6E375E92C97B}"/>
              </a:ext>
            </a:extLst>
          </p:cNvPr>
          <p:cNvSpPr/>
          <p:nvPr/>
        </p:nvSpPr>
        <p:spPr>
          <a:xfrm>
            <a:off x="9407146" y="2694285"/>
            <a:ext cx="2689374" cy="3693319"/>
          </a:xfrm>
          <a:prstGeom prst="rect">
            <a:avLst/>
          </a:prstGeom>
          <a:solidFill>
            <a:schemeClr val="tx2"/>
          </a:solidFill>
          <a:ln>
            <a:solidFill>
              <a:srgbClr val="6666FF"/>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The abstract model of actors and systems is used to define the common workflows identified in the use cases, which include: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Provisioning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prstClr val="white"/>
                </a:solidFill>
                <a:latin typeface="Calibri" panose="020F0502020204030204"/>
                <a:cs typeface="Arial" panose="020B0604020202020204" pitchFamily="34" charset="0"/>
              </a:rPr>
              <a:t>Notification</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a:p>
            <a:pPr marL="285750" lvl="0" indent="-285750">
              <a:buFont typeface="Arial" panose="020B0604020202020204" pitchFamily="34" charset="0"/>
              <a:buChar char="•"/>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Data Collection and Submission Report Creation</a:t>
            </a:r>
          </a:p>
          <a:p>
            <a:pPr marL="285750" lvl="0" indent="-285750">
              <a:buFont typeface="Arial" panose="020B0604020202020204" pitchFamily="34" charset="0"/>
              <a:buChar char="•"/>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Data </a:t>
            </a:r>
            <a:r>
              <a:rPr lang="en-US" b="1" dirty="0">
                <a:solidFill>
                  <a:prstClr val="white"/>
                </a:solidFill>
                <a:cs typeface="Arial" panose="020B0604020202020204" pitchFamily="34" charset="0"/>
              </a:rPr>
              <a:t>Submission</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a:p>
            <a:pPr marL="285750" lvl="0" indent="-285750">
              <a:buFont typeface="Arial" panose="020B0604020202020204" pitchFamily="34" charset="0"/>
              <a:buChar char="•"/>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Receiving Response/ </a:t>
            </a:r>
            <a:r>
              <a:rPr lang="en-US" b="1" dirty="0">
                <a:solidFill>
                  <a:prstClr val="white"/>
                </a:solidFill>
                <a:cs typeface="Arial" panose="020B0604020202020204" pitchFamily="34" charset="0"/>
              </a:rPr>
              <a:t>Acknowledgement</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grpSp>
        <p:nvGrpSpPr>
          <p:cNvPr id="156" name="Group 155">
            <a:extLst>
              <a:ext uri="{FF2B5EF4-FFF2-40B4-BE49-F238E27FC236}">
                <a16:creationId xmlns:a16="http://schemas.microsoft.com/office/drawing/2014/main" id="{1AE4767F-3DEB-4E21-B2E4-0F841A34F17E}"/>
              </a:ext>
            </a:extLst>
          </p:cNvPr>
          <p:cNvGrpSpPr/>
          <p:nvPr/>
        </p:nvGrpSpPr>
        <p:grpSpPr>
          <a:xfrm>
            <a:off x="207213" y="417302"/>
            <a:ext cx="9231711" cy="6232281"/>
            <a:chOff x="1694066" y="439127"/>
            <a:chExt cx="9231711" cy="6232281"/>
          </a:xfrm>
        </p:grpSpPr>
        <p:sp>
          <p:nvSpPr>
            <p:cNvPr id="157" name="Rectangle 156">
              <a:extLst>
                <a:ext uri="{FF2B5EF4-FFF2-40B4-BE49-F238E27FC236}">
                  <a16:creationId xmlns:a16="http://schemas.microsoft.com/office/drawing/2014/main" id="{445E5E9D-5162-4A0D-8FB8-F195F9F8B1BB}"/>
                </a:ext>
              </a:extLst>
            </p:cNvPr>
            <p:cNvSpPr/>
            <p:nvPr/>
          </p:nvSpPr>
          <p:spPr>
            <a:xfrm>
              <a:off x="1694066" y="555281"/>
              <a:ext cx="3868164" cy="5750412"/>
            </a:xfrm>
            <a:prstGeom prst="rect">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cxnSp>
          <p:nvCxnSpPr>
            <p:cNvPr id="158" name="Straight Arrow Connector 157">
              <a:extLst>
                <a:ext uri="{FF2B5EF4-FFF2-40B4-BE49-F238E27FC236}">
                  <a16:creationId xmlns:a16="http://schemas.microsoft.com/office/drawing/2014/main" id="{A738A070-D7CE-4D96-83AB-1ED703D3C3CB}"/>
                </a:ext>
              </a:extLst>
            </p:cNvPr>
            <p:cNvCxnSpPr>
              <a:cxnSpLocks/>
            </p:cNvCxnSpPr>
            <p:nvPr/>
          </p:nvCxnSpPr>
          <p:spPr>
            <a:xfrm>
              <a:off x="5412394" y="4739618"/>
              <a:ext cx="15673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9" name="Rectangle 158">
              <a:extLst>
                <a:ext uri="{FF2B5EF4-FFF2-40B4-BE49-F238E27FC236}">
                  <a16:creationId xmlns:a16="http://schemas.microsoft.com/office/drawing/2014/main" id="{DE355C5E-C639-4CB2-A12E-A81809818A08}"/>
                </a:ext>
              </a:extLst>
            </p:cNvPr>
            <p:cNvSpPr/>
            <p:nvPr/>
          </p:nvSpPr>
          <p:spPr>
            <a:xfrm>
              <a:off x="3572182" y="626746"/>
              <a:ext cx="1811459" cy="106966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Data Source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(e.g., EHR, HIE)</a:t>
              </a:r>
              <a:r>
                <a:rPr kumimoji="0" lang="en-US" sz="14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p>
          </p:txBody>
        </p:sp>
        <p:sp>
          <p:nvSpPr>
            <p:cNvPr id="160" name="Rectangle 159">
              <a:extLst>
                <a:ext uri="{FF2B5EF4-FFF2-40B4-BE49-F238E27FC236}">
                  <a16:creationId xmlns:a16="http://schemas.microsoft.com/office/drawing/2014/main" id="{9257016B-A7FE-4A68-B8D6-9EB26E1A8C41}"/>
                </a:ext>
              </a:extLst>
            </p:cNvPr>
            <p:cNvSpPr/>
            <p:nvPr/>
          </p:nvSpPr>
          <p:spPr>
            <a:xfrm>
              <a:off x="7305537" y="768261"/>
              <a:ext cx="1530153" cy="186156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Knowledge Artifact Repository (KAR)</a:t>
              </a: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161" name="Picture 11">
              <a:extLst>
                <a:ext uri="{FF2B5EF4-FFF2-40B4-BE49-F238E27FC236}">
                  <a16:creationId xmlns:a16="http://schemas.microsoft.com/office/drawing/2014/main" id="{FDDDEE62-3A7B-46AF-9BA2-CCF4ADA826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1267" y="815429"/>
              <a:ext cx="1017213" cy="6827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62" name="Rectangle 161">
              <a:extLst>
                <a:ext uri="{FF2B5EF4-FFF2-40B4-BE49-F238E27FC236}">
                  <a16:creationId xmlns:a16="http://schemas.microsoft.com/office/drawing/2014/main" id="{7BAEFE00-8FD5-487C-80AF-56C7D3CBC63E}"/>
                </a:ext>
              </a:extLst>
            </p:cNvPr>
            <p:cNvSpPr/>
            <p:nvPr/>
          </p:nvSpPr>
          <p:spPr>
            <a:xfrm>
              <a:off x="3605304" y="3440025"/>
              <a:ext cx="1811459" cy="146446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Health Data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Exchange App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(HDEA)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(MedMorph’s backend services app)</a:t>
              </a:r>
            </a:p>
          </p:txBody>
        </p:sp>
        <p:sp>
          <p:nvSpPr>
            <p:cNvPr id="163" name="Rectangle 162">
              <a:extLst>
                <a:ext uri="{FF2B5EF4-FFF2-40B4-BE49-F238E27FC236}">
                  <a16:creationId xmlns:a16="http://schemas.microsoft.com/office/drawing/2014/main" id="{4C2C135E-9F8A-495E-9F9A-D979F3101269}"/>
                </a:ext>
              </a:extLst>
            </p:cNvPr>
            <p:cNvSpPr/>
            <p:nvPr/>
          </p:nvSpPr>
          <p:spPr>
            <a:xfrm>
              <a:off x="6979762" y="4649842"/>
              <a:ext cx="1352925" cy="84188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Intermediaries/ Trusted Third Party</a:t>
              </a:r>
            </a:p>
          </p:txBody>
        </p:sp>
        <p:sp>
          <p:nvSpPr>
            <p:cNvPr id="164" name="Rectangle 163">
              <a:extLst>
                <a:ext uri="{FF2B5EF4-FFF2-40B4-BE49-F238E27FC236}">
                  <a16:creationId xmlns:a16="http://schemas.microsoft.com/office/drawing/2014/main" id="{D58008B1-3C3E-42B8-859C-761733FCDAAB}"/>
                </a:ext>
              </a:extLst>
            </p:cNvPr>
            <p:cNvSpPr/>
            <p:nvPr/>
          </p:nvSpPr>
          <p:spPr>
            <a:xfrm>
              <a:off x="1748543" y="3447862"/>
              <a:ext cx="812776" cy="127762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Trust Service Provider</a:t>
              </a:r>
            </a:p>
          </p:txBody>
        </p:sp>
        <p:sp>
          <p:nvSpPr>
            <p:cNvPr id="165" name="TextBox 164">
              <a:extLst>
                <a:ext uri="{FF2B5EF4-FFF2-40B4-BE49-F238E27FC236}">
                  <a16:creationId xmlns:a16="http://schemas.microsoft.com/office/drawing/2014/main" id="{7F6AE6E1-F458-4EA5-A42A-DE8056364DD4}"/>
                </a:ext>
              </a:extLst>
            </p:cNvPr>
            <p:cNvSpPr txBox="1"/>
            <p:nvPr/>
          </p:nvSpPr>
          <p:spPr>
            <a:xfrm>
              <a:off x="1918466" y="1512762"/>
              <a:ext cx="58702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Provider</a:t>
              </a:r>
            </a:p>
          </p:txBody>
        </p:sp>
        <p:sp>
          <p:nvSpPr>
            <p:cNvPr id="166" name="Rectangle 165">
              <a:extLst>
                <a:ext uri="{FF2B5EF4-FFF2-40B4-BE49-F238E27FC236}">
                  <a16:creationId xmlns:a16="http://schemas.microsoft.com/office/drawing/2014/main" id="{19D02F63-287F-41CA-A71C-145DD486B385}"/>
                </a:ext>
              </a:extLst>
            </p:cNvPr>
            <p:cNvSpPr/>
            <p:nvPr/>
          </p:nvSpPr>
          <p:spPr>
            <a:xfrm>
              <a:off x="9454897" y="3036710"/>
              <a:ext cx="1282018" cy="267669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Data Receiver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(e.g.,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Public Health Agency,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Research Organization</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167" name="Straight Arrow Connector 166">
              <a:extLst>
                <a:ext uri="{FF2B5EF4-FFF2-40B4-BE49-F238E27FC236}">
                  <a16:creationId xmlns:a16="http://schemas.microsoft.com/office/drawing/2014/main" id="{91AD05C6-75FD-4ECE-80BC-FEB16F51425A}"/>
                </a:ext>
              </a:extLst>
            </p:cNvPr>
            <p:cNvCxnSpPr>
              <a:cxnSpLocks/>
              <a:stCxn id="161" idx="3"/>
              <a:endCxn id="159" idx="1"/>
            </p:cNvCxnSpPr>
            <p:nvPr/>
          </p:nvCxnSpPr>
          <p:spPr>
            <a:xfrm>
              <a:off x="2818480" y="1156823"/>
              <a:ext cx="753702" cy="4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F04EEA80-705D-48A2-9465-DA066833CCD0}"/>
                </a:ext>
              </a:extLst>
            </p:cNvPr>
            <p:cNvSpPr txBox="1"/>
            <p:nvPr/>
          </p:nvSpPr>
          <p:spPr>
            <a:xfrm>
              <a:off x="2911794" y="681240"/>
              <a:ext cx="657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Updates/Sign off</a:t>
              </a:r>
            </a:p>
          </p:txBody>
        </p:sp>
        <p:cxnSp>
          <p:nvCxnSpPr>
            <p:cNvPr id="169" name="Straight Arrow Connector 168">
              <a:extLst>
                <a:ext uri="{FF2B5EF4-FFF2-40B4-BE49-F238E27FC236}">
                  <a16:creationId xmlns:a16="http://schemas.microsoft.com/office/drawing/2014/main" id="{2CE57E7C-9AC5-4C8E-B371-77C214968709}"/>
                </a:ext>
              </a:extLst>
            </p:cNvPr>
            <p:cNvCxnSpPr>
              <a:cxnSpLocks/>
            </p:cNvCxnSpPr>
            <p:nvPr/>
          </p:nvCxnSpPr>
          <p:spPr>
            <a:xfrm>
              <a:off x="4066853" y="1705393"/>
              <a:ext cx="0" cy="1727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386FAC45-AF1C-497D-98CD-6C83ECA0AFD6}"/>
                </a:ext>
              </a:extLst>
            </p:cNvPr>
            <p:cNvCxnSpPr>
              <a:cxnSpLocks/>
            </p:cNvCxnSpPr>
            <p:nvPr/>
          </p:nvCxnSpPr>
          <p:spPr>
            <a:xfrm flipH="1" flipV="1">
              <a:off x="4411872" y="1696410"/>
              <a:ext cx="9284" cy="17514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1" name="Elbow Connector 50">
              <a:extLst>
                <a:ext uri="{FF2B5EF4-FFF2-40B4-BE49-F238E27FC236}">
                  <a16:creationId xmlns:a16="http://schemas.microsoft.com/office/drawing/2014/main" id="{4FEC55D0-7C5C-4D30-817D-818B0A2F779C}"/>
                </a:ext>
              </a:extLst>
            </p:cNvPr>
            <p:cNvCxnSpPr>
              <a:cxnSpLocks/>
            </p:cNvCxnSpPr>
            <p:nvPr/>
          </p:nvCxnSpPr>
          <p:spPr>
            <a:xfrm flipV="1">
              <a:off x="5418120" y="2629476"/>
              <a:ext cx="3034774" cy="1304980"/>
            </a:xfrm>
            <a:prstGeom prst="bentConnector3">
              <a:avLst>
                <a:gd name="adj1" fmla="val 10003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2" name="Elbow Connector 54">
              <a:extLst>
                <a:ext uri="{FF2B5EF4-FFF2-40B4-BE49-F238E27FC236}">
                  <a16:creationId xmlns:a16="http://schemas.microsoft.com/office/drawing/2014/main" id="{1F65E340-D3C8-4BF6-8D82-551065082B79}"/>
                </a:ext>
              </a:extLst>
            </p:cNvPr>
            <p:cNvCxnSpPr>
              <a:cxnSpLocks/>
              <a:stCxn id="160" idx="2"/>
            </p:cNvCxnSpPr>
            <p:nvPr/>
          </p:nvCxnSpPr>
          <p:spPr>
            <a:xfrm rot="5400000">
              <a:off x="6197975" y="1865891"/>
              <a:ext cx="1108701" cy="263657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3" name="Elbow Connector 75">
              <a:extLst>
                <a:ext uri="{FF2B5EF4-FFF2-40B4-BE49-F238E27FC236}">
                  <a16:creationId xmlns:a16="http://schemas.microsoft.com/office/drawing/2014/main" id="{27894C4B-12C3-46C6-9701-F25F8E266E35}"/>
                </a:ext>
              </a:extLst>
            </p:cNvPr>
            <p:cNvCxnSpPr>
              <a:cxnSpLocks/>
            </p:cNvCxnSpPr>
            <p:nvPr/>
          </p:nvCxnSpPr>
          <p:spPr>
            <a:xfrm rot="10800000">
              <a:off x="5307136" y="4908309"/>
              <a:ext cx="1672626" cy="258999"/>
            </a:xfrm>
            <a:prstGeom prst="bentConnector3">
              <a:avLst>
                <a:gd name="adj1" fmla="val 10011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4" name="Elbow Connector 83">
              <a:extLst>
                <a:ext uri="{FF2B5EF4-FFF2-40B4-BE49-F238E27FC236}">
                  <a16:creationId xmlns:a16="http://schemas.microsoft.com/office/drawing/2014/main" id="{19AD47D0-3C37-4E6E-8AEC-74ED29664EDC}"/>
                </a:ext>
              </a:extLst>
            </p:cNvPr>
            <p:cNvCxnSpPr>
              <a:cxnSpLocks/>
            </p:cNvCxnSpPr>
            <p:nvPr/>
          </p:nvCxnSpPr>
          <p:spPr>
            <a:xfrm flipH="1">
              <a:off x="2561320" y="4313542"/>
              <a:ext cx="103680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F1E227B3-ABA9-428A-9B9F-1C1C911422C0}"/>
                </a:ext>
              </a:extLst>
            </p:cNvPr>
            <p:cNvCxnSpPr>
              <a:cxnSpLocks/>
            </p:cNvCxnSpPr>
            <p:nvPr/>
          </p:nvCxnSpPr>
          <p:spPr>
            <a:xfrm>
              <a:off x="5415459" y="4141941"/>
              <a:ext cx="4039438" cy="10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6" name="TextBox 175">
              <a:extLst>
                <a:ext uri="{FF2B5EF4-FFF2-40B4-BE49-F238E27FC236}">
                  <a16:creationId xmlns:a16="http://schemas.microsoft.com/office/drawing/2014/main" id="{C08BBD96-D1AE-4E09-B1B2-10023675E157}"/>
                </a:ext>
              </a:extLst>
            </p:cNvPr>
            <p:cNvSpPr txBox="1"/>
            <p:nvPr/>
          </p:nvSpPr>
          <p:spPr>
            <a:xfrm>
              <a:off x="8068770" y="3929386"/>
              <a:ext cx="76337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Report</a:t>
              </a:r>
            </a:p>
          </p:txBody>
        </p:sp>
        <p:sp>
          <p:nvSpPr>
            <p:cNvPr id="177" name="TextBox 176">
              <a:extLst>
                <a:ext uri="{FF2B5EF4-FFF2-40B4-BE49-F238E27FC236}">
                  <a16:creationId xmlns:a16="http://schemas.microsoft.com/office/drawing/2014/main" id="{2EE1A7AD-2479-4831-8028-FD8397BBFE28}"/>
                </a:ext>
              </a:extLst>
            </p:cNvPr>
            <p:cNvSpPr txBox="1"/>
            <p:nvPr/>
          </p:nvSpPr>
          <p:spPr>
            <a:xfrm>
              <a:off x="2508681" y="4361673"/>
              <a:ext cx="10285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Report with Identifiable Data</a:t>
              </a:r>
            </a:p>
          </p:txBody>
        </p:sp>
        <p:sp>
          <p:nvSpPr>
            <p:cNvPr id="178" name="TextBox 177">
              <a:extLst>
                <a:ext uri="{FF2B5EF4-FFF2-40B4-BE49-F238E27FC236}">
                  <a16:creationId xmlns:a16="http://schemas.microsoft.com/office/drawing/2014/main" id="{F6184A96-C76D-468E-8349-65EF6F4154A1}"/>
                </a:ext>
              </a:extLst>
            </p:cNvPr>
            <p:cNvSpPr txBox="1"/>
            <p:nvPr/>
          </p:nvSpPr>
          <p:spPr>
            <a:xfrm>
              <a:off x="2508107" y="2890904"/>
              <a:ext cx="979755"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Report with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De-Identified/</a:t>
              </a:r>
              <a:br>
                <a:rPr kumimoji="0" lang="en-US" sz="9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9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Pseudonymized/</a:t>
              </a:r>
              <a:br>
                <a:rPr kumimoji="0" lang="en-US" sz="9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9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Anonymized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Data</a:t>
              </a:r>
            </a:p>
          </p:txBody>
        </p:sp>
        <p:cxnSp>
          <p:nvCxnSpPr>
            <p:cNvPr id="179" name="Straight Arrow Connector 178">
              <a:extLst>
                <a:ext uri="{FF2B5EF4-FFF2-40B4-BE49-F238E27FC236}">
                  <a16:creationId xmlns:a16="http://schemas.microsoft.com/office/drawing/2014/main" id="{96F9B216-5490-4E51-8D59-E1FBE53EEE45}"/>
                </a:ext>
              </a:extLst>
            </p:cNvPr>
            <p:cNvCxnSpPr>
              <a:cxnSpLocks/>
            </p:cNvCxnSpPr>
            <p:nvPr/>
          </p:nvCxnSpPr>
          <p:spPr>
            <a:xfrm flipV="1">
              <a:off x="5258238" y="1705393"/>
              <a:ext cx="0" cy="1727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0" name="TextBox 179">
              <a:extLst>
                <a:ext uri="{FF2B5EF4-FFF2-40B4-BE49-F238E27FC236}">
                  <a16:creationId xmlns:a16="http://schemas.microsoft.com/office/drawing/2014/main" id="{1E875CA6-39F2-4D53-95B4-8F97F692FDF1}"/>
                </a:ext>
              </a:extLst>
            </p:cNvPr>
            <p:cNvSpPr txBox="1"/>
            <p:nvPr/>
          </p:nvSpPr>
          <p:spPr>
            <a:xfrm rot="5400000">
              <a:off x="4917579" y="2234821"/>
              <a:ext cx="10102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9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9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Report Response</a:t>
              </a:r>
            </a:p>
          </p:txBody>
        </p:sp>
        <p:sp>
          <p:nvSpPr>
            <p:cNvPr id="181" name="Rectangle 180">
              <a:extLst>
                <a:ext uri="{FF2B5EF4-FFF2-40B4-BE49-F238E27FC236}">
                  <a16:creationId xmlns:a16="http://schemas.microsoft.com/office/drawing/2014/main" id="{B49A5829-7881-46BC-BFD2-B811F95EEA1C}"/>
                </a:ext>
              </a:extLst>
            </p:cNvPr>
            <p:cNvSpPr/>
            <p:nvPr/>
          </p:nvSpPr>
          <p:spPr>
            <a:xfrm>
              <a:off x="6181388" y="4251072"/>
              <a:ext cx="984565"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Report Response</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182" name="Straight Arrow Connector 181">
              <a:extLst>
                <a:ext uri="{FF2B5EF4-FFF2-40B4-BE49-F238E27FC236}">
                  <a16:creationId xmlns:a16="http://schemas.microsoft.com/office/drawing/2014/main" id="{82A03B9C-C6B8-4F90-B35F-3913F742ACBE}"/>
                </a:ext>
              </a:extLst>
            </p:cNvPr>
            <p:cNvCxnSpPr>
              <a:cxnSpLocks/>
            </p:cNvCxnSpPr>
            <p:nvPr/>
          </p:nvCxnSpPr>
          <p:spPr>
            <a:xfrm flipH="1">
              <a:off x="5422950" y="4425530"/>
              <a:ext cx="40319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3" name="Elbow Connector 25">
              <a:extLst>
                <a:ext uri="{FF2B5EF4-FFF2-40B4-BE49-F238E27FC236}">
                  <a16:creationId xmlns:a16="http://schemas.microsoft.com/office/drawing/2014/main" id="{049AF30C-D84F-4F42-A826-6953F4AE1424}"/>
                </a:ext>
              </a:extLst>
            </p:cNvPr>
            <p:cNvCxnSpPr>
              <a:cxnSpLocks/>
            </p:cNvCxnSpPr>
            <p:nvPr/>
          </p:nvCxnSpPr>
          <p:spPr>
            <a:xfrm>
              <a:off x="8332687" y="4859297"/>
              <a:ext cx="11222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4" name="Elbow Connector 38">
              <a:extLst>
                <a:ext uri="{FF2B5EF4-FFF2-40B4-BE49-F238E27FC236}">
                  <a16:creationId xmlns:a16="http://schemas.microsoft.com/office/drawing/2014/main" id="{4A44E0CF-FF94-4BF8-A950-D2CC2AF48EFF}"/>
                </a:ext>
              </a:extLst>
            </p:cNvPr>
            <p:cNvCxnSpPr>
              <a:cxnSpLocks/>
            </p:cNvCxnSpPr>
            <p:nvPr/>
          </p:nvCxnSpPr>
          <p:spPr>
            <a:xfrm>
              <a:off x="8323132" y="5347118"/>
              <a:ext cx="1131765" cy="1270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27BC9574-DFD0-468D-A307-DB83BA74CD9A}"/>
                </a:ext>
              </a:extLst>
            </p:cNvPr>
            <p:cNvSpPr txBox="1"/>
            <p:nvPr/>
          </p:nvSpPr>
          <p:spPr>
            <a:xfrm>
              <a:off x="7011627" y="3733512"/>
              <a:ext cx="143882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Knowledge Artifact Query</a:t>
              </a:r>
            </a:p>
          </p:txBody>
        </p:sp>
        <p:sp>
          <p:nvSpPr>
            <p:cNvPr id="186" name="TextBox 185">
              <a:extLst>
                <a:ext uri="{FF2B5EF4-FFF2-40B4-BE49-F238E27FC236}">
                  <a16:creationId xmlns:a16="http://schemas.microsoft.com/office/drawing/2014/main" id="{FF2F5785-79E1-4E94-8FD4-FB3028F818D5}"/>
                </a:ext>
              </a:extLst>
            </p:cNvPr>
            <p:cNvSpPr txBox="1"/>
            <p:nvPr/>
          </p:nvSpPr>
          <p:spPr>
            <a:xfrm>
              <a:off x="1916562" y="6095510"/>
              <a:ext cx="211052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Data Source Organization</a:t>
              </a:r>
            </a:p>
          </p:txBody>
        </p:sp>
        <p:cxnSp>
          <p:nvCxnSpPr>
            <p:cNvPr id="187" name="Elbow Connector 7">
              <a:extLst>
                <a:ext uri="{FF2B5EF4-FFF2-40B4-BE49-F238E27FC236}">
                  <a16:creationId xmlns:a16="http://schemas.microsoft.com/office/drawing/2014/main" id="{88A8CBE5-E993-4935-AD87-EA42C1D2F4A5}"/>
                </a:ext>
              </a:extLst>
            </p:cNvPr>
            <p:cNvCxnSpPr>
              <a:cxnSpLocks/>
              <a:stCxn id="166" idx="0"/>
            </p:cNvCxnSpPr>
            <p:nvPr/>
          </p:nvCxnSpPr>
          <p:spPr>
            <a:xfrm rot="16200000" flipV="1">
              <a:off x="9125118" y="2065922"/>
              <a:ext cx="688150" cy="125342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8" name="Elbow Connector 53">
              <a:extLst>
                <a:ext uri="{FF2B5EF4-FFF2-40B4-BE49-F238E27FC236}">
                  <a16:creationId xmlns:a16="http://schemas.microsoft.com/office/drawing/2014/main" id="{AC8D356C-6ED3-4580-B57D-EAB2B2088BB5}"/>
                </a:ext>
              </a:extLst>
            </p:cNvPr>
            <p:cNvCxnSpPr>
              <a:cxnSpLocks/>
            </p:cNvCxnSpPr>
            <p:nvPr/>
          </p:nvCxnSpPr>
          <p:spPr>
            <a:xfrm flipH="1">
              <a:off x="5383641" y="1009178"/>
              <a:ext cx="1889676"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9" name="Elbow Connector 55">
              <a:extLst>
                <a:ext uri="{FF2B5EF4-FFF2-40B4-BE49-F238E27FC236}">
                  <a16:creationId xmlns:a16="http://schemas.microsoft.com/office/drawing/2014/main" id="{7424A1DC-936F-4139-9157-DC4DDE3FD0CB}"/>
                </a:ext>
              </a:extLst>
            </p:cNvPr>
            <p:cNvCxnSpPr>
              <a:cxnSpLocks/>
            </p:cNvCxnSpPr>
            <p:nvPr/>
          </p:nvCxnSpPr>
          <p:spPr>
            <a:xfrm rot="10800000" flipV="1">
              <a:off x="5422952" y="2625652"/>
              <a:ext cx="2075128" cy="867963"/>
            </a:xfrm>
            <a:prstGeom prst="bentConnector3">
              <a:avLst>
                <a:gd name="adj1" fmla="val -307"/>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190" name="TextBox 189">
              <a:extLst>
                <a:ext uri="{FF2B5EF4-FFF2-40B4-BE49-F238E27FC236}">
                  <a16:creationId xmlns:a16="http://schemas.microsoft.com/office/drawing/2014/main" id="{C8BCA30F-EE0D-4460-BEFA-D4155D40C07A}"/>
                </a:ext>
              </a:extLst>
            </p:cNvPr>
            <p:cNvSpPr txBox="1"/>
            <p:nvPr/>
          </p:nvSpPr>
          <p:spPr>
            <a:xfrm>
              <a:off x="5829074" y="1105404"/>
              <a:ext cx="184731"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91" name="TextBox 190">
              <a:extLst>
                <a:ext uri="{FF2B5EF4-FFF2-40B4-BE49-F238E27FC236}">
                  <a16:creationId xmlns:a16="http://schemas.microsoft.com/office/drawing/2014/main" id="{289B4704-6839-47B9-BA64-3D32489D48EA}"/>
                </a:ext>
              </a:extLst>
            </p:cNvPr>
            <p:cNvSpPr txBox="1"/>
            <p:nvPr/>
          </p:nvSpPr>
          <p:spPr>
            <a:xfrm>
              <a:off x="5563142" y="692576"/>
              <a:ext cx="12056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Knowledge Artifact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 Notification</a:t>
              </a:r>
            </a:p>
          </p:txBody>
        </p:sp>
        <p:sp>
          <p:nvSpPr>
            <p:cNvPr id="192" name="TextBox 191">
              <a:extLst>
                <a:ext uri="{FF2B5EF4-FFF2-40B4-BE49-F238E27FC236}">
                  <a16:creationId xmlns:a16="http://schemas.microsoft.com/office/drawing/2014/main" id="{FCB87B3E-5338-43E2-B358-37C127BB13A4}"/>
                </a:ext>
              </a:extLst>
            </p:cNvPr>
            <p:cNvSpPr txBox="1"/>
            <p:nvPr/>
          </p:nvSpPr>
          <p:spPr>
            <a:xfrm>
              <a:off x="5745488" y="3165916"/>
              <a:ext cx="11837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Knowledge Artifact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 Notification</a:t>
              </a:r>
            </a:p>
          </p:txBody>
        </p:sp>
        <p:cxnSp>
          <p:nvCxnSpPr>
            <p:cNvPr id="193" name="Straight Arrow Connector 192">
              <a:extLst>
                <a:ext uri="{FF2B5EF4-FFF2-40B4-BE49-F238E27FC236}">
                  <a16:creationId xmlns:a16="http://schemas.microsoft.com/office/drawing/2014/main" id="{315CFA73-413F-4980-ACBE-A0D8E7D04309}"/>
                </a:ext>
              </a:extLst>
            </p:cNvPr>
            <p:cNvCxnSpPr>
              <a:cxnSpLocks/>
            </p:cNvCxnSpPr>
            <p:nvPr/>
          </p:nvCxnSpPr>
          <p:spPr>
            <a:xfrm flipH="1" flipV="1">
              <a:off x="3676476" y="1696410"/>
              <a:ext cx="18748" cy="17359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4" name="TextBox 193">
              <a:extLst>
                <a:ext uri="{FF2B5EF4-FFF2-40B4-BE49-F238E27FC236}">
                  <a16:creationId xmlns:a16="http://schemas.microsoft.com/office/drawing/2014/main" id="{E33BF713-318D-4262-AF34-1CE1E48ED44E}"/>
                </a:ext>
              </a:extLst>
            </p:cNvPr>
            <p:cNvSpPr txBox="1"/>
            <p:nvPr/>
          </p:nvSpPr>
          <p:spPr>
            <a:xfrm>
              <a:off x="7624195" y="3354741"/>
              <a:ext cx="184731"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95" name="TextBox 194">
              <a:extLst>
                <a:ext uri="{FF2B5EF4-FFF2-40B4-BE49-F238E27FC236}">
                  <a16:creationId xmlns:a16="http://schemas.microsoft.com/office/drawing/2014/main" id="{ED54D259-94F1-4441-A685-3EAEE8CA7E55}"/>
                </a:ext>
              </a:extLst>
            </p:cNvPr>
            <p:cNvSpPr txBox="1"/>
            <p:nvPr/>
          </p:nvSpPr>
          <p:spPr>
            <a:xfrm>
              <a:off x="7185504" y="2694943"/>
              <a:ext cx="184731"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96" name="TextBox 195">
              <a:extLst>
                <a:ext uri="{FF2B5EF4-FFF2-40B4-BE49-F238E27FC236}">
                  <a16:creationId xmlns:a16="http://schemas.microsoft.com/office/drawing/2014/main" id="{D589D6CC-FB78-47CE-B0FC-8A81C1ECA317}"/>
                </a:ext>
              </a:extLst>
            </p:cNvPr>
            <p:cNvSpPr txBox="1"/>
            <p:nvPr/>
          </p:nvSpPr>
          <p:spPr>
            <a:xfrm>
              <a:off x="6174033" y="3558595"/>
              <a:ext cx="203056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Knowledge Artifact Query Response</a:t>
              </a:r>
            </a:p>
          </p:txBody>
        </p:sp>
        <p:sp>
          <p:nvSpPr>
            <p:cNvPr id="197" name="TextBox 196">
              <a:extLst>
                <a:ext uri="{FF2B5EF4-FFF2-40B4-BE49-F238E27FC236}">
                  <a16:creationId xmlns:a16="http://schemas.microsoft.com/office/drawing/2014/main" id="{0BF85EDB-5E9A-42F9-82C5-AA1192257367}"/>
                </a:ext>
              </a:extLst>
            </p:cNvPr>
            <p:cNvSpPr txBox="1"/>
            <p:nvPr/>
          </p:nvSpPr>
          <p:spPr>
            <a:xfrm rot="5400000">
              <a:off x="3467765" y="2566456"/>
              <a:ext cx="1370888"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Subscription Notification</a:t>
              </a:r>
            </a:p>
          </p:txBody>
        </p:sp>
        <p:sp>
          <p:nvSpPr>
            <p:cNvPr id="198" name="TextBox 197">
              <a:extLst>
                <a:ext uri="{FF2B5EF4-FFF2-40B4-BE49-F238E27FC236}">
                  <a16:creationId xmlns:a16="http://schemas.microsoft.com/office/drawing/2014/main" id="{2FA19B68-7A36-40AC-9261-5CB9EEAEB905}"/>
                </a:ext>
              </a:extLst>
            </p:cNvPr>
            <p:cNvSpPr txBox="1"/>
            <p:nvPr/>
          </p:nvSpPr>
          <p:spPr>
            <a:xfrm rot="5400000">
              <a:off x="3150566" y="2318901"/>
              <a:ext cx="120738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Subscription Creation</a:t>
              </a:r>
            </a:p>
          </p:txBody>
        </p:sp>
        <p:cxnSp>
          <p:nvCxnSpPr>
            <p:cNvPr id="199" name="Straight Arrow Connector 198">
              <a:extLst>
                <a:ext uri="{FF2B5EF4-FFF2-40B4-BE49-F238E27FC236}">
                  <a16:creationId xmlns:a16="http://schemas.microsoft.com/office/drawing/2014/main" id="{BB4FA803-DAD7-4633-9D5C-B1E50888CD90}"/>
                </a:ext>
              </a:extLst>
            </p:cNvPr>
            <p:cNvCxnSpPr>
              <a:cxnSpLocks/>
            </p:cNvCxnSpPr>
            <p:nvPr/>
          </p:nvCxnSpPr>
          <p:spPr>
            <a:xfrm flipV="1">
              <a:off x="4844411" y="1705393"/>
              <a:ext cx="0" cy="1727012"/>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200" name="TextBox 199">
              <a:extLst>
                <a:ext uri="{FF2B5EF4-FFF2-40B4-BE49-F238E27FC236}">
                  <a16:creationId xmlns:a16="http://schemas.microsoft.com/office/drawing/2014/main" id="{95FE99AB-A59D-4A84-91EC-3FE16B46BB73}"/>
                </a:ext>
              </a:extLst>
            </p:cNvPr>
            <p:cNvSpPr txBox="1"/>
            <p:nvPr/>
          </p:nvSpPr>
          <p:spPr>
            <a:xfrm rot="5400000">
              <a:off x="4289051" y="2561841"/>
              <a:ext cx="127996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Queries Response</a:t>
              </a:r>
            </a:p>
          </p:txBody>
        </p:sp>
        <p:sp>
          <p:nvSpPr>
            <p:cNvPr id="201" name="TextBox 200">
              <a:extLst>
                <a:ext uri="{FF2B5EF4-FFF2-40B4-BE49-F238E27FC236}">
                  <a16:creationId xmlns:a16="http://schemas.microsoft.com/office/drawing/2014/main" id="{EE0E88F2-F312-48BA-A864-FBCFE182D16D}"/>
                </a:ext>
              </a:extLst>
            </p:cNvPr>
            <p:cNvSpPr txBox="1"/>
            <p:nvPr/>
          </p:nvSpPr>
          <p:spPr>
            <a:xfrm>
              <a:off x="6142230" y="4523509"/>
              <a:ext cx="76337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Report</a:t>
              </a:r>
            </a:p>
          </p:txBody>
        </p:sp>
        <p:sp>
          <p:nvSpPr>
            <p:cNvPr id="202" name="Rectangle 201">
              <a:extLst>
                <a:ext uri="{FF2B5EF4-FFF2-40B4-BE49-F238E27FC236}">
                  <a16:creationId xmlns:a16="http://schemas.microsoft.com/office/drawing/2014/main" id="{0B2D0A2B-0C1C-4F6A-B5BD-105BD0DAAD17}"/>
                </a:ext>
              </a:extLst>
            </p:cNvPr>
            <p:cNvSpPr/>
            <p:nvPr/>
          </p:nvSpPr>
          <p:spPr>
            <a:xfrm>
              <a:off x="5602719" y="4848931"/>
              <a:ext cx="73015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Report Response</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03" name="TextBox 202">
              <a:extLst>
                <a:ext uri="{FF2B5EF4-FFF2-40B4-BE49-F238E27FC236}">
                  <a16:creationId xmlns:a16="http://schemas.microsoft.com/office/drawing/2014/main" id="{FC359045-2BE3-4032-81F4-454DA52BF89F}"/>
                </a:ext>
              </a:extLst>
            </p:cNvPr>
            <p:cNvSpPr txBox="1"/>
            <p:nvPr/>
          </p:nvSpPr>
          <p:spPr>
            <a:xfrm>
              <a:off x="8889392" y="4562092"/>
              <a:ext cx="55595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Report</a:t>
              </a:r>
            </a:p>
          </p:txBody>
        </p:sp>
        <p:sp>
          <p:nvSpPr>
            <p:cNvPr id="204" name="Rectangle 203">
              <a:extLst>
                <a:ext uri="{FF2B5EF4-FFF2-40B4-BE49-F238E27FC236}">
                  <a16:creationId xmlns:a16="http://schemas.microsoft.com/office/drawing/2014/main" id="{27579FC8-542E-486F-B6C4-A1E56C9A39FC}"/>
                </a:ext>
              </a:extLst>
            </p:cNvPr>
            <p:cNvSpPr/>
            <p:nvPr/>
          </p:nvSpPr>
          <p:spPr>
            <a:xfrm>
              <a:off x="8441356" y="5047549"/>
              <a:ext cx="1033217"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Report Response</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205" name="Straight Arrow Connector 204">
              <a:extLst>
                <a:ext uri="{FF2B5EF4-FFF2-40B4-BE49-F238E27FC236}">
                  <a16:creationId xmlns:a16="http://schemas.microsoft.com/office/drawing/2014/main" id="{5A54B4DD-6F59-43B0-BE41-01622724D066}"/>
                </a:ext>
              </a:extLst>
            </p:cNvPr>
            <p:cNvCxnSpPr>
              <a:cxnSpLocks/>
            </p:cNvCxnSpPr>
            <p:nvPr/>
          </p:nvCxnSpPr>
          <p:spPr>
            <a:xfrm flipV="1">
              <a:off x="2578927" y="3740224"/>
              <a:ext cx="1036803" cy="12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A8FCFAD3-E10B-4048-A3EB-2D2F31A7B84E}"/>
                </a:ext>
              </a:extLst>
            </p:cNvPr>
            <p:cNvSpPr txBox="1"/>
            <p:nvPr/>
          </p:nvSpPr>
          <p:spPr>
            <a:xfrm>
              <a:off x="10232858" y="579475"/>
              <a:ext cx="184731"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07" name="TextBox 206">
              <a:extLst>
                <a:ext uri="{FF2B5EF4-FFF2-40B4-BE49-F238E27FC236}">
                  <a16:creationId xmlns:a16="http://schemas.microsoft.com/office/drawing/2014/main" id="{2250C0E7-F7A0-477F-9695-4802DCFD6D44}"/>
                </a:ext>
              </a:extLst>
            </p:cNvPr>
            <p:cNvSpPr txBox="1"/>
            <p:nvPr/>
          </p:nvSpPr>
          <p:spPr>
            <a:xfrm rot="5400000">
              <a:off x="4098770" y="2503552"/>
              <a:ext cx="835485"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Queries</a:t>
              </a:r>
            </a:p>
          </p:txBody>
        </p:sp>
        <p:sp>
          <p:nvSpPr>
            <p:cNvPr id="208" name="Rectangle 207">
              <a:extLst>
                <a:ext uri="{FF2B5EF4-FFF2-40B4-BE49-F238E27FC236}">
                  <a16:creationId xmlns:a16="http://schemas.microsoft.com/office/drawing/2014/main" id="{3462CAA9-7002-472C-9FB7-37A044D47B9D}"/>
                </a:ext>
              </a:extLst>
            </p:cNvPr>
            <p:cNvSpPr/>
            <p:nvPr/>
          </p:nvSpPr>
          <p:spPr>
            <a:xfrm>
              <a:off x="3783272" y="5732871"/>
              <a:ext cx="1393706" cy="45152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Local Data Mart</a:t>
              </a:r>
            </a:p>
          </p:txBody>
        </p:sp>
        <p:sp>
          <p:nvSpPr>
            <p:cNvPr id="209" name="TextBox 208">
              <a:extLst>
                <a:ext uri="{FF2B5EF4-FFF2-40B4-BE49-F238E27FC236}">
                  <a16:creationId xmlns:a16="http://schemas.microsoft.com/office/drawing/2014/main" id="{922AEC6E-9FC7-4B08-992F-B560E9C7C122}"/>
                </a:ext>
              </a:extLst>
            </p:cNvPr>
            <p:cNvSpPr txBox="1"/>
            <p:nvPr/>
          </p:nvSpPr>
          <p:spPr>
            <a:xfrm>
              <a:off x="2901957" y="5122738"/>
              <a:ext cx="102857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Populate Local Data Mart with Data Extracted from Data Source</a:t>
              </a:r>
            </a:p>
          </p:txBody>
        </p:sp>
        <p:cxnSp>
          <p:nvCxnSpPr>
            <p:cNvPr id="210" name="Elbow Connector 83">
              <a:extLst>
                <a:ext uri="{FF2B5EF4-FFF2-40B4-BE49-F238E27FC236}">
                  <a16:creationId xmlns:a16="http://schemas.microsoft.com/office/drawing/2014/main" id="{D15C72CE-CCC8-4159-AB55-6A8A8E2833FF}"/>
                </a:ext>
              </a:extLst>
            </p:cNvPr>
            <p:cNvCxnSpPr>
              <a:cxnSpLocks/>
            </p:cNvCxnSpPr>
            <p:nvPr/>
          </p:nvCxnSpPr>
          <p:spPr>
            <a:xfrm>
              <a:off x="3880778" y="4896776"/>
              <a:ext cx="0" cy="8360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1" name="Elbow Connector 83">
              <a:extLst>
                <a:ext uri="{FF2B5EF4-FFF2-40B4-BE49-F238E27FC236}">
                  <a16:creationId xmlns:a16="http://schemas.microsoft.com/office/drawing/2014/main" id="{248EDA2B-1C38-4A17-8ADA-9CB266E860C3}"/>
                </a:ext>
              </a:extLst>
            </p:cNvPr>
            <p:cNvCxnSpPr>
              <a:cxnSpLocks/>
            </p:cNvCxnSpPr>
            <p:nvPr/>
          </p:nvCxnSpPr>
          <p:spPr>
            <a:xfrm flipV="1">
              <a:off x="5046504" y="4896775"/>
              <a:ext cx="227" cy="8360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2" name="TextBox 211">
              <a:extLst>
                <a:ext uri="{FF2B5EF4-FFF2-40B4-BE49-F238E27FC236}">
                  <a16:creationId xmlns:a16="http://schemas.microsoft.com/office/drawing/2014/main" id="{7CEC6C86-09C2-439D-B42E-5E893D62A18C}"/>
                </a:ext>
              </a:extLst>
            </p:cNvPr>
            <p:cNvSpPr txBox="1"/>
            <p:nvPr/>
          </p:nvSpPr>
          <p:spPr>
            <a:xfrm>
              <a:off x="4048199" y="5137227"/>
              <a:ext cx="108787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Acknowledgement</a:t>
              </a:r>
            </a:p>
          </p:txBody>
        </p:sp>
        <p:sp>
          <p:nvSpPr>
            <p:cNvPr id="213" name="Rectangle 212">
              <a:extLst>
                <a:ext uri="{FF2B5EF4-FFF2-40B4-BE49-F238E27FC236}">
                  <a16:creationId xmlns:a16="http://schemas.microsoft.com/office/drawing/2014/main" id="{76E5BE80-9B86-44B8-9348-4377553AB1F7}"/>
                </a:ext>
              </a:extLst>
            </p:cNvPr>
            <p:cNvSpPr/>
            <p:nvPr/>
          </p:nvSpPr>
          <p:spPr>
            <a:xfrm>
              <a:off x="6986869" y="5966126"/>
              <a:ext cx="1366455" cy="50389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TTP Hosted Data Mart</a:t>
              </a:r>
            </a:p>
          </p:txBody>
        </p:sp>
        <p:cxnSp>
          <p:nvCxnSpPr>
            <p:cNvPr id="214" name="Elbow Connector 25">
              <a:extLst>
                <a:ext uri="{FF2B5EF4-FFF2-40B4-BE49-F238E27FC236}">
                  <a16:creationId xmlns:a16="http://schemas.microsoft.com/office/drawing/2014/main" id="{C42AD0F6-9518-4987-B78A-8B26C038CCF6}"/>
                </a:ext>
              </a:extLst>
            </p:cNvPr>
            <p:cNvCxnSpPr>
              <a:cxnSpLocks/>
            </p:cNvCxnSpPr>
            <p:nvPr/>
          </p:nvCxnSpPr>
          <p:spPr>
            <a:xfrm>
              <a:off x="7366976" y="5491731"/>
              <a:ext cx="0" cy="466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5" name="Elbow Connector 25">
              <a:extLst>
                <a:ext uri="{FF2B5EF4-FFF2-40B4-BE49-F238E27FC236}">
                  <a16:creationId xmlns:a16="http://schemas.microsoft.com/office/drawing/2014/main" id="{247CF452-909F-4432-B234-CF9C4CD619DD}"/>
                </a:ext>
              </a:extLst>
            </p:cNvPr>
            <p:cNvCxnSpPr>
              <a:cxnSpLocks/>
            </p:cNvCxnSpPr>
            <p:nvPr/>
          </p:nvCxnSpPr>
          <p:spPr>
            <a:xfrm flipV="1">
              <a:off x="7903651" y="5491731"/>
              <a:ext cx="0" cy="4443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6" name="TextBox 215">
              <a:extLst>
                <a:ext uri="{FF2B5EF4-FFF2-40B4-BE49-F238E27FC236}">
                  <a16:creationId xmlns:a16="http://schemas.microsoft.com/office/drawing/2014/main" id="{EF98D6B4-B842-4223-87D2-C19DD794FD04}"/>
                </a:ext>
              </a:extLst>
            </p:cNvPr>
            <p:cNvSpPr txBox="1"/>
            <p:nvPr/>
          </p:nvSpPr>
          <p:spPr>
            <a:xfrm>
              <a:off x="6922586" y="5705253"/>
              <a:ext cx="55595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Report</a:t>
              </a:r>
            </a:p>
          </p:txBody>
        </p:sp>
        <p:sp>
          <p:nvSpPr>
            <p:cNvPr id="217" name="Rectangle 216">
              <a:extLst>
                <a:ext uri="{FF2B5EF4-FFF2-40B4-BE49-F238E27FC236}">
                  <a16:creationId xmlns:a16="http://schemas.microsoft.com/office/drawing/2014/main" id="{704209B1-9714-43B8-806B-482EC820CA23}"/>
                </a:ext>
              </a:extLst>
            </p:cNvPr>
            <p:cNvSpPr/>
            <p:nvPr/>
          </p:nvSpPr>
          <p:spPr>
            <a:xfrm>
              <a:off x="7858521" y="5478306"/>
              <a:ext cx="71050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Report Response</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18" name="Rectangle 217">
              <a:extLst>
                <a:ext uri="{FF2B5EF4-FFF2-40B4-BE49-F238E27FC236}">
                  <a16:creationId xmlns:a16="http://schemas.microsoft.com/office/drawing/2014/main" id="{2AD0ABCE-9BEA-4BCB-B371-F134D3756B12}"/>
                </a:ext>
              </a:extLst>
            </p:cNvPr>
            <p:cNvSpPr/>
            <p:nvPr/>
          </p:nvSpPr>
          <p:spPr>
            <a:xfrm>
              <a:off x="7215350" y="439127"/>
              <a:ext cx="1733037" cy="23443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19" name="TextBox 218">
              <a:extLst>
                <a:ext uri="{FF2B5EF4-FFF2-40B4-BE49-F238E27FC236}">
                  <a16:creationId xmlns:a16="http://schemas.microsoft.com/office/drawing/2014/main" id="{5D5E6F95-A04A-42FF-9D0D-F7894FF30297}"/>
                </a:ext>
              </a:extLst>
            </p:cNvPr>
            <p:cNvSpPr txBox="1"/>
            <p:nvPr/>
          </p:nvSpPr>
          <p:spPr>
            <a:xfrm>
              <a:off x="7368415" y="507501"/>
              <a:ext cx="153015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Organization Hosting KAR</a:t>
              </a:r>
            </a:p>
          </p:txBody>
        </p:sp>
        <p:sp>
          <p:nvSpPr>
            <p:cNvPr id="220" name="Rectangle 219">
              <a:extLst>
                <a:ext uri="{FF2B5EF4-FFF2-40B4-BE49-F238E27FC236}">
                  <a16:creationId xmlns:a16="http://schemas.microsoft.com/office/drawing/2014/main" id="{0DF11A88-EE82-465C-9CD9-CA43D2738FFD}"/>
                </a:ext>
              </a:extLst>
            </p:cNvPr>
            <p:cNvSpPr/>
            <p:nvPr/>
          </p:nvSpPr>
          <p:spPr>
            <a:xfrm>
              <a:off x="9349144" y="2924593"/>
              <a:ext cx="1458678" cy="3128519"/>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21" name="TextBox 220">
              <a:extLst>
                <a:ext uri="{FF2B5EF4-FFF2-40B4-BE49-F238E27FC236}">
                  <a16:creationId xmlns:a16="http://schemas.microsoft.com/office/drawing/2014/main" id="{0A9232D8-D673-45CC-988B-CCCA5DB07B01}"/>
                </a:ext>
              </a:extLst>
            </p:cNvPr>
            <p:cNvSpPr txBox="1"/>
            <p:nvPr/>
          </p:nvSpPr>
          <p:spPr>
            <a:xfrm>
              <a:off x="9328993" y="5775146"/>
              <a:ext cx="159678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Data Receiver Organization</a:t>
              </a:r>
            </a:p>
          </p:txBody>
        </p:sp>
        <p:sp>
          <p:nvSpPr>
            <p:cNvPr id="222" name="Rectangle 221">
              <a:extLst>
                <a:ext uri="{FF2B5EF4-FFF2-40B4-BE49-F238E27FC236}">
                  <a16:creationId xmlns:a16="http://schemas.microsoft.com/office/drawing/2014/main" id="{A444E62C-213E-4C3B-A6C9-5F38E29980AE}"/>
                </a:ext>
              </a:extLst>
            </p:cNvPr>
            <p:cNvSpPr/>
            <p:nvPr/>
          </p:nvSpPr>
          <p:spPr>
            <a:xfrm flipH="1">
              <a:off x="6857961" y="4550138"/>
              <a:ext cx="1624271" cy="212127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23" name="TextBox 222">
              <a:extLst>
                <a:ext uri="{FF2B5EF4-FFF2-40B4-BE49-F238E27FC236}">
                  <a16:creationId xmlns:a16="http://schemas.microsoft.com/office/drawing/2014/main" id="{D4A2F83A-9B92-464B-BF06-88F08785F1E6}"/>
                </a:ext>
              </a:extLst>
            </p:cNvPr>
            <p:cNvSpPr txBox="1"/>
            <p:nvPr/>
          </p:nvSpPr>
          <p:spPr>
            <a:xfrm>
              <a:off x="7096419" y="6440575"/>
              <a:ext cx="118252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Trusted Third Party</a:t>
              </a:r>
            </a:p>
          </p:txBody>
        </p:sp>
      </p:grpSp>
      <p:sp>
        <p:nvSpPr>
          <p:cNvPr id="224" name="TextBox 223">
            <a:extLst>
              <a:ext uri="{FF2B5EF4-FFF2-40B4-BE49-F238E27FC236}">
                <a16:creationId xmlns:a16="http://schemas.microsoft.com/office/drawing/2014/main" id="{C2F6080C-C8F0-4DCE-BB64-FBA391ACDEB8}"/>
              </a:ext>
            </a:extLst>
          </p:cNvPr>
          <p:cNvSpPr txBox="1"/>
          <p:nvPr/>
        </p:nvSpPr>
        <p:spPr>
          <a:xfrm>
            <a:off x="7583707" y="1992720"/>
            <a:ext cx="11795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Create/Update Knowledge Artifact</a:t>
            </a:r>
          </a:p>
        </p:txBody>
      </p:sp>
      <p:sp>
        <p:nvSpPr>
          <p:cNvPr id="225" name="Arrow: Right 224">
            <a:extLst>
              <a:ext uri="{FF2B5EF4-FFF2-40B4-BE49-F238E27FC236}">
                <a16:creationId xmlns:a16="http://schemas.microsoft.com/office/drawing/2014/main" id="{6A963E4D-0B7D-4828-8532-A9F5EED1FDFB}"/>
              </a:ext>
            </a:extLst>
          </p:cNvPr>
          <p:cNvSpPr/>
          <p:nvPr/>
        </p:nvSpPr>
        <p:spPr>
          <a:xfrm rot="5400000">
            <a:off x="2682207" y="500395"/>
            <a:ext cx="525777" cy="3728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Arrow: Right 225">
            <a:extLst>
              <a:ext uri="{FF2B5EF4-FFF2-40B4-BE49-F238E27FC236}">
                <a16:creationId xmlns:a16="http://schemas.microsoft.com/office/drawing/2014/main" id="{403BFB1B-10FF-4BD7-A34F-BE236E91D18C}"/>
              </a:ext>
            </a:extLst>
          </p:cNvPr>
          <p:cNvSpPr/>
          <p:nvPr/>
        </p:nvSpPr>
        <p:spPr>
          <a:xfrm rot="5400000">
            <a:off x="8532569" y="2846122"/>
            <a:ext cx="525777" cy="3728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Arrow: Right 226">
            <a:extLst>
              <a:ext uri="{FF2B5EF4-FFF2-40B4-BE49-F238E27FC236}">
                <a16:creationId xmlns:a16="http://schemas.microsoft.com/office/drawing/2014/main" id="{CC37D052-C85A-4E99-BA2B-6A4FCB8B4281}"/>
              </a:ext>
            </a:extLst>
          </p:cNvPr>
          <p:cNvSpPr/>
          <p:nvPr/>
        </p:nvSpPr>
        <p:spPr>
          <a:xfrm>
            <a:off x="1889099" y="3826485"/>
            <a:ext cx="525777" cy="3728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TextBox 227">
            <a:extLst>
              <a:ext uri="{FF2B5EF4-FFF2-40B4-BE49-F238E27FC236}">
                <a16:creationId xmlns:a16="http://schemas.microsoft.com/office/drawing/2014/main" id="{56C88238-E9F4-4DFE-A9E3-6B89672ED5FC}"/>
              </a:ext>
            </a:extLst>
          </p:cNvPr>
          <p:cNvSpPr txBox="1"/>
          <p:nvPr/>
        </p:nvSpPr>
        <p:spPr>
          <a:xfrm>
            <a:off x="307857" y="1720877"/>
            <a:ext cx="1575932" cy="1077218"/>
          </a:xfrm>
          <a:prstGeom prst="rect">
            <a:avLst/>
          </a:prstGeom>
          <a:solidFill>
            <a:srgbClr val="D7E2DC"/>
          </a:solidFill>
          <a:ln w="38100">
            <a:solidFill>
              <a:srgbClr val="00606B"/>
            </a:solidFill>
          </a:ln>
        </p:spPr>
        <p:txBody>
          <a:bodyPr wrap="square" rtlCol="0">
            <a:spAutoFit/>
          </a:bodyPr>
          <a:lstStyle/>
          <a:p>
            <a:pPr algn="ctr"/>
            <a:r>
              <a:rPr lang="en-US" sz="1600" b="1" dirty="0"/>
              <a:t>Can use FHIR R4 API or Bulk FHIR API for Data Queries</a:t>
            </a:r>
            <a:endParaRPr lang="en-US" sz="1400" b="1" dirty="0"/>
          </a:p>
        </p:txBody>
      </p:sp>
    </p:spTree>
    <p:extLst>
      <p:ext uri="{BB962C8B-B14F-4D97-AF65-F5344CB8AC3E}">
        <p14:creationId xmlns:p14="http://schemas.microsoft.com/office/powerpoint/2010/main" val="1074916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CC90E-C50F-4387-957E-C8F6985F6BDA}"/>
              </a:ext>
            </a:extLst>
          </p:cNvPr>
          <p:cNvSpPr>
            <a:spLocks noGrp="1"/>
          </p:cNvSpPr>
          <p:nvPr>
            <p:ph type="title"/>
          </p:nvPr>
        </p:nvSpPr>
        <p:spPr>
          <a:xfrm>
            <a:off x="116315" y="-207820"/>
            <a:ext cx="10802203" cy="1325563"/>
          </a:xfrm>
        </p:spPr>
        <p:txBody>
          <a:bodyPr>
            <a:normAutofit/>
          </a:bodyPr>
          <a:lstStyle/>
          <a:p>
            <a:r>
              <a:rPr lang="en-US" sz="3600" dirty="0">
                <a:latin typeface="Calibri" pitchFamily="34" charset="0"/>
              </a:rPr>
              <a:t>MedMorph Implementation Guides (so far)</a:t>
            </a:r>
          </a:p>
        </p:txBody>
      </p:sp>
      <p:graphicFrame>
        <p:nvGraphicFramePr>
          <p:cNvPr id="5" name="Content Placeholder 4">
            <a:extLst>
              <a:ext uri="{FF2B5EF4-FFF2-40B4-BE49-F238E27FC236}">
                <a16:creationId xmlns:a16="http://schemas.microsoft.com/office/drawing/2014/main" id="{B77297BA-48D5-4E2D-A4ED-A7FBAE5695BD}"/>
              </a:ext>
            </a:extLst>
          </p:cNvPr>
          <p:cNvGraphicFramePr>
            <a:graphicFrameLocks noGrp="1"/>
          </p:cNvGraphicFramePr>
          <p:nvPr>
            <p:ph idx="1"/>
            <p:extLst>
              <p:ext uri="{D42A27DB-BD31-4B8C-83A1-F6EECF244321}">
                <p14:modId xmlns:p14="http://schemas.microsoft.com/office/powerpoint/2010/main" val="2707112029"/>
              </p:ext>
            </p:extLst>
          </p:nvPr>
        </p:nvGraphicFramePr>
        <p:xfrm>
          <a:off x="116315" y="1081472"/>
          <a:ext cx="11904341" cy="3018821"/>
        </p:xfrm>
        <a:graphic>
          <a:graphicData uri="http://schemas.openxmlformats.org/drawingml/2006/table">
            <a:tbl>
              <a:tblPr firstRow="1" bandRow="1">
                <a:tableStyleId>{5C22544A-7EE6-4342-B048-85BDC9FD1C3A}</a:tableStyleId>
              </a:tblPr>
              <a:tblGrid>
                <a:gridCol w="3671914">
                  <a:extLst>
                    <a:ext uri="{9D8B030D-6E8A-4147-A177-3AD203B41FA5}">
                      <a16:colId xmlns:a16="http://schemas.microsoft.com/office/drawing/2014/main" val="638732863"/>
                    </a:ext>
                  </a:extLst>
                </a:gridCol>
                <a:gridCol w="8232427">
                  <a:extLst>
                    <a:ext uri="{9D8B030D-6E8A-4147-A177-3AD203B41FA5}">
                      <a16:colId xmlns:a16="http://schemas.microsoft.com/office/drawing/2014/main" val="2815919684"/>
                    </a:ext>
                  </a:extLst>
                </a:gridCol>
              </a:tblGrid>
              <a:tr h="453421">
                <a:tc>
                  <a:txBody>
                    <a:bodyPr/>
                    <a:lstStyle/>
                    <a:p>
                      <a:pPr algn="ctr"/>
                      <a:r>
                        <a:rPr lang="en-US" sz="2000" dirty="0"/>
                        <a:t>Content IG</a:t>
                      </a:r>
                    </a:p>
                  </a:txBody>
                  <a:tcPr/>
                </a:tc>
                <a:tc>
                  <a:txBody>
                    <a:bodyPr/>
                    <a:lstStyle/>
                    <a:p>
                      <a:pPr algn="ctr"/>
                      <a:r>
                        <a:rPr lang="en-US" sz="2000" dirty="0"/>
                        <a:t>Description</a:t>
                      </a:r>
                    </a:p>
                  </a:txBody>
                  <a:tcPr/>
                </a:tc>
                <a:extLst>
                  <a:ext uri="{0D108BD9-81ED-4DB2-BD59-A6C34878D82A}">
                    <a16:rowId xmlns:a16="http://schemas.microsoft.com/office/drawing/2014/main" val="1408389673"/>
                  </a:ext>
                </a:extLst>
              </a:tr>
              <a:tr h="370840">
                <a:tc>
                  <a:txBody>
                    <a:bodyPr/>
                    <a:lstStyle/>
                    <a:p>
                      <a:r>
                        <a:rPr lang="en-US" sz="1800" b="1" i="0" kern="1200" dirty="0">
                          <a:solidFill>
                            <a:schemeClr val="dk1"/>
                          </a:solidFill>
                          <a:effectLst/>
                          <a:latin typeface="+mn-lt"/>
                          <a:ea typeface="+mn-ea"/>
                          <a:cs typeface="+mn-cs"/>
                          <a:hlinkClick r:id="rId3"/>
                        </a:rPr>
                        <a:t>Health Care Surveys Content Implementation Guide</a:t>
                      </a:r>
                      <a:endParaRPr lang="en-US" dirty="0"/>
                    </a:p>
                  </a:txBody>
                  <a:tcPr/>
                </a:tc>
                <a:tc>
                  <a:txBody>
                    <a:bodyPr/>
                    <a:lstStyle/>
                    <a:p>
                      <a:r>
                        <a:rPr lang="en-US" sz="1800" b="0" i="0" kern="1200" dirty="0">
                          <a:solidFill>
                            <a:schemeClr val="dk1"/>
                          </a:solidFill>
                          <a:effectLst/>
                          <a:latin typeface="+mn-lt"/>
                          <a:ea typeface="+mn-ea"/>
                          <a:cs typeface="+mn-cs"/>
                        </a:rPr>
                        <a:t>Automated data extraction from inpatient and ambulatory EHRs or clinical data repositories. There are 2 user stories:  Ambulatory and Inpatient/ED</a:t>
                      </a:r>
                      <a:endParaRPr lang="en-US" dirty="0"/>
                    </a:p>
                  </a:txBody>
                  <a:tcPr/>
                </a:tc>
                <a:extLst>
                  <a:ext uri="{0D108BD9-81ED-4DB2-BD59-A6C34878D82A}">
                    <a16:rowId xmlns:a16="http://schemas.microsoft.com/office/drawing/2014/main" val="4037507156"/>
                  </a:ext>
                </a:extLst>
              </a:tr>
              <a:tr h="370840">
                <a:tc>
                  <a:txBody>
                    <a:bodyPr/>
                    <a:lstStyle/>
                    <a:p>
                      <a:r>
                        <a:rPr lang="en-US" sz="1800" b="1" i="0" kern="1200" dirty="0">
                          <a:solidFill>
                            <a:schemeClr val="dk1"/>
                          </a:solidFill>
                          <a:effectLst/>
                          <a:latin typeface="+mn-lt"/>
                          <a:ea typeface="+mn-ea"/>
                          <a:cs typeface="+mn-cs"/>
                          <a:hlinkClick r:id="rId4"/>
                        </a:rPr>
                        <a:t>Central Cancer Registry Reporting Content Implementation Guide</a:t>
                      </a:r>
                      <a:endParaRPr lang="en-US" dirty="0"/>
                    </a:p>
                  </a:txBody>
                  <a:tcPr/>
                </a:tc>
                <a:tc>
                  <a:txBody>
                    <a:bodyPr/>
                    <a:lstStyle/>
                    <a:p>
                      <a:r>
                        <a:rPr lang="en-US" sz="1800" b="0" i="0" kern="1200" dirty="0">
                          <a:solidFill>
                            <a:schemeClr val="dk1"/>
                          </a:solidFill>
                          <a:effectLst/>
                          <a:latin typeface="+mn-lt"/>
                          <a:ea typeface="+mn-ea"/>
                          <a:cs typeface="+mn-cs"/>
                        </a:rPr>
                        <a:t>Transmit cancer case information to state Central Cancer Registries. There is 1 user story: Reporting based on specific criteria with an alternate flow to report on every encounter</a:t>
                      </a:r>
                      <a:endParaRPr lang="en-US" dirty="0"/>
                    </a:p>
                  </a:txBody>
                  <a:tcPr/>
                </a:tc>
                <a:extLst>
                  <a:ext uri="{0D108BD9-81ED-4DB2-BD59-A6C34878D82A}">
                    <a16:rowId xmlns:a16="http://schemas.microsoft.com/office/drawing/2014/main" val="1236035643"/>
                  </a:ext>
                </a:extLst>
              </a:tr>
              <a:tr h="472956">
                <a:tc>
                  <a:txBody>
                    <a:bodyPr/>
                    <a:lstStyle/>
                    <a:p>
                      <a:r>
                        <a:rPr lang="en-US" sz="1800" b="1" i="0" kern="1200" dirty="0">
                          <a:solidFill>
                            <a:schemeClr val="dk1"/>
                          </a:solidFill>
                          <a:effectLst/>
                          <a:latin typeface="+mn-lt"/>
                          <a:ea typeface="+mn-ea"/>
                          <a:cs typeface="+mn-cs"/>
                          <a:hlinkClick r:id="rId5"/>
                        </a:rPr>
                        <a:t>MedMorph Research Data Exchange Content Implementation Guide</a:t>
                      </a:r>
                      <a:endParaRPr lang="en-US" dirty="0"/>
                    </a:p>
                  </a:txBody>
                  <a:tcPr/>
                </a:tc>
                <a:tc>
                  <a:txBody>
                    <a:bodyPr/>
                    <a:lstStyle/>
                    <a:p>
                      <a:r>
                        <a:rPr lang="en-US" dirty="0"/>
                        <a:t>Data collection for research. There are 2 user stories: Onboarding a new data partner and requesting data not regularly collected only user story 1: Onboarding was balloted</a:t>
                      </a:r>
                    </a:p>
                  </a:txBody>
                  <a:tcPr/>
                </a:tc>
                <a:extLst>
                  <a:ext uri="{0D108BD9-81ED-4DB2-BD59-A6C34878D82A}">
                    <a16:rowId xmlns:a16="http://schemas.microsoft.com/office/drawing/2014/main" val="82733625"/>
                  </a:ext>
                </a:extLst>
              </a:tr>
              <a:tr h="370840">
                <a:tc>
                  <a:txBody>
                    <a:bodyPr/>
                    <a:lstStyle/>
                    <a:p>
                      <a:r>
                        <a:rPr lang="en-US" b="1" dirty="0">
                          <a:hlinkClick r:id="rId6"/>
                        </a:rPr>
                        <a:t>Hepatitis C Reporting</a:t>
                      </a:r>
                      <a:endParaRPr lang="en-US" b="1" dirty="0"/>
                    </a:p>
                  </a:txBody>
                  <a:tcPr/>
                </a:tc>
                <a:tc>
                  <a:txBody>
                    <a:bodyPr/>
                    <a:lstStyle/>
                    <a:p>
                      <a:r>
                        <a:rPr lang="en-US" dirty="0"/>
                        <a:t>Reusing eCR FHIR IG</a:t>
                      </a:r>
                    </a:p>
                  </a:txBody>
                  <a:tcPr/>
                </a:tc>
                <a:extLst>
                  <a:ext uri="{0D108BD9-81ED-4DB2-BD59-A6C34878D82A}">
                    <a16:rowId xmlns:a16="http://schemas.microsoft.com/office/drawing/2014/main" val="450999297"/>
                  </a:ext>
                </a:extLst>
              </a:tr>
            </a:tbl>
          </a:graphicData>
        </a:graphic>
      </p:graphicFrame>
      <p:graphicFrame>
        <p:nvGraphicFramePr>
          <p:cNvPr id="3" name="Content Placeholder 4">
            <a:extLst>
              <a:ext uri="{FF2B5EF4-FFF2-40B4-BE49-F238E27FC236}">
                <a16:creationId xmlns:a16="http://schemas.microsoft.com/office/drawing/2014/main" id="{270CA54E-4111-419F-E520-9583520CF6F0}"/>
              </a:ext>
            </a:extLst>
          </p:cNvPr>
          <p:cNvGraphicFramePr>
            <a:graphicFrameLocks/>
          </p:cNvGraphicFramePr>
          <p:nvPr/>
        </p:nvGraphicFramePr>
        <p:xfrm>
          <a:off x="116316" y="4885997"/>
          <a:ext cx="11904340" cy="1157726"/>
        </p:xfrm>
        <a:graphic>
          <a:graphicData uri="http://schemas.openxmlformats.org/drawingml/2006/table">
            <a:tbl>
              <a:tblPr firstRow="1" bandRow="1">
                <a:tableStyleId>{5C22544A-7EE6-4342-B048-85BDC9FD1C3A}</a:tableStyleId>
              </a:tblPr>
              <a:tblGrid>
                <a:gridCol w="3650141">
                  <a:extLst>
                    <a:ext uri="{9D8B030D-6E8A-4147-A177-3AD203B41FA5}">
                      <a16:colId xmlns:a16="http://schemas.microsoft.com/office/drawing/2014/main" val="638732863"/>
                    </a:ext>
                  </a:extLst>
                </a:gridCol>
                <a:gridCol w="8254199">
                  <a:extLst>
                    <a:ext uri="{9D8B030D-6E8A-4147-A177-3AD203B41FA5}">
                      <a16:colId xmlns:a16="http://schemas.microsoft.com/office/drawing/2014/main" val="2815919684"/>
                    </a:ext>
                  </a:extLst>
                </a:gridCol>
              </a:tblGrid>
              <a:tr h="517646">
                <a:tc>
                  <a:txBody>
                    <a:bodyPr/>
                    <a:lstStyle/>
                    <a:p>
                      <a:pPr algn="ctr"/>
                      <a:r>
                        <a:rPr lang="en-US" sz="2000" dirty="0"/>
                        <a:t>Reference Architecture</a:t>
                      </a:r>
                    </a:p>
                  </a:txBody>
                  <a:tcPr/>
                </a:tc>
                <a:tc>
                  <a:txBody>
                    <a:bodyPr/>
                    <a:lstStyle/>
                    <a:p>
                      <a:pPr algn="ctr"/>
                      <a:r>
                        <a:rPr lang="en-US" sz="2000" dirty="0"/>
                        <a:t>Description</a:t>
                      </a:r>
                    </a:p>
                  </a:txBody>
                  <a:tcPr/>
                </a:tc>
                <a:extLst>
                  <a:ext uri="{0D108BD9-81ED-4DB2-BD59-A6C34878D82A}">
                    <a16:rowId xmlns:a16="http://schemas.microsoft.com/office/drawing/2014/main" val="1408389673"/>
                  </a:ext>
                </a:extLst>
              </a:tr>
              <a:tr h="370840">
                <a:tc>
                  <a:txBody>
                    <a:bodyPr/>
                    <a:lstStyle/>
                    <a:p>
                      <a:r>
                        <a:rPr lang="en-US" sz="1800" b="1" i="0" kern="1200" dirty="0">
                          <a:solidFill>
                            <a:schemeClr val="dk1"/>
                          </a:solidFill>
                          <a:effectLst/>
                          <a:latin typeface="+mn-lt"/>
                          <a:ea typeface="+mn-ea"/>
                          <a:cs typeface="+mn-cs"/>
                          <a:hlinkClick r:id="rId7"/>
                        </a:rPr>
                        <a:t>MedMorph Reference Architecture Implementation Guide</a:t>
                      </a:r>
                      <a:endParaRPr lang="en-US" dirty="0"/>
                    </a:p>
                  </a:txBody>
                  <a:tcPr/>
                </a:tc>
                <a:tc>
                  <a:txBody>
                    <a:bodyPr/>
                    <a:lstStyle/>
                    <a:p>
                      <a:r>
                        <a:rPr lang="en-US" sz="1800" b="0" i="0" kern="1200" dirty="0">
                          <a:solidFill>
                            <a:schemeClr val="dk1"/>
                          </a:solidFill>
                          <a:effectLst/>
                          <a:latin typeface="+mn-lt"/>
                          <a:ea typeface="+mn-ea"/>
                          <a:cs typeface="+mn-cs"/>
                        </a:rPr>
                        <a:t>A common framework (e.g., actors, systems, FHIR resources, FHIR APIs, FHIR operations, security mechanisms) leveraged by multiple use cases. </a:t>
                      </a:r>
                      <a:endParaRPr lang="en-US" dirty="0"/>
                    </a:p>
                  </a:txBody>
                  <a:tcPr/>
                </a:tc>
                <a:extLst>
                  <a:ext uri="{0D108BD9-81ED-4DB2-BD59-A6C34878D82A}">
                    <a16:rowId xmlns:a16="http://schemas.microsoft.com/office/drawing/2014/main" val="4037507156"/>
                  </a:ext>
                </a:extLst>
              </a:tr>
            </a:tbl>
          </a:graphicData>
        </a:graphic>
      </p:graphicFrame>
      <p:sp>
        <p:nvSpPr>
          <p:cNvPr id="4" name="Arrow: Up 3">
            <a:extLst>
              <a:ext uri="{FF2B5EF4-FFF2-40B4-BE49-F238E27FC236}">
                <a16:creationId xmlns:a16="http://schemas.microsoft.com/office/drawing/2014/main" id="{623788DB-338C-8626-6DCA-6E68C132250E}"/>
              </a:ext>
            </a:extLst>
          </p:cNvPr>
          <p:cNvSpPr/>
          <p:nvPr/>
        </p:nvSpPr>
        <p:spPr>
          <a:xfrm>
            <a:off x="1268045" y="4373631"/>
            <a:ext cx="386861" cy="503738"/>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Up 5">
            <a:extLst>
              <a:ext uri="{FF2B5EF4-FFF2-40B4-BE49-F238E27FC236}">
                <a16:creationId xmlns:a16="http://schemas.microsoft.com/office/drawing/2014/main" id="{415AC325-7246-DA36-7F31-621BC2697039}"/>
              </a:ext>
            </a:extLst>
          </p:cNvPr>
          <p:cNvSpPr/>
          <p:nvPr/>
        </p:nvSpPr>
        <p:spPr>
          <a:xfrm>
            <a:off x="7682914" y="4373631"/>
            <a:ext cx="386861" cy="503738"/>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87229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USCDI</a:t>
            </a:r>
            <a:endParaRPr lang="en-US" sz="4000" dirty="0">
              <a:solidFill>
                <a:srgbClr val="0070C0"/>
              </a:solidFill>
              <a:latin typeface="+mn-lt"/>
              <a:ea typeface="Calibri" panose="020F0502020204030204" pitchFamily="34" charset="0"/>
            </a:endParaRP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lstStyle/>
          <a:p>
            <a:pPr algn="l"/>
            <a:r>
              <a:rPr lang="en-US" dirty="0"/>
              <a:t>Becky Angeles</a:t>
            </a:r>
          </a:p>
          <a:p>
            <a:pPr algn="l"/>
            <a:endParaRPr lang="en-US" dirty="0"/>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8437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5F545-22A6-ED5E-DEE5-DC51BBB1A359}"/>
              </a:ext>
            </a:extLst>
          </p:cNvPr>
          <p:cNvSpPr>
            <a:spLocks noGrp="1"/>
          </p:cNvSpPr>
          <p:nvPr>
            <p:ph type="title"/>
          </p:nvPr>
        </p:nvSpPr>
        <p:spPr/>
        <p:txBody>
          <a:bodyPr>
            <a:normAutofit/>
          </a:bodyPr>
          <a:lstStyle/>
          <a:p>
            <a:r>
              <a:rPr lang="en-US" sz="3600" dirty="0"/>
              <a:t>USCDI</a:t>
            </a:r>
          </a:p>
        </p:txBody>
      </p:sp>
      <p:sp>
        <p:nvSpPr>
          <p:cNvPr id="3" name="Content Placeholder 2">
            <a:extLst>
              <a:ext uri="{FF2B5EF4-FFF2-40B4-BE49-F238E27FC236}">
                <a16:creationId xmlns:a16="http://schemas.microsoft.com/office/drawing/2014/main" id="{69DB17B7-8ED8-FB9B-CC9B-3D02EC482714}"/>
              </a:ext>
            </a:extLst>
          </p:cNvPr>
          <p:cNvSpPr>
            <a:spLocks noGrp="1"/>
          </p:cNvSpPr>
          <p:nvPr>
            <p:ph idx="1"/>
          </p:nvPr>
        </p:nvSpPr>
        <p:spPr>
          <a:xfrm>
            <a:off x="765464" y="1524289"/>
            <a:ext cx="10515600" cy="4351338"/>
          </a:xfrm>
        </p:spPr>
        <p:txBody>
          <a:bodyPr/>
          <a:lstStyle/>
          <a:p>
            <a:r>
              <a:rPr lang="en-US" dirty="0"/>
              <a:t>MedMorph project submitted justification for the inclusion of additional Data Elements into the next version of USDCI</a:t>
            </a:r>
          </a:p>
          <a:p>
            <a:r>
              <a:rPr lang="en-US" dirty="0"/>
              <a:t>Worked with CDC to ensure alignment with CDC data elements</a:t>
            </a:r>
          </a:p>
          <a:p>
            <a:pPr lvl="1"/>
            <a:r>
              <a:rPr lang="en-US" dirty="0"/>
              <a:t>Elements not included (but requested)</a:t>
            </a:r>
          </a:p>
          <a:p>
            <a:pPr lvl="2"/>
            <a:r>
              <a:rPr lang="en-US" dirty="0"/>
              <a:t>Immunization</a:t>
            </a:r>
          </a:p>
          <a:p>
            <a:r>
              <a:rPr lang="en-US" dirty="0"/>
              <a:t>Completed the next round (4) submission by the due date of September 30</a:t>
            </a:r>
            <a:r>
              <a:rPr lang="en-US" baseline="30000" dirty="0"/>
              <a:t>th</a:t>
            </a:r>
            <a:r>
              <a:rPr lang="en-US" dirty="0"/>
              <a:t> (per USDCI requirements)</a:t>
            </a:r>
          </a:p>
          <a:p>
            <a:r>
              <a:rPr lang="en-US" dirty="0"/>
              <a:t>Next round of USCDI is expected to be published sometime in 2023</a:t>
            </a:r>
          </a:p>
          <a:p>
            <a:endParaRPr lang="en-US" dirty="0"/>
          </a:p>
        </p:txBody>
      </p:sp>
    </p:spTree>
    <p:extLst>
      <p:ext uri="{BB962C8B-B14F-4D97-AF65-F5344CB8AC3E}">
        <p14:creationId xmlns:p14="http://schemas.microsoft.com/office/powerpoint/2010/main" val="1245282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R="0" algn="l">
              <a:spcBef>
                <a:spcPts val="0"/>
              </a:spcBef>
              <a:spcAft>
                <a:spcPts val="0"/>
              </a:spcAft>
            </a:pPr>
            <a:r>
              <a:rPr lang="en-US" sz="4000" dirty="0">
                <a:solidFill>
                  <a:srgbClr val="0070C0"/>
                </a:solidFill>
                <a:latin typeface="+mn-lt"/>
              </a:rPr>
              <a:t>HL7 Updates</a:t>
            </a:r>
            <a:br>
              <a:rPr lang="en-US" sz="4000" dirty="0">
                <a:solidFill>
                  <a:srgbClr val="0070C0"/>
                </a:solidFill>
                <a:latin typeface="+mn-lt"/>
              </a:rPr>
            </a:br>
            <a:r>
              <a:rPr lang="en-US" sz="4000" dirty="0">
                <a:solidFill>
                  <a:srgbClr val="0070C0"/>
                </a:solidFill>
                <a:latin typeface="+mn-lt"/>
              </a:rPr>
              <a:t>	</a:t>
            </a:r>
            <a:r>
              <a:rPr lang="en-US" sz="2800" dirty="0">
                <a:solidFill>
                  <a:srgbClr val="0070C0"/>
                </a:solidFill>
                <a:latin typeface="+mn-lt"/>
              </a:rPr>
              <a:t>HL7 Working Group Meeting</a:t>
            </a:r>
            <a:br>
              <a:rPr lang="en-US" sz="2800" dirty="0">
                <a:solidFill>
                  <a:srgbClr val="0070C0"/>
                </a:solidFill>
                <a:latin typeface="+mn-lt"/>
              </a:rPr>
            </a:br>
            <a:r>
              <a:rPr lang="en-US" sz="2800" dirty="0">
                <a:solidFill>
                  <a:srgbClr val="0070C0"/>
                </a:solidFill>
                <a:latin typeface="+mn-lt"/>
              </a:rPr>
              <a:t>	Reference Architecture IG</a:t>
            </a:r>
            <a:br>
              <a:rPr lang="en-US" sz="2800" dirty="0">
                <a:solidFill>
                  <a:srgbClr val="0070C0"/>
                </a:solidFill>
                <a:latin typeface="+mn-lt"/>
              </a:rPr>
            </a:br>
            <a:r>
              <a:rPr lang="en-US" sz="2800" dirty="0">
                <a:solidFill>
                  <a:srgbClr val="0070C0"/>
                </a:solidFill>
                <a:latin typeface="+mn-lt"/>
              </a:rPr>
              <a:t>	Content IGs</a:t>
            </a:r>
            <a:endParaRPr lang="en-US" sz="2800" dirty="0">
              <a:solidFill>
                <a:srgbClr val="0070C0"/>
              </a:solidFill>
              <a:latin typeface="+mn-lt"/>
              <a:ea typeface="Calibri" panose="020F0502020204030204" pitchFamily="34" charset="0"/>
            </a:endParaRP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lstStyle/>
          <a:p>
            <a:pPr algn="l"/>
            <a:r>
              <a:rPr lang="en-US" dirty="0"/>
              <a:t>Becky Angeles </a:t>
            </a:r>
          </a:p>
          <a:p>
            <a:pPr algn="l"/>
            <a:endParaRPr lang="en-US" dirty="0"/>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97458"/>
      </p:ext>
    </p:extLst>
  </p:cSld>
  <p:clrMapOvr>
    <a:masterClrMapping/>
  </p:clrMapOvr>
</p:sld>
</file>

<file path=ppt/theme/_rels/theme7.xml.rels><?xml version="1.0" encoding="UTF-8" standalone="yes"?>
<Relationships xmlns="http://schemas.openxmlformats.org/package/2006/relationships"><Relationship Id="rId1" Type="http://schemas.openxmlformats.org/officeDocument/2006/relationships/image" Target="../media/image20.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Default Theme">
  <a:themeElements>
    <a:clrScheme name="LPHI">
      <a:dk1>
        <a:srgbClr val="212120"/>
      </a:dk1>
      <a:lt1>
        <a:srgbClr val="FFFFFE"/>
      </a:lt1>
      <a:dk2>
        <a:srgbClr val="00ADCA"/>
      </a:dk2>
      <a:lt2>
        <a:srgbClr val="00AC4E"/>
      </a:lt2>
      <a:accent1>
        <a:srgbClr val="00AC4E"/>
      </a:accent1>
      <a:accent2>
        <a:srgbClr val="00ADCA"/>
      </a:accent2>
      <a:accent3>
        <a:srgbClr val="99CC33"/>
      </a:accent3>
      <a:accent4>
        <a:srgbClr val="FFBE10"/>
      </a:accent4>
      <a:accent5>
        <a:srgbClr val="168258"/>
      </a:accent5>
      <a:accent6>
        <a:srgbClr val="212120"/>
      </a:accent6>
      <a:hlink>
        <a:srgbClr val="00ADCA"/>
      </a:hlink>
      <a:folHlink>
        <a:srgbClr val="00AC38"/>
      </a:folHlink>
    </a:clrScheme>
    <a:fontScheme name="LPHI">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PHI_PPT_TemplateFile [Read-Only]" id="{1342CE52-21EB-4EF5-891D-66B97E43B9E3}" vid="{AE04DADD-81F5-4AA2-AF11-D500E098ABCA}"/>
    </a:ext>
  </a:extLst>
</a:theme>
</file>

<file path=ppt/theme/theme7.xml><?xml version="1.0" encoding="utf-8"?>
<a:theme xmlns:a="http://schemas.openxmlformats.org/drawingml/2006/main" name="ESAC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A0B6AE90586B498E372650283B599F" ma:contentTypeVersion="15" ma:contentTypeDescription="Create a new document." ma:contentTypeScope="" ma:versionID="f994907f89457e6807e9108f5de8ac44">
  <xsd:schema xmlns:xsd="http://www.w3.org/2001/XMLSchema" xmlns:xs="http://www.w3.org/2001/XMLSchema" xmlns:p="http://schemas.microsoft.com/office/2006/metadata/properties" xmlns:ns1="http://schemas.microsoft.com/sharepoint/v3" xmlns:ns3="31912ff1-91bb-455a-93f4-4eefbe4b45dc" xmlns:ns4="83c27556-a946-441b-8e49-22dc5d76f230" targetNamespace="http://schemas.microsoft.com/office/2006/metadata/properties" ma:root="true" ma:fieldsID="f56c649683f97d5b7a7f7a632df42b95" ns1:_="" ns3:_="" ns4:_="">
    <xsd:import namespace="http://schemas.microsoft.com/sharepoint/v3"/>
    <xsd:import namespace="31912ff1-91bb-455a-93f4-4eefbe4b45dc"/>
    <xsd:import namespace="83c27556-a946-441b-8e49-22dc5d76f23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912ff1-91bb-455a-93f4-4eefbe4b45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c27556-a946-441b-8e49-22dc5d76f23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B6888C-D6E2-4459-8E6B-C3BD980B42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912ff1-91bb-455a-93f4-4eefbe4b45dc"/>
    <ds:schemaRef ds:uri="83c27556-a946-441b-8e49-22dc5d76f2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2542A4-30FB-4249-8709-C3EA460485EC}">
  <ds:schemaRefs>
    <ds:schemaRef ds:uri="http://purl.org/dc/terms/"/>
    <ds:schemaRef ds:uri="http://www.w3.org/XML/1998/namespace"/>
    <ds:schemaRef ds:uri="http://schemas.microsoft.com/office/2006/metadata/properties"/>
    <ds:schemaRef ds:uri="31912ff1-91bb-455a-93f4-4eefbe4b45dc"/>
    <ds:schemaRef ds:uri="http://schemas.microsoft.com/office/infopath/2007/PartnerControls"/>
    <ds:schemaRef ds:uri="http://purl.org/dc/dcmitype/"/>
    <ds:schemaRef ds:uri="http://purl.org/dc/elements/1.1/"/>
    <ds:schemaRef ds:uri="http://schemas.microsoft.com/office/2006/documentManagement/types"/>
    <ds:schemaRef ds:uri="http://schemas.microsoft.com/sharepoint/v3"/>
    <ds:schemaRef ds:uri="http://schemas.openxmlformats.org/package/2006/metadata/core-properties"/>
    <ds:schemaRef ds:uri="83c27556-a946-441b-8e49-22dc5d76f230"/>
  </ds:schemaRefs>
</ds:datastoreItem>
</file>

<file path=customXml/itemProps3.xml><?xml version="1.0" encoding="utf-8"?>
<ds:datastoreItem xmlns:ds="http://schemas.openxmlformats.org/officeDocument/2006/customXml" ds:itemID="{7B2037C1-F425-4274-9C80-7DF8A1FBBA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102890</TotalTime>
  <Words>4831</Words>
  <Application>Microsoft Office PowerPoint</Application>
  <PresentationFormat>Widescreen</PresentationFormat>
  <Paragraphs>637</Paragraphs>
  <Slides>41</Slides>
  <Notes>25</Notes>
  <HiddenSlides>3</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41</vt:i4>
      </vt:variant>
    </vt:vector>
  </HeadingPairs>
  <TitlesOfParts>
    <vt:vector size="60" baseType="lpstr">
      <vt:lpstr>Arial</vt:lpstr>
      <vt:lpstr>Calibri</vt:lpstr>
      <vt:lpstr>Calibri Light</vt:lpstr>
      <vt:lpstr>Century Gothic</vt:lpstr>
      <vt:lpstr>Constantia</vt:lpstr>
      <vt:lpstr>Courier New</vt:lpstr>
      <vt:lpstr>Gotham Rounded Book</vt:lpstr>
      <vt:lpstr>Gotham Rounded Medium</vt:lpstr>
      <vt:lpstr>Myriad Web Pro</vt:lpstr>
      <vt:lpstr>Ubuntu</vt:lpstr>
      <vt:lpstr>Wingdings</vt:lpstr>
      <vt:lpstr>Wingdings 2</vt:lpstr>
      <vt:lpstr>Office Theme</vt:lpstr>
      <vt:lpstr>Custom Design</vt:lpstr>
      <vt:lpstr>1_Right Lower Logo Only</vt:lpstr>
      <vt:lpstr>Right Lower Logo Only</vt:lpstr>
      <vt:lpstr>NCEH_ATSDR_combined</vt:lpstr>
      <vt:lpstr>Default Theme</vt:lpstr>
      <vt:lpstr>ESAC Theme</vt:lpstr>
      <vt:lpstr>PowerPoint Presentation</vt:lpstr>
      <vt:lpstr>PowerPoint Presentation</vt:lpstr>
      <vt:lpstr>Project At-a-Glance</vt:lpstr>
      <vt:lpstr>MedMorph Year 3 Timeline</vt:lpstr>
      <vt:lpstr>MedMorph Abstract Model of Actors and Systems - Updates</vt:lpstr>
      <vt:lpstr>MedMorph Implementation Guides (so far)</vt:lpstr>
      <vt:lpstr>USCDI</vt:lpstr>
      <vt:lpstr>USCDI</vt:lpstr>
      <vt:lpstr>HL7 Updates  HL7 Working Group Meeting  Reference Architecture IG  Content IGs</vt:lpstr>
      <vt:lpstr>HL7 September 2022 Working Group Meeting</vt:lpstr>
      <vt:lpstr>Reference Architecture IG Update</vt:lpstr>
      <vt:lpstr>MedMorph Content IGs</vt:lpstr>
      <vt:lpstr>Content IG Ballot Results </vt:lpstr>
      <vt:lpstr>Content IG Next Steps </vt:lpstr>
      <vt:lpstr>Next Steps</vt:lpstr>
      <vt:lpstr>Next Steps</vt:lpstr>
      <vt:lpstr>MedMorph: Beyond the Initial Phase</vt:lpstr>
      <vt:lpstr>Roadmap Preview</vt:lpstr>
      <vt:lpstr>MedMorph Collaborations</vt:lpstr>
      <vt:lpstr>The Future of the MedMorph Reference Architecture in Supporting Public Health &amp; Beyond</vt:lpstr>
      <vt:lpstr>Using MedMorph</vt:lpstr>
      <vt:lpstr>Using MedMorph Going Forward…</vt:lpstr>
      <vt:lpstr>Transforming the health data landscape with FHIR®</vt:lpstr>
      <vt:lpstr>Questions/Discussion</vt:lpstr>
      <vt:lpstr>Contacts</vt:lpstr>
      <vt:lpstr>MedMorph Resources</vt:lpstr>
      <vt:lpstr>Appendix A: MedMorph General Information</vt:lpstr>
      <vt:lpstr>Making EHR Data More Available for Research and Public Health (MedMorph) - Background</vt:lpstr>
      <vt:lpstr>PowerPoint Presentation</vt:lpstr>
      <vt:lpstr>The Data Lifecycle &amp; Impacts to the Public’s Health</vt:lpstr>
      <vt:lpstr>Technical Expert Panel (TEP):  Participating Partner Groups</vt:lpstr>
      <vt:lpstr>PowerPoint Presentation</vt:lpstr>
      <vt:lpstr>Relationship among Different IG Types and Basic FHIR Capabilities</vt:lpstr>
      <vt:lpstr>Appendix B: HL7 FHIR Resources</vt:lpstr>
      <vt:lpstr>Helpful FHIR Links</vt:lpstr>
      <vt:lpstr>Slides to be Deleted</vt:lpstr>
      <vt:lpstr>Pilots &amp; Alignments In Progress (1)</vt:lpstr>
      <vt:lpstr>Pilots &amp; Alignments In Progress (2)</vt:lpstr>
      <vt:lpstr>The Future of the MedMorph Reference Architecture in Supporting Public Health &amp; Beyond</vt:lpstr>
      <vt:lpstr>Pilot Update</vt:lpstr>
      <vt:lpstr>Real-World Pilot #1: Chronic Hepatitis C Surveillance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Michaels, Maria (CDC/DDPHSS/CSELS/OD)</dc:creator>
  <cp:lastModifiedBy>Jamie Parker</cp:lastModifiedBy>
  <cp:revision>154</cp:revision>
  <dcterms:created xsi:type="dcterms:W3CDTF">2019-11-04T17:18:41Z</dcterms:created>
  <dcterms:modified xsi:type="dcterms:W3CDTF">2022-10-21T15:49:40Z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0x0101007EA0B6AE90586B498E372650283B599F</vt:lpwstr>
  </property>
  <property fmtid="{D5CDD505-2E9C-101B-9397-08002B2CF9AE}" pid="3" name="MSIP_Label_7b94a7b8-f06c-4dfe-bdcc-9b548fd58c31_Enabled">
    <vt:lpwstr>True</vt:lpwstr>
  </property>
  <property fmtid="{D5CDD505-2E9C-101B-9397-08002B2CF9AE}" pid="4" name="MSIP_Label_7b94a7b8-f06c-4dfe-bdcc-9b548fd58c31_SiteId">
    <vt:lpwstr>9ce70869-60db-44fd-abe8-d2767077fc8f</vt:lpwstr>
  </property>
  <property fmtid="{D5CDD505-2E9C-101B-9397-08002B2CF9AE}" pid="5" name="MSIP_Label_7b94a7b8-f06c-4dfe-bdcc-9b548fd58c31_Owner">
    <vt:lpwstr>pdz1@cdc.gov</vt:lpwstr>
  </property>
  <property fmtid="{D5CDD505-2E9C-101B-9397-08002B2CF9AE}" pid="6" name="MSIP_Label_7b94a7b8-f06c-4dfe-bdcc-9b548fd58c31_SetDate">
    <vt:lpwstr>2020-07-21T15:28:38.4084376Z</vt:lpwstr>
  </property>
  <property fmtid="{D5CDD505-2E9C-101B-9397-08002B2CF9AE}" pid="7" name="MSIP_Label_7b94a7b8-f06c-4dfe-bdcc-9b548fd58c31_Name">
    <vt:lpwstr>General</vt:lpwstr>
  </property>
  <property fmtid="{D5CDD505-2E9C-101B-9397-08002B2CF9AE}" pid="8" name="MSIP_Label_7b94a7b8-f06c-4dfe-bdcc-9b548fd58c31_Application">
    <vt:lpwstr>Microsoft Azure Information Protection</vt:lpwstr>
  </property>
  <property fmtid="{D5CDD505-2E9C-101B-9397-08002B2CF9AE}" pid="9" name="MSIP_Label_7b94a7b8-f06c-4dfe-bdcc-9b548fd58c31_ActionId">
    <vt:lpwstr>242c5a70-a0f0-49e9-878c-45a3360026ad</vt:lpwstr>
  </property>
  <property fmtid="{D5CDD505-2E9C-101B-9397-08002B2CF9AE}" pid="10" name="MSIP_Label_7b94a7b8-f06c-4dfe-bdcc-9b548fd58c31_Extended_MSFT_Method">
    <vt:lpwstr>Manual</vt:lpwstr>
  </property>
  <property fmtid="{D5CDD505-2E9C-101B-9397-08002B2CF9AE}" pid="11" name="Sensitivity">
    <vt:lpwstr>General</vt:lpwstr>
  </property>
</Properties>
</file>