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 id="2147483705" r:id="rId5"/>
    <p:sldMasterId id="2147483693" r:id="rId6"/>
    <p:sldMasterId id="2147483660" r:id="rId7"/>
    <p:sldMasterId id="2147483732" r:id="rId8"/>
    <p:sldMasterId id="2147483740" r:id="rId9"/>
  </p:sldMasterIdLst>
  <p:notesMasterIdLst>
    <p:notesMasterId r:id="rId38"/>
  </p:notesMasterIdLst>
  <p:sldIdLst>
    <p:sldId id="986" r:id="rId10"/>
    <p:sldId id="992" r:id="rId11"/>
    <p:sldId id="4741" r:id="rId12"/>
    <p:sldId id="4742" r:id="rId13"/>
    <p:sldId id="4743" r:id="rId14"/>
    <p:sldId id="4744" r:id="rId15"/>
    <p:sldId id="4745" r:id="rId16"/>
    <p:sldId id="4753" r:id="rId17"/>
    <p:sldId id="4746" r:id="rId18"/>
    <p:sldId id="4747" r:id="rId19"/>
    <p:sldId id="4739" r:id="rId20"/>
    <p:sldId id="4726" r:id="rId21"/>
    <p:sldId id="4715" r:id="rId22"/>
    <p:sldId id="4727" r:id="rId23"/>
    <p:sldId id="4749" r:id="rId24"/>
    <p:sldId id="4750" r:id="rId25"/>
    <p:sldId id="4751" r:id="rId26"/>
    <p:sldId id="4732" r:id="rId27"/>
    <p:sldId id="4748" r:id="rId28"/>
    <p:sldId id="4752" r:id="rId29"/>
    <p:sldId id="4734" r:id="rId30"/>
    <p:sldId id="4733" r:id="rId31"/>
    <p:sldId id="4740" r:id="rId32"/>
    <p:sldId id="1024" r:id="rId33"/>
    <p:sldId id="1046" r:id="rId34"/>
    <p:sldId id="1043" r:id="rId35"/>
    <p:sldId id="382" r:id="rId36"/>
    <p:sldId id="103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umenthal, Wendy J. (CDC/DDNID/NCCDPHP/DCPC)" initials="BWJ(" lastIdx="2" clrIdx="0">
    <p:extLst>
      <p:ext uri="{19B8F6BF-5375-455C-9EA6-DF929625EA0E}">
        <p15:presenceInfo xmlns:p15="http://schemas.microsoft.com/office/powerpoint/2012/main" userId="S::wfb6@cdc.gov::f5e00f14-3ac2-427d-b616-ad8add26c74a" providerId="AD"/>
      </p:ext>
    </p:extLst>
  </p:cmAuthor>
  <p:cmAuthor id="2" name="Michaels, Maria (CDC/DDPHSS/CSELS/OD)" initials="MM(" lastIdx="7" clrIdx="1">
    <p:extLst>
      <p:ext uri="{19B8F6BF-5375-455C-9EA6-DF929625EA0E}">
        <p15:presenceInfo xmlns:p15="http://schemas.microsoft.com/office/powerpoint/2012/main" userId="S::ktx2@cdc.gov::90e940e6-b690-4d24-b80a-1bdfa10c37a1" providerId="AD"/>
      </p:ext>
    </p:extLst>
  </p:cmAuthor>
  <p:cmAuthor id="3" name="Viall, Abigail H. (CDC/DDID/NCHHSTP/OD)" initials="VAH(" lastIdx="5" clrIdx="2">
    <p:extLst>
      <p:ext uri="{19B8F6BF-5375-455C-9EA6-DF929625EA0E}">
        <p15:presenceInfo xmlns:p15="http://schemas.microsoft.com/office/powerpoint/2012/main" userId="S::bzv3@cdc.gov::f3d5871f-84bf-4875-9fb0-d00a215406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F9F9F9"/>
    <a:srgbClr val="0070C0"/>
    <a:srgbClr val="D06F1A"/>
    <a:srgbClr val="DE0D14"/>
    <a:srgbClr val="CCCCFF"/>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95" autoAdjust="0"/>
    <p:restoredTop sz="76723" autoAdjust="0"/>
  </p:normalViewPr>
  <p:slideViewPr>
    <p:cSldViewPr snapToGrid="0">
      <p:cViewPr varScale="1">
        <p:scale>
          <a:sx n="60" d="100"/>
          <a:sy n="60" d="100"/>
        </p:scale>
        <p:origin x="523"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dirty="0">
                <a:solidFill>
                  <a:schemeClr val="tx1"/>
                </a:solidFill>
              </a:rPr>
              <a:t>Info</a:t>
            </a:r>
          </a:p>
        </c:rich>
      </c:tx>
      <c:overlay val="0"/>
    </c:title>
    <c:autoTitleDeleted val="0"/>
    <c:plotArea>
      <c:layout/>
      <c:pieChart>
        <c:varyColors val="1"/>
        <c:dLbls>
          <c:showLegendKey val="0"/>
          <c:showVal val="0"/>
          <c:showCatName val="0"/>
          <c:showSerName val="0"/>
          <c:showPercent val="0"/>
          <c:showBubbleSize val="0"/>
          <c:showLeaderLines val="0"/>
        </c:dLbls>
        <c:firstSliceAng val="0"/>
      </c:pieChart>
    </c:plotArea>
    <c:legend>
      <c:legendPos val="r"/>
      <c:overlay val="0"/>
    </c:legend>
    <c:plotVisOnly val="1"/>
    <c:dispBlanksAs val="gap"/>
    <c:showDLblsOverMax val="0"/>
  </c:chart>
  <c:spPr>
    <a:noFill/>
    <a:ln>
      <a:noFill/>
    </a:ln>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CEC24F-D1D9-4D79-A845-4E9F5DA981E1}"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BA1ECFFD-070E-46C2-B05E-66E1F54D0F1A}">
      <dgm:prSet phldrT="[Text]"/>
      <dgm:spPr/>
      <dgm:t>
        <a:bodyPr/>
        <a:lstStyle/>
        <a:p>
          <a:r>
            <a:rPr lang="en-US" dirty="0">
              <a:solidFill>
                <a:schemeClr val="accent1">
                  <a:lumMod val="75000"/>
                </a:schemeClr>
              </a:solidFill>
            </a:rPr>
            <a:t>March</a:t>
          </a:r>
        </a:p>
      </dgm:t>
    </dgm:pt>
    <dgm:pt modelId="{4B1EAA51-DB47-4E8A-AA1D-F65EA4C994B5}" type="parTrans" cxnId="{AFA720B0-964A-45FC-96D5-AAA8174E9BA0}">
      <dgm:prSet/>
      <dgm:spPr/>
      <dgm:t>
        <a:bodyPr/>
        <a:lstStyle/>
        <a:p>
          <a:endParaRPr lang="en-US"/>
        </a:p>
      </dgm:t>
    </dgm:pt>
    <dgm:pt modelId="{819D9D39-AE4E-44F0-B1EF-EFF776C8FE60}" type="sibTrans" cxnId="{AFA720B0-964A-45FC-96D5-AAA8174E9BA0}">
      <dgm:prSet/>
      <dgm:spPr/>
      <dgm:t>
        <a:bodyPr/>
        <a:lstStyle/>
        <a:p>
          <a:endParaRPr lang="en-US"/>
        </a:p>
      </dgm:t>
    </dgm:pt>
    <dgm:pt modelId="{944D3E21-31E5-4EE2-922C-324E54A87723}">
      <dgm:prSet phldrT="[Text]"/>
      <dgm:spPr/>
      <dgm:t>
        <a:bodyPr/>
        <a:lstStyle/>
        <a:p>
          <a:r>
            <a:rPr lang="en-US" dirty="0">
              <a:solidFill>
                <a:schemeClr val="accent1">
                  <a:lumMod val="75000"/>
                </a:schemeClr>
              </a:solidFill>
            </a:rPr>
            <a:t>April</a:t>
          </a:r>
        </a:p>
      </dgm:t>
    </dgm:pt>
    <dgm:pt modelId="{DCAE7EB5-C44B-48F1-99D8-AD56292D6F2A}" type="parTrans" cxnId="{2BB13466-F665-4EC6-9F80-DD5501695D21}">
      <dgm:prSet/>
      <dgm:spPr/>
      <dgm:t>
        <a:bodyPr/>
        <a:lstStyle/>
        <a:p>
          <a:endParaRPr lang="en-US"/>
        </a:p>
      </dgm:t>
    </dgm:pt>
    <dgm:pt modelId="{7E345830-3AB5-4600-A0A8-488F2DD8AFCC}" type="sibTrans" cxnId="{2BB13466-F665-4EC6-9F80-DD5501695D21}">
      <dgm:prSet/>
      <dgm:spPr/>
      <dgm:t>
        <a:bodyPr/>
        <a:lstStyle/>
        <a:p>
          <a:endParaRPr lang="en-US"/>
        </a:p>
      </dgm:t>
    </dgm:pt>
    <dgm:pt modelId="{73FBE1F6-6376-465C-9E87-4D107CB9C63A}">
      <dgm:prSet phldrT="[Text]"/>
      <dgm:spPr/>
      <dgm:t>
        <a:bodyPr/>
        <a:lstStyle/>
        <a:p>
          <a:r>
            <a:rPr lang="en-US" dirty="0">
              <a:solidFill>
                <a:schemeClr val="accent1">
                  <a:lumMod val="75000"/>
                </a:schemeClr>
              </a:solidFill>
            </a:rPr>
            <a:t>May</a:t>
          </a:r>
        </a:p>
      </dgm:t>
    </dgm:pt>
    <dgm:pt modelId="{864DF091-8874-4716-BB24-5D0660ED24DA}" type="parTrans" cxnId="{25A216E0-A7F7-4886-8C8E-FCBA44ABFEC1}">
      <dgm:prSet/>
      <dgm:spPr/>
      <dgm:t>
        <a:bodyPr/>
        <a:lstStyle/>
        <a:p>
          <a:endParaRPr lang="en-US"/>
        </a:p>
      </dgm:t>
    </dgm:pt>
    <dgm:pt modelId="{A84985D1-8B4F-4B42-947B-49AAA775285E}" type="sibTrans" cxnId="{25A216E0-A7F7-4886-8C8E-FCBA44ABFEC1}">
      <dgm:prSet/>
      <dgm:spPr/>
      <dgm:t>
        <a:bodyPr/>
        <a:lstStyle/>
        <a:p>
          <a:endParaRPr lang="en-US"/>
        </a:p>
      </dgm:t>
    </dgm:pt>
    <dgm:pt modelId="{71BEDC6F-7790-4076-B6D2-B90668927C3C}">
      <dgm:prSet phldrT="[Text]"/>
      <dgm:spPr/>
      <dgm:t>
        <a:bodyPr/>
        <a:lstStyle/>
        <a:p>
          <a:r>
            <a:rPr lang="en-US" dirty="0">
              <a:solidFill>
                <a:schemeClr val="accent1">
                  <a:lumMod val="75000"/>
                </a:schemeClr>
              </a:solidFill>
            </a:rPr>
            <a:t>June</a:t>
          </a:r>
        </a:p>
      </dgm:t>
    </dgm:pt>
    <dgm:pt modelId="{2D3E5479-870C-4980-BB8D-E7899D73D406}" type="parTrans" cxnId="{24722EAE-8416-4BCB-A618-01E37429BFD2}">
      <dgm:prSet/>
      <dgm:spPr/>
      <dgm:t>
        <a:bodyPr/>
        <a:lstStyle/>
        <a:p>
          <a:endParaRPr lang="en-US"/>
        </a:p>
      </dgm:t>
    </dgm:pt>
    <dgm:pt modelId="{E47D42FF-432F-43F8-85F2-B430672C1198}" type="sibTrans" cxnId="{24722EAE-8416-4BCB-A618-01E37429BFD2}">
      <dgm:prSet/>
      <dgm:spPr/>
      <dgm:t>
        <a:bodyPr/>
        <a:lstStyle/>
        <a:p>
          <a:endParaRPr lang="en-US"/>
        </a:p>
      </dgm:t>
    </dgm:pt>
    <dgm:pt modelId="{B8F6DB24-B292-4DCB-BEDC-FA61FBC64C24}">
      <dgm:prSet phldrT="[Text]"/>
      <dgm:spPr/>
      <dgm:t>
        <a:bodyPr/>
        <a:lstStyle/>
        <a:p>
          <a:r>
            <a:rPr lang="en-US" dirty="0">
              <a:solidFill>
                <a:schemeClr val="accent1">
                  <a:lumMod val="75000"/>
                </a:schemeClr>
              </a:solidFill>
            </a:rPr>
            <a:t>July</a:t>
          </a:r>
        </a:p>
      </dgm:t>
    </dgm:pt>
    <dgm:pt modelId="{4E0B0A27-4B2B-4FF3-A595-14EECB915DAD}" type="parTrans" cxnId="{0CB870AA-1919-439F-8572-41828255399B}">
      <dgm:prSet/>
      <dgm:spPr/>
      <dgm:t>
        <a:bodyPr/>
        <a:lstStyle/>
        <a:p>
          <a:endParaRPr lang="en-US"/>
        </a:p>
      </dgm:t>
    </dgm:pt>
    <dgm:pt modelId="{C4D00476-4500-491A-AA2F-7164916272E4}" type="sibTrans" cxnId="{0CB870AA-1919-439F-8572-41828255399B}">
      <dgm:prSet/>
      <dgm:spPr/>
      <dgm:t>
        <a:bodyPr/>
        <a:lstStyle/>
        <a:p>
          <a:endParaRPr lang="en-US"/>
        </a:p>
      </dgm:t>
    </dgm:pt>
    <dgm:pt modelId="{1F02916B-5834-4000-BDDE-1943A6BD2D7F}">
      <dgm:prSet phldrT="[Text]"/>
      <dgm:spPr/>
      <dgm:t>
        <a:bodyPr/>
        <a:lstStyle/>
        <a:p>
          <a:r>
            <a:rPr lang="en-US" dirty="0">
              <a:solidFill>
                <a:schemeClr val="accent1">
                  <a:lumMod val="75000"/>
                </a:schemeClr>
              </a:solidFill>
            </a:rPr>
            <a:t>August</a:t>
          </a:r>
        </a:p>
      </dgm:t>
    </dgm:pt>
    <dgm:pt modelId="{CA5010F9-FC8D-42BE-A503-E1F84A8FCF78}" type="parTrans" cxnId="{D8ECF0A9-6204-4942-B5A6-BA285E7C55BC}">
      <dgm:prSet/>
      <dgm:spPr/>
      <dgm:t>
        <a:bodyPr/>
        <a:lstStyle/>
        <a:p>
          <a:endParaRPr lang="en-US"/>
        </a:p>
      </dgm:t>
    </dgm:pt>
    <dgm:pt modelId="{804C4884-6914-462E-9C16-BE1BB3CA6FBF}" type="sibTrans" cxnId="{D8ECF0A9-6204-4942-B5A6-BA285E7C55BC}">
      <dgm:prSet/>
      <dgm:spPr/>
      <dgm:t>
        <a:bodyPr/>
        <a:lstStyle/>
        <a:p>
          <a:endParaRPr lang="en-US"/>
        </a:p>
      </dgm:t>
    </dgm:pt>
    <dgm:pt modelId="{2D38CFED-4572-4F11-A748-5A37FB09209C}">
      <dgm:prSet phldrT="[Text]"/>
      <dgm:spPr/>
      <dgm:t>
        <a:bodyPr/>
        <a:lstStyle/>
        <a:p>
          <a:r>
            <a:rPr lang="en-US" dirty="0">
              <a:solidFill>
                <a:schemeClr val="accent1">
                  <a:lumMod val="75000"/>
                </a:schemeClr>
              </a:solidFill>
            </a:rPr>
            <a:t>September</a:t>
          </a:r>
        </a:p>
      </dgm:t>
    </dgm:pt>
    <dgm:pt modelId="{07169D9E-8B36-41E2-9248-2FF2FC4A195E}" type="parTrans" cxnId="{8F252EF2-8D7F-4582-81B1-30C75DC90EB6}">
      <dgm:prSet/>
      <dgm:spPr/>
      <dgm:t>
        <a:bodyPr/>
        <a:lstStyle/>
        <a:p>
          <a:endParaRPr lang="en-US"/>
        </a:p>
      </dgm:t>
    </dgm:pt>
    <dgm:pt modelId="{98B6B97B-0067-4572-8455-9F405342E557}" type="sibTrans" cxnId="{8F252EF2-8D7F-4582-81B1-30C75DC90EB6}">
      <dgm:prSet/>
      <dgm:spPr/>
      <dgm:t>
        <a:bodyPr/>
        <a:lstStyle/>
        <a:p>
          <a:endParaRPr lang="en-US"/>
        </a:p>
      </dgm:t>
    </dgm:pt>
    <dgm:pt modelId="{6B2DA6B3-4081-441B-B803-9F8D1F2BC76B}">
      <dgm:prSet phldrT="[Text]"/>
      <dgm:spPr/>
      <dgm:t>
        <a:bodyPr/>
        <a:lstStyle/>
        <a:p>
          <a:r>
            <a:rPr lang="en-US" dirty="0">
              <a:solidFill>
                <a:schemeClr val="accent1">
                  <a:lumMod val="75000"/>
                </a:schemeClr>
              </a:solidFill>
            </a:rPr>
            <a:t>October</a:t>
          </a:r>
        </a:p>
      </dgm:t>
    </dgm:pt>
    <dgm:pt modelId="{72AA705E-47C0-46D5-A547-CE6528C6BDCC}" type="parTrans" cxnId="{FD869AEC-2EB7-4BB3-B94F-A3067FFF1201}">
      <dgm:prSet/>
      <dgm:spPr/>
      <dgm:t>
        <a:bodyPr/>
        <a:lstStyle/>
        <a:p>
          <a:endParaRPr lang="en-US"/>
        </a:p>
      </dgm:t>
    </dgm:pt>
    <dgm:pt modelId="{438FDC20-082E-41BA-BFB8-4D65E1A473F0}" type="sibTrans" cxnId="{FD869AEC-2EB7-4BB3-B94F-A3067FFF1201}">
      <dgm:prSet/>
      <dgm:spPr/>
      <dgm:t>
        <a:bodyPr/>
        <a:lstStyle/>
        <a:p>
          <a:endParaRPr lang="en-US"/>
        </a:p>
      </dgm:t>
    </dgm:pt>
    <dgm:pt modelId="{7ECA0234-90C5-4263-AD9C-02C71AFACA8C}">
      <dgm:prSet phldrT="[Text]"/>
      <dgm:spPr/>
      <dgm:t>
        <a:bodyPr/>
        <a:lstStyle/>
        <a:p>
          <a:r>
            <a:rPr lang="en-US" dirty="0">
              <a:solidFill>
                <a:schemeClr val="accent1">
                  <a:lumMod val="75000"/>
                </a:schemeClr>
              </a:solidFill>
            </a:rPr>
            <a:t>November</a:t>
          </a:r>
        </a:p>
      </dgm:t>
    </dgm:pt>
    <dgm:pt modelId="{1BE4CF92-358D-470B-8210-D179FD6F4D59}" type="parTrans" cxnId="{A0612AA4-65DD-4416-90AF-DE7EC2ADEC55}">
      <dgm:prSet/>
      <dgm:spPr/>
      <dgm:t>
        <a:bodyPr/>
        <a:lstStyle/>
        <a:p>
          <a:endParaRPr lang="en-US"/>
        </a:p>
      </dgm:t>
    </dgm:pt>
    <dgm:pt modelId="{1DFEDFC9-2C40-4955-ACD4-C538C69ADBAF}" type="sibTrans" cxnId="{A0612AA4-65DD-4416-90AF-DE7EC2ADEC55}">
      <dgm:prSet/>
      <dgm:spPr/>
      <dgm:t>
        <a:bodyPr/>
        <a:lstStyle/>
        <a:p>
          <a:endParaRPr lang="en-US"/>
        </a:p>
      </dgm:t>
    </dgm:pt>
    <dgm:pt modelId="{853946EE-33FC-43DD-93F8-E508C503ECF7}">
      <dgm:prSet phldrT="[Text]"/>
      <dgm:spPr/>
      <dgm:t>
        <a:bodyPr/>
        <a:lstStyle/>
        <a:p>
          <a:r>
            <a:rPr lang="en-US" dirty="0">
              <a:solidFill>
                <a:schemeClr val="accent1">
                  <a:lumMod val="75000"/>
                </a:schemeClr>
              </a:solidFill>
            </a:rPr>
            <a:t>December</a:t>
          </a:r>
        </a:p>
      </dgm:t>
    </dgm:pt>
    <dgm:pt modelId="{1B2DFA4C-70D6-490A-BDBD-E2FB04BFADD2}" type="parTrans" cxnId="{ABF6E607-17D2-458E-BD90-7C3FE447D671}">
      <dgm:prSet/>
      <dgm:spPr/>
      <dgm:t>
        <a:bodyPr/>
        <a:lstStyle/>
        <a:p>
          <a:endParaRPr lang="en-US"/>
        </a:p>
      </dgm:t>
    </dgm:pt>
    <dgm:pt modelId="{1EF4BA42-B515-465F-A7C4-5289A8D4BDA5}" type="sibTrans" cxnId="{ABF6E607-17D2-458E-BD90-7C3FE447D671}">
      <dgm:prSet/>
      <dgm:spPr/>
      <dgm:t>
        <a:bodyPr/>
        <a:lstStyle/>
        <a:p>
          <a:endParaRPr lang="en-US"/>
        </a:p>
      </dgm:t>
    </dgm:pt>
    <dgm:pt modelId="{07F2FF3B-D8B9-4743-86C3-687E054025EF}">
      <dgm:prSet phldrT="[Text]"/>
      <dgm:spPr/>
      <dgm:t>
        <a:bodyPr/>
        <a:lstStyle/>
        <a:p>
          <a:r>
            <a:rPr lang="en-US" dirty="0">
              <a:solidFill>
                <a:schemeClr val="accent1">
                  <a:lumMod val="75000"/>
                </a:schemeClr>
              </a:solidFill>
            </a:rPr>
            <a:t>January 2021</a:t>
          </a:r>
        </a:p>
      </dgm:t>
    </dgm:pt>
    <dgm:pt modelId="{3043E279-DE7E-4D35-A000-2D34C4221CBE}" type="parTrans" cxnId="{0FB68889-54A9-46ED-904F-CFFE48597A45}">
      <dgm:prSet/>
      <dgm:spPr/>
      <dgm:t>
        <a:bodyPr/>
        <a:lstStyle/>
        <a:p>
          <a:endParaRPr lang="en-US"/>
        </a:p>
      </dgm:t>
    </dgm:pt>
    <dgm:pt modelId="{A0865B6F-28C9-4B4C-8218-DA2B53426C49}" type="sibTrans" cxnId="{0FB68889-54A9-46ED-904F-CFFE48597A45}">
      <dgm:prSet/>
      <dgm:spPr/>
      <dgm:t>
        <a:bodyPr/>
        <a:lstStyle/>
        <a:p>
          <a:endParaRPr lang="en-US"/>
        </a:p>
      </dgm:t>
    </dgm:pt>
    <dgm:pt modelId="{DD7E958E-EB78-4687-BB0C-2BB497947271}" type="pres">
      <dgm:prSet presAssocID="{16CEC24F-D1D9-4D79-A845-4E9F5DA981E1}" presName="Name0" presStyleCnt="0">
        <dgm:presLayoutVars>
          <dgm:dir/>
          <dgm:resizeHandles val="exact"/>
        </dgm:presLayoutVars>
      </dgm:prSet>
      <dgm:spPr/>
    </dgm:pt>
    <dgm:pt modelId="{7D522E63-09AB-47D4-9DE8-096A69D16B49}" type="pres">
      <dgm:prSet presAssocID="{16CEC24F-D1D9-4D79-A845-4E9F5DA981E1}" presName="arrow" presStyleLbl="bgShp" presStyleIdx="0" presStyleCnt="1"/>
      <dgm:spPr/>
    </dgm:pt>
    <dgm:pt modelId="{57E26925-5633-45A2-9896-B0B7CE6F5FD6}" type="pres">
      <dgm:prSet presAssocID="{16CEC24F-D1D9-4D79-A845-4E9F5DA981E1}" presName="points" presStyleCnt="0"/>
      <dgm:spPr/>
    </dgm:pt>
    <dgm:pt modelId="{E5867298-E631-4152-B043-B56E34DC4B2E}" type="pres">
      <dgm:prSet presAssocID="{BA1ECFFD-070E-46C2-B05E-66E1F54D0F1A}" presName="compositeA" presStyleCnt="0"/>
      <dgm:spPr/>
    </dgm:pt>
    <dgm:pt modelId="{4063CA27-3CED-4222-AA6A-EF4B5A76A445}" type="pres">
      <dgm:prSet presAssocID="{BA1ECFFD-070E-46C2-B05E-66E1F54D0F1A}" presName="textA" presStyleLbl="revTx" presStyleIdx="0" presStyleCnt="11">
        <dgm:presLayoutVars>
          <dgm:bulletEnabled val="1"/>
        </dgm:presLayoutVars>
      </dgm:prSet>
      <dgm:spPr/>
    </dgm:pt>
    <dgm:pt modelId="{1199B3F6-C12C-4466-8485-518B24CB3DC1}" type="pres">
      <dgm:prSet presAssocID="{BA1ECFFD-070E-46C2-B05E-66E1F54D0F1A}" presName="circleA" presStyleLbl="node1" presStyleIdx="0" presStyleCnt="11"/>
      <dgm:spPr/>
    </dgm:pt>
    <dgm:pt modelId="{A3044264-5DEF-45C9-9A6A-DD63A1D7772B}" type="pres">
      <dgm:prSet presAssocID="{BA1ECFFD-070E-46C2-B05E-66E1F54D0F1A}" presName="spaceA" presStyleCnt="0"/>
      <dgm:spPr/>
    </dgm:pt>
    <dgm:pt modelId="{07DEB9F4-A2A5-4E33-A320-9DADBF7AEFD2}" type="pres">
      <dgm:prSet presAssocID="{819D9D39-AE4E-44F0-B1EF-EFF776C8FE60}" presName="space" presStyleCnt="0"/>
      <dgm:spPr/>
    </dgm:pt>
    <dgm:pt modelId="{E9C1C79F-2753-4619-A405-F6E1A332686F}" type="pres">
      <dgm:prSet presAssocID="{944D3E21-31E5-4EE2-922C-324E54A87723}" presName="compositeB" presStyleCnt="0"/>
      <dgm:spPr/>
    </dgm:pt>
    <dgm:pt modelId="{51B7F6BD-63AB-4AFE-B425-0EFCEBFAD578}" type="pres">
      <dgm:prSet presAssocID="{944D3E21-31E5-4EE2-922C-324E54A87723}" presName="textB" presStyleLbl="revTx" presStyleIdx="1" presStyleCnt="11">
        <dgm:presLayoutVars>
          <dgm:bulletEnabled val="1"/>
        </dgm:presLayoutVars>
      </dgm:prSet>
      <dgm:spPr/>
    </dgm:pt>
    <dgm:pt modelId="{5450D9B8-2C5B-425A-8FD0-69183E1AA2DB}" type="pres">
      <dgm:prSet presAssocID="{944D3E21-31E5-4EE2-922C-324E54A87723}" presName="circleB" presStyleLbl="node1" presStyleIdx="1" presStyleCnt="11"/>
      <dgm:spPr/>
    </dgm:pt>
    <dgm:pt modelId="{73C91F5F-A218-43AF-8CCA-EE1FF69D049A}" type="pres">
      <dgm:prSet presAssocID="{944D3E21-31E5-4EE2-922C-324E54A87723}" presName="spaceB" presStyleCnt="0"/>
      <dgm:spPr/>
    </dgm:pt>
    <dgm:pt modelId="{56F6BD9A-8413-4CE7-9763-0649686FCF7B}" type="pres">
      <dgm:prSet presAssocID="{7E345830-3AB5-4600-A0A8-488F2DD8AFCC}" presName="space" presStyleCnt="0"/>
      <dgm:spPr/>
    </dgm:pt>
    <dgm:pt modelId="{96BBF70C-160F-42CC-A1EE-B104A6007658}" type="pres">
      <dgm:prSet presAssocID="{73FBE1F6-6376-465C-9E87-4D107CB9C63A}" presName="compositeA" presStyleCnt="0"/>
      <dgm:spPr/>
    </dgm:pt>
    <dgm:pt modelId="{52EE009B-0FC3-4FC9-8550-01907C046696}" type="pres">
      <dgm:prSet presAssocID="{73FBE1F6-6376-465C-9E87-4D107CB9C63A}" presName="textA" presStyleLbl="revTx" presStyleIdx="2" presStyleCnt="11">
        <dgm:presLayoutVars>
          <dgm:bulletEnabled val="1"/>
        </dgm:presLayoutVars>
      </dgm:prSet>
      <dgm:spPr/>
    </dgm:pt>
    <dgm:pt modelId="{654F0C23-76A0-4684-BC6B-05BD0FF25782}" type="pres">
      <dgm:prSet presAssocID="{73FBE1F6-6376-465C-9E87-4D107CB9C63A}" presName="circleA" presStyleLbl="node1" presStyleIdx="2" presStyleCnt="11"/>
      <dgm:spPr/>
    </dgm:pt>
    <dgm:pt modelId="{2F938D13-A856-4672-905F-8992F05EBB81}" type="pres">
      <dgm:prSet presAssocID="{73FBE1F6-6376-465C-9E87-4D107CB9C63A}" presName="spaceA" presStyleCnt="0"/>
      <dgm:spPr/>
    </dgm:pt>
    <dgm:pt modelId="{22A1979B-7DB2-4412-BA01-112652A52C91}" type="pres">
      <dgm:prSet presAssocID="{A84985D1-8B4F-4B42-947B-49AAA775285E}" presName="space" presStyleCnt="0"/>
      <dgm:spPr/>
    </dgm:pt>
    <dgm:pt modelId="{D7EA12DC-99E5-4242-82F1-33F8877A940D}" type="pres">
      <dgm:prSet presAssocID="{71BEDC6F-7790-4076-B6D2-B90668927C3C}" presName="compositeB" presStyleCnt="0"/>
      <dgm:spPr/>
    </dgm:pt>
    <dgm:pt modelId="{7CBC6228-4FC0-4C0D-AE52-63FB0C77EA2A}" type="pres">
      <dgm:prSet presAssocID="{71BEDC6F-7790-4076-B6D2-B90668927C3C}" presName="textB" presStyleLbl="revTx" presStyleIdx="3" presStyleCnt="11">
        <dgm:presLayoutVars>
          <dgm:bulletEnabled val="1"/>
        </dgm:presLayoutVars>
      </dgm:prSet>
      <dgm:spPr/>
    </dgm:pt>
    <dgm:pt modelId="{BE57B17B-1A01-4EE8-8499-93AE01888840}" type="pres">
      <dgm:prSet presAssocID="{71BEDC6F-7790-4076-B6D2-B90668927C3C}" presName="circleB" presStyleLbl="node1" presStyleIdx="3" presStyleCnt="11"/>
      <dgm:spPr/>
    </dgm:pt>
    <dgm:pt modelId="{81456C6D-D9A7-4EED-8035-1C2C9795C949}" type="pres">
      <dgm:prSet presAssocID="{71BEDC6F-7790-4076-B6D2-B90668927C3C}" presName="spaceB" presStyleCnt="0"/>
      <dgm:spPr/>
    </dgm:pt>
    <dgm:pt modelId="{FA260BB3-AFD0-44D2-9DB6-C99652DE02C0}" type="pres">
      <dgm:prSet presAssocID="{E47D42FF-432F-43F8-85F2-B430672C1198}" presName="space" presStyleCnt="0"/>
      <dgm:spPr/>
    </dgm:pt>
    <dgm:pt modelId="{4BA85D4E-3398-45B5-A379-8978424127A7}" type="pres">
      <dgm:prSet presAssocID="{B8F6DB24-B292-4DCB-BEDC-FA61FBC64C24}" presName="compositeA" presStyleCnt="0"/>
      <dgm:spPr/>
    </dgm:pt>
    <dgm:pt modelId="{6ED15B23-9D0E-4163-92BC-9B80354C9A0A}" type="pres">
      <dgm:prSet presAssocID="{B8F6DB24-B292-4DCB-BEDC-FA61FBC64C24}" presName="textA" presStyleLbl="revTx" presStyleIdx="4" presStyleCnt="11">
        <dgm:presLayoutVars>
          <dgm:bulletEnabled val="1"/>
        </dgm:presLayoutVars>
      </dgm:prSet>
      <dgm:spPr/>
    </dgm:pt>
    <dgm:pt modelId="{C11AA3F7-26B3-484D-B94A-9FF084C794B8}" type="pres">
      <dgm:prSet presAssocID="{B8F6DB24-B292-4DCB-BEDC-FA61FBC64C24}" presName="circleA" presStyleLbl="node1" presStyleIdx="4" presStyleCnt="11"/>
      <dgm:spPr/>
    </dgm:pt>
    <dgm:pt modelId="{95BC79C4-2396-48E9-BE3A-77D1C5EEA5E5}" type="pres">
      <dgm:prSet presAssocID="{B8F6DB24-B292-4DCB-BEDC-FA61FBC64C24}" presName="spaceA" presStyleCnt="0"/>
      <dgm:spPr/>
    </dgm:pt>
    <dgm:pt modelId="{E6A1DA4C-CE38-48B4-BE9E-30EBD1F9A1E3}" type="pres">
      <dgm:prSet presAssocID="{C4D00476-4500-491A-AA2F-7164916272E4}" presName="space" presStyleCnt="0"/>
      <dgm:spPr/>
    </dgm:pt>
    <dgm:pt modelId="{6999F848-8CD5-4A90-84D1-A48C73A61789}" type="pres">
      <dgm:prSet presAssocID="{1F02916B-5834-4000-BDDE-1943A6BD2D7F}" presName="compositeB" presStyleCnt="0"/>
      <dgm:spPr/>
    </dgm:pt>
    <dgm:pt modelId="{3A6AD884-DC55-4514-A865-B2C43D53E14B}" type="pres">
      <dgm:prSet presAssocID="{1F02916B-5834-4000-BDDE-1943A6BD2D7F}" presName="textB" presStyleLbl="revTx" presStyleIdx="5" presStyleCnt="11">
        <dgm:presLayoutVars>
          <dgm:bulletEnabled val="1"/>
        </dgm:presLayoutVars>
      </dgm:prSet>
      <dgm:spPr/>
    </dgm:pt>
    <dgm:pt modelId="{B719FFD0-130B-4217-972E-FAFD4D1C96D9}" type="pres">
      <dgm:prSet presAssocID="{1F02916B-5834-4000-BDDE-1943A6BD2D7F}" presName="circleB" presStyleLbl="node1" presStyleIdx="5" presStyleCnt="11"/>
      <dgm:spPr/>
    </dgm:pt>
    <dgm:pt modelId="{7A94EBE6-AEC8-4432-B38C-613EFE40A480}" type="pres">
      <dgm:prSet presAssocID="{1F02916B-5834-4000-BDDE-1943A6BD2D7F}" presName="spaceB" presStyleCnt="0"/>
      <dgm:spPr/>
    </dgm:pt>
    <dgm:pt modelId="{CD96E093-50B8-47F7-8735-BF7F4505B6E1}" type="pres">
      <dgm:prSet presAssocID="{804C4884-6914-462E-9C16-BE1BB3CA6FBF}" presName="space" presStyleCnt="0"/>
      <dgm:spPr/>
    </dgm:pt>
    <dgm:pt modelId="{FCE67D3B-818A-4BC5-9E16-D6D5DC78029D}" type="pres">
      <dgm:prSet presAssocID="{2D38CFED-4572-4F11-A748-5A37FB09209C}" presName="compositeA" presStyleCnt="0"/>
      <dgm:spPr/>
    </dgm:pt>
    <dgm:pt modelId="{6A64985C-FA5A-4BC0-9D0B-02676F007F07}" type="pres">
      <dgm:prSet presAssocID="{2D38CFED-4572-4F11-A748-5A37FB09209C}" presName="textA" presStyleLbl="revTx" presStyleIdx="6" presStyleCnt="11">
        <dgm:presLayoutVars>
          <dgm:bulletEnabled val="1"/>
        </dgm:presLayoutVars>
      </dgm:prSet>
      <dgm:spPr/>
    </dgm:pt>
    <dgm:pt modelId="{D5A4C16D-7B79-4538-887C-996B1F3C1031}" type="pres">
      <dgm:prSet presAssocID="{2D38CFED-4572-4F11-A748-5A37FB09209C}" presName="circleA" presStyleLbl="node1" presStyleIdx="6" presStyleCnt="11"/>
      <dgm:spPr/>
    </dgm:pt>
    <dgm:pt modelId="{015A692C-2AE6-4A89-9E0A-5AC04E11DDB0}" type="pres">
      <dgm:prSet presAssocID="{2D38CFED-4572-4F11-A748-5A37FB09209C}" presName="spaceA" presStyleCnt="0"/>
      <dgm:spPr/>
    </dgm:pt>
    <dgm:pt modelId="{37F19215-922D-4B89-ADC7-6F9B71E817F3}" type="pres">
      <dgm:prSet presAssocID="{98B6B97B-0067-4572-8455-9F405342E557}" presName="space" presStyleCnt="0"/>
      <dgm:spPr/>
    </dgm:pt>
    <dgm:pt modelId="{7CC385D8-97E9-4881-8F68-800B0BA1475A}" type="pres">
      <dgm:prSet presAssocID="{6B2DA6B3-4081-441B-B803-9F8D1F2BC76B}" presName="compositeB" presStyleCnt="0"/>
      <dgm:spPr/>
    </dgm:pt>
    <dgm:pt modelId="{78559467-EA86-463D-AF32-66C00D29B622}" type="pres">
      <dgm:prSet presAssocID="{6B2DA6B3-4081-441B-B803-9F8D1F2BC76B}" presName="textB" presStyleLbl="revTx" presStyleIdx="7" presStyleCnt="11">
        <dgm:presLayoutVars>
          <dgm:bulletEnabled val="1"/>
        </dgm:presLayoutVars>
      </dgm:prSet>
      <dgm:spPr/>
    </dgm:pt>
    <dgm:pt modelId="{CBD8F83D-FA13-4D50-895E-81A0FF6439A5}" type="pres">
      <dgm:prSet presAssocID="{6B2DA6B3-4081-441B-B803-9F8D1F2BC76B}" presName="circleB" presStyleLbl="node1" presStyleIdx="7" presStyleCnt="11"/>
      <dgm:spPr/>
    </dgm:pt>
    <dgm:pt modelId="{298517AB-4E6C-40C1-A616-2D2A601C65A2}" type="pres">
      <dgm:prSet presAssocID="{6B2DA6B3-4081-441B-B803-9F8D1F2BC76B}" presName="spaceB" presStyleCnt="0"/>
      <dgm:spPr/>
    </dgm:pt>
    <dgm:pt modelId="{A6EE4A7B-ABC2-4230-8029-2CD01FB9178C}" type="pres">
      <dgm:prSet presAssocID="{438FDC20-082E-41BA-BFB8-4D65E1A473F0}" presName="space" presStyleCnt="0"/>
      <dgm:spPr/>
    </dgm:pt>
    <dgm:pt modelId="{BEE5EACE-2D6E-47D1-AD43-7543BBA00E61}" type="pres">
      <dgm:prSet presAssocID="{7ECA0234-90C5-4263-AD9C-02C71AFACA8C}" presName="compositeA" presStyleCnt="0"/>
      <dgm:spPr/>
    </dgm:pt>
    <dgm:pt modelId="{448140BF-533D-45C4-94F6-A8A0391B3D0F}" type="pres">
      <dgm:prSet presAssocID="{7ECA0234-90C5-4263-AD9C-02C71AFACA8C}" presName="textA" presStyleLbl="revTx" presStyleIdx="8" presStyleCnt="11">
        <dgm:presLayoutVars>
          <dgm:bulletEnabled val="1"/>
        </dgm:presLayoutVars>
      </dgm:prSet>
      <dgm:spPr/>
    </dgm:pt>
    <dgm:pt modelId="{F682EF90-46AB-4A5B-A354-CE6F81BABE54}" type="pres">
      <dgm:prSet presAssocID="{7ECA0234-90C5-4263-AD9C-02C71AFACA8C}" presName="circleA" presStyleLbl="node1" presStyleIdx="8" presStyleCnt="11"/>
      <dgm:spPr/>
    </dgm:pt>
    <dgm:pt modelId="{9E9DBD10-3609-477A-91B7-2185674D050C}" type="pres">
      <dgm:prSet presAssocID="{7ECA0234-90C5-4263-AD9C-02C71AFACA8C}" presName="spaceA" presStyleCnt="0"/>
      <dgm:spPr/>
    </dgm:pt>
    <dgm:pt modelId="{EC9BBFDE-AE1F-464F-9D23-269211BA9B78}" type="pres">
      <dgm:prSet presAssocID="{1DFEDFC9-2C40-4955-ACD4-C538C69ADBAF}" presName="space" presStyleCnt="0"/>
      <dgm:spPr/>
    </dgm:pt>
    <dgm:pt modelId="{B69CBD06-5860-4340-9ECF-EE7C47080DD9}" type="pres">
      <dgm:prSet presAssocID="{853946EE-33FC-43DD-93F8-E508C503ECF7}" presName="compositeB" presStyleCnt="0"/>
      <dgm:spPr/>
    </dgm:pt>
    <dgm:pt modelId="{E6E1F37D-573E-40D3-80BD-378C59C6ED7D}" type="pres">
      <dgm:prSet presAssocID="{853946EE-33FC-43DD-93F8-E508C503ECF7}" presName="textB" presStyleLbl="revTx" presStyleIdx="9" presStyleCnt="11">
        <dgm:presLayoutVars>
          <dgm:bulletEnabled val="1"/>
        </dgm:presLayoutVars>
      </dgm:prSet>
      <dgm:spPr/>
    </dgm:pt>
    <dgm:pt modelId="{D899C065-07BB-4B1F-A4E0-76840B0AFCDA}" type="pres">
      <dgm:prSet presAssocID="{853946EE-33FC-43DD-93F8-E508C503ECF7}" presName="circleB" presStyleLbl="node1" presStyleIdx="9" presStyleCnt="11"/>
      <dgm:spPr/>
    </dgm:pt>
    <dgm:pt modelId="{ABC08A05-EF2E-4E23-AC3C-2E729E0317B4}" type="pres">
      <dgm:prSet presAssocID="{853946EE-33FC-43DD-93F8-E508C503ECF7}" presName="spaceB" presStyleCnt="0"/>
      <dgm:spPr/>
    </dgm:pt>
    <dgm:pt modelId="{C63795CD-6B33-40D9-BFF3-402A40D0709D}" type="pres">
      <dgm:prSet presAssocID="{1EF4BA42-B515-465F-A7C4-5289A8D4BDA5}" presName="space" presStyleCnt="0"/>
      <dgm:spPr/>
    </dgm:pt>
    <dgm:pt modelId="{E7DCF0CE-111A-4AF3-B27D-CB6617116C7D}" type="pres">
      <dgm:prSet presAssocID="{07F2FF3B-D8B9-4743-86C3-687E054025EF}" presName="compositeA" presStyleCnt="0"/>
      <dgm:spPr/>
    </dgm:pt>
    <dgm:pt modelId="{88447E63-F0B7-4ED0-A8F2-A063CFAFDC79}" type="pres">
      <dgm:prSet presAssocID="{07F2FF3B-D8B9-4743-86C3-687E054025EF}" presName="textA" presStyleLbl="revTx" presStyleIdx="10" presStyleCnt="11">
        <dgm:presLayoutVars>
          <dgm:bulletEnabled val="1"/>
        </dgm:presLayoutVars>
      </dgm:prSet>
      <dgm:spPr/>
    </dgm:pt>
    <dgm:pt modelId="{EC6014C0-D608-4029-9E38-AE8EF189FC98}" type="pres">
      <dgm:prSet presAssocID="{07F2FF3B-D8B9-4743-86C3-687E054025EF}" presName="circleA" presStyleLbl="node1" presStyleIdx="10" presStyleCnt="11"/>
      <dgm:spPr/>
    </dgm:pt>
    <dgm:pt modelId="{C9CE3A91-A0C0-4373-9554-6E35CA273A29}" type="pres">
      <dgm:prSet presAssocID="{07F2FF3B-D8B9-4743-86C3-687E054025EF}" presName="spaceA" presStyleCnt="0"/>
      <dgm:spPr/>
    </dgm:pt>
  </dgm:ptLst>
  <dgm:cxnLst>
    <dgm:cxn modelId="{ABF6E607-17D2-458E-BD90-7C3FE447D671}" srcId="{16CEC24F-D1D9-4D79-A845-4E9F5DA981E1}" destId="{853946EE-33FC-43DD-93F8-E508C503ECF7}" srcOrd="9" destOrd="0" parTransId="{1B2DFA4C-70D6-490A-BDBD-E2FB04BFADD2}" sibTransId="{1EF4BA42-B515-465F-A7C4-5289A8D4BDA5}"/>
    <dgm:cxn modelId="{48DC0628-4639-415D-86A8-354AD9063670}" type="presOf" srcId="{853946EE-33FC-43DD-93F8-E508C503ECF7}" destId="{E6E1F37D-573E-40D3-80BD-378C59C6ED7D}" srcOrd="0" destOrd="0" presId="urn:microsoft.com/office/officeart/2005/8/layout/hProcess11"/>
    <dgm:cxn modelId="{17C2D439-E8B4-455C-85BE-BC0C994787F4}" type="presOf" srcId="{B8F6DB24-B292-4DCB-BEDC-FA61FBC64C24}" destId="{6ED15B23-9D0E-4163-92BC-9B80354C9A0A}" srcOrd="0" destOrd="0" presId="urn:microsoft.com/office/officeart/2005/8/layout/hProcess11"/>
    <dgm:cxn modelId="{7406C45C-4A1C-44C1-807C-C1AB9C831BD7}" type="presOf" srcId="{BA1ECFFD-070E-46C2-B05E-66E1F54D0F1A}" destId="{4063CA27-3CED-4222-AA6A-EF4B5A76A445}" srcOrd="0" destOrd="0" presId="urn:microsoft.com/office/officeart/2005/8/layout/hProcess11"/>
    <dgm:cxn modelId="{3785BB60-0A30-4D54-8AA0-83CC1652DB91}" type="presOf" srcId="{7ECA0234-90C5-4263-AD9C-02C71AFACA8C}" destId="{448140BF-533D-45C4-94F6-A8A0391B3D0F}" srcOrd="0" destOrd="0" presId="urn:microsoft.com/office/officeart/2005/8/layout/hProcess11"/>
    <dgm:cxn modelId="{2BB13466-F665-4EC6-9F80-DD5501695D21}" srcId="{16CEC24F-D1D9-4D79-A845-4E9F5DA981E1}" destId="{944D3E21-31E5-4EE2-922C-324E54A87723}" srcOrd="1" destOrd="0" parTransId="{DCAE7EB5-C44B-48F1-99D8-AD56292D6F2A}" sibTransId="{7E345830-3AB5-4600-A0A8-488F2DD8AFCC}"/>
    <dgm:cxn modelId="{7707077C-A351-4742-866D-7CA66404C6BE}" type="presOf" srcId="{71BEDC6F-7790-4076-B6D2-B90668927C3C}" destId="{7CBC6228-4FC0-4C0D-AE52-63FB0C77EA2A}" srcOrd="0" destOrd="0" presId="urn:microsoft.com/office/officeart/2005/8/layout/hProcess11"/>
    <dgm:cxn modelId="{854B3E7E-3AB5-4D99-907E-94425A482386}" type="presOf" srcId="{07F2FF3B-D8B9-4743-86C3-687E054025EF}" destId="{88447E63-F0B7-4ED0-A8F2-A063CFAFDC79}" srcOrd="0" destOrd="0" presId="urn:microsoft.com/office/officeart/2005/8/layout/hProcess11"/>
    <dgm:cxn modelId="{F5F59F83-631B-48A0-9020-0D0AC69E2E46}" type="presOf" srcId="{16CEC24F-D1D9-4D79-A845-4E9F5DA981E1}" destId="{DD7E958E-EB78-4687-BB0C-2BB497947271}" srcOrd="0" destOrd="0" presId="urn:microsoft.com/office/officeart/2005/8/layout/hProcess11"/>
    <dgm:cxn modelId="{0FB68889-54A9-46ED-904F-CFFE48597A45}" srcId="{16CEC24F-D1D9-4D79-A845-4E9F5DA981E1}" destId="{07F2FF3B-D8B9-4743-86C3-687E054025EF}" srcOrd="10" destOrd="0" parTransId="{3043E279-DE7E-4D35-A000-2D34C4221CBE}" sibTransId="{A0865B6F-28C9-4B4C-8218-DA2B53426C49}"/>
    <dgm:cxn modelId="{A0612AA4-65DD-4416-90AF-DE7EC2ADEC55}" srcId="{16CEC24F-D1D9-4D79-A845-4E9F5DA981E1}" destId="{7ECA0234-90C5-4263-AD9C-02C71AFACA8C}" srcOrd="8" destOrd="0" parTransId="{1BE4CF92-358D-470B-8210-D179FD6F4D59}" sibTransId="{1DFEDFC9-2C40-4955-ACD4-C538C69ADBAF}"/>
    <dgm:cxn modelId="{D8ECF0A9-6204-4942-B5A6-BA285E7C55BC}" srcId="{16CEC24F-D1D9-4D79-A845-4E9F5DA981E1}" destId="{1F02916B-5834-4000-BDDE-1943A6BD2D7F}" srcOrd="5" destOrd="0" parTransId="{CA5010F9-FC8D-42BE-A503-E1F84A8FCF78}" sibTransId="{804C4884-6914-462E-9C16-BE1BB3CA6FBF}"/>
    <dgm:cxn modelId="{0CB870AA-1919-439F-8572-41828255399B}" srcId="{16CEC24F-D1D9-4D79-A845-4E9F5DA981E1}" destId="{B8F6DB24-B292-4DCB-BEDC-FA61FBC64C24}" srcOrd="4" destOrd="0" parTransId="{4E0B0A27-4B2B-4FF3-A595-14EECB915DAD}" sibTransId="{C4D00476-4500-491A-AA2F-7164916272E4}"/>
    <dgm:cxn modelId="{24722EAE-8416-4BCB-A618-01E37429BFD2}" srcId="{16CEC24F-D1D9-4D79-A845-4E9F5DA981E1}" destId="{71BEDC6F-7790-4076-B6D2-B90668927C3C}" srcOrd="3" destOrd="0" parTransId="{2D3E5479-870C-4980-BB8D-E7899D73D406}" sibTransId="{E47D42FF-432F-43F8-85F2-B430672C1198}"/>
    <dgm:cxn modelId="{AFA720B0-964A-45FC-96D5-AAA8174E9BA0}" srcId="{16CEC24F-D1D9-4D79-A845-4E9F5DA981E1}" destId="{BA1ECFFD-070E-46C2-B05E-66E1F54D0F1A}" srcOrd="0" destOrd="0" parTransId="{4B1EAA51-DB47-4E8A-AA1D-F65EA4C994B5}" sibTransId="{819D9D39-AE4E-44F0-B1EF-EFF776C8FE60}"/>
    <dgm:cxn modelId="{CF4045BF-9246-4F9E-B2F0-79522143A612}" type="presOf" srcId="{73FBE1F6-6376-465C-9E87-4D107CB9C63A}" destId="{52EE009B-0FC3-4FC9-8550-01907C046696}" srcOrd="0" destOrd="0" presId="urn:microsoft.com/office/officeart/2005/8/layout/hProcess11"/>
    <dgm:cxn modelId="{62B4A7C4-59DE-430F-99A7-A2144AFCB326}" type="presOf" srcId="{2D38CFED-4572-4F11-A748-5A37FB09209C}" destId="{6A64985C-FA5A-4BC0-9D0B-02676F007F07}" srcOrd="0" destOrd="0" presId="urn:microsoft.com/office/officeart/2005/8/layout/hProcess11"/>
    <dgm:cxn modelId="{968718DE-37FC-4538-B3F2-DD36EF29AA35}" type="presOf" srcId="{1F02916B-5834-4000-BDDE-1943A6BD2D7F}" destId="{3A6AD884-DC55-4514-A865-B2C43D53E14B}" srcOrd="0" destOrd="0" presId="urn:microsoft.com/office/officeart/2005/8/layout/hProcess11"/>
    <dgm:cxn modelId="{25A216E0-A7F7-4886-8C8E-FCBA44ABFEC1}" srcId="{16CEC24F-D1D9-4D79-A845-4E9F5DA981E1}" destId="{73FBE1F6-6376-465C-9E87-4D107CB9C63A}" srcOrd="2" destOrd="0" parTransId="{864DF091-8874-4716-BB24-5D0660ED24DA}" sibTransId="{A84985D1-8B4F-4B42-947B-49AAA775285E}"/>
    <dgm:cxn modelId="{A049FDE5-AABC-4244-B76A-8406D16D6AAC}" type="presOf" srcId="{944D3E21-31E5-4EE2-922C-324E54A87723}" destId="{51B7F6BD-63AB-4AFE-B425-0EFCEBFAD578}" srcOrd="0" destOrd="0" presId="urn:microsoft.com/office/officeart/2005/8/layout/hProcess11"/>
    <dgm:cxn modelId="{0E24D8EB-FB5E-414B-ADBA-104EF1535E8D}" type="presOf" srcId="{6B2DA6B3-4081-441B-B803-9F8D1F2BC76B}" destId="{78559467-EA86-463D-AF32-66C00D29B622}" srcOrd="0" destOrd="0" presId="urn:microsoft.com/office/officeart/2005/8/layout/hProcess11"/>
    <dgm:cxn modelId="{FD869AEC-2EB7-4BB3-B94F-A3067FFF1201}" srcId="{16CEC24F-D1D9-4D79-A845-4E9F5DA981E1}" destId="{6B2DA6B3-4081-441B-B803-9F8D1F2BC76B}" srcOrd="7" destOrd="0" parTransId="{72AA705E-47C0-46D5-A547-CE6528C6BDCC}" sibTransId="{438FDC20-082E-41BA-BFB8-4D65E1A473F0}"/>
    <dgm:cxn modelId="{8F252EF2-8D7F-4582-81B1-30C75DC90EB6}" srcId="{16CEC24F-D1D9-4D79-A845-4E9F5DA981E1}" destId="{2D38CFED-4572-4F11-A748-5A37FB09209C}" srcOrd="6" destOrd="0" parTransId="{07169D9E-8B36-41E2-9248-2FF2FC4A195E}" sibTransId="{98B6B97B-0067-4572-8455-9F405342E557}"/>
    <dgm:cxn modelId="{772C55D7-2C05-4221-A501-D52A8DCB52C4}" type="presParOf" srcId="{DD7E958E-EB78-4687-BB0C-2BB497947271}" destId="{7D522E63-09AB-47D4-9DE8-096A69D16B49}" srcOrd="0" destOrd="0" presId="urn:microsoft.com/office/officeart/2005/8/layout/hProcess11"/>
    <dgm:cxn modelId="{114D17DB-E04E-4456-AD35-BCB6B0D64B75}" type="presParOf" srcId="{DD7E958E-EB78-4687-BB0C-2BB497947271}" destId="{57E26925-5633-45A2-9896-B0B7CE6F5FD6}" srcOrd="1" destOrd="0" presId="urn:microsoft.com/office/officeart/2005/8/layout/hProcess11"/>
    <dgm:cxn modelId="{84E12AA7-9EE2-4D4F-B285-F1933487BCBD}" type="presParOf" srcId="{57E26925-5633-45A2-9896-B0B7CE6F5FD6}" destId="{E5867298-E631-4152-B043-B56E34DC4B2E}" srcOrd="0" destOrd="0" presId="urn:microsoft.com/office/officeart/2005/8/layout/hProcess11"/>
    <dgm:cxn modelId="{CAD06114-2712-47CF-9A2C-2786F6FF5A32}" type="presParOf" srcId="{E5867298-E631-4152-B043-B56E34DC4B2E}" destId="{4063CA27-3CED-4222-AA6A-EF4B5A76A445}" srcOrd="0" destOrd="0" presId="urn:microsoft.com/office/officeart/2005/8/layout/hProcess11"/>
    <dgm:cxn modelId="{F29F4A2C-8841-486B-B007-D6FF919F958D}" type="presParOf" srcId="{E5867298-E631-4152-B043-B56E34DC4B2E}" destId="{1199B3F6-C12C-4466-8485-518B24CB3DC1}" srcOrd="1" destOrd="0" presId="urn:microsoft.com/office/officeart/2005/8/layout/hProcess11"/>
    <dgm:cxn modelId="{40B89561-FE3F-4DA2-982F-1082E7E14368}" type="presParOf" srcId="{E5867298-E631-4152-B043-B56E34DC4B2E}" destId="{A3044264-5DEF-45C9-9A6A-DD63A1D7772B}" srcOrd="2" destOrd="0" presId="urn:microsoft.com/office/officeart/2005/8/layout/hProcess11"/>
    <dgm:cxn modelId="{E79C193E-6FBB-468E-9263-062686EA9E71}" type="presParOf" srcId="{57E26925-5633-45A2-9896-B0B7CE6F5FD6}" destId="{07DEB9F4-A2A5-4E33-A320-9DADBF7AEFD2}" srcOrd="1" destOrd="0" presId="urn:microsoft.com/office/officeart/2005/8/layout/hProcess11"/>
    <dgm:cxn modelId="{B8503462-9D50-48FD-9E5B-C6E7FC38C461}" type="presParOf" srcId="{57E26925-5633-45A2-9896-B0B7CE6F5FD6}" destId="{E9C1C79F-2753-4619-A405-F6E1A332686F}" srcOrd="2" destOrd="0" presId="urn:microsoft.com/office/officeart/2005/8/layout/hProcess11"/>
    <dgm:cxn modelId="{FABB5244-2CC5-4422-BD32-6DBC49F429C7}" type="presParOf" srcId="{E9C1C79F-2753-4619-A405-F6E1A332686F}" destId="{51B7F6BD-63AB-4AFE-B425-0EFCEBFAD578}" srcOrd="0" destOrd="0" presId="urn:microsoft.com/office/officeart/2005/8/layout/hProcess11"/>
    <dgm:cxn modelId="{265DC6DB-10FE-4590-A919-0BB66713E6AE}" type="presParOf" srcId="{E9C1C79F-2753-4619-A405-F6E1A332686F}" destId="{5450D9B8-2C5B-425A-8FD0-69183E1AA2DB}" srcOrd="1" destOrd="0" presId="urn:microsoft.com/office/officeart/2005/8/layout/hProcess11"/>
    <dgm:cxn modelId="{3372AFC1-E3CF-49D8-B7C8-58A3602B74EA}" type="presParOf" srcId="{E9C1C79F-2753-4619-A405-F6E1A332686F}" destId="{73C91F5F-A218-43AF-8CCA-EE1FF69D049A}" srcOrd="2" destOrd="0" presId="urn:microsoft.com/office/officeart/2005/8/layout/hProcess11"/>
    <dgm:cxn modelId="{2510BA19-D7B8-4A33-AC52-3E87856708CB}" type="presParOf" srcId="{57E26925-5633-45A2-9896-B0B7CE6F5FD6}" destId="{56F6BD9A-8413-4CE7-9763-0649686FCF7B}" srcOrd="3" destOrd="0" presId="urn:microsoft.com/office/officeart/2005/8/layout/hProcess11"/>
    <dgm:cxn modelId="{56641361-3C5B-4333-BECF-5218CBCE7654}" type="presParOf" srcId="{57E26925-5633-45A2-9896-B0B7CE6F5FD6}" destId="{96BBF70C-160F-42CC-A1EE-B104A6007658}" srcOrd="4" destOrd="0" presId="urn:microsoft.com/office/officeart/2005/8/layout/hProcess11"/>
    <dgm:cxn modelId="{7F4CAC9F-3D63-4CB5-B952-ADBA60B4DB67}" type="presParOf" srcId="{96BBF70C-160F-42CC-A1EE-B104A6007658}" destId="{52EE009B-0FC3-4FC9-8550-01907C046696}" srcOrd="0" destOrd="0" presId="urn:microsoft.com/office/officeart/2005/8/layout/hProcess11"/>
    <dgm:cxn modelId="{F745CA76-0087-4093-A33F-C9B3536B61F2}" type="presParOf" srcId="{96BBF70C-160F-42CC-A1EE-B104A6007658}" destId="{654F0C23-76A0-4684-BC6B-05BD0FF25782}" srcOrd="1" destOrd="0" presId="urn:microsoft.com/office/officeart/2005/8/layout/hProcess11"/>
    <dgm:cxn modelId="{13A3C9CF-384A-495C-ACA1-3AEA880E7C0E}" type="presParOf" srcId="{96BBF70C-160F-42CC-A1EE-B104A6007658}" destId="{2F938D13-A856-4672-905F-8992F05EBB81}" srcOrd="2" destOrd="0" presId="urn:microsoft.com/office/officeart/2005/8/layout/hProcess11"/>
    <dgm:cxn modelId="{CF76FEAF-F383-4427-AEC4-748D0F596013}" type="presParOf" srcId="{57E26925-5633-45A2-9896-B0B7CE6F5FD6}" destId="{22A1979B-7DB2-4412-BA01-112652A52C91}" srcOrd="5" destOrd="0" presId="urn:microsoft.com/office/officeart/2005/8/layout/hProcess11"/>
    <dgm:cxn modelId="{32097479-C94D-4239-9F2F-BCA991A75C09}" type="presParOf" srcId="{57E26925-5633-45A2-9896-B0B7CE6F5FD6}" destId="{D7EA12DC-99E5-4242-82F1-33F8877A940D}" srcOrd="6" destOrd="0" presId="urn:microsoft.com/office/officeart/2005/8/layout/hProcess11"/>
    <dgm:cxn modelId="{FC0821EF-EF0E-4C76-A2E1-467E68E612C2}" type="presParOf" srcId="{D7EA12DC-99E5-4242-82F1-33F8877A940D}" destId="{7CBC6228-4FC0-4C0D-AE52-63FB0C77EA2A}" srcOrd="0" destOrd="0" presId="urn:microsoft.com/office/officeart/2005/8/layout/hProcess11"/>
    <dgm:cxn modelId="{820C806F-B8B5-4CBF-A5B7-E6A85D669436}" type="presParOf" srcId="{D7EA12DC-99E5-4242-82F1-33F8877A940D}" destId="{BE57B17B-1A01-4EE8-8499-93AE01888840}" srcOrd="1" destOrd="0" presId="urn:microsoft.com/office/officeart/2005/8/layout/hProcess11"/>
    <dgm:cxn modelId="{9AE88DB5-40F4-47E1-B4B4-09691F77F350}" type="presParOf" srcId="{D7EA12DC-99E5-4242-82F1-33F8877A940D}" destId="{81456C6D-D9A7-4EED-8035-1C2C9795C949}" srcOrd="2" destOrd="0" presId="urn:microsoft.com/office/officeart/2005/8/layout/hProcess11"/>
    <dgm:cxn modelId="{738CA7A5-5A51-4726-A0C8-D26D436988E8}" type="presParOf" srcId="{57E26925-5633-45A2-9896-B0B7CE6F5FD6}" destId="{FA260BB3-AFD0-44D2-9DB6-C99652DE02C0}" srcOrd="7" destOrd="0" presId="urn:microsoft.com/office/officeart/2005/8/layout/hProcess11"/>
    <dgm:cxn modelId="{8ED661C6-0FFD-41BF-B76E-ECDF0C1205E0}" type="presParOf" srcId="{57E26925-5633-45A2-9896-B0B7CE6F5FD6}" destId="{4BA85D4E-3398-45B5-A379-8978424127A7}" srcOrd="8" destOrd="0" presId="urn:microsoft.com/office/officeart/2005/8/layout/hProcess11"/>
    <dgm:cxn modelId="{7DEBDF04-1AB5-4AFE-A113-D6440897FA91}" type="presParOf" srcId="{4BA85D4E-3398-45B5-A379-8978424127A7}" destId="{6ED15B23-9D0E-4163-92BC-9B80354C9A0A}" srcOrd="0" destOrd="0" presId="urn:microsoft.com/office/officeart/2005/8/layout/hProcess11"/>
    <dgm:cxn modelId="{03D0B20D-9CC2-4514-BB37-5E730B656D4A}" type="presParOf" srcId="{4BA85D4E-3398-45B5-A379-8978424127A7}" destId="{C11AA3F7-26B3-484D-B94A-9FF084C794B8}" srcOrd="1" destOrd="0" presId="urn:microsoft.com/office/officeart/2005/8/layout/hProcess11"/>
    <dgm:cxn modelId="{798F1B22-BFAF-47C3-9280-13A1CB759622}" type="presParOf" srcId="{4BA85D4E-3398-45B5-A379-8978424127A7}" destId="{95BC79C4-2396-48E9-BE3A-77D1C5EEA5E5}" srcOrd="2" destOrd="0" presId="urn:microsoft.com/office/officeart/2005/8/layout/hProcess11"/>
    <dgm:cxn modelId="{D67CFA38-4652-403D-AF02-ECB0E31111CD}" type="presParOf" srcId="{57E26925-5633-45A2-9896-B0B7CE6F5FD6}" destId="{E6A1DA4C-CE38-48B4-BE9E-30EBD1F9A1E3}" srcOrd="9" destOrd="0" presId="urn:microsoft.com/office/officeart/2005/8/layout/hProcess11"/>
    <dgm:cxn modelId="{7205ADE4-E64A-4F24-B8A1-435523987C31}" type="presParOf" srcId="{57E26925-5633-45A2-9896-B0B7CE6F5FD6}" destId="{6999F848-8CD5-4A90-84D1-A48C73A61789}" srcOrd="10" destOrd="0" presId="urn:microsoft.com/office/officeart/2005/8/layout/hProcess11"/>
    <dgm:cxn modelId="{1DEDB6A4-34A1-4706-B711-6FC5C4FD8693}" type="presParOf" srcId="{6999F848-8CD5-4A90-84D1-A48C73A61789}" destId="{3A6AD884-DC55-4514-A865-B2C43D53E14B}" srcOrd="0" destOrd="0" presId="urn:microsoft.com/office/officeart/2005/8/layout/hProcess11"/>
    <dgm:cxn modelId="{63CE4C31-FD60-4831-AD19-3082FCEE15E7}" type="presParOf" srcId="{6999F848-8CD5-4A90-84D1-A48C73A61789}" destId="{B719FFD0-130B-4217-972E-FAFD4D1C96D9}" srcOrd="1" destOrd="0" presId="urn:microsoft.com/office/officeart/2005/8/layout/hProcess11"/>
    <dgm:cxn modelId="{F4204F0E-BAF5-4667-9FFC-C5B23955588E}" type="presParOf" srcId="{6999F848-8CD5-4A90-84D1-A48C73A61789}" destId="{7A94EBE6-AEC8-4432-B38C-613EFE40A480}" srcOrd="2" destOrd="0" presId="urn:microsoft.com/office/officeart/2005/8/layout/hProcess11"/>
    <dgm:cxn modelId="{EF406BBC-6F2F-46E6-B9A9-9509A132DF02}" type="presParOf" srcId="{57E26925-5633-45A2-9896-B0B7CE6F5FD6}" destId="{CD96E093-50B8-47F7-8735-BF7F4505B6E1}" srcOrd="11" destOrd="0" presId="urn:microsoft.com/office/officeart/2005/8/layout/hProcess11"/>
    <dgm:cxn modelId="{DF4B86B0-3988-4679-8018-816D41B93E90}" type="presParOf" srcId="{57E26925-5633-45A2-9896-B0B7CE6F5FD6}" destId="{FCE67D3B-818A-4BC5-9E16-D6D5DC78029D}" srcOrd="12" destOrd="0" presId="urn:microsoft.com/office/officeart/2005/8/layout/hProcess11"/>
    <dgm:cxn modelId="{42B098B6-C587-4C6E-A9F7-486EE6BA7642}" type="presParOf" srcId="{FCE67D3B-818A-4BC5-9E16-D6D5DC78029D}" destId="{6A64985C-FA5A-4BC0-9D0B-02676F007F07}" srcOrd="0" destOrd="0" presId="urn:microsoft.com/office/officeart/2005/8/layout/hProcess11"/>
    <dgm:cxn modelId="{2E4C85BB-B7DE-4A8D-A4DB-EE846D6ACEEE}" type="presParOf" srcId="{FCE67D3B-818A-4BC5-9E16-D6D5DC78029D}" destId="{D5A4C16D-7B79-4538-887C-996B1F3C1031}" srcOrd="1" destOrd="0" presId="urn:microsoft.com/office/officeart/2005/8/layout/hProcess11"/>
    <dgm:cxn modelId="{370AB8E4-D3D8-43B6-A99E-B427BCA534CE}" type="presParOf" srcId="{FCE67D3B-818A-4BC5-9E16-D6D5DC78029D}" destId="{015A692C-2AE6-4A89-9E0A-5AC04E11DDB0}" srcOrd="2" destOrd="0" presId="urn:microsoft.com/office/officeart/2005/8/layout/hProcess11"/>
    <dgm:cxn modelId="{F331775F-F6B3-4270-807A-25770DD1ABBB}" type="presParOf" srcId="{57E26925-5633-45A2-9896-B0B7CE6F5FD6}" destId="{37F19215-922D-4B89-ADC7-6F9B71E817F3}" srcOrd="13" destOrd="0" presId="urn:microsoft.com/office/officeart/2005/8/layout/hProcess11"/>
    <dgm:cxn modelId="{02409E82-1365-4C41-88C9-B2D2D79C1786}" type="presParOf" srcId="{57E26925-5633-45A2-9896-B0B7CE6F5FD6}" destId="{7CC385D8-97E9-4881-8F68-800B0BA1475A}" srcOrd="14" destOrd="0" presId="urn:microsoft.com/office/officeart/2005/8/layout/hProcess11"/>
    <dgm:cxn modelId="{61887811-FCED-4D77-A174-F1C25FFD3A12}" type="presParOf" srcId="{7CC385D8-97E9-4881-8F68-800B0BA1475A}" destId="{78559467-EA86-463D-AF32-66C00D29B622}" srcOrd="0" destOrd="0" presId="urn:microsoft.com/office/officeart/2005/8/layout/hProcess11"/>
    <dgm:cxn modelId="{8DAFC201-3C35-4D37-B824-C93C0B249A63}" type="presParOf" srcId="{7CC385D8-97E9-4881-8F68-800B0BA1475A}" destId="{CBD8F83D-FA13-4D50-895E-81A0FF6439A5}" srcOrd="1" destOrd="0" presId="urn:microsoft.com/office/officeart/2005/8/layout/hProcess11"/>
    <dgm:cxn modelId="{B4FE875D-AF47-4519-B0ED-65AC5330A3C6}" type="presParOf" srcId="{7CC385D8-97E9-4881-8F68-800B0BA1475A}" destId="{298517AB-4E6C-40C1-A616-2D2A601C65A2}" srcOrd="2" destOrd="0" presId="urn:microsoft.com/office/officeart/2005/8/layout/hProcess11"/>
    <dgm:cxn modelId="{7B903CD8-1E2D-4F50-B406-3FCB158D3730}" type="presParOf" srcId="{57E26925-5633-45A2-9896-B0B7CE6F5FD6}" destId="{A6EE4A7B-ABC2-4230-8029-2CD01FB9178C}" srcOrd="15" destOrd="0" presId="urn:microsoft.com/office/officeart/2005/8/layout/hProcess11"/>
    <dgm:cxn modelId="{13012BB1-15AB-418D-BFCA-239D59389EF7}" type="presParOf" srcId="{57E26925-5633-45A2-9896-B0B7CE6F5FD6}" destId="{BEE5EACE-2D6E-47D1-AD43-7543BBA00E61}" srcOrd="16" destOrd="0" presId="urn:microsoft.com/office/officeart/2005/8/layout/hProcess11"/>
    <dgm:cxn modelId="{F804213B-3792-405A-84A5-06E4F89FD06E}" type="presParOf" srcId="{BEE5EACE-2D6E-47D1-AD43-7543BBA00E61}" destId="{448140BF-533D-45C4-94F6-A8A0391B3D0F}" srcOrd="0" destOrd="0" presId="urn:microsoft.com/office/officeart/2005/8/layout/hProcess11"/>
    <dgm:cxn modelId="{B2AC8DDE-F9BE-4880-A5E5-99231C7CC6C3}" type="presParOf" srcId="{BEE5EACE-2D6E-47D1-AD43-7543BBA00E61}" destId="{F682EF90-46AB-4A5B-A354-CE6F81BABE54}" srcOrd="1" destOrd="0" presId="urn:microsoft.com/office/officeart/2005/8/layout/hProcess11"/>
    <dgm:cxn modelId="{3DCDC8DA-3422-44C9-8BD0-DB13EAD17FDE}" type="presParOf" srcId="{BEE5EACE-2D6E-47D1-AD43-7543BBA00E61}" destId="{9E9DBD10-3609-477A-91B7-2185674D050C}" srcOrd="2" destOrd="0" presId="urn:microsoft.com/office/officeart/2005/8/layout/hProcess11"/>
    <dgm:cxn modelId="{B1B25BCE-B0AC-4761-9C2A-DB2558EA5E85}" type="presParOf" srcId="{57E26925-5633-45A2-9896-B0B7CE6F5FD6}" destId="{EC9BBFDE-AE1F-464F-9D23-269211BA9B78}" srcOrd="17" destOrd="0" presId="urn:microsoft.com/office/officeart/2005/8/layout/hProcess11"/>
    <dgm:cxn modelId="{1271B245-412E-4659-943E-999D2682D234}" type="presParOf" srcId="{57E26925-5633-45A2-9896-B0B7CE6F5FD6}" destId="{B69CBD06-5860-4340-9ECF-EE7C47080DD9}" srcOrd="18" destOrd="0" presId="urn:microsoft.com/office/officeart/2005/8/layout/hProcess11"/>
    <dgm:cxn modelId="{A807F6DB-5FF3-4A42-A61E-540CD61ACA5E}" type="presParOf" srcId="{B69CBD06-5860-4340-9ECF-EE7C47080DD9}" destId="{E6E1F37D-573E-40D3-80BD-378C59C6ED7D}" srcOrd="0" destOrd="0" presId="urn:microsoft.com/office/officeart/2005/8/layout/hProcess11"/>
    <dgm:cxn modelId="{D6FBE6F4-9932-4A26-9E03-DAFCD450E9BD}" type="presParOf" srcId="{B69CBD06-5860-4340-9ECF-EE7C47080DD9}" destId="{D899C065-07BB-4B1F-A4E0-76840B0AFCDA}" srcOrd="1" destOrd="0" presId="urn:microsoft.com/office/officeart/2005/8/layout/hProcess11"/>
    <dgm:cxn modelId="{1EF35E98-426D-46CE-9F82-25A0770EFF3E}" type="presParOf" srcId="{B69CBD06-5860-4340-9ECF-EE7C47080DD9}" destId="{ABC08A05-EF2E-4E23-AC3C-2E729E0317B4}" srcOrd="2" destOrd="0" presId="urn:microsoft.com/office/officeart/2005/8/layout/hProcess11"/>
    <dgm:cxn modelId="{AB598A53-7AC5-4127-B99E-1440CEFFAC1C}" type="presParOf" srcId="{57E26925-5633-45A2-9896-B0B7CE6F5FD6}" destId="{C63795CD-6B33-40D9-BFF3-402A40D0709D}" srcOrd="19" destOrd="0" presId="urn:microsoft.com/office/officeart/2005/8/layout/hProcess11"/>
    <dgm:cxn modelId="{D927CA7F-092A-4755-86B5-2695713C298C}" type="presParOf" srcId="{57E26925-5633-45A2-9896-B0B7CE6F5FD6}" destId="{E7DCF0CE-111A-4AF3-B27D-CB6617116C7D}" srcOrd="20" destOrd="0" presId="urn:microsoft.com/office/officeart/2005/8/layout/hProcess11"/>
    <dgm:cxn modelId="{F7FEA395-D9B3-4669-9E54-32DB9A610CC3}" type="presParOf" srcId="{E7DCF0CE-111A-4AF3-B27D-CB6617116C7D}" destId="{88447E63-F0B7-4ED0-A8F2-A063CFAFDC79}" srcOrd="0" destOrd="0" presId="urn:microsoft.com/office/officeart/2005/8/layout/hProcess11"/>
    <dgm:cxn modelId="{EAF9A04D-946A-468E-A1C2-26F34F48E8FF}" type="presParOf" srcId="{E7DCF0CE-111A-4AF3-B27D-CB6617116C7D}" destId="{EC6014C0-D608-4029-9E38-AE8EF189FC98}" srcOrd="1" destOrd="0" presId="urn:microsoft.com/office/officeart/2005/8/layout/hProcess11"/>
    <dgm:cxn modelId="{E761D55B-1F78-46E1-B00A-1231AA05CEEA}" type="presParOf" srcId="{E7DCF0CE-111A-4AF3-B27D-CB6617116C7D}" destId="{C9CE3A91-A0C0-4373-9554-6E35CA273A29}"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22E63-09AB-47D4-9DE8-096A69D16B49}">
      <dsp:nvSpPr>
        <dsp:cNvPr id="0" name=""/>
        <dsp:cNvSpPr/>
      </dsp:nvSpPr>
      <dsp:spPr>
        <a:xfrm>
          <a:off x="0" y="443383"/>
          <a:ext cx="11738091" cy="591178"/>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63CA27-3CED-4222-AA6A-EF4B5A76A445}">
      <dsp:nvSpPr>
        <dsp:cNvPr id="0" name=""/>
        <dsp:cNvSpPr/>
      </dsp:nvSpPr>
      <dsp:spPr>
        <a:xfrm>
          <a:off x="2579" y="0"/>
          <a:ext cx="918184"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March</a:t>
          </a:r>
        </a:p>
      </dsp:txBody>
      <dsp:txXfrm>
        <a:off x="2579" y="0"/>
        <a:ext cx="918184" cy="591178"/>
      </dsp:txXfrm>
    </dsp:sp>
    <dsp:sp modelId="{1199B3F6-C12C-4466-8485-518B24CB3DC1}">
      <dsp:nvSpPr>
        <dsp:cNvPr id="0" name=""/>
        <dsp:cNvSpPr/>
      </dsp:nvSpPr>
      <dsp:spPr>
        <a:xfrm>
          <a:off x="387774"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B7F6BD-63AB-4AFE-B425-0EFCEBFAD578}">
      <dsp:nvSpPr>
        <dsp:cNvPr id="0" name=""/>
        <dsp:cNvSpPr/>
      </dsp:nvSpPr>
      <dsp:spPr>
        <a:xfrm>
          <a:off x="966673" y="886767"/>
          <a:ext cx="918184"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April</a:t>
          </a:r>
        </a:p>
      </dsp:txBody>
      <dsp:txXfrm>
        <a:off x="966673" y="886767"/>
        <a:ext cx="918184" cy="591178"/>
      </dsp:txXfrm>
    </dsp:sp>
    <dsp:sp modelId="{5450D9B8-2C5B-425A-8FD0-69183E1AA2DB}">
      <dsp:nvSpPr>
        <dsp:cNvPr id="0" name=""/>
        <dsp:cNvSpPr/>
      </dsp:nvSpPr>
      <dsp:spPr>
        <a:xfrm>
          <a:off x="1351868"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EE009B-0FC3-4FC9-8550-01907C046696}">
      <dsp:nvSpPr>
        <dsp:cNvPr id="0" name=""/>
        <dsp:cNvSpPr/>
      </dsp:nvSpPr>
      <dsp:spPr>
        <a:xfrm>
          <a:off x="1930766" y="0"/>
          <a:ext cx="918184"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May</a:t>
          </a:r>
        </a:p>
      </dsp:txBody>
      <dsp:txXfrm>
        <a:off x="1930766" y="0"/>
        <a:ext cx="918184" cy="591178"/>
      </dsp:txXfrm>
    </dsp:sp>
    <dsp:sp modelId="{654F0C23-76A0-4684-BC6B-05BD0FF25782}">
      <dsp:nvSpPr>
        <dsp:cNvPr id="0" name=""/>
        <dsp:cNvSpPr/>
      </dsp:nvSpPr>
      <dsp:spPr>
        <a:xfrm>
          <a:off x="2315962"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BC6228-4FC0-4C0D-AE52-63FB0C77EA2A}">
      <dsp:nvSpPr>
        <dsp:cNvPr id="0" name=""/>
        <dsp:cNvSpPr/>
      </dsp:nvSpPr>
      <dsp:spPr>
        <a:xfrm>
          <a:off x="2894860" y="886767"/>
          <a:ext cx="918184"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June</a:t>
          </a:r>
        </a:p>
      </dsp:txBody>
      <dsp:txXfrm>
        <a:off x="2894860" y="886767"/>
        <a:ext cx="918184" cy="591178"/>
      </dsp:txXfrm>
    </dsp:sp>
    <dsp:sp modelId="{BE57B17B-1A01-4EE8-8499-93AE01888840}">
      <dsp:nvSpPr>
        <dsp:cNvPr id="0" name=""/>
        <dsp:cNvSpPr/>
      </dsp:nvSpPr>
      <dsp:spPr>
        <a:xfrm>
          <a:off x="3280055"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D15B23-9D0E-4163-92BC-9B80354C9A0A}">
      <dsp:nvSpPr>
        <dsp:cNvPr id="0" name=""/>
        <dsp:cNvSpPr/>
      </dsp:nvSpPr>
      <dsp:spPr>
        <a:xfrm>
          <a:off x="3858954" y="0"/>
          <a:ext cx="918184"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July</a:t>
          </a:r>
        </a:p>
      </dsp:txBody>
      <dsp:txXfrm>
        <a:off x="3858954" y="0"/>
        <a:ext cx="918184" cy="591178"/>
      </dsp:txXfrm>
    </dsp:sp>
    <dsp:sp modelId="{C11AA3F7-26B3-484D-B94A-9FF084C794B8}">
      <dsp:nvSpPr>
        <dsp:cNvPr id="0" name=""/>
        <dsp:cNvSpPr/>
      </dsp:nvSpPr>
      <dsp:spPr>
        <a:xfrm>
          <a:off x="4244149"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6AD884-DC55-4514-A865-B2C43D53E14B}">
      <dsp:nvSpPr>
        <dsp:cNvPr id="0" name=""/>
        <dsp:cNvSpPr/>
      </dsp:nvSpPr>
      <dsp:spPr>
        <a:xfrm>
          <a:off x="4823048" y="886767"/>
          <a:ext cx="918184"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August</a:t>
          </a:r>
        </a:p>
      </dsp:txBody>
      <dsp:txXfrm>
        <a:off x="4823048" y="886767"/>
        <a:ext cx="918184" cy="591178"/>
      </dsp:txXfrm>
    </dsp:sp>
    <dsp:sp modelId="{B719FFD0-130B-4217-972E-FAFD4D1C96D9}">
      <dsp:nvSpPr>
        <dsp:cNvPr id="0" name=""/>
        <dsp:cNvSpPr/>
      </dsp:nvSpPr>
      <dsp:spPr>
        <a:xfrm>
          <a:off x="5208243"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64985C-FA5A-4BC0-9D0B-02676F007F07}">
      <dsp:nvSpPr>
        <dsp:cNvPr id="0" name=""/>
        <dsp:cNvSpPr/>
      </dsp:nvSpPr>
      <dsp:spPr>
        <a:xfrm>
          <a:off x="5787142" y="0"/>
          <a:ext cx="918184"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September</a:t>
          </a:r>
        </a:p>
      </dsp:txBody>
      <dsp:txXfrm>
        <a:off x="5787142" y="0"/>
        <a:ext cx="918184" cy="591178"/>
      </dsp:txXfrm>
    </dsp:sp>
    <dsp:sp modelId="{D5A4C16D-7B79-4538-887C-996B1F3C1031}">
      <dsp:nvSpPr>
        <dsp:cNvPr id="0" name=""/>
        <dsp:cNvSpPr/>
      </dsp:nvSpPr>
      <dsp:spPr>
        <a:xfrm>
          <a:off x="6172337"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559467-EA86-463D-AF32-66C00D29B622}">
      <dsp:nvSpPr>
        <dsp:cNvPr id="0" name=""/>
        <dsp:cNvSpPr/>
      </dsp:nvSpPr>
      <dsp:spPr>
        <a:xfrm>
          <a:off x="6751236" y="886767"/>
          <a:ext cx="918184"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October</a:t>
          </a:r>
        </a:p>
      </dsp:txBody>
      <dsp:txXfrm>
        <a:off x="6751236" y="886767"/>
        <a:ext cx="918184" cy="591178"/>
      </dsp:txXfrm>
    </dsp:sp>
    <dsp:sp modelId="{CBD8F83D-FA13-4D50-895E-81A0FF6439A5}">
      <dsp:nvSpPr>
        <dsp:cNvPr id="0" name=""/>
        <dsp:cNvSpPr/>
      </dsp:nvSpPr>
      <dsp:spPr>
        <a:xfrm>
          <a:off x="7136431"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8140BF-533D-45C4-94F6-A8A0391B3D0F}">
      <dsp:nvSpPr>
        <dsp:cNvPr id="0" name=""/>
        <dsp:cNvSpPr/>
      </dsp:nvSpPr>
      <dsp:spPr>
        <a:xfrm>
          <a:off x="7715330" y="0"/>
          <a:ext cx="918184"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November</a:t>
          </a:r>
        </a:p>
      </dsp:txBody>
      <dsp:txXfrm>
        <a:off x="7715330" y="0"/>
        <a:ext cx="918184" cy="591178"/>
      </dsp:txXfrm>
    </dsp:sp>
    <dsp:sp modelId="{F682EF90-46AB-4A5B-A354-CE6F81BABE54}">
      <dsp:nvSpPr>
        <dsp:cNvPr id="0" name=""/>
        <dsp:cNvSpPr/>
      </dsp:nvSpPr>
      <dsp:spPr>
        <a:xfrm>
          <a:off x="8100525"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E1F37D-573E-40D3-80BD-378C59C6ED7D}">
      <dsp:nvSpPr>
        <dsp:cNvPr id="0" name=""/>
        <dsp:cNvSpPr/>
      </dsp:nvSpPr>
      <dsp:spPr>
        <a:xfrm>
          <a:off x="8679424" y="886767"/>
          <a:ext cx="918184"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December</a:t>
          </a:r>
        </a:p>
      </dsp:txBody>
      <dsp:txXfrm>
        <a:off x="8679424" y="886767"/>
        <a:ext cx="918184" cy="591178"/>
      </dsp:txXfrm>
    </dsp:sp>
    <dsp:sp modelId="{D899C065-07BB-4B1F-A4E0-76840B0AFCDA}">
      <dsp:nvSpPr>
        <dsp:cNvPr id="0" name=""/>
        <dsp:cNvSpPr/>
      </dsp:nvSpPr>
      <dsp:spPr>
        <a:xfrm>
          <a:off x="9064619"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447E63-F0B7-4ED0-A8F2-A063CFAFDC79}">
      <dsp:nvSpPr>
        <dsp:cNvPr id="0" name=""/>
        <dsp:cNvSpPr/>
      </dsp:nvSpPr>
      <dsp:spPr>
        <a:xfrm>
          <a:off x="9643518" y="0"/>
          <a:ext cx="918184"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January 2021</a:t>
          </a:r>
        </a:p>
      </dsp:txBody>
      <dsp:txXfrm>
        <a:off x="9643518" y="0"/>
        <a:ext cx="918184" cy="591178"/>
      </dsp:txXfrm>
    </dsp:sp>
    <dsp:sp modelId="{EC6014C0-D608-4029-9E38-AE8EF189FC98}">
      <dsp:nvSpPr>
        <dsp:cNvPr id="0" name=""/>
        <dsp:cNvSpPr/>
      </dsp:nvSpPr>
      <dsp:spPr>
        <a:xfrm>
          <a:off x="10028713"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7A14C-DCF2-4F56-B485-06CA4A24CA6D}" type="datetimeFigureOut">
              <a:rPr lang="en-US" smtClean="0"/>
              <a:t>12/14/2020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C74A9-4D30-4791-B820-2EF138810278}" type="slidenum">
              <a:rPr lang="en-US" smtClean="0"/>
              <a:t>‹#›</a:t>
            </a:fld>
            <a:endParaRPr lang="en-US" dirty="0"/>
          </a:p>
        </p:txBody>
      </p:sp>
    </p:spTree>
    <p:extLst>
      <p:ext uri="{BB962C8B-B14F-4D97-AF65-F5344CB8AC3E}">
        <p14:creationId xmlns:p14="http://schemas.microsoft.com/office/powerpoint/2010/main" val="3404288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hl7.org/fhir/us/medmorph/jan2021/index.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b="1" dirty="0">
              <a:solidFill>
                <a:srgbClr val="FFFFFF"/>
              </a:solidFill>
              <a:latin typeface="Calibri" pitchFamily="34" charset="0"/>
            </a:endParaRPr>
          </a:p>
          <a:p>
            <a:pPr>
              <a:spcBef>
                <a:spcPct val="0"/>
              </a:spcBef>
            </a:pPr>
            <a:endParaRPr lang="en-US" altLang="en-US" baseline="0"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29646" indent="-280634">
              <a:defRPr>
                <a:solidFill>
                  <a:schemeClr val="tx1"/>
                </a:solidFill>
                <a:latin typeface="Myriad Web Pro" panose="020B0503030403020204" pitchFamily="34" charset="0"/>
              </a:defRPr>
            </a:lvl2pPr>
            <a:lvl3pPr marL="1122531" indent="-224506">
              <a:defRPr>
                <a:solidFill>
                  <a:schemeClr val="tx1"/>
                </a:solidFill>
                <a:latin typeface="Myriad Web Pro" panose="020B0503030403020204" pitchFamily="34" charset="0"/>
              </a:defRPr>
            </a:lvl3pPr>
            <a:lvl4pPr marL="1571544" indent="-224506">
              <a:defRPr>
                <a:solidFill>
                  <a:schemeClr val="tx1"/>
                </a:solidFill>
                <a:latin typeface="Myriad Web Pro" panose="020B0503030403020204" pitchFamily="34" charset="0"/>
              </a:defRPr>
            </a:lvl4pPr>
            <a:lvl5pPr marL="2020556" indent="-224506">
              <a:defRPr>
                <a:solidFill>
                  <a:schemeClr val="tx1"/>
                </a:solidFill>
                <a:latin typeface="Myriad Web Pro" panose="020B0503030403020204" pitchFamily="34" charset="0"/>
              </a:defRPr>
            </a:lvl5pPr>
            <a:lvl6pPr marL="2469569" indent="-224506" fontAlgn="base">
              <a:spcBef>
                <a:spcPct val="0"/>
              </a:spcBef>
              <a:spcAft>
                <a:spcPct val="0"/>
              </a:spcAft>
              <a:defRPr>
                <a:solidFill>
                  <a:schemeClr val="tx1"/>
                </a:solidFill>
                <a:latin typeface="Myriad Web Pro" panose="020B0503030403020204" pitchFamily="34" charset="0"/>
              </a:defRPr>
            </a:lvl6pPr>
            <a:lvl7pPr marL="2918581" indent="-224506" fontAlgn="base">
              <a:spcBef>
                <a:spcPct val="0"/>
              </a:spcBef>
              <a:spcAft>
                <a:spcPct val="0"/>
              </a:spcAft>
              <a:defRPr>
                <a:solidFill>
                  <a:schemeClr val="tx1"/>
                </a:solidFill>
                <a:latin typeface="Myriad Web Pro" panose="020B0503030403020204" pitchFamily="34" charset="0"/>
              </a:defRPr>
            </a:lvl7pPr>
            <a:lvl8pPr marL="3367593" indent="-224506" fontAlgn="base">
              <a:spcBef>
                <a:spcPct val="0"/>
              </a:spcBef>
              <a:spcAft>
                <a:spcPct val="0"/>
              </a:spcAft>
              <a:defRPr>
                <a:solidFill>
                  <a:schemeClr val="tx1"/>
                </a:solidFill>
                <a:latin typeface="Myriad Web Pro" panose="020B0503030403020204" pitchFamily="34" charset="0"/>
              </a:defRPr>
            </a:lvl8pPr>
            <a:lvl9pPr marL="3816606" indent="-224506" fontAlgn="base">
              <a:spcBef>
                <a:spcPct val="0"/>
              </a:spcBef>
              <a:spcAft>
                <a:spcPct val="0"/>
              </a:spcAft>
              <a:defRPr>
                <a:solidFill>
                  <a:schemeClr val="tx1"/>
                </a:solidFill>
                <a:latin typeface="Myriad Web Pro" panose="020B0503030403020204" pitchFamily="34" charset="0"/>
              </a:defRPr>
            </a:lvl9pPr>
          </a:lstStyle>
          <a:p>
            <a:pPr marL="0" marR="0" lvl="0" indent="0" algn="r" defTabSz="931774"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33451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18</a:t>
            </a:fld>
            <a:endParaRPr lang="en-US" dirty="0"/>
          </a:p>
        </p:txBody>
      </p:sp>
    </p:spTree>
    <p:extLst>
      <p:ext uri="{BB962C8B-B14F-4D97-AF65-F5344CB8AC3E}">
        <p14:creationId xmlns:p14="http://schemas.microsoft.com/office/powerpoint/2010/main" val="344706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19</a:t>
            </a:fld>
            <a:endParaRPr lang="en-US" dirty="0"/>
          </a:p>
        </p:txBody>
      </p:sp>
    </p:spTree>
    <p:extLst>
      <p:ext uri="{BB962C8B-B14F-4D97-AF65-F5344CB8AC3E}">
        <p14:creationId xmlns:p14="http://schemas.microsoft.com/office/powerpoint/2010/main" val="234969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23</a:t>
            </a:fld>
            <a:endParaRPr lang="en-US" dirty="0"/>
          </a:p>
        </p:txBody>
      </p:sp>
    </p:spTree>
    <p:extLst>
      <p:ext uri="{BB962C8B-B14F-4D97-AF65-F5344CB8AC3E}">
        <p14:creationId xmlns:p14="http://schemas.microsoft.com/office/powerpoint/2010/main" val="3023452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DDF1F0-998E-41BA-9811-9DF02433A1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629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2</a:t>
            </a:fld>
            <a:endParaRPr lang="en-US" dirty="0"/>
          </a:p>
        </p:txBody>
      </p:sp>
    </p:spTree>
    <p:extLst>
      <p:ext uri="{BB962C8B-B14F-4D97-AF65-F5344CB8AC3E}">
        <p14:creationId xmlns:p14="http://schemas.microsoft.com/office/powerpoint/2010/main" val="4098903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3</a:t>
            </a:fld>
            <a:endParaRPr lang="en-US" dirty="0"/>
          </a:p>
        </p:txBody>
      </p:sp>
    </p:spTree>
    <p:extLst>
      <p:ext uri="{BB962C8B-B14F-4D97-AF65-F5344CB8AC3E}">
        <p14:creationId xmlns:p14="http://schemas.microsoft.com/office/powerpoint/2010/main" val="1426104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4</a:t>
            </a:fld>
            <a:endParaRPr lang="en-US" dirty="0"/>
          </a:p>
        </p:txBody>
      </p:sp>
    </p:spTree>
    <p:extLst>
      <p:ext uri="{BB962C8B-B14F-4D97-AF65-F5344CB8AC3E}">
        <p14:creationId xmlns:p14="http://schemas.microsoft.com/office/powerpoint/2010/main" val="1188737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7</a:t>
            </a:fld>
            <a:endParaRPr lang="en-US" dirty="0"/>
          </a:p>
        </p:txBody>
      </p:sp>
    </p:spTree>
    <p:extLst>
      <p:ext uri="{BB962C8B-B14F-4D97-AF65-F5344CB8AC3E}">
        <p14:creationId xmlns:p14="http://schemas.microsoft.com/office/powerpoint/2010/main" val="3649135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12</a:t>
            </a:fld>
            <a:endParaRPr lang="en-US" dirty="0"/>
          </a:p>
        </p:txBody>
      </p:sp>
    </p:spTree>
    <p:extLst>
      <p:ext uri="{BB962C8B-B14F-4D97-AF65-F5344CB8AC3E}">
        <p14:creationId xmlns:p14="http://schemas.microsoft.com/office/powerpoint/2010/main" val="3042445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54FD5-90C9-4202-8F4D-D48B402172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748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Arial" panose="020B0604020202020204" pitchFamily="34" charset="0"/>
              </a:rPr>
              <a:t>URL for Ballot: </a:t>
            </a:r>
            <a:r>
              <a:rPr lang="en-US" b="1" i="0" dirty="0">
                <a:solidFill>
                  <a:srgbClr val="1155CC"/>
                </a:solidFill>
                <a:effectLst/>
                <a:latin typeface="Arial" panose="020B0604020202020204" pitchFamily="34" charset="0"/>
                <a:hlinkClick r:id="rId3"/>
              </a:rPr>
              <a:t>hl7.org/</a:t>
            </a:r>
            <a:r>
              <a:rPr lang="en-US" b="1" i="0" dirty="0" err="1">
                <a:solidFill>
                  <a:srgbClr val="1155CC"/>
                </a:solidFill>
                <a:effectLst/>
                <a:latin typeface="Arial" panose="020B0604020202020204" pitchFamily="34" charset="0"/>
                <a:hlinkClick r:id="rId3"/>
              </a:rPr>
              <a:t>fhir</a:t>
            </a:r>
            <a:r>
              <a:rPr lang="en-US" b="1" i="0" dirty="0">
                <a:solidFill>
                  <a:srgbClr val="1155CC"/>
                </a:solidFill>
                <a:effectLst/>
                <a:latin typeface="Arial" panose="020B0604020202020204" pitchFamily="34" charset="0"/>
                <a:hlinkClick r:id="rId3"/>
              </a:rPr>
              <a:t>/us/</a:t>
            </a:r>
            <a:r>
              <a:rPr lang="en-US" b="1" i="0" dirty="0" err="1">
                <a:solidFill>
                  <a:srgbClr val="1155CC"/>
                </a:solidFill>
                <a:effectLst/>
                <a:latin typeface="Arial" panose="020B0604020202020204" pitchFamily="34" charset="0"/>
                <a:hlinkClick r:id="rId3"/>
              </a:rPr>
              <a:t>medmorph</a:t>
            </a:r>
            <a:r>
              <a:rPr lang="en-US" b="1" i="0" dirty="0">
                <a:solidFill>
                  <a:srgbClr val="1155CC"/>
                </a:solidFill>
                <a:effectLst/>
                <a:latin typeface="Arial" panose="020B0604020202020204" pitchFamily="34" charset="0"/>
                <a:hlinkClick r:id="rId3"/>
              </a:rPr>
              <a:t>/jan2021/index.html</a:t>
            </a:r>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14</a:t>
            </a:fld>
            <a:endParaRPr lang="en-US" dirty="0"/>
          </a:p>
        </p:txBody>
      </p:sp>
    </p:spTree>
    <p:extLst>
      <p:ext uri="{BB962C8B-B14F-4D97-AF65-F5344CB8AC3E}">
        <p14:creationId xmlns:p14="http://schemas.microsoft.com/office/powerpoint/2010/main" val="2875806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15</a:t>
            </a:fld>
            <a:endParaRPr lang="en-US" dirty="0"/>
          </a:p>
        </p:txBody>
      </p:sp>
    </p:spTree>
    <p:extLst>
      <p:ext uri="{BB962C8B-B14F-4D97-AF65-F5344CB8AC3E}">
        <p14:creationId xmlns:p14="http://schemas.microsoft.com/office/powerpoint/2010/main" val="3752964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jp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Master" Target="../slideMasters/slideMaster6.xml"/><Relationship Id="rId4" Type="http://schemas.openxmlformats.org/officeDocument/2006/relationships/image" Target="../media/image10.jpg"/></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9F96C-B4DE-4B11-A080-84BAA30BD2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50EC83-5DD7-4CA9-8FD5-D4E7578888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493D78-F78E-4BAF-A209-D0C0246A8D93}"/>
              </a:ext>
            </a:extLst>
          </p:cNvPr>
          <p:cNvSpPr>
            <a:spLocks noGrp="1"/>
          </p:cNvSpPr>
          <p:nvPr>
            <p:ph type="dt" sz="half" idx="10"/>
          </p:nvPr>
        </p:nvSpPr>
        <p:spPr/>
        <p:txBody>
          <a:bodyPr/>
          <a:lstStyle/>
          <a:p>
            <a:fld id="{3FF0C18A-4C29-4697-9CC7-DD271098DDF9}" type="datetimeFigureOut">
              <a:rPr lang="en-US" smtClean="0"/>
              <a:t>12/14/2020</a:t>
            </a:fld>
            <a:endParaRPr lang="en-US" dirty="0"/>
          </a:p>
        </p:txBody>
      </p:sp>
      <p:sp>
        <p:nvSpPr>
          <p:cNvPr id="5" name="Footer Placeholder 4">
            <a:extLst>
              <a:ext uri="{FF2B5EF4-FFF2-40B4-BE49-F238E27FC236}">
                <a16:creationId xmlns:a16="http://schemas.microsoft.com/office/drawing/2014/main" id="{CC330060-2AE9-40B5-917D-0658D3446F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427CCA-EF97-4416-AC03-713A1D60FEFF}"/>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985132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BA953-3B04-41AB-886D-38A5CCDF73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D2829C-A657-4FF7-977F-B82D00588F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100E49-A6E9-412E-8AD5-577528E6DEF4}"/>
              </a:ext>
            </a:extLst>
          </p:cNvPr>
          <p:cNvSpPr>
            <a:spLocks noGrp="1"/>
          </p:cNvSpPr>
          <p:nvPr>
            <p:ph type="dt" sz="half" idx="10"/>
          </p:nvPr>
        </p:nvSpPr>
        <p:spPr/>
        <p:txBody>
          <a:bodyPr/>
          <a:lstStyle/>
          <a:p>
            <a:fld id="{3FF0C18A-4C29-4697-9CC7-DD271098DDF9}" type="datetimeFigureOut">
              <a:rPr lang="en-US" smtClean="0"/>
              <a:t>12/14/2020</a:t>
            </a:fld>
            <a:endParaRPr lang="en-US" dirty="0"/>
          </a:p>
        </p:txBody>
      </p:sp>
      <p:sp>
        <p:nvSpPr>
          <p:cNvPr id="5" name="Footer Placeholder 4">
            <a:extLst>
              <a:ext uri="{FF2B5EF4-FFF2-40B4-BE49-F238E27FC236}">
                <a16:creationId xmlns:a16="http://schemas.microsoft.com/office/drawing/2014/main" id="{228E2B51-C039-467A-B51A-244DF62951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76D26E-8120-4979-914E-462A088678EC}"/>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705972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70CAED-C59C-4648-803A-D6154C95FA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F3DAC3-7FE0-4017-BBEB-8CB41B4E83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B175B-03EF-4C20-BB10-46329CF7C5FB}"/>
              </a:ext>
            </a:extLst>
          </p:cNvPr>
          <p:cNvSpPr>
            <a:spLocks noGrp="1"/>
          </p:cNvSpPr>
          <p:nvPr>
            <p:ph type="dt" sz="half" idx="10"/>
          </p:nvPr>
        </p:nvSpPr>
        <p:spPr/>
        <p:txBody>
          <a:bodyPr/>
          <a:lstStyle/>
          <a:p>
            <a:fld id="{3FF0C18A-4C29-4697-9CC7-DD271098DDF9}" type="datetimeFigureOut">
              <a:rPr lang="en-US" smtClean="0"/>
              <a:t>12/14/2020</a:t>
            </a:fld>
            <a:endParaRPr lang="en-US" dirty="0"/>
          </a:p>
        </p:txBody>
      </p:sp>
      <p:sp>
        <p:nvSpPr>
          <p:cNvPr id="5" name="Footer Placeholder 4">
            <a:extLst>
              <a:ext uri="{FF2B5EF4-FFF2-40B4-BE49-F238E27FC236}">
                <a16:creationId xmlns:a16="http://schemas.microsoft.com/office/drawing/2014/main" id="{2C33F53F-1402-4653-B6DE-CEA971BC62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7B970D-892B-428F-8D00-4F6668586B01}"/>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43255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_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609601" y="213961"/>
            <a:ext cx="12082115" cy="1155779"/>
          </a:xfrm>
          <a:prstGeom prst="rect">
            <a:avLst/>
          </a:prstGeom>
        </p:spPr>
        <p:txBody>
          <a:bodyPr/>
          <a:lstStyle>
            <a:lvl1pPr algn="l">
              <a:lnSpc>
                <a:spcPts val="4000"/>
              </a:lnSpc>
              <a:defRPr sz="4267" b="1" baseline="0">
                <a:solidFill>
                  <a:schemeClr val="bg2"/>
                </a:solidFill>
                <a:effectLst/>
                <a:latin typeface="Calibri" pitchFamily="34" charset="0"/>
              </a:defRPr>
            </a:lvl1pPr>
          </a:lstStyle>
          <a:p>
            <a:endParaRPr lang="en-US" dirty="0"/>
          </a:p>
        </p:txBody>
      </p:sp>
      <p:sp>
        <p:nvSpPr>
          <p:cNvPr id="5" name="Subtitle 2"/>
          <p:cNvSpPr>
            <a:spLocks noGrp="1"/>
          </p:cNvSpPr>
          <p:nvPr>
            <p:ph type="subTitle" idx="1"/>
          </p:nvPr>
        </p:nvSpPr>
        <p:spPr>
          <a:xfrm>
            <a:off x="609600" y="3203632"/>
            <a:ext cx="8534400" cy="457200"/>
          </a:xfrm>
          <a:prstGeom prst="rect">
            <a:avLst/>
          </a:prstGeom>
        </p:spPr>
        <p:txBody>
          <a:bodyPr/>
          <a:lstStyle>
            <a:lvl1pPr marL="0" indent="0" algn="l">
              <a:buNone/>
              <a:defRPr sz="2667" b="1" baseline="0">
                <a:solidFill>
                  <a:schemeClr val="bg2"/>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609600" y="4864927"/>
            <a:ext cx="8534400" cy="1295400"/>
          </a:xfrm>
          <a:prstGeom prst="rect">
            <a:avLst/>
          </a:prstGeom>
        </p:spPr>
        <p:txBody>
          <a:bodyPr/>
          <a:lstStyle>
            <a:lvl1pPr marL="0" indent="0" algn="l">
              <a:lnSpc>
                <a:spcPts val="2667"/>
              </a:lnSpc>
              <a:buNone/>
              <a:defRPr sz="2400" baseline="0">
                <a:solidFill>
                  <a:schemeClr val="bg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158016960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 One Colum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453DD3-CCEA-4C03-AC76-50A204E0DD65}"/>
              </a:ext>
            </a:extLst>
          </p:cNvPr>
          <p:cNvPicPr>
            <a:picLocks noChangeAspect="1"/>
          </p:cNvPicPr>
          <p:nvPr userDrawn="1"/>
        </p:nvPicPr>
        <p:blipFill rotWithShape="1">
          <a:blip r:embed="rId2"/>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2"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4" name="Text Placeholder 3">
            <a:extLst>
              <a:ext uri="{FF2B5EF4-FFF2-40B4-BE49-F238E27FC236}">
                <a16:creationId xmlns:a16="http://schemas.microsoft.com/office/drawing/2014/main" id="{CC3F8601-700F-40DD-A027-9AE61FC8ADBD}"/>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235938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0054" y="5852073"/>
            <a:ext cx="12193057" cy="1005927"/>
          </a:xfrm>
          <a:prstGeom prst="rect">
            <a:avLst/>
          </a:prstGeom>
        </p:spPr>
      </p:pic>
      <p:sp>
        <p:nvSpPr>
          <p:cNvPr id="2" name="Title 1"/>
          <p:cNvSpPr>
            <a:spLocks noGrp="1"/>
          </p:cNvSpPr>
          <p:nvPr>
            <p:ph type="title" hasCustomPrompt="1"/>
          </p:nvPr>
        </p:nvSpPr>
        <p:spPr>
          <a:xfrm>
            <a:off x="838200" y="491636"/>
            <a:ext cx="10515600" cy="566928"/>
          </a:xfrm>
        </p:spPr>
        <p:txBody>
          <a:bodyPr anchor="t">
            <a:noAutofit/>
          </a:bodyPr>
          <a:lstStyle>
            <a:lvl1pPr>
              <a:defRPr sz="3600" b="1">
                <a:solidFill>
                  <a:srgbClr val="002F59"/>
                </a:solidFill>
                <a:latin typeface="Century Gothic" panose="020B0502020202020204" pitchFamily="34" charset="0"/>
              </a:defRPr>
            </a:lvl1pPr>
          </a:lstStyle>
          <a:p>
            <a:r>
              <a:rPr lang="en-US" dirty="0"/>
              <a:t>One Column</a:t>
            </a:r>
          </a:p>
        </p:txBody>
      </p:sp>
      <p:sp>
        <p:nvSpPr>
          <p:cNvPr id="3" name="Content Placeholder 2"/>
          <p:cNvSpPr>
            <a:spLocks noGrp="1"/>
          </p:cNvSpPr>
          <p:nvPr>
            <p:ph idx="1"/>
          </p:nvPr>
        </p:nvSpPr>
        <p:spPr>
          <a:xfrm>
            <a:off x="838200" y="1133856"/>
            <a:ext cx="10515600" cy="4744139"/>
          </a:xfrm>
        </p:spPr>
        <p:txBody>
          <a:bodyPr/>
          <a:lstStyle>
            <a:lvl1pPr>
              <a:defRPr>
                <a:solidFill>
                  <a:srgbClr val="002F59"/>
                </a:solidFill>
                <a:latin typeface="Century Gothic" panose="020B0502020202020204" pitchFamily="34" charset="0"/>
              </a:defRPr>
            </a:lvl1pPr>
            <a:lvl2pPr>
              <a:buClr>
                <a:srgbClr val="999E40"/>
              </a:buClr>
              <a:defRPr>
                <a:solidFill>
                  <a:srgbClr val="002F59"/>
                </a:solidFill>
                <a:latin typeface="Century Gothic" panose="020B0502020202020204" pitchFamily="34" charset="0"/>
              </a:defRPr>
            </a:lvl2pPr>
            <a:lvl3pPr marL="1143000" indent="-228600">
              <a:buFont typeface="Wingdings" panose="05000000000000000000" pitchFamily="2" charset="2"/>
              <a:buChar char="§"/>
              <a:defRPr>
                <a:solidFill>
                  <a:srgbClr val="002F59"/>
                </a:solidFill>
                <a:latin typeface="Century Gothic" panose="020B0502020202020204" pitchFamily="34" charset="0"/>
              </a:defRPr>
            </a:lvl3pPr>
            <a:lvl4pPr>
              <a:defRPr>
                <a:solidFill>
                  <a:srgbClr val="002F59"/>
                </a:solidFill>
                <a:latin typeface="Century Gothic" panose="020B0502020202020204" pitchFamily="34" charset="0"/>
              </a:defRPr>
            </a:lvl4pPr>
            <a:lvl5pPr>
              <a:defRPr>
                <a:solidFill>
                  <a:srgbClr val="002F59"/>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AutoShape 3"/>
          <p:cNvSpPr>
            <a:spLocks noChangeAspect="1" noChangeArrowheads="1" noTextEdit="1"/>
          </p:cNvSpPr>
          <p:nvPr/>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Text Placeholder 5"/>
          <p:cNvSpPr>
            <a:spLocks noGrp="1"/>
          </p:cNvSpPr>
          <p:nvPr>
            <p:ph type="body" sz="quarter" idx="10" hasCustomPrompt="1"/>
          </p:nvPr>
        </p:nvSpPr>
        <p:spPr>
          <a:xfrm>
            <a:off x="57150" y="5877996"/>
            <a:ext cx="12058650" cy="256032"/>
          </a:xfrm>
        </p:spPr>
        <p:txBody>
          <a:bodyPr>
            <a:noAutofit/>
          </a:bodyPr>
          <a:lstStyle>
            <a:lvl1pPr marL="0" indent="0">
              <a:buNone/>
              <a:defRPr sz="1200">
                <a:solidFill>
                  <a:schemeClr val="bg1">
                    <a:lumMod val="50000"/>
                  </a:schemeClr>
                </a:solidFill>
              </a:defRPr>
            </a:lvl1pPr>
            <a:lvl2pPr>
              <a:defRPr sz="1200"/>
            </a:lvl2pPr>
            <a:lvl3pPr>
              <a:defRPr sz="1200"/>
            </a:lvl3pPr>
            <a:lvl4pPr>
              <a:defRPr sz="1200"/>
            </a:lvl4pPr>
            <a:lvl5pPr>
              <a:defRPr sz="1200"/>
            </a:lvl5pPr>
          </a:lstStyle>
          <a:p>
            <a:pPr lvl="0"/>
            <a:r>
              <a:rPr lang="en-US" dirty="0"/>
              <a:t>Caption</a:t>
            </a:r>
          </a:p>
        </p:txBody>
      </p:sp>
      <p:sp>
        <p:nvSpPr>
          <p:cNvPr id="22" name="Slide Number Placeholder 5">
            <a:extLst>
              <a:ext uri="{FF2B5EF4-FFF2-40B4-BE49-F238E27FC236}">
                <a16:creationId xmlns:a16="http://schemas.microsoft.com/office/drawing/2014/main" id="{A4D17E6C-88A5-4533-9D87-DA064254D01A}"/>
              </a:ext>
            </a:extLst>
          </p:cNvPr>
          <p:cNvSpPr txBox="1">
            <a:spLocks/>
          </p:cNvSpPr>
          <p:nvPr userDrawn="1"/>
        </p:nvSpPr>
        <p:spPr>
          <a:xfrm>
            <a:off x="69449" y="6469725"/>
            <a:ext cx="663616" cy="365125"/>
          </a:xfrm>
          <a:prstGeom prst="rect">
            <a:avLst/>
          </a:prstGeom>
        </p:spPr>
        <p:txBody>
          <a:bodyPr vert="horz" lIns="91440" tIns="45720" rIns="91440" bIns="45720" rtlCol="0" anchor="b"/>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1"/>
                </a:solidFill>
              </a:rPr>
              <a:pPr algn="l"/>
              <a:t>‹#›</a:t>
            </a:fld>
            <a:endParaRPr lang="en-US" sz="1400" dirty="0">
              <a:solidFill>
                <a:schemeClr val="bg1"/>
              </a:solidFill>
            </a:endParaRPr>
          </a:p>
        </p:txBody>
      </p:sp>
      <p:sp>
        <p:nvSpPr>
          <p:cNvPr id="23" name="Footer Placeholder 12">
            <a:extLst>
              <a:ext uri="{FF2B5EF4-FFF2-40B4-BE49-F238E27FC236}">
                <a16:creationId xmlns:a16="http://schemas.microsoft.com/office/drawing/2014/main" id="{DFB85663-5066-4190-A120-DE552C29F32A}"/>
              </a:ext>
            </a:extLst>
          </p:cNvPr>
          <p:cNvSpPr txBox="1">
            <a:spLocks/>
          </p:cNvSpPr>
          <p:nvPr userDrawn="1"/>
        </p:nvSpPr>
        <p:spPr>
          <a:xfrm>
            <a:off x="570079" y="6512559"/>
            <a:ext cx="11190122" cy="322291"/>
          </a:xfrm>
          <a:prstGeom prst="rect">
            <a:avLst/>
          </a:prstGeom>
        </p:spPr>
        <p:txBody>
          <a:bodyPr vert="horz" lIns="0" tIns="0" rIns="0" bIns="0" rtlCol="0" anchor="b"/>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1"/>
                </a:solidFill>
              </a:rPr>
              <a:t>Division for Cancer Prevention and Control					                                   Reliable. Trusted. Scientific.</a:t>
            </a:r>
          </a:p>
        </p:txBody>
      </p:sp>
    </p:spTree>
    <p:extLst>
      <p:ext uri="{BB962C8B-B14F-4D97-AF65-F5344CB8AC3E}">
        <p14:creationId xmlns:p14="http://schemas.microsoft.com/office/powerpoint/2010/main" val="1125851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2176D-A215-254E-8B98-69FC18840C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CE4CA2-5020-EC4B-8928-14BE336B10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AF7596-B7BB-F24E-BBEE-00E1525A5880}"/>
              </a:ext>
            </a:extLst>
          </p:cNvPr>
          <p:cNvSpPr>
            <a:spLocks noGrp="1"/>
          </p:cNvSpPr>
          <p:nvPr>
            <p:ph type="dt" sz="half" idx="10"/>
          </p:nvPr>
        </p:nvSpPr>
        <p:spPr/>
        <p:txBody>
          <a:bodyPr/>
          <a:lstStyle/>
          <a:p>
            <a:fld id="{43639FBC-9559-854A-9E42-D61F16AE6318}" type="datetimeFigureOut">
              <a:rPr lang="en-US" smtClean="0"/>
              <a:t>12/14/2020</a:t>
            </a:fld>
            <a:endParaRPr lang="en-US" dirty="0"/>
          </a:p>
        </p:txBody>
      </p:sp>
      <p:sp>
        <p:nvSpPr>
          <p:cNvPr id="5" name="Footer Placeholder 4">
            <a:extLst>
              <a:ext uri="{FF2B5EF4-FFF2-40B4-BE49-F238E27FC236}">
                <a16:creationId xmlns:a16="http://schemas.microsoft.com/office/drawing/2014/main" id="{FDEF79B0-E520-1D45-9B7B-F77BA7AD27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1B7E61-7950-8B40-A3CD-648239EAB35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639848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EDB4F-19B2-6043-93F4-143664AA6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B46B04-E790-F14C-A206-3792687F12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E7BF48-20A8-944D-A0DF-DA911E5CFCF5}"/>
              </a:ext>
            </a:extLst>
          </p:cNvPr>
          <p:cNvSpPr>
            <a:spLocks noGrp="1"/>
          </p:cNvSpPr>
          <p:nvPr>
            <p:ph type="dt" sz="half" idx="10"/>
          </p:nvPr>
        </p:nvSpPr>
        <p:spPr/>
        <p:txBody>
          <a:bodyPr/>
          <a:lstStyle/>
          <a:p>
            <a:fld id="{43639FBC-9559-854A-9E42-D61F16AE6318}" type="datetimeFigureOut">
              <a:rPr lang="en-US" smtClean="0"/>
              <a:t>12/14/2020</a:t>
            </a:fld>
            <a:endParaRPr lang="en-US" dirty="0"/>
          </a:p>
        </p:txBody>
      </p:sp>
      <p:sp>
        <p:nvSpPr>
          <p:cNvPr id="5" name="Footer Placeholder 4">
            <a:extLst>
              <a:ext uri="{FF2B5EF4-FFF2-40B4-BE49-F238E27FC236}">
                <a16:creationId xmlns:a16="http://schemas.microsoft.com/office/drawing/2014/main" id="{BA16FDFC-5084-874D-A1B3-C9864C02EA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EC7995-AD39-6E4F-8AA9-6D2EA52ABDE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742159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22740-D305-224F-BDF9-CB88657E54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FEDD22-5BFA-3A42-8A82-2BCCAB2503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D6936C-6B57-9941-BAB4-4E7CB65F544C}"/>
              </a:ext>
            </a:extLst>
          </p:cNvPr>
          <p:cNvSpPr>
            <a:spLocks noGrp="1"/>
          </p:cNvSpPr>
          <p:nvPr>
            <p:ph type="dt" sz="half" idx="10"/>
          </p:nvPr>
        </p:nvSpPr>
        <p:spPr/>
        <p:txBody>
          <a:bodyPr/>
          <a:lstStyle/>
          <a:p>
            <a:fld id="{43639FBC-9559-854A-9E42-D61F16AE6318}" type="datetimeFigureOut">
              <a:rPr lang="en-US" smtClean="0"/>
              <a:t>12/14/2020</a:t>
            </a:fld>
            <a:endParaRPr lang="en-US" dirty="0"/>
          </a:p>
        </p:txBody>
      </p:sp>
      <p:sp>
        <p:nvSpPr>
          <p:cNvPr id="5" name="Footer Placeholder 4">
            <a:extLst>
              <a:ext uri="{FF2B5EF4-FFF2-40B4-BE49-F238E27FC236}">
                <a16:creationId xmlns:a16="http://schemas.microsoft.com/office/drawing/2014/main" id="{653DE874-9296-DD45-934F-AF3AEF451F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12F468-F703-1549-BADC-B5222EB4E704}"/>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858145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B815C-88FA-F048-999C-FDCFB1D28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E907B8-6CFC-8940-B1EF-C0665182E1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0A028D-6BB9-E04B-BE13-C494BD659F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F79FBF-8CFD-914C-8885-609F9524069A}"/>
              </a:ext>
            </a:extLst>
          </p:cNvPr>
          <p:cNvSpPr>
            <a:spLocks noGrp="1"/>
          </p:cNvSpPr>
          <p:nvPr>
            <p:ph type="dt" sz="half" idx="10"/>
          </p:nvPr>
        </p:nvSpPr>
        <p:spPr/>
        <p:txBody>
          <a:bodyPr/>
          <a:lstStyle/>
          <a:p>
            <a:fld id="{43639FBC-9559-854A-9E42-D61F16AE6318}" type="datetimeFigureOut">
              <a:rPr lang="en-US" smtClean="0"/>
              <a:t>12/14/2020</a:t>
            </a:fld>
            <a:endParaRPr lang="en-US" dirty="0"/>
          </a:p>
        </p:txBody>
      </p:sp>
      <p:sp>
        <p:nvSpPr>
          <p:cNvPr id="6" name="Footer Placeholder 5">
            <a:extLst>
              <a:ext uri="{FF2B5EF4-FFF2-40B4-BE49-F238E27FC236}">
                <a16:creationId xmlns:a16="http://schemas.microsoft.com/office/drawing/2014/main" id="{50D907FA-B68C-1D48-84E8-217FC93750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33C2A1-7E76-8C42-8AAD-70882B7BC69A}"/>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98180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84AB6-C198-EF4A-A4E1-41F69B0D8A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87F003-212F-FB42-B0D5-107F43DE79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43A0F1-2067-3C4D-880B-249D9753C4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1DF901-A4B4-174E-BACD-3271C923DB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5489CC-2905-4C41-B17E-9CA67ED241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46E570-95C4-5B4E-9AD3-93079EBA428F}"/>
              </a:ext>
            </a:extLst>
          </p:cNvPr>
          <p:cNvSpPr>
            <a:spLocks noGrp="1"/>
          </p:cNvSpPr>
          <p:nvPr>
            <p:ph type="dt" sz="half" idx="10"/>
          </p:nvPr>
        </p:nvSpPr>
        <p:spPr/>
        <p:txBody>
          <a:bodyPr/>
          <a:lstStyle/>
          <a:p>
            <a:fld id="{43639FBC-9559-854A-9E42-D61F16AE6318}" type="datetimeFigureOut">
              <a:rPr lang="en-US" smtClean="0"/>
              <a:t>12/14/2020</a:t>
            </a:fld>
            <a:endParaRPr lang="en-US" dirty="0"/>
          </a:p>
        </p:txBody>
      </p:sp>
      <p:sp>
        <p:nvSpPr>
          <p:cNvPr id="8" name="Footer Placeholder 7">
            <a:extLst>
              <a:ext uri="{FF2B5EF4-FFF2-40B4-BE49-F238E27FC236}">
                <a16:creationId xmlns:a16="http://schemas.microsoft.com/office/drawing/2014/main" id="{320A2969-E120-A740-9C87-2C85E31F587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7BDC608-40B2-D844-A900-EFAC9D0B13D8}"/>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103980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CF78-E187-4072-B96B-F2F9F2C4B066}"/>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7C7A1F33-1BB5-4323-BB9B-72587D9BA0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93BDC-0B4E-4F3D-B7D0-C5A93F281833}"/>
              </a:ext>
            </a:extLst>
          </p:cNvPr>
          <p:cNvSpPr>
            <a:spLocks noGrp="1"/>
          </p:cNvSpPr>
          <p:nvPr>
            <p:ph type="dt" sz="half" idx="10"/>
          </p:nvPr>
        </p:nvSpPr>
        <p:spPr/>
        <p:txBody>
          <a:bodyPr/>
          <a:lstStyle/>
          <a:p>
            <a:fld id="{3FF0C18A-4C29-4697-9CC7-DD271098DDF9}" type="datetimeFigureOut">
              <a:rPr lang="en-US" smtClean="0"/>
              <a:t>12/14/2020</a:t>
            </a:fld>
            <a:endParaRPr lang="en-US" dirty="0"/>
          </a:p>
        </p:txBody>
      </p:sp>
      <p:sp>
        <p:nvSpPr>
          <p:cNvPr id="5" name="Footer Placeholder 4">
            <a:extLst>
              <a:ext uri="{FF2B5EF4-FFF2-40B4-BE49-F238E27FC236}">
                <a16:creationId xmlns:a16="http://schemas.microsoft.com/office/drawing/2014/main" id="{9748A052-E8E7-45B2-A9F9-7B5ED1385B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443D06-3C0A-4B0E-A25D-BB5ED30289BA}"/>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635815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7D646-7A2E-AE43-889D-B25DB6A76C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1B8513-C94E-0D44-AB02-DAF662066E19}"/>
              </a:ext>
            </a:extLst>
          </p:cNvPr>
          <p:cNvSpPr>
            <a:spLocks noGrp="1"/>
          </p:cNvSpPr>
          <p:nvPr>
            <p:ph type="dt" sz="half" idx="10"/>
          </p:nvPr>
        </p:nvSpPr>
        <p:spPr/>
        <p:txBody>
          <a:bodyPr/>
          <a:lstStyle/>
          <a:p>
            <a:fld id="{43639FBC-9559-854A-9E42-D61F16AE6318}" type="datetimeFigureOut">
              <a:rPr lang="en-US" smtClean="0"/>
              <a:t>12/14/2020</a:t>
            </a:fld>
            <a:endParaRPr lang="en-US" dirty="0"/>
          </a:p>
        </p:txBody>
      </p:sp>
      <p:sp>
        <p:nvSpPr>
          <p:cNvPr id="4" name="Footer Placeholder 3">
            <a:extLst>
              <a:ext uri="{FF2B5EF4-FFF2-40B4-BE49-F238E27FC236}">
                <a16:creationId xmlns:a16="http://schemas.microsoft.com/office/drawing/2014/main" id="{6C3766D3-EAEE-D545-9C77-00DFCC73DFC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9D15C1E-5332-3143-9BFA-F31C0347CF4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458004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A5895-9353-DC4E-BCB3-BF273E9B03BB}"/>
              </a:ext>
            </a:extLst>
          </p:cNvPr>
          <p:cNvSpPr>
            <a:spLocks noGrp="1"/>
          </p:cNvSpPr>
          <p:nvPr>
            <p:ph type="dt" sz="half" idx="10"/>
          </p:nvPr>
        </p:nvSpPr>
        <p:spPr/>
        <p:txBody>
          <a:bodyPr/>
          <a:lstStyle/>
          <a:p>
            <a:fld id="{43639FBC-9559-854A-9E42-D61F16AE6318}" type="datetimeFigureOut">
              <a:rPr lang="en-US" smtClean="0"/>
              <a:t>12/14/2020</a:t>
            </a:fld>
            <a:endParaRPr lang="en-US" dirty="0"/>
          </a:p>
        </p:txBody>
      </p:sp>
      <p:sp>
        <p:nvSpPr>
          <p:cNvPr id="3" name="Footer Placeholder 2">
            <a:extLst>
              <a:ext uri="{FF2B5EF4-FFF2-40B4-BE49-F238E27FC236}">
                <a16:creationId xmlns:a16="http://schemas.microsoft.com/office/drawing/2014/main" id="{34F1C284-10EE-994A-9749-5795C443D48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9F9D975-783A-7C4A-9A32-ADA75D726141}"/>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154412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B5B6-88A3-7045-A54C-610B5E5D51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330677-BADF-A248-B257-C73676625A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E32D46-80ED-C04F-B938-30327BD9B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818EE3-667F-F146-AE8B-65B3DF85FEBC}"/>
              </a:ext>
            </a:extLst>
          </p:cNvPr>
          <p:cNvSpPr>
            <a:spLocks noGrp="1"/>
          </p:cNvSpPr>
          <p:nvPr>
            <p:ph type="dt" sz="half" idx="10"/>
          </p:nvPr>
        </p:nvSpPr>
        <p:spPr/>
        <p:txBody>
          <a:bodyPr/>
          <a:lstStyle/>
          <a:p>
            <a:fld id="{43639FBC-9559-854A-9E42-D61F16AE6318}" type="datetimeFigureOut">
              <a:rPr lang="en-US" smtClean="0"/>
              <a:t>12/14/2020</a:t>
            </a:fld>
            <a:endParaRPr lang="en-US" dirty="0"/>
          </a:p>
        </p:txBody>
      </p:sp>
      <p:sp>
        <p:nvSpPr>
          <p:cNvPr id="6" name="Footer Placeholder 5">
            <a:extLst>
              <a:ext uri="{FF2B5EF4-FFF2-40B4-BE49-F238E27FC236}">
                <a16:creationId xmlns:a16="http://schemas.microsoft.com/office/drawing/2014/main" id="{862ED918-E58A-0748-B886-8D79509E2D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A8B9E5-1B49-7C47-89CF-660542B8AD0A}"/>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994061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5F376-6FCA-F744-80F3-D011143F99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F99519-8FA5-B84F-8540-A84332EC24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076C198-940D-E14E-A2D6-3E9459AC60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3B0AA3-72A6-E646-8BF9-FFCF25C61EDA}"/>
              </a:ext>
            </a:extLst>
          </p:cNvPr>
          <p:cNvSpPr>
            <a:spLocks noGrp="1"/>
          </p:cNvSpPr>
          <p:nvPr>
            <p:ph type="dt" sz="half" idx="10"/>
          </p:nvPr>
        </p:nvSpPr>
        <p:spPr/>
        <p:txBody>
          <a:bodyPr/>
          <a:lstStyle/>
          <a:p>
            <a:fld id="{43639FBC-9559-854A-9E42-D61F16AE6318}" type="datetimeFigureOut">
              <a:rPr lang="en-US" smtClean="0"/>
              <a:t>12/14/2020</a:t>
            </a:fld>
            <a:endParaRPr lang="en-US" dirty="0"/>
          </a:p>
        </p:txBody>
      </p:sp>
      <p:sp>
        <p:nvSpPr>
          <p:cNvPr id="6" name="Footer Placeholder 5">
            <a:extLst>
              <a:ext uri="{FF2B5EF4-FFF2-40B4-BE49-F238E27FC236}">
                <a16:creationId xmlns:a16="http://schemas.microsoft.com/office/drawing/2014/main" id="{196A2037-4CB0-A845-829A-F39AF357A3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26721EE-A687-2E4B-927E-EE9C5F94978C}"/>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1704977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B80D0-D4D2-1848-9AED-82610FEC3B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5CD153-4B24-B04F-BCB1-B31774C5DF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6F3605-4B39-8A41-AB6D-DCF76C6F9559}"/>
              </a:ext>
            </a:extLst>
          </p:cNvPr>
          <p:cNvSpPr>
            <a:spLocks noGrp="1"/>
          </p:cNvSpPr>
          <p:nvPr>
            <p:ph type="dt" sz="half" idx="10"/>
          </p:nvPr>
        </p:nvSpPr>
        <p:spPr/>
        <p:txBody>
          <a:bodyPr/>
          <a:lstStyle/>
          <a:p>
            <a:fld id="{43639FBC-9559-854A-9E42-D61F16AE6318}" type="datetimeFigureOut">
              <a:rPr lang="en-US" smtClean="0"/>
              <a:t>12/14/2020</a:t>
            </a:fld>
            <a:endParaRPr lang="en-US" dirty="0"/>
          </a:p>
        </p:txBody>
      </p:sp>
      <p:sp>
        <p:nvSpPr>
          <p:cNvPr id="5" name="Footer Placeholder 4">
            <a:extLst>
              <a:ext uri="{FF2B5EF4-FFF2-40B4-BE49-F238E27FC236}">
                <a16:creationId xmlns:a16="http://schemas.microsoft.com/office/drawing/2014/main" id="{64B25270-C932-C54E-A1F5-C8CD5DBE86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F7A8F0-1020-2644-8A7C-2F7316B5D419}"/>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062496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43FCB0-6E57-DC49-8713-438DCDB5B8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8D562E-71EB-9946-B3ED-0E0934CFE2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46D0E-1C75-EA47-8DD4-36F79B686F66}"/>
              </a:ext>
            </a:extLst>
          </p:cNvPr>
          <p:cNvSpPr>
            <a:spLocks noGrp="1"/>
          </p:cNvSpPr>
          <p:nvPr>
            <p:ph type="dt" sz="half" idx="10"/>
          </p:nvPr>
        </p:nvSpPr>
        <p:spPr/>
        <p:txBody>
          <a:bodyPr/>
          <a:lstStyle/>
          <a:p>
            <a:fld id="{43639FBC-9559-854A-9E42-D61F16AE6318}" type="datetimeFigureOut">
              <a:rPr lang="en-US" smtClean="0"/>
              <a:t>12/14/2020</a:t>
            </a:fld>
            <a:endParaRPr lang="en-US" dirty="0"/>
          </a:p>
        </p:txBody>
      </p:sp>
      <p:sp>
        <p:nvSpPr>
          <p:cNvPr id="5" name="Footer Placeholder 4">
            <a:extLst>
              <a:ext uri="{FF2B5EF4-FFF2-40B4-BE49-F238E27FC236}">
                <a16:creationId xmlns:a16="http://schemas.microsoft.com/office/drawing/2014/main" id="{132155C3-FEC7-054C-ADBC-80ED1CA541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0339FA-DEE9-A045-A858-E034D31D4F44}"/>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1501068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296DA3-355D-4205-A8FE-CC73B70FC064}" type="datetimeFigureOut">
              <a:rPr lang="en-US" smtClean="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7931327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554482"/>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4290717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296DA3-355D-4205-A8FE-CC73B70FC064}" type="datetimeFigureOut">
              <a:rPr lang="en-US" smtClean="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663538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96DA3-355D-4205-A8FE-CC73B70FC064}" type="datetimeFigureOut">
              <a:rPr lang="en-US" smtClean="0"/>
              <a:pPr/>
              <a:t>12/14/2020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812992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1A2CE-CFE0-4691-9A08-6176521A3474}"/>
              </a:ext>
            </a:extLst>
          </p:cNvPr>
          <p:cNvSpPr>
            <a:spLocks noGrp="1"/>
          </p:cNvSpPr>
          <p:nvPr>
            <p:ph type="title"/>
          </p:nvPr>
        </p:nvSpPr>
        <p:spPr>
          <a:xfrm>
            <a:off x="831850" y="1709738"/>
            <a:ext cx="10515600" cy="2852737"/>
          </a:xfrm>
        </p:spPr>
        <p:txBody>
          <a:bodyPr anchor="b"/>
          <a:lstStyle>
            <a:lvl1pPr>
              <a:defRPr sz="6000"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7BAAF126-6DEE-42AE-98E9-7E8D1090B9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F0DB0F-F783-4A5E-8F59-ABA5D2086438}"/>
              </a:ext>
            </a:extLst>
          </p:cNvPr>
          <p:cNvSpPr>
            <a:spLocks noGrp="1"/>
          </p:cNvSpPr>
          <p:nvPr>
            <p:ph type="dt" sz="half" idx="10"/>
          </p:nvPr>
        </p:nvSpPr>
        <p:spPr/>
        <p:txBody>
          <a:bodyPr/>
          <a:lstStyle/>
          <a:p>
            <a:fld id="{3FF0C18A-4C29-4697-9CC7-DD271098DDF9}" type="datetimeFigureOut">
              <a:rPr lang="en-US" smtClean="0"/>
              <a:t>12/14/2020</a:t>
            </a:fld>
            <a:endParaRPr lang="en-US" dirty="0"/>
          </a:p>
        </p:txBody>
      </p:sp>
      <p:sp>
        <p:nvSpPr>
          <p:cNvPr id="5" name="Footer Placeholder 4">
            <a:extLst>
              <a:ext uri="{FF2B5EF4-FFF2-40B4-BE49-F238E27FC236}">
                <a16:creationId xmlns:a16="http://schemas.microsoft.com/office/drawing/2014/main" id="{FC15CD40-B752-4673-83A5-27C841AEC8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C49B86-4764-4E3F-AC9D-7261348D5136}"/>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65057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96DA3-355D-4205-A8FE-CC73B70FC064}" type="datetimeFigureOut">
              <a:rPr lang="en-US" smtClean="0"/>
              <a:pPr/>
              <a:t>12/14/2020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048477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96DA3-355D-4205-A8FE-CC73B70FC064}" type="datetimeFigureOut">
              <a:rPr lang="en-US" smtClean="0"/>
              <a:pPr/>
              <a:t>12/14/2020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3483633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96DA3-355D-4205-A8FE-CC73B70FC064}" type="datetimeFigureOut">
              <a:rPr lang="en-US" smtClean="0"/>
              <a:pPr/>
              <a:t>12/14/2020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534511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dirty="0"/>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12/14/2020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543703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12/14/2020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364605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10497644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7183700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296DA3-355D-4205-A8FE-CC73B70FC064}" type="datetimeFigureOut">
              <a:rPr lang="en-US" smtClean="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554482"/>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296DA3-355D-4205-A8FE-CC73B70FC064}" type="datetimeFigureOut">
              <a:rPr lang="en-US" smtClean="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D7C4D-B996-4F7D-AA7B-3E5FE8D262D2}"/>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5DDB5B71-A73A-4164-91BF-33181A48E8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13A2E8-AA06-4B7A-8C64-79B27F0EA7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BB0408-F254-4A8C-9507-1BD77863FB53}"/>
              </a:ext>
            </a:extLst>
          </p:cNvPr>
          <p:cNvSpPr>
            <a:spLocks noGrp="1"/>
          </p:cNvSpPr>
          <p:nvPr>
            <p:ph type="dt" sz="half" idx="10"/>
          </p:nvPr>
        </p:nvSpPr>
        <p:spPr/>
        <p:txBody>
          <a:bodyPr/>
          <a:lstStyle/>
          <a:p>
            <a:fld id="{3FF0C18A-4C29-4697-9CC7-DD271098DDF9}" type="datetimeFigureOut">
              <a:rPr lang="en-US" smtClean="0"/>
              <a:t>12/14/2020</a:t>
            </a:fld>
            <a:endParaRPr lang="en-US" dirty="0"/>
          </a:p>
        </p:txBody>
      </p:sp>
      <p:sp>
        <p:nvSpPr>
          <p:cNvPr id="6" name="Footer Placeholder 5">
            <a:extLst>
              <a:ext uri="{FF2B5EF4-FFF2-40B4-BE49-F238E27FC236}">
                <a16:creationId xmlns:a16="http://schemas.microsoft.com/office/drawing/2014/main" id="{2C8CE05F-C857-4826-BCC8-4DF245C0107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650FB1-3F0C-4A04-A040-C7F18EA289C1}"/>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10428796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96DA3-355D-4205-A8FE-CC73B70FC064}" type="datetimeFigureOut">
              <a:rPr lang="en-US" smtClean="0"/>
              <a:pPr/>
              <a:t>12/14/2020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96DA3-355D-4205-A8FE-CC73B70FC064}" type="datetimeFigureOut">
              <a:rPr lang="en-US" smtClean="0"/>
              <a:pPr/>
              <a:t>12/14/2020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96DA3-355D-4205-A8FE-CC73B70FC064}" type="datetimeFigureOut">
              <a:rPr lang="en-US" smtClean="0"/>
              <a:pPr/>
              <a:t>12/14/2020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96DA3-355D-4205-A8FE-CC73B70FC064}" type="datetimeFigureOut">
              <a:rPr lang="en-US" smtClean="0"/>
              <a:pPr/>
              <a:t>12/14/2020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dirty="0"/>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12/14/2020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12/14/2020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27675730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008BB0"/>
              </a:buClr>
              <a:defRPr sz="2667">
                <a:solidFill>
                  <a:schemeClr val="accent4">
                    <a:lumMod val="75000"/>
                  </a:schemeClr>
                </a:solidFill>
              </a:defRPr>
            </a:lvl2pPr>
            <a:lvl3pPr>
              <a:buClr>
                <a:srgbClr val="695E4A"/>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31090409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6C430-5A49-4194-8BF3-9B95ACBCFB78}"/>
              </a:ext>
            </a:extLst>
          </p:cNvPr>
          <p:cNvSpPr>
            <a:spLocks noGrp="1"/>
          </p:cNvSpPr>
          <p:nvPr>
            <p:ph type="title"/>
          </p:nvPr>
        </p:nvSpPr>
        <p:spPr>
          <a:xfrm>
            <a:off x="839788" y="365125"/>
            <a:ext cx="10515600" cy="1325563"/>
          </a:xfrm>
        </p:spPr>
        <p:txBody>
          <a:bodyPr/>
          <a:lstStyle>
            <a:lvl1pPr>
              <a:defRPr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4A24FB05-64D0-44FB-8A7E-ADFB7545DA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2E3441-EF81-4CE6-A566-3D3B50C68C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B50AEB-3BED-427A-B784-89874A50AF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3038BC-4761-4B9B-A840-8C6A6E089B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06E6C6-1D80-438D-B816-EDC03F79BDDC}"/>
              </a:ext>
            </a:extLst>
          </p:cNvPr>
          <p:cNvSpPr>
            <a:spLocks noGrp="1"/>
          </p:cNvSpPr>
          <p:nvPr>
            <p:ph type="dt" sz="half" idx="10"/>
          </p:nvPr>
        </p:nvSpPr>
        <p:spPr/>
        <p:txBody>
          <a:bodyPr/>
          <a:lstStyle/>
          <a:p>
            <a:fld id="{3FF0C18A-4C29-4697-9CC7-DD271098DDF9}" type="datetimeFigureOut">
              <a:rPr lang="en-US" smtClean="0"/>
              <a:t>12/14/2020</a:t>
            </a:fld>
            <a:endParaRPr lang="en-US" dirty="0"/>
          </a:p>
        </p:txBody>
      </p:sp>
      <p:sp>
        <p:nvSpPr>
          <p:cNvPr id="8" name="Footer Placeholder 7">
            <a:extLst>
              <a:ext uri="{FF2B5EF4-FFF2-40B4-BE49-F238E27FC236}">
                <a16:creationId xmlns:a16="http://schemas.microsoft.com/office/drawing/2014/main" id="{568EA96C-4FDB-4E8D-89C2-6C2AC25D624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D91F0FE-2363-47F8-9215-7C14AAD89D42}"/>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367999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18891291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040115010"/>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324E32-07CC-4F25-B881-53A6E0A49453}"/>
              </a:ext>
            </a:extLst>
          </p:cNvPr>
          <p:cNvSpPr>
            <a:spLocks noGrp="1"/>
          </p:cNvSpPr>
          <p:nvPr>
            <p:ph type="dt" sz="half" idx="10"/>
          </p:nvPr>
        </p:nvSpPr>
        <p:spPr/>
        <p:txBody>
          <a:bodyPr/>
          <a:lstStyle/>
          <a:p>
            <a:fld id="{64212737-0911-4DB0-AB7F-7A9626FC00FC}" type="datetimeFigureOut">
              <a:rPr lang="en-US" smtClean="0"/>
              <a:t>12/14/2020</a:t>
            </a:fld>
            <a:endParaRPr lang="en-US" dirty="0"/>
          </a:p>
        </p:txBody>
      </p:sp>
      <p:sp>
        <p:nvSpPr>
          <p:cNvPr id="3" name="Footer Placeholder 2">
            <a:extLst>
              <a:ext uri="{FF2B5EF4-FFF2-40B4-BE49-F238E27FC236}">
                <a16:creationId xmlns:a16="http://schemas.microsoft.com/office/drawing/2014/main" id="{EE7B16FE-8120-41EB-9058-593A9A78EC9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8A9871E-E415-4A00-8F83-9380E7FBA459}"/>
              </a:ext>
            </a:extLst>
          </p:cNvPr>
          <p:cNvSpPr>
            <a:spLocks noGrp="1"/>
          </p:cNvSpPr>
          <p:nvPr>
            <p:ph type="sldNum" sz="quarter" idx="12"/>
          </p:nvPr>
        </p:nvSpPr>
        <p:spPr/>
        <p:txBody>
          <a:bodyPr/>
          <a:lstStyle/>
          <a:p>
            <a:fld id="{2E219C0F-C270-4191-8073-BFB30417233C}" type="slidenum">
              <a:rPr lang="en-US" smtClean="0"/>
              <a:t>‹#›</a:t>
            </a:fld>
            <a:endParaRPr lang="en-US" dirty="0"/>
          </a:p>
        </p:txBody>
      </p:sp>
    </p:spTree>
    <p:extLst>
      <p:ext uri="{BB962C8B-B14F-4D97-AF65-F5344CB8AC3E}">
        <p14:creationId xmlns:p14="http://schemas.microsoft.com/office/powerpoint/2010/main" val="13335501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Rectangle 38"/>
          <p:cNvSpPr/>
          <p:nvPr userDrawn="1"/>
        </p:nvSpPr>
        <p:spPr>
          <a:xfrm>
            <a:off x="-10179" y="3417821"/>
            <a:ext cx="12232912" cy="3169920"/>
          </a:xfrm>
          <a:prstGeom prst="rect">
            <a:avLst/>
          </a:prstGeom>
          <a:gradFill flip="none" rotWithShape="1">
            <a:gsLst>
              <a:gs pos="0">
                <a:srgbClr val="00AC4E"/>
              </a:gs>
              <a:gs pos="100000">
                <a:srgbClr val="00ADFF">
                  <a:alpha val="40000"/>
                </a:srgbClr>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14" name="Text Placeholder 18"/>
          <p:cNvSpPr>
            <a:spLocks noGrp="1"/>
          </p:cNvSpPr>
          <p:nvPr>
            <p:ph type="body" sz="quarter" idx="12" hasCustomPrompt="1"/>
          </p:nvPr>
        </p:nvSpPr>
        <p:spPr>
          <a:xfrm>
            <a:off x="3606800" y="3502489"/>
            <a:ext cx="8615933" cy="1688087"/>
          </a:xfrm>
          <a:prstGeom prst="rect">
            <a:avLst/>
          </a:prstGeom>
          <a:noFill/>
        </p:spPr>
        <p:txBody>
          <a:bodyPr wrap="square" lIns="365760" tIns="27432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FFFFF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3606800" y="5190576"/>
            <a:ext cx="8534397" cy="991441"/>
          </a:xfrm>
          <a:prstGeom prst="rect">
            <a:avLst/>
          </a:prstGeom>
          <a:noFill/>
        </p:spPr>
        <p:txBody>
          <a:bodyPr lIns="365760" tIns="0" rIns="0" bIns="0" anchor="ctr" anchorCtr="0">
            <a:noAutofit/>
          </a:bodyPr>
          <a:lstStyle>
            <a:lvl1pPr marL="0" indent="0" algn="l">
              <a:lnSpc>
                <a:spcPct val="90000"/>
              </a:lnSpc>
              <a:spcBef>
                <a:spcPts val="400"/>
              </a:spcBef>
              <a:buNone/>
              <a:defRPr sz="3200">
                <a:solidFill>
                  <a:srgbClr val="FFFFFE"/>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589" y="4105110"/>
            <a:ext cx="3002260" cy="1781340"/>
          </a:xfrm>
          <a:prstGeom prst="rect">
            <a:avLst/>
          </a:prstGeom>
        </p:spPr>
      </p:pic>
      <p:pic>
        <p:nvPicPr>
          <p:cNvPr id="37" name="Picture 36"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Tree>
    <p:extLst>
      <p:ext uri="{BB962C8B-B14F-4D97-AF65-F5344CB8AC3E}">
        <p14:creationId xmlns:p14="http://schemas.microsoft.com/office/powerpoint/2010/main" val="2479865021"/>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2" descr="LPHI PPT Template Cover Hexagon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357" y="1162565"/>
            <a:ext cx="2857500" cy="1693227"/>
          </a:xfrm>
          <a:prstGeom prst="rect">
            <a:avLst/>
          </a:prstGeom>
        </p:spPr>
      </p:pic>
      <p:sp>
        <p:nvSpPr>
          <p:cNvPr id="14" name="Text Placeholder 18"/>
          <p:cNvSpPr>
            <a:spLocks noGrp="1"/>
          </p:cNvSpPr>
          <p:nvPr>
            <p:ph type="body" sz="quarter" idx="12" hasCustomPrompt="1"/>
          </p:nvPr>
        </p:nvSpPr>
        <p:spPr>
          <a:xfrm>
            <a:off x="758474" y="3502490"/>
            <a:ext cx="8615933" cy="1340445"/>
          </a:xfrm>
          <a:prstGeom prst="rect">
            <a:avLst/>
          </a:prstGeom>
          <a:noFill/>
        </p:spPr>
        <p:txBody>
          <a:bodyPr wrap="square" lIns="0" tIns="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00AC4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758474" y="4842936"/>
            <a:ext cx="8615933" cy="991441"/>
          </a:xfrm>
          <a:prstGeom prst="rect">
            <a:avLst/>
          </a:prstGeom>
          <a:noFill/>
        </p:spPr>
        <p:txBody>
          <a:bodyPr lIns="0" tIns="0" rIns="0" bIns="0" anchor="t" anchorCtr="0">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10" name="Picture 9" descr="Top-Hexagon-Vitality-Gree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Tree>
    <p:extLst>
      <p:ext uri="{BB962C8B-B14F-4D97-AF65-F5344CB8AC3E}">
        <p14:creationId xmlns:p14="http://schemas.microsoft.com/office/powerpoint/2010/main" val="2575097042"/>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2" name="Picture 1" descr="LPHI PPT Template Cover Hexagons Lar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95" y="-1"/>
            <a:ext cx="12198348" cy="687173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357" y="1162565"/>
            <a:ext cx="2857500" cy="1693227"/>
          </a:xfrm>
          <a:prstGeom prst="rect">
            <a:avLst/>
          </a:prstGeom>
        </p:spPr>
      </p:pic>
      <p:sp>
        <p:nvSpPr>
          <p:cNvPr id="14" name="Text Placeholder 18"/>
          <p:cNvSpPr>
            <a:spLocks noGrp="1"/>
          </p:cNvSpPr>
          <p:nvPr>
            <p:ph type="body" sz="quarter" idx="12" hasCustomPrompt="1"/>
          </p:nvPr>
        </p:nvSpPr>
        <p:spPr>
          <a:xfrm>
            <a:off x="758474" y="3502490"/>
            <a:ext cx="8615933" cy="1340445"/>
          </a:xfrm>
          <a:prstGeom prst="rect">
            <a:avLst/>
          </a:prstGeom>
          <a:noFill/>
        </p:spPr>
        <p:txBody>
          <a:bodyPr wrap="square" lIns="0" tIns="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00AC4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758474" y="4842936"/>
            <a:ext cx="8615933" cy="991441"/>
          </a:xfrm>
          <a:prstGeom prst="rect">
            <a:avLst/>
          </a:prstGeom>
          <a:noFill/>
        </p:spPr>
        <p:txBody>
          <a:bodyPr lIns="0" tIns="0" rIns="0" bIns="0" anchor="t" anchorCtr="0">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10" name="Picture 9" descr="Top-Hexagon-Vitality-Gree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Tree>
    <p:extLst>
      <p:ext uri="{BB962C8B-B14F-4D97-AF65-F5344CB8AC3E}">
        <p14:creationId xmlns:p14="http://schemas.microsoft.com/office/powerpoint/2010/main" val="3756587704"/>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General templat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664634" y="1657887"/>
            <a:ext cx="10612967" cy="4421187"/>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spTree>
    <p:extLst>
      <p:ext uri="{BB962C8B-B14F-4D97-AF65-F5344CB8AC3E}">
        <p14:creationId xmlns:p14="http://schemas.microsoft.com/office/powerpoint/2010/main" val="1475579261"/>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 Subtitle">
    <p:spTree>
      <p:nvGrpSpPr>
        <p:cNvPr id="1" name=""/>
        <p:cNvGrpSpPr/>
        <p:nvPr/>
      </p:nvGrpSpPr>
      <p:grpSpPr>
        <a:xfrm>
          <a:off x="0" y="0"/>
          <a:ext cx="0" cy="0"/>
          <a:chOff x="0" y="0"/>
          <a:chExt cx="0" cy="0"/>
        </a:xfrm>
      </p:grpSpPr>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990599"/>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sp>
        <p:nvSpPr>
          <p:cNvPr id="7" name="Subtitle 2"/>
          <p:cNvSpPr>
            <a:spLocks noGrp="1"/>
          </p:cNvSpPr>
          <p:nvPr>
            <p:ph type="subTitle" idx="11" hasCustomPrompt="1"/>
          </p:nvPr>
        </p:nvSpPr>
        <p:spPr>
          <a:xfrm>
            <a:off x="656879" y="1367367"/>
            <a:ext cx="9294165" cy="732368"/>
          </a:xfrm>
          <a:prstGeom prst="rect">
            <a:avLst/>
          </a:prstGeom>
        </p:spPr>
        <p:txBody>
          <a:bodyPr>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9" name="Content Placeholder 3"/>
          <p:cNvSpPr>
            <a:spLocks noGrp="1"/>
          </p:cNvSpPr>
          <p:nvPr>
            <p:ph sz="quarter" idx="12" hasCustomPrompt="1"/>
          </p:nvPr>
        </p:nvSpPr>
        <p:spPr>
          <a:xfrm>
            <a:off x="664634" y="2353733"/>
            <a:ext cx="10612967" cy="3725340"/>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2423767093"/>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Half page picture">
    <p:spTree>
      <p:nvGrpSpPr>
        <p:cNvPr id="1" name=""/>
        <p:cNvGrpSpPr/>
        <p:nvPr/>
      </p:nvGrpSpPr>
      <p:grpSpPr>
        <a:xfrm>
          <a:off x="0" y="0"/>
          <a:ext cx="0" cy="0"/>
          <a:chOff x="0" y="0"/>
          <a:chExt cx="0" cy="0"/>
        </a:xfrm>
      </p:grpSpPr>
      <p:sp>
        <p:nvSpPr>
          <p:cNvPr id="7" name="Picture Placeholder 10"/>
          <p:cNvSpPr>
            <a:spLocks noGrp="1"/>
          </p:cNvSpPr>
          <p:nvPr>
            <p:ph type="pic" sz="quarter" idx="11"/>
          </p:nvPr>
        </p:nvSpPr>
        <p:spPr>
          <a:xfrm>
            <a:off x="6113672" y="0"/>
            <a:ext cx="6078329" cy="6858000"/>
          </a:xfrm>
          <a:prstGeom prst="rect">
            <a:avLst/>
          </a:prstGeom>
        </p:spPr>
        <p:txBody>
          <a:bodyPr/>
          <a:lstStyle/>
          <a:p>
            <a:r>
              <a:rPr lang="en-US" dirty="0"/>
              <a:t>Click icon to add picture</a:t>
            </a:r>
          </a:p>
        </p:txBody>
      </p:sp>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5198533" cy="1143000"/>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8" name="Content Placeholder 3"/>
          <p:cNvSpPr>
            <a:spLocks noGrp="1"/>
          </p:cNvSpPr>
          <p:nvPr>
            <p:ph sz="quarter" idx="12" hasCustomPrompt="1"/>
          </p:nvPr>
        </p:nvSpPr>
        <p:spPr>
          <a:xfrm>
            <a:off x="664634" y="1691853"/>
            <a:ext cx="5177367"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307332610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wo column">
    <p:spTree>
      <p:nvGrpSpPr>
        <p:cNvPr id="1" name=""/>
        <p:cNvGrpSpPr/>
        <p:nvPr/>
      </p:nvGrpSpPr>
      <p:grpSpPr>
        <a:xfrm>
          <a:off x="0" y="0"/>
          <a:ext cx="0" cy="0"/>
          <a:chOff x="0" y="0"/>
          <a:chExt cx="0" cy="0"/>
        </a:xfrm>
      </p:grpSpPr>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p>
        </p:txBody>
      </p:sp>
      <p:sp>
        <p:nvSpPr>
          <p:cNvPr id="11" name="Content Placeholder 3"/>
          <p:cNvSpPr>
            <a:spLocks noGrp="1"/>
          </p:cNvSpPr>
          <p:nvPr>
            <p:ph sz="quarter" idx="12" hasCustomPrompt="1"/>
          </p:nvPr>
        </p:nvSpPr>
        <p:spPr>
          <a:xfrm>
            <a:off x="664635" y="1691853"/>
            <a:ext cx="5126568"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
        <p:nvSpPr>
          <p:cNvPr id="13" name="Content Placeholder 3"/>
          <p:cNvSpPr>
            <a:spLocks noGrp="1"/>
          </p:cNvSpPr>
          <p:nvPr>
            <p:ph sz="quarter" idx="13" hasCustomPrompt="1"/>
          </p:nvPr>
        </p:nvSpPr>
        <p:spPr>
          <a:xfrm>
            <a:off x="6148805" y="1691853"/>
            <a:ext cx="5126568"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141370096"/>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071F-CA94-4EBB-BD9E-7DBBFBD72331}"/>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Date Placeholder 2">
            <a:extLst>
              <a:ext uri="{FF2B5EF4-FFF2-40B4-BE49-F238E27FC236}">
                <a16:creationId xmlns:a16="http://schemas.microsoft.com/office/drawing/2014/main" id="{ED3FF2AC-DA21-4D64-A201-C27882F00F8F}"/>
              </a:ext>
            </a:extLst>
          </p:cNvPr>
          <p:cNvSpPr>
            <a:spLocks noGrp="1"/>
          </p:cNvSpPr>
          <p:nvPr>
            <p:ph type="dt" sz="half" idx="10"/>
          </p:nvPr>
        </p:nvSpPr>
        <p:spPr/>
        <p:txBody>
          <a:bodyPr/>
          <a:lstStyle/>
          <a:p>
            <a:fld id="{3FF0C18A-4C29-4697-9CC7-DD271098DDF9}" type="datetimeFigureOut">
              <a:rPr lang="en-US" smtClean="0"/>
              <a:t>12/14/2020</a:t>
            </a:fld>
            <a:endParaRPr lang="en-US" dirty="0"/>
          </a:p>
        </p:txBody>
      </p:sp>
      <p:sp>
        <p:nvSpPr>
          <p:cNvPr id="4" name="Footer Placeholder 3">
            <a:extLst>
              <a:ext uri="{FF2B5EF4-FFF2-40B4-BE49-F238E27FC236}">
                <a16:creationId xmlns:a16="http://schemas.microsoft.com/office/drawing/2014/main" id="{967EA3F9-62B2-4CA7-B4A7-588220A280E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89D1857-9F66-4BA9-A241-EDD0E5959BD2}"/>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29330055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pic>
        <p:nvPicPr>
          <p:cNvPr id="9" name="Picture 8" descr="LPHI PPT Template Gradient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4"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CE4C0"/>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5"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3" name="Picture 2"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22088780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pic>
        <p:nvPicPr>
          <p:cNvPr id="3" name="Picture 2" descr="LPHI PPT Template Vitality Green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6"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CE4C0"/>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7"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6" name="Picture 5"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16874071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spTree>
      <p:nvGrpSpPr>
        <p:cNvPr id="1" name=""/>
        <p:cNvGrpSpPr/>
        <p:nvPr/>
      </p:nvGrpSpPr>
      <p:grpSpPr>
        <a:xfrm>
          <a:off x="0" y="0"/>
          <a:ext cx="0" cy="0"/>
          <a:chOff x="0" y="0"/>
          <a:chExt cx="0" cy="0"/>
        </a:xfrm>
      </p:grpSpPr>
      <p:pic>
        <p:nvPicPr>
          <p:cNvPr id="3" name="Picture 2" descr="LPHI PPT Template Humanity Blue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21"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3E5E6"/>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22"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7" name="Picture 6"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3115600819"/>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pic>
        <p:nvPicPr>
          <p:cNvPr id="2" name="Picture 1" descr="LPHI PPT Template Fresh Green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6"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E3EEBA"/>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7"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7" name="Picture 6"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13231772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Graph with Text">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3846398711"/>
              </p:ext>
            </p:extLst>
          </p:nvPr>
        </p:nvGraphicFramePr>
        <p:xfrm>
          <a:off x="4744856" y="2218055"/>
          <a:ext cx="7058675" cy="3529339"/>
        </p:xfrm>
        <a:graphic>
          <a:graphicData uri="http://schemas.openxmlformats.org/drawingml/2006/chart">
            <c:chart xmlns:c="http://schemas.openxmlformats.org/drawingml/2006/chart" xmlns:r="http://schemas.openxmlformats.org/officeDocument/2006/relationships" r:id="rId2"/>
          </a:graphicData>
        </a:graphic>
      </p:graphicFrame>
      <p:sp>
        <p:nvSpPr>
          <p:cNvPr id="18" name="Chart Placeholder 17"/>
          <p:cNvSpPr>
            <a:spLocks noGrp="1"/>
          </p:cNvSpPr>
          <p:nvPr>
            <p:ph type="chart" sz="quarter" idx="12" hasCustomPrompt="1"/>
          </p:nvPr>
        </p:nvSpPr>
        <p:spPr>
          <a:xfrm>
            <a:off x="4599517" y="1693340"/>
            <a:ext cx="6678083" cy="4140200"/>
          </a:xfrm>
          <a:prstGeom prst="rect">
            <a:avLst/>
          </a:prstGeom>
        </p:spPr>
        <p:txBody>
          <a:bodyPr/>
          <a:lstStyle>
            <a:lvl1pPr marL="0" indent="0">
              <a:buNone/>
              <a:defRPr/>
            </a:lvl1pPr>
          </a:lstStyle>
          <a:p>
            <a:r>
              <a:rPr lang="en-US" dirty="0"/>
              <a:t>Graph</a:t>
            </a:r>
          </a:p>
        </p:txBody>
      </p:sp>
      <p:sp>
        <p:nvSpPr>
          <p:cNvPr id="21" name="Slide Number Placeholder 7"/>
          <p:cNvSpPr txBox="1">
            <a:spLocks/>
          </p:cNvSpPr>
          <p:nvPr/>
        </p:nvSpPr>
        <p:spPr>
          <a:xfrm>
            <a:off x="192873" y="6432186"/>
            <a:ext cx="2844800" cy="365125"/>
          </a:xfrm>
          <a:prstGeom prst="rect">
            <a:avLst/>
          </a:prstGeom>
        </p:spPr>
        <p:txBody>
          <a:bodyPr vert="horz" lIns="121920" tIns="60960" rIns="121920" bIns="6096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z="1600" smtClean="0"/>
              <a:pPr/>
              <a:t>‹#›</a:t>
            </a:fld>
            <a:endParaRPr lang="en-US" sz="1600" dirty="0"/>
          </a:p>
        </p:txBody>
      </p:sp>
      <p:pic>
        <p:nvPicPr>
          <p:cNvPr id="15" name="Picture 14" descr="Top-Hexagon-Vitality-Gree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6" name="Picture 15" descr="Bottom Gradient 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2"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p>
        </p:txBody>
      </p:sp>
      <p:sp>
        <p:nvSpPr>
          <p:cNvPr id="12" name="Content Placeholder 3"/>
          <p:cNvSpPr>
            <a:spLocks noGrp="1"/>
          </p:cNvSpPr>
          <p:nvPr>
            <p:ph sz="quarter" idx="13" hasCustomPrompt="1"/>
          </p:nvPr>
        </p:nvSpPr>
        <p:spPr>
          <a:xfrm>
            <a:off x="664635" y="1691853"/>
            <a:ext cx="3813693" cy="4141688"/>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3745283578"/>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Full Photo">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1"/>
            <a:ext cx="12192000" cy="6675476"/>
          </a:xfrm>
          <a:prstGeom prst="rect">
            <a:avLst/>
          </a:prstGeom>
        </p:spPr>
        <p:txBody>
          <a:bodyPr anchor="t"/>
          <a:lstStyle/>
          <a:p>
            <a:r>
              <a:rPr lang="en-US" dirty="0"/>
              <a:t>Click icon to add picture</a:t>
            </a:r>
          </a:p>
        </p:txBody>
      </p:sp>
      <p:sp>
        <p:nvSpPr>
          <p:cNvPr id="5" name="Slide Number Placeholder 7"/>
          <p:cNvSpPr txBox="1">
            <a:spLocks/>
          </p:cNvSpPr>
          <p:nvPr/>
        </p:nvSpPr>
        <p:spPr>
          <a:xfrm>
            <a:off x="192873" y="6432186"/>
            <a:ext cx="2844800" cy="365125"/>
          </a:xfrm>
          <a:prstGeom prst="rect">
            <a:avLst/>
          </a:prstGeom>
        </p:spPr>
        <p:txBody>
          <a:bodyPr vert="horz" lIns="121920" tIns="60960" rIns="121920" bIns="6096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z="1600" smtClean="0"/>
              <a:pPr/>
              <a:t>‹#›</a:t>
            </a:fld>
            <a:endParaRPr lang="en-US" sz="1600" dirty="0"/>
          </a:p>
        </p:txBody>
      </p:sp>
      <p:pic>
        <p:nvPicPr>
          <p:cNvPr id="14" name="Picture 13" descr="Bottom Gradient B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17" name="Title 4"/>
          <p:cNvSpPr>
            <a:spLocks noGrp="1"/>
          </p:cNvSpPr>
          <p:nvPr>
            <p:ph type="title"/>
          </p:nvPr>
        </p:nvSpPr>
        <p:spPr>
          <a:xfrm>
            <a:off x="643467" y="1460500"/>
            <a:ext cx="10634133" cy="1143000"/>
          </a:xfrm>
          <a:prstGeom prst="rect">
            <a:avLst/>
          </a:prstGeom>
        </p:spPr>
        <p:txBody>
          <a:bodyPr vert="horz"/>
          <a:lstStyle>
            <a:lvl1pPr>
              <a:lnSpc>
                <a:spcPct val="90000"/>
              </a:lnSpc>
              <a:defRPr b="1">
                <a:solidFill>
                  <a:srgbClr val="FFFFFF"/>
                </a:solidFill>
              </a:defRPr>
            </a:lvl1pPr>
          </a:lstStyle>
          <a:p>
            <a:r>
              <a:rPr lang="en-US"/>
              <a:t>Click to edit Master title style</a:t>
            </a:r>
          </a:p>
        </p:txBody>
      </p:sp>
    </p:spTree>
    <p:extLst>
      <p:ext uri="{BB962C8B-B14F-4D97-AF65-F5344CB8AC3E}">
        <p14:creationId xmlns:p14="http://schemas.microsoft.com/office/powerpoint/2010/main" val="254556790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F9DC05-472A-4664-AA2D-65B7A2B8DF90}"/>
              </a:ext>
            </a:extLst>
          </p:cNvPr>
          <p:cNvSpPr>
            <a:spLocks noGrp="1"/>
          </p:cNvSpPr>
          <p:nvPr>
            <p:ph type="dt" sz="half" idx="10"/>
          </p:nvPr>
        </p:nvSpPr>
        <p:spPr/>
        <p:txBody>
          <a:bodyPr/>
          <a:lstStyle/>
          <a:p>
            <a:fld id="{3FF0C18A-4C29-4697-9CC7-DD271098DDF9}" type="datetimeFigureOut">
              <a:rPr lang="en-US" smtClean="0"/>
              <a:t>12/14/2020</a:t>
            </a:fld>
            <a:endParaRPr lang="en-US" dirty="0"/>
          </a:p>
        </p:txBody>
      </p:sp>
      <p:sp>
        <p:nvSpPr>
          <p:cNvPr id="3" name="Footer Placeholder 2">
            <a:extLst>
              <a:ext uri="{FF2B5EF4-FFF2-40B4-BE49-F238E27FC236}">
                <a16:creationId xmlns:a16="http://schemas.microsoft.com/office/drawing/2014/main" id="{F761C356-BD33-4C6A-9923-7616DED45D3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FB34D9E-03AC-4B28-AA11-920D94B3FBDE}"/>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976860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2FE1F-C44F-4107-90AC-E84481BC9B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C3E6FF-0FE1-450E-81D9-EFD0816483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28E3DB-107F-4DA2-85A1-11FC817AA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850D21-C050-4585-8974-D45FE6F8DE6D}"/>
              </a:ext>
            </a:extLst>
          </p:cNvPr>
          <p:cNvSpPr>
            <a:spLocks noGrp="1"/>
          </p:cNvSpPr>
          <p:nvPr>
            <p:ph type="dt" sz="half" idx="10"/>
          </p:nvPr>
        </p:nvSpPr>
        <p:spPr/>
        <p:txBody>
          <a:bodyPr/>
          <a:lstStyle/>
          <a:p>
            <a:fld id="{3FF0C18A-4C29-4697-9CC7-DD271098DDF9}" type="datetimeFigureOut">
              <a:rPr lang="en-US" smtClean="0"/>
              <a:t>12/14/2020</a:t>
            </a:fld>
            <a:endParaRPr lang="en-US" dirty="0"/>
          </a:p>
        </p:txBody>
      </p:sp>
      <p:sp>
        <p:nvSpPr>
          <p:cNvPr id="6" name="Footer Placeholder 5">
            <a:extLst>
              <a:ext uri="{FF2B5EF4-FFF2-40B4-BE49-F238E27FC236}">
                <a16:creationId xmlns:a16="http://schemas.microsoft.com/office/drawing/2014/main" id="{AD2241B0-02CF-4B87-9228-596A9863DA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75D476-F3CA-43C8-8AE2-EC506F79DE0C}"/>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09910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61DD9-F54C-4B91-91F7-09BEFF9DBF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D64CCB-BF1C-4539-8CFE-050D43057D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A354720-C3D1-46F1-BEE9-20EEC9346F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F98E42-E34C-4273-A4BD-7100922E7A79}"/>
              </a:ext>
            </a:extLst>
          </p:cNvPr>
          <p:cNvSpPr>
            <a:spLocks noGrp="1"/>
          </p:cNvSpPr>
          <p:nvPr>
            <p:ph type="dt" sz="half" idx="10"/>
          </p:nvPr>
        </p:nvSpPr>
        <p:spPr/>
        <p:txBody>
          <a:bodyPr/>
          <a:lstStyle/>
          <a:p>
            <a:fld id="{3FF0C18A-4C29-4697-9CC7-DD271098DDF9}" type="datetimeFigureOut">
              <a:rPr lang="en-US" smtClean="0"/>
              <a:t>12/14/2020</a:t>
            </a:fld>
            <a:endParaRPr lang="en-US" dirty="0"/>
          </a:p>
        </p:txBody>
      </p:sp>
      <p:sp>
        <p:nvSpPr>
          <p:cNvPr id="6" name="Footer Placeholder 5">
            <a:extLst>
              <a:ext uri="{FF2B5EF4-FFF2-40B4-BE49-F238E27FC236}">
                <a16:creationId xmlns:a16="http://schemas.microsoft.com/office/drawing/2014/main" id="{20FCD466-BF45-49CA-B2B8-F8CE534EAE6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25B80A-86F7-4ACC-9D3C-5B249FCEFE2D}"/>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496935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4.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6.tiff"/><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5.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6" Type="http://schemas.openxmlformats.org/officeDocument/2006/relationships/image" Target="../media/image10.jp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9.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D437E6-FB29-41B9-8AD8-7AAA92FD1B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39E7FA-80B0-4FB1-851A-7079A3B1BC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79F94-08B0-4347-9E06-686CA1A838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0C18A-4C29-4697-9CC7-DD271098DDF9}" type="datetimeFigureOut">
              <a:rPr lang="en-US" smtClean="0"/>
              <a:t>12/14/2020</a:t>
            </a:fld>
            <a:endParaRPr lang="en-US" dirty="0"/>
          </a:p>
        </p:txBody>
      </p:sp>
      <p:sp>
        <p:nvSpPr>
          <p:cNvPr id="5" name="Footer Placeholder 4">
            <a:extLst>
              <a:ext uri="{FF2B5EF4-FFF2-40B4-BE49-F238E27FC236}">
                <a16:creationId xmlns:a16="http://schemas.microsoft.com/office/drawing/2014/main" id="{F846B8CA-E87A-425C-9847-6301CE295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207BEB-087A-4FDD-885C-0BEDFA9CC8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229F5-FFF0-4246-8224-30069D4A7BA3}" type="slidenum">
              <a:rPr lang="en-US" smtClean="0"/>
              <a:t>‹#›</a:t>
            </a:fld>
            <a:endParaRPr lang="en-US" dirty="0"/>
          </a:p>
        </p:txBody>
      </p:sp>
    </p:spTree>
    <p:extLst>
      <p:ext uri="{BB962C8B-B14F-4D97-AF65-F5344CB8AC3E}">
        <p14:creationId xmlns:p14="http://schemas.microsoft.com/office/powerpoint/2010/main" val="167259516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E96D-A649-FE41-B0C7-DC62002BD7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31AD3C-4B1E-9640-A142-D005D4AE47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507EA-C857-9949-AD1B-06E9EE7A03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39FBC-9559-854A-9E42-D61F16AE6318}" type="datetimeFigureOut">
              <a:rPr lang="en-US" smtClean="0"/>
              <a:t>12/14/2020</a:t>
            </a:fld>
            <a:endParaRPr lang="en-US" dirty="0"/>
          </a:p>
        </p:txBody>
      </p:sp>
      <p:sp>
        <p:nvSpPr>
          <p:cNvPr id="5" name="Footer Placeholder 4">
            <a:extLst>
              <a:ext uri="{FF2B5EF4-FFF2-40B4-BE49-F238E27FC236}">
                <a16:creationId xmlns:a16="http://schemas.microsoft.com/office/drawing/2014/main" id="{6AFD9368-7288-4848-AA42-9B8B23BDAB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5608569-3210-E843-AFF0-595E479911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F2F74-FA48-2146-95CA-D552168A46DD}" type="slidenum">
              <a:rPr lang="en-US" smtClean="0"/>
              <a:t>‹#›</a:t>
            </a:fld>
            <a:endParaRPr lang="en-US" dirty="0"/>
          </a:p>
        </p:txBody>
      </p:sp>
    </p:spTree>
    <p:extLst>
      <p:ext uri="{BB962C8B-B14F-4D97-AF65-F5344CB8AC3E}">
        <p14:creationId xmlns:p14="http://schemas.microsoft.com/office/powerpoint/2010/main" val="392456508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solidFill>
                <a:srgbClr val="719501"/>
              </a:solidFill>
            </a:endParaRPr>
          </a:p>
        </p:txBody>
      </p:sp>
      <p:sp>
        <p:nvSpPr>
          <p:cNvPr id="2" name="Title Placeholder 1"/>
          <p:cNvSpPr>
            <a:spLocks noGrp="1"/>
          </p:cNvSpPr>
          <p:nvPr>
            <p:ph type="title"/>
          </p:nvPr>
        </p:nvSpPr>
        <p:spPr>
          <a:xfrm>
            <a:off x="609600" y="182883"/>
            <a:ext cx="10972800" cy="914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6DA3-355D-4205-A8FE-CC73B70FC064}" type="datetimeFigureOut">
              <a:rPr lang="en-US" smtClean="0"/>
              <a:pPr/>
              <a:t>12/14/2020</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105431809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solidFill>
                <a:srgbClr val="719501"/>
              </a:solidFill>
            </a:endParaRPr>
          </a:p>
        </p:txBody>
      </p:sp>
      <p:sp>
        <p:nvSpPr>
          <p:cNvPr id="2" name="Title Placeholder 1"/>
          <p:cNvSpPr>
            <a:spLocks noGrp="1"/>
          </p:cNvSpPr>
          <p:nvPr>
            <p:ph type="title"/>
          </p:nvPr>
        </p:nvSpPr>
        <p:spPr>
          <a:xfrm>
            <a:off x="609600" y="182883"/>
            <a:ext cx="10972800" cy="914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6DA3-355D-4205-A8FE-CC73B70FC064}" type="datetimeFigureOut">
              <a:rPr lang="en-US" smtClean="0"/>
              <a:pPr/>
              <a:t>12/14/2020</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dirty="0"/>
          </a:p>
        </p:txBody>
      </p:sp>
      <p:pic>
        <p:nvPicPr>
          <p:cNvPr id="11" name="Picture 2" descr="Z:\ G R A P H I C  E L E M E N T S\Logos\DHHS\GIF PNG files\DHHS logo black.png">
            <a:extLst>
              <a:ext uri="{FF2B5EF4-FFF2-40B4-BE49-F238E27FC236}">
                <a16:creationId xmlns:a16="http://schemas.microsoft.com/office/drawing/2014/main" id="{21470569-A73E-465D-A858-18491C049A4B}"/>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8559800" y="5744871"/>
            <a:ext cx="822960" cy="845747"/>
          </a:xfrm>
          <a:prstGeom prst="rect">
            <a:avLst/>
          </a:prstGeom>
          <a:noFill/>
        </p:spPr>
      </p:pic>
      <p:pic>
        <p:nvPicPr>
          <p:cNvPr id="12" name="Picture 2" descr="Z:\ G R A P H I C  E L E M E N T S\Logos\niddk\2013\NIH_NIDDK_Master_Logo\NIH_NIDDK_Master_Logo_2Color copy.png">
            <a:extLst>
              <a:ext uri="{FF2B5EF4-FFF2-40B4-BE49-F238E27FC236}">
                <a16:creationId xmlns:a16="http://schemas.microsoft.com/office/drawing/2014/main" id="{75D19FBD-7BFB-4F8D-A8DC-45F8CF9DCBE4}"/>
              </a:ext>
            </a:extLst>
          </p:cNvPr>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9550400" y="5891008"/>
            <a:ext cx="2286000" cy="509792"/>
          </a:xfrm>
          <a:prstGeom prst="rect">
            <a:avLst/>
          </a:prstGeom>
          <a:noFill/>
        </p:spPr>
      </p:pic>
      <p:pic>
        <p:nvPicPr>
          <p:cNvPr id="13" name="Picture 12">
            <a:extLst>
              <a:ext uri="{FF2B5EF4-FFF2-40B4-BE49-F238E27FC236}">
                <a16:creationId xmlns:a16="http://schemas.microsoft.com/office/drawing/2014/main" id="{BF6ACA18-AB6A-9E4E-9DFF-95BFE851064C}"/>
              </a:ext>
            </a:extLst>
          </p:cNvPr>
          <p:cNvPicPr>
            <a:picLocks noChangeAspect="1"/>
          </p:cNvPicPr>
          <p:nvPr userDrawn="1"/>
        </p:nvPicPr>
        <p:blipFill rotWithShape="1">
          <a:blip r:embed="rId15"/>
          <a:srcRect t="2" r="73239" b="-24667"/>
          <a:stretch/>
        </p:blipFill>
        <p:spPr>
          <a:xfrm>
            <a:off x="450508" y="5803576"/>
            <a:ext cx="1438607" cy="73152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7432497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9" r:id="rId5"/>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E"/>
        </a:solidFill>
        <a:effectLst/>
      </p:bgPr>
    </p:bg>
    <p:spTree>
      <p:nvGrpSpPr>
        <p:cNvPr id="1" name=""/>
        <p:cNvGrpSpPr/>
        <p:nvPr/>
      </p:nvGrpSpPr>
      <p:grpSpPr>
        <a:xfrm>
          <a:off x="0" y="0"/>
          <a:ext cx="0" cy="0"/>
          <a:chOff x="0" y="0"/>
          <a:chExt cx="0" cy="0"/>
        </a:xfrm>
      </p:grpSpPr>
      <p:pic>
        <p:nvPicPr>
          <p:cNvPr id="6" name="Picture 5" descr="Top-Hexagon-Vitality-Green.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7" name="Picture 6" descr="Bottom Gradient Bar.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8"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10" name="Title 4"/>
          <p:cNvSpPr txBox="1">
            <a:spLocks/>
          </p:cNvSpPr>
          <p:nvPr userDrawn="1"/>
        </p:nvSpPr>
        <p:spPr>
          <a:xfrm>
            <a:off x="643467" y="495300"/>
            <a:ext cx="10634133" cy="1143000"/>
          </a:xfrm>
          <a:prstGeom prst="rect">
            <a:avLst/>
          </a:prstGeom>
        </p:spPr>
        <p:txBody>
          <a:bodyPr vert="horz"/>
          <a:lstStyle>
            <a:lvl1pPr algn="l" defTabSz="914400" rtl="0" eaLnBrk="1" latinLnBrk="0" hangingPunct="1">
              <a:spcBef>
                <a:spcPct val="0"/>
              </a:spcBef>
              <a:buNone/>
              <a:defRPr sz="3600" b="1" kern="1200">
                <a:solidFill>
                  <a:srgbClr val="00AC4E"/>
                </a:solidFill>
                <a:latin typeface="Ubuntu"/>
                <a:ea typeface="+mj-ea"/>
                <a:cs typeface="Ubuntu"/>
              </a:defRPr>
            </a:lvl1pPr>
          </a:lstStyle>
          <a:p>
            <a:r>
              <a:rPr lang="en-US" sz="4800" dirty="0"/>
              <a:t>Click to edit Master title style</a:t>
            </a:r>
          </a:p>
        </p:txBody>
      </p:sp>
      <p:sp>
        <p:nvSpPr>
          <p:cNvPr id="2" name="Text Placeholder 1"/>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852629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hf hdr="0" ftr="0" dt="0"/>
  <p:txStyles>
    <p:titleStyle>
      <a:lvl1pPr algn="l" defTabSz="1219170" rtl="0" eaLnBrk="1" latinLnBrk="0" hangingPunct="1">
        <a:spcBef>
          <a:spcPct val="0"/>
        </a:spcBef>
        <a:buNone/>
        <a:defRPr sz="4800" b="0" kern="1200">
          <a:solidFill>
            <a:srgbClr val="007A88"/>
          </a:solidFill>
          <a:latin typeface="Ubuntu"/>
          <a:ea typeface="+mj-ea"/>
          <a:cs typeface="Ubuntu"/>
        </a:defRPr>
      </a:lvl1pPr>
    </p:titleStyle>
    <p:bodyStyle>
      <a:lvl1pPr marL="389457" indent="-389457" algn="l" defTabSz="1219170" rtl="0" eaLnBrk="1" latinLnBrk="0" hangingPunct="1">
        <a:spcBef>
          <a:spcPts val="667"/>
        </a:spcBef>
        <a:buClr>
          <a:srgbClr val="00AC4E"/>
        </a:buClr>
        <a:buSzPct val="95000"/>
        <a:buFont typeface="+mj-lt"/>
        <a:buAutoNum type="arabicPeriod"/>
        <a:defRPr sz="2667" kern="1200">
          <a:solidFill>
            <a:srgbClr val="393862"/>
          </a:solidFill>
          <a:latin typeface="Ubuntu"/>
          <a:ea typeface="+mn-ea"/>
          <a:cs typeface="Ubuntu"/>
        </a:defRPr>
      </a:lvl1pPr>
      <a:lvl2pPr marL="766214" indent="-380990" algn="l" defTabSz="1219170" rtl="0" eaLnBrk="1" latinLnBrk="0" hangingPunct="1">
        <a:spcBef>
          <a:spcPts val="667"/>
        </a:spcBef>
        <a:buClr>
          <a:schemeClr val="bg2"/>
        </a:buClr>
        <a:buSzPct val="90000"/>
        <a:buFont typeface="Wingdings 2" panose="05020102010507070707" pitchFamily="18" charset="2"/>
        <a:buChar char=""/>
        <a:defRPr sz="2400" kern="1200">
          <a:solidFill>
            <a:srgbClr val="393862"/>
          </a:solidFill>
          <a:latin typeface="Ubuntu"/>
          <a:ea typeface="+mn-ea"/>
          <a:cs typeface="Ubuntu"/>
        </a:defRPr>
      </a:lvl2pPr>
      <a:lvl3pPr marL="1071007" indent="-380990" algn="l" defTabSz="1219170" rtl="0" eaLnBrk="1" latinLnBrk="0" hangingPunct="1">
        <a:spcBef>
          <a:spcPts val="667"/>
        </a:spcBef>
        <a:buClr>
          <a:schemeClr val="tx2"/>
        </a:buClr>
        <a:buSzPct val="90000"/>
        <a:buFont typeface="Wingdings 2" panose="05020102010507070707" pitchFamily="18" charset="2"/>
        <a:buChar char=""/>
        <a:defRPr sz="2400" kern="1200">
          <a:solidFill>
            <a:srgbClr val="393862"/>
          </a:solidFill>
          <a:latin typeface="Ubuntu"/>
          <a:ea typeface="+mn-ea"/>
          <a:cs typeface="Ubuntu"/>
        </a:defRPr>
      </a:lvl3pPr>
      <a:lvl4pPr marL="1299601" indent="-304792" algn="l" defTabSz="1219170" rtl="0" eaLnBrk="1" latinLnBrk="0" hangingPunct="1">
        <a:spcBef>
          <a:spcPts val="667"/>
        </a:spcBef>
        <a:buClr>
          <a:schemeClr val="accent3"/>
        </a:buClr>
        <a:buSzPct val="90000"/>
        <a:buFont typeface="Wingdings 2" panose="05020102010507070707" pitchFamily="18" charset="2"/>
        <a:buChar char=""/>
        <a:defRPr sz="2400" kern="1200">
          <a:solidFill>
            <a:srgbClr val="393862"/>
          </a:solidFill>
          <a:latin typeface="Ubuntu"/>
          <a:ea typeface="+mn-ea"/>
          <a:cs typeface="Ubuntu"/>
        </a:defRPr>
      </a:lvl4pPr>
      <a:lvl5pPr marL="1604393" indent="-304792" algn="l" defTabSz="1219170" rtl="0" eaLnBrk="1" latinLnBrk="0" hangingPunct="1">
        <a:spcBef>
          <a:spcPts val="667"/>
        </a:spcBef>
        <a:buClr>
          <a:schemeClr val="accent6"/>
        </a:buClr>
        <a:buSzPct val="90000"/>
        <a:buFont typeface="Wingdings 2" panose="05020102010507070707" pitchFamily="18" charset="2"/>
        <a:buChar char=""/>
        <a:defRPr sz="2400" kern="1200">
          <a:solidFill>
            <a:srgbClr val="393862"/>
          </a:solidFill>
          <a:latin typeface="Ubuntu"/>
          <a:ea typeface="+mn-ea"/>
          <a:cs typeface="Ubuntu"/>
        </a:defRPr>
      </a:lvl5pPr>
      <a:lvl6pPr marL="1837221" indent="-304792" algn="l" defTabSz="1219170" rtl="0" eaLnBrk="1" latinLnBrk="0" hangingPunct="1">
        <a:spcBef>
          <a:spcPct val="20000"/>
        </a:spcBef>
        <a:buClr>
          <a:schemeClr val="accent1">
            <a:lumMod val="60000"/>
            <a:lumOff val="40000"/>
          </a:schemeClr>
        </a:buClr>
        <a:buSzPct val="75000"/>
        <a:buFont typeface="Wingdings" pitchFamily="2" charset="2"/>
        <a:buChar char=""/>
        <a:defRPr lang="en-US" sz="2400" kern="1200" dirty="0" smtClean="0">
          <a:solidFill>
            <a:schemeClr val="tx1">
              <a:lumMod val="65000"/>
              <a:lumOff val="35000"/>
            </a:schemeClr>
          </a:solidFill>
          <a:latin typeface="+mn-lt"/>
          <a:ea typeface="+mn-ea"/>
          <a:cs typeface="+mn-cs"/>
        </a:defRPr>
      </a:lvl6pPr>
      <a:lvl7pPr marL="2137780" indent="-304792" algn="l" defTabSz="1219170" rtl="0" eaLnBrk="1" latinLnBrk="0" hangingPunct="1">
        <a:spcBef>
          <a:spcPct val="20000"/>
        </a:spcBef>
        <a:buClr>
          <a:schemeClr val="accent1"/>
        </a:buClr>
        <a:buSzPct val="75000"/>
        <a:buFont typeface="Wingdings" pitchFamily="2" charset="2"/>
        <a:buChar char=""/>
        <a:defRPr lang="en-US" sz="2400" kern="1200" baseline="0" dirty="0" smtClean="0">
          <a:solidFill>
            <a:schemeClr val="tx1">
              <a:lumMod val="65000"/>
              <a:lumOff val="35000"/>
            </a:schemeClr>
          </a:solidFill>
          <a:latin typeface="+mn-lt"/>
          <a:ea typeface="+mn-ea"/>
          <a:cs typeface="+mn-cs"/>
        </a:defRPr>
      </a:lvl7pPr>
      <a:lvl8pPr marL="2440456" indent="-304792" algn="l" defTabSz="1219170" rtl="0" eaLnBrk="1" latinLnBrk="0" hangingPunct="1">
        <a:spcBef>
          <a:spcPct val="20000"/>
        </a:spcBef>
        <a:buClr>
          <a:schemeClr val="accent1">
            <a:lumMod val="60000"/>
            <a:lumOff val="40000"/>
          </a:schemeClr>
        </a:buClr>
        <a:buSzPct val="75000"/>
        <a:buFont typeface="Wingdings" pitchFamily="2" charset="2"/>
        <a:buChar char=""/>
        <a:defRPr lang="en-US" sz="2400" kern="1200" baseline="0" dirty="0" smtClean="0">
          <a:solidFill>
            <a:schemeClr val="tx1">
              <a:lumMod val="65000"/>
              <a:lumOff val="35000"/>
            </a:schemeClr>
          </a:solidFill>
          <a:latin typeface="+mn-lt"/>
          <a:ea typeface="+mn-ea"/>
          <a:cs typeface="+mn-cs"/>
        </a:defRPr>
      </a:lvl8pPr>
      <a:lvl9pPr marL="2743131" indent="-304792" algn="l" defTabSz="1219170" rtl="0" eaLnBrk="1" latinLnBrk="0" hangingPunct="1">
        <a:spcBef>
          <a:spcPct val="20000"/>
        </a:spcBef>
        <a:buClr>
          <a:schemeClr val="accent1"/>
        </a:buClr>
        <a:buSzPct val="75000"/>
        <a:buFont typeface="Wingdings" pitchFamily="2" charset="2"/>
        <a:buChar char=""/>
        <a:defRPr lang="en-US" sz="2400" kern="1200" baseline="0" dirty="0">
          <a:solidFill>
            <a:schemeClr val="tx1">
              <a:lumMod val="65000"/>
              <a:lumOff val="35000"/>
            </a:schemeClr>
          </a:solidFill>
          <a:latin typeface="+mn-lt"/>
          <a:ea typeface="+mn-ea"/>
          <a:cs typeface="+mn-cs"/>
        </a:defRPr>
      </a:lvl9pPr>
    </p:bodyStyle>
    <p:otherStyle>
      <a:defPPr>
        <a:defRP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mailto:becky.angeles@carradora.com" TargetMode="External"/><Relationship Id="rId2" Type="http://schemas.openxmlformats.org/officeDocument/2006/relationships/hyperlink" Target="mailto:Jamie.parker@carradora.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hl7.org/events/working_group_meeting/2021/01/" TargetMode="External"/><Relationship Id="rId2" Type="http://schemas.openxmlformats.org/officeDocument/2006/relationships/hyperlink" Target="http://www.hl7.org/events/fhir/connectathon/2021/01/" TargetMode="External"/><Relationship Id="rId1" Type="http://schemas.openxmlformats.org/officeDocument/2006/relationships/slideLayout" Target="../slideLayouts/slideLayout2.xml"/><Relationship Id="rId4" Type="http://schemas.openxmlformats.org/officeDocument/2006/relationships/hyperlink" Target="https://confluence.hl7.org/display/PHWG/2021-01+WGM+Agenda"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build.fhir.org/ig/HL7/fhir-medmorph/"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arradora.atlassian.net/wiki/spaces/MedMorph/pages/692060180/Health+Care+Survey+Use+Case+-+DRAFT" TargetMode="External"/><Relationship Id="rId2" Type="http://schemas.openxmlformats.org/officeDocument/2006/relationships/hyperlink" Target="https://carradora.atlassian.net/wiki/spaces/MedMorph/pages/545914881/Reference+Architecture+Document" TargetMode="External"/><Relationship Id="rId1" Type="http://schemas.openxmlformats.org/officeDocument/2006/relationships/slideLayout" Target="../slideLayouts/slideLayout2.xml"/><Relationship Id="rId6" Type="http://schemas.openxmlformats.org/officeDocument/2006/relationships/hyperlink" Target="https://carradora.atlassian.net/wiki/spaces/MedMorph/pages/858980359/Research+Use+Case+-+DRAFT" TargetMode="External"/><Relationship Id="rId5" Type="http://schemas.openxmlformats.org/officeDocument/2006/relationships/hyperlink" Target="https://carradora.atlassian.net/wiki/spaces/MedMorph/pages/699990019/Cancer+Use+Case+-+DRAFT" TargetMode="External"/><Relationship Id="rId4" Type="http://schemas.openxmlformats.org/officeDocument/2006/relationships/hyperlink" Target="https://carradora.atlassian.net/wiki/spaces/MedMorph/pages/694452251/Hepatitis+C+Use+Case+-+DRAF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mailto:pdz1@cdc.gov" TargetMode="External"/><Relationship Id="rId13" Type="http://schemas.openxmlformats.org/officeDocument/2006/relationships/hyperlink" Target="mailto:jamie.parker@carradora.com" TargetMode="External"/><Relationship Id="rId3" Type="http://schemas.openxmlformats.org/officeDocument/2006/relationships/hyperlink" Target="mailto:wfb6@cdc.gov" TargetMode="External"/><Relationship Id="rId7" Type="http://schemas.openxmlformats.org/officeDocument/2006/relationships/hyperlink" Target="mailto:vaz6@cdc.gov" TargetMode="External"/><Relationship Id="rId12" Type="http://schemas.openxmlformats.org/officeDocument/2006/relationships/hyperlink" Target="mailto:becky.angeles@carradora.com" TargetMode="External"/><Relationship Id="rId2" Type="http://schemas.openxmlformats.org/officeDocument/2006/relationships/hyperlink" Target="mailto:ktx2@cdc.gov" TargetMode="External"/><Relationship Id="rId16" Type="http://schemas.openxmlformats.org/officeDocument/2006/relationships/hyperlink" Target="mailto:brett@waveoneassociates.com" TargetMode="External"/><Relationship Id="rId1" Type="http://schemas.openxmlformats.org/officeDocument/2006/relationships/slideLayout" Target="../slideLayouts/slideLayout2.xml"/><Relationship Id="rId6" Type="http://schemas.openxmlformats.org/officeDocument/2006/relationships/hyperlink" Target="mailto:ieo9@cdc.gov" TargetMode="External"/><Relationship Id="rId11" Type="http://schemas.openxmlformats.org/officeDocument/2006/relationships/hyperlink" Target="mailto:nagesh.bashyam@drajer.com" TargetMode="External"/><Relationship Id="rId5" Type="http://schemas.openxmlformats.org/officeDocument/2006/relationships/hyperlink" Target="mailto:puv5@cdc.gov" TargetMode="External"/><Relationship Id="rId15" Type="http://schemas.openxmlformats.org/officeDocument/2006/relationships/hyperlink" Target="mailto:mike.flanigan@carradora.com" TargetMode="External"/><Relationship Id="rId10" Type="http://schemas.openxmlformats.org/officeDocument/2006/relationships/hyperlink" Target="mailto:lober@uw.edu" TargetMode="External"/><Relationship Id="rId4" Type="http://schemas.openxmlformats.org/officeDocument/2006/relationships/hyperlink" Target="mailto:fos2@cdc.gov" TargetMode="External"/><Relationship Id="rId9" Type="http://schemas.openxmlformats.org/officeDocument/2006/relationships/hyperlink" Target="mailto:john.loonsk@jhu.edu" TargetMode="External"/><Relationship Id="rId14" Type="http://schemas.openxmlformats.org/officeDocument/2006/relationships/hyperlink" Target="mailto:kishore.bashyam@drajer.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hyperlink" Target="https://confluence.hl7.org/display/FHIR/IG+Publisher+Documentation" TargetMode="External"/><Relationship Id="rId3" Type="http://schemas.openxmlformats.org/officeDocument/2006/relationships/hyperlink" Target="https://hl7.org/fhir/summary.html" TargetMode="External"/><Relationship Id="rId7" Type="http://schemas.openxmlformats.org/officeDocument/2006/relationships/hyperlink" Target="https://www.hl7.org/fhir/overview-arch.html" TargetMode="External"/><Relationship Id="rId2" Type="http://schemas.openxmlformats.org/officeDocument/2006/relationships/hyperlink" Target="https://hl7.org/fhir/" TargetMode="External"/><Relationship Id="rId1" Type="http://schemas.openxmlformats.org/officeDocument/2006/relationships/slideLayout" Target="../slideLayouts/slideLayout2.xml"/><Relationship Id="rId6" Type="http://schemas.openxmlformats.org/officeDocument/2006/relationships/hyperlink" Target="https://www.hl7.org/fhir/overview-clinical.html" TargetMode="External"/><Relationship Id="rId5" Type="http://schemas.openxmlformats.org/officeDocument/2006/relationships/hyperlink" Target="https://www.hl7.org/fhir/overview-dev.html" TargetMode="External"/><Relationship Id="rId4" Type="http://schemas.openxmlformats.org/officeDocument/2006/relationships/hyperlink" Target="https://www.hl7.org/fhir/overview.html" TargetMode="External"/><Relationship Id="rId9" Type="http://schemas.openxmlformats.org/officeDocument/2006/relationships/hyperlink" Target="https://confluence.hl7.org/display/FHIR/FHIR+Implementation+Guide+Process+Flow"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confluence.hl7.org/display/PHWG/Making+EHR+Data+More+Available+for+Research+and+Public+Health+%28MedMorph%29+Reference+Architecture+HL7+FHIR+Implementation+Guide" TargetMode="External"/><Relationship Id="rId7" Type="http://schemas.openxmlformats.org/officeDocument/2006/relationships/hyperlink" Target="https://confluence.hl7.org/display/HL7/HL7+Calendars#a024f57c-d5fc-4f39-8b26-bf9f1e280100-3571717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hl7.org/Special/committees/tsc/ballotmanagement/reviewNIBs.cfm" TargetMode="External"/><Relationship Id="rId5" Type="http://schemas.openxmlformats.org/officeDocument/2006/relationships/hyperlink" Target="https://confluence.hl7.org/display/FHIR/Making+EHR+Data+More+Available+for+Research+and+Public+Health+%28MedMorph%29+Reference+Architecture" TargetMode="External"/><Relationship Id="rId4" Type="http://schemas.openxmlformats.org/officeDocument/2006/relationships/hyperlink" Target="https://www.hl7.org/events/fhir/connectathon/2020/0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hl7.org/ctl.cfm?action=ballots.loginchoice"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www.hl7.org/ctl.cfm?action=ballots.login"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www.hl7.org/" TargetMode="External"/><Relationship Id="rId7"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www.hl7.org/ctl.cfm?action=ballots.loginchoice" TargetMode="External"/><Relationship Id="rId4" Type="http://schemas.openxmlformats.org/officeDocument/2006/relationships/hyperlink" Target="http://www.hl7.org/implement/standards/product_brief.cfm?product_id=495" TargetMode="External"/><Relationship Id="rId9" Type="http://schemas.openxmlformats.org/officeDocument/2006/relationships/image" Target="../media/image22.svg"/></Relationships>
</file>

<file path=ppt/slides/_rels/slide9.xml.rels><?xml version="1.0" encoding="UTF-8" standalone="yes"?>
<Relationships xmlns="http://schemas.openxmlformats.org/package/2006/relationships"><Relationship Id="rId3" Type="http://schemas.openxmlformats.org/officeDocument/2006/relationships/hyperlink" Target="https://confluence.hl7.org/pages/viewpage.action?pageId=19136731#HL7Balloting-Quorum" TargetMode="External"/><Relationship Id="rId2" Type="http://schemas.openxmlformats.org/officeDocument/2006/relationships/hyperlink" Target="https://confluence.hl7.org/pages/viewpage.action?pageId=19136731#HL7Balloting-Passi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0325"/>
            <a:ext cx="12192000" cy="570173"/>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400" dirty="0">
                <a:solidFill>
                  <a:srgbClr val="FFFFFF"/>
                </a:solidFill>
                <a:latin typeface="Myriad Web Pro"/>
              </a:rPr>
              <a:t>									December 15, 2020 </a:t>
            </a:r>
          </a:p>
        </p:txBody>
      </p:sp>
      <p:sp>
        <p:nvSpPr>
          <p:cNvPr id="2" name="Subtitle 1"/>
          <p:cNvSpPr>
            <a:spLocks noGrp="1"/>
          </p:cNvSpPr>
          <p:nvPr>
            <p:ph type="subTitle" idx="1"/>
          </p:nvPr>
        </p:nvSpPr>
        <p:spPr>
          <a:xfrm>
            <a:off x="0" y="3244241"/>
            <a:ext cx="12192000" cy="2937756"/>
          </a:xfrm>
        </p:spPr>
        <p:txBody>
          <a:bodyPr vert="horz" lIns="91440" tIns="45720" rIns="91440" bIns="45720" rtlCol="0" anchor="t">
            <a:noAutofit/>
          </a:bodyPr>
          <a:lstStyle/>
          <a:p>
            <a:pPr algn="ctr"/>
            <a:r>
              <a:rPr lang="en-US" sz="2400" dirty="0">
                <a:latin typeface="Calibri"/>
                <a:cs typeface="Calibri"/>
              </a:rPr>
              <a:t>Co-Chairs:</a:t>
            </a:r>
          </a:p>
          <a:p>
            <a:pPr algn="ctr"/>
            <a:endParaRPr lang="en-US" sz="1000" dirty="0">
              <a:latin typeface="Calibri"/>
              <a:cs typeface="Calibri"/>
            </a:endParaRPr>
          </a:p>
          <a:p>
            <a:pPr algn="ctr"/>
            <a:r>
              <a:rPr lang="en-US" sz="2400" dirty="0">
                <a:latin typeface="Calibri"/>
                <a:cs typeface="Calibri"/>
              </a:rPr>
              <a:t>Bill Lober</a:t>
            </a:r>
          </a:p>
          <a:p>
            <a:pPr algn="ctr"/>
            <a:r>
              <a:rPr lang="en-US" sz="2400" dirty="0">
                <a:latin typeface="Calibri"/>
                <a:cs typeface="Calibri"/>
              </a:rPr>
              <a:t>University of Washington</a:t>
            </a:r>
          </a:p>
          <a:p>
            <a:pPr algn="ctr"/>
            <a:endParaRPr lang="en-US" sz="1000" dirty="0">
              <a:latin typeface="Calibri"/>
              <a:cs typeface="Calibri"/>
            </a:endParaRPr>
          </a:p>
          <a:p>
            <a:pPr algn="ctr"/>
            <a:r>
              <a:rPr lang="en-US" sz="2400" dirty="0">
                <a:latin typeface="Calibri"/>
                <a:cs typeface="Calibri"/>
              </a:rPr>
              <a:t>John Loonsk</a:t>
            </a:r>
          </a:p>
          <a:p>
            <a:pPr algn="ctr"/>
            <a:r>
              <a:rPr lang="en-US" sz="2400" dirty="0">
                <a:latin typeface="Calibri"/>
                <a:cs typeface="Calibri"/>
              </a:rPr>
              <a:t>Johns Hopkins University</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2"/>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703618" y="676003"/>
            <a:ext cx="10784764" cy="2308324"/>
          </a:xfrm>
          <a:prstGeom prst="rect">
            <a:avLst/>
          </a:prstGeom>
        </p:spPr>
        <p:txBody>
          <a:bodyPr wrap="square">
            <a:spAutoFit/>
          </a:bodyPr>
          <a:lstStyle/>
          <a:p>
            <a:pPr algn="ctr" defTabSz="1219140"/>
            <a:r>
              <a:rPr lang="en-US" sz="4800" b="1" dirty="0">
                <a:solidFill>
                  <a:srgbClr val="FFFFFF"/>
                </a:solidFill>
                <a:latin typeface="Calibri" panose="020F0502020204030204" pitchFamily="34" charset="0"/>
                <a:cs typeface="Calibri" panose="020F0502020204030204" pitchFamily="34" charset="0"/>
              </a:rPr>
              <a:t>Making EHR Data More Available for Research and Public Health (MedMorph)</a:t>
            </a:r>
          </a:p>
          <a:p>
            <a:pPr algn="ctr" defTabSz="1219140"/>
            <a:r>
              <a:rPr lang="en-US" sz="4800" b="1" dirty="0">
                <a:solidFill>
                  <a:srgbClr val="FFFFFF"/>
                </a:solidFill>
                <a:latin typeface="Calibri" panose="020F0502020204030204" pitchFamily="34" charset="0"/>
                <a:cs typeface="Calibri" panose="020F0502020204030204" pitchFamily="34" charset="0"/>
              </a:rPr>
              <a:t>Technical Expert Panel (TEP)</a:t>
            </a:r>
            <a:endParaRPr lang="en-US" dirty="0">
              <a:solidFill>
                <a:srgbClr val="FFFFFF"/>
              </a:solidFill>
              <a:latin typeface="Calibri" panose="020F0502020204030204" pitchFamily="34" charset="0"/>
              <a:cs typeface="Calibri" panose="020F0502020204030204" pitchFamily="34" charset="0"/>
            </a:endParaRPr>
          </a:p>
        </p:txBody>
      </p:sp>
      <p:sp>
        <p:nvSpPr>
          <p:cNvPr id="9" name="Subtitle 1"/>
          <p:cNvSpPr txBox="1">
            <a:spLocks/>
          </p:cNvSpPr>
          <p:nvPr/>
        </p:nvSpPr>
        <p:spPr bwMode="auto">
          <a:xfrm>
            <a:off x="0" y="6226630"/>
            <a:ext cx="12192000" cy="5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Font typeface="Arial" panose="020B0604020202020204" pitchFamily="34" charset="0"/>
              <a:buNone/>
              <a:defRPr sz="2667" b="1" kern="1200" baseline="0">
                <a:solidFill>
                  <a:schemeClr val="bg2"/>
                </a:solidFill>
                <a:effectLst/>
                <a:latin typeface="Calibri" pitchFamily="34" charset="0"/>
                <a:ea typeface="+mn-ea"/>
                <a:cs typeface="+mn-cs"/>
              </a:defRPr>
            </a:lvl1pPr>
            <a:lvl2pPr marL="609585" indent="0" algn="ctr" rtl="0" eaLnBrk="0" fontAlgn="base" hangingPunct="0">
              <a:spcBef>
                <a:spcPct val="20000"/>
              </a:spcBef>
              <a:spcAft>
                <a:spcPct val="0"/>
              </a:spcAft>
              <a:buFont typeface="Arial" panose="020B0604020202020204" pitchFamily="34" charset="0"/>
              <a:buNone/>
              <a:defRPr sz="3733" kern="1200">
                <a:solidFill>
                  <a:schemeClr val="tx1">
                    <a:tint val="75000"/>
                  </a:schemeClr>
                </a:solidFill>
                <a:latin typeface="Calibri" panose="020F0502020204030204" pitchFamily="34" charset="0"/>
                <a:ea typeface="+mn-ea"/>
                <a:cs typeface="+mn-cs"/>
              </a:defRPr>
            </a:lvl2pPr>
            <a:lvl3pPr marL="121917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Calibri" panose="020F0502020204030204" pitchFamily="34" charset="0"/>
                <a:ea typeface="+mn-ea"/>
                <a:cs typeface="+mn-cs"/>
              </a:defRPr>
            </a:lvl3pPr>
            <a:lvl4pPr marL="1828754"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4pPr>
            <a:lvl5pPr marL="2438339"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pPr algn="ctr" defTabSz="914377">
              <a:spcBef>
                <a:spcPts val="0"/>
              </a:spcBef>
            </a:pPr>
            <a:endParaRPr lang="en-US" sz="2000" dirty="0">
              <a:solidFill>
                <a:srgbClr val="FFFFFF"/>
              </a:solidFill>
            </a:endParaRPr>
          </a:p>
        </p:txBody>
      </p:sp>
    </p:spTree>
    <p:extLst>
      <p:ext uri="{BB962C8B-B14F-4D97-AF65-F5344CB8AC3E}">
        <p14:creationId xmlns:p14="http://schemas.microsoft.com/office/powerpoint/2010/main" val="33304100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24397-0495-4D5D-8598-24B8CC2B0751}"/>
              </a:ext>
            </a:extLst>
          </p:cNvPr>
          <p:cNvSpPr>
            <a:spLocks noGrp="1"/>
          </p:cNvSpPr>
          <p:nvPr>
            <p:ph type="title"/>
          </p:nvPr>
        </p:nvSpPr>
        <p:spPr>
          <a:xfrm>
            <a:off x="196174" y="190027"/>
            <a:ext cx="10515600" cy="1325563"/>
          </a:xfrm>
        </p:spPr>
        <p:txBody>
          <a:bodyPr>
            <a:normAutofit/>
          </a:bodyPr>
          <a:lstStyle/>
          <a:p>
            <a:r>
              <a:rPr lang="en-US" sz="3600" b="0" dirty="0"/>
              <a:t>Voting on the MedMorph IG – Non HL7 Member</a:t>
            </a:r>
          </a:p>
        </p:txBody>
      </p:sp>
      <p:sp>
        <p:nvSpPr>
          <p:cNvPr id="3" name="Content Placeholder 2">
            <a:extLst>
              <a:ext uri="{FF2B5EF4-FFF2-40B4-BE49-F238E27FC236}">
                <a16:creationId xmlns:a16="http://schemas.microsoft.com/office/drawing/2014/main" id="{3805EAD4-B4E9-4148-A814-CFDFB2493C7A}"/>
              </a:ext>
            </a:extLst>
          </p:cNvPr>
          <p:cNvSpPr>
            <a:spLocks noGrp="1"/>
          </p:cNvSpPr>
          <p:nvPr>
            <p:ph idx="1"/>
          </p:nvPr>
        </p:nvSpPr>
        <p:spPr>
          <a:xfrm>
            <a:off x="342090" y="1300331"/>
            <a:ext cx="10515600" cy="4667250"/>
          </a:xfrm>
        </p:spPr>
        <p:txBody>
          <a:bodyPr>
            <a:normAutofit fontScale="70000" lnSpcReduction="20000"/>
          </a:bodyPr>
          <a:lstStyle/>
          <a:p>
            <a:pPr>
              <a:lnSpc>
                <a:spcPct val="120000"/>
              </a:lnSpc>
              <a:spcBef>
                <a:spcPts val="600"/>
              </a:spcBef>
            </a:pPr>
            <a:r>
              <a:rPr lang="en-US" dirty="0"/>
              <a:t>If you are not an HL7 member and have comments, you can send them to the MedMorph project team to submit them “on behalf” of the MedMorph Community </a:t>
            </a:r>
          </a:p>
          <a:p>
            <a:pPr lvl="1">
              <a:lnSpc>
                <a:spcPct val="120000"/>
              </a:lnSpc>
              <a:spcBef>
                <a:spcPts val="600"/>
              </a:spcBef>
            </a:pPr>
            <a:r>
              <a:rPr lang="en-US" dirty="0">
                <a:hlinkClick r:id="rId2"/>
              </a:rPr>
              <a:t>Jamie.parker@carradora.com</a:t>
            </a:r>
            <a:endParaRPr lang="en-US" dirty="0"/>
          </a:p>
          <a:p>
            <a:pPr lvl="1">
              <a:lnSpc>
                <a:spcPct val="120000"/>
              </a:lnSpc>
              <a:spcBef>
                <a:spcPts val="600"/>
              </a:spcBef>
            </a:pPr>
            <a:r>
              <a:rPr lang="en-US" dirty="0">
                <a:hlinkClick r:id="rId3"/>
              </a:rPr>
              <a:t>becky.angeles@carradora.com</a:t>
            </a:r>
            <a:r>
              <a:rPr lang="en-US" dirty="0"/>
              <a:t>   </a:t>
            </a:r>
          </a:p>
          <a:p>
            <a:pPr>
              <a:lnSpc>
                <a:spcPct val="120000"/>
              </a:lnSpc>
              <a:spcBef>
                <a:spcPts val="600"/>
              </a:spcBef>
            </a:pPr>
            <a:r>
              <a:rPr lang="en-US" dirty="0"/>
              <a:t>We will send out an email early next week to the TEP and Reference Architecture Listserv reminding the community the ballot is open </a:t>
            </a:r>
          </a:p>
          <a:p>
            <a:pPr lvl="1">
              <a:lnSpc>
                <a:spcPct val="120000"/>
              </a:lnSpc>
              <a:spcBef>
                <a:spcPts val="600"/>
              </a:spcBef>
            </a:pPr>
            <a:r>
              <a:rPr lang="en-US" dirty="0"/>
              <a:t>Email will contain directions on how to submit comments – HL7 Members will follow HL7 balloting process</a:t>
            </a:r>
          </a:p>
          <a:p>
            <a:pPr lvl="1">
              <a:lnSpc>
                <a:spcPct val="120000"/>
              </a:lnSpc>
              <a:spcBef>
                <a:spcPts val="600"/>
              </a:spcBef>
            </a:pPr>
            <a:r>
              <a:rPr lang="en-US" dirty="0"/>
              <a:t>For non-HL7 members</a:t>
            </a:r>
          </a:p>
          <a:p>
            <a:pPr lvl="2">
              <a:lnSpc>
                <a:spcPct val="120000"/>
              </a:lnSpc>
              <a:spcBef>
                <a:spcPts val="600"/>
              </a:spcBef>
            </a:pPr>
            <a:r>
              <a:rPr lang="en-US" dirty="0"/>
              <a:t>Your name, email address and organization </a:t>
            </a:r>
          </a:p>
          <a:p>
            <a:pPr lvl="2">
              <a:lnSpc>
                <a:spcPct val="120000"/>
              </a:lnSpc>
              <a:spcBef>
                <a:spcPts val="600"/>
              </a:spcBef>
            </a:pPr>
            <a:r>
              <a:rPr lang="en-US" dirty="0"/>
              <a:t>Hyperlink to the IG page which you are making comments</a:t>
            </a:r>
          </a:p>
          <a:p>
            <a:pPr lvl="2">
              <a:lnSpc>
                <a:spcPct val="120000"/>
              </a:lnSpc>
              <a:spcBef>
                <a:spcPts val="600"/>
              </a:spcBef>
            </a:pPr>
            <a:r>
              <a:rPr lang="en-US" dirty="0"/>
              <a:t>Section name</a:t>
            </a:r>
          </a:p>
          <a:p>
            <a:pPr lvl="2">
              <a:lnSpc>
                <a:spcPct val="120000"/>
              </a:lnSpc>
              <a:spcBef>
                <a:spcPts val="600"/>
              </a:spcBef>
            </a:pPr>
            <a:r>
              <a:rPr lang="en-US" dirty="0"/>
              <a:t>Subsection name</a:t>
            </a:r>
          </a:p>
          <a:p>
            <a:pPr lvl="2">
              <a:lnSpc>
                <a:spcPct val="120000"/>
              </a:lnSpc>
              <a:spcBef>
                <a:spcPts val="600"/>
              </a:spcBef>
            </a:pPr>
            <a:r>
              <a:rPr lang="en-US" dirty="0"/>
              <a:t>Sentence/word/paragraph that you are making comments (can copy the text and use track changes to indicate your comment)</a:t>
            </a:r>
          </a:p>
          <a:p>
            <a:pPr lvl="2">
              <a:lnSpc>
                <a:spcPct val="120000"/>
              </a:lnSpc>
              <a:spcBef>
                <a:spcPts val="600"/>
              </a:spcBef>
            </a:pPr>
            <a:r>
              <a:rPr lang="en-US" dirty="0"/>
              <a:t>Make comment if it is general based on what section of the IG you are commenting </a:t>
            </a:r>
          </a:p>
        </p:txBody>
      </p:sp>
    </p:spTree>
    <p:extLst>
      <p:ext uri="{BB962C8B-B14F-4D97-AF65-F5344CB8AC3E}">
        <p14:creationId xmlns:p14="http://schemas.microsoft.com/office/powerpoint/2010/main" val="3681765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BC415-2F15-466C-821A-940FEABED293}"/>
              </a:ext>
            </a:extLst>
          </p:cNvPr>
          <p:cNvSpPr>
            <a:spLocks noGrp="1"/>
          </p:cNvSpPr>
          <p:nvPr>
            <p:ph type="title"/>
          </p:nvPr>
        </p:nvSpPr>
        <p:spPr>
          <a:xfrm>
            <a:off x="178981" y="0"/>
            <a:ext cx="10515600" cy="1325563"/>
          </a:xfrm>
        </p:spPr>
        <p:txBody>
          <a:bodyPr>
            <a:normAutofit/>
          </a:bodyPr>
          <a:lstStyle/>
          <a:p>
            <a:r>
              <a:rPr lang="en-US" sz="3600" b="0" dirty="0"/>
              <a:t>HL7 Next Steps</a:t>
            </a:r>
            <a:endParaRPr lang="en-US" sz="3600" dirty="0"/>
          </a:p>
        </p:txBody>
      </p:sp>
      <p:sp>
        <p:nvSpPr>
          <p:cNvPr id="3" name="Content Placeholder 2">
            <a:extLst>
              <a:ext uri="{FF2B5EF4-FFF2-40B4-BE49-F238E27FC236}">
                <a16:creationId xmlns:a16="http://schemas.microsoft.com/office/drawing/2014/main" id="{868E4017-4FFD-469A-BD64-1FB79A683F9E}"/>
              </a:ext>
            </a:extLst>
          </p:cNvPr>
          <p:cNvSpPr>
            <a:spLocks noGrp="1"/>
          </p:cNvSpPr>
          <p:nvPr>
            <p:ph idx="1"/>
          </p:nvPr>
        </p:nvSpPr>
        <p:spPr>
          <a:xfrm>
            <a:off x="294522" y="1113715"/>
            <a:ext cx="10515600" cy="5530276"/>
          </a:xfrm>
        </p:spPr>
        <p:txBody>
          <a:bodyPr>
            <a:normAutofit fontScale="85000" lnSpcReduction="20000"/>
          </a:bodyPr>
          <a:lstStyle/>
          <a:p>
            <a:pPr>
              <a:lnSpc>
                <a:spcPct val="120000"/>
              </a:lnSpc>
              <a:spcBef>
                <a:spcPts val="600"/>
              </a:spcBef>
            </a:pPr>
            <a:r>
              <a:rPr lang="en-US" dirty="0"/>
              <a:t>Register for January Connectathon (Jan. 13-15, 2021)</a:t>
            </a:r>
          </a:p>
          <a:p>
            <a:pPr lvl="1">
              <a:lnSpc>
                <a:spcPct val="120000"/>
              </a:lnSpc>
              <a:spcBef>
                <a:spcPts val="600"/>
              </a:spcBef>
            </a:pPr>
            <a:r>
              <a:rPr lang="en-US" dirty="0"/>
              <a:t>Registration is open: </a:t>
            </a:r>
            <a:r>
              <a:rPr lang="en-US" sz="1600" dirty="0">
                <a:hlinkClick r:id="rId2"/>
              </a:rPr>
              <a:t>http://www.hl7.org/events/fhir/connectathon/2021/01/</a:t>
            </a:r>
            <a:endParaRPr lang="en-US" sz="1600" dirty="0"/>
          </a:p>
          <a:p>
            <a:pPr lvl="2">
              <a:lnSpc>
                <a:spcPct val="120000"/>
              </a:lnSpc>
              <a:spcBef>
                <a:spcPts val="600"/>
              </a:spcBef>
            </a:pPr>
            <a:r>
              <a:rPr lang="en-US" dirty="0"/>
              <a:t>$150.00 for Members (early bird Dec 30) – $250 (</a:t>
            </a:r>
          </a:p>
          <a:p>
            <a:pPr lvl="2">
              <a:lnSpc>
                <a:spcPct val="120000"/>
              </a:lnSpc>
              <a:spcBef>
                <a:spcPts val="600"/>
              </a:spcBef>
            </a:pPr>
            <a:r>
              <a:rPr lang="en-US" sz="2000" dirty="0"/>
              <a:t>$250.00 non-members (early bird Dec 30) – $375</a:t>
            </a:r>
          </a:p>
          <a:p>
            <a:pPr lvl="1">
              <a:lnSpc>
                <a:spcPct val="120000"/>
              </a:lnSpc>
              <a:spcBef>
                <a:spcPts val="600"/>
              </a:spcBef>
            </a:pPr>
            <a:r>
              <a:rPr lang="en-US" dirty="0"/>
              <a:t>Coordinate with Public Health Tracks </a:t>
            </a:r>
          </a:p>
          <a:p>
            <a:pPr lvl="2">
              <a:lnSpc>
                <a:spcPct val="120000"/>
              </a:lnSpc>
              <a:spcBef>
                <a:spcPts val="600"/>
              </a:spcBef>
            </a:pPr>
            <a:r>
              <a:rPr lang="en-US" dirty="0"/>
              <a:t>Harmonization with eCR </a:t>
            </a:r>
          </a:p>
          <a:p>
            <a:pPr lvl="1">
              <a:lnSpc>
                <a:spcPct val="120000"/>
              </a:lnSpc>
              <a:spcBef>
                <a:spcPts val="600"/>
              </a:spcBef>
            </a:pPr>
            <a:r>
              <a:rPr lang="en-US" dirty="0"/>
              <a:t>Allow time for implementers to build software based on IG</a:t>
            </a:r>
          </a:p>
          <a:p>
            <a:pPr lvl="1">
              <a:lnSpc>
                <a:spcPct val="120000"/>
              </a:lnSpc>
              <a:spcBef>
                <a:spcPts val="600"/>
              </a:spcBef>
            </a:pPr>
            <a:r>
              <a:rPr lang="en-US" dirty="0"/>
              <a:t>Focus on the individual use cases and test data for each use case that can be exercised </a:t>
            </a:r>
          </a:p>
          <a:p>
            <a:pPr lvl="1">
              <a:lnSpc>
                <a:spcPct val="120000"/>
              </a:lnSpc>
              <a:spcBef>
                <a:spcPts val="600"/>
              </a:spcBef>
            </a:pPr>
            <a:r>
              <a:rPr lang="en-US" dirty="0"/>
              <a:t>Focus on harmonization with eCR and other public health tracks to ensure compatibility</a:t>
            </a:r>
          </a:p>
          <a:p>
            <a:pPr>
              <a:lnSpc>
                <a:spcPct val="120000"/>
              </a:lnSpc>
              <a:spcBef>
                <a:spcPts val="600"/>
              </a:spcBef>
            </a:pPr>
            <a:r>
              <a:rPr lang="en-US" dirty="0"/>
              <a:t>Register for Jan 2021 HL7 WG Meeting (Jan 25-29)</a:t>
            </a:r>
          </a:p>
          <a:p>
            <a:pPr lvl="1">
              <a:lnSpc>
                <a:spcPct val="120000"/>
              </a:lnSpc>
              <a:spcBef>
                <a:spcPts val="600"/>
              </a:spcBef>
            </a:pPr>
            <a:r>
              <a:rPr lang="en-US" dirty="0">
                <a:hlinkClick r:id="rId3"/>
              </a:rPr>
              <a:t>http://www.hl7.org/events/working_group_meeting/2021/01/</a:t>
            </a:r>
            <a:r>
              <a:rPr lang="en-US" dirty="0"/>
              <a:t> </a:t>
            </a:r>
          </a:p>
          <a:p>
            <a:pPr lvl="2">
              <a:lnSpc>
                <a:spcPct val="120000"/>
              </a:lnSpc>
              <a:spcBef>
                <a:spcPts val="600"/>
              </a:spcBef>
            </a:pPr>
            <a:r>
              <a:rPr lang="en-US" dirty="0"/>
              <a:t>Member fee $200.00 (early bird registration ends Jan. 11, 2021) - $300 </a:t>
            </a:r>
          </a:p>
          <a:p>
            <a:pPr lvl="2">
              <a:lnSpc>
                <a:spcPct val="120000"/>
              </a:lnSpc>
              <a:spcBef>
                <a:spcPts val="600"/>
              </a:spcBef>
            </a:pPr>
            <a:r>
              <a:rPr lang="en-US" dirty="0"/>
              <a:t>Non-Member fee $350.00 (early bird registration ends Jan. 11, 2021) - $525</a:t>
            </a:r>
          </a:p>
          <a:p>
            <a:pPr lvl="2">
              <a:lnSpc>
                <a:spcPct val="120000"/>
              </a:lnSpc>
              <a:spcBef>
                <a:spcPts val="600"/>
              </a:spcBef>
            </a:pPr>
            <a:r>
              <a:rPr lang="en-US" dirty="0"/>
              <a:t>During the HL7 Workgroup Meeting MedMorph will be presenting to the Public Health Working group on</a:t>
            </a:r>
          </a:p>
          <a:p>
            <a:pPr lvl="3">
              <a:lnSpc>
                <a:spcPct val="120000"/>
              </a:lnSpc>
              <a:spcBef>
                <a:spcPts val="600"/>
              </a:spcBef>
            </a:pPr>
            <a:r>
              <a:rPr lang="en-US" dirty="0"/>
              <a:t>Wednesday, January 27</a:t>
            </a:r>
            <a:r>
              <a:rPr lang="en-US" baseline="30000" dirty="0"/>
              <a:t>th</a:t>
            </a:r>
            <a:r>
              <a:rPr lang="en-US" dirty="0"/>
              <a:t> </a:t>
            </a:r>
            <a:r>
              <a:rPr lang="en-US" dirty="0">
                <a:hlinkClick r:id="rId4"/>
              </a:rPr>
              <a:t>https://confluence.hl7.org/display/PHWG/2021-01+WGM+Agenda</a:t>
            </a:r>
            <a:r>
              <a:rPr lang="en-US" dirty="0"/>
              <a:t> </a:t>
            </a:r>
          </a:p>
          <a:p>
            <a:pPr lvl="1"/>
            <a:endParaRPr lang="en-US" dirty="0"/>
          </a:p>
        </p:txBody>
      </p:sp>
    </p:spTree>
    <p:extLst>
      <p:ext uri="{BB962C8B-B14F-4D97-AF65-F5344CB8AC3E}">
        <p14:creationId xmlns:p14="http://schemas.microsoft.com/office/powerpoint/2010/main" val="2949393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HL7 MedMorph Reference Architecture Ballot Update</a:t>
            </a:r>
            <a:endParaRPr lang="en-US" sz="4000" dirty="0">
              <a:solidFill>
                <a:srgbClr val="0070C0"/>
              </a:solidFill>
              <a:latin typeface="+mn-lt"/>
              <a:ea typeface="Calibri" panose="020F0502020204030204" pitchFamily="34" charset="0"/>
            </a:endParaRP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1052019"/>
          </a:xfrm>
        </p:spPr>
        <p:txBody>
          <a:bodyPr/>
          <a:lstStyle/>
          <a:p>
            <a:pPr algn="l"/>
            <a:r>
              <a:rPr lang="en-US" dirty="0"/>
              <a:t>Nagesh Bashyam</a:t>
            </a:r>
          </a:p>
          <a:p>
            <a:pPr algn="l"/>
            <a:endParaRPr lang="en-US" dirty="0"/>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97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a:extLst>
              <a:ext uri="{FF2B5EF4-FFF2-40B4-BE49-F238E27FC236}">
                <a16:creationId xmlns:a16="http://schemas.microsoft.com/office/drawing/2014/main" id="{8A283EC6-45C2-4BA3-AD4C-95051E2A15FA}"/>
              </a:ext>
            </a:extLst>
          </p:cNvPr>
          <p:cNvSpPr>
            <a:spLocks noGrp="1"/>
          </p:cNvSpPr>
          <p:nvPr>
            <p:ph type="title"/>
          </p:nvPr>
        </p:nvSpPr>
        <p:spPr>
          <a:xfrm>
            <a:off x="214489" y="146062"/>
            <a:ext cx="9836547" cy="692139"/>
          </a:xfrm>
        </p:spPr>
        <p:txBody>
          <a:bodyPr>
            <a:noAutofit/>
          </a:bodyPr>
          <a:lstStyle/>
          <a:p>
            <a:pPr fontAlgn="base">
              <a:spcAft>
                <a:spcPct val="0"/>
              </a:spcAft>
            </a:pPr>
            <a:r>
              <a:rPr lang="en-US" sz="3600" b="0" dirty="0">
                <a:ea typeface="ＭＳ Ｐゴシック" charset="0"/>
                <a:cs typeface="Arial" pitchFamily="34" charset="0"/>
              </a:rPr>
              <a:t>Timeline: MedMorph Activities &amp; IG Balloting</a:t>
            </a:r>
          </a:p>
        </p:txBody>
      </p:sp>
      <p:grpSp>
        <p:nvGrpSpPr>
          <p:cNvPr id="7" name="Group 6">
            <a:extLst>
              <a:ext uri="{FF2B5EF4-FFF2-40B4-BE49-F238E27FC236}">
                <a16:creationId xmlns:a16="http://schemas.microsoft.com/office/drawing/2014/main" id="{062B9372-DDEC-4ACA-B193-9E8EB2793AAD}"/>
              </a:ext>
            </a:extLst>
          </p:cNvPr>
          <p:cNvGrpSpPr/>
          <p:nvPr/>
        </p:nvGrpSpPr>
        <p:grpSpPr>
          <a:xfrm>
            <a:off x="112890" y="1221605"/>
            <a:ext cx="11966220" cy="5190478"/>
            <a:chOff x="1684318" y="1379650"/>
            <a:chExt cx="9375037" cy="4515936"/>
          </a:xfrm>
        </p:grpSpPr>
        <p:graphicFrame>
          <p:nvGraphicFramePr>
            <p:cNvPr id="6" name="Diagram 5">
              <a:extLst>
                <a:ext uri="{FF2B5EF4-FFF2-40B4-BE49-F238E27FC236}">
                  <a16:creationId xmlns:a16="http://schemas.microsoft.com/office/drawing/2014/main" id="{6F6DE301-C02E-4466-83AA-FFED2830E5BD}"/>
                </a:ext>
              </a:extLst>
            </p:cNvPr>
            <p:cNvGraphicFramePr/>
            <p:nvPr/>
          </p:nvGraphicFramePr>
          <p:xfrm>
            <a:off x="1764982" y="1379650"/>
            <a:ext cx="9196307" cy="1285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Straight Connector 10">
              <a:extLst>
                <a:ext uri="{FF2B5EF4-FFF2-40B4-BE49-F238E27FC236}">
                  <a16:creationId xmlns:a16="http://schemas.microsoft.com/office/drawing/2014/main" id="{54D92894-8B99-4768-B36B-ABEDDF1788AA}"/>
                </a:ext>
              </a:extLst>
            </p:cNvPr>
            <p:cNvCxnSpPr/>
            <p:nvPr/>
          </p:nvCxnSpPr>
          <p:spPr>
            <a:xfrm>
              <a:off x="1944052" y="2969119"/>
              <a:ext cx="2372678" cy="0"/>
            </a:xfrm>
            <a:prstGeom prst="line">
              <a:avLst/>
            </a:prstGeom>
            <a:ln w="44450">
              <a:tailEnd type="ova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F8DB615-9616-43A1-AB1A-70E3DAF7357D}"/>
                </a:ext>
              </a:extLst>
            </p:cNvPr>
            <p:cNvSpPr/>
            <p:nvPr/>
          </p:nvSpPr>
          <p:spPr>
            <a:xfrm>
              <a:off x="2049780" y="3032062"/>
              <a:ext cx="2141220" cy="278606"/>
            </a:xfrm>
            <a:prstGeom prst="rect">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825" b="1" dirty="0">
                  <a:solidFill>
                    <a:srgbClr val="002060"/>
                  </a:solidFill>
                  <a:latin typeface="Calibri" panose="020F0502020204030204"/>
                </a:rPr>
                <a:t>MedMorph Use Case Development</a:t>
              </a:r>
            </a:p>
          </p:txBody>
        </p:sp>
        <p:grpSp>
          <p:nvGrpSpPr>
            <p:cNvPr id="8" name="Group 7">
              <a:extLst>
                <a:ext uri="{FF2B5EF4-FFF2-40B4-BE49-F238E27FC236}">
                  <a16:creationId xmlns:a16="http://schemas.microsoft.com/office/drawing/2014/main" id="{BDD34843-C8F6-6F45-9D5B-B48CE5316C56}"/>
                </a:ext>
              </a:extLst>
            </p:cNvPr>
            <p:cNvGrpSpPr/>
            <p:nvPr/>
          </p:nvGrpSpPr>
          <p:grpSpPr>
            <a:xfrm>
              <a:off x="4316730" y="3378570"/>
              <a:ext cx="1397435" cy="468574"/>
              <a:chOff x="3723640" y="2661920"/>
              <a:chExt cx="1863247" cy="624765"/>
            </a:xfrm>
          </p:grpSpPr>
          <p:sp>
            <p:nvSpPr>
              <p:cNvPr id="15" name="Rectangle 14">
                <a:extLst>
                  <a:ext uri="{FF2B5EF4-FFF2-40B4-BE49-F238E27FC236}">
                    <a16:creationId xmlns:a16="http://schemas.microsoft.com/office/drawing/2014/main" id="{5CC4E2F3-BD3F-4789-87F6-F4E90A9217E8}"/>
                  </a:ext>
                </a:extLst>
              </p:cNvPr>
              <p:cNvSpPr/>
              <p:nvPr/>
            </p:nvSpPr>
            <p:spPr>
              <a:xfrm>
                <a:off x="3723640" y="2730187"/>
                <a:ext cx="1863247" cy="556498"/>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825" b="1" dirty="0">
                    <a:solidFill>
                      <a:srgbClr val="002060"/>
                    </a:solidFill>
                    <a:latin typeface="Calibri" panose="020F0502020204030204"/>
                  </a:rPr>
                  <a:t>End to End Use Case Review</a:t>
                </a:r>
              </a:p>
            </p:txBody>
          </p:sp>
          <p:cxnSp>
            <p:nvCxnSpPr>
              <p:cNvPr id="17" name="Straight Connector 16">
                <a:extLst>
                  <a:ext uri="{FF2B5EF4-FFF2-40B4-BE49-F238E27FC236}">
                    <a16:creationId xmlns:a16="http://schemas.microsoft.com/office/drawing/2014/main" id="{9827DB63-5A81-4512-8F41-81B9694C7BC0}"/>
                  </a:ext>
                </a:extLst>
              </p:cNvPr>
              <p:cNvCxnSpPr>
                <a:cxnSpLocks/>
              </p:cNvCxnSpPr>
              <p:nvPr/>
            </p:nvCxnSpPr>
            <p:spPr>
              <a:xfrm>
                <a:off x="3723640" y="2661920"/>
                <a:ext cx="1863247" cy="0"/>
              </a:xfrm>
              <a:prstGeom prst="line">
                <a:avLst/>
              </a:prstGeom>
              <a:ln w="44450">
                <a:tailEnd type="oval"/>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B3480ED1-0EC9-4105-9461-BB2153BC26C3}"/>
                </a:ext>
              </a:extLst>
            </p:cNvPr>
            <p:cNvSpPr/>
            <p:nvPr/>
          </p:nvSpPr>
          <p:spPr>
            <a:xfrm>
              <a:off x="5452913" y="3962444"/>
              <a:ext cx="1695770" cy="32183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825" b="1" dirty="0">
                  <a:solidFill>
                    <a:srgbClr val="002060"/>
                  </a:solidFill>
                  <a:latin typeface="Calibri" panose="020F0502020204030204"/>
                </a:rPr>
                <a:t>Finalize Use Cases</a:t>
              </a:r>
            </a:p>
          </p:txBody>
        </p:sp>
        <p:cxnSp>
          <p:nvCxnSpPr>
            <p:cNvPr id="20" name="Straight Connector 19">
              <a:extLst>
                <a:ext uri="{FF2B5EF4-FFF2-40B4-BE49-F238E27FC236}">
                  <a16:creationId xmlns:a16="http://schemas.microsoft.com/office/drawing/2014/main" id="{800E8F89-4112-4A1A-A39B-DC10F73A0491}"/>
                </a:ext>
              </a:extLst>
            </p:cNvPr>
            <p:cNvCxnSpPr>
              <a:cxnSpLocks/>
            </p:cNvCxnSpPr>
            <p:nvPr/>
          </p:nvCxnSpPr>
          <p:spPr>
            <a:xfrm>
              <a:off x="5469710" y="3912133"/>
              <a:ext cx="1678974" cy="0"/>
            </a:xfrm>
            <a:prstGeom prst="line">
              <a:avLst/>
            </a:prstGeom>
            <a:ln w="44450">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A4430C1-FD5B-48DA-8745-BF77D767DFB0}"/>
                </a:ext>
              </a:extLst>
            </p:cNvPr>
            <p:cNvCxnSpPr>
              <a:cxnSpLocks/>
            </p:cNvCxnSpPr>
            <p:nvPr/>
          </p:nvCxnSpPr>
          <p:spPr>
            <a:xfrm>
              <a:off x="3972046" y="4459499"/>
              <a:ext cx="3673381" cy="0"/>
            </a:xfrm>
            <a:prstGeom prst="line">
              <a:avLst/>
            </a:prstGeom>
            <a:ln w="44450">
              <a:tailEnd type="ova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503BE97E-5DA1-4807-9705-C7C8AC109F09}"/>
                </a:ext>
              </a:extLst>
            </p:cNvPr>
            <p:cNvSpPr/>
            <p:nvPr/>
          </p:nvSpPr>
          <p:spPr>
            <a:xfrm>
              <a:off x="3972047" y="4517620"/>
              <a:ext cx="3440727" cy="493569"/>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825" b="1" dirty="0">
                  <a:solidFill>
                    <a:srgbClr val="002060"/>
                  </a:solidFill>
                  <a:latin typeface="Calibri" panose="020F0502020204030204"/>
                </a:rPr>
                <a:t>Prepare HL7 Reference Architecture (RA) FHIR IG</a:t>
              </a:r>
            </a:p>
          </p:txBody>
        </p:sp>
        <p:sp>
          <p:nvSpPr>
            <p:cNvPr id="29" name="Flowchart: Decision 28">
              <a:extLst>
                <a:ext uri="{FF2B5EF4-FFF2-40B4-BE49-F238E27FC236}">
                  <a16:creationId xmlns:a16="http://schemas.microsoft.com/office/drawing/2014/main" id="{8704C4FD-94C6-44C8-9AD8-D576122C9378}"/>
                </a:ext>
              </a:extLst>
            </p:cNvPr>
            <p:cNvSpPr/>
            <p:nvPr/>
          </p:nvSpPr>
          <p:spPr>
            <a:xfrm>
              <a:off x="7720570" y="3568671"/>
              <a:ext cx="184309" cy="160017"/>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30" name="Rectangle 29">
              <a:extLst>
                <a:ext uri="{FF2B5EF4-FFF2-40B4-BE49-F238E27FC236}">
                  <a16:creationId xmlns:a16="http://schemas.microsoft.com/office/drawing/2014/main" id="{157A3015-CB2A-4494-B331-08E75434F573}"/>
                </a:ext>
              </a:extLst>
            </p:cNvPr>
            <p:cNvSpPr/>
            <p:nvPr/>
          </p:nvSpPr>
          <p:spPr>
            <a:xfrm>
              <a:off x="7970437" y="3545712"/>
              <a:ext cx="1664494" cy="2552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825" b="1" dirty="0">
                  <a:solidFill>
                    <a:prstClr val="white"/>
                  </a:solidFill>
                  <a:latin typeface="Calibri" panose="020F0502020204030204"/>
                </a:rPr>
                <a:t>HL7 Notice for Intent to Ballot Due</a:t>
              </a:r>
            </a:p>
          </p:txBody>
        </p:sp>
        <p:sp>
          <p:nvSpPr>
            <p:cNvPr id="31" name="Flowchart: Decision 30">
              <a:extLst>
                <a:ext uri="{FF2B5EF4-FFF2-40B4-BE49-F238E27FC236}">
                  <a16:creationId xmlns:a16="http://schemas.microsoft.com/office/drawing/2014/main" id="{0AFD6833-CB3B-4262-B1A6-350AB5391788}"/>
                </a:ext>
              </a:extLst>
            </p:cNvPr>
            <p:cNvSpPr/>
            <p:nvPr/>
          </p:nvSpPr>
          <p:spPr>
            <a:xfrm>
              <a:off x="8622710" y="4171772"/>
              <a:ext cx="184309" cy="160017"/>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32" name="Rectangle 31">
              <a:extLst>
                <a:ext uri="{FF2B5EF4-FFF2-40B4-BE49-F238E27FC236}">
                  <a16:creationId xmlns:a16="http://schemas.microsoft.com/office/drawing/2014/main" id="{9CDFDAFF-AE46-4206-B881-381A944A865F}"/>
                </a:ext>
              </a:extLst>
            </p:cNvPr>
            <p:cNvSpPr/>
            <p:nvPr/>
          </p:nvSpPr>
          <p:spPr>
            <a:xfrm>
              <a:off x="8878673" y="4118659"/>
              <a:ext cx="1287185" cy="2552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825" b="1" dirty="0">
                  <a:solidFill>
                    <a:prstClr val="white"/>
                  </a:solidFill>
                  <a:latin typeface="Calibri" panose="020F0502020204030204"/>
                </a:rPr>
                <a:t>HL7 RA FHIR IG submitted</a:t>
              </a:r>
            </a:p>
          </p:txBody>
        </p:sp>
        <p:sp>
          <p:nvSpPr>
            <p:cNvPr id="40" name="Flowchart: Decision 39">
              <a:extLst>
                <a:ext uri="{FF2B5EF4-FFF2-40B4-BE49-F238E27FC236}">
                  <a16:creationId xmlns:a16="http://schemas.microsoft.com/office/drawing/2014/main" id="{7E19BC88-CD03-48B4-9470-3FEBEB0A26FC}"/>
                </a:ext>
              </a:extLst>
            </p:cNvPr>
            <p:cNvSpPr/>
            <p:nvPr/>
          </p:nvSpPr>
          <p:spPr>
            <a:xfrm>
              <a:off x="9559594" y="4962424"/>
              <a:ext cx="184309" cy="160017"/>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41" name="Rectangle 40">
              <a:extLst>
                <a:ext uri="{FF2B5EF4-FFF2-40B4-BE49-F238E27FC236}">
                  <a16:creationId xmlns:a16="http://schemas.microsoft.com/office/drawing/2014/main" id="{AD58769F-6B08-4F0C-AA50-41EBE4816792}"/>
                </a:ext>
              </a:extLst>
            </p:cNvPr>
            <p:cNvSpPr/>
            <p:nvPr/>
          </p:nvSpPr>
          <p:spPr>
            <a:xfrm>
              <a:off x="9789934" y="4936688"/>
              <a:ext cx="1269421" cy="2552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825" b="1" dirty="0">
                  <a:solidFill>
                    <a:prstClr val="white"/>
                  </a:solidFill>
                  <a:latin typeface="Calibri" panose="020F0502020204030204"/>
                </a:rPr>
                <a:t>HL7 Working Group Meeting</a:t>
              </a:r>
            </a:p>
          </p:txBody>
        </p:sp>
        <p:sp>
          <p:nvSpPr>
            <p:cNvPr id="35" name="Flowchart: Decision 28">
              <a:extLst>
                <a:ext uri="{FF2B5EF4-FFF2-40B4-BE49-F238E27FC236}">
                  <a16:creationId xmlns:a16="http://schemas.microsoft.com/office/drawing/2014/main" id="{071D6024-1380-1F4D-AAA0-A0BCE2E58E32}"/>
                </a:ext>
              </a:extLst>
            </p:cNvPr>
            <p:cNvSpPr/>
            <p:nvPr/>
          </p:nvSpPr>
          <p:spPr>
            <a:xfrm>
              <a:off x="1839429" y="2571189"/>
              <a:ext cx="184309" cy="160017"/>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37" name="Rectangle 36">
              <a:extLst>
                <a:ext uri="{FF2B5EF4-FFF2-40B4-BE49-F238E27FC236}">
                  <a16:creationId xmlns:a16="http://schemas.microsoft.com/office/drawing/2014/main" id="{783AF15E-BC85-134B-A770-82A68C5D4BF1}"/>
                </a:ext>
              </a:extLst>
            </p:cNvPr>
            <p:cNvSpPr/>
            <p:nvPr/>
          </p:nvSpPr>
          <p:spPr>
            <a:xfrm>
              <a:off x="2049781" y="2548230"/>
              <a:ext cx="993398" cy="2552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825" b="1" dirty="0">
                  <a:solidFill>
                    <a:prstClr val="white"/>
                  </a:solidFill>
                  <a:latin typeface="Calibri" panose="020F0502020204030204"/>
                </a:rPr>
                <a:t>HL7 PSS Submitted</a:t>
              </a:r>
            </a:p>
          </p:txBody>
        </p:sp>
        <p:sp>
          <p:nvSpPr>
            <p:cNvPr id="26" name="Rectangle 25">
              <a:extLst>
                <a:ext uri="{FF2B5EF4-FFF2-40B4-BE49-F238E27FC236}">
                  <a16:creationId xmlns:a16="http://schemas.microsoft.com/office/drawing/2014/main" id="{4E2FF745-A0EC-5D43-AB57-78159135668B}"/>
                </a:ext>
              </a:extLst>
            </p:cNvPr>
            <p:cNvSpPr/>
            <p:nvPr/>
          </p:nvSpPr>
          <p:spPr>
            <a:xfrm>
              <a:off x="1764983" y="5501007"/>
              <a:ext cx="1442345" cy="278606"/>
            </a:xfrm>
            <a:prstGeom prst="rect">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825" b="1" dirty="0">
                  <a:solidFill>
                    <a:srgbClr val="002060"/>
                  </a:solidFill>
                  <a:latin typeface="Calibri" panose="020F0502020204030204"/>
                </a:rPr>
                <a:t>MedMorph Project Activities</a:t>
              </a:r>
            </a:p>
          </p:txBody>
        </p:sp>
        <p:sp>
          <p:nvSpPr>
            <p:cNvPr id="28" name="Rectangle 27">
              <a:extLst>
                <a:ext uri="{FF2B5EF4-FFF2-40B4-BE49-F238E27FC236}">
                  <a16:creationId xmlns:a16="http://schemas.microsoft.com/office/drawing/2014/main" id="{1125FF02-6B9B-3646-ABF1-E8B17AD7DC29}"/>
                </a:ext>
              </a:extLst>
            </p:cNvPr>
            <p:cNvSpPr/>
            <p:nvPr/>
          </p:nvSpPr>
          <p:spPr>
            <a:xfrm>
              <a:off x="1764982" y="5191963"/>
              <a:ext cx="1442346" cy="2552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825" b="1" dirty="0">
                  <a:solidFill>
                    <a:prstClr val="white"/>
                  </a:solidFill>
                  <a:latin typeface="Calibri" panose="020F0502020204030204"/>
                </a:rPr>
                <a:t>HL7 Processes</a:t>
              </a:r>
            </a:p>
          </p:txBody>
        </p:sp>
        <p:sp>
          <p:nvSpPr>
            <p:cNvPr id="3" name="TextBox 2">
              <a:extLst>
                <a:ext uri="{FF2B5EF4-FFF2-40B4-BE49-F238E27FC236}">
                  <a16:creationId xmlns:a16="http://schemas.microsoft.com/office/drawing/2014/main" id="{C171573C-D91B-EE4E-ACBF-C0C5604041DA}"/>
                </a:ext>
              </a:extLst>
            </p:cNvPr>
            <p:cNvSpPr txBox="1"/>
            <p:nvPr/>
          </p:nvSpPr>
          <p:spPr>
            <a:xfrm>
              <a:off x="1764982" y="4892392"/>
              <a:ext cx="697370" cy="300082"/>
            </a:xfrm>
            <a:prstGeom prst="rect">
              <a:avLst/>
            </a:prstGeom>
            <a:noFill/>
          </p:spPr>
          <p:txBody>
            <a:bodyPr wrap="none" rtlCol="0">
              <a:spAutoFit/>
            </a:bodyPr>
            <a:lstStyle/>
            <a:p>
              <a:pPr defTabSz="685800"/>
              <a:r>
                <a:rPr lang="en-US" sz="1350" b="1" dirty="0">
                  <a:solidFill>
                    <a:prstClr val="black"/>
                  </a:solidFill>
                  <a:latin typeface="Calibri" panose="020F0502020204030204"/>
                </a:rPr>
                <a:t>Legend</a:t>
              </a:r>
            </a:p>
          </p:txBody>
        </p:sp>
        <p:sp>
          <p:nvSpPr>
            <p:cNvPr id="4" name="Rounded Rectangle 3">
              <a:extLst>
                <a:ext uri="{FF2B5EF4-FFF2-40B4-BE49-F238E27FC236}">
                  <a16:creationId xmlns:a16="http://schemas.microsoft.com/office/drawing/2014/main" id="{70DE1A73-9467-7046-A36F-0B80381B0BFE}"/>
                </a:ext>
              </a:extLst>
            </p:cNvPr>
            <p:cNvSpPr/>
            <p:nvPr/>
          </p:nvSpPr>
          <p:spPr>
            <a:xfrm>
              <a:off x="1684318" y="4859631"/>
              <a:ext cx="1603169" cy="10359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grpSp>
      <p:sp>
        <p:nvSpPr>
          <p:cNvPr id="38" name="Flowchart: Decision 37">
            <a:extLst>
              <a:ext uri="{FF2B5EF4-FFF2-40B4-BE49-F238E27FC236}">
                <a16:creationId xmlns:a16="http://schemas.microsoft.com/office/drawing/2014/main" id="{4424A4F3-DF07-44A4-844D-6E867E63EE89}"/>
              </a:ext>
            </a:extLst>
          </p:cNvPr>
          <p:cNvSpPr/>
          <p:nvPr/>
        </p:nvSpPr>
        <p:spPr>
          <a:xfrm>
            <a:off x="6852312" y="5623485"/>
            <a:ext cx="235250" cy="183919"/>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42" name="Rectangle 41">
            <a:extLst>
              <a:ext uri="{FF2B5EF4-FFF2-40B4-BE49-F238E27FC236}">
                <a16:creationId xmlns:a16="http://schemas.microsoft.com/office/drawing/2014/main" id="{5917D8A0-7A18-4119-B38C-8B3FB2DE0BAA}"/>
              </a:ext>
            </a:extLst>
          </p:cNvPr>
          <p:cNvSpPr/>
          <p:nvPr/>
        </p:nvSpPr>
        <p:spPr>
          <a:xfrm>
            <a:off x="7275507" y="5523455"/>
            <a:ext cx="1620276" cy="34919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825" b="1" dirty="0">
                <a:solidFill>
                  <a:prstClr val="white"/>
                </a:solidFill>
                <a:latin typeface="Calibri" panose="020F0502020204030204"/>
              </a:rPr>
              <a:t>HL7 Sept 2020 FHIWG Meeting</a:t>
            </a:r>
          </a:p>
        </p:txBody>
      </p:sp>
      <p:cxnSp>
        <p:nvCxnSpPr>
          <p:cNvPr id="5" name="Straight Connector 4">
            <a:extLst>
              <a:ext uri="{FF2B5EF4-FFF2-40B4-BE49-F238E27FC236}">
                <a16:creationId xmlns:a16="http://schemas.microsoft.com/office/drawing/2014/main" id="{3BA3F58A-4D03-49D0-9221-9D8CAEC9001B}"/>
              </a:ext>
            </a:extLst>
          </p:cNvPr>
          <p:cNvCxnSpPr>
            <a:cxnSpLocks/>
          </p:cNvCxnSpPr>
          <p:nvPr/>
        </p:nvCxnSpPr>
        <p:spPr>
          <a:xfrm>
            <a:off x="10015044" y="2073587"/>
            <a:ext cx="0" cy="3862055"/>
          </a:xfrm>
          <a:prstGeom prst="line">
            <a:avLst/>
          </a:prstGeom>
          <a:ln w="317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40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0C1A6-BF22-476D-BDA8-E505F73E1DEA}"/>
              </a:ext>
            </a:extLst>
          </p:cNvPr>
          <p:cNvSpPr>
            <a:spLocks noGrp="1"/>
          </p:cNvSpPr>
          <p:nvPr>
            <p:ph type="title"/>
          </p:nvPr>
        </p:nvSpPr>
        <p:spPr>
          <a:xfrm>
            <a:off x="137809" y="121933"/>
            <a:ext cx="10515600" cy="1325563"/>
          </a:xfrm>
        </p:spPr>
        <p:txBody>
          <a:bodyPr>
            <a:normAutofit/>
          </a:bodyPr>
          <a:lstStyle/>
          <a:p>
            <a:r>
              <a:rPr lang="en-US" sz="3600" b="0" dirty="0"/>
              <a:t>Making EHR Data More available for Research and Public Health (MedMorph) Reference Architecture IG</a:t>
            </a:r>
          </a:p>
        </p:txBody>
      </p:sp>
      <p:sp>
        <p:nvSpPr>
          <p:cNvPr id="3" name="Content Placeholder 2">
            <a:extLst>
              <a:ext uri="{FF2B5EF4-FFF2-40B4-BE49-F238E27FC236}">
                <a16:creationId xmlns:a16="http://schemas.microsoft.com/office/drawing/2014/main" id="{A98FE299-425C-4CA9-BF98-E56142169EEA}"/>
              </a:ext>
            </a:extLst>
          </p:cNvPr>
          <p:cNvSpPr>
            <a:spLocks noGrp="1"/>
          </p:cNvSpPr>
          <p:nvPr>
            <p:ph idx="1"/>
          </p:nvPr>
        </p:nvSpPr>
        <p:spPr>
          <a:xfrm>
            <a:off x="303179" y="1447496"/>
            <a:ext cx="10515600" cy="4351338"/>
          </a:xfrm>
        </p:spPr>
        <p:txBody>
          <a:bodyPr>
            <a:normAutofit/>
          </a:bodyPr>
          <a:lstStyle/>
          <a:p>
            <a:r>
              <a:rPr lang="en-US" dirty="0"/>
              <a:t>All approvals needed by HL7 and the Public Health Workgroup were received</a:t>
            </a:r>
          </a:p>
          <a:p>
            <a:r>
              <a:rPr lang="en-US" dirty="0"/>
              <a:t>The ballot was submitted per the deadline of Dec. 13, 2020</a:t>
            </a:r>
          </a:p>
          <a:p>
            <a:r>
              <a:rPr lang="en-US" dirty="0"/>
              <a:t>The RA on the MedMorph RA Confluence has been incorporated into the FHIR IG Build and can be found here: </a:t>
            </a:r>
          </a:p>
          <a:p>
            <a:pPr lvl="1"/>
            <a:r>
              <a:rPr lang="en-US" dirty="0">
                <a:hlinkClick r:id="rId3"/>
              </a:rPr>
              <a:t>http://build.fhir.org/ig/HL7/fhir-medmorph/</a:t>
            </a:r>
            <a:r>
              <a:rPr lang="en-US" dirty="0"/>
              <a:t> </a:t>
            </a:r>
          </a:p>
        </p:txBody>
      </p:sp>
    </p:spTree>
    <p:extLst>
      <p:ext uri="{BB962C8B-B14F-4D97-AF65-F5344CB8AC3E}">
        <p14:creationId xmlns:p14="http://schemas.microsoft.com/office/powerpoint/2010/main" val="3290137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USCDI Updates</a:t>
            </a:r>
            <a:endParaRPr lang="en-US" sz="4000" dirty="0">
              <a:solidFill>
                <a:srgbClr val="0070C0"/>
              </a:solidFill>
              <a:latin typeface="+mn-lt"/>
              <a:ea typeface="Calibri" panose="020F0502020204030204" pitchFamily="34" charset="0"/>
            </a:endParaRP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1052019"/>
          </a:xfrm>
        </p:spPr>
        <p:txBody>
          <a:bodyPr/>
          <a:lstStyle/>
          <a:p>
            <a:pPr algn="l"/>
            <a:r>
              <a:rPr lang="en-US" dirty="0"/>
              <a:t>Becky Angeles</a:t>
            </a:r>
          </a:p>
          <a:p>
            <a:pPr algn="l"/>
            <a:endParaRPr lang="en-US" dirty="0"/>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445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4AA45-E2A9-4D85-87A0-2020B959D500}"/>
              </a:ext>
            </a:extLst>
          </p:cNvPr>
          <p:cNvSpPr>
            <a:spLocks noGrp="1"/>
          </p:cNvSpPr>
          <p:nvPr>
            <p:ph type="title"/>
          </p:nvPr>
        </p:nvSpPr>
        <p:spPr>
          <a:xfrm>
            <a:off x="838200" y="0"/>
            <a:ext cx="10515600" cy="1325563"/>
          </a:xfrm>
        </p:spPr>
        <p:txBody>
          <a:bodyPr>
            <a:normAutofit/>
          </a:bodyPr>
          <a:lstStyle/>
          <a:p>
            <a:r>
              <a:rPr lang="en-US" sz="3600" b="0" dirty="0"/>
              <a:t>MedMorph’s Submission to USCDI ONDEC</a:t>
            </a:r>
          </a:p>
        </p:txBody>
      </p:sp>
      <p:sp>
        <p:nvSpPr>
          <p:cNvPr id="3" name="Content Placeholder 2">
            <a:extLst>
              <a:ext uri="{FF2B5EF4-FFF2-40B4-BE49-F238E27FC236}">
                <a16:creationId xmlns:a16="http://schemas.microsoft.com/office/drawing/2014/main" id="{15509205-F889-499F-BE6F-0FAD44583D26}"/>
              </a:ext>
            </a:extLst>
          </p:cNvPr>
          <p:cNvSpPr>
            <a:spLocks noGrp="1"/>
          </p:cNvSpPr>
          <p:nvPr>
            <p:ph idx="1"/>
          </p:nvPr>
        </p:nvSpPr>
        <p:spPr>
          <a:xfrm>
            <a:off x="705678" y="1147314"/>
            <a:ext cx="10515600" cy="5279990"/>
          </a:xfrm>
        </p:spPr>
        <p:txBody>
          <a:bodyPr>
            <a:normAutofit fontScale="92500"/>
          </a:bodyPr>
          <a:lstStyle/>
          <a:p>
            <a:r>
              <a:rPr lang="en-US" dirty="0"/>
              <a:t>MedMorph analyzed data elements from the multiple MedMorph use cases. Identified elements that were used by 2 or more use cases that were not existing in USCDI</a:t>
            </a:r>
          </a:p>
          <a:p>
            <a:r>
              <a:rPr lang="en-US" dirty="0"/>
              <a:t>Submitted 76 data elements to be considered added to USCDI</a:t>
            </a:r>
          </a:p>
          <a:p>
            <a:pPr lvl="1"/>
            <a:r>
              <a:rPr lang="en-US" dirty="0"/>
              <a:t>43 MedMorph elements were assigned Level 2</a:t>
            </a:r>
          </a:p>
          <a:p>
            <a:pPr lvl="1"/>
            <a:r>
              <a:rPr lang="en-US" dirty="0"/>
              <a:t>6 MedMorph elements were assigned Level 1</a:t>
            </a:r>
          </a:p>
          <a:p>
            <a:pPr lvl="1"/>
            <a:r>
              <a:rPr lang="en-US" dirty="0"/>
              <a:t>17 MedMorph elements were assigned Comment Level </a:t>
            </a:r>
            <a:r>
              <a:rPr lang="en-US" sz="2000" i="1" dirty="0"/>
              <a:t>(Note that we may provide additional comments to try to push these up to Level 1 or Level 2.)</a:t>
            </a:r>
          </a:p>
          <a:p>
            <a:pPr lvl="1"/>
            <a:r>
              <a:rPr lang="en-US" dirty="0"/>
              <a:t>6 MedMorph elements were considered to be duplicates of existing USCDI v1 elements</a:t>
            </a:r>
          </a:p>
          <a:p>
            <a:pPr lvl="1"/>
            <a:r>
              <a:rPr lang="en-US" dirty="0"/>
              <a:t>4 MedMorph elements are unknown</a:t>
            </a:r>
          </a:p>
          <a:p>
            <a:r>
              <a:rPr lang="en-US" dirty="0"/>
              <a:t>A BIG thanks to all who contributed time, effort, brain power – especially:</a:t>
            </a:r>
          </a:p>
          <a:p>
            <a:pPr lvl="1"/>
            <a:r>
              <a:rPr lang="en-US" dirty="0"/>
              <a:t>Wendy Blumenthal, Cindy Bush, Steve Eichner, Brian </a:t>
            </a:r>
            <a:r>
              <a:rPr lang="en-US" dirty="0" err="1"/>
              <a:t>Gugerty</a:t>
            </a:r>
            <a:r>
              <a:rPr lang="en-US" dirty="0"/>
              <a:t>, Genny </a:t>
            </a:r>
            <a:r>
              <a:rPr lang="en-US" dirty="0" err="1"/>
              <a:t>Luensman</a:t>
            </a:r>
            <a:r>
              <a:rPr lang="en-US" dirty="0"/>
              <a:t>, Craig Newman, Jenna Norton, </a:t>
            </a:r>
            <a:r>
              <a:rPr lang="en-US" dirty="0" err="1"/>
              <a:t>Sameemuddin</a:t>
            </a:r>
            <a:r>
              <a:rPr lang="en-US" dirty="0"/>
              <a:t> Syed</a:t>
            </a:r>
          </a:p>
          <a:p>
            <a:endParaRPr lang="en-US" dirty="0"/>
          </a:p>
          <a:p>
            <a:pPr lvl="2"/>
            <a:endParaRPr lang="en-US" dirty="0"/>
          </a:p>
          <a:p>
            <a:pPr lvl="1"/>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1400024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7FB1E-C1B1-4FA5-851A-3D495DE0565D}"/>
              </a:ext>
            </a:extLst>
          </p:cNvPr>
          <p:cNvSpPr>
            <a:spLocks noGrp="1"/>
          </p:cNvSpPr>
          <p:nvPr>
            <p:ph type="title"/>
          </p:nvPr>
        </p:nvSpPr>
        <p:spPr>
          <a:xfrm>
            <a:off x="838200" y="365126"/>
            <a:ext cx="10515600" cy="801066"/>
          </a:xfrm>
        </p:spPr>
        <p:txBody>
          <a:bodyPr>
            <a:normAutofit/>
          </a:bodyPr>
          <a:lstStyle/>
          <a:p>
            <a:r>
              <a:rPr lang="en-US" sz="3600" b="0" dirty="0"/>
              <a:t>USCDI ONDEC Timeline</a:t>
            </a:r>
          </a:p>
        </p:txBody>
      </p:sp>
      <p:sp>
        <p:nvSpPr>
          <p:cNvPr id="3" name="Content Placeholder 2">
            <a:extLst>
              <a:ext uri="{FF2B5EF4-FFF2-40B4-BE49-F238E27FC236}">
                <a16:creationId xmlns:a16="http://schemas.microsoft.com/office/drawing/2014/main" id="{E66CBB38-6783-4354-AE84-A63B8DDFE8DB}"/>
              </a:ext>
            </a:extLst>
          </p:cNvPr>
          <p:cNvSpPr>
            <a:spLocks noGrp="1"/>
          </p:cNvSpPr>
          <p:nvPr>
            <p:ph idx="1"/>
          </p:nvPr>
        </p:nvSpPr>
        <p:spPr>
          <a:xfrm>
            <a:off x="838200" y="1534076"/>
            <a:ext cx="10515600" cy="4351338"/>
          </a:xfrm>
        </p:spPr>
        <p:txBody>
          <a:bodyPr>
            <a:normAutofit fontScale="77500" lnSpcReduction="20000"/>
          </a:bodyPr>
          <a:lstStyle/>
          <a:p>
            <a:r>
              <a:rPr lang="en-US" dirty="0"/>
              <a:t>Step 1. Submit new data elements and classes (CLOSED October 23, 2020)</a:t>
            </a:r>
          </a:p>
          <a:p>
            <a:r>
              <a:rPr lang="en-US" dirty="0"/>
              <a:t>Step 2. ONC evaluates and assigns a level to each data element depending on the overall value, maturity and challenges to implementation (In Progress/Complete?)</a:t>
            </a:r>
          </a:p>
          <a:p>
            <a:pPr marL="457200" lvl="1" indent="0">
              <a:buNone/>
            </a:pPr>
            <a:r>
              <a:rPr lang="en-US" dirty="0"/>
              <a:t>• Comment  • Level 1  • Level 2</a:t>
            </a:r>
          </a:p>
          <a:p>
            <a:r>
              <a:rPr lang="en-US" dirty="0"/>
              <a:t>Step 3. ONC posts submitted data elements on the USCDI page by level (In Progress/Complete?)</a:t>
            </a:r>
          </a:p>
          <a:p>
            <a:pPr lvl="1"/>
            <a:r>
              <a:rPr lang="en-US" dirty="0"/>
              <a:t>Submitters will have an opportunity to add or change information which could change its level determination.</a:t>
            </a:r>
          </a:p>
          <a:p>
            <a:pPr lvl="1"/>
            <a:r>
              <a:rPr lang="en-US" dirty="0"/>
              <a:t>Other stakeholders can review these submissions and contribute to their development through comments and collaboration with original submitters.</a:t>
            </a:r>
          </a:p>
          <a:p>
            <a:r>
              <a:rPr lang="en-US" dirty="0"/>
              <a:t>Step 4. Submissions achieving Level 2 by October of each year will be considered for inclusion in the draft of the next version of USCDI. ONC will present the draft to the Health IT Advisory Committee and the public for comment. (In Progress?)</a:t>
            </a:r>
          </a:p>
          <a:p>
            <a:r>
              <a:rPr lang="en-US" dirty="0"/>
              <a:t>Step 5. ONC finalizes the next version of USCDI  (July 2021) .</a:t>
            </a:r>
          </a:p>
          <a:p>
            <a:pPr marL="0" indent="0">
              <a:buNone/>
            </a:pPr>
            <a:endParaRPr lang="en-US" dirty="0"/>
          </a:p>
          <a:p>
            <a:endParaRPr lang="en-US" dirty="0"/>
          </a:p>
        </p:txBody>
      </p:sp>
    </p:spTree>
    <p:extLst>
      <p:ext uri="{BB962C8B-B14F-4D97-AF65-F5344CB8AC3E}">
        <p14:creationId xmlns:p14="http://schemas.microsoft.com/office/powerpoint/2010/main" val="3565898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Year in Review and Next Steps</a:t>
            </a: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1052019"/>
          </a:xfrm>
        </p:spPr>
        <p:txBody>
          <a:bodyPr/>
          <a:lstStyle/>
          <a:p>
            <a:pPr algn="l"/>
            <a:r>
              <a:rPr lang="en-US" dirty="0"/>
              <a:t>Jamie Parker</a:t>
            </a:r>
          </a:p>
          <a:p>
            <a:pPr algn="l"/>
            <a:endParaRPr lang="en-US" dirty="0"/>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878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663E7-9AA6-4610-A28E-5B5173EE6531}"/>
              </a:ext>
            </a:extLst>
          </p:cNvPr>
          <p:cNvSpPr>
            <a:spLocks noGrp="1"/>
          </p:cNvSpPr>
          <p:nvPr>
            <p:ph type="title"/>
          </p:nvPr>
        </p:nvSpPr>
        <p:spPr>
          <a:xfrm>
            <a:off x="139700" y="177801"/>
            <a:ext cx="10515600" cy="688975"/>
          </a:xfrm>
        </p:spPr>
        <p:txBody>
          <a:bodyPr>
            <a:normAutofit/>
          </a:bodyPr>
          <a:lstStyle/>
          <a:p>
            <a:r>
              <a:rPr lang="en-US" sz="3600" b="0" dirty="0"/>
              <a:t>2020 Accomplishments </a:t>
            </a:r>
            <a:r>
              <a:rPr lang="en-US" sz="1800" b="0" dirty="0"/>
              <a:t>(1/2)</a:t>
            </a:r>
          </a:p>
        </p:txBody>
      </p:sp>
      <p:sp>
        <p:nvSpPr>
          <p:cNvPr id="3" name="Content Placeholder 2">
            <a:extLst>
              <a:ext uri="{FF2B5EF4-FFF2-40B4-BE49-F238E27FC236}">
                <a16:creationId xmlns:a16="http://schemas.microsoft.com/office/drawing/2014/main" id="{A5A840BF-3C39-4185-AD56-97990F376076}"/>
              </a:ext>
            </a:extLst>
          </p:cNvPr>
          <p:cNvSpPr>
            <a:spLocks noGrp="1"/>
          </p:cNvSpPr>
          <p:nvPr>
            <p:ph idx="1"/>
          </p:nvPr>
        </p:nvSpPr>
        <p:spPr>
          <a:xfrm>
            <a:off x="139700" y="1057276"/>
            <a:ext cx="11506200" cy="7134224"/>
          </a:xfrm>
        </p:spPr>
        <p:txBody>
          <a:bodyPr>
            <a:normAutofit fontScale="40000" lnSpcReduction="20000"/>
          </a:bodyPr>
          <a:lstStyle/>
          <a:p>
            <a:pPr>
              <a:lnSpc>
                <a:spcPct val="120000"/>
              </a:lnSpc>
              <a:spcBef>
                <a:spcPts val="400"/>
              </a:spcBef>
            </a:pPr>
            <a:r>
              <a:rPr lang="en-US" sz="4900" dirty="0"/>
              <a:t>137 Community Members that participated in TEPs, Use Case Workgroups, Consolidated Use Case Workgroup, Reference Architecture workgroup, Evaluation Workgroup</a:t>
            </a:r>
          </a:p>
          <a:p>
            <a:pPr>
              <a:lnSpc>
                <a:spcPct val="120000"/>
              </a:lnSpc>
              <a:spcBef>
                <a:spcPts val="400"/>
              </a:spcBef>
            </a:pPr>
            <a:r>
              <a:rPr lang="en-US" sz="4900" dirty="0"/>
              <a:t>Use Cases</a:t>
            </a:r>
          </a:p>
          <a:p>
            <a:pPr lvl="1">
              <a:lnSpc>
                <a:spcPct val="120000"/>
              </a:lnSpc>
              <a:spcBef>
                <a:spcPts val="400"/>
              </a:spcBef>
            </a:pPr>
            <a:r>
              <a:rPr lang="en-US" sz="4300" dirty="0"/>
              <a:t>Kicked off and established Use Case Workgroup (first part of year we had 3 use case WG calls that combined to 1 call in May)</a:t>
            </a:r>
          </a:p>
          <a:p>
            <a:pPr lvl="1">
              <a:lnSpc>
                <a:spcPct val="120000"/>
              </a:lnSpc>
              <a:spcBef>
                <a:spcPts val="400"/>
              </a:spcBef>
            </a:pPr>
            <a:r>
              <a:rPr lang="en-US" sz="4300" dirty="0"/>
              <a:t>Completed first drafts of 3 main use cases (Cancer Reporting, Healthcare Surveys, Hepatitis C Reporting)</a:t>
            </a:r>
          </a:p>
          <a:p>
            <a:pPr lvl="2">
              <a:lnSpc>
                <a:spcPct val="120000"/>
              </a:lnSpc>
              <a:spcBef>
                <a:spcPts val="400"/>
              </a:spcBef>
            </a:pPr>
            <a:r>
              <a:rPr lang="en-US" sz="3900" dirty="0"/>
              <a:t>Description, Problem Statement, Goals, User Stories, Scope, Actors, Abstract Model, Use Case Flow and Diagrams, Dataset Requirements, Policy Considerations, Non-Technical Considerations</a:t>
            </a:r>
          </a:p>
          <a:p>
            <a:pPr lvl="1">
              <a:lnSpc>
                <a:spcPct val="120000"/>
              </a:lnSpc>
              <a:spcBef>
                <a:spcPts val="400"/>
              </a:spcBef>
            </a:pPr>
            <a:r>
              <a:rPr lang="en-US" sz="4300" dirty="0"/>
              <a:t>Identified common data elements for submission to United States Core Data for Interoperability (USCDI)</a:t>
            </a:r>
          </a:p>
          <a:p>
            <a:pPr lvl="1">
              <a:lnSpc>
                <a:spcPct val="120000"/>
              </a:lnSpc>
              <a:spcBef>
                <a:spcPts val="400"/>
              </a:spcBef>
            </a:pPr>
            <a:r>
              <a:rPr lang="en-US" sz="4300" dirty="0"/>
              <a:t>Completed cross-walk to identify commonalities across use cases</a:t>
            </a:r>
          </a:p>
          <a:p>
            <a:pPr>
              <a:lnSpc>
                <a:spcPct val="120000"/>
              </a:lnSpc>
              <a:spcBef>
                <a:spcPts val="400"/>
              </a:spcBef>
            </a:pPr>
            <a:r>
              <a:rPr lang="en-US" sz="4900" dirty="0"/>
              <a:t>Reference Architecture</a:t>
            </a:r>
          </a:p>
          <a:p>
            <a:pPr lvl="2">
              <a:lnSpc>
                <a:spcPct val="120000"/>
              </a:lnSpc>
              <a:spcBef>
                <a:spcPts val="400"/>
              </a:spcBef>
            </a:pPr>
            <a:r>
              <a:rPr lang="en-US" sz="4300" dirty="0"/>
              <a:t>Submitted a Project Scope Statement to HL7 that was accepted by (presented to Public Health, FHIR Management, US Realm Steering Committee)</a:t>
            </a:r>
          </a:p>
          <a:p>
            <a:pPr lvl="2">
              <a:lnSpc>
                <a:spcPct val="120000"/>
              </a:lnSpc>
              <a:spcBef>
                <a:spcPts val="400"/>
              </a:spcBef>
            </a:pPr>
            <a:r>
              <a:rPr lang="en-US" sz="4300" dirty="0"/>
              <a:t>Completed 5 main workflows describing actors and their interactions</a:t>
            </a:r>
          </a:p>
          <a:p>
            <a:pPr lvl="2">
              <a:lnSpc>
                <a:spcPct val="120000"/>
              </a:lnSpc>
              <a:spcBef>
                <a:spcPts val="400"/>
              </a:spcBef>
            </a:pPr>
            <a:r>
              <a:rPr lang="en-US" sz="4300" dirty="0"/>
              <a:t>Prepared Notice for Intent To ballot</a:t>
            </a:r>
          </a:p>
          <a:p>
            <a:pPr lvl="2">
              <a:lnSpc>
                <a:spcPct val="120000"/>
              </a:lnSpc>
              <a:spcBef>
                <a:spcPts val="400"/>
              </a:spcBef>
            </a:pPr>
            <a:r>
              <a:rPr lang="en-US" sz="4300" dirty="0"/>
              <a:t>Drafted a MedMorph Implementation Guide as part of ballot readiness: http://build.fhir.org/ig/HL7/fhir-medmorph/index.html</a:t>
            </a:r>
          </a:p>
          <a:p>
            <a:pPr lvl="2">
              <a:lnSpc>
                <a:spcPct val="120000"/>
              </a:lnSpc>
              <a:spcBef>
                <a:spcPts val="400"/>
              </a:spcBef>
            </a:pPr>
            <a:r>
              <a:rPr lang="en-US" sz="4300" dirty="0"/>
              <a:t>Tested several workflows during November 9, 2020 Connectathon</a:t>
            </a:r>
          </a:p>
          <a:p>
            <a:pPr lvl="2">
              <a:lnSpc>
                <a:spcPct val="120000"/>
              </a:lnSpc>
              <a:spcBef>
                <a:spcPts val="400"/>
              </a:spcBef>
            </a:pPr>
            <a:r>
              <a:rPr lang="en-US" sz="4300" dirty="0"/>
              <a:t>Preparing for January HL7 ballot</a:t>
            </a:r>
          </a:p>
          <a:p>
            <a:pPr lvl="1"/>
            <a:endParaRPr lang="en-US" dirty="0"/>
          </a:p>
        </p:txBody>
      </p:sp>
    </p:spTree>
    <p:extLst>
      <p:ext uri="{BB962C8B-B14F-4D97-AF65-F5344CB8AC3E}">
        <p14:creationId xmlns:p14="http://schemas.microsoft.com/office/powerpoint/2010/main" val="224750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C7A3062-D7E8-467F-8D0C-C9B6987CA7BD}"/>
              </a:ext>
            </a:extLst>
          </p:cNvPr>
          <p:cNvGraphicFramePr>
            <a:graphicFrameLocks noGrp="1"/>
          </p:cNvGraphicFramePr>
          <p:nvPr>
            <p:extLst>
              <p:ext uri="{D42A27DB-BD31-4B8C-83A1-F6EECF244321}">
                <p14:modId xmlns:p14="http://schemas.microsoft.com/office/powerpoint/2010/main" val="3219589761"/>
              </p:ext>
            </p:extLst>
          </p:nvPr>
        </p:nvGraphicFramePr>
        <p:xfrm>
          <a:off x="225042" y="1177006"/>
          <a:ext cx="11749854" cy="4237004"/>
        </p:xfrm>
        <a:graphic>
          <a:graphicData uri="http://schemas.openxmlformats.org/drawingml/2006/table">
            <a:tbl>
              <a:tblPr firstRow="1" firstCol="1" bandRow="1">
                <a:tableStyleId>{5C22544A-7EE6-4342-B048-85BDC9FD1C3A}</a:tableStyleId>
              </a:tblPr>
              <a:tblGrid>
                <a:gridCol w="381000">
                  <a:extLst>
                    <a:ext uri="{9D8B030D-6E8A-4147-A177-3AD203B41FA5}">
                      <a16:colId xmlns:a16="http://schemas.microsoft.com/office/drawing/2014/main" val="2858310368"/>
                    </a:ext>
                  </a:extLst>
                </a:gridCol>
                <a:gridCol w="4270758">
                  <a:extLst>
                    <a:ext uri="{9D8B030D-6E8A-4147-A177-3AD203B41FA5}">
                      <a16:colId xmlns:a16="http://schemas.microsoft.com/office/drawing/2014/main" val="778786058"/>
                    </a:ext>
                  </a:extLst>
                </a:gridCol>
                <a:gridCol w="5899533">
                  <a:extLst>
                    <a:ext uri="{9D8B030D-6E8A-4147-A177-3AD203B41FA5}">
                      <a16:colId xmlns:a16="http://schemas.microsoft.com/office/drawing/2014/main" val="674353417"/>
                    </a:ext>
                  </a:extLst>
                </a:gridCol>
                <a:gridCol w="1198563">
                  <a:extLst>
                    <a:ext uri="{9D8B030D-6E8A-4147-A177-3AD203B41FA5}">
                      <a16:colId xmlns:a16="http://schemas.microsoft.com/office/drawing/2014/main" val="2059185491"/>
                    </a:ext>
                  </a:extLst>
                </a:gridCol>
              </a:tblGrid>
              <a:tr h="346994">
                <a:tc gridSpan="2">
                  <a:txBody>
                    <a:bodyPr/>
                    <a:lstStyle/>
                    <a:p>
                      <a:pPr marL="0" marR="0" algn="ctr">
                        <a:spcBef>
                          <a:spcPts val="0"/>
                        </a:spcBef>
                        <a:spcAft>
                          <a:spcPts val="0"/>
                        </a:spcAft>
                      </a:pPr>
                      <a:r>
                        <a:rPr lang="en-US" sz="1800" dirty="0">
                          <a:effectLst/>
                        </a:rPr>
                        <a:t>TOPIC</a:t>
                      </a:r>
                      <a:endParaRPr lang="en-US" sz="1800" dirty="0">
                        <a:effectLst/>
                        <a:latin typeface="Calibri" panose="020F0502020204030204" pitchFamily="34" charset="0"/>
                        <a:ea typeface="Calibri" panose="020F0502020204030204" pitchFamily="34" charset="0"/>
                      </a:endParaRPr>
                    </a:p>
                  </a:txBody>
                  <a:tcPr marL="9525" marR="9525" marT="9525" marB="9525"/>
                </a:tc>
                <a:tc hMerge="1">
                  <a:txBody>
                    <a:bodyPr/>
                    <a:lstStyle/>
                    <a:p>
                      <a:endParaRPr lang="en-US"/>
                    </a:p>
                  </a:txBody>
                  <a:tcPr/>
                </a:tc>
                <a:tc>
                  <a:txBody>
                    <a:bodyPr/>
                    <a:lstStyle/>
                    <a:p>
                      <a:pPr marL="0" marR="0" algn="ctr">
                        <a:spcBef>
                          <a:spcPts val="0"/>
                        </a:spcBef>
                        <a:spcAft>
                          <a:spcPts val="0"/>
                        </a:spcAft>
                      </a:pPr>
                      <a:r>
                        <a:rPr lang="en-US" sz="1800" dirty="0">
                          <a:effectLst/>
                        </a:rPr>
                        <a:t>LEAD(S)</a:t>
                      </a:r>
                      <a:endParaRPr lang="en-US" sz="1800" dirty="0">
                        <a:effectLst/>
                        <a:latin typeface="Calibri" panose="020F0502020204030204" pitchFamily="34" charset="0"/>
                        <a:ea typeface="Calibri" panose="020F0502020204030204" pitchFamily="34" charset="0"/>
                      </a:endParaRPr>
                    </a:p>
                  </a:txBody>
                  <a:tcPr marL="76200" marR="76200" marT="0" marB="0"/>
                </a:tc>
                <a:tc>
                  <a:txBody>
                    <a:bodyPr/>
                    <a:lstStyle/>
                    <a:p>
                      <a:pPr marL="0" marR="0" algn="ctr">
                        <a:spcBef>
                          <a:spcPts val="0"/>
                        </a:spcBef>
                        <a:spcAft>
                          <a:spcPts val="0"/>
                        </a:spcAft>
                      </a:pPr>
                      <a:r>
                        <a:rPr lang="en-US" sz="1800" dirty="0">
                          <a:effectLst/>
                        </a:rPr>
                        <a:t>TIME (ET)</a:t>
                      </a:r>
                      <a:endParaRPr lang="en-US" sz="1800" dirty="0">
                        <a:effectLst/>
                        <a:latin typeface="Calibri" panose="020F0502020204030204" pitchFamily="34" charset="0"/>
                        <a:ea typeface="Calibri" panose="020F0502020204030204" pitchFamily="34" charset="0"/>
                      </a:endParaRPr>
                    </a:p>
                  </a:txBody>
                  <a:tcPr marL="76200" marR="76200" marT="0" marB="0"/>
                </a:tc>
                <a:extLst>
                  <a:ext uri="{0D108BD9-81ED-4DB2-BD59-A6C34878D82A}">
                    <a16:rowId xmlns:a16="http://schemas.microsoft.com/office/drawing/2014/main" val="76236508"/>
                  </a:ext>
                </a:extLst>
              </a:tr>
              <a:tr h="111760">
                <a:tc>
                  <a:txBody>
                    <a:bodyPr/>
                    <a:lstStyle/>
                    <a:p>
                      <a:pPr marL="0" marR="0" algn="ctr">
                        <a:spcBef>
                          <a:spcPts val="0"/>
                        </a:spcBef>
                        <a:spcAft>
                          <a:spcPts val="0"/>
                        </a:spcAft>
                      </a:pPr>
                      <a:r>
                        <a:rPr lang="en-US" sz="2000" dirty="0">
                          <a:effectLst/>
                          <a:latin typeface="+mn-lt"/>
                        </a:rPr>
                        <a:t>1</a:t>
                      </a:r>
                      <a:endParaRPr lang="en-US" sz="2000" dirty="0">
                        <a:effectLst/>
                        <a:latin typeface="+mn-lt"/>
                        <a:ea typeface="Calibri" panose="020F0502020204030204" pitchFamily="34" charset="0"/>
                      </a:endParaRPr>
                    </a:p>
                  </a:txBody>
                  <a:tcPr marL="9525" marR="9525" marT="9525" marB="9525"/>
                </a:tc>
                <a:tc>
                  <a:txBody>
                    <a:bodyPr/>
                    <a:lstStyle/>
                    <a:p>
                      <a:pPr marL="0" marR="0">
                        <a:spcBef>
                          <a:spcPts val="0"/>
                        </a:spcBef>
                        <a:spcAft>
                          <a:spcPts val="0"/>
                        </a:spcAft>
                      </a:pPr>
                      <a:r>
                        <a:rPr lang="en-US" sz="1800" dirty="0">
                          <a:effectLst/>
                          <a:latin typeface="+mn-lt"/>
                        </a:rPr>
                        <a:t>Logistics &amp; Welcome</a:t>
                      </a:r>
                      <a:endParaRPr lang="en-US" sz="1800" dirty="0">
                        <a:effectLst/>
                        <a:latin typeface="+mn-lt"/>
                        <a:ea typeface="Calibri" panose="020F0502020204030204" pitchFamily="34" charset="0"/>
                      </a:endParaRPr>
                    </a:p>
                  </a:txBody>
                  <a:tcPr marL="76200" marR="76200" marT="0" marB="0"/>
                </a:tc>
                <a:tc>
                  <a:txBody>
                    <a:bodyPr/>
                    <a:lstStyle/>
                    <a:p>
                      <a:pPr marL="0" marR="0">
                        <a:spcBef>
                          <a:spcPts val="0"/>
                        </a:spcBef>
                        <a:spcAft>
                          <a:spcPts val="0"/>
                        </a:spcAft>
                      </a:pPr>
                      <a:r>
                        <a:rPr lang="en-US" sz="1800" dirty="0">
                          <a:effectLst/>
                          <a:latin typeface="+mn-lt"/>
                        </a:rPr>
                        <a:t>Wendy Blumenthal</a:t>
                      </a:r>
                    </a:p>
                    <a:p>
                      <a:pPr marL="0" marR="0">
                        <a:spcBef>
                          <a:spcPts val="0"/>
                        </a:spcBef>
                        <a:spcAft>
                          <a:spcPts val="0"/>
                        </a:spcAft>
                      </a:pPr>
                      <a:r>
                        <a:rPr lang="en-US" sz="1800" dirty="0">
                          <a:effectLst/>
                          <a:latin typeface="+mn-lt"/>
                        </a:rPr>
                        <a:t>TEP Co-Chairs: Bill Lober, John Loonsk</a:t>
                      </a:r>
                    </a:p>
                    <a:p>
                      <a:pPr marL="0" marR="0">
                        <a:spcBef>
                          <a:spcPts val="0"/>
                        </a:spcBef>
                        <a:spcAft>
                          <a:spcPts val="0"/>
                        </a:spcAft>
                      </a:pPr>
                      <a:endParaRPr lang="en-US" sz="1800" dirty="0">
                        <a:effectLst/>
                        <a:latin typeface="+mn-lt"/>
                        <a:ea typeface="Calibri" panose="020F0502020204030204" pitchFamily="34" charset="0"/>
                      </a:endParaRPr>
                    </a:p>
                  </a:txBody>
                  <a:tcPr marL="76200" marR="76200" marT="0" marB="0"/>
                </a:tc>
                <a:tc>
                  <a:txBody>
                    <a:bodyPr/>
                    <a:lstStyle/>
                    <a:p>
                      <a:pPr marL="0" marR="0" algn="ctr">
                        <a:spcBef>
                          <a:spcPts val="0"/>
                        </a:spcBef>
                        <a:spcAft>
                          <a:spcPts val="0"/>
                        </a:spcAft>
                      </a:pPr>
                      <a:r>
                        <a:rPr lang="en-US" sz="1800" dirty="0">
                          <a:effectLst/>
                          <a:latin typeface="+mn-lt"/>
                        </a:rPr>
                        <a:t>3:00 - 3:05</a:t>
                      </a:r>
                      <a:endParaRPr lang="en-US" sz="1800" dirty="0">
                        <a:effectLst/>
                        <a:latin typeface="+mn-lt"/>
                        <a:ea typeface="Calibri" panose="020F0502020204030204" pitchFamily="34" charset="0"/>
                      </a:endParaRPr>
                    </a:p>
                  </a:txBody>
                  <a:tcPr marL="76200" marR="76200" marT="0" marB="0"/>
                </a:tc>
                <a:extLst>
                  <a:ext uri="{0D108BD9-81ED-4DB2-BD59-A6C34878D82A}">
                    <a16:rowId xmlns:a16="http://schemas.microsoft.com/office/drawing/2014/main" val="2916790626"/>
                  </a:ext>
                </a:extLst>
              </a:tr>
              <a:tr h="0">
                <a:tc>
                  <a:txBody>
                    <a:bodyPr/>
                    <a:lstStyle/>
                    <a:p>
                      <a:pPr marL="0" marR="0" algn="ctr">
                        <a:spcBef>
                          <a:spcPts val="0"/>
                        </a:spcBef>
                        <a:spcAft>
                          <a:spcPts val="0"/>
                        </a:spcAft>
                      </a:pPr>
                      <a:r>
                        <a:rPr lang="en-US" sz="2000" dirty="0">
                          <a:effectLst/>
                          <a:latin typeface="+mn-lt"/>
                          <a:ea typeface="Calibri" panose="020F0502020204030204" pitchFamily="34" charset="0"/>
                        </a:rPr>
                        <a:t>2</a:t>
                      </a:r>
                    </a:p>
                  </a:txBody>
                  <a:tcPr marL="9525" marR="9525" marT="9525" marB="9525"/>
                </a:tc>
                <a:tc>
                  <a:txBody>
                    <a:bodyPr/>
                    <a:lstStyle/>
                    <a:p>
                      <a:pPr marL="0" marR="0">
                        <a:spcBef>
                          <a:spcPts val="0"/>
                        </a:spcBef>
                        <a:spcAft>
                          <a:spcPts val="0"/>
                        </a:spcAft>
                      </a:pPr>
                      <a:r>
                        <a:rPr lang="en-US" sz="1800" dirty="0">
                          <a:effectLst/>
                          <a:latin typeface="+mn-lt"/>
                          <a:ea typeface="Calibri" panose="020F0502020204030204" pitchFamily="34" charset="0"/>
                        </a:rPr>
                        <a:t>HL7 Ballot Process</a:t>
                      </a:r>
                    </a:p>
                  </a:txBody>
                  <a:tcPr marL="76200" marR="7620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rPr>
                        <a:t>Jamie Parker</a:t>
                      </a:r>
                    </a:p>
                  </a:txBody>
                  <a:tcPr marL="76200" marR="76200" marT="0" marB="0"/>
                </a:tc>
                <a:tc>
                  <a:txBody>
                    <a:bodyPr/>
                    <a:lstStyle/>
                    <a:p>
                      <a:pPr marL="0" marR="0" algn="ctr">
                        <a:spcBef>
                          <a:spcPts val="0"/>
                        </a:spcBef>
                        <a:spcAft>
                          <a:spcPts val="0"/>
                        </a:spcAft>
                      </a:pPr>
                      <a:r>
                        <a:rPr lang="en-US" sz="1800" dirty="0">
                          <a:effectLst/>
                          <a:latin typeface="+mn-lt"/>
                          <a:ea typeface="Calibri" panose="020F0502020204030204" pitchFamily="34" charset="0"/>
                        </a:rPr>
                        <a:t>3:05- 3:20</a:t>
                      </a:r>
                    </a:p>
                  </a:txBody>
                  <a:tcPr marL="76200" marR="76200" marT="0" marB="0"/>
                </a:tc>
                <a:extLst>
                  <a:ext uri="{0D108BD9-81ED-4DB2-BD59-A6C34878D82A}">
                    <a16:rowId xmlns:a16="http://schemas.microsoft.com/office/drawing/2014/main" val="2922985084"/>
                  </a:ext>
                </a:extLst>
              </a:tr>
              <a:tr h="0">
                <a:tc>
                  <a:txBody>
                    <a:bodyPr/>
                    <a:lstStyle/>
                    <a:p>
                      <a:pPr marL="0" marR="0" algn="ctr">
                        <a:spcBef>
                          <a:spcPts val="0"/>
                        </a:spcBef>
                        <a:spcAft>
                          <a:spcPts val="0"/>
                        </a:spcAft>
                      </a:pPr>
                      <a:r>
                        <a:rPr lang="en-US" sz="2000" dirty="0">
                          <a:effectLst/>
                          <a:latin typeface="+mn-lt"/>
                        </a:rPr>
                        <a:t>3</a:t>
                      </a:r>
                      <a:endParaRPr lang="en-US" sz="2000" dirty="0">
                        <a:effectLst/>
                        <a:latin typeface="+mn-lt"/>
                        <a:ea typeface="Calibri" panose="020F0502020204030204" pitchFamily="34" charset="0"/>
                      </a:endParaRPr>
                    </a:p>
                  </a:txBody>
                  <a:tcPr marL="9525" marR="9525" marT="9525" marB="9525"/>
                </a:tc>
                <a:tc>
                  <a:txBody>
                    <a:bodyPr/>
                    <a:lstStyle/>
                    <a:p>
                      <a:r>
                        <a:rPr lang="en-US" dirty="0"/>
                        <a:t>HL7 Ballot Update</a:t>
                      </a:r>
                    </a:p>
                  </a:txBody>
                  <a:tcPr marL="76200" marR="76200" marT="0" marB="0"/>
                </a:tc>
                <a:tc>
                  <a:txBody>
                    <a:bodyPr/>
                    <a:lstStyle/>
                    <a:p>
                      <a:r>
                        <a:rPr lang="en-US" dirty="0"/>
                        <a:t>Nagesh Bashyam</a:t>
                      </a:r>
                    </a:p>
                    <a:p>
                      <a:endParaRPr lang="en-US" dirty="0"/>
                    </a:p>
                  </a:txBody>
                  <a:tcPr marL="76200" marR="76200" marT="0" marB="0"/>
                </a:tc>
                <a:tc>
                  <a:txBody>
                    <a:bodyPr/>
                    <a:lstStyle/>
                    <a:p>
                      <a:r>
                        <a:rPr lang="en-US" dirty="0"/>
                        <a:t>3:20- 3:40</a:t>
                      </a:r>
                    </a:p>
                  </a:txBody>
                  <a:tcPr marL="76200" marR="76200" marT="0" marB="0"/>
                </a:tc>
                <a:extLst>
                  <a:ext uri="{0D108BD9-81ED-4DB2-BD59-A6C34878D82A}">
                    <a16:rowId xmlns:a16="http://schemas.microsoft.com/office/drawing/2014/main" val="1176444125"/>
                  </a:ext>
                </a:extLst>
              </a:tr>
              <a:tr h="124460">
                <a:tc>
                  <a:txBody>
                    <a:bodyPr/>
                    <a:lstStyle/>
                    <a:p>
                      <a:pPr marL="0" marR="0" algn="ctr">
                        <a:spcBef>
                          <a:spcPts val="0"/>
                        </a:spcBef>
                        <a:spcAft>
                          <a:spcPts val="0"/>
                        </a:spcAft>
                      </a:pPr>
                      <a:r>
                        <a:rPr lang="en-US" sz="2000" dirty="0">
                          <a:effectLst/>
                          <a:latin typeface="+mn-lt"/>
                          <a:ea typeface="Calibri" panose="020F0502020204030204" pitchFamily="34" charset="0"/>
                        </a:rPr>
                        <a:t>5</a:t>
                      </a:r>
                    </a:p>
                  </a:txBody>
                  <a:tcPr marL="9525" marR="9525" marT="9525" marB="9525"/>
                </a:tc>
                <a:tc>
                  <a:txBody>
                    <a:bodyPr/>
                    <a:lstStyle/>
                    <a:p>
                      <a:pPr marL="0" marR="0">
                        <a:spcBef>
                          <a:spcPts val="0"/>
                        </a:spcBef>
                        <a:spcAft>
                          <a:spcPts val="0"/>
                        </a:spcAft>
                      </a:pPr>
                      <a:r>
                        <a:rPr lang="en-US" sz="1800" dirty="0">
                          <a:effectLst/>
                          <a:latin typeface="+mn-lt"/>
                          <a:ea typeface="Calibri" panose="020F0502020204030204" pitchFamily="34" charset="0"/>
                        </a:rPr>
                        <a:t>USCDI Update</a:t>
                      </a:r>
                    </a:p>
                  </a:txBody>
                  <a:tcPr marL="76200" marR="76200" marT="0" marB="0"/>
                </a:tc>
                <a:tc>
                  <a:txBody>
                    <a:bodyPr/>
                    <a:lstStyle/>
                    <a:p>
                      <a:pPr marL="0" marR="0">
                        <a:spcBef>
                          <a:spcPts val="0"/>
                        </a:spcBef>
                        <a:spcAft>
                          <a:spcPts val="0"/>
                        </a:spcAft>
                      </a:pPr>
                      <a:r>
                        <a:rPr lang="en-US" sz="1800" dirty="0">
                          <a:effectLst/>
                          <a:latin typeface="+mn-lt"/>
                          <a:ea typeface="Calibri" panose="020F0502020204030204" pitchFamily="34" charset="0"/>
                        </a:rPr>
                        <a:t>Becky Angeles</a:t>
                      </a:r>
                    </a:p>
                    <a:p>
                      <a:pPr marL="0" marR="0">
                        <a:spcBef>
                          <a:spcPts val="0"/>
                        </a:spcBef>
                        <a:spcAft>
                          <a:spcPts val="0"/>
                        </a:spcAft>
                      </a:pPr>
                      <a:endParaRPr lang="en-US" sz="1800" dirty="0">
                        <a:effectLst/>
                        <a:latin typeface="+mn-lt"/>
                        <a:ea typeface="Calibri" panose="020F0502020204030204" pitchFamily="34" charset="0"/>
                      </a:endParaRPr>
                    </a:p>
                  </a:txBody>
                  <a:tcPr marL="76200" marR="76200" marT="0" marB="0"/>
                </a:tc>
                <a:tc>
                  <a:txBody>
                    <a:bodyPr/>
                    <a:lstStyle/>
                    <a:p>
                      <a:pPr marL="0" marR="0" algn="ctr">
                        <a:spcBef>
                          <a:spcPts val="0"/>
                        </a:spcBef>
                        <a:spcAft>
                          <a:spcPts val="0"/>
                        </a:spcAft>
                      </a:pPr>
                      <a:r>
                        <a:rPr lang="en-US" sz="1800" dirty="0">
                          <a:effectLst/>
                          <a:latin typeface="+mn-lt"/>
                          <a:ea typeface="Calibri" panose="020F0502020204030204" pitchFamily="34" charset="0"/>
                        </a:rPr>
                        <a:t>3:40 - 3:45</a:t>
                      </a:r>
                    </a:p>
                  </a:txBody>
                  <a:tcPr marL="76200" marR="76200" marT="0" marB="0"/>
                </a:tc>
                <a:extLst>
                  <a:ext uri="{0D108BD9-81ED-4DB2-BD59-A6C34878D82A}">
                    <a16:rowId xmlns:a16="http://schemas.microsoft.com/office/drawing/2014/main" val="2922751294"/>
                  </a:ext>
                </a:extLst>
              </a:tr>
              <a:tr h="0">
                <a:tc>
                  <a:txBody>
                    <a:bodyPr/>
                    <a:lstStyle/>
                    <a:p>
                      <a:pPr marL="0" marR="0" algn="ctr">
                        <a:spcBef>
                          <a:spcPts val="0"/>
                        </a:spcBef>
                        <a:spcAft>
                          <a:spcPts val="0"/>
                        </a:spcAft>
                      </a:pPr>
                      <a:r>
                        <a:rPr lang="en-US" sz="2000" dirty="0">
                          <a:effectLst/>
                          <a:latin typeface="+mn-lt"/>
                          <a:ea typeface="Calibri" panose="020F0502020204030204" pitchFamily="34" charset="0"/>
                        </a:rPr>
                        <a:t>6</a:t>
                      </a:r>
                    </a:p>
                  </a:txBody>
                  <a:tcPr marL="9525" marR="9525" marT="9525" marB="9525"/>
                </a:tc>
                <a:tc>
                  <a:txBody>
                    <a:bodyPr/>
                    <a:lstStyle/>
                    <a:p>
                      <a:pPr marL="0" marR="0">
                        <a:spcBef>
                          <a:spcPts val="0"/>
                        </a:spcBef>
                        <a:spcAft>
                          <a:spcPts val="0"/>
                        </a:spcAft>
                      </a:pPr>
                      <a:r>
                        <a:rPr lang="en-US" sz="1800" dirty="0">
                          <a:effectLst/>
                          <a:latin typeface="+mn-lt"/>
                          <a:ea typeface="Calibri" panose="020F0502020204030204" pitchFamily="34" charset="0"/>
                        </a:rPr>
                        <a:t>Year-in- Review</a:t>
                      </a:r>
                    </a:p>
                    <a:p>
                      <a:pPr marL="0" marR="0">
                        <a:spcBef>
                          <a:spcPts val="0"/>
                        </a:spcBef>
                        <a:spcAft>
                          <a:spcPts val="0"/>
                        </a:spcAft>
                      </a:pPr>
                      <a:endParaRPr lang="en-US" sz="1800" dirty="0">
                        <a:effectLst/>
                        <a:latin typeface="+mn-lt"/>
                        <a:ea typeface="Calibri" panose="020F0502020204030204" pitchFamily="34" charset="0"/>
                      </a:endParaRPr>
                    </a:p>
                  </a:txBody>
                  <a:tcPr marL="76200" marR="76200" marT="0" marB="0"/>
                </a:tc>
                <a:tc>
                  <a:txBody>
                    <a:bodyPr/>
                    <a:lstStyle/>
                    <a:p>
                      <a:pPr marL="0" marR="0">
                        <a:spcBef>
                          <a:spcPts val="0"/>
                        </a:spcBef>
                        <a:spcAft>
                          <a:spcPts val="0"/>
                        </a:spcAft>
                      </a:pPr>
                      <a:r>
                        <a:rPr lang="en-US" sz="1800" dirty="0">
                          <a:effectLst/>
                          <a:latin typeface="+mn-lt"/>
                          <a:ea typeface="Calibri" panose="020F0502020204030204" pitchFamily="34" charset="0"/>
                        </a:rPr>
                        <a:t>Jamie Parker</a:t>
                      </a:r>
                    </a:p>
                    <a:p>
                      <a:pPr marL="0" marR="0">
                        <a:spcBef>
                          <a:spcPts val="0"/>
                        </a:spcBef>
                        <a:spcAft>
                          <a:spcPts val="0"/>
                        </a:spcAft>
                      </a:pPr>
                      <a:endParaRPr lang="en-US" sz="1800" dirty="0">
                        <a:effectLst/>
                        <a:latin typeface="+mn-lt"/>
                        <a:ea typeface="Calibri" panose="020F0502020204030204" pitchFamily="34" charset="0"/>
                      </a:endParaRPr>
                    </a:p>
                  </a:txBody>
                  <a:tcPr marL="76200" marR="76200" marT="0" marB="0"/>
                </a:tc>
                <a:tc>
                  <a:txBody>
                    <a:bodyPr/>
                    <a:lstStyle/>
                    <a:p>
                      <a:pPr marL="0" marR="0" algn="ctr">
                        <a:spcBef>
                          <a:spcPts val="0"/>
                        </a:spcBef>
                        <a:spcAft>
                          <a:spcPts val="0"/>
                        </a:spcAft>
                      </a:pPr>
                      <a:r>
                        <a:rPr lang="en-US" sz="1800" dirty="0">
                          <a:effectLst/>
                          <a:latin typeface="+mn-lt"/>
                          <a:ea typeface="Calibri" panose="020F0502020204030204" pitchFamily="34" charset="0"/>
                        </a:rPr>
                        <a:t>3:45 - 3:55</a:t>
                      </a:r>
                    </a:p>
                  </a:txBody>
                  <a:tcPr marL="76200" marR="76200" marT="0" marB="0"/>
                </a:tc>
                <a:extLst>
                  <a:ext uri="{0D108BD9-81ED-4DB2-BD59-A6C34878D82A}">
                    <a16:rowId xmlns:a16="http://schemas.microsoft.com/office/drawing/2014/main" val="3250451696"/>
                  </a:ext>
                </a:extLst>
              </a:tr>
              <a:tr h="734437">
                <a:tc>
                  <a:txBody>
                    <a:bodyPr/>
                    <a:lstStyle/>
                    <a:p>
                      <a:pPr marL="0" marR="0" algn="ctr">
                        <a:spcBef>
                          <a:spcPts val="0"/>
                        </a:spcBef>
                        <a:spcAft>
                          <a:spcPts val="0"/>
                        </a:spcAft>
                      </a:pPr>
                      <a:r>
                        <a:rPr lang="en-US" sz="2000" dirty="0">
                          <a:effectLst/>
                          <a:latin typeface="+mn-lt"/>
                        </a:rPr>
                        <a:t>7</a:t>
                      </a:r>
                      <a:endParaRPr lang="en-US" sz="2000" dirty="0">
                        <a:effectLst/>
                        <a:latin typeface="+mn-lt"/>
                        <a:ea typeface="Calibri" panose="020F0502020204030204" pitchFamily="34" charset="0"/>
                      </a:endParaRPr>
                    </a:p>
                  </a:txBody>
                  <a:tcPr marL="9525" marR="9525" marT="9525" marB="9525"/>
                </a:tc>
                <a:tc>
                  <a:txBody>
                    <a:bodyPr/>
                    <a:lstStyle/>
                    <a:p>
                      <a:pPr marL="0" marR="0">
                        <a:spcBef>
                          <a:spcPts val="0"/>
                        </a:spcBef>
                        <a:spcAft>
                          <a:spcPts val="0"/>
                        </a:spcAft>
                      </a:pPr>
                      <a:r>
                        <a:rPr lang="en-US" sz="1800" dirty="0">
                          <a:effectLst/>
                          <a:latin typeface="+mn-lt"/>
                        </a:rPr>
                        <a:t>Announcements,</a:t>
                      </a:r>
                    </a:p>
                    <a:p>
                      <a:pPr marL="0" marR="0">
                        <a:spcBef>
                          <a:spcPts val="0"/>
                        </a:spcBef>
                        <a:spcAft>
                          <a:spcPts val="0"/>
                        </a:spcAft>
                      </a:pPr>
                      <a:r>
                        <a:rPr lang="en-US" sz="1800" dirty="0">
                          <a:effectLst/>
                          <a:latin typeface="+mn-lt"/>
                        </a:rPr>
                        <a:t>Next Meeting January 19,  2021</a:t>
                      </a:r>
                      <a:endParaRPr lang="en-US" sz="1800" dirty="0">
                        <a:effectLst/>
                        <a:latin typeface="+mn-lt"/>
                        <a:ea typeface="Calibri" panose="020F0502020204030204" pitchFamily="34" charset="0"/>
                      </a:endParaRPr>
                    </a:p>
                  </a:txBody>
                  <a:tcPr marL="76200" marR="76200" marT="0" marB="0"/>
                </a:tc>
                <a:tc>
                  <a:txBody>
                    <a:bodyPr/>
                    <a:lstStyle/>
                    <a:p>
                      <a:pPr marL="0" marR="0">
                        <a:spcBef>
                          <a:spcPts val="0"/>
                        </a:spcBef>
                        <a:spcAft>
                          <a:spcPts val="0"/>
                        </a:spcAft>
                      </a:pPr>
                      <a:r>
                        <a:rPr lang="en-US" sz="1800" dirty="0">
                          <a:effectLst/>
                          <a:latin typeface="+mn-lt"/>
                        </a:rPr>
                        <a:t>Bill Lober</a:t>
                      </a:r>
                    </a:p>
                    <a:p>
                      <a:pPr marL="0" marR="0">
                        <a:spcBef>
                          <a:spcPts val="0"/>
                        </a:spcBef>
                        <a:spcAft>
                          <a:spcPts val="0"/>
                        </a:spcAft>
                      </a:pPr>
                      <a:r>
                        <a:rPr lang="en-US" sz="1800" dirty="0">
                          <a:effectLst/>
                          <a:latin typeface="+mn-lt"/>
                        </a:rPr>
                        <a:t>John Loonsk</a:t>
                      </a:r>
                    </a:p>
                    <a:p>
                      <a:pPr marL="0" marR="0">
                        <a:spcBef>
                          <a:spcPts val="0"/>
                        </a:spcBef>
                        <a:spcAft>
                          <a:spcPts val="0"/>
                        </a:spcAft>
                      </a:pPr>
                      <a:r>
                        <a:rPr lang="en-US" sz="1800" dirty="0">
                          <a:effectLst/>
                          <a:latin typeface="+mn-lt"/>
                        </a:rPr>
                        <a:t>MedMorph Project Team</a:t>
                      </a:r>
                    </a:p>
                    <a:p>
                      <a:pPr marL="0" marR="0">
                        <a:spcBef>
                          <a:spcPts val="0"/>
                        </a:spcBef>
                        <a:spcAft>
                          <a:spcPts val="0"/>
                        </a:spcAft>
                      </a:pPr>
                      <a:endParaRPr lang="en-US" sz="1800" dirty="0">
                        <a:effectLst/>
                        <a:latin typeface="+mn-lt"/>
                        <a:ea typeface="Calibri" panose="020F0502020204030204" pitchFamily="34" charset="0"/>
                      </a:endParaRPr>
                    </a:p>
                  </a:txBody>
                  <a:tcPr marL="76200" marR="76200" marT="0" marB="0"/>
                </a:tc>
                <a:tc>
                  <a:txBody>
                    <a:bodyPr/>
                    <a:lstStyle/>
                    <a:p>
                      <a:pPr marL="0" marR="0" algn="ctr">
                        <a:spcBef>
                          <a:spcPts val="0"/>
                        </a:spcBef>
                        <a:spcAft>
                          <a:spcPts val="0"/>
                        </a:spcAft>
                      </a:pPr>
                      <a:r>
                        <a:rPr lang="en-US" sz="1800" dirty="0">
                          <a:effectLst/>
                          <a:latin typeface="+mn-lt"/>
                        </a:rPr>
                        <a:t>3:55 - 4:00</a:t>
                      </a:r>
                      <a:endParaRPr lang="en-US" sz="1800" dirty="0">
                        <a:effectLst/>
                        <a:latin typeface="+mn-lt"/>
                        <a:ea typeface="Calibri" panose="020F0502020204030204" pitchFamily="34" charset="0"/>
                      </a:endParaRPr>
                    </a:p>
                  </a:txBody>
                  <a:tcPr marL="76200" marR="76200" marT="0" marB="0"/>
                </a:tc>
                <a:extLst>
                  <a:ext uri="{0D108BD9-81ED-4DB2-BD59-A6C34878D82A}">
                    <a16:rowId xmlns:a16="http://schemas.microsoft.com/office/drawing/2014/main" val="1672933524"/>
                  </a:ext>
                </a:extLst>
              </a:tr>
            </a:tbl>
          </a:graphicData>
        </a:graphic>
      </p:graphicFrame>
      <p:sp>
        <p:nvSpPr>
          <p:cNvPr id="6" name="Title 4">
            <a:extLst>
              <a:ext uri="{FF2B5EF4-FFF2-40B4-BE49-F238E27FC236}">
                <a16:creationId xmlns:a16="http://schemas.microsoft.com/office/drawing/2014/main" id="{271EC2C5-B78C-4875-A70A-44F2C3EB30B5}"/>
              </a:ext>
            </a:extLst>
          </p:cNvPr>
          <p:cNvSpPr txBox="1">
            <a:spLocks/>
          </p:cNvSpPr>
          <p:nvPr/>
        </p:nvSpPr>
        <p:spPr>
          <a:xfrm>
            <a:off x="315568" y="243744"/>
            <a:ext cx="10913164" cy="7253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070C0"/>
                </a:solidFill>
                <a:latin typeface="+mn-lt"/>
              </a:rPr>
              <a:t>MedMorph TEP Meeting Agenda – 12/15/2020</a:t>
            </a:r>
          </a:p>
        </p:txBody>
      </p:sp>
    </p:spTree>
    <p:extLst>
      <p:ext uri="{BB962C8B-B14F-4D97-AF65-F5344CB8AC3E}">
        <p14:creationId xmlns:p14="http://schemas.microsoft.com/office/powerpoint/2010/main" val="1836419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1C6FD-B51D-4102-A95C-E60F464AE8B7}"/>
              </a:ext>
            </a:extLst>
          </p:cNvPr>
          <p:cNvSpPr>
            <a:spLocks noGrp="1"/>
          </p:cNvSpPr>
          <p:nvPr>
            <p:ph type="title"/>
          </p:nvPr>
        </p:nvSpPr>
        <p:spPr>
          <a:xfrm>
            <a:off x="190500" y="225425"/>
            <a:ext cx="10515600" cy="663575"/>
          </a:xfrm>
        </p:spPr>
        <p:txBody>
          <a:bodyPr>
            <a:normAutofit/>
          </a:bodyPr>
          <a:lstStyle/>
          <a:p>
            <a:r>
              <a:rPr lang="en-US" sz="3600" b="0" dirty="0"/>
              <a:t>2020 Accomplishments </a:t>
            </a:r>
            <a:r>
              <a:rPr lang="en-US" sz="1800" b="0" dirty="0"/>
              <a:t>(1/2)</a:t>
            </a:r>
            <a:endParaRPr lang="en-US" sz="1800" dirty="0"/>
          </a:p>
        </p:txBody>
      </p:sp>
      <p:sp>
        <p:nvSpPr>
          <p:cNvPr id="4" name="Content Placeholder 2">
            <a:extLst>
              <a:ext uri="{FF2B5EF4-FFF2-40B4-BE49-F238E27FC236}">
                <a16:creationId xmlns:a16="http://schemas.microsoft.com/office/drawing/2014/main" id="{12C9FD71-BCD0-4869-BFB8-8EE7753B5F4E}"/>
              </a:ext>
            </a:extLst>
          </p:cNvPr>
          <p:cNvSpPr>
            <a:spLocks noGrp="1"/>
          </p:cNvSpPr>
          <p:nvPr>
            <p:ph idx="1"/>
          </p:nvPr>
        </p:nvSpPr>
        <p:spPr>
          <a:xfrm>
            <a:off x="190500" y="1012824"/>
            <a:ext cx="10515600" cy="5235575"/>
          </a:xfrm>
        </p:spPr>
        <p:txBody>
          <a:bodyPr>
            <a:normAutofit fontScale="47500" lnSpcReduction="20000"/>
          </a:bodyPr>
          <a:lstStyle/>
          <a:p>
            <a:pPr>
              <a:lnSpc>
                <a:spcPct val="120000"/>
              </a:lnSpc>
              <a:spcBef>
                <a:spcPts val="400"/>
              </a:spcBef>
            </a:pPr>
            <a:r>
              <a:rPr lang="en-US" sz="4900" dirty="0"/>
              <a:t>Evaluation Plan development in progress</a:t>
            </a:r>
          </a:p>
          <a:p>
            <a:pPr lvl="1">
              <a:lnSpc>
                <a:spcPct val="120000"/>
              </a:lnSpc>
              <a:spcBef>
                <a:spcPts val="400"/>
              </a:spcBef>
            </a:pPr>
            <a:r>
              <a:rPr lang="en-US" sz="4000" dirty="0"/>
              <a:t>Completed Short- and Long-Term Evaluation Model</a:t>
            </a:r>
          </a:p>
          <a:p>
            <a:pPr lvl="1">
              <a:lnSpc>
                <a:spcPct val="120000"/>
              </a:lnSpc>
              <a:spcBef>
                <a:spcPts val="400"/>
              </a:spcBef>
            </a:pPr>
            <a:r>
              <a:rPr lang="en-US" sz="4000" dirty="0"/>
              <a:t>Completed Short Term Evaluation Plan</a:t>
            </a:r>
          </a:p>
          <a:p>
            <a:pPr lvl="1">
              <a:lnSpc>
                <a:spcPct val="120000"/>
              </a:lnSpc>
              <a:spcBef>
                <a:spcPts val="400"/>
              </a:spcBef>
            </a:pPr>
            <a:r>
              <a:rPr lang="en-US" sz="4000" dirty="0"/>
              <a:t>Developing requirements for Long Term Evaluation Plan</a:t>
            </a:r>
          </a:p>
          <a:p>
            <a:pPr>
              <a:lnSpc>
                <a:spcPct val="120000"/>
              </a:lnSpc>
              <a:spcBef>
                <a:spcPts val="400"/>
              </a:spcBef>
            </a:pPr>
            <a:r>
              <a:rPr lang="en-US" sz="4900" dirty="0"/>
              <a:t>TEP</a:t>
            </a:r>
          </a:p>
          <a:p>
            <a:pPr lvl="1">
              <a:lnSpc>
                <a:spcPct val="120000"/>
              </a:lnSpc>
              <a:spcBef>
                <a:spcPts val="400"/>
              </a:spcBef>
            </a:pPr>
            <a:r>
              <a:rPr lang="en-US" sz="4000" dirty="0"/>
              <a:t>Held 8 TEP meetings</a:t>
            </a:r>
          </a:p>
          <a:p>
            <a:pPr lvl="1">
              <a:lnSpc>
                <a:spcPct val="120000"/>
              </a:lnSpc>
              <a:spcBef>
                <a:spcPts val="600"/>
              </a:spcBef>
            </a:pPr>
            <a:r>
              <a:rPr lang="en-US" sz="4000" dirty="0" err="1">
                <a:effectLst/>
                <a:latin typeface="+mn-lt"/>
                <a:ea typeface="Calibri" panose="020F0502020204030204" pitchFamily="34" charset="0"/>
              </a:rPr>
              <a:t>StayHome.App</a:t>
            </a:r>
            <a:r>
              <a:rPr lang="en-US" sz="4000" dirty="0">
                <a:effectLst/>
                <a:latin typeface="+mn-lt"/>
                <a:ea typeface="Calibri" panose="020F0502020204030204" pitchFamily="34" charset="0"/>
              </a:rPr>
              <a:t>, eCR Now, Common Data Model Harmonization Phase 2 (CDMH), </a:t>
            </a:r>
            <a:r>
              <a:rPr lang="en-US" sz="4000" dirty="0" err="1">
                <a:effectLst/>
                <a:latin typeface="+mn-lt"/>
                <a:ea typeface="Calibri" panose="020F0502020204030204" pitchFamily="34" charset="0"/>
              </a:rPr>
              <a:t>CodeX</a:t>
            </a:r>
            <a:r>
              <a:rPr lang="en-US" sz="4000" dirty="0">
                <a:effectLst/>
                <a:latin typeface="+mn-lt"/>
                <a:ea typeface="Calibri" panose="020F0502020204030204" pitchFamily="34" charset="0"/>
              </a:rPr>
              <a:t>, MCC </a:t>
            </a:r>
            <a:r>
              <a:rPr lang="en-US" sz="4000" dirty="0" err="1">
                <a:effectLst/>
                <a:latin typeface="+mn-lt"/>
                <a:ea typeface="Calibri" panose="020F0502020204030204" pitchFamily="34" charset="0"/>
              </a:rPr>
              <a:t>eCare</a:t>
            </a:r>
            <a:r>
              <a:rPr lang="en-US" sz="4000" dirty="0">
                <a:effectLst/>
                <a:latin typeface="+mn-lt"/>
                <a:ea typeface="Calibri" panose="020F0502020204030204" pitchFamily="34" charset="0"/>
              </a:rPr>
              <a:t>, Exploring Interoperability Between Electronic Health Records (EHRs) and Electronic Death Reporting System (EDRS) using FHIR, </a:t>
            </a:r>
            <a:r>
              <a:rPr lang="en-US" sz="4000" b="0" dirty="0"/>
              <a:t>The Next Phase of Electronic Birth Defect Reporting (BDR)</a:t>
            </a:r>
            <a:r>
              <a:rPr lang="en-US" sz="4000" b="0" i="1" dirty="0"/>
              <a:t>, </a:t>
            </a:r>
            <a:r>
              <a:rPr lang="en-US" sz="4000" dirty="0"/>
              <a:t>Louisiana Public Health Institute (LPHI) REACHnet Research Use Cases</a:t>
            </a:r>
          </a:p>
          <a:p>
            <a:pPr>
              <a:lnSpc>
                <a:spcPct val="120000"/>
              </a:lnSpc>
              <a:spcBef>
                <a:spcPts val="600"/>
              </a:spcBef>
            </a:pPr>
            <a:r>
              <a:rPr lang="en-US" sz="4400" dirty="0"/>
              <a:t>USCDI</a:t>
            </a:r>
          </a:p>
          <a:p>
            <a:pPr lvl="1">
              <a:lnSpc>
                <a:spcPct val="120000"/>
              </a:lnSpc>
              <a:spcBef>
                <a:spcPts val="600"/>
              </a:spcBef>
            </a:pPr>
            <a:r>
              <a:rPr lang="en-US" sz="4400" dirty="0"/>
              <a:t>Submitted 76 data elements to be considered added to USCDI</a:t>
            </a:r>
          </a:p>
          <a:p>
            <a:pPr lvl="2">
              <a:lnSpc>
                <a:spcPct val="120000"/>
              </a:lnSpc>
              <a:spcBef>
                <a:spcPts val="600"/>
              </a:spcBef>
            </a:pPr>
            <a:r>
              <a:rPr lang="en-US" sz="3600" dirty="0"/>
              <a:t>Including all necessary data as part of the submission</a:t>
            </a:r>
          </a:p>
          <a:p>
            <a:pPr lvl="2">
              <a:lnSpc>
                <a:spcPct val="120000"/>
              </a:lnSpc>
              <a:spcBef>
                <a:spcPts val="600"/>
              </a:spcBef>
            </a:pPr>
            <a:r>
              <a:rPr lang="en-US" sz="3600" dirty="0"/>
              <a:t>Reconciling any comments received from ONC regarding the submission</a:t>
            </a:r>
          </a:p>
          <a:p>
            <a:pPr lvl="1"/>
            <a:endParaRPr lang="en-US" sz="2400" b="0" dirty="0">
              <a:effectLst/>
              <a:latin typeface="+mn-lt"/>
              <a:ea typeface="Calibri" panose="020F0502020204030204" pitchFamily="34" charset="0"/>
            </a:endParaRPr>
          </a:p>
          <a:p>
            <a:pPr lvl="1"/>
            <a:endParaRPr lang="en-US" sz="2400" dirty="0">
              <a:effectLst/>
              <a:latin typeface="+mn-lt"/>
              <a:ea typeface="Calibri" panose="020F0502020204030204" pitchFamily="34" charset="0"/>
            </a:endParaRPr>
          </a:p>
          <a:p>
            <a:pPr lvl="1"/>
            <a:endParaRPr lang="en-US" sz="2400" dirty="0">
              <a:effectLst/>
              <a:latin typeface="+mn-lt"/>
              <a:ea typeface="Calibri" panose="020F0502020204030204" pitchFamily="34" charset="0"/>
            </a:endParaRPr>
          </a:p>
          <a:p>
            <a:pPr lvl="1"/>
            <a:endParaRPr lang="en-US" dirty="0"/>
          </a:p>
        </p:txBody>
      </p:sp>
    </p:spTree>
    <p:extLst>
      <p:ext uri="{BB962C8B-B14F-4D97-AF65-F5344CB8AC3E}">
        <p14:creationId xmlns:p14="http://schemas.microsoft.com/office/powerpoint/2010/main" val="2310078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48357-2B1D-4C33-844B-E0FC3CECC022}"/>
              </a:ext>
            </a:extLst>
          </p:cNvPr>
          <p:cNvSpPr>
            <a:spLocks noGrp="1"/>
          </p:cNvSpPr>
          <p:nvPr>
            <p:ph type="title"/>
          </p:nvPr>
        </p:nvSpPr>
        <p:spPr>
          <a:xfrm>
            <a:off x="561975" y="147637"/>
            <a:ext cx="10515600" cy="1325563"/>
          </a:xfrm>
        </p:spPr>
        <p:txBody>
          <a:bodyPr>
            <a:normAutofit/>
          </a:bodyPr>
          <a:lstStyle/>
          <a:p>
            <a:r>
              <a:rPr lang="en-US" sz="3600" b="0" dirty="0"/>
              <a:t>MedMorph: Deliverables and Artifacts</a:t>
            </a:r>
          </a:p>
        </p:txBody>
      </p:sp>
      <p:graphicFrame>
        <p:nvGraphicFramePr>
          <p:cNvPr id="4" name="Table 4">
            <a:extLst>
              <a:ext uri="{FF2B5EF4-FFF2-40B4-BE49-F238E27FC236}">
                <a16:creationId xmlns:a16="http://schemas.microsoft.com/office/drawing/2014/main" id="{62A048D1-A96C-482F-92FF-C9064DF46B65}"/>
              </a:ext>
            </a:extLst>
          </p:cNvPr>
          <p:cNvGraphicFramePr>
            <a:graphicFrameLocks noGrp="1"/>
          </p:cNvGraphicFramePr>
          <p:nvPr>
            <p:extLst>
              <p:ext uri="{D42A27DB-BD31-4B8C-83A1-F6EECF244321}">
                <p14:modId xmlns:p14="http://schemas.microsoft.com/office/powerpoint/2010/main" val="859549465"/>
              </p:ext>
            </p:extLst>
          </p:nvPr>
        </p:nvGraphicFramePr>
        <p:xfrm>
          <a:off x="561975" y="1473200"/>
          <a:ext cx="11068050" cy="3845560"/>
        </p:xfrm>
        <a:graphic>
          <a:graphicData uri="http://schemas.openxmlformats.org/drawingml/2006/table">
            <a:tbl>
              <a:tblPr firstRow="1" bandRow="1">
                <a:tableStyleId>{5C22544A-7EE6-4342-B048-85BDC9FD1C3A}</a:tableStyleId>
              </a:tblPr>
              <a:tblGrid>
                <a:gridCol w="5534025">
                  <a:extLst>
                    <a:ext uri="{9D8B030D-6E8A-4147-A177-3AD203B41FA5}">
                      <a16:colId xmlns:a16="http://schemas.microsoft.com/office/drawing/2014/main" val="638732863"/>
                    </a:ext>
                  </a:extLst>
                </a:gridCol>
                <a:gridCol w="5534025">
                  <a:extLst>
                    <a:ext uri="{9D8B030D-6E8A-4147-A177-3AD203B41FA5}">
                      <a16:colId xmlns:a16="http://schemas.microsoft.com/office/drawing/2014/main" val="618982031"/>
                    </a:ext>
                  </a:extLst>
                </a:gridCol>
              </a:tblGrid>
              <a:tr h="370840">
                <a:tc>
                  <a:txBody>
                    <a:bodyPr/>
                    <a:lstStyle/>
                    <a:p>
                      <a:r>
                        <a:rPr lang="en-US" dirty="0"/>
                        <a:t>Artifact</a:t>
                      </a:r>
                    </a:p>
                  </a:txBody>
                  <a:tcPr/>
                </a:tc>
                <a:tc>
                  <a:txBody>
                    <a:bodyPr/>
                    <a:lstStyle/>
                    <a:p>
                      <a:r>
                        <a:rPr lang="en-US" dirty="0"/>
                        <a:t>Location</a:t>
                      </a:r>
                    </a:p>
                  </a:txBody>
                  <a:tcPr/>
                </a:tc>
                <a:extLst>
                  <a:ext uri="{0D108BD9-81ED-4DB2-BD59-A6C34878D82A}">
                    <a16:rowId xmlns:a16="http://schemas.microsoft.com/office/drawing/2014/main" val="1408389673"/>
                  </a:ext>
                </a:extLst>
              </a:tr>
              <a:tr h="370840">
                <a:tc>
                  <a:txBody>
                    <a:bodyPr/>
                    <a:lstStyle/>
                    <a:p>
                      <a:r>
                        <a:rPr lang="en-US" dirty="0"/>
                        <a:t>Reference Architecture Confluence Page</a:t>
                      </a:r>
                    </a:p>
                  </a:txBody>
                  <a:tcPr/>
                </a:tc>
                <a:tc>
                  <a:txBody>
                    <a:bodyPr/>
                    <a:lstStyle/>
                    <a:p>
                      <a:r>
                        <a:rPr lang="en-US" dirty="0">
                          <a:hlinkClick r:id="rId2"/>
                        </a:rPr>
                        <a:t>https://carradora.atlassian.net/wiki/spaces/MedMorph/pages/545914881/Reference+Architecture+Document</a:t>
                      </a:r>
                      <a:endParaRPr lang="en-US" dirty="0"/>
                    </a:p>
                  </a:txBody>
                  <a:tcPr/>
                </a:tc>
                <a:extLst>
                  <a:ext uri="{0D108BD9-81ED-4DB2-BD59-A6C34878D82A}">
                    <a16:rowId xmlns:a16="http://schemas.microsoft.com/office/drawing/2014/main" val="3239695677"/>
                  </a:ext>
                </a:extLst>
              </a:tr>
              <a:tr h="370840">
                <a:tc>
                  <a:txBody>
                    <a:bodyPr/>
                    <a:lstStyle/>
                    <a:p>
                      <a:r>
                        <a:rPr lang="en-US" dirty="0"/>
                        <a:t>Health Care Survey Use Case Confluence Page</a:t>
                      </a:r>
                    </a:p>
                  </a:txBody>
                  <a:tcPr/>
                </a:tc>
                <a:tc>
                  <a:txBody>
                    <a:bodyPr/>
                    <a:lstStyle/>
                    <a:p>
                      <a:r>
                        <a:rPr lang="en-US" dirty="0">
                          <a:hlinkClick r:id="rId3"/>
                        </a:rPr>
                        <a:t>https://carradora.atlassian.net/wiki/spaces/MedMorph/pages/692060180/Health+Care+Survey+Use+Case+-+DRAFT</a:t>
                      </a:r>
                      <a:endParaRPr lang="en-US" dirty="0"/>
                    </a:p>
                  </a:txBody>
                  <a:tcPr/>
                </a:tc>
                <a:extLst>
                  <a:ext uri="{0D108BD9-81ED-4DB2-BD59-A6C34878D82A}">
                    <a16:rowId xmlns:a16="http://schemas.microsoft.com/office/drawing/2014/main" val="4037507156"/>
                  </a:ext>
                </a:extLst>
              </a:tr>
              <a:tr h="370840">
                <a:tc>
                  <a:txBody>
                    <a:bodyPr/>
                    <a:lstStyle/>
                    <a:p>
                      <a:r>
                        <a:rPr lang="en-US" dirty="0"/>
                        <a:t>Hepatitis C Use Case Confluence Page</a:t>
                      </a:r>
                    </a:p>
                  </a:txBody>
                  <a:tcPr/>
                </a:tc>
                <a:tc>
                  <a:txBody>
                    <a:bodyPr/>
                    <a:lstStyle/>
                    <a:p>
                      <a:r>
                        <a:rPr lang="en-US" dirty="0">
                          <a:hlinkClick r:id="rId4"/>
                        </a:rPr>
                        <a:t>https://carradora.atlassian.net/wiki/spaces/MedMorph/pages/694452251/Hepatitis+C+Use+Case+-+DRAFT</a:t>
                      </a:r>
                      <a:endParaRPr lang="en-US" dirty="0"/>
                    </a:p>
                  </a:txBody>
                  <a:tcPr/>
                </a:tc>
                <a:extLst>
                  <a:ext uri="{0D108BD9-81ED-4DB2-BD59-A6C34878D82A}">
                    <a16:rowId xmlns:a16="http://schemas.microsoft.com/office/drawing/2014/main" val="1497786516"/>
                  </a:ext>
                </a:extLst>
              </a:tr>
              <a:tr h="370840">
                <a:tc>
                  <a:txBody>
                    <a:bodyPr/>
                    <a:lstStyle/>
                    <a:p>
                      <a:r>
                        <a:rPr lang="en-US" dirty="0"/>
                        <a:t>Cancer Use Case Confluence Page</a:t>
                      </a:r>
                    </a:p>
                  </a:txBody>
                  <a:tcPr/>
                </a:tc>
                <a:tc>
                  <a:txBody>
                    <a:bodyPr/>
                    <a:lstStyle/>
                    <a:p>
                      <a:r>
                        <a:rPr lang="en-US" dirty="0">
                          <a:hlinkClick r:id="rId5"/>
                        </a:rPr>
                        <a:t>https://carradora.atlassian.net/wiki/spaces/MedMorph/pages/699990019/Cancer+Use+Case+-+DRAFT</a:t>
                      </a:r>
                      <a:endParaRPr lang="en-US" dirty="0"/>
                    </a:p>
                  </a:txBody>
                  <a:tcPr/>
                </a:tc>
                <a:extLst>
                  <a:ext uri="{0D108BD9-81ED-4DB2-BD59-A6C34878D82A}">
                    <a16:rowId xmlns:a16="http://schemas.microsoft.com/office/drawing/2014/main" val="1236035643"/>
                  </a:ext>
                </a:extLst>
              </a:tr>
              <a:tr h="370840">
                <a:tc>
                  <a:txBody>
                    <a:bodyPr/>
                    <a:lstStyle/>
                    <a:p>
                      <a:r>
                        <a:rPr lang="en-US" dirty="0"/>
                        <a:t>Research Use Case Confluence Page</a:t>
                      </a:r>
                    </a:p>
                  </a:txBody>
                  <a:tcPr/>
                </a:tc>
                <a:tc>
                  <a:txBody>
                    <a:bodyPr/>
                    <a:lstStyle/>
                    <a:p>
                      <a:r>
                        <a:rPr lang="en-US" dirty="0">
                          <a:hlinkClick r:id="rId6"/>
                        </a:rPr>
                        <a:t>https://carradora.atlassian.net/wiki/spaces/MedMorph/pages/858980359/Research+Use+Case+-+DRAFT</a:t>
                      </a:r>
                      <a:r>
                        <a:rPr lang="en-US" dirty="0"/>
                        <a:t> </a:t>
                      </a:r>
                    </a:p>
                  </a:txBody>
                  <a:tcPr/>
                </a:tc>
                <a:extLst>
                  <a:ext uri="{0D108BD9-81ED-4DB2-BD59-A6C34878D82A}">
                    <a16:rowId xmlns:a16="http://schemas.microsoft.com/office/drawing/2014/main" val="273287042"/>
                  </a:ext>
                </a:extLst>
              </a:tr>
            </a:tbl>
          </a:graphicData>
        </a:graphic>
      </p:graphicFrame>
    </p:spTree>
    <p:extLst>
      <p:ext uri="{BB962C8B-B14F-4D97-AF65-F5344CB8AC3E}">
        <p14:creationId xmlns:p14="http://schemas.microsoft.com/office/powerpoint/2010/main" val="1285990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8F117-D22F-48C2-B3E1-3883FC0B7F09}"/>
              </a:ext>
            </a:extLst>
          </p:cNvPr>
          <p:cNvSpPr>
            <a:spLocks noGrp="1"/>
          </p:cNvSpPr>
          <p:nvPr>
            <p:ph type="title"/>
          </p:nvPr>
        </p:nvSpPr>
        <p:spPr>
          <a:xfrm>
            <a:off x="361121" y="338621"/>
            <a:ext cx="10515600" cy="1325563"/>
          </a:xfrm>
        </p:spPr>
        <p:txBody>
          <a:bodyPr>
            <a:normAutofit/>
          </a:bodyPr>
          <a:lstStyle/>
          <a:p>
            <a:r>
              <a:rPr lang="en-US" sz="3600" b="0" dirty="0"/>
              <a:t>Next Steps – Plans for 2021</a:t>
            </a:r>
          </a:p>
        </p:txBody>
      </p:sp>
      <p:sp>
        <p:nvSpPr>
          <p:cNvPr id="3" name="Content Placeholder 2">
            <a:extLst>
              <a:ext uri="{FF2B5EF4-FFF2-40B4-BE49-F238E27FC236}">
                <a16:creationId xmlns:a16="http://schemas.microsoft.com/office/drawing/2014/main" id="{B7BBC1BD-52E9-4A0C-9D2F-F2A4CD588E01}"/>
              </a:ext>
            </a:extLst>
          </p:cNvPr>
          <p:cNvSpPr>
            <a:spLocks noGrp="1"/>
          </p:cNvSpPr>
          <p:nvPr>
            <p:ph idx="1"/>
          </p:nvPr>
        </p:nvSpPr>
        <p:spPr>
          <a:xfrm>
            <a:off x="331304" y="1457740"/>
            <a:ext cx="11022496" cy="5400260"/>
          </a:xfrm>
        </p:spPr>
        <p:txBody>
          <a:bodyPr>
            <a:normAutofit lnSpcReduction="10000"/>
          </a:bodyPr>
          <a:lstStyle/>
          <a:p>
            <a:r>
              <a:rPr lang="en-US" dirty="0"/>
              <a:t>Reference Architecture Workgroup</a:t>
            </a:r>
          </a:p>
          <a:p>
            <a:pPr lvl="1"/>
            <a:r>
              <a:rPr lang="en-US" dirty="0"/>
              <a:t>Will work to get the RA IG ready</a:t>
            </a:r>
          </a:p>
          <a:p>
            <a:pPr lvl="1"/>
            <a:r>
              <a:rPr lang="en-US" dirty="0"/>
              <a:t>Monitor incoming ballot comments</a:t>
            </a:r>
          </a:p>
          <a:p>
            <a:pPr lvl="1"/>
            <a:r>
              <a:rPr lang="en-US" dirty="0"/>
              <a:t>Work with the RA WG to review comments and draft formal dispositions </a:t>
            </a:r>
          </a:p>
          <a:p>
            <a:r>
              <a:rPr lang="en-US" dirty="0"/>
              <a:t>Use Cases Workgroup</a:t>
            </a:r>
          </a:p>
          <a:p>
            <a:pPr lvl="1"/>
            <a:r>
              <a:rPr lang="en-US" dirty="0"/>
              <a:t>We will convene as needed until February</a:t>
            </a:r>
          </a:p>
          <a:p>
            <a:pPr lvl="2"/>
            <a:r>
              <a:rPr lang="en-US" sz="2200" dirty="0"/>
              <a:t>Update use cases with additional data elements or ballot comments</a:t>
            </a:r>
          </a:p>
          <a:p>
            <a:pPr lvl="2"/>
            <a:r>
              <a:rPr lang="en-US" sz="2200" dirty="0"/>
              <a:t>Monitor IG ballot comments that are Use Case specific </a:t>
            </a:r>
          </a:p>
          <a:p>
            <a:pPr lvl="3"/>
            <a:r>
              <a:rPr lang="en-US" sz="2000" dirty="0"/>
              <a:t>Draft dispositions will be done on the RA WG call - please join the RA WG meetings on Wednesdays to help in drafting dispositions </a:t>
            </a:r>
          </a:p>
          <a:p>
            <a:pPr lvl="1"/>
            <a:r>
              <a:rPr lang="en-US" dirty="0"/>
              <a:t>Starting in February 2021 - Develop the Use Case Content Implementation Guides</a:t>
            </a:r>
          </a:p>
          <a:p>
            <a:r>
              <a:rPr lang="en-US" dirty="0"/>
              <a:t>Evaluation Workgroup</a:t>
            </a:r>
          </a:p>
          <a:p>
            <a:pPr lvl="1"/>
            <a:r>
              <a:rPr lang="en-US" dirty="0"/>
              <a:t>Continue working on Short Term Evaluation Plan</a:t>
            </a:r>
          </a:p>
          <a:p>
            <a:pPr lvl="2"/>
            <a:r>
              <a:rPr lang="en-US" dirty="0"/>
              <a:t>If interested in joining the RA WG calls for draft ballot dispositions, please let Jamie know </a:t>
            </a:r>
          </a:p>
          <a:p>
            <a:pPr lvl="1"/>
            <a:endParaRPr lang="en-US" dirty="0"/>
          </a:p>
          <a:p>
            <a:pPr marL="457200" lvl="1" indent="0">
              <a:buNone/>
            </a:pPr>
            <a:endParaRPr lang="en-US" dirty="0"/>
          </a:p>
        </p:txBody>
      </p:sp>
    </p:spTree>
    <p:extLst>
      <p:ext uri="{BB962C8B-B14F-4D97-AF65-F5344CB8AC3E}">
        <p14:creationId xmlns:p14="http://schemas.microsoft.com/office/powerpoint/2010/main" val="2269228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Closing</a:t>
            </a: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1052019"/>
          </a:xfrm>
        </p:spPr>
        <p:txBody>
          <a:bodyPr/>
          <a:lstStyle/>
          <a:p>
            <a:pPr algn="l"/>
            <a:r>
              <a:rPr lang="en-US" dirty="0"/>
              <a:t>Wendy</a:t>
            </a:r>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597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3771-479B-4440-B2A7-86E792FB0EE6}"/>
              </a:ext>
            </a:extLst>
          </p:cNvPr>
          <p:cNvSpPr>
            <a:spLocks noGrp="1"/>
          </p:cNvSpPr>
          <p:nvPr>
            <p:ph type="title"/>
          </p:nvPr>
        </p:nvSpPr>
        <p:spPr/>
        <p:txBody>
          <a:bodyPr/>
          <a:lstStyle/>
          <a:p>
            <a:r>
              <a:rPr lang="en-US" dirty="0"/>
              <a:t>Upcoming MedMorph Meetings</a:t>
            </a:r>
          </a:p>
        </p:txBody>
      </p:sp>
      <p:sp>
        <p:nvSpPr>
          <p:cNvPr id="3" name="Content Placeholder 2">
            <a:extLst>
              <a:ext uri="{FF2B5EF4-FFF2-40B4-BE49-F238E27FC236}">
                <a16:creationId xmlns:a16="http://schemas.microsoft.com/office/drawing/2014/main" id="{1863E1D0-A7F5-4A2E-9459-7524CBCBD317}"/>
              </a:ext>
            </a:extLst>
          </p:cNvPr>
          <p:cNvSpPr>
            <a:spLocks noGrp="1"/>
          </p:cNvSpPr>
          <p:nvPr>
            <p:ph idx="1"/>
          </p:nvPr>
        </p:nvSpPr>
        <p:spPr/>
        <p:txBody>
          <a:bodyPr>
            <a:normAutofit/>
          </a:bodyPr>
          <a:lstStyle/>
          <a:p>
            <a:r>
              <a:rPr lang="en-US" dirty="0">
                <a:solidFill>
                  <a:srgbClr val="0070C0"/>
                </a:solidFill>
              </a:rPr>
              <a:t>Next Full TEP Meeting</a:t>
            </a:r>
          </a:p>
          <a:p>
            <a:pPr lvl="1"/>
            <a:r>
              <a:rPr lang="en-US" dirty="0"/>
              <a:t>Tuesday January 19, 2021, 3-4 pm ET / 2-3pm CT / 1-2 pm MT / 12-1 pm PT</a:t>
            </a:r>
          </a:p>
          <a:p>
            <a:r>
              <a:rPr lang="en-US" dirty="0">
                <a:solidFill>
                  <a:srgbClr val="0070C0"/>
                </a:solidFill>
              </a:rPr>
              <a:t>Reference Architecture Workgroup (Weekly)</a:t>
            </a:r>
          </a:p>
          <a:p>
            <a:pPr lvl="1"/>
            <a:r>
              <a:rPr lang="en-US" dirty="0"/>
              <a:t>Resume January 6, 2021 - Wednesdays @ 1-2pm ET / 12-1pm CT / 11am-12pm MT / 10-11am PT</a:t>
            </a:r>
          </a:p>
          <a:p>
            <a:r>
              <a:rPr lang="en-US" dirty="0">
                <a:solidFill>
                  <a:srgbClr val="0070C0"/>
                </a:solidFill>
              </a:rPr>
              <a:t>Consolidated Use Case Workgroups (Weekly)</a:t>
            </a:r>
          </a:p>
          <a:p>
            <a:pPr lvl="1"/>
            <a:r>
              <a:rPr lang="en-US" dirty="0"/>
              <a:t>Next Meeting TBD January 2021 - Thursdays @ 12-1pm ET / 11-12 am CT / 10am-11 am MT / 9-10 am PT</a:t>
            </a:r>
          </a:p>
          <a:p>
            <a:r>
              <a:rPr lang="en-US" dirty="0">
                <a:solidFill>
                  <a:srgbClr val="0070C0"/>
                </a:solidFill>
              </a:rPr>
              <a:t>Evaluation Workgroup </a:t>
            </a:r>
          </a:p>
          <a:p>
            <a:pPr lvl="1"/>
            <a:r>
              <a:rPr lang="en-US" dirty="0"/>
              <a:t>Thursdays @ 10 -11 am ET/ 9-10 am CT/ 8-9 am MT/ 7-8 am PT</a:t>
            </a:r>
          </a:p>
          <a:p>
            <a:pPr lvl="1"/>
            <a:endParaRPr lang="en-US" dirty="0"/>
          </a:p>
          <a:p>
            <a:endParaRPr lang="en-US" dirty="0"/>
          </a:p>
          <a:p>
            <a:endParaRPr lang="en-US" dirty="0"/>
          </a:p>
        </p:txBody>
      </p:sp>
    </p:spTree>
    <p:extLst>
      <p:ext uri="{BB962C8B-B14F-4D97-AF65-F5344CB8AC3E}">
        <p14:creationId xmlns:p14="http://schemas.microsoft.com/office/powerpoint/2010/main" val="4006894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86105-5F9D-480F-8290-F12D673E69A9}"/>
              </a:ext>
            </a:extLst>
          </p:cNvPr>
          <p:cNvSpPr>
            <a:spLocks noGrp="1"/>
          </p:cNvSpPr>
          <p:nvPr>
            <p:ph type="title"/>
          </p:nvPr>
        </p:nvSpPr>
        <p:spPr>
          <a:xfrm>
            <a:off x="232064" y="11689"/>
            <a:ext cx="10515600" cy="1325563"/>
          </a:xfrm>
        </p:spPr>
        <p:txBody>
          <a:bodyPr>
            <a:normAutofit/>
          </a:bodyPr>
          <a:lstStyle/>
          <a:p>
            <a:r>
              <a:rPr lang="en-US" sz="3600" b="0" dirty="0"/>
              <a:t>Contacts</a:t>
            </a:r>
          </a:p>
        </p:txBody>
      </p:sp>
      <p:sp>
        <p:nvSpPr>
          <p:cNvPr id="3" name="Content Placeholder 2">
            <a:extLst>
              <a:ext uri="{FF2B5EF4-FFF2-40B4-BE49-F238E27FC236}">
                <a16:creationId xmlns:a16="http://schemas.microsoft.com/office/drawing/2014/main" id="{F1FCCA8F-DB0B-4AB2-A890-E69E3EFC86E0}"/>
              </a:ext>
            </a:extLst>
          </p:cNvPr>
          <p:cNvSpPr>
            <a:spLocks noGrp="1"/>
          </p:cNvSpPr>
          <p:nvPr>
            <p:ph idx="1"/>
          </p:nvPr>
        </p:nvSpPr>
        <p:spPr>
          <a:xfrm>
            <a:off x="232064" y="1212561"/>
            <a:ext cx="11634354" cy="5520748"/>
          </a:xfrm>
        </p:spPr>
        <p:txBody>
          <a:bodyPr>
            <a:normAutofit/>
          </a:bodyPr>
          <a:lstStyle/>
          <a:p>
            <a:pPr marL="0" indent="0">
              <a:buNone/>
            </a:pPr>
            <a:r>
              <a:rPr lang="en-US" sz="2000" dirty="0"/>
              <a:t>CDC Team</a:t>
            </a:r>
          </a:p>
          <a:p>
            <a:pPr lvl="1"/>
            <a:r>
              <a:rPr lang="en-US" sz="1800" dirty="0"/>
              <a:t>Maria Michaels: </a:t>
            </a:r>
            <a:r>
              <a:rPr lang="en-US" sz="1800" dirty="0">
                <a:hlinkClick r:id="rId2"/>
              </a:rPr>
              <a:t>ktx2@cdc.gov</a:t>
            </a:r>
            <a:r>
              <a:rPr lang="en-US" sz="1800" dirty="0"/>
              <a:t> </a:t>
            </a:r>
          </a:p>
          <a:p>
            <a:pPr lvl="1"/>
            <a:r>
              <a:rPr lang="en-US" sz="1800" dirty="0"/>
              <a:t>Wendy Blumenthal: </a:t>
            </a:r>
            <a:r>
              <a:rPr lang="en-US" sz="1800" dirty="0">
                <a:hlinkClick r:id="rId3"/>
              </a:rPr>
              <a:t>wfb6@cdc.gov</a:t>
            </a:r>
            <a:endParaRPr lang="en-US" sz="1800" dirty="0"/>
          </a:p>
          <a:p>
            <a:pPr lvl="1"/>
            <a:r>
              <a:rPr lang="en-US" sz="1800" dirty="0"/>
              <a:t>Arun Srinivasan: </a:t>
            </a:r>
            <a:r>
              <a:rPr lang="en-US" sz="1800" dirty="0">
                <a:hlinkClick r:id="rId4"/>
              </a:rPr>
              <a:t>fos2@cdc.gov</a:t>
            </a:r>
            <a:endParaRPr lang="en-US" sz="1800" dirty="0"/>
          </a:p>
          <a:p>
            <a:pPr lvl="1"/>
            <a:r>
              <a:rPr lang="en-US" sz="1800" dirty="0"/>
              <a:t>Syed Sameemuddin: </a:t>
            </a:r>
            <a:r>
              <a:rPr lang="en-US" sz="1800" dirty="0">
                <a:hlinkClick r:id="rId5"/>
              </a:rPr>
              <a:t>puv5@cdc.gov</a:t>
            </a:r>
            <a:endParaRPr lang="en-US" sz="1800" dirty="0"/>
          </a:p>
          <a:p>
            <a:pPr lvl="1"/>
            <a:r>
              <a:rPr lang="en-US" sz="1800" dirty="0"/>
              <a:t>Aaron Harris: </a:t>
            </a:r>
            <a:r>
              <a:rPr lang="en-US" sz="1800" dirty="0">
                <a:hlinkClick r:id="rId6"/>
              </a:rPr>
              <a:t>ieo9@cdc.gov</a:t>
            </a:r>
            <a:endParaRPr lang="en-US" sz="1800" dirty="0"/>
          </a:p>
          <a:p>
            <a:pPr lvl="1"/>
            <a:r>
              <a:rPr lang="en-US" sz="1800" dirty="0"/>
              <a:t>Brian Gugerty: </a:t>
            </a:r>
            <a:r>
              <a:rPr lang="en-US" sz="1800" dirty="0">
                <a:hlinkClick r:id="rId7"/>
              </a:rPr>
              <a:t>vaz6@cdc.gov</a:t>
            </a:r>
            <a:endParaRPr lang="en-US" sz="1800" dirty="0"/>
          </a:p>
          <a:p>
            <a:pPr lvl="1"/>
            <a:r>
              <a:rPr lang="en-US" sz="1800" dirty="0"/>
              <a:t>Cynthia Bush: </a:t>
            </a:r>
            <a:r>
              <a:rPr lang="en-US" sz="1800" dirty="0">
                <a:hlinkClick r:id="rId8"/>
              </a:rPr>
              <a:t>pdz1@cdc.gov</a:t>
            </a:r>
            <a:endParaRPr lang="en-US" sz="1800" dirty="0"/>
          </a:p>
          <a:p>
            <a:pPr marL="0" indent="0">
              <a:buNone/>
            </a:pPr>
            <a:r>
              <a:rPr lang="en-US" sz="2000" dirty="0"/>
              <a:t>TEP Co-Chairs</a:t>
            </a:r>
          </a:p>
          <a:p>
            <a:pPr lvl="1"/>
            <a:r>
              <a:rPr lang="en-US" sz="1800" dirty="0"/>
              <a:t>John Loonsk: </a:t>
            </a:r>
            <a:r>
              <a:rPr lang="en-US" sz="1800" dirty="0">
                <a:hlinkClick r:id="rId9"/>
              </a:rPr>
              <a:t>john.loonsk@jhu.edu</a:t>
            </a:r>
            <a:endParaRPr lang="en-US" sz="1800" dirty="0"/>
          </a:p>
          <a:p>
            <a:pPr lvl="1"/>
            <a:r>
              <a:rPr lang="en-US" sz="1800" dirty="0"/>
              <a:t>Bill Lober: </a:t>
            </a:r>
            <a:r>
              <a:rPr lang="en-US" sz="1800" dirty="0">
                <a:hlinkClick r:id="rId10"/>
              </a:rPr>
              <a:t>lober@uw.edu</a:t>
            </a:r>
            <a:endParaRPr lang="en-US" sz="1800" dirty="0"/>
          </a:p>
          <a:p>
            <a:endParaRPr lang="en-US" sz="2000" dirty="0"/>
          </a:p>
        </p:txBody>
      </p:sp>
      <p:sp>
        <p:nvSpPr>
          <p:cNvPr id="4" name="Content Placeholder 2">
            <a:extLst>
              <a:ext uri="{FF2B5EF4-FFF2-40B4-BE49-F238E27FC236}">
                <a16:creationId xmlns:a16="http://schemas.microsoft.com/office/drawing/2014/main" id="{E169ECA0-F2C7-46E4-81E1-1D6FC2AFB528}"/>
              </a:ext>
            </a:extLst>
          </p:cNvPr>
          <p:cNvSpPr txBox="1">
            <a:spLocks/>
          </p:cNvSpPr>
          <p:nvPr/>
        </p:nvSpPr>
        <p:spPr>
          <a:xfrm>
            <a:off x="5529695" y="1202777"/>
            <a:ext cx="6845877" cy="55207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Technical Leads</a:t>
            </a:r>
          </a:p>
          <a:p>
            <a:pPr lvl="1"/>
            <a:r>
              <a:rPr lang="en-US" sz="1800" dirty="0"/>
              <a:t>Nagesh “Dragon” Bashyam: </a:t>
            </a:r>
            <a:r>
              <a:rPr lang="en-US" sz="1800" dirty="0">
                <a:solidFill>
                  <a:srgbClr val="0070C0"/>
                </a:solidFill>
                <a:hlinkClick r:id="rId11">
                  <a:extLst>
                    <a:ext uri="{A12FA001-AC4F-418D-AE19-62706E023703}">
                      <ahyp:hlinkClr xmlns:ahyp="http://schemas.microsoft.com/office/drawing/2018/hyperlinkcolor" val="tx"/>
                    </a:ext>
                  </a:extLst>
                </a:hlinkClick>
              </a:rPr>
              <a:t>nagesh.bashyam@drajer.com</a:t>
            </a:r>
            <a:r>
              <a:rPr lang="en-US" sz="1800" dirty="0">
                <a:solidFill>
                  <a:srgbClr val="0070C0"/>
                </a:solidFill>
              </a:rPr>
              <a:t> </a:t>
            </a:r>
          </a:p>
          <a:p>
            <a:pPr marL="0" indent="0">
              <a:buFont typeface="Arial" panose="020B0604020202020204" pitchFamily="34" charset="0"/>
              <a:buNone/>
            </a:pPr>
            <a:r>
              <a:rPr lang="en-US" sz="2000" dirty="0"/>
              <a:t>Support Team</a:t>
            </a:r>
          </a:p>
          <a:p>
            <a:pPr lvl="1"/>
            <a:r>
              <a:rPr lang="en-US" sz="1800" dirty="0"/>
              <a:t>Becky Angeles: </a:t>
            </a:r>
            <a:r>
              <a:rPr lang="en-US" sz="1800" dirty="0">
                <a:solidFill>
                  <a:srgbClr val="0070C0"/>
                </a:solidFill>
                <a:hlinkClick r:id="rId12">
                  <a:extLst>
                    <a:ext uri="{A12FA001-AC4F-418D-AE19-62706E023703}">
                      <ahyp:hlinkClr xmlns:ahyp="http://schemas.microsoft.com/office/drawing/2018/hyperlinkcolor" val="tx"/>
                    </a:ext>
                  </a:extLst>
                </a:hlinkClick>
              </a:rPr>
              <a:t>becky.angeles@carradora.com</a:t>
            </a:r>
            <a:r>
              <a:rPr lang="en-US" sz="1800" dirty="0"/>
              <a:t> </a:t>
            </a:r>
          </a:p>
          <a:p>
            <a:pPr lvl="1"/>
            <a:r>
              <a:rPr lang="en-US" sz="1800" dirty="0"/>
              <a:t>Jamie Parker: </a:t>
            </a:r>
            <a:r>
              <a:rPr lang="en-US" sz="1800" dirty="0">
                <a:solidFill>
                  <a:srgbClr val="0070C0"/>
                </a:solidFill>
                <a:hlinkClick r:id="rId13">
                  <a:extLst>
                    <a:ext uri="{A12FA001-AC4F-418D-AE19-62706E023703}">
                      <ahyp:hlinkClr xmlns:ahyp="http://schemas.microsoft.com/office/drawing/2018/hyperlinkcolor" val="tx"/>
                    </a:ext>
                  </a:extLst>
                </a:hlinkClick>
              </a:rPr>
              <a:t>jamie.parker@carradora.com</a:t>
            </a:r>
            <a:r>
              <a:rPr lang="en-US" sz="1800" dirty="0">
                <a:solidFill>
                  <a:srgbClr val="0070C0"/>
                </a:solidFill>
              </a:rPr>
              <a:t> </a:t>
            </a:r>
          </a:p>
          <a:p>
            <a:pPr lvl="1"/>
            <a:r>
              <a:rPr lang="en-US" sz="1800" dirty="0"/>
              <a:t>Kishore Bashyam: </a:t>
            </a:r>
            <a:r>
              <a:rPr lang="en-US" sz="1800" dirty="0">
                <a:solidFill>
                  <a:srgbClr val="0070C0"/>
                </a:solidFill>
                <a:hlinkClick r:id="rId14">
                  <a:extLst>
                    <a:ext uri="{A12FA001-AC4F-418D-AE19-62706E023703}">
                      <ahyp:hlinkClr xmlns:ahyp="http://schemas.microsoft.com/office/drawing/2018/hyperlinkcolor" val="tx"/>
                    </a:ext>
                  </a:extLst>
                </a:hlinkClick>
              </a:rPr>
              <a:t>kishore.bashyam@drajer.com</a:t>
            </a:r>
            <a:endParaRPr lang="en-US" sz="1800" dirty="0">
              <a:solidFill>
                <a:srgbClr val="0070C0"/>
              </a:solidFill>
            </a:endParaRPr>
          </a:p>
          <a:p>
            <a:pPr lvl="1"/>
            <a:r>
              <a:rPr lang="en-US" sz="1800" dirty="0"/>
              <a:t>Mike Flanigan: </a:t>
            </a:r>
            <a:r>
              <a:rPr lang="en-US" sz="1800" dirty="0">
                <a:solidFill>
                  <a:srgbClr val="0070C0"/>
                </a:solidFill>
                <a:hlinkClick r:id="rId15">
                  <a:extLst>
                    <a:ext uri="{A12FA001-AC4F-418D-AE19-62706E023703}">
                      <ahyp:hlinkClr xmlns:ahyp="http://schemas.microsoft.com/office/drawing/2018/hyperlinkcolor" val="tx"/>
                    </a:ext>
                  </a:extLst>
                </a:hlinkClick>
              </a:rPr>
              <a:t>mike.flanigan@carradora.com</a:t>
            </a:r>
            <a:endParaRPr lang="en-US" sz="1800" dirty="0">
              <a:solidFill>
                <a:srgbClr val="0070C0"/>
              </a:solidFill>
            </a:endParaRPr>
          </a:p>
          <a:p>
            <a:pPr marL="0" indent="0">
              <a:buFont typeface="Arial" panose="020B0604020202020204" pitchFamily="34" charset="0"/>
              <a:buNone/>
            </a:pPr>
            <a:r>
              <a:rPr lang="en-US" sz="2000" dirty="0"/>
              <a:t>Technical SME</a:t>
            </a:r>
          </a:p>
          <a:p>
            <a:pPr lvl="1"/>
            <a:r>
              <a:rPr lang="en-US" sz="1800" dirty="0"/>
              <a:t>Brett Marquard: </a:t>
            </a:r>
            <a:r>
              <a:rPr lang="en-US" sz="1800" dirty="0">
                <a:solidFill>
                  <a:srgbClr val="0070C0"/>
                </a:solidFill>
                <a:hlinkClick r:id="rId16">
                  <a:extLst>
                    <a:ext uri="{A12FA001-AC4F-418D-AE19-62706E023703}">
                      <ahyp:hlinkClr xmlns:ahyp="http://schemas.microsoft.com/office/drawing/2018/hyperlinkcolor" val="tx"/>
                    </a:ext>
                  </a:extLst>
                </a:hlinkClick>
              </a:rPr>
              <a:t>brett@waveoneassociates.com</a:t>
            </a:r>
            <a:endParaRPr lang="en-US" sz="1800" dirty="0">
              <a:solidFill>
                <a:srgbClr val="0070C0"/>
              </a:solidFill>
            </a:endParaRPr>
          </a:p>
          <a:p>
            <a:endParaRPr lang="en-US" sz="2000" dirty="0"/>
          </a:p>
        </p:txBody>
      </p:sp>
    </p:spTree>
    <p:extLst>
      <p:ext uri="{BB962C8B-B14F-4D97-AF65-F5344CB8AC3E}">
        <p14:creationId xmlns:p14="http://schemas.microsoft.com/office/powerpoint/2010/main" val="3756491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5CB01-78FB-4D1D-85D3-57E872F332BE}"/>
              </a:ext>
            </a:extLst>
          </p:cNvPr>
          <p:cNvSpPr>
            <a:spLocks noGrp="1"/>
          </p:cNvSpPr>
          <p:nvPr>
            <p:ph type="title"/>
          </p:nvPr>
        </p:nvSpPr>
        <p:spPr/>
        <p:txBody>
          <a:bodyPr>
            <a:normAutofit/>
          </a:bodyPr>
          <a:lstStyle/>
          <a:p>
            <a:r>
              <a:rPr lang="en-US" sz="4000" dirty="0"/>
              <a:t>Appendix A: MedMorph General Information</a:t>
            </a:r>
          </a:p>
        </p:txBody>
      </p:sp>
    </p:spTree>
    <p:extLst>
      <p:ext uri="{BB962C8B-B14F-4D97-AF65-F5344CB8AC3E}">
        <p14:creationId xmlns:p14="http://schemas.microsoft.com/office/powerpoint/2010/main" val="760284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3365236" y="2442999"/>
            <a:ext cx="7718611" cy="1501944"/>
          </a:xfrm>
          <a:prstGeom prst="roundRect">
            <a:avLst>
              <a:gd name="adj" fmla="val 583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srgbClr val="002060"/>
                </a:solidFill>
                <a:latin typeface="Calibri" panose="020F0502020204030204"/>
              </a:rPr>
              <a:t>Agile Development: Iterative Design-Build-Test Cycles (test case: Hepatitis C)</a:t>
            </a:r>
          </a:p>
          <a:p>
            <a:pPr algn="ctr" defTabSz="914377">
              <a:defRPr/>
            </a:pPr>
            <a:endParaRPr lang="en-US" b="1" dirty="0">
              <a:solidFill>
                <a:srgbClr val="002060"/>
              </a:solidFill>
              <a:latin typeface="Calibri" panose="020F0502020204030204"/>
            </a:endParaRPr>
          </a:p>
          <a:p>
            <a:pPr algn="ctr" defTabSz="914377">
              <a:defRPr/>
            </a:pPr>
            <a:endParaRPr lang="en-US" b="1" dirty="0">
              <a:solidFill>
                <a:srgbClr val="002060"/>
              </a:solidFill>
              <a:latin typeface="Calibri" panose="020F0502020204030204"/>
            </a:endParaRPr>
          </a:p>
          <a:p>
            <a:pPr algn="ctr" defTabSz="914377">
              <a:defRPr/>
            </a:pPr>
            <a:endParaRPr lang="en-US" b="1" dirty="0">
              <a:solidFill>
                <a:srgbClr val="002060"/>
              </a:solidFill>
              <a:latin typeface="Calibri" panose="020F0502020204030204"/>
            </a:endParaRPr>
          </a:p>
          <a:p>
            <a:pPr algn="ctr" defTabSz="914377">
              <a:defRPr/>
            </a:pPr>
            <a:endParaRPr lang="en-US" b="1" dirty="0">
              <a:solidFill>
                <a:srgbClr val="002060"/>
              </a:solidFill>
              <a:effectLst>
                <a:outerShdw blurRad="38100" dist="38100" dir="2700000" algn="tl">
                  <a:srgbClr val="000000">
                    <a:alpha val="43137"/>
                  </a:srgbClr>
                </a:outerShdw>
              </a:effectLst>
              <a:latin typeface="Calibri" panose="020F0502020204030204"/>
            </a:endParaRPr>
          </a:p>
        </p:txBody>
      </p:sp>
      <p:sp>
        <p:nvSpPr>
          <p:cNvPr id="2" name="Rectangle 1"/>
          <p:cNvSpPr/>
          <p:nvPr/>
        </p:nvSpPr>
        <p:spPr>
          <a:xfrm>
            <a:off x="117057" y="575472"/>
            <a:ext cx="10954355" cy="573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2400" b="1" dirty="0">
                <a:solidFill>
                  <a:prstClr val="white"/>
                </a:solidFill>
                <a:effectLst>
                  <a:outerShdw blurRad="38100" dist="38100" dir="2700000" algn="tl">
                    <a:srgbClr val="000000">
                      <a:alpha val="43137"/>
                    </a:srgbClr>
                  </a:outerShdw>
                </a:effectLst>
                <a:latin typeface="Calibri" panose="020F0502020204030204"/>
              </a:rPr>
              <a:t>Technical Expert Panel:</a:t>
            </a:r>
          </a:p>
          <a:p>
            <a:pPr algn="ctr" defTabSz="914377">
              <a:defRPr/>
            </a:pPr>
            <a:r>
              <a:rPr lang="en-US" sz="1200" b="1" dirty="0">
                <a:solidFill>
                  <a:prstClr val="white"/>
                </a:solidFill>
                <a:latin typeface="Calibri" panose="020F0502020204030204"/>
              </a:rPr>
              <a:t>End Users, Data Recipients, Stakeholders – Including representatives of additional use cases</a:t>
            </a:r>
          </a:p>
        </p:txBody>
      </p:sp>
      <p:sp>
        <p:nvSpPr>
          <p:cNvPr id="8" name="Rounded Rectangle 7"/>
          <p:cNvSpPr/>
          <p:nvPr/>
        </p:nvSpPr>
        <p:spPr>
          <a:xfrm>
            <a:off x="117059" y="1815469"/>
            <a:ext cx="3128165" cy="5558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Fully Modeled Use Cases</a:t>
            </a:r>
          </a:p>
          <a:p>
            <a:pPr algn="ctr" defTabSz="914377">
              <a:defRPr/>
            </a:pPr>
            <a:r>
              <a:rPr lang="en-US" sz="1400" b="1" dirty="0">
                <a:solidFill>
                  <a:prstClr val="white"/>
                </a:solidFill>
                <a:latin typeface="Calibri" panose="020F0502020204030204"/>
              </a:rPr>
              <a:t>Hepatitis C, Cancer, Healthcare Surveys</a:t>
            </a:r>
          </a:p>
        </p:txBody>
      </p:sp>
      <p:sp>
        <p:nvSpPr>
          <p:cNvPr id="9" name="Rounded Rectangle 8"/>
          <p:cNvSpPr/>
          <p:nvPr/>
        </p:nvSpPr>
        <p:spPr>
          <a:xfrm>
            <a:off x="117059" y="2442998"/>
            <a:ext cx="3128165" cy="5558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Technological Strategies</a:t>
            </a:r>
          </a:p>
          <a:p>
            <a:pPr algn="ctr" defTabSz="914377">
              <a:defRPr/>
            </a:pPr>
            <a:r>
              <a:rPr lang="en-US" sz="1400" b="1" dirty="0">
                <a:solidFill>
                  <a:prstClr val="white"/>
                </a:solidFill>
                <a:latin typeface="Calibri" panose="020F0502020204030204"/>
              </a:rPr>
              <a:t>To develop scalable and extensible application</a:t>
            </a:r>
          </a:p>
        </p:txBody>
      </p:sp>
      <p:sp>
        <p:nvSpPr>
          <p:cNvPr id="10" name="Rounded Rectangle 9"/>
          <p:cNvSpPr/>
          <p:nvPr/>
        </p:nvSpPr>
        <p:spPr>
          <a:xfrm>
            <a:off x="117058" y="1815469"/>
            <a:ext cx="3219166" cy="55581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Fully Modeled Use Cases</a:t>
            </a:r>
          </a:p>
          <a:p>
            <a:pPr algn="ctr" defTabSz="914377">
              <a:defRPr/>
            </a:pPr>
            <a:r>
              <a:rPr lang="en-US" sz="1200" b="1" dirty="0">
                <a:solidFill>
                  <a:prstClr val="white"/>
                </a:solidFill>
                <a:latin typeface="Calibri" panose="020F0502020204030204"/>
              </a:rPr>
              <a:t>Hepatitis C, Cancer, Healthcare Surveys</a:t>
            </a:r>
          </a:p>
        </p:txBody>
      </p:sp>
      <p:sp>
        <p:nvSpPr>
          <p:cNvPr id="11" name="Rounded Rectangle 10"/>
          <p:cNvSpPr/>
          <p:nvPr/>
        </p:nvSpPr>
        <p:spPr>
          <a:xfrm>
            <a:off x="117058" y="2442998"/>
            <a:ext cx="3248178" cy="55581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Technological Strategies</a:t>
            </a:r>
          </a:p>
          <a:p>
            <a:pPr algn="ctr" defTabSz="914377">
              <a:defRPr/>
            </a:pPr>
            <a:r>
              <a:rPr lang="en-US" sz="1200" b="1" dirty="0">
                <a:solidFill>
                  <a:prstClr val="white"/>
                </a:solidFill>
                <a:latin typeface="Calibri" panose="020F0502020204030204"/>
              </a:rPr>
              <a:t>To develop scalable and extensible architecture</a:t>
            </a:r>
          </a:p>
        </p:txBody>
      </p:sp>
      <p:grpSp>
        <p:nvGrpSpPr>
          <p:cNvPr id="4" name="Group 3"/>
          <p:cNvGrpSpPr/>
          <p:nvPr/>
        </p:nvGrpSpPr>
        <p:grpSpPr>
          <a:xfrm>
            <a:off x="3352801" y="1815469"/>
            <a:ext cx="7718611" cy="555812"/>
            <a:chOff x="3352800" y="1815468"/>
            <a:chExt cx="7718611" cy="555812"/>
          </a:xfrm>
        </p:grpSpPr>
        <p:sp>
          <p:nvSpPr>
            <p:cNvPr id="12" name="Rounded Rectangle 11"/>
            <p:cNvSpPr/>
            <p:nvPr/>
          </p:nvSpPr>
          <p:spPr>
            <a:xfrm>
              <a:off x="3352800" y="1815468"/>
              <a:ext cx="7718611" cy="55581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Implementation Guides</a:t>
              </a:r>
            </a:p>
            <a:p>
              <a:pPr algn="ctr" defTabSz="914377">
                <a:defRPr/>
              </a:pPr>
              <a:r>
                <a:rPr lang="en-US" sz="1200" b="1" dirty="0">
                  <a:solidFill>
                    <a:prstClr val="white"/>
                  </a:solidFill>
                  <a:latin typeface="Calibri" panose="020F0502020204030204"/>
                </a:rPr>
                <a:t>For general use and for each use case</a:t>
              </a:r>
            </a:p>
          </p:txBody>
        </p:sp>
        <p:sp>
          <p:nvSpPr>
            <p:cNvPr id="74" name="Flowchart: Multidocument 73"/>
            <p:cNvSpPr/>
            <p:nvPr/>
          </p:nvSpPr>
          <p:spPr>
            <a:xfrm>
              <a:off x="3917575" y="1903773"/>
              <a:ext cx="636495" cy="358588"/>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grpSp>
      <p:sp>
        <p:nvSpPr>
          <p:cNvPr id="75" name="Flowchart: Process 74"/>
          <p:cNvSpPr/>
          <p:nvPr/>
        </p:nvSpPr>
        <p:spPr>
          <a:xfrm>
            <a:off x="5012325" y="6400670"/>
            <a:ext cx="6056779" cy="352228"/>
          </a:xfrm>
          <a:prstGeom prst="flowChart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dirty="0">
                <a:solidFill>
                  <a:prstClr val="white"/>
                </a:solidFill>
                <a:latin typeface="Calibri" panose="020F0502020204030204"/>
              </a:rPr>
              <a:t>Measure and Evaluate</a:t>
            </a:r>
          </a:p>
        </p:txBody>
      </p:sp>
      <p:sp>
        <p:nvSpPr>
          <p:cNvPr id="77" name="Rounded Rectangle 76"/>
          <p:cNvSpPr/>
          <p:nvPr/>
        </p:nvSpPr>
        <p:spPr>
          <a:xfrm rot="16200000">
            <a:off x="8535620" y="3169406"/>
            <a:ext cx="6177425" cy="989557"/>
          </a:xfrm>
          <a:prstGeom prst="roundRect">
            <a:avLst>
              <a:gd name="adj" fmla="val 933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PRODUCTS:  </a:t>
            </a:r>
            <a:r>
              <a:rPr lang="en-US" dirty="0">
                <a:solidFill>
                  <a:prstClr val="white"/>
                </a:solidFill>
                <a:latin typeface="Calibri" panose="020F0502020204030204"/>
              </a:rPr>
              <a:t>Reference Architecture, Reference Implementation</a:t>
            </a:r>
          </a:p>
          <a:p>
            <a:pPr algn="ctr" defTabSz="914377">
              <a:defRPr/>
            </a:pPr>
            <a:r>
              <a:rPr lang="en-US" dirty="0">
                <a:solidFill>
                  <a:prstClr val="white"/>
                </a:solidFill>
                <a:latin typeface="Calibri" panose="020F0502020204030204"/>
              </a:rPr>
              <a:t>(Open Source Software) &amp;  Balloted Implementation Guides, Roadmap for Scalability and Sustainability</a:t>
            </a:r>
          </a:p>
        </p:txBody>
      </p:sp>
      <p:sp>
        <p:nvSpPr>
          <p:cNvPr id="66" name="Rectangle 65"/>
          <p:cNvSpPr/>
          <p:nvPr/>
        </p:nvSpPr>
        <p:spPr>
          <a:xfrm>
            <a:off x="126144" y="1195471"/>
            <a:ext cx="10954355" cy="57374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effectLst>
                  <a:outerShdw blurRad="38100" dist="38100" dir="2700000" algn="tl">
                    <a:srgbClr val="000000">
                      <a:alpha val="43137"/>
                    </a:srgbClr>
                  </a:outerShdw>
                </a:effectLst>
                <a:latin typeface="Calibri" panose="020F0502020204030204"/>
              </a:rPr>
              <a:t>Foundation of standards supported by health IT certification (CCDS/USCDI, APIs, FHIR)</a:t>
            </a:r>
            <a:endParaRPr lang="en-US" sz="1051" b="1" dirty="0">
              <a:solidFill>
                <a:prstClr val="white"/>
              </a:solidFill>
              <a:latin typeface="Calibri" panose="020F0502020204030204"/>
            </a:endParaRPr>
          </a:p>
        </p:txBody>
      </p:sp>
      <p:grpSp>
        <p:nvGrpSpPr>
          <p:cNvPr id="20" name="Group 19"/>
          <p:cNvGrpSpPr/>
          <p:nvPr/>
        </p:nvGrpSpPr>
        <p:grpSpPr>
          <a:xfrm>
            <a:off x="270060" y="4016662"/>
            <a:ext cx="3845465" cy="2334703"/>
            <a:chOff x="631512" y="3584623"/>
            <a:chExt cx="3631499" cy="2334702"/>
          </a:xfrm>
        </p:grpSpPr>
        <p:pic>
          <p:nvPicPr>
            <p:cNvPr id="56" name="Picture 5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7195" y="3760869"/>
              <a:ext cx="360965" cy="362813"/>
            </a:xfrm>
            <a:prstGeom prst="rect">
              <a:avLst/>
            </a:prstGeom>
          </p:spPr>
        </p:pic>
        <p:sp>
          <p:nvSpPr>
            <p:cNvPr id="57" name="TextBox 56"/>
            <p:cNvSpPr txBox="1"/>
            <p:nvPr/>
          </p:nvSpPr>
          <p:spPr>
            <a:xfrm>
              <a:off x="1151580" y="3786539"/>
              <a:ext cx="1041300" cy="338554"/>
            </a:xfrm>
            <a:prstGeom prst="rect">
              <a:avLst/>
            </a:prstGeom>
            <a:noFill/>
          </p:spPr>
          <p:txBody>
            <a:bodyPr wrap="square" rtlCol="0">
              <a:spAutoFit/>
            </a:bodyPr>
            <a:lstStyle/>
            <a:p>
              <a:pPr defTabSz="914377">
                <a:defRPr/>
              </a:pPr>
              <a:r>
                <a:rPr lang="en-US" sz="1600" dirty="0">
                  <a:solidFill>
                    <a:prstClr val="black"/>
                  </a:solidFill>
                  <a:latin typeface="Calibri" panose="020F0502020204030204"/>
                </a:rPr>
                <a:t>Software</a:t>
              </a:r>
            </a:p>
          </p:txBody>
        </p:sp>
        <p:sp>
          <p:nvSpPr>
            <p:cNvPr id="58" name="TextBox 57"/>
            <p:cNvSpPr txBox="1"/>
            <p:nvPr/>
          </p:nvSpPr>
          <p:spPr>
            <a:xfrm>
              <a:off x="1184218" y="4202586"/>
              <a:ext cx="1921904" cy="338554"/>
            </a:xfrm>
            <a:prstGeom prst="rect">
              <a:avLst/>
            </a:prstGeom>
            <a:noFill/>
          </p:spPr>
          <p:txBody>
            <a:bodyPr wrap="square" rtlCol="0">
              <a:spAutoFit/>
            </a:bodyPr>
            <a:lstStyle/>
            <a:p>
              <a:pPr defTabSz="914377">
                <a:defRPr/>
              </a:pPr>
              <a:r>
                <a:rPr lang="en-US" sz="1600" dirty="0">
                  <a:solidFill>
                    <a:prstClr val="black"/>
                  </a:solidFill>
                  <a:latin typeface="Calibri" panose="020F0502020204030204"/>
                </a:rPr>
                <a:t>Clinical organization</a:t>
              </a:r>
            </a:p>
          </p:txBody>
        </p:sp>
        <p:sp>
          <p:nvSpPr>
            <p:cNvPr id="59" name="TextBox 58"/>
            <p:cNvSpPr txBox="1"/>
            <p:nvPr/>
          </p:nvSpPr>
          <p:spPr>
            <a:xfrm>
              <a:off x="1182229" y="4620973"/>
              <a:ext cx="1438465" cy="338554"/>
            </a:xfrm>
            <a:prstGeom prst="rect">
              <a:avLst/>
            </a:prstGeom>
            <a:noFill/>
          </p:spPr>
          <p:txBody>
            <a:bodyPr wrap="square" rtlCol="0">
              <a:spAutoFit/>
            </a:bodyPr>
            <a:lstStyle/>
            <a:p>
              <a:pPr defTabSz="914377">
                <a:defRPr/>
              </a:pPr>
              <a:r>
                <a:rPr lang="en-US" sz="1600" dirty="0">
                  <a:solidFill>
                    <a:prstClr val="black"/>
                  </a:solidFill>
                  <a:latin typeface="Calibri" panose="020F0502020204030204"/>
                </a:rPr>
                <a:t>EHR platform</a:t>
              </a:r>
            </a:p>
          </p:txBody>
        </p:sp>
        <p:grpSp>
          <p:nvGrpSpPr>
            <p:cNvPr id="72" name="Group 71"/>
            <p:cNvGrpSpPr/>
            <p:nvPr/>
          </p:nvGrpSpPr>
          <p:grpSpPr>
            <a:xfrm>
              <a:off x="839510" y="4209488"/>
              <a:ext cx="312072" cy="291609"/>
              <a:chOff x="162559" y="5670817"/>
              <a:chExt cx="313670" cy="291609"/>
            </a:xfrm>
          </p:grpSpPr>
          <p:sp>
            <p:nvSpPr>
              <p:cNvPr id="60" name="Rectangle 59"/>
              <p:cNvSpPr/>
              <p:nvPr/>
            </p:nvSpPr>
            <p:spPr>
              <a:xfrm>
                <a:off x="162559" y="5670817"/>
                <a:ext cx="313670" cy="2916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prstClr val="white"/>
                  </a:solidFill>
                  <a:latin typeface="Calibri" panose="020F0502020204030204"/>
                </a:endParaRPr>
              </a:p>
            </p:txBody>
          </p:sp>
          <p:sp>
            <p:nvSpPr>
              <p:cNvPr id="61" name="Cross 60"/>
              <p:cNvSpPr/>
              <p:nvPr/>
            </p:nvSpPr>
            <p:spPr>
              <a:xfrm>
                <a:off x="231572" y="5733834"/>
                <a:ext cx="201952" cy="17750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prstClr val="white"/>
                  </a:solidFill>
                  <a:latin typeface="Calibri" panose="020F0502020204030204"/>
                </a:endParaRPr>
              </a:p>
            </p:txBody>
          </p:sp>
        </p:grpSp>
        <p:sp>
          <p:nvSpPr>
            <p:cNvPr id="62" name="Flowchart: Magnetic Disk 61"/>
            <p:cNvSpPr/>
            <p:nvPr/>
          </p:nvSpPr>
          <p:spPr>
            <a:xfrm>
              <a:off x="863022" y="4657723"/>
              <a:ext cx="288560" cy="295835"/>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prstClr val="white"/>
                </a:solidFill>
                <a:latin typeface="Calibri" panose="020F0502020204030204"/>
              </a:endParaRPr>
            </a:p>
          </p:txBody>
        </p:sp>
        <p:sp>
          <p:nvSpPr>
            <p:cNvPr id="3" name="Rectangle 2"/>
            <p:cNvSpPr/>
            <p:nvPr/>
          </p:nvSpPr>
          <p:spPr>
            <a:xfrm>
              <a:off x="631512" y="3584623"/>
              <a:ext cx="3631499" cy="23347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5" name="Flowchart: Connector 4"/>
            <p:cNvSpPr/>
            <p:nvPr/>
          </p:nvSpPr>
          <p:spPr>
            <a:xfrm>
              <a:off x="863623" y="5107134"/>
              <a:ext cx="287959" cy="25924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68" name="TextBox 67"/>
            <p:cNvSpPr txBox="1"/>
            <p:nvPr/>
          </p:nvSpPr>
          <p:spPr>
            <a:xfrm>
              <a:off x="1184994" y="5034677"/>
              <a:ext cx="3022522" cy="830997"/>
            </a:xfrm>
            <a:prstGeom prst="rect">
              <a:avLst/>
            </a:prstGeom>
            <a:noFill/>
          </p:spPr>
          <p:txBody>
            <a:bodyPr wrap="square" rtlCol="0">
              <a:spAutoFit/>
            </a:bodyPr>
            <a:lstStyle/>
            <a:p>
              <a:pPr defTabSz="914377">
                <a:defRPr/>
              </a:pPr>
              <a:r>
                <a:rPr lang="en-US" sz="1600" dirty="0">
                  <a:solidFill>
                    <a:prstClr val="black"/>
                  </a:solidFill>
                  <a:latin typeface="Calibri" panose="020F0502020204030204"/>
                </a:rPr>
                <a:t>Other testing partners (e.g., public health departments, registries, health IT developers, etc.)</a:t>
              </a:r>
            </a:p>
          </p:txBody>
        </p:sp>
      </p:grpSp>
      <p:grpSp>
        <p:nvGrpSpPr>
          <p:cNvPr id="6" name="Group 5"/>
          <p:cNvGrpSpPr/>
          <p:nvPr/>
        </p:nvGrpSpPr>
        <p:grpSpPr>
          <a:xfrm>
            <a:off x="4184185" y="4002610"/>
            <a:ext cx="6895407" cy="2348753"/>
            <a:chOff x="4418814" y="3570572"/>
            <a:chExt cx="6660776" cy="2348753"/>
          </a:xfrm>
        </p:grpSpPr>
        <p:sp>
          <p:nvSpPr>
            <p:cNvPr id="30" name="Rectangle 29"/>
            <p:cNvSpPr/>
            <p:nvPr/>
          </p:nvSpPr>
          <p:spPr>
            <a:xfrm>
              <a:off x="4418814" y="3570572"/>
              <a:ext cx="6660776" cy="234875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2400" b="1" dirty="0">
                  <a:solidFill>
                    <a:prstClr val="white"/>
                  </a:solidFill>
                  <a:effectLst>
                    <a:outerShdw blurRad="38100" dist="38100" dir="2700000" algn="tl">
                      <a:srgbClr val="000000">
                        <a:alpha val="43137"/>
                      </a:srgbClr>
                    </a:outerShdw>
                  </a:effectLst>
                  <a:latin typeface="Calibri" panose="020F0502020204030204"/>
                </a:rPr>
                <a:t>National Test Collaborative</a:t>
              </a:r>
            </a:p>
            <a:p>
              <a:pPr algn="ctr" defTabSz="914377">
                <a:defRPr/>
              </a:pPr>
              <a:r>
                <a:rPr lang="en-US" dirty="0">
                  <a:solidFill>
                    <a:prstClr val="white"/>
                  </a:solidFill>
                  <a:latin typeface="Calibri" panose="020F0502020204030204"/>
                </a:rPr>
                <a:t>Including a variety of clinical organizations and their EHR platforms</a:t>
              </a:r>
            </a:p>
            <a:p>
              <a:pPr algn="ctr" defTabSz="914377">
                <a:defRPr/>
              </a:pPr>
              <a:endParaRPr lang="en-US" dirty="0">
                <a:solidFill>
                  <a:prstClr val="white"/>
                </a:solidFill>
                <a:latin typeface="Calibri" panose="020F0502020204030204"/>
              </a:endParaRPr>
            </a:p>
            <a:p>
              <a:pPr algn="ctr" defTabSz="914377">
                <a:defRPr/>
              </a:pPr>
              <a:endParaRPr lang="en-US" dirty="0">
                <a:solidFill>
                  <a:prstClr val="white"/>
                </a:solidFill>
                <a:latin typeface="Calibri" panose="020F0502020204030204"/>
              </a:endParaRPr>
            </a:p>
            <a:p>
              <a:pPr algn="ctr" defTabSz="914377">
                <a:defRPr/>
              </a:pPr>
              <a:endParaRPr lang="en-US" dirty="0">
                <a:solidFill>
                  <a:prstClr val="white"/>
                </a:solidFill>
                <a:latin typeface="Calibri" panose="020F0502020204030204"/>
              </a:endParaRPr>
            </a:p>
            <a:p>
              <a:pPr algn="ctr" defTabSz="914377">
                <a:defRPr/>
              </a:pPr>
              <a:endParaRPr lang="en-US" dirty="0">
                <a:solidFill>
                  <a:prstClr val="white"/>
                </a:solidFill>
                <a:latin typeface="Calibri" panose="020F0502020204030204"/>
              </a:endParaRPr>
            </a:p>
            <a:p>
              <a:pPr algn="ctr" defTabSz="914377">
                <a:defRPr/>
              </a:pPr>
              <a:endParaRPr lang="en-US" dirty="0">
                <a:solidFill>
                  <a:prstClr val="white"/>
                </a:solidFill>
                <a:latin typeface="Calibri" panose="020F0502020204030204"/>
              </a:endParaRPr>
            </a:p>
            <a:p>
              <a:pPr algn="ctr" defTabSz="914377">
                <a:defRPr/>
              </a:pPr>
              <a:r>
                <a:rPr lang="en-US" dirty="0">
                  <a:solidFill>
                    <a:prstClr val="white"/>
                  </a:solidFill>
                  <a:latin typeface="Calibri" panose="020F0502020204030204"/>
                </a:rPr>
                <a:t>  </a:t>
              </a:r>
            </a:p>
          </p:txBody>
        </p:sp>
        <p:sp>
          <p:nvSpPr>
            <p:cNvPr id="31" name="Flowchart: Magnetic Disk 30"/>
            <p:cNvSpPr/>
            <p:nvPr/>
          </p:nvSpPr>
          <p:spPr>
            <a:xfrm>
              <a:off x="5133824" y="4531937"/>
              <a:ext cx="527701" cy="627529"/>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32" name="Rectangle 31"/>
            <p:cNvSpPr/>
            <p:nvPr/>
          </p:nvSpPr>
          <p:spPr>
            <a:xfrm>
              <a:off x="4486899" y="4531937"/>
              <a:ext cx="570700" cy="6185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34" name="Cross 33"/>
            <p:cNvSpPr/>
            <p:nvPr/>
          </p:nvSpPr>
          <p:spPr>
            <a:xfrm>
              <a:off x="4588531" y="4657444"/>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35" name="Flowchart: Magnetic Disk 34"/>
            <p:cNvSpPr/>
            <p:nvPr/>
          </p:nvSpPr>
          <p:spPr>
            <a:xfrm>
              <a:off x="5856315" y="5354553"/>
              <a:ext cx="345937" cy="439270"/>
            </a:xfrm>
            <a:prstGeom prst="flowChartMagneticDisk">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36" name="Rectangle 35"/>
            <p:cNvSpPr/>
            <p:nvPr/>
          </p:nvSpPr>
          <p:spPr>
            <a:xfrm>
              <a:off x="5404838" y="5360828"/>
              <a:ext cx="374125" cy="432995"/>
            </a:xfrm>
            <a:prstGeom prst="rect">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37" name="Cross 36"/>
            <p:cNvSpPr/>
            <p:nvPr/>
          </p:nvSpPr>
          <p:spPr>
            <a:xfrm>
              <a:off x="5478628" y="5457653"/>
              <a:ext cx="240875" cy="263562"/>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38" name="Flowchart: Magnetic Disk 37"/>
            <p:cNvSpPr/>
            <p:nvPr/>
          </p:nvSpPr>
          <p:spPr>
            <a:xfrm>
              <a:off x="6943207" y="4455999"/>
              <a:ext cx="664298" cy="862693"/>
            </a:xfrm>
            <a:prstGeom prst="flowChartMagneticDisk">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39" name="Rectangle 38"/>
            <p:cNvSpPr/>
            <p:nvPr/>
          </p:nvSpPr>
          <p:spPr>
            <a:xfrm>
              <a:off x="6150462" y="4468324"/>
              <a:ext cx="718427" cy="85036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0" name="Cross 39"/>
            <p:cNvSpPr/>
            <p:nvPr/>
          </p:nvSpPr>
          <p:spPr>
            <a:xfrm>
              <a:off x="6306816" y="4710870"/>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1" name="Flowchart: Magnetic Disk 40"/>
            <p:cNvSpPr/>
            <p:nvPr/>
          </p:nvSpPr>
          <p:spPr>
            <a:xfrm>
              <a:off x="7103361" y="5551773"/>
              <a:ext cx="252931" cy="295835"/>
            </a:xfrm>
            <a:prstGeom prst="flowChartMagneticDisk">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2" name="Rectangle 41"/>
            <p:cNvSpPr/>
            <p:nvPr/>
          </p:nvSpPr>
          <p:spPr>
            <a:xfrm>
              <a:off x="6773059" y="5555999"/>
              <a:ext cx="273541" cy="291609"/>
            </a:xfrm>
            <a:prstGeom prst="rect">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3" name="Cross 42"/>
            <p:cNvSpPr/>
            <p:nvPr/>
          </p:nvSpPr>
          <p:spPr>
            <a:xfrm>
              <a:off x="6833243" y="5619016"/>
              <a:ext cx="176115" cy="17750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4" name="Flowchart: Magnetic Disk 43"/>
            <p:cNvSpPr/>
            <p:nvPr/>
          </p:nvSpPr>
          <p:spPr>
            <a:xfrm>
              <a:off x="8461112" y="4514571"/>
              <a:ext cx="355710" cy="432084"/>
            </a:xfrm>
            <a:prstGeom prst="flowChartMagneticDisk">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5" name="Rectangle 44"/>
            <p:cNvSpPr/>
            <p:nvPr/>
          </p:nvSpPr>
          <p:spPr>
            <a:xfrm>
              <a:off x="7986181" y="4520744"/>
              <a:ext cx="384694" cy="42591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6" name="Cross 45"/>
            <p:cNvSpPr/>
            <p:nvPr/>
          </p:nvSpPr>
          <p:spPr>
            <a:xfrm>
              <a:off x="8054688" y="4598120"/>
              <a:ext cx="247681" cy="25925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7" name="Flowchart: Magnetic Disk 46"/>
            <p:cNvSpPr/>
            <p:nvPr/>
          </p:nvSpPr>
          <p:spPr>
            <a:xfrm>
              <a:off x="10559221" y="5316899"/>
              <a:ext cx="406524" cy="502022"/>
            </a:xfrm>
            <a:prstGeom prst="flowChartMagneticDisk">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8" name="Rectangle 47"/>
            <p:cNvSpPr/>
            <p:nvPr/>
          </p:nvSpPr>
          <p:spPr>
            <a:xfrm>
              <a:off x="10034276" y="5334827"/>
              <a:ext cx="439649" cy="494850"/>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9" name="Cross 48"/>
            <p:cNvSpPr/>
            <p:nvPr/>
          </p:nvSpPr>
          <p:spPr>
            <a:xfrm>
              <a:off x="10127534" y="5437033"/>
              <a:ext cx="283062" cy="301214"/>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50" name="Flowchart: Magnetic Disk 49"/>
            <p:cNvSpPr/>
            <p:nvPr/>
          </p:nvSpPr>
          <p:spPr>
            <a:xfrm>
              <a:off x="8466976" y="5211113"/>
              <a:ext cx="527701" cy="627529"/>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51" name="Rectangle 50"/>
            <p:cNvSpPr/>
            <p:nvPr/>
          </p:nvSpPr>
          <p:spPr>
            <a:xfrm>
              <a:off x="7820052" y="5211113"/>
              <a:ext cx="570700" cy="6185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52" name="Cross 51"/>
            <p:cNvSpPr/>
            <p:nvPr/>
          </p:nvSpPr>
          <p:spPr>
            <a:xfrm>
              <a:off x="7921683" y="5336620"/>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53" name="Flowchart: Magnetic Disk 52"/>
            <p:cNvSpPr/>
            <p:nvPr/>
          </p:nvSpPr>
          <p:spPr>
            <a:xfrm>
              <a:off x="9805505" y="4350504"/>
              <a:ext cx="652787" cy="842681"/>
            </a:xfrm>
            <a:prstGeom prst="flowChartMagneticDisk">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54" name="Rectangle 53"/>
            <p:cNvSpPr/>
            <p:nvPr/>
          </p:nvSpPr>
          <p:spPr>
            <a:xfrm>
              <a:off x="9023506" y="4350504"/>
              <a:ext cx="705978" cy="830642"/>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55" name="Cross 54"/>
            <p:cNvSpPr/>
            <p:nvPr/>
          </p:nvSpPr>
          <p:spPr>
            <a:xfrm>
              <a:off x="9176388" y="4513020"/>
              <a:ext cx="454534" cy="505609"/>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69" name="Flowchart: Connector 68"/>
            <p:cNvSpPr/>
            <p:nvPr/>
          </p:nvSpPr>
          <p:spPr>
            <a:xfrm>
              <a:off x="4571693" y="5341255"/>
              <a:ext cx="287959" cy="259240"/>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73" name="Flowchart: Connector 72"/>
            <p:cNvSpPr/>
            <p:nvPr/>
          </p:nvSpPr>
          <p:spPr>
            <a:xfrm>
              <a:off x="9087690" y="5230453"/>
              <a:ext cx="423404" cy="336200"/>
            </a:xfrm>
            <a:prstGeom prst="flowChartConnector">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76" name="Flowchart: Connector 75"/>
            <p:cNvSpPr/>
            <p:nvPr/>
          </p:nvSpPr>
          <p:spPr>
            <a:xfrm>
              <a:off x="10651731" y="4260364"/>
              <a:ext cx="337587" cy="327470"/>
            </a:xfrm>
            <a:prstGeom prst="flowChartConnector">
              <a:avLst/>
            </a:prstGeom>
            <a:solidFill>
              <a:srgbClr val="4F6A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0" name="Flowchart: Connector 79"/>
            <p:cNvSpPr/>
            <p:nvPr/>
          </p:nvSpPr>
          <p:spPr>
            <a:xfrm>
              <a:off x="4922303" y="5468095"/>
              <a:ext cx="404823" cy="361582"/>
            </a:xfrm>
            <a:prstGeom prst="flowChartConnector">
              <a:avLst/>
            </a:prstGeom>
            <a:solidFill>
              <a:srgbClr val="25B1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1" name="Flowchart: Connector 80"/>
            <p:cNvSpPr/>
            <p:nvPr/>
          </p:nvSpPr>
          <p:spPr>
            <a:xfrm>
              <a:off x="7692225" y="4708841"/>
              <a:ext cx="182910" cy="182624"/>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2" name="Flowchart: Connector 81"/>
            <p:cNvSpPr/>
            <p:nvPr/>
          </p:nvSpPr>
          <p:spPr>
            <a:xfrm>
              <a:off x="6289939" y="5438299"/>
              <a:ext cx="397824" cy="37226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3" name="Flowchart: Connector 82"/>
            <p:cNvSpPr/>
            <p:nvPr/>
          </p:nvSpPr>
          <p:spPr>
            <a:xfrm>
              <a:off x="9165914" y="5624320"/>
              <a:ext cx="262697" cy="241354"/>
            </a:xfrm>
            <a:prstGeom prst="flowChartConnector">
              <a:avLst/>
            </a:prstGeom>
            <a:solidFill>
              <a:srgbClr val="66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4" name="Flowchart: Connector 83"/>
            <p:cNvSpPr/>
            <p:nvPr/>
          </p:nvSpPr>
          <p:spPr>
            <a:xfrm>
              <a:off x="9532207" y="5411634"/>
              <a:ext cx="481482" cy="454039"/>
            </a:xfrm>
            <a:prstGeom prst="flowChartConnector">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5" name="Flowchart: Connector 84"/>
            <p:cNvSpPr/>
            <p:nvPr/>
          </p:nvSpPr>
          <p:spPr>
            <a:xfrm>
              <a:off x="5763429" y="4802826"/>
              <a:ext cx="299206" cy="287657"/>
            </a:xfrm>
            <a:prstGeom prst="flowChartConnecto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6" name="Flowchart: Connector 85"/>
            <p:cNvSpPr/>
            <p:nvPr/>
          </p:nvSpPr>
          <p:spPr>
            <a:xfrm>
              <a:off x="7430377" y="5341635"/>
              <a:ext cx="299206" cy="287657"/>
            </a:xfrm>
            <a:prstGeom prst="flowChartConnector">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7" name="Flowchart: Connector 86"/>
            <p:cNvSpPr/>
            <p:nvPr/>
          </p:nvSpPr>
          <p:spPr>
            <a:xfrm>
              <a:off x="10571706" y="4695212"/>
              <a:ext cx="201803" cy="164621"/>
            </a:xfrm>
            <a:prstGeom prst="flowChartConnector">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8" name="Flowchart: Connector 87"/>
            <p:cNvSpPr/>
            <p:nvPr/>
          </p:nvSpPr>
          <p:spPr>
            <a:xfrm>
              <a:off x="5661526" y="4249461"/>
              <a:ext cx="428074" cy="401089"/>
            </a:xfrm>
            <a:prstGeom prst="flowChartConnector">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9" name="Flowchart: Connector 88"/>
            <p:cNvSpPr/>
            <p:nvPr/>
          </p:nvSpPr>
          <p:spPr>
            <a:xfrm>
              <a:off x="10651731" y="4953558"/>
              <a:ext cx="314391" cy="257555"/>
            </a:xfrm>
            <a:prstGeom prst="flowChartConnector">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grpSp>
      <p:grpSp>
        <p:nvGrpSpPr>
          <p:cNvPr id="71" name="Group 70"/>
          <p:cNvGrpSpPr/>
          <p:nvPr/>
        </p:nvGrpSpPr>
        <p:grpSpPr>
          <a:xfrm>
            <a:off x="3579163" y="2810313"/>
            <a:ext cx="7319679" cy="1281955"/>
            <a:chOff x="3769661" y="1434352"/>
            <a:chExt cx="7319678" cy="1281955"/>
          </a:xfrm>
        </p:grpSpPr>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69661" y="1434353"/>
              <a:ext cx="793375" cy="793375"/>
            </a:xfrm>
            <a:prstGeom prst="rect">
              <a:avLst/>
            </a:prstGeom>
          </p:spPr>
        </p:pic>
        <p:pic>
          <p:nvPicPr>
            <p:cNvPr id="13" name="Picture 1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01990" y="1434353"/>
              <a:ext cx="793375" cy="793375"/>
            </a:xfrm>
            <a:prstGeom prst="rect">
              <a:avLst/>
            </a:prstGeom>
          </p:spPr>
        </p:pic>
        <p:pic>
          <p:nvPicPr>
            <p:cNvPr id="14" name="Picture 1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34319" y="1434353"/>
              <a:ext cx="793375" cy="793375"/>
            </a:xfrm>
            <a:prstGeom prst="rect">
              <a:avLst/>
            </a:prstGeom>
          </p:spPr>
        </p:pic>
        <p:pic>
          <p:nvPicPr>
            <p:cNvPr id="15" name="Picture 1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66648" y="1434353"/>
              <a:ext cx="793375" cy="793375"/>
            </a:xfrm>
            <a:prstGeom prst="rect">
              <a:avLst/>
            </a:prstGeom>
          </p:spPr>
        </p:pic>
        <p:pic>
          <p:nvPicPr>
            <p:cNvPr id="16" name="Picture 1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98977" y="1434353"/>
              <a:ext cx="793375" cy="793375"/>
            </a:xfrm>
            <a:prstGeom prst="rect">
              <a:avLst/>
            </a:prstGeom>
          </p:spPr>
        </p:pic>
        <p:pic>
          <p:nvPicPr>
            <p:cNvPr id="17" name="Picture 1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31306" y="1434352"/>
              <a:ext cx="793375" cy="793375"/>
            </a:xfrm>
            <a:prstGeom prst="rect">
              <a:avLst/>
            </a:prstGeom>
          </p:spPr>
        </p:pic>
        <p:pic>
          <p:nvPicPr>
            <p:cNvPr id="18" name="Picture 1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63635" y="1434352"/>
              <a:ext cx="793375" cy="793375"/>
            </a:xfrm>
            <a:prstGeom prst="rect">
              <a:avLst/>
            </a:prstGeom>
          </p:spPr>
        </p:pic>
        <p:pic>
          <p:nvPicPr>
            <p:cNvPr id="19" name="Picture 1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95964" y="1434352"/>
              <a:ext cx="793375" cy="793375"/>
            </a:xfrm>
            <a:prstGeom prst="rect">
              <a:avLst/>
            </a:prstGeom>
          </p:spPr>
        </p:pic>
        <p:sp>
          <p:nvSpPr>
            <p:cNvPr id="21" name="Curved Up Arrow 20"/>
            <p:cNvSpPr/>
            <p:nvPr/>
          </p:nvSpPr>
          <p:spPr>
            <a:xfrm>
              <a:off x="4294095" y="2227727"/>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black"/>
                </a:solidFill>
                <a:latin typeface="Calibri" panose="020F0502020204030204"/>
              </a:endParaRPr>
            </a:p>
          </p:txBody>
        </p:sp>
        <p:sp>
          <p:nvSpPr>
            <p:cNvPr id="22" name="Curved Up Arrow 21"/>
            <p:cNvSpPr/>
            <p:nvPr/>
          </p:nvSpPr>
          <p:spPr>
            <a:xfrm>
              <a:off x="5232028" y="2227727"/>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black"/>
                </a:solidFill>
                <a:latin typeface="Calibri" panose="020F0502020204030204"/>
              </a:endParaRPr>
            </a:p>
          </p:txBody>
        </p:sp>
        <p:sp>
          <p:nvSpPr>
            <p:cNvPr id="23" name="Curved Up Arrow 22"/>
            <p:cNvSpPr/>
            <p:nvPr/>
          </p:nvSpPr>
          <p:spPr>
            <a:xfrm>
              <a:off x="6169960" y="2227727"/>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black"/>
                </a:solidFill>
                <a:latin typeface="Calibri" panose="020F0502020204030204"/>
              </a:endParaRPr>
            </a:p>
          </p:txBody>
        </p:sp>
        <p:sp>
          <p:nvSpPr>
            <p:cNvPr id="24" name="Curved Up Arrow 23"/>
            <p:cNvSpPr/>
            <p:nvPr/>
          </p:nvSpPr>
          <p:spPr>
            <a:xfrm>
              <a:off x="7107892" y="2236692"/>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black"/>
                </a:solidFill>
                <a:latin typeface="Calibri" panose="020F0502020204030204"/>
              </a:endParaRPr>
            </a:p>
          </p:txBody>
        </p:sp>
        <p:sp>
          <p:nvSpPr>
            <p:cNvPr id="25" name="Curved Up Arrow 24"/>
            <p:cNvSpPr/>
            <p:nvPr/>
          </p:nvSpPr>
          <p:spPr>
            <a:xfrm>
              <a:off x="8045824" y="2227726"/>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black"/>
                </a:solidFill>
                <a:latin typeface="Calibri" panose="020F0502020204030204"/>
              </a:endParaRPr>
            </a:p>
          </p:txBody>
        </p:sp>
        <p:sp>
          <p:nvSpPr>
            <p:cNvPr id="26" name="Curved Up Arrow 25"/>
            <p:cNvSpPr/>
            <p:nvPr/>
          </p:nvSpPr>
          <p:spPr>
            <a:xfrm>
              <a:off x="8983756" y="2236692"/>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black"/>
                </a:solidFill>
                <a:latin typeface="Calibri" panose="020F0502020204030204"/>
              </a:endParaRPr>
            </a:p>
          </p:txBody>
        </p:sp>
        <p:sp>
          <p:nvSpPr>
            <p:cNvPr id="27" name="Curved Up Arrow 26"/>
            <p:cNvSpPr/>
            <p:nvPr/>
          </p:nvSpPr>
          <p:spPr>
            <a:xfrm>
              <a:off x="9921688" y="2227726"/>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black"/>
                </a:solidFill>
                <a:latin typeface="Calibri" panose="020F0502020204030204"/>
              </a:endParaRPr>
            </a:p>
          </p:txBody>
        </p:sp>
      </p:grpSp>
      <p:sp>
        <p:nvSpPr>
          <p:cNvPr id="29" name="TextBox 28"/>
          <p:cNvSpPr txBox="1"/>
          <p:nvPr/>
        </p:nvSpPr>
        <p:spPr>
          <a:xfrm>
            <a:off x="42692" y="30929"/>
            <a:ext cx="12192000" cy="584775"/>
          </a:xfrm>
          <a:prstGeom prst="rect">
            <a:avLst/>
          </a:prstGeom>
          <a:noFill/>
        </p:spPr>
        <p:txBody>
          <a:bodyPr wrap="square" rtlCol="0">
            <a:spAutoFit/>
          </a:bodyPr>
          <a:lstStyle/>
          <a:p>
            <a:pPr algn="ctr" defTabSz="914377">
              <a:defRPr/>
            </a:pPr>
            <a:r>
              <a:rPr lang="en-US" sz="3200" b="1" dirty="0">
                <a:solidFill>
                  <a:srgbClr val="5B9BD5">
                    <a:lumMod val="50000"/>
                  </a:srgbClr>
                </a:solidFill>
                <a:latin typeface="Calibri" panose="020F0502020204030204"/>
              </a:rPr>
              <a:t>Making EHR Data More Available for Research and Public Health</a:t>
            </a:r>
          </a:p>
        </p:txBody>
      </p:sp>
      <p:sp>
        <p:nvSpPr>
          <p:cNvPr id="90" name="Flowchart: Process 89"/>
          <p:cNvSpPr/>
          <p:nvPr/>
        </p:nvSpPr>
        <p:spPr>
          <a:xfrm>
            <a:off x="456093" y="6400670"/>
            <a:ext cx="4556235" cy="35222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black"/>
                </a:solidFill>
                <a:latin typeface="Calibri" panose="020F0502020204030204"/>
              </a:rPr>
              <a:t>Evaluation Planning</a:t>
            </a:r>
          </a:p>
        </p:txBody>
      </p:sp>
      <p:sp>
        <p:nvSpPr>
          <p:cNvPr id="63" name="TextBox 62"/>
          <p:cNvSpPr txBox="1"/>
          <p:nvPr/>
        </p:nvSpPr>
        <p:spPr>
          <a:xfrm>
            <a:off x="120957" y="3022641"/>
            <a:ext cx="3215267" cy="830997"/>
          </a:xfrm>
          <a:prstGeom prst="rect">
            <a:avLst/>
          </a:prstGeom>
          <a:noFill/>
        </p:spPr>
        <p:txBody>
          <a:bodyPr wrap="square" rtlCol="0">
            <a:spAutoFit/>
          </a:bodyPr>
          <a:lstStyle/>
          <a:p>
            <a:pPr defTabSz="914377"/>
            <a:r>
              <a:rPr lang="en-US" sz="1200" b="1" dirty="0">
                <a:solidFill>
                  <a:prstClr val="black"/>
                </a:solidFill>
                <a:latin typeface="Calibri" panose="020F0502020204030204"/>
              </a:rPr>
              <a:t>CCDS: </a:t>
            </a:r>
            <a:r>
              <a:rPr lang="en-US" sz="1200" dirty="0">
                <a:solidFill>
                  <a:prstClr val="black"/>
                </a:solidFill>
                <a:latin typeface="Calibri" panose="020F0502020204030204"/>
              </a:rPr>
              <a:t>Core Clinical Data Set</a:t>
            </a:r>
          </a:p>
          <a:p>
            <a:pPr defTabSz="914377"/>
            <a:r>
              <a:rPr lang="en-US" sz="1200" b="1" dirty="0">
                <a:solidFill>
                  <a:prstClr val="black"/>
                </a:solidFill>
                <a:latin typeface="Calibri" panose="020F0502020204030204"/>
              </a:rPr>
              <a:t>USCDI: </a:t>
            </a:r>
            <a:r>
              <a:rPr lang="en-US" sz="1200" dirty="0">
                <a:solidFill>
                  <a:prstClr val="black"/>
                </a:solidFill>
                <a:latin typeface="Calibri" panose="020F0502020204030204"/>
              </a:rPr>
              <a:t>US Core Data for Interoperability</a:t>
            </a:r>
          </a:p>
          <a:p>
            <a:pPr defTabSz="914377"/>
            <a:r>
              <a:rPr lang="en-US" sz="1200" b="1" dirty="0">
                <a:solidFill>
                  <a:prstClr val="black"/>
                </a:solidFill>
                <a:latin typeface="Calibri" panose="020F0502020204030204"/>
              </a:rPr>
              <a:t>APIs: </a:t>
            </a:r>
            <a:r>
              <a:rPr lang="en-US" sz="1200" dirty="0">
                <a:solidFill>
                  <a:prstClr val="black"/>
                </a:solidFill>
                <a:latin typeface="Calibri" panose="020F0502020204030204"/>
              </a:rPr>
              <a:t>Application Programming Interfaces</a:t>
            </a:r>
          </a:p>
          <a:p>
            <a:pPr defTabSz="914377"/>
            <a:r>
              <a:rPr lang="en-US" sz="1200" b="1" dirty="0">
                <a:solidFill>
                  <a:prstClr val="black"/>
                </a:solidFill>
                <a:latin typeface="Calibri" panose="020F0502020204030204"/>
              </a:rPr>
              <a:t>FHIR: </a:t>
            </a:r>
            <a:r>
              <a:rPr lang="en-US" sz="1200" dirty="0">
                <a:solidFill>
                  <a:prstClr val="black"/>
                </a:solidFill>
                <a:latin typeface="Calibri" panose="020F0502020204030204"/>
              </a:rPr>
              <a:t>Fast Healthcare Interoperability Resources</a:t>
            </a:r>
          </a:p>
        </p:txBody>
      </p:sp>
    </p:spTree>
    <p:extLst>
      <p:ext uri="{BB962C8B-B14F-4D97-AF65-F5344CB8AC3E}">
        <p14:creationId xmlns:p14="http://schemas.microsoft.com/office/powerpoint/2010/main" val="362494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 grpId="0" animBg="1"/>
      <p:bldP spid="8" grpId="0" animBg="1"/>
      <p:bldP spid="9" grpId="0" animBg="1"/>
      <p:bldP spid="10" grpId="0" animBg="1"/>
      <p:bldP spid="11" grpId="0" animBg="1"/>
      <p:bldP spid="75" grpId="0" animBg="1"/>
      <p:bldP spid="66" grpId="0" animBg="1"/>
      <p:bldP spid="90" grpId="0" animBg="1"/>
      <p:bldP spid="6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EB5D4-3108-4A31-9F22-9CE75745FDDC}"/>
              </a:ext>
            </a:extLst>
          </p:cNvPr>
          <p:cNvSpPr>
            <a:spLocks noGrp="1"/>
          </p:cNvSpPr>
          <p:nvPr>
            <p:ph type="title"/>
          </p:nvPr>
        </p:nvSpPr>
        <p:spPr/>
        <p:txBody>
          <a:bodyPr>
            <a:normAutofit/>
          </a:bodyPr>
          <a:lstStyle/>
          <a:p>
            <a:r>
              <a:rPr lang="en-US" sz="4000" dirty="0"/>
              <a:t>Helpful FHIR Links</a:t>
            </a:r>
          </a:p>
        </p:txBody>
      </p:sp>
      <p:sp>
        <p:nvSpPr>
          <p:cNvPr id="3" name="Content Placeholder 2">
            <a:extLst>
              <a:ext uri="{FF2B5EF4-FFF2-40B4-BE49-F238E27FC236}">
                <a16:creationId xmlns:a16="http://schemas.microsoft.com/office/drawing/2014/main" id="{D1712365-4958-4DA5-B296-B08D9DB2AB25}"/>
              </a:ext>
            </a:extLst>
          </p:cNvPr>
          <p:cNvSpPr>
            <a:spLocks noGrp="1"/>
          </p:cNvSpPr>
          <p:nvPr>
            <p:ph idx="1"/>
          </p:nvPr>
        </p:nvSpPr>
        <p:spPr/>
        <p:txBody>
          <a:bodyPr>
            <a:normAutofit fontScale="92500" lnSpcReduction="10000"/>
          </a:bodyPr>
          <a:lstStyle/>
          <a:p>
            <a:r>
              <a:rPr lang="en-US" dirty="0"/>
              <a:t>FHIR Home Page &amp; Summary:</a:t>
            </a:r>
          </a:p>
          <a:p>
            <a:pPr lvl="1"/>
            <a:r>
              <a:rPr lang="en-US" dirty="0">
                <a:hlinkClick r:id="rId2"/>
              </a:rPr>
              <a:t>https://hl7.org/fhir/</a:t>
            </a:r>
            <a:endParaRPr lang="en-US" dirty="0"/>
          </a:p>
          <a:p>
            <a:pPr lvl="1"/>
            <a:r>
              <a:rPr lang="en-US" dirty="0">
                <a:hlinkClick r:id="rId3"/>
              </a:rPr>
              <a:t>https://hl7.org/fhir/summary.html</a:t>
            </a:r>
            <a:endParaRPr lang="en-US" dirty="0"/>
          </a:p>
          <a:p>
            <a:r>
              <a:rPr lang="en-US" dirty="0"/>
              <a:t>FHIR Overview by user type:</a:t>
            </a:r>
          </a:p>
          <a:p>
            <a:pPr lvl="1"/>
            <a:r>
              <a:rPr lang="en-US" dirty="0"/>
              <a:t>General: </a:t>
            </a:r>
            <a:r>
              <a:rPr lang="en-US" u="sng" dirty="0">
                <a:hlinkClick r:id="rId4"/>
              </a:rPr>
              <a:t>https://www.hl7.org/fhir/overview.html</a:t>
            </a:r>
            <a:endParaRPr lang="en-US" dirty="0"/>
          </a:p>
          <a:p>
            <a:pPr lvl="1"/>
            <a:r>
              <a:rPr lang="en-US" dirty="0"/>
              <a:t>Developer: </a:t>
            </a:r>
            <a:r>
              <a:rPr lang="en-US" u="sng" dirty="0">
                <a:hlinkClick r:id="rId5"/>
              </a:rPr>
              <a:t>https://www.hl7.org/fhir/overview-dev.html</a:t>
            </a:r>
            <a:endParaRPr lang="en-US" dirty="0"/>
          </a:p>
          <a:p>
            <a:pPr lvl="1"/>
            <a:r>
              <a:rPr lang="en-US" dirty="0"/>
              <a:t>Clinical: </a:t>
            </a:r>
            <a:r>
              <a:rPr lang="en-US" u="sng" dirty="0">
                <a:hlinkClick r:id="rId6"/>
              </a:rPr>
              <a:t>https://www.hl7.org/fhir/overview-clinical.html</a:t>
            </a:r>
            <a:endParaRPr lang="en-US" dirty="0"/>
          </a:p>
          <a:p>
            <a:pPr lvl="1"/>
            <a:r>
              <a:rPr lang="en-US" dirty="0"/>
              <a:t>Architects: </a:t>
            </a:r>
            <a:r>
              <a:rPr lang="en-US" u="sng" dirty="0">
                <a:hlinkClick r:id="rId7"/>
              </a:rPr>
              <a:t>https://www.hl7.org/fhir/overview-arch.html</a:t>
            </a:r>
            <a:endParaRPr lang="en-US" u="sng" dirty="0"/>
          </a:p>
          <a:p>
            <a:r>
              <a:rPr lang="en-US" dirty="0"/>
              <a:t>FHIR Implementation Guide Publishing: </a:t>
            </a:r>
            <a:r>
              <a:rPr lang="en-US" sz="2400" dirty="0">
                <a:hlinkClick r:id="rId8"/>
              </a:rPr>
              <a:t>https://confluence.hl7.org/display/FHIR/IG+Publisher+Documentation</a:t>
            </a:r>
            <a:endParaRPr lang="en-US" sz="2400" dirty="0"/>
          </a:p>
          <a:p>
            <a:r>
              <a:rPr lang="en-US" dirty="0"/>
              <a:t>FHIR Implementation Guide Process Flow: </a:t>
            </a:r>
            <a:r>
              <a:rPr lang="en-US" sz="2400" dirty="0">
                <a:hlinkClick r:id="rId9"/>
              </a:rPr>
              <a:t>https://confluence.hl7.org/display/FHIR/FHIR+Implementation+Guide+Process+Flow</a:t>
            </a:r>
            <a:endParaRPr lang="en-US" sz="2400" dirty="0"/>
          </a:p>
          <a:p>
            <a:endParaRPr lang="en-US" dirty="0"/>
          </a:p>
          <a:p>
            <a:endParaRPr lang="en-US" dirty="0"/>
          </a:p>
        </p:txBody>
      </p:sp>
    </p:spTree>
    <p:extLst>
      <p:ext uri="{BB962C8B-B14F-4D97-AF65-F5344CB8AC3E}">
        <p14:creationId xmlns:p14="http://schemas.microsoft.com/office/powerpoint/2010/main" val="1152760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HL7 Ballot Process</a:t>
            </a:r>
            <a:endParaRPr lang="en-US" sz="4000" dirty="0">
              <a:solidFill>
                <a:srgbClr val="0070C0"/>
              </a:solidFill>
              <a:latin typeface="+mn-lt"/>
              <a:ea typeface="Calibri" panose="020F0502020204030204" pitchFamily="34" charset="0"/>
            </a:endParaRP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1052019"/>
          </a:xfrm>
        </p:spPr>
        <p:txBody>
          <a:bodyPr/>
          <a:lstStyle/>
          <a:p>
            <a:pPr algn="l"/>
            <a:r>
              <a:rPr lang="en-US" dirty="0"/>
              <a:t>Jamie Parker</a:t>
            </a:r>
          </a:p>
          <a:p>
            <a:pPr algn="l"/>
            <a:endParaRPr lang="en-US" dirty="0"/>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192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61500D-16BE-4A07-94D5-F2A5377FB2A3}"/>
              </a:ext>
            </a:extLst>
          </p:cNvPr>
          <p:cNvSpPr>
            <a:spLocks noGrp="1"/>
          </p:cNvSpPr>
          <p:nvPr>
            <p:ph type="title"/>
          </p:nvPr>
        </p:nvSpPr>
        <p:spPr>
          <a:xfrm>
            <a:off x="180623" y="228600"/>
            <a:ext cx="9736636" cy="739185"/>
          </a:xfrm>
        </p:spPr>
        <p:txBody>
          <a:bodyPr>
            <a:noAutofit/>
          </a:bodyPr>
          <a:lstStyle/>
          <a:p>
            <a:pPr fontAlgn="base">
              <a:spcAft>
                <a:spcPct val="0"/>
              </a:spcAft>
            </a:pPr>
            <a:r>
              <a:rPr lang="en-US" sz="3600" b="0" dirty="0">
                <a:ea typeface="ＭＳ Ｐゴシック" charset="0"/>
                <a:cs typeface="Arial" pitchFamily="34" charset="0"/>
              </a:rPr>
              <a:t>HL7: Deliverables and Artifacts</a:t>
            </a:r>
          </a:p>
        </p:txBody>
      </p:sp>
      <p:graphicFrame>
        <p:nvGraphicFramePr>
          <p:cNvPr id="7" name="Table 4">
            <a:extLst>
              <a:ext uri="{FF2B5EF4-FFF2-40B4-BE49-F238E27FC236}">
                <a16:creationId xmlns:a16="http://schemas.microsoft.com/office/drawing/2014/main" id="{750AF550-701F-49C4-9E68-09B4648EB01C}"/>
              </a:ext>
            </a:extLst>
          </p:cNvPr>
          <p:cNvGraphicFramePr>
            <a:graphicFrameLocks noGrp="1"/>
          </p:cNvGraphicFramePr>
          <p:nvPr>
            <p:ph idx="1"/>
            <p:extLst>
              <p:ext uri="{D42A27DB-BD31-4B8C-83A1-F6EECF244321}">
                <p14:modId xmlns:p14="http://schemas.microsoft.com/office/powerpoint/2010/main" val="1835748418"/>
              </p:ext>
            </p:extLst>
          </p:nvPr>
        </p:nvGraphicFramePr>
        <p:xfrm>
          <a:off x="95250" y="870541"/>
          <a:ext cx="11849100" cy="5899009"/>
        </p:xfrm>
        <a:graphic>
          <a:graphicData uri="http://schemas.openxmlformats.org/drawingml/2006/table">
            <a:tbl>
              <a:tblPr firstRow="1" bandRow="1">
                <a:tableStyleId>{5C22544A-7EE6-4342-B048-85BDC9FD1C3A}</a:tableStyleId>
              </a:tblPr>
              <a:tblGrid>
                <a:gridCol w="1894915">
                  <a:extLst>
                    <a:ext uri="{9D8B030D-6E8A-4147-A177-3AD203B41FA5}">
                      <a16:colId xmlns:a16="http://schemas.microsoft.com/office/drawing/2014/main" val="112584056"/>
                    </a:ext>
                  </a:extLst>
                </a:gridCol>
                <a:gridCol w="4670611">
                  <a:extLst>
                    <a:ext uri="{9D8B030D-6E8A-4147-A177-3AD203B41FA5}">
                      <a16:colId xmlns:a16="http://schemas.microsoft.com/office/drawing/2014/main" val="1957191507"/>
                    </a:ext>
                  </a:extLst>
                </a:gridCol>
                <a:gridCol w="5283574">
                  <a:extLst>
                    <a:ext uri="{9D8B030D-6E8A-4147-A177-3AD203B41FA5}">
                      <a16:colId xmlns:a16="http://schemas.microsoft.com/office/drawing/2014/main" val="3072109075"/>
                    </a:ext>
                  </a:extLst>
                </a:gridCol>
              </a:tblGrid>
              <a:tr h="275237">
                <a:tc>
                  <a:txBody>
                    <a:bodyPr/>
                    <a:lstStyle/>
                    <a:p>
                      <a:pPr algn="ctr"/>
                      <a:r>
                        <a:rPr lang="en-US" sz="1400" dirty="0"/>
                        <a:t>Date</a:t>
                      </a:r>
                    </a:p>
                  </a:txBody>
                  <a:tcPr marL="51177" marR="51177" marT="25589" marB="25589"/>
                </a:tc>
                <a:tc>
                  <a:txBody>
                    <a:bodyPr/>
                    <a:lstStyle/>
                    <a:p>
                      <a:pPr algn="ctr"/>
                      <a:r>
                        <a:rPr lang="en-US" sz="1400" dirty="0"/>
                        <a:t>Artifact </a:t>
                      </a:r>
                    </a:p>
                  </a:txBody>
                  <a:tcPr marL="51177" marR="51177" marT="25589" marB="25589"/>
                </a:tc>
                <a:tc>
                  <a:txBody>
                    <a:bodyPr/>
                    <a:lstStyle/>
                    <a:p>
                      <a:pPr algn="ctr"/>
                      <a:r>
                        <a:rPr lang="en-US" sz="1400" dirty="0"/>
                        <a:t>Status</a:t>
                      </a:r>
                    </a:p>
                  </a:txBody>
                  <a:tcPr marL="51177" marR="51177" marT="25589" marB="25589"/>
                </a:tc>
                <a:extLst>
                  <a:ext uri="{0D108BD9-81ED-4DB2-BD59-A6C34878D82A}">
                    <a16:rowId xmlns:a16="http://schemas.microsoft.com/office/drawing/2014/main" val="870578944"/>
                  </a:ext>
                </a:extLst>
              </a:tr>
              <a:tr h="261467">
                <a:tc>
                  <a:txBody>
                    <a:bodyPr/>
                    <a:lstStyle/>
                    <a:p>
                      <a:r>
                        <a:rPr lang="en-US" sz="1400" dirty="0"/>
                        <a:t>February 20, 2020</a:t>
                      </a:r>
                    </a:p>
                  </a:txBody>
                  <a:tcPr marL="51177" marR="51177" marT="25589" marB="25589"/>
                </a:tc>
                <a:tc>
                  <a:txBody>
                    <a:bodyPr/>
                    <a:lstStyle/>
                    <a:p>
                      <a:r>
                        <a:rPr lang="en-US" sz="1400" dirty="0"/>
                        <a:t>Draft PSS Presented to the HL7 Supporting WG</a:t>
                      </a:r>
                    </a:p>
                  </a:txBody>
                  <a:tcPr marL="51177" marR="51177" marT="25589" marB="25589"/>
                </a:tc>
                <a:tc>
                  <a:txBody>
                    <a:bodyPr/>
                    <a:lstStyle/>
                    <a:p>
                      <a:r>
                        <a:rPr lang="en-US" sz="1400" dirty="0"/>
                        <a:t>Complete</a:t>
                      </a:r>
                    </a:p>
                  </a:txBody>
                  <a:tcPr marL="51177" marR="51177" marT="25589" marB="25589"/>
                </a:tc>
                <a:extLst>
                  <a:ext uri="{0D108BD9-81ED-4DB2-BD59-A6C34878D82A}">
                    <a16:rowId xmlns:a16="http://schemas.microsoft.com/office/drawing/2014/main" val="2611354358"/>
                  </a:ext>
                </a:extLst>
              </a:tr>
              <a:tr h="640674">
                <a:tc>
                  <a:txBody>
                    <a:bodyPr/>
                    <a:lstStyle/>
                    <a:p>
                      <a:r>
                        <a:rPr lang="en-US" sz="1400" dirty="0"/>
                        <a:t>February 21, 2020</a:t>
                      </a:r>
                    </a:p>
                  </a:txBody>
                  <a:tcPr marL="51177" marR="51177" marT="25589" marB="25589"/>
                </a:tc>
                <a:tc>
                  <a:txBody>
                    <a:bodyPr/>
                    <a:lstStyle/>
                    <a:p>
                      <a:r>
                        <a:rPr lang="en-US" sz="1400" dirty="0"/>
                        <a:t>Submit PSS Scope Statement for September 2020 Ballot Cycle</a:t>
                      </a:r>
                    </a:p>
                  </a:txBody>
                  <a:tcPr marL="51177" marR="51177" marT="25589" marB="25589"/>
                </a:tc>
                <a:tc>
                  <a:txBody>
                    <a:bodyPr/>
                    <a:lstStyle/>
                    <a:p>
                      <a:r>
                        <a:rPr lang="en-US" sz="1400" dirty="0"/>
                        <a:t>Complete:</a:t>
                      </a:r>
                    </a:p>
                    <a:p>
                      <a:pPr marL="0" marR="0" lvl="0" indent="0" algn="l" defTabSz="679320" rtl="0" eaLnBrk="1" fontAlgn="auto" latinLnBrk="0" hangingPunct="1">
                        <a:lnSpc>
                          <a:spcPct val="100000"/>
                        </a:lnSpc>
                        <a:spcBef>
                          <a:spcPts val="0"/>
                        </a:spcBef>
                        <a:spcAft>
                          <a:spcPts val="0"/>
                        </a:spcAft>
                        <a:buClrTx/>
                        <a:buSzTx/>
                        <a:buFontTx/>
                        <a:buNone/>
                        <a:tabLst/>
                        <a:defRPr/>
                      </a:pPr>
                      <a:r>
                        <a:rPr lang="en-US" sz="1400" dirty="0">
                          <a:hlinkClick r:id="rId3"/>
                        </a:rPr>
                        <a:t>https://confluence.hl7.org/display/PHWG/Making+EHR+Data+More+Available+for+Research+and+Public+Health+%28MedMorph%29+Reference+Architecture+HL7+FHIR+Implementation+Guide</a:t>
                      </a:r>
                      <a:endParaRPr lang="en-US" sz="1400" dirty="0"/>
                    </a:p>
                  </a:txBody>
                  <a:tcPr marL="51177" marR="51177" marT="25589" marB="25589"/>
                </a:tc>
                <a:extLst>
                  <a:ext uri="{0D108BD9-81ED-4DB2-BD59-A6C34878D82A}">
                    <a16:rowId xmlns:a16="http://schemas.microsoft.com/office/drawing/2014/main" val="3480152535"/>
                  </a:ext>
                </a:extLst>
              </a:tr>
              <a:tr h="0">
                <a:tc>
                  <a:txBody>
                    <a:bodyPr/>
                    <a:lstStyle/>
                    <a:p>
                      <a:r>
                        <a:rPr lang="en-US" sz="1400" dirty="0"/>
                        <a:t>April 19, 2020</a:t>
                      </a:r>
                    </a:p>
                  </a:txBody>
                  <a:tcPr marL="51177" marR="51177" marT="25589" marB="25589"/>
                </a:tc>
                <a:tc>
                  <a:txBody>
                    <a:bodyPr/>
                    <a:lstStyle/>
                    <a:p>
                      <a:r>
                        <a:rPr lang="en-US" sz="1400" dirty="0"/>
                        <a:t>HL7 Steering Division Approval</a:t>
                      </a:r>
                    </a:p>
                  </a:txBody>
                  <a:tcPr marL="51177" marR="51177" marT="25589" marB="25589"/>
                </a:tc>
                <a:tc>
                  <a:txBody>
                    <a:bodyPr/>
                    <a:lstStyle/>
                    <a:p>
                      <a:r>
                        <a:rPr lang="en-US" sz="1400" dirty="0"/>
                        <a:t>Complete, PSS Approved</a:t>
                      </a:r>
                    </a:p>
                  </a:txBody>
                  <a:tcPr marL="51177" marR="51177" marT="25589" marB="25589"/>
                </a:tc>
                <a:extLst>
                  <a:ext uri="{0D108BD9-81ED-4DB2-BD59-A6C34878D82A}">
                    <a16:rowId xmlns:a16="http://schemas.microsoft.com/office/drawing/2014/main" val="176731252"/>
                  </a:ext>
                </a:extLst>
              </a:tr>
              <a:tr h="0">
                <a:tc>
                  <a:txBody>
                    <a:bodyPr/>
                    <a:lstStyle/>
                    <a:p>
                      <a:r>
                        <a:rPr lang="en-US" sz="1400" dirty="0"/>
                        <a:t>July 21, 2020</a:t>
                      </a:r>
                    </a:p>
                  </a:txBody>
                  <a:tcPr marL="51177" marR="51177" marT="25589" marB="25589"/>
                </a:tc>
                <a:tc>
                  <a:txBody>
                    <a:bodyPr/>
                    <a:lstStyle/>
                    <a:p>
                      <a:r>
                        <a:rPr lang="en-US" sz="1400" dirty="0"/>
                        <a:t>Connectathon Proposal</a:t>
                      </a:r>
                    </a:p>
                  </a:txBody>
                  <a:tcPr marL="51177" marR="51177" marT="25589" marB="25589"/>
                </a:tc>
                <a:tc>
                  <a:txBody>
                    <a:bodyPr/>
                    <a:lstStyle/>
                    <a:p>
                      <a:r>
                        <a:rPr lang="en-US" sz="1400" dirty="0"/>
                        <a:t>Complete</a:t>
                      </a:r>
                    </a:p>
                  </a:txBody>
                  <a:tcPr marL="51177" marR="51177" marT="25589" marB="25589"/>
                </a:tc>
                <a:extLst>
                  <a:ext uri="{0D108BD9-81ED-4DB2-BD59-A6C34878D82A}">
                    <a16:rowId xmlns:a16="http://schemas.microsoft.com/office/drawing/2014/main" val="1334673784"/>
                  </a:ext>
                </a:extLst>
              </a:tr>
              <a:tr h="0">
                <a:tc>
                  <a:txBody>
                    <a:bodyPr/>
                    <a:lstStyle/>
                    <a:p>
                      <a:r>
                        <a:rPr lang="en-US" sz="1400" dirty="0"/>
                        <a:t>September 9-11, 2020</a:t>
                      </a:r>
                    </a:p>
                  </a:txBody>
                  <a:tcPr marL="51177" marR="51177" marT="25589" marB="25589"/>
                </a:tc>
                <a:tc>
                  <a:txBody>
                    <a:bodyPr/>
                    <a:lstStyle/>
                    <a:p>
                      <a:r>
                        <a:rPr lang="en-US" sz="1400" dirty="0"/>
                        <a:t>HL7 FHIR Connectathon – Virtual</a:t>
                      </a:r>
                    </a:p>
                    <a:p>
                      <a:r>
                        <a:rPr lang="en-US" sz="1400" dirty="0"/>
                        <a:t>(</a:t>
                      </a:r>
                      <a:r>
                        <a:rPr lang="en-US" sz="1400" dirty="0">
                          <a:hlinkClick r:id="rId4"/>
                        </a:rPr>
                        <a:t>https://www.hl7.org/events/fhir/connectathon/2020/09/</a:t>
                      </a:r>
                      <a:endParaRPr lang="en-US" sz="1400" dirty="0"/>
                    </a:p>
                  </a:txBody>
                  <a:tcPr marL="51177" marR="51177" marT="25589" marB="25589"/>
                </a:tc>
                <a:tc>
                  <a:txBody>
                    <a:bodyPr/>
                    <a:lstStyle/>
                    <a:p>
                      <a:r>
                        <a:rPr lang="en-US" sz="1400" dirty="0"/>
                        <a:t>Complete (successful exchange achieved)</a:t>
                      </a:r>
                    </a:p>
                  </a:txBody>
                  <a:tcPr marL="51177" marR="51177" marT="25589" marB="25589"/>
                </a:tc>
                <a:extLst>
                  <a:ext uri="{0D108BD9-81ED-4DB2-BD59-A6C34878D82A}">
                    <a16:rowId xmlns:a16="http://schemas.microsoft.com/office/drawing/2014/main" val="3994443943"/>
                  </a:ext>
                </a:extLst>
              </a:tr>
              <a:tr h="0">
                <a:tc>
                  <a:txBody>
                    <a:bodyPr/>
                    <a:lstStyle/>
                    <a:p>
                      <a:r>
                        <a:rPr lang="en-US" sz="1400" b="0" dirty="0"/>
                        <a:t>September 21-25, 2020</a:t>
                      </a:r>
                    </a:p>
                  </a:txBody>
                  <a:tcPr marL="51177" marR="51177" marT="25589" marB="25589"/>
                </a:tc>
                <a:tc>
                  <a:txBody>
                    <a:bodyPr/>
                    <a:lstStyle/>
                    <a:p>
                      <a:r>
                        <a:rPr lang="en-US" sz="1400" b="0" dirty="0"/>
                        <a:t>HL7 Workgroup Meeting – Virtual</a:t>
                      </a:r>
                    </a:p>
                  </a:txBody>
                  <a:tcPr marL="51177" marR="51177" marT="25589" marB="25589"/>
                </a:tc>
                <a:tc>
                  <a:txBody>
                    <a:bodyPr/>
                    <a:lstStyle/>
                    <a:p>
                      <a:r>
                        <a:rPr lang="en-US" sz="1400" dirty="0"/>
                        <a:t>Complete</a:t>
                      </a:r>
                    </a:p>
                  </a:txBody>
                  <a:tcPr marL="51177" marR="51177" marT="25589" marB="25589"/>
                </a:tc>
                <a:extLst>
                  <a:ext uri="{0D108BD9-81ED-4DB2-BD59-A6C34878D82A}">
                    <a16:rowId xmlns:a16="http://schemas.microsoft.com/office/drawing/2014/main" val="4212568211"/>
                  </a:ext>
                </a:extLst>
              </a:tr>
              <a:tr h="0">
                <a:tc>
                  <a:txBody>
                    <a:bodyPr/>
                    <a:lstStyle/>
                    <a:p>
                      <a:r>
                        <a:rPr lang="en-US" sz="1400" dirty="0"/>
                        <a:t>October 18, 2020</a:t>
                      </a:r>
                      <a:endParaRPr lang="en-US" sz="1400" b="0" dirty="0"/>
                    </a:p>
                  </a:txBody>
                  <a:tcPr marL="51177" marR="51177" marT="25589" marB="2558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t>Submit FHIR IG Proposal</a:t>
                      </a:r>
                    </a:p>
                    <a:p>
                      <a:endParaRPr lang="en-US" sz="1400" dirty="0"/>
                    </a:p>
                  </a:txBody>
                  <a:tcPr marL="51177" marR="51177" marT="25589" marB="2558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Complete: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hlinkClick r:id="rId5"/>
                        </a:rPr>
                        <a:t>https://confluence.hl7.org/display/FHIR/Making+EHR+Data+More+Available+for+Research+and+Public+Health+%28MedMorph%29+Reference+Architecture</a:t>
                      </a:r>
                      <a:r>
                        <a:rPr lang="en-US" sz="1400" dirty="0"/>
                        <a:t> </a:t>
                      </a:r>
                    </a:p>
                  </a:txBody>
                  <a:tcPr marL="51177" marR="51177" marT="25589" marB="25589"/>
                </a:tc>
                <a:extLst>
                  <a:ext uri="{0D108BD9-81ED-4DB2-BD59-A6C34878D82A}">
                    <a16:rowId xmlns:a16="http://schemas.microsoft.com/office/drawing/2014/main" val="1274756966"/>
                  </a:ext>
                </a:extLst>
              </a:tr>
              <a:tr h="0">
                <a:tc>
                  <a:txBody>
                    <a:bodyPr/>
                    <a:lstStyle/>
                    <a:p>
                      <a:r>
                        <a:rPr lang="en-US" sz="1400" dirty="0"/>
                        <a:t>November 1, 2020</a:t>
                      </a:r>
                      <a:endParaRPr lang="en-US" sz="1400" b="0" dirty="0"/>
                    </a:p>
                  </a:txBody>
                  <a:tcPr marL="51177" marR="51177" marT="25589" marB="2558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t>Submit Notice For Intent to Ballot (NIB)</a:t>
                      </a:r>
                    </a:p>
                    <a:p>
                      <a:endParaRPr lang="en-US" sz="1400" dirty="0"/>
                    </a:p>
                  </a:txBody>
                  <a:tcPr marL="51177" marR="51177" marT="25589" marB="2558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Complete:</a:t>
                      </a:r>
                    </a:p>
                    <a:p>
                      <a:r>
                        <a:rPr lang="en-US" sz="1400" dirty="0">
                          <a:hlinkClick r:id="rId6"/>
                        </a:rPr>
                        <a:t>http://www.hl7.org/Special/committees/tsc/ballotmanagement/reviewNIBs.cfm</a:t>
                      </a:r>
                      <a:r>
                        <a:rPr lang="en-US" sz="1400" dirty="0"/>
                        <a:t> </a:t>
                      </a:r>
                    </a:p>
                  </a:txBody>
                  <a:tcPr marL="51177" marR="51177" marT="25589" marB="25589"/>
                </a:tc>
                <a:extLst>
                  <a:ext uri="{0D108BD9-81ED-4DB2-BD59-A6C34878D82A}">
                    <a16:rowId xmlns:a16="http://schemas.microsoft.com/office/drawing/2014/main" val="1883909223"/>
                  </a:ext>
                </a:extLst>
              </a:tr>
              <a:tr h="0">
                <a:tc>
                  <a:txBody>
                    <a:bodyPr/>
                    <a:lstStyle/>
                    <a:p>
                      <a:r>
                        <a:rPr lang="en-US" sz="1400" dirty="0"/>
                        <a:t>November 1, 2020</a:t>
                      </a:r>
                    </a:p>
                  </a:txBody>
                  <a:tcPr marL="51177" marR="51177" marT="25589" marB="2558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Substantive IG complete</a:t>
                      </a:r>
                    </a:p>
                  </a:txBody>
                  <a:tcPr marL="51177" marR="51177" marT="25589" marB="25589"/>
                </a:tc>
                <a:tc>
                  <a:txBody>
                    <a:bodyPr/>
                    <a:lstStyle/>
                    <a:p>
                      <a:r>
                        <a:rPr lang="en-US" sz="1400" dirty="0"/>
                        <a:t>Complete</a:t>
                      </a:r>
                    </a:p>
                  </a:txBody>
                  <a:tcPr marL="51177" marR="51177" marT="25589" marB="25589"/>
                </a:tc>
                <a:extLst>
                  <a:ext uri="{0D108BD9-81ED-4DB2-BD59-A6C34878D82A}">
                    <a16:rowId xmlns:a16="http://schemas.microsoft.com/office/drawing/2014/main" val="86409607"/>
                  </a:ext>
                </a:extLst>
              </a:tr>
              <a:tr h="0">
                <a:tc>
                  <a:txBody>
                    <a:bodyPr/>
                    <a:lstStyle/>
                    <a:p>
                      <a:r>
                        <a:rPr lang="en-US" sz="1400" dirty="0"/>
                        <a:t>November 24, 2020</a:t>
                      </a:r>
                    </a:p>
                  </a:txBody>
                  <a:tcPr marL="51177" marR="51177" marT="25589" marB="2558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Ballot Freeze</a:t>
                      </a:r>
                    </a:p>
                  </a:txBody>
                  <a:tcPr marL="51177" marR="51177" marT="25589" marB="25589"/>
                </a:tc>
                <a:tc>
                  <a:txBody>
                    <a:bodyPr/>
                    <a:lstStyle/>
                    <a:p>
                      <a:r>
                        <a:rPr lang="en-US" sz="1400" dirty="0"/>
                        <a:t>Complete</a:t>
                      </a:r>
                    </a:p>
                  </a:txBody>
                  <a:tcPr marL="51177" marR="51177" marT="25589" marB="25589"/>
                </a:tc>
                <a:extLst>
                  <a:ext uri="{0D108BD9-81ED-4DB2-BD59-A6C34878D82A}">
                    <a16:rowId xmlns:a16="http://schemas.microsoft.com/office/drawing/2014/main" val="4152232000"/>
                  </a:ext>
                </a:extLst>
              </a:tr>
              <a:tr h="0">
                <a:tc>
                  <a:txBody>
                    <a:bodyPr/>
                    <a:lstStyle/>
                    <a:p>
                      <a:r>
                        <a:rPr lang="en-US" sz="1400" dirty="0"/>
                        <a:t>December 13, 2020</a:t>
                      </a:r>
                    </a:p>
                  </a:txBody>
                  <a:tcPr marL="51177" marR="51177" marT="25589" marB="2558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Ballot Due</a:t>
                      </a:r>
                    </a:p>
                  </a:txBody>
                  <a:tcPr marL="51177" marR="51177" marT="25589" marB="25589"/>
                </a:tc>
                <a:tc>
                  <a:txBody>
                    <a:bodyPr/>
                    <a:lstStyle/>
                    <a:p>
                      <a:r>
                        <a:rPr lang="en-US" sz="1400" dirty="0"/>
                        <a:t>Complete</a:t>
                      </a:r>
                    </a:p>
                  </a:txBody>
                  <a:tcPr marL="51177" marR="51177" marT="25589" marB="25589"/>
                </a:tc>
                <a:extLst>
                  <a:ext uri="{0D108BD9-81ED-4DB2-BD59-A6C34878D82A}">
                    <a16:rowId xmlns:a16="http://schemas.microsoft.com/office/drawing/2014/main" val="344340248"/>
                  </a:ext>
                </a:extLst>
              </a:tr>
              <a:tr h="0">
                <a:tc>
                  <a:txBody>
                    <a:bodyPr/>
                    <a:lstStyle/>
                    <a:p>
                      <a:r>
                        <a:rPr lang="en-US" sz="1400" dirty="0"/>
                        <a:t>December 18, 2020</a:t>
                      </a:r>
                    </a:p>
                  </a:txBody>
                  <a:tcPr marL="51177" marR="51177" marT="25589" marB="2558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Ballot opens for voting</a:t>
                      </a:r>
                    </a:p>
                  </a:txBody>
                  <a:tcPr marL="51177" marR="51177" marT="25589" marB="25589"/>
                </a:tc>
                <a:tc>
                  <a:txBody>
                    <a:bodyPr/>
                    <a:lstStyle/>
                    <a:p>
                      <a:endParaRPr lang="en-US" sz="1400" dirty="0"/>
                    </a:p>
                  </a:txBody>
                  <a:tcPr marL="51177" marR="51177" marT="25589" marB="25589"/>
                </a:tc>
                <a:extLst>
                  <a:ext uri="{0D108BD9-81ED-4DB2-BD59-A6C34878D82A}">
                    <a16:rowId xmlns:a16="http://schemas.microsoft.com/office/drawing/2014/main" val="953609771"/>
                  </a:ext>
                </a:extLst>
              </a:tr>
              <a:tr h="0">
                <a:tc>
                  <a:txBody>
                    <a:bodyPr/>
                    <a:lstStyle/>
                    <a:p>
                      <a:r>
                        <a:rPr lang="en-US" sz="1400" dirty="0"/>
                        <a:t>January 13-15, 2021 </a:t>
                      </a:r>
                    </a:p>
                  </a:txBody>
                  <a:tcPr marL="51177" marR="51177" marT="25589" marB="2558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January HL7 Connectathon</a:t>
                      </a:r>
                    </a:p>
                  </a:txBody>
                  <a:tcPr marL="51177" marR="51177" marT="25589" marB="25589"/>
                </a:tc>
                <a:tc>
                  <a:txBody>
                    <a:bodyPr/>
                    <a:lstStyle/>
                    <a:p>
                      <a:endParaRPr lang="en-US" sz="1400" dirty="0"/>
                    </a:p>
                  </a:txBody>
                  <a:tcPr marL="51177" marR="51177" marT="25589" marB="25589"/>
                </a:tc>
                <a:extLst>
                  <a:ext uri="{0D108BD9-81ED-4DB2-BD59-A6C34878D82A}">
                    <a16:rowId xmlns:a16="http://schemas.microsoft.com/office/drawing/2014/main" val="1007978152"/>
                  </a:ext>
                </a:extLst>
              </a:tr>
              <a:tr h="0">
                <a:tc>
                  <a:txBody>
                    <a:bodyPr/>
                    <a:lstStyle/>
                    <a:p>
                      <a:r>
                        <a:rPr lang="en-US" sz="1400" dirty="0"/>
                        <a:t>January 25-29, 2021 </a:t>
                      </a:r>
                    </a:p>
                  </a:txBody>
                  <a:tcPr marL="51177" marR="51177" marT="25589" marB="2558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January HL7 WG Meeting</a:t>
                      </a:r>
                    </a:p>
                  </a:txBody>
                  <a:tcPr marL="51177" marR="51177" marT="25589" marB="25589"/>
                </a:tc>
                <a:tc>
                  <a:txBody>
                    <a:bodyPr/>
                    <a:lstStyle/>
                    <a:p>
                      <a:endParaRPr lang="en-US" sz="1400" dirty="0"/>
                    </a:p>
                  </a:txBody>
                  <a:tcPr marL="51177" marR="51177" marT="25589" marB="25589"/>
                </a:tc>
                <a:extLst>
                  <a:ext uri="{0D108BD9-81ED-4DB2-BD59-A6C34878D82A}">
                    <a16:rowId xmlns:a16="http://schemas.microsoft.com/office/drawing/2014/main" val="2894762640"/>
                  </a:ext>
                </a:extLst>
              </a:tr>
            </a:tbl>
          </a:graphicData>
        </a:graphic>
      </p:graphicFrame>
      <p:sp>
        <p:nvSpPr>
          <p:cNvPr id="2" name="TextBox 1">
            <a:extLst>
              <a:ext uri="{FF2B5EF4-FFF2-40B4-BE49-F238E27FC236}">
                <a16:creationId xmlns:a16="http://schemas.microsoft.com/office/drawing/2014/main" id="{F3C856B8-FA00-40F9-A4CF-2F8333F8EFFE}"/>
              </a:ext>
            </a:extLst>
          </p:cNvPr>
          <p:cNvSpPr txBox="1"/>
          <p:nvPr/>
        </p:nvSpPr>
        <p:spPr>
          <a:xfrm>
            <a:off x="7538425" y="122583"/>
            <a:ext cx="4653575" cy="584775"/>
          </a:xfrm>
          <a:prstGeom prst="rect">
            <a:avLst/>
          </a:prstGeom>
          <a:noFill/>
        </p:spPr>
        <p:txBody>
          <a:bodyPr wrap="square" rtlCol="0">
            <a:spAutoFit/>
          </a:bodyPr>
          <a:lstStyle/>
          <a:p>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https://confluence.hl7.org/display/HL7/HL7+Calendars#a024f57c-d5fc-4f39-8b26-bf9f1e280100-35717172</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p>
        </p:txBody>
      </p:sp>
    </p:spTree>
    <p:extLst>
      <p:ext uri="{BB962C8B-B14F-4D97-AF65-F5344CB8AC3E}">
        <p14:creationId xmlns:p14="http://schemas.microsoft.com/office/powerpoint/2010/main" val="2979978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2A44C-2BD8-4DB3-BB9D-2126E09D4BEC}"/>
              </a:ext>
            </a:extLst>
          </p:cNvPr>
          <p:cNvSpPr>
            <a:spLocks noGrp="1"/>
          </p:cNvSpPr>
          <p:nvPr>
            <p:ph type="title"/>
          </p:nvPr>
        </p:nvSpPr>
        <p:spPr>
          <a:xfrm>
            <a:off x="239423" y="-58265"/>
            <a:ext cx="10515600" cy="1325563"/>
          </a:xfrm>
        </p:spPr>
        <p:txBody>
          <a:bodyPr/>
          <a:lstStyle/>
          <a:p>
            <a:r>
              <a:rPr lang="en-US" sz="3600" b="0" dirty="0"/>
              <a:t>HL7 Ballot Checklist </a:t>
            </a:r>
            <a:r>
              <a:rPr lang="en-US" sz="2000" dirty="0"/>
              <a:t>(1/2)</a:t>
            </a:r>
          </a:p>
        </p:txBody>
      </p:sp>
      <p:graphicFrame>
        <p:nvGraphicFramePr>
          <p:cNvPr id="4" name="Table 4">
            <a:extLst>
              <a:ext uri="{FF2B5EF4-FFF2-40B4-BE49-F238E27FC236}">
                <a16:creationId xmlns:a16="http://schemas.microsoft.com/office/drawing/2014/main" id="{F6AFDEEF-D32D-4D53-82B2-C292EE1C2AC3}"/>
              </a:ext>
            </a:extLst>
          </p:cNvPr>
          <p:cNvGraphicFramePr>
            <a:graphicFrameLocks noGrp="1"/>
          </p:cNvGraphicFramePr>
          <p:nvPr/>
        </p:nvGraphicFramePr>
        <p:xfrm>
          <a:off x="277412" y="1077992"/>
          <a:ext cx="11688417" cy="5338710"/>
        </p:xfrm>
        <a:graphic>
          <a:graphicData uri="http://schemas.openxmlformats.org/drawingml/2006/table">
            <a:tbl>
              <a:tblPr firstRow="1" bandRow="1">
                <a:tableStyleId>{5C22544A-7EE6-4342-B048-85BDC9FD1C3A}</a:tableStyleId>
              </a:tblPr>
              <a:tblGrid>
                <a:gridCol w="809266">
                  <a:extLst>
                    <a:ext uri="{9D8B030D-6E8A-4147-A177-3AD203B41FA5}">
                      <a16:colId xmlns:a16="http://schemas.microsoft.com/office/drawing/2014/main" val="71633849"/>
                    </a:ext>
                  </a:extLst>
                </a:gridCol>
                <a:gridCol w="8507896">
                  <a:extLst>
                    <a:ext uri="{9D8B030D-6E8A-4147-A177-3AD203B41FA5}">
                      <a16:colId xmlns:a16="http://schemas.microsoft.com/office/drawing/2014/main" val="1516145346"/>
                    </a:ext>
                  </a:extLst>
                </a:gridCol>
                <a:gridCol w="2371255">
                  <a:extLst>
                    <a:ext uri="{9D8B030D-6E8A-4147-A177-3AD203B41FA5}">
                      <a16:colId xmlns:a16="http://schemas.microsoft.com/office/drawing/2014/main" val="2311717615"/>
                    </a:ext>
                  </a:extLst>
                </a:gridCol>
              </a:tblGrid>
              <a:tr h="370840">
                <a:tc>
                  <a:txBody>
                    <a:bodyPr/>
                    <a:lstStyle/>
                    <a:p>
                      <a:endParaRPr lang="en-US"/>
                    </a:p>
                  </a:txBody>
                  <a:tcPr/>
                </a:tc>
                <a:tc>
                  <a:txBody>
                    <a:bodyPr/>
                    <a:lstStyle/>
                    <a:p>
                      <a:pPr algn="ctr"/>
                      <a:r>
                        <a:rPr lang="en-US" sz="2000" dirty="0"/>
                        <a:t>Activity</a:t>
                      </a:r>
                    </a:p>
                  </a:txBody>
                  <a:tcPr/>
                </a:tc>
                <a:tc>
                  <a:txBody>
                    <a:bodyPr/>
                    <a:lstStyle/>
                    <a:p>
                      <a:pPr algn="ctr"/>
                      <a:r>
                        <a:rPr lang="en-US" sz="2000" dirty="0"/>
                        <a:t>Completed</a:t>
                      </a:r>
                    </a:p>
                  </a:txBody>
                  <a:tcPr/>
                </a:tc>
                <a:extLst>
                  <a:ext uri="{0D108BD9-81ED-4DB2-BD59-A6C34878D82A}">
                    <a16:rowId xmlns:a16="http://schemas.microsoft.com/office/drawing/2014/main" val="1585960912"/>
                  </a:ext>
                </a:extLst>
              </a:tr>
              <a:tr h="131342">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 a Project Scope Statement for approval from sponsoring workgroup and HL7 Leadership </a:t>
                      </a:r>
                    </a:p>
                  </a:txBody>
                  <a:tcPr/>
                </a:tc>
                <a:tc>
                  <a:txBody>
                    <a:bodyPr/>
                    <a:lstStyle/>
                    <a:p>
                      <a:r>
                        <a:rPr lang="en-US" dirty="0"/>
                        <a:t>February –April 2020</a:t>
                      </a:r>
                    </a:p>
                  </a:txBody>
                  <a:tcPr/>
                </a:tc>
                <a:extLst>
                  <a:ext uri="{0D108BD9-81ED-4DB2-BD59-A6C34878D82A}">
                    <a16:rowId xmlns:a16="http://schemas.microsoft.com/office/drawing/2014/main" val="3649338580"/>
                  </a:ext>
                </a:extLst>
              </a:tr>
              <a:tr h="370840">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Attend HL7 WG meeting and participated in the WG meeting Connectathon</a:t>
                      </a:r>
                    </a:p>
                  </a:txBody>
                  <a:tcPr/>
                </a:tc>
                <a:tc>
                  <a:txBody>
                    <a:bodyPr/>
                    <a:lstStyle/>
                    <a:p>
                      <a:r>
                        <a:rPr lang="en-US" dirty="0"/>
                        <a:t>Sept 2020</a:t>
                      </a:r>
                    </a:p>
                  </a:txBody>
                  <a:tcPr/>
                </a:tc>
                <a:extLst>
                  <a:ext uri="{0D108BD9-81ED-4DB2-BD59-A6C34878D82A}">
                    <a16:rowId xmlns:a16="http://schemas.microsoft.com/office/drawing/2014/main" val="1251559680"/>
                  </a:ext>
                </a:extLst>
              </a:tr>
              <a:tr h="370840">
                <a:tc>
                  <a:txBody>
                    <a:bodyPr/>
                    <a:lstStyle/>
                    <a:p>
                      <a:endParaRPr lang="en-US" dirty="0"/>
                    </a:p>
                  </a:txBody>
                  <a:tcPr/>
                </a:tc>
                <a:tc>
                  <a:txBody>
                    <a:bodyPr/>
                    <a:lstStyle/>
                    <a:p>
                      <a:r>
                        <a:rPr lang="en-US" dirty="0"/>
                        <a:t>Presented Notice for Intent to Ballot (NIB)to HL7 sponsoring WG (Public Health) for approval</a:t>
                      </a:r>
                    </a:p>
                  </a:txBody>
                  <a:tcPr/>
                </a:tc>
                <a:tc>
                  <a:txBody>
                    <a:bodyPr/>
                    <a:lstStyle/>
                    <a:p>
                      <a:r>
                        <a:rPr lang="en-US" dirty="0"/>
                        <a:t>Oct 2020</a:t>
                      </a:r>
                    </a:p>
                  </a:txBody>
                  <a:tcPr/>
                </a:tc>
                <a:extLst>
                  <a:ext uri="{0D108BD9-81ED-4DB2-BD59-A6C34878D82A}">
                    <a16:rowId xmlns:a16="http://schemas.microsoft.com/office/drawing/2014/main" val="4176256346"/>
                  </a:ext>
                </a:extLst>
              </a:tr>
              <a:tr h="426350">
                <a:tc>
                  <a:txBody>
                    <a:bodyPr/>
                    <a:lstStyle/>
                    <a:p>
                      <a:endParaRPr lang="en-US" dirty="0"/>
                    </a:p>
                  </a:txBody>
                  <a:tcPr/>
                </a:tc>
                <a:tc>
                  <a:txBody>
                    <a:bodyPr/>
                    <a:lstStyle/>
                    <a:p>
                      <a:r>
                        <a:rPr lang="en-US" dirty="0"/>
                        <a:t>Submitted NIB</a:t>
                      </a:r>
                    </a:p>
                  </a:txBody>
                  <a:tcPr/>
                </a:tc>
                <a:tc>
                  <a:txBody>
                    <a:bodyPr/>
                    <a:lstStyle/>
                    <a:p>
                      <a:r>
                        <a:rPr lang="en-US" dirty="0"/>
                        <a:t>Nov 2020</a:t>
                      </a:r>
                    </a:p>
                  </a:txBody>
                  <a:tcPr/>
                </a:tc>
                <a:extLst>
                  <a:ext uri="{0D108BD9-81ED-4DB2-BD59-A6C34878D82A}">
                    <a16:rowId xmlns:a16="http://schemas.microsoft.com/office/drawing/2014/main" val="1220003385"/>
                  </a:ext>
                </a:extLst>
              </a:tr>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Conducted  MedMorph specific connectathon to satisfy ballot requirements (3 different entities must test IG prior to ballot)</a:t>
                      </a:r>
                    </a:p>
                  </a:txBody>
                  <a:tcPr/>
                </a:tc>
                <a:tc>
                  <a:txBody>
                    <a:bodyPr/>
                    <a:lstStyle/>
                    <a:p>
                      <a:r>
                        <a:rPr lang="en-US" dirty="0"/>
                        <a:t>Nov 2020</a:t>
                      </a:r>
                    </a:p>
                  </a:txBody>
                  <a:tcPr/>
                </a:tc>
                <a:extLst>
                  <a:ext uri="{0D108BD9-81ED-4DB2-BD59-A6C34878D82A}">
                    <a16:rowId xmlns:a16="http://schemas.microsoft.com/office/drawing/2014/main" val="3546787412"/>
                  </a:ext>
                </a:extLst>
              </a:tr>
              <a:tr h="370840">
                <a:tc>
                  <a:txBody>
                    <a:bodyPr/>
                    <a:lstStyle/>
                    <a:p>
                      <a:endParaRPr lang="en-US" dirty="0"/>
                    </a:p>
                  </a:txBody>
                  <a:tcPr/>
                </a:tc>
                <a:tc>
                  <a:txBody>
                    <a:bodyPr/>
                    <a:lstStyle/>
                    <a:p>
                      <a:r>
                        <a:rPr lang="en-US" dirty="0"/>
                        <a:t>Review “Substantively Complete” IG with HL7 sponsoring WG (Public Health) for approval</a:t>
                      </a:r>
                    </a:p>
                  </a:txBody>
                  <a:tcPr/>
                </a:tc>
                <a:tc>
                  <a:txBody>
                    <a:bodyPr/>
                    <a:lstStyle/>
                    <a:p>
                      <a:r>
                        <a:rPr lang="en-US" dirty="0"/>
                        <a:t>Nov 2020</a:t>
                      </a:r>
                    </a:p>
                  </a:txBody>
                  <a:tcPr/>
                </a:tc>
                <a:extLst>
                  <a:ext uri="{0D108BD9-81ED-4DB2-BD59-A6C34878D82A}">
                    <a16:rowId xmlns:a16="http://schemas.microsoft.com/office/drawing/2014/main" val="3290135361"/>
                  </a:ext>
                </a:extLst>
              </a:tr>
              <a:tr h="370840">
                <a:tc>
                  <a:txBody>
                    <a:bodyPr/>
                    <a:lstStyle/>
                    <a:p>
                      <a:endParaRPr lang="en-US" dirty="0"/>
                    </a:p>
                  </a:txBody>
                  <a:tcPr/>
                </a:tc>
                <a:tc>
                  <a:txBody>
                    <a:bodyPr/>
                    <a:lstStyle/>
                    <a:p>
                      <a:r>
                        <a:rPr lang="en-US" dirty="0"/>
                        <a:t>Submitted “Substantively Complete” IG</a:t>
                      </a:r>
                    </a:p>
                  </a:txBody>
                  <a:tcPr/>
                </a:tc>
                <a:tc>
                  <a:txBody>
                    <a:bodyPr/>
                    <a:lstStyle/>
                    <a:p>
                      <a:r>
                        <a:rPr lang="en-US" dirty="0"/>
                        <a:t>Nov 2020</a:t>
                      </a:r>
                    </a:p>
                  </a:txBody>
                  <a:tcPr/>
                </a:tc>
                <a:extLst>
                  <a:ext uri="{0D108BD9-81ED-4DB2-BD59-A6C34878D82A}">
                    <a16:rowId xmlns:a16="http://schemas.microsoft.com/office/drawing/2014/main" val="18679945"/>
                  </a:ext>
                </a:extLst>
              </a:tr>
              <a:tr h="370840">
                <a:tc>
                  <a:txBody>
                    <a:bodyPr/>
                    <a:lstStyle/>
                    <a:p>
                      <a:endParaRPr lang="en-US" dirty="0"/>
                    </a:p>
                  </a:txBody>
                  <a:tcPr/>
                </a:tc>
                <a:tc>
                  <a:txBody>
                    <a:bodyPr/>
                    <a:lstStyle/>
                    <a:p>
                      <a:r>
                        <a:rPr lang="en-US" dirty="0"/>
                        <a:t>Updating IG based on feedback from MedMorph Community and Connectathon</a:t>
                      </a:r>
                    </a:p>
                  </a:txBody>
                  <a:tcPr/>
                </a:tc>
                <a:tc>
                  <a:txBody>
                    <a:bodyPr/>
                    <a:lstStyle/>
                    <a:p>
                      <a:r>
                        <a:rPr lang="en-US" dirty="0"/>
                        <a:t>Nov 9-24, 2020</a:t>
                      </a:r>
                    </a:p>
                  </a:txBody>
                  <a:tcPr/>
                </a:tc>
                <a:extLst>
                  <a:ext uri="{0D108BD9-81ED-4DB2-BD59-A6C34878D82A}">
                    <a16:rowId xmlns:a16="http://schemas.microsoft.com/office/drawing/2014/main" val="1093049310"/>
                  </a:ext>
                </a:extLst>
              </a:tr>
              <a:tr h="370840">
                <a:tc>
                  <a:txBody>
                    <a:bodyPr/>
                    <a:lstStyle/>
                    <a:p>
                      <a:endParaRPr lang="en-US" dirty="0"/>
                    </a:p>
                  </a:txBody>
                  <a:tcPr/>
                </a:tc>
                <a:tc>
                  <a:txBody>
                    <a:bodyPr/>
                    <a:lstStyle/>
                    <a:p>
                      <a:r>
                        <a:rPr lang="en-US" b="0" dirty="0"/>
                        <a:t>Ballot Content Freeze </a:t>
                      </a:r>
                    </a:p>
                  </a:txBody>
                  <a:tcPr/>
                </a:tc>
                <a:tc>
                  <a:txBody>
                    <a:bodyPr/>
                    <a:lstStyle/>
                    <a:p>
                      <a:r>
                        <a:rPr lang="en-US" b="0" dirty="0"/>
                        <a:t>Nov 24, 2020</a:t>
                      </a:r>
                    </a:p>
                  </a:txBody>
                  <a:tcPr/>
                </a:tc>
                <a:extLst>
                  <a:ext uri="{0D108BD9-81ED-4DB2-BD59-A6C34878D82A}">
                    <a16:rowId xmlns:a16="http://schemas.microsoft.com/office/drawing/2014/main" val="3189899889"/>
                  </a:ext>
                </a:extLst>
              </a:tr>
              <a:tr h="370840">
                <a:tc>
                  <a:txBody>
                    <a:bodyPr/>
                    <a:lstStyle/>
                    <a:p>
                      <a:endParaRPr lang="en-US" dirty="0"/>
                    </a:p>
                  </a:txBody>
                  <a:tcPr/>
                </a:tc>
                <a:tc>
                  <a:txBody>
                    <a:bodyPr/>
                    <a:lstStyle/>
                    <a:p>
                      <a:r>
                        <a:rPr lang="en-US" b="0" dirty="0"/>
                        <a:t>Ballot is approved and reviewed by sponsoring WG (Public Health) and FHIR management </a:t>
                      </a:r>
                    </a:p>
                  </a:txBody>
                  <a:tcPr/>
                </a:tc>
                <a:tc>
                  <a:txBody>
                    <a:bodyPr/>
                    <a:lstStyle/>
                    <a:p>
                      <a:r>
                        <a:rPr lang="en-US" b="0" dirty="0"/>
                        <a:t>Nov 24- Dec 3, 2020</a:t>
                      </a:r>
                    </a:p>
                  </a:txBody>
                  <a:tcPr/>
                </a:tc>
                <a:extLst>
                  <a:ext uri="{0D108BD9-81ED-4DB2-BD59-A6C34878D82A}">
                    <a16:rowId xmlns:a16="http://schemas.microsoft.com/office/drawing/2014/main" val="1208136782"/>
                  </a:ext>
                </a:extLst>
              </a:tr>
              <a:tr h="370840">
                <a:tc>
                  <a:txBody>
                    <a:bodyPr/>
                    <a:lstStyle/>
                    <a:p>
                      <a:endParaRPr lang="en-US" dirty="0"/>
                    </a:p>
                  </a:txBody>
                  <a:tcPr/>
                </a:tc>
                <a:tc>
                  <a:txBody>
                    <a:bodyPr/>
                    <a:lstStyle/>
                    <a:p>
                      <a:r>
                        <a:rPr lang="en-US" b="1" dirty="0"/>
                        <a:t>Final approved IG Ballot submitted </a:t>
                      </a:r>
                    </a:p>
                  </a:txBody>
                  <a:tcPr/>
                </a:tc>
                <a:tc>
                  <a:txBody>
                    <a:bodyPr/>
                    <a:lstStyle/>
                    <a:p>
                      <a:r>
                        <a:rPr lang="en-US" b="1" dirty="0"/>
                        <a:t>Dec 13, 2020</a:t>
                      </a:r>
                    </a:p>
                  </a:txBody>
                  <a:tcPr/>
                </a:tc>
                <a:extLst>
                  <a:ext uri="{0D108BD9-81ED-4DB2-BD59-A6C34878D82A}">
                    <a16:rowId xmlns:a16="http://schemas.microsoft.com/office/drawing/2014/main" val="1723449654"/>
                  </a:ext>
                </a:extLst>
              </a:tr>
            </a:tbl>
          </a:graphicData>
        </a:graphic>
      </p:graphicFrame>
      <p:pic>
        <p:nvPicPr>
          <p:cNvPr id="8" name="Content Placeholder 7" descr="Checkmark">
            <a:extLst>
              <a:ext uri="{FF2B5EF4-FFF2-40B4-BE49-F238E27FC236}">
                <a16:creationId xmlns:a16="http://schemas.microsoft.com/office/drawing/2014/main" id="{2D53E564-3908-4A49-805A-37F030B90B13}"/>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6324" y="1524377"/>
            <a:ext cx="528320" cy="436948"/>
          </a:xfrm>
        </p:spPr>
      </p:pic>
      <p:pic>
        <p:nvPicPr>
          <p:cNvPr id="9" name="Content Placeholder 7" descr="Checkmark">
            <a:extLst>
              <a:ext uri="{FF2B5EF4-FFF2-40B4-BE49-F238E27FC236}">
                <a16:creationId xmlns:a16="http://schemas.microsoft.com/office/drawing/2014/main" id="{5BD3AC0C-045A-4483-A6B2-1181A33D39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6322" y="2566012"/>
            <a:ext cx="528320" cy="436948"/>
          </a:xfrm>
          <a:prstGeom prst="rect">
            <a:avLst/>
          </a:prstGeom>
        </p:spPr>
      </p:pic>
      <p:pic>
        <p:nvPicPr>
          <p:cNvPr id="11" name="Content Placeholder 7" descr="Checkmark">
            <a:extLst>
              <a:ext uri="{FF2B5EF4-FFF2-40B4-BE49-F238E27FC236}">
                <a16:creationId xmlns:a16="http://schemas.microsoft.com/office/drawing/2014/main" id="{4B55BD29-3AEC-4B72-96D7-A6894F00D3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53" y="1991605"/>
            <a:ext cx="528320" cy="436948"/>
          </a:xfrm>
          <a:prstGeom prst="rect">
            <a:avLst/>
          </a:prstGeom>
        </p:spPr>
      </p:pic>
      <p:pic>
        <p:nvPicPr>
          <p:cNvPr id="13" name="Content Placeholder 7" descr="Checkmark">
            <a:extLst>
              <a:ext uri="{FF2B5EF4-FFF2-40B4-BE49-F238E27FC236}">
                <a16:creationId xmlns:a16="http://schemas.microsoft.com/office/drawing/2014/main" id="{A69BEC1D-6E25-45B2-A99C-35FCA71B66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1306" y="3144835"/>
            <a:ext cx="528320" cy="436948"/>
          </a:xfrm>
          <a:prstGeom prst="rect">
            <a:avLst/>
          </a:prstGeom>
        </p:spPr>
      </p:pic>
      <p:pic>
        <p:nvPicPr>
          <p:cNvPr id="15" name="Content Placeholder 7" descr="Checkmark">
            <a:extLst>
              <a:ext uri="{FF2B5EF4-FFF2-40B4-BE49-F238E27FC236}">
                <a16:creationId xmlns:a16="http://schemas.microsoft.com/office/drawing/2014/main" id="{FD645C45-A631-4E14-BDBA-FDDA21DFE4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58" y="3749211"/>
            <a:ext cx="528320" cy="436948"/>
          </a:xfrm>
          <a:prstGeom prst="rect">
            <a:avLst/>
          </a:prstGeom>
        </p:spPr>
      </p:pic>
      <p:pic>
        <p:nvPicPr>
          <p:cNvPr id="10" name="Content Placeholder 7" descr="Checkmark">
            <a:extLst>
              <a:ext uri="{FF2B5EF4-FFF2-40B4-BE49-F238E27FC236}">
                <a16:creationId xmlns:a16="http://schemas.microsoft.com/office/drawing/2014/main" id="{F7FF87DE-13D7-3F4E-B7B4-618437E91A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53" y="4174468"/>
            <a:ext cx="528320" cy="436948"/>
          </a:xfrm>
          <a:prstGeom prst="rect">
            <a:avLst/>
          </a:prstGeom>
        </p:spPr>
      </p:pic>
      <p:pic>
        <p:nvPicPr>
          <p:cNvPr id="12" name="Content Placeholder 7" descr="Checkmark">
            <a:extLst>
              <a:ext uri="{FF2B5EF4-FFF2-40B4-BE49-F238E27FC236}">
                <a16:creationId xmlns:a16="http://schemas.microsoft.com/office/drawing/2014/main" id="{09CA402D-2543-2A40-9ACB-5AD06825C8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53" y="4585424"/>
            <a:ext cx="528320" cy="436948"/>
          </a:xfrm>
          <a:prstGeom prst="rect">
            <a:avLst/>
          </a:prstGeom>
        </p:spPr>
      </p:pic>
      <p:pic>
        <p:nvPicPr>
          <p:cNvPr id="14" name="Content Placeholder 7" descr="Checkmark">
            <a:extLst>
              <a:ext uri="{FF2B5EF4-FFF2-40B4-BE49-F238E27FC236}">
                <a16:creationId xmlns:a16="http://schemas.microsoft.com/office/drawing/2014/main" id="{FEFB1F74-3E99-47A0-B375-A84669805F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1306" y="5240846"/>
            <a:ext cx="528320" cy="436948"/>
          </a:xfrm>
          <a:prstGeom prst="rect">
            <a:avLst/>
          </a:prstGeom>
        </p:spPr>
      </p:pic>
      <p:pic>
        <p:nvPicPr>
          <p:cNvPr id="16" name="Content Placeholder 7" descr="Checkmark">
            <a:extLst>
              <a:ext uri="{FF2B5EF4-FFF2-40B4-BE49-F238E27FC236}">
                <a16:creationId xmlns:a16="http://schemas.microsoft.com/office/drawing/2014/main" id="{012E5700-C134-40B7-B04F-392227117A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7347" y="5644603"/>
            <a:ext cx="528320" cy="436948"/>
          </a:xfrm>
          <a:prstGeom prst="rect">
            <a:avLst/>
          </a:prstGeom>
        </p:spPr>
      </p:pic>
      <p:pic>
        <p:nvPicPr>
          <p:cNvPr id="17" name="Content Placeholder 7" descr="Checkmark">
            <a:extLst>
              <a:ext uri="{FF2B5EF4-FFF2-40B4-BE49-F238E27FC236}">
                <a16:creationId xmlns:a16="http://schemas.microsoft.com/office/drawing/2014/main" id="{9EB42D18-B2D5-44CA-90B5-50F1961CEA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7412" y="6005613"/>
            <a:ext cx="528320" cy="436948"/>
          </a:xfrm>
          <a:prstGeom prst="rect">
            <a:avLst/>
          </a:prstGeom>
        </p:spPr>
      </p:pic>
      <p:pic>
        <p:nvPicPr>
          <p:cNvPr id="18" name="Content Placeholder 7" descr="Checkmark">
            <a:extLst>
              <a:ext uri="{FF2B5EF4-FFF2-40B4-BE49-F238E27FC236}">
                <a16:creationId xmlns:a16="http://schemas.microsoft.com/office/drawing/2014/main" id="{1F14875C-FBD1-4F48-A061-9BF5A661E8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7347" y="4878904"/>
            <a:ext cx="528320" cy="436948"/>
          </a:xfrm>
          <a:prstGeom prst="rect">
            <a:avLst/>
          </a:prstGeom>
        </p:spPr>
      </p:pic>
    </p:spTree>
    <p:extLst>
      <p:ext uri="{BB962C8B-B14F-4D97-AF65-F5344CB8AC3E}">
        <p14:creationId xmlns:p14="http://schemas.microsoft.com/office/powerpoint/2010/main" val="1156145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03ACF-C949-45CF-87E6-63A10C7F1DAC}"/>
              </a:ext>
            </a:extLst>
          </p:cNvPr>
          <p:cNvSpPr>
            <a:spLocks noGrp="1"/>
          </p:cNvSpPr>
          <p:nvPr>
            <p:ph type="title"/>
          </p:nvPr>
        </p:nvSpPr>
        <p:spPr/>
        <p:txBody>
          <a:bodyPr/>
          <a:lstStyle/>
          <a:p>
            <a:r>
              <a:rPr lang="en-US" sz="3600" b="0" dirty="0"/>
              <a:t>HL7 Ballot Checklist </a:t>
            </a:r>
            <a:r>
              <a:rPr lang="en-US" sz="2000" dirty="0"/>
              <a:t>(2/2)</a:t>
            </a:r>
          </a:p>
        </p:txBody>
      </p:sp>
      <p:graphicFrame>
        <p:nvGraphicFramePr>
          <p:cNvPr id="5" name="Table 4">
            <a:extLst>
              <a:ext uri="{FF2B5EF4-FFF2-40B4-BE49-F238E27FC236}">
                <a16:creationId xmlns:a16="http://schemas.microsoft.com/office/drawing/2014/main" id="{8DBCB9A7-8535-4826-B31F-6E711ACDDED2}"/>
              </a:ext>
            </a:extLst>
          </p:cNvPr>
          <p:cNvGraphicFramePr>
            <a:graphicFrameLocks noGrp="1"/>
          </p:cNvGraphicFramePr>
          <p:nvPr>
            <p:extLst>
              <p:ext uri="{D42A27DB-BD31-4B8C-83A1-F6EECF244321}">
                <p14:modId xmlns:p14="http://schemas.microsoft.com/office/powerpoint/2010/main" val="1830343742"/>
              </p:ext>
            </p:extLst>
          </p:nvPr>
        </p:nvGraphicFramePr>
        <p:xfrm>
          <a:off x="838200" y="1487024"/>
          <a:ext cx="10876721" cy="4707115"/>
        </p:xfrm>
        <a:graphic>
          <a:graphicData uri="http://schemas.openxmlformats.org/drawingml/2006/table">
            <a:tbl>
              <a:tblPr firstRow="1" bandRow="1">
                <a:tableStyleId>{5C22544A-7EE6-4342-B048-85BDC9FD1C3A}</a:tableStyleId>
              </a:tblPr>
              <a:tblGrid>
                <a:gridCol w="865328">
                  <a:extLst>
                    <a:ext uri="{9D8B030D-6E8A-4147-A177-3AD203B41FA5}">
                      <a16:colId xmlns:a16="http://schemas.microsoft.com/office/drawing/2014/main" val="71633849"/>
                    </a:ext>
                  </a:extLst>
                </a:gridCol>
                <a:gridCol w="6626006">
                  <a:extLst>
                    <a:ext uri="{9D8B030D-6E8A-4147-A177-3AD203B41FA5}">
                      <a16:colId xmlns:a16="http://schemas.microsoft.com/office/drawing/2014/main" val="1516145346"/>
                    </a:ext>
                  </a:extLst>
                </a:gridCol>
                <a:gridCol w="3385387">
                  <a:extLst>
                    <a:ext uri="{9D8B030D-6E8A-4147-A177-3AD203B41FA5}">
                      <a16:colId xmlns:a16="http://schemas.microsoft.com/office/drawing/2014/main" val="2311717615"/>
                    </a:ext>
                  </a:extLst>
                </a:gridCol>
              </a:tblGrid>
              <a:tr h="581005">
                <a:tc>
                  <a:txBody>
                    <a:bodyPr/>
                    <a:lstStyle/>
                    <a:p>
                      <a:endParaRPr lang="en-US"/>
                    </a:p>
                  </a:txBody>
                  <a:tcPr/>
                </a:tc>
                <a:tc>
                  <a:txBody>
                    <a:bodyPr/>
                    <a:lstStyle/>
                    <a:p>
                      <a:pPr algn="ctr"/>
                      <a:r>
                        <a:rPr lang="en-US" dirty="0"/>
                        <a:t>Activity</a:t>
                      </a:r>
                    </a:p>
                  </a:txBody>
                  <a:tcPr/>
                </a:tc>
                <a:tc>
                  <a:txBody>
                    <a:bodyPr/>
                    <a:lstStyle/>
                    <a:p>
                      <a:pPr algn="ctr"/>
                      <a:r>
                        <a:rPr lang="en-US" dirty="0"/>
                        <a:t>Completed</a:t>
                      </a:r>
                    </a:p>
                  </a:txBody>
                  <a:tcPr/>
                </a:tc>
                <a:extLst>
                  <a:ext uri="{0D108BD9-81ED-4DB2-BD59-A6C34878D82A}">
                    <a16:rowId xmlns:a16="http://schemas.microsoft.com/office/drawing/2014/main" val="1585960912"/>
                  </a:ext>
                </a:extLst>
              </a:tr>
              <a:tr h="581005">
                <a:tc>
                  <a:txBody>
                    <a:bodyPr/>
                    <a:lstStyle/>
                    <a:p>
                      <a:endParaRPr lang="en-US" dirty="0"/>
                    </a:p>
                  </a:txBody>
                  <a:tcPr/>
                </a:tc>
                <a:tc>
                  <a:txBody>
                    <a:bodyPr/>
                    <a:lstStyle/>
                    <a:p>
                      <a:r>
                        <a:rPr lang="en-US" dirty="0"/>
                        <a:t>Sign up for the MedMorph IG Ballot</a:t>
                      </a:r>
                    </a:p>
                  </a:txBody>
                  <a:tcPr/>
                </a:tc>
                <a:tc>
                  <a:txBody>
                    <a:bodyPr/>
                    <a:lstStyle/>
                    <a:p>
                      <a:r>
                        <a:rPr lang="en-US" dirty="0"/>
                        <a:t>Nov 16 - Dec 17, 2020</a:t>
                      </a:r>
                    </a:p>
                  </a:txBody>
                  <a:tcPr/>
                </a:tc>
                <a:extLst>
                  <a:ext uri="{0D108BD9-81ED-4DB2-BD59-A6C34878D82A}">
                    <a16:rowId xmlns:a16="http://schemas.microsoft.com/office/drawing/2014/main" val="3501202578"/>
                  </a:ext>
                </a:extLst>
              </a:tr>
              <a:tr h="581005">
                <a:tc>
                  <a:txBody>
                    <a:bodyPr/>
                    <a:lstStyle/>
                    <a:p>
                      <a:endParaRPr lang="en-US" dirty="0"/>
                    </a:p>
                  </a:txBody>
                  <a:tcPr/>
                </a:tc>
                <a:tc>
                  <a:txBody>
                    <a:bodyPr/>
                    <a:lstStyle/>
                    <a:p>
                      <a:r>
                        <a:rPr lang="en-US" dirty="0"/>
                        <a:t>Vote and submit comments to the MedMorph IG Ballot</a:t>
                      </a:r>
                    </a:p>
                  </a:txBody>
                  <a:tcPr/>
                </a:tc>
                <a:tc>
                  <a:txBody>
                    <a:bodyPr/>
                    <a:lstStyle/>
                    <a:p>
                      <a:r>
                        <a:rPr lang="en-US" dirty="0"/>
                        <a:t>Dec 18, 2020 - Jan 18, 2021</a:t>
                      </a:r>
                    </a:p>
                  </a:txBody>
                  <a:tcPr/>
                </a:tc>
                <a:extLst>
                  <a:ext uri="{0D108BD9-81ED-4DB2-BD59-A6C34878D82A}">
                    <a16:rowId xmlns:a16="http://schemas.microsoft.com/office/drawing/2014/main" val="2753277447"/>
                  </a:ext>
                </a:extLst>
              </a:tr>
              <a:tr h="581005">
                <a:tc>
                  <a:txBody>
                    <a:bodyPr/>
                    <a:lstStyle/>
                    <a:p>
                      <a:endParaRPr lang="en-US" dirty="0"/>
                    </a:p>
                  </a:txBody>
                  <a:tcPr/>
                </a:tc>
                <a:tc>
                  <a:txBody>
                    <a:bodyPr/>
                    <a:lstStyle/>
                    <a:p>
                      <a:r>
                        <a:rPr lang="en-US" dirty="0"/>
                        <a:t>HL7 WG Meeting Connectathon</a:t>
                      </a:r>
                    </a:p>
                  </a:txBody>
                  <a:tcPr/>
                </a:tc>
                <a:tc>
                  <a:txBody>
                    <a:bodyPr/>
                    <a:lstStyle/>
                    <a:p>
                      <a:r>
                        <a:rPr lang="en-US" dirty="0"/>
                        <a:t>Jan 13 - 15, 2021</a:t>
                      </a:r>
                    </a:p>
                  </a:txBody>
                  <a:tcPr/>
                </a:tc>
                <a:extLst>
                  <a:ext uri="{0D108BD9-81ED-4DB2-BD59-A6C34878D82A}">
                    <a16:rowId xmlns:a16="http://schemas.microsoft.com/office/drawing/2014/main" val="402634658"/>
                  </a:ext>
                </a:extLst>
              </a:tr>
              <a:tr h="581005">
                <a:tc>
                  <a:txBody>
                    <a:bodyPr/>
                    <a:lstStyle/>
                    <a:p>
                      <a:endParaRPr lang="en-US" dirty="0"/>
                    </a:p>
                  </a:txBody>
                  <a:tcPr/>
                </a:tc>
                <a:tc>
                  <a:txBody>
                    <a:bodyPr/>
                    <a:lstStyle/>
                    <a:p>
                      <a:r>
                        <a:rPr lang="en-US" dirty="0"/>
                        <a:t>Ballot voting closes</a:t>
                      </a:r>
                    </a:p>
                  </a:txBody>
                  <a:tcPr/>
                </a:tc>
                <a:tc>
                  <a:txBody>
                    <a:bodyPr/>
                    <a:lstStyle/>
                    <a:p>
                      <a:r>
                        <a:rPr lang="en-US" dirty="0"/>
                        <a:t>Jan 18, 2021</a:t>
                      </a:r>
                    </a:p>
                  </a:txBody>
                  <a:tcPr/>
                </a:tc>
                <a:extLst>
                  <a:ext uri="{0D108BD9-81ED-4DB2-BD59-A6C34878D82A}">
                    <a16:rowId xmlns:a16="http://schemas.microsoft.com/office/drawing/2014/main" val="880721188"/>
                  </a:ext>
                </a:extLst>
              </a:tr>
              <a:tr h="581005">
                <a:tc>
                  <a:txBody>
                    <a:bodyPr/>
                    <a:lstStyle/>
                    <a:p>
                      <a:endParaRPr lang="en-US" dirty="0"/>
                    </a:p>
                  </a:txBody>
                  <a:tcPr/>
                </a:tc>
                <a:tc>
                  <a:txBody>
                    <a:bodyPr/>
                    <a:lstStyle/>
                    <a:p>
                      <a:r>
                        <a:rPr lang="en-US" dirty="0"/>
                        <a:t>Prepare comments for disposition</a:t>
                      </a:r>
                    </a:p>
                  </a:txBody>
                  <a:tcPr/>
                </a:tc>
                <a:tc>
                  <a:txBody>
                    <a:bodyPr/>
                    <a:lstStyle/>
                    <a:p>
                      <a:r>
                        <a:rPr lang="en-US" dirty="0"/>
                        <a:t>Jan 18 - 25, 2021</a:t>
                      </a:r>
                    </a:p>
                  </a:txBody>
                  <a:tcPr/>
                </a:tc>
                <a:extLst>
                  <a:ext uri="{0D108BD9-81ED-4DB2-BD59-A6C34878D82A}">
                    <a16:rowId xmlns:a16="http://schemas.microsoft.com/office/drawing/2014/main" val="3224570308"/>
                  </a:ext>
                </a:extLst>
              </a:tr>
              <a:tr h="581005">
                <a:tc>
                  <a:txBody>
                    <a:bodyPr/>
                    <a:lstStyle/>
                    <a:p>
                      <a:endParaRPr lang="en-US" dirty="0"/>
                    </a:p>
                  </a:txBody>
                  <a:tcPr/>
                </a:tc>
                <a:tc>
                  <a:txBody>
                    <a:bodyPr/>
                    <a:lstStyle/>
                    <a:p>
                      <a:r>
                        <a:rPr lang="en-US" dirty="0"/>
                        <a:t>Attend January 2021 HL7 WG Meeting (Virtual)</a:t>
                      </a:r>
                    </a:p>
                  </a:txBody>
                  <a:tcPr/>
                </a:tc>
                <a:tc>
                  <a:txBody>
                    <a:bodyPr/>
                    <a:lstStyle/>
                    <a:p>
                      <a:r>
                        <a:rPr lang="en-US" dirty="0"/>
                        <a:t>Jan 25 - 29, 2021</a:t>
                      </a:r>
                    </a:p>
                  </a:txBody>
                  <a:tcPr/>
                </a:tc>
                <a:extLst>
                  <a:ext uri="{0D108BD9-81ED-4DB2-BD59-A6C34878D82A}">
                    <a16:rowId xmlns:a16="http://schemas.microsoft.com/office/drawing/2014/main" val="2953461119"/>
                  </a:ext>
                </a:extLst>
              </a:tr>
              <a:tr h="581005">
                <a:tc>
                  <a:txBody>
                    <a:bodyPr/>
                    <a:lstStyle/>
                    <a:p>
                      <a:endParaRPr lang="en-US" dirty="0"/>
                    </a:p>
                  </a:txBody>
                  <a:tcPr/>
                </a:tc>
                <a:tc>
                  <a:txBody>
                    <a:bodyPr/>
                    <a:lstStyle/>
                    <a:p>
                      <a:r>
                        <a:rPr lang="en-US" dirty="0"/>
                        <a:t>Disposition ballot comments</a:t>
                      </a:r>
                    </a:p>
                  </a:txBody>
                  <a:tcPr/>
                </a:tc>
                <a:tc>
                  <a:txBody>
                    <a:bodyPr/>
                    <a:lstStyle/>
                    <a:p>
                      <a:r>
                        <a:rPr lang="en-US" dirty="0"/>
                        <a:t>Jan 18 - Apr 1, 2021 (depending on how many comments)</a:t>
                      </a:r>
                    </a:p>
                  </a:txBody>
                  <a:tcPr/>
                </a:tc>
                <a:extLst>
                  <a:ext uri="{0D108BD9-81ED-4DB2-BD59-A6C34878D82A}">
                    <a16:rowId xmlns:a16="http://schemas.microsoft.com/office/drawing/2014/main" val="378069468"/>
                  </a:ext>
                </a:extLst>
              </a:tr>
            </a:tbl>
          </a:graphicData>
        </a:graphic>
      </p:graphicFrame>
    </p:spTree>
    <p:extLst>
      <p:ext uri="{BB962C8B-B14F-4D97-AF65-F5344CB8AC3E}">
        <p14:creationId xmlns:p14="http://schemas.microsoft.com/office/powerpoint/2010/main" val="1283048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C4ABC-2AA3-41F6-B52A-8C31B7F82762}"/>
              </a:ext>
            </a:extLst>
          </p:cNvPr>
          <p:cNvSpPr>
            <a:spLocks noGrp="1"/>
          </p:cNvSpPr>
          <p:nvPr>
            <p:ph type="title"/>
          </p:nvPr>
        </p:nvSpPr>
        <p:spPr/>
        <p:txBody>
          <a:bodyPr>
            <a:normAutofit/>
          </a:bodyPr>
          <a:lstStyle/>
          <a:p>
            <a:r>
              <a:rPr lang="en-US" sz="3600" b="0" dirty="0"/>
              <a:t>Next Steps for the RA IG and the Ballot Process	</a:t>
            </a:r>
          </a:p>
        </p:txBody>
      </p:sp>
      <p:sp>
        <p:nvSpPr>
          <p:cNvPr id="3" name="Content Placeholder 2">
            <a:extLst>
              <a:ext uri="{FF2B5EF4-FFF2-40B4-BE49-F238E27FC236}">
                <a16:creationId xmlns:a16="http://schemas.microsoft.com/office/drawing/2014/main" id="{48CE2D06-3927-4F2D-9ACA-203E4926B85D}"/>
              </a:ext>
            </a:extLst>
          </p:cNvPr>
          <p:cNvSpPr>
            <a:spLocks noGrp="1"/>
          </p:cNvSpPr>
          <p:nvPr>
            <p:ph sz="half" idx="1"/>
          </p:nvPr>
        </p:nvSpPr>
        <p:spPr>
          <a:xfrm>
            <a:off x="368300" y="1690688"/>
            <a:ext cx="10515600" cy="4351338"/>
          </a:xfrm>
        </p:spPr>
        <p:txBody>
          <a:bodyPr>
            <a:normAutofit fontScale="55000" lnSpcReduction="20000"/>
          </a:bodyPr>
          <a:lstStyle/>
          <a:p>
            <a:pPr>
              <a:lnSpc>
                <a:spcPct val="120000"/>
              </a:lnSpc>
              <a:spcBef>
                <a:spcPts val="600"/>
              </a:spcBef>
            </a:pPr>
            <a:r>
              <a:rPr lang="en-US" sz="5000" dirty="0"/>
              <a:t>Sign up for the Ballot Pool by Dec 17</a:t>
            </a:r>
            <a:r>
              <a:rPr lang="en-US" sz="5000" baseline="30000" dirty="0"/>
              <a:t>th</a:t>
            </a:r>
          </a:p>
          <a:p>
            <a:pPr lvl="1">
              <a:lnSpc>
                <a:spcPct val="120000"/>
              </a:lnSpc>
              <a:spcBef>
                <a:spcPts val="600"/>
              </a:spcBef>
            </a:pPr>
            <a:r>
              <a:rPr lang="en-US" sz="5000" dirty="0"/>
              <a:t>In order to formally vote and comment on any ballot proposed by HL7, an individual MUST sign up to be part of the ballot pool prior to the ballot opening</a:t>
            </a:r>
          </a:p>
          <a:p>
            <a:pPr lvl="1">
              <a:lnSpc>
                <a:spcPct val="120000"/>
              </a:lnSpc>
              <a:spcBef>
                <a:spcPts val="600"/>
              </a:spcBef>
            </a:pPr>
            <a:r>
              <a:rPr lang="en-US" sz="5000" dirty="0"/>
              <a:t>HL7 Members: </a:t>
            </a:r>
            <a:r>
              <a:rPr lang="en-US" sz="5000" dirty="0">
                <a:hlinkClick r:id="rId3"/>
              </a:rPr>
              <a:t>http://www.hl7.org/ctl.cfm?action=ballots.loginchoice</a:t>
            </a:r>
            <a:r>
              <a:rPr lang="en-US" sz="5000" dirty="0"/>
              <a:t> (you will need to login with your HL7 credentials)</a:t>
            </a:r>
          </a:p>
          <a:p>
            <a:pPr lvl="1">
              <a:lnSpc>
                <a:spcPct val="120000"/>
              </a:lnSpc>
              <a:spcBef>
                <a:spcPts val="600"/>
              </a:spcBef>
            </a:pPr>
            <a:r>
              <a:rPr lang="en-US" sz="5000" dirty="0"/>
              <a:t>Non-Members (fee assessed): </a:t>
            </a:r>
            <a:r>
              <a:rPr lang="en-US" sz="5000" dirty="0">
                <a:hlinkClick r:id="rId4"/>
              </a:rPr>
              <a:t>http://www.hl7.org/ctl.cfm?action=ballots.login</a:t>
            </a:r>
            <a:r>
              <a:rPr lang="en-US" sz="5000" dirty="0"/>
              <a:t> </a:t>
            </a:r>
          </a:p>
          <a:p>
            <a:pPr lvl="1"/>
            <a:endParaRPr lang="en-US" dirty="0"/>
          </a:p>
          <a:p>
            <a:pPr lvl="2"/>
            <a:endParaRPr lang="en-US" dirty="0"/>
          </a:p>
        </p:txBody>
      </p:sp>
      <p:sp>
        <p:nvSpPr>
          <p:cNvPr id="4" name="TextBox 3">
            <a:extLst>
              <a:ext uri="{FF2B5EF4-FFF2-40B4-BE49-F238E27FC236}">
                <a16:creationId xmlns:a16="http://schemas.microsoft.com/office/drawing/2014/main" id="{C9603E0E-3794-49B2-990A-2D33E411E33C}"/>
              </a:ext>
            </a:extLst>
          </p:cNvPr>
          <p:cNvSpPr txBox="1"/>
          <p:nvPr/>
        </p:nvSpPr>
        <p:spPr>
          <a:xfrm>
            <a:off x="0" y="6308209"/>
            <a:ext cx="6053845" cy="369332"/>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r>
              <a:rPr lang="en-US" dirty="0"/>
              <a:t>https://confluence.hl7.org/display/HL7/HL7+Balloting</a:t>
            </a:r>
          </a:p>
        </p:txBody>
      </p:sp>
    </p:spTree>
    <p:extLst>
      <p:ext uri="{BB962C8B-B14F-4D97-AF65-F5344CB8AC3E}">
        <p14:creationId xmlns:p14="http://schemas.microsoft.com/office/powerpoint/2010/main" val="3510955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F8014D8-E9B6-4961-BA7D-63E7E27259D2}"/>
              </a:ext>
            </a:extLst>
          </p:cNvPr>
          <p:cNvPicPr>
            <a:picLocks noChangeAspect="1"/>
          </p:cNvPicPr>
          <p:nvPr/>
        </p:nvPicPr>
        <p:blipFill rotWithShape="1">
          <a:blip r:embed="rId2"/>
          <a:srcRect t="23061" r="53726" b="-12079"/>
          <a:stretch/>
        </p:blipFill>
        <p:spPr>
          <a:xfrm>
            <a:off x="431801" y="4873623"/>
            <a:ext cx="8585200" cy="558799"/>
          </a:xfrm>
          <a:prstGeom prst="rect">
            <a:avLst/>
          </a:prstGeom>
          <a:ln>
            <a:solidFill>
              <a:schemeClr val="tx1">
                <a:lumMod val="75000"/>
                <a:lumOff val="25000"/>
              </a:schemeClr>
            </a:solidFill>
          </a:ln>
        </p:spPr>
      </p:pic>
      <p:sp>
        <p:nvSpPr>
          <p:cNvPr id="5" name="Title 4">
            <a:extLst>
              <a:ext uri="{FF2B5EF4-FFF2-40B4-BE49-F238E27FC236}">
                <a16:creationId xmlns:a16="http://schemas.microsoft.com/office/drawing/2014/main" id="{4BDA0754-EB79-4F2A-85AB-55D2F080E932}"/>
              </a:ext>
            </a:extLst>
          </p:cNvPr>
          <p:cNvSpPr>
            <a:spLocks noGrp="1"/>
          </p:cNvSpPr>
          <p:nvPr>
            <p:ph type="title"/>
          </p:nvPr>
        </p:nvSpPr>
        <p:spPr>
          <a:xfrm>
            <a:off x="241300" y="214"/>
            <a:ext cx="10515600" cy="1325563"/>
          </a:xfrm>
        </p:spPr>
        <p:txBody>
          <a:bodyPr>
            <a:normAutofit/>
          </a:bodyPr>
          <a:lstStyle/>
          <a:p>
            <a:r>
              <a:rPr lang="en-US" sz="3600" b="0" dirty="0"/>
              <a:t>Joining the Ballot Pool – HL7 Members</a:t>
            </a:r>
          </a:p>
        </p:txBody>
      </p:sp>
      <p:sp>
        <p:nvSpPr>
          <p:cNvPr id="7" name="Content Placeholder 6">
            <a:extLst>
              <a:ext uri="{FF2B5EF4-FFF2-40B4-BE49-F238E27FC236}">
                <a16:creationId xmlns:a16="http://schemas.microsoft.com/office/drawing/2014/main" id="{CD3EE9D4-B620-4494-9B03-34B7691FD456}"/>
              </a:ext>
            </a:extLst>
          </p:cNvPr>
          <p:cNvSpPr>
            <a:spLocks noGrp="1"/>
          </p:cNvSpPr>
          <p:nvPr>
            <p:ph idx="1"/>
          </p:nvPr>
        </p:nvSpPr>
        <p:spPr>
          <a:xfrm>
            <a:off x="0" y="1228724"/>
            <a:ext cx="6565900" cy="4867275"/>
          </a:xfrm>
        </p:spPr>
        <p:txBody>
          <a:bodyPr wrap="square">
            <a:noAutofit/>
          </a:bodyPr>
          <a:lstStyle/>
          <a:p>
            <a:pPr>
              <a:lnSpc>
                <a:spcPct val="100000"/>
              </a:lnSpc>
              <a:spcBef>
                <a:spcPts val="600"/>
              </a:spcBef>
            </a:pPr>
            <a:r>
              <a:rPr lang="en-US" sz="1800" dirty="0"/>
              <a:t>You will need to go to the HL7 website: </a:t>
            </a:r>
            <a:r>
              <a:rPr lang="en-US" sz="1800" dirty="0">
                <a:hlinkClick r:id="rId3"/>
              </a:rPr>
              <a:t>http://www.hl7.org/</a:t>
            </a:r>
            <a:r>
              <a:rPr lang="en-US" sz="1800" dirty="0"/>
              <a:t> </a:t>
            </a:r>
            <a:r>
              <a:rPr lang="en-US" sz="1800" dirty="0">
                <a:hlinkClick r:id="rId4"/>
              </a:rPr>
              <a:t> </a:t>
            </a:r>
            <a:r>
              <a:rPr lang="en-US" sz="1800" dirty="0"/>
              <a:t>and log in.</a:t>
            </a:r>
          </a:p>
          <a:p>
            <a:pPr>
              <a:lnSpc>
                <a:spcPct val="100000"/>
              </a:lnSpc>
              <a:spcBef>
                <a:spcPts val="600"/>
              </a:spcBef>
            </a:pPr>
            <a:r>
              <a:rPr lang="en-US" sz="1800" dirty="0"/>
              <a:t>Once you are logged in you will  go to the ballot desktop page:  </a:t>
            </a:r>
            <a:r>
              <a:rPr lang="en-US" sz="1800" dirty="0">
                <a:hlinkClick r:id="rId5"/>
              </a:rPr>
              <a:t>http://www.hl7.org/ctl.cfm?action=ballots.loginchoice</a:t>
            </a:r>
            <a:r>
              <a:rPr lang="en-US" sz="1800" dirty="0"/>
              <a:t> (note you may need to login again) </a:t>
            </a:r>
          </a:p>
          <a:p>
            <a:pPr lvl="1">
              <a:lnSpc>
                <a:spcPct val="100000"/>
              </a:lnSpc>
              <a:spcBef>
                <a:spcPts val="600"/>
              </a:spcBef>
            </a:pPr>
            <a:r>
              <a:rPr lang="en-US" sz="1400" dirty="0"/>
              <a:t>If you need to login again select “Already a Member”</a:t>
            </a:r>
          </a:p>
          <a:p>
            <a:pPr>
              <a:lnSpc>
                <a:spcPct val="100000"/>
              </a:lnSpc>
              <a:spcBef>
                <a:spcPts val="600"/>
              </a:spcBef>
            </a:pPr>
            <a:r>
              <a:rPr lang="en-US" sz="1800" dirty="0"/>
              <a:t>Once you have accessed the  Ballot desktop on the Right Side of the page select "Join Consensus Group“</a:t>
            </a:r>
          </a:p>
          <a:p>
            <a:pPr>
              <a:lnSpc>
                <a:spcPct val="100000"/>
              </a:lnSpc>
              <a:spcBef>
                <a:spcPts val="600"/>
              </a:spcBef>
            </a:pPr>
            <a:r>
              <a:rPr lang="en-US" sz="1800" dirty="0"/>
              <a:t>Once you join the Consensus Group you will see a list of ballots.  Scroll down until you see "HL7 FHIR® Implementation Guide: Making EHR Data More Available for Research and Public Health (MedMorph) Reference Architecture, Release 1- US Realm“</a:t>
            </a:r>
          </a:p>
          <a:p>
            <a:pPr>
              <a:lnSpc>
                <a:spcPct val="100000"/>
              </a:lnSpc>
              <a:spcBef>
                <a:spcPts val="600"/>
              </a:spcBef>
            </a:pPr>
            <a:endParaRPr lang="en-US" sz="1800" dirty="0"/>
          </a:p>
          <a:p>
            <a:pPr>
              <a:lnSpc>
                <a:spcPct val="100000"/>
              </a:lnSpc>
              <a:spcBef>
                <a:spcPts val="600"/>
              </a:spcBef>
            </a:pPr>
            <a:endParaRPr lang="en-US" sz="1800" dirty="0"/>
          </a:p>
          <a:p>
            <a:pPr>
              <a:lnSpc>
                <a:spcPct val="100000"/>
              </a:lnSpc>
              <a:spcBef>
                <a:spcPts val="600"/>
              </a:spcBef>
            </a:pPr>
            <a:r>
              <a:rPr lang="en-US" sz="1800" dirty="0"/>
              <a:t>Select the checkbox next to the ballot</a:t>
            </a:r>
          </a:p>
          <a:p>
            <a:pPr>
              <a:lnSpc>
                <a:spcPct val="100000"/>
              </a:lnSpc>
              <a:spcBef>
                <a:spcPts val="600"/>
              </a:spcBef>
            </a:pPr>
            <a:r>
              <a:rPr lang="en-US" sz="1800" dirty="0"/>
              <a:t>Scroll to the bottom of the list and select "Join These Marked Ballots Consensus Groups"</a:t>
            </a:r>
          </a:p>
          <a:p>
            <a:pPr>
              <a:lnSpc>
                <a:spcPct val="100000"/>
              </a:lnSpc>
              <a:spcBef>
                <a:spcPts val="600"/>
              </a:spcBef>
            </a:pPr>
            <a:r>
              <a:rPr lang="en-US" sz="1800" dirty="0"/>
              <a:t>You are not signed up for the MedMorph Ballot</a:t>
            </a:r>
          </a:p>
        </p:txBody>
      </p:sp>
      <p:pic>
        <p:nvPicPr>
          <p:cNvPr id="10" name="Picture 9">
            <a:extLst>
              <a:ext uri="{FF2B5EF4-FFF2-40B4-BE49-F238E27FC236}">
                <a16:creationId xmlns:a16="http://schemas.microsoft.com/office/drawing/2014/main" id="{9BE287E9-C040-43F7-ADA3-191D5CDA2359}"/>
              </a:ext>
            </a:extLst>
          </p:cNvPr>
          <p:cNvPicPr>
            <a:picLocks noChangeAspect="1"/>
          </p:cNvPicPr>
          <p:nvPr/>
        </p:nvPicPr>
        <p:blipFill>
          <a:blip r:embed="rId6"/>
          <a:stretch>
            <a:fillRect/>
          </a:stretch>
        </p:blipFill>
        <p:spPr>
          <a:xfrm>
            <a:off x="6513780" y="987567"/>
            <a:ext cx="5678220" cy="3101833"/>
          </a:xfrm>
          <a:prstGeom prst="rect">
            <a:avLst/>
          </a:prstGeom>
          <a:ln>
            <a:solidFill>
              <a:schemeClr val="tx1">
                <a:lumMod val="65000"/>
                <a:lumOff val="35000"/>
              </a:schemeClr>
            </a:solidFill>
          </a:ln>
        </p:spPr>
      </p:pic>
      <p:sp>
        <p:nvSpPr>
          <p:cNvPr id="11" name="Oval 10">
            <a:extLst>
              <a:ext uri="{FF2B5EF4-FFF2-40B4-BE49-F238E27FC236}">
                <a16:creationId xmlns:a16="http://schemas.microsoft.com/office/drawing/2014/main" id="{EF01E834-858F-447E-B88D-6F5DD52278F0}"/>
              </a:ext>
            </a:extLst>
          </p:cNvPr>
          <p:cNvSpPr/>
          <p:nvPr/>
        </p:nvSpPr>
        <p:spPr>
          <a:xfrm>
            <a:off x="9842500" y="3429000"/>
            <a:ext cx="1587500" cy="55880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D8CC4D6-7AEB-4A3D-BC6E-46891E6AD99B}"/>
              </a:ext>
            </a:extLst>
          </p:cNvPr>
          <p:cNvPicPr>
            <a:picLocks noChangeAspect="1"/>
          </p:cNvPicPr>
          <p:nvPr/>
        </p:nvPicPr>
        <p:blipFill rotWithShape="1">
          <a:blip r:embed="rId7"/>
          <a:srcRect l="6366" t="5824"/>
          <a:stretch/>
        </p:blipFill>
        <p:spPr>
          <a:xfrm>
            <a:off x="7315200" y="3712462"/>
            <a:ext cx="2527300" cy="2818371"/>
          </a:xfrm>
          <a:prstGeom prst="rect">
            <a:avLst/>
          </a:prstGeom>
          <a:ln>
            <a:solidFill>
              <a:schemeClr val="bg2">
                <a:lumMod val="50000"/>
              </a:schemeClr>
            </a:solidFill>
          </a:ln>
        </p:spPr>
      </p:pic>
      <p:sp>
        <p:nvSpPr>
          <p:cNvPr id="12" name="Oval 11">
            <a:extLst>
              <a:ext uri="{FF2B5EF4-FFF2-40B4-BE49-F238E27FC236}">
                <a16:creationId xmlns:a16="http://schemas.microsoft.com/office/drawing/2014/main" id="{0ADA1331-9574-45D1-B26A-CA5B9C1D182F}"/>
              </a:ext>
            </a:extLst>
          </p:cNvPr>
          <p:cNvSpPr/>
          <p:nvPr/>
        </p:nvSpPr>
        <p:spPr>
          <a:xfrm>
            <a:off x="7315200" y="5870433"/>
            <a:ext cx="2527300" cy="55880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Content Placeholder 7" descr="Checkmark">
            <a:extLst>
              <a:ext uri="{FF2B5EF4-FFF2-40B4-BE49-F238E27FC236}">
                <a16:creationId xmlns:a16="http://schemas.microsoft.com/office/drawing/2014/main" id="{62FA6CDE-3F8A-430B-BE08-493CCC7D82E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9100" y="4969436"/>
            <a:ext cx="254000" cy="320744"/>
          </a:xfrm>
          <a:prstGeom prst="rect">
            <a:avLst/>
          </a:prstGeom>
        </p:spPr>
      </p:pic>
    </p:spTree>
    <p:extLst>
      <p:ext uri="{BB962C8B-B14F-4D97-AF65-F5344CB8AC3E}">
        <p14:creationId xmlns:p14="http://schemas.microsoft.com/office/powerpoint/2010/main" val="3706185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3605A-6883-4E60-BDB6-129C8B387C9F}"/>
              </a:ext>
            </a:extLst>
          </p:cNvPr>
          <p:cNvSpPr>
            <a:spLocks noGrp="1"/>
          </p:cNvSpPr>
          <p:nvPr>
            <p:ph type="title"/>
          </p:nvPr>
        </p:nvSpPr>
        <p:spPr>
          <a:xfrm>
            <a:off x="111760" y="151765"/>
            <a:ext cx="10515600" cy="1325563"/>
          </a:xfrm>
        </p:spPr>
        <p:txBody>
          <a:bodyPr>
            <a:normAutofit/>
          </a:bodyPr>
          <a:lstStyle/>
          <a:p>
            <a:r>
              <a:rPr lang="en-US" sz="3600" b="0" dirty="0"/>
              <a:t>Ballot Voting Options</a:t>
            </a:r>
          </a:p>
        </p:txBody>
      </p:sp>
      <p:graphicFrame>
        <p:nvGraphicFramePr>
          <p:cNvPr id="4" name="Content Placeholder 3">
            <a:extLst>
              <a:ext uri="{FF2B5EF4-FFF2-40B4-BE49-F238E27FC236}">
                <a16:creationId xmlns:a16="http://schemas.microsoft.com/office/drawing/2014/main" id="{0CF30ADC-3A86-4046-B6AC-2C2A4C4D250C}"/>
              </a:ext>
            </a:extLst>
          </p:cNvPr>
          <p:cNvGraphicFramePr>
            <a:graphicFrameLocks noGrp="1"/>
          </p:cNvGraphicFramePr>
          <p:nvPr>
            <p:ph idx="1"/>
            <p:extLst>
              <p:ext uri="{D42A27DB-BD31-4B8C-83A1-F6EECF244321}">
                <p14:modId xmlns:p14="http://schemas.microsoft.com/office/powerpoint/2010/main" val="1492007384"/>
              </p:ext>
            </p:extLst>
          </p:nvPr>
        </p:nvGraphicFramePr>
        <p:xfrm>
          <a:off x="419100" y="2464837"/>
          <a:ext cx="11488420" cy="3953316"/>
        </p:xfrm>
        <a:graphic>
          <a:graphicData uri="http://schemas.openxmlformats.org/drawingml/2006/table">
            <a:tbl>
              <a:tblPr/>
              <a:tblGrid>
                <a:gridCol w="2196752">
                  <a:extLst>
                    <a:ext uri="{9D8B030D-6E8A-4147-A177-3AD203B41FA5}">
                      <a16:colId xmlns:a16="http://schemas.microsoft.com/office/drawing/2014/main" val="2097098142"/>
                    </a:ext>
                  </a:extLst>
                </a:gridCol>
                <a:gridCol w="9291668">
                  <a:extLst>
                    <a:ext uri="{9D8B030D-6E8A-4147-A177-3AD203B41FA5}">
                      <a16:colId xmlns:a16="http://schemas.microsoft.com/office/drawing/2014/main" val="3309270980"/>
                    </a:ext>
                  </a:extLst>
                </a:gridCol>
              </a:tblGrid>
              <a:tr h="278656">
                <a:tc>
                  <a:txBody>
                    <a:bodyPr/>
                    <a:lstStyle/>
                    <a:p>
                      <a:pPr algn="ctr" fontAlgn="t"/>
                      <a:r>
                        <a:rPr lang="en-US" sz="1600" b="1" dirty="0">
                          <a:solidFill>
                            <a:srgbClr val="172B4D"/>
                          </a:solidFill>
                          <a:effectLst/>
                        </a:rPr>
                        <a:t>Vote</a:t>
                      </a:r>
                    </a:p>
                  </a:txBody>
                  <a:tcPr marL="35205" marR="52807" marT="24643" marB="24643">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4F5F7"/>
                    </a:solidFill>
                  </a:tcPr>
                </a:tc>
                <a:tc>
                  <a:txBody>
                    <a:bodyPr/>
                    <a:lstStyle/>
                    <a:p>
                      <a:pPr algn="ctr" fontAlgn="t"/>
                      <a:r>
                        <a:rPr lang="en-US" sz="1600" b="1" dirty="0">
                          <a:solidFill>
                            <a:srgbClr val="172B4D"/>
                          </a:solidFill>
                          <a:effectLst/>
                        </a:rPr>
                        <a:t>Description</a:t>
                      </a:r>
                    </a:p>
                  </a:txBody>
                  <a:tcPr marL="35205" marR="52807" marT="24643" marB="24643">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4F5F7"/>
                    </a:solidFill>
                  </a:tcPr>
                </a:tc>
                <a:extLst>
                  <a:ext uri="{0D108BD9-81ED-4DB2-BD59-A6C34878D82A}">
                    <a16:rowId xmlns:a16="http://schemas.microsoft.com/office/drawing/2014/main" val="3660648893"/>
                  </a:ext>
                </a:extLst>
              </a:tr>
              <a:tr h="742262">
                <a:tc>
                  <a:txBody>
                    <a:bodyPr/>
                    <a:lstStyle/>
                    <a:p>
                      <a:pPr algn="l" fontAlgn="t"/>
                      <a:r>
                        <a:rPr lang="en-US" sz="1600" b="1" i="1" dirty="0">
                          <a:effectLst/>
                        </a:rPr>
                        <a:t>Abstain</a:t>
                      </a:r>
                      <a:endParaRPr lang="en-US" sz="1600" dirty="0">
                        <a:effectLst/>
                      </a:endParaRPr>
                    </a:p>
                  </a:txBody>
                  <a:tcPr marL="35205" marR="35205" marT="24643" marB="24643">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tcPr>
                </a:tc>
                <a:tc>
                  <a:txBody>
                    <a:bodyPr/>
                    <a:lstStyle/>
                    <a:p>
                      <a:pPr algn="l" fontAlgn="t"/>
                      <a:r>
                        <a:rPr lang="en-US" sz="1600">
                          <a:effectLst/>
                        </a:rPr>
                        <a:t>The balloter has reviewed at least some of the ballot material but has not formed an opinion on whether the specification should be approved or not. Abstentions count towards quorum, but not towards whether the ballot </a:t>
                      </a:r>
                      <a:r>
                        <a:rPr lang="en-US" sz="1600" u="none" strike="noStrike">
                          <a:solidFill>
                            <a:srgbClr val="0052CC"/>
                          </a:solidFill>
                          <a:effectLst/>
                          <a:hlinkClick r:id="rId2"/>
                        </a:rPr>
                        <a:t>passes</a:t>
                      </a:r>
                      <a:r>
                        <a:rPr lang="en-US" sz="1600">
                          <a:effectLst/>
                        </a:rPr>
                        <a:t> or not.</a:t>
                      </a:r>
                    </a:p>
                  </a:txBody>
                  <a:tcPr marL="35205" marR="35205" marT="24643" marB="24643">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tcPr>
                </a:tc>
                <a:extLst>
                  <a:ext uri="{0D108BD9-81ED-4DB2-BD59-A6C34878D82A}">
                    <a16:rowId xmlns:a16="http://schemas.microsoft.com/office/drawing/2014/main" val="1609758366"/>
                  </a:ext>
                </a:extLst>
              </a:tr>
              <a:tr h="974065">
                <a:tc>
                  <a:txBody>
                    <a:bodyPr/>
                    <a:lstStyle/>
                    <a:p>
                      <a:pPr algn="l" fontAlgn="t"/>
                      <a:r>
                        <a:rPr lang="en-US" sz="1600" b="1" i="1">
                          <a:effectLst/>
                        </a:rPr>
                        <a:t>Affirmative</a:t>
                      </a:r>
                      <a:endParaRPr lang="en-US" sz="1600">
                        <a:effectLst/>
                      </a:endParaRPr>
                    </a:p>
                  </a:txBody>
                  <a:tcPr marL="35205" marR="35205" marT="24643" marB="24643">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tcPr>
                </a:tc>
                <a:tc>
                  <a:txBody>
                    <a:bodyPr/>
                    <a:lstStyle/>
                    <a:p>
                      <a:pPr algn="l" fontAlgn="t"/>
                      <a:r>
                        <a:rPr lang="en-US" sz="1600">
                          <a:effectLst/>
                        </a:rPr>
                        <a:t>The balloter may have some feedback about minor changes they would like to see (typos, small suggestions, etc.) but are overall comfortable with the specification and are happy to see the specification published even if none of their comments result in changes to the specification. This vote cannot occur if the balloter has submitted any "negative" comments.</a:t>
                      </a:r>
                    </a:p>
                  </a:txBody>
                  <a:tcPr marL="35205" marR="35205" marT="24643" marB="24643">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tcPr>
                </a:tc>
                <a:extLst>
                  <a:ext uri="{0D108BD9-81ED-4DB2-BD59-A6C34878D82A}">
                    <a16:rowId xmlns:a16="http://schemas.microsoft.com/office/drawing/2014/main" val="2200261122"/>
                  </a:ext>
                </a:extLst>
              </a:tr>
              <a:tr h="510459">
                <a:tc>
                  <a:txBody>
                    <a:bodyPr/>
                    <a:lstStyle/>
                    <a:p>
                      <a:pPr algn="l" fontAlgn="t"/>
                      <a:r>
                        <a:rPr lang="en-US" sz="1600" b="1" i="1">
                          <a:effectLst/>
                        </a:rPr>
                        <a:t>Negative</a:t>
                      </a:r>
                      <a:endParaRPr lang="en-US" sz="1600">
                        <a:effectLst/>
                      </a:endParaRPr>
                    </a:p>
                  </a:txBody>
                  <a:tcPr marL="35205" marR="35205" marT="24643" marB="24643">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tcPr>
                </a:tc>
                <a:tc>
                  <a:txBody>
                    <a:bodyPr/>
                    <a:lstStyle/>
                    <a:p>
                      <a:pPr algn="l" fontAlgn="t"/>
                      <a:r>
                        <a:rPr lang="en-US" sz="1600">
                          <a:effectLst/>
                        </a:rPr>
                        <a:t>At least one of the balloter's comments was marked as "negative", meaning the balloter feels the specification must not be published until all issues they marked as negative have been appropriately addressed.</a:t>
                      </a:r>
                    </a:p>
                  </a:txBody>
                  <a:tcPr marL="35205" marR="35205" marT="24643" marB="24643">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tcPr>
                </a:tc>
                <a:extLst>
                  <a:ext uri="{0D108BD9-81ED-4DB2-BD59-A6C34878D82A}">
                    <a16:rowId xmlns:a16="http://schemas.microsoft.com/office/drawing/2014/main" val="3888425997"/>
                  </a:ext>
                </a:extLst>
              </a:tr>
              <a:tr h="742262">
                <a:tc>
                  <a:txBody>
                    <a:bodyPr/>
                    <a:lstStyle/>
                    <a:p>
                      <a:pPr algn="l" fontAlgn="t"/>
                      <a:r>
                        <a:rPr lang="en-US" sz="1600" b="1" i="1" dirty="0">
                          <a:effectLst/>
                        </a:rPr>
                        <a:t>No vote</a:t>
                      </a:r>
                      <a:endParaRPr lang="en-US" sz="1600" dirty="0">
                        <a:effectLst/>
                      </a:endParaRPr>
                    </a:p>
                  </a:txBody>
                  <a:tcPr marL="35205" marR="35205" marT="24643" marB="24643">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tcPr>
                </a:tc>
                <a:tc>
                  <a:txBody>
                    <a:bodyPr/>
                    <a:lstStyle/>
                    <a:p>
                      <a:pPr algn="l" fontAlgn="t"/>
                      <a:r>
                        <a:rPr lang="en-US" sz="1600">
                          <a:effectLst/>
                        </a:rPr>
                        <a:t>No vote has been recorded. This is the initial state for the ballot submission. If no action is taken by the voter, this will be the voter's final submission status. A "no vote" means that the ballot submission won't count towards </a:t>
                      </a:r>
                      <a:r>
                        <a:rPr lang="en-US" sz="1600" u="none" strike="noStrike">
                          <a:solidFill>
                            <a:srgbClr val="0052CC"/>
                          </a:solidFill>
                          <a:effectLst/>
                          <a:hlinkClick r:id="rId3"/>
                        </a:rPr>
                        <a:t>quorum</a:t>
                      </a:r>
                      <a:r>
                        <a:rPr lang="en-US" sz="1600">
                          <a:effectLst/>
                        </a:rPr>
                        <a:t>.</a:t>
                      </a:r>
                    </a:p>
                  </a:txBody>
                  <a:tcPr marL="35205" marR="35205" marT="24643" marB="24643">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tcPr>
                </a:tc>
                <a:extLst>
                  <a:ext uri="{0D108BD9-81ED-4DB2-BD59-A6C34878D82A}">
                    <a16:rowId xmlns:a16="http://schemas.microsoft.com/office/drawing/2014/main" val="4234976711"/>
                  </a:ext>
                </a:extLst>
              </a:tr>
              <a:tr h="510459">
                <a:tc>
                  <a:txBody>
                    <a:bodyPr/>
                    <a:lstStyle/>
                    <a:p>
                      <a:pPr algn="l" fontAlgn="t"/>
                      <a:r>
                        <a:rPr lang="en-US" sz="1600" b="1" i="1" dirty="0">
                          <a:effectLst/>
                        </a:rPr>
                        <a:t>Removed</a:t>
                      </a:r>
                      <a:endParaRPr lang="en-US" sz="1600" dirty="0">
                        <a:effectLst/>
                      </a:endParaRPr>
                    </a:p>
                  </a:txBody>
                  <a:tcPr marL="35205" marR="35205" marT="24643" marB="24643">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tcPr>
                </a:tc>
                <a:tc>
                  <a:txBody>
                    <a:bodyPr/>
                    <a:lstStyle/>
                    <a:p>
                      <a:pPr algn="l" fontAlgn="t"/>
                      <a:r>
                        <a:rPr lang="en-US" sz="1600" dirty="0">
                          <a:effectLst/>
                        </a:rPr>
                        <a:t>After initially signing up as a voter, the user has been removed from the voting pool. This may be based on user request or due to a lapse of membership.</a:t>
                      </a:r>
                    </a:p>
                  </a:txBody>
                  <a:tcPr marL="35205" marR="35205" marT="24643" marB="24643">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tcPr>
                </a:tc>
                <a:extLst>
                  <a:ext uri="{0D108BD9-81ED-4DB2-BD59-A6C34878D82A}">
                    <a16:rowId xmlns:a16="http://schemas.microsoft.com/office/drawing/2014/main" val="2612703877"/>
                  </a:ext>
                </a:extLst>
              </a:tr>
            </a:tbl>
          </a:graphicData>
        </a:graphic>
      </p:graphicFrame>
      <p:sp>
        <p:nvSpPr>
          <p:cNvPr id="6" name="TextBox 5">
            <a:extLst>
              <a:ext uri="{FF2B5EF4-FFF2-40B4-BE49-F238E27FC236}">
                <a16:creationId xmlns:a16="http://schemas.microsoft.com/office/drawing/2014/main" id="{D3368BB0-8038-4AA1-99EA-AB2416701285}"/>
              </a:ext>
            </a:extLst>
          </p:cNvPr>
          <p:cNvSpPr txBox="1"/>
          <p:nvPr/>
        </p:nvSpPr>
        <p:spPr>
          <a:xfrm>
            <a:off x="6096000" y="6418153"/>
            <a:ext cx="6053845" cy="369332"/>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r>
              <a:rPr lang="en-US"/>
              <a:t>https://confluence.hl7.org/display/HL7/HL7+Balloting</a:t>
            </a:r>
            <a:endParaRPr lang="en-US" dirty="0"/>
          </a:p>
        </p:txBody>
      </p:sp>
      <p:sp>
        <p:nvSpPr>
          <p:cNvPr id="8" name="TextBox 7">
            <a:extLst>
              <a:ext uri="{FF2B5EF4-FFF2-40B4-BE49-F238E27FC236}">
                <a16:creationId xmlns:a16="http://schemas.microsoft.com/office/drawing/2014/main" id="{5ACE3FAA-4D99-4518-BAAD-AB2ABCE27192}"/>
              </a:ext>
            </a:extLst>
          </p:cNvPr>
          <p:cNvSpPr txBox="1"/>
          <p:nvPr/>
        </p:nvSpPr>
        <p:spPr>
          <a:xfrm>
            <a:off x="223520" y="1343109"/>
            <a:ext cx="11968480" cy="923330"/>
          </a:xfrm>
          <a:prstGeom prst="rect">
            <a:avLst/>
          </a:prstGeom>
          <a:noFill/>
        </p:spPr>
        <p:txBody>
          <a:bodyPr wrap="square">
            <a:spAutoFit/>
          </a:bodyPr>
          <a:lstStyle/>
          <a:p>
            <a:r>
              <a:rPr lang="en-US" dirty="0"/>
              <a:t>Vote and Comment:</a:t>
            </a:r>
          </a:p>
          <a:p>
            <a:pPr lvl="1"/>
            <a:r>
              <a:rPr lang="en-US" dirty="0"/>
              <a:t>Ballot opens for voting December 18, 2020- January 18, 2021</a:t>
            </a:r>
          </a:p>
          <a:p>
            <a:pPr lvl="1"/>
            <a:r>
              <a:rPr lang="en-US" dirty="0"/>
              <a:t>Once the ballot is open and you have signed up for the ballot pool you may cast your ballot</a:t>
            </a:r>
          </a:p>
        </p:txBody>
      </p:sp>
    </p:spTree>
    <p:extLst>
      <p:ext uri="{BB962C8B-B14F-4D97-AF65-F5344CB8AC3E}">
        <p14:creationId xmlns:p14="http://schemas.microsoft.com/office/powerpoint/2010/main" val="3020941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Default Theme">
  <a:themeElements>
    <a:clrScheme name="LPHI">
      <a:dk1>
        <a:srgbClr val="212120"/>
      </a:dk1>
      <a:lt1>
        <a:srgbClr val="FFFFFE"/>
      </a:lt1>
      <a:dk2>
        <a:srgbClr val="00ADCA"/>
      </a:dk2>
      <a:lt2>
        <a:srgbClr val="00AC4E"/>
      </a:lt2>
      <a:accent1>
        <a:srgbClr val="00AC4E"/>
      </a:accent1>
      <a:accent2>
        <a:srgbClr val="00ADCA"/>
      </a:accent2>
      <a:accent3>
        <a:srgbClr val="99CC33"/>
      </a:accent3>
      <a:accent4>
        <a:srgbClr val="FFBE10"/>
      </a:accent4>
      <a:accent5>
        <a:srgbClr val="168258"/>
      </a:accent5>
      <a:accent6>
        <a:srgbClr val="212120"/>
      </a:accent6>
      <a:hlink>
        <a:srgbClr val="00ADCA"/>
      </a:hlink>
      <a:folHlink>
        <a:srgbClr val="00AC38"/>
      </a:folHlink>
    </a:clrScheme>
    <a:fontScheme name="LPHI">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PHI_PPT_TemplateFile [Read-Only]" id="{1342CE52-21EB-4EF5-891D-66B97E43B9E3}" vid="{AE04DADD-81F5-4AA2-AF11-D500E098ABC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EA0B6AE90586B498E372650283B599F" ma:contentTypeVersion="15" ma:contentTypeDescription="Create a new document." ma:contentTypeScope="" ma:versionID="f994907f89457e6807e9108f5de8ac44">
  <xsd:schema xmlns:xsd="http://www.w3.org/2001/XMLSchema" xmlns:xs="http://www.w3.org/2001/XMLSchema" xmlns:p="http://schemas.microsoft.com/office/2006/metadata/properties" xmlns:ns1="http://schemas.microsoft.com/sharepoint/v3" xmlns:ns3="31912ff1-91bb-455a-93f4-4eefbe4b45dc" xmlns:ns4="83c27556-a946-441b-8e49-22dc5d76f230" targetNamespace="http://schemas.microsoft.com/office/2006/metadata/properties" ma:root="true" ma:fieldsID="f56c649683f97d5b7a7f7a632df42b95" ns1:_="" ns3:_="" ns4:_="">
    <xsd:import namespace="http://schemas.microsoft.com/sharepoint/v3"/>
    <xsd:import namespace="31912ff1-91bb-455a-93f4-4eefbe4b45dc"/>
    <xsd:import namespace="83c27556-a946-441b-8e49-22dc5d76f23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912ff1-91bb-455a-93f4-4eefbe4b45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c27556-a946-441b-8e49-22dc5d76f23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2037C1-F425-4274-9C80-7DF8A1FBBAA7}">
  <ds:schemaRefs>
    <ds:schemaRef ds:uri="http://schemas.microsoft.com/sharepoint/v3/contenttype/forms"/>
  </ds:schemaRefs>
</ds:datastoreItem>
</file>

<file path=customXml/itemProps2.xml><?xml version="1.0" encoding="utf-8"?>
<ds:datastoreItem xmlns:ds="http://schemas.openxmlformats.org/officeDocument/2006/customXml" ds:itemID="{F22542A4-30FB-4249-8709-C3EA460485EC}">
  <ds:schemaRefs>
    <ds:schemaRef ds:uri="http://purl.org/dc/terms/"/>
    <ds:schemaRef ds:uri="http://www.w3.org/XML/1998/namespace"/>
    <ds:schemaRef ds:uri="http://schemas.microsoft.com/office/2006/metadata/properties"/>
    <ds:schemaRef ds:uri="31912ff1-91bb-455a-93f4-4eefbe4b45dc"/>
    <ds:schemaRef ds:uri="http://schemas.microsoft.com/office/infopath/2007/PartnerControls"/>
    <ds:schemaRef ds:uri="http://purl.org/dc/dcmitype/"/>
    <ds:schemaRef ds:uri="http://purl.org/dc/elements/1.1/"/>
    <ds:schemaRef ds:uri="http://schemas.microsoft.com/office/2006/documentManagement/types"/>
    <ds:schemaRef ds:uri="http://schemas.microsoft.com/sharepoint/v3"/>
    <ds:schemaRef ds:uri="http://schemas.openxmlformats.org/package/2006/metadata/core-properties"/>
    <ds:schemaRef ds:uri="83c27556-a946-441b-8e49-22dc5d76f230"/>
  </ds:schemaRefs>
</ds:datastoreItem>
</file>

<file path=customXml/itemProps3.xml><?xml version="1.0" encoding="utf-8"?>
<ds:datastoreItem xmlns:ds="http://schemas.openxmlformats.org/officeDocument/2006/customXml" ds:itemID="{33B6888C-D6E2-4459-8E6B-C3BD980B42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912ff1-91bb-455a-93f4-4eefbe4b45dc"/>
    <ds:schemaRef ds:uri="83c27556-a946-441b-8e49-22dc5d76f2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103995</TotalTime>
  <Words>3373</Words>
  <Application>Microsoft Office PowerPoint</Application>
  <PresentationFormat>Widescreen</PresentationFormat>
  <Paragraphs>407</Paragraphs>
  <Slides>28</Slides>
  <Notes>13</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28</vt:i4>
      </vt:variant>
    </vt:vector>
  </HeadingPairs>
  <TitlesOfParts>
    <vt:vector size="45" baseType="lpstr">
      <vt:lpstr>Arial</vt:lpstr>
      <vt:lpstr>Calibri</vt:lpstr>
      <vt:lpstr>Calibri Light</vt:lpstr>
      <vt:lpstr>Century Gothic</vt:lpstr>
      <vt:lpstr>Courier New</vt:lpstr>
      <vt:lpstr>Gotham Rounded Book</vt:lpstr>
      <vt:lpstr>Gotham Rounded Medium</vt:lpstr>
      <vt:lpstr>Myriad Web Pro</vt:lpstr>
      <vt:lpstr>Ubuntu</vt:lpstr>
      <vt:lpstr>Wingdings</vt:lpstr>
      <vt:lpstr>Wingdings 2</vt:lpstr>
      <vt:lpstr>Office Theme</vt:lpstr>
      <vt:lpstr>Custom Design</vt:lpstr>
      <vt:lpstr>1_Right Lower Logo Only</vt:lpstr>
      <vt:lpstr>Right Lower Logo Only</vt:lpstr>
      <vt:lpstr>NCEH_ATSDR_combined</vt:lpstr>
      <vt:lpstr>Default Theme</vt:lpstr>
      <vt:lpstr>PowerPoint Presentation</vt:lpstr>
      <vt:lpstr>PowerPoint Presentation</vt:lpstr>
      <vt:lpstr>HL7 Ballot Process</vt:lpstr>
      <vt:lpstr>HL7: Deliverables and Artifacts</vt:lpstr>
      <vt:lpstr>HL7 Ballot Checklist (1/2)</vt:lpstr>
      <vt:lpstr>HL7 Ballot Checklist (2/2)</vt:lpstr>
      <vt:lpstr>Next Steps for the RA IG and the Ballot Process </vt:lpstr>
      <vt:lpstr>Joining the Ballot Pool – HL7 Members</vt:lpstr>
      <vt:lpstr>Ballot Voting Options</vt:lpstr>
      <vt:lpstr>Voting on the MedMorph IG – Non HL7 Member</vt:lpstr>
      <vt:lpstr>HL7 Next Steps</vt:lpstr>
      <vt:lpstr>HL7 MedMorph Reference Architecture Ballot Update</vt:lpstr>
      <vt:lpstr>Timeline: MedMorph Activities &amp; IG Balloting</vt:lpstr>
      <vt:lpstr>Making EHR Data More available for Research and Public Health (MedMorph) Reference Architecture IG</vt:lpstr>
      <vt:lpstr>USCDI Updates</vt:lpstr>
      <vt:lpstr>MedMorph’s Submission to USCDI ONDEC</vt:lpstr>
      <vt:lpstr>USCDI ONDEC Timeline</vt:lpstr>
      <vt:lpstr>Year in Review and Next Steps</vt:lpstr>
      <vt:lpstr>2020 Accomplishments (1/2)</vt:lpstr>
      <vt:lpstr>2020 Accomplishments (1/2)</vt:lpstr>
      <vt:lpstr>MedMorph: Deliverables and Artifacts</vt:lpstr>
      <vt:lpstr>Next Steps – Plans for 2021</vt:lpstr>
      <vt:lpstr>Closing</vt:lpstr>
      <vt:lpstr>Upcoming MedMorph Meetings</vt:lpstr>
      <vt:lpstr>Contacts</vt:lpstr>
      <vt:lpstr>Appendix A: MedMorph General Information</vt:lpstr>
      <vt:lpstr>PowerPoint Presentation</vt:lpstr>
      <vt:lpstr>Helpful FHIR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Michaels, Maria (CDC/DDPHSS/CSELS/OD)</dc:creator>
  <cp:lastModifiedBy> </cp:lastModifiedBy>
  <cp:revision>165</cp:revision>
  <dcterms:created xsi:type="dcterms:W3CDTF">2019-11-04T17:18:41Z</dcterms:created>
  <dcterms:modified xsi:type="dcterms:W3CDTF">2020-12-15T15:35:23Z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0x0101007EA0B6AE90586B498E372650283B599F</vt:lpwstr>
  </property>
  <property fmtid="{D5CDD505-2E9C-101B-9397-08002B2CF9AE}" pid="3" name="MSIP_Label_7b94a7b8-f06c-4dfe-bdcc-9b548fd58c31_Enabled">
    <vt:lpwstr>True</vt:lpwstr>
  </property>
  <property fmtid="{D5CDD505-2E9C-101B-9397-08002B2CF9AE}" pid="4" name="MSIP_Label_7b94a7b8-f06c-4dfe-bdcc-9b548fd58c31_SiteId">
    <vt:lpwstr>9ce70869-60db-44fd-abe8-d2767077fc8f</vt:lpwstr>
  </property>
  <property fmtid="{D5CDD505-2E9C-101B-9397-08002B2CF9AE}" pid="5" name="MSIP_Label_7b94a7b8-f06c-4dfe-bdcc-9b548fd58c31_Owner">
    <vt:lpwstr>pdz1@cdc.gov</vt:lpwstr>
  </property>
  <property fmtid="{D5CDD505-2E9C-101B-9397-08002B2CF9AE}" pid="6" name="MSIP_Label_7b94a7b8-f06c-4dfe-bdcc-9b548fd58c31_SetDate">
    <vt:lpwstr>2020-07-21T15:28:38.4084376Z</vt:lpwstr>
  </property>
  <property fmtid="{D5CDD505-2E9C-101B-9397-08002B2CF9AE}" pid="7" name="MSIP_Label_7b94a7b8-f06c-4dfe-bdcc-9b548fd58c31_Name">
    <vt:lpwstr>General</vt:lpwstr>
  </property>
  <property fmtid="{D5CDD505-2E9C-101B-9397-08002B2CF9AE}" pid="8" name="MSIP_Label_7b94a7b8-f06c-4dfe-bdcc-9b548fd58c31_Application">
    <vt:lpwstr>Microsoft Azure Information Protection</vt:lpwstr>
  </property>
  <property fmtid="{D5CDD505-2E9C-101B-9397-08002B2CF9AE}" pid="9" name="MSIP_Label_7b94a7b8-f06c-4dfe-bdcc-9b548fd58c31_ActionId">
    <vt:lpwstr>242c5a70-a0f0-49e9-878c-45a3360026ad</vt:lpwstr>
  </property>
  <property fmtid="{D5CDD505-2E9C-101B-9397-08002B2CF9AE}" pid="10" name="MSIP_Label_7b94a7b8-f06c-4dfe-bdcc-9b548fd58c31_Extended_MSFT_Method">
    <vt:lpwstr>Manual</vt:lpwstr>
  </property>
  <property fmtid="{D5CDD505-2E9C-101B-9397-08002B2CF9AE}" pid="11" name="Sensitivity">
    <vt:lpwstr>General</vt:lpwstr>
  </property>
</Properties>
</file>