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986" r:id="rId5"/>
    <p:sldId id="992" r:id="rId6"/>
    <p:sldId id="1025" r:id="rId7"/>
    <p:sldId id="258" r:id="rId8"/>
    <p:sldId id="1040" r:id="rId9"/>
    <p:sldId id="1034" r:id="rId10"/>
    <p:sldId id="256" r:id="rId11"/>
    <p:sldId id="1039" r:id="rId12"/>
    <p:sldId id="1026" r:id="rId13"/>
    <p:sldId id="262" r:id="rId14"/>
    <p:sldId id="1036" r:id="rId15"/>
    <p:sldId id="1030" r:id="rId16"/>
    <p:sldId id="1032" r:id="rId17"/>
    <p:sldId id="1035" r:id="rId18"/>
    <p:sldId id="1024" r:id="rId19"/>
    <p:sldId id="382" r:id="rId20"/>
    <p:sldId id="103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16" autoAdjust="0"/>
    <p:restoredTop sz="92996" autoAdjust="0"/>
  </p:normalViewPr>
  <p:slideViewPr>
    <p:cSldViewPr snapToGrid="0">
      <p:cViewPr varScale="1">
        <p:scale>
          <a:sx n="77" d="100"/>
          <a:sy n="77" d="100"/>
        </p:scale>
        <p:origin x="115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EC24F-D1D9-4D79-A845-4E9F5DA981E1}" type="doc">
      <dgm:prSet loTypeId="urn:microsoft.com/office/officeart/2005/8/layout/hProcess11" loCatId="process" qsTypeId="urn:microsoft.com/office/officeart/2005/8/quickstyle/simple1" qsCatId="simple" csTypeId="urn:microsoft.com/office/officeart/2005/8/colors/accent1_2" csCatId="accent1" phldr="1"/>
      <dgm:spPr/>
    </dgm:pt>
    <dgm:pt modelId="{BA1ECFFD-070E-46C2-B05E-66E1F54D0F1A}">
      <dgm:prSet phldrT="[Text]"/>
      <dgm:spPr/>
      <dgm:t>
        <a:bodyPr/>
        <a:lstStyle/>
        <a:p>
          <a:r>
            <a:rPr lang="en-US" dirty="0">
              <a:solidFill>
                <a:schemeClr val="accent1">
                  <a:lumMod val="75000"/>
                </a:schemeClr>
              </a:solidFill>
            </a:rPr>
            <a:t>March</a:t>
          </a:r>
        </a:p>
      </dgm:t>
    </dgm:pt>
    <dgm:pt modelId="{4B1EAA51-DB47-4E8A-AA1D-F65EA4C994B5}" type="parTrans" cxnId="{AFA720B0-964A-45FC-96D5-AAA8174E9BA0}">
      <dgm:prSet/>
      <dgm:spPr/>
      <dgm:t>
        <a:bodyPr/>
        <a:lstStyle/>
        <a:p>
          <a:endParaRPr lang="en-US"/>
        </a:p>
      </dgm:t>
    </dgm:pt>
    <dgm:pt modelId="{819D9D39-AE4E-44F0-B1EF-EFF776C8FE60}" type="sibTrans" cxnId="{AFA720B0-964A-45FC-96D5-AAA8174E9BA0}">
      <dgm:prSet/>
      <dgm:spPr/>
      <dgm:t>
        <a:bodyPr/>
        <a:lstStyle/>
        <a:p>
          <a:endParaRPr lang="en-US"/>
        </a:p>
      </dgm:t>
    </dgm:pt>
    <dgm:pt modelId="{944D3E21-31E5-4EE2-922C-324E54A87723}">
      <dgm:prSet phldrT="[Text]"/>
      <dgm:spPr/>
      <dgm:t>
        <a:bodyPr/>
        <a:lstStyle/>
        <a:p>
          <a:r>
            <a:rPr lang="en-US" dirty="0">
              <a:solidFill>
                <a:schemeClr val="accent1">
                  <a:lumMod val="75000"/>
                </a:schemeClr>
              </a:solidFill>
            </a:rPr>
            <a:t>April</a:t>
          </a:r>
        </a:p>
      </dgm:t>
    </dgm:pt>
    <dgm:pt modelId="{DCAE7EB5-C44B-48F1-99D8-AD56292D6F2A}" type="parTrans" cxnId="{2BB13466-F665-4EC6-9F80-DD5501695D21}">
      <dgm:prSet/>
      <dgm:spPr/>
      <dgm:t>
        <a:bodyPr/>
        <a:lstStyle/>
        <a:p>
          <a:endParaRPr lang="en-US"/>
        </a:p>
      </dgm:t>
    </dgm:pt>
    <dgm:pt modelId="{7E345830-3AB5-4600-A0A8-488F2DD8AFCC}" type="sibTrans" cxnId="{2BB13466-F665-4EC6-9F80-DD5501695D21}">
      <dgm:prSet/>
      <dgm:spPr/>
      <dgm:t>
        <a:bodyPr/>
        <a:lstStyle/>
        <a:p>
          <a:endParaRPr lang="en-US"/>
        </a:p>
      </dgm:t>
    </dgm:pt>
    <dgm:pt modelId="{73FBE1F6-6376-465C-9E87-4D107CB9C63A}">
      <dgm:prSet phldrT="[Text]"/>
      <dgm:spPr/>
      <dgm:t>
        <a:bodyPr/>
        <a:lstStyle/>
        <a:p>
          <a:r>
            <a:rPr lang="en-US" dirty="0">
              <a:solidFill>
                <a:schemeClr val="accent1">
                  <a:lumMod val="75000"/>
                </a:schemeClr>
              </a:solidFill>
            </a:rPr>
            <a:t>May</a:t>
          </a:r>
        </a:p>
      </dgm:t>
    </dgm:pt>
    <dgm:pt modelId="{864DF091-8874-4716-BB24-5D0660ED24DA}" type="parTrans" cxnId="{25A216E0-A7F7-4886-8C8E-FCBA44ABFEC1}">
      <dgm:prSet/>
      <dgm:spPr/>
      <dgm:t>
        <a:bodyPr/>
        <a:lstStyle/>
        <a:p>
          <a:endParaRPr lang="en-US"/>
        </a:p>
      </dgm:t>
    </dgm:pt>
    <dgm:pt modelId="{A84985D1-8B4F-4B42-947B-49AAA775285E}" type="sibTrans" cxnId="{25A216E0-A7F7-4886-8C8E-FCBA44ABFEC1}">
      <dgm:prSet/>
      <dgm:spPr/>
      <dgm:t>
        <a:bodyPr/>
        <a:lstStyle/>
        <a:p>
          <a:endParaRPr lang="en-US"/>
        </a:p>
      </dgm:t>
    </dgm:pt>
    <dgm:pt modelId="{71BEDC6F-7790-4076-B6D2-B90668927C3C}">
      <dgm:prSet phldrT="[Text]"/>
      <dgm:spPr/>
      <dgm:t>
        <a:bodyPr/>
        <a:lstStyle/>
        <a:p>
          <a:r>
            <a:rPr lang="en-US" dirty="0">
              <a:solidFill>
                <a:schemeClr val="accent1">
                  <a:lumMod val="75000"/>
                </a:schemeClr>
              </a:solidFill>
            </a:rPr>
            <a:t>June</a:t>
          </a:r>
        </a:p>
      </dgm:t>
    </dgm:pt>
    <dgm:pt modelId="{2D3E5479-870C-4980-BB8D-E7899D73D406}" type="parTrans" cxnId="{24722EAE-8416-4BCB-A618-01E37429BFD2}">
      <dgm:prSet/>
      <dgm:spPr/>
      <dgm:t>
        <a:bodyPr/>
        <a:lstStyle/>
        <a:p>
          <a:endParaRPr lang="en-US"/>
        </a:p>
      </dgm:t>
    </dgm:pt>
    <dgm:pt modelId="{E47D42FF-432F-43F8-85F2-B430672C1198}" type="sibTrans" cxnId="{24722EAE-8416-4BCB-A618-01E37429BFD2}">
      <dgm:prSet/>
      <dgm:spPr/>
      <dgm:t>
        <a:bodyPr/>
        <a:lstStyle/>
        <a:p>
          <a:endParaRPr lang="en-US"/>
        </a:p>
      </dgm:t>
    </dgm:pt>
    <dgm:pt modelId="{B8F6DB24-B292-4DCB-BEDC-FA61FBC64C24}">
      <dgm:prSet phldrT="[Text]"/>
      <dgm:spPr/>
      <dgm:t>
        <a:bodyPr/>
        <a:lstStyle/>
        <a:p>
          <a:r>
            <a:rPr lang="en-US" dirty="0">
              <a:solidFill>
                <a:schemeClr val="accent1">
                  <a:lumMod val="75000"/>
                </a:schemeClr>
              </a:solidFill>
            </a:rPr>
            <a:t>July</a:t>
          </a:r>
        </a:p>
      </dgm:t>
    </dgm:pt>
    <dgm:pt modelId="{4E0B0A27-4B2B-4FF3-A595-14EECB915DAD}" type="parTrans" cxnId="{0CB870AA-1919-439F-8572-41828255399B}">
      <dgm:prSet/>
      <dgm:spPr/>
      <dgm:t>
        <a:bodyPr/>
        <a:lstStyle/>
        <a:p>
          <a:endParaRPr lang="en-US"/>
        </a:p>
      </dgm:t>
    </dgm:pt>
    <dgm:pt modelId="{C4D00476-4500-491A-AA2F-7164916272E4}" type="sibTrans" cxnId="{0CB870AA-1919-439F-8572-41828255399B}">
      <dgm:prSet/>
      <dgm:spPr/>
      <dgm:t>
        <a:bodyPr/>
        <a:lstStyle/>
        <a:p>
          <a:endParaRPr lang="en-US"/>
        </a:p>
      </dgm:t>
    </dgm:pt>
    <dgm:pt modelId="{1F02916B-5834-4000-BDDE-1943A6BD2D7F}">
      <dgm:prSet phldrT="[Text]"/>
      <dgm:spPr/>
      <dgm:t>
        <a:bodyPr/>
        <a:lstStyle/>
        <a:p>
          <a:r>
            <a:rPr lang="en-US" dirty="0">
              <a:solidFill>
                <a:schemeClr val="accent1">
                  <a:lumMod val="75000"/>
                </a:schemeClr>
              </a:solidFill>
            </a:rPr>
            <a:t>August</a:t>
          </a:r>
        </a:p>
      </dgm:t>
    </dgm:pt>
    <dgm:pt modelId="{CA5010F9-FC8D-42BE-A503-E1F84A8FCF78}" type="parTrans" cxnId="{D8ECF0A9-6204-4942-B5A6-BA285E7C55BC}">
      <dgm:prSet/>
      <dgm:spPr/>
      <dgm:t>
        <a:bodyPr/>
        <a:lstStyle/>
        <a:p>
          <a:endParaRPr lang="en-US"/>
        </a:p>
      </dgm:t>
    </dgm:pt>
    <dgm:pt modelId="{804C4884-6914-462E-9C16-BE1BB3CA6FBF}" type="sibTrans" cxnId="{D8ECF0A9-6204-4942-B5A6-BA285E7C55BC}">
      <dgm:prSet/>
      <dgm:spPr/>
      <dgm:t>
        <a:bodyPr/>
        <a:lstStyle/>
        <a:p>
          <a:endParaRPr lang="en-US"/>
        </a:p>
      </dgm:t>
    </dgm:pt>
    <dgm:pt modelId="{2D38CFED-4572-4F11-A748-5A37FB09209C}">
      <dgm:prSet phldrT="[Text]"/>
      <dgm:spPr/>
      <dgm:t>
        <a:bodyPr/>
        <a:lstStyle/>
        <a:p>
          <a:r>
            <a:rPr lang="en-US" dirty="0">
              <a:solidFill>
                <a:schemeClr val="accent1">
                  <a:lumMod val="75000"/>
                </a:schemeClr>
              </a:solidFill>
            </a:rPr>
            <a:t>September</a:t>
          </a:r>
        </a:p>
      </dgm:t>
    </dgm:pt>
    <dgm:pt modelId="{07169D9E-8B36-41E2-9248-2FF2FC4A195E}" type="parTrans" cxnId="{8F252EF2-8D7F-4582-81B1-30C75DC90EB6}">
      <dgm:prSet/>
      <dgm:spPr/>
      <dgm:t>
        <a:bodyPr/>
        <a:lstStyle/>
        <a:p>
          <a:endParaRPr lang="en-US"/>
        </a:p>
      </dgm:t>
    </dgm:pt>
    <dgm:pt modelId="{98B6B97B-0067-4572-8455-9F405342E557}" type="sibTrans" cxnId="{8F252EF2-8D7F-4582-81B1-30C75DC90EB6}">
      <dgm:prSet/>
      <dgm:spPr/>
      <dgm:t>
        <a:bodyPr/>
        <a:lstStyle/>
        <a:p>
          <a:endParaRPr lang="en-US"/>
        </a:p>
      </dgm:t>
    </dgm:pt>
    <dgm:pt modelId="{6B2DA6B3-4081-441B-B803-9F8D1F2BC76B}">
      <dgm:prSet phldrT="[Text]"/>
      <dgm:spPr/>
      <dgm:t>
        <a:bodyPr/>
        <a:lstStyle/>
        <a:p>
          <a:r>
            <a:rPr lang="en-US" dirty="0">
              <a:solidFill>
                <a:schemeClr val="accent1">
                  <a:lumMod val="75000"/>
                </a:schemeClr>
              </a:solidFill>
            </a:rPr>
            <a:t>October</a:t>
          </a:r>
        </a:p>
      </dgm:t>
    </dgm:pt>
    <dgm:pt modelId="{72AA705E-47C0-46D5-A547-CE6528C6BDCC}" type="parTrans" cxnId="{FD869AEC-2EB7-4BB3-B94F-A3067FFF1201}">
      <dgm:prSet/>
      <dgm:spPr/>
      <dgm:t>
        <a:bodyPr/>
        <a:lstStyle/>
        <a:p>
          <a:endParaRPr lang="en-US"/>
        </a:p>
      </dgm:t>
    </dgm:pt>
    <dgm:pt modelId="{438FDC20-082E-41BA-BFB8-4D65E1A473F0}" type="sibTrans" cxnId="{FD869AEC-2EB7-4BB3-B94F-A3067FFF1201}">
      <dgm:prSet/>
      <dgm:spPr/>
      <dgm:t>
        <a:bodyPr/>
        <a:lstStyle/>
        <a:p>
          <a:endParaRPr lang="en-US"/>
        </a:p>
      </dgm:t>
    </dgm:pt>
    <dgm:pt modelId="{DD7E958E-EB78-4687-BB0C-2BB497947271}" type="pres">
      <dgm:prSet presAssocID="{16CEC24F-D1D9-4D79-A845-4E9F5DA981E1}" presName="Name0" presStyleCnt="0">
        <dgm:presLayoutVars>
          <dgm:dir/>
          <dgm:resizeHandles val="exact"/>
        </dgm:presLayoutVars>
      </dgm:prSet>
      <dgm:spPr/>
    </dgm:pt>
    <dgm:pt modelId="{7D522E63-09AB-47D4-9DE8-096A69D16B49}" type="pres">
      <dgm:prSet presAssocID="{16CEC24F-D1D9-4D79-A845-4E9F5DA981E1}" presName="arrow" presStyleLbl="bgShp" presStyleIdx="0" presStyleCnt="1"/>
      <dgm:spPr/>
    </dgm:pt>
    <dgm:pt modelId="{57E26925-5633-45A2-9896-B0B7CE6F5FD6}" type="pres">
      <dgm:prSet presAssocID="{16CEC24F-D1D9-4D79-A845-4E9F5DA981E1}" presName="points" presStyleCnt="0"/>
      <dgm:spPr/>
    </dgm:pt>
    <dgm:pt modelId="{E5867298-E631-4152-B043-B56E34DC4B2E}" type="pres">
      <dgm:prSet presAssocID="{BA1ECFFD-070E-46C2-B05E-66E1F54D0F1A}" presName="compositeA" presStyleCnt="0"/>
      <dgm:spPr/>
    </dgm:pt>
    <dgm:pt modelId="{4063CA27-3CED-4222-AA6A-EF4B5A76A445}" type="pres">
      <dgm:prSet presAssocID="{BA1ECFFD-070E-46C2-B05E-66E1F54D0F1A}" presName="textA" presStyleLbl="revTx" presStyleIdx="0" presStyleCnt="8">
        <dgm:presLayoutVars>
          <dgm:bulletEnabled val="1"/>
        </dgm:presLayoutVars>
      </dgm:prSet>
      <dgm:spPr/>
    </dgm:pt>
    <dgm:pt modelId="{1199B3F6-C12C-4466-8485-518B24CB3DC1}" type="pres">
      <dgm:prSet presAssocID="{BA1ECFFD-070E-46C2-B05E-66E1F54D0F1A}" presName="circleA" presStyleLbl="node1" presStyleIdx="0" presStyleCnt="8"/>
      <dgm:spPr/>
    </dgm:pt>
    <dgm:pt modelId="{A3044264-5DEF-45C9-9A6A-DD63A1D7772B}" type="pres">
      <dgm:prSet presAssocID="{BA1ECFFD-070E-46C2-B05E-66E1F54D0F1A}" presName="spaceA" presStyleCnt="0"/>
      <dgm:spPr/>
    </dgm:pt>
    <dgm:pt modelId="{07DEB9F4-A2A5-4E33-A320-9DADBF7AEFD2}" type="pres">
      <dgm:prSet presAssocID="{819D9D39-AE4E-44F0-B1EF-EFF776C8FE60}" presName="space" presStyleCnt="0"/>
      <dgm:spPr/>
    </dgm:pt>
    <dgm:pt modelId="{E9C1C79F-2753-4619-A405-F6E1A332686F}" type="pres">
      <dgm:prSet presAssocID="{944D3E21-31E5-4EE2-922C-324E54A87723}" presName="compositeB" presStyleCnt="0"/>
      <dgm:spPr/>
    </dgm:pt>
    <dgm:pt modelId="{51B7F6BD-63AB-4AFE-B425-0EFCEBFAD578}" type="pres">
      <dgm:prSet presAssocID="{944D3E21-31E5-4EE2-922C-324E54A87723}" presName="textB" presStyleLbl="revTx" presStyleIdx="1" presStyleCnt="8">
        <dgm:presLayoutVars>
          <dgm:bulletEnabled val="1"/>
        </dgm:presLayoutVars>
      </dgm:prSet>
      <dgm:spPr/>
    </dgm:pt>
    <dgm:pt modelId="{5450D9B8-2C5B-425A-8FD0-69183E1AA2DB}" type="pres">
      <dgm:prSet presAssocID="{944D3E21-31E5-4EE2-922C-324E54A87723}" presName="circleB" presStyleLbl="node1" presStyleIdx="1" presStyleCnt="8"/>
      <dgm:spPr/>
    </dgm:pt>
    <dgm:pt modelId="{73C91F5F-A218-43AF-8CCA-EE1FF69D049A}" type="pres">
      <dgm:prSet presAssocID="{944D3E21-31E5-4EE2-922C-324E54A87723}" presName="spaceB" presStyleCnt="0"/>
      <dgm:spPr/>
    </dgm:pt>
    <dgm:pt modelId="{56F6BD9A-8413-4CE7-9763-0649686FCF7B}" type="pres">
      <dgm:prSet presAssocID="{7E345830-3AB5-4600-A0A8-488F2DD8AFCC}" presName="space" presStyleCnt="0"/>
      <dgm:spPr/>
    </dgm:pt>
    <dgm:pt modelId="{96BBF70C-160F-42CC-A1EE-B104A6007658}" type="pres">
      <dgm:prSet presAssocID="{73FBE1F6-6376-465C-9E87-4D107CB9C63A}" presName="compositeA" presStyleCnt="0"/>
      <dgm:spPr/>
    </dgm:pt>
    <dgm:pt modelId="{52EE009B-0FC3-4FC9-8550-01907C046696}" type="pres">
      <dgm:prSet presAssocID="{73FBE1F6-6376-465C-9E87-4D107CB9C63A}" presName="textA" presStyleLbl="revTx" presStyleIdx="2" presStyleCnt="8">
        <dgm:presLayoutVars>
          <dgm:bulletEnabled val="1"/>
        </dgm:presLayoutVars>
      </dgm:prSet>
      <dgm:spPr/>
    </dgm:pt>
    <dgm:pt modelId="{654F0C23-76A0-4684-BC6B-05BD0FF25782}" type="pres">
      <dgm:prSet presAssocID="{73FBE1F6-6376-465C-9E87-4D107CB9C63A}" presName="circleA" presStyleLbl="node1" presStyleIdx="2" presStyleCnt="8"/>
      <dgm:spPr/>
    </dgm:pt>
    <dgm:pt modelId="{2F938D13-A856-4672-905F-8992F05EBB81}" type="pres">
      <dgm:prSet presAssocID="{73FBE1F6-6376-465C-9E87-4D107CB9C63A}" presName="spaceA" presStyleCnt="0"/>
      <dgm:spPr/>
    </dgm:pt>
    <dgm:pt modelId="{22A1979B-7DB2-4412-BA01-112652A52C91}" type="pres">
      <dgm:prSet presAssocID="{A84985D1-8B4F-4B42-947B-49AAA775285E}" presName="space" presStyleCnt="0"/>
      <dgm:spPr/>
    </dgm:pt>
    <dgm:pt modelId="{D7EA12DC-99E5-4242-82F1-33F8877A940D}" type="pres">
      <dgm:prSet presAssocID="{71BEDC6F-7790-4076-B6D2-B90668927C3C}" presName="compositeB" presStyleCnt="0"/>
      <dgm:spPr/>
    </dgm:pt>
    <dgm:pt modelId="{7CBC6228-4FC0-4C0D-AE52-63FB0C77EA2A}" type="pres">
      <dgm:prSet presAssocID="{71BEDC6F-7790-4076-B6D2-B90668927C3C}" presName="textB" presStyleLbl="revTx" presStyleIdx="3" presStyleCnt="8">
        <dgm:presLayoutVars>
          <dgm:bulletEnabled val="1"/>
        </dgm:presLayoutVars>
      </dgm:prSet>
      <dgm:spPr/>
    </dgm:pt>
    <dgm:pt modelId="{BE57B17B-1A01-4EE8-8499-93AE01888840}" type="pres">
      <dgm:prSet presAssocID="{71BEDC6F-7790-4076-B6D2-B90668927C3C}" presName="circleB" presStyleLbl="node1" presStyleIdx="3" presStyleCnt="8"/>
      <dgm:spPr/>
    </dgm:pt>
    <dgm:pt modelId="{81456C6D-D9A7-4EED-8035-1C2C9795C949}" type="pres">
      <dgm:prSet presAssocID="{71BEDC6F-7790-4076-B6D2-B90668927C3C}" presName="spaceB" presStyleCnt="0"/>
      <dgm:spPr/>
    </dgm:pt>
    <dgm:pt modelId="{FA260BB3-AFD0-44D2-9DB6-C99652DE02C0}" type="pres">
      <dgm:prSet presAssocID="{E47D42FF-432F-43F8-85F2-B430672C1198}" presName="space" presStyleCnt="0"/>
      <dgm:spPr/>
    </dgm:pt>
    <dgm:pt modelId="{4BA85D4E-3398-45B5-A379-8978424127A7}" type="pres">
      <dgm:prSet presAssocID="{B8F6DB24-B292-4DCB-BEDC-FA61FBC64C24}" presName="compositeA" presStyleCnt="0"/>
      <dgm:spPr/>
    </dgm:pt>
    <dgm:pt modelId="{6ED15B23-9D0E-4163-92BC-9B80354C9A0A}" type="pres">
      <dgm:prSet presAssocID="{B8F6DB24-B292-4DCB-BEDC-FA61FBC64C24}" presName="textA" presStyleLbl="revTx" presStyleIdx="4" presStyleCnt="8">
        <dgm:presLayoutVars>
          <dgm:bulletEnabled val="1"/>
        </dgm:presLayoutVars>
      </dgm:prSet>
      <dgm:spPr/>
    </dgm:pt>
    <dgm:pt modelId="{C11AA3F7-26B3-484D-B94A-9FF084C794B8}" type="pres">
      <dgm:prSet presAssocID="{B8F6DB24-B292-4DCB-BEDC-FA61FBC64C24}" presName="circleA" presStyleLbl="node1" presStyleIdx="4" presStyleCnt="8"/>
      <dgm:spPr/>
    </dgm:pt>
    <dgm:pt modelId="{95BC79C4-2396-48E9-BE3A-77D1C5EEA5E5}" type="pres">
      <dgm:prSet presAssocID="{B8F6DB24-B292-4DCB-BEDC-FA61FBC64C24}" presName="spaceA" presStyleCnt="0"/>
      <dgm:spPr/>
    </dgm:pt>
    <dgm:pt modelId="{E6A1DA4C-CE38-48B4-BE9E-30EBD1F9A1E3}" type="pres">
      <dgm:prSet presAssocID="{C4D00476-4500-491A-AA2F-7164916272E4}" presName="space" presStyleCnt="0"/>
      <dgm:spPr/>
    </dgm:pt>
    <dgm:pt modelId="{6999F848-8CD5-4A90-84D1-A48C73A61789}" type="pres">
      <dgm:prSet presAssocID="{1F02916B-5834-4000-BDDE-1943A6BD2D7F}" presName="compositeB" presStyleCnt="0"/>
      <dgm:spPr/>
    </dgm:pt>
    <dgm:pt modelId="{3A6AD884-DC55-4514-A865-B2C43D53E14B}" type="pres">
      <dgm:prSet presAssocID="{1F02916B-5834-4000-BDDE-1943A6BD2D7F}" presName="textB" presStyleLbl="revTx" presStyleIdx="5" presStyleCnt="8">
        <dgm:presLayoutVars>
          <dgm:bulletEnabled val="1"/>
        </dgm:presLayoutVars>
      </dgm:prSet>
      <dgm:spPr/>
    </dgm:pt>
    <dgm:pt modelId="{B719FFD0-130B-4217-972E-FAFD4D1C96D9}" type="pres">
      <dgm:prSet presAssocID="{1F02916B-5834-4000-BDDE-1943A6BD2D7F}" presName="circleB" presStyleLbl="node1" presStyleIdx="5" presStyleCnt="8"/>
      <dgm:spPr/>
    </dgm:pt>
    <dgm:pt modelId="{7A94EBE6-AEC8-4432-B38C-613EFE40A480}" type="pres">
      <dgm:prSet presAssocID="{1F02916B-5834-4000-BDDE-1943A6BD2D7F}" presName="spaceB" presStyleCnt="0"/>
      <dgm:spPr/>
    </dgm:pt>
    <dgm:pt modelId="{CD96E093-50B8-47F7-8735-BF7F4505B6E1}" type="pres">
      <dgm:prSet presAssocID="{804C4884-6914-462E-9C16-BE1BB3CA6FBF}" presName="space" presStyleCnt="0"/>
      <dgm:spPr/>
    </dgm:pt>
    <dgm:pt modelId="{FCE67D3B-818A-4BC5-9E16-D6D5DC78029D}" type="pres">
      <dgm:prSet presAssocID="{2D38CFED-4572-4F11-A748-5A37FB09209C}" presName="compositeA" presStyleCnt="0"/>
      <dgm:spPr/>
    </dgm:pt>
    <dgm:pt modelId="{6A64985C-FA5A-4BC0-9D0B-02676F007F07}" type="pres">
      <dgm:prSet presAssocID="{2D38CFED-4572-4F11-A748-5A37FB09209C}" presName="textA" presStyleLbl="revTx" presStyleIdx="6" presStyleCnt="8">
        <dgm:presLayoutVars>
          <dgm:bulletEnabled val="1"/>
        </dgm:presLayoutVars>
      </dgm:prSet>
      <dgm:spPr/>
    </dgm:pt>
    <dgm:pt modelId="{D5A4C16D-7B79-4538-887C-996B1F3C1031}" type="pres">
      <dgm:prSet presAssocID="{2D38CFED-4572-4F11-A748-5A37FB09209C}" presName="circleA" presStyleLbl="node1" presStyleIdx="6" presStyleCnt="8"/>
      <dgm:spPr/>
    </dgm:pt>
    <dgm:pt modelId="{015A692C-2AE6-4A89-9E0A-5AC04E11DDB0}" type="pres">
      <dgm:prSet presAssocID="{2D38CFED-4572-4F11-A748-5A37FB09209C}" presName="spaceA" presStyleCnt="0"/>
      <dgm:spPr/>
    </dgm:pt>
    <dgm:pt modelId="{37F19215-922D-4B89-ADC7-6F9B71E817F3}" type="pres">
      <dgm:prSet presAssocID="{98B6B97B-0067-4572-8455-9F405342E557}" presName="space" presStyleCnt="0"/>
      <dgm:spPr/>
    </dgm:pt>
    <dgm:pt modelId="{7CC385D8-97E9-4881-8F68-800B0BA1475A}" type="pres">
      <dgm:prSet presAssocID="{6B2DA6B3-4081-441B-B803-9F8D1F2BC76B}" presName="compositeB" presStyleCnt="0"/>
      <dgm:spPr/>
    </dgm:pt>
    <dgm:pt modelId="{78559467-EA86-463D-AF32-66C00D29B622}" type="pres">
      <dgm:prSet presAssocID="{6B2DA6B3-4081-441B-B803-9F8D1F2BC76B}" presName="textB" presStyleLbl="revTx" presStyleIdx="7" presStyleCnt="8">
        <dgm:presLayoutVars>
          <dgm:bulletEnabled val="1"/>
        </dgm:presLayoutVars>
      </dgm:prSet>
      <dgm:spPr/>
    </dgm:pt>
    <dgm:pt modelId="{CBD8F83D-FA13-4D50-895E-81A0FF6439A5}" type="pres">
      <dgm:prSet presAssocID="{6B2DA6B3-4081-441B-B803-9F8D1F2BC76B}" presName="circleB" presStyleLbl="node1" presStyleIdx="7" presStyleCnt="8"/>
      <dgm:spPr/>
    </dgm:pt>
    <dgm:pt modelId="{298517AB-4E6C-40C1-A616-2D2A601C65A2}" type="pres">
      <dgm:prSet presAssocID="{6B2DA6B3-4081-441B-B803-9F8D1F2BC76B}" presName="spaceB" presStyleCnt="0"/>
      <dgm:spPr/>
    </dgm:pt>
  </dgm:ptLst>
  <dgm:cxnLst>
    <dgm:cxn modelId="{17C2D439-E8B4-455C-85BE-BC0C994787F4}" type="presOf" srcId="{B8F6DB24-B292-4DCB-BEDC-FA61FBC64C24}" destId="{6ED15B23-9D0E-4163-92BC-9B80354C9A0A}" srcOrd="0" destOrd="0" presId="urn:microsoft.com/office/officeart/2005/8/layout/hProcess11"/>
    <dgm:cxn modelId="{7406C45C-4A1C-44C1-807C-C1AB9C831BD7}" type="presOf" srcId="{BA1ECFFD-070E-46C2-B05E-66E1F54D0F1A}" destId="{4063CA27-3CED-4222-AA6A-EF4B5A76A445}" srcOrd="0" destOrd="0" presId="urn:microsoft.com/office/officeart/2005/8/layout/hProcess11"/>
    <dgm:cxn modelId="{2BB13466-F665-4EC6-9F80-DD5501695D21}" srcId="{16CEC24F-D1D9-4D79-A845-4E9F5DA981E1}" destId="{944D3E21-31E5-4EE2-922C-324E54A87723}" srcOrd="1" destOrd="0" parTransId="{DCAE7EB5-C44B-48F1-99D8-AD56292D6F2A}" sibTransId="{7E345830-3AB5-4600-A0A8-488F2DD8AFCC}"/>
    <dgm:cxn modelId="{7707077C-A351-4742-866D-7CA66404C6BE}" type="presOf" srcId="{71BEDC6F-7790-4076-B6D2-B90668927C3C}" destId="{7CBC6228-4FC0-4C0D-AE52-63FB0C77EA2A}" srcOrd="0" destOrd="0" presId="urn:microsoft.com/office/officeart/2005/8/layout/hProcess11"/>
    <dgm:cxn modelId="{F5F59F83-631B-48A0-9020-0D0AC69E2E46}" type="presOf" srcId="{16CEC24F-D1D9-4D79-A845-4E9F5DA981E1}" destId="{DD7E958E-EB78-4687-BB0C-2BB497947271}" srcOrd="0" destOrd="0" presId="urn:microsoft.com/office/officeart/2005/8/layout/hProcess11"/>
    <dgm:cxn modelId="{D8ECF0A9-6204-4942-B5A6-BA285E7C55BC}" srcId="{16CEC24F-D1D9-4D79-A845-4E9F5DA981E1}" destId="{1F02916B-5834-4000-BDDE-1943A6BD2D7F}" srcOrd="5" destOrd="0" parTransId="{CA5010F9-FC8D-42BE-A503-E1F84A8FCF78}" sibTransId="{804C4884-6914-462E-9C16-BE1BB3CA6FBF}"/>
    <dgm:cxn modelId="{0CB870AA-1919-439F-8572-41828255399B}" srcId="{16CEC24F-D1D9-4D79-A845-4E9F5DA981E1}" destId="{B8F6DB24-B292-4DCB-BEDC-FA61FBC64C24}" srcOrd="4" destOrd="0" parTransId="{4E0B0A27-4B2B-4FF3-A595-14EECB915DAD}" sibTransId="{C4D00476-4500-491A-AA2F-7164916272E4}"/>
    <dgm:cxn modelId="{24722EAE-8416-4BCB-A618-01E37429BFD2}" srcId="{16CEC24F-D1D9-4D79-A845-4E9F5DA981E1}" destId="{71BEDC6F-7790-4076-B6D2-B90668927C3C}" srcOrd="3" destOrd="0" parTransId="{2D3E5479-870C-4980-BB8D-E7899D73D406}" sibTransId="{E47D42FF-432F-43F8-85F2-B430672C1198}"/>
    <dgm:cxn modelId="{AFA720B0-964A-45FC-96D5-AAA8174E9BA0}" srcId="{16CEC24F-D1D9-4D79-A845-4E9F5DA981E1}" destId="{BA1ECFFD-070E-46C2-B05E-66E1F54D0F1A}" srcOrd="0" destOrd="0" parTransId="{4B1EAA51-DB47-4E8A-AA1D-F65EA4C994B5}" sibTransId="{819D9D39-AE4E-44F0-B1EF-EFF776C8FE60}"/>
    <dgm:cxn modelId="{CF4045BF-9246-4F9E-B2F0-79522143A612}" type="presOf" srcId="{73FBE1F6-6376-465C-9E87-4D107CB9C63A}" destId="{52EE009B-0FC3-4FC9-8550-01907C046696}" srcOrd="0" destOrd="0" presId="urn:microsoft.com/office/officeart/2005/8/layout/hProcess11"/>
    <dgm:cxn modelId="{62B4A7C4-59DE-430F-99A7-A2144AFCB326}" type="presOf" srcId="{2D38CFED-4572-4F11-A748-5A37FB09209C}" destId="{6A64985C-FA5A-4BC0-9D0B-02676F007F07}" srcOrd="0" destOrd="0" presId="urn:microsoft.com/office/officeart/2005/8/layout/hProcess11"/>
    <dgm:cxn modelId="{968718DE-37FC-4538-B3F2-DD36EF29AA35}" type="presOf" srcId="{1F02916B-5834-4000-BDDE-1943A6BD2D7F}" destId="{3A6AD884-DC55-4514-A865-B2C43D53E14B}" srcOrd="0" destOrd="0" presId="urn:microsoft.com/office/officeart/2005/8/layout/hProcess11"/>
    <dgm:cxn modelId="{25A216E0-A7F7-4886-8C8E-FCBA44ABFEC1}" srcId="{16CEC24F-D1D9-4D79-A845-4E9F5DA981E1}" destId="{73FBE1F6-6376-465C-9E87-4D107CB9C63A}" srcOrd="2" destOrd="0" parTransId="{864DF091-8874-4716-BB24-5D0660ED24DA}" sibTransId="{A84985D1-8B4F-4B42-947B-49AAA775285E}"/>
    <dgm:cxn modelId="{A049FDE5-AABC-4244-B76A-8406D16D6AAC}" type="presOf" srcId="{944D3E21-31E5-4EE2-922C-324E54A87723}" destId="{51B7F6BD-63AB-4AFE-B425-0EFCEBFAD578}" srcOrd="0" destOrd="0" presId="urn:microsoft.com/office/officeart/2005/8/layout/hProcess11"/>
    <dgm:cxn modelId="{0E24D8EB-FB5E-414B-ADBA-104EF1535E8D}" type="presOf" srcId="{6B2DA6B3-4081-441B-B803-9F8D1F2BC76B}" destId="{78559467-EA86-463D-AF32-66C00D29B622}" srcOrd="0" destOrd="0" presId="urn:microsoft.com/office/officeart/2005/8/layout/hProcess11"/>
    <dgm:cxn modelId="{FD869AEC-2EB7-4BB3-B94F-A3067FFF1201}" srcId="{16CEC24F-D1D9-4D79-A845-4E9F5DA981E1}" destId="{6B2DA6B3-4081-441B-B803-9F8D1F2BC76B}" srcOrd="7" destOrd="0" parTransId="{72AA705E-47C0-46D5-A547-CE6528C6BDCC}" sibTransId="{438FDC20-082E-41BA-BFB8-4D65E1A473F0}"/>
    <dgm:cxn modelId="{8F252EF2-8D7F-4582-81B1-30C75DC90EB6}" srcId="{16CEC24F-D1D9-4D79-A845-4E9F5DA981E1}" destId="{2D38CFED-4572-4F11-A748-5A37FB09209C}" srcOrd="6" destOrd="0" parTransId="{07169D9E-8B36-41E2-9248-2FF2FC4A195E}" sibTransId="{98B6B97B-0067-4572-8455-9F405342E557}"/>
    <dgm:cxn modelId="{772C55D7-2C05-4221-A501-D52A8DCB52C4}" type="presParOf" srcId="{DD7E958E-EB78-4687-BB0C-2BB497947271}" destId="{7D522E63-09AB-47D4-9DE8-096A69D16B49}" srcOrd="0" destOrd="0" presId="urn:microsoft.com/office/officeart/2005/8/layout/hProcess11"/>
    <dgm:cxn modelId="{114D17DB-E04E-4456-AD35-BCB6B0D64B75}" type="presParOf" srcId="{DD7E958E-EB78-4687-BB0C-2BB497947271}" destId="{57E26925-5633-45A2-9896-B0B7CE6F5FD6}" srcOrd="1" destOrd="0" presId="urn:microsoft.com/office/officeart/2005/8/layout/hProcess11"/>
    <dgm:cxn modelId="{84E12AA7-9EE2-4D4F-B285-F1933487BCBD}" type="presParOf" srcId="{57E26925-5633-45A2-9896-B0B7CE6F5FD6}" destId="{E5867298-E631-4152-B043-B56E34DC4B2E}" srcOrd="0" destOrd="0" presId="urn:microsoft.com/office/officeart/2005/8/layout/hProcess11"/>
    <dgm:cxn modelId="{CAD06114-2712-47CF-9A2C-2786F6FF5A32}" type="presParOf" srcId="{E5867298-E631-4152-B043-B56E34DC4B2E}" destId="{4063CA27-3CED-4222-AA6A-EF4B5A76A445}" srcOrd="0" destOrd="0" presId="urn:microsoft.com/office/officeart/2005/8/layout/hProcess11"/>
    <dgm:cxn modelId="{F29F4A2C-8841-486B-B007-D6FF919F958D}" type="presParOf" srcId="{E5867298-E631-4152-B043-B56E34DC4B2E}" destId="{1199B3F6-C12C-4466-8485-518B24CB3DC1}" srcOrd="1" destOrd="0" presId="urn:microsoft.com/office/officeart/2005/8/layout/hProcess11"/>
    <dgm:cxn modelId="{40B89561-FE3F-4DA2-982F-1082E7E14368}" type="presParOf" srcId="{E5867298-E631-4152-B043-B56E34DC4B2E}" destId="{A3044264-5DEF-45C9-9A6A-DD63A1D7772B}" srcOrd="2" destOrd="0" presId="urn:microsoft.com/office/officeart/2005/8/layout/hProcess11"/>
    <dgm:cxn modelId="{E79C193E-6FBB-468E-9263-062686EA9E71}" type="presParOf" srcId="{57E26925-5633-45A2-9896-B0B7CE6F5FD6}" destId="{07DEB9F4-A2A5-4E33-A320-9DADBF7AEFD2}" srcOrd="1" destOrd="0" presId="urn:microsoft.com/office/officeart/2005/8/layout/hProcess11"/>
    <dgm:cxn modelId="{B8503462-9D50-48FD-9E5B-C6E7FC38C461}" type="presParOf" srcId="{57E26925-5633-45A2-9896-B0B7CE6F5FD6}" destId="{E9C1C79F-2753-4619-A405-F6E1A332686F}" srcOrd="2" destOrd="0" presId="urn:microsoft.com/office/officeart/2005/8/layout/hProcess11"/>
    <dgm:cxn modelId="{FABB5244-2CC5-4422-BD32-6DBC49F429C7}" type="presParOf" srcId="{E9C1C79F-2753-4619-A405-F6E1A332686F}" destId="{51B7F6BD-63AB-4AFE-B425-0EFCEBFAD578}" srcOrd="0" destOrd="0" presId="urn:microsoft.com/office/officeart/2005/8/layout/hProcess11"/>
    <dgm:cxn modelId="{265DC6DB-10FE-4590-A919-0BB66713E6AE}" type="presParOf" srcId="{E9C1C79F-2753-4619-A405-F6E1A332686F}" destId="{5450D9B8-2C5B-425A-8FD0-69183E1AA2DB}" srcOrd="1" destOrd="0" presId="urn:microsoft.com/office/officeart/2005/8/layout/hProcess11"/>
    <dgm:cxn modelId="{3372AFC1-E3CF-49D8-B7C8-58A3602B74EA}" type="presParOf" srcId="{E9C1C79F-2753-4619-A405-F6E1A332686F}" destId="{73C91F5F-A218-43AF-8CCA-EE1FF69D049A}" srcOrd="2" destOrd="0" presId="urn:microsoft.com/office/officeart/2005/8/layout/hProcess11"/>
    <dgm:cxn modelId="{2510BA19-D7B8-4A33-AC52-3E87856708CB}" type="presParOf" srcId="{57E26925-5633-45A2-9896-B0B7CE6F5FD6}" destId="{56F6BD9A-8413-4CE7-9763-0649686FCF7B}" srcOrd="3" destOrd="0" presId="urn:microsoft.com/office/officeart/2005/8/layout/hProcess11"/>
    <dgm:cxn modelId="{56641361-3C5B-4333-BECF-5218CBCE7654}" type="presParOf" srcId="{57E26925-5633-45A2-9896-B0B7CE6F5FD6}" destId="{96BBF70C-160F-42CC-A1EE-B104A6007658}" srcOrd="4" destOrd="0" presId="urn:microsoft.com/office/officeart/2005/8/layout/hProcess11"/>
    <dgm:cxn modelId="{7F4CAC9F-3D63-4CB5-B952-ADBA60B4DB67}" type="presParOf" srcId="{96BBF70C-160F-42CC-A1EE-B104A6007658}" destId="{52EE009B-0FC3-4FC9-8550-01907C046696}" srcOrd="0" destOrd="0" presId="urn:microsoft.com/office/officeart/2005/8/layout/hProcess11"/>
    <dgm:cxn modelId="{F745CA76-0087-4093-A33F-C9B3536B61F2}" type="presParOf" srcId="{96BBF70C-160F-42CC-A1EE-B104A6007658}" destId="{654F0C23-76A0-4684-BC6B-05BD0FF25782}" srcOrd="1" destOrd="0" presId="urn:microsoft.com/office/officeart/2005/8/layout/hProcess11"/>
    <dgm:cxn modelId="{13A3C9CF-384A-495C-ACA1-3AEA880E7C0E}" type="presParOf" srcId="{96BBF70C-160F-42CC-A1EE-B104A6007658}" destId="{2F938D13-A856-4672-905F-8992F05EBB81}" srcOrd="2" destOrd="0" presId="urn:microsoft.com/office/officeart/2005/8/layout/hProcess11"/>
    <dgm:cxn modelId="{CF76FEAF-F383-4427-AEC4-748D0F596013}" type="presParOf" srcId="{57E26925-5633-45A2-9896-B0B7CE6F5FD6}" destId="{22A1979B-7DB2-4412-BA01-112652A52C91}" srcOrd="5" destOrd="0" presId="urn:microsoft.com/office/officeart/2005/8/layout/hProcess11"/>
    <dgm:cxn modelId="{32097479-C94D-4239-9F2F-BCA991A75C09}" type="presParOf" srcId="{57E26925-5633-45A2-9896-B0B7CE6F5FD6}" destId="{D7EA12DC-99E5-4242-82F1-33F8877A940D}" srcOrd="6" destOrd="0" presId="urn:microsoft.com/office/officeart/2005/8/layout/hProcess11"/>
    <dgm:cxn modelId="{FC0821EF-EF0E-4C76-A2E1-467E68E612C2}" type="presParOf" srcId="{D7EA12DC-99E5-4242-82F1-33F8877A940D}" destId="{7CBC6228-4FC0-4C0D-AE52-63FB0C77EA2A}" srcOrd="0" destOrd="0" presId="urn:microsoft.com/office/officeart/2005/8/layout/hProcess11"/>
    <dgm:cxn modelId="{820C806F-B8B5-4CBF-A5B7-E6A85D669436}" type="presParOf" srcId="{D7EA12DC-99E5-4242-82F1-33F8877A940D}" destId="{BE57B17B-1A01-4EE8-8499-93AE01888840}" srcOrd="1" destOrd="0" presId="urn:microsoft.com/office/officeart/2005/8/layout/hProcess11"/>
    <dgm:cxn modelId="{9AE88DB5-40F4-47E1-B4B4-09691F77F350}" type="presParOf" srcId="{D7EA12DC-99E5-4242-82F1-33F8877A940D}" destId="{81456C6D-D9A7-4EED-8035-1C2C9795C949}" srcOrd="2" destOrd="0" presId="urn:microsoft.com/office/officeart/2005/8/layout/hProcess11"/>
    <dgm:cxn modelId="{738CA7A5-5A51-4726-A0C8-D26D436988E8}" type="presParOf" srcId="{57E26925-5633-45A2-9896-B0B7CE6F5FD6}" destId="{FA260BB3-AFD0-44D2-9DB6-C99652DE02C0}" srcOrd="7" destOrd="0" presId="urn:microsoft.com/office/officeart/2005/8/layout/hProcess11"/>
    <dgm:cxn modelId="{8ED661C6-0FFD-41BF-B76E-ECDF0C1205E0}" type="presParOf" srcId="{57E26925-5633-45A2-9896-B0B7CE6F5FD6}" destId="{4BA85D4E-3398-45B5-A379-8978424127A7}" srcOrd="8" destOrd="0" presId="urn:microsoft.com/office/officeart/2005/8/layout/hProcess11"/>
    <dgm:cxn modelId="{7DEBDF04-1AB5-4AFE-A113-D6440897FA91}" type="presParOf" srcId="{4BA85D4E-3398-45B5-A379-8978424127A7}" destId="{6ED15B23-9D0E-4163-92BC-9B80354C9A0A}" srcOrd="0" destOrd="0" presId="urn:microsoft.com/office/officeart/2005/8/layout/hProcess11"/>
    <dgm:cxn modelId="{03D0B20D-9CC2-4514-BB37-5E730B656D4A}" type="presParOf" srcId="{4BA85D4E-3398-45B5-A379-8978424127A7}" destId="{C11AA3F7-26B3-484D-B94A-9FF084C794B8}" srcOrd="1" destOrd="0" presId="urn:microsoft.com/office/officeart/2005/8/layout/hProcess11"/>
    <dgm:cxn modelId="{798F1B22-BFAF-47C3-9280-13A1CB759622}" type="presParOf" srcId="{4BA85D4E-3398-45B5-A379-8978424127A7}" destId="{95BC79C4-2396-48E9-BE3A-77D1C5EEA5E5}" srcOrd="2" destOrd="0" presId="urn:microsoft.com/office/officeart/2005/8/layout/hProcess11"/>
    <dgm:cxn modelId="{D67CFA38-4652-403D-AF02-ECB0E31111CD}" type="presParOf" srcId="{57E26925-5633-45A2-9896-B0B7CE6F5FD6}" destId="{E6A1DA4C-CE38-48B4-BE9E-30EBD1F9A1E3}" srcOrd="9" destOrd="0" presId="urn:microsoft.com/office/officeart/2005/8/layout/hProcess11"/>
    <dgm:cxn modelId="{7205ADE4-E64A-4F24-B8A1-435523987C31}" type="presParOf" srcId="{57E26925-5633-45A2-9896-B0B7CE6F5FD6}" destId="{6999F848-8CD5-4A90-84D1-A48C73A61789}" srcOrd="10" destOrd="0" presId="urn:microsoft.com/office/officeart/2005/8/layout/hProcess11"/>
    <dgm:cxn modelId="{1DEDB6A4-34A1-4706-B711-6FC5C4FD8693}" type="presParOf" srcId="{6999F848-8CD5-4A90-84D1-A48C73A61789}" destId="{3A6AD884-DC55-4514-A865-B2C43D53E14B}" srcOrd="0" destOrd="0" presId="urn:microsoft.com/office/officeart/2005/8/layout/hProcess11"/>
    <dgm:cxn modelId="{63CE4C31-FD60-4831-AD19-3082FCEE15E7}" type="presParOf" srcId="{6999F848-8CD5-4A90-84D1-A48C73A61789}" destId="{B719FFD0-130B-4217-972E-FAFD4D1C96D9}" srcOrd="1" destOrd="0" presId="urn:microsoft.com/office/officeart/2005/8/layout/hProcess11"/>
    <dgm:cxn modelId="{F4204F0E-BAF5-4667-9FFC-C5B23955588E}" type="presParOf" srcId="{6999F848-8CD5-4A90-84D1-A48C73A61789}" destId="{7A94EBE6-AEC8-4432-B38C-613EFE40A480}" srcOrd="2" destOrd="0" presId="urn:microsoft.com/office/officeart/2005/8/layout/hProcess11"/>
    <dgm:cxn modelId="{EF406BBC-6F2F-46E6-B9A9-9509A132DF02}" type="presParOf" srcId="{57E26925-5633-45A2-9896-B0B7CE6F5FD6}" destId="{CD96E093-50B8-47F7-8735-BF7F4505B6E1}" srcOrd="11" destOrd="0" presId="urn:microsoft.com/office/officeart/2005/8/layout/hProcess11"/>
    <dgm:cxn modelId="{DF4B86B0-3988-4679-8018-816D41B93E90}" type="presParOf" srcId="{57E26925-5633-45A2-9896-B0B7CE6F5FD6}" destId="{FCE67D3B-818A-4BC5-9E16-D6D5DC78029D}" srcOrd="12" destOrd="0" presId="urn:microsoft.com/office/officeart/2005/8/layout/hProcess11"/>
    <dgm:cxn modelId="{42B098B6-C587-4C6E-A9F7-486EE6BA7642}" type="presParOf" srcId="{FCE67D3B-818A-4BC5-9E16-D6D5DC78029D}" destId="{6A64985C-FA5A-4BC0-9D0B-02676F007F07}" srcOrd="0" destOrd="0" presId="urn:microsoft.com/office/officeart/2005/8/layout/hProcess11"/>
    <dgm:cxn modelId="{2E4C85BB-B7DE-4A8D-A4DB-EE846D6ACEEE}" type="presParOf" srcId="{FCE67D3B-818A-4BC5-9E16-D6D5DC78029D}" destId="{D5A4C16D-7B79-4538-887C-996B1F3C1031}" srcOrd="1" destOrd="0" presId="urn:microsoft.com/office/officeart/2005/8/layout/hProcess11"/>
    <dgm:cxn modelId="{370AB8E4-D3D8-43B6-A99E-B427BCA534CE}" type="presParOf" srcId="{FCE67D3B-818A-4BC5-9E16-D6D5DC78029D}" destId="{015A692C-2AE6-4A89-9E0A-5AC04E11DDB0}" srcOrd="2" destOrd="0" presId="urn:microsoft.com/office/officeart/2005/8/layout/hProcess11"/>
    <dgm:cxn modelId="{F331775F-F6B3-4270-807A-25770DD1ABBB}" type="presParOf" srcId="{57E26925-5633-45A2-9896-B0B7CE6F5FD6}" destId="{37F19215-922D-4B89-ADC7-6F9B71E817F3}" srcOrd="13" destOrd="0" presId="urn:microsoft.com/office/officeart/2005/8/layout/hProcess11"/>
    <dgm:cxn modelId="{02409E82-1365-4C41-88C9-B2D2D79C1786}" type="presParOf" srcId="{57E26925-5633-45A2-9896-B0B7CE6F5FD6}" destId="{7CC385D8-97E9-4881-8F68-800B0BA1475A}" srcOrd="14" destOrd="0" presId="urn:microsoft.com/office/officeart/2005/8/layout/hProcess11"/>
    <dgm:cxn modelId="{61887811-FCED-4D77-A174-F1C25FFD3A12}" type="presParOf" srcId="{7CC385D8-97E9-4881-8F68-800B0BA1475A}" destId="{78559467-EA86-463D-AF32-66C00D29B622}" srcOrd="0" destOrd="0" presId="urn:microsoft.com/office/officeart/2005/8/layout/hProcess11"/>
    <dgm:cxn modelId="{8DAFC201-3C35-4D37-B824-C93C0B249A63}" type="presParOf" srcId="{7CC385D8-97E9-4881-8F68-800B0BA1475A}" destId="{CBD8F83D-FA13-4D50-895E-81A0FF6439A5}" srcOrd="1" destOrd="0" presId="urn:microsoft.com/office/officeart/2005/8/layout/hProcess11"/>
    <dgm:cxn modelId="{B4FE875D-AF47-4519-B0ED-65AC5330A3C6}" type="presParOf" srcId="{7CC385D8-97E9-4881-8F68-800B0BA1475A}" destId="{298517AB-4E6C-40C1-A616-2D2A601C65A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22E63-09AB-47D4-9DE8-096A69D16B49}">
      <dsp:nvSpPr>
        <dsp:cNvPr id="0" name=""/>
        <dsp:cNvSpPr/>
      </dsp:nvSpPr>
      <dsp:spPr>
        <a:xfrm>
          <a:off x="0" y="514350"/>
          <a:ext cx="11769091" cy="6858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3CA27-3CED-4222-AA6A-EF4B5A76A445}">
      <dsp:nvSpPr>
        <dsp:cNvPr id="0" name=""/>
        <dsp:cNvSpPr/>
      </dsp:nvSpPr>
      <dsp:spPr>
        <a:xfrm>
          <a:off x="420" y="0"/>
          <a:ext cx="1268424" cy="68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75000"/>
                </a:schemeClr>
              </a:solidFill>
            </a:rPr>
            <a:t>March</a:t>
          </a:r>
        </a:p>
      </dsp:txBody>
      <dsp:txXfrm>
        <a:off x="420" y="0"/>
        <a:ext cx="1268424" cy="685800"/>
      </dsp:txXfrm>
    </dsp:sp>
    <dsp:sp modelId="{1199B3F6-C12C-4466-8485-518B24CB3DC1}">
      <dsp:nvSpPr>
        <dsp:cNvPr id="0" name=""/>
        <dsp:cNvSpPr/>
      </dsp:nvSpPr>
      <dsp:spPr>
        <a:xfrm>
          <a:off x="548907" y="771524"/>
          <a:ext cx="171450" cy="171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7F6BD-63AB-4AFE-B425-0EFCEBFAD578}">
      <dsp:nvSpPr>
        <dsp:cNvPr id="0" name=""/>
        <dsp:cNvSpPr/>
      </dsp:nvSpPr>
      <dsp:spPr>
        <a:xfrm>
          <a:off x="1332265" y="1028700"/>
          <a:ext cx="1268424" cy="68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75000"/>
                </a:schemeClr>
              </a:solidFill>
            </a:rPr>
            <a:t>April</a:t>
          </a:r>
        </a:p>
      </dsp:txBody>
      <dsp:txXfrm>
        <a:off x="1332265" y="1028700"/>
        <a:ext cx="1268424" cy="685800"/>
      </dsp:txXfrm>
    </dsp:sp>
    <dsp:sp modelId="{5450D9B8-2C5B-425A-8FD0-69183E1AA2DB}">
      <dsp:nvSpPr>
        <dsp:cNvPr id="0" name=""/>
        <dsp:cNvSpPr/>
      </dsp:nvSpPr>
      <dsp:spPr>
        <a:xfrm>
          <a:off x="1880752" y="771524"/>
          <a:ext cx="171450" cy="171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E009B-0FC3-4FC9-8550-01907C046696}">
      <dsp:nvSpPr>
        <dsp:cNvPr id="0" name=""/>
        <dsp:cNvSpPr/>
      </dsp:nvSpPr>
      <dsp:spPr>
        <a:xfrm>
          <a:off x="2664110" y="0"/>
          <a:ext cx="1268424" cy="68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75000"/>
                </a:schemeClr>
              </a:solidFill>
            </a:rPr>
            <a:t>May</a:t>
          </a:r>
        </a:p>
      </dsp:txBody>
      <dsp:txXfrm>
        <a:off x="2664110" y="0"/>
        <a:ext cx="1268424" cy="685800"/>
      </dsp:txXfrm>
    </dsp:sp>
    <dsp:sp modelId="{654F0C23-76A0-4684-BC6B-05BD0FF25782}">
      <dsp:nvSpPr>
        <dsp:cNvPr id="0" name=""/>
        <dsp:cNvSpPr/>
      </dsp:nvSpPr>
      <dsp:spPr>
        <a:xfrm>
          <a:off x="3212597" y="771524"/>
          <a:ext cx="171450" cy="171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C6228-4FC0-4C0D-AE52-63FB0C77EA2A}">
      <dsp:nvSpPr>
        <dsp:cNvPr id="0" name=""/>
        <dsp:cNvSpPr/>
      </dsp:nvSpPr>
      <dsp:spPr>
        <a:xfrm>
          <a:off x="3995956" y="1028700"/>
          <a:ext cx="1268424" cy="68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75000"/>
                </a:schemeClr>
              </a:solidFill>
            </a:rPr>
            <a:t>June</a:t>
          </a:r>
        </a:p>
      </dsp:txBody>
      <dsp:txXfrm>
        <a:off x="3995956" y="1028700"/>
        <a:ext cx="1268424" cy="685800"/>
      </dsp:txXfrm>
    </dsp:sp>
    <dsp:sp modelId="{BE57B17B-1A01-4EE8-8499-93AE01888840}">
      <dsp:nvSpPr>
        <dsp:cNvPr id="0" name=""/>
        <dsp:cNvSpPr/>
      </dsp:nvSpPr>
      <dsp:spPr>
        <a:xfrm>
          <a:off x="4544443" y="771524"/>
          <a:ext cx="171450" cy="171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D15B23-9D0E-4163-92BC-9B80354C9A0A}">
      <dsp:nvSpPr>
        <dsp:cNvPr id="0" name=""/>
        <dsp:cNvSpPr/>
      </dsp:nvSpPr>
      <dsp:spPr>
        <a:xfrm>
          <a:off x="5327801" y="0"/>
          <a:ext cx="1268424" cy="68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75000"/>
                </a:schemeClr>
              </a:solidFill>
            </a:rPr>
            <a:t>July</a:t>
          </a:r>
        </a:p>
      </dsp:txBody>
      <dsp:txXfrm>
        <a:off x="5327801" y="0"/>
        <a:ext cx="1268424" cy="685800"/>
      </dsp:txXfrm>
    </dsp:sp>
    <dsp:sp modelId="{C11AA3F7-26B3-484D-B94A-9FF084C794B8}">
      <dsp:nvSpPr>
        <dsp:cNvPr id="0" name=""/>
        <dsp:cNvSpPr/>
      </dsp:nvSpPr>
      <dsp:spPr>
        <a:xfrm>
          <a:off x="5876288" y="771524"/>
          <a:ext cx="171450" cy="171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AD884-DC55-4514-A865-B2C43D53E14B}">
      <dsp:nvSpPr>
        <dsp:cNvPr id="0" name=""/>
        <dsp:cNvSpPr/>
      </dsp:nvSpPr>
      <dsp:spPr>
        <a:xfrm>
          <a:off x="6659646" y="1028700"/>
          <a:ext cx="1268424" cy="68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75000"/>
                </a:schemeClr>
              </a:solidFill>
            </a:rPr>
            <a:t>August</a:t>
          </a:r>
        </a:p>
      </dsp:txBody>
      <dsp:txXfrm>
        <a:off x="6659646" y="1028700"/>
        <a:ext cx="1268424" cy="685800"/>
      </dsp:txXfrm>
    </dsp:sp>
    <dsp:sp modelId="{B719FFD0-130B-4217-972E-FAFD4D1C96D9}">
      <dsp:nvSpPr>
        <dsp:cNvPr id="0" name=""/>
        <dsp:cNvSpPr/>
      </dsp:nvSpPr>
      <dsp:spPr>
        <a:xfrm>
          <a:off x="7208133" y="771524"/>
          <a:ext cx="171450" cy="171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64985C-FA5A-4BC0-9D0B-02676F007F07}">
      <dsp:nvSpPr>
        <dsp:cNvPr id="0" name=""/>
        <dsp:cNvSpPr/>
      </dsp:nvSpPr>
      <dsp:spPr>
        <a:xfrm>
          <a:off x="7991492" y="0"/>
          <a:ext cx="1268424" cy="68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75000"/>
                </a:schemeClr>
              </a:solidFill>
            </a:rPr>
            <a:t>September</a:t>
          </a:r>
        </a:p>
      </dsp:txBody>
      <dsp:txXfrm>
        <a:off x="7991492" y="0"/>
        <a:ext cx="1268424" cy="685800"/>
      </dsp:txXfrm>
    </dsp:sp>
    <dsp:sp modelId="{D5A4C16D-7B79-4538-887C-996B1F3C1031}">
      <dsp:nvSpPr>
        <dsp:cNvPr id="0" name=""/>
        <dsp:cNvSpPr/>
      </dsp:nvSpPr>
      <dsp:spPr>
        <a:xfrm>
          <a:off x="8539979" y="771524"/>
          <a:ext cx="171450" cy="171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59467-EA86-463D-AF32-66C00D29B622}">
      <dsp:nvSpPr>
        <dsp:cNvPr id="0" name=""/>
        <dsp:cNvSpPr/>
      </dsp:nvSpPr>
      <dsp:spPr>
        <a:xfrm>
          <a:off x="9323337" y="1028700"/>
          <a:ext cx="1268424" cy="68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solidFill>
                <a:schemeClr val="accent1">
                  <a:lumMod val="75000"/>
                </a:schemeClr>
              </a:solidFill>
            </a:rPr>
            <a:t>October</a:t>
          </a:r>
        </a:p>
      </dsp:txBody>
      <dsp:txXfrm>
        <a:off x="9323337" y="1028700"/>
        <a:ext cx="1268424" cy="685800"/>
      </dsp:txXfrm>
    </dsp:sp>
    <dsp:sp modelId="{CBD8F83D-FA13-4D50-895E-81A0FF6439A5}">
      <dsp:nvSpPr>
        <dsp:cNvPr id="0" name=""/>
        <dsp:cNvSpPr/>
      </dsp:nvSpPr>
      <dsp:spPr>
        <a:xfrm>
          <a:off x="9871824" y="771524"/>
          <a:ext cx="171450" cy="171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3/27/2020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balloting (very top-level)? What is the ballot reconciliation process? (e.g., address all comments, make changes, review, etc.)</a:t>
            </a:r>
          </a:p>
          <a:p>
            <a:r>
              <a:rPr lang="en-US" dirty="0"/>
              <a:t>Not too much detail on any step, drill down based on questions. </a:t>
            </a:r>
          </a:p>
        </p:txBody>
      </p:sp>
      <p:sp>
        <p:nvSpPr>
          <p:cNvPr id="4" name="Slide Number Placeholder 3"/>
          <p:cNvSpPr>
            <a:spLocks noGrp="1"/>
          </p:cNvSpPr>
          <p:nvPr>
            <p:ph type="sldNum" sz="quarter" idx="5"/>
          </p:nvPr>
        </p:nvSpPr>
        <p:spPr/>
        <p:txBody>
          <a:bodyPr/>
          <a:lstStyle/>
          <a:p>
            <a:fld id="{D76C74A9-4D30-4791-B820-2EF138810278}" type="slidenum">
              <a:rPr lang="en-US" smtClean="0"/>
              <a:t>4</a:t>
            </a:fld>
            <a:endParaRPr lang="en-US"/>
          </a:p>
        </p:txBody>
      </p:sp>
    </p:spTree>
    <p:extLst>
      <p:ext uri="{BB962C8B-B14F-4D97-AF65-F5344CB8AC3E}">
        <p14:creationId xmlns:p14="http://schemas.microsoft.com/office/powerpoint/2010/main" val="4734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link to full PSS on next slide</a:t>
            </a:r>
          </a:p>
        </p:txBody>
      </p:sp>
      <p:sp>
        <p:nvSpPr>
          <p:cNvPr id="4" name="Slide Number Placeholder 3"/>
          <p:cNvSpPr>
            <a:spLocks noGrp="1"/>
          </p:cNvSpPr>
          <p:nvPr>
            <p:ph type="sldNum" sz="quarter" idx="5"/>
          </p:nvPr>
        </p:nvSpPr>
        <p:spPr/>
        <p:txBody>
          <a:bodyPr/>
          <a:lstStyle/>
          <a:p>
            <a:fld id="{D76C74A9-4D30-4791-B820-2EF138810278}" type="slidenum">
              <a:rPr lang="en-US" smtClean="0"/>
              <a:t>5</a:t>
            </a:fld>
            <a:endParaRPr lang="en-US"/>
          </a:p>
        </p:txBody>
      </p:sp>
    </p:spTree>
    <p:extLst>
      <p:ext uri="{BB962C8B-B14F-4D97-AF65-F5344CB8AC3E}">
        <p14:creationId xmlns:p14="http://schemas.microsoft.com/office/powerpoint/2010/main" val="368840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legend, peach vs blue</a:t>
            </a:r>
          </a:p>
        </p:txBody>
      </p:sp>
      <p:sp>
        <p:nvSpPr>
          <p:cNvPr id="4" name="Slide Number Placeholder 3"/>
          <p:cNvSpPr>
            <a:spLocks noGrp="1"/>
          </p:cNvSpPr>
          <p:nvPr>
            <p:ph type="sldNum" sz="quarter" idx="5"/>
          </p:nvPr>
        </p:nvSpPr>
        <p:spPr/>
        <p:txBody>
          <a:bodyPr/>
          <a:lstStyle/>
          <a:p>
            <a:fld id="{54254FD5-90C9-4202-8F4D-D48B40217296}" type="slidenum">
              <a:rPr lang="en-US" smtClean="0"/>
              <a:t>7</a:t>
            </a:fld>
            <a:endParaRPr lang="en-US"/>
          </a:p>
        </p:txBody>
      </p:sp>
    </p:spTree>
    <p:extLst>
      <p:ext uri="{BB962C8B-B14F-4D97-AF65-F5344CB8AC3E}">
        <p14:creationId xmlns:p14="http://schemas.microsoft.com/office/powerpoint/2010/main" val="260674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Start with a workgroup per use case (for the proposed use cases) that each have technical experts and evaluators included to help fully model each use case. Begin with defining items listed in </a:t>
            </a:r>
            <a:r>
              <a:rPr lang="en-US" b="0" dirty="0"/>
              <a:t>“</a:t>
            </a:r>
            <a:r>
              <a:rPr lang="en-US" sz="1200" b="0" dirty="0">
                <a:solidFill>
                  <a:srgbClr val="0070C0"/>
                </a:solidFill>
              </a:rPr>
              <a:t>What each use case should identify</a:t>
            </a:r>
            <a:r>
              <a:rPr lang="en-US" b="0" dirty="0"/>
              <a:t>” slide.</a:t>
            </a:r>
          </a:p>
          <a:p>
            <a:pPr marL="228600" indent="-228600">
              <a:buAutoNum type="arabicPeriod"/>
            </a:pPr>
            <a:r>
              <a:rPr lang="en-US" b="0" dirty="0"/>
              <a:t>When each use case has defined the items in “</a:t>
            </a:r>
            <a:r>
              <a:rPr lang="en-US" sz="1200" b="0" dirty="0">
                <a:solidFill>
                  <a:srgbClr val="0070C0"/>
                </a:solidFill>
              </a:rPr>
              <a:t>What each use case should identify</a:t>
            </a:r>
            <a:r>
              <a:rPr lang="en-US" b="0" dirty="0"/>
              <a:t>” slide</a:t>
            </a:r>
            <a:r>
              <a:rPr lang="en-US" dirty="0"/>
              <a:t>, we will switch to a focus on technical requirements, with a workgroup for each technical focus that will each have representatives from each use case.</a:t>
            </a:r>
          </a:p>
          <a:p>
            <a:pPr marL="228600" indent="-228600">
              <a:buAutoNum type="arabicPeriod"/>
            </a:pPr>
            <a:r>
              <a:rPr lang="en-US" dirty="0"/>
              <a:t>There may be a need to break back out into the use case focused workgroups and come back to the technical workgroups as we work in agile fashion, initially testing in sandbox environments and then moving to real-world pilots.</a:t>
            </a:r>
          </a:p>
          <a:p>
            <a:pPr marL="228600" indent="-228600">
              <a:buAutoNum type="arabicPeriod"/>
            </a:pPr>
            <a:r>
              <a:rPr lang="en-US" dirty="0"/>
              <a:t>Evaluators will be part of both use case and technical workgroups and will help identify what needs to be evaluated and will develop an evaluation plan as part of an “evaluation workgroup” (this is more of a process evaluation, not an outcomes evaluation, since outcomes will take longer to determine). Once we get to the real-world pilots, we can execute this evaluation plan. As part of the roadmap, the evaluation workgroup will identify important outcomes that would be important to evaluate in the long-term (i.e., beyond the timeline an scope of this project)</a:t>
            </a:r>
          </a:p>
        </p:txBody>
      </p:sp>
      <p:sp>
        <p:nvSpPr>
          <p:cNvPr id="4" name="Slide Number Placeholder 3"/>
          <p:cNvSpPr>
            <a:spLocks noGrp="1"/>
          </p:cNvSpPr>
          <p:nvPr>
            <p:ph type="sldNum" sz="quarter" idx="5"/>
          </p:nvPr>
        </p:nvSpPr>
        <p:spPr/>
        <p:txBody>
          <a:bodyPr/>
          <a:lstStyle/>
          <a:p>
            <a:fld id="{B67FDBFD-F607-43DE-8B95-2484341E6B3B}" type="slidenum">
              <a:rPr lang="en-US" smtClean="0"/>
              <a:t>10</a:t>
            </a:fld>
            <a:endParaRPr lang="en-US"/>
          </a:p>
        </p:txBody>
      </p:sp>
    </p:spTree>
    <p:extLst>
      <p:ext uri="{BB962C8B-B14F-4D97-AF65-F5344CB8AC3E}">
        <p14:creationId xmlns:p14="http://schemas.microsoft.com/office/powerpoint/2010/main" val="70763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Start with use case workflows developed to date – identify the commonalities</a:t>
            </a:r>
          </a:p>
          <a:p>
            <a:pPr marL="0" indent="0">
              <a:buFont typeface="Arial" panose="020B0604020202020204" pitchFamily="34" charset="0"/>
              <a:buNone/>
            </a:pPr>
            <a:r>
              <a:rPr lang="en-US" dirty="0">
                <a:highlight>
                  <a:srgbClr val="FFFF00"/>
                </a:highlight>
              </a:rPr>
              <a:t>	(how – subscription, etc. – would be addressed by reference architecture WG)</a:t>
            </a:r>
          </a:p>
          <a:p>
            <a:pPr marL="0" indent="0">
              <a:buFont typeface="Arial" panose="020B0604020202020204" pitchFamily="34" charset="0"/>
              <a:buNone/>
            </a:pPr>
            <a:r>
              <a:rPr lang="en-US">
                <a:highlight>
                  <a:srgbClr val="FFFF00"/>
                </a:highlight>
              </a:rPr>
              <a:t>	NOTE</a:t>
            </a:r>
            <a:r>
              <a:rPr lang="en-US" dirty="0">
                <a:highlight>
                  <a:srgbClr val="FFFF00"/>
                </a:highlight>
              </a:rPr>
              <a:t>: Research where prospective triggers are helpful: study eligibility, adverse events, and other real time events that a study team would need to know about)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Start with authorities/policies – start with policy/authority-driven functional requirements, ref arch would need to have a way to allow/not allow data flow based on authority or policy, how it can accommodate PH &amp; research use cases, core vs supplemental content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12</a:t>
            </a:fld>
            <a:endParaRPr lang="en-US"/>
          </a:p>
        </p:txBody>
      </p:sp>
    </p:spTree>
    <p:extLst>
      <p:ext uri="{BB962C8B-B14F-4D97-AF65-F5344CB8AC3E}">
        <p14:creationId xmlns:p14="http://schemas.microsoft.com/office/powerpoint/2010/main" val="2893847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Modular components of survey questions (e.g., manual entry on a form &amp; FHIR Q&amp;A? includes data not in EHR currently and/or not in USCDI?) – broader than Healthcare Surveys use case (which is more about data extraction)… need to clarify the verbiage around this item (e.g., if this does not include data in the EHR or data that would likely be added to EHR, then it is not in scope for this project… i.e., not all survey questions) – would this fit with follow-up forms for additional information (related to FHIR Questionnaire?)?</a:t>
            </a:r>
          </a:p>
        </p:txBody>
      </p:sp>
      <p:sp>
        <p:nvSpPr>
          <p:cNvPr id="4" name="Slide Number Placeholder 3"/>
          <p:cNvSpPr>
            <a:spLocks noGrp="1"/>
          </p:cNvSpPr>
          <p:nvPr>
            <p:ph type="sldNum" sz="quarter" idx="5"/>
          </p:nvPr>
        </p:nvSpPr>
        <p:spPr/>
        <p:txBody>
          <a:bodyPr/>
          <a:lstStyle/>
          <a:p>
            <a:fld id="{D76C74A9-4D30-4791-B820-2EF138810278}" type="slidenum">
              <a:rPr lang="en-US" smtClean="0"/>
              <a:t>13</a:t>
            </a:fld>
            <a:endParaRPr lang="en-US"/>
          </a:p>
        </p:txBody>
      </p:sp>
    </p:spTree>
    <p:extLst>
      <p:ext uri="{BB962C8B-B14F-4D97-AF65-F5344CB8AC3E}">
        <p14:creationId xmlns:p14="http://schemas.microsoft.com/office/powerpoint/2010/main" val="2477428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DF1F0-998E-41BA-9811-9DF02433A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62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3/27/2020</a:t>
            </a:fld>
            <a:endParaRPr lang="en-US"/>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3/27/2020</a:t>
            </a:fld>
            <a:endParaRPr lang="en-US"/>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3/27/2020</a:t>
            </a:fld>
            <a:endParaRPr lang="en-US"/>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3/27/2020</a:t>
            </a:fld>
            <a:endParaRPr lang="en-US"/>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a:p>
        </p:txBody>
      </p:sp>
    </p:spTree>
    <p:extLst>
      <p:ext uri="{BB962C8B-B14F-4D97-AF65-F5344CB8AC3E}">
        <p14:creationId xmlns:p14="http://schemas.microsoft.com/office/powerpoint/2010/main" val="635815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3/27/2020</a:t>
            </a:fld>
            <a:endParaRPr lang="en-US"/>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a:p>
        </p:txBody>
      </p:sp>
    </p:spTree>
    <p:extLst>
      <p:ext uri="{BB962C8B-B14F-4D97-AF65-F5344CB8AC3E}">
        <p14:creationId xmlns:p14="http://schemas.microsoft.com/office/powerpoint/2010/main" val="336505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3/27/2020</a:t>
            </a:fld>
            <a:endParaRPr lang="en-US"/>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a:p>
        </p:txBody>
      </p:sp>
    </p:spTree>
    <p:extLst>
      <p:ext uri="{BB962C8B-B14F-4D97-AF65-F5344CB8AC3E}">
        <p14:creationId xmlns:p14="http://schemas.microsoft.com/office/powerpoint/2010/main" val="104287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3/27/2020</a:t>
            </a:fld>
            <a:endParaRPr lang="en-US"/>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a:p>
        </p:txBody>
      </p:sp>
    </p:spTree>
    <p:extLst>
      <p:ext uri="{BB962C8B-B14F-4D97-AF65-F5344CB8AC3E}">
        <p14:creationId xmlns:p14="http://schemas.microsoft.com/office/powerpoint/2010/main" val="333679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3/27/2020</a:t>
            </a:fld>
            <a:endParaRPr lang="en-US"/>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a:p>
        </p:txBody>
      </p:sp>
    </p:spTree>
    <p:extLst>
      <p:ext uri="{BB962C8B-B14F-4D97-AF65-F5344CB8AC3E}">
        <p14:creationId xmlns:p14="http://schemas.microsoft.com/office/powerpoint/2010/main" val="2933005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3/27/2020</a:t>
            </a:fld>
            <a:endParaRPr lang="en-US"/>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a:p>
        </p:txBody>
      </p:sp>
    </p:spTree>
    <p:extLst>
      <p:ext uri="{BB962C8B-B14F-4D97-AF65-F5344CB8AC3E}">
        <p14:creationId xmlns:p14="http://schemas.microsoft.com/office/powerpoint/2010/main" val="97686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3/27/2020</a:t>
            </a:fld>
            <a:endParaRPr lang="en-US"/>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3/27/2020</a:t>
            </a:fld>
            <a:endParaRPr lang="en-US"/>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3/27/2020</a:t>
            </a:fld>
            <a:endParaRPr lang="en-US"/>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l7.org/events/working_group_meeting/2020/05/" TargetMode="External"/><Relationship Id="rId2" Type="http://schemas.openxmlformats.org/officeDocument/2006/relationships/hyperlink" Target="https://confluence.hl7.org/display/PHWG/Making+EHR+Data+More+Available+for+Research+and+Public+Health+%28MedMorph%29+Reference+Architecture+HL7+FHIR+Implementation+Guide" TargetMode="External"/><Relationship Id="rId1" Type="http://schemas.openxmlformats.org/officeDocument/2006/relationships/slideLayout" Target="../slideLayouts/slideLayout2.xml"/><Relationship Id="rId4" Type="http://schemas.openxmlformats.org/officeDocument/2006/relationships/hyperlink" Target="http://www.hl7.org/events/"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confluence.hl7.org/display/FHIR/IG+Publisher+Documentation" TargetMode="External"/><Relationship Id="rId3" Type="http://schemas.openxmlformats.org/officeDocument/2006/relationships/hyperlink" Target="https://hl7.org/fhir/summary.html" TargetMode="External"/><Relationship Id="rId7" Type="http://schemas.openxmlformats.org/officeDocument/2006/relationships/hyperlink" Target="https://www.hl7.org/fhir/overview-arch.html" TargetMode="External"/><Relationship Id="rId2" Type="http://schemas.openxmlformats.org/officeDocument/2006/relationships/hyperlink" Target="https://hl7.org/fhir/" TargetMode="External"/><Relationship Id="rId1" Type="http://schemas.openxmlformats.org/officeDocument/2006/relationships/slideLayout" Target="../slideLayouts/slideLayout2.xml"/><Relationship Id="rId6" Type="http://schemas.openxmlformats.org/officeDocument/2006/relationships/hyperlink" Target="https://www.hl7.org/fhir/overview-clinical.html" TargetMode="External"/><Relationship Id="rId5" Type="http://schemas.openxmlformats.org/officeDocument/2006/relationships/hyperlink" Target="https://www.hl7.org/fhir/overview-dev.html" TargetMode="External"/><Relationship Id="rId4" Type="http://schemas.openxmlformats.org/officeDocument/2006/relationships/hyperlink" Target="https://www.hl7.org/fhir/overview.html" TargetMode="External"/><Relationship Id="rId9" Type="http://schemas.openxmlformats.org/officeDocument/2006/relationships/hyperlink" Target="https://confluence.hl7.org/display/FHIR/FHIR+Implementation+Guide+Process+Flow"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325"/>
            <a:ext cx="12192000" cy="570173"/>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rgbClr val="FFFFFF"/>
                </a:solidFill>
                <a:latin typeface="Myriad Web Pro"/>
              </a:rPr>
              <a:t>										March 17, 2020 </a:t>
            </a:r>
          </a:p>
        </p:txBody>
      </p:sp>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Co-Chairs:</a:t>
            </a:r>
          </a:p>
          <a:p>
            <a:pPr algn="ctr"/>
            <a:endParaRPr lang="en-US" sz="1000" dirty="0">
              <a:latin typeface="Calibri"/>
              <a:cs typeface="Calibri"/>
            </a:endParaRPr>
          </a:p>
          <a:p>
            <a:pPr algn="ctr"/>
            <a:r>
              <a:rPr lang="en-US" sz="2400" dirty="0">
                <a:latin typeface="Calibri"/>
                <a:cs typeface="Calibri"/>
              </a:rPr>
              <a:t>Bill Lober</a:t>
            </a:r>
          </a:p>
          <a:p>
            <a:pPr algn="ctr"/>
            <a:r>
              <a:rPr lang="en-US" sz="2400" dirty="0">
                <a:latin typeface="Calibri"/>
                <a:cs typeface="Calibri"/>
              </a:rPr>
              <a:t>University of Washington</a:t>
            </a:r>
          </a:p>
          <a:p>
            <a:pPr algn="ctr"/>
            <a:endParaRPr lang="en-US" sz="1000" dirty="0">
              <a:latin typeface="Calibri"/>
              <a:cs typeface="Calibri"/>
            </a:endParaRPr>
          </a:p>
          <a:p>
            <a:pPr algn="ctr"/>
            <a:r>
              <a:rPr lang="en-US" sz="2400" dirty="0">
                <a:latin typeface="Calibri"/>
                <a:cs typeface="Calibri"/>
              </a:rPr>
              <a:t>John Loonsk</a:t>
            </a:r>
          </a:p>
          <a:p>
            <a:pPr algn="ctr"/>
            <a:r>
              <a:rPr lang="en-US" sz="2400" dirty="0">
                <a:latin typeface="Calibri"/>
                <a:cs typeface="Calibri"/>
              </a:rPr>
              <a:t>Johns Hopkins University</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a:t>
            </a:r>
            <a:r>
              <a:rPr lang="en-US" sz="4800" b="1" dirty="0" err="1">
                <a:solidFill>
                  <a:srgbClr val="FFFFFF"/>
                </a:solidFill>
                <a:latin typeface="Calibri" panose="020F0502020204030204" pitchFamily="34" charset="0"/>
                <a:cs typeface="Calibri" panose="020F0502020204030204" pitchFamily="34" charset="0"/>
              </a:rPr>
              <a:t>MedMorph</a:t>
            </a:r>
            <a:r>
              <a:rPr lang="en-US" sz="4800" b="1" dirty="0">
                <a:solidFill>
                  <a:srgbClr val="FFFFFF"/>
                </a:solidFill>
                <a:latin typeface="Calibri" panose="020F0502020204030204" pitchFamily="34" charset="0"/>
                <a:cs typeface="Calibri" panose="020F0502020204030204" pitchFamily="34" charset="0"/>
              </a:rPr>
              <a:t>)</a:t>
            </a:r>
          </a:p>
          <a:p>
            <a:pPr algn="ctr" defTabSz="1219140"/>
            <a:r>
              <a:rPr lang="en-US" sz="4800" b="1" dirty="0">
                <a:solidFill>
                  <a:srgbClr val="FFFFFF"/>
                </a:solidFill>
                <a:latin typeface="Calibri" panose="020F0502020204030204" pitchFamily="34" charset="0"/>
                <a:cs typeface="Calibri" panose="020F0502020204030204" pitchFamily="34" charset="0"/>
              </a:rPr>
              <a:t>Technical Expert Panel (TEP)</a:t>
            </a:r>
            <a:endParaRPr lang="en-US" dirty="0">
              <a:solidFill>
                <a:srgbClr val="FFFFFF"/>
              </a:solidFill>
              <a:latin typeface="Calibri" panose="020F0502020204030204" pitchFamily="34" charset="0"/>
              <a:cs typeface="Calibri" panose="020F0502020204030204" pitchFamily="34" charset="0"/>
            </a:endParaRP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CDCA514C-9DC0-453C-BE0F-38F668879B75}"/>
              </a:ext>
            </a:extLst>
          </p:cNvPr>
          <p:cNvSpPr txBox="1"/>
          <p:nvPr/>
        </p:nvSpPr>
        <p:spPr>
          <a:xfrm>
            <a:off x="1461056" y="511071"/>
            <a:ext cx="2134804" cy="307777"/>
          </a:xfrm>
          <a:prstGeom prst="rect">
            <a:avLst/>
          </a:prstGeom>
          <a:solidFill>
            <a:schemeClr val="accent1">
              <a:lumMod val="20000"/>
              <a:lumOff val="80000"/>
            </a:schemeClr>
          </a:solidFill>
          <a:ln>
            <a:solidFill>
              <a:schemeClr val="tx1"/>
            </a:solidFill>
          </a:ln>
        </p:spPr>
        <p:txBody>
          <a:bodyPr wrap="square" rtlCol="0" anchor="t">
            <a:spAutoFit/>
          </a:bodyPr>
          <a:lstStyle/>
          <a:p>
            <a:r>
              <a:rPr lang="en-US" sz="1400" dirty="0"/>
              <a:t>SMEs: Hepatitis C</a:t>
            </a:r>
          </a:p>
        </p:txBody>
      </p:sp>
      <p:sp>
        <p:nvSpPr>
          <p:cNvPr id="2" name="Arrow: Right 1">
            <a:extLst>
              <a:ext uri="{FF2B5EF4-FFF2-40B4-BE49-F238E27FC236}">
                <a16:creationId xmlns:a16="http://schemas.microsoft.com/office/drawing/2014/main" id="{A5162C00-9BD2-4DAF-9ECD-625E51ACD6BA}"/>
              </a:ext>
            </a:extLst>
          </p:cNvPr>
          <p:cNvSpPr/>
          <p:nvPr/>
        </p:nvSpPr>
        <p:spPr>
          <a:xfrm>
            <a:off x="1461056" y="381"/>
            <a:ext cx="10346631" cy="4358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TIME</a:t>
            </a:r>
          </a:p>
        </p:txBody>
      </p:sp>
      <p:sp>
        <p:nvSpPr>
          <p:cNvPr id="3" name="TextBox 2">
            <a:extLst>
              <a:ext uri="{FF2B5EF4-FFF2-40B4-BE49-F238E27FC236}">
                <a16:creationId xmlns:a16="http://schemas.microsoft.com/office/drawing/2014/main" id="{EBE66FE6-FCAF-4404-92B6-63EE8B888BAA}"/>
              </a:ext>
            </a:extLst>
          </p:cNvPr>
          <p:cNvSpPr txBox="1"/>
          <p:nvPr/>
        </p:nvSpPr>
        <p:spPr>
          <a:xfrm rot="16200000">
            <a:off x="-350988" y="1304479"/>
            <a:ext cx="2171592" cy="584775"/>
          </a:xfrm>
          <a:prstGeom prst="rect">
            <a:avLst/>
          </a:prstGeom>
          <a:noFill/>
          <a:ln>
            <a:solidFill>
              <a:schemeClr val="tx1"/>
            </a:solidFill>
          </a:ln>
        </p:spPr>
        <p:txBody>
          <a:bodyPr wrap="square" rtlCol="0">
            <a:spAutoFit/>
          </a:bodyPr>
          <a:lstStyle/>
          <a:p>
            <a:pPr algn="ctr"/>
            <a:r>
              <a:rPr lang="en-US" dirty="0">
                <a:solidFill>
                  <a:srgbClr val="0070C0"/>
                </a:solidFill>
              </a:rPr>
              <a:t>Use Cases </a:t>
            </a:r>
          </a:p>
          <a:p>
            <a:pPr algn="ctr"/>
            <a:r>
              <a:rPr lang="en-US" sz="1400" dirty="0">
                <a:solidFill>
                  <a:srgbClr val="0070C0"/>
                </a:solidFill>
              </a:rPr>
              <a:t>(incl. Research)</a:t>
            </a:r>
          </a:p>
        </p:txBody>
      </p:sp>
      <p:sp>
        <p:nvSpPr>
          <p:cNvPr id="4" name="TextBox 3">
            <a:extLst>
              <a:ext uri="{FF2B5EF4-FFF2-40B4-BE49-F238E27FC236}">
                <a16:creationId xmlns:a16="http://schemas.microsoft.com/office/drawing/2014/main" id="{EAE9D443-30B5-480F-B698-5598AF648476}"/>
              </a:ext>
            </a:extLst>
          </p:cNvPr>
          <p:cNvSpPr txBox="1"/>
          <p:nvPr/>
        </p:nvSpPr>
        <p:spPr>
          <a:xfrm rot="16200000">
            <a:off x="-373212" y="4984029"/>
            <a:ext cx="2431479" cy="369332"/>
          </a:xfrm>
          <a:prstGeom prst="rect">
            <a:avLst/>
          </a:prstGeom>
          <a:noFill/>
          <a:ln>
            <a:solidFill>
              <a:schemeClr val="tx1"/>
            </a:solidFill>
          </a:ln>
        </p:spPr>
        <p:txBody>
          <a:bodyPr wrap="square" rtlCol="0">
            <a:spAutoFit/>
          </a:bodyPr>
          <a:lstStyle/>
          <a:p>
            <a:pPr algn="ctr"/>
            <a:r>
              <a:rPr lang="en-US" dirty="0">
                <a:solidFill>
                  <a:srgbClr val="0070C0"/>
                </a:solidFill>
              </a:rPr>
              <a:t>Technical Requirements</a:t>
            </a:r>
          </a:p>
        </p:txBody>
      </p:sp>
      <p:sp>
        <p:nvSpPr>
          <p:cNvPr id="5" name="TextBox 4">
            <a:extLst>
              <a:ext uri="{FF2B5EF4-FFF2-40B4-BE49-F238E27FC236}">
                <a16:creationId xmlns:a16="http://schemas.microsoft.com/office/drawing/2014/main" id="{FCBA9A05-EE44-4FE7-AA35-5BA3816DAE1F}"/>
              </a:ext>
            </a:extLst>
          </p:cNvPr>
          <p:cNvSpPr txBox="1"/>
          <p:nvPr/>
        </p:nvSpPr>
        <p:spPr>
          <a:xfrm>
            <a:off x="1447319" y="3057204"/>
            <a:ext cx="4826534" cy="369332"/>
          </a:xfrm>
          <a:prstGeom prst="rect">
            <a:avLst/>
          </a:prstGeom>
          <a:noFill/>
          <a:ln>
            <a:solidFill>
              <a:schemeClr val="tx1"/>
            </a:solidFill>
          </a:ln>
        </p:spPr>
        <p:txBody>
          <a:bodyPr wrap="square" rtlCol="0">
            <a:spAutoFit/>
          </a:bodyPr>
          <a:lstStyle/>
          <a:p>
            <a:pPr algn="ctr"/>
            <a:r>
              <a:rPr lang="en-US" dirty="0"/>
              <a:t>Evaluation Planning</a:t>
            </a:r>
          </a:p>
        </p:txBody>
      </p:sp>
      <p:sp>
        <p:nvSpPr>
          <p:cNvPr id="9" name="TextBox 8">
            <a:extLst>
              <a:ext uri="{FF2B5EF4-FFF2-40B4-BE49-F238E27FC236}">
                <a16:creationId xmlns:a16="http://schemas.microsoft.com/office/drawing/2014/main" id="{1D08515F-1FAD-4797-B77F-A6B79457149C}"/>
              </a:ext>
            </a:extLst>
          </p:cNvPr>
          <p:cNvSpPr txBox="1"/>
          <p:nvPr/>
        </p:nvSpPr>
        <p:spPr>
          <a:xfrm>
            <a:off x="1447321" y="1276720"/>
            <a:ext cx="2134804" cy="307777"/>
          </a:xfrm>
          <a:prstGeom prst="rect">
            <a:avLst/>
          </a:prstGeom>
          <a:solidFill>
            <a:schemeClr val="accent2">
              <a:lumMod val="20000"/>
              <a:lumOff val="80000"/>
            </a:schemeClr>
          </a:solidFill>
          <a:ln>
            <a:solidFill>
              <a:schemeClr val="tx1"/>
            </a:solidFill>
          </a:ln>
        </p:spPr>
        <p:txBody>
          <a:bodyPr wrap="square" rtlCol="0" anchor="t">
            <a:spAutoFit/>
          </a:bodyPr>
          <a:lstStyle/>
          <a:p>
            <a:r>
              <a:rPr lang="en-US" sz="1400" dirty="0">
                <a:cs typeface="Calibri"/>
              </a:rPr>
              <a:t>SMEs: Cancer</a:t>
            </a:r>
            <a:endParaRPr lang="en-US" sz="1400" dirty="0"/>
          </a:p>
        </p:txBody>
      </p:sp>
      <p:sp>
        <p:nvSpPr>
          <p:cNvPr id="10" name="TextBox 9">
            <a:extLst>
              <a:ext uri="{FF2B5EF4-FFF2-40B4-BE49-F238E27FC236}">
                <a16:creationId xmlns:a16="http://schemas.microsoft.com/office/drawing/2014/main" id="{769C247F-F11F-4503-8377-25298DE6F5AE}"/>
              </a:ext>
            </a:extLst>
          </p:cNvPr>
          <p:cNvSpPr txBox="1"/>
          <p:nvPr/>
        </p:nvSpPr>
        <p:spPr>
          <a:xfrm>
            <a:off x="1447321" y="2063790"/>
            <a:ext cx="2134804" cy="307777"/>
          </a:xfrm>
          <a:prstGeom prst="rect">
            <a:avLst/>
          </a:prstGeom>
          <a:solidFill>
            <a:schemeClr val="accent3">
              <a:lumMod val="40000"/>
              <a:lumOff val="60000"/>
            </a:schemeClr>
          </a:solidFill>
          <a:ln>
            <a:solidFill>
              <a:schemeClr val="tx1"/>
            </a:solidFill>
          </a:ln>
        </p:spPr>
        <p:txBody>
          <a:bodyPr wrap="square" rtlCol="0" anchor="t">
            <a:spAutoFit/>
          </a:bodyPr>
          <a:lstStyle/>
          <a:p>
            <a:r>
              <a:rPr lang="en-US" sz="1400" dirty="0"/>
              <a:t>SMEs: Healthcare Surveys</a:t>
            </a:r>
          </a:p>
        </p:txBody>
      </p:sp>
      <p:cxnSp>
        <p:nvCxnSpPr>
          <p:cNvPr id="20" name="Straight Arrow Connector 19">
            <a:extLst>
              <a:ext uri="{FF2B5EF4-FFF2-40B4-BE49-F238E27FC236}">
                <a16:creationId xmlns:a16="http://schemas.microsoft.com/office/drawing/2014/main" id="{F7A4EDB3-BFFE-4C38-BB56-48FF02BEBAE9}"/>
              </a:ext>
            </a:extLst>
          </p:cNvPr>
          <p:cNvCxnSpPr/>
          <p:nvPr/>
        </p:nvCxnSpPr>
        <p:spPr>
          <a:xfrm flipV="1">
            <a:off x="1872187" y="2711757"/>
            <a:ext cx="0" cy="345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CAFFC17-00C9-4CFC-AA52-F830158AFCCF}"/>
              </a:ext>
            </a:extLst>
          </p:cNvPr>
          <p:cNvCxnSpPr/>
          <p:nvPr/>
        </p:nvCxnSpPr>
        <p:spPr>
          <a:xfrm flipV="1">
            <a:off x="2329387" y="2711757"/>
            <a:ext cx="0" cy="345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99C57BF-1935-4CF0-B2F8-6E0A97D6F286}"/>
              </a:ext>
            </a:extLst>
          </p:cNvPr>
          <p:cNvCxnSpPr/>
          <p:nvPr/>
        </p:nvCxnSpPr>
        <p:spPr>
          <a:xfrm flipV="1">
            <a:off x="2773524" y="2711757"/>
            <a:ext cx="0" cy="345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E2E291D-A663-437C-A6ED-1EAFF1814460}"/>
              </a:ext>
            </a:extLst>
          </p:cNvPr>
          <p:cNvCxnSpPr/>
          <p:nvPr/>
        </p:nvCxnSpPr>
        <p:spPr>
          <a:xfrm flipV="1">
            <a:off x="3223579" y="2711757"/>
            <a:ext cx="0" cy="345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9813E92-7B0F-4F5F-AA94-2BD0D0B56D6B}"/>
              </a:ext>
            </a:extLst>
          </p:cNvPr>
          <p:cNvCxnSpPr>
            <a:cxnSpLocks/>
          </p:cNvCxnSpPr>
          <p:nvPr/>
        </p:nvCxnSpPr>
        <p:spPr>
          <a:xfrm>
            <a:off x="3365188" y="3455342"/>
            <a:ext cx="0" cy="364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A943AD4-F94A-436F-A799-81E582BAD654}"/>
              </a:ext>
            </a:extLst>
          </p:cNvPr>
          <p:cNvCxnSpPr>
            <a:cxnSpLocks/>
          </p:cNvCxnSpPr>
          <p:nvPr/>
        </p:nvCxnSpPr>
        <p:spPr>
          <a:xfrm>
            <a:off x="3839805" y="3455342"/>
            <a:ext cx="0" cy="364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8A5D6AF-248D-4035-8255-141ABE597BD2}"/>
              </a:ext>
            </a:extLst>
          </p:cNvPr>
          <p:cNvCxnSpPr>
            <a:cxnSpLocks/>
          </p:cNvCxnSpPr>
          <p:nvPr/>
        </p:nvCxnSpPr>
        <p:spPr>
          <a:xfrm>
            <a:off x="4310068" y="3455342"/>
            <a:ext cx="0" cy="364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A5820EE-F308-4E7D-8320-5781CE315F73}"/>
              </a:ext>
            </a:extLst>
          </p:cNvPr>
          <p:cNvCxnSpPr>
            <a:cxnSpLocks/>
          </p:cNvCxnSpPr>
          <p:nvPr/>
        </p:nvCxnSpPr>
        <p:spPr>
          <a:xfrm>
            <a:off x="4780331" y="3455342"/>
            <a:ext cx="0" cy="364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678A5A-A505-44DA-B968-9F73AD3B8B15}"/>
              </a:ext>
            </a:extLst>
          </p:cNvPr>
          <p:cNvCxnSpPr>
            <a:cxnSpLocks/>
          </p:cNvCxnSpPr>
          <p:nvPr/>
        </p:nvCxnSpPr>
        <p:spPr>
          <a:xfrm>
            <a:off x="5254948" y="3455342"/>
            <a:ext cx="0" cy="364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D7AA70E-9BDF-4B44-9E49-5915D18F734E}"/>
              </a:ext>
            </a:extLst>
          </p:cNvPr>
          <p:cNvCxnSpPr>
            <a:cxnSpLocks/>
          </p:cNvCxnSpPr>
          <p:nvPr/>
        </p:nvCxnSpPr>
        <p:spPr>
          <a:xfrm>
            <a:off x="5725211" y="3455342"/>
            <a:ext cx="0" cy="364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C7CE618-FD5A-4B4C-85BC-242CECE23883}"/>
              </a:ext>
            </a:extLst>
          </p:cNvPr>
          <p:cNvCxnSpPr/>
          <p:nvPr/>
        </p:nvCxnSpPr>
        <p:spPr>
          <a:xfrm flipV="1">
            <a:off x="5850110" y="2711757"/>
            <a:ext cx="0" cy="34544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5A69294-5D41-4712-962D-74C10C96ACF7}"/>
              </a:ext>
            </a:extLst>
          </p:cNvPr>
          <p:cNvCxnSpPr/>
          <p:nvPr/>
        </p:nvCxnSpPr>
        <p:spPr>
          <a:xfrm flipV="1">
            <a:off x="6300165" y="2711757"/>
            <a:ext cx="0" cy="34544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07E6805-8602-47EC-8ECD-96FBB3FC279F}"/>
              </a:ext>
            </a:extLst>
          </p:cNvPr>
          <p:cNvCxnSpPr/>
          <p:nvPr/>
        </p:nvCxnSpPr>
        <p:spPr>
          <a:xfrm flipV="1">
            <a:off x="6757365" y="2711757"/>
            <a:ext cx="0" cy="34544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A3C3E83-09B2-4CE6-ACEB-4930A7FBA5F1}"/>
              </a:ext>
            </a:extLst>
          </p:cNvPr>
          <p:cNvSpPr txBox="1"/>
          <p:nvPr/>
        </p:nvSpPr>
        <p:spPr>
          <a:xfrm>
            <a:off x="2842294" y="3835517"/>
            <a:ext cx="3342302" cy="307777"/>
          </a:xfrm>
          <a:prstGeom prst="rect">
            <a:avLst/>
          </a:prstGeom>
          <a:solidFill>
            <a:schemeClr val="accent6">
              <a:lumMod val="20000"/>
              <a:lumOff val="80000"/>
            </a:schemeClr>
          </a:solidFill>
          <a:ln>
            <a:solidFill>
              <a:schemeClr val="tx1"/>
            </a:solidFill>
          </a:ln>
        </p:spPr>
        <p:txBody>
          <a:bodyPr wrap="square" rtlCol="0">
            <a:spAutoFit/>
          </a:bodyPr>
          <a:lstStyle/>
          <a:p>
            <a:r>
              <a:rPr lang="en-US" sz="1400" dirty="0"/>
              <a:t>Clinical/Business Workflows &amp; Data Flows </a:t>
            </a:r>
          </a:p>
        </p:txBody>
      </p:sp>
      <p:sp>
        <p:nvSpPr>
          <p:cNvPr id="51" name="TextBox 50">
            <a:extLst>
              <a:ext uri="{FF2B5EF4-FFF2-40B4-BE49-F238E27FC236}">
                <a16:creationId xmlns:a16="http://schemas.microsoft.com/office/drawing/2014/main" id="{82171B4E-7544-443E-801F-3F2E9E487848}"/>
              </a:ext>
            </a:extLst>
          </p:cNvPr>
          <p:cNvSpPr txBox="1"/>
          <p:nvPr/>
        </p:nvSpPr>
        <p:spPr>
          <a:xfrm>
            <a:off x="2842294" y="5504451"/>
            <a:ext cx="3369057" cy="307777"/>
          </a:xfrm>
          <a:prstGeom prst="rect">
            <a:avLst/>
          </a:prstGeom>
          <a:solidFill>
            <a:srgbClr val="CCCCFF"/>
          </a:solidFill>
          <a:ln>
            <a:solidFill>
              <a:schemeClr val="tx1"/>
            </a:solidFill>
          </a:ln>
        </p:spPr>
        <p:txBody>
          <a:bodyPr wrap="square" rtlCol="0">
            <a:spAutoFit/>
          </a:bodyPr>
          <a:lstStyle/>
          <a:p>
            <a:r>
              <a:rPr lang="en-US" sz="1400" dirty="0"/>
              <a:t>Reference Architecture/Authorities/Policies</a:t>
            </a:r>
          </a:p>
        </p:txBody>
      </p:sp>
      <p:sp>
        <p:nvSpPr>
          <p:cNvPr id="52" name="TextBox 51">
            <a:extLst>
              <a:ext uri="{FF2B5EF4-FFF2-40B4-BE49-F238E27FC236}">
                <a16:creationId xmlns:a16="http://schemas.microsoft.com/office/drawing/2014/main" id="{2976DD7E-916F-480C-BE4C-043AB01AC243}"/>
              </a:ext>
            </a:extLst>
          </p:cNvPr>
          <p:cNvSpPr txBox="1"/>
          <p:nvPr/>
        </p:nvSpPr>
        <p:spPr>
          <a:xfrm>
            <a:off x="2842294" y="4669984"/>
            <a:ext cx="3342302" cy="307777"/>
          </a:xfrm>
          <a:prstGeom prst="rect">
            <a:avLst/>
          </a:prstGeom>
          <a:solidFill>
            <a:schemeClr val="accent4">
              <a:lumMod val="20000"/>
              <a:lumOff val="80000"/>
            </a:schemeClr>
          </a:solidFill>
          <a:ln>
            <a:solidFill>
              <a:schemeClr val="tx1"/>
            </a:solidFill>
          </a:ln>
        </p:spPr>
        <p:txBody>
          <a:bodyPr wrap="square" rtlCol="0">
            <a:spAutoFit/>
          </a:bodyPr>
          <a:lstStyle/>
          <a:p>
            <a:r>
              <a:rPr lang="en-US" sz="1400" dirty="0"/>
              <a:t>Data Standards</a:t>
            </a:r>
          </a:p>
        </p:txBody>
      </p:sp>
      <p:cxnSp>
        <p:nvCxnSpPr>
          <p:cNvPr id="67" name="Straight Arrow Connector 66">
            <a:extLst>
              <a:ext uri="{FF2B5EF4-FFF2-40B4-BE49-F238E27FC236}">
                <a16:creationId xmlns:a16="http://schemas.microsoft.com/office/drawing/2014/main" id="{AE28D39A-31F0-4A09-B3A0-1777669987CC}"/>
              </a:ext>
            </a:extLst>
          </p:cNvPr>
          <p:cNvCxnSpPr>
            <a:cxnSpLocks/>
          </p:cNvCxnSpPr>
          <p:nvPr/>
        </p:nvCxnSpPr>
        <p:spPr>
          <a:xfrm>
            <a:off x="8142408" y="3455342"/>
            <a:ext cx="0" cy="3643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46D03BF-4E07-4F81-A28E-89D54AC0F1CA}"/>
              </a:ext>
            </a:extLst>
          </p:cNvPr>
          <p:cNvCxnSpPr>
            <a:cxnSpLocks/>
          </p:cNvCxnSpPr>
          <p:nvPr/>
        </p:nvCxnSpPr>
        <p:spPr>
          <a:xfrm>
            <a:off x="8617025" y="3455342"/>
            <a:ext cx="0" cy="3643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D071FDE-4AE2-4959-AF54-7000EAA66E18}"/>
              </a:ext>
            </a:extLst>
          </p:cNvPr>
          <p:cNvCxnSpPr>
            <a:cxnSpLocks/>
          </p:cNvCxnSpPr>
          <p:nvPr/>
        </p:nvCxnSpPr>
        <p:spPr>
          <a:xfrm>
            <a:off x="9087288" y="3455342"/>
            <a:ext cx="0" cy="3643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E290425-43E5-4EFC-980D-B0AF68595A3F}"/>
              </a:ext>
            </a:extLst>
          </p:cNvPr>
          <p:cNvCxnSpPr>
            <a:cxnSpLocks/>
          </p:cNvCxnSpPr>
          <p:nvPr/>
        </p:nvCxnSpPr>
        <p:spPr>
          <a:xfrm>
            <a:off x="9557551" y="3455342"/>
            <a:ext cx="0" cy="3643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6694A01-C92C-48BF-AEFC-B3F6A6B5AB74}"/>
              </a:ext>
            </a:extLst>
          </p:cNvPr>
          <p:cNvCxnSpPr>
            <a:cxnSpLocks/>
          </p:cNvCxnSpPr>
          <p:nvPr/>
        </p:nvCxnSpPr>
        <p:spPr>
          <a:xfrm>
            <a:off x="10032168" y="3455342"/>
            <a:ext cx="0" cy="3643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ED6E81E-5E1F-415C-809C-6FD7893F229E}"/>
              </a:ext>
            </a:extLst>
          </p:cNvPr>
          <p:cNvCxnSpPr>
            <a:cxnSpLocks/>
          </p:cNvCxnSpPr>
          <p:nvPr/>
        </p:nvCxnSpPr>
        <p:spPr>
          <a:xfrm>
            <a:off x="10502431" y="3455342"/>
            <a:ext cx="0" cy="3643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35EC693-7F96-4285-8114-680D5F775F97}"/>
              </a:ext>
            </a:extLst>
          </p:cNvPr>
          <p:cNvSpPr txBox="1"/>
          <p:nvPr/>
        </p:nvSpPr>
        <p:spPr>
          <a:xfrm>
            <a:off x="6273854" y="3060561"/>
            <a:ext cx="5520096" cy="369332"/>
          </a:xfrm>
          <a:prstGeom prst="rect">
            <a:avLst/>
          </a:prstGeom>
          <a:noFill/>
          <a:ln>
            <a:solidFill>
              <a:schemeClr val="tx1"/>
            </a:solidFill>
          </a:ln>
        </p:spPr>
        <p:txBody>
          <a:bodyPr wrap="square" rtlCol="0">
            <a:spAutoFit/>
          </a:bodyPr>
          <a:lstStyle/>
          <a:p>
            <a:pPr algn="ctr"/>
            <a:r>
              <a:rPr lang="en-US" dirty="0"/>
              <a:t>Evaluation</a:t>
            </a:r>
          </a:p>
        </p:txBody>
      </p:sp>
      <p:pic>
        <p:nvPicPr>
          <p:cNvPr id="77" name="Picture 76">
            <a:extLst>
              <a:ext uri="{FF2B5EF4-FFF2-40B4-BE49-F238E27FC236}">
                <a16:creationId xmlns:a16="http://schemas.microsoft.com/office/drawing/2014/main" id="{104D3A5B-BD15-4202-AD5B-32DB4DB01622}"/>
              </a:ext>
            </a:extLst>
          </p:cNvPr>
          <p:cNvPicPr>
            <a:picLocks noChangeAspect="1"/>
          </p:cNvPicPr>
          <p:nvPr/>
        </p:nvPicPr>
        <p:blipFill rotWithShape="1">
          <a:blip r:embed="rId3">
            <a:extLst>
              <a:ext uri="{28A0092B-C50C-407E-A947-70E740481C1C}">
                <a14:useLocalDpi xmlns:a14="http://schemas.microsoft.com/office/drawing/2010/main" val="0"/>
              </a:ext>
            </a:extLst>
          </a:blip>
          <a:srcRect l="4286" t="6576" r="4000" b="5556"/>
          <a:stretch/>
        </p:blipFill>
        <p:spPr>
          <a:xfrm>
            <a:off x="6170859" y="6215143"/>
            <a:ext cx="875287" cy="566490"/>
          </a:xfrm>
          <a:prstGeom prst="rect">
            <a:avLst/>
          </a:prstGeom>
        </p:spPr>
      </p:pic>
      <p:pic>
        <p:nvPicPr>
          <p:cNvPr id="78" name="Picture 77">
            <a:extLst>
              <a:ext uri="{FF2B5EF4-FFF2-40B4-BE49-F238E27FC236}">
                <a16:creationId xmlns:a16="http://schemas.microsoft.com/office/drawing/2014/main" id="{36A0430A-BE41-498C-8497-42C80678B870}"/>
              </a:ext>
            </a:extLst>
          </p:cNvPr>
          <p:cNvPicPr>
            <a:picLocks noChangeAspect="1"/>
          </p:cNvPicPr>
          <p:nvPr/>
        </p:nvPicPr>
        <p:blipFill rotWithShape="1">
          <a:blip r:embed="rId3">
            <a:extLst>
              <a:ext uri="{28A0092B-C50C-407E-A947-70E740481C1C}">
                <a14:useLocalDpi xmlns:a14="http://schemas.microsoft.com/office/drawing/2010/main" val="0"/>
              </a:ext>
            </a:extLst>
          </a:blip>
          <a:srcRect l="4286" t="6576" r="4000" b="5556"/>
          <a:stretch/>
        </p:blipFill>
        <p:spPr>
          <a:xfrm>
            <a:off x="7556640" y="6216591"/>
            <a:ext cx="875287" cy="575677"/>
          </a:xfrm>
          <a:prstGeom prst="rect">
            <a:avLst/>
          </a:prstGeom>
        </p:spPr>
      </p:pic>
      <p:pic>
        <p:nvPicPr>
          <p:cNvPr id="79" name="Picture 78">
            <a:extLst>
              <a:ext uri="{FF2B5EF4-FFF2-40B4-BE49-F238E27FC236}">
                <a16:creationId xmlns:a16="http://schemas.microsoft.com/office/drawing/2014/main" id="{62F114F8-5AB5-408A-9697-6899A732D8AA}"/>
              </a:ext>
            </a:extLst>
          </p:cNvPr>
          <p:cNvPicPr>
            <a:picLocks noChangeAspect="1"/>
          </p:cNvPicPr>
          <p:nvPr/>
        </p:nvPicPr>
        <p:blipFill rotWithShape="1">
          <a:blip r:embed="rId3">
            <a:extLst>
              <a:ext uri="{28A0092B-C50C-407E-A947-70E740481C1C}">
                <a14:useLocalDpi xmlns:a14="http://schemas.microsoft.com/office/drawing/2010/main" val="0"/>
              </a:ext>
            </a:extLst>
          </a:blip>
          <a:srcRect l="4286" t="6576" r="4000" b="5556"/>
          <a:stretch/>
        </p:blipFill>
        <p:spPr>
          <a:xfrm>
            <a:off x="8942421" y="6238522"/>
            <a:ext cx="875287" cy="566490"/>
          </a:xfrm>
          <a:prstGeom prst="rect">
            <a:avLst/>
          </a:prstGeom>
        </p:spPr>
      </p:pic>
      <p:pic>
        <p:nvPicPr>
          <p:cNvPr id="80" name="Picture 79">
            <a:extLst>
              <a:ext uri="{FF2B5EF4-FFF2-40B4-BE49-F238E27FC236}">
                <a16:creationId xmlns:a16="http://schemas.microsoft.com/office/drawing/2014/main" id="{7B5DED34-0944-46D1-8C7D-58E85DF509DB}"/>
              </a:ext>
            </a:extLst>
          </p:cNvPr>
          <p:cNvPicPr>
            <a:picLocks noChangeAspect="1"/>
          </p:cNvPicPr>
          <p:nvPr/>
        </p:nvPicPr>
        <p:blipFill rotWithShape="1">
          <a:blip r:embed="rId3">
            <a:extLst>
              <a:ext uri="{28A0092B-C50C-407E-A947-70E740481C1C}">
                <a14:useLocalDpi xmlns:a14="http://schemas.microsoft.com/office/drawing/2010/main" val="0"/>
              </a:ext>
            </a:extLst>
          </a:blip>
          <a:srcRect l="4286" t="6576" r="4000" b="5556"/>
          <a:stretch/>
        </p:blipFill>
        <p:spPr>
          <a:xfrm>
            <a:off x="10328202" y="6216591"/>
            <a:ext cx="875287" cy="575677"/>
          </a:xfrm>
          <a:prstGeom prst="rect">
            <a:avLst/>
          </a:prstGeom>
        </p:spPr>
      </p:pic>
      <p:pic>
        <p:nvPicPr>
          <p:cNvPr id="81" name="Picture 80">
            <a:extLst>
              <a:ext uri="{FF2B5EF4-FFF2-40B4-BE49-F238E27FC236}">
                <a16:creationId xmlns:a16="http://schemas.microsoft.com/office/drawing/2014/main" id="{46729635-4BE9-4340-A7F5-32876F29A9B5}"/>
              </a:ext>
            </a:extLst>
          </p:cNvPr>
          <p:cNvPicPr>
            <a:picLocks noChangeAspect="1"/>
          </p:cNvPicPr>
          <p:nvPr/>
        </p:nvPicPr>
        <p:blipFill rotWithShape="1">
          <a:blip r:embed="rId3">
            <a:extLst>
              <a:ext uri="{28A0092B-C50C-407E-A947-70E740481C1C}">
                <a14:useLocalDpi xmlns:a14="http://schemas.microsoft.com/office/drawing/2010/main" val="0"/>
              </a:ext>
            </a:extLst>
          </a:blip>
          <a:srcRect l="4286" t="6576" r="4000" b="5556"/>
          <a:stretch/>
        </p:blipFill>
        <p:spPr>
          <a:xfrm>
            <a:off x="4780331" y="6216591"/>
            <a:ext cx="875287" cy="575677"/>
          </a:xfrm>
          <a:prstGeom prst="rect">
            <a:avLst/>
          </a:prstGeom>
        </p:spPr>
      </p:pic>
      <p:sp>
        <p:nvSpPr>
          <p:cNvPr id="85" name="TextBox 84">
            <a:extLst>
              <a:ext uri="{FF2B5EF4-FFF2-40B4-BE49-F238E27FC236}">
                <a16:creationId xmlns:a16="http://schemas.microsoft.com/office/drawing/2014/main" id="{1BF41699-7850-4F61-8CB5-C491212F0E00}"/>
              </a:ext>
            </a:extLst>
          </p:cNvPr>
          <p:cNvSpPr txBox="1"/>
          <p:nvPr/>
        </p:nvSpPr>
        <p:spPr>
          <a:xfrm>
            <a:off x="8825951" y="964654"/>
            <a:ext cx="2835485" cy="1323439"/>
          </a:xfrm>
          <a:prstGeom prst="rect">
            <a:avLst/>
          </a:prstGeom>
          <a:noFill/>
        </p:spPr>
        <p:txBody>
          <a:bodyPr wrap="square" rtlCol="0">
            <a:spAutoFit/>
          </a:bodyPr>
          <a:lstStyle/>
          <a:p>
            <a:pPr algn="ctr"/>
            <a:r>
              <a:rPr lang="en-US" sz="4000" b="1" dirty="0" err="1">
                <a:solidFill>
                  <a:srgbClr val="0070C0"/>
                </a:solidFill>
              </a:rPr>
              <a:t>MedMorph</a:t>
            </a:r>
            <a:r>
              <a:rPr lang="en-US" sz="4000" b="1" dirty="0">
                <a:solidFill>
                  <a:srgbClr val="0070C0"/>
                </a:solidFill>
              </a:rPr>
              <a:t> Workgroups</a:t>
            </a:r>
          </a:p>
        </p:txBody>
      </p:sp>
      <p:sp>
        <p:nvSpPr>
          <p:cNvPr id="53" name="TextBox 1">
            <a:extLst>
              <a:ext uri="{FF2B5EF4-FFF2-40B4-BE49-F238E27FC236}">
                <a16:creationId xmlns:a16="http://schemas.microsoft.com/office/drawing/2014/main" id="{4844F065-A3D0-48EE-BFE0-D686AF2BE343}"/>
              </a:ext>
            </a:extLst>
          </p:cNvPr>
          <p:cNvSpPr txBox="1"/>
          <p:nvPr/>
        </p:nvSpPr>
        <p:spPr>
          <a:xfrm>
            <a:off x="2840847" y="4137575"/>
            <a:ext cx="3335932" cy="307777"/>
          </a:xfrm>
          <a:prstGeom prst="rect">
            <a:avLst/>
          </a:prstGeom>
          <a:solidFill>
            <a:schemeClr val="accent6">
              <a:lumMod val="20000"/>
              <a:lumOff val="80000"/>
            </a:schemeClr>
          </a:solidFill>
          <a:ln>
            <a:solidFill>
              <a:schemeClr val="tx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SMEs: All use cases</a:t>
            </a:r>
          </a:p>
        </p:txBody>
      </p:sp>
      <p:sp>
        <p:nvSpPr>
          <p:cNvPr id="54" name="TextBox 1">
            <a:extLst>
              <a:ext uri="{FF2B5EF4-FFF2-40B4-BE49-F238E27FC236}">
                <a16:creationId xmlns:a16="http://schemas.microsoft.com/office/drawing/2014/main" id="{337272A5-DD70-46F7-ACE2-AB7EFEC8BF49}"/>
              </a:ext>
            </a:extLst>
          </p:cNvPr>
          <p:cNvSpPr txBox="1"/>
          <p:nvPr/>
        </p:nvSpPr>
        <p:spPr>
          <a:xfrm>
            <a:off x="2849988" y="4978822"/>
            <a:ext cx="3335934" cy="307777"/>
          </a:xfrm>
          <a:prstGeom prst="rect">
            <a:avLst/>
          </a:prstGeom>
          <a:solidFill>
            <a:schemeClr val="accent4">
              <a:lumMod val="20000"/>
              <a:lumOff val="80000"/>
            </a:schemeClr>
          </a:solidFill>
          <a:ln>
            <a:solidFill>
              <a:schemeClr val="tx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SMEs: All use cases</a:t>
            </a:r>
          </a:p>
        </p:txBody>
      </p:sp>
      <p:sp>
        <p:nvSpPr>
          <p:cNvPr id="55" name="TextBox 1">
            <a:extLst>
              <a:ext uri="{FF2B5EF4-FFF2-40B4-BE49-F238E27FC236}">
                <a16:creationId xmlns:a16="http://schemas.microsoft.com/office/drawing/2014/main" id="{2CBD4E79-7DB9-4834-A81F-CE087F0F77ED}"/>
              </a:ext>
            </a:extLst>
          </p:cNvPr>
          <p:cNvSpPr txBox="1"/>
          <p:nvPr/>
        </p:nvSpPr>
        <p:spPr>
          <a:xfrm>
            <a:off x="2842294" y="5814350"/>
            <a:ext cx="3369056" cy="307777"/>
          </a:xfrm>
          <a:prstGeom prst="rect">
            <a:avLst/>
          </a:prstGeom>
          <a:solidFill>
            <a:srgbClr val="CCCCFF"/>
          </a:solidFill>
          <a:ln>
            <a:solidFill>
              <a:schemeClr val="tx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SMEs: All use cases</a:t>
            </a:r>
          </a:p>
        </p:txBody>
      </p:sp>
      <p:sp>
        <p:nvSpPr>
          <p:cNvPr id="56" name="TextBox 55">
            <a:extLst>
              <a:ext uri="{FF2B5EF4-FFF2-40B4-BE49-F238E27FC236}">
                <a16:creationId xmlns:a16="http://schemas.microsoft.com/office/drawing/2014/main" id="{A1709F4D-4D0C-443B-B611-167769846417}"/>
              </a:ext>
            </a:extLst>
          </p:cNvPr>
          <p:cNvSpPr txBox="1"/>
          <p:nvPr/>
        </p:nvSpPr>
        <p:spPr>
          <a:xfrm>
            <a:off x="1461056" y="809880"/>
            <a:ext cx="2134804" cy="307777"/>
          </a:xfrm>
          <a:prstGeom prst="rect">
            <a:avLst/>
          </a:prstGeom>
          <a:solidFill>
            <a:schemeClr val="accent1">
              <a:lumMod val="20000"/>
              <a:lumOff val="80000"/>
            </a:schemeClr>
          </a:solidFill>
          <a:ln>
            <a:solidFill>
              <a:schemeClr val="tx1"/>
            </a:solidFill>
          </a:ln>
        </p:spPr>
        <p:txBody>
          <a:bodyPr wrap="square" rtlCol="0" anchor="t">
            <a:spAutoFit/>
          </a:bodyPr>
          <a:lstStyle/>
          <a:p>
            <a:r>
              <a:rPr lang="en-US" sz="1400" dirty="0"/>
              <a:t>Technical Experts</a:t>
            </a:r>
          </a:p>
        </p:txBody>
      </p:sp>
      <p:sp>
        <p:nvSpPr>
          <p:cNvPr id="57" name="TextBox 56">
            <a:extLst>
              <a:ext uri="{FF2B5EF4-FFF2-40B4-BE49-F238E27FC236}">
                <a16:creationId xmlns:a16="http://schemas.microsoft.com/office/drawing/2014/main" id="{4FF51592-5B0A-45F1-ABA9-EC991708B4B3}"/>
              </a:ext>
            </a:extLst>
          </p:cNvPr>
          <p:cNvSpPr txBox="1"/>
          <p:nvPr/>
        </p:nvSpPr>
        <p:spPr>
          <a:xfrm>
            <a:off x="1447320" y="1579358"/>
            <a:ext cx="2134804" cy="307777"/>
          </a:xfrm>
          <a:prstGeom prst="rect">
            <a:avLst/>
          </a:prstGeom>
          <a:solidFill>
            <a:schemeClr val="accent2">
              <a:lumMod val="20000"/>
              <a:lumOff val="80000"/>
            </a:schemeClr>
          </a:solidFill>
          <a:ln>
            <a:solidFill>
              <a:schemeClr val="tx1"/>
            </a:solidFill>
          </a:ln>
        </p:spPr>
        <p:txBody>
          <a:bodyPr wrap="square" rtlCol="0" anchor="t">
            <a:spAutoFit/>
          </a:bodyPr>
          <a:lstStyle/>
          <a:p>
            <a:r>
              <a:rPr lang="en-US" sz="1400" dirty="0"/>
              <a:t>Technical Experts</a:t>
            </a:r>
          </a:p>
        </p:txBody>
      </p:sp>
      <p:sp>
        <p:nvSpPr>
          <p:cNvPr id="74" name="TextBox 73">
            <a:extLst>
              <a:ext uri="{FF2B5EF4-FFF2-40B4-BE49-F238E27FC236}">
                <a16:creationId xmlns:a16="http://schemas.microsoft.com/office/drawing/2014/main" id="{9228740A-19E6-4B49-A48F-0714AC4612BF}"/>
              </a:ext>
            </a:extLst>
          </p:cNvPr>
          <p:cNvSpPr txBox="1"/>
          <p:nvPr/>
        </p:nvSpPr>
        <p:spPr>
          <a:xfrm>
            <a:off x="1447319" y="2374886"/>
            <a:ext cx="2134805" cy="307777"/>
          </a:xfrm>
          <a:prstGeom prst="rect">
            <a:avLst/>
          </a:prstGeom>
          <a:solidFill>
            <a:schemeClr val="accent3">
              <a:lumMod val="40000"/>
              <a:lumOff val="60000"/>
            </a:schemeClr>
          </a:solidFill>
          <a:ln>
            <a:solidFill>
              <a:schemeClr val="tx1"/>
            </a:solidFill>
          </a:ln>
        </p:spPr>
        <p:txBody>
          <a:bodyPr wrap="square" rtlCol="0" anchor="t">
            <a:spAutoFit/>
          </a:bodyPr>
          <a:lstStyle/>
          <a:p>
            <a:r>
              <a:rPr lang="en-US" sz="1400" dirty="0"/>
              <a:t>Technical Experts</a:t>
            </a:r>
          </a:p>
        </p:txBody>
      </p:sp>
      <p:cxnSp>
        <p:nvCxnSpPr>
          <p:cNvPr id="94" name="Straight Arrow Connector 93">
            <a:extLst>
              <a:ext uri="{FF2B5EF4-FFF2-40B4-BE49-F238E27FC236}">
                <a16:creationId xmlns:a16="http://schemas.microsoft.com/office/drawing/2014/main" id="{8A897A12-C4E1-475C-BF95-35446D77840F}"/>
              </a:ext>
            </a:extLst>
          </p:cNvPr>
          <p:cNvCxnSpPr>
            <a:cxnSpLocks/>
          </p:cNvCxnSpPr>
          <p:nvPr/>
        </p:nvCxnSpPr>
        <p:spPr>
          <a:xfrm flipV="1">
            <a:off x="7205420" y="2711757"/>
            <a:ext cx="0" cy="34544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1830757A-4A20-4FEE-AF07-0DD839CC839F}"/>
              </a:ext>
            </a:extLst>
          </p:cNvPr>
          <p:cNvCxnSpPr>
            <a:cxnSpLocks/>
          </p:cNvCxnSpPr>
          <p:nvPr/>
        </p:nvCxnSpPr>
        <p:spPr>
          <a:xfrm flipV="1">
            <a:off x="7635187" y="2711757"/>
            <a:ext cx="0" cy="34544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C6AA2140-7BF2-40A7-8745-85ADA3E52BFE}"/>
              </a:ext>
            </a:extLst>
          </p:cNvPr>
          <p:cNvSpPr txBox="1"/>
          <p:nvPr/>
        </p:nvSpPr>
        <p:spPr>
          <a:xfrm>
            <a:off x="5683092" y="486664"/>
            <a:ext cx="2134804" cy="307777"/>
          </a:xfrm>
          <a:prstGeom prst="rect">
            <a:avLst/>
          </a:prstGeom>
          <a:solidFill>
            <a:schemeClr val="accent1">
              <a:lumMod val="20000"/>
              <a:lumOff val="80000"/>
            </a:schemeClr>
          </a:solidFill>
          <a:ln>
            <a:solidFill>
              <a:schemeClr val="tx1"/>
            </a:solidFill>
            <a:prstDash val="dash"/>
          </a:ln>
        </p:spPr>
        <p:txBody>
          <a:bodyPr wrap="square" rtlCol="0" anchor="t">
            <a:spAutoFit/>
          </a:bodyPr>
          <a:lstStyle/>
          <a:p>
            <a:r>
              <a:rPr lang="en-US" sz="1400" dirty="0"/>
              <a:t>SMEs: Hepatitis C</a:t>
            </a:r>
          </a:p>
        </p:txBody>
      </p:sp>
      <p:sp>
        <p:nvSpPr>
          <p:cNvPr id="65" name="TextBox 64">
            <a:extLst>
              <a:ext uri="{FF2B5EF4-FFF2-40B4-BE49-F238E27FC236}">
                <a16:creationId xmlns:a16="http://schemas.microsoft.com/office/drawing/2014/main" id="{7BCCEE67-5AD8-428F-8F78-E2BBF2665542}"/>
              </a:ext>
            </a:extLst>
          </p:cNvPr>
          <p:cNvSpPr txBox="1"/>
          <p:nvPr/>
        </p:nvSpPr>
        <p:spPr>
          <a:xfrm>
            <a:off x="5669357" y="1252313"/>
            <a:ext cx="2134804" cy="307777"/>
          </a:xfrm>
          <a:prstGeom prst="rect">
            <a:avLst/>
          </a:prstGeom>
          <a:solidFill>
            <a:schemeClr val="accent2">
              <a:lumMod val="20000"/>
              <a:lumOff val="80000"/>
            </a:schemeClr>
          </a:solidFill>
          <a:ln>
            <a:solidFill>
              <a:schemeClr val="tx1"/>
            </a:solidFill>
            <a:prstDash val="dash"/>
          </a:ln>
        </p:spPr>
        <p:txBody>
          <a:bodyPr wrap="square" rtlCol="0" anchor="t">
            <a:spAutoFit/>
          </a:bodyPr>
          <a:lstStyle/>
          <a:p>
            <a:r>
              <a:rPr lang="en-US" sz="1400" dirty="0">
                <a:cs typeface="Calibri"/>
              </a:rPr>
              <a:t>SMEs: Cancer</a:t>
            </a:r>
            <a:endParaRPr lang="en-US" sz="1400" dirty="0"/>
          </a:p>
        </p:txBody>
      </p:sp>
      <p:sp>
        <p:nvSpPr>
          <p:cNvPr id="66" name="TextBox 65">
            <a:extLst>
              <a:ext uri="{FF2B5EF4-FFF2-40B4-BE49-F238E27FC236}">
                <a16:creationId xmlns:a16="http://schemas.microsoft.com/office/drawing/2014/main" id="{80C71B4E-261F-4111-9AAB-960EEE34528E}"/>
              </a:ext>
            </a:extLst>
          </p:cNvPr>
          <p:cNvSpPr txBox="1"/>
          <p:nvPr/>
        </p:nvSpPr>
        <p:spPr>
          <a:xfrm>
            <a:off x="5669357" y="2039383"/>
            <a:ext cx="2134804" cy="307777"/>
          </a:xfrm>
          <a:prstGeom prst="rect">
            <a:avLst/>
          </a:prstGeom>
          <a:solidFill>
            <a:schemeClr val="accent3">
              <a:lumMod val="40000"/>
              <a:lumOff val="60000"/>
            </a:schemeClr>
          </a:solidFill>
          <a:ln>
            <a:solidFill>
              <a:schemeClr val="tx1"/>
            </a:solidFill>
            <a:prstDash val="dash"/>
          </a:ln>
        </p:spPr>
        <p:txBody>
          <a:bodyPr wrap="square" rtlCol="0" anchor="t">
            <a:spAutoFit/>
          </a:bodyPr>
          <a:lstStyle/>
          <a:p>
            <a:r>
              <a:rPr lang="en-US" sz="1400" dirty="0"/>
              <a:t>SMEs: Healthcare Surveys</a:t>
            </a:r>
          </a:p>
        </p:txBody>
      </p:sp>
      <p:sp>
        <p:nvSpPr>
          <p:cNvPr id="83" name="TextBox 82">
            <a:extLst>
              <a:ext uri="{FF2B5EF4-FFF2-40B4-BE49-F238E27FC236}">
                <a16:creationId xmlns:a16="http://schemas.microsoft.com/office/drawing/2014/main" id="{B9586BA5-AEBD-4AD4-B596-8E9F26489F3A}"/>
              </a:ext>
            </a:extLst>
          </p:cNvPr>
          <p:cNvSpPr txBox="1"/>
          <p:nvPr/>
        </p:nvSpPr>
        <p:spPr>
          <a:xfrm>
            <a:off x="5683092" y="785473"/>
            <a:ext cx="2134804" cy="307777"/>
          </a:xfrm>
          <a:prstGeom prst="rect">
            <a:avLst/>
          </a:prstGeom>
          <a:solidFill>
            <a:schemeClr val="accent1">
              <a:lumMod val="20000"/>
              <a:lumOff val="80000"/>
            </a:schemeClr>
          </a:solidFill>
          <a:ln>
            <a:solidFill>
              <a:schemeClr val="tx1"/>
            </a:solidFill>
            <a:prstDash val="dash"/>
          </a:ln>
        </p:spPr>
        <p:txBody>
          <a:bodyPr wrap="square" rtlCol="0" anchor="t">
            <a:spAutoFit/>
          </a:bodyPr>
          <a:lstStyle/>
          <a:p>
            <a:r>
              <a:rPr lang="en-US" sz="1400" dirty="0"/>
              <a:t>Technical Experts</a:t>
            </a:r>
          </a:p>
        </p:txBody>
      </p:sp>
      <p:sp>
        <p:nvSpPr>
          <p:cNvPr id="96" name="TextBox 95">
            <a:extLst>
              <a:ext uri="{FF2B5EF4-FFF2-40B4-BE49-F238E27FC236}">
                <a16:creationId xmlns:a16="http://schemas.microsoft.com/office/drawing/2014/main" id="{D13F86C2-D6F4-4A63-8EC9-FC784A2731B5}"/>
              </a:ext>
            </a:extLst>
          </p:cNvPr>
          <p:cNvSpPr txBox="1"/>
          <p:nvPr/>
        </p:nvSpPr>
        <p:spPr>
          <a:xfrm>
            <a:off x="5669356" y="1554951"/>
            <a:ext cx="2134804" cy="307777"/>
          </a:xfrm>
          <a:prstGeom prst="rect">
            <a:avLst/>
          </a:prstGeom>
          <a:solidFill>
            <a:schemeClr val="accent2">
              <a:lumMod val="20000"/>
              <a:lumOff val="80000"/>
            </a:schemeClr>
          </a:solidFill>
          <a:ln>
            <a:solidFill>
              <a:schemeClr val="tx1"/>
            </a:solidFill>
            <a:prstDash val="dash"/>
          </a:ln>
        </p:spPr>
        <p:txBody>
          <a:bodyPr wrap="square" rtlCol="0" anchor="t">
            <a:spAutoFit/>
          </a:bodyPr>
          <a:lstStyle/>
          <a:p>
            <a:r>
              <a:rPr lang="en-US" sz="1400" dirty="0"/>
              <a:t>Technical Experts</a:t>
            </a:r>
          </a:p>
        </p:txBody>
      </p:sp>
      <p:sp>
        <p:nvSpPr>
          <p:cNvPr id="97" name="TextBox 96">
            <a:extLst>
              <a:ext uri="{FF2B5EF4-FFF2-40B4-BE49-F238E27FC236}">
                <a16:creationId xmlns:a16="http://schemas.microsoft.com/office/drawing/2014/main" id="{390535FC-D975-459C-8371-7811C8A3E825}"/>
              </a:ext>
            </a:extLst>
          </p:cNvPr>
          <p:cNvSpPr txBox="1"/>
          <p:nvPr/>
        </p:nvSpPr>
        <p:spPr>
          <a:xfrm>
            <a:off x="5669355" y="2350479"/>
            <a:ext cx="2134805" cy="307777"/>
          </a:xfrm>
          <a:prstGeom prst="rect">
            <a:avLst/>
          </a:prstGeom>
          <a:solidFill>
            <a:schemeClr val="accent3">
              <a:lumMod val="40000"/>
              <a:lumOff val="60000"/>
            </a:schemeClr>
          </a:solidFill>
          <a:ln>
            <a:solidFill>
              <a:schemeClr val="tx1"/>
            </a:solidFill>
            <a:prstDash val="dash"/>
          </a:ln>
        </p:spPr>
        <p:txBody>
          <a:bodyPr wrap="square" rtlCol="0" anchor="t">
            <a:spAutoFit/>
          </a:bodyPr>
          <a:lstStyle/>
          <a:p>
            <a:r>
              <a:rPr lang="en-US" sz="1400" dirty="0"/>
              <a:t>Technical Experts</a:t>
            </a:r>
          </a:p>
        </p:txBody>
      </p:sp>
      <p:sp>
        <p:nvSpPr>
          <p:cNvPr id="98" name="TextBox 97">
            <a:extLst>
              <a:ext uri="{FF2B5EF4-FFF2-40B4-BE49-F238E27FC236}">
                <a16:creationId xmlns:a16="http://schemas.microsoft.com/office/drawing/2014/main" id="{76002199-15EE-4662-AF83-EAF4B32DF176}"/>
              </a:ext>
            </a:extLst>
          </p:cNvPr>
          <p:cNvSpPr txBox="1"/>
          <p:nvPr/>
        </p:nvSpPr>
        <p:spPr>
          <a:xfrm>
            <a:off x="7574131" y="3827777"/>
            <a:ext cx="3342302" cy="307777"/>
          </a:xfrm>
          <a:prstGeom prst="rect">
            <a:avLst/>
          </a:prstGeom>
          <a:solidFill>
            <a:schemeClr val="accent6">
              <a:lumMod val="20000"/>
              <a:lumOff val="80000"/>
            </a:schemeClr>
          </a:solidFill>
          <a:ln>
            <a:solidFill>
              <a:schemeClr val="tx1"/>
            </a:solidFill>
            <a:prstDash val="dash"/>
          </a:ln>
        </p:spPr>
        <p:txBody>
          <a:bodyPr wrap="square" rtlCol="0">
            <a:spAutoFit/>
          </a:bodyPr>
          <a:lstStyle/>
          <a:p>
            <a:r>
              <a:rPr lang="en-US" sz="1400" dirty="0"/>
              <a:t>Clinical/Business Workflows &amp; Data Flows </a:t>
            </a:r>
          </a:p>
        </p:txBody>
      </p:sp>
      <p:sp>
        <p:nvSpPr>
          <p:cNvPr id="99" name="TextBox 98">
            <a:extLst>
              <a:ext uri="{FF2B5EF4-FFF2-40B4-BE49-F238E27FC236}">
                <a16:creationId xmlns:a16="http://schemas.microsoft.com/office/drawing/2014/main" id="{32B3BD23-EAFD-4C46-8748-D4364DC4DE2B}"/>
              </a:ext>
            </a:extLst>
          </p:cNvPr>
          <p:cNvSpPr txBox="1"/>
          <p:nvPr/>
        </p:nvSpPr>
        <p:spPr>
          <a:xfrm>
            <a:off x="7574131" y="5496711"/>
            <a:ext cx="3369057" cy="307777"/>
          </a:xfrm>
          <a:prstGeom prst="rect">
            <a:avLst/>
          </a:prstGeom>
          <a:solidFill>
            <a:srgbClr val="CCCCFF"/>
          </a:solidFill>
          <a:ln>
            <a:solidFill>
              <a:schemeClr val="tx1"/>
            </a:solidFill>
            <a:prstDash val="dash"/>
          </a:ln>
        </p:spPr>
        <p:txBody>
          <a:bodyPr wrap="square" rtlCol="0">
            <a:spAutoFit/>
          </a:bodyPr>
          <a:lstStyle/>
          <a:p>
            <a:r>
              <a:rPr lang="en-US" sz="1400" dirty="0"/>
              <a:t>Reference Architecture/Authorities/Policies</a:t>
            </a:r>
          </a:p>
        </p:txBody>
      </p:sp>
      <p:sp>
        <p:nvSpPr>
          <p:cNvPr id="100" name="TextBox 99">
            <a:extLst>
              <a:ext uri="{FF2B5EF4-FFF2-40B4-BE49-F238E27FC236}">
                <a16:creationId xmlns:a16="http://schemas.microsoft.com/office/drawing/2014/main" id="{0DB1EE54-2C39-4BC2-B44D-FE129164F467}"/>
              </a:ext>
            </a:extLst>
          </p:cNvPr>
          <p:cNvSpPr txBox="1"/>
          <p:nvPr/>
        </p:nvSpPr>
        <p:spPr>
          <a:xfrm>
            <a:off x="7574131" y="4662244"/>
            <a:ext cx="3342302" cy="307777"/>
          </a:xfrm>
          <a:prstGeom prst="rect">
            <a:avLst/>
          </a:prstGeom>
          <a:solidFill>
            <a:schemeClr val="accent4">
              <a:lumMod val="20000"/>
              <a:lumOff val="80000"/>
            </a:schemeClr>
          </a:solidFill>
          <a:ln>
            <a:solidFill>
              <a:schemeClr val="tx1"/>
            </a:solidFill>
            <a:prstDash val="dash"/>
          </a:ln>
        </p:spPr>
        <p:txBody>
          <a:bodyPr wrap="square" rtlCol="0">
            <a:spAutoFit/>
          </a:bodyPr>
          <a:lstStyle/>
          <a:p>
            <a:r>
              <a:rPr lang="en-US" sz="1400" dirty="0"/>
              <a:t>Data Standards</a:t>
            </a:r>
          </a:p>
        </p:txBody>
      </p:sp>
      <p:sp>
        <p:nvSpPr>
          <p:cNvPr id="101" name="TextBox 1">
            <a:extLst>
              <a:ext uri="{FF2B5EF4-FFF2-40B4-BE49-F238E27FC236}">
                <a16:creationId xmlns:a16="http://schemas.microsoft.com/office/drawing/2014/main" id="{CEB7116A-5E40-4A24-91AF-1AF06747B238}"/>
              </a:ext>
            </a:extLst>
          </p:cNvPr>
          <p:cNvSpPr txBox="1"/>
          <p:nvPr/>
        </p:nvSpPr>
        <p:spPr>
          <a:xfrm>
            <a:off x="7572684" y="4129835"/>
            <a:ext cx="3335932" cy="307777"/>
          </a:xfrm>
          <a:prstGeom prst="rect">
            <a:avLst/>
          </a:prstGeom>
          <a:solidFill>
            <a:schemeClr val="accent6">
              <a:lumMod val="20000"/>
              <a:lumOff val="80000"/>
            </a:schemeClr>
          </a:solidFill>
          <a:ln>
            <a:solidFill>
              <a:schemeClr val="tx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SMEs: All use cases</a:t>
            </a:r>
          </a:p>
        </p:txBody>
      </p:sp>
      <p:sp>
        <p:nvSpPr>
          <p:cNvPr id="102" name="TextBox 1">
            <a:extLst>
              <a:ext uri="{FF2B5EF4-FFF2-40B4-BE49-F238E27FC236}">
                <a16:creationId xmlns:a16="http://schemas.microsoft.com/office/drawing/2014/main" id="{9A6C3D76-10AC-47FC-9509-339DC98C3A65}"/>
              </a:ext>
            </a:extLst>
          </p:cNvPr>
          <p:cNvSpPr txBox="1"/>
          <p:nvPr/>
        </p:nvSpPr>
        <p:spPr>
          <a:xfrm>
            <a:off x="7581825" y="4971082"/>
            <a:ext cx="3335934" cy="307777"/>
          </a:xfrm>
          <a:prstGeom prst="rect">
            <a:avLst/>
          </a:prstGeom>
          <a:solidFill>
            <a:schemeClr val="accent4">
              <a:lumMod val="20000"/>
              <a:lumOff val="80000"/>
            </a:schemeClr>
          </a:solidFill>
          <a:ln>
            <a:solidFill>
              <a:schemeClr val="tx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SMEs: All use cases</a:t>
            </a:r>
          </a:p>
        </p:txBody>
      </p:sp>
      <p:sp>
        <p:nvSpPr>
          <p:cNvPr id="103" name="TextBox 1">
            <a:extLst>
              <a:ext uri="{FF2B5EF4-FFF2-40B4-BE49-F238E27FC236}">
                <a16:creationId xmlns:a16="http://schemas.microsoft.com/office/drawing/2014/main" id="{6C7F9D4A-A75F-4844-9767-50A0FF2802F3}"/>
              </a:ext>
            </a:extLst>
          </p:cNvPr>
          <p:cNvSpPr txBox="1"/>
          <p:nvPr/>
        </p:nvSpPr>
        <p:spPr>
          <a:xfrm>
            <a:off x="7574131" y="5806610"/>
            <a:ext cx="3369056" cy="307777"/>
          </a:xfrm>
          <a:prstGeom prst="rect">
            <a:avLst/>
          </a:prstGeom>
          <a:solidFill>
            <a:srgbClr val="CCCCFF"/>
          </a:solidFill>
          <a:ln>
            <a:solidFill>
              <a:schemeClr val="tx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SMEs: All use cases</a:t>
            </a:r>
          </a:p>
        </p:txBody>
      </p:sp>
    </p:spTree>
    <p:extLst>
      <p:ext uri="{BB962C8B-B14F-4D97-AF65-F5344CB8AC3E}">
        <p14:creationId xmlns:p14="http://schemas.microsoft.com/office/powerpoint/2010/main" val="1931462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1500D-16BE-4A07-94D5-F2A5377FB2A3}"/>
              </a:ext>
            </a:extLst>
          </p:cNvPr>
          <p:cNvSpPr>
            <a:spLocks noGrp="1"/>
          </p:cNvSpPr>
          <p:nvPr>
            <p:ph type="title"/>
          </p:nvPr>
        </p:nvSpPr>
        <p:spPr/>
        <p:txBody>
          <a:bodyPr/>
          <a:lstStyle/>
          <a:p>
            <a:r>
              <a:rPr lang="en-US" dirty="0"/>
              <a:t>Common Considerations for Technical WGs</a:t>
            </a:r>
          </a:p>
        </p:txBody>
      </p:sp>
      <p:sp>
        <p:nvSpPr>
          <p:cNvPr id="6" name="Content Placeholder 5">
            <a:extLst>
              <a:ext uri="{FF2B5EF4-FFF2-40B4-BE49-F238E27FC236}">
                <a16:creationId xmlns:a16="http://schemas.microsoft.com/office/drawing/2014/main" id="{0ABDE684-3106-4E50-A1E9-E92BA3596CAB}"/>
              </a:ext>
            </a:extLst>
          </p:cNvPr>
          <p:cNvSpPr>
            <a:spLocks noGrp="1"/>
          </p:cNvSpPr>
          <p:nvPr>
            <p:ph idx="1"/>
          </p:nvPr>
        </p:nvSpPr>
        <p:spPr>
          <a:xfrm>
            <a:off x="838200" y="1690688"/>
            <a:ext cx="10515600" cy="4532830"/>
          </a:xfrm>
        </p:spPr>
        <p:txBody>
          <a:bodyPr>
            <a:normAutofit lnSpcReduction="10000"/>
          </a:bodyPr>
          <a:lstStyle/>
          <a:p>
            <a:pPr>
              <a:spcBef>
                <a:spcPts val="3000"/>
              </a:spcBef>
            </a:pPr>
            <a:r>
              <a:rPr lang="en-US" dirty="0"/>
              <a:t>Input is welcome and needed on the 3 use cases modeled in this project </a:t>
            </a:r>
            <a:r>
              <a:rPr lang="en-US" b="1" u="sng" dirty="0"/>
              <a:t>AND</a:t>
            </a:r>
            <a:r>
              <a:rPr lang="en-US" dirty="0"/>
              <a:t> any other use cases that use the EHR as a data source</a:t>
            </a:r>
          </a:p>
          <a:p>
            <a:pPr>
              <a:spcBef>
                <a:spcPts val="3000"/>
              </a:spcBef>
            </a:pPr>
            <a:r>
              <a:rPr lang="en-US" dirty="0"/>
              <a:t>Need input on </a:t>
            </a:r>
            <a:r>
              <a:rPr lang="en-US" b="1" u="sng" dirty="0"/>
              <a:t>BOTH</a:t>
            </a:r>
            <a:r>
              <a:rPr lang="en-US" dirty="0"/>
              <a:t> public health and research perspectives</a:t>
            </a:r>
          </a:p>
          <a:p>
            <a:pPr>
              <a:spcBef>
                <a:spcPts val="3000"/>
              </a:spcBef>
            </a:pPr>
            <a:r>
              <a:rPr lang="en-US" dirty="0"/>
              <a:t>Focus on </a:t>
            </a:r>
            <a:r>
              <a:rPr lang="en-US" b="1" dirty="0"/>
              <a:t>commonalities</a:t>
            </a:r>
            <a:r>
              <a:rPr lang="en-US" dirty="0"/>
              <a:t> across use cases</a:t>
            </a:r>
          </a:p>
          <a:p>
            <a:pPr>
              <a:spcBef>
                <a:spcPts val="3000"/>
              </a:spcBef>
            </a:pPr>
            <a:r>
              <a:rPr lang="en-US" dirty="0"/>
              <a:t>There will be times when there are </a:t>
            </a:r>
            <a:r>
              <a:rPr lang="en-US" b="1" dirty="0"/>
              <a:t>dependencies between WGs</a:t>
            </a:r>
            <a:r>
              <a:rPr lang="en-US" dirty="0"/>
              <a:t>, which we will address as they come</a:t>
            </a:r>
          </a:p>
          <a:p>
            <a:pPr>
              <a:spcBef>
                <a:spcPts val="3000"/>
              </a:spcBef>
            </a:pPr>
            <a:r>
              <a:rPr lang="en-US" b="1" dirty="0"/>
              <a:t>Priority #1</a:t>
            </a:r>
            <a:r>
              <a:rPr lang="en-US" dirty="0"/>
              <a:t>: Completing what was proposed in the PSS and preparing to ballot at the September HL7 meeting.</a:t>
            </a:r>
          </a:p>
        </p:txBody>
      </p:sp>
    </p:spTree>
    <p:extLst>
      <p:ext uri="{BB962C8B-B14F-4D97-AF65-F5344CB8AC3E}">
        <p14:creationId xmlns:p14="http://schemas.microsoft.com/office/powerpoint/2010/main" val="3618199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1500D-16BE-4A07-94D5-F2A5377FB2A3}"/>
              </a:ext>
            </a:extLst>
          </p:cNvPr>
          <p:cNvSpPr>
            <a:spLocks noGrp="1"/>
          </p:cNvSpPr>
          <p:nvPr>
            <p:ph type="title"/>
          </p:nvPr>
        </p:nvSpPr>
        <p:spPr/>
        <p:txBody>
          <a:bodyPr/>
          <a:lstStyle/>
          <a:p>
            <a:r>
              <a:rPr lang="en-US" dirty="0"/>
              <a:t>Clinical/Business Workflows &amp; Data Flows </a:t>
            </a:r>
          </a:p>
        </p:txBody>
      </p:sp>
      <p:sp>
        <p:nvSpPr>
          <p:cNvPr id="6" name="Content Placeholder 5">
            <a:extLst>
              <a:ext uri="{FF2B5EF4-FFF2-40B4-BE49-F238E27FC236}">
                <a16:creationId xmlns:a16="http://schemas.microsoft.com/office/drawing/2014/main" id="{0ABDE684-3106-4E50-A1E9-E92BA3596CAB}"/>
              </a:ext>
            </a:extLst>
          </p:cNvPr>
          <p:cNvSpPr>
            <a:spLocks noGrp="1"/>
          </p:cNvSpPr>
          <p:nvPr>
            <p:ph idx="1"/>
          </p:nvPr>
        </p:nvSpPr>
        <p:spPr>
          <a:xfrm>
            <a:off x="838200" y="1825625"/>
            <a:ext cx="10515600" cy="4667250"/>
          </a:xfrm>
        </p:spPr>
        <p:txBody>
          <a:bodyPr>
            <a:normAutofit/>
          </a:bodyPr>
          <a:lstStyle/>
          <a:p>
            <a:r>
              <a:rPr lang="en-US" dirty="0"/>
              <a:t>Goals:</a:t>
            </a:r>
          </a:p>
          <a:p>
            <a:pPr lvl="1"/>
            <a:r>
              <a:rPr lang="en-US" dirty="0"/>
              <a:t>Identify the capabilities that the system needs in order to support common clinical/business and data flows</a:t>
            </a:r>
          </a:p>
          <a:p>
            <a:r>
              <a:rPr lang="en-US" dirty="0"/>
              <a:t>Scope:</a:t>
            </a:r>
          </a:p>
          <a:p>
            <a:pPr lvl="1"/>
            <a:r>
              <a:rPr lang="en-US" dirty="0"/>
              <a:t>Identify commonalities in workflows and data flow across use case </a:t>
            </a:r>
          </a:p>
          <a:p>
            <a:pPr lvl="1"/>
            <a:r>
              <a:rPr lang="en-US" dirty="0"/>
              <a:t>Determining minimal complexity of logic that can support what is needed for clinical/business workflows and data flows within the reference architecture</a:t>
            </a:r>
          </a:p>
          <a:p>
            <a:pPr lvl="2"/>
            <a:r>
              <a:rPr lang="en-US" dirty="0"/>
              <a:t>Triggers</a:t>
            </a:r>
          </a:p>
          <a:p>
            <a:pPr lvl="3"/>
            <a:r>
              <a:rPr lang="en-US" dirty="0"/>
              <a:t>Data changes, workflow, temporal changes, other types? </a:t>
            </a:r>
          </a:p>
          <a:p>
            <a:pPr lvl="3"/>
            <a:r>
              <a:rPr lang="en-US" dirty="0"/>
              <a:t>Other</a:t>
            </a:r>
          </a:p>
          <a:p>
            <a:pPr lvl="1"/>
            <a:r>
              <a:rPr lang="en-US" dirty="0"/>
              <a:t>Identify authorities and policies that would require accommodation in the reference architecture</a:t>
            </a:r>
          </a:p>
        </p:txBody>
      </p:sp>
    </p:spTree>
    <p:extLst>
      <p:ext uri="{BB962C8B-B14F-4D97-AF65-F5344CB8AC3E}">
        <p14:creationId xmlns:p14="http://schemas.microsoft.com/office/powerpoint/2010/main" val="215111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1500D-16BE-4A07-94D5-F2A5377FB2A3}"/>
              </a:ext>
            </a:extLst>
          </p:cNvPr>
          <p:cNvSpPr>
            <a:spLocks noGrp="1"/>
          </p:cNvSpPr>
          <p:nvPr>
            <p:ph type="title"/>
          </p:nvPr>
        </p:nvSpPr>
        <p:spPr/>
        <p:txBody>
          <a:bodyPr/>
          <a:lstStyle/>
          <a:p>
            <a:r>
              <a:rPr lang="en-US" dirty="0"/>
              <a:t>Data Standards</a:t>
            </a:r>
          </a:p>
        </p:txBody>
      </p:sp>
      <p:sp>
        <p:nvSpPr>
          <p:cNvPr id="6" name="Content Placeholder 5">
            <a:extLst>
              <a:ext uri="{FF2B5EF4-FFF2-40B4-BE49-F238E27FC236}">
                <a16:creationId xmlns:a16="http://schemas.microsoft.com/office/drawing/2014/main" id="{0ABDE684-3106-4E50-A1E9-E92BA3596CAB}"/>
              </a:ext>
            </a:extLst>
          </p:cNvPr>
          <p:cNvSpPr>
            <a:spLocks noGrp="1"/>
          </p:cNvSpPr>
          <p:nvPr>
            <p:ph idx="1"/>
          </p:nvPr>
        </p:nvSpPr>
        <p:spPr>
          <a:xfrm>
            <a:off x="838200" y="1690688"/>
            <a:ext cx="10515600" cy="4965293"/>
          </a:xfrm>
        </p:spPr>
        <p:txBody>
          <a:bodyPr>
            <a:normAutofit fontScale="92500"/>
          </a:bodyPr>
          <a:lstStyle/>
          <a:p>
            <a:r>
              <a:rPr lang="en-US" dirty="0"/>
              <a:t>Goals: </a:t>
            </a:r>
          </a:p>
          <a:p>
            <a:pPr lvl="1"/>
            <a:r>
              <a:rPr lang="en-US" dirty="0"/>
              <a:t>Identify the data requirements that the system needs</a:t>
            </a:r>
          </a:p>
          <a:p>
            <a:r>
              <a:rPr lang="en-US" dirty="0"/>
              <a:t>Scope:</a:t>
            </a:r>
          </a:p>
          <a:p>
            <a:pPr lvl="1"/>
            <a:r>
              <a:rPr lang="en-US" dirty="0"/>
              <a:t>Use FHIR as a data model </a:t>
            </a:r>
          </a:p>
          <a:p>
            <a:pPr lvl="1"/>
            <a:r>
              <a:rPr lang="en-US" dirty="0"/>
              <a:t>Identify Common Data Elements (also a topic with Common Clinical Registries group – subgroup of Patient Care WG)</a:t>
            </a:r>
          </a:p>
          <a:p>
            <a:pPr lvl="2"/>
            <a:r>
              <a:rPr lang="en-US" dirty="0"/>
              <a:t>Vocabulary Requirements</a:t>
            </a:r>
          </a:p>
          <a:p>
            <a:pPr lvl="2"/>
            <a:r>
              <a:rPr lang="en-US" dirty="0"/>
              <a:t>Value Sets</a:t>
            </a:r>
          </a:p>
          <a:p>
            <a:pPr lvl="2"/>
            <a:r>
              <a:rPr lang="en-US" dirty="0"/>
              <a:t>Mappings (required common data elements to USCDI, to FHIR) </a:t>
            </a:r>
          </a:p>
          <a:p>
            <a:pPr lvl="2"/>
            <a:r>
              <a:rPr lang="en-US" dirty="0"/>
              <a:t>Data elements not collected in EHRs currently</a:t>
            </a:r>
          </a:p>
          <a:p>
            <a:pPr lvl="1"/>
            <a:r>
              <a:rPr lang="en-US" dirty="0"/>
              <a:t>Explore Transformations - Could these be uniformly done?</a:t>
            </a:r>
          </a:p>
          <a:p>
            <a:r>
              <a:rPr lang="en-US" dirty="0"/>
              <a:t>Focusing on commonalities for the reference architecture, but may require more detail for data exchange for specific use cases (e.g., supplemental IGs)</a:t>
            </a:r>
          </a:p>
        </p:txBody>
      </p:sp>
    </p:spTree>
    <p:extLst>
      <p:ext uri="{BB962C8B-B14F-4D97-AF65-F5344CB8AC3E}">
        <p14:creationId xmlns:p14="http://schemas.microsoft.com/office/powerpoint/2010/main" val="1866529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1500D-16BE-4A07-94D5-F2A5377FB2A3}"/>
              </a:ext>
            </a:extLst>
          </p:cNvPr>
          <p:cNvSpPr>
            <a:spLocks noGrp="1"/>
          </p:cNvSpPr>
          <p:nvPr>
            <p:ph type="title"/>
          </p:nvPr>
        </p:nvSpPr>
        <p:spPr/>
        <p:txBody>
          <a:bodyPr/>
          <a:lstStyle/>
          <a:p>
            <a:r>
              <a:rPr lang="en-US" dirty="0"/>
              <a:t>Reference Architecture/Authorities/Policies</a:t>
            </a:r>
          </a:p>
        </p:txBody>
      </p:sp>
      <p:sp>
        <p:nvSpPr>
          <p:cNvPr id="6" name="Content Placeholder 5">
            <a:extLst>
              <a:ext uri="{FF2B5EF4-FFF2-40B4-BE49-F238E27FC236}">
                <a16:creationId xmlns:a16="http://schemas.microsoft.com/office/drawing/2014/main" id="{0ABDE684-3106-4E50-A1E9-E92BA3596CAB}"/>
              </a:ext>
            </a:extLst>
          </p:cNvPr>
          <p:cNvSpPr>
            <a:spLocks noGrp="1"/>
          </p:cNvSpPr>
          <p:nvPr>
            <p:ph idx="1"/>
          </p:nvPr>
        </p:nvSpPr>
        <p:spPr/>
        <p:txBody>
          <a:bodyPr/>
          <a:lstStyle/>
          <a:p>
            <a:r>
              <a:rPr lang="en-US" dirty="0"/>
              <a:t>Goals:</a:t>
            </a:r>
          </a:p>
          <a:p>
            <a:pPr lvl="1"/>
            <a:r>
              <a:rPr lang="en-US" dirty="0"/>
              <a:t>Produce a design document that outlines the system capabilities needed to accomplish the requirements of the workflows &amp; data flows and data standards</a:t>
            </a:r>
          </a:p>
          <a:p>
            <a:r>
              <a:rPr lang="en-US" dirty="0"/>
              <a:t>Scope:</a:t>
            </a:r>
          </a:p>
          <a:p>
            <a:pPr lvl="1"/>
            <a:r>
              <a:rPr lang="en-US" dirty="0"/>
              <a:t>Document mechanisms, subscriptions, input/output, logic support, provisioning</a:t>
            </a:r>
          </a:p>
          <a:p>
            <a:pPr lvl="1"/>
            <a:r>
              <a:rPr lang="en-US" dirty="0"/>
              <a:t>Trust services (anonymization, pseudonymization, etc.)</a:t>
            </a:r>
          </a:p>
          <a:p>
            <a:pPr lvl="1"/>
            <a:r>
              <a:rPr lang="en-US" dirty="0"/>
              <a:t>Accommodate authorities and policies identified by Clinical/Business Workflows &amp; Data Flows WG </a:t>
            </a:r>
          </a:p>
          <a:p>
            <a:pPr lvl="1"/>
            <a:endParaRPr lang="en-US" dirty="0"/>
          </a:p>
          <a:p>
            <a:pPr lvl="1"/>
            <a:endParaRPr lang="en-US" dirty="0"/>
          </a:p>
          <a:p>
            <a:endParaRPr lang="en-US" dirty="0"/>
          </a:p>
        </p:txBody>
      </p:sp>
    </p:spTree>
    <p:extLst>
      <p:ext uri="{BB962C8B-B14F-4D97-AF65-F5344CB8AC3E}">
        <p14:creationId xmlns:p14="http://schemas.microsoft.com/office/powerpoint/2010/main" val="2741560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3771-479B-4440-B2A7-86E792FB0EE6}"/>
              </a:ext>
            </a:extLst>
          </p:cNvPr>
          <p:cNvSpPr>
            <a:spLocks noGrp="1"/>
          </p:cNvSpPr>
          <p:nvPr>
            <p:ph type="title"/>
          </p:nvPr>
        </p:nvSpPr>
        <p:spPr/>
        <p:txBody>
          <a:bodyPr/>
          <a:lstStyle/>
          <a:p>
            <a:r>
              <a:rPr lang="en-US" dirty="0"/>
              <a:t>Upcoming MedMorph Meetings</a:t>
            </a:r>
          </a:p>
        </p:txBody>
      </p:sp>
      <p:sp>
        <p:nvSpPr>
          <p:cNvPr id="3" name="Content Placeholder 2">
            <a:extLst>
              <a:ext uri="{FF2B5EF4-FFF2-40B4-BE49-F238E27FC236}">
                <a16:creationId xmlns:a16="http://schemas.microsoft.com/office/drawing/2014/main" id="{1863E1D0-A7F5-4A2E-9459-7524CBCBD317}"/>
              </a:ext>
            </a:extLst>
          </p:cNvPr>
          <p:cNvSpPr>
            <a:spLocks noGrp="1"/>
          </p:cNvSpPr>
          <p:nvPr>
            <p:ph idx="1"/>
          </p:nvPr>
        </p:nvSpPr>
        <p:spPr>
          <a:xfrm>
            <a:off x="701040" y="1690688"/>
            <a:ext cx="11145520" cy="4802187"/>
          </a:xfrm>
        </p:spPr>
        <p:txBody>
          <a:bodyPr>
            <a:normAutofit/>
          </a:bodyPr>
          <a:lstStyle/>
          <a:p>
            <a:pPr marL="0" indent="0">
              <a:buNone/>
            </a:pPr>
            <a:r>
              <a:rPr lang="en-US" sz="3200" u="sng" dirty="0"/>
              <a:t>Next Full TEP Meeting</a:t>
            </a:r>
          </a:p>
          <a:p>
            <a:pPr marL="457200" lvl="1" indent="0">
              <a:buNone/>
            </a:pPr>
            <a:r>
              <a:rPr lang="en-US" dirty="0"/>
              <a:t>Tue 4/21/2020 @ 3-4pm ET / 2-3pm CT / 1-2pm MT / 12-1pm PT</a:t>
            </a:r>
          </a:p>
          <a:p>
            <a:pPr marL="457200" lvl="1" indent="0">
              <a:buNone/>
            </a:pPr>
            <a:endParaRPr lang="en-US" sz="3200" dirty="0"/>
          </a:p>
          <a:p>
            <a:pPr marL="0" indent="0">
              <a:buNone/>
            </a:pPr>
            <a:r>
              <a:rPr lang="en-US" sz="3200" u="sng" dirty="0"/>
              <a:t>Technical Workgroups (Weekly)</a:t>
            </a:r>
          </a:p>
          <a:p>
            <a:pPr marL="457200" lvl="1" indent="0">
              <a:buNone/>
            </a:pPr>
            <a:r>
              <a:rPr lang="en-US" dirty="0"/>
              <a:t>Clinical/Business Workflows &amp; Data Flows (starting 3/25/2020):</a:t>
            </a:r>
          </a:p>
          <a:p>
            <a:pPr marL="457200" lvl="1" indent="0">
              <a:buNone/>
            </a:pPr>
            <a:r>
              <a:rPr lang="en-US" dirty="0"/>
              <a:t>	 Wednesdays @ 10-11am ET / 9-10am CT / 8-9am MT / 7-8am PT</a:t>
            </a:r>
          </a:p>
          <a:p>
            <a:pPr marL="457200" lvl="1" indent="0">
              <a:buNone/>
            </a:pPr>
            <a:r>
              <a:rPr lang="en-US" dirty="0"/>
              <a:t>Reference Architecture/Authorities/Policies (starting 3/25/2020):</a:t>
            </a:r>
          </a:p>
          <a:p>
            <a:pPr marL="457200" lvl="1" indent="0">
              <a:buNone/>
            </a:pPr>
            <a:r>
              <a:rPr lang="en-US" dirty="0"/>
              <a:t>	Wednesdays @ 1-2pm ET / 12-1pm CT / 11am-12pm MT / 10-11am PT</a:t>
            </a:r>
          </a:p>
          <a:p>
            <a:pPr marL="457200" lvl="1" indent="0">
              <a:buNone/>
            </a:pPr>
            <a:r>
              <a:rPr lang="en-US" dirty="0"/>
              <a:t>Data Standards (starting 3/27/2020):</a:t>
            </a:r>
          </a:p>
          <a:p>
            <a:pPr marL="457200" lvl="1" indent="0">
              <a:buNone/>
            </a:pPr>
            <a:r>
              <a:rPr lang="en-US" dirty="0"/>
              <a:t>	Fridays @ 3-4pm ET / 2-3pm CT / 1-2pm MT / 12-1pm PT</a:t>
            </a:r>
          </a:p>
          <a:p>
            <a:pPr marL="457200" lvl="1" indent="0">
              <a:buNone/>
            </a:pPr>
            <a:endParaRPr lang="en-US" dirty="0"/>
          </a:p>
          <a:p>
            <a:endParaRPr lang="en-US" sz="3200" dirty="0"/>
          </a:p>
          <a:p>
            <a:endParaRPr lang="en-US" sz="3200" dirty="0"/>
          </a:p>
        </p:txBody>
      </p:sp>
    </p:spTree>
    <p:extLst>
      <p:ext uri="{BB962C8B-B14F-4D97-AF65-F5344CB8AC3E}">
        <p14:creationId xmlns:p14="http://schemas.microsoft.com/office/powerpoint/2010/main" val="4006894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365236" y="2442999"/>
            <a:ext cx="7718611" cy="1501944"/>
          </a:xfrm>
          <a:prstGeom prst="roundRect">
            <a:avLst>
              <a:gd name="adj" fmla="val 583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srgbClr val="002060"/>
                </a:solidFill>
                <a:latin typeface="Calibri" panose="020F0502020204030204"/>
              </a:rPr>
              <a:t>Agile Development: Iterative Design-Build-Test Cycles (test case: Hepatitis C)</a:t>
            </a: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effectLst>
                <a:outerShdw blurRad="38100" dist="38100" dir="2700000" algn="tl">
                  <a:srgbClr val="000000">
                    <a:alpha val="43137"/>
                  </a:srgbClr>
                </a:outerShdw>
              </a:effectLst>
              <a:latin typeface="Calibri" panose="020F0502020204030204"/>
            </a:endParaRPr>
          </a:p>
        </p:txBody>
      </p:sp>
      <p:sp>
        <p:nvSpPr>
          <p:cNvPr id="2" name="Rectangle 1"/>
          <p:cNvSpPr/>
          <p:nvPr/>
        </p:nvSpPr>
        <p:spPr>
          <a:xfrm>
            <a:off x="117057" y="575472"/>
            <a:ext cx="10954355" cy="57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a:solidFill>
                  <a:prstClr val="white"/>
                </a:solidFill>
                <a:effectLst>
                  <a:outerShdw blurRad="38100" dist="38100" dir="2700000" algn="tl">
                    <a:srgbClr val="000000">
                      <a:alpha val="43137"/>
                    </a:srgbClr>
                  </a:outerShdw>
                </a:effectLst>
                <a:latin typeface="Calibri" panose="020F0502020204030204"/>
              </a:rPr>
              <a:t>Technical Expert Panel:</a:t>
            </a:r>
          </a:p>
          <a:p>
            <a:pPr algn="ctr" defTabSz="914377">
              <a:defRPr/>
            </a:pPr>
            <a:r>
              <a:rPr lang="en-US" sz="1200" b="1" dirty="0">
                <a:solidFill>
                  <a:prstClr val="white"/>
                </a:solidFill>
                <a:latin typeface="Calibri" panose="020F0502020204030204"/>
              </a:rPr>
              <a:t>End Users, Data Recipients, Stakeholders – Including representatives of additional use cases</a:t>
            </a:r>
          </a:p>
        </p:txBody>
      </p:sp>
      <p:sp>
        <p:nvSpPr>
          <p:cNvPr id="8" name="Rounded Rectangle 7"/>
          <p:cNvSpPr/>
          <p:nvPr/>
        </p:nvSpPr>
        <p:spPr>
          <a:xfrm>
            <a:off x="117059" y="1815469"/>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Fully Modeled Use Cases</a:t>
            </a:r>
          </a:p>
          <a:p>
            <a:pPr algn="ctr" defTabSz="914377">
              <a:defRPr/>
            </a:pPr>
            <a:r>
              <a:rPr lang="en-US" sz="1400" b="1" dirty="0">
                <a:solidFill>
                  <a:prstClr val="white"/>
                </a:solidFill>
                <a:latin typeface="Calibri" panose="020F0502020204030204"/>
              </a:rPr>
              <a:t>Hepatitis C, Cancer, Healthcare Surveys</a:t>
            </a:r>
          </a:p>
        </p:txBody>
      </p:sp>
      <p:sp>
        <p:nvSpPr>
          <p:cNvPr id="9" name="Rounded Rectangle 8"/>
          <p:cNvSpPr/>
          <p:nvPr/>
        </p:nvSpPr>
        <p:spPr>
          <a:xfrm>
            <a:off x="117059" y="2442998"/>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Technological Strategies</a:t>
            </a:r>
          </a:p>
          <a:p>
            <a:pPr algn="ctr" defTabSz="914377">
              <a:defRPr/>
            </a:pPr>
            <a:r>
              <a:rPr lang="en-US" sz="1400" b="1" dirty="0">
                <a:solidFill>
                  <a:prstClr val="white"/>
                </a:solidFill>
                <a:latin typeface="Calibri" panose="020F0502020204030204"/>
              </a:rPr>
              <a:t>To develop scalable and extensible application</a:t>
            </a:r>
          </a:p>
        </p:txBody>
      </p:sp>
      <p:sp>
        <p:nvSpPr>
          <p:cNvPr id="10" name="Rounded Rectangle 9"/>
          <p:cNvSpPr/>
          <p:nvPr/>
        </p:nvSpPr>
        <p:spPr>
          <a:xfrm>
            <a:off x="117058" y="1815469"/>
            <a:ext cx="3219166" cy="5558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Fully Modeled Use Cases</a:t>
            </a:r>
          </a:p>
          <a:p>
            <a:pPr algn="ctr" defTabSz="914377">
              <a:defRPr/>
            </a:pPr>
            <a:r>
              <a:rPr lang="en-US" sz="1200" b="1" dirty="0">
                <a:solidFill>
                  <a:prstClr val="white"/>
                </a:solidFill>
                <a:latin typeface="Calibri" panose="020F0502020204030204"/>
              </a:rPr>
              <a:t>Hepatitis C, Cancer, Healthcare Surveys</a:t>
            </a:r>
          </a:p>
        </p:txBody>
      </p:sp>
      <p:sp>
        <p:nvSpPr>
          <p:cNvPr id="11" name="Rounded Rectangle 10"/>
          <p:cNvSpPr/>
          <p:nvPr/>
        </p:nvSpPr>
        <p:spPr>
          <a:xfrm>
            <a:off x="117058" y="2442998"/>
            <a:ext cx="3248178" cy="5558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Technological Strategies</a:t>
            </a:r>
          </a:p>
          <a:p>
            <a:pPr algn="ctr" defTabSz="914377">
              <a:defRPr/>
            </a:pPr>
            <a:r>
              <a:rPr lang="en-US" sz="1200" b="1" dirty="0">
                <a:solidFill>
                  <a:prstClr val="white"/>
                </a:solidFill>
                <a:latin typeface="Calibri" panose="020F0502020204030204"/>
              </a:rPr>
              <a:t>To develop scalable and extensible architecture</a:t>
            </a:r>
          </a:p>
        </p:txBody>
      </p:sp>
      <p:grpSp>
        <p:nvGrpSpPr>
          <p:cNvPr id="4" name="Group 3"/>
          <p:cNvGrpSpPr/>
          <p:nvPr/>
        </p:nvGrpSpPr>
        <p:grpSpPr>
          <a:xfrm>
            <a:off x="3352801" y="1815469"/>
            <a:ext cx="7718611" cy="555812"/>
            <a:chOff x="3352800" y="1815468"/>
            <a:chExt cx="7718611" cy="555812"/>
          </a:xfrm>
        </p:grpSpPr>
        <p:sp>
          <p:nvSpPr>
            <p:cNvPr id="12" name="Rounded Rectangle 11"/>
            <p:cNvSpPr/>
            <p:nvPr/>
          </p:nvSpPr>
          <p:spPr>
            <a:xfrm>
              <a:off x="3352800" y="1815468"/>
              <a:ext cx="7718611" cy="5558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Implementation Guides</a:t>
              </a:r>
            </a:p>
            <a:p>
              <a:pPr algn="ctr" defTabSz="914377">
                <a:defRPr/>
              </a:pPr>
              <a:r>
                <a:rPr lang="en-US" sz="1200" b="1" dirty="0">
                  <a:solidFill>
                    <a:prstClr val="white"/>
                  </a:solidFill>
                  <a:latin typeface="Calibri" panose="020F0502020204030204"/>
                </a:rPr>
                <a:t>For general use and for each use case</a:t>
              </a:r>
            </a:p>
          </p:txBody>
        </p:sp>
        <p:sp>
          <p:nvSpPr>
            <p:cNvPr id="74" name="Flowchart: Multidocument 73"/>
            <p:cNvSpPr/>
            <p:nvPr/>
          </p:nvSpPr>
          <p:spPr>
            <a:xfrm>
              <a:off x="3917575" y="1903773"/>
              <a:ext cx="636495" cy="358588"/>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sp>
        <p:nvSpPr>
          <p:cNvPr id="75" name="Flowchart: Process 74"/>
          <p:cNvSpPr/>
          <p:nvPr/>
        </p:nvSpPr>
        <p:spPr>
          <a:xfrm>
            <a:off x="5012325" y="6400670"/>
            <a:ext cx="6056779" cy="352228"/>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dirty="0">
                <a:solidFill>
                  <a:prstClr val="white"/>
                </a:solidFill>
                <a:latin typeface="Calibri" panose="020F0502020204030204"/>
              </a:rPr>
              <a:t>Measure and Evaluate</a:t>
            </a:r>
          </a:p>
        </p:txBody>
      </p:sp>
      <p:sp>
        <p:nvSpPr>
          <p:cNvPr id="77" name="Rounded Rectangle 76"/>
          <p:cNvSpPr/>
          <p:nvPr/>
        </p:nvSpPr>
        <p:spPr>
          <a:xfrm rot="16200000">
            <a:off x="8535620" y="3169406"/>
            <a:ext cx="6177425" cy="989557"/>
          </a:xfrm>
          <a:prstGeom prst="roundRect">
            <a:avLst>
              <a:gd name="adj" fmla="val 933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PRODUCTS:  </a:t>
            </a:r>
            <a:r>
              <a:rPr lang="en-US" dirty="0">
                <a:solidFill>
                  <a:prstClr val="white"/>
                </a:solidFill>
                <a:latin typeface="Calibri" panose="020F0502020204030204"/>
              </a:rPr>
              <a:t>Reference Architecture, Reference Implementation</a:t>
            </a:r>
          </a:p>
          <a:p>
            <a:pPr algn="ctr" defTabSz="914377">
              <a:defRPr/>
            </a:pPr>
            <a:r>
              <a:rPr lang="en-US" dirty="0">
                <a:solidFill>
                  <a:prstClr val="white"/>
                </a:solidFill>
                <a:latin typeface="Calibri" panose="020F0502020204030204"/>
              </a:rPr>
              <a:t>(Open Source Software) &amp;  Balloted Implementation Guides, Roadmap for Scalability and Sustainability</a:t>
            </a:r>
          </a:p>
        </p:txBody>
      </p:sp>
      <p:sp>
        <p:nvSpPr>
          <p:cNvPr id="66" name="Rectangle 65"/>
          <p:cNvSpPr/>
          <p:nvPr/>
        </p:nvSpPr>
        <p:spPr>
          <a:xfrm>
            <a:off x="126144" y="1195471"/>
            <a:ext cx="10954355" cy="5737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effectLst>
                  <a:outerShdw blurRad="38100" dist="38100" dir="2700000" algn="tl">
                    <a:srgbClr val="000000">
                      <a:alpha val="43137"/>
                    </a:srgbClr>
                  </a:outerShdw>
                </a:effectLst>
                <a:latin typeface="Calibri" panose="020F0502020204030204"/>
              </a:rPr>
              <a:t>Foundation of standards supported by health IT certification (CCDS/USCDI, APIs, FHIR)</a:t>
            </a:r>
            <a:endParaRPr lang="en-US" sz="1051" b="1" dirty="0">
              <a:solidFill>
                <a:prstClr val="white"/>
              </a:solidFill>
              <a:latin typeface="Calibri" panose="020F0502020204030204"/>
            </a:endParaRPr>
          </a:p>
        </p:txBody>
      </p:sp>
      <p:grpSp>
        <p:nvGrpSpPr>
          <p:cNvPr id="20" name="Group 19"/>
          <p:cNvGrpSpPr/>
          <p:nvPr/>
        </p:nvGrpSpPr>
        <p:grpSpPr>
          <a:xfrm>
            <a:off x="270060" y="4016662"/>
            <a:ext cx="3845465" cy="2334703"/>
            <a:chOff x="631512" y="3584623"/>
            <a:chExt cx="3631499" cy="2334702"/>
          </a:xfrm>
        </p:grpSpPr>
        <p:pic>
          <p:nvPicPr>
            <p:cNvPr id="56" name="Picture 5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7195" y="3760869"/>
              <a:ext cx="360965" cy="362813"/>
            </a:xfrm>
            <a:prstGeom prst="rect">
              <a:avLst/>
            </a:prstGeom>
          </p:spPr>
        </p:pic>
        <p:sp>
          <p:nvSpPr>
            <p:cNvPr id="57" name="TextBox 56"/>
            <p:cNvSpPr txBox="1"/>
            <p:nvPr/>
          </p:nvSpPr>
          <p:spPr>
            <a:xfrm>
              <a:off x="1151580" y="3786539"/>
              <a:ext cx="1041300"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Software</a:t>
              </a:r>
            </a:p>
          </p:txBody>
        </p:sp>
        <p:sp>
          <p:nvSpPr>
            <p:cNvPr id="58" name="TextBox 57"/>
            <p:cNvSpPr txBox="1"/>
            <p:nvPr/>
          </p:nvSpPr>
          <p:spPr>
            <a:xfrm>
              <a:off x="1184218" y="4202586"/>
              <a:ext cx="1921904"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Clinical organization</a:t>
              </a:r>
            </a:p>
          </p:txBody>
        </p:sp>
        <p:sp>
          <p:nvSpPr>
            <p:cNvPr id="59" name="TextBox 58"/>
            <p:cNvSpPr txBox="1"/>
            <p:nvPr/>
          </p:nvSpPr>
          <p:spPr>
            <a:xfrm>
              <a:off x="1182229" y="4620973"/>
              <a:ext cx="1438465"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EHR platform</a:t>
              </a:r>
            </a:p>
          </p:txBody>
        </p:sp>
        <p:grpSp>
          <p:nvGrpSpPr>
            <p:cNvPr id="72" name="Group 71"/>
            <p:cNvGrpSpPr/>
            <p:nvPr/>
          </p:nvGrpSpPr>
          <p:grpSpPr>
            <a:xfrm>
              <a:off x="839510" y="4209488"/>
              <a:ext cx="312072" cy="291609"/>
              <a:chOff x="162559" y="5670817"/>
              <a:chExt cx="313670" cy="291609"/>
            </a:xfrm>
          </p:grpSpPr>
          <p:sp>
            <p:nvSpPr>
              <p:cNvPr id="60" name="Rectangle 59"/>
              <p:cNvSpPr/>
              <p:nvPr/>
            </p:nvSpPr>
            <p:spPr>
              <a:xfrm>
                <a:off x="162559" y="5670817"/>
                <a:ext cx="313670" cy="291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a:solidFill>
                    <a:prstClr val="white"/>
                  </a:solidFill>
                  <a:latin typeface="Calibri" panose="020F0502020204030204"/>
                </a:endParaRPr>
              </a:p>
            </p:txBody>
          </p:sp>
          <p:sp>
            <p:nvSpPr>
              <p:cNvPr id="61" name="Cross 60"/>
              <p:cNvSpPr/>
              <p:nvPr/>
            </p:nvSpPr>
            <p:spPr>
              <a:xfrm>
                <a:off x="231572" y="5733834"/>
                <a:ext cx="201952"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a:solidFill>
                    <a:prstClr val="white"/>
                  </a:solidFill>
                  <a:latin typeface="Calibri" panose="020F0502020204030204"/>
                </a:endParaRPr>
              </a:p>
            </p:txBody>
          </p:sp>
        </p:grpSp>
        <p:sp>
          <p:nvSpPr>
            <p:cNvPr id="62" name="Flowchart: Magnetic Disk 61"/>
            <p:cNvSpPr/>
            <p:nvPr/>
          </p:nvSpPr>
          <p:spPr>
            <a:xfrm>
              <a:off x="863022" y="4657723"/>
              <a:ext cx="288560" cy="295835"/>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a:solidFill>
                  <a:prstClr val="white"/>
                </a:solidFill>
                <a:latin typeface="Calibri" panose="020F0502020204030204"/>
              </a:endParaRPr>
            </a:p>
          </p:txBody>
        </p:sp>
        <p:sp>
          <p:nvSpPr>
            <p:cNvPr id="3" name="Rectangle 2"/>
            <p:cNvSpPr/>
            <p:nvPr/>
          </p:nvSpPr>
          <p:spPr>
            <a:xfrm>
              <a:off x="631512" y="3584623"/>
              <a:ext cx="3631499" cy="233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 name="Flowchart: Connector 4"/>
            <p:cNvSpPr/>
            <p:nvPr/>
          </p:nvSpPr>
          <p:spPr>
            <a:xfrm>
              <a:off x="863623" y="5107134"/>
              <a:ext cx="287959" cy="2592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68" name="TextBox 67"/>
            <p:cNvSpPr txBox="1"/>
            <p:nvPr/>
          </p:nvSpPr>
          <p:spPr>
            <a:xfrm>
              <a:off x="1184994" y="5034677"/>
              <a:ext cx="3022522" cy="830997"/>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Other testing partners (e.g., public health departments, registries, health IT developers, etc.)</a:t>
              </a:r>
            </a:p>
          </p:txBody>
        </p:sp>
      </p:grpSp>
      <p:grpSp>
        <p:nvGrpSpPr>
          <p:cNvPr id="6" name="Group 5"/>
          <p:cNvGrpSpPr/>
          <p:nvPr/>
        </p:nvGrpSpPr>
        <p:grpSpPr>
          <a:xfrm>
            <a:off x="4184185" y="4002610"/>
            <a:ext cx="6895407" cy="2348753"/>
            <a:chOff x="4418814" y="3570572"/>
            <a:chExt cx="6660776" cy="2348753"/>
          </a:xfrm>
        </p:grpSpPr>
        <p:sp>
          <p:nvSpPr>
            <p:cNvPr id="30" name="Rectangle 29"/>
            <p:cNvSpPr/>
            <p:nvPr/>
          </p:nvSpPr>
          <p:spPr>
            <a:xfrm>
              <a:off x="4418814" y="3570572"/>
              <a:ext cx="6660776" cy="234875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a:solidFill>
                    <a:prstClr val="white"/>
                  </a:solidFill>
                  <a:effectLst>
                    <a:outerShdw blurRad="38100" dist="38100" dir="2700000" algn="tl">
                      <a:srgbClr val="000000">
                        <a:alpha val="43137"/>
                      </a:srgbClr>
                    </a:outerShdw>
                  </a:effectLst>
                  <a:latin typeface="Calibri" panose="020F0502020204030204"/>
                </a:rPr>
                <a:t>National Test Collaborative</a:t>
              </a:r>
            </a:p>
            <a:p>
              <a:pPr algn="ctr" defTabSz="914377">
                <a:defRPr/>
              </a:pPr>
              <a:r>
                <a:rPr lang="en-US" dirty="0">
                  <a:solidFill>
                    <a:prstClr val="white"/>
                  </a:solidFill>
                  <a:latin typeface="Calibri" panose="020F0502020204030204"/>
                </a:rPr>
                <a:t>Including a variety of clinical organizations and their EHR platforms</a:t>
              </a: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r>
                <a:rPr lang="en-US" dirty="0">
                  <a:solidFill>
                    <a:prstClr val="white"/>
                  </a:solidFill>
                  <a:latin typeface="Calibri" panose="020F0502020204030204"/>
                </a:rPr>
                <a:t>  </a:t>
              </a:r>
            </a:p>
          </p:txBody>
        </p:sp>
        <p:sp>
          <p:nvSpPr>
            <p:cNvPr id="31" name="Flowchart: Magnetic Disk 30"/>
            <p:cNvSpPr/>
            <p:nvPr/>
          </p:nvSpPr>
          <p:spPr>
            <a:xfrm>
              <a:off x="5133824" y="4531937"/>
              <a:ext cx="527701" cy="627529"/>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2" name="Rectangle 31"/>
            <p:cNvSpPr/>
            <p:nvPr/>
          </p:nvSpPr>
          <p:spPr>
            <a:xfrm>
              <a:off x="4486899" y="4531937"/>
              <a:ext cx="570700" cy="6185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4" name="Cross 33"/>
            <p:cNvSpPr/>
            <p:nvPr/>
          </p:nvSpPr>
          <p:spPr>
            <a:xfrm>
              <a:off x="4588531" y="4657444"/>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5" name="Flowchart: Magnetic Disk 34"/>
            <p:cNvSpPr/>
            <p:nvPr/>
          </p:nvSpPr>
          <p:spPr>
            <a:xfrm>
              <a:off x="5856315" y="5354553"/>
              <a:ext cx="345937" cy="439270"/>
            </a:xfrm>
            <a:prstGeom prst="flowChartMagneticDisk">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6" name="Rectangle 35"/>
            <p:cNvSpPr/>
            <p:nvPr/>
          </p:nvSpPr>
          <p:spPr>
            <a:xfrm>
              <a:off x="5404838" y="5360828"/>
              <a:ext cx="374125" cy="432995"/>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7" name="Cross 36"/>
            <p:cNvSpPr/>
            <p:nvPr/>
          </p:nvSpPr>
          <p:spPr>
            <a:xfrm>
              <a:off x="5478628" y="5457653"/>
              <a:ext cx="240875" cy="263562"/>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8" name="Flowchart: Magnetic Disk 37"/>
            <p:cNvSpPr/>
            <p:nvPr/>
          </p:nvSpPr>
          <p:spPr>
            <a:xfrm>
              <a:off x="6943207" y="4455999"/>
              <a:ext cx="664298" cy="862693"/>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9" name="Rectangle 38"/>
            <p:cNvSpPr/>
            <p:nvPr/>
          </p:nvSpPr>
          <p:spPr>
            <a:xfrm>
              <a:off x="6150462" y="4468324"/>
              <a:ext cx="718427" cy="8503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0" name="Cross 39"/>
            <p:cNvSpPr/>
            <p:nvPr/>
          </p:nvSpPr>
          <p:spPr>
            <a:xfrm>
              <a:off x="6306816" y="471087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1" name="Flowchart: Magnetic Disk 40"/>
            <p:cNvSpPr/>
            <p:nvPr/>
          </p:nvSpPr>
          <p:spPr>
            <a:xfrm>
              <a:off x="7103361" y="5551773"/>
              <a:ext cx="252931" cy="295835"/>
            </a:xfrm>
            <a:prstGeom prst="flowChartMagneticDisk">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2" name="Rectangle 41"/>
            <p:cNvSpPr/>
            <p:nvPr/>
          </p:nvSpPr>
          <p:spPr>
            <a:xfrm>
              <a:off x="6773059" y="5555999"/>
              <a:ext cx="273541" cy="291609"/>
            </a:xfrm>
            <a:prstGeom prst="rect">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3" name="Cross 42"/>
            <p:cNvSpPr/>
            <p:nvPr/>
          </p:nvSpPr>
          <p:spPr>
            <a:xfrm>
              <a:off x="6833243" y="5619016"/>
              <a:ext cx="176115"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4" name="Flowchart: Magnetic Disk 43"/>
            <p:cNvSpPr/>
            <p:nvPr/>
          </p:nvSpPr>
          <p:spPr>
            <a:xfrm>
              <a:off x="8461112" y="4514571"/>
              <a:ext cx="355710" cy="432084"/>
            </a:xfrm>
            <a:prstGeom prst="flowChartMagneticDisk">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5" name="Rectangle 44"/>
            <p:cNvSpPr/>
            <p:nvPr/>
          </p:nvSpPr>
          <p:spPr>
            <a:xfrm>
              <a:off x="7986181" y="4520744"/>
              <a:ext cx="384694" cy="4259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6" name="Cross 45"/>
            <p:cNvSpPr/>
            <p:nvPr/>
          </p:nvSpPr>
          <p:spPr>
            <a:xfrm>
              <a:off x="8054688" y="4598120"/>
              <a:ext cx="247681" cy="25925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7" name="Flowchart: Magnetic Disk 46"/>
            <p:cNvSpPr/>
            <p:nvPr/>
          </p:nvSpPr>
          <p:spPr>
            <a:xfrm>
              <a:off x="10559221" y="5316899"/>
              <a:ext cx="406524" cy="502022"/>
            </a:xfrm>
            <a:prstGeom prst="flowChartMagneticDisk">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8" name="Rectangle 47"/>
            <p:cNvSpPr/>
            <p:nvPr/>
          </p:nvSpPr>
          <p:spPr>
            <a:xfrm>
              <a:off x="10034276" y="5334827"/>
              <a:ext cx="439649" cy="49485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9" name="Cross 48"/>
            <p:cNvSpPr/>
            <p:nvPr/>
          </p:nvSpPr>
          <p:spPr>
            <a:xfrm>
              <a:off x="10127534" y="5437033"/>
              <a:ext cx="283062" cy="301214"/>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0" name="Flowchart: Magnetic Disk 49"/>
            <p:cNvSpPr/>
            <p:nvPr/>
          </p:nvSpPr>
          <p:spPr>
            <a:xfrm>
              <a:off x="8466976" y="5211113"/>
              <a:ext cx="527701" cy="62752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1" name="Rectangle 50"/>
            <p:cNvSpPr/>
            <p:nvPr/>
          </p:nvSpPr>
          <p:spPr>
            <a:xfrm>
              <a:off x="7820052" y="5211113"/>
              <a:ext cx="570700" cy="6185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2" name="Cross 51"/>
            <p:cNvSpPr/>
            <p:nvPr/>
          </p:nvSpPr>
          <p:spPr>
            <a:xfrm>
              <a:off x="7921683" y="533662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3" name="Flowchart: Magnetic Disk 52"/>
            <p:cNvSpPr/>
            <p:nvPr/>
          </p:nvSpPr>
          <p:spPr>
            <a:xfrm>
              <a:off x="9805505" y="4350504"/>
              <a:ext cx="652787" cy="842681"/>
            </a:xfrm>
            <a:prstGeom prst="flowChartMagneticDisk">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4" name="Rectangle 53"/>
            <p:cNvSpPr/>
            <p:nvPr/>
          </p:nvSpPr>
          <p:spPr>
            <a:xfrm>
              <a:off x="9023506" y="4350504"/>
              <a:ext cx="705978" cy="830642"/>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5" name="Cross 54"/>
            <p:cNvSpPr/>
            <p:nvPr/>
          </p:nvSpPr>
          <p:spPr>
            <a:xfrm>
              <a:off x="9176388" y="4513020"/>
              <a:ext cx="454534" cy="505609"/>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69" name="Flowchart: Connector 68"/>
            <p:cNvSpPr/>
            <p:nvPr/>
          </p:nvSpPr>
          <p:spPr>
            <a:xfrm>
              <a:off x="4571693" y="5341255"/>
              <a:ext cx="287959" cy="25924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3" name="Flowchart: Connector 72"/>
            <p:cNvSpPr/>
            <p:nvPr/>
          </p:nvSpPr>
          <p:spPr>
            <a:xfrm>
              <a:off x="9087690" y="5230453"/>
              <a:ext cx="423404" cy="336200"/>
            </a:xfrm>
            <a:prstGeom prst="flowChartConnector">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6" name="Flowchart: Connector 75"/>
            <p:cNvSpPr/>
            <p:nvPr/>
          </p:nvSpPr>
          <p:spPr>
            <a:xfrm>
              <a:off x="10651731" y="4260364"/>
              <a:ext cx="337587" cy="327470"/>
            </a:xfrm>
            <a:prstGeom prst="flowChartConnector">
              <a:avLst/>
            </a:prstGeom>
            <a:solidFill>
              <a:srgbClr val="4F6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0" name="Flowchart: Connector 79"/>
            <p:cNvSpPr/>
            <p:nvPr/>
          </p:nvSpPr>
          <p:spPr>
            <a:xfrm>
              <a:off x="4922303" y="5468095"/>
              <a:ext cx="404823" cy="361582"/>
            </a:xfrm>
            <a:prstGeom prst="flowChartConnector">
              <a:avLst/>
            </a:prstGeom>
            <a:solidFill>
              <a:srgbClr val="25B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1" name="Flowchart: Connector 80"/>
            <p:cNvSpPr/>
            <p:nvPr/>
          </p:nvSpPr>
          <p:spPr>
            <a:xfrm>
              <a:off x="7692225" y="4708841"/>
              <a:ext cx="182910" cy="182624"/>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2" name="Flowchart: Connector 81"/>
            <p:cNvSpPr/>
            <p:nvPr/>
          </p:nvSpPr>
          <p:spPr>
            <a:xfrm>
              <a:off x="6289939" y="5438299"/>
              <a:ext cx="397824" cy="37226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3" name="Flowchart: Connector 82"/>
            <p:cNvSpPr/>
            <p:nvPr/>
          </p:nvSpPr>
          <p:spPr>
            <a:xfrm>
              <a:off x="9165914" y="5624320"/>
              <a:ext cx="262697" cy="241354"/>
            </a:xfrm>
            <a:prstGeom prst="flowChartConnector">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Flowchart: Connector 83"/>
            <p:cNvSpPr/>
            <p:nvPr/>
          </p:nvSpPr>
          <p:spPr>
            <a:xfrm>
              <a:off x="9532207" y="5411634"/>
              <a:ext cx="481482" cy="454039"/>
            </a:xfrm>
            <a:prstGeom prst="flowChartConnector">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5" name="Flowchart: Connector 84"/>
            <p:cNvSpPr/>
            <p:nvPr/>
          </p:nvSpPr>
          <p:spPr>
            <a:xfrm>
              <a:off x="5763429" y="4802826"/>
              <a:ext cx="299206" cy="287657"/>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6" name="Flowchart: Connector 85"/>
            <p:cNvSpPr/>
            <p:nvPr/>
          </p:nvSpPr>
          <p:spPr>
            <a:xfrm>
              <a:off x="7430377" y="5341635"/>
              <a:ext cx="299206" cy="287657"/>
            </a:xfrm>
            <a:prstGeom prst="flowChartConnector">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7" name="Flowchart: Connector 86"/>
            <p:cNvSpPr/>
            <p:nvPr/>
          </p:nvSpPr>
          <p:spPr>
            <a:xfrm>
              <a:off x="10571706" y="4695212"/>
              <a:ext cx="201803" cy="164621"/>
            </a:xfrm>
            <a:prstGeom prst="flowChart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8" name="Flowchart: Connector 87"/>
            <p:cNvSpPr/>
            <p:nvPr/>
          </p:nvSpPr>
          <p:spPr>
            <a:xfrm>
              <a:off x="5661526" y="4249461"/>
              <a:ext cx="428074" cy="401089"/>
            </a:xfrm>
            <a:prstGeom prst="flowChartConnec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9" name="Flowchart: Connector 88"/>
            <p:cNvSpPr/>
            <p:nvPr/>
          </p:nvSpPr>
          <p:spPr>
            <a:xfrm>
              <a:off x="10651731" y="4953558"/>
              <a:ext cx="314391" cy="257555"/>
            </a:xfrm>
            <a:prstGeom prst="flowChartConnec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grpSp>
        <p:nvGrpSpPr>
          <p:cNvPr id="71" name="Group 70"/>
          <p:cNvGrpSpPr/>
          <p:nvPr/>
        </p:nvGrpSpPr>
        <p:grpSpPr>
          <a:xfrm>
            <a:off x="3579163" y="2810313"/>
            <a:ext cx="7319679" cy="1281955"/>
            <a:chOff x="3769661" y="1434352"/>
            <a:chExt cx="7319678" cy="1281955"/>
          </a:xfrm>
        </p:grpSpPr>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69661" y="1434353"/>
              <a:ext cx="793375" cy="793375"/>
            </a:xfrm>
            <a:prstGeom prst="rect">
              <a:avLst/>
            </a:prstGeom>
          </p:spPr>
        </p:pic>
        <p:pic>
          <p:nvPicPr>
            <p:cNvPr id="13" name="Picture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01990" y="1434353"/>
              <a:ext cx="793375" cy="793375"/>
            </a:xfrm>
            <a:prstGeom prst="rect">
              <a:avLst/>
            </a:prstGeom>
          </p:spPr>
        </p:pic>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34319" y="1434353"/>
              <a:ext cx="793375" cy="793375"/>
            </a:xfrm>
            <a:prstGeom prst="rect">
              <a:avLst/>
            </a:prstGeom>
          </p:spPr>
        </p:pic>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66648" y="1434353"/>
              <a:ext cx="793375" cy="793375"/>
            </a:xfrm>
            <a:prstGeom prst="rect">
              <a:avLst/>
            </a:prstGeom>
          </p:spPr>
        </p:pic>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98977" y="1434353"/>
              <a:ext cx="793375" cy="793375"/>
            </a:xfrm>
            <a:prstGeom prst="rect">
              <a:avLst/>
            </a:prstGeom>
          </p:spPr>
        </p:pic>
        <p:pic>
          <p:nvPicPr>
            <p:cNvPr id="17" name="Picture 1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31306" y="1434352"/>
              <a:ext cx="793375" cy="793375"/>
            </a:xfrm>
            <a:prstGeom prst="rect">
              <a:avLst/>
            </a:prstGeom>
          </p:spPr>
        </p:pic>
        <p:pic>
          <p:nvPicPr>
            <p:cNvPr id="18" name="Picture 1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63635" y="1434352"/>
              <a:ext cx="793375" cy="793375"/>
            </a:xfrm>
            <a:prstGeom prst="rect">
              <a:avLst/>
            </a:prstGeom>
          </p:spPr>
        </p:pic>
        <p:pic>
          <p:nvPicPr>
            <p:cNvPr id="19" name="Picture 1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95964" y="1434352"/>
              <a:ext cx="793375" cy="793375"/>
            </a:xfrm>
            <a:prstGeom prst="rect">
              <a:avLst/>
            </a:prstGeom>
          </p:spPr>
        </p:pic>
        <p:sp>
          <p:nvSpPr>
            <p:cNvPr id="21" name="Curved Up Arrow 20"/>
            <p:cNvSpPr/>
            <p:nvPr/>
          </p:nvSpPr>
          <p:spPr>
            <a:xfrm>
              <a:off x="4294095"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black"/>
                </a:solidFill>
                <a:latin typeface="Calibri" panose="020F0502020204030204"/>
              </a:endParaRPr>
            </a:p>
          </p:txBody>
        </p:sp>
        <p:sp>
          <p:nvSpPr>
            <p:cNvPr id="22" name="Curved Up Arrow 21"/>
            <p:cNvSpPr/>
            <p:nvPr/>
          </p:nvSpPr>
          <p:spPr>
            <a:xfrm>
              <a:off x="5232028"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black"/>
                </a:solidFill>
                <a:latin typeface="Calibri" panose="020F0502020204030204"/>
              </a:endParaRPr>
            </a:p>
          </p:txBody>
        </p:sp>
        <p:sp>
          <p:nvSpPr>
            <p:cNvPr id="23" name="Curved Up Arrow 22"/>
            <p:cNvSpPr/>
            <p:nvPr/>
          </p:nvSpPr>
          <p:spPr>
            <a:xfrm>
              <a:off x="6169960"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black"/>
                </a:solidFill>
                <a:latin typeface="Calibri" panose="020F0502020204030204"/>
              </a:endParaRPr>
            </a:p>
          </p:txBody>
        </p:sp>
        <p:sp>
          <p:nvSpPr>
            <p:cNvPr id="24" name="Curved Up Arrow 23"/>
            <p:cNvSpPr/>
            <p:nvPr/>
          </p:nvSpPr>
          <p:spPr>
            <a:xfrm>
              <a:off x="7107892" y="2236692"/>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black"/>
                </a:solidFill>
                <a:latin typeface="Calibri" panose="020F0502020204030204"/>
              </a:endParaRPr>
            </a:p>
          </p:txBody>
        </p:sp>
        <p:sp>
          <p:nvSpPr>
            <p:cNvPr id="25" name="Curved Up Arrow 24"/>
            <p:cNvSpPr/>
            <p:nvPr/>
          </p:nvSpPr>
          <p:spPr>
            <a:xfrm>
              <a:off x="8045824" y="2227726"/>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black"/>
                </a:solidFill>
                <a:latin typeface="Calibri" panose="020F0502020204030204"/>
              </a:endParaRPr>
            </a:p>
          </p:txBody>
        </p:sp>
        <p:sp>
          <p:nvSpPr>
            <p:cNvPr id="26" name="Curved Up Arrow 25"/>
            <p:cNvSpPr/>
            <p:nvPr/>
          </p:nvSpPr>
          <p:spPr>
            <a:xfrm>
              <a:off x="8983756" y="2236692"/>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black"/>
                </a:solidFill>
                <a:latin typeface="Calibri" panose="020F0502020204030204"/>
              </a:endParaRPr>
            </a:p>
          </p:txBody>
        </p:sp>
        <p:sp>
          <p:nvSpPr>
            <p:cNvPr id="27" name="Curved Up Arrow 26"/>
            <p:cNvSpPr/>
            <p:nvPr/>
          </p:nvSpPr>
          <p:spPr>
            <a:xfrm>
              <a:off x="9921688" y="2227726"/>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black"/>
                </a:solidFill>
                <a:latin typeface="Calibri" panose="020F0502020204030204"/>
              </a:endParaRPr>
            </a:p>
          </p:txBody>
        </p:sp>
      </p:grpSp>
      <p:sp>
        <p:nvSpPr>
          <p:cNvPr id="29" name="TextBox 28"/>
          <p:cNvSpPr txBox="1"/>
          <p:nvPr/>
        </p:nvSpPr>
        <p:spPr>
          <a:xfrm>
            <a:off x="42692" y="30929"/>
            <a:ext cx="12192000" cy="584775"/>
          </a:xfrm>
          <a:prstGeom prst="rect">
            <a:avLst/>
          </a:prstGeom>
          <a:noFill/>
        </p:spPr>
        <p:txBody>
          <a:bodyPr wrap="square" rtlCol="0">
            <a:spAutoFit/>
          </a:bodyPr>
          <a:lstStyle/>
          <a:p>
            <a:pPr algn="ctr" defTabSz="914377">
              <a:defRPr/>
            </a:pPr>
            <a:r>
              <a:rPr lang="en-US" sz="3200" b="1" dirty="0">
                <a:solidFill>
                  <a:srgbClr val="5B9BD5">
                    <a:lumMod val="50000"/>
                  </a:srgbClr>
                </a:solidFill>
                <a:latin typeface="Calibri" panose="020F0502020204030204"/>
              </a:rPr>
              <a:t>Making EHR Data More Available for Research and Public Health</a:t>
            </a:r>
          </a:p>
        </p:txBody>
      </p:sp>
      <p:sp>
        <p:nvSpPr>
          <p:cNvPr id="90" name="Flowchart: Process 89"/>
          <p:cNvSpPr/>
          <p:nvPr/>
        </p:nvSpPr>
        <p:spPr>
          <a:xfrm>
            <a:off x="456093" y="6400670"/>
            <a:ext cx="4556235" cy="35222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black"/>
                </a:solidFill>
                <a:latin typeface="Calibri" panose="020F0502020204030204"/>
              </a:rPr>
              <a:t>Evaluation Planning</a:t>
            </a:r>
          </a:p>
        </p:txBody>
      </p:sp>
      <p:sp>
        <p:nvSpPr>
          <p:cNvPr id="63" name="TextBox 62"/>
          <p:cNvSpPr txBox="1"/>
          <p:nvPr/>
        </p:nvSpPr>
        <p:spPr>
          <a:xfrm>
            <a:off x="120957" y="3022641"/>
            <a:ext cx="3215267" cy="830997"/>
          </a:xfrm>
          <a:prstGeom prst="rect">
            <a:avLst/>
          </a:prstGeom>
          <a:noFill/>
        </p:spPr>
        <p:txBody>
          <a:bodyPr wrap="square" rtlCol="0">
            <a:spAutoFit/>
          </a:bodyPr>
          <a:lstStyle/>
          <a:p>
            <a:pPr defTabSz="914377"/>
            <a:r>
              <a:rPr lang="en-US" sz="1200" b="1" dirty="0">
                <a:solidFill>
                  <a:prstClr val="black"/>
                </a:solidFill>
                <a:latin typeface="Calibri" panose="020F0502020204030204"/>
              </a:rPr>
              <a:t>CCDS: </a:t>
            </a:r>
            <a:r>
              <a:rPr lang="en-US" sz="1200" dirty="0">
                <a:solidFill>
                  <a:prstClr val="black"/>
                </a:solidFill>
                <a:latin typeface="Calibri" panose="020F0502020204030204"/>
              </a:rPr>
              <a:t>Core Clinical Data Set</a:t>
            </a:r>
          </a:p>
          <a:p>
            <a:pPr defTabSz="914377"/>
            <a:r>
              <a:rPr lang="en-US" sz="1200" b="1" dirty="0">
                <a:solidFill>
                  <a:prstClr val="black"/>
                </a:solidFill>
                <a:latin typeface="Calibri" panose="020F0502020204030204"/>
              </a:rPr>
              <a:t>USCDI: </a:t>
            </a:r>
            <a:r>
              <a:rPr lang="en-US" sz="1200" dirty="0">
                <a:solidFill>
                  <a:prstClr val="black"/>
                </a:solidFill>
                <a:latin typeface="Calibri" panose="020F0502020204030204"/>
              </a:rPr>
              <a:t>US Core Data for Interoperability</a:t>
            </a:r>
          </a:p>
          <a:p>
            <a:pPr defTabSz="914377"/>
            <a:r>
              <a:rPr lang="en-US" sz="1200" b="1" dirty="0">
                <a:solidFill>
                  <a:prstClr val="black"/>
                </a:solidFill>
                <a:latin typeface="Calibri" panose="020F0502020204030204"/>
              </a:rPr>
              <a:t>APIs: </a:t>
            </a:r>
            <a:r>
              <a:rPr lang="en-US" sz="1200" dirty="0">
                <a:solidFill>
                  <a:prstClr val="black"/>
                </a:solidFill>
                <a:latin typeface="Calibri" panose="020F0502020204030204"/>
              </a:rPr>
              <a:t>Application Programming Interfaces</a:t>
            </a:r>
          </a:p>
          <a:p>
            <a:pPr defTabSz="914377"/>
            <a:r>
              <a:rPr lang="en-US" sz="1200" b="1" dirty="0">
                <a:solidFill>
                  <a:prstClr val="black"/>
                </a:solidFill>
                <a:latin typeface="Calibri" panose="020F0502020204030204"/>
              </a:rPr>
              <a:t>FHIR: </a:t>
            </a:r>
            <a:r>
              <a:rPr lang="en-US" sz="1200" dirty="0">
                <a:solidFill>
                  <a:prstClr val="black"/>
                </a:solidFill>
                <a:latin typeface="Calibri" panose="020F0502020204030204"/>
              </a:rPr>
              <a:t>Fast Healthcare Interoperability Resources</a:t>
            </a:r>
          </a:p>
        </p:txBody>
      </p:sp>
    </p:spTree>
    <p:extLst>
      <p:ext uri="{BB962C8B-B14F-4D97-AF65-F5344CB8AC3E}">
        <p14:creationId xmlns:p14="http://schemas.microsoft.com/office/powerpoint/2010/main" val="36249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8" grpId="0" animBg="1"/>
      <p:bldP spid="9" grpId="0" animBg="1"/>
      <p:bldP spid="10" grpId="0" animBg="1"/>
      <p:bldP spid="11" grpId="0" animBg="1"/>
      <p:bldP spid="75" grpId="0" animBg="1"/>
      <p:bldP spid="66" grpId="0" animBg="1"/>
      <p:bldP spid="90" grpId="0" animBg="1"/>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A556-4D22-4747-8450-E035158A0433}"/>
              </a:ext>
            </a:extLst>
          </p:cNvPr>
          <p:cNvSpPr>
            <a:spLocks noGrp="1"/>
          </p:cNvSpPr>
          <p:nvPr>
            <p:ph type="title"/>
          </p:nvPr>
        </p:nvSpPr>
        <p:spPr/>
        <p:txBody>
          <a:bodyPr/>
          <a:lstStyle/>
          <a:p>
            <a:r>
              <a:rPr lang="en-US" dirty="0"/>
              <a:t>Evaluation WG</a:t>
            </a:r>
          </a:p>
        </p:txBody>
      </p:sp>
      <p:sp>
        <p:nvSpPr>
          <p:cNvPr id="3" name="Content Placeholder 2">
            <a:extLst>
              <a:ext uri="{FF2B5EF4-FFF2-40B4-BE49-F238E27FC236}">
                <a16:creationId xmlns:a16="http://schemas.microsoft.com/office/drawing/2014/main" id="{174CD03F-E505-44D4-946B-0205A21119AB}"/>
              </a:ext>
            </a:extLst>
          </p:cNvPr>
          <p:cNvSpPr>
            <a:spLocks noGrp="1"/>
          </p:cNvSpPr>
          <p:nvPr>
            <p:ph idx="1"/>
          </p:nvPr>
        </p:nvSpPr>
        <p:spPr/>
        <p:txBody>
          <a:bodyPr/>
          <a:lstStyle/>
          <a:p>
            <a:r>
              <a:rPr lang="en-US" b="1" dirty="0"/>
              <a:t>Short-term evaluation</a:t>
            </a:r>
            <a:r>
              <a:rPr lang="en-US" dirty="0"/>
              <a:t>: focused on Hep C pilot </a:t>
            </a:r>
          </a:p>
          <a:p>
            <a:r>
              <a:rPr lang="en-US" b="1" dirty="0"/>
              <a:t>Long-term evaluation</a:t>
            </a:r>
            <a:r>
              <a:rPr lang="en-US" dirty="0"/>
              <a:t>: focused on broader impacts to research and public health</a:t>
            </a:r>
          </a:p>
        </p:txBody>
      </p:sp>
    </p:spTree>
    <p:extLst>
      <p:ext uri="{BB962C8B-B14F-4D97-AF65-F5344CB8AC3E}">
        <p14:creationId xmlns:p14="http://schemas.microsoft.com/office/powerpoint/2010/main" val="3629211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A3062-D7E8-467F-8D0C-C9B6987CA7BD}"/>
              </a:ext>
            </a:extLst>
          </p:cNvPr>
          <p:cNvGraphicFramePr>
            <a:graphicFrameLocks noGrp="1"/>
          </p:cNvGraphicFramePr>
          <p:nvPr>
            <p:extLst>
              <p:ext uri="{D42A27DB-BD31-4B8C-83A1-F6EECF244321}">
                <p14:modId xmlns:p14="http://schemas.microsoft.com/office/powerpoint/2010/main" val="1807338562"/>
              </p:ext>
            </p:extLst>
          </p:nvPr>
        </p:nvGraphicFramePr>
        <p:xfrm>
          <a:off x="639417" y="1016718"/>
          <a:ext cx="10913165" cy="4102652"/>
        </p:xfrm>
        <a:graphic>
          <a:graphicData uri="http://schemas.openxmlformats.org/drawingml/2006/table">
            <a:tbl>
              <a:tblPr firstRow="1" firstCol="1" bandRow="1">
                <a:tableStyleId>{5C22544A-7EE6-4342-B048-85BDC9FD1C3A}</a:tableStyleId>
              </a:tblPr>
              <a:tblGrid>
                <a:gridCol w="613621">
                  <a:extLst>
                    <a:ext uri="{9D8B030D-6E8A-4147-A177-3AD203B41FA5}">
                      <a16:colId xmlns:a16="http://schemas.microsoft.com/office/drawing/2014/main" val="2858310368"/>
                    </a:ext>
                  </a:extLst>
                </a:gridCol>
                <a:gridCol w="4762172">
                  <a:extLst>
                    <a:ext uri="{9D8B030D-6E8A-4147-A177-3AD203B41FA5}">
                      <a16:colId xmlns:a16="http://schemas.microsoft.com/office/drawing/2014/main" val="778786058"/>
                    </a:ext>
                  </a:extLst>
                </a:gridCol>
                <a:gridCol w="3972070">
                  <a:extLst>
                    <a:ext uri="{9D8B030D-6E8A-4147-A177-3AD203B41FA5}">
                      <a16:colId xmlns:a16="http://schemas.microsoft.com/office/drawing/2014/main" val="674353417"/>
                    </a:ext>
                  </a:extLst>
                </a:gridCol>
                <a:gridCol w="1565302">
                  <a:extLst>
                    <a:ext uri="{9D8B030D-6E8A-4147-A177-3AD203B41FA5}">
                      <a16:colId xmlns:a16="http://schemas.microsoft.com/office/drawing/2014/main" val="2059185491"/>
                    </a:ext>
                  </a:extLst>
                </a:gridCol>
              </a:tblGrid>
              <a:tr h="452902">
                <a:tc gridSpan="2">
                  <a:txBody>
                    <a:bodyPr/>
                    <a:lstStyle/>
                    <a:p>
                      <a:pPr marL="0" marR="0" algn="ctr">
                        <a:spcBef>
                          <a:spcPts val="0"/>
                        </a:spcBef>
                        <a:spcAft>
                          <a:spcPts val="0"/>
                        </a:spcAft>
                      </a:pPr>
                      <a:r>
                        <a:rPr lang="en-US" sz="2000" dirty="0">
                          <a:effectLst/>
                        </a:rPr>
                        <a:t>TOPIC</a:t>
                      </a:r>
                      <a:endParaRPr lang="en-US" sz="3200" dirty="0">
                        <a:effectLst/>
                        <a:latin typeface="Calibri" panose="020F0502020204030204" pitchFamily="34" charset="0"/>
                        <a:ea typeface="Calibri" panose="020F0502020204030204" pitchFamily="34" charset="0"/>
                      </a:endParaRPr>
                    </a:p>
                  </a:txBody>
                  <a:tcPr marL="9525" marR="9525" marT="9525" marB="9525"/>
                </a:tc>
                <a:tc hMerge="1">
                  <a:txBody>
                    <a:bodyPr/>
                    <a:lstStyle/>
                    <a:p>
                      <a:endParaRPr lang="en-US"/>
                    </a:p>
                  </a:txBody>
                  <a:tcPr/>
                </a:tc>
                <a:tc>
                  <a:txBody>
                    <a:bodyPr/>
                    <a:lstStyle/>
                    <a:p>
                      <a:pPr marL="0" marR="0" algn="ctr">
                        <a:spcBef>
                          <a:spcPts val="0"/>
                        </a:spcBef>
                        <a:spcAft>
                          <a:spcPts val="0"/>
                        </a:spcAft>
                      </a:pPr>
                      <a:r>
                        <a:rPr lang="en-US" sz="2000">
                          <a:effectLst/>
                        </a:rPr>
                        <a:t>LEAD(S)</a:t>
                      </a:r>
                      <a:endParaRPr lang="en-US" sz="3200">
                        <a:effectLst/>
                        <a:latin typeface="Calibri" panose="020F0502020204030204" pitchFamily="34" charset="0"/>
                        <a:ea typeface="Calibri" panose="020F0502020204030204" pitchFamily="34" charset="0"/>
                      </a:endParaRPr>
                    </a:p>
                  </a:txBody>
                  <a:tcPr marL="76200" marR="76200" marT="0" marB="0"/>
                </a:tc>
                <a:tc>
                  <a:txBody>
                    <a:bodyPr/>
                    <a:lstStyle/>
                    <a:p>
                      <a:pPr marL="0" marR="0" algn="ctr">
                        <a:spcBef>
                          <a:spcPts val="0"/>
                        </a:spcBef>
                        <a:spcAft>
                          <a:spcPts val="0"/>
                        </a:spcAft>
                      </a:pPr>
                      <a:r>
                        <a:rPr lang="en-US" sz="2000">
                          <a:effectLst/>
                        </a:rPr>
                        <a:t>TIME (ET)</a:t>
                      </a:r>
                      <a:endParaRPr lang="en-US" sz="3200">
                        <a:effectLst/>
                        <a:latin typeface="Calibri" panose="020F0502020204030204" pitchFamily="34" charset="0"/>
                        <a:ea typeface="Calibri" panose="020F0502020204030204" pitchFamily="34" charset="0"/>
                      </a:endParaRPr>
                    </a:p>
                  </a:txBody>
                  <a:tcPr marL="76200" marR="76200" marT="0" marB="0"/>
                </a:tc>
                <a:extLst>
                  <a:ext uri="{0D108BD9-81ED-4DB2-BD59-A6C34878D82A}">
                    <a16:rowId xmlns:a16="http://schemas.microsoft.com/office/drawing/2014/main" val="76236508"/>
                  </a:ext>
                </a:extLst>
              </a:tr>
              <a:tr h="1009420">
                <a:tc>
                  <a:txBody>
                    <a:bodyPr/>
                    <a:lstStyle/>
                    <a:p>
                      <a:pPr marL="0" marR="0" algn="ctr">
                        <a:spcBef>
                          <a:spcPts val="0"/>
                        </a:spcBef>
                        <a:spcAft>
                          <a:spcPts val="0"/>
                        </a:spcAft>
                      </a:pPr>
                      <a:r>
                        <a:rPr lang="en-US" sz="2000">
                          <a:effectLst/>
                        </a:rPr>
                        <a:t>1</a:t>
                      </a:r>
                      <a:endParaRPr lang="en-US" sz="3200">
                        <a:effectLst/>
                        <a:latin typeface="Calibri" panose="020F0502020204030204" pitchFamily="34" charset="0"/>
                        <a:ea typeface="Calibri" panose="020F0502020204030204" pitchFamily="34" charset="0"/>
                      </a:endParaRPr>
                    </a:p>
                  </a:txBody>
                  <a:tcPr marL="9525" marR="9525" marT="9525" marB="9525"/>
                </a:tc>
                <a:tc>
                  <a:txBody>
                    <a:bodyPr/>
                    <a:lstStyle/>
                    <a:p>
                      <a:pPr marL="0" marR="0">
                        <a:spcBef>
                          <a:spcPts val="0"/>
                        </a:spcBef>
                        <a:spcAft>
                          <a:spcPts val="0"/>
                        </a:spcAft>
                      </a:pPr>
                      <a:r>
                        <a:rPr lang="en-US" sz="2000" dirty="0">
                          <a:effectLst/>
                          <a:latin typeface="+mn-lt"/>
                        </a:rPr>
                        <a:t>Roll Call &amp; Welcome</a:t>
                      </a:r>
                      <a:endParaRPr lang="en-US" sz="20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2000" dirty="0">
                          <a:effectLst/>
                          <a:latin typeface="+mn-lt"/>
                        </a:rPr>
                        <a:t>Maria Michaels </a:t>
                      </a:r>
                    </a:p>
                    <a:p>
                      <a:pPr marL="0" marR="0">
                        <a:spcBef>
                          <a:spcPts val="0"/>
                        </a:spcBef>
                        <a:spcAft>
                          <a:spcPts val="0"/>
                        </a:spcAft>
                      </a:pPr>
                      <a:r>
                        <a:rPr lang="en-US" sz="2000" dirty="0">
                          <a:effectLst/>
                          <a:latin typeface="+mn-lt"/>
                        </a:rPr>
                        <a:t>TEP Co-Chairs:</a:t>
                      </a:r>
                    </a:p>
                    <a:p>
                      <a:pPr marL="0" marR="0">
                        <a:spcBef>
                          <a:spcPts val="0"/>
                        </a:spcBef>
                        <a:spcAft>
                          <a:spcPts val="0"/>
                        </a:spcAft>
                      </a:pPr>
                      <a:r>
                        <a:rPr lang="en-US" sz="2000" dirty="0">
                          <a:effectLst/>
                          <a:latin typeface="+mn-lt"/>
                        </a:rPr>
                        <a:t>Bill Lober/ John Loonsk</a:t>
                      </a:r>
                      <a:endParaRPr lang="en-US" sz="20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2000" dirty="0">
                          <a:effectLst/>
                          <a:latin typeface="+mn-lt"/>
                        </a:rPr>
                        <a:t>3:00 – 3:05</a:t>
                      </a:r>
                      <a:endParaRPr lang="en-US" sz="20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2916790626"/>
                  </a:ext>
                </a:extLst>
              </a:tr>
              <a:tr h="675256">
                <a:tc>
                  <a:txBody>
                    <a:bodyPr/>
                    <a:lstStyle/>
                    <a:p>
                      <a:pPr marL="0" marR="0" algn="ctr">
                        <a:spcBef>
                          <a:spcPts val="0"/>
                        </a:spcBef>
                        <a:spcAft>
                          <a:spcPts val="0"/>
                        </a:spcAft>
                      </a:pPr>
                      <a:r>
                        <a:rPr lang="en-US" sz="2000" dirty="0">
                          <a:effectLst/>
                        </a:rPr>
                        <a:t>2</a:t>
                      </a:r>
                      <a:endParaRPr lang="en-US" sz="3200" dirty="0">
                        <a:effectLst/>
                        <a:latin typeface="Calibri" panose="020F0502020204030204" pitchFamily="34" charset="0"/>
                        <a:ea typeface="Calibri" panose="020F0502020204030204" pitchFamily="34" charset="0"/>
                      </a:endParaRPr>
                    </a:p>
                  </a:txBody>
                  <a:tcPr marL="9525" marR="9525" marT="9525" marB="9525"/>
                </a:tc>
                <a:tc>
                  <a:txBody>
                    <a:bodyPr/>
                    <a:lstStyle/>
                    <a:p>
                      <a:pPr marL="0" marR="0">
                        <a:spcBef>
                          <a:spcPts val="0"/>
                        </a:spcBef>
                        <a:spcAft>
                          <a:spcPts val="0"/>
                        </a:spcAft>
                      </a:pPr>
                      <a:r>
                        <a:rPr lang="en-US" sz="2000" dirty="0">
                          <a:effectLst/>
                          <a:latin typeface="+mn-lt"/>
                          <a:ea typeface="Calibri" panose="020F0502020204030204" pitchFamily="34" charset="0"/>
                        </a:rPr>
                        <a:t>HL7 Balloting </a:t>
                      </a:r>
                    </a:p>
                  </a:txBody>
                  <a:tcPr marL="76200" marR="76200" marT="0" marB="0"/>
                </a:tc>
                <a:tc>
                  <a:txBody>
                    <a:bodyPr/>
                    <a:lstStyle/>
                    <a:p>
                      <a:pPr marL="0" marR="0">
                        <a:spcBef>
                          <a:spcPts val="0"/>
                        </a:spcBef>
                        <a:spcAft>
                          <a:spcPts val="0"/>
                        </a:spcAft>
                      </a:pPr>
                      <a:r>
                        <a:rPr lang="en-US" sz="2000" dirty="0">
                          <a:effectLst/>
                          <a:latin typeface="+mn-lt"/>
                          <a:ea typeface="Calibri" panose="020F0502020204030204" pitchFamily="34" charset="0"/>
                        </a:rPr>
                        <a:t>Jamie Parker</a:t>
                      </a:r>
                    </a:p>
                    <a:p>
                      <a:pPr marL="0" marR="0">
                        <a:spcBef>
                          <a:spcPts val="0"/>
                        </a:spcBef>
                        <a:spcAft>
                          <a:spcPts val="0"/>
                        </a:spcAft>
                      </a:pPr>
                      <a:r>
                        <a:rPr lang="en-US" sz="2000" dirty="0">
                          <a:effectLst/>
                          <a:latin typeface="+mn-lt"/>
                          <a:ea typeface="Calibri" panose="020F0502020204030204" pitchFamily="34" charset="0"/>
                        </a:rPr>
                        <a:t>Nagesh “Dragon” Bashyam</a:t>
                      </a:r>
                    </a:p>
                    <a:p>
                      <a:pPr marL="0" marR="0">
                        <a:spcBef>
                          <a:spcPts val="0"/>
                        </a:spcBef>
                        <a:spcAft>
                          <a:spcPts val="0"/>
                        </a:spcAft>
                      </a:pPr>
                      <a:r>
                        <a:rPr lang="en-US" sz="2000" dirty="0">
                          <a:effectLst/>
                          <a:latin typeface="+mn-lt"/>
                          <a:ea typeface="Calibri" panose="020F0502020204030204" pitchFamily="34" charset="0"/>
                        </a:rPr>
                        <a:t>Brett Marquard</a:t>
                      </a:r>
                    </a:p>
                  </a:txBody>
                  <a:tcPr marL="76200" marR="76200" marT="0" marB="0"/>
                </a:tc>
                <a:tc>
                  <a:txBody>
                    <a:bodyPr/>
                    <a:lstStyle/>
                    <a:p>
                      <a:pPr marL="0" marR="0" algn="ctr">
                        <a:spcBef>
                          <a:spcPts val="0"/>
                        </a:spcBef>
                        <a:spcAft>
                          <a:spcPts val="0"/>
                        </a:spcAft>
                      </a:pPr>
                      <a:r>
                        <a:rPr lang="en-US" sz="2000" dirty="0">
                          <a:effectLst/>
                          <a:latin typeface="+mn-lt"/>
                        </a:rPr>
                        <a:t>3:05 – 3:15</a:t>
                      </a:r>
                      <a:endParaRPr lang="en-US" sz="20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1176444125"/>
                  </a:ext>
                </a:extLst>
              </a:tr>
              <a:tr h="346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n-lt"/>
                          <a:ea typeface="+mn-ea"/>
                          <a:cs typeface="+mn-cs"/>
                        </a:rPr>
                        <a:t>3</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0" marR="0" algn="ctr">
                        <a:spcBef>
                          <a:spcPts val="0"/>
                        </a:spcBef>
                        <a:spcAft>
                          <a:spcPts val="0"/>
                        </a:spcAft>
                      </a:pPr>
                      <a:endParaRPr lang="en-US" sz="3200" dirty="0">
                        <a:effectLst/>
                        <a:latin typeface="Calibri" panose="020F0502020204030204" pitchFamily="34" charset="0"/>
                        <a:ea typeface="Calibri" panose="020F0502020204030204" pitchFamily="34" charset="0"/>
                      </a:endParaRPr>
                    </a:p>
                  </a:txBody>
                  <a:tcPr marL="9525" marR="9525" marT="9525" marB="95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mn-lt"/>
                          <a:ea typeface="Calibri" panose="020F0502020204030204" pitchFamily="34" charset="0"/>
                        </a:rPr>
                        <a:t>Transitioning to Technical WGs</a:t>
                      </a:r>
                    </a:p>
                    <a:p>
                      <a:pPr marL="0" marR="0">
                        <a:spcBef>
                          <a:spcPts val="0"/>
                        </a:spcBef>
                        <a:spcAft>
                          <a:spcPts val="0"/>
                        </a:spcAft>
                      </a:pPr>
                      <a:endParaRPr lang="en-US" sz="20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2000" dirty="0">
                          <a:effectLst/>
                          <a:latin typeface="+mn-lt"/>
                          <a:ea typeface="Calibri" panose="020F0502020204030204" pitchFamily="34" charset="0"/>
                        </a:rPr>
                        <a:t>Maria Michaels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mn-lt"/>
                        </a:rPr>
                        <a:t>Bill Lober/ John Loonsk</a:t>
                      </a:r>
                      <a:endParaRPr lang="en-US" sz="20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2000" dirty="0">
                          <a:effectLst/>
                          <a:latin typeface="+mn-lt"/>
                          <a:ea typeface="Calibri" panose="020F0502020204030204" pitchFamily="34" charset="0"/>
                        </a:rPr>
                        <a:t>3:15 – 3:55</a:t>
                      </a:r>
                    </a:p>
                  </a:txBody>
                  <a:tcPr marL="76200" marR="76200" marT="0" marB="0"/>
                </a:tc>
                <a:extLst>
                  <a:ext uri="{0D108BD9-81ED-4DB2-BD59-A6C34878D82A}">
                    <a16:rowId xmlns:a16="http://schemas.microsoft.com/office/drawing/2014/main" val="1366968751"/>
                  </a:ext>
                </a:extLst>
              </a:tr>
              <a:tr h="734437">
                <a:tc>
                  <a:txBody>
                    <a:bodyPr/>
                    <a:lstStyle/>
                    <a:p>
                      <a:pPr marL="0" marR="0" algn="ctr">
                        <a:spcBef>
                          <a:spcPts val="0"/>
                        </a:spcBef>
                        <a:spcAft>
                          <a:spcPts val="0"/>
                        </a:spcAft>
                      </a:pPr>
                      <a:r>
                        <a:rPr lang="en-US" sz="2000" dirty="0">
                          <a:effectLst/>
                        </a:rPr>
                        <a:t>4</a:t>
                      </a:r>
                      <a:endParaRPr lang="en-US" sz="3200" dirty="0">
                        <a:effectLst/>
                        <a:latin typeface="Calibri" panose="020F0502020204030204" pitchFamily="34" charset="0"/>
                        <a:ea typeface="Calibri" panose="020F0502020204030204" pitchFamily="34" charset="0"/>
                      </a:endParaRPr>
                    </a:p>
                  </a:txBody>
                  <a:tcPr marL="9525" marR="9525" marT="9525" marB="9525"/>
                </a:tc>
                <a:tc>
                  <a:txBody>
                    <a:bodyPr/>
                    <a:lstStyle/>
                    <a:p>
                      <a:pPr marL="0" marR="0">
                        <a:spcBef>
                          <a:spcPts val="0"/>
                        </a:spcBef>
                        <a:spcAft>
                          <a:spcPts val="0"/>
                        </a:spcAft>
                      </a:pPr>
                      <a:r>
                        <a:rPr lang="en-US" sz="2000" dirty="0">
                          <a:effectLst/>
                          <a:latin typeface="+mn-lt"/>
                        </a:rPr>
                        <a:t>Summary/ Q&amp;A, Action Items, Announcements</a:t>
                      </a:r>
                    </a:p>
                    <a:p>
                      <a:pPr marL="0" marR="0">
                        <a:spcBef>
                          <a:spcPts val="0"/>
                        </a:spcBef>
                        <a:spcAft>
                          <a:spcPts val="0"/>
                        </a:spcAft>
                      </a:pPr>
                      <a:r>
                        <a:rPr lang="en-US" sz="2000" dirty="0">
                          <a:effectLst/>
                          <a:latin typeface="+mn-lt"/>
                        </a:rPr>
                        <a:t>Next Meeting – April 21, 2020</a:t>
                      </a:r>
                      <a:endParaRPr lang="en-US" sz="20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2000" dirty="0">
                          <a:effectLst/>
                          <a:latin typeface="+mn-lt"/>
                        </a:rPr>
                        <a:t>Bill Lober/ John Loonsk, </a:t>
                      </a:r>
                      <a:r>
                        <a:rPr lang="en-US" sz="2000" dirty="0" err="1">
                          <a:effectLst/>
                          <a:latin typeface="+mn-lt"/>
                        </a:rPr>
                        <a:t>MedMorph</a:t>
                      </a:r>
                      <a:r>
                        <a:rPr lang="en-US" sz="2000" dirty="0">
                          <a:effectLst/>
                          <a:latin typeface="+mn-lt"/>
                        </a:rPr>
                        <a:t> Project Team</a:t>
                      </a:r>
                      <a:endParaRPr lang="en-US" sz="20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2000" dirty="0">
                          <a:effectLst/>
                          <a:latin typeface="+mn-lt"/>
                        </a:rPr>
                        <a:t>3:55 – 4:00</a:t>
                      </a:r>
                      <a:endParaRPr lang="en-US" sz="20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1672933524"/>
                  </a:ext>
                </a:extLst>
              </a:tr>
            </a:tbl>
          </a:graphicData>
        </a:graphic>
      </p:graphicFrame>
      <p:sp>
        <p:nvSpPr>
          <p:cNvPr id="6" name="Title 4">
            <a:extLst>
              <a:ext uri="{FF2B5EF4-FFF2-40B4-BE49-F238E27FC236}">
                <a16:creationId xmlns:a16="http://schemas.microsoft.com/office/drawing/2014/main" id="{271EC2C5-B78C-4875-A70A-44F2C3EB30B5}"/>
              </a:ext>
            </a:extLst>
          </p:cNvPr>
          <p:cNvSpPr txBox="1">
            <a:spLocks/>
          </p:cNvSpPr>
          <p:nvPr/>
        </p:nvSpPr>
        <p:spPr>
          <a:xfrm>
            <a:off x="639418" y="291369"/>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a:solidFill>
                  <a:srgbClr val="0070C0"/>
                </a:solidFill>
                <a:latin typeface="+mn-lt"/>
              </a:rPr>
              <a:t>MedMorph</a:t>
            </a:r>
            <a:r>
              <a:rPr lang="en-US" sz="4000" b="1" dirty="0">
                <a:solidFill>
                  <a:srgbClr val="0070C0"/>
                </a:solidFill>
                <a:latin typeface="+mn-lt"/>
              </a:rPr>
              <a:t> TEP Meeting – 3/17/2020</a:t>
            </a:r>
          </a:p>
        </p:txBody>
      </p:sp>
    </p:spTree>
    <p:extLst>
      <p:ext uri="{BB962C8B-B14F-4D97-AF65-F5344CB8AC3E}">
        <p14:creationId xmlns:p14="http://schemas.microsoft.com/office/powerpoint/2010/main" val="183641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5C3C-384A-4176-9E11-1F29A0E6102E}"/>
              </a:ext>
            </a:extLst>
          </p:cNvPr>
          <p:cNvSpPr>
            <a:spLocks noGrp="1"/>
          </p:cNvSpPr>
          <p:nvPr>
            <p:ph type="title"/>
          </p:nvPr>
        </p:nvSpPr>
        <p:spPr>
          <a:xfrm>
            <a:off x="838200" y="2436521"/>
            <a:ext cx="10515600" cy="1325563"/>
          </a:xfrm>
        </p:spPr>
        <p:txBody>
          <a:bodyPr/>
          <a:lstStyle/>
          <a:p>
            <a:pPr algn="ctr"/>
            <a:r>
              <a:rPr lang="en-US" dirty="0">
                <a:ea typeface="Calibri" panose="020F0502020204030204" pitchFamily="34" charset="0"/>
              </a:rPr>
              <a:t>HL7 Ballot Update</a:t>
            </a:r>
            <a:endParaRPr lang="en-US" dirty="0"/>
          </a:p>
        </p:txBody>
      </p:sp>
    </p:spTree>
    <p:extLst>
      <p:ext uri="{BB962C8B-B14F-4D97-AF65-F5344CB8AC3E}">
        <p14:creationId xmlns:p14="http://schemas.microsoft.com/office/powerpoint/2010/main" val="41001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D76B2F-D871-443A-9A96-104968994EE6}"/>
              </a:ext>
            </a:extLst>
          </p:cNvPr>
          <p:cNvSpPr txBox="1"/>
          <p:nvPr/>
        </p:nvSpPr>
        <p:spPr>
          <a:xfrm>
            <a:off x="2524292" y="15417"/>
            <a:ext cx="7143417" cy="717929"/>
          </a:xfrm>
          <a:prstGeom prst="rect">
            <a:avLst/>
          </a:prstGeom>
          <a:noFill/>
        </p:spPr>
        <p:txBody>
          <a:bodyPr wrap="square" lIns="101387" tIns="50693" rIns="101387" bIns="50693" rtlCol="0">
            <a:spAutoFit/>
          </a:bodyPr>
          <a:lstStyle/>
          <a:p>
            <a:pPr algn="ctr"/>
            <a:r>
              <a:rPr lang="en-US" sz="4000" b="1" dirty="0">
                <a:solidFill>
                  <a:srgbClr val="0070C0"/>
                </a:solidFill>
              </a:rPr>
              <a:t>HL7® FHIR® Balloting Process</a:t>
            </a:r>
          </a:p>
        </p:txBody>
      </p:sp>
      <p:sp>
        <p:nvSpPr>
          <p:cNvPr id="5" name="Oval 4">
            <a:extLst>
              <a:ext uri="{FF2B5EF4-FFF2-40B4-BE49-F238E27FC236}">
                <a16:creationId xmlns:a16="http://schemas.microsoft.com/office/drawing/2014/main" id="{734C8039-1B9E-4681-8838-8F4F1E994A89}"/>
              </a:ext>
            </a:extLst>
          </p:cNvPr>
          <p:cNvSpPr/>
          <p:nvPr/>
        </p:nvSpPr>
        <p:spPr>
          <a:xfrm>
            <a:off x="995541" y="976041"/>
            <a:ext cx="2320039" cy="1298169"/>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69" dirty="0">
                <a:solidFill>
                  <a:schemeClr val="bg1"/>
                </a:solidFill>
              </a:rPr>
              <a:t>Submit Project Scope Statement (PSS)  to Sponsoring Work Groups (WGs) for Approvals</a:t>
            </a:r>
          </a:p>
        </p:txBody>
      </p:sp>
      <p:sp>
        <p:nvSpPr>
          <p:cNvPr id="6" name="Oval 5">
            <a:extLst>
              <a:ext uri="{FF2B5EF4-FFF2-40B4-BE49-F238E27FC236}">
                <a16:creationId xmlns:a16="http://schemas.microsoft.com/office/drawing/2014/main" id="{43D3A736-A8B4-49CC-821B-C1AF3CCE4F8E}"/>
              </a:ext>
            </a:extLst>
          </p:cNvPr>
          <p:cNvSpPr/>
          <p:nvPr/>
        </p:nvSpPr>
        <p:spPr>
          <a:xfrm>
            <a:off x="3573028" y="976041"/>
            <a:ext cx="2320039" cy="1298169"/>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69" dirty="0">
                <a:solidFill>
                  <a:schemeClr val="bg1"/>
                </a:solidFill>
              </a:rPr>
              <a:t>Reviews by US-Realm, </a:t>
            </a:r>
          </a:p>
          <a:p>
            <a:pPr algn="ctr"/>
            <a:r>
              <a:rPr lang="en-US" sz="1269" dirty="0">
                <a:solidFill>
                  <a:schemeClr val="bg1"/>
                </a:solidFill>
              </a:rPr>
              <a:t>FHIR-Infrastructure, FHIR Mgt.  Group,</a:t>
            </a:r>
          </a:p>
          <a:p>
            <a:pPr algn="ctr"/>
            <a:r>
              <a:rPr lang="en-US" sz="1269" dirty="0">
                <a:solidFill>
                  <a:schemeClr val="bg1"/>
                </a:solidFill>
              </a:rPr>
              <a:t>Technical Steering Committee</a:t>
            </a:r>
          </a:p>
        </p:txBody>
      </p:sp>
      <p:sp>
        <p:nvSpPr>
          <p:cNvPr id="7" name="Oval 6">
            <a:extLst>
              <a:ext uri="{FF2B5EF4-FFF2-40B4-BE49-F238E27FC236}">
                <a16:creationId xmlns:a16="http://schemas.microsoft.com/office/drawing/2014/main" id="{F11BC5F0-ABD8-4D7E-A822-0A12EB3426DC}"/>
              </a:ext>
            </a:extLst>
          </p:cNvPr>
          <p:cNvSpPr/>
          <p:nvPr/>
        </p:nvSpPr>
        <p:spPr>
          <a:xfrm>
            <a:off x="6150515" y="976040"/>
            <a:ext cx="2320039" cy="1298169"/>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69" dirty="0">
                <a:solidFill>
                  <a:schemeClr val="bg1"/>
                </a:solidFill>
              </a:rPr>
              <a:t>Develop substantively complete content for Implementation Guide (IG)</a:t>
            </a:r>
          </a:p>
        </p:txBody>
      </p:sp>
      <p:sp>
        <p:nvSpPr>
          <p:cNvPr id="8" name="Oval 7">
            <a:extLst>
              <a:ext uri="{FF2B5EF4-FFF2-40B4-BE49-F238E27FC236}">
                <a16:creationId xmlns:a16="http://schemas.microsoft.com/office/drawing/2014/main" id="{CE3E01D0-DB29-4E2A-BE16-9D2A5BEFDF8A}"/>
              </a:ext>
            </a:extLst>
          </p:cNvPr>
          <p:cNvSpPr/>
          <p:nvPr/>
        </p:nvSpPr>
        <p:spPr>
          <a:xfrm>
            <a:off x="8728002" y="976039"/>
            <a:ext cx="2320039" cy="1298169"/>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69" dirty="0">
                <a:solidFill>
                  <a:schemeClr val="bg1"/>
                </a:solidFill>
              </a:rPr>
              <a:t>Testing of IG at HL7 Sanctioned Events</a:t>
            </a:r>
          </a:p>
        </p:txBody>
      </p:sp>
      <p:sp>
        <p:nvSpPr>
          <p:cNvPr id="9" name="Oval 8">
            <a:extLst>
              <a:ext uri="{FF2B5EF4-FFF2-40B4-BE49-F238E27FC236}">
                <a16:creationId xmlns:a16="http://schemas.microsoft.com/office/drawing/2014/main" id="{45B7A2D0-F2DC-4D23-A825-D8C4D337881C}"/>
              </a:ext>
            </a:extLst>
          </p:cNvPr>
          <p:cNvSpPr/>
          <p:nvPr/>
        </p:nvSpPr>
        <p:spPr>
          <a:xfrm>
            <a:off x="995541" y="2869097"/>
            <a:ext cx="2320039" cy="1298169"/>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69" dirty="0">
                <a:solidFill>
                  <a:schemeClr val="bg1"/>
                </a:solidFill>
              </a:rPr>
              <a:t>Voting on Ballot (3 cycles/year - January, May, September)</a:t>
            </a:r>
          </a:p>
        </p:txBody>
      </p:sp>
      <p:sp>
        <p:nvSpPr>
          <p:cNvPr id="10" name="Oval 9">
            <a:extLst>
              <a:ext uri="{FF2B5EF4-FFF2-40B4-BE49-F238E27FC236}">
                <a16:creationId xmlns:a16="http://schemas.microsoft.com/office/drawing/2014/main" id="{A1856066-6A1C-48C1-82C5-08D556FD6483}"/>
              </a:ext>
            </a:extLst>
          </p:cNvPr>
          <p:cNvSpPr/>
          <p:nvPr/>
        </p:nvSpPr>
        <p:spPr>
          <a:xfrm>
            <a:off x="3573028" y="2869097"/>
            <a:ext cx="2320039" cy="1298169"/>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69" dirty="0">
                <a:solidFill>
                  <a:schemeClr val="bg1"/>
                </a:solidFill>
              </a:rPr>
              <a:t>Submit Implementation Guide Content for Ballot</a:t>
            </a:r>
          </a:p>
        </p:txBody>
      </p:sp>
      <p:sp>
        <p:nvSpPr>
          <p:cNvPr id="11" name="Oval 10">
            <a:extLst>
              <a:ext uri="{FF2B5EF4-FFF2-40B4-BE49-F238E27FC236}">
                <a16:creationId xmlns:a16="http://schemas.microsoft.com/office/drawing/2014/main" id="{44F11AA6-F5C3-4D9B-AABF-5398D88D8F1D}"/>
              </a:ext>
            </a:extLst>
          </p:cNvPr>
          <p:cNvSpPr/>
          <p:nvPr/>
        </p:nvSpPr>
        <p:spPr>
          <a:xfrm>
            <a:off x="6150515" y="2869097"/>
            <a:ext cx="2320039" cy="1298169"/>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69" dirty="0">
                <a:solidFill>
                  <a:schemeClr val="bg1"/>
                </a:solidFill>
              </a:rPr>
              <a:t>Finalize Implementation Guide Content</a:t>
            </a:r>
          </a:p>
        </p:txBody>
      </p:sp>
      <p:sp>
        <p:nvSpPr>
          <p:cNvPr id="12" name="Oval 11">
            <a:extLst>
              <a:ext uri="{FF2B5EF4-FFF2-40B4-BE49-F238E27FC236}">
                <a16:creationId xmlns:a16="http://schemas.microsoft.com/office/drawing/2014/main" id="{AB60FE3C-28F8-466F-A897-825B40EC32B2}"/>
              </a:ext>
            </a:extLst>
          </p:cNvPr>
          <p:cNvSpPr/>
          <p:nvPr/>
        </p:nvSpPr>
        <p:spPr>
          <a:xfrm>
            <a:off x="8728002" y="2869096"/>
            <a:ext cx="2320039" cy="1298169"/>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69" dirty="0">
                <a:solidFill>
                  <a:schemeClr val="bg1"/>
                </a:solidFill>
              </a:rPr>
              <a:t>Submit Notification of Intent to Ballot (NIB)</a:t>
            </a:r>
          </a:p>
        </p:txBody>
      </p:sp>
      <p:sp>
        <p:nvSpPr>
          <p:cNvPr id="13" name="Oval 12">
            <a:extLst>
              <a:ext uri="{FF2B5EF4-FFF2-40B4-BE49-F238E27FC236}">
                <a16:creationId xmlns:a16="http://schemas.microsoft.com/office/drawing/2014/main" id="{27BFB58F-D3A0-491E-803D-8A76043EEE6B}"/>
              </a:ext>
            </a:extLst>
          </p:cNvPr>
          <p:cNvSpPr/>
          <p:nvPr/>
        </p:nvSpPr>
        <p:spPr>
          <a:xfrm>
            <a:off x="995541" y="4762154"/>
            <a:ext cx="2320039" cy="1298169"/>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69" dirty="0">
                <a:solidFill>
                  <a:schemeClr val="bg1"/>
                </a:solidFill>
              </a:rPr>
              <a:t>Complete Ballot Reconciliation and IG Updates</a:t>
            </a:r>
          </a:p>
        </p:txBody>
      </p:sp>
      <p:sp>
        <p:nvSpPr>
          <p:cNvPr id="14" name="Oval 13">
            <a:extLst>
              <a:ext uri="{FF2B5EF4-FFF2-40B4-BE49-F238E27FC236}">
                <a16:creationId xmlns:a16="http://schemas.microsoft.com/office/drawing/2014/main" id="{7BAF0A34-1572-48CC-A030-0AE251B79D87}"/>
              </a:ext>
            </a:extLst>
          </p:cNvPr>
          <p:cNvSpPr/>
          <p:nvPr/>
        </p:nvSpPr>
        <p:spPr>
          <a:xfrm>
            <a:off x="3573028" y="4762154"/>
            <a:ext cx="2320039" cy="1298169"/>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69" dirty="0">
                <a:solidFill>
                  <a:schemeClr val="bg1"/>
                </a:solidFill>
              </a:rPr>
              <a:t>Submit Publication Checklist and Publication Request</a:t>
            </a:r>
          </a:p>
        </p:txBody>
      </p:sp>
      <p:sp>
        <p:nvSpPr>
          <p:cNvPr id="15" name="Oval 14">
            <a:extLst>
              <a:ext uri="{FF2B5EF4-FFF2-40B4-BE49-F238E27FC236}">
                <a16:creationId xmlns:a16="http://schemas.microsoft.com/office/drawing/2014/main" id="{44AA26FB-963C-499D-8C93-5DC0A57ABC53}"/>
              </a:ext>
            </a:extLst>
          </p:cNvPr>
          <p:cNvSpPr/>
          <p:nvPr/>
        </p:nvSpPr>
        <p:spPr>
          <a:xfrm>
            <a:off x="6150515" y="4762154"/>
            <a:ext cx="2320039" cy="1298169"/>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69" dirty="0">
                <a:solidFill>
                  <a:schemeClr val="bg1"/>
                </a:solidFill>
              </a:rPr>
              <a:t>Publish IG as Standard for Trial Use (STU)</a:t>
            </a:r>
          </a:p>
        </p:txBody>
      </p:sp>
      <p:cxnSp>
        <p:nvCxnSpPr>
          <p:cNvPr id="34" name="Straight Arrow Connector 33">
            <a:extLst>
              <a:ext uri="{FF2B5EF4-FFF2-40B4-BE49-F238E27FC236}">
                <a16:creationId xmlns:a16="http://schemas.microsoft.com/office/drawing/2014/main" id="{CACABC77-9892-DD43-ADB9-F7336947834F}"/>
              </a:ext>
            </a:extLst>
          </p:cNvPr>
          <p:cNvCxnSpPr>
            <a:stCxn id="5" idx="6"/>
            <a:endCxn id="6" idx="2"/>
          </p:cNvCxnSpPr>
          <p:nvPr/>
        </p:nvCxnSpPr>
        <p:spPr>
          <a:xfrm>
            <a:off x="3315580" y="1625125"/>
            <a:ext cx="257448" cy="0"/>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C8BF0BA-9C38-0347-8FA5-13D5F5064834}"/>
              </a:ext>
            </a:extLst>
          </p:cNvPr>
          <p:cNvCxnSpPr>
            <a:cxnSpLocks/>
          </p:cNvCxnSpPr>
          <p:nvPr/>
        </p:nvCxnSpPr>
        <p:spPr>
          <a:xfrm>
            <a:off x="5893067" y="1617585"/>
            <a:ext cx="257448" cy="0"/>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466E4DFF-F8E8-F449-85DB-20968481EFB2}"/>
              </a:ext>
            </a:extLst>
          </p:cNvPr>
          <p:cNvCxnSpPr>
            <a:cxnSpLocks/>
          </p:cNvCxnSpPr>
          <p:nvPr/>
        </p:nvCxnSpPr>
        <p:spPr>
          <a:xfrm>
            <a:off x="8470554" y="1625123"/>
            <a:ext cx="257448" cy="0"/>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ACDEFCAE-38DD-0B45-956A-ABE764E89D20}"/>
              </a:ext>
            </a:extLst>
          </p:cNvPr>
          <p:cNvCxnSpPr>
            <a:cxnSpLocks/>
          </p:cNvCxnSpPr>
          <p:nvPr/>
        </p:nvCxnSpPr>
        <p:spPr>
          <a:xfrm>
            <a:off x="3315580" y="5411237"/>
            <a:ext cx="257448" cy="0"/>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03BFF365-89BA-9C49-A8E1-4334456ADA43}"/>
              </a:ext>
            </a:extLst>
          </p:cNvPr>
          <p:cNvCxnSpPr>
            <a:cxnSpLocks/>
          </p:cNvCxnSpPr>
          <p:nvPr/>
        </p:nvCxnSpPr>
        <p:spPr>
          <a:xfrm>
            <a:off x="5899816" y="5411237"/>
            <a:ext cx="257448" cy="0"/>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D09F666A-A132-4940-9AB2-A50CBFC86485}"/>
              </a:ext>
            </a:extLst>
          </p:cNvPr>
          <p:cNvCxnSpPr>
            <a:cxnSpLocks/>
          </p:cNvCxnSpPr>
          <p:nvPr/>
        </p:nvCxnSpPr>
        <p:spPr>
          <a:xfrm>
            <a:off x="8470554" y="3469309"/>
            <a:ext cx="257448" cy="0"/>
          </a:xfrm>
          <a:prstGeom prst="straightConnector1">
            <a:avLst/>
          </a:prstGeom>
          <a:ln w="508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D998944A-978A-8E4E-93F7-4C6DB622F8B9}"/>
              </a:ext>
            </a:extLst>
          </p:cNvPr>
          <p:cNvCxnSpPr>
            <a:cxnSpLocks/>
          </p:cNvCxnSpPr>
          <p:nvPr/>
        </p:nvCxnSpPr>
        <p:spPr>
          <a:xfrm>
            <a:off x="5901090" y="3525040"/>
            <a:ext cx="257448" cy="0"/>
          </a:xfrm>
          <a:prstGeom prst="straightConnector1">
            <a:avLst/>
          </a:prstGeom>
          <a:ln w="508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86CD6E9B-570A-FB4D-9A3A-7238E356AD9B}"/>
              </a:ext>
            </a:extLst>
          </p:cNvPr>
          <p:cNvCxnSpPr>
            <a:cxnSpLocks/>
          </p:cNvCxnSpPr>
          <p:nvPr/>
        </p:nvCxnSpPr>
        <p:spPr>
          <a:xfrm>
            <a:off x="3315580" y="3531729"/>
            <a:ext cx="257448" cy="0"/>
          </a:xfrm>
          <a:prstGeom prst="straightConnector1">
            <a:avLst/>
          </a:prstGeom>
          <a:ln w="508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F9931A4B-33AC-ED42-94ED-B02AD76075C1}"/>
              </a:ext>
            </a:extLst>
          </p:cNvPr>
          <p:cNvCxnSpPr>
            <a:cxnSpLocks/>
            <a:stCxn id="12" idx="0"/>
            <a:endCxn id="8" idx="4"/>
          </p:cNvCxnSpPr>
          <p:nvPr/>
        </p:nvCxnSpPr>
        <p:spPr>
          <a:xfrm flipV="1">
            <a:off x="9888022" y="2274208"/>
            <a:ext cx="0" cy="594888"/>
          </a:xfrm>
          <a:prstGeom prst="straightConnector1">
            <a:avLst/>
          </a:prstGeom>
          <a:ln w="508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AF75C833-09CC-A54D-9E8C-C5FCEF1473B7}"/>
              </a:ext>
            </a:extLst>
          </p:cNvPr>
          <p:cNvCxnSpPr>
            <a:cxnSpLocks/>
          </p:cNvCxnSpPr>
          <p:nvPr/>
        </p:nvCxnSpPr>
        <p:spPr>
          <a:xfrm flipV="1">
            <a:off x="2161128" y="4167265"/>
            <a:ext cx="0" cy="594888"/>
          </a:xfrm>
          <a:prstGeom prst="straightConnector1">
            <a:avLst/>
          </a:prstGeom>
          <a:ln w="508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40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48E3-ED77-D54E-BA50-4981D04177E7}"/>
              </a:ext>
            </a:extLst>
          </p:cNvPr>
          <p:cNvSpPr>
            <a:spLocks noGrp="1"/>
          </p:cNvSpPr>
          <p:nvPr>
            <p:ph type="title"/>
          </p:nvPr>
        </p:nvSpPr>
        <p:spPr/>
        <p:txBody>
          <a:bodyPr/>
          <a:lstStyle/>
          <a:p>
            <a:r>
              <a:rPr lang="en-US" dirty="0"/>
              <a:t>From Project Scope Statement:</a:t>
            </a:r>
          </a:p>
        </p:txBody>
      </p:sp>
      <p:sp>
        <p:nvSpPr>
          <p:cNvPr id="3" name="Content Placeholder 2">
            <a:extLst>
              <a:ext uri="{FF2B5EF4-FFF2-40B4-BE49-F238E27FC236}">
                <a16:creationId xmlns:a16="http://schemas.microsoft.com/office/drawing/2014/main" id="{9A96AE11-5A99-8E40-9E8D-2655E59F301B}"/>
              </a:ext>
            </a:extLst>
          </p:cNvPr>
          <p:cNvSpPr>
            <a:spLocks noGrp="1"/>
          </p:cNvSpPr>
          <p:nvPr>
            <p:ph idx="1"/>
          </p:nvPr>
        </p:nvSpPr>
        <p:spPr/>
        <p:txBody>
          <a:bodyPr>
            <a:normAutofit/>
          </a:bodyPr>
          <a:lstStyle/>
          <a:p>
            <a:pPr marL="0" indent="0">
              <a:buNone/>
            </a:pPr>
            <a:r>
              <a:rPr lang="en-US" dirty="0"/>
              <a:t>The goal of the MedMorph project is to develop and pilot a scalable and extensible standards-based reference architecture. This reference architecture will enable clinical data exchange with EHR systems and public health systems, specialized registries, national health care survey systems, and research information systems for multiple conditions. Initially, the reference architecture will be outlined using three priority use cases:</a:t>
            </a:r>
          </a:p>
          <a:p>
            <a:pPr lvl="1"/>
            <a:r>
              <a:rPr lang="en-US" dirty="0"/>
              <a:t>Hepatitis C</a:t>
            </a:r>
          </a:p>
          <a:p>
            <a:pPr lvl="1"/>
            <a:r>
              <a:rPr lang="en-US" dirty="0"/>
              <a:t>Cancer</a:t>
            </a:r>
          </a:p>
          <a:p>
            <a:pPr lvl="1"/>
            <a:r>
              <a:rPr lang="en-US" dirty="0"/>
              <a:t>Health Care Surveys</a:t>
            </a:r>
          </a:p>
        </p:txBody>
      </p:sp>
    </p:spTree>
    <p:extLst>
      <p:ext uri="{BB962C8B-B14F-4D97-AF65-F5344CB8AC3E}">
        <p14:creationId xmlns:p14="http://schemas.microsoft.com/office/powerpoint/2010/main" val="897907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1500D-16BE-4A07-94D5-F2A5377FB2A3}"/>
              </a:ext>
            </a:extLst>
          </p:cNvPr>
          <p:cNvSpPr>
            <a:spLocks noGrp="1"/>
          </p:cNvSpPr>
          <p:nvPr>
            <p:ph type="title"/>
          </p:nvPr>
        </p:nvSpPr>
        <p:spPr>
          <a:xfrm>
            <a:off x="838200" y="85207"/>
            <a:ext cx="10515600" cy="731939"/>
          </a:xfrm>
        </p:spPr>
        <p:txBody>
          <a:bodyPr>
            <a:normAutofit/>
          </a:bodyPr>
          <a:lstStyle/>
          <a:p>
            <a:r>
              <a:rPr lang="en-US" sz="4000" dirty="0"/>
              <a:t>HL7 FHIR Reference Architecture Ballot Timeline</a:t>
            </a:r>
          </a:p>
        </p:txBody>
      </p:sp>
      <p:graphicFrame>
        <p:nvGraphicFramePr>
          <p:cNvPr id="7" name="Table 4">
            <a:extLst>
              <a:ext uri="{FF2B5EF4-FFF2-40B4-BE49-F238E27FC236}">
                <a16:creationId xmlns:a16="http://schemas.microsoft.com/office/drawing/2014/main" id="{750AF550-701F-49C4-9E68-09B4648EB01C}"/>
              </a:ext>
            </a:extLst>
          </p:cNvPr>
          <p:cNvGraphicFramePr>
            <a:graphicFrameLocks noGrp="1"/>
          </p:cNvGraphicFramePr>
          <p:nvPr>
            <p:ph idx="1"/>
            <p:extLst>
              <p:ext uri="{D42A27DB-BD31-4B8C-83A1-F6EECF244321}">
                <p14:modId xmlns:p14="http://schemas.microsoft.com/office/powerpoint/2010/main" val="2888325432"/>
              </p:ext>
            </p:extLst>
          </p:nvPr>
        </p:nvGraphicFramePr>
        <p:xfrm>
          <a:off x="403644" y="817146"/>
          <a:ext cx="11384711" cy="5743024"/>
        </p:xfrm>
        <a:graphic>
          <a:graphicData uri="http://schemas.openxmlformats.org/drawingml/2006/table">
            <a:tbl>
              <a:tblPr firstRow="1" bandRow="1">
                <a:tableStyleId>{5C22544A-7EE6-4342-B048-85BDC9FD1C3A}</a:tableStyleId>
              </a:tblPr>
              <a:tblGrid>
                <a:gridCol w="2705515">
                  <a:extLst>
                    <a:ext uri="{9D8B030D-6E8A-4147-A177-3AD203B41FA5}">
                      <a16:colId xmlns:a16="http://schemas.microsoft.com/office/drawing/2014/main" val="112584056"/>
                    </a:ext>
                  </a:extLst>
                </a:gridCol>
                <a:gridCol w="4297699">
                  <a:extLst>
                    <a:ext uri="{9D8B030D-6E8A-4147-A177-3AD203B41FA5}">
                      <a16:colId xmlns:a16="http://schemas.microsoft.com/office/drawing/2014/main" val="1957191507"/>
                    </a:ext>
                  </a:extLst>
                </a:gridCol>
                <a:gridCol w="4381497">
                  <a:extLst>
                    <a:ext uri="{9D8B030D-6E8A-4147-A177-3AD203B41FA5}">
                      <a16:colId xmlns:a16="http://schemas.microsoft.com/office/drawing/2014/main" val="3072109075"/>
                    </a:ext>
                  </a:extLst>
                </a:gridCol>
              </a:tblGrid>
              <a:tr h="395834">
                <a:tc>
                  <a:txBody>
                    <a:bodyPr/>
                    <a:lstStyle/>
                    <a:p>
                      <a:pPr algn="ctr"/>
                      <a:r>
                        <a:rPr lang="en-US" sz="1500" dirty="0"/>
                        <a:t>Date</a:t>
                      </a:r>
                    </a:p>
                  </a:txBody>
                  <a:tcPr marL="68236" marR="68236" marT="34118" marB="34118"/>
                </a:tc>
                <a:tc>
                  <a:txBody>
                    <a:bodyPr/>
                    <a:lstStyle/>
                    <a:p>
                      <a:pPr algn="ctr"/>
                      <a:r>
                        <a:rPr lang="en-US" sz="1500" dirty="0"/>
                        <a:t>Artifact </a:t>
                      </a:r>
                    </a:p>
                  </a:txBody>
                  <a:tcPr marL="68236" marR="68236" marT="34118" marB="34118"/>
                </a:tc>
                <a:tc>
                  <a:txBody>
                    <a:bodyPr/>
                    <a:lstStyle/>
                    <a:p>
                      <a:pPr algn="ctr"/>
                      <a:r>
                        <a:rPr lang="en-US" sz="1500" dirty="0"/>
                        <a:t>Status</a:t>
                      </a:r>
                    </a:p>
                  </a:txBody>
                  <a:tcPr marL="68236" marR="68236" marT="34118" marB="34118"/>
                </a:tc>
                <a:extLst>
                  <a:ext uri="{0D108BD9-81ED-4DB2-BD59-A6C34878D82A}">
                    <a16:rowId xmlns:a16="http://schemas.microsoft.com/office/drawing/2014/main" val="870578944"/>
                  </a:ext>
                </a:extLst>
              </a:tr>
              <a:tr h="376032">
                <a:tc>
                  <a:txBody>
                    <a:bodyPr/>
                    <a:lstStyle/>
                    <a:p>
                      <a:r>
                        <a:rPr lang="en-US" sz="1500" dirty="0"/>
                        <a:t>February 20, 2020</a:t>
                      </a:r>
                    </a:p>
                  </a:txBody>
                  <a:tcPr marL="68236" marR="68236" marT="34118" marB="34118"/>
                </a:tc>
                <a:tc>
                  <a:txBody>
                    <a:bodyPr/>
                    <a:lstStyle/>
                    <a:p>
                      <a:r>
                        <a:rPr lang="en-US" sz="1500" dirty="0"/>
                        <a:t>Draft PSS Presented to the HL7 Supporting WG</a:t>
                      </a:r>
                    </a:p>
                  </a:txBody>
                  <a:tcPr marL="68236" marR="68236" marT="34118" marB="34118"/>
                </a:tc>
                <a:tc>
                  <a:txBody>
                    <a:bodyPr/>
                    <a:lstStyle/>
                    <a:p>
                      <a:r>
                        <a:rPr lang="en-US" sz="1500" dirty="0"/>
                        <a:t>Completed</a:t>
                      </a:r>
                    </a:p>
                  </a:txBody>
                  <a:tcPr marL="68236" marR="68236" marT="34118" marB="34118"/>
                </a:tc>
                <a:extLst>
                  <a:ext uri="{0D108BD9-81ED-4DB2-BD59-A6C34878D82A}">
                    <a16:rowId xmlns:a16="http://schemas.microsoft.com/office/drawing/2014/main" val="2611354358"/>
                  </a:ext>
                </a:extLst>
              </a:tr>
              <a:tr h="841583">
                <a:tc>
                  <a:txBody>
                    <a:bodyPr/>
                    <a:lstStyle/>
                    <a:p>
                      <a:r>
                        <a:rPr lang="en-US" sz="1500" dirty="0"/>
                        <a:t>February 21, 2020</a:t>
                      </a:r>
                    </a:p>
                  </a:txBody>
                  <a:tcPr marL="68236" marR="68236" marT="34118" marB="34118"/>
                </a:tc>
                <a:tc>
                  <a:txBody>
                    <a:bodyPr/>
                    <a:lstStyle/>
                    <a:p>
                      <a:r>
                        <a:rPr lang="en-US" sz="1500" dirty="0"/>
                        <a:t>Submit PSS Scope Statement for September 2020 Ballot Cycle</a:t>
                      </a:r>
                    </a:p>
                  </a:txBody>
                  <a:tcPr marL="68236" marR="68236" marT="34118" marB="34118"/>
                </a:tc>
                <a:tc>
                  <a:txBody>
                    <a:bodyPr/>
                    <a:lstStyle/>
                    <a:p>
                      <a:r>
                        <a:rPr lang="en-US" sz="1500" dirty="0"/>
                        <a:t>Completed</a:t>
                      </a:r>
                    </a:p>
                    <a:p>
                      <a:pPr marL="0" marR="0" lvl="0" indent="0" algn="l" defTabSz="679320" rtl="0" eaLnBrk="1" fontAlgn="auto" latinLnBrk="0" hangingPunct="1">
                        <a:lnSpc>
                          <a:spcPct val="100000"/>
                        </a:lnSpc>
                        <a:spcBef>
                          <a:spcPts val="0"/>
                        </a:spcBef>
                        <a:spcAft>
                          <a:spcPts val="0"/>
                        </a:spcAft>
                        <a:buClrTx/>
                        <a:buSzTx/>
                        <a:buFontTx/>
                        <a:buNone/>
                        <a:tabLst/>
                        <a:defRPr/>
                      </a:pPr>
                      <a:r>
                        <a:rPr lang="en-US" sz="1200" dirty="0">
                          <a:hlinkClick r:id="rId2"/>
                        </a:rPr>
                        <a:t>https://confluence.hl7.org/display/PHWG/Making+EHR+Data+More+Available+for+Research+and+Public+Health+%28MedMorph%29+Reference+Architecture+HL7+FHIR+Implementation+Guide</a:t>
                      </a:r>
                      <a:endParaRPr lang="en-US" sz="1200" dirty="0"/>
                    </a:p>
                  </a:txBody>
                  <a:tcPr marL="68236" marR="68236" marT="34118" marB="34118"/>
                </a:tc>
                <a:extLst>
                  <a:ext uri="{0D108BD9-81ED-4DB2-BD59-A6C34878D82A}">
                    <a16:rowId xmlns:a16="http://schemas.microsoft.com/office/drawing/2014/main" val="3480152535"/>
                  </a:ext>
                </a:extLst>
              </a:tr>
              <a:tr h="558351">
                <a:tc>
                  <a:txBody>
                    <a:bodyPr/>
                    <a:lstStyle/>
                    <a:p>
                      <a:r>
                        <a:rPr lang="en-US" sz="1500" dirty="0"/>
                        <a:t>May 16</a:t>
                      </a:r>
                      <a:r>
                        <a:rPr lang="en-US" sz="1500" baseline="30000" dirty="0"/>
                        <a:t>th</a:t>
                      </a:r>
                      <a:r>
                        <a:rPr lang="en-US" sz="1500" dirty="0"/>
                        <a:t>-17</a:t>
                      </a:r>
                      <a:r>
                        <a:rPr lang="en-US" sz="1500" baseline="30000" dirty="0"/>
                        <a:t>th</a:t>
                      </a:r>
                      <a:endParaRPr lang="en-US" sz="1500" dirty="0"/>
                    </a:p>
                  </a:txBody>
                  <a:tcPr marL="68236" marR="68236" marT="34118" marB="34118"/>
                </a:tc>
                <a:tc>
                  <a:txBody>
                    <a:bodyPr/>
                    <a:lstStyle/>
                    <a:p>
                      <a:r>
                        <a:rPr lang="en-US" sz="1500" dirty="0"/>
                        <a:t>HL7 FHIR Connectathon- San Antonio, TX</a:t>
                      </a:r>
                      <a:r>
                        <a:rPr lang="en-US" sz="1800" dirty="0"/>
                        <a:t> </a:t>
                      </a:r>
                      <a:r>
                        <a:rPr lang="en-US" sz="1200" dirty="0"/>
                        <a:t>(</a:t>
                      </a:r>
                      <a:r>
                        <a:rPr lang="en-US" sz="1200" dirty="0">
                          <a:hlinkClick r:id="rId3"/>
                        </a:rPr>
                        <a:t>https://www.hl7.org/events/working_group_meeting/2020/05/</a:t>
                      </a:r>
                      <a:r>
                        <a:rPr lang="en-US" sz="1200" dirty="0"/>
                        <a:t>)</a:t>
                      </a:r>
                    </a:p>
                  </a:txBody>
                  <a:tcPr marL="68236" marR="68236" marT="34118" marB="34118"/>
                </a:tc>
                <a:tc>
                  <a:txBody>
                    <a:bodyPr/>
                    <a:lstStyle/>
                    <a:p>
                      <a:endParaRPr lang="en-US" sz="1300" dirty="0"/>
                    </a:p>
                  </a:txBody>
                  <a:tcPr marL="68236" marR="68236" marT="34118" marB="34118"/>
                </a:tc>
                <a:extLst>
                  <a:ext uri="{0D108BD9-81ED-4DB2-BD59-A6C34878D82A}">
                    <a16:rowId xmlns:a16="http://schemas.microsoft.com/office/drawing/2014/main" val="3186006335"/>
                  </a:ext>
                </a:extLst>
              </a:tr>
              <a:tr h="558351">
                <a:tc>
                  <a:txBody>
                    <a:bodyPr/>
                    <a:lstStyle/>
                    <a:p>
                      <a:r>
                        <a:rPr lang="en-US" sz="1500" dirty="0"/>
                        <a:t>May 18</a:t>
                      </a:r>
                      <a:r>
                        <a:rPr lang="en-US" sz="1500" baseline="30000" dirty="0"/>
                        <a:t>th</a:t>
                      </a:r>
                      <a:r>
                        <a:rPr lang="en-US" sz="1500" dirty="0"/>
                        <a:t>-22</a:t>
                      </a:r>
                      <a:r>
                        <a:rPr lang="en-US" sz="1500" baseline="30000" dirty="0"/>
                        <a:t>nd</a:t>
                      </a:r>
                      <a:r>
                        <a:rPr lang="en-US" sz="1500" dirty="0"/>
                        <a:t>, 2020</a:t>
                      </a:r>
                    </a:p>
                  </a:txBody>
                  <a:tcPr marL="68236" marR="68236" marT="34118" marB="34118"/>
                </a:tc>
                <a:tc>
                  <a:txBody>
                    <a:bodyPr/>
                    <a:lstStyle/>
                    <a:p>
                      <a:r>
                        <a:rPr lang="en-US" sz="1500" dirty="0"/>
                        <a:t>HL7 Workgroup Meeting - San Antonio, TX </a:t>
                      </a:r>
                      <a:r>
                        <a:rPr lang="en-US" sz="1200" dirty="0"/>
                        <a:t>(</a:t>
                      </a:r>
                      <a:r>
                        <a:rPr lang="en-US" sz="1200" dirty="0">
                          <a:hlinkClick r:id="rId3"/>
                        </a:rPr>
                        <a:t>https://www.hl7.org/events/working_group_meeting/2020/05/</a:t>
                      </a:r>
                      <a:r>
                        <a:rPr lang="en-US" sz="1200" dirty="0"/>
                        <a:t>)</a:t>
                      </a:r>
                    </a:p>
                  </a:txBody>
                  <a:tcPr marL="68236" marR="68236" marT="34118" marB="34118"/>
                </a:tc>
                <a:tc>
                  <a:txBody>
                    <a:bodyPr/>
                    <a:lstStyle/>
                    <a:p>
                      <a:endParaRPr lang="en-US" sz="1300" dirty="0"/>
                    </a:p>
                  </a:txBody>
                  <a:tcPr marL="68236" marR="68236" marT="34118" marB="34118"/>
                </a:tc>
                <a:extLst>
                  <a:ext uri="{0D108BD9-81ED-4DB2-BD59-A6C34878D82A}">
                    <a16:rowId xmlns:a16="http://schemas.microsoft.com/office/drawing/2014/main" val="3182664737"/>
                  </a:ext>
                </a:extLst>
              </a:tr>
              <a:tr h="376032">
                <a:tc>
                  <a:txBody>
                    <a:bodyPr/>
                    <a:lstStyle/>
                    <a:p>
                      <a:r>
                        <a:rPr lang="en-US" sz="1500" dirty="0"/>
                        <a:t>July 5</a:t>
                      </a:r>
                      <a:r>
                        <a:rPr lang="en-US" sz="1500" baseline="30000" dirty="0"/>
                        <a:t>th</a:t>
                      </a:r>
                      <a:r>
                        <a:rPr lang="en-US" sz="1500" dirty="0"/>
                        <a:t>, 2020</a:t>
                      </a:r>
                    </a:p>
                  </a:txBody>
                  <a:tcPr marL="68236" marR="68236" marT="34118" marB="34118"/>
                </a:tc>
                <a:tc>
                  <a:txBody>
                    <a:bodyPr/>
                    <a:lstStyle/>
                    <a:p>
                      <a:r>
                        <a:rPr lang="en-US" sz="1500" dirty="0"/>
                        <a:t>Notice for Intent to Ballot </a:t>
                      </a:r>
                    </a:p>
                  </a:txBody>
                  <a:tcPr marL="68236" marR="68236" marT="34118" marB="34118"/>
                </a:tc>
                <a:tc>
                  <a:txBody>
                    <a:bodyPr/>
                    <a:lstStyle/>
                    <a:p>
                      <a:endParaRPr lang="en-US" sz="1300" dirty="0"/>
                    </a:p>
                  </a:txBody>
                  <a:tcPr marL="68236" marR="68236" marT="34118" marB="34118"/>
                </a:tc>
                <a:extLst>
                  <a:ext uri="{0D108BD9-81ED-4DB2-BD59-A6C34878D82A}">
                    <a16:rowId xmlns:a16="http://schemas.microsoft.com/office/drawing/2014/main" val="3994443943"/>
                  </a:ext>
                </a:extLst>
              </a:tr>
              <a:tr h="492687">
                <a:tc>
                  <a:txBody>
                    <a:bodyPr/>
                    <a:lstStyle/>
                    <a:p>
                      <a:r>
                        <a:rPr lang="en-US" sz="1500" dirty="0"/>
                        <a:t>July 26</a:t>
                      </a:r>
                      <a:r>
                        <a:rPr lang="en-US" sz="1500" baseline="30000" dirty="0"/>
                        <a:t>th</a:t>
                      </a:r>
                      <a:r>
                        <a:rPr lang="en-US" sz="1500" dirty="0"/>
                        <a:t>-August 13</a:t>
                      </a:r>
                      <a:r>
                        <a:rPr lang="en-US" sz="1500" baseline="30000" dirty="0"/>
                        <a:t>th</a:t>
                      </a:r>
                      <a:r>
                        <a:rPr lang="en-US" sz="1500" dirty="0"/>
                        <a:t>, 2020 </a:t>
                      </a:r>
                    </a:p>
                  </a:txBody>
                  <a:tcPr marL="68236" marR="68236" marT="34118" marB="34118"/>
                </a:tc>
                <a:tc>
                  <a:txBody>
                    <a:bodyPr/>
                    <a:lstStyle/>
                    <a:p>
                      <a:r>
                        <a:rPr lang="en-US" sz="1500" dirty="0"/>
                        <a:t>Ballot Pool/Consensus Group Sign Up</a:t>
                      </a:r>
                    </a:p>
                  </a:txBody>
                  <a:tcPr marL="68236" marR="68236" marT="34118" marB="34118"/>
                </a:tc>
                <a:tc>
                  <a:txBody>
                    <a:bodyPr/>
                    <a:lstStyle/>
                    <a:p>
                      <a:endParaRPr lang="en-US" sz="1300" dirty="0"/>
                    </a:p>
                  </a:txBody>
                  <a:tcPr marL="68236" marR="68236" marT="34118" marB="34118"/>
                </a:tc>
                <a:extLst>
                  <a:ext uri="{0D108BD9-81ED-4DB2-BD59-A6C34878D82A}">
                    <a16:rowId xmlns:a16="http://schemas.microsoft.com/office/drawing/2014/main" val="4212568211"/>
                  </a:ext>
                </a:extLst>
              </a:tr>
              <a:tr h="523146">
                <a:tc>
                  <a:txBody>
                    <a:bodyPr/>
                    <a:lstStyle/>
                    <a:p>
                      <a:r>
                        <a:rPr lang="en-US" sz="1500" dirty="0"/>
                        <a:t>August 9</a:t>
                      </a:r>
                      <a:r>
                        <a:rPr lang="en-US" sz="1500" baseline="30000" dirty="0"/>
                        <a:t>th</a:t>
                      </a:r>
                      <a:r>
                        <a:rPr lang="en-US" sz="1500" dirty="0"/>
                        <a:t>, 2020</a:t>
                      </a:r>
                    </a:p>
                  </a:txBody>
                  <a:tcPr marL="68236" marR="68236" marT="34118" marB="34118"/>
                </a:tc>
                <a:tc>
                  <a:txBody>
                    <a:bodyPr/>
                    <a:lstStyle/>
                    <a:p>
                      <a:r>
                        <a:rPr lang="en-US" sz="1500" dirty="0"/>
                        <a:t>Ballot content due (FHIR Reference Architecture Implementation Guide)</a:t>
                      </a:r>
                    </a:p>
                  </a:txBody>
                  <a:tcPr marL="68236" marR="68236" marT="34118" marB="34118"/>
                </a:tc>
                <a:tc>
                  <a:txBody>
                    <a:bodyPr/>
                    <a:lstStyle/>
                    <a:p>
                      <a:endParaRPr lang="en-US" sz="1300" dirty="0"/>
                    </a:p>
                  </a:txBody>
                  <a:tcPr marL="68236" marR="68236" marT="34118" marB="34118"/>
                </a:tc>
                <a:extLst>
                  <a:ext uri="{0D108BD9-81ED-4DB2-BD59-A6C34878D82A}">
                    <a16:rowId xmlns:a16="http://schemas.microsoft.com/office/drawing/2014/main" val="1274756966"/>
                  </a:ext>
                </a:extLst>
              </a:tr>
              <a:tr h="523146">
                <a:tc>
                  <a:txBody>
                    <a:bodyPr/>
                    <a:lstStyle/>
                    <a:p>
                      <a:r>
                        <a:rPr lang="en-US" sz="1500" dirty="0"/>
                        <a:t>August 14</a:t>
                      </a:r>
                      <a:r>
                        <a:rPr lang="en-US" sz="1500" baseline="30000" dirty="0"/>
                        <a:t>th</a:t>
                      </a:r>
                      <a:r>
                        <a:rPr lang="en-US" sz="1500" dirty="0"/>
                        <a:t>- September 14</a:t>
                      </a:r>
                      <a:r>
                        <a:rPr lang="en-US" sz="1500" baseline="30000" dirty="0"/>
                        <a:t>th</a:t>
                      </a:r>
                      <a:r>
                        <a:rPr lang="en-US" sz="1500" dirty="0"/>
                        <a:t>, 2020</a:t>
                      </a:r>
                    </a:p>
                  </a:txBody>
                  <a:tcPr marL="68236" marR="68236" marT="34118" marB="34118"/>
                </a:tc>
                <a:tc>
                  <a:txBody>
                    <a:bodyPr/>
                    <a:lstStyle/>
                    <a:p>
                      <a:r>
                        <a:rPr lang="en-US" sz="1500" dirty="0"/>
                        <a:t>Ballot open for voting</a:t>
                      </a:r>
                    </a:p>
                  </a:txBody>
                  <a:tcPr marL="68236" marR="68236" marT="34118" marB="34118"/>
                </a:tc>
                <a:tc>
                  <a:txBody>
                    <a:bodyPr/>
                    <a:lstStyle/>
                    <a:p>
                      <a:endParaRPr lang="en-US" sz="1300" dirty="0"/>
                    </a:p>
                  </a:txBody>
                  <a:tcPr marL="68236" marR="68236" marT="34118" marB="34118"/>
                </a:tc>
                <a:extLst>
                  <a:ext uri="{0D108BD9-81ED-4DB2-BD59-A6C34878D82A}">
                    <a16:rowId xmlns:a16="http://schemas.microsoft.com/office/drawing/2014/main" val="1883909223"/>
                  </a:ext>
                </a:extLst>
              </a:tr>
              <a:tr h="558351">
                <a:tc>
                  <a:txBody>
                    <a:bodyPr/>
                    <a:lstStyle/>
                    <a:p>
                      <a:r>
                        <a:rPr lang="en-US" sz="1500" dirty="0"/>
                        <a:t>September 19</a:t>
                      </a:r>
                      <a:r>
                        <a:rPr lang="en-US" sz="1500" baseline="30000" dirty="0"/>
                        <a:t>th</a:t>
                      </a:r>
                      <a:r>
                        <a:rPr lang="en-US" sz="1500" dirty="0"/>
                        <a:t>-20</a:t>
                      </a:r>
                      <a:r>
                        <a:rPr lang="en-US" sz="1500" baseline="30000" dirty="0"/>
                        <a:t>th</a:t>
                      </a:r>
                      <a:endParaRPr lang="en-US" sz="1500" dirty="0"/>
                    </a:p>
                  </a:txBody>
                  <a:tcPr marL="68236" marR="68236" marT="34118" marB="34118"/>
                </a:tc>
                <a:tc>
                  <a:txBody>
                    <a:bodyPr/>
                    <a:lstStyle/>
                    <a:p>
                      <a:r>
                        <a:rPr lang="en-US" sz="1500" dirty="0"/>
                        <a:t>HL7 FHIR Connectathon – Baltimore, MD</a:t>
                      </a:r>
                    </a:p>
                    <a:p>
                      <a:r>
                        <a:rPr lang="en-US" sz="1200" dirty="0"/>
                        <a:t>(</a:t>
                      </a:r>
                      <a:r>
                        <a:rPr lang="en-US" sz="1200" dirty="0">
                          <a:hlinkClick r:id="rId4"/>
                        </a:rPr>
                        <a:t>http://www.hl7.org/events/</a:t>
                      </a:r>
                      <a:r>
                        <a:rPr lang="en-US" sz="1200" dirty="0"/>
                        <a:t>)</a:t>
                      </a:r>
                    </a:p>
                  </a:txBody>
                  <a:tcPr marL="68236" marR="68236" marT="34118" marB="34118"/>
                </a:tc>
                <a:tc>
                  <a:txBody>
                    <a:bodyPr/>
                    <a:lstStyle/>
                    <a:p>
                      <a:endParaRPr lang="en-US" sz="1300" dirty="0"/>
                    </a:p>
                  </a:txBody>
                  <a:tcPr marL="68236" marR="68236" marT="34118" marB="34118"/>
                </a:tc>
                <a:extLst>
                  <a:ext uri="{0D108BD9-81ED-4DB2-BD59-A6C34878D82A}">
                    <a16:rowId xmlns:a16="http://schemas.microsoft.com/office/drawing/2014/main" val="86409607"/>
                  </a:ext>
                </a:extLst>
              </a:tr>
              <a:tr h="531038">
                <a:tc>
                  <a:txBody>
                    <a:bodyPr/>
                    <a:lstStyle/>
                    <a:p>
                      <a:r>
                        <a:rPr lang="en-US" sz="1500" dirty="0"/>
                        <a:t>September 21</a:t>
                      </a:r>
                      <a:r>
                        <a:rPr lang="en-US" sz="1500" baseline="30000" dirty="0"/>
                        <a:t>st</a:t>
                      </a:r>
                      <a:r>
                        <a:rPr lang="en-US" sz="1500" dirty="0"/>
                        <a:t>-25</a:t>
                      </a:r>
                      <a:r>
                        <a:rPr lang="en-US" sz="1500" baseline="30000" dirty="0"/>
                        <a:t>th</a:t>
                      </a:r>
                      <a:r>
                        <a:rPr lang="en-US" sz="1500" dirty="0"/>
                        <a:t>, 2020</a:t>
                      </a:r>
                    </a:p>
                  </a:txBody>
                  <a:tcPr marL="68236" marR="68236" marT="34118" marB="34118"/>
                </a:tc>
                <a:tc>
                  <a:txBody>
                    <a:bodyPr/>
                    <a:lstStyle/>
                    <a:p>
                      <a:r>
                        <a:rPr lang="en-US" sz="1500" dirty="0"/>
                        <a:t>HL7 Workgroup Meeting – Baltimore, MD</a:t>
                      </a:r>
                    </a:p>
                    <a:p>
                      <a:pPr marL="0" marR="0" lvl="0" indent="0" algn="l" defTabSz="679320" rtl="0" eaLnBrk="1" fontAlgn="auto" latinLnBrk="0" hangingPunct="1">
                        <a:lnSpc>
                          <a:spcPct val="100000"/>
                        </a:lnSpc>
                        <a:spcBef>
                          <a:spcPts val="0"/>
                        </a:spcBef>
                        <a:spcAft>
                          <a:spcPts val="0"/>
                        </a:spcAft>
                        <a:buClrTx/>
                        <a:buSzTx/>
                        <a:buFontTx/>
                        <a:buNone/>
                        <a:tabLst/>
                        <a:defRPr/>
                      </a:pPr>
                      <a:r>
                        <a:rPr lang="en-US" sz="1200" dirty="0"/>
                        <a:t>(</a:t>
                      </a:r>
                      <a:r>
                        <a:rPr lang="en-US" sz="1200" dirty="0">
                          <a:hlinkClick r:id="rId4"/>
                        </a:rPr>
                        <a:t>http://www.hl7.org/events/</a:t>
                      </a:r>
                      <a:r>
                        <a:rPr lang="en-US" sz="1200" dirty="0"/>
                        <a:t>)</a:t>
                      </a:r>
                    </a:p>
                  </a:txBody>
                  <a:tcPr marL="68236" marR="68236" marT="34118" marB="34118"/>
                </a:tc>
                <a:tc>
                  <a:txBody>
                    <a:bodyPr/>
                    <a:lstStyle/>
                    <a:p>
                      <a:endParaRPr lang="en-US" sz="1300" dirty="0"/>
                    </a:p>
                  </a:txBody>
                  <a:tcPr marL="68236" marR="68236" marT="34118" marB="34118"/>
                </a:tc>
                <a:extLst>
                  <a:ext uri="{0D108BD9-81ED-4DB2-BD59-A6C34878D82A}">
                    <a16:rowId xmlns:a16="http://schemas.microsoft.com/office/drawing/2014/main" val="4152232000"/>
                  </a:ext>
                </a:extLst>
              </a:tr>
            </a:tbl>
          </a:graphicData>
        </a:graphic>
      </p:graphicFrame>
    </p:spTree>
    <p:extLst>
      <p:ext uri="{BB962C8B-B14F-4D97-AF65-F5344CB8AC3E}">
        <p14:creationId xmlns:p14="http://schemas.microsoft.com/office/powerpoint/2010/main" val="263386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F6DE301-C02E-4466-83AA-FFED2830E5BD}"/>
              </a:ext>
            </a:extLst>
          </p:cNvPr>
          <p:cNvGraphicFramePr/>
          <p:nvPr>
            <p:extLst>
              <p:ext uri="{D42A27DB-BD31-4B8C-83A1-F6EECF244321}">
                <p14:modId xmlns:p14="http://schemas.microsoft.com/office/powerpoint/2010/main" val="2838162780"/>
              </p:ext>
            </p:extLst>
          </p:nvPr>
        </p:nvGraphicFramePr>
        <p:xfrm>
          <a:off x="321309" y="696532"/>
          <a:ext cx="11769091" cy="171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a:extLst>
              <a:ext uri="{FF2B5EF4-FFF2-40B4-BE49-F238E27FC236}">
                <a16:creationId xmlns:a16="http://schemas.microsoft.com/office/drawing/2014/main" id="{54D92894-8B99-4768-B36B-ABEDDF1788AA}"/>
              </a:ext>
            </a:extLst>
          </p:cNvPr>
          <p:cNvCxnSpPr/>
          <p:nvPr/>
        </p:nvCxnSpPr>
        <p:spPr>
          <a:xfrm>
            <a:off x="560069" y="2815825"/>
            <a:ext cx="3163571"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F8DB615-9616-43A1-AB1A-70E3DAF7357D}"/>
              </a:ext>
            </a:extLst>
          </p:cNvPr>
          <p:cNvSpPr/>
          <p:nvPr/>
        </p:nvSpPr>
        <p:spPr>
          <a:xfrm>
            <a:off x="701040" y="2899749"/>
            <a:ext cx="2854960" cy="371475"/>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2060"/>
                </a:solidFill>
              </a:rPr>
              <a:t>MedMorph Use Case Development</a:t>
            </a:r>
          </a:p>
        </p:txBody>
      </p:sp>
      <p:grpSp>
        <p:nvGrpSpPr>
          <p:cNvPr id="8" name="Group 7">
            <a:extLst>
              <a:ext uri="{FF2B5EF4-FFF2-40B4-BE49-F238E27FC236}">
                <a16:creationId xmlns:a16="http://schemas.microsoft.com/office/drawing/2014/main" id="{BDD34843-C8F6-6F45-9D5B-B48CE5316C56}"/>
              </a:ext>
            </a:extLst>
          </p:cNvPr>
          <p:cNvGrpSpPr/>
          <p:nvPr/>
        </p:nvGrpSpPr>
        <p:grpSpPr>
          <a:xfrm>
            <a:off x="3650934" y="3361759"/>
            <a:ext cx="809308" cy="624765"/>
            <a:chOff x="3650934" y="2661920"/>
            <a:chExt cx="809308" cy="624765"/>
          </a:xfrm>
        </p:grpSpPr>
        <p:sp>
          <p:nvSpPr>
            <p:cNvPr id="15" name="Rectangle 14">
              <a:extLst>
                <a:ext uri="{FF2B5EF4-FFF2-40B4-BE49-F238E27FC236}">
                  <a16:creationId xmlns:a16="http://schemas.microsoft.com/office/drawing/2014/main" id="{5CC4E2F3-BD3F-4789-87F6-F4E90A9217E8}"/>
                </a:ext>
              </a:extLst>
            </p:cNvPr>
            <p:cNvSpPr/>
            <p:nvPr/>
          </p:nvSpPr>
          <p:spPr>
            <a:xfrm>
              <a:off x="3650934" y="2730187"/>
              <a:ext cx="809308" cy="55649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rgbClr val="002060"/>
                  </a:solidFill>
                </a:rPr>
                <a:t>End to End Use Case Review</a:t>
              </a:r>
            </a:p>
          </p:txBody>
        </p:sp>
        <p:cxnSp>
          <p:nvCxnSpPr>
            <p:cNvPr id="17" name="Straight Connector 16">
              <a:extLst>
                <a:ext uri="{FF2B5EF4-FFF2-40B4-BE49-F238E27FC236}">
                  <a16:creationId xmlns:a16="http://schemas.microsoft.com/office/drawing/2014/main" id="{9827DB63-5A81-4512-8F41-81B9694C7BC0}"/>
                </a:ext>
              </a:extLst>
            </p:cNvPr>
            <p:cNvCxnSpPr>
              <a:cxnSpLocks/>
            </p:cNvCxnSpPr>
            <p:nvPr/>
          </p:nvCxnSpPr>
          <p:spPr>
            <a:xfrm>
              <a:off x="3723640" y="2661920"/>
              <a:ext cx="705485"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B3480ED1-0EC9-4105-9461-BB2153BC26C3}"/>
              </a:ext>
            </a:extLst>
          </p:cNvPr>
          <p:cNvSpPr/>
          <p:nvPr/>
        </p:nvSpPr>
        <p:spPr>
          <a:xfrm>
            <a:off x="4460242" y="4132414"/>
            <a:ext cx="1126644" cy="55649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rgbClr val="002060"/>
                </a:solidFill>
              </a:rPr>
              <a:t>Finalize Use Cases</a:t>
            </a:r>
          </a:p>
        </p:txBody>
      </p:sp>
      <p:cxnSp>
        <p:nvCxnSpPr>
          <p:cNvPr id="20" name="Straight Connector 19">
            <a:extLst>
              <a:ext uri="{FF2B5EF4-FFF2-40B4-BE49-F238E27FC236}">
                <a16:creationId xmlns:a16="http://schemas.microsoft.com/office/drawing/2014/main" id="{800E8F89-4112-4A1A-A39B-DC10F73A0491}"/>
              </a:ext>
            </a:extLst>
          </p:cNvPr>
          <p:cNvCxnSpPr>
            <a:cxnSpLocks/>
          </p:cNvCxnSpPr>
          <p:nvPr/>
        </p:nvCxnSpPr>
        <p:spPr>
          <a:xfrm>
            <a:off x="4460243" y="4073177"/>
            <a:ext cx="1126644"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4430C1-FD5B-48DA-8745-BF77D767DFB0}"/>
              </a:ext>
            </a:extLst>
          </p:cNvPr>
          <p:cNvCxnSpPr>
            <a:cxnSpLocks/>
          </p:cNvCxnSpPr>
          <p:nvPr/>
        </p:nvCxnSpPr>
        <p:spPr>
          <a:xfrm>
            <a:off x="3264061" y="4802998"/>
            <a:ext cx="4595149"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03BE97E-5DA1-4807-9705-C7C8AC109F09}"/>
              </a:ext>
            </a:extLst>
          </p:cNvPr>
          <p:cNvSpPr/>
          <p:nvPr/>
        </p:nvSpPr>
        <p:spPr>
          <a:xfrm>
            <a:off x="4780346" y="4880492"/>
            <a:ext cx="3071350" cy="658092"/>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rgbClr val="002060"/>
                </a:solidFill>
              </a:rPr>
              <a:t>Prepare HL7 Reference Architecture (RA) FHIR IG</a:t>
            </a:r>
          </a:p>
        </p:txBody>
      </p:sp>
      <p:sp>
        <p:nvSpPr>
          <p:cNvPr id="29" name="Flowchart: Decision 28">
            <a:extLst>
              <a:ext uri="{FF2B5EF4-FFF2-40B4-BE49-F238E27FC236}">
                <a16:creationId xmlns:a16="http://schemas.microsoft.com/office/drawing/2014/main" id="{8704C4FD-94C6-44C8-9AD8-D576122C9378}"/>
              </a:ext>
            </a:extLst>
          </p:cNvPr>
          <p:cNvSpPr/>
          <p:nvPr/>
        </p:nvSpPr>
        <p:spPr>
          <a:xfrm>
            <a:off x="5967730" y="3615226"/>
            <a:ext cx="245745" cy="213356"/>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57A3015-CB2A-4494-B331-08E75434F573}"/>
              </a:ext>
            </a:extLst>
          </p:cNvPr>
          <p:cNvSpPr/>
          <p:nvPr/>
        </p:nvSpPr>
        <p:spPr>
          <a:xfrm>
            <a:off x="6248200" y="3584615"/>
            <a:ext cx="2219325" cy="34036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solidFill>
              </a:rPr>
              <a:t>HL7 Notice for Intent to Ballot Due</a:t>
            </a:r>
          </a:p>
        </p:txBody>
      </p:sp>
      <p:sp>
        <p:nvSpPr>
          <p:cNvPr id="31" name="Flowchart: Decision 30">
            <a:extLst>
              <a:ext uri="{FF2B5EF4-FFF2-40B4-BE49-F238E27FC236}">
                <a16:creationId xmlns:a16="http://schemas.microsoft.com/office/drawing/2014/main" id="{0AFD6833-CB3B-4262-B1A6-350AB5391788}"/>
              </a:ext>
            </a:extLst>
          </p:cNvPr>
          <p:cNvSpPr/>
          <p:nvPr/>
        </p:nvSpPr>
        <p:spPr>
          <a:xfrm>
            <a:off x="7738745" y="4430675"/>
            <a:ext cx="245745" cy="213356"/>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CDFDAFF-AE46-4206-B881-381A944A865F}"/>
              </a:ext>
            </a:extLst>
          </p:cNvPr>
          <p:cNvSpPr/>
          <p:nvPr/>
        </p:nvSpPr>
        <p:spPr>
          <a:xfrm>
            <a:off x="8037354" y="4371696"/>
            <a:ext cx="1716246" cy="34036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solidFill>
              </a:rPr>
              <a:t>HL7 RA FHIR IG submitted</a:t>
            </a:r>
          </a:p>
        </p:txBody>
      </p:sp>
      <p:sp>
        <p:nvSpPr>
          <p:cNvPr id="39" name="Rectangle 38">
            <a:extLst>
              <a:ext uri="{FF2B5EF4-FFF2-40B4-BE49-F238E27FC236}">
                <a16:creationId xmlns:a16="http://schemas.microsoft.com/office/drawing/2014/main" id="{D532C411-B7C9-423E-9916-23A8670665BB}"/>
              </a:ext>
            </a:extLst>
          </p:cNvPr>
          <p:cNvSpPr/>
          <p:nvPr/>
        </p:nvSpPr>
        <p:spPr>
          <a:xfrm>
            <a:off x="9915231" y="6377413"/>
            <a:ext cx="1835151" cy="340366"/>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rgbClr val="002060"/>
                </a:solidFill>
              </a:rPr>
              <a:t>HL7 RA FHIR IG Ballot Reconciliation</a:t>
            </a:r>
          </a:p>
        </p:txBody>
      </p:sp>
      <p:sp>
        <p:nvSpPr>
          <p:cNvPr id="40" name="Flowchart: Decision 39">
            <a:extLst>
              <a:ext uri="{FF2B5EF4-FFF2-40B4-BE49-F238E27FC236}">
                <a16:creationId xmlns:a16="http://schemas.microsoft.com/office/drawing/2014/main" id="{7E19BC88-CD03-48B4-9470-3FEBEB0A26FC}"/>
              </a:ext>
            </a:extLst>
          </p:cNvPr>
          <p:cNvSpPr/>
          <p:nvPr/>
        </p:nvSpPr>
        <p:spPr>
          <a:xfrm>
            <a:off x="9447992" y="5229828"/>
            <a:ext cx="245745" cy="213356"/>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D58769F-6B08-4F0C-AA50-41EBE4816792}"/>
              </a:ext>
            </a:extLst>
          </p:cNvPr>
          <p:cNvSpPr/>
          <p:nvPr/>
        </p:nvSpPr>
        <p:spPr>
          <a:xfrm>
            <a:off x="9728462" y="5186643"/>
            <a:ext cx="2205038" cy="34036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solidFill>
              </a:rPr>
              <a:t>HL7 Working Group Meeting</a:t>
            </a:r>
          </a:p>
        </p:txBody>
      </p:sp>
      <p:cxnSp>
        <p:nvCxnSpPr>
          <p:cNvPr id="36" name="Straight Connector 35">
            <a:extLst>
              <a:ext uri="{FF2B5EF4-FFF2-40B4-BE49-F238E27FC236}">
                <a16:creationId xmlns:a16="http://schemas.microsoft.com/office/drawing/2014/main" id="{60579720-316F-4A44-92C0-D9E759566785}"/>
              </a:ext>
            </a:extLst>
          </p:cNvPr>
          <p:cNvCxnSpPr>
            <a:cxnSpLocks/>
          </p:cNvCxnSpPr>
          <p:nvPr/>
        </p:nvCxnSpPr>
        <p:spPr>
          <a:xfrm>
            <a:off x="7859210" y="5681016"/>
            <a:ext cx="1714498"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FB77DD3-2E3D-44C7-B39D-167194B328B8}"/>
              </a:ext>
            </a:extLst>
          </p:cNvPr>
          <p:cNvSpPr/>
          <p:nvPr/>
        </p:nvSpPr>
        <p:spPr>
          <a:xfrm>
            <a:off x="7859210" y="5753500"/>
            <a:ext cx="1716245" cy="340366"/>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rgbClr val="002060"/>
                </a:solidFill>
              </a:rPr>
              <a:t>Submission of HL7 RA FHIR IG ballot comments</a:t>
            </a:r>
          </a:p>
        </p:txBody>
      </p:sp>
      <p:sp>
        <p:nvSpPr>
          <p:cNvPr id="46" name="Title 45">
            <a:extLst>
              <a:ext uri="{FF2B5EF4-FFF2-40B4-BE49-F238E27FC236}">
                <a16:creationId xmlns:a16="http://schemas.microsoft.com/office/drawing/2014/main" id="{8A283EC6-45C2-4BA3-AD4C-95051E2A15FA}"/>
              </a:ext>
            </a:extLst>
          </p:cNvPr>
          <p:cNvSpPr>
            <a:spLocks noGrp="1"/>
          </p:cNvSpPr>
          <p:nvPr>
            <p:ph type="title"/>
          </p:nvPr>
        </p:nvSpPr>
        <p:spPr>
          <a:xfrm>
            <a:off x="822621" y="76949"/>
            <a:ext cx="10546759" cy="922852"/>
          </a:xfrm>
        </p:spPr>
        <p:txBody>
          <a:bodyPr>
            <a:noAutofit/>
          </a:bodyPr>
          <a:lstStyle/>
          <a:p>
            <a:r>
              <a:rPr lang="en-US" sz="4000" dirty="0"/>
              <a:t>Timeline: MedMorph Activities &amp; </a:t>
            </a:r>
            <a:r>
              <a:rPr lang="en-US" sz="4000" b="1" dirty="0"/>
              <a:t>IG Balloting</a:t>
            </a:r>
          </a:p>
        </p:txBody>
      </p:sp>
      <p:cxnSp>
        <p:nvCxnSpPr>
          <p:cNvPr id="25" name="Straight Connector 24">
            <a:extLst>
              <a:ext uri="{FF2B5EF4-FFF2-40B4-BE49-F238E27FC236}">
                <a16:creationId xmlns:a16="http://schemas.microsoft.com/office/drawing/2014/main" id="{BD49AF82-C49A-DC44-B9F0-8E72291C9E94}"/>
              </a:ext>
            </a:extLst>
          </p:cNvPr>
          <p:cNvCxnSpPr>
            <a:cxnSpLocks/>
          </p:cNvCxnSpPr>
          <p:nvPr/>
        </p:nvCxnSpPr>
        <p:spPr>
          <a:xfrm>
            <a:off x="9573708" y="6294291"/>
            <a:ext cx="2181290"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sp>
        <p:nvSpPr>
          <p:cNvPr id="35" name="Flowchart: Decision 28">
            <a:extLst>
              <a:ext uri="{FF2B5EF4-FFF2-40B4-BE49-F238E27FC236}">
                <a16:creationId xmlns:a16="http://schemas.microsoft.com/office/drawing/2014/main" id="{071D6024-1380-1F4D-AAA0-A0BCE2E58E32}"/>
              </a:ext>
            </a:extLst>
          </p:cNvPr>
          <p:cNvSpPr/>
          <p:nvPr/>
        </p:nvSpPr>
        <p:spPr>
          <a:xfrm>
            <a:off x="420570" y="2285250"/>
            <a:ext cx="245745" cy="213356"/>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83AF15E-BC85-134B-A770-82A68C5D4BF1}"/>
              </a:ext>
            </a:extLst>
          </p:cNvPr>
          <p:cNvSpPr/>
          <p:nvPr/>
        </p:nvSpPr>
        <p:spPr>
          <a:xfrm>
            <a:off x="701041" y="2254639"/>
            <a:ext cx="1324530" cy="34036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solidFill>
              </a:rPr>
              <a:t>HL7 PSS Submitted</a:t>
            </a:r>
          </a:p>
        </p:txBody>
      </p:sp>
      <p:sp>
        <p:nvSpPr>
          <p:cNvPr id="26" name="Rectangle 25">
            <a:extLst>
              <a:ext uri="{FF2B5EF4-FFF2-40B4-BE49-F238E27FC236}">
                <a16:creationId xmlns:a16="http://schemas.microsoft.com/office/drawing/2014/main" id="{4E2FF745-A0EC-5D43-AB57-78159135668B}"/>
              </a:ext>
            </a:extLst>
          </p:cNvPr>
          <p:cNvSpPr/>
          <p:nvPr/>
        </p:nvSpPr>
        <p:spPr>
          <a:xfrm>
            <a:off x="321309" y="6191675"/>
            <a:ext cx="1923127" cy="371475"/>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rgbClr val="002060"/>
                </a:solidFill>
              </a:rPr>
              <a:t>MedMorph Project Activities</a:t>
            </a:r>
          </a:p>
        </p:txBody>
      </p:sp>
      <p:sp>
        <p:nvSpPr>
          <p:cNvPr id="28" name="Rectangle 27">
            <a:extLst>
              <a:ext uri="{FF2B5EF4-FFF2-40B4-BE49-F238E27FC236}">
                <a16:creationId xmlns:a16="http://schemas.microsoft.com/office/drawing/2014/main" id="{1125FF02-6B9B-3646-ABF1-E8B17AD7DC29}"/>
              </a:ext>
            </a:extLst>
          </p:cNvPr>
          <p:cNvSpPr/>
          <p:nvPr/>
        </p:nvSpPr>
        <p:spPr>
          <a:xfrm>
            <a:off x="321309" y="5779616"/>
            <a:ext cx="1923128" cy="34036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solidFill>
              </a:rPr>
              <a:t>HL7 Processes</a:t>
            </a:r>
          </a:p>
        </p:txBody>
      </p:sp>
      <p:sp>
        <p:nvSpPr>
          <p:cNvPr id="3" name="TextBox 2">
            <a:extLst>
              <a:ext uri="{FF2B5EF4-FFF2-40B4-BE49-F238E27FC236}">
                <a16:creationId xmlns:a16="http://schemas.microsoft.com/office/drawing/2014/main" id="{C171573C-D91B-EE4E-ACBF-C0C5604041DA}"/>
              </a:ext>
            </a:extLst>
          </p:cNvPr>
          <p:cNvSpPr txBox="1"/>
          <p:nvPr/>
        </p:nvSpPr>
        <p:spPr>
          <a:xfrm>
            <a:off x="321309" y="5380189"/>
            <a:ext cx="864019" cy="369332"/>
          </a:xfrm>
          <a:prstGeom prst="rect">
            <a:avLst/>
          </a:prstGeom>
          <a:noFill/>
        </p:spPr>
        <p:txBody>
          <a:bodyPr wrap="none" rtlCol="0">
            <a:spAutoFit/>
          </a:bodyPr>
          <a:lstStyle/>
          <a:p>
            <a:r>
              <a:rPr lang="en-US" b="1" dirty="0"/>
              <a:t>Legend</a:t>
            </a:r>
          </a:p>
        </p:txBody>
      </p:sp>
      <p:sp>
        <p:nvSpPr>
          <p:cNvPr id="4" name="Rounded Rectangle 3">
            <a:extLst>
              <a:ext uri="{FF2B5EF4-FFF2-40B4-BE49-F238E27FC236}">
                <a16:creationId xmlns:a16="http://schemas.microsoft.com/office/drawing/2014/main" id="{70DE1A73-9467-7046-A36F-0B80381B0BFE}"/>
              </a:ext>
            </a:extLst>
          </p:cNvPr>
          <p:cNvSpPr/>
          <p:nvPr/>
        </p:nvSpPr>
        <p:spPr>
          <a:xfrm>
            <a:off x="213756" y="5336506"/>
            <a:ext cx="2137558" cy="13812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035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B5D4-3108-4A31-9F22-9CE75745FDDC}"/>
              </a:ext>
            </a:extLst>
          </p:cNvPr>
          <p:cNvSpPr>
            <a:spLocks noGrp="1"/>
          </p:cNvSpPr>
          <p:nvPr>
            <p:ph type="title"/>
          </p:nvPr>
        </p:nvSpPr>
        <p:spPr/>
        <p:txBody>
          <a:bodyPr>
            <a:normAutofit/>
          </a:bodyPr>
          <a:lstStyle/>
          <a:p>
            <a:r>
              <a:rPr lang="en-US" sz="4000" dirty="0"/>
              <a:t>Helpful FHIR Links</a:t>
            </a:r>
          </a:p>
        </p:txBody>
      </p:sp>
      <p:sp>
        <p:nvSpPr>
          <p:cNvPr id="3" name="Content Placeholder 2">
            <a:extLst>
              <a:ext uri="{FF2B5EF4-FFF2-40B4-BE49-F238E27FC236}">
                <a16:creationId xmlns:a16="http://schemas.microsoft.com/office/drawing/2014/main" id="{D1712365-4958-4DA5-B296-B08D9DB2AB25}"/>
              </a:ext>
            </a:extLst>
          </p:cNvPr>
          <p:cNvSpPr>
            <a:spLocks noGrp="1"/>
          </p:cNvSpPr>
          <p:nvPr>
            <p:ph idx="1"/>
          </p:nvPr>
        </p:nvSpPr>
        <p:spPr/>
        <p:txBody>
          <a:bodyPr>
            <a:normAutofit fontScale="92500" lnSpcReduction="10000"/>
          </a:bodyPr>
          <a:lstStyle/>
          <a:p>
            <a:r>
              <a:rPr lang="en-US" dirty="0"/>
              <a:t>FHIR Home Page &amp; Summary:</a:t>
            </a:r>
          </a:p>
          <a:p>
            <a:pPr lvl="1"/>
            <a:r>
              <a:rPr lang="en-US" dirty="0">
                <a:hlinkClick r:id="rId2"/>
              </a:rPr>
              <a:t>https://hl7.org/fhir/</a:t>
            </a:r>
            <a:endParaRPr lang="en-US" dirty="0"/>
          </a:p>
          <a:p>
            <a:pPr lvl="1"/>
            <a:r>
              <a:rPr lang="en-US" dirty="0">
                <a:hlinkClick r:id="rId3"/>
              </a:rPr>
              <a:t>https://hl7.org/fhir/summary.html</a:t>
            </a:r>
            <a:endParaRPr lang="en-US" dirty="0"/>
          </a:p>
          <a:p>
            <a:r>
              <a:rPr lang="en-US" dirty="0"/>
              <a:t>FHIR Overview by user type:</a:t>
            </a:r>
          </a:p>
          <a:p>
            <a:pPr lvl="1"/>
            <a:r>
              <a:rPr lang="en-US" dirty="0"/>
              <a:t>General: </a:t>
            </a:r>
            <a:r>
              <a:rPr lang="en-US" u="sng" dirty="0">
                <a:hlinkClick r:id="rId4"/>
              </a:rPr>
              <a:t>https://www.hl7.org/fhir/overview.html</a:t>
            </a:r>
            <a:endParaRPr lang="en-US" dirty="0"/>
          </a:p>
          <a:p>
            <a:pPr lvl="1"/>
            <a:r>
              <a:rPr lang="en-US" dirty="0"/>
              <a:t>Developer: </a:t>
            </a:r>
            <a:r>
              <a:rPr lang="en-US" u="sng" dirty="0">
                <a:hlinkClick r:id="rId5"/>
              </a:rPr>
              <a:t>https://www.hl7.org/fhir/overview-dev.html</a:t>
            </a:r>
            <a:endParaRPr lang="en-US" dirty="0"/>
          </a:p>
          <a:p>
            <a:pPr lvl="1"/>
            <a:r>
              <a:rPr lang="en-US" dirty="0"/>
              <a:t>Clinical: </a:t>
            </a:r>
            <a:r>
              <a:rPr lang="en-US" u="sng" dirty="0">
                <a:hlinkClick r:id="rId6"/>
              </a:rPr>
              <a:t>https://www.hl7.org/fhir/overview-clinical.html</a:t>
            </a:r>
            <a:endParaRPr lang="en-US" dirty="0"/>
          </a:p>
          <a:p>
            <a:pPr lvl="1"/>
            <a:r>
              <a:rPr lang="en-US" dirty="0"/>
              <a:t>Architects: </a:t>
            </a:r>
            <a:r>
              <a:rPr lang="en-US" u="sng" dirty="0">
                <a:hlinkClick r:id="rId7"/>
              </a:rPr>
              <a:t>https://www.hl7.org/fhir/overview-arch.html</a:t>
            </a:r>
            <a:endParaRPr lang="en-US" u="sng" dirty="0"/>
          </a:p>
          <a:p>
            <a:r>
              <a:rPr lang="en-US" dirty="0"/>
              <a:t>FHIR Implementation Guide Publishing: </a:t>
            </a:r>
            <a:r>
              <a:rPr lang="en-US" sz="2400" dirty="0">
                <a:hlinkClick r:id="rId8"/>
              </a:rPr>
              <a:t>https://confluence.hl7.org/display/FHIR/IG+Publisher+Documentation</a:t>
            </a:r>
            <a:endParaRPr lang="en-US" sz="2400" dirty="0"/>
          </a:p>
          <a:p>
            <a:r>
              <a:rPr lang="en-US" dirty="0"/>
              <a:t>FHIR Implementation Guide Process Flow: </a:t>
            </a:r>
            <a:r>
              <a:rPr lang="en-US" sz="2400" dirty="0">
                <a:hlinkClick r:id="rId9"/>
              </a:rPr>
              <a:t>https://confluence.hl7.org/display/FHIR/FHIR+Implementation+Guide+Process+Flow</a:t>
            </a:r>
            <a:endParaRPr lang="en-US" sz="2400" dirty="0"/>
          </a:p>
          <a:p>
            <a:endParaRPr lang="en-US" dirty="0"/>
          </a:p>
          <a:p>
            <a:endParaRPr lang="en-US" dirty="0"/>
          </a:p>
        </p:txBody>
      </p:sp>
    </p:spTree>
    <p:extLst>
      <p:ext uri="{BB962C8B-B14F-4D97-AF65-F5344CB8AC3E}">
        <p14:creationId xmlns:p14="http://schemas.microsoft.com/office/powerpoint/2010/main" val="3620655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5C3C-384A-4176-9E11-1F29A0E6102E}"/>
              </a:ext>
            </a:extLst>
          </p:cNvPr>
          <p:cNvSpPr>
            <a:spLocks noGrp="1"/>
          </p:cNvSpPr>
          <p:nvPr>
            <p:ph type="title"/>
          </p:nvPr>
        </p:nvSpPr>
        <p:spPr>
          <a:xfrm>
            <a:off x="838200" y="2436521"/>
            <a:ext cx="10515600" cy="1325563"/>
          </a:xfrm>
        </p:spPr>
        <p:txBody>
          <a:bodyPr/>
          <a:lstStyle/>
          <a:p>
            <a:pPr algn="ctr"/>
            <a:r>
              <a:rPr lang="en-US" dirty="0">
                <a:ea typeface="Calibri" panose="020F0502020204030204" pitchFamily="34" charset="0"/>
              </a:rPr>
              <a:t>Transitioning to Technical WGs</a:t>
            </a:r>
            <a:endParaRPr lang="en-US" dirty="0"/>
          </a:p>
        </p:txBody>
      </p:sp>
    </p:spTree>
    <p:extLst>
      <p:ext uri="{BB962C8B-B14F-4D97-AF65-F5344CB8AC3E}">
        <p14:creationId xmlns:p14="http://schemas.microsoft.com/office/powerpoint/2010/main" val="3147406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2542A4-30FB-4249-8709-C3EA460485EC}">
  <ds:schemaRefs>
    <ds:schemaRef ds:uri="http://purl.org/dc/dcmitype/"/>
    <ds:schemaRef ds:uri="http://purl.org/dc/elements/1.1/"/>
    <ds:schemaRef ds:uri="http://schemas.microsoft.com/office/2006/metadata/properties"/>
    <ds:schemaRef ds:uri="http://schemas.microsoft.com/sharepoint/v3"/>
    <ds:schemaRef ds:uri="31912ff1-91bb-455a-93f4-4eefbe4b45dc"/>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83c27556-a946-441b-8e49-22dc5d76f230"/>
    <ds:schemaRef ds:uri="http://www.w3.org/XML/1998/namespace"/>
  </ds:schemaRefs>
</ds:datastoreItem>
</file>

<file path=customXml/itemProps3.xml><?xml version="1.0" encoding="utf-8"?>
<ds:datastoreItem xmlns:ds="http://schemas.openxmlformats.org/officeDocument/2006/customXml" ds:itemID="{7B2037C1-F425-4274-9C80-7DF8A1FBBA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19169</TotalTime>
  <Words>2075</Words>
  <Application>Microsoft Office PowerPoint</Application>
  <PresentationFormat>Widescreen</PresentationFormat>
  <Paragraphs>259</Paragraphs>
  <Slides>17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Century Gothic</vt:lpstr>
      <vt:lpstr>Gotham Rounded Book</vt:lpstr>
      <vt:lpstr>Gotham Rounded Medium</vt:lpstr>
      <vt:lpstr>Myriad Web Pro</vt:lpstr>
      <vt:lpstr>Wingdings</vt:lpstr>
      <vt:lpstr>Office Theme</vt:lpstr>
      <vt:lpstr>PowerPoint Presentation</vt:lpstr>
      <vt:lpstr>PowerPoint Presentation</vt:lpstr>
      <vt:lpstr>HL7 Ballot Update</vt:lpstr>
      <vt:lpstr>PowerPoint Presentation</vt:lpstr>
      <vt:lpstr>From Project Scope Statement:</vt:lpstr>
      <vt:lpstr>HL7 FHIR Reference Architecture Ballot Timeline</vt:lpstr>
      <vt:lpstr>Timeline: MedMorph Activities &amp; IG Balloting</vt:lpstr>
      <vt:lpstr>Helpful FHIR Links</vt:lpstr>
      <vt:lpstr>Transitioning to Technical WGs</vt:lpstr>
      <vt:lpstr>PowerPoint Presentation</vt:lpstr>
      <vt:lpstr>Common Considerations for Technical WGs</vt:lpstr>
      <vt:lpstr>Clinical/Business Workflows &amp; Data Flows </vt:lpstr>
      <vt:lpstr>Data Standards</vt:lpstr>
      <vt:lpstr>Reference Architecture/Authorities/Policies</vt:lpstr>
      <vt:lpstr>Upcoming MedMorph Meetings</vt:lpstr>
      <vt:lpstr>PowerPoint Presentation</vt:lpstr>
      <vt:lpstr>Evaluation WG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 </cp:lastModifiedBy>
  <cp:revision>24</cp:revision>
  <dcterms:created xsi:type="dcterms:W3CDTF">2019-11-04T17:18:41Z</dcterms:created>
  <dcterms:modified xsi:type="dcterms:W3CDTF">2020-03-27T19:11:54Z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ies>
</file>