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 id="2147483705" r:id="rId5"/>
    <p:sldMasterId id="2147483693" r:id="rId6"/>
    <p:sldMasterId id="2147483660" r:id="rId7"/>
    <p:sldMasterId id="2147483732" r:id="rId8"/>
    <p:sldMasterId id="2147483740" r:id="rId9"/>
  </p:sldMasterIdLst>
  <p:notesMasterIdLst>
    <p:notesMasterId r:id="rId31"/>
  </p:notesMasterIdLst>
  <p:sldIdLst>
    <p:sldId id="986" r:id="rId10"/>
    <p:sldId id="992" r:id="rId11"/>
    <p:sldId id="4758" r:id="rId12"/>
    <p:sldId id="4762" r:id="rId13"/>
    <p:sldId id="4764" r:id="rId14"/>
    <p:sldId id="2447" r:id="rId15"/>
    <p:sldId id="2450" r:id="rId16"/>
    <p:sldId id="4765" r:id="rId17"/>
    <p:sldId id="4766" r:id="rId18"/>
    <p:sldId id="4767" r:id="rId19"/>
    <p:sldId id="4768" r:id="rId20"/>
    <p:sldId id="4769" r:id="rId21"/>
    <p:sldId id="4770" r:id="rId22"/>
    <p:sldId id="4771" r:id="rId23"/>
    <p:sldId id="4772" r:id="rId24"/>
    <p:sldId id="4773" r:id="rId25"/>
    <p:sldId id="4775" r:id="rId26"/>
    <p:sldId id="4774" r:id="rId27"/>
    <p:sldId id="329" r:id="rId28"/>
    <p:sldId id="4776" r:id="rId29"/>
    <p:sldId id="33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umenthal, Wendy J. (CDC/DDNID/NCCDPHP/DCPC)" initials="BWJ(" lastIdx="2" clrIdx="0">
    <p:extLst>
      <p:ext uri="{19B8F6BF-5375-455C-9EA6-DF929625EA0E}">
        <p15:presenceInfo xmlns:p15="http://schemas.microsoft.com/office/powerpoint/2012/main" userId="S::wfb6@cdc.gov::f5e00f14-3ac2-427d-b616-ad8add26c74a" providerId="AD"/>
      </p:ext>
    </p:extLst>
  </p:cmAuthor>
  <p:cmAuthor id="2" name="Michaels, Maria (CDC/DDPHSS/CSELS/OD)" initials="MM(" lastIdx="7" clrIdx="1">
    <p:extLst>
      <p:ext uri="{19B8F6BF-5375-455C-9EA6-DF929625EA0E}">
        <p15:presenceInfo xmlns:p15="http://schemas.microsoft.com/office/powerpoint/2012/main" userId="S::ktx2@cdc.gov::90e940e6-b690-4d24-b80a-1bdfa10c37a1" providerId="AD"/>
      </p:ext>
    </p:extLst>
  </p:cmAuthor>
  <p:cmAuthor id="3" name="Viall, Abigail H. (CDC/DDID/NCHHSTP/OD)" initials="VAH(" lastIdx="5" clrIdx="2">
    <p:extLst>
      <p:ext uri="{19B8F6BF-5375-455C-9EA6-DF929625EA0E}">
        <p15:presenceInfo xmlns:p15="http://schemas.microsoft.com/office/powerpoint/2012/main" userId="S::bzv3@cdc.gov::f3d5871f-84bf-4875-9fb0-d00a215406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9F9F9"/>
    <a:srgbClr val="0070C0"/>
    <a:srgbClr val="D06F1A"/>
    <a:srgbClr val="DE0D14"/>
    <a:srgbClr val="CCCCFF"/>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3" autoAdjust="0"/>
    <p:restoredTop sz="94438" autoAdjust="0"/>
  </p:normalViewPr>
  <p:slideViewPr>
    <p:cSldViewPr snapToGrid="0">
      <p:cViewPr varScale="1">
        <p:scale>
          <a:sx n="86" d="100"/>
          <a:sy n="86" d="100"/>
        </p:scale>
        <p:origin x="43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n-US" dirty="0">
                <a:solidFill>
                  <a:schemeClr val="tx1"/>
                </a:solidFill>
              </a:rPr>
              <a:t>Info</a:t>
            </a:r>
          </a:p>
        </c:rich>
      </c:tx>
      <c:overlay val="0"/>
    </c:title>
    <c:autoTitleDeleted val="0"/>
    <c:plotArea>
      <c:layout/>
      <c:pieChart>
        <c:varyColors val="1"/>
        <c:dLbls>
          <c:showLegendKey val="0"/>
          <c:showVal val="0"/>
          <c:showCatName val="0"/>
          <c:showSerName val="0"/>
          <c:showPercent val="0"/>
          <c:showBubbleSize val="0"/>
          <c:showLeaderLines val="0"/>
        </c:dLbls>
        <c:firstSliceAng val="0"/>
      </c:pieChart>
    </c:plotArea>
    <c:legend>
      <c:legendPos val="r"/>
      <c:overlay val="0"/>
    </c:legend>
    <c:plotVisOnly val="1"/>
    <c:dispBlanksAs val="gap"/>
    <c:showDLblsOverMax val="0"/>
  </c:chart>
  <c:spPr>
    <a:noFill/>
    <a:ln>
      <a:noFill/>
    </a:ln>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87A14C-DCF2-4F56-B485-06CA4A24CA6D}" type="datetimeFigureOut">
              <a:rPr lang="en-US" smtClean="0"/>
              <a:t>6/17/2021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C74A9-4D30-4791-B820-2EF138810278}" type="slidenum">
              <a:rPr lang="en-US" smtClean="0"/>
              <a:t>‹#›</a:t>
            </a:fld>
            <a:endParaRPr lang="en-US" dirty="0"/>
          </a:p>
        </p:txBody>
      </p:sp>
    </p:spTree>
    <p:extLst>
      <p:ext uri="{BB962C8B-B14F-4D97-AF65-F5344CB8AC3E}">
        <p14:creationId xmlns:p14="http://schemas.microsoft.com/office/powerpoint/2010/main" val="3404288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b="1" dirty="0">
              <a:solidFill>
                <a:srgbClr val="FFFFFF"/>
              </a:solidFill>
              <a:latin typeface="Calibri" pitchFamily="34" charset="0"/>
            </a:endParaRPr>
          </a:p>
          <a:p>
            <a:pPr>
              <a:spcBef>
                <a:spcPct val="0"/>
              </a:spcBef>
            </a:pPr>
            <a:endParaRPr lang="en-US" altLang="en-US" baseline="0"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29646" indent="-280634">
              <a:defRPr>
                <a:solidFill>
                  <a:schemeClr val="tx1"/>
                </a:solidFill>
                <a:latin typeface="Myriad Web Pro" panose="020B0503030403020204" pitchFamily="34" charset="0"/>
              </a:defRPr>
            </a:lvl2pPr>
            <a:lvl3pPr marL="1122531" indent="-224506">
              <a:defRPr>
                <a:solidFill>
                  <a:schemeClr val="tx1"/>
                </a:solidFill>
                <a:latin typeface="Myriad Web Pro" panose="020B0503030403020204" pitchFamily="34" charset="0"/>
              </a:defRPr>
            </a:lvl3pPr>
            <a:lvl4pPr marL="1571544" indent="-224506">
              <a:defRPr>
                <a:solidFill>
                  <a:schemeClr val="tx1"/>
                </a:solidFill>
                <a:latin typeface="Myriad Web Pro" panose="020B0503030403020204" pitchFamily="34" charset="0"/>
              </a:defRPr>
            </a:lvl4pPr>
            <a:lvl5pPr marL="2020556" indent="-224506">
              <a:defRPr>
                <a:solidFill>
                  <a:schemeClr val="tx1"/>
                </a:solidFill>
                <a:latin typeface="Myriad Web Pro" panose="020B0503030403020204" pitchFamily="34" charset="0"/>
              </a:defRPr>
            </a:lvl5pPr>
            <a:lvl6pPr marL="2469569" indent="-224506" fontAlgn="base">
              <a:spcBef>
                <a:spcPct val="0"/>
              </a:spcBef>
              <a:spcAft>
                <a:spcPct val="0"/>
              </a:spcAft>
              <a:defRPr>
                <a:solidFill>
                  <a:schemeClr val="tx1"/>
                </a:solidFill>
                <a:latin typeface="Myriad Web Pro" panose="020B0503030403020204" pitchFamily="34" charset="0"/>
              </a:defRPr>
            </a:lvl6pPr>
            <a:lvl7pPr marL="2918581" indent="-224506" fontAlgn="base">
              <a:spcBef>
                <a:spcPct val="0"/>
              </a:spcBef>
              <a:spcAft>
                <a:spcPct val="0"/>
              </a:spcAft>
              <a:defRPr>
                <a:solidFill>
                  <a:schemeClr val="tx1"/>
                </a:solidFill>
                <a:latin typeface="Myriad Web Pro" panose="020B0503030403020204" pitchFamily="34" charset="0"/>
              </a:defRPr>
            </a:lvl7pPr>
            <a:lvl8pPr marL="3367593" indent="-224506" fontAlgn="base">
              <a:spcBef>
                <a:spcPct val="0"/>
              </a:spcBef>
              <a:spcAft>
                <a:spcPct val="0"/>
              </a:spcAft>
              <a:defRPr>
                <a:solidFill>
                  <a:schemeClr val="tx1"/>
                </a:solidFill>
                <a:latin typeface="Myriad Web Pro" panose="020B0503030403020204" pitchFamily="34" charset="0"/>
              </a:defRPr>
            </a:lvl8pPr>
            <a:lvl9pPr marL="3816606" indent="-224506" fontAlgn="base">
              <a:spcBef>
                <a:spcPct val="0"/>
              </a:spcBef>
              <a:spcAft>
                <a:spcPct val="0"/>
              </a:spcAft>
              <a:defRPr>
                <a:solidFill>
                  <a:schemeClr val="tx1"/>
                </a:solidFill>
                <a:latin typeface="Myriad Web Pro" panose="020B0503030403020204" pitchFamily="34" charset="0"/>
              </a:defRPr>
            </a:lvl9pPr>
          </a:lstStyle>
          <a:p>
            <a:pPr marL="0" marR="0" lvl="0" indent="0" algn="r" defTabSz="931774"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31774"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33451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 thinking about population and extraction – you may want to think about timed queries.</a:t>
            </a:r>
          </a:p>
          <a:p>
            <a:r>
              <a:rPr lang="en-US" dirty="0"/>
              <a:t>Dragon; that is already baked into Bulk FHIR.</a:t>
            </a:r>
          </a:p>
          <a:p>
            <a:r>
              <a:rPr lang="en-US" dirty="0"/>
              <a:t>Steve: Timing of the actually query. For PH, we have limited capacity to responds to queries. Schedule query at 2am.</a:t>
            </a:r>
          </a:p>
          <a:p>
            <a:r>
              <a:rPr lang="en-US" dirty="0"/>
              <a:t>Dragon: That is done using PlanDefinition (schedule the jobs for extraction and other actions).</a:t>
            </a:r>
          </a:p>
          <a:p>
            <a:r>
              <a:rPr lang="en-US" dirty="0"/>
              <a:t>Andrey: Is the data range in the FHIR APIs – only for new data? Does this include historical data? </a:t>
            </a:r>
          </a:p>
          <a:p>
            <a:r>
              <a:rPr lang="en-US" dirty="0"/>
              <a:t>Dragon: the assumption is once you apply FHIR </a:t>
            </a:r>
            <a:r>
              <a:rPr lang="en-US" dirty="0" err="1"/>
              <a:t>apis</a:t>
            </a:r>
            <a:r>
              <a:rPr lang="en-US" dirty="0"/>
              <a:t>, you can specify time ranges (all or incremental). The expectation is that the EHRs implementing the APIs use appropriate tie stamps.</a:t>
            </a:r>
          </a:p>
          <a:p>
            <a:r>
              <a:rPr lang="en-US" dirty="0"/>
              <a:t>Mike B: This is very generic – we are not seeing the Public health queries. It was pitched as CDC is funding this work to ush this work to regulation This is just base FHIR to functioning. There is nothing with public health disease control. Is the sponsor getting what they expected from this?</a:t>
            </a:r>
          </a:p>
          <a:p>
            <a:r>
              <a:rPr lang="en-US" dirty="0"/>
              <a:t>Dragon: That is an open topic that needs to be done on the CDC side.</a:t>
            </a:r>
          </a:p>
          <a:p>
            <a:r>
              <a:rPr lang="en-US" dirty="0"/>
              <a:t>Maria: having the common architecture helps leverage the research data or reduce the burden on collecting data. We have use cases from the public health perspective (cancer, healthcare survey, hep c) as representative examples. </a:t>
            </a:r>
          </a:p>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12</a:t>
            </a:fld>
            <a:endParaRPr lang="en-US" dirty="0"/>
          </a:p>
        </p:txBody>
      </p:sp>
    </p:spTree>
    <p:extLst>
      <p:ext uri="{BB962C8B-B14F-4D97-AF65-F5344CB8AC3E}">
        <p14:creationId xmlns:p14="http://schemas.microsoft.com/office/powerpoint/2010/main" val="2735306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14</a:t>
            </a:fld>
            <a:endParaRPr lang="en-US" dirty="0"/>
          </a:p>
        </p:txBody>
      </p:sp>
    </p:spTree>
    <p:extLst>
      <p:ext uri="{BB962C8B-B14F-4D97-AF65-F5344CB8AC3E}">
        <p14:creationId xmlns:p14="http://schemas.microsoft.com/office/powerpoint/2010/main" val="3664456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15</a:t>
            </a:fld>
            <a:endParaRPr lang="en-US" dirty="0"/>
          </a:p>
        </p:txBody>
      </p:sp>
    </p:spTree>
    <p:extLst>
      <p:ext uri="{BB962C8B-B14F-4D97-AF65-F5344CB8AC3E}">
        <p14:creationId xmlns:p14="http://schemas.microsoft.com/office/powerpoint/2010/main" val="2668756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17</a:t>
            </a:fld>
            <a:endParaRPr lang="en-US" dirty="0"/>
          </a:p>
        </p:txBody>
      </p:sp>
    </p:spTree>
    <p:extLst>
      <p:ext uri="{BB962C8B-B14F-4D97-AF65-F5344CB8AC3E}">
        <p14:creationId xmlns:p14="http://schemas.microsoft.com/office/powerpoint/2010/main" val="1334397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Andrey in Chat: https://doi.org/10.1093/jamia/ocab108 Automated Production of Research Data Marts from a Canonical Fast Healthcare Interoperability Resource (FHIR) Data Repository: Applications to COVID-19 Research</a:t>
            </a:r>
          </a:p>
          <a:p>
            <a:endParaRPr lang="en-US" dirty="0"/>
          </a:p>
          <a:p>
            <a:r>
              <a:rPr lang="en-US" dirty="0"/>
              <a:t>There are issues with provenance of codes in the FHIR standard. We may need to identify code as source code and then other codes for translations. Sometime vocabs are constructed with </a:t>
            </a:r>
            <a:r>
              <a:rPr lang="en-US" dirty="0" err="1"/>
              <a:t>precoordination</a:t>
            </a:r>
            <a:r>
              <a:rPr lang="en-US" dirty="0"/>
              <a:t> and others are post-coordination. It is not clear how to represent post coordinated concepts in FHIR.</a:t>
            </a:r>
          </a:p>
          <a:p>
            <a:r>
              <a:rPr lang="en-US" dirty="0"/>
              <a:t>Ryan: I&amp;O is popular with vendors and very heavy in precoordinated codes. There is loss of coordination.</a:t>
            </a:r>
          </a:p>
          <a:p>
            <a:r>
              <a:rPr lang="en-US" dirty="0"/>
              <a:t>Dragon: There is considerable work going on in FHIR to deal with these things. </a:t>
            </a:r>
          </a:p>
          <a:p>
            <a:r>
              <a:rPr lang="en-US" dirty="0"/>
              <a:t>Harold: Cohort definitions are </a:t>
            </a:r>
            <a:r>
              <a:rPr lang="en-US" dirty="0" err="1"/>
              <a:t>postcoordintaed</a:t>
            </a:r>
            <a:r>
              <a:rPr lang="en-US" dirty="0"/>
              <a:t> at the resource level</a:t>
            </a:r>
          </a:p>
        </p:txBody>
      </p:sp>
      <p:sp>
        <p:nvSpPr>
          <p:cNvPr id="4" name="Slide Number Placeholder 3"/>
          <p:cNvSpPr>
            <a:spLocks noGrp="1"/>
          </p:cNvSpPr>
          <p:nvPr>
            <p:ph type="sldNum" sz="quarter" idx="5"/>
          </p:nvPr>
        </p:nvSpPr>
        <p:spPr/>
        <p:txBody>
          <a:bodyPr/>
          <a:lstStyle/>
          <a:p>
            <a:fld id="{D76C74A9-4D30-4791-B820-2EF138810278}" type="slidenum">
              <a:rPr lang="en-US" smtClean="0"/>
              <a:t>18</a:t>
            </a:fld>
            <a:endParaRPr lang="en-US" dirty="0"/>
          </a:p>
        </p:txBody>
      </p:sp>
    </p:spTree>
    <p:extLst>
      <p:ext uri="{BB962C8B-B14F-4D97-AF65-F5344CB8AC3E}">
        <p14:creationId xmlns:p14="http://schemas.microsoft.com/office/powerpoint/2010/main" val="2042810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Harold: There is a lot of expertise in the room and lots of failures in this space – we should have a talk about failures in an upcoming call. </a:t>
            </a:r>
          </a:p>
          <a:p>
            <a:r>
              <a:rPr lang="en-US" dirty="0"/>
              <a:t>Maria: If there are any lessons learned documents that can be shared – we’d love to have them.</a:t>
            </a:r>
          </a:p>
        </p:txBody>
      </p:sp>
      <p:sp>
        <p:nvSpPr>
          <p:cNvPr id="4" name="Slide Number Placeholder 3"/>
          <p:cNvSpPr>
            <a:spLocks noGrp="1"/>
          </p:cNvSpPr>
          <p:nvPr>
            <p:ph type="sldNum" sz="quarter" idx="5"/>
          </p:nvPr>
        </p:nvSpPr>
        <p:spPr/>
        <p:txBody>
          <a:bodyPr/>
          <a:lstStyle/>
          <a:p>
            <a:fld id="{1FF1C4AD-94D7-443E-B114-F0C84C8F8D87}" type="slidenum">
              <a:rPr lang="en-US" smtClean="0"/>
              <a:t>19</a:t>
            </a:fld>
            <a:endParaRPr lang="en-US" dirty="0"/>
          </a:p>
        </p:txBody>
      </p:sp>
    </p:spTree>
    <p:extLst>
      <p:ext uri="{BB962C8B-B14F-4D97-AF65-F5344CB8AC3E}">
        <p14:creationId xmlns:p14="http://schemas.microsoft.com/office/powerpoint/2010/main" val="94153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2</a:t>
            </a:fld>
            <a:endParaRPr lang="en-US" dirty="0"/>
          </a:p>
        </p:txBody>
      </p:sp>
    </p:spTree>
    <p:extLst>
      <p:ext uri="{BB962C8B-B14F-4D97-AF65-F5344CB8AC3E}">
        <p14:creationId xmlns:p14="http://schemas.microsoft.com/office/powerpoint/2010/main" val="4098903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Harold: There is an effort to use FHIR to report the results of studies. Data is more searchable, findable, reusable. CDC is using </a:t>
            </a:r>
            <a:r>
              <a:rPr lang="en-US" dirty="0" err="1"/>
              <a:t>eBM</a:t>
            </a:r>
            <a:r>
              <a:rPr lang="en-US" dirty="0"/>
              <a:t> on FHIR to get the group results. 2-4 years it may be useful.</a:t>
            </a:r>
          </a:p>
          <a:p>
            <a:r>
              <a:rPr lang="en-US" dirty="0"/>
              <a:t>Ryan: FHIR is the modeling, SQL is for querying. </a:t>
            </a:r>
          </a:p>
          <a:p>
            <a:r>
              <a:rPr lang="en-US" dirty="0"/>
              <a:t>Dragon: There are many aspects of FHIR (modeling, data abstract, creating the query (using CQL), packaging the query (Tasks), results (measure reports, </a:t>
            </a:r>
            <a:r>
              <a:rPr lang="en-US" dirty="0" err="1"/>
              <a:t>etc</a:t>
            </a:r>
            <a:r>
              <a:rPr lang="en-US" dirty="0"/>
              <a:t>). We want to table this for now based on the current ecosystem.</a:t>
            </a:r>
          </a:p>
          <a:p>
            <a:r>
              <a:rPr lang="en-US" dirty="0"/>
              <a:t>Stan Huff: Advantage to using FHIR is faster than traditional methods. </a:t>
            </a:r>
          </a:p>
          <a:p>
            <a:r>
              <a:rPr lang="en-US" dirty="0"/>
              <a:t>Jim McClay (Chat: there is room to modernize the current PCORnet query mechanism through </a:t>
            </a:r>
            <a:r>
              <a:rPr lang="en-US" dirty="0" err="1"/>
              <a:t>PopMedNet</a:t>
            </a:r>
            <a:r>
              <a:rPr lang="en-US" dirty="0"/>
              <a:t>. Maybe next round</a:t>
            </a:r>
          </a:p>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4</a:t>
            </a:fld>
            <a:endParaRPr lang="en-US" dirty="0"/>
          </a:p>
        </p:txBody>
      </p:sp>
    </p:spTree>
    <p:extLst>
      <p:ext uri="{BB962C8B-B14F-4D97-AF65-F5344CB8AC3E}">
        <p14:creationId xmlns:p14="http://schemas.microsoft.com/office/powerpoint/2010/main" val="2081589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Andrey: </a:t>
            </a:r>
          </a:p>
          <a:p>
            <a:r>
              <a:rPr lang="en-US" dirty="0"/>
              <a:t>Bill: Taking advantage of uniformity of FHIR is important. Thinking of FHIR as a platform helps projects develop portable tools for those who may not have current standardization available. </a:t>
            </a:r>
          </a:p>
          <a:p>
            <a:r>
              <a:rPr lang="en-US" dirty="0"/>
              <a:t>Brian (from chat): Might we be able to use/ build on the Common Data Models Harmonization Implementation Guide(Release 0.1.0 )  https://build.fhir.org/ig/HL7/cdmh/profiles.html#pcornet-cdm-version-4-to-fhir-mappings   for Use Case 1?</a:t>
            </a:r>
          </a:p>
          <a:p>
            <a:endParaRPr lang="en-US" dirty="0"/>
          </a:p>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5</a:t>
            </a:fld>
            <a:endParaRPr lang="en-US" dirty="0"/>
          </a:p>
        </p:txBody>
      </p:sp>
    </p:spTree>
    <p:extLst>
      <p:ext uri="{BB962C8B-B14F-4D97-AF65-F5344CB8AC3E}">
        <p14:creationId xmlns:p14="http://schemas.microsoft.com/office/powerpoint/2010/main" val="2665893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Onboarding a Data Partner and populating a Data Mart </a:t>
            </a:r>
          </a:p>
          <a:p>
            <a:endParaRPr lang="en-US" dirty="0"/>
          </a:p>
        </p:txBody>
      </p:sp>
      <p:sp>
        <p:nvSpPr>
          <p:cNvPr id="4" name="Slide Number Placeholder 3"/>
          <p:cNvSpPr>
            <a:spLocks noGrp="1"/>
          </p:cNvSpPr>
          <p:nvPr>
            <p:ph type="sldNum" sz="quarter" idx="5"/>
          </p:nvPr>
        </p:nvSpPr>
        <p:spPr/>
        <p:txBody>
          <a:bodyPr/>
          <a:lstStyle/>
          <a:p>
            <a:fld id="{1FF1C4AD-94D7-443E-B114-F0C84C8F8D87}" type="slidenum">
              <a:rPr lang="en-US" smtClean="0"/>
              <a:t>6</a:t>
            </a:fld>
            <a:endParaRPr lang="en-US" dirty="0"/>
          </a:p>
        </p:txBody>
      </p:sp>
    </p:spTree>
    <p:extLst>
      <p:ext uri="{BB962C8B-B14F-4D97-AF65-F5344CB8AC3E}">
        <p14:creationId xmlns:p14="http://schemas.microsoft.com/office/powerpoint/2010/main" val="732107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8</a:t>
            </a:fld>
            <a:endParaRPr lang="en-US" dirty="0"/>
          </a:p>
        </p:txBody>
      </p:sp>
    </p:spTree>
    <p:extLst>
      <p:ext uri="{BB962C8B-B14F-4D97-AF65-F5344CB8AC3E}">
        <p14:creationId xmlns:p14="http://schemas.microsoft.com/office/powerpoint/2010/main" val="1340718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Harold: Issue is that mapping depends on research question being asked. The process outlines may work 90% of the time. </a:t>
            </a:r>
          </a:p>
        </p:txBody>
      </p:sp>
      <p:sp>
        <p:nvSpPr>
          <p:cNvPr id="4" name="Slide Number Placeholder 3"/>
          <p:cNvSpPr>
            <a:spLocks noGrp="1"/>
          </p:cNvSpPr>
          <p:nvPr>
            <p:ph type="sldNum" sz="quarter" idx="5"/>
          </p:nvPr>
        </p:nvSpPr>
        <p:spPr/>
        <p:txBody>
          <a:bodyPr/>
          <a:lstStyle/>
          <a:p>
            <a:fld id="{D76C74A9-4D30-4791-B820-2EF138810278}" type="slidenum">
              <a:rPr lang="en-US" smtClean="0"/>
              <a:t>9</a:t>
            </a:fld>
            <a:endParaRPr lang="en-US" dirty="0"/>
          </a:p>
        </p:txBody>
      </p:sp>
    </p:spTree>
    <p:extLst>
      <p:ext uri="{BB962C8B-B14F-4D97-AF65-F5344CB8AC3E}">
        <p14:creationId xmlns:p14="http://schemas.microsoft.com/office/powerpoint/2010/main" val="839307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10</a:t>
            </a:fld>
            <a:endParaRPr lang="en-US" dirty="0"/>
          </a:p>
        </p:txBody>
      </p:sp>
    </p:spTree>
    <p:extLst>
      <p:ext uri="{BB962C8B-B14F-4D97-AF65-F5344CB8AC3E}">
        <p14:creationId xmlns:p14="http://schemas.microsoft.com/office/powerpoint/2010/main" val="1585133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Mapping will come from the CDMH project.</a:t>
            </a:r>
          </a:p>
        </p:txBody>
      </p:sp>
      <p:sp>
        <p:nvSpPr>
          <p:cNvPr id="4" name="Slide Number Placeholder 3"/>
          <p:cNvSpPr>
            <a:spLocks noGrp="1"/>
          </p:cNvSpPr>
          <p:nvPr>
            <p:ph type="sldNum" sz="quarter" idx="5"/>
          </p:nvPr>
        </p:nvSpPr>
        <p:spPr/>
        <p:txBody>
          <a:bodyPr/>
          <a:lstStyle/>
          <a:p>
            <a:fld id="{D76C74A9-4D30-4791-B820-2EF138810278}" type="slidenum">
              <a:rPr lang="en-US" smtClean="0"/>
              <a:t>11</a:t>
            </a:fld>
            <a:endParaRPr lang="en-US" dirty="0"/>
          </a:p>
        </p:txBody>
      </p:sp>
    </p:spTree>
    <p:extLst>
      <p:ext uri="{BB962C8B-B14F-4D97-AF65-F5344CB8AC3E}">
        <p14:creationId xmlns:p14="http://schemas.microsoft.com/office/powerpoint/2010/main" val="3500338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4.jp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Master" Target="../slideMasters/slideMaster6.xml"/><Relationship Id="rId4" Type="http://schemas.openxmlformats.org/officeDocument/2006/relationships/image" Target="../media/image10.jpg"/></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9F96C-B4DE-4B11-A080-84BAA30BD2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50EC83-5DD7-4CA9-8FD5-D4E7578888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493D78-F78E-4BAF-A209-D0C0246A8D93}"/>
              </a:ext>
            </a:extLst>
          </p:cNvPr>
          <p:cNvSpPr>
            <a:spLocks noGrp="1"/>
          </p:cNvSpPr>
          <p:nvPr>
            <p:ph type="dt" sz="half" idx="10"/>
          </p:nvPr>
        </p:nvSpPr>
        <p:spPr/>
        <p:txBody>
          <a:bodyPr/>
          <a:lstStyle/>
          <a:p>
            <a:fld id="{3FF0C18A-4C29-4697-9CC7-DD271098DDF9}" type="datetimeFigureOut">
              <a:rPr lang="en-US" smtClean="0"/>
              <a:t>6/17/2021</a:t>
            </a:fld>
            <a:endParaRPr lang="en-US" dirty="0"/>
          </a:p>
        </p:txBody>
      </p:sp>
      <p:sp>
        <p:nvSpPr>
          <p:cNvPr id="5" name="Footer Placeholder 4">
            <a:extLst>
              <a:ext uri="{FF2B5EF4-FFF2-40B4-BE49-F238E27FC236}">
                <a16:creationId xmlns:a16="http://schemas.microsoft.com/office/drawing/2014/main" id="{CC330060-2AE9-40B5-917D-0658D3446F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B427CCA-EF97-4416-AC03-713A1D60FEFF}"/>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985132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BA953-3B04-41AB-886D-38A5CCDF73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D2829C-A657-4FF7-977F-B82D00588F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100E49-A6E9-412E-8AD5-577528E6DEF4}"/>
              </a:ext>
            </a:extLst>
          </p:cNvPr>
          <p:cNvSpPr>
            <a:spLocks noGrp="1"/>
          </p:cNvSpPr>
          <p:nvPr>
            <p:ph type="dt" sz="half" idx="10"/>
          </p:nvPr>
        </p:nvSpPr>
        <p:spPr/>
        <p:txBody>
          <a:bodyPr/>
          <a:lstStyle/>
          <a:p>
            <a:fld id="{3FF0C18A-4C29-4697-9CC7-DD271098DDF9}" type="datetimeFigureOut">
              <a:rPr lang="en-US" smtClean="0"/>
              <a:t>6/17/2021</a:t>
            </a:fld>
            <a:endParaRPr lang="en-US" dirty="0"/>
          </a:p>
        </p:txBody>
      </p:sp>
      <p:sp>
        <p:nvSpPr>
          <p:cNvPr id="5" name="Footer Placeholder 4">
            <a:extLst>
              <a:ext uri="{FF2B5EF4-FFF2-40B4-BE49-F238E27FC236}">
                <a16:creationId xmlns:a16="http://schemas.microsoft.com/office/drawing/2014/main" id="{228E2B51-C039-467A-B51A-244DF62951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76D26E-8120-4979-914E-462A088678EC}"/>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705972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70CAED-C59C-4648-803A-D6154C95FA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F3DAC3-7FE0-4017-BBEB-8CB41B4E83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8B175B-03EF-4C20-BB10-46329CF7C5FB}"/>
              </a:ext>
            </a:extLst>
          </p:cNvPr>
          <p:cNvSpPr>
            <a:spLocks noGrp="1"/>
          </p:cNvSpPr>
          <p:nvPr>
            <p:ph type="dt" sz="half" idx="10"/>
          </p:nvPr>
        </p:nvSpPr>
        <p:spPr/>
        <p:txBody>
          <a:bodyPr/>
          <a:lstStyle/>
          <a:p>
            <a:fld id="{3FF0C18A-4C29-4697-9CC7-DD271098DDF9}" type="datetimeFigureOut">
              <a:rPr lang="en-US" smtClean="0"/>
              <a:t>6/17/2021</a:t>
            </a:fld>
            <a:endParaRPr lang="en-US" dirty="0"/>
          </a:p>
        </p:txBody>
      </p:sp>
      <p:sp>
        <p:nvSpPr>
          <p:cNvPr id="5" name="Footer Placeholder 4">
            <a:extLst>
              <a:ext uri="{FF2B5EF4-FFF2-40B4-BE49-F238E27FC236}">
                <a16:creationId xmlns:a16="http://schemas.microsoft.com/office/drawing/2014/main" id="{2C33F53F-1402-4653-B6DE-CEA971BC62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7B970D-892B-428F-8D00-4F6668586B01}"/>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43255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_O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609601" y="213961"/>
            <a:ext cx="12082115" cy="1155779"/>
          </a:xfrm>
          <a:prstGeom prst="rect">
            <a:avLst/>
          </a:prstGeom>
        </p:spPr>
        <p:txBody>
          <a:bodyPr/>
          <a:lstStyle>
            <a:lvl1pPr algn="l">
              <a:lnSpc>
                <a:spcPts val="4000"/>
              </a:lnSpc>
              <a:defRPr sz="4267" b="1" baseline="0">
                <a:solidFill>
                  <a:schemeClr val="bg2"/>
                </a:solidFill>
                <a:effectLst/>
                <a:latin typeface="Calibri" pitchFamily="34" charset="0"/>
              </a:defRPr>
            </a:lvl1pPr>
          </a:lstStyle>
          <a:p>
            <a:endParaRPr lang="en-US" dirty="0"/>
          </a:p>
        </p:txBody>
      </p:sp>
      <p:sp>
        <p:nvSpPr>
          <p:cNvPr id="5" name="Subtitle 2"/>
          <p:cNvSpPr>
            <a:spLocks noGrp="1"/>
          </p:cNvSpPr>
          <p:nvPr>
            <p:ph type="subTitle" idx="1"/>
          </p:nvPr>
        </p:nvSpPr>
        <p:spPr>
          <a:xfrm>
            <a:off x="609600" y="3203632"/>
            <a:ext cx="8534400" cy="457200"/>
          </a:xfrm>
          <a:prstGeom prst="rect">
            <a:avLst/>
          </a:prstGeom>
        </p:spPr>
        <p:txBody>
          <a:bodyPr/>
          <a:lstStyle>
            <a:lvl1pPr marL="0" indent="0" algn="l">
              <a:buNone/>
              <a:defRPr sz="2667" b="1" baseline="0">
                <a:solidFill>
                  <a:schemeClr val="bg2"/>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609600" y="4864927"/>
            <a:ext cx="8534400" cy="1295400"/>
          </a:xfrm>
          <a:prstGeom prst="rect">
            <a:avLst/>
          </a:prstGeom>
        </p:spPr>
        <p:txBody>
          <a:bodyPr/>
          <a:lstStyle>
            <a:lvl1pPr marL="0" indent="0" algn="l">
              <a:lnSpc>
                <a:spcPts val="2667"/>
              </a:lnSpc>
              <a:buNone/>
              <a:defRPr sz="2400" baseline="0">
                <a:solidFill>
                  <a:schemeClr val="bg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158016960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Slide - One Colum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453DD3-CCEA-4C03-AC76-50A204E0DD65}"/>
              </a:ext>
            </a:extLst>
          </p:cNvPr>
          <p:cNvPicPr>
            <a:picLocks noChangeAspect="1"/>
          </p:cNvPicPr>
          <p:nvPr userDrawn="1"/>
        </p:nvPicPr>
        <p:blipFill rotWithShape="1">
          <a:blip r:embed="rId2"/>
          <a:srcRect t="60798"/>
          <a:stretch/>
        </p:blipFill>
        <p:spPr>
          <a:xfrm rot="10800000">
            <a:off x="0" y="5851492"/>
            <a:ext cx="12192000" cy="1006507"/>
          </a:xfrm>
          <a:prstGeom prst="rect">
            <a:avLst/>
          </a:prstGeom>
        </p:spPr>
      </p:pic>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One Column</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4" y="1757043"/>
            <a:ext cx="11060576" cy="3830957"/>
          </a:xfrm>
        </p:spPr>
        <p:txBody>
          <a:bodyPr numCol="2"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5" name="Footer Placeholder 12">
            <a:extLst>
              <a:ext uri="{FF2B5EF4-FFF2-40B4-BE49-F238E27FC236}">
                <a16:creationId xmlns:a16="http://schemas.microsoft.com/office/drawing/2014/main" id="{B2529E82-448C-1745-8E57-76443BAF3C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4" name="Text Placeholder 3">
            <a:extLst>
              <a:ext uri="{FF2B5EF4-FFF2-40B4-BE49-F238E27FC236}">
                <a16:creationId xmlns:a16="http://schemas.microsoft.com/office/drawing/2014/main" id="{CC3F8601-700F-40DD-A027-9AE61FC8ADBD}"/>
              </a:ext>
            </a:extLst>
          </p:cNvPr>
          <p:cNvSpPr>
            <a:spLocks noGrp="1"/>
          </p:cNvSpPr>
          <p:nvPr>
            <p:ph type="body" sz="quarter" idx="12"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235938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0054" y="5852073"/>
            <a:ext cx="12193057" cy="1005927"/>
          </a:xfrm>
          <a:prstGeom prst="rect">
            <a:avLst/>
          </a:prstGeom>
        </p:spPr>
      </p:pic>
      <p:sp>
        <p:nvSpPr>
          <p:cNvPr id="2" name="Title 1"/>
          <p:cNvSpPr>
            <a:spLocks noGrp="1"/>
          </p:cNvSpPr>
          <p:nvPr>
            <p:ph type="title" hasCustomPrompt="1"/>
          </p:nvPr>
        </p:nvSpPr>
        <p:spPr>
          <a:xfrm>
            <a:off x="838200" y="491636"/>
            <a:ext cx="10515600" cy="566928"/>
          </a:xfrm>
        </p:spPr>
        <p:txBody>
          <a:bodyPr anchor="t">
            <a:noAutofit/>
          </a:bodyPr>
          <a:lstStyle>
            <a:lvl1pPr>
              <a:defRPr sz="3600" b="1">
                <a:solidFill>
                  <a:srgbClr val="002F59"/>
                </a:solidFill>
                <a:latin typeface="Century Gothic" panose="020B0502020202020204" pitchFamily="34" charset="0"/>
              </a:defRPr>
            </a:lvl1pPr>
          </a:lstStyle>
          <a:p>
            <a:r>
              <a:rPr lang="en-US" dirty="0"/>
              <a:t>One Column</a:t>
            </a:r>
          </a:p>
        </p:txBody>
      </p:sp>
      <p:sp>
        <p:nvSpPr>
          <p:cNvPr id="3" name="Content Placeholder 2"/>
          <p:cNvSpPr>
            <a:spLocks noGrp="1"/>
          </p:cNvSpPr>
          <p:nvPr>
            <p:ph idx="1"/>
          </p:nvPr>
        </p:nvSpPr>
        <p:spPr>
          <a:xfrm>
            <a:off x="838200" y="1133856"/>
            <a:ext cx="10515600" cy="4744139"/>
          </a:xfrm>
        </p:spPr>
        <p:txBody>
          <a:bodyPr/>
          <a:lstStyle>
            <a:lvl1pPr>
              <a:defRPr>
                <a:solidFill>
                  <a:srgbClr val="002F59"/>
                </a:solidFill>
                <a:latin typeface="Century Gothic" panose="020B0502020202020204" pitchFamily="34" charset="0"/>
              </a:defRPr>
            </a:lvl1pPr>
            <a:lvl2pPr>
              <a:buClr>
                <a:srgbClr val="999E40"/>
              </a:buClr>
              <a:defRPr>
                <a:solidFill>
                  <a:srgbClr val="002F59"/>
                </a:solidFill>
                <a:latin typeface="Century Gothic" panose="020B0502020202020204" pitchFamily="34" charset="0"/>
              </a:defRPr>
            </a:lvl2pPr>
            <a:lvl3pPr marL="1143000" indent="-228600">
              <a:buFont typeface="Wingdings" panose="05000000000000000000" pitchFamily="2" charset="2"/>
              <a:buChar char="§"/>
              <a:defRPr>
                <a:solidFill>
                  <a:srgbClr val="002F59"/>
                </a:solidFill>
                <a:latin typeface="Century Gothic" panose="020B0502020202020204" pitchFamily="34" charset="0"/>
              </a:defRPr>
            </a:lvl3pPr>
            <a:lvl4pPr>
              <a:defRPr>
                <a:solidFill>
                  <a:srgbClr val="002F59"/>
                </a:solidFill>
                <a:latin typeface="Century Gothic" panose="020B0502020202020204" pitchFamily="34" charset="0"/>
              </a:defRPr>
            </a:lvl4pPr>
            <a:lvl5pPr>
              <a:defRPr>
                <a:solidFill>
                  <a:srgbClr val="002F59"/>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AutoShape 3"/>
          <p:cNvSpPr>
            <a:spLocks noChangeAspect="1" noChangeArrowheads="1" noTextEdit="1"/>
          </p:cNvSpPr>
          <p:nvPr/>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Text Placeholder 5"/>
          <p:cNvSpPr>
            <a:spLocks noGrp="1"/>
          </p:cNvSpPr>
          <p:nvPr>
            <p:ph type="body" sz="quarter" idx="10" hasCustomPrompt="1"/>
          </p:nvPr>
        </p:nvSpPr>
        <p:spPr>
          <a:xfrm>
            <a:off x="57150" y="5877996"/>
            <a:ext cx="12058650" cy="256032"/>
          </a:xfrm>
        </p:spPr>
        <p:txBody>
          <a:bodyPr>
            <a:noAutofit/>
          </a:bodyPr>
          <a:lstStyle>
            <a:lvl1pPr marL="0" indent="0">
              <a:buNone/>
              <a:defRPr sz="1200">
                <a:solidFill>
                  <a:schemeClr val="bg1">
                    <a:lumMod val="50000"/>
                  </a:schemeClr>
                </a:solidFill>
              </a:defRPr>
            </a:lvl1pPr>
            <a:lvl2pPr>
              <a:defRPr sz="1200"/>
            </a:lvl2pPr>
            <a:lvl3pPr>
              <a:defRPr sz="1200"/>
            </a:lvl3pPr>
            <a:lvl4pPr>
              <a:defRPr sz="1200"/>
            </a:lvl4pPr>
            <a:lvl5pPr>
              <a:defRPr sz="1200"/>
            </a:lvl5pPr>
          </a:lstStyle>
          <a:p>
            <a:pPr lvl="0"/>
            <a:r>
              <a:rPr lang="en-US" dirty="0"/>
              <a:t>Caption</a:t>
            </a:r>
          </a:p>
        </p:txBody>
      </p:sp>
      <p:sp>
        <p:nvSpPr>
          <p:cNvPr id="22" name="Slide Number Placeholder 5">
            <a:extLst>
              <a:ext uri="{FF2B5EF4-FFF2-40B4-BE49-F238E27FC236}">
                <a16:creationId xmlns:a16="http://schemas.microsoft.com/office/drawing/2014/main" id="{A4D17E6C-88A5-4533-9D87-DA064254D01A}"/>
              </a:ext>
            </a:extLst>
          </p:cNvPr>
          <p:cNvSpPr txBox="1">
            <a:spLocks/>
          </p:cNvSpPr>
          <p:nvPr userDrawn="1"/>
        </p:nvSpPr>
        <p:spPr>
          <a:xfrm>
            <a:off x="69449" y="6469725"/>
            <a:ext cx="663616" cy="365125"/>
          </a:xfrm>
          <a:prstGeom prst="rect">
            <a:avLst/>
          </a:prstGeom>
        </p:spPr>
        <p:txBody>
          <a:bodyPr vert="horz" lIns="91440" tIns="45720" rIns="91440" bIns="45720" rtlCol="0" anchor="b"/>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1"/>
                </a:solidFill>
              </a:rPr>
              <a:pPr algn="l"/>
              <a:t>‹#›</a:t>
            </a:fld>
            <a:endParaRPr lang="en-US" sz="1400" dirty="0">
              <a:solidFill>
                <a:schemeClr val="bg1"/>
              </a:solidFill>
            </a:endParaRPr>
          </a:p>
        </p:txBody>
      </p:sp>
      <p:sp>
        <p:nvSpPr>
          <p:cNvPr id="23" name="Footer Placeholder 12">
            <a:extLst>
              <a:ext uri="{FF2B5EF4-FFF2-40B4-BE49-F238E27FC236}">
                <a16:creationId xmlns:a16="http://schemas.microsoft.com/office/drawing/2014/main" id="{DFB85663-5066-4190-A120-DE552C29F32A}"/>
              </a:ext>
            </a:extLst>
          </p:cNvPr>
          <p:cNvSpPr txBox="1">
            <a:spLocks/>
          </p:cNvSpPr>
          <p:nvPr userDrawn="1"/>
        </p:nvSpPr>
        <p:spPr>
          <a:xfrm>
            <a:off x="570079" y="6512559"/>
            <a:ext cx="11190122" cy="322291"/>
          </a:xfrm>
          <a:prstGeom prst="rect">
            <a:avLst/>
          </a:prstGeom>
        </p:spPr>
        <p:txBody>
          <a:bodyPr vert="horz" lIns="0" tIns="0" rIns="0" bIns="0" rtlCol="0" anchor="b"/>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1"/>
                </a:solidFill>
              </a:rPr>
              <a:t>Division for Cancer Prevention and Control					                                   Reliable. Trusted. Scientific.</a:t>
            </a:r>
          </a:p>
        </p:txBody>
      </p:sp>
    </p:spTree>
    <p:extLst>
      <p:ext uri="{BB962C8B-B14F-4D97-AF65-F5344CB8AC3E}">
        <p14:creationId xmlns:p14="http://schemas.microsoft.com/office/powerpoint/2010/main" val="1125851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2176D-A215-254E-8B98-69FC18840C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CE4CA2-5020-EC4B-8928-14BE336B10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AF7596-B7BB-F24E-BBEE-00E1525A5880}"/>
              </a:ext>
            </a:extLst>
          </p:cNvPr>
          <p:cNvSpPr>
            <a:spLocks noGrp="1"/>
          </p:cNvSpPr>
          <p:nvPr>
            <p:ph type="dt" sz="half" idx="10"/>
          </p:nvPr>
        </p:nvSpPr>
        <p:spPr/>
        <p:txBody>
          <a:bodyPr/>
          <a:lstStyle/>
          <a:p>
            <a:fld id="{43639FBC-9559-854A-9E42-D61F16AE6318}" type="datetimeFigureOut">
              <a:rPr lang="en-US" smtClean="0"/>
              <a:t>6/17/2021</a:t>
            </a:fld>
            <a:endParaRPr lang="en-US" dirty="0"/>
          </a:p>
        </p:txBody>
      </p:sp>
      <p:sp>
        <p:nvSpPr>
          <p:cNvPr id="5" name="Footer Placeholder 4">
            <a:extLst>
              <a:ext uri="{FF2B5EF4-FFF2-40B4-BE49-F238E27FC236}">
                <a16:creationId xmlns:a16="http://schemas.microsoft.com/office/drawing/2014/main" id="{FDEF79B0-E520-1D45-9B7B-F77BA7AD27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1B7E61-7950-8B40-A3CD-648239EAB35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639848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EDB4F-19B2-6043-93F4-143664AA6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B46B04-E790-F14C-A206-3792687F12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E7BF48-20A8-944D-A0DF-DA911E5CFCF5}"/>
              </a:ext>
            </a:extLst>
          </p:cNvPr>
          <p:cNvSpPr>
            <a:spLocks noGrp="1"/>
          </p:cNvSpPr>
          <p:nvPr>
            <p:ph type="dt" sz="half" idx="10"/>
          </p:nvPr>
        </p:nvSpPr>
        <p:spPr/>
        <p:txBody>
          <a:bodyPr/>
          <a:lstStyle/>
          <a:p>
            <a:fld id="{43639FBC-9559-854A-9E42-D61F16AE6318}" type="datetimeFigureOut">
              <a:rPr lang="en-US" smtClean="0"/>
              <a:t>6/17/2021</a:t>
            </a:fld>
            <a:endParaRPr lang="en-US" dirty="0"/>
          </a:p>
        </p:txBody>
      </p:sp>
      <p:sp>
        <p:nvSpPr>
          <p:cNvPr id="5" name="Footer Placeholder 4">
            <a:extLst>
              <a:ext uri="{FF2B5EF4-FFF2-40B4-BE49-F238E27FC236}">
                <a16:creationId xmlns:a16="http://schemas.microsoft.com/office/drawing/2014/main" id="{BA16FDFC-5084-874D-A1B3-C9864C02EA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EC7995-AD39-6E4F-8AA9-6D2EA52ABDE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742159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22740-D305-224F-BDF9-CB88657E54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FEDD22-5BFA-3A42-8A82-2BCCAB2503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D6936C-6B57-9941-BAB4-4E7CB65F544C}"/>
              </a:ext>
            </a:extLst>
          </p:cNvPr>
          <p:cNvSpPr>
            <a:spLocks noGrp="1"/>
          </p:cNvSpPr>
          <p:nvPr>
            <p:ph type="dt" sz="half" idx="10"/>
          </p:nvPr>
        </p:nvSpPr>
        <p:spPr/>
        <p:txBody>
          <a:bodyPr/>
          <a:lstStyle/>
          <a:p>
            <a:fld id="{43639FBC-9559-854A-9E42-D61F16AE6318}" type="datetimeFigureOut">
              <a:rPr lang="en-US" smtClean="0"/>
              <a:t>6/17/2021</a:t>
            </a:fld>
            <a:endParaRPr lang="en-US" dirty="0"/>
          </a:p>
        </p:txBody>
      </p:sp>
      <p:sp>
        <p:nvSpPr>
          <p:cNvPr id="5" name="Footer Placeholder 4">
            <a:extLst>
              <a:ext uri="{FF2B5EF4-FFF2-40B4-BE49-F238E27FC236}">
                <a16:creationId xmlns:a16="http://schemas.microsoft.com/office/drawing/2014/main" id="{653DE874-9296-DD45-934F-AF3AEF451F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12F468-F703-1549-BADC-B5222EB4E704}"/>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858145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B815C-88FA-F048-999C-FDCFB1D28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E907B8-6CFC-8940-B1EF-C0665182E1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0A028D-6BB9-E04B-BE13-C494BD659F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F79FBF-8CFD-914C-8885-609F9524069A}"/>
              </a:ext>
            </a:extLst>
          </p:cNvPr>
          <p:cNvSpPr>
            <a:spLocks noGrp="1"/>
          </p:cNvSpPr>
          <p:nvPr>
            <p:ph type="dt" sz="half" idx="10"/>
          </p:nvPr>
        </p:nvSpPr>
        <p:spPr/>
        <p:txBody>
          <a:bodyPr/>
          <a:lstStyle/>
          <a:p>
            <a:fld id="{43639FBC-9559-854A-9E42-D61F16AE6318}" type="datetimeFigureOut">
              <a:rPr lang="en-US" smtClean="0"/>
              <a:t>6/17/2021</a:t>
            </a:fld>
            <a:endParaRPr lang="en-US" dirty="0"/>
          </a:p>
        </p:txBody>
      </p:sp>
      <p:sp>
        <p:nvSpPr>
          <p:cNvPr id="6" name="Footer Placeholder 5">
            <a:extLst>
              <a:ext uri="{FF2B5EF4-FFF2-40B4-BE49-F238E27FC236}">
                <a16:creationId xmlns:a16="http://schemas.microsoft.com/office/drawing/2014/main" id="{50D907FA-B68C-1D48-84E8-217FC93750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33C2A1-7E76-8C42-8AAD-70882B7BC69A}"/>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98180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84AB6-C198-EF4A-A4E1-41F69B0D8A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87F003-212F-FB42-B0D5-107F43DE79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43A0F1-2067-3C4D-880B-249D9753C4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1DF901-A4B4-174E-BACD-3271C923DB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5489CC-2905-4C41-B17E-9CA67ED241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46E570-95C4-5B4E-9AD3-93079EBA428F}"/>
              </a:ext>
            </a:extLst>
          </p:cNvPr>
          <p:cNvSpPr>
            <a:spLocks noGrp="1"/>
          </p:cNvSpPr>
          <p:nvPr>
            <p:ph type="dt" sz="half" idx="10"/>
          </p:nvPr>
        </p:nvSpPr>
        <p:spPr/>
        <p:txBody>
          <a:bodyPr/>
          <a:lstStyle/>
          <a:p>
            <a:fld id="{43639FBC-9559-854A-9E42-D61F16AE6318}" type="datetimeFigureOut">
              <a:rPr lang="en-US" smtClean="0"/>
              <a:t>6/17/2021</a:t>
            </a:fld>
            <a:endParaRPr lang="en-US" dirty="0"/>
          </a:p>
        </p:txBody>
      </p:sp>
      <p:sp>
        <p:nvSpPr>
          <p:cNvPr id="8" name="Footer Placeholder 7">
            <a:extLst>
              <a:ext uri="{FF2B5EF4-FFF2-40B4-BE49-F238E27FC236}">
                <a16:creationId xmlns:a16="http://schemas.microsoft.com/office/drawing/2014/main" id="{320A2969-E120-A740-9C87-2C85E31F587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7BDC608-40B2-D844-A900-EFAC9D0B13D8}"/>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103980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CF78-E187-4072-B96B-F2F9F2C4B066}"/>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7C7A1F33-1BB5-4323-BB9B-72587D9BA0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493BDC-0B4E-4F3D-B7D0-C5A93F281833}"/>
              </a:ext>
            </a:extLst>
          </p:cNvPr>
          <p:cNvSpPr>
            <a:spLocks noGrp="1"/>
          </p:cNvSpPr>
          <p:nvPr>
            <p:ph type="dt" sz="half" idx="10"/>
          </p:nvPr>
        </p:nvSpPr>
        <p:spPr/>
        <p:txBody>
          <a:bodyPr/>
          <a:lstStyle/>
          <a:p>
            <a:fld id="{3FF0C18A-4C29-4697-9CC7-DD271098DDF9}" type="datetimeFigureOut">
              <a:rPr lang="en-US" smtClean="0"/>
              <a:t>6/17/2021</a:t>
            </a:fld>
            <a:endParaRPr lang="en-US" dirty="0"/>
          </a:p>
        </p:txBody>
      </p:sp>
      <p:sp>
        <p:nvSpPr>
          <p:cNvPr id="5" name="Footer Placeholder 4">
            <a:extLst>
              <a:ext uri="{FF2B5EF4-FFF2-40B4-BE49-F238E27FC236}">
                <a16:creationId xmlns:a16="http://schemas.microsoft.com/office/drawing/2014/main" id="{9748A052-E8E7-45B2-A9F9-7B5ED1385B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443D06-3C0A-4B0E-A25D-BB5ED30289BA}"/>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635815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7D646-7A2E-AE43-889D-B25DB6A76C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1B8513-C94E-0D44-AB02-DAF662066E19}"/>
              </a:ext>
            </a:extLst>
          </p:cNvPr>
          <p:cNvSpPr>
            <a:spLocks noGrp="1"/>
          </p:cNvSpPr>
          <p:nvPr>
            <p:ph type="dt" sz="half" idx="10"/>
          </p:nvPr>
        </p:nvSpPr>
        <p:spPr/>
        <p:txBody>
          <a:bodyPr/>
          <a:lstStyle/>
          <a:p>
            <a:fld id="{43639FBC-9559-854A-9E42-D61F16AE6318}" type="datetimeFigureOut">
              <a:rPr lang="en-US" smtClean="0"/>
              <a:t>6/17/2021</a:t>
            </a:fld>
            <a:endParaRPr lang="en-US" dirty="0"/>
          </a:p>
        </p:txBody>
      </p:sp>
      <p:sp>
        <p:nvSpPr>
          <p:cNvPr id="4" name="Footer Placeholder 3">
            <a:extLst>
              <a:ext uri="{FF2B5EF4-FFF2-40B4-BE49-F238E27FC236}">
                <a16:creationId xmlns:a16="http://schemas.microsoft.com/office/drawing/2014/main" id="{6C3766D3-EAEE-D545-9C77-00DFCC73DFC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9D15C1E-5332-3143-9BFA-F31C0347CF4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458004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EA5895-9353-DC4E-BCB3-BF273E9B03BB}"/>
              </a:ext>
            </a:extLst>
          </p:cNvPr>
          <p:cNvSpPr>
            <a:spLocks noGrp="1"/>
          </p:cNvSpPr>
          <p:nvPr>
            <p:ph type="dt" sz="half" idx="10"/>
          </p:nvPr>
        </p:nvSpPr>
        <p:spPr/>
        <p:txBody>
          <a:bodyPr/>
          <a:lstStyle/>
          <a:p>
            <a:fld id="{43639FBC-9559-854A-9E42-D61F16AE6318}" type="datetimeFigureOut">
              <a:rPr lang="en-US" smtClean="0"/>
              <a:t>6/17/2021</a:t>
            </a:fld>
            <a:endParaRPr lang="en-US" dirty="0"/>
          </a:p>
        </p:txBody>
      </p:sp>
      <p:sp>
        <p:nvSpPr>
          <p:cNvPr id="3" name="Footer Placeholder 2">
            <a:extLst>
              <a:ext uri="{FF2B5EF4-FFF2-40B4-BE49-F238E27FC236}">
                <a16:creationId xmlns:a16="http://schemas.microsoft.com/office/drawing/2014/main" id="{34F1C284-10EE-994A-9749-5795C443D48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9F9D975-783A-7C4A-9A32-ADA75D726141}"/>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154412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4B5B6-88A3-7045-A54C-610B5E5D51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330677-BADF-A248-B257-C73676625A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E32D46-80ED-C04F-B938-30327BD9B9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818EE3-667F-F146-AE8B-65B3DF85FEBC}"/>
              </a:ext>
            </a:extLst>
          </p:cNvPr>
          <p:cNvSpPr>
            <a:spLocks noGrp="1"/>
          </p:cNvSpPr>
          <p:nvPr>
            <p:ph type="dt" sz="half" idx="10"/>
          </p:nvPr>
        </p:nvSpPr>
        <p:spPr/>
        <p:txBody>
          <a:bodyPr/>
          <a:lstStyle/>
          <a:p>
            <a:fld id="{43639FBC-9559-854A-9E42-D61F16AE6318}" type="datetimeFigureOut">
              <a:rPr lang="en-US" smtClean="0"/>
              <a:t>6/17/2021</a:t>
            </a:fld>
            <a:endParaRPr lang="en-US" dirty="0"/>
          </a:p>
        </p:txBody>
      </p:sp>
      <p:sp>
        <p:nvSpPr>
          <p:cNvPr id="6" name="Footer Placeholder 5">
            <a:extLst>
              <a:ext uri="{FF2B5EF4-FFF2-40B4-BE49-F238E27FC236}">
                <a16:creationId xmlns:a16="http://schemas.microsoft.com/office/drawing/2014/main" id="{862ED918-E58A-0748-B886-8D79509E2D2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A8B9E5-1B49-7C47-89CF-660542B8AD0A}"/>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994061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5F376-6FCA-F744-80F3-D011143F99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F99519-8FA5-B84F-8540-A84332EC24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076C198-940D-E14E-A2D6-3E9459AC60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3B0AA3-72A6-E646-8BF9-FFCF25C61EDA}"/>
              </a:ext>
            </a:extLst>
          </p:cNvPr>
          <p:cNvSpPr>
            <a:spLocks noGrp="1"/>
          </p:cNvSpPr>
          <p:nvPr>
            <p:ph type="dt" sz="half" idx="10"/>
          </p:nvPr>
        </p:nvSpPr>
        <p:spPr/>
        <p:txBody>
          <a:bodyPr/>
          <a:lstStyle/>
          <a:p>
            <a:fld id="{43639FBC-9559-854A-9E42-D61F16AE6318}" type="datetimeFigureOut">
              <a:rPr lang="en-US" smtClean="0"/>
              <a:t>6/17/2021</a:t>
            </a:fld>
            <a:endParaRPr lang="en-US" dirty="0"/>
          </a:p>
        </p:txBody>
      </p:sp>
      <p:sp>
        <p:nvSpPr>
          <p:cNvPr id="6" name="Footer Placeholder 5">
            <a:extLst>
              <a:ext uri="{FF2B5EF4-FFF2-40B4-BE49-F238E27FC236}">
                <a16:creationId xmlns:a16="http://schemas.microsoft.com/office/drawing/2014/main" id="{196A2037-4CB0-A845-829A-F39AF357A35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26721EE-A687-2E4B-927E-EE9C5F94978C}"/>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17049772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B80D0-D4D2-1848-9AED-82610FEC3B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5CD153-4B24-B04F-BCB1-B31774C5DF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6F3605-4B39-8A41-AB6D-DCF76C6F9559}"/>
              </a:ext>
            </a:extLst>
          </p:cNvPr>
          <p:cNvSpPr>
            <a:spLocks noGrp="1"/>
          </p:cNvSpPr>
          <p:nvPr>
            <p:ph type="dt" sz="half" idx="10"/>
          </p:nvPr>
        </p:nvSpPr>
        <p:spPr/>
        <p:txBody>
          <a:bodyPr/>
          <a:lstStyle/>
          <a:p>
            <a:fld id="{43639FBC-9559-854A-9E42-D61F16AE6318}" type="datetimeFigureOut">
              <a:rPr lang="en-US" smtClean="0"/>
              <a:t>6/17/2021</a:t>
            </a:fld>
            <a:endParaRPr lang="en-US" dirty="0"/>
          </a:p>
        </p:txBody>
      </p:sp>
      <p:sp>
        <p:nvSpPr>
          <p:cNvPr id="5" name="Footer Placeholder 4">
            <a:extLst>
              <a:ext uri="{FF2B5EF4-FFF2-40B4-BE49-F238E27FC236}">
                <a16:creationId xmlns:a16="http://schemas.microsoft.com/office/drawing/2014/main" id="{64B25270-C932-C54E-A1F5-C8CD5DBE86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F7A8F0-1020-2644-8A7C-2F7316B5D419}"/>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0624968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43FCB0-6E57-DC49-8713-438DCDB5B8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8D562E-71EB-9946-B3ED-0E0934CFE2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46D0E-1C75-EA47-8DD4-36F79B686F66}"/>
              </a:ext>
            </a:extLst>
          </p:cNvPr>
          <p:cNvSpPr>
            <a:spLocks noGrp="1"/>
          </p:cNvSpPr>
          <p:nvPr>
            <p:ph type="dt" sz="half" idx="10"/>
          </p:nvPr>
        </p:nvSpPr>
        <p:spPr/>
        <p:txBody>
          <a:bodyPr/>
          <a:lstStyle/>
          <a:p>
            <a:fld id="{43639FBC-9559-854A-9E42-D61F16AE6318}" type="datetimeFigureOut">
              <a:rPr lang="en-US" smtClean="0"/>
              <a:t>6/17/2021</a:t>
            </a:fld>
            <a:endParaRPr lang="en-US" dirty="0"/>
          </a:p>
        </p:txBody>
      </p:sp>
      <p:sp>
        <p:nvSpPr>
          <p:cNvPr id="5" name="Footer Placeholder 4">
            <a:extLst>
              <a:ext uri="{FF2B5EF4-FFF2-40B4-BE49-F238E27FC236}">
                <a16:creationId xmlns:a16="http://schemas.microsoft.com/office/drawing/2014/main" id="{132155C3-FEC7-054C-ADBC-80ED1CA541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0339FA-DEE9-A045-A858-E034D31D4F44}"/>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1501068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6296DA3-355D-4205-A8FE-CC73B70FC064}" type="datetimeFigureOut">
              <a:rPr lang="en-US" smtClean="0"/>
              <a:pPr/>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7931327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554482"/>
            <a:ext cx="10972800" cy="4525963"/>
          </a:xfrm>
        </p:spPr>
        <p:txBody>
          <a:bodyPr/>
          <a:lstStyle>
            <a:lvl1pPr marL="342900" indent="-342900">
              <a:buClr>
                <a:schemeClr val="tx2"/>
              </a:buClr>
              <a:buFont typeface="Arial" pitchFamily="34" charset="0"/>
              <a:buChar char="•"/>
              <a:defRPr/>
            </a:lvl1pPr>
            <a:lvl2pPr marL="742950" indent="-285750">
              <a:buClr>
                <a:schemeClr val="tx2"/>
              </a:buClr>
              <a:buFont typeface="Arial" pitchFamily="34" charset="0"/>
              <a:buChar char="–"/>
              <a:defRPr/>
            </a:lvl2pPr>
            <a:lvl3pPr marL="1143000" indent="-223838">
              <a:buClr>
                <a:schemeClr val="tx2"/>
              </a:buClr>
              <a:buFont typeface="Wingdings" pitchFamily="2" charset="2"/>
              <a:buChar char="§"/>
              <a:defRPr/>
            </a:lvl3pPr>
            <a:lvl4pPr marL="1428750" indent="-228600">
              <a:buClr>
                <a:schemeClr val="tx2"/>
              </a:buClr>
              <a:buFont typeface="Wingdings" pitchFamily="2" charset="2"/>
              <a:buChar char="v"/>
              <a:defRPr/>
            </a:lvl4pPr>
            <a:lvl5pPr marL="1714500" indent="-228600">
              <a:buClr>
                <a:schemeClr val="tx2"/>
              </a:buCl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4290717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3600" b="0"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6296DA3-355D-4205-A8FE-CC73B70FC064}" type="datetimeFigureOut">
              <a:rPr lang="en-US" smtClean="0"/>
              <a:pPr/>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663538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296DA3-355D-4205-A8FE-CC73B70FC064}" type="datetimeFigureOut">
              <a:rPr lang="en-US" smtClean="0"/>
              <a:pPr/>
              <a:t>6/17/2021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812992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1A2CE-CFE0-4691-9A08-6176521A3474}"/>
              </a:ext>
            </a:extLst>
          </p:cNvPr>
          <p:cNvSpPr>
            <a:spLocks noGrp="1"/>
          </p:cNvSpPr>
          <p:nvPr>
            <p:ph type="title"/>
          </p:nvPr>
        </p:nvSpPr>
        <p:spPr>
          <a:xfrm>
            <a:off x="831850" y="1709738"/>
            <a:ext cx="10515600" cy="2852737"/>
          </a:xfrm>
        </p:spPr>
        <p:txBody>
          <a:bodyPr anchor="b"/>
          <a:lstStyle>
            <a:lvl1pPr>
              <a:defRPr sz="6000" b="1">
                <a:solidFill>
                  <a:srgbClr val="0070C0"/>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7BAAF126-6DEE-42AE-98E9-7E8D1090B9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F0DB0F-F783-4A5E-8F59-ABA5D2086438}"/>
              </a:ext>
            </a:extLst>
          </p:cNvPr>
          <p:cNvSpPr>
            <a:spLocks noGrp="1"/>
          </p:cNvSpPr>
          <p:nvPr>
            <p:ph type="dt" sz="half" idx="10"/>
          </p:nvPr>
        </p:nvSpPr>
        <p:spPr/>
        <p:txBody>
          <a:bodyPr/>
          <a:lstStyle/>
          <a:p>
            <a:fld id="{3FF0C18A-4C29-4697-9CC7-DD271098DDF9}" type="datetimeFigureOut">
              <a:rPr lang="en-US" smtClean="0"/>
              <a:t>6/17/2021</a:t>
            </a:fld>
            <a:endParaRPr lang="en-US" dirty="0"/>
          </a:p>
        </p:txBody>
      </p:sp>
      <p:sp>
        <p:nvSpPr>
          <p:cNvPr id="5" name="Footer Placeholder 4">
            <a:extLst>
              <a:ext uri="{FF2B5EF4-FFF2-40B4-BE49-F238E27FC236}">
                <a16:creationId xmlns:a16="http://schemas.microsoft.com/office/drawing/2014/main" id="{FC15CD40-B752-4673-83A5-27C841AEC8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C49B86-4764-4E3F-AC9D-7261348D5136}"/>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65057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296DA3-355D-4205-A8FE-CC73B70FC064}" type="datetimeFigureOut">
              <a:rPr lang="en-US" smtClean="0"/>
              <a:pPr/>
              <a:t>6/17/2021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0484771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296DA3-355D-4205-A8FE-CC73B70FC064}" type="datetimeFigureOut">
              <a:rPr lang="en-US" smtClean="0"/>
              <a:pPr/>
              <a:t>6/17/2021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3483633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96DA3-355D-4205-A8FE-CC73B70FC064}" type="datetimeFigureOut">
              <a:rPr lang="en-US" smtClean="0"/>
              <a:pPr/>
              <a:t>6/17/2021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534511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nchor="b">
            <a:normAutofit/>
          </a:bodyPr>
          <a:lstStyle>
            <a:lvl1pPr algn="ctr">
              <a:defRPr sz="3600" b="0"/>
            </a:lvl1pPr>
          </a:lstStyle>
          <a:p>
            <a:r>
              <a:rPr lang="en-US" dirty="0"/>
              <a:t>Click to edit Master title style</a:t>
            </a:r>
          </a:p>
        </p:txBody>
      </p:sp>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6/17/2021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543703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19225"/>
            <a:ext cx="7315200" cy="330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6/17/2021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3646054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554480"/>
            <a:ext cx="10972800" cy="425577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10497644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23975"/>
            <a:ext cx="2743200" cy="4802188"/>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323975"/>
            <a:ext cx="8026400" cy="480218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7183700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6296DA3-355D-4205-A8FE-CC73B70FC064}" type="datetimeFigureOut">
              <a:rPr lang="en-US" smtClean="0"/>
              <a:pPr/>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554482"/>
            <a:ext cx="10972800" cy="4525963"/>
          </a:xfrm>
        </p:spPr>
        <p:txBody>
          <a:bodyPr/>
          <a:lstStyle>
            <a:lvl1pPr marL="342900" indent="-342900">
              <a:buClr>
                <a:schemeClr val="tx2"/>
              </a:buClr>
              <a:buFont typeface="Arial" pitchFamily="34" charset="0"/>
              <a:buChar char="•"/>
              <a:defRPr/>
            </a:lvl1pPr>
            <a:lvl2pPr marL="742950" indent="-285750">
              <a:buClr>
                <a:schemeClr val="tx2"/>
              </a:buClr>
              <a:buFont typeface="Arial" pitchFamily="34" charset="0"/>
              <a:buChar char="–"/>
              <a:defRPr/>
            </a:lvl2pPr>
            <a:lvl3pPr marL="1143000" indent="-223838">
              <a:buClr>
                <a:schemeClr val="tx2"/>
              </a:buClr>
              <a:buFont typeface="Wingdings" pitchFamily="2" charset="2"/>
              <a:buChar char="§"/>
              <a:defRPr/>
            </a:lvl3pPr>
            <a:lvl4pPr marL="1428750" indent="-228600">
              <a:buClr>
                <a:schemeClr val="tx2"/>
              </a:buClr>
              <a:buFont typeface="Wingdings" pitchFamily="2" charset="2"/>
              <a:buChar char="v"/>
              <a:defRPr/>
            </a:lvl4pPr>
            <a:lvl5pPr marL="1714500" indent="-228600">
              <a:buClr>
                <a:schemeClr val="tx2"/>
              </a:buCl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3600" b="0"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6296DA3-355D-4205-A8FE-CC73B70FC064}" type="datetimeFigureOut">
              <a:rPr lang="en-US" smtClean="0"/>
              <a:pPr/>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D7C4D-B996-4F7D-AA7B-3E5FE8D262D2}"/>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5DDB5B71-A73A-4164-91BF-33181A48E8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13A2E8-AA06-4B7A-8C64-79B27F0EA7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BB0408-F254-4A8C-9507-1BD77863FB53}"/>
              </a:ext>
            </a:extLst>
          </p:cNvPr>
          <p:cNvSpPr>
            <a:spLocks noGrp="1"/>
          </p:cNvSpPr>
          <p:nvPr>
            <p:ph type="dt" sz="half" idx="10"/>
          </p:nvPr>
        </p:nvSpPr>
        <p:spPr/>
        <p:txBody>
          <a:bodyPr/>
          <a:lstStyle/>
          <a:p>
            <a:fld id="{3FF0C18A-4C29-4697-9CC7-DD271098DDF9}" type="datetimeFigureOut">
              <a:rPr lang="en-US" smtClean="0"/>
              <a:t>6/17/2021</a:t>
            </a:fld>
            <a:endParaRPr lang="en-US" dirty="0"/>
          </a:p>
        </p:txBody>
      </p:sp>
      <p:sp>
        <p:nvSpPr>
          <p:cNvPr id="6" name="Footer Placeholder 5">
            <a:extLst>
              <a:ext uri="{FF2B5EF4-FFF2-40B4-BE49-F238E27FC236}">
                <a16:creationId xmlns:a16="http://schemas.microsoft.com/office/drawing/2014/main" id="{2C8CE05F-C857-4826-BCC8-4DF245C0107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650FB1-3F0C-4A04-A040-C7F18EA289C1}"/>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10428796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296DA3-355D-4205-A8FE-CC73B70FC064}" type="datetimeFigureOut">
              <a:rPr lang="en-US" smtClean="0"/>
              <a:pPr/>
              <a:t>6/17/2021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296DA3-355D-4205-A8FE-CC73B70FC064}" type="datetimeFigureOut">
              <a:rPr lang="en-US" smtClean="0"/>
              <a:pPr/>
              <a:t>6/17/2021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296DA3-355D-4205-A8FE-CC73B70FC064}" type="datetimeFigureOut">
              <a:rPr lang="en-US" smtClean="0"/>
              <a:pPr/>
              <a:t>6/17/2021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96DA3-355D-4205-A8FE-CC73B70FC064}" type="datetimeFigureOut">
              <a:rPr lang="en-US" smtClean="0"/>
              <a:pPr/>
              <a:t>6/17/2021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nchor="b">
            <a:normAutofit/>
          </a:bodyPr>
          <a:lstStyle>
            <a:lvl1pPr algn="ctr">
              <a:defRPr sz="3600" b="0"/>
            </a:lvl1pPr>
          </a:lstStyle>
          <a:p>
            <a:r>
              <a:rPr lang="en-US" dirty="0"/>
              <a:t>Click to edit Master title style</a:t>
            </a:r>
          </a:p>
        </p:txBody>
      </p:sp>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6/17/2021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19225"/>
            <a:ext cx="7315200" cy="330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6/17/2021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554480"/>
            <a:ext cx="10972800" cy="425577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23975"/>
            <a:ext cx="2743200" cy="4802188"/>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323975"/>
            <a:ext cx="8026400" cy="480218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27675730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008BB0"/>
              </a:buClr>
              <a:defRPr sz="2667">
                <a:solidFill>
                  <a:schemeClr val="accent4">
                    <a:lumMod val="75000"/>
                  </a:schemeClr>
                </a:solidFill>
              </a:defRPr>
            </a:lvl2pPr>
            <a:lvl3pPr>
              <a:buClr>
                <a:srgbClr val="695E4A"/>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31090409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6C430-5A49-4194-8BF3-9B95ACBCFB78}"/>
              </a:ext>
            </a:extLst>
          </p:cNvPr>
          <p:cNvSpPr>
            <a:spLocks noGrp="1"/>
          </p:cNvSpPr>
          <p:nvPr>
            <p:ph type="title"/>
          </p:nvPr>
        </p:nvSpPr>
        <p:spPr>
          <a:xfrm>
            <a:off x="839788" y="365125"/>
            <a:ext cx="10515600" cy="1325563"/>
          </a:xfrm>
        </p:spPr>
        <p:txBody>
          <a:bodyPr/>
          <a:lstStyle>
            <a:lvl1pPr>
              <a:defRPr b="1">
                <a:solidFill>
                  <a:srgbClr val="0070C0"/>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4A24FB05-64D0-44FB-8A7E-ADFB7545DA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2E3441-EF81-4CE6-A566-3D3B50C68C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B50AEB-3BED-427A-B784-89874A50AF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3038BC-4761-4B9B-A840-8C6A6E089B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06E6C6-1D80-438D-B816-EDC03F79BDDC}"/>
              </a:ext>
            </a:extLst>
          </p:cNvPr>
          <p:cNvSpPr>
            <a:spLocks noGrp="1"/>
          </p:cNvSpPr>
          <p:nvPr>
            <p:ph type="dt" sz="half" idx="10"/>
          </p:nvPr>
        </p:nvSpPr>
        <p:spPr/>
        <p:txBody>
          <a:bodyPr/>
          <a:lstStyle/>
          <a:p>
            <a:fld id="{3FF0C18A-4C29-4697-9CC7-DD271098DDF9}" type="datetimeFigureOut">
              <a:rPr lang="en-US" smtClean="0"/>
              <a:t>6/17/2021</a:t>
            </a:fld>
            <a:endParaRPr lang="en-US" dirty="0"/>
          </a:p>
        </p:txBody>
      </p:sp>
      <p:sp>
        <p:nvSpPr>
          <p:cNvPr id="8" name="Footer Placeholder 7">
            <a:extLst>
              <a:ext uri="{FF2B5EF4-FFF2-40B4-BE49-F238E27FC236}">
                <a16:creationId xmlns:a16="http://schemas.microsoft.com/office/drawing/2014/main" id="{568EA96C-4FDB-4E8D-89C2-6C2AC25D624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D91F0FE-2363-47F8-9215-7C14AAD89D42}"/>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367999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18891291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040115010"/>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324E32-07CC-4F25-B881-53A6E0A49453}"/>
              </a:ext>
            </a:extLst>
          </p:cNvPr>
          <p:cNvSpPr>
            <a:spLocks noGrp="1"/>
          </p:cNvSpPr>
          <p:nvPr>
            <p:ph type="dt" sz="half" idx="10"/>
          </p:nvPr>
        </p:nvSpPr>
        <p:spPr/>
        <p:txBody>
          <a:bodyPr/>
          <a:lstStyle/>
          <a:p>
            <a:fld id="{64212737-0911-4DB0-AB7F-7A9626FC00FC}" type="datetimeFigureOut">
              <a:rPr lang="en-US" smtClean="0"/>
              <a:t>6/17/2021</a:t>
            </a:fld>
            <a:endParaRPr lang="en-US" dirty="0"/>
          </a:p>
        </p:txBody>
      </p:sp>
      <p:sp>
        <p:nvSpPr>
          <p:cNvPr id="3" name="Footer Placeholder 2">
            <a:extLst>
              <a:ext uri="{FF2B5EF4-FFF2-40B4-BE49-F238E27FC236}">
                <a16:creationId xmlns:a16="http://schemas.microsoft.com/office/drawing/2014/main" id="{EE7B16FE-8120-41EB-9058-593A9A78EC9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8A9871E-E415-4A00-8F83-9380E7FBA459}"/>
              </a:ext>
            </a:extLst>
          </p:cNvPr>
          <p:cNvSpPr>
            <a:spLocks noGrp="1"/>
          </p:cNvSpPr>
          <p:nvPr>
            <p:ph type="sldNum" sz="quarter" idx="12"/>
          </p:nvPr>
        </p:nvSpPr>
        <p:spPr/>
        <p:txBody>
          <a:bodyPr/>
          <a:lstStyle/>
          <a:p>
            <a:fld id="{2E219C0F-C270-4191-8073-BFB30417233C}" type="slidenum">
              <a:rPr lang="en-US" smtClean="0"/>
              <a:t>‹#›</a:t>
            </a:fld>
            <a:endParaRPr lang="en-US" dirty="0"/>
          </a:p>
        </p:txBody>
      </p:sp>
    </p:spTree>
    <p:extLst>
      <p:ext uri="{BB962C8B-B14F-4D97-AF65-F5344CB8AC3E}">
        <p14:creationId xmlns:p14="http://schemas.microsoft.com/office/powerpoint/2010/main" val="13335501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Rectangle 38"/>
          <p:cNvSpPr/>
          <p:nvPr userDrawn="1"/>
        </p:nvSpPr>
        <p:spPr>
          <a:xfrm>
            <a:off x="-10179" y="3417821"/>
            <a:ext cx="12232912" cy="3169920"/>
          </a:xfrm>
          <a:prstGeom prst="rect">
            <a:avLst/>
          </a:prstGeom>
          <a:gradFill flip="none" rotWithShape="1">
            <a:gsLst>
              <a:gs pos="0">
                <a:srgbClr val="00AC4E"/>
              </a:gs>
              <a:gs pos="100000">
                <a:srgbClr val="00ADFF">
                  <a:alpha val="40000"/>
                </a:srgbClr>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14" name="Text Placeholder 18"/>
          <p:cNvSpPr>
            <a:spLocks noGrp="1"/>
          </p:cNvSpPr>
          <p:nvPr>
            <p:ph type="body" sz="quarter" idx="12" hasCustomPrompt="1"/>
          </p:nvPr>
        </p:nvSpPr>
        <p:spPr>
          <a:xfrm>
            <a:off x="3606800" y="3502489"/>
            <a:ext cx="8615933" cy="1688087"/>
          </a:xfrm>
          <a:prstGeom prst="rect">
            <a:avLst/>
          </a:prstGeom>
          <a:noFill/>
        </p:spPr>
        <p:txBody>
          <a:bodyPr wrap="square" lIns="365760" tIns="274320" rIns="274320" bIns="274320" anchor="t" anchorCtr="0">
            <a:noAutofit/>
          </a:bodyPr>
          <a:lstStyle>
            <a:lvl1pPr marL="0" marR="0" indent="0" algn="l" defTabSz="1219170" rtl="0" eaLnBrk="1" fontAlgn="auto" latinLnBrk="0" hangingPunct="1">
              <a:lnSpc>
                <a:spcPct val="80000"/>
              </a:lnSpc>
              <a:spcBef>
                <a:spcPts val="0"/>
              </a:spcBef>
              <a:spcAft>
                <a:spcPts val="0"/>
              </a:spcAft>
              <a:buClr>
                <a:schemeClr val="tx2"/>
              </a:buClr>
              <a:buSzPct val="95000"/>
              <a:buFontTx/>
              <a:buNone/>
              <a:tabLst/>
              <a:defRPr sz="4800" b="1" baseline="0">
                <a:solidFill>
                  <a:srgbClr val="FFFFFE"/>
                </a:solidFill>
              </a:defRPr>
            </a:lvl1pPr>
          </a:lstStyle>
          <a:p>
            <a:pPr lvl="0"/>
            <a:r>
              <a:rPr lang="en-US" dirty="0"/>
              <a:t>Presentation Title</a:t>
            </a:r>
          </a:p>
          <a:p>
            <a:pPr lvl="0"/>
            <a:endParaRPr lang="en-US" dirty="0"/>
          </a:p>
          <a:p>
            <a:pPr lvl="0"/>
            <a:endParaRPr lang="en-US" dirty="0"/>
          </a:p>
        </p:txBody>
      </p:sp>
      <p:sp>
        <p:nvSpPr>
          <p:cNvPr id="25" name="Subtitle 2"/>
          <p:cNvSpPr>
            <a:spLocks noGrp="1"/>
          </p:cNvSpPr>
          <p:nvPr>
            <p:ph type="subTitle" idx="11" hasCustomPrompt="1"/>
          </p:nvPr>
        </p:nvSpPr>
        <p:spPr>
          <a:xfrm>
            <a:off x="3606800" y="5190576"/>
            <a:ext cx="8534397" cy="991441"/>
          </a:xfrm>
          <a:prstGeom prst="rect">
            <a:avLst/>
          </a:prstGeom>
          <a:noFill/>
        </p:spPr>
        <p:txBody>
          <a:bodyPr lIns="365760" tIns="0" rIns="0" bIns="0" anchor="ctr" anchorCtr="0">
            <a:noAutofit/>
          </a:bodyPr>
          <a:lstStyle>
            <a:lvl1pPr marL="0" indent="0" algn="l">
              <a:lnSpc>
                <a:spcPct val="90000"/>
              </a:lnSpc>
              <a:spcBef>
                <a:spcPts val="400"/>
              </a:spcBef>
              <a:buNone/>
              <a:defRPr sz="3200">
                <a:solidFill>
                  <a:srgbClr val="FFFFFE"/>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589" y="4105110"/>
            <a:ext cx="3002260" cy="1781340"/>
          </a:xfrm>
          <a:prstGeom prst="rect">
            <a:avLst/>
          </a:prstGeom>
        </p:spPr>
      </p:pic>
      <p:pic>
        <p:nvPicPr>
          <p:cNvPr id="37" name="Picture 36"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Tree>
    <p:extLst>
      <p:ext uri="{BB962C8B-B14F-4D97-AF65-F5344CB8AC3E}">
        <p14:creationId xmlns:p14="http://schemas.microsoft.com/office/powerpoint/2010/main" val="2479865021"/>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2" descr="LPHI PPT Template Cover Hexagon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357" y="1162565"/>
            <a:ext cx="2857500" cy="1693227"/>
          </a:xfrm>
          <a:prstGeom prst="rect">
            <a:avLst/>
          </a:prstGeom>
        </p:spPr>
      </p:pic>
      <p:sp>
        <p:nvSpPr>
          <p:cNvPr id="14" name="Text Placeholder 18"/>
          <p:cNvSpPr>
            <a:spLocks noGrp="1"/>
          </p:cNvSpPr>
          <p:nvPr>
            <p:ph type="body" sz="quarter" idx="12" hasCustomPrompt="1"/>
          </p:nvPr>
        </p:nvSpPr>
        <p:spPr>
          <a:xfrm>
            <a:off x="758474" y="3502490"/>
            <a:ext cx="8615933" cy="1340445"/>
          </a:xfrm>
          <a:prstGeom prst="rect">
            <a:avLst/>
          </a:prstGeom>
          <a:noFill/>
        </p:spPr>
        <p:txBody>
          <a:bodyPr wrap="square" lIns="0" tIns="0" rIns="274320" bIns="274320" anchor="t" anchorCtr="0">
            <a:noAutofit/>
          </a:bodyPr>
          <a:lstStyle>
            <a:lvl1pPr marL="0" marR="0" indent="0" algn="l" defTabSz="1219170" rtl="0" eaLnBrk="1" fontAlgn="auto" latinLnBrk="0" hangingPunct="1">
              <a:lnSpc>
                <a:spcPct val="80000"/>
              </a:lnSpc>
              <a:spcBef>
                <a:spcPts val="0"/>
              </a:spcBef>
              <a:spcAft>
                <a:spcPts val="0"/>
              </a:spcAft>
              <a:buClr>
                <a:schemeClr val="tx2"/>
              </a:buClr>
              <a:buSzPct val="95000"/>
              <a:buFontTx/>
              <a:buNone/>
              <a:tabLst/>
              <a:defRPr sz="4800" b="1" baseline="0">
                <a:solidFill>
                  <a:srgbClr val="00AC4E"/>
                </a:solidFill>
              </a:defRPr>
            </a:lvl1pPr>
          </a:lstStyle>
          <a:p>
            <a:pPr lvl="0"/>
            <a:r>
              <a:rPr lang="en-US" dirty="0"/>
              <a:t>Presentation Title</a:t>
            </a:r>
          </a:p>
          <a:p>
            <a:pPr lvl="0"/>
            <a:endParaRPr lang="en-US" dirty="0"/>
          </a:p>
          <a:p>
            <a:pPr lvl="0"/>
            <a:endParaRPr lang="en-US" dirty="0"/>
          </a:p>
        </p:txBody>
      </p:sp>
      <p:sp>
        <p:nvSpPr>
          <p:cNvPr id="25" name="Subtitle 2"/>
          <p:cNvSpPr>
            <a:spLocks noGrp="1"/>
          </p:cNvSpPr>
          <p:nvPr>
            <p:ph type="subTitle" idx="11" hasCustomPrompt="1"/>
          </p:nvPr>
        </p:nvSpPr>
        <p:spPr>
          <a:xfrm>
            <a:off x="758474" y="4842936"/>
            <a:ext cx="8615933" cy="991441"/>
          </a:xfrm>
          <a:prstGeom prst="rect">
            <a:avLst/>
          </a:prstGeom>
          <a:noFill/>
        </p:spPr>
        <p:txBody>
          <a:bodyPr lIns="0" tIns="0" rIns="0" bIns="0" anchor="t" anchorCtr="0">
            <a:noAutofit/>
          </a:bodyPr>
          <a:lstStyle>
            <a:lvl1pPr marL="0" indent="0" algn="l">
              <a:lnSpc>
                <a:spcPct val="90000"/>
              </a:lnSpc>
              <a:spcBef>
                <a:spcPts val="400"/>
              </a:spcBef>
              <a:buNone/>
              <a:defRPr sz="3200">
                <a:solidFill>
                  <a:srgbClr val="00ADFF"/>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pic>
        <p:nvPicPr>
          <p:cNvPr id="10" name="Picture 9" descr="Top-Hexagon-Vitality-Gree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spTree>
    <p:extLst>
      <p:ext uri="{BB962C8B-B14F-4D97-AF65-F5344CB8AC3E}">
        <p14:creationId xmlns:p14="http://schemas.microsoft.com/office/powerpoint/2010/main" val="2575097042"/>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2" name="Picture 1" descr="LPHI PPT Template Cover Hexagons Lar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95" y="-1"/>
            <a:ext cx="12198348" cy="687173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357" y="1162565"/>
            <a:ext cx="2857500" cy="1693227"/>
          </a:xfrm>
          <a:prstGeom prst="rect">
            <a:avLst/>
          </a:prstGeom>
        </p:spPr>
      </p:pic>
      <p:sp>
        <p:nvSpPr>
          <p:cNvPr id="14" name="Text Placeholder 18"/>
          <p:cNvSpPr>
            <a:spLocks noGrp="1"/>
          </p:cNvSpPr>
          <p:nvPr>
            <p:ph type="body" sz="quarter" idx="12" hasCustomPrompt="1"/>
          </p:nvPr>
        </p:nvSpPr>
        <p:spPr>
          <a:xfrm>
            <a:off x="758474" y="3502490"/>
            <a:ext cx="8615933" cy="1340445"/>
          </a:xfrm>
          <a:prstGeom prst="rect">
            <a:avLst/>
          </a:prstGeom>
          <a:noFill/>
        </p:spPr>
        <p:txBody>
          <a:bodyPr wrap="square" lIns="0" tIns="0" rIns="274320" bIns="274320" anchor="t" anchorCtr="0">
            <a:noAutofit/>
          </a:bodyPr>
          <a:lstStyle>
            <a:lvl1pPr marL="0" marR="0" indent="0" algn="l" defTabSz="1219170" rtl="0" eaLnBrk="1" fontAlgn="auto" latinLnBrk="0" hangingPunct="1">
              <a:lnSpc>
                <a:spcPct val="80000"/>
              </a:lnSpc>
              <a:spcBef>
                <a:spcPts val="0"/>
              </a:spcBef>
              <a:spcAft>
                <a:spcPts val="0"/>
              </a:spcAft>
              <a:buClr>
                <a:schemeClr val="tx2"/>
              </a:buClr>
              <a:buSzPct val="95000"/>
              <a:buFontTx/>
              <a:buNone/>
              <a:tabLst/>
              <a:defRPr sz="4800" b="1" baseline="0">
                <a:solidFill>
                  <a:srgbClr val="00AC4E"/>
                </a:solidFill>
              </a:defRPr>
            </a:lvl1pPr>
          </a:lstStyle>
          <a:p>
            <a:pPr lvl="0"/>
            <a:r>
              <a:rPr lang="en-US" dirty="0"/>
              <a:t>Presentation Title</a:t>
            </a:r>
          </a:p>
          <a:p>
            <a:pPr lvl="0"/>
            <a:endParaRPr lang="en-US" dirty="0"/>
          </a:p>
          <a:p>
            <a:pPr lvl="0"/>
            <a:endParaRPr lang="en-US" dirty="0"/>
          </a:p>
        </p:txBody>
      </p:sp>
      <p:sp>
        <p:nvSpPr>
          <p:cNvPr id="25" name="Subtitle 2"/>
          <p:cNvSpPr>
            <a:spLocks noGrp="1"/>
          </p:cNvSpPr>
          <p:nvPr>
            <p:ph type="subTitle" idx="11" hasCustomPrompt="1"/>
          </p:nvPr>
        </p:nvSpPr>
        <p:spPr>
          <a:xfrm>
            <a:off x="758474" y="4842936"/>
            <a:ext cx="8615933" cy="991441"/>
          </a:xfrm>
          <a:prstGeom prst="rect">
            <a:avLst/>
          </a:prstGeom>
          <a:noFill/>
        </p:spPr>
        <p:txBody>
          <a:bodyPr lIns="0" tIns="0" rIns="0" bIns="0" anchor="t" anchorCtr="0">
            <a:noAutofit/>
          </a:bodyPr>
          <a:lstStyle>
            <a:lvl1pPr marL="0" indent="0" algn="l">
              <a:lnSpc>
                <a:spcPct val="90000"/>
              </a:lnSpc>
              <a:spcBef>
                <a:spcPts val="400"/>
              </a:spcBef>
              <a:buNone/>
              <a:defRPr sz="3200">
                <a:solidFill>
                  <a:srgbClr val="00ADFF"/>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pic>
        <p:nvPicPr>
          <p:cNvPr id="10" name="Picture 9" descr="Top-Hexagon-Vitality-Gree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spTree>
    <p:extLst>
      <p:ext uri="{BB962C8B-B14F-4D97-AF65-F5344CB8AC3E}">
        <p14:creationId xmlns:p14="http://schemas.microsoft.com/office/powerpoint/2010/main" val="3756587704"/>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General template">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664634" y="1657887"/>
            <a:ext cx="10612967" cy="4421187"/>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10634133" cy="1143000"/>
          </a:xfrm>
          <a:prstGeom prst="rect">
            <a:avLst/>
          </a:prstGeom>
        </p:spPr>
        <p:txBody>
          <a:bodyPr vert="horz"/>
          <a:lstStyle>
            <a:lvl1pPr>
              <a:lnSpc>
                <a:spcPct val="90000"/>
              </a:lnSpc>
              <a:defRPr b="1">
                <a:solidFill>
                  <a:srgbClr val="00AC4E"/>
                </a:solidFill>
              </a:defRPr>
            </a:lvl1pPr>
          </a:lstStyle>
          <a:p>
            <a:r>
              <a:rPr lang="en-US"/>
              <a:t>Click to edit Master title style</a:t>
            </a:r>
            <a:endParaRPr lang="en-US" dirty="0"/>
          </a:p>
        </p:txBody>
      </p:sp>
    </p:spTree>
    <p:extLst>
      <p:ext uri="{BB962C8B-B14F-4D97-AF65-F5344CB8AC3E}">
        <p14:creationId xmlns:p14="http://schemas.microsoft.com/office/powerpoint/2010/main" val="1475579261"/>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 Subtitle">
    <p:spTree>
      <p:nvGrpSpPr>
        <p:cNvPr id="1" name=""/>
        <p:cNvGrpSpPr/>
        <p:nvPr/>
      </p:nvGrpSpPr>
      <p:grpSpPr>
        <a:xfrm>
          <a:off x="0" y="0"/>
          <a:ext cx="0" cy="0"/>
          <a:chOff x="0" y="0"/>
          <a:chExt cx="0" cy="0"/>
        </a:xfrm>
      </p:grpSpPr>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10634133" cy="990599"/>
          </a:xfrm>
          <a:prstGeom prst="rect">
            <a:avLst/>
          </a:prstGeom>
        </p:spPr>
        <p:txBody>
          <a:bodyPr vert="horz"/>
          <a:lstStyle>
            <a:lvl1pPr>
              <a:lnSpc>
                <a:spcPct val="90000"/>
              </a:lnSpc>
              <a:defRPr b="1">
                <a:solidFill>
                  <a:srgbClr val="00AC4E"/>
                </a:solidFill>
              </a:defRPr>
            </a:lvl1pPr>
          </a:lstStyle>
          <a:p>
            <a:r>
              <a:rPr lang="en-US"/>
              <a:t>Click to edit Master title style</a:t>
            </a:r>
            <a:endParaRPr lang="en-US" dirty="0"/>
          </a:p>
        </p:txBody>
      </p:sp>
      <p:sp>
        <p:nvSpPr>
          <p:cNvPr id="7" name="Subtitle 2"/>
          <p:cNvSpPr>
            <a:spLocks noGrp="1"/>
          </p:cNvSpPr>
          <p:nvPr>
            <p:ph type="subTitle" idx="11" hasCustomPrompt="1"/>
          </p:nvPr>
        </p:nvSpPr>
        <p:spPr>
          <a:xfrm>
            <a:off x="656879" y="1367367"/>
            <a:ext cx="9294165" cy="732368"/>
          </a:xfrm>
          <a:prstGeom prst="rect">
            <a:avLst/>
          </a:prstGeom>
        </p:spPr>
        <p:txBody>
          <a:bodyPr>
            <a:noAutofit/>
          </a:bodyPr>
          <a:lstStyle>
            <a:lvl1pPr marL="0" indent="0" algn="l">
              <a:lnSpc>
                <a:spcPct val="90000"/>
              </a:lnSpc>
              <a:spcBef>
                <a:spcPts val="400"/>
              </a:spcBef>
              <a:buNone/>
              <a:defRPr sz="3200">
                <a:solidFill>
                  <a:srgbClr val="00ADFF"/>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9" name="Content Placeholder 3"/>
          <p:cNvSpPr>
            <a:spLocks noGrp="1"/>
          </p:cNvSpPr>
          <p:nvPr>
            <p:ph sz="quarter" idx="12" hasCustomPrompt="1"/>
          </p:nvPr>
        </p:nvSpPr>
        <p:spPr>
          <a:xfrm>
            <a:off x="664634" y="2353733"/>
            <a:ext cx="10612967" cy="3725340"/>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2423767093"/>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Half page picture">
    <p:spTree>
      <p:nvGrpSpPr>
        <p:cNvPr id="1" name=""/>
        <p:cNvGrpSpPr/>
        <p:nvPr/>
      </p:nvGrpSpPr>
      <p:grpSpPr>
        <a:xfrm>
          <a:off x="0" y="0"/>
          <a:ext cx="0" cy="0"/>
          <a:chOff x="0" y="0"/>
          <a:chExt cx="0" cy="0"/>
        </a:xfrm>
      </p:grpSpPr>
      <p:sp>
        <p:nvSpPr>
          <p:cNvPr id="7" name="Picture Placeholder 10"/>
          <p:cNvSpPr>
            <a:spLocks noGrp="1"/>
          </p:cNvSpPr>
          <p:nvPr>
            <p:ph type="pic" sz="quarter" idx="11"/>
          </p:nvPr>
        </p:nvSpPr>
        <p:spPr>
          <a:xfrm>
            <a:off x="6113672" y="0"/>
            <a:ext cx="6078329" cy="6858000"/>
          </a:xfrm>
          <a:prstGeom prst="rect">
            <a:avLst/>
          </a:prstGeom>
        </p:spPr>
        <p:txBody>
          <a:bodyPr/>
          <a:lstStyle/>
          <a:p>
            <a:r>
              <a:rPr lang="en-US" dirty="0"/>
              <a:t>Click icon to add picture</a:t>
            </a:r>
          </a:p>
        </p:txBody>
      </p:sp>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5198533" cy="1143000"/>
          </a:xfrm>
          <a:prstGeom prst="rect">
            <a:avLst/>
          </a:prstGeom>
        </p:spPr>
        <p:txBody>
          <a:bodyPr vert="horz"/>
          <a:lstStyle>
            <a:lvl1pPr>
              <a:lnSpc>
                <a:spcPct val="90000"/>
              </a:lnSpc>
              <a:defRPr b="1">
                <a:solidFill>
                  <a:srgbClr val="00AC4E"/>
                </a:solidFill>
              </a:defRPr>
            </a:lvl1pPr>
          </a:lstStyle>
          <a:p>
            <a:r>
              <a:rPr lang="en-US"/>
              <a:t>Click to edit Master title style</a:t>
            </a:r>
            <a:endParaRPr lang="en-US" dirty="0"/>
          </a:p>
        </p:txBody>
      </p:sp>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8" name="Content Placeholder 3"/>
          <p:cNvSpPr>
            <a:spLocks noGrp="1"/>
          </p:cNvSpPr>
          <p:nvPr>
            <p:ph sz="quarter" idx="12" hasCustomPrompt="1"/>
          </p:nvPr>
        </p:nvSpPr>
        <p:spPr>
          <a:xfrm>
            <a:off x="664634" y="1691853"/>
            <a:ext cx="5177367" cy="4520073"/>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307332610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wo column">
    <p:spTree>
      <p:nvGrpSpPr>
        <p:cNvPr id="1" name=""/>
        <p:cNvGrpSpPr/>
        <p:nvPr/>
      </p:nvGrpSpPr>
      <p:grpSpPr>
        <a:xfrm>
          <a:off x="0" y="0"/>
          <a:ext cx="0" cy="0"/>
          <a:chOff x="0" y="0"/>
          <a:chExt cx="0" cy="0"/>
        </a:xfrm>
      </p:grpSpPr>
      <p:pic>
        <p:nvPicPr>
          <p:cNvPr id="10" name="Picture 9" descr="Top-Hexagon-Vitality-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2" name="Picture 11" descr="Bottom Gradient Ba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3"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20" name="Title 4"/>
          <p:cNvSpPr>
            <a:spLocks noGrp="1"/>
          </p:cNvSpPr>
          <p:nvPr>
            <p:ph type="title"/>
          </p:nvPr>
        </p:nvSpPr>
        <p:spPr>
          <a:xfrm>
            <a:off x="643467" y="495300"/>
            <a:ext cx="10634133" cy="1143000"/>
          </a:xfrm>
          <a:prstGeom prst="rect">
            <a:avLst/>
          </a:prstGeom>
        </p:spPr>
        <p:txBody>
          <a:bodyPr vert="horz"/>
          <a:lstStyle>
            <a:lvl1pPr>
              <a:lnSpc>
                <a:spcPct val="90000"/>
              </a:lnSpc>
              <a:defRPr b="1">
                <a:solidFill>
                  <a:srgbClr val="00AC4E"/>
                </a:solidFill>
              </a:defRPr>
            </a:lvl1pPr>
          </a:lstStyle>
          <a:p>
            <a:r>
              <a:rPr lang="en-US"/>
              <a:t>Click to edit Master title style</a:t>
            </a:r>
          </a:p>
        </p:txBody>
      </p:sp>
      <p:sp>
        <p:nvSpPr>
          <p:cNvPr id="11" name="Content Placeholder 3"/>
          <p:cNvSpPr>
            <a:spLocks noGrp="1"/>
          </p:cNvSpPr>
          <p:nvPr>
            <p:ph sz="quarter" idx="12" hasCustomPrompt="1"/>
          </p:nvPr>
        </p:nvSpPr>
        <p:spPr>
          <a:xfrm>
            <a:off x="664635" y="1691853"/>
            <a:ext cx="5126568" cy="4520073"/>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
        <p:nvSpPr>
          <p:cNvPr id="13" name="Content Placeholder 3"/>
          <p:cNvSpPr>
            <a:spLocks noGrp="1"/>
          </p:cNvSpPr>
          <p:nvPr>
            <p:ph sz="quarter" idx="13" hasCustomPrompt="1"/>
          </p:nvPr>
        </p:nvSpPr>
        <p:spPr>
          <a:xfrm>
            <a:off x="6148805" y="1691853"/>
            <a:ext cx="5126568" cy="4520073"/>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141370096"/>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6071F-CA94-4EBB-BD9E-7DBBFBD72331}"/>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Date Placeholder 2">
            <a:extLst>
              <a:ext uri="{FF2B5EF4-FFF2-40B4-BE49-F238E27FC236}">
                <a16:creationId xmlns:a16="http://schemas.microsoft.com/office/drawing/2014/main" id="{ED3FF2AC-DA21-4D64-A201-C27882F00F8F}"/>
              </a:ext>
            </a:extLst>
          </p:cNvPr>
          <p:cNvSpPr>
            <a:spLocks noGrp="1"/>
          </p:cNvSpPr>
          <p:nvPr>
            <p:ph type="dt" sz="half" idx="10"/>
          </p:nvPr>
        </p:nvSpPr>
        <p:spPr/>
        <p:txBody>
          <a:bodyPr/>
          <a:lstStyle/>
          <a:p>
            <a:fld id="{3FF0C18A-4C29-4697-9CC7-DD271098DDF9}" type="datetimeFigureOut">
              <a:rPr lang="en-US" smtClean="0"/>
              <a:t>6/17/2021</a:t>
            </a:fld>
            <a:endParaRPr lang="en-US" dirty="0"/>
          </a:p>
        </p:txBody>
      </p:sp>
      <p:sp>
        <p:nvSpPr>
          <p:cNvPr id="4" name="Footer Placeholder 3">
            <a:extLst>
              <a:ext uri="{FF2B5EF4-FFF2-40B4-BE49-F238E27FC236}">
                <a16:creationId xmlns:a16="http://schemas.microsoft.com/office/drawing/2014/main" id="{967EA3F9-62B2-4CA7-B4A7-588220A280E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89D1857-9F66-4BA9-A241-EDD0E5959BD2}"/>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29330055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pic>
        <p:nvPicPr>
          <p:cNvPr id="9" name="Picture 8" descr="LPHI PPT Template Gradient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14"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CCE4C0"/>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5"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3" name="Picture 2"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22088780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pic>
        <p:nvPicPr>
          <p:cNvPr id="3" name="Picture 2" descr="LPHI PPT Template Vitality Green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16"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CCE4C0"/>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7"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6" name="Picture 5"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16874071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spTree>
      <p:nvGrpSpPr>
        <p:cNvPr id="1" name=""/>
        <p:cNvGrpSpPr/>
        <p:nvPr/>
      </p:nvGrpSpPr>
      <p:grpSpPr>
        <a:xfrm>
          <a:off x="0" y="0"/>
          <a:ext cx="0" cy="0"/>
          <a:chOff x="0" y="0"/>
          <a:chExt cx="0" cy="0"/>
        </a:xfrm>
      </p:grpSpPr>
      <p:pic>
        <p:nvPicPr>
          <p:cNvPr id="3" name="Picture 2" descr="LPHI PPT Template Humanity Blue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21"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C3E5E6"/>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22"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7" name="Picture 6"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3115600819"/>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Divider 4">
    <p:spTree>
      <p:nvGrpSpPr>
        <p:cNvPr id="1" name=""/>
        <p:cNvGrpSpPr/>
        <p:nvPr/>
      </p:nvGrpSpPr>
      <p:grpSpPr>
        <a:xfrm>
          <a:off x="0" y="0"/>
          <a:ext cx="0" cy="0"/>
          <a:chOff x="0" y="0"/>
          <a:chExt cx="0" cy="0"/>
        </a:xfrm>
      </p:grpSpPr>
      <p:pic>
        <p:nvPicPr>
          <p:cNvPr id="2" name="Picture 1" descr="LPHI PPT Template Fresh Green 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8348" cy="6871736"/>
          </a:xfrm>
          <a:prstGeom prst="rect">
            <a:avLst/>
          </a:prstGeom>
        </p:spPr>
      </p:pic>
      <p:sp>
        <p:nvSpPr>
          <p:cNvPr id="16" name="Subtitle 2"/>
          <p:cNvSpPr>
            <a:spLocks noGrp="1"/>
          </p:cNvSpPr>
          <p:nvPr>
            <p:ph type="subTitle" idx="10" hasCustomPrompt="1"/>
          </p:nvPr>
        </p:nvSpPr>
        <p:spPr>
          <a:xfrm>
            <a:off x="623012" y="5266267"/>
            <a:ext cx="9294165" cy="1232224"/>
          </a:xfrm>
          <a:prstGeom prst="rect">
            <a:avLst/>
          </a:prstGeom>
        </p:spPr>
        <p:txBody>
          <a:bodyPr>
            <a:noAutofit/>
          </a:bodyPr>
          <a:lstStyle>
            <a:lvl1pPr marL="0" indent="0" algn="l">
              <a:lnSpc>
                <a:spcPct val="90000"/>
              </a:lnSpc>
              <a:spcBef>
                <a:spcPts val="400"/>
              </a:spcBef>
              <a:buNone/>
              <a:defRPr sz="3200">
                <a:solidFill>
                  <a:srgbClr val="E3EEBA"/>
                </a:solidFill>
                <a:latin typeface="Ubuntu"/>
                <a:cs typeface="Ubuntu"/>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Subtitle</a:t>
            </a:r>
          </a:p>
        </p:txBody>
      </p:sp>
      <p:sp>
        <p:nvSpPr>
          <p:cNvPr id="17" name="Text Placeholder 18"/>
          <p:cNvSpPr>
            <a:spLocks noGrp="1"/>
          </p:cNvSpPr>
          <p:nvPr>
            <p:ph type="body" sz="quarter" idx="11" hasCustomPrompt="1"/>
          </p:nvPr>
        </p:nvSpPr>
        <p:spPr>
          <a:xfrm>
            <a:off x="611724" y="3866446"/>
            <a:ext cx="9294165" cy="1399821"/>
          </a:xfrm>
          <a:prstGeom prst="rect">
            <a:avLst/>
          </a:prstGeom>
        </p:spPr>
        <p:txBody>
          <a:bodyPr lIns="91440" anchor="t">
            <a:noAutofit/>
          </a:bodyPr>
          <a:lstStyle>
            <a:lvl1pPr marL="0" indent="0">
              <a:lnSpc>
                <a:spcPct val="90000"/>
              </a:lnSpc>
              <a:spcBef>
                <a:spcPts val="0"/>
              </a:spcBef>
              <a:buNone/>
              <a:defRPr sz="4800" b="1" baseline="0">
                <a:solidFill>
                  <a:srgbClr val="FFFFFE"/>
                </a:solidFill>
              </a:defRPr>
            </a:lvl1pPr>
          </a:lstStyle>
          <a:p>
            <a:pPr lvl="0"/>
            <a:r>
              <a:rPr lang="en-US" dirty="0"/>
              <a:t>Section Title</a:t>
            </a:r>
          </a:p>
        </p:txBody>
      </p:sp>
      <p:pic>
        <p:nvPicPr>
          <p:cNvPr id="7" name="Picture 6" descr="Top-Hexagon-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5904" y="-12192"/>
            <a:ext cx="609600" cy="283335"/>
          </a:xfrm>
          <a:prstGeom prst="rect">
            <a:avLst/>
          </a:prstGeom>
        </p:spPr>
      </p:pic>
    </p:spTree>
    <p:extLst>
      <p:ext uri="{BB962C8B-B14F-4D97-AF65-F5344CB8AC3E}">
        <p14:creationId xmlns:p14="http://schemas.microsoft.com/office/powerpoint/2010/main" val="13231772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Graph with Text">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3846398711"/>
              </p:ext>
            </p:extLst>
          </p:nvPr>
        </p:nvGraphicFramePr>
        <p:xfrm>
          <a:off x="4744856" y="2218055"/>
          <a:ext cx="7058675" cy="3529339"/>
        </p:xfrm>
        <a:graphic>
          <a:graphicData uri="http://schemas.openxmlformats.org/drawingml/2006/chart">
            <c:chart xmlns:c="http://schemas.openxmlformats.org/drawingml/2006/chart" xmlns:r="http://schemas.openxmlformats.org/officeDocument/2006/relationships" r:id="rId2"/>
          </a:graphicData>
        </a:graphic>
      </p:graphicFrame>
      <p:sp>
        <p:nvSpPr>
          <p:cNvPr id="18" name="Chart Placeholder 17"/>
          <p:cNvSpPr>
            <a:spLocks noGrp="1"/>
          </p:cNvSpPr>
          <p:nvPr>
            <p:ph type="chart" sz="quarter" idx="12" hasCustomPrompt="1"/>
          </p:nvPr>
        </p:nvSpPr>
        <p:spPr>
          <a:xfrm>
            <a:off x="4599517" y="1693340"/>
            <a:ext cx="6678083" cy="4140200"/>
          </a:xfrm>
          <a:prstGeom prst="rect">
            <a:avLst/>
          </a:prstGeom>
        </p:spPr>
        <p:txBody>
          <a:bodyPr/>
          <a:lstStyle>
            <a:lvl1pPr marL="0" indent="0">
              <a:buNone/>
              <a:defRPr/>
            </a:lvl1pPr>
          </a:lstStyle>
          <a:p>
            <a:r>
              <a:rPr lang="en-US" dirty="0"/>
              <a:t>Graph</a:t>
            </a:r>
          </a:p>
        </p:txBody>
      </p:sp>
      <p:sp>
        <p:nvSpPr>
          <p:cNvPr id="21" name="Slide Number Placeholder 7"/>
          <p:cNvSpPr txBox="1">
            <a:spLocks/>
          </p:cNvSpPr>
          <p:nvPr/>
        </p:nvSpPr>
        <p:spPr>
          <a:xfrm>
            <a:off x="192873" y="6432186"/>
            <a:ext cx="2844800" cy="365125"/>
          </a:xfrm>
          <a:prstGeom prst="rect">
            <a:avLst/>
          </a:prstGeom>
        </p:spPr>
        <p:txBody>
          <a:bodyPr vert="horz" lIns="121920" tIns="60960" rIns="121920" bIns="6096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6C6909-76DB-DD44-B40F-DC1AA2F0D687}" type="slidenum">
              <a:rPr lang="en-US" sz="1600" smtClean="0"/>
              <a:pPr/>
              <a:t>‹#›</a:t>
            </a:fld>
            <a:endParaRPr lang="en-US" sz="1600" dirty="0"/>
          </a:p>
        </p:txBody>
      </p:sp>
      <p:pic>
        <p:nvPicPr>
          <p:cNvPr id="15" name="Picture 14" descr="Top-Hexagon-Vitality-Gree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16" name="Picture 15" descr="Bottom Gradient Ba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22" name="Title 4"/>
          <p:cNvSpPr>
            <a:spLocks noGrp="1"/>
          </p:cNvSpPr>
          <p:nvPr>
            <p:ph type="title"/>
          </p:nvPr>
        </p:nvSpPr>
        <p:spPr>
          <a:xfrm>
            <a:off x="643467" y="495300"/>
            <a:ext cx="10634133" cy="1143000"/>
          </a:xfrm>
          <a:prstGeom prst="rect">
            <a:avLst/>
          </a:prstGeom>
        </p:spPr>
        <p:txBody>
          <a:bodyPr vert="horz"/>
          <a:lstStyle>
            <a:lvl1pPr>
              <a:lnSpc>
                <a:spcPct val="90000"/>
              </a:lnSpc>
              <a:defRPr b="1">
                <a:solidFill>
                  <a:srgbClr val="00AC4E"/>
                </a:solidFill>
              </a:defRPr>
            </a:lvl1pPr>
          </a:lstStyle>
          <a:p>
            <a:r>
              <a:rPr lang="en-US"/>
              <a:t>Click to edit Master title style</a:t>
            </a:r>
          </a:p>
        </p:txBody>
      </p:sp>
      <p:sp>
        <p:nvSpPr>
          <p:cNvPr id="12" name="Content Placeholder 3"/>
          <p:cNvSpPr>
            <a:spLocks noGrp="1"/>
          </p:cNvSpPr>
          <p:nvPr>
            <p:ph sz="quarter" idx="13" hasCustomPrompt="1"/>
          </p:nvPr>
        </p:nvSpPr>
        <p:spPr>
          <a:xfrm>
            <a:off x="664635" y="1691853"/>
            <a:ext cx="3813693" cy="4141688"/>
          </a:xfrm>
          <a:prstGeom prst="rect">
            <a:avLst/>
          </a:prstGeom>
        </p:spPr>
        <p:txBody>
          <a:bodyPr/>
          <a:lstStyle>
            <a:lvl1pPr marL="385224" indent="-385224">
              <a:buSzPct val="90000"/>
              <a:buFont typeface="Wingdings 2" panose="05020102010507070707" pitchFamily="18" charset="2"/>
              <a:buChar char=""/>
              <a:defRPr>
                <a:solidFill>
                  <a:schemeClr val="accent6"/>
                </a:solidFill>
              </a:defRPr>
            </a:lvl1pPr>
            <a:lvl2pPr marL="761981" indent="-376757">
              <a:buClr>
                <a:schemeClr val="tx2"/>
              </a:buClr>
              <a:defRPr>
                <a:solidFill>
                  <a:schemeClr val="accent6"/>
                </a:solidFill>
              </a:defRPr>
            </a:lvl2pPr>
            <a:lvl3pPr marL="1142971" indent="-380990">
              <a:buClr>
                <a:schemeClr val="accent3"/>
              </a:buClr>
              <a:buFont typeface="Wingdings 2" panose="05020102010507070707" pitchFamily="18" charset="2"/>
              <a:buChar char=""/>
              <a:defRPr>
                <a:solidFill>
                  <a:schemeClr val="accent6"/>
                </a:solidFill>
              </a:defRPr>
            </a:lvl3pPr>
            <a:lvl4pPr marL="1523962" indent="-376757">
              <a:buClr>
                <a:schemeClr val="accent6"/>
              </a:buClr>
              <a:defRPr>
                <a:solidFill>
                  <a:schemeClr val="accent6"/>
                </a:solidFill>
              </a:defRPr>
            </a:lvl4pPr>
          </a:lstStyle>
          <a:p>
            <a:pPr lvl="0"/>
            <a:r>
              <a:rPr lang="en-US" dirty="0"/>
              <a:t>Content</a:t>
            </a:r>
          </a:p>
          <a:p>
            <a:pPr lvl="1"/>
            <a:r>
              <a:rPr lang="en-US" dirty="0"/>
              <a:t>Content</a:t>
            </a:r>
          </a:p>
          <a:p>
            <a:pPr lvl="2"/>
            <a:r>
              <a:rPr lang="en-US" dirty="0"/>
              <a:t>Content</a:t>
            </a:r>
          </a:p>
          <a:p>
            <a:pPr lvl="3"/>
            <a:r>
              <a:rPr lang="en-US" dirty="0"/>
              <a:t>Content</a:t>
            </a:r>
          </a:p>
        </p:txBody>
      </p:sp>
    </p:spTree>
    <p:extLst>
      <p:ext uri="{BB962C8B-B14F-4D97-AF65-F5344CB8AC3E}">
        <p14:creationId xmlns:p14="http://schemas.microsoft.com/office/powerpoint/2010/main" val="3745283578"/>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Full Photo">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1"/>
            <a:ext cx="12192000" cy="6675476"/>
          </a:xfrm>
          <a:prstGeom prst="rect">
            <a:avLst/>
          </a:prstGeom>
        </p:spPr>
        <p:txBody>
          <a:bodyPr anchor="t"/>
          <a:lstStyle/>
          <a:p>
            <a:r>
              <a:rPr lang="en-US" dirty="0"/>
              <a:t>Click icon to add picture</a:t>
            </a:r>
          </a:p>
        </p:txBody>
      </p:sp>
      <p:sp>
        <p:nvSpPr>
          <p:cNvPr id="5" name="Slide Number Placeholder 7"/>
          <p:cNvSpPr txBox="1">
            <a:spLocks/>
          </p:cNvSpPr>
          <p:nvPr/>
        </p:nvSpPr>
        <p:spPr>
          <a:xfrm>
            <a:off x="192873" y="6432186"/>
            <a:ext cx="2844800" cy="365125"/>
          </a:xfrm>
          <a:prstGeom prst="rect">
            <a:avLst/>
          </a:prstGeom>
        </p:spPr>
        <p:txBody>
          <a:bodyPr vert="horz" lIns="121920" tIns="60960" rIns="121920" bIns="60960" rtlCol="0" anchor="ctr"/>
          <a:lstStyle>
            <a:defPPr>
              <a:defRPr lang="en-US"/>
            </a:defPPr>
            <a:lvl1pPr marL="0" algn="l" defTabSz="457200" rtl="0" eaLnBrk="1" latinLnBrk="0" hangingPunct="1">
              <a:defRPr sz="1200" kern="1200">
                <a:solidFill>
                  <a:srgbClr val="FFFFF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6C6909-76DB-DD44-B40F-DC1AA2F0D687}" type="slidenum">
              <a:rPr lang="en-US" sz="1600" smtClean="0"/>
              <a:pPr/>
              <a:t>‹#›</a:t>
            </a:fld>
            <a:endParaRPr lang="en-US" sz="1600" dirty="0"/>
          </a:p>
        </p:txBody>
      </p:sp>
      <p:pic>
        <p:nvPicPr>
          <p:cNvPr id="14" name="Picture 13" descr="Bottom Gradient Ba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17" name="Title 4"/>
          <p:cNvSpPr>
            <a:spLocks noGrp="1"/>
          </p:cNvSpPr>
          <p:nvPr>
            <p:ph type="title"/>
          </p:nvPr>
        </p:nvSpPr>
        <p:spPr>
          <a:xfrm>
            <a:off x="643467" y="1460500"/>
            <a:ext cx="10634133" cy="1143000"/>
          </a:xfrm>
          <a:prstGeom prst="rect">
            <a:avLst/>
          </a:prstGeom>
        </p:spPr>
        <p:txBody>
          <a:bodyPr vert="horz"/>
          <a:lstStyle>
            <a:lvl1pPr>
              <a:lnSpc>
                <a:spcPct val="90000"/>
              </a:lnSpc>
              <a:defRPr b="1">
                <a:solidFill>
                  <a:srgbClr val="FFFFFF"/>
                </a:solidFill>
              </a:defRPr>
            </a:lvl1pPr>
          </a:lstStyle>
          <a:p>
            <a:r>
              <a:rPr lang="en-US"/>
              <a:t>Click to edit Master title style</a:t>
            </a:r>
          </a:p>
        </p:txBody>
      </p:sp>
    </p:spTree>
    <p:extLst>
      <p:ext uri="{BB962C8B-B14F-4D97-AF65-F5344CB8AC3E}">
        <p14:creationId xmlns:p14="http://schemas.microsoft.com/office/powerpoint/2010/main" val="254556790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F9DC05-472A-4664-AA2D-65B7A2B8DF90}"/>
              </a:ext>
            </a:extLst>
          </p:cNvPr>
          <p:cNvSpPr>
            <a:spLocks noGrp="1"/>
          </p:cNvSpPr>
          <p:nvPr>
            <p:ph type="dt" sz="half" idx="10"/>
          </p:nvPr>
        </p:nvSpPr>
        <p:spPr/>
        <p:txBody>
          <a:bodyPr/>
          <a:lstStyle/>
          <a:p>
            <a:fld id="{3FF0C18A-4C29-4697-9CC7-DD271098DDF9}" type="datetimeFigureOut">
              <a:rPr lang="en-US" smtClean="0"/>
              <a:t>6/17/2021</a:t>
            </a:fld>
            <a:endParaRPr lang="en-US" dirty="0"/>
          </a:p>
        </p:txBody>
      </p:sp>
      <p:sp>
        <p:nvSpPr>
          <p:cNvPr id="3" name="Footer Placeholder 2">
            <a:extLst>
              <a:ext uri="{FF2B5EF4-FFF2-40B4-BE49-F238E27FC236}">
                <a16:creationId xmlns:a16="http://schemas.microsoft.com/office/drawing/2014/main" id="{F761C356-BD33-4C6A-9923-7616DED45D3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FB34D9E-03AC-4B28-AA11-920D94B3FBDE}"/>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976860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2FE1F-C44F-4107-90AC-E84481BC9B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C3E6FF-0FE1-450E-81D9-EFD0816483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28E3DB-107F-4DA2-85A1-11FC817AA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850D21-C050-4585-8974-D45FE6F8DE6D}"/>
              </a:ext>
            </a:extLst>
          </p:cNvPr>
          <p:cNvSpPr>
            <a:spLocks noGrp="1"/>
          </p:cNvSpPr>
          <p:nvPr>
            <p:ph type="dt" sz="half" idx="10"/>
          </p:nvPr>
        </p:nvSpPr>
        <p:spPr/>
        <p:txBody>
          <a:bodyPr/>
          <a:lstStyle/>
          <a:p>
            <a:fld id="{3FF0C18A-4C29-4697-9CC7-DD271098DDF9}" type="datetimeFigureOut">
              <a:rPr lang="en-US" smtClean="0"/>
              <a:t>6/17/2021</a:t>
            </a:fld>
            <a:endParaRPr lang="en-US" dirty="0"/>
          </a:p>
        </p:txBody>
      </p:sp>
      <p:sp>
        <p:nvSpPr>
          <p:cNvPr id="6" name="Footer Placeholder 5">
            <a:extLst>
              <a:ext uri="{FF2B5EF4-FFF2-40B4-BE49-F238E27FC236}">
                <a16:creationId xmlns:a16="http://schemas.microsoft.com/office/drawing/2014/main" id="{AD2241B0-02CF-4B87-9228-596A9863DA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75D476-F3CA-43C8-8AE2-EC506F79DE0C}"/>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09910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61DD9-F54C-4B91-91F7-09BEFF9DBF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D64CCB-BF1C-4539-8CFE-050D43057D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A354720-C3D1-46F1-BEE9-20EEC9346F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F98E42-E34C-4273-A4BD-7100922E7A79}"/>
              </a:ext>
            </a:extLst>
          </p:cNvPr>
          <p:cNvSpPr>
            <a:spLocks noGrp="1"/>
          </p:cNvSpPr>
          <p:nvPr>
            <p:ph type="dt" sz="half" idx="10"/>
          </p:nvPr>
        </p:nvSpPr>
        <p:spPr/>
        <p:txBody>
          <a:bodyPr/>
          <a:lstStyle/>
          <a:p>
            <a:fld id="{3FF0C18A-4C29-4697-9CC7-DD271098DDF9}" type="datetimeFigureOut">
              <a:rPr lang="en-US" smtClean="0"/>
              <a:t>6/17/2021</a:t>
            </a:fld>
            <a:endParaRPr lang="en-US" dirty="0"/>
          </a:p>
        </p:txBody>
      </p:sp>
      <p:sp>
        <p:nvSpPr>
          <p:cNvPr id="6" name="Footer Placeholder 5">
            <a:extLst>
              <a:ext uri="{FF2B5EF4-FFF2-40B4-BE49-F238E27FC236}">
                <a16:creationId xmlns:a16="http://schemas.microsoft.com/office/drawing/2014/main" id="{20FCD466-BF45-49CA-B2B8-F8CE534EAE6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25B80A-86F7-4ACC-9D3C-5B249FCEFE2D}"/>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496935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4.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6.tiff"/><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theme" Target="../theme/theme5.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6" Type="http://schemas.openxmlformats.org/officeDocument/2006/relationships/image" Target="../media/image10.jp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9.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D437E6-FB29-41B9-8AD8-7AAA92FD1B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39E7FA-80B0-4FB1-851A-7079A3B1BC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079F94-08B0-4347-9E06-686CA1A838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0C18A-4C29-4697-9CC7-DD271098DDF9}" type="datetimeFigureOut">
              <a:rPr lang="en-US" smtClean="0"/>
              <a:t>6/17/2021</a:t>
            </a:fld>
            <a:endParaRPr lang="en-US" dirty="0"/>
          </a:p>
        </p:txBody>
      </p:sp>
      <p:sp>
        <p:nvSpPr>
          <p:cNvPr id="5" name="Footer Placeholder 4">
            <a:extLst>
              <a:ext uri="{FF2B5EF4-FFF2-40B4-BE49-F238E27FC236}">
                <a16:creationId xmlns:a16="http://schemas.microsoft.com/office/drawing/2014/main" id="{F846B8CA-E87A-425C-9847-6301CE2951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207BEB-087A-4FDD-885C-0BEDFA9CC8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A229F5-FFF0-4246-8224-30069D4A7BA3}" type="slidenum">
              <a:rPr lang="en-US" smtClean="0"/>
              <a:t>‹#›</a:t>
            </a:fld>
            <a:endParaRPr lang="en-US" dirty="0"/>
          </a:p>
        </p:txBody>
      </p:sp>
    </p:spTree>
    <p:extLst>
      <p:ext uri="{BB962C8B-B14F-4D97-AF65-F5344CB8AC3E}">
        <p14:creationId xmlns:p14="http://schemas.microsoft.com/office/powerpoint/2010/main" val="167259516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E96D-A649-FE41-B0C7-DC62002BD7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31AD3C-4B1E-9640-A142-D005D4AE47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A507EA-C857-9949-AD1B-06E9EE7A03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39FBC-9559-854A-9E42-D61F16AE6318}" type="datetimeFigureOut">
              <a:rPr lang="en-US" smtClean="0"/>
              <a:t>6/17/2021</a:t>
            </a:fld>
            <a:endParaRPr lang="en-US" dirty="0"/>
          </a:p>
        </p:txBody>
      </p:sp>
      <p:sp>
        <p:nvSpPr>
          <p:cNvPr id="5" name="Footer Placeholder 4">
            <a:extLst>
              <a:ext uri="{FF2B5EF4-FFF2-40B4-BE49-F238E27FC236}">
                <a16:creationId xmlns:a16="http://schemas.microsoft.com/office/drawing/2014/main" id="{6AFD9368-7288-4848-AA42-9B8B23BDAB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5608569-3210-E843-AFF0-595E479911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F2F74-FA48-2146-95CA-D552168A46DD}" type="slidenum">
              <a:rPr lang="en-US" smtClean="0"/>
              <a:t>‹#›</a:t>
            </a:fld>
            <a:endParaRPr lang="en-US" dirty="0"/>
          </a:p>
        </p:txBody>
      </p:sp>
    </p:spTree>
    <p:extLst>
      <p:ext uri="{BB962C8B-B14F-4D97-AF65-F5344CB8AC3E}">
        <p14:creationId xmlns:p14="http://schemas.microsoft.com/office/powerpoint/2010/main" val="392456508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3" y="675"/>
            <a:ext cx="12192000" cy="1188720"/>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solidFill>
                <a:srgbClr val="719501"/>
              </a:solidFill>
            </a:endParaRPr>
          </a:p>
        </p:txBody>
      </p:sp>
      <p:sp>
        <p:nvSpPr>
          <p:cNvPr id="2" name="Title Placeholder 1"/>
          <p:cNvSpPr>
            <a:spLocks noGrp="1"/>
          </p:cNvSpPr>
          <p:nvPr>
            <p:ph type="title"/>
          </p:nvPr>
        </p:nvSpPr>
        <p:spPr>
          <a:xfrm>
            <a:off x="609600" y="182883"/>
            <a:ext cx="10972800" cy="914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554480"/>
            <a:ext cx="109728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96DA3-355D-4205-A8FE-CC73B70FC064}" type="datetimeFigureOut">
              <a:rPr lang="en-US" smtClean="0"/>
              <a:pPr/>
              <a:t>6/17/2021</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105431809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428750" indent="-228600" algn="l" defTabSz="914400" rtl="0" eaLnBrk="1" latinLnBrk="0" hangingPunct="1">
        <a:spcBef>
          <a:spcPct val="20000"/>
        </a:spcBef>
        <a:buSzPct val="85000"/>
        <a:buFont typeface="Wingdings" pitchFamily="2" charset="2"/>
        <a:buChar char="v"/>
        <a:defRPr sz="1800" kern="1200">
          <a:solidFill>
            <a:schemeClr val="tx1"/>
          </a:solidFill>
          <a:latin typeface="+mn-lt"/>
          <a:ea typeface="+mn-ea"/>
          <a:cs typeface="+mn-cs"/>
        </a:defRPr>
      </a:lvl4pPr>
      <a:lvl5pPr marL="17145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3" y="675"/>
            <a:ext cx="12192000" cy="1188720"/>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solidFill>
                <a:srgbClr val="719501"/>
              </a:solidFill>
            </a:endParaRPr>
          </a:p>
        </p:txBody>
      </p:sp>
      <p:sp>
        <p:nvSpPr>
          <p:cNvPr id="2" name="Title Placeholder 1"/>
          <p:cNvSpPr>
            <a:spLocks noGrp="1"/>
          </p:cNvSpPr>
          <p:nvPr>
            <p:ph type="title"/>
          </p:nvPr>
        </p:nvSpPr>
        <p:spPr>
          <a:xfrm>
            <a:off x="609600" y="182883"/>
            <a:ext cx="10972800" cy="914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554480"/>
            <a:ext cx="109728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96DA3-355D-4205-A8FE-CC73B70FC064}" type="datetimeFigureOut">
              <a:rPr lang="en-US" smtClean="0"/>
              <a:pPr/>
              <a:t>6/17/2021</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B64BC-0584-4169-B40B-A384FD25F727}" type="slidenum">
              <a:rPr lang="en-US" smtClean="0"/>
              <a:pPr/>
              <a:t>‹#›</a:t>
            </a:fld>
            <a:endParaRPr lang="en-US" dirty="0"/>
          </a:p>
        </p:txBody>
      </p:sp>
      <p:pic>
        <p:nvPicPr>
          <p:cNvPr id="11" name="Picture 2" descr="Z:\ G R A P H I C  E L E M E N T S\Logos\DHHS\GIF PNG files\DHHS logo black.png">
            <a:extLst>
              <a:ext uri="{FF2B5EF4-FFF2-40B4-BE49-F238E27FC236}">
                <a16:creationId xmlns:a16="http://schemas.microsoft.com/office/drawing/2014/main" id="{21470569-A73E-465D-A858-18491C049A4B}"/>
              </a:ext>
            </a:extLst>
          </p:cNvP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8559800" y="5744871"/>
            <a:ext cx="822960" cy="845747"/>
          </a:xfrm>
          <a:prstGeom prst="rect">
            <a:avLst/>
          </a:prstGeom>
          <a:noFill/>
        </p:spPr>
      </p:pic>
      <p:pic>
        <p:nvPicPr>
          <p:cNvPr id="12" name="Picture 2" descr="Z:\ G R A P H I C  E L E M E N T S\Logos\niddk\2013\NIH_NIDDK_Master_Logo\NIH_NIDDK_Master_Logo_2Color copy.png">
            <a:extLst>
              <a:ext uri="{FF2B5EF4-FFF2-40B4-BE49-F238E27FC236}">
                <a16:creationId xmlns:a16="http://schemas.microsoft.com/office/drawing/2014/main" id="{75D19FBD-7BFB-4F8D-A8DC-45F8CF9DCBE4}"/>
              </a:ext>
            </a:extLst>
          </p:cNvPr>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9550400" y="5891008"/>
            <a:ext cx="2286000" cy="509792"/>
          </a:xfrm>
          <a:prstGeom prst="rect">
            <a:avLst/>
          </a:prstGeom>
          <a:noFill/>
        </p:spPr>
      </p:pic>
      <p:pic>
        <p:nvPicPr>
          <p:cNvPr id="13" name="Picture 12">
            <a:extLst>
              <a:ext uri="{FF2B5EF4-FFF2-40B4-BE49-F238E27FC236}">
                <a16:creationId xmlns:a16="http://schemas.microsoft.com/office/drawing/2014/main" id="{BF6ACA18-AB6A-9E4E-9DFF-95BFE851064C}"/>
              </a:ext>
            </a:extLst>
          </p:cNvPr>
          <p:cNvPicPr>
            <a:picLocks noChangeAspect="1"/>
          </p:cNvPicPr>
          <p:nvPr userDrawn="1"/>
        </p:nvPicPr>
        <p:blipFill rotWithShape="1">
          <a:blip r:embed="rId15"/>
          <a:srcRect t="2" r="73239" b="-24667"/>
          <a:stretch/>
        </p:blipFill>
        <p:spPr>
          <a:xfrm>
            <a:off x="450508" y="5803576"/>
            <a:ext cx="1438607" cy="73152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428750" indent="-228600" algn="l" defTabSz="914400" rtl="0" eaLnBrk="1" latinLnBrk="0" hangingPunct="1">
        <a:spcBef>
          <a:spcPct val="20000"/>
        </a:spcBef>
        <a:buSzPct val="85000"/>
        <a:buFont typeface="Wingdings" pitchFamily="2" charset="2"/>
        <a:buChar char="v"/>
        <a:defRPr sz="1800" kern="1200">
          <a:solidFill>
            <a:schemeClr val="tx1"/>
          </a:solidFill>
          <a:latin typeface="+mn-lt"/>
          <a:ea typeface="+mn-ea"/>
          <a:cs typeface="+mn-cs"/>
        </a:defRPr>
      </a:lvl4pPr>
      <a:lvl5pPr marL="17145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7432497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9" r:id="rId5"/>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E"/>
        </a:solidFill>
        <a:effectLst/>
      </p:bgPr>
    </p:bg>
    <p:spTree>
      <p:nvGrpSpPr>
        <p:cNvPr id="1" name=""/>
        <p:cNvGrpSpPr/>
        <p:nvPr/>
      </p:nvGrpSpPr>
      <p:grpSpPr>
        <a:xfrm>
          <a:off x="0" y="0"/>
          <a:ext cx="0" cy="0"/>
          <a:chOff x="0" y="0"/>
          <a:chExt cx="0" cy="0"/>
        </a:xfrm>
      </p:grpSpPr>
      <p:pic>
        <p:nvPicPr>
          <p:cNvPr id="6" name="Picture 5" descr="Top-Hexagon-Vitality-Green.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58473" y="-8467"/>
            <a:ext cx="604856" cy="281133"/>
          </a:xfrm>
          <a:prstGeom prst="rect">
            <a:avLst/>
          </a:prstGeom>
        </p:spPr>
      </p:pic>
      <p:pic>
        <p:nvPicPr>
          <p:cNvPr id="7" name="Picture 6" descr="Bottom Gradient Bar.jp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179" y="6675478"/>
            <a:ext cx="12216384" cy="203605"/>
          </a:xfrm>
          <a:prstGeom prst="rect">
            <a:avLst/>
          </a:prstGeom>
        </p:spPr>
      </p:pic>
      <p:sp>
        <p:nvSpPr>
          <p:cNvPr id="8" name="Slide Number Placeholder 7"/>
          <p:cNvSpPr>
            <a:spLocks noGrp="1"/>
          </p:cNvSpPr>
          <p:nvPr>
            <p:ph type="sldNum" sz="quarter" idx="4"/>
          </p:nvPr>
        </p:nvSpPr>
        <p:spPr>
          <a:xfrm>
            <a:off x="11500556" y="6661367"/>
            <a:ext cx="721737" cy="203605"/>
          </a:xfrm>
          <a:prstGeom prst="rect">
            <a:avLst/>
          </a:prstGeom>
        </p:spPr>
        <p:txBody>
          <a:bodyPr vert="horz" lIns="91440" tIns="45720" rIns="91440" bIns="45720" rtlCol="0" anchor="ctr"/>
          <a:lstStyle>
            <a:lvl1pPr algn="r">
              <a:defRPr sz="1200">
                <a:solidFill>
                  <a:srgbClr val="FFFFFE"/>
                </a:solidFill>
                <a:latin typeface="Ubuntu"/>
                <a:cs typeface="Ubuntu"/>
              </a:defRPr>
            </a:lvl1pPr>
          </a:lstStyle>
          <a:p>
            <a:fld id="{9B6C6909-76DB-DD44-B40F-DC1AA2F0D687}" type="slidenum">
              <a:rPr lang="en-US" smtClean="0"/>
              <a:pPr/>
              <a:t>‹#›</a:t>
            </a:fld>
            <a:endParaRPr lang="en-US" dirty="0"/>
          </a:p>
        </p:txBody>
      </p:sp>
      <p:sp>
        <p:nvSpPr>
          <p:cNvPr id="10" name="Title 4"/>
          <p:cNvSpPr txBox="1">
            <a:spLocks/>
          </p:cNvSpPr>
          <p:nvPr userDrawn="1"/>
        </p:nvSpPr>
        <p:spPr>
          <a:xfrm>
            <a:off x="643467" y="495300"/>
            <a:ext cx="10634133" cy="1143000"/>
          </a:xfrm>
          <a:prstGeom prst="rect">
            <a:avLst/>
          </a:prstGeom>
        </p:spPr>
        <p:txBody>
          <a:bodyPr vert="horz"/>
          <a:lstStyle>
            <a:lvl1pPr algn="l" defTabSz="914400" rtl="0" eaLnBrk="1" latinLnBrk="0" hangingPunct="1">
              <a:spcBef>
                <a:spcPct val="0"/>
              </a:spcBef>
              <a:buNone/>
              <a:defRPr sz="3600" b="1" kern="1200">
                <a:solidFill>
                  <a:srgbClr val="00AC4E"/>
                </a:solidFill>
                <a:latin typeface="Ubuntu"/>
                <a:ea typeface="+mj-ea"/>
                <a:cs typeface="Ubuntu"/>
              </a:defRPr>
            </a:lvl1pPr>
          </a:lstStyle>
          <a:p>
            <a:r>
              <a:rPr lang="en-US" sz="4800" dirty="0"/>
              <a:t>Click to edit Master title style</a:t>
            </a:r>
          </a:p>
        </p:txBody>
      </p:sp>
      <p:sp>
        <p:nvSpPr>
          <p:cNvPr id="2" name="Text Placeholder 1"/>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852629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p:hf hdr="0" ftr="0" dt="0"/>
  <p:txStyles>
    <p:titleStyle>
      <a:lvl1pPr algn="l" defTabSz="1219170" rtl="0" eaLnBrk="1" latinLnBrk="0" hangingPunct="1">
        <a:spcBef>
          <a:spcPct val="0"/>
        </a:spcBef>
        <a:buNone/>
        <a:defRPr sz="4800" b="0" kern="1200">
          <a:solidFill>
            <a:srgbClr val="007A88"/>
          </a:solidFill>
          <a:latin typeface="Ubuntu"/>
          <a:ea typeface="+mj-ea"/>
          <a:cs typeface="Ubuntu"/>
        </a:defRPr>
      </a:lvl1pPr>
    </p:titleStyle>
    <p:bodyStyle>
      <a:lvl1pPr marL="389457" indent="-389457" algn="l" defTabSz="1219170" rtl="0" eaLnBrk="1" latinLnBrk="0" hangingPunct="1">
        <a:spcBef>
          <a:spcPts val="667"/>
        </a:spcBef>
        <a:buClr>
          <a:srgbClr val="00AC4E"/>
        </a:buClr>
        <a:buSzPct val="95000"/>
        <a:buFont typeface="+mj-lt"/>
        <a:buAutoNum type="arabicPeriod"/>
        <a:defRPr sz="2667" kern="1200">
          <a:solidFill>
            <a:srgbClr val="393862"/>
          </a:solidFill>
          <a:latin typeface="Ubuntu"/>
          <a:ea typeface="+mn-ea"/>
          <a:cs typeface="Ubuntu"/>
        </a:defRPr>
      </a:lvl1pPr>
      <a:lvl2pPr marL="766214" indent="-380990" algn="l" defTabSz="1219170" rtl="0" eaLnBrk="1" latinLnBrk="0" hangingPunct="1">
        <a:spcBef>
          <a:spcPts val="667"/>
        </a:spcBef>
        <a:buClr>
          <a:schemeClr val="bg2"/>
        </a:buClr>
        <a:buSzPct val="90000"/>
        <a:buFont typeface="Wingdings 2" panose="05020102010507070707" pitchFamily="18" charset="2"/>
        <a:buChar char=""/>
        <a:defRPr sz="2400" kern="1200">
          <a:solidFill>
            <a:srgbClr val="393862"/>
          </a:solidFill>
          <a:latin typeface="Ubuntu"/>
          <a:ea typeface="+mn-ea"/>
          <a:cs typeface="Ubuntu"/>
        </a:defRPr>
      </a:lvl2pPr>
      <a:lvl3pPr marL="1071007" indent="-380990" algn="l" defTabSz="1219170" rtl="0" eaLnBrk="1" latinLnBrk="0" hangingPunct="1">
        <a:spcBef>
          <a:spcPts val="667"/>
        </a:spcBef>
        <a:buClr>
          <a:schemeClr val="tx2"/>
        </a:buClr>
        <a:buSzPct val="90000"/>
        <a:buFont typeface="Wingdings 2" panose="05020102010507070707" pitchFamily="18" charset="2"/>
        <a:buChar char=""/>
        <a:defRPr sz="2400" kern="1200">
          <a:solidFill>
            <a:srgbClr val="393862"/>
          </a:solidFill>
          <a:latin typeface="Ubuntu"/>
          <a:ea typeface="+mn-ea"/>
          <a:cs typeface="Ubuntu"/>
        </a:defRPr>
      </a:lvl3pPr>
      <a:lvl4pPr marL="1299601" indent="-304792" algn="l" defTabSz="1219170" rtl="0" eaLnBrk="1" latinLnBrk="0" hangingPunct="1">
        <a:spcBef>
          <a:spcPts val="667"/>
        </a:spcBef>
        <a:buClr>
          <a:schemeClr val="accent3"/>
        </a:buClr>
        <a:buSzPct val="90000"/>
        <a:buFont typeface="Wingdings 2" panose="05020102010507070707" pitchFamily="18" charset="2"/>
        <a:buChar char=""/>
        <a:defRPr sz="2400" kern="1200">
          <a:solidFill>
            <a:srgbClr val="393862"/>
          </a:solidFill>
          <a:latin typeface="Ubuntu"/>
          <a:ea typeface="+mn-ea"/>
          <a:cs typeface="Ubuntu"/>
        </a:defRPr>
      </a:lvl4pPr>
      <a:lvl5pPr marL="1604393" indent="-304792" algn="l" defTabSz="1219170" rtl="0" eaLnBrk="1" latinLnBrk="0" hangingPunct="1">
        <a:spcBef>
          <a:spcPts val="667"/>
        </a:spcBef>
        <a:buClr>
          <a:schemeClr val="accent6"/>
        </a:buClr>
        <a:buSzPct val="90000"/>
        <a:buFont typeface="Wingdings 2" panose="05020102010507070707" pitchFamily="18" charset="2"/>
        <a:buChar char=""/>
        <a:defRPr sz="2400" kern="1200">
          <a:solidFill>
            <a:srgbClr val="393862"/>
          </a:solidFill>
          <a:latin typeface="Ubuntu"/>
          <a:ea typeface="+mn-ea"/>
          <a:cs typeface="Ubuntu"/>
        </a:defRPr>
      </a:lvl5pPr>
      <a:lvl6pPr marL="1837221" indent="-304792" algn="l" defTabSz="1219170" rtl="0" eaLnBrk="1" latinLnBrk="0" hangingPunct="1">
        <a:spcBef>
          <a:spcPct val="20000"/>
        </a:spcBef>
        <a:buClr>
          <a:schemeClr val="accent1">
            <a:lumMod val="60000"/>
            <a:lumOff val="40000"/>
          </a:schemeClr>
        </a:buClr>
        <a:buSzPct val="75000"/>
        <a:buFont typeface="Wingdings" pitchFamily="2" charset="2"/>
        <a:buChar char=""/>
        <a:defRPr lang="en-US" sz="2400" kern="1200" dirty="0" smtClean="0">
          <a:solidFill>
            <a:schemeClr val="tx1">
              <a:lumMod val="65000"/>
              <a:lumOff val="35000"/>
            </a:schemeClr>
          </a:solidFill>
          <a:latin typeface="+mn-lt"/>
          <a:ea typeface="+mn-ea"/>
          <a:cs typeface="+mn-cs"/>
        </a:defRPr>
      </a:lvl6pPr>
      <a:lvl7pPr marL="2137780" indent="-304792" algn="l" defTabSz="1219170" rtl="0" eaLnBrk="1" latinLnBrk="0" hangingPunct="1">
        <a:spcBef>
          <a:spcPct val="20000"/>
        </a:spcBef>
        <a:buClr>
          <a:schemeClr val="accent1"/>
        </a:buClr>
        <a:buSzPct val="75000"/>
        <a:buFont typeface="Wingdings" pitchFamily="2" charset="2"/>
        <a:buChar char=""/>
        <a:defRPr lang="en-US" sz="2400" kern="1200" baseline="0" dirty="0" smtClean="0">
          <a:solidFill>
            <a:schemeClr val="tx1">
              <a:lumMod val="65000"/>
              <a:lumOff val="35000"/>
            </a:schemeClr>
          </a:solidFill>
          <a:latin typeface="+mn-lt"/>
          <a:ea typeface="+mn-ea"/>
          <a:cs typeface="+mn-cs"/>
        </a:defRPr>
      </a:lvl7pPr>
      <a:lvl8pPr marL="2440456" indent="-304792" algn="l" defTabSz="1219170" rtl="0" eaLnBrk="1" latinLnBrk="0" hangingPunct="1">
        <a:spcBef>
          <a:spcPct val="20000"/>
        </a:spcBef>
        <a:buClr>
          <a:schemeClr val="accent1">
            <a:lumMod val="60000"/>
            <a:lumOff val="40000"/>
          </a:schemeClr>
        </a:buClr>
        <a:buSzPct val="75000"/>
        <a:buFont typeface="Wingdings" pitchFamily="2" charset="2"/>
        <a:buChar char=""/>
        <a:defRPr lang="en-US" sz="2400" kern="1200" baseline="0" dirty="0" smtClean="0">
          <a:solidFill>
            <a:schemeClr val="tx1">
              <a:lumMod val="65000"/>
              <a:lumOff val="35000"/>
            </a:schemeClr>
          </a:solidFill>
          <a:latin typeface="+mn-lt"/>
          <a:ea typeface="+mn-ea"/>
          <a:cs typeface="+mn-cs"/>
        </a:defRPr>
      </a:lvl8pPr>
      <a:lvl9pPr marL="2743131" indent="-304792" algn="l" defTabSz="1219170" rtl="0" eaLnBrk="1" latinLnBrk="0" hangingPunct="1">
        <a:spcBef>
          <a:spcPct val="20000"/>
        </a:spcBef>
        <a:buClr>
          <a:schemeClr val="accent1"/>
        </a:buClr>
        <a:buSzPct val="75000"/>
        <a:buFont typeface="Wingdings" pitchFamily="2" charset="2"/>
        <a:buChar char=""/>
        <a:defRPr lang="en-US" sz="2400" kern="1200" baseline="0" dirty="0">
          <a:solidFill>
            <a:schemeClr val="tx1">
              <a:lumMod val="65000"/>
              <a:lumOff val="35000"/>
            </a:schemeClr>
          </a:solidFill>
          <a:latin typeface="+mn-lt"/>
          <a:ea typeface="+mn-ea"/>
          <a:cs typeface="+mn-cs"/>
        </a:defRPr>
      </a:lvl9pPr>
    </p:bodyStyle>
    <p:otherStyle>
      <a:defPPr>
        <a:defRP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healthit.gov/isa/united-states-core-data-interoperability-uscdi"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build.fhir.org/ig/HL7/cdmh/profiles.html" TargetMode="External"/><Relationship Id="rId4" Type="http://schemas.openxmlformats.org/officeDocument/2006/relationships/hyperlink" Target="https://www.hl7.org/fhir/us/core/"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hl7.org/fhir/researchstudy.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hl7.org/fhir/group.html" TargetMode="External"/><Relationship Id="rId4" Type="http://schemas.openxmlformats.org/officeDocument/2006/relationships/hyperlink" Target="http://hl7.org/fhir/researchsubject.html#ResearchSubjec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mailto:john.loonsk@jhu.edu" TargetMode="External"/><Relationship Id="rId13" Type="http://schemas.openxmlformats.org/officeDocument/2006/relationships/hyperlink" Target="mailto:mike.flanigan@carradora.com" TargetMode="External"/><Relationship Id="rId3" Type="http://schemas.openxmlformats.org/officeDocument/2006/relationships/hyperlink" Target="mailto:wfb6@cdc.gov" TargetMode="External"/><Relationship Id="rId7" Type="http://schemas.openxmlformats.org/officeDocument/2006/relationships/hyperlink" Target="mailto:lbk1@cdc.gov" TargetMode="External"/><Relationship Id="rId12" Type="http://schemas.openxmlformats.org/officeDocument/2006/relationships/hyperlink" Target="mailto:kishore.bashyam@drajer.com" TargetMode="External"/><Relationship Id="rId2" Type="http://schemas.openxmlformats.org/officeDocument/2006/relationships/hyperlink" Target="mailto:ktx2@cdc.gov" TargetMode="External"/><Relationship Id="rId1" Type="http://schemas.openxmlformats.org/officeDocument/2006/relationships/slideLayout" Target="../slideLayouts/slideLayout2.xml"/><Relationship Id="rId6" Type="http://schemas.openxmlformats.org/officeDocument/2006/relationships/hyperlink" Target="mailto:pdz1@cdc.gov" TargetMode="External"/><Relationship Id="rId11" Type="http://schemas.openxmlformats.org/officeDocument/2006/relationships/hyperlink" Target="mailto:jamie.parker@carradora.com" TargetMode="External"/><Relationship Id="rId5" Type="http://schemas.openxmlformats.org/officeDocument/2006/relationships/hyperlink" Target="mailto:vaz6@cdc.gov" TargetMode="External"/><Relationship Id="rId15" Type="http://schemas.openxmlformats.org/officeDocument/2006/relationships/hyperlink" Target="mailto:nagesh.bashyam@drajer.com" TargetMode="External"/><Relationship Id="rId10" Type="http://schemas.openxmlformats.org/officeDocument/2006/relationships/hyperlink" Target="mailto:becky.angeles@carradora.com" TargetMode="External"/><Relationship Id="rId4" Type="http://schemas.openxmlformats.org/officeDocument/2006/relationships/hyperlink" Target="mailto:puv5@cdc.gov" TargetMode="External"/><Relationship Id="rId9" Type="http://schemas.openxmlformats.org/officeDocument/2006/relationships/hyperlink" Target="mailto:lober@uw.edu" TargetMode="External"/><Relationship Id="rId14" Type="http://schemas.openxmlformats.org/officeDocument/2006/relationships/hyperlink" Target="mailto:brett@waveoneassociates.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confluence.hl7.org/display/FHIR/Research+Data+Exchange" TargetMode="External"/><Relationship Id="rId2" Type="http://schemas.openxmlformats.org/officeDocument/2006/relationships/hyperlink" Target="https://carradora.atlassian.net/wiki/spaces/MedMorph/pages/858980359/Research+Use+Case+-+DRAFT" TargetMode="External"/><Relationship Id="rId1" Type="http://schemas.openxmlformats.org/officeDocument/2006/relationships/slideLayout" Target="../slideLayouts/slideLayout2.xml"/><Relationship Id="rId4" Type="http://schemas.openxmlformats.org/officeDocument/2006/relationships/hyperlink" Target="http://hl7.org/fhir/us/medmorph/2021Ja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0325"/>
            <a:ext cx="12192000" cy="570173"/>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2400" dirty="0">
                <a:solidFill>
                  <a:srgbClr val="FFFFFF"/>
                </a:solidFill>
                <a:latin typeface="Myriad Web Pro"/>
              </a:rPr>
              <a:t>									June 3, 2021 </a:t>
            </a:r>
          </a:p>
        </p:txBody>
      </p:sp>
      <p:sp>
        <p:nvSpPr>
          <p:cNvPr id="2" name="Subtitle 1"/>
          <p:cNvSpPr>
            <a:spLocks noGrp="1"/>
          </p:cNvSpPr>
          <p:nvPr>
            <p:ph type="subTitle" idx="1"/>
          </p:nvPr>
        </p:nvSpPr>
        <p:spPr>
          <a:xfrm>
            <a:off x="0" y="3244241"/>
            <a:ext cx="12192000" cy="2937756"/>
          </a:xfrm>
        </p:spPr>
        <p:txBody>
          <a:bodyPr vert="horz" lIns="91440" tIns="45720" rIns="91440" bIns="45720" rtlCol="0" anchor="t">
            <a:noAutofit/>
          </a:bodyPr>
          <a:lstStyle/>
          <a:p>
            <a:pPr algn="ctr"/>
            <a:r>
              <a:rPr lang="en-US" sz="2400" dirty="0">
                <a:latin typeface="Calibri"/>
                <a:cs typeface="Calibri"/>
              </a:rPr>
              <a:t>June 3, 2021</a:t>
            </a:r>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2"/>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703618" y="676003"/>
            <a:ext cx="10784764" cy="2308324"/>
          </a:xfrm>
          <a:prstGeom prst="rect">
            <a:avLst/>
          </a:prstGeom>
        </p:spPr>
        <p:txBody>
          <a:bodyPr wrap="square">
            <a:spAutoFit/>
          </a:bodyPr>
          <a:lstStyle/>
          <a:p>
            <a:pPr algn="ctr" defTabSz="1219140"/>
            <a:r>
              <a:rPr lang="en-US" sz="4800" b="1" dirty="0">
                <a:solidFill>
                  <a:srgbClr val="FFFFFF"/>
                </a:solidFill>
                <a:latin typeface="Calibri" panose="020F0502020204030204" pitchFamily="34" charset="0"/>
                <a:cs typeface="Calibri" panose="020F0502020204030204" pitchFamily="34" charset="0"/>
              </a:rPr>
              <a:t>Making EHR Data More Available for Research and Public Health (MedMorph)</a:t>
            </a:r>
          </a:p>
          <a:p>
            <a:pPr algn="ctr" defTabSz="1219140"/>
            <a:r>
              <a:rPr lang="en-US" sz="4800" b="1" dirty="0">
                <a:solidFill>
                  <a:srgbClr val="FFFFFF"/>
                </a:solidFill>
                <a:latin typeface="Calibri" panose="020F0502020204030204" pitchFamily="34" charset="0"/>
                <a:cs typeface="Calibri" panose="020F0502020204030204" pitchFamily="34" charset="0"/>
              </a:rPr>
              <a:t>Use </a:t>
            </a:r>
            <a:r>
              <a:rPr lang="en-US" sz="4800" b="1">
                <a:solidFill>
                  <a:srgbClr val="FFFFFF"/>
                </a:solidFill>
                <a:latin typeface="Calibri" panose="020F0502020204030204" pitchFamily="34" charset="0"/>
                <a:cs typeface="Calibri" panose="020F0502020204030204" pitchFamily="34" charset="0"/>
              </a:rPr>
              <a:t>Case WG</a:t>
            </a:r>
            <a:endParaRPr lang="en-US" sz="4800" b="1" dirty="0">
              <a:solidFill>
                <a:srgbClr val="FFFFFF"/>
              </a:solidFill>
              <a:latin typeface="Calibri" panose="020F0502020204030204" pitchFamily="34" charset="0"/>
              <a:cs typeface="Calibri" panose="020F0502020204030204" pitchFamily="34" charset="0"/>
            </a:endParaRPr>
          </a:p>
        </p:txBody>
      </p:sp>
      <p:sp>
        <p:nvSpPr>
          <p:cNvPr id="9" name="Subtitle 1"/>
          <p:cNvSpPr txBox="1">
            <a:spLocks/>
          </p:cNvSpPr>
          <p:nvPr/>
        </p:nvSpPr>
        <p:spPr bwMode="auto">
          <a:xfrm>
            <a:off x="0" y="6226630"/>
            <a:ext cx="12192000" cy="5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ct val="0"/>
              </a:spcAft>
              <a:buFont typeface="Arial" panose="020B0604020202020204" pitchFamily="34" charset="0"/>
              <a:buNone/>
              <a:defRPr sz="2667" b="1" kern="1200" baseline="0">
                <a:solidFill>
                  <a:schemeClr val="bg2"/>
                </a:solidFill>
                <a:effectLst/>
                <a:latin typeface="Calibri" pitchFamily="34" charset="0"/>
                <a:ea typeface="+mn-ea"/>
                <a:cs typeface="+mn-cs"/>
              </a:defRPr>
            </a:lvl1pPr>
            <a:lvl2pPr marL="609585" indent="0" algn="ctr" rtl="0" eaLnBrk="0" fontAlgn="base" hangingPunct="0">
              <a:spcBef>
                <a:spcPct val="20000"/>
              </a:spcBef>
              <a:spcAft>
                <a:spcPct val="0"/>
              </a:spcAft>
              <a:buFont typeface="Arial" panose="020B0604020202020204" pitchFamily="34" charset="0"/>
              <a:buNone/>
              <a:defRPr sz="3733" kern="1200">
                <a:solidFill>
                  <a:schemeClr val="tx1">
                    <a:tint val="75000"/>
                  </a:schemeClr>
                </a:solidFill>
                <a:latin typeface="Calibri" panose="020F0502020204030204" pitchFamily="34" charset="0"/>
                <a:ea typeface="+mn-ea"/>
                <a:cs typeface="+mn-cs"/>
              </a:defRPr>
            </a:lvl2pPr>
            <a:lvl3pPr marL="121917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Calibri" panose="020F0502020204030204" pitchFamily="34" charset="0"/>
                <a:ea typeface="+mn-ea"/>
                <a:cs typeface="+mn-cs"/>
              </a:defRPr>
            </a:lvl3pPr>
            <a:lvl4pPr marL="1828754" indent="0" algn="ctr"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Calibri" panose="020F0502020204030204" pitchFamily="34" charset="0"/>
                <a:ea typeface="+mn-ea"/>
                <a:cs typeface="+mn-cs"/>
              </a:defRPr>
            </a:lvl4pPr>
            <a:lvl5pPr marL="2438339" indent="0" algn="ctr"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Calibri" panose="020F0502020204030204" pitchFamily="34" charset="0"/>
                <a:ea typeface="+mn-ea"/>
                <a:cs typeface="+mn-cs"/>
              </a:defRPr>
            </a:lvl5pPr>
            <a:lvl6pPr marL="304792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9pPr>
          </a:lstStyle>
          <a:p>
            <a:pPr algn="ctr" defTabSz="914377">
              <a:spcBef>
                <a:spcPts val="0"/>
              </a:spcBef>
            </a:pPr>
            <a:endParaRPr lang="en-US" sz="2000" dirty="0">
              <a:solidFill>
                <a:srgbClr val="FFFFFF"/>
              </a:solidFill>
            </a:endParaRPr>
          </a:p>
        </p:txBody>
      </p:sp>
    </p:spTree>
    <p:extLst>
      <p:ext uri="{BB962C8B-B14F-4D97-AF65-F5344CB8AC3E}">
        <p14:creationId xmlns:p14="http://schemas.microsoft.com/office/powerpoint/2010/main" val="33304100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AB96A-0C90-4D98-A761-1B49D715CDC9}"/>
              </a:ext>
            </a:extLst>
          </p:cNvPr>
          <p:cNvSpPr>
            <a:spLocks noGrp="1"/>
          </p:cNvSpPr>
          <p:nvPr>
            <p:ph type="title"/>
          </p:nvPr>
        </p:nvSpPr>
        <p:spPr>
          <a:xfrm>
            <a:off x="279952" y="-65018"/>
            <a:ext cx="10515600" cy="949601"/>
          </a:xfrm>
        </p:spPr>
        <p:txBody>
          <a:bodyPr>
            <a:normAutofit/>
          </a:bodyPr>
          <a:lstStyle/>
          <a:p>
            <a:r>
              <a:rPr lang="en-US" sz="3600" b="0" dirty="0"/>
              <a:t>Regulatory Landscape (21</a:t>
            </a:r>
            <a:r>
              <a:rPr lang="en-US" sz="3600" b="0" baseline="30000" dirty="0"/>
              <a:t>st</a:t>
            </a:r>
            <a:r>
              <a:rPr lang="en-US" sz="3600" b="0" dirty="0"/>
              <a:t> Century Cures)</a:t>
            </a:r>
          </a:p>
        </p:txBody>
      </p:sp>
      <p:sp>
        <p:nvSpPr>
          <p:cNvPr id="3" name="Content Placeholder 2">
            <a:extLst>
              <a:ext uri="{FF2B5EF4-FFF2-40B4-BE49-F238E27FC236}">
                <a16:creationId xmlns:a16="http://schemas.microsoft.com/office/drawing/2014/main" id="{388FD7F6-598F-4217-9BE1-E95266F76E5F}"/>
              </a:ext>
            </a:extLst>
          </p:cNvPr>
          <p:cNvSpPr>
            <a:spLocks noGrp="1"/>
          </p:cNvSpPr>
          <p:nvPr>
            <p:ph idx="1"/>
          </p:nvPr>
        </p:nvSpPr>
        <p:spPr>
          <a:xfrm>
            <a:off x="353252" y="1041884"/>
            <a:ext cx="11643277" cy="5173732"/>
          </a:xfrm>
        </p:spPr>
        <p:txBody>
          <a:bodyPr>
            <a:normAutofit/>
          </a:bodyPr>
          <a:lstStyle/>
          <a:p>
            <a:pPr>
              <a:lnSpc>
                <a:spcPct val="120000"/>
              </a:lnSpc>
              <a:spcBef>
                <a:spcPts val="600"/>
              </a:spcBef>
            </a:pPr>
            <a:r>
              <a:rPr lang="en-US" dirty="0"/>
              <a:t>Use of FHIR to support </a:t>
            </a:r>
          </a:p>
          <a:p>
            <a:pPr lvl="1">
              <a:lnSpc>
                <a:spcPct val="120000"/>
              </a:lnSpc>
              <a:spcBef>
                <a:spcPts val="600"/>
              </a:spcBef>
            </a:pPr>
            <a:r>
              <a:rPr lang="en-US" dirty="0"/>
              <a:t>USCDI Data Elements and Vocabularies </a:t>
            </a:r>
          </a:p>
          <a:p>
            <a:pPr lvl="2">
              <a:lnSpc>
                <a:spcPct val="120000"/>
              </a:lnSpc>
              <a:spcBef>
                <a:spcPts val="600"/>
              </a:spcBef>
            </a:pPr>
            <a:r>
              <a:rPr lang="en-US" dirty="0">
                <a:hlinkClick r:id="rId3"/>
              </a:rPr>
              <a:t>https://www.healthit.gov/isa/united-states-core-data-interoperability-uscdi</a:t>
            </a:r>
            <a:endParaRPr lang="en-US" dirty="0"/>
          </a:p>
          <a:p>
            <a:pPr lvl="2">
              <a:lnSpc>
                <a:spcPct val="120000"/>
              </a:lnSpc>
              <a:spcBef>
                <a:spcPts val="600"/>
              </a:spcBef>
            </a:pPr>
            <a:r>
              <a:rPr lang="en-US" dirty="0">
                <a:hlinkClick r:id="rId4"/>
              </a:rPr>
              <a:t>https://www.hl7.org/fhir/us/core/</a:t>
            </a:r>
            <a:r>
              <a:rPr lang="en-US" dirty="0"/>
              <a:t> </a:t>
            </a:r>
          </a:p>
          <a:p>
            <a:pPr lvl="2">
              <a:lnSpc>
                <a:spcPct val="120000"/>
              </a:lnSpc>
              <a:spcBef>
                <a:spcPts val="600"/>
              </a:spcBef>
            </a:pPr>
            <a:r>
              <a:rPr lang="en-US" dirty="0"/>
              <a:t>Mappings between FHIR and </a:t>
            </a:r>
            <a:r>
              <a:rPr lang="en-US" dirty="0" err="1"/>
              <a:t>PCORnet</a:t>
            </a:r>
            <a:r>
              <a:rPr lang="en-US" dirty="0"/>
              <a:t> CDM/OMOP</a:t>
            </a:r>
          </a:p>
          <a:p>
            <a:pPr lvl="3">
              <a:lnSpc>
                <a:spcPct val="120000"/>
              </a:lnSpc>
              <a:spcBef>
                <a:spcPts val="600"/>
              </a:spcBef>
            </a:pPr>
            <a:r>
              <a:rPr lang="en-US" dirty="0">
                <a:hlinkClick r:id="rId5"/>
              </a:rPr>
              <a:t>http://build.fhir.org/ig/HL7/cdmh/profiles.html</a:t>
            </a:r>
            <a:r>
              <a:rPr lang="en-US" dirty="0"/>
              <a:t> </a:t>
            </a:r>
          </a:p>
          <a:p>
            <a:pPr lvl="1">
              <a:lnSpc>
                <a:spcPct val="120000"/>
              </a:lnSpc>
              <a:spcBef>
                <a:spcPts val="600"/>
              </a:spcBef>
            </a:pPr>
            <a:r>
              <a:rPr lang="en-US" dirty="0"/>
              <a:t>Use of Patient APIs (Patient Access)</a:t>
            </a:r>
          </a:p>
          <a:p>
            <a:pPr lvl="2">
              <a:lnSpc>
                <a:spcPct val="120000"/>
              </a:lnSpc>
              <a:spcBef>
                <a:spcPts val="600"/>
              </a:spcBef>
            </a:pPr>
            <a:r>
              <a:rPr lang="en-US" dirty="0"/>
              <a:t>Could end up directly contributing their own data for research </a:t>
            </a:r>
          </a:p>
          <a:p>
            <a:pPr lvl="1">
              <a:lnSpc>
                <a:spcPct val="120000"/>
              </a:lnSpc>
              <a:spcBef>
                <a:spcPts val="600"/>
              </a:spcBef>
            </a:pPr>
            <a:r>
              <a:rPr lang="en-US" dirty="0"/>
              <a:t>Use of Population APIs (Bulk Data)</a:t>
            </a:r>
          </a:p>
          <a:p>
            <a:pPr lvl="2">
              <a:lnSpc>
                <a:spcPct val="120000"/>
              </a:lnSpc>
              <a:spcBef>
                <a:spcPts val="600"/>
              </a:spcBef>
            </a:pPr>
            <a:r>
              <a:rPr lang="en-US" dirty="0"/>
              <a:t>With appropriate authorities/policies/data use agreements they can be used </a:t>
            </a:r>
          </a:p>
          <a:p>
            <a:pPr lvl="2">
              <a:lnSpc>
                <a:spcPct val="120000"/>
              </a:lnSpc>
              <a:spcBef>
                <a:spcPts val="600"/>
              </a:spcBef>
            </a:pPr>
            <a:endParaRPr lang="en-US" dirty="0"/>
          </a:p>
        </p:txBody>
      </p:sp>
    </p:spTree>
    <p:extLst>
      <p:ext uri="{BB962C8B-B14F-4D97-AF65-F5344CB8AC3E}">
        <p14:creationId xmlns:p14="http://schemas.microsoft.com/office/powerpoint/2010/main" val="3437158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AB96A-0C90-4D98-A761-1B49D715CDC9}"/>
              </a:ext>
            </a:extLst>
          </p:cNvPr>
          <p:cNvSpPr>
            <a:spLocks noGrp="1"/>
          </p:cNvSpPr>
          <p:nvPr>
            <p:ph type="title"/>
          </p:nvPr>
        </p:nvSpPr>
        <p:spPr>
          <a:xfrm>
            <a:off x="279952" y="-65018"/>
            <a:ext cx="10515600" cy="949601"/>
          </a:xfrm>
        </p:spPr>
        <p:txBody>
          <a:bodyPr>
            <a:normAutofit/>
          </a:bodyPr>
          <a:lstStyle/>
          <a:p>
            <a:r>
              <a:rPr lang="en-US" sz="3600" b="0" dirty="0"/>
              <a:t>Using FHIR to extract data, transform and load</a:t>
            </a:r>
          </a:p>
        </p:txBody>
      </p:sp>
      <p:sp>
        <p:nvSpPr>
          <p:cNvPr id="6" name="Rectangle 5">
            <a:extLst>
              <a:ext uri="{FF2B5EF4-FFF2-40B4-BE49-F238E27FC236}">
                <a16:creationId xmlns:a16="http://schemas.microsoft.com/office/drawing/2014/main" id="{461D69F7-3727-7C42-A714-1AEB3C15EFA0}"/>
              </a:ext>
            </a:extLst>
          </p:cNvPr>
          <p:cNvSpPr/>
          <p:nvPr/>
        </p:nvSpPr>
        <p:spPr>
          <a:xfrm>
            <a:off x="1219259" y="1200910"/>
            <a:ext cx="1307926" cy="110799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EHR </a:t>
            </a:r>
          </a:p>
          <a:p>
            <a:pPr algn="ctr"/>
            <a:r>
              <a:rPr lang="en-US" sz="1200" b="1" dirty="0">
                <a:solidFill>
                  <a:schemeClr val="tx1"/>
                </a:solidFill>
              </a:rPr>
              <a:t>/ Data Warehouse at Site 1 </a:t>
            </a:r>
          </a:p>
        </p:txBody>
      </p:sp>
      <p:sp>
        <p:nvSpPr>
          <p:cNvPr id="7" name="Rectangle 6">
            <a:extLst>
              <a:ext uri="{FF2B5EF4-FFF2-40B4-BE49-F238E27FC236}">
                <a16:creationId xmlns:a16="http://schemas.microsoft.com/office/drawing/2014/main" id="{C190C892-38DF-B442-A7B9-744FC43A1C44}"/>
              </a:ext>
            </a:extLst>
          </p:cNvPr>
          <p:cNvSpPr/>
          <p:nvPr/>
        </p:nvSpPr>
        <p:spPr>
          <a:xfrm>
            <a:off x="4820538" y="2155067"/>
            <a:ext cx="1307926" cy="110799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Data Mart</a:t>
            </a:r>
          </a:p>
        </p:txBody>
      </p:sp>
      <p:sp>
        <p:nvSpPr>
          <p:cNvPr id="8" name="Rectangle 7">
            <a:extLst>
              <a:ext uri="{FF2B5EF4-FFF2-40B4-BE49-F238E27FC236}">
                <a16:creationId xmlns:a16="http://schemas.microsoft.com/office/drawing/2014/main" id="{1E46719C-8FAF-9047-AE54-AF0D2E5BF5A1}"/>
              </a:ext>
            </a:extLst>
          </p:cNvPr>
          <p:cNvSpPr/>
          <p:nvPr/>
        </p:nvSpPr>
        <p:spPr>
          <a:xfrm>
            <a:off x="1219259" y="3034028"/>
            <a:ext cx="1307926" cy="110799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EHR </a:t>
            </a:r>
          </a:p>
          <a:p>
            <a:pPr algn="ctr"/>
            <a:r>
              <a:rPr lang="en-US" sz="1200" b="1" dirty="0">
                <a:solidFill>
                  <a:schemeClr val="tx1"/>
                </a:solidFill>
              </a:rPr>
              <a:t>/ Data Warehouse at Site 2</a:t>
            </a:r>
          </a:p>
        </p:txBody>
      </p:sp>
      <p:cxnSp>
        <p:nvCxnSpPr>
          <p:cNvPr id="9" name="Elbow Connector 8">
            <a:extLst>
              <a:ext uri="{FF2B5EF4-FFF2-40B4-BE49-F238E27FC236}">
                <a16:creationId xmlns:a16="http://schemas.microsoft.com/office/drawing/2014/main" id="{F29A3D9F-00D8-A543-B3D3-627EE2E38D83}"/>
              </a:ext>
            </a:extLst>
          </p:cNvPr>
          <p:cNvCxnSpPr>
            <a:cxnSpLocks/>
            <a:stCxn id="6" idx="3"/>
            <a:endCxn id="7" idx="0"/>
          </p:cNvCxnSpPr>
          <p:nvPr/>
        </p:nvCxnSpPr>
        <p:spPr>
          <a:xfrm>
            <a:off x="2527185" y="1754908"/>
            <a:ext cx="2947316" cy="400159"/>
          </a:xfrm>
          <a:prstGeom prst="bent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a:extLst>
              <a:ext uri="{FF2B5EF4-FFF2-40B4-BE49-F238E27FC236}">
                <a16:creationId xmlns:a16="http://schemas.microsoft.com/office/drawing/2014/main" id="{2956AC2C-98CF-624F-B38A-368319C37A83}"/>
              </a:ext>
            </a:extLst>
          </p:cNvPr>
          <p:cNvCxnSpPr>
            <a:cxnSpLocks/>
            <a:stCxn id="7" idx="2"/>
            <a:endCxn id="8" idx="3"/>
          </p:cNvCxnSpPr>
          <p:nvPr/>
        </p:nvCxnSpPr>
        <p:spPr>
          <a:xfrm rot="5400000">
            <a:off x="3838361" y="1951886"/>
            <a:ext cx="324964" cy="2947316"/>
          </a:xfrm>
          <a:prstGeom prst="bent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1E5E4AA-3D74-B14B-AF79-6FE6D58220B2}"/>
              </a:ext>
            </a:extLst>
          </p:cNvPr>
          <p:cNvSpPr txBox="1"/>
          <p:nvPr/>
        </p:nvSpPr>
        <p:spPr>
          <a:xfrm>
            <a:off x="7013771" y="1245278"/>
            <a:ext cx="4823733" cy="5355312"/>
          </a:xfrm>
          <a:prstGeom prst="rect">
            <a:avLst/>
          </a:prstGeom>
          <a:noFill/>
        </p:spPr>
        <p:txBody>
          <a:bodyPr wrap="square" rtlCol="0">
            <a:spAutoFit/>
          </a:bodyPr>
          <a:lstStyle/>
          <a:p>
            <a:r>
              <a:rPr lang="en-US" u="sng" dirty="0"/>
              <a:t>Number of Mappings Required to map source data to data mart</a:t>
            </a:r>
          </a:p>
          <a:p>
            <a:pPr marL="285750" indent="-285750">
              <a:buFont typeface="Arial" panose="020B0604020202020204" pitchFamily="34" charset="0"/>
              <a:buChar char="•"/>
            </a:pPr>
            <a:r>
              <a:rPr lang="en-US" b="1" u="sng" dirty="0"/>
              <a:t>Only one Mapping </a:t>
            </a:r>
            <a:r>
              <a:rPr lang="en-US" dirty="0"/>
              <a:t>Required to map from FHIR to the Data Mart</a:t>
            </a:r>
          </a:p>
          <a:p>
            <a:pPr marL="742950" lvl="1" indent="-285750">
              <a:buFont typeface="Arial" panose="020B0604020202020204" pitchFamily="34" charset="0"/>
              <a:buChar char="•"/>
            </a:pPr>
            <a:r>
              <a:rPr lang="en-US" dirty="0"/>
              <a:t>EHR vendors already mapping to USCDI will be a bonus</a:t>
            </a:r>
          </a:p>
          <a:p>
            <a:pPr marL="742950" lvl="1" indent="-285750">
              <a:buFont typeface="Arial" panose="020B0604020202020204" pitchFamily="34" charset="0"/>
              <a:buChar char="•"/>
            </a:pPr>
            <a:r>
              <a:rPr lang="en-US" dirty="0"/>
              <a:t>Mapping of vocabularies to standards will be accomplished by the EHR vendors </a:t>
            </a:r>
          </a:p>
          <a:p>
            <a:pPr marL="742950" lvl="1" indent="-285750">
              <a:buFont typeface="Arial" panose="020B0604020202020204" pitchFamily="34" charset="0"/>
              <a:buChar char="•"/>
            </a:pPr>
            <a:r>
              <a:rPr lang="en-US" dirty="0"/>
              <a:t>Raw data can still be preserved and sent as part of the FHIR Resources </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ETL software can be used across multiple site and can be improved by adding POST PROCESSING checks and informing the EHR vendors about data quality issues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Reduces the amount of time being spent in replicating mappings and developing custom data quality checks for each site !! </a:t>
            </a:r>
          </a:p>
        </p:txBody>
      </p:sp>
      <p:sp>
        <p:nvSpPr>
          <p:cNvPr id="12" name="TextBox 11">
            <a:extLst>
              <a:ext uri="{FF2B5EF4-FFF2-40B4-BE49-F238E27FC236}">
                <a16:creationId xmlns:a16="http://schemas.microsoft.com/office/drawing/2014/main" id="{B949DA10-04B0-3047-BD4E-C84B67F91475}"/>
              </a:ext>
            </a:extLst>
          </p:cNvPr>
          <p:cNvSpPr txBox="1"/>
          <p:nvPr/>
        </p:nvSpPr>
        <p:spPr>
          <a:xfrm>
            <a:off x="2812774" y="1245278"/>
            <a:ext cx="3267561" cy="369332"/>
          </a:xfrm>
          <a:prstGeom prst="rect">
            <a:avLst/>
          </a:prstGeom>
          <a:noFill/>
        </p:spPr>
        <p:txBody>
          <a:bodyPr wrap="none" rtlCol="0">
            <a:spAutoFit/>
          </a:bodyPr>
          <a:lstStyle/>
          <a:p>
            <a:r>
              <a:rPr lang="en-US" dirty="0"/>
              <a:t>Mapping from FHIR to Data Mart</a:t>
            </a:r>
          </a:p>
        </p:txBody>
      </p:sp>
      <p:sp>
        <p:nvSpPr>
          <p:cNvPr id="13" name="TextBox 12">
            <a:extLst>
              <a:ext uri="{FF2B5EF4-FFF2-40B4-BE49-F238E27FC236}">
                <a16:creationId xmlns:a16="http://schemas.microsoft.com/office/drawing/2014/main" id="{E306F793-F06E-8942-9A1F-31064F18A384}"/>
              </a:ext>
            </a:extLst>
          </p:cNvPr>
          <p:cNvSpPr txBox="1"/>
          <p:nvPr/>
        </p:nvSpPr>
        <p:spPr>
          <a:xfrm>
            <a:off x="2781941" y="3728325"/>
            <a:ext cx="3267561" cy="369332"/>
          </a:xfrm>
          <a:prstGeom prst="rect">
            <a:avLst/>
          </a:prstGeom>
          <a:noFill/>
        </p:spPr>
        <p:txBody>
          <a:bodyPr wrap="none" rtlCol="0">
            <a:spAutoFit/>
          </a:bodyPr>
          <a:lstStyle/>
          <a:p>
            <a:r>
              <a:rPr lang="en-US" dirty="0"/>
              <a:t>Mapping from FHIR to Data Mart</a:t>
            </a:r>
          </a:p>
        </p:txBody>
      </p:sp>
    </p:spTree>
    <p:extLst>
      <p:ext uri="{BB962C8B-B14F-4D97-AF65-F5344CB8AC3E}">
        <p14:creationId xmlns:p14="http://schemas.microsoft.com/office/powerpoint/2010/main" val="47263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AB96A-0C90-4D98-A761-1B49D715CDC9}"/>
              </a:ext>
            </a:extLst>
          </p:cNvPr>
          <p:cNvSpPr>
            <a:spLocks noGrp="1"/>
          </p:cNvSpPr>
          <p:nvPr>
            <p:ph type="title"/>
          </p:nvPr>
        </p:nvSpPr>
        <p:spPr>
          <a:xfrm>
            <a:off x="279952" y="-65018"/>
            <a:ext cx="10515600" cy="949601"/>
          </a:xfrm>
        </p:spPr>
        <p:txBody>
          <a:bodyPr>
            <a:normAutofit/>
          </a:bodyPr>
          <a:lstStyle/>
          <a:p>
            <a:r>
              <a:rPr lang="en-US" sz="3600" b="0" dirty="0"/>
              <a:t>Using FHIR Resources for Research ETL </a:t>
            </a:r>
          </a:p>
        </p:txBody>
      </p:sp>
      <p:sp>
        <p:nvSpPr>
          <p:cNvPr id="11" name="TextBox 10">
            <a:extLst>
              <a:ext uri="{FF2B5EF4-FFF2-40B4-BE49-F238E27FC236}">
                <a16:creationId xmlns:a16="http://schemas.microsoft.com/office/drawing/2014/main" id="{71E5E4AA-3D74-B14B-AF79-6FE6D58220B2}"/>
              </a:ext>
            </a:extLst>
          </p:cNvPr>
          <p:cNvSpPr txBox="1"/>
          <p:nvPr/>
        </p:nvSpPr>
        <p:spPr>
          <a:xfrm>
            <a:off x="364493" y="1102232"/>
            <a:ext cx="11095325" cy="5016758"/>
          </a:xfrm>
          <a:prstGeom prst="rect">
            <a:avLst/>
          </a:prstGeom>
          <a:noFill/>
        </p:spPr>
        <p:txBody>
          <a:bodyPr wrap="square" rtlCol="0">
            <a:spAutoFit/>
          </a:bodyPr>
          <a:lstStyle/>
          <a:p>
            <a:r>
              <a:rPr lang="en-US" sz="1600" u="sng" dirty="0"/>
              <a:t>FHIR Resources to be used</a:t>
            </a:r>
          </a:p>
          <a:p>
            <a:pPr marL="285750" indent="-285750">
              <a:buFont typeface="Arial" panose="020B0604020202020204" pitchFamily="34" charset="0"/>
              <a:buChar char="•"/>
            </a:pPr>
            <a:endParaRPr lang="en-US" sz="1600" u="sng" dirty="0"/>
          </a:p>
          <a:p>
            <a:pPr marL="285750" indent="-285750">
              <a:buFont typeface="Arial" panose="020B0604020202020204" pitchFamily="34" charset="0"/>
              <a:buChar char="•"/>
            </a:pPr>
            <a:r>
              <a:rPr lang="en-US" sz="1600" dirty="0" err="1"/>
              <a:t>ResearchStudy</a:t>
            </a:r>
            <a:r>
              <a:rPr lang="en-US" sz="1600" dirty="0"/>
              <a:t> – Defines a specific protocol or registers a trial etc.</a:t>
            </a:r>
          </a:p>
          <a:p>
            <a:pPr marL="742950" lvl="1" indent="-285750">
              <a:buFont typeface="Arial" panose="020B0604020202020204" pitchFamily="34" charset="0"/>
              <a:buChar char="•"/>
            </a:pPr>
            <a:r>
              <a:rPr lang="en-US" sz="1600" dirty="0">
                <a:hlinkClick r:id="rId3"/>
              </a:rPr>
              <a:t>http://hl7.org/fhir/researchstudy.html</a:t>
            </a:r>
            <a:r>
              <a:rPr lang="en-US" sz="1600" dirty="0"/>
              <a:t> </a:t>
            </a:r>
          </a:p>
          <a:p>
            <a:pPr marL="742950" lvl="1"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err="1"/>
              <a:t>ResearchSubject</a:t>
            </a:r>
            <a:r>
              <a:rPr lang="en-US" sz="1600" dirty="0"/>
              <a:t> – patients enrolled for the study</a:t>
            </a:r>
          </a:p>
          <a:p>
            <a:pPr marL="742950" lvl="1" indent="-285750">
              <a:buFont typeface="Arial" panose="020B0604020202020204" pitchFamily="34" charset="0"/>
              <a:buChar char="•"/>
            </a:pPr>
            <a:r>
              <a:rPr lang="en-US" sz="1600" dirty="0">
                <a:hlinkClick r:id="rId4"/>
              </a:rPr>
              <a:t>http://hl7.org/fhir/researchsubject.html#ResearchSubject</a:t>
            </a:r>
            <a:r>
              <a:rPr lang="en-US" sz="1600" dirty="0"/>
              <a:t> </a:t>
            </a:r>
          </a:p>
          <a:p>
            <a:pPr marL="742950" lvl="1"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Group</a:t>
            </a:r>
          </a:p>
          <a:p>
            <a:pPr marL="742950" lvl="1" indent="-285750">
              <a:buFont typeface="Arial" panose="020B0604020202020204" pitchFamily="34" charset="0"/>
              <a:buChar char="•"/>
            </a:pPr>
            <a:r>
              <a:rPr lang="en-US" sz="1600" dirty="0"/>
              <a:t>Contains a list of all the patients part of the study </a:t>
            </a:r>
          </a:p>
          <a:p>
            <a:pPr marL="742950" lvl="1" indent="-285750">
              <a:buFont typeface="Arial" panose="020B0604020202020204" pitchFamily="34" charset="0"/>
              <a:buChar char="•"/>
            </a:pPr>
            <a:r>
              <a:rPr lang="en-US" sz="1600" dirty="0">
                <a:hlinkClick r:id="rId5"/>
              </a:rPr>
              <a:t>http://hl7.org/fhir/group.html</a:t>
            </a:r>
            <a:r>
              <a:rPr lang="en-US" sz="1600" dirty="0"/>
              <a:t> </a:t>
            </a:r>
          </a:p>
          <a:p>
            <a:pPr marL="742950" lvl="1"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Use FHIR BULK DATA IG Group/$export to retrieve the necessary data in the EHR available via FHIR Resources mapped to FHIR US CORE IG</a:t>
            </a:r>
          </a:p>
          <a:p>
            <a:pPr marL="742950" lvl="1" indent="-285750">
              <a:buFont typeface="Arial" panose="020B0604020202020204" pitchFamily="34" charset="0"/>
              <a:buChar char="•"/>
            </a:pPr>
            <a:r>
              <a:rPr lang="en-US" sz="1600" dirty="0"/>
              <a:t>Leverage USCDI data elements as much as possible </a:t>
            </a:r>
          </a:p>
          <a:p>
            <a:pPr marL="742950" lvl="1" indent="-285750">
              <a:buFont typeface="Arial" panose="020B0604020202020204" pitchFamily="34" charset="0"/>
              <a:buChar char="•"/>
            </a:pPr>
            <a:r>
              <a:rPr lang="en-US" sz="1600" dirty="0"/>
              <a:t>Will need additional profiles to add the delta data elements </a:t>
            </a:r>
          </a:p>
          <a:p>
            <a:pPr marL="742950" lvl="1"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US CORE/USCDI capabilities will start becoming available in production in 2022</a:t>
            </a:r>
          </a:p>
          <a:p>
            <a:pPr marL="742950" lvl="1" indent="-285750">
              <a:buFont typeface="Arial" panose="020B0604020202020204" pitchFamily="34" charset="0"/>
              <a:buChar char="•"/>
            </a:pPr>
            <a:r>
              <a:rPr lang="en-US" sz="1600" dirty="0"/>
              <a:t>Incremental lift / delta required to meet a target CDM such as </a:t>
            </a:r>
            <a:r>
              <a:rPr lang="en-US" sz="1600" dirty="0" err="1"/>
              <a:t>PCORnet</a:t>
            </a:r>
            <a:r>
              <a:rPr lang="en-US" sz="1600" dirty="0"/>
              <a:t> or OMOP will have to be quantified and made available to EHR vendors so that they can decide to support or implement the profiles.</a:t>
            </a:r>
          </a:p>
        </p:txBody>
      </p:sp>
    </p:spTree>
    <p:extLst>
      <p:ext uri="{BB962C8B-B14F-4D97-AF65-F5344CB8AC3E}">
        <p14:creationId xmlns:p14="http://schemas.microsoft.com/office/powerpoint/2010/main" val="1124585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AB96A-0C90-4D98-A761-1B49D715CDC9}"/>
              </a:ext>
            </a:extLst>
          </p:cNvPr>
          <p:cNvSpPr>
            <a:spLocks noGrp="1"/>
          </p:cNvSpPr>
          <p:nvPr>
            <p:ph type="title"/>
          </p:nvPr>
        </p:nvSpPr>
        <p:spPr>
          <a:xfrm>
            <a:off x="279952" y="-65018"/>
            <a:ext cx="10515600" cy="949601"/>
          </a:xfrm>
        </p:spPr>
        <p:txBody>
          <a:bodyPr>
            <a:normAutofit/>
          </a:bodyPr>
          <a:lstStyle/>
          <a:p>
            <a:r>
              <a:rPr lang="en-US" sz="3600" b="0" dirty="0"/>
              <a:t>Addressing specific Issues Identified by </a:t>
            </a:r>
            <a:r>
              <a:rPr lang="en-US" sz="3600" b="0" dirty="0" err="1"/>
              <a:t>PCORnet</a:t>
            </a:r>
            <a:r>
              <a:rPr lang="en-US" sz="3600" b="0" dirty="0"/>
              <a:t> </a:t>
            </a:r>
          </a:p>
        </p:txBody>
      </p:sp>
      <p:sp>
        <p:nvSpPr>
          <p:cNvPr id="3" name="Rectangle 2">
            <a:extLst>
              <a:ext uri="{FF2B5EF4-FFF2-40B4-BE49-F238E27FC236}">
                <a16:creationId xmlns:a16="http://schemas.microsoft.com/office/drawing/2014/main" id="{1AC7FCC2-DD42-B14C-9841-460335F04967}"/>
              </a:ext>
            </a:extLst>
          </p:cNvPr>
          <p:cNvSpPr/>
          <p:nvPr/>
        </p:nvSpPr>
        <p:spPr>
          <a:xfrm>
            <a:off x="467138" y="1074796"/>
            <a:ext cx="11628783" cy="5262979"/>
          </a:xfrm>
          <a:prstGeom prst="rect">
            <a:avLst/>
          </a:prstGeom>
        </p:spPr>
        <p:txBody>
          <a:bodyPr wrap="square">
            <a:spAutoFit/>
          </a:bodyPr>
          <a:lstStyle/>
          <a:p>
            <a:pPr marL="285750" indent="-285750">
              <a:buFont typeface="Arial" panose="020B0604020202020204" pitchFamily="34" charset="0"/>
              <a:buChar char="•"/>
            </a:pPr>
            <a:r>
              <a:rPr lang="en-US" sz="2800" dirty="0"/>
              <a:t>Transformation of raw values in an EHR (or associated EDW) to </a:t>
            </a:r>
            <a:r>
              <a:rPr lang="en-US" sz="2800" dirty="0" err="1"/>
              <a:t>PCORnet</a:t>
            </a:r>
            <a:r>
              <a:rPr lang="en-US" sz="2800" dirty="0"/>
              <a:t> CDM value set values given large variation in raw values and without requiring extensive mapping input from the data contributor</a:t>
            </a:r>
          </a:p>
          <a:p>
            <a:pPr marL="1200150" lvl="2" indent="-285750">
              <a:buFont typeface="Arial" panose="020B0604020202020204" pitchFamily="34" charset="0"/>
              <a:buChar char="•"/>
            </a:pPr>
            <a:r>
              <a:rPr lang="en-US" sz="2800" dirty="0"/>
              <a:t>e.g., for the result unit for a lab result, raw values like ‘ x10E3/</a:t>
            </a:r>
            <a:r>
              <a:rPr lang="en-US" sz="2800" dirty="0" err="1"/>
              <a:t>uL</a:t>
            </a:r>
            <a:r>
              <a:rPr lang="en-US" sz="2800" dirty="0"/>
              <a:t>’ and ‘Thousand/</a:t>
            </a:r>
            <a:r>
              <a:rPr lang="en-US" sz="2800" dirty="0" err="1"/>
              <a:t>uL</a:t>
            </a:r>
            <a:r>
              <a:rPr lang="en-US" sz="2800" dirty="0"/>
              <a:t>’ would need to be translated to the </a:t>
            </a:r>
            <a:r>
              <a:rPr lang="en-US" sz="2800" dirty="0" err="1"/>
              <a:t>PCORnet</a:t>
            </a:r>
            <a:r>
              <a:rPr lang="en-US" sz="2800" dirty="0"/>
              <a:t> CDM value of ‘10*3/</a:t>
            </a:r>
            <a:r>
              <a:rPr lang="en-US" sz="2800" dirty="0" err="1"/>
              <a:t>uL</a:t>
            </a:r>
            <a:r>
              <a:rPr lang="en-US" sz="2800" dirty="0"/>
              <a:t>’</a:t>
            </a:r>
          </a:p>
          <a:p>
            <a:pPr marL="742950" lvl="1"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b="1" u="sng" dirty="0"/>
              <a:t>Solution Using FHIR and </a:t>
            </a:r>
            <a:r>
              <a:rPr lang="en-US" sz="2800" b="1" u="sng" dirty="0" err="1"/>
              <a:t>MedMorph</a:t>
            </a:r>
            <a:r>
              <a:rPr lang="en-US" sz="2800" b="1" u="sng" dirty="0"/>
              <a:t> Research IG:</a:t>
            </a:r>
          </a:p>
          <a:p>
            <a:pPr marL="742950" lvl="1" indent="-285750">
              <a:buFont typeface="Arial" panose="020B0604020202020204" pitchFamily="34" charset="0"/>
              <a:buChar char="•"/>
            </a:pPr>
            <a:r>
              <a:rPr lang="en-US" sz="2800" dirty="0"/>
              <a:t>USCDI specified UCUM units to be used which will reduce these variations when FHIR is used to extract the lab results and vital signs observations</a:t>
            </a:r>
          </a:p>
          <a:p>
            <a:pPr marL="1200150" lvl="2" indent="-285750">
              <a:buFont typeface="Arial" panose="020B0604020202020204" pitchFamily="34" charset="0"/>
              <a:buChar char="•"/>
            </a:pPr>
            <a:r>
              <a:rPr lang="en-US" sz="2800" dirty="0"/>
              <a:t>As EHR vendors map to UCUM the data coming out of the EHR will be compliant to the USCDI standards.</a:t>
            </a:r>
          </a:p>
        </p:txBody>
      </p:sp>
    </p:spTree>
    <p:extLst>
      <p:ext uri="{BB962C8B-B14F-4D97-AF65-F5344CB8AC3E}">
        <p14:creationId xmlns:p14="http://schemas.microsoft.com/office/powerpoint/2010/main" val="1121655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AB96A-0C90-4D98-A761-1B49D715CDC9}"/>
              </a:ext>
            </a:extLst>
          </p:cNvPr>
          <p:cNvSpPr>
            <a:spLocks noGrp="1"/>
          </p:cNvSpPr>
          <p:nvPr>
            <p:ph type="title"/>
          </p:nvPr>
        </p:nvSpPr>
        <p:spPr>
          <a:xfrm>
            <a:off x="279952" y="-65018"/>
            <a:ext cx="10515600" cy="949601"/>
          </a:xfrm>
        </p:spPr>
        <p:txBody>
          <a:bodyPr>
            <a:normAutofit/>
          </a:bodyPr>
          <a:lstStyle/>
          <a:p>
            <a:r>
              <a:rPr lang="en-US" sz="3600" b="0" dirty="0"/>
              <a:t>Addressing specific Issues Identified by </a:t>
            </a:r>
            <a:r>
              <a:rPr lang="en-US" sz="3600" b="0" dirty="0" err="1"/>
              <a:t>PCORnet</a:t>
            </a:r>
            <a:r>
              <a:rPr lang="en-US" sz="3600" b="0" dirty="0"/>
              <a:t> Cont’d</a:t>
            </a:r>
          </a:p>
        </p:txBody>
      </p:sp>
      <p:sp>
        <p:nvSpPr>
          <p:cNvPr id="3" name="Rectangle 2">
            <a:extLst>
              <a:ext uri="{FF2B5EF4-FFF2-40B4-BE49-F238E27FC236}">
                <a16:creationId xmlns:a16="http://schemas.microsoft.com/office/drawing/2014/main" id="{1AC7FCC2-DD42-B14C-9841-460335F04967}"/>
              </a:ext>
            </a:extLst>
          </p:cNvPr>
          <p:cNvSpPr/>
          <p:nvPr/>
        </p:nvSpPr>
        <p:spPr>
          <a:xfrm>
            <a:off x="367746" y="1035039"/>
            <a:ext cx="11628783" cy="5693866"/>
          </a:xfrm>
          <a:prstGeom prst="rect">
            <a:avLst/>
          </a:prstGeom>
        </p:spPr>
        <p:txBody>
          <a:bodyPr wrap="square">
            <a:spAutoFit/>
          </a:bodyPr>
          <a:lstStyle/>
          <a:p>
            <a:pPr lvl="1"/>
            <a:endParaRPr lang="en-US" sz="2800" dirty="0"/>
          </a:p>
          <a:p>
            <a:pPr marL="285750" indent="-285750">
              <a:buFont typeface="Arial" panose="020B0604020202020204" pitchFamily="34" charset="0"/>
              <a:buChar char="•"/>
            </a:pPr>
            <a:r>
              <a:rPr lang="en-US" sz="2800" dirty="0"/>
              <a:t>Population of standard nomenclatures like LOINC and </a:t>
            </a:r>
            <a:r>
              <a:rPr lang="en-US" sz="2800" dirty="0" err="1"/>
              <a:t>RxNorm</a:t>
            </a:r>
            <a:r>
              <a:rPr lang="en-US" sz="2800" dirty="0"/>
              <a:t> CUI where this data is not populated at the source but could potentially be derived from other data</a:t>
            </a:r>
          </a:p>
          <a:p>
            <a:pPr marL="1200150" lvl="2" indent="-285750">
              <a:buFont typeface="Arial" panose="020B0604020202020204" pitchFamily="34" charset="0"/>
              <a:buChar char="•"/>
            </a:pPr>
            <a:r>
              <a:rPr lang="en-US" sz="2800" dirty="0"/>
              <a:t>e.g., raw lab name, raw medication name</a:t>
            </a:r>
          </a:p>
          <a:p>
            <a:pPr marL="1200150" lvl="2" indent="-285750">
              <a:buFont typeface="Arial" panose="020B0604020202020204" pitchFamily="34" charset="0"/>
              <a:buChar char="•"/>
            </a:pPr>
            <a:endParaRPr lang="en-US" sz="2800" dirty="0"/>
          </a:p>
          <a:p>
            <a:pPr marL="1200150" lvl="2"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b="1" u="sng" dirty="0"/>
              <a:t>Solution Using FHIR and </a:t>
            </a:r>
            <a:r>
              <a:rPr lang="en-US" sz="2800" b="1" u="sng" dirty="0" err="1"/>
              <a:t>MedMorph</a:t>
            </a:r>
            <a:r>
              <a:rPr lang="en-US" sz="2800" b="1" u="sng" dirty="0"/>
              <a:t> Research IG :</a:t>
            </a:r>
          </a:p>
          <a:p>
            <a:pPr marL="742950" lvl="1" indent="-285750">
              <a:buFont typeface="Arial" panose="020B0604020202020204" pitchFamily="34" charset="0"/>
              <a:buChar char="•"/>
            </a:pPr>
            <a:r>
              <a:rPr lang="en-US" sz="2800" dirty="0"/>
              <a:t>USCDI specifies </a:t>
            </a:r>
            <a:r>
              <a:rPr lang="en-US" sz="2800" dirty="0" err="1"/>
              <a:t>RxNorm</a:t>
            </a:r>
            <a:r>
              <a:rPr lang="en-US" sz="2800" dirty="0"/>
              <a:t> / NDC codes for Medications</a:t>
            </a:r>
          </a:p>
          <a:p>
            <a:pPr marL="742950" lvl="1" indent="-285750">
              <a:buFont typeface="Arial" panose="020B0604020202020204" pitchFamily="34" charset="0"/>
              <a:buChar char="•"/>
            </a:pPr>
            <a:r>
              <a:rPr lang="en-US" sz="2800" dirty="0"/>
              <a:t>CVX / NDC for immunizations </a:t>
            </a:r>
          </a:p>
          <a:p>
            <a:pPr marL="742950" lvl="1" indent="-285750">
              <a:buFont typeface="Arial" panose="020B0604020202020204" pitchFamily="34" charset="0"/>
              <a:buChar char="•"/>
            </a:pPr>
            <a:r>
              <a:rPr lang="en-US" sz="2800" dirty="0"/>
              <a:t>LOINC for Lab Tests </a:t>
            </a:r>
          </a:p>
          <a:p>
            <a:pPr marL="1200150" lvl="2" indent="-285750">
              <a:buFont typeface="Arial" panose="020B0604020202020204" pitchFamily="34" charset="0"/>
              <a:buChar char="•"/>
            </a:pPr>
            <a:r>
              <a:rPr lang="en-US" sz="2800" dirty="0"/>
              <a:t>As EHR vendors map their local representations to these standards, the extracted data will have a reduction in the variation of vocabularies</a:t>
            </a:r>
          </a:p>
        </p:txBody>
      </p:sp>
    </p:spTree>
    <p:extLst>
      <p:ext uri="{BB962C8B-B14F-4D97-AF65-F5344CB8AC3E}">
        <p14:creationId xmlns:p14="http://schemas.microsoft.com/office/powerpoint/2010/main" val="2109091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AB96A-0C90-4D98-A761-1B49D715CDC9}"/>
              </a:ext>
            </a:extLst>
          </p:cNvPr>
          <p:cNvSpPr>
            <a:spLocks noGrp="1"/>
          </p:cNvSpPr>
          <p:nvPr>
            <p:ph type="title"/>
          </p:nvPr>
        </p:nvSpPr>
        <p:spPr>
          <a:xfrm>
            <a:off x="279952" y="-65018"/>
            <a:ext cx="10515600" cy="949601"/>
          </a:xfrm>
        </p:spPr>
        <p:txBody>
          <a:bodyPr>
            <a:normAutofit/>
          </a:bodyPr>
          <a:lstStyle/>
          <a:p>
            <a:r>
              <a:rPr lang="en-US" sz="3600" b="0" dirty="0"/>
              <a:t>Addressing specific Issues Identified by </a:t>
            </a:r>
            <a:r>
              <a:rPr lang="en-US" sz="3600" b="0" dirty="0" err="1"/>
              <a:t>PCORnet</a:t>
            </a:r>
            <a:r>
              <a:rPr lang="en-US" sz="3600" b="0" dirty="0"/>
              <a:t> Cont’d</a:t>
            </a:r>
          </a:p>
        </p:txBody>
      </p:sp>
      <p:sp>
        <p:nvSpPr>
          <p:cNvPr id="4" name="Content Placeholder 2">
            <a:extLst>
              <a:ext uri="{FF2B5EF4-FFF2-40B4-BE49-F238E27FC236}">
                <a16:creationId xmlns:a16="http://schemas.microsoft.com/office/drawing/2014/main" id="{1B0269E9-7ACE-0347-95DF-3A9315728CA2}"/>
              </a:ext>
            </a:extLst>
          </p:cNvPr>
          <p:cNvSpPr>
            <a:spLocks noGrp="1"/>
          </p:cNvSpPr>
          <p:nvPr>
            <p:ph idx="1"/>
          </p:nvPr>
        </p:nvSpPr>
        <p:spPr>
          <a:xfrm>
            <a:off x="400878" y="1068320"/>
            <a:ext cx="10931554" cy="5066747"/>
          </a:xfrm>
        </p:spPr>
        <p:txBody>
          <a:bodyPr>
            <a:normAutofit/>
          </a:bodyPr>
          <a:lstStyle/>
          <a:p>
            <a:r>
              <a:rPr lang="en-US" dirty="0"/>
              <a:t>Transformation of clinical observations relevant to specific studies </a:t>
            </a:r>
          </a:p>
          <a:p>
            <a:pPr lvl="1"/>
            <a:r>
              <a:rPr lang="en-US" dirty="0"/>
              <a:t>e.g., transformation of inpatient vitals data from flowsheet to populate PCORnet CDM clinical observations table</a:t>
            </a:r>
          </a:p>
          <a:p>
            <a:pPr lvl="1"/>
            <a:endParaRPr lang="en-US" dirty="0"/>
          </a:p>
          <a:p>
            <a:pPr marL="285750" indent="-285750"/>
            <a:r>
              <a:rPr lang="en-US" b="1" u="sng" dirty="0"/>
              <a:t>Solution Using FHIR and </a:t>
            </a:r>
            <a:r>
              <a:rPr lang="en-US" b="1" u="sng" dirty="0" err="1"/>
              <a:t>MedMorph</a:t>
            </a:r>
            <a:r>
              <a:rPr lang="en-US" b="1" u="sng" dirty="0"/>
              <a:t> Research IG :</a:t>
            </a:r>
          </a:p>
          <a:p>
            <a:pPr marL="742950" lvl="1" indent="-285750"/>
            <a:r>
              <a:rPr lang="en-US" sz="2800" dirty="0"/>
              <a:t>USCDI requires vital signs including pediatric vitals to be represented using appropriate LOINC codes and UCUM units</a:t>
            </a:r>
          </a:p>
          <a:p>
            <a:pPr marL="1200150" lvl="2" indent="-285750"/>
            <a:r>
              <a:rPr lang="en-US" dirty="0"/>
              <a:t>Regardless of where in the user interface it is captured by the EHR, the data has to be standardized for exchange.</a:t>
            </a:r>
          </a:p>
          <a:p>
            <a:pPr marL="1200150" lvl="2" indent="-285750"/>
            <a:r>
              <a:rPr lang="en-US" dirty="0"/>
              <a:t>As EHR vendors map to LOINC and UCUM the data coming out of the EHR will be compliant to the USCDI standards which will reduce this problem of not getting the data</a:t>
            </a:r>
          </a:p>
          <a:p>
            <a:pPr marL="1200150" lvl="2" indent="-285750"/>
            <a:endParaRPr lang="en-US" dirty="0"/>
          </a:p>
        </p:txBody>
      </p:sp>
    </p:spTree>
    <p:extLst>
      <p:ext uri="{BB962C8B-B14F-4D97-AF65-F5344CB8AC3E}">
        <p14:creationId xmlns:p14="http://schemas.microsoft.com/office/powerpoint/2010/main" val="2959738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AB96A-0C90-4D98-A761-1B49D715CDC9}"/>
              </a:ext>
            </a:extLst>
          </p:cNvPr>
          <p:cNvSpPr>
            <a:spLocks noGrp="1"/>
          </p:cNvSpPr>
          <p:nvPr>
            <p:ph type="title"/>
          </p:nvPr>
        </p:nvSpPr>
        <p:spPr>
          <a:xfrm>
            <a:off x="279952" y="-65018"/>
            <a:ext cx="10515600" cy="949601"/>
          </a:xfrm>
        </p:spPr>
        <p:txBody>
          <a:bodyPr>
            <a:normAutofit/>
          </a:bodyPr>
          <a:lstStyle/>
          <a:p>
            <a:r>
              <a:rPr lang="en-US" sz="3600" b="0" dirty="0"/>
              <a:t>Addressing specific Issues Identified by </a:t>
            </a:r>
            <a:r>
              <a:rPr lang="en-US" sz="3600" b="0" dirty="0" err="1"/>
              <a:t>PCORnet</a:t>
            </a:r>
            <a:r>
              <a:rPr lang="en-US" sz="3600" b="0" dirty="0"/>
              <a:t> Cont’d</a:t>
            </a:r>
          </a:p>
        </p:txBody>
      </p:sp>
      <p:sp>
        <p:nvSpPr>
          <p:cNvPr id="4" name="Content Placeholder 2">
            <a:extLst>
              <a:ext uri="{FF2B5EF4-FFF2-40B4-BE49-F238E27FC236}">
                <a16:creationId xmlns:a16="http://schemas.microsoft.com/office/drawing/2014/main" id="{1B0269E9-7ACE-0347-95DF-3A9315728CA2}"/>
              </a:ext>
            </a:extLst>
          </p:cNvPr>
          <p:cNvSpPr>
            <a:spLocks noGrp="1"/>
          </p:cNvSpPr>
          <p:nvPr>
            <p:ph idx="1"/>
          </p:nvPr>
        </p:nvSpPr>
        <p:spPr>
          <a:xfrm>
            <a:off x="400878" y="1068320"/>
            <a:ext cx="10931554" cy="5066747"/>
          </a:xfrm>
        </p:spPr>
        <p:txBody>
          <a:bodyPr>
            <a:normAutofit/>
          </a:bodyPr>
          <a:lstStyle/>
          <a:p>
            <a:pPr marL="457200" lvl="1" indent="0">
              <a:buNone/>
            </a:pPr>
            <a:endParaRPr lang="en-US" dirty="0"/>
          </a:p>
          <a:p>
            <a:r>
              <a:rPr lang="en-US" dirty="0"/>
              <a:t>Transformation of general observations relevant to specific studies </a:t>
            </a:r>
          </a:p>
          <a:p>
            <a:pPr lvl="1"/>
            <a:r>
              <a:rPr lang="en-US" dirty="0"/>
              <a:t>e.g., leveraging ADT data to identify ICU admissions and create an associated flag in the PCORnet CDM general observations table</a:t>
            </a:r>
          </a:p>
          <a:p>
            <a:pPr lvl="1"/>
            <a:endParaRPr lang="en-US" dirty="0"/>
          </a:p>
          <a:p>
            <a:pPr marL="285750" indent="-285750"/>
            <a:r>
              <a:rPr lang="en-US" b="1" u="sng" dirty="0"/>
              <a:t>Solution Using FHIR and MedMorph Research IG :</a:t>
            </a:r>
          </a:p>
          <a:p>
            <a:pPr marL="742950" lvl="1" indent="-285750"/>
            <a:r>
              <a:rPr lang="en-US" sz="2800" dirty="0"/>
              <a:t>Currently MedMorph does not deal with ADT , however if the EHR represents the ADT data as Encounter resources and Encounter Diagnosis, then the data is extracted using the existing USCDI APIs and can be made available to research</a:t>
            </a:r>
            <a:endParaRPr lang="en-US" dirty="0"/>
          </a:p>
          <a:p>
            <a:endParaRPr lang="en-US" dirty="0"/>
          </a:p>
        </p:txBody>
      </p:sp>
    </p:spTree>
    <p:extLst>
      <p:ext uri="{BB962C8B-B14F-4D97-AF65-F5344CB8AC3E}">
        <p14:creationId xmlns:p14="http://schemas.microsoft.com/office/powerpoint/2010/main" val="562075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AB96A-0C90-4D98-A761-1B49D715CDC9}"/>
              </a:ext>
            </a:extLst>
          </p:cNvPr>
          <p:cNvSpPr>
            <a:spLocks noGrp="1"/>
          </p:cNvSpPr>
          <p:nvPr>
            <p:ph type="title"/>
          </p:nvPr>
        </p:nvSpPr>
        <p:spPr>
          <a:xfrm>
            <a:off x="279952" y="-65018"/>
            <a:ext cx="10515600" cy="949601"/>
          </a:xfrm>
        </p:spPr>
        <p:txBody>
          <a:bodyPr>
            <a:normAutofit/>
          </a:bodyPr>
          <a:lstStyle/>
          <a:p>
            <a:r>
              <a:rPr lang="en-US" sz="3600" b="0" dirty="0"/>
              <a:t>Addressing specific Issues Identified by </a:t>
            </a:r>
            <a:r>
              <a:rPr lang="en-US" sz="3600" b="0" dirty="0" err="1"/>
              <a:t>PCORnet</a:t>
            </a:r>
            <a:r>
              <a:rPr lang="en-US" sz="3600" b="0" dirty="0"/>
              <a:t> Cont’d</a:t>
            </a:r>
          </a:p>
        </p:txBody>
      </p:sp>
      <p:sp>
        <p:nvSpPr>
          <p:cNvPr id="6" name="Content Placeholder 2">
            <a:extLst>
              <a:ext uri="{FF2B5EF4-FFF2-40B4-BE49-F238E27FC236}">
                <a16:creationId xmlns:a16="http://schemas.microsoft.com/office/drawing/2014/main" id="{48FBD4C3-A8FD-8748-A765-0E9A5DADEE01}"/>
              </a:ext>
            </a:extLst>
          </p:cNvPr>
          <p:cNvSpPr>
            <a:spLocks noGrp="1"/>
          </p:cNvSpPr>
          <p:nvPr>
            <p:ph idx="1"/>
          </p:nvPr>
        </p:nvSpPr>
        <p:spPr>
          <a:xfrm>
            <a:off x="381000" y="760206"/>
            <a:ext cx="10931554" cy="5899011"/>
          </a:xfrm>
        </p:spPr>
        <p:txBody>
          <a:bodyPr>
            <a:normAutofit fontScale="92500" lnSpcReduction="20000"/>
          </a:bodyPr>
          <a:lstStyle/>
          <a:p>
            <a:r>
              <a:rPr lang="en-US" dirty="0"/>
              <a:t>Discuss how the MedMorph architecture would support:</a:t>
            </a:r>
          </a:p>
          <a:p>
            <a:pPr lvl="1"/>
            <a:endParaRPr lang="en-US" dirty="0"/>
          </a:p>
          <a:p>
            <a:pPr lvl="1"/>
            <a:r>
              <a:rPr lang="en-US" dirty="0"/>
              <a:t>Data quality checks that are often built into site or network-level data pipelines – these include:</a:t>
            </a:r>
          </a:p>
          <a:p>
            <a:pPr lvl="2"/>
            <a:r>
              <a:rPr lang="en-US" dirty="0"/>
              <a:t>Value conformance</a:t>
            </a:r>
          </a:p>
          <a:p>
            <a:pPr lvl="2"/>
            <a:r>
              <a:rPr lang="en-US" dirty="0"/>
              <a:t>Relational conformance</a:t>
            </a:r>
          </a:p>
          <a:p>
            <a:pPr lvl="2"/>
            <a:r>
              <a:rPr lang="en-US" dirty="0"/>
              <a:t>Data persistence</a:t>
            </a:r>
          </a:p>
          <a:p>
            <a:pPr lvl="2"/>
            <a:r>
              <a:rPr lang="en-US" dirty="0"/>
              <a:t>Completeness</a:t>
            </a:r>
          </a:p>
          <a:p>
            <a:pPr lvl="2"/>
            <a:r>
              <a:rPr lang="en-US" dirty="0"/>
              <a:t>Plausibility</a:t>
            </a:r>
          </a:p>
          <a:p>
            <a:pPr lvl="2"/>
            <a:endParaRPr lang="en-US" dirty="0"/>
          </a:p>
          <a:p>
            <a:pPr marL="285750" indent="-285750"/>
            <a:r>
              <a:rPr lang="en-US" b="1" u="sng" dirty="0"/>
              <a:t>Solution Using FHIR and MedMorph Research IG :</a:t>
            </a:r>
          </a:p>
          <a:p>
            <a:pPr marL="742950" lvl="1" indent="-285750"/>
            <a:r>
              <a:rPr lang="en-US" sz="2800" dirty="0"/>
              <a:t>Value Conformance, Relational Conformance can be established using the FHIR profiles that will be created</a:t>
            </a:r>
          </a:p>
          <a:p>
            <a:pPr marL="742950" lvl="1" indent="-285750"/>
            <a:r>
              <a:rPr lang="en-US" sz="2800" dirty="0"/>
              <a:t>Data persistence is going to depend on local implementations </a:t>
            </a:r>
          </a:p>
          <a:p>
            <a:pPr marL="742950" lvl="1" indent="-285750"/>
            <a:r>
              <a:rPr lang="en-US" sz="2800" dirty="0"/>
              <a:t>Completeness can be enforced via profiles, however there is benefit to leveraging existing profiles and developing a common COMPLETENESS CHECKER that can provide feedback to the sites </a:t>
            </a:r>
          </a:p>
          <a:p>
            <a:pPr marL="742950" lvl="1" indent="-285750"/>
            <a:r>
              <a:rPr lang="en-US" sz="2800" dirty="0"/>
              <a:t>Plausibility – Will have to be discussed in the future </a:t>
            </a:r>
            <a:endParaRPr lang="en-US" dirty="0"/>
          </a:p>
          <a:p>
            <a:endParaRPr lang="en-US" dirty="0"/>
          </a:p>
          <a:p>
            <a:pPr lvl="1"/>
            <a:endParaRPr lang="en-US" dirty="0"/>
          </a:p>
          <a:p>
            <a:endParaRPr lang="en-US" dirty="0"/>
          </a:p>
        </p:txBody>
      </p:sp>
    </p:spTree>
    <p:extLst>
      <p:ext uri="{BB962C8B-B14F-4D97-AF65-F5344CB8AC3E}">
        <p14:creationId xmlns:p14="http://schemas.microsoft.com/office/powerpoint/2010/main" val="2395699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AB96A-0C90-4D98-A761-1B49D715CDC9}"/>
              </a:ext>
            </a:extLst>
          </p:cNvPr>
          <p:cNvSpPr>
            <a:spLocks noGrp="1"/>
          </p:cNvSpPr>
          <p:nvPr>
            <p:ph type="title"/>
          </p:nvPr>
        </p:nvSpPr>
        <p:spPr>
          <a:xfrm>
            <a:off x="279952" y="-65018"/>
            <a:ext cx="10515600" cy="949601"/>
          </a:xfrm>
        </p:spPr>
        <p:txBody>
          <a:bodyPr>
            <a:normAutofit/>
          </a:bodyPr>
          <a:lstStyle/>
          <a:p>
            <a:r>
              <a:rPr lang="en-US" sz="3600" b="0" dirty="0"/>
              <a:t>Addressing specific Issues Identified by </a:t>
            </a:r>
            <a:r>
              <a:rPr lang="en-US" sz="3600" b="0" dirty="0" err="1"/>
              <a:t>PCORnet</a:t>
            </a:r>
            <a:r>
              <a:rPr lang="en-US" sz="3600" b="0" dirty="0"/>
              <a:t> Cont’d</a:t>
            </a:r>
          </a:p>
        </p:txBody>
      </p:sp>
      <p:sp>
        <p:nvSpPr>
          <p:cNvPr id="6" name="Content Placeholder 2">
            <a:extLst>
              <a:ext uri="{FF2B5EF4-FFF2-40B4-BE49-F238E27FC236}">
                <a16:creationId xmlns:a16="http://schemas.microsoft.com/office/drawing/2014/main" id="{48FBD4C3-A8FD-8748-A765-0E9A5DADEE01}"/>
              </a:ext>
            </a:extLst>
          </p:cNvPr>
          <p:cNvSpPr>
            <a:spLocks noGrp="1"/>
          </p:cNvSpPr>
          <p:nvPr>
            <p:ph idx="1"/>
          </p:nvPr>
        </p:nvSpPr>
        <p:spPr>
          <a:xfrm>
            <a:off x="381000" y="760206"/>
            <a:ext cx="10931554" cy="4750835"/>
          </a:xfrm>
        </p:spPr>
        <p:txBody>
          <a:bodyPr>
            <a:normAutofit/>
          </a:bodyPr>
          <a:lstStyle/>
          <a:p>
            <a:r>
              <a:rPr lang="en-US" dirty="0"/>
              <a:t>Discuss how the MedMorph architecture would support:</a:t>
            </a:r>
          </a:p>
          <a:p>
            <a:pPr lvl="1"/>
            <a:r>
              <a:rPr lang="en-US" dirty="0"/>
              <a:t>Research queries involving the need for curation of value sets/code lists to be applied to historical data sets</a:t>
            </a:r>
          </a:p>
          <a:p>
            <a:pPr lvl="1"/>
            <a:endParaRPr lang="en-US" dirty="0"/>
          </a:p>
          <a:p>
            <a:pPr marL="285750" indent="-285750"/>
            <a:r>
              <a:rPr lang="en-US" b="1" u="sng" dirty="0"/>
              <a:t>Solution Using FHIR and </a:t>
            </a:r>
            <a:r>
              <a:rPr lang="en-US" b="1" u="sng" dirty="0" err="1"/>
              <a:t>MedMorph</a:t>
            </a:r>
            <a:r>
              <a:rPr lang="en-US" b="1" u="sng" dirty="0"/>
              <a:t> Research IG :</a:t>
            </a:r>
          </a:p>
          <a:p>
            <a:pPr marL="742950" lvl="1" indent="-285750"/>
            <a:r>
              <a:rPr lang="en-US" sz="2800" dirty="0" err="1"/>
              <a:t>Valuesets</a:t>
            </a:r>
            <a:r>
              <a:rPr lang="en-US" sz="2800" dirty="0"/>
              <a:t> / code lists can be published and formalized in FHIR (which </a:t>
            </a:r>
            <a:r>
              <a:rPr lang="en-US" sz="2800" dirty="0" err="1"/>
              <a:t>PCORnet</a:t>
            </a:r>
            <a:r>
              <a:rPr lang="en-US" sz="2800" dirty="0"/>
              <a:t> already has documented for many concepts) </a:t>
            </a:r>
          </a:p>
          <a:p>
            <a:pPr lvl="1"/>
            <a:r>
              <a:rPr lang="en-US" dirty="0"/>
              <a:t>Historical data needs to be discussed further, not sure the impact of regulations on historical data</a:t>
            </a:r>
          </a:p>
        </p:txBody>
      </p:sp>
    </p:spTree>
    <p:extLst>
      <p:ext uri="{BB962C8B-B14F-4D97-AF65-F5344CB8AC3E}">
        <p14:creationId xmlns:p14="http://schemas.microsoft.com/office/powerpoint/2010/main" val="585809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C955C-2617-4206-B8C6-73851C1ACF6B}"/>
              </a:ext>
            </a:extLst>
          </p:cNvPr>
          <p:cNvSpPr>
            <a:spLocks noGrp="1"/>
          </p:cNvSpPr>
          <p:nvPr>
            <p:ph type="title"/>
          </p:nvPr>
        </p:nvSpPr>
        <p:spPr>
          <a:xfrm>
            <a:off x="838200" y="365125"/>
            <a:ext cx="10515600" cy="1325563"/>
          </a:xfrm>
        </p:spPr>
        <p:txBody>
          <a:bodyPr>
            <a:normAutofit/>
          </a:bodyPr>
          <a:lstStyle/>
          <a:p>
            <a:r>
              <a:rPr lang="en-US" dirty="0"/>
              <a:t>Next Steps</a:t>
            </a:r>
          </a:p>
        </p:txBody>
      </p:sp>
      <p:sp>
        <p:nvSpPr>
          <p:cNvPr id="3" name="Content Placeholder 2">
            <a:extLst>
              <a:ext uri="{FF2B5EF4-FFF2-40B4-BE49-F238E27FC236}">
                <a16:creationId xmlns:a16="http://schemas.microsoft.com/office/drawing/2014/main" id="{FB0B34E8-43ED-4E7F-A602-69DDCFEBC48A}"/>
              </a:ext>
            </a:extLst>
          </p:cNvPr>
          <p:cNvSpPr>
            <a:spLocks noGrp="1"/>
          </p:cNvSpPr>
          <p:nvPr>
            <p:ph idx="1"/>
          </p:nvPr>
        </p:nvSpPr>
        <p:spPr>
          <a:xfrm>
            <a:off x="838200" y="1825625"/>
            <a:ext cx="10515600" cy="4351338"/>
          </a:xfrm>
        </p:spPr>
        <p:txBody>
          <a:bodyPr/>
          <a:lstStyle/>
          <a:p>
            <a:r>
              <a:rPr lang="en-US" dirty="0"/>
              <a:t>Next Meeting</a:t>
            </a:r>
          </a:p>
          <a:p>
            <a:endParaRPr lang="en-US" dirty="0"/>
          </a:p>
          <a:p>
            <a:pPr lvl="1"/>
            <a:r>
              <a:rPr lang="en-US" dirty="0"/>
              <a:t>Feedback on proceeding with using FHIR Bulk Data, FHIR US Core and CDMH  for creating the necessary Research IG </a:t>
            </a:r>
          </a:p>
        </p:txBody>
      </p:sp>
    </p:spTree>
    <p:extLst>
      <p:ext uri="{BB962C8B-B14F-4D97-AF65-F5344CB8AC3E}">
        <p14:creationId xmlns:p14="http://schemas.microsoft.com/office/powerpoint/2010/main" val="1371825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C7A3062-D7E8-467F-8D0C-C9B6987CA7BD}"/>
              </a:ext>
            </a:extLst>
          </p:cNvPr>
          <p:cNvGraphicFramePr>
            <a:graphicFrameLocks noGrp="1"/>
          </p:cNvGraphicFramePr>
          <p:nvPr>
            <p:extLst>
              <p:ext uri="{D42A27DB-BD31-4B8C-83A1-F6EECF244321}">
                <p14:modId xmlns:p14="http://schemas.microsoft.com/office/powerpoint/2010/main" val="73342095"/>
              </p:ext>
            </p:extLst>
          </p:nvPr>
        </p:nvGraphicFramePr>
        <p:xfrm>
          <a:off x="625642" y="1177007"/>
          <a:ext cx="9240253" cy="1895631"/>
        </p:xfrm>
        <a:graphic>
          <a:graphicData uri="http://schemas.openxmlformats.org/drawingml/2006/table">
            <a:tbl>
              <a:tblPr firstRow="1" firstCol="1" bandRow="1">
                <a:tableStyleId>{5C22544A-7EE6-4342-B048-85BDC9FD1C3A}</a:tableStyleId>
              </a:tblPr>
              <a:tblGrid>
                <a:gridCol w="299624">
                  <a:extLst>
                    <a:ext uri="{9D8B030D-6E8A-4147-A177-3AD203B41FA5}">
                      <a16:colId xmlns:a16="http://schemas.microsoft.com/office/drawing/2014/main" val="2858310368"/>
                    </a:ext>
                  </a:extLst>
                </a:gridCol>
                <a:gridCol w="3178261">
                  <a:extLst>
                    <a:ext uri="{9D8B030D-6E8A-4147-A177-3AD203B41FA5}">
                      <a16:colId xmlns:a16="http://schemas.microsoft.com/office/drawing/2014/main" val="778786058"/>
                    </a:ext>
                  </a:extLst>
                </a:gridCol>
                <a:gridCol w="3524494">
                  <a:extLst>
                    <a:ext uri="{9D8B030D-6E8A-4147-A177-3AD203B41FA5}">
                      <a16:colId xmlns:a16="http://schemas.microsoft.com/office/drawing/2014/main" val="674353417"/>
                    </a:ext>
                  </a:extLst>
                </a:gridCol>
                <a:gridCol w="2237874">
                  <a:extLst>
                    <a:ext uri="{9D8B030D-6E8A-4147-A177-3AD203B41FA5}">
                      <a16:colId xmlns:a16="http://schemas.microsoft.com/office/drawing/2014/main" val="2059185491"/>
                    </a:ext>
                  </a:extLst>
                </a:gridCol>
              </a:tblGrid>
              <a:tr h="266625">
                <a:tc gridSpan="2">
                  <a:txBody>
                    <a:bodyPr/>
                    <a:lstStyle/>
                    <a:p>
                      <a:pPr marL="0" marR="0" algn="ctr">
                        <a:spcBef>
                          <a:spcPts val="0"/>
                        </a:spcBef>
                        <a:spcAft>
                          <a:spcPts val="0"/>
                        </a:spcAft>
                      </a:pPr>
                      <a:r>
                        <a:rPr lang="en-US" sz="1800" dirty="0">
                          <a:effectLst/>
                        </a:rPr>
                        <a:t>TOPIC</a:t>
                      </a:r>
                      <a:endParaRPr lang="en-US" sz="1800" dirty="0">
                        <a:effectLst/>
                        <a:latin typeface="Calibri" panose="020F0502020204030204" pitchFamily="34" charset="0"/>
                        <a:ea typeface="Calibri" panose="020F0502020204030204" pitchFamily="34" charset="0"/>
                      </a:endParaRPr>
                    </a:p>
                  </a:txBody>
                  <a:tcPr marL="9525" marR="9525" marT="9525" marB="9525"/>
                </a:tc>
                <a:tc hMerge="1">
                  <a:txBody>
                    <a:bodyPr/>
                    <a:lstStyle/>
                    <a:p>
                      <a:endParaRPr lang="en-US"/>
                    </a:p>
                  </a:txBody>
                  <a:tcPr/>
                </a:tc>
                <a:tc>
                  <a:txBody>
                    <a:bodyPr/>
                    <a:lstStyle/>
                    <a:p>
                      <a:pPr marL="0" marR="0" algn="ctr">
                        <a:spcBef>
                          <a:spcPts val="0"/>
                        </a:spcBef>
                        <a:spcAft>
                          <a:spcPts val="0"/>
                        </a:spcAft>
                      </a:pPr>
                      <a:r>
                        <a:rPr lang="en-US" sz="1800" dirty="0">
                          <a:effectLst/>
                        </a:rPr>
                        <a:t>LEAD(S)</a:t>
                      </a:r>
                      <a:endParaRPr lang="en-US" sz="1800" dirty="0">
                        <a:effectLst/>
                        <a:latin typeface="Calibri" panose="020F0502020204030204" pitchFamily="34" charset="0"/>
                        <a:ea typeface="Calibri" panose="020F0502020204030204" pitchFamily="34" charset="0"/>
                      </a:endParaRPr>
                    </a:p>
                  </a:txBody>
                  <a:tcPr marL="76200" marR="76200" marT="0" marB="0"/>
                </a:tc>
                <a:tc>
                  <a:txBody>
                    <a:bodyPr/>
                    <a:lstStyle/>
                    <a:p>
                      <a:pPr marL="0" marR="0" algn="ctr">
                        <a:spcBef>
                          <a:spcPts val="0"/>
                        </a:spcBef>
                        <a:spcAft>
                          <a:spcPts val="0"/>
                        </a:spcAft>
                      </a:pPr>
                      <a:r>
                        <a:rPr lang="en-US" sz="1800" dirty="0">
                          <a:effectLst/>
                        </a:rPr>
                        <a:t>TIME (ET)</a:t>
                      </a:r>
                      <a:endParaRPr lang="en-US" sz="1800" dirty="0">
                        <a:effectLst/>
                        <a:latin typeface="Calibri" panose="020F0502020204030204" pitchFamily="34" charset="0"/>
                        <a:ea typeface="Calibri" panose="020F0502020204030204" pitchFamily="34" charset="0"/>
                      </a:endParaRPr>
                    </a:p>
                  </a:txBody>
                  <a:tcPr marL="76200" marR="76200" marT="0" marB="0"/>
                </a:tc>
                <a:extLst>
                  <a:ext uri="{0D108BD9-81ED-4DB2-BD59-A6C34878D82A}">
                    <a16:rowId xmlns:a16="http://schemas.microsoft.com/office/drawing/2014/main" val="76236508"/>
                  </a:ext>
                </a:extLst>
              </a:tr>
              <a:tr h="421566">
                <a:tc>
                  <a:txBody>
                    <a:bodyPr/>
                    <a:lstStyle/>
                    <a:p>
                      <a:pPr marL="0" marR="0" algn="ctr">
                        <a:spcBef>
                          <a:spcPts val="0"/>
                        </a:spcBef>
                        <a:spcAft>
                          <a:spcPts val="0"/>
                        </a:spcAft>
                      </a:pPr>
                      <a:r>
                        <a:rPr lang="en-US" sz="2000" dirty="0">
                          <a:effectLst/>
                          <a:latin typeface="+mn-lt"/>
                        </a:rPr>
                        <a:t>1</a:t>
                      </a:r>
                      <a:endParaRPr lang="en-US" sz="2000" dirty="0">
                        <a:effectLst/>
                        <a:latin typeface="+mn-lt"/>
                        <a:ea typeface="Calibri" panose="020F0502020204030204" pitchFamily="34" charset="0"/>
                      </a:endParaRPr>
                    </a:p>
                  </a:txBody>
                  <a:tcPr marL="9525" marR="9525" marT="9525" marB="9525"/>
                </a:tc>
                <a:tc>
                  <a:txBody>
                    <a:bodyPr/>
                    <a:lstStyle/>
                    <a:p>
                      <a:pPr marL="0" marR="0">
                        <a:spcBef>
                          <a:spcPts val="0"/>
                        </a:spcBef>
                        <a:spcAft>
                          <a:spcPts val="0"/>
                        </a:spcAft>
                      </a:pPr>
                      <a:r>
                        <a:rPr lang="en-US" sz="1800" dirty="0">
                          <a:effectLst/>
                          <a:latin typeface="+mn-lt"/>
                        </a:rPr>
                        <a:t>Logistics &amp; Welcome</a:t>
                      </a:r>
                      <a:endParaRPr lang="en-US" sz="1800" dirty="0">
                        <a:effectLst/>
                        <a:latin typeface="+mn-lt"/>
                        <a:ea typeface="Calibri" panose="020F0502020204030204" pitchFamily="34" charset="0"/>
                      </a:endParaRPr>
                    </a:p>
                  </a:txBody>
                  <a:tcPr marL="76200" marR="76200" marT="0" marB="0"/>
                </a:tc>
                <a:tc>
                  <a:txBody>
                    <a:bodyPr/>
                    <a:lstStyle/>
                    <a:p>
                      <a:pPr marL="0" marR="0">
                        <a:spcBef>
                          <a:spcPts val="0"/>
                        </a:spcBef>
                        <a:spcAft>
                          <a:spcPts val="0"/>
                        </a:spcAft>
                      </a:pPr>
                      <a:r>
                        <a:rPr lang="en-US" sz="1800" dirty="0">
                          <a:effectLst/>
                          <a:latin typeface="+mn-lt"/>
                        </a:rPr>
                        <a:t>Becky Angeles</a:t>
                      </a:r>
                    </a:p>
                    <a:p>
                      <a:pPr marL="0" marR="0">
                        <a:spcBef>
                          <a:spcPts val="0"/>
                        </a:spcBef>
                        <a:spcAft>
                          <a:spcPts val="0"/>
                        </a:spcAft>
                      </a:pPr>
                      <a:endParaRPr lang="en-US" sz="1800" dirty="0">
                        <a:effectLst/>
                        <a:latin typeface="+mn-lt"/>
                        <a:ea typeface="Calibri" panose="020F0502020204030204" pitchFamily="34" charset="0"/>
                      </a:endParaRPr>
                    </a:p>
                  </a:txBody>
                  <a:tcPr marL="76200" marR="76200" marT="0" marB="0"/>
                </a:tc>
                <a:tc>
                  <a:txBody>
                    <a:bodyPr/>
                    <a:lstStyle/>
                    <a:p>
                      <a:pPr marL="0" marR="0" algn="ctr">
                        <a:spcBef>
                          <a:spcPts val="0"/>
                        </a:spcBef>
                        <a:spcAft>
                          <a:spcPts val="0"/>
                        </a:spcAft>
                      </a:pPr>
                      <a:r>
                        <a:rPr lang="en-US" sz="1800" dirty="0">
                          <a:effectLst/>
                          <a:latin typeface="+mn-lt"/>
                        </a:rPr>
                        <a:t>1:00 - 1:05</a:t>
                      </a:r>
                      <a:endParaRPr lang="en-US" sz="1800" dirty="0">
                        <a:effectLst/>
                        <a:latin typeface="+mn-lt"/>
                        <a:ea typeface="Calibri" panose="020F0502020204030204" pitchFamily="34" charset="0"/>
                      </a:endParaRPr>
                    </a:p>
                  </a:txBody>
                  <a:tcPr marL="76200" marR="76200" marT="0" marB="0"/>
                </a:tc>
                <a:extLst>
                  <a:ext uri="{0D108BD9-81ED-4DB2-BD59-A6C34878D82A}">
                    <a16:rowId xmlns:a16="http://schemas.microsoft.com/office/drawing/2014/main" val="2916790626"/>
                  </a:ext>
                </a:extLst>
              </a:tr>
              <a:tr h="489291">
                <a:tc>
                  <a:txBody>
                    <a:bodyPr/>
                    <a:lstStyle/>
                    <a:p>
                      <a:pPr marL="0" marR="0" algn="ctr">
                        <a:spcBef>
                          <a:spcPts val="0"/>
                        </a:spcBef>
                        <a:spcAft>
                          <a:spcPts val="0"/>
                        </a:spcAft>
                      </a:pPr>
                      <a:r>
                        <a:rPr lang="en-US" sz="2000" dirty="0">
                          <a:effectLst/>
                          <a:latin typeface="+mn-lt"/>
                          <a:ea typeface="Calibri" panose="020F0502020204030204" pitchFamily="34" charset="0"/>
                        </a:rPr>
                        <a:t>2</a:t>
                      </a:r>
                    </a:p>
                  </a:txBody>
                  <a:tcPr marL="9525" marR="9525" marT="9525" marB="9525"/>
                </a:tc>
                <a:tc>
                  <a:txBody>
                    <a:bodyPr/>
                    <a:lstStyle/>
                    <a:p>
                      <a:pPr marL="0" marR="0">
                        <a:spcBef>
                          <a:spcPts val="0"/>
                        </a:spcBef>
                        <a:spcAft>
                          <a:spcPts val="0"/>
                        </a:spcAft>
                      </a:pPr>
                      <a:r>
                        <a:rPr lang="en-US" sz="1800" dirty="0">
                          <a:effectLst/>
                          <a:latin typeface="+mn-lt"/>
                          <a:ea typeface="Calibri" panose="020F0502020204030204" pitchFamily="34" charset="0"/>
                        </a:rPr>
                        <a:t>Research Content IG discussion</a:t>
                      </a:r>
                    </a:p>
                  </a:txBody>
                  <a:tcPr marL="76200" marR="7620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panose="020F0502020204030204" pitchFamily="34" charset="0"/>
                        </a:rPr>
                        <a:t>Nagesh </a:t>
                      </a:r>
                      <a:r>
                        <a:rPr lang="en-US" sz="1800" dirty="0" err="1">
                          <a:effectLst/>
                          <a:latin typeface="+mn-lt"/>
                          <a:ea typeface="Calibri" panose="020F0502020204030204" pitchFamily="34" charset="0"/>
                        </a:rPr>
                        <a:t>Bashyam</a:t>
                      </a:r>
                      <a:endParaRPr lang="en-US" sz="1800" dirty="0">
                        <a:effectLst/>
                        <a:latin typeface="+mn-lt"/>
                        <a:ea typeface="Calibri" panose="020F0502020204030204" pitchFamily="34" charset="0"/>
                      </a:endParaRPr>
                    </a:p>
                  </a:txBody>
                  <a:tcPr marL="76200" marR="76200" marT="0" marB="0"/>
                </a:tc>
                <a:tc>
                  <a:txBody>
                    <a:bodyPr/>
                    <a:lstStyle/>
                    <a:p>
                      <a:pPr marL="0" marR="0" algn="ctr">
                        <a:spcBef>
                          <a:spcPts val="0"/>
                        </a:spcBef>
                        <a:spcAft>
                          <a:spcPts val="0"/>
                        </a:spcAft>
                      </a:pPr>
                      <a:r>
                        <a:rPr lang="en-US" sz="1800" dirty="0">
                          <a:effectLst/>
                          <a:latin typeface="+mn-lt"/>
                          <a:ea typeface="Calibri" panose="020F0502020204030204" pitchFamily="34" charset="0"/>
                        </a:rPr>
                        <a:t>1:05 - 1:55</a:t>
                      </a:r>
                    </a:p>
                  </a:txBody>
                  <a:tcPr marL="76200" marR="76200" marT="0" marB="0"/>
                </a:tc>
                <a:extLst>
                  <a:ext uri="{0D108BD9-81ED-4DB2-BD59-A6C34878D82A}">
                    <a16:rowId xmlns:a16="http://schemas.microsoft.com/office/drawing/2014/main" val="2922985084"/>
                  </a:ext>
                </a:extLst>
              </a:tr>
              <a:tr h="564330">
                <a:tc>
                  <a:txBody>
                    <a:bodyPr/>
                    <a:lstStyle/>
                    <a:p>
                      <a:pPr marL="0" marR="0" algn="ctr">
                        <a:spcBef>
                          <a:spcPts val="0"/>
                        </a:spcBef>
                        <a:spcAft>
                          <a:spcPts val="0"/>
                        </a:spcAft>
                      </a:pPr>
                      <a:r>
                        <a:rPr lang="en-US" sz="2000" dirty="0">
                          <a:effectLst/>
                          <a:latin typeface="+mn-lt"/>
                          <a:ea typeface="Calibri" panose="020F0502020204030204" pitchFamily="34" charset="0"/>
                        </a:rPr>
                        <a:t>3</a:t>
                      </a:r>
                    </a:p>
                  </a:txBody>
                  <a:tcPr marL="9525" marR="9525" marT="9525" marB="9525"/>
                </a:tc>
                <a:tc>
                  <a:txBody>
                    <a:bodyPr/>
                    <a:lstStyle/>
                    <a:p>
                      <a:pPr marL="0" marR="0">
                        <a:spcBef>
                          <a:spcPts val="0"/>
                        </a:spcBef>
                        <a:spcAft>
                          <a:spcPts val="0"/>
                        </a:spcAft>
                      </a:pPr>
                      <a:r>
                        <a:rPr lang="en-US" sz="1800" dirty="0">
                          <a:effectLst/>
                          <a:latin typeface="+mn-lt"/>
                          <a:ea typeface="Calibri" panose="020F0502020204030204" pitchFamily="34" charset="0"/>
                        </a:rPr>
                        <a:t>Next Steps</a:t>
                      </a:r>
                    </a:p>
                  </a:txBody>
                  <a:tcPr marL="76200" marR="76200" marT="0" marB="0"/>
                </a:tc>
                <a:tc>
                  <a:txBody>
                    <a:bodyPr/>
                    <a:lstStyle/>
                    <a:p>
                      <a:pPr marL="0" marR="0">
                        <a:spcBef>
                          <a:spcPts val="0"/>
                        </a:spcBef>
                        <a:spcAft>
                          <a:spcPts val="0"/>
                        </a:spcAft>
                      </a:pPr>
                      <a:r>
                        <a:rPr lang="en-US" sz="1800" dirty="0">
                          <a:effectLst/>
                          <a:latin typeface="+mn-lt"/>
                        </a:rPr>
                        <a:t>Maria Michaels</a:t>
                      </a:r>
                    </a:p>
                  </a:txBody>
                  <a:tcPr marL="76200" marR="76200" marT="0" marB="0"/>
                </a:tc>
                <a:tc>
                  <a:txBody>
                    <a:bodyPr/>
                    <a:lstStyle/>
                    <a:p>
                      <a:pPr marL="0" marR="0" algn="ctr">
                        <a:spcBef>
                          <a:spcPts val="0"/>
                        </a:spcBef>
                        <a:spcAft>
                          <a:spcPts val="0"/>
                        </a:spcAft>
                      </a:pPr>
                      <a:r>
                        <a:rPr lang="en-US" sz="1800" dirty="0">
                          <a:effectLst/>
                          <a:latin typeface="+mn-lt"/>
                          <a:ea typeface="Calibri" panose="020F0502020204030204" pitchFamily="34" charset="0"/>
                        </a:rPr>
                        <a:t>1:55 - 2:00</a:t>
                      </a:r>
                    </a:p>
                  </a:txBody>
                  <a:tcPr marL="76200" marR="76200" marT="0" marB="0"/>
                </a:tc>
                <a:extLst>
                  <a:ext uri="{0D108BD9-81ED-4DB2-BD59-A6C34878D82A}">
                    <a16:rowId xmlns:a16="http://schemas.microsoft.com/office/drawing/2014/main" val="545656179"/>
                  </a:ext>
                </a:extLst>
              </a:tr>
            </a:tbl>
          </a:graphicData>
        </a:graphic>
      </p:graphicFrame>
      <p:sp>
        <p:nvSpPr>
          <p:cNvPr id="6" name="Title 4">
            <a:extLst>
              <a:ext uri="{FF2B5EF4-FFF2-40B4-BE49-F238E27FC236}">
                <a16:creationId xmlns:a16="http://schemas.microsoft.com/office/drawing/2014/main" id="{271EC2C5-B78C-4875-A70A-44F2C3EB30B5}"/>
              </a:ext>
            </a:extLst>
          </p:cNvPr>
          <p:cNvSpPr txBox="1">
            <a:spLocks/>
          </p:cNvSpPr>
          <p:nvPr/>
        </p:nvSpPr>
        <p:spPr>
          <a:xfrm>
            <a:off x="315568" y="243744"/>
            <a:ext cx="10913164" cy="7253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0070C0"/>
                </a:solidFill>
                <a:latin typeface="+mn-lt"/>
              </a:rPr>
              <a:t>Meeting Agenda</a:t>
            </a:r>
          </a:p>
        </p:txBody>
      </p:sp>
    </p:spTree>
    <p:extLst>
      <p:ext uri="{BB962C8B-B14F-4D97-AF65-F5344CB8AC3E}">
        <p14:creationId xmlns:p14="http://schemas.microsoft.com/office/powerpoint/2010/main" val="1836419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86105-5F9D-480F-8290-F12D673E69A9}"/>
              </a:ext>
            </a:extLst>
          </p:cNvPr>
          <p:cNvSpPr>
            <a:spLocks noGrp="1"/>
          </p:cNvSpPr>
          <p:nvPr>
            <p:ph type="title"/>
          </p:nvPr>
        </p:nvSpPr>
        <p:spPr>
          <a:xfrm>
            <a:off x="833722" y="504066"/>
            <a:ext cx="7886700" cy="994172"/>
          </a:xfrm>
        </p:spPr>
        <p:txBody>
          <a:bodyPr>
            <a:normAutofit/>
          </a:bodyPr>
          <a:lstStyle/>
          <a:p>
            <a:r>
              <a:rPr lang="en-US" dirty="0"/>
              <a:t>Contacts</a:t>
            </a:r>
          </a:p>
        </p:txBody>
      </p:sp>
      <p:sp>
        <p:nvSpPr>
          <p:cNvPr id="3" name="Content Placeholder 2">
            <a:extLst>
              <a:ext uri="{FF2B5EF4-FFF2-40B4-BE49-F238E27FC236}">
                <a16:creationId xmlns:a16="http://schemas.microsoft.com/office/drawing/2014/main" id="{F1FCCA8F-DB0B-4AB2-A890-E69E3EFC86E0}"/>
              </a:ext>
            </a:extLst>
          </p:cNvPr>
          <p:cNvSpPr>
            <a:spLocks noGrp="1"/>
          </p:cNvSpPr>
          <p:nvPr>
            <p:ph idx="1"/>
          </p:nvPr>
        </p:nvSpPr>
        <p:spPr>
          <a:xfrm>
            <a:off x="6757745" y="1498237"/>
            <a:ext cx="4617954" cy="4140561"/>
          </a:xfrm>
        </p:spPr>
        <p:txBody>
          <a:bodyPr>
            <a:noAutofit/>
          </a:bodyPr>
          <a:lstStyle/>
          <a:p>
            <a:pPr marL="0" indent="0">
              <a:buNone/>
            </a:pPr>
            <a:r>
              <a:rPr lang="en-US" sz="1800" b="1" dirty="0"/>
              <a:t>CDC Team</a:t>
            </a:r>
          </a:p>
          <a:p>
            <a:pPr lvl="1"/>
            <a:r>
              <a:rPr lang="en-US" sz="1800" dirty="0"/>
              <a:t>Maria Michaels: </a:t>
            </a:r>
            <a:r>
              <a:rPr lang="en-US" sz="1800" dirty="0">
                <a:hlinkClick r:id="rId2"/>
              </a:rPr>
              <a:t>ktx2@cdc.gov</a:t>
            </a:r>
            <a:r>
              <a:rPr lang="en-US" sz="1800" dirty="0"/>
              <a:t> </a:t>
            </a:r>
          </a:p>
          <a:p>
            <a:pPr lvl="1"/>
            <a:r>
              <a:rPr lang="en-US" sz="1800" dirty="0"/>
              <a:t>Wendy Blumenthal: </a:t>
            </a:r>
            <a:r>
              <a:rPr lang="en-US" sz="1800" dirty="0">
                <a:hlinkClick r:id="rId3"/>
              </a:rPr>
              <a:t>wfb6@cdc.gov</a:t>
            </a:r>
            <a:endParaRPr lang="en-US" sz="1800" dirty="0"/>
          </a:p>
          <a:p>
            <a:pPr lvl="1"/>
            <a:r>
              <a:rPr lang="en-US" sz="1800" dirty="0"/>
              <a:t>Syed Sameemuddin: </a:t>
            </a:r>
            <a:r>
              <a:rPr lang="en-US" sz="1800" dirty="0">
                <a:hlinkClick r:id="rId4"/>
              </a:rPr>
              <a:t>puv5@cdc.gov</a:t>
            </a:r>
            <a:endParaRPr lang="en-US" sz="1800" dirty="0"/>
          </a:p>
          <a:p>
            <a:pPr lvl="1"/>
            <a:r>
              <a:rPr lang="en-US" sz="1800" dirty="0"/>
              <a:t>Brian Gugerty: </a:t>
            </a:r>
            <a:r>
              <a:rPr lang="en-US" sz="1800" dirty="0">
                <a:hlinkClick r:id="rId5"/>
              </a:rPr>
              <a:t>vaz6@cdc.gov</a:t>
            </a:r>
            <a:endParaRPr lang="en-US" sz="1800" dirty="0"/>
          </a:p>
          <a:p>
            <a:pPr lvl="1"/>
            <a:r>
              <a:rPr lang="en-US" sz="1800" dirty="0"/>
              <a:t>Cynthia Bush: </a:t>
            </a:r>
            <a:r>
              <a:rPr lang="en-US" sz="1800" dirty="0">
                <a:hlinkClick r:id="rId6"/>
              </a:rPr>
              <a:t>pdz1@cdc.gov</a:t>
            </a:r>
            <a:endParaRPr lang="en-US" sz="1800" dirty="0"/>
          </a:p>
          <a:p>
            <a:pPr lvl="1"/>
            <a:r>
              <a:rPr lang="en-US" sz="1800" dirty="0"/>
              <a:t>Laura Conn: </a:t>
            </a:r>
            <a:r>
              <a:rPr lang="en-US" sz="1800" dirty="0">
                <a:hlinkClick r:id="rId7"/>
              </a:rPr>
              <a:t>lbk1@cdc.gov</a:t>
            </a:r>
            <a:endParaRPr lang="en-US" sz="1800" dirty="0"/>
          </a:p>
          <a:p>
            <a:pPr marL="0" indent="0">
              <a:buNone/>
            </a:pPr>
            <a:r>
              <a:rPr lang="en-US" sz="1800" b="1" dirty="0"/>
              <a:t>TEP Co-Chairs</a:t>
            </a:r>
          </a:p>
          <a:p>
            <a:pPr lvl="1"/>
            <a:r>
              <a:rPr lang="en-US" sz="1800" dirty="0"/>
              <a:t>John Loonsk: </a:t>
            </a:r>
            <a:r>
              <a:rPr lang="en-US" sz="1800" dirty="0">
                <a:hlinkClick r:id="rId8"/>
              </a:rPr>
              <a:t>john.loonsk@jhu.edu</a:t>
            </a:r>
            <a:endParaRPr lang="en-US" sz="1800" dirty="0"/>
          </a:p>
          <a:p>
            <a:pPr lvl="1"/>
            <a:r>
              <a:rPr lang="en-US" sz="1800" dirty="0"/>
              <a:t>Bill Lober: </a:t>
            </a:r>
            <a:r>
              <a:rPr lang="en-US" sz="1800" dirty="0">
                <a:hlinkClick r:id="rId9"/>
              </a:rPr>
              <a:t>lober@uw.edu</a:t>
            </a:r>
            <a:endParaRPr lang="en-US" sz="1800" dirty="0"/>
          </a:p>
          <a:p>
            <a:endParaRPr lang="en-US" sz="1800" dirty="0"/>
          </a:p>
        </p:txBody>
      </p:sp>
      <p:sp>
        <p:nvSpPr>
          <p:cNvPr id="4" name="Content Placeholder 2">
            <a:extLst>
              <a:ext uri="{FF2B5EF4-FFF2-40B4-BE49-F238E27FC236}">
                <a16:creationId xmlns:a16="http://schemas.microsoft.com/office/drawing/2014/main" id="{E169ECA0-F2C7-46E4-81E1-1D6FC2AFB528}"/>
              </a:ext>
            </a:extLst>
          </p:cNvPr>
          <p:cNvSpPr txBox="1">
            <a:spLocks/>
          </p:cNvSpPr>
          <p:nvPr/>
        </p:nvSpPr>
        <p:spPr>
          <a:xfrm>
            <a:off x="903277" y="1498238"/>
            <a:ext cx="5837154" cy="414056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lumMod val="75000"/>
                </a:schemeClr>
              </a:buClr>
              <a:buNone/>
            </a:pPr>
            <a:r>
              <a:rPr lang="en-US" sz="1800" b="1" dirty="0">
                <a:cs typeface="Arial" panose="020B0604020202020204" pitchFamily="34" charset="0"/>
              </a:rPr>
              <a:t>Use Case Development</a:t>
            </a:r>
          </a:p>
          <a:p>
            <a:pPr>
              <a:buClr>
                <a:schemeClr val="accent1">
                  <a:lumMod val="75000"/>
                </a:schemeClr>
              </a:buClr>
            </a:pPr>
            <a:r>
              <a:rPr lang="en-US" sz="1800" dirty="0">
                <a:cs typeface="Arial" panose="020B0604020202020204" pitchFamily="34" charset="0"/>
              </a:rPr>
              <a:t>Becky Angeles: </a:t>
            </a:r>
            <a:r>
              <a:rPr lang="en-US" sz="1800" dirty="0">
                <a:solidFill>
                  <a:schemeClr val="accent1">
                    <a:lumMod val="75000"/>
                  </a:schemeClr>
                </a:solidFill>
                <a:cs typeface="Arial" panose="020B0604020202020204" pitchFamily="34" charset="0"/>
                <a:hlinkClick r:id="rId10">
                  <a:extLst>
                    <a:ext uri="{A12FA001-AC4F-418D-AE19-62706E023703}">
                      <ahyp:hlinkClr xmlns:ahyp="http://schemas.microsoft.com/office/drawing/2018/hyperlinkcolor" val="tx"/>
                    </a:ext>
                  </a:extLst>
                </a:hlinkClick>
              </a:rPr>
              <a:t>becky.angeles@carradora.com</a:t>
            </a:r>
            <a:r>
              <a:rPr lang="en-US" sz="1800" dirty="0">
                <a:solidFill>
                  <a:schemeClr val="accent1">
                    <a:lumMod val="75000"/>
                  </a:schemeClr>
                </a:solidFill>
                <a:cs typeface="Arial" panose="020B0604020202020204" pitchFamily="34" charset="0"/>
              </a:rPr>
              <a:t>  </a:t>
            </a:r>
          </a:p>
          <a:p>
            <a:pPr>
              <a:buClr>
                <a:schemeClr val="accent1">
                  <a:lumMod val="75000"/>
                </a:schemeClr>
              </a:buClr>
            </a:pPr>
            <a:r>
              <a:rPr lang="en-US" sz="1800" dirty="0">
                <a:cs typeface="Arial" panose="020B0604020202020204" pitchFamily="34" charset="0"/>
              </a:rPr>
              <a:t>Jamie Parker</a:t>
            </a:r>
            <a:r>
              <a:rPr lang="en-US" sz="1800" dirty="0">
                <a:solidFill>
                  <a:schemeClr val="accent1">
                    <a:lumMod val="75000"/>
                  </a:schemeClr>
                </a:solidFill>
                <a:cs typeface="Arial" panose="020B0604020202020204" pitchFamily="34" charset="0"/>
              </a:rPr>
              <a:t>: </a:t>
            </a:r>
            <a:r>
              <a:rPr lang="en-US" sz="1800" dirty="0">
                <a:solidFill>
                  <a:schemeClr val="accent1">
                    <a:lumMod val="75000"/>
                  </a:schemeClr>
                </a:solidFill>
                <a:cs typeface="Arial" panose="020B0604020202020204" pitchFamily="34" charset="0"/>
                <a:hlinkClick r:id="rId11">
                  <a:extLst>
                    <a:ext uri="{A12FA001-AC4F-418D-AE19-62706E023703}">
                      <ahyp:hlinkClr xmlns:ahyp="http://schemas.microsoft.com/office/drawing/2018/hyperlinkcolor" val="tx"/>
                    </a:ext>
                  </a:extLst>
                </a:hlinkClick>
              </a:rPr>
              <a:t>jamie.parker@carradora.com</a:t>
            </a:r>
            <a:r>
              <a:rPr lang="en-US" sz="1800" dirty="0">
                <a:solidFill>
                  <a:schemeClr val="accent1">
                    <a:lumMod val="75000"/>
                  </a:schemeClr>
                </a:solidFill>
                <a:cs typeface="Arial" panose="020B0604020202020204" pitchFamily="34" charset="0"/>
              </a:rPr>
              <a:t> </a:t>
            </a:r>
          </a:p>
          <a:p>
            <a:pPr>
              <a:buClr>
                <a:schemeClr val="accent1">
                  <a:lumMod val="75000"/>
                </a:schemeClr>
              </a:buClr>
            </a:pPr>
            <a:r>
              <a:rPr lang="en-US" sz="1800" dirty="0">
                <a:cs typeface="Arial" panose="020B0604020202020204" pitchFamily="34" charset="0"/>
              </a:rPr>
              <a:t>Kishore </a:t>
            </a:r>
            <a:r>
              <a:rPr lang="en-US" sz="1800" dirty="0" err="1">
                <a:cs typeface="Arial" panose="020B0604020202020204" pitchFamily="34" charset="0"/>
              </a:rPr>
              <a:t>Bashyam</a:t>
            </a:r>
            <a:r>
              <a:rPr lang="en-US" sz="1800" dirty="0">
                <a:cs typeface="Arial" panose="020B0604020202020204" pitchFamily="34" charset="0"/>
              </a:rPr>
              <a:t>: </a:t>
            </a:r>
            <a:r>
              <a:rPr lang="en-US" sz="1800" dirty="0">
                <a:solidFill>
                  <a:schemeClr val="accent1">
                    <a:lumMod val="75000"/>
                  </a:schemeClr>
                </a:solidFill>
                <a:cs typeface="Arial" panose="020B0604020202020204" pitchFamily="34" charset="0"/>
                <a:hlinkClick r:id="rId12">
                  <a:extLst>
                    <a:ext uri="{A12FA001-AC4F-418D-AE19-62706E023703}">
                      <ahyp:hlinkClr xmlns:ahyp="http://schemas.microsoft.com/office/drawing/2018/hyperlinkcolor" val="tx"/>
                    </a:ext>
                  </a:extLst>
                </a:hlinkClick>
              </a:rPr>
              <a:t>kishore.bashyam@drajer.com</a:t>
            </a:r>
            <a:endParaRPr lang="en-US" sz="1800" dirty="0">
              <a:solidFill>
                <a:schemeClr val="accent1">
                  <a:lumMod val="75000"/>
                </a:schemeClr>
              </a:solidFill>
              <a:cs typeface="Arial" panose="020B0604020202020204" pitchFamily="34" charset="0"/>
            </a:endParaRPr>
          </a:p>
          <a:p>
            <a:pPr>
              <a:buClr>
                <a:schemeClr val="accent1">
                  <a:lumMod val="75000"/>
                </a:schemeClr>
              </a:buClr>
            </a:pPr>
            <a:r>
              <a:rPr lang="en-US" sz="1800" dirty="0">
                <a:cs typeface="Arial" panose="020B0604020202020204" pitchFamily="34" charset="0"/>
              </a:rPr>
              <a:t>Mike Flanigan: </a:t>
            </a:r>
            <a:r>
              <a:rPr lang="en-US" sz="1800" dirty="0">
                <a:solidFill>
                  <a:schemeClr val="accent1">
                    <a:lumMod val="75000"/>
                  </a:schemeClr>
                </a:solidFill>
                <a:cs typeface="Arial" panose="020B0604020202020204" pitchFamily="34" charset="0"/>
                <a:hlinkClick r:id="rId13">
                  <a:extLst>
                    <a:ext uri="{A12FA001-AC4F-418D-AE19-62706E023703}">
                      <ahyp:hlinkClr xmlns:ahyp="http://schemas.microsoft.com/office/drawing/2018/hyperlinkcolor" val="tx"/>
                    </a:ext>
                  </a:extLst>
                </a:hlinkClick>
              </a:rPr>
              <a:t>mike.flanigan@carradora.com</a:t>
            </a:r>
            <a:endParaRPr lang="en-US" sz="1800" dirty="0">
              <a:solidFill>
                <a:schemeClr val="accent1">
                  <a:lumMod val="75000"/>
                </a:schemeClr>
              </a:solidFill>
              <a:cs typeface="Arial" panose="020B0604020202020204" pitchFamily="34" charset="0"/>
            </a:endParaRPr>
          </a:p>
          <a:p>
            <a:pPr marL="0" indent="0">
              <a:buClr>
                <a:schemeClr val="accent1">
                  <a:lumMod val="75000"/>
                </a:schemeClr>
              </a:buClr>
              <a:buNone/>
            </a:pPr>
            <a:r>
              <a:rPr lang="en-US" sz="1800" b="1" dirty="0">
                <a:cs typeface="Arial" panose="020B0604020202020204" pitchFamily="34" charset="0"/>
              </a:rPr>
              <a:t>Technical SME</a:t>
            </a:r>
          </a:p>
          <a:p>
            <a:pPr>
              <a:buClr>
                <a:schemeClr val="accent1">
                  <a:lumMod val="75000"/>
                </a:schemeClr>
              </a:buClr>
            </a:pPr>
            <a:r>
              <a:rPr lang="en-US" sz="1800" dirty="0">
                <a:cs typeface="Arial" panose="020B0604020202020204" pitchFamily="34" charset="0"/>
              </a:rPr>
              <a:t>Brett </a:t>
            </a:r>
            <a:r>
              <a:rPr lang="en-US" sz="1800" dirty="0" err="1">
                <a:cs typeface="Arial" panose="020B0604020202020204" pitchFamily="34" charset="0"/>
              </a:rPr>
              <a:t>Marquard</a:t>
            </a:r>
            <a:r>
              <a:rPr lang="en-US" sz="1800" dirty="0">
                <a:cs typeface="Arial" panose="020B0604020202020204" pitchFamily="34" charset="0"/>
              </a:rPr>
              <a:t>: </a:t>
            </a:r>
            <a:r>
              <a:rPr lang="en-US" sz="1800" dirty="0">
                <a:solidFill>
                  <a:schemeClr val="accent1">
                    <a:lumMod val="75000"/>
                  </a:schemeClr>
                </a:solidFill>
                <a:cs typeface="Arial" panose="020B0604020202020204" pitchFamily="34" charset="0"/>
                <a:hlinkClick r:id="rId14">
                  <a:extLst>
                    <a:ext uri="{A12FA001-AC4F-418D-AE19-62706E023703}">
                      <ahyp:hlinkClr xmlns:ahyp="http://schemas.microsoft.com/office/drawing/2018/hyperlinkcolor" val="tx"/>
                    </a:ext>
                  </a:extLst>
                </a:hlinkClick>
              </a:rPr>
              <a:t>brett@waveoneassociates.com</a:t>
            </a:r>
            <a:endParaRPr lang="en-US" sz="1800" dirty="0">
              <a:solidFill>
                <a:schemeClr val="accent1">
                  <a:lumMod val="75000"/>
                </a:schemeClr>
              </a:solidFill>
              <a:cs typeface="Arial" panose="020B0604020202020204" pitchFamily="34" charset="0"/>
            </a:endParaRPr>
          </a:p>
          <a:p>
            <a:pPr marL="0" indent="0">
              <a:buClr>
                <a:schemeClr val="accent1">
                  <a:lumMod val="75000"/>
                </a:schemeClr>
              </a:buClr>
              <a:buNone/>
            </a:pPr>
            <a:r>
              <a:rPr lang="en-US" sz="1800" b="1" dirty="0">
                <a:cs typeface="Arial" panose="020B0604020202020204" pitchFamily="34" charset="0"/>
              </a:rPr>
              <a:t>Technical Lead</a:t>
            </a:r>
          </a:p>
          <a:p>
            <a:pPr>
              <a:buClr>
                <a:schemeClr val="accent1">
                  <a:lumMod val="75000"/>
                </a:schemeClr>
              </a:buClr>
            </a:pPr>
            <a:r>
              <a:rPr lang="en-US" sz="1800" dirty="0">
                <a:cs typeface="Arial" panose="020B0604020202020204" pitchFamily="34" charset="0"/>
              </a:rPr>
              <a:t>Nagesh “Dragon” </a:t>
            </a:r>
            <a:r>
              <a:rPr lang="en-US" sz="1800" dirty="0" err="1">
                <a:cs typeface="Arial" panose="020B0604020202020204" pitchFamily="34" charset="0"/>
              </a:rPr>
              <a:t>Bashyam</a:t>
            </a:r>
            <a:r>
              <a:rPr lang="en-US" sz="1800" dirty="0">
                <a:cs typeface="Arial" panose="020B0604020202020204" pitchFamily="34" charset="0"/>
              </a:rPr>
              <a:t>: </a:t>
            </a:r>
            <a:r>
              <a:rPr lang="en-US" sz="1800" dirty="0">
                <a:solidFill>
                  <a:schemeClr val="accent1">
                    <a:lumMod val="75000"/>
                  </a:schemeClr>
                </a:solidFill>
                <a:cs typeface="Arial" panose="020B0604020202020204" pitchFamily="34" charset="0"/>
                <a:hlinkClick r:id="rId15">
                  <a:extLst>
                    <a:ext uri="{A12FA001-AC4F-418D-AE19-62706E023703}">
                      <ahyp:hlinkClr xmlns:ahyp="http://schemas.microsoft.com/office/drawing/2018/hyperlinkcolor" val="tx"/>
                    </a:ext>
                  </a:extLst>
                </a:hlinkClick>
              </a:rPr>
              <a:t>nagesh.bashyam@drajer.com</a:t>
            </a:r>
            <a:r>
              <a:rPr lang="en-US" sz="1800" dirty="0">
                <a:solidFill>
                  <a:schemeClr val="accent1">
                    <a:lumMod val="75000"/>
                  </a:schemeClr>
                </a:solidFill>
                <a:cs typeface="Arial" panose="020B0604020202020204" pitchFamily="34" charset="0"/>
              </a:rPr>
              <a:t> </a:t>
            </a:r>
          </a:p>
          <a:p>
            <a:pPr>
              <a:buClr>
                <a:schemeClr val="accent1">
                  <a:lumMod val="75000"/>
                </a:schemeClr>
              </a:buClr>
            </a:pPr>
            <a:endParaRPr lang="en-US" sz="1800" dirty="0"/>
          </a:p>
        </p:txBody>
      </p:sp>
    </p:spTree>
    <p:extLst>
      <p:ext uri="{BB962C8B-B14F-4D97-AF65-F5344CB8AC3E}">
        <p14:creationId xmlns:p14="http://schemas.microsoft.com/office/powerpoint/2010/main" val="91825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1F26A-3EA9-4276-983E-AC73E6C184C6}"/>
              </a:ext>
            </a:extLst>
          </p:cNvPr>
          <p:cNvSpPr>
            <a:spLocks noGrp="1"/>
          </p:cNvSpPr>
          <p:nvPr>
            <p:ph type="title"/>
          </p:nvPr>
        </p:nvSpPr>
        <p:spPr>
          <a:xfrm>
            <a:off x="838200" y="103868"/>
            <a:ext cx="10515600" cy="1325563"/>
          </a:xfrm>
        </p:spPr>
        <p:txBody>
          <a:bodyPr>
            <a:normAutofit/>
          </a:bodyPr>
          <a:lstStyle/>
          <a:p>
            <a:r>
              <a:rPr lang="en-US" dirty="0"/>
              <a:t>Resources/Useful Links</a:t>
            </a:r>
          </a:p>
        </p:txBody>
      </p:sp>
      <p:sp>
        <p:nvSpPr>
          <p:cNvPr id="3" name="Content Placeholder 2">
            <a:extLst>
              <a:ext uri="{FF2B5EF4-FFF2-40B4-BE49-F238E27FC236}">
                <a16:creationId xmlns:a16="http://schemas.microsoft.com/office/drawing/2014/main" id="{1A0FE15A-6AE5-4FEE-BF60-E035A899AD09}"/>
              </a:ext>
            </a:extLst>
          </p:cNvPr>
          <p:cNvSpPr>
            <a:spLocks noGrp="1"/>
          </p:cNvSpPr>
          <p:nvPr>
            <p:ph idx="1"/>
          </p:nvPr>
        </p:nvSpPr>
        <p:spPr>
          <a:xfrm>
            <a:off x="838200" y="1571844"/>
            <a:ext cx="10855235" cy="4389437"/>
          </a:xfrm>
        </p:spPr>
        <p:txBody>
          <a:bodyPr>
            <a:noAutofit/>
          </a:bodyPr>
          <a:lstStyle/>
          <a:p>
            <a:r>
              <a:rPr lang="en-US" dirty="0"/>
              <a:t>Research Use Case </a:t>
            </a:r>
            <a:r>
              <a:rPr lang="en-US" sz="2400" i="1" dirty="0"/>
              <a:t>(login with Carradora id/password)</a:t>
            </a:r>
            <a:r>
              <a:rPr lang="en-US" dirty="0"/>
              <a:t>: </a:t>
            </a:r>
            <a:r>
              <a:rPr lang="en-US" sz="2400" dirty="0">
                <a:hlinkClick r:id="rId2"/>
              </a:rPr>
              <a:t>https://carradora.atlassian.net/wiki/spaces/MedMorph/pages/858980359/Research+Use+Case+-+DRAFT</a:t>
            </a:r>
            <a:endParaRPr lang="en-US" sz="2400" dirty="0"/>
          </a:p>
          <a:p>
            <a:r>
              <a:rPr lang="en-US" dirty="0"/>
              <a:t>MedMorph Research Content IG Proposal </a:t>
            </a:r>
            <a:r>
              <a:rPr lang="en-US" sz="2400" i="1" dirty="0"/>
              <a:t>(login with HL7 id/password): </a:t>
            </a:r>
            <a:r>
              <a:rPr lang="en-US" sz="2400" dirty="0"/>
              <a:t> </a:t>
            </a:r>
            <a:r>
              <a:rPr lang="en-US" sz="2400" dirty="0">
                <a:hlinkClick r:id="rId3"/>
              </a:rPr>
              <a:t>https://confluence.hl7.org/display/FHIR/Research+Data+Exchange</a:t>
            </a:r>
            <a:endParaRPr lang="en-US" sz="2400" dirty="0"/>
          </a:p>
          <a:p>
            <a:r>
              <a:rPr lang="en-US" dirty="0"/>
              <a:t>MedMorph Reference Architecture FHIR IG: </a:t>
            </a:r>
            <a:r>
              <a:rPr lang="en-US" sz="2400" dirty="0">
                <a:hlinkClick r:id="rId4"/>
              </a:rPr>
              <a:t>http://hl7.org/fhir/us/medmorph/2021Jan/</a:t>
            </a:r>
            <a:endParaRPr lang="en-US" sz="2400" dirty="0"/>
          </a:p>
          <a:p>
            <a:pPr marL="0" indent="0">
              <a:buNone/>
            </a:pPr>
            <a:endParaRPr lang="en-US" sz="2000" dirty="0"/>
          </a:p>
        </p:txBody>
      </p:sp>
    </p:spTree>
    <p:extLst>
      <p:ext uri="{BB962C8B-B14F-4D97-AF65-F5344CB8AC3E}">
        <p14:creationId xmlns:p14="http://schemas.microsoft.com/office/powerpoint/2010/main" val="1544421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AB96A-0C90-4D98-A761-1B49D715CDC9}"/>
              </a:ext>
            </a:extLst>
          </p:cNvPr>
          <p:cNvSpPr>
            <a:spLocks noGrp="1"/>
          </p:cNvSpPr>
          <p:nvPr>
            <p:ph type="title"/>
          </p:nvPr>
        </p:nvSpPr>
        <p:spPr>
          <a:xfrm>
            <a:off x="279952" y="-65018"/>
            <a:ext cx="10515600" cy="1325563"/>
          </a:xfrm>
        </p:spPr>
        <p:txBody>
          <a:bodyPr>
            <a:normAutofit/>
          </a:bodyPr>
          <a:lstStyle/>
          <a:p>
            <a:r>
              <a:rPr lang="en-US" sz="3600" b="0" dirty="0"/>
              <a:t>Research Content IG Discussion Summary </a:t>
            </a:r>
          </a:p>
        </p:txBody>
      </p:sp>
      <p:sp>
        <p:nvSpPr>
          <p:cNvPr id="3" name="Content Placeholder 2">
            <a:extLst>
              <a:ext uri="{FF2B5EF4-FFF2-40B4-BE49-F238E27FC236}">
                <a16:creationId xmlns:a16="http://schemas.microsoft.com/office/drawing/2014/main" id="{388FD7F6-598F-4217-9BE1-E95266F76E5F}"/>
              </a:ext>
            </a:extLst>
          </p:cNvPr>
          <p:cNvSpPr>
            <a:spLocks noGrp="1"/>
          </p:cNvSpPr>
          <p:nvPr>
            <p:ph idx="1"/>
          </p:nvPr>
        </p:nvSpPr>
        <p:spPr>
          <a:xfrm>
            <a:off x="363192" y="1260545"/>
            <a:ext cx="10515600" cy="5173732"/>
          </a:xfrm>
        </p:spPr>
        <p:txBody>
          <a:bodyPr>
            <a:normAutofit/>
          </a:bodyPr>
          <a:lstStyle/>
          <a:p>
            <a:pPr>
              <a:lnSpc>
                <a:spcPct val="120000"/>
              </a:lnSpc>
              <a:spcBef>
                <a:spcPts val="600"/>
              </a:spcBef>
            </a:pPr>
            <a:r>
              <a:rPr lang="en-US" dirty="0"/>
              <a:t>Two use cases were discussed</a:t>
            </a:r>
          </a:p>
          <a:p>
            <a:pPr lvl="1">
              <a:lnSpc>
                <a:spcPct val="120000"/>
              </a:lnSpc>
              <a:spcBef>
                <a:spcPts val="600"/>
              </a:spcBef>
            </a:pPr>
            <a:r>
              <a:rPr lang="en-US" dirty="0"/>
              <a:t>Use Case 1 </a:t>
            </a:r>
          </a:p>
          <a:p>
            <a:pPr lvl="2">
              <a:lnSpc>
                <a:spcPct val="120000"/>
              </a:lnSpc>
              <a:spcBef>
                <a:spcPts val="600"/>
              </a:spcBef>
            </a:pPr>
            <a:r>
              <a:rPr lang="en-US" dirty="0"/>
              <a:t>Extracting data from EHRs and making it available for Research	</a:t>
            </a:r>
          </a:p>
          <a:p>
            <a:pPr lvl="3">
              <a:lnSpc>
                <a:spcPct val="120000"/>
              </a:lnSpc>
              <a:spcBef>
                <a:spcPts val="600"/>
              </a:spcBef>
            </a:pPr>
            <a:r>
              <a:rPr lang="en-US" dirty="0"/>
              <a:t>Pre-process</a:t>
            </a:r>
          </a:p>
          <a:p>
            <a:pPr lvl="3">
              <a:lnSpc>
                <a:spcPct val="120000"/>
              </a:lnSpc>
              <a:spcBef>
                <a:spcPts val="600"/>
              </a:spcBef>
            </a:pPr>
            <a:r>
              <a:rPr lang="en-US" dirty="0"/>
              <a:t>Extract from EHR or Data Warehouses</a:t>
            </a:r>
          </a:p>
          <a:p>
            <a:pPr lvl="3">
              <a:lnSpc>
                <a:spcPct val="120000"/>
              </a:lnSpc>
              <a:spcBef>
                <a:spcPts val="600"/>
              </a:spcBef>
            </a:pPr>
            <a:r>
              <a:rPr lang="en-US" dirty="0"/>
              <a:t>Transform to desired model (OMOP/</a:t>
            </a:r>
            <a:r>
              <a:rPr lang="en-US" dirty="0" err="1"/>
              <a:t>PCORnet</a:t>
            </a:r>
            <a:r>
              <a:rPr lang="en-US" dirty="0"/>
              <a:t> CDM)</a:t>
            </a:r>
          </a:p>
          <a:p>
            <a:pPr lvl="3">
              <a:lnSpc>
                <a:spcPct val="120000"/>
              </a:lnSpc>
              <a:spcBef>
                <a:spcPts val="600"/>
              </a:spcBef>
            </a:pPr>
            <a:r>
              <a:rPr lang="en-US" dirty="0"/>
              <a:t>Load Data Marts</a:t>
            </a:r>
          </a:p>
          <a:p>
            <a:pPr lvl="3">
              <a:lnSpc>
                <a:spcPct val="120000"/>
              </a:lnSpc>
              <a:spcBef>
                <a:spcPts val="600"/>
              </a:spcBef>
            </a:pPr>
            <a:r>
              <a:rPr lang="en-US" dirty="0"/>
              <a:t>Post-process and Data Quality Checks</a:t>
            </a:r>
          </a:p>
          <a:p>
            <a:pPr lvl="1">
              <a:lnSpc>
                <a:spcPct val="120000"/>
              </a:lnSpc>
              <a:spcBef>
                <a:spcPts val="600"/>
              </a:spcBef>
            </a:pPr>
            <a:r>
              <a:rPr lang="en-US" dirty="0"/>
              <a:t>Use Case 2 </a:t>
            </a:r>
          </a:p>
          <a:p>
            <a:pPr lvl="2">
              <a:lnSpc>
                <a:spcPct val="120000"/>
              </a:lnSpc>
              <a:spcBef>
                <a:spcPts val="600"/>
              </a:spcBef>
            </a:pPr>
            <a:r>
              <a:rPr lang="en-US" dirty="0"/>
              <a:t>Query one or more Research data marts and get results back </a:t>
            </a:r>
          </a:p>
          <a:p>
            <a:pPr lvl="3">
              <a:lnSpc>
                <a:spcPct val="120000"/>
              </a:lnSpc>
              <a:spcBef>
                <a:spcPts val="600"/>
              </a:spcBef>
            </a:pPr>
            <a:r>
              <a:rPr lang="en-US" dirty="0"/>
              <a:t>Established mechanisms in </a:t>
            </a:r>
            <a:r>
              <a:rPr lang="en-US" dirty="0" err="1"/>
              <a:t>PCORnet</a:t>
            </a:r>
            <a:r>
              <a:rPr lang="en-US" dirty="0"/>
              <a:t> to achieve this currently using SAS and other means</a:t>
            </a:r>
          </a:p>
        </p:txBody>
      </p:sp>
    </p:spTree>
    <p:extLst>
      <p:ext uri="{BB962C8B-B14F-4D97-AF65-F5344CB8AC3E}">
        <p14:creationId xmlns:p14="http://schemas.microsoft.com/office/powerpoint/2010/main" val="2671745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AB96A-0C90-4D98-A761-1B49D715CDC9}"/>
              </a:ext>
            </a:extLst>
          </p:cNvPr>
          <p:cNvSpPr>
            <a:spLocks noGrp="1"/>
          </p:cNvSpPr>
          <p:nvPr>
            <p:ph type="title"/>
          </p:nvPr>
        </p:nvSpPr>
        <p:spPr>
          <a:xfrm>
            <a:off x="279952" y="-65018"/>
            <a:ext cx="10515600" cy="836611"/>
          </a:xfrm>
        </p:spPr>
        <p:txBody>
          <a:bodyPr>
            <a:normAutofit/>
          </a:bodyPr>
          <a:lstStyle/>
          <a:p>
            <a:r>
              <a:rPr lang="en-US" sz="3600" b="0" dirty="0"/>
              <a:t>Feedback from </a:t>
            </a:r>
            <a:r>
              <a:rPr lang="en-US" sz="3600" b="0" dirty="0" err="1"/>
              <a:t>PCORnet</a:t>
            </a:r>
            <a:r>
              <a:rPr lang="en-US" sz="3600" b="0" dirty="0"/>
              <a:t> Team … </a:t>
            </a:r>
          </a:p>
        </p:txBody>
      </p:sp>
      <p:sp>
        <p:nvSpPr>
          <p:cNvPr id="3" name="Content Placeholder 2">
            <a:extLst>
              <a:ext uri="{FF2B5EF4-FFF2-40B4-BE49-F238E27FC236}">
                <a16:creationId xmlns:a16="http://schemas.microsoft.com/office/drawing/2014/main" id="{388FD7F6-598F-4217-9BE1-E95266F76E5F}"/>
              </a:ext>
            </a:extLst>
          </p:cNvPr>
          <p:cNvSpPr>
            <a:spLocks noGrp="1"/>
          </p:cNvSpPr>
          <p:nvPr>
            <p:ph idx="1"/>
          </p:nvPr>
        </p:nvSpPr>
        <p:spPr>
          <a:xfrm>
            <a:off x="279952" y="952431"/>
            <a:ext cx="10515600" cy="5173732"/>
          </a:xfrm>
        </p:spPr>
        <p:txBody>
          <a:bodyPr>
            <a:normAutofit/>
          </a:bodyPr>
          <a:lstStyle/>
          <a:p>
            <a:pPr>
              <a:lnSpc>
                <a:spcPct val="120000"/>
              </a:lnSpc>
              <a:spcBef>
                <a:spcPts val="600"/>
              </a:spcBef>
            </a:pPr>
            <a:r>
              <a:rPr lang="en-US" dirty="0"/>
              <a:t>Use Case 2 </a:t>
            </a:r>
          </a:p>
          <a:p>
            <a:pPr lvl="1">
              <a:lnSpc>
                <a:spcPct val="120000"/>
              </a:lnSpc>
              <a:spcBef>
                <a:spcPts val="600"/>
              </a:spcBef>
            </a:pPr>
            <a:r>
              <a:rPr lang="en-US" dirty="0"/>
              <a:t>Provides little value to use FHIR to </a:t>
            </a:r>
          </a:p>
          <a:p>
            <a:pPr lvl="2">
              <a:lnSpc>
                <a:spcPct val="120000"/>
              </a:lnSpc>
              <a:spcBef>
                <a:spcPts val="600"/>
              </a:spcBef>
            </a:pPr>
            <a:r>
              <a:rPr lang="en-US" dirty="0"/>
              <a:t>Compose queries (SAS is preferred currently)</a:t>
            </a:r>
          </a:p>
          <a:p>
            <a:pPr lvl="2">
              <a:lnSpc>
                <a:spcPct val="120000"/>
              </a:lnSpc>
              <a:spcBef>
                <a:spcPts val="600"/>
              </a:spcBef>
            </a:pPr>
            <a:r>
              <a:rPr lang="en-US" dirty="0"/>
              <a:t>Distribute queries (Existing infrastructure already performing the task)</a:t>
            </a:r>
          </a:p>
          <a:p>
            <a:pPr lvl="2">
              <a:lnSpc>
                <a:spcPct val="120000"/>
              </a:lnSpc>
              <a:spcBef>
                <a:spcPts val="600"/>
              </a:spcBef>
            </a:pPr>
            <a:r>
              <a:rPr lang="en-US" dirty="0"/>
              <a:t>Executing queries (Existing processes and agreements in place)</a:t>
            </a:r>
          </a:p>
          <a:p>
            <a:pPr lvl="2">
              <a:lnSpc>
                <a:spcPct val="120000"/>
              </a:lnSpc>
              <a:spcBef>
                <a:spcPts val="600"/>
              </a:spcBef>
            </a:pPr>
            <a:r>
              <a:rPr lang="en-US" dirty="0"/>
              <a:t>Represent results (Data returned back is already in effective use by researchers)</a:t>
            </a:r>
          </a:p>
          <a:p>
            <a:pPr lvl="2">
              <a:lnSpc>
                <a:spcPct val="120000"/>
              </a:lnSpc>
              <a:spcBef>
                <a:spcPts val="600"/>
              </a:spcBef>
            </a:pPr>
            <a:endParaRPr lang="en-US" dirty="0"/>
          </a:p>
          <a:p>
            <a:pPr lvl="1">
              <a:lnSpc>
                <a:spcPct val="120000"/>
              </a:lnSpc>
              <a:spcBef>
                <a:spcPts val="600"/>
              </a:spcBef>
            </a:pPr>
            <a:r>
              <a:rPr lang="en-US" dirty="0"/>
              <a:t>Re-evaluate the use of FHIR at a later time in future phases of </a:t>
            </a:r>
            <a:r>
              <a:rPr lang="en-US" dirty="0" err="1"/>
              <a:t>MedMorph</a:t>
            </a:r>
            <a:r>
              <a:rPr lang="en-US" dirty="0"/>
              <a:t>.</a:t>
            </a:r>
          </a:p>
        </p:txBody>
      </p:sp>
    </p:spTree>
    <p:extLst>
      <p:ext uri="{BB962C8B-B14F-4D97-AF65-F5344CB8AC3E}">
        <p14:creationId xmlns:p14="http://schemas.microsoft.com/office/powerpoint/2010/main" val="4211428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AB96A-0C90-4D98-A761-1B49D715CDC9}"/>
              </a:ext>
            </a:extLst>
          </p:cNvPr>
          <p:cNvSpPr>
            <a:spLocks noGrp="1"/>
          </p:cNvSpPr>
          <p:nvPr>
            <p:ph type="title"/>
          </p:nvPr>
        </p:nvSpPr>
        <p:spPr>
          <a:xfrm>
            <a:off x="279952" y="-65018"/>
            <a:ext cx="10515600" cy="1325563"/>
          </a:xfrm>
        </p:spPr>
        <p:txBody>
          <a:bodyPr>
            <a:normAutofit/>
          </a:bodyPr>
          <a:lstStyle/>
          <a:p>
            <a:r>
              <a:rPr lang="en-US" sz="3600" b="0" dirty="0"/>
              <a:t>Feedback from </a:t>
            </a:r>
            <a:r>
              <a:rPr lang="en-US" sz="3600" b="0" dirty="0" err="1"/>
              <a:t>PCORnet</a:t>
            </a:r>
            <a:r>
              <a:rPr lang="en-US" sz="3600" b="0" dirty="0"/>
              <a:t> Team …</a:t>
            </a:r>
          </a:p>
        </p:txBody>
      </p:sp>
      <p:sp>
        <p:nvSpPr>
          <p:cNvPr id="3" name="Content Placeholder 2">
            <a:extLst>
              <a:ext uri="{FF2B5EF4-FFF2-40B4-BE49-F238E27FC236}">
                <a16:creationId xmlns:a16="http://schemas.microsoft.com/office/drawing/2014/main" id="{388FD7F6-598F-4217-9BE1-E95266F76E5F}"/>
              </a:ext>
            </a:extLst>
          </p:cNvPr>
          <p:cNvSpPr>
            <a:spLocks noGrp="1"/>
          </p:cNvSpPr>
          <p:nvPr>
            <p:ph idx="1"/>
          </p:nvPr>
        </p:nvSpPr>
        <p:spPr>
          <a:xfrm>
            <a:off x="363192" y="1260545"/>
            <a:ext cx="11345104" cy="5173732"/>
          </a:xfrm>
        </p:spPr>
        <p:txBody>
          <a:bodyPr>
            <a:normAutofit lnSpcReduction="10000"/>
          </a:bodyPr>
          <a:lstStyle/>
          <a:p>
            <a:pPr>
              <a:lnSpc>
                <a:spcPct val="120000"/>
              </a:lnSpc>
              <a:spcBef>
                <a:spcPts val="600"/>
              </a:spcBef>
            </a:pPr>
            <a:r>
              <a:rPr lang="en-US" dirty="0"/>
              <a:t>Use Case 1 </a:t>
            </a:r>
          </a:p>
          <a:p>
            <a:pPr lvl="1">
              <a:lnSpc>
                <a:spcPct val="120000"/>
              </a:lnSpc>
              <a:spcBef>
                <a:spcPts val="600"/>
              </a:spcBef>
            </a:pPr>
            <a:r>
              <a:rPr lang="en-US" dirty="0"/>
              <a:t>Extracting data from EHRs and making it available for Research	</a:t>
            </a:r>
          </a:p>
          <a:p>
            <a:pPr lvl="2">
              <a:lnSpc>
                <a:spcPct val="120000"/>
              </a:lnSpc>
              <a:spcBef>
                <a:spcPts val="600"/>
              </a:spcBef>
            </a:pPr>
            <a:r>
              <a:rPr lang="en-US" dirty="0"/>
              <a:t>Data Pipeline </a:t>
            </a:r>
          </a:p>
          <a:p>
            <a:pPr lvl="3">
              <a:lnSpc>
                <a:spcPct val="120000"/>
              </a:lnSpc>
              <a:spcBef>
                <a:spcPts val="600"/>
              </a:spcBef>
            </a:pPr>
            <a:r>
              <a:rPr lang="en-US" dirty="0"/>
              <a:t>Pre-process</a:t>
            </a:r>
          </a:p>
          <a:p>
            <a:pPr lvl="3">
              <a:lnSpc>
                <a:spcPct val="120000"/>
              </a:lnSpc>
              <a:spcBef>
                <a:spcPts val="600"/>
              </a:spcBef>
            </a:pPr>
            <a:r>
              <a:rPr lang="en-US" dirty="0"/>
              <a:t>Extract from EHR or Data Warehouses</a:t>
            </a:r>
          </a:p>
          <a:p>
            <a:pPr lvl="3">
              <a:lnSpc>
                <a:spcPct val="120000"/>
              </a:lnSpc>
              <a:spcBef>
                <a:spcPts val="600"/>
              </a:spcBef>
            </a:pPr>
            <a:r>
              <a:rPr lang="en-US" dirty="0"/>
              <a:t>Transform to desired model (OMOP/</a:t>
            </a:r>
            <a:r>
              <a:rPr lang="en-US" dirty="0" err="1"/>
              <a:t>PCORnet</a:t>
            </a:r>
            <a:r>
              <a:rPr lang="en-US" dirty="0"/>
              <a:t> CDM)</a:t>
            </a:r>
          </a:p>
          <a:p>
            <a:pPr lvl="3">
              <a:lnSpc>
                <a:spcPct val="120000"/>
              </a:lnSpc>
              <a:spcBef>
                <a:spcPts val="600"/>
              </a:spcBef>
            </a:pPr>
            <a:r>
              <a:rPr lang="en-US" dirty="0"/>
              <a:t>Load Data Marts</a:t>
            </a:r>
          </a:p>
          <a:p>
            <a:pPr lvl="3">
              <a:lnSpc>
                <a:spcPct val="120000"/>
              </a:lnSpc>
              <a:spcBef>
                <a:spcPts val="600"/>
              </a:spcBef>
            </a:pPr>
            <a:r>
              <a:rPr lang="en-US" dirty="0"/>
              <a:t>Post-process and Data Quality Checks</a:t>
            </a:r>
          </a:p>
          <a:p>
            <a:pPr lvl="2">
              <a:lnSpc>
                <a:spcPct val="120000"/>
              </a:lnSpc>
              <a:spcBef>
                <a:spcPts val="600"/>
              </a:spcBef>
            </a:pPr>
            <a:endParaRPr lang="en-US" dirty="0"/>
          </a:p>
          <a:p>
            <a:pPr lvl="2">
              <a:lnSpc>
                <a:spcPct val="120000"/>
              </a:lnSpc>
              <a:spcBef>
                <a:spcPts val="600"/>
              </a:spcBef>
            </a:pPr>
            <a:r>
              <a:rPr lang="en-US" dirty="0"/>
              <a:t>Maybe useful for future data sources </a:t>
            </a:r>
          </a:p>
          <a:p>
            <a:pPr lvl="3">
              <a:lnSpc>
                <a:spcPct val="120000"/>
              </a:lnSpc>
              <a:spcBef>
                <a:spcPts val="600"/>
              </a:spcBef>
            </a:pPr>
            <a:r>
              <a:rPr lang="en-US" dirty="0"/>
              <a:t>Vocabulary mappings may still be an issue </a:t>
            </a:r>
          </a:p>
          <a:p>
            <a:pPr lvl="3">
              <a:lnSpc>
                <a:spcPct val="120000"/>
              </a:lnSpc>
              <a:spcBef>
                <a:spcPts val="600"/>
              </a:spcBef>
            </a:pPr>
            <a:r>
              <a:rPr lang="en-US" dirty="0"/>
              <a:t>Kristin presented a set of issues that could be solved by specifying an IG for the above use case</a:t>
            </a:r>
          </a:p>
        </p:txBody>
      </p:sp>
    </p:spTree>
    <p:extLst>
      <p:ext uri="{BB962C8B-B14F-4D97-AF65-F5344CB8AC3E}">
        <p14:creationId xmlns:p14="http://schemas.microsoft.com/office/powerpoint/2010/main" val="2271417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Elbow Connector 19">
            <a:extLst>
              <a:ext uri="{FF2B5EF4-FFF2-40B4-BE49-F238E27FC236}">
                <a16:creationId xmlns:a16="http://schemas.microsoft.com/office/drawing/2014/main" id="{405B9820-FB77-864A-AED4-069EC2F79EA4}"/>
              </a:ext>
            </a:extLst>
          </p:cNvPr>
          <p:cNvCxnSpPr>
            <a:stCxn id="7" idx="2"/>
            <a:endCxn id="17" idx="0"/>
          </p:cNvCxnSpPr>
          <p:nvPr/>
        </p:nvCxnSpPr>
        <p:spPr>
          <a:xfrm rot="5400000">
            <a:off x="2252370" y="2049256"/>
            <a:ext cx="2174500" cy="2261386"/>
          </a:xfrm>
          <a:prstGeom prst="bent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8C92E3A5-6968-F54A-BA82-95005239DB07}"/>
              </a:ext>
            </a:extLst>
          </p:cNvPr>
          <p:cNvSpPr/>
          <p:nvPr/>
        </p:nvSpPr>
        <p:spPr>
          <a:xfrm>
            <a:off x="583156" y="1173528"/>
            <a:ext cx="1307926" cy="110799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EHR </a:t>
            </a:r>
          </a:p>
          <a:p>
            <a:pPr algn="ctr"/>
            <a:r>
              <a:rPr lang="en-US" sz="1200" b="1" dirty="0">
                <a:solidFill>
                  <a:schemeClr val="tx1"/>
                </a:solidFill>
              </a:rPr>
              <a:t>(FHIR Enabled)</a:t>
            </a:r>
          </a:p>
        </p:txBody>
      </p:sp>
      <p:sp>
        <p:nvSpPr>
          <p:cNvPr id="7" name="Rectangle 6">
            <a:extLst>
              <a:ext uri="{FF2B5EF4-FFF2-40B4-BE49-F238E27FC236}">
                <a16:creationId xmlns:a16="http://schemas.microsoft.com/office/drawing/2014/main" id="{043C7235-586C-7645-ACFC-1F507EFE9CE4}"/>
              </a:ext>
            </a:extLst>
          </p:cNvPr>
          <p:cNvSpPr/>
          <p:nvPr/>
        </p:nvSpPr>
        <p:spPr>
          <a:xfrm>
            <a:off x="3816350" y="1357562"/>
            <a:ext cx="1307926" cy="735137"/>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Backend Service</a:t>
            </a:r>
          </a:p>
          <a:p>
            <a:pPr algn="ctr"/>
            <a:r>
              <a:rPr lang="en-US" sz="1200" b="1" dirty="0">
                <a:solidFill>
                  <a:schemeClr val="tx1"/>
                </a:solidFill>
              </a:rPr>
              <a:t>App</a:t>
            </a:r>
          </a:p>
        </p:txBody>
      </p:sp>
      <p:sp>
        <p:nvSpPr>
          <p:cNvPr id="8" name="Oval 7">
            <a:extLst>
              <a:ext uri="{FF2B5EF4-FFF2-40B4-BE49-F238E27FC236}">
                <a16:creationId xmlns:a16="http://schemas.microsoft.com/office/drawing/2014/main" id="{1FB21989-6028-FE46-B154-57ADEB5355E2}"/>
              </a:ext>
            </a:extLst>
          </p:cNvPr>
          <p:cNvSpPr/>
          <p:nvPr/>
        </p:nvSpPr>
        <p:spPr>
          <a:xfrm>
            <a:off x="2792852" y="2961816"/>
            <a:ext cx="609600" cy="381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S2</a:t>
            </a:r>
          </a:p>
        </p:txBody>
      </p:sp>
      <p:cxnSp>
        <p:nvCxnSpPr>
          <p:cNvPr id="9" name="Elbow Connector 8">
            <a:extLst>
              <a:ext uri="{FF2B5EF4-FFF2-40B4-BE49-F238E27FC236}">
                <a16:creationId xmlns:a16="http://schemas.microsoft.com/office/drawing/2014/main" id="{996C0C59-D4D9-3F4A-A446-D892C6D68050}"/>
              </a:ext>
            </a:extLst>
          </p:cNvPr>
          <p:cNvCxnSpPr>
            <a:cxnSpLocks/>
            <a:stCxn id="7" idx="1"/>
            <a:endCxn id="5" idx="3"/>
          </p:cNvCxnSpPr>
          <p:nvPr/>
        </p:nvCxnSpPr>
        <p:spPr>
          <a:xfrm rot="10800000" flipV="1">
            <a:off x="1891082" y="1725130"/>
            <a:ext cx="1925268" cy="2395"/>
          </a:xfrm>
          <a:prstGeom prst="bentConnector3">
            <a:avLst>
              <a:gd name="adj1" fmla="val 50000"/>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A31233B6-211D-6F40-B651-123CED65BE36}"/>
              </a:ext>
            </a:extLst>
          </p:cNvPr>
          <p:cNvSpPr/>
          <p:nvPr/>
        </p:nvSpPr>
        <p:spPr>
          <a:xfrm>
            <a:off x="2548916" y="1534631"/>
            <a:ext cx="609600" cy="381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S1</a:t>
            </a:r>
          </a:p>
        </p:txBody>
      </p:sp>
      <p:cxnSp>
        <p:nvCxnSpPr>
          <p:cNvPr id="11" name="Straight Connector 10">
            <a:extLst>
              <a:ext uri="{FF2B5EF4-FFF2-40B4-BE49-F238E27FC236}">
                <a16:creationId xmlns:a16="http://schemas.microsoft.com/office/drawing/2014/main" id="{8818346D-7984-0740-8359-7C7B0CD31D82}"/>
              </a:ext>
            </a:extLst>
          </p:cNvPr>
          <p:cNvCxnSpPr>
            <a:cxnSpLocks/>
          </p:cNvCxnSpPr>
          <p:nvPr/>
        </p:nvCxnSpPr>
        <p:spPr>
          <a:xfrm>
            <a:off x="5649111" y="914400"/>
            <a:ext cx="0" cy="5162726"/>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D04F27F-EA59-334D-8437-3DBB994A6CAB}"/>
              </a:ext>
            </a:extLst>
          </p:cNvPr>
          <p:cNvSpPr txBox="1"/>
          <p:nvPr/>
        </p:nvSpPr>
        <p:spPr>
          <a:xfrm>
            <a:off x="4125378" y="5430795"/>
            <a:ext cx="1565377" cy="646331"/>
          </a:xfrm>
          <a:prstGeom prst="rect">
            <a:avLst/>
          </a:prstGeom>
          <a:noFill/>
        </p:spPr>
        <p:txBody>
          <a:bodyPr wrap="square" rtlCol="0">
            <a:spAutoFit/>
          </a:bodyPr>
          <a:lstStyle/>
          <a:p>
            <a:r>
              <a:rPr lang="en-US" dirty="0">
                <a:solidFill>
                  <a:srgbClr val="FF0000"/>
                </a:solidFill>
              </a:rPr>
              <a:t>Healthcare Organization</a:t>
            </a:r>
          </a:p>
        </p:txBody>
      </p:sp>
      <p:sp>
        <p:nvSpPr>
          <p:cNvPr id="17" name="Rectangle 16">
            <a:extLst>
              <a:ext uri="{FF2B5EF4-FFF2-40B4-BE49-F238E27FC236}">
                <a16:creationId xmlns:a16="http://schemas.microsoft.com/office/drawing/2014/main" id="{1FB1DE1B-237B-2B44-B070-C10C7B1ECF18}"/>
              </a:ext>
            </a:extLst>
          </p:cNvPr>
          <p:cNvSpPr/>
          <p:nvPr/>
        </p:nvSpPr>
        <p:spPr>
          <a:xfrm>
            <a:off x="1554964" y="4267199"/>
            <a:ext cx="1307926" cy="735137"/>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Data/Trust Services</a:t>
            </a:r>
          </a:p>
        </p:txBody>
      </p:sp>
      <p:sp>
        <p:nvSpPr>
          <p:cNvPr id="18" name="Rectangle 17">
            <a:extLst>
              <a:ext uri="{FF2B5EF4-FFF2-40B4-BE49-F238E27FC236}">
                <a16:creationId xmlns:a16="http://schemas.microsoft.com/office/drawing/2014/main" id="{91126875-A414-684A-8306-36BDFF96C0DE}"/>
              </a:ext>
            </a:extLst>
          </p:cNvPr>
          <p:cNvSpPr/>
          <p:nvPr/>
        </p:nvSpPr>
        <p:spPr>
          <a:xfrm>
            <a:off x="3810000" y="4267200"/>
            <a:ext cx="1307926" cy="735137"/>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Data Mart</a:t>
            </a:r>
          </a:p>
        </p:txBody>
      </p:sp>
      <p:cxnSp>
        <p:nvCxnSpPr>
          <p:cNvPr id="21" name="Elbow Connector 20">
            <a:extLst>
              <a:ext uri="{FF2B5EF4-FFF2-40B4-BE49-F238E27FC236}">
                <a16:creationId xmlns:a16="http://schemas.microsoft.com/office/drawing/2014/main" id="{A3737B41-DF64-A345-AC31-9E328B69627D}"/>
              </a:ext>
            </a:extLst>
          </p:cNvPr>
          <p:cNvCxnSpPr>
            <a:cxnSpLocks/>
            <a:stCxn id="7" idx="2"/>
            <a:endCxn id="18" idx="0"/>
          </p:cNvCxnSpPr>
          <p:nvPr/>
        </p:nvCxnSpPr>
        <p:spPr>
          <a:xfrm rot="5400000">
            <a:off x="3379888" y="3176774"/>
            <a:ext cx="2174501" cy="6350"/>
          </a:xfrm>
          <a:prstGeom prst="bent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7C27A3F4-9F45-9744-A814-AAAAD4DB555B}"/>
              </a:ext>
            </a:extLst>
          </p:cNvPr>
          <p:cNvSpPr/>
          <p:nvPr/>
        </p:nvSpPr>
        <p:spPr>
          <a:xfrm>
            <a:off x="4165513" y="3382846"/>
            <a:ext cx="609600" cy="381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S3</a:t>
            </a:r>
          </a:p>
        </p:txBody>
      </p:sp>
      <p:sp>
        <p:nvSpPr>
          <p:cNvPr id="28" name="TextBox 27">
            <a:extLst>
              <a:ext uri="{FF2B5EF4-FFF2-40B4-BE49-F238E27FC236}">
                <a16:creationId xmlns:a16="http://schemas.microsoft.com/office/drawing/2014/main" id="{8B683428-41F2-454C-B0E6-671FB84012B8}"/>
              </a:ext>
            </a:extLst>
          </p:cNvPr>
          <p:cNvSpPr txBox="1"/>
          <p:nvPr/>
        </p:nvSpPr>
        <p:spPr>
          <a:xfrm>
            <a:off x="8228342" y="1614351"/>
            <a:ext cx="3833475" cy="5078313"/>
          </a:xfrm>
          <a:prstGeom prst="rect">
            <a:avLst/>
          </a:prstGeom>
          <a:noFill/>
        </p:spPr>
        <p:txBody>
          <a:bodyPr wrap="square" rtlCol="0">
            <a:spAutoFit/>
          </a:bodyPr>
          <a:lstStyle/>
          <a:p>
            <a:r>
              <a:rPr lang="en-US" b="1" u="sng" dirty="0"/>
              <a:t>Description of Interaction Steps:</a:t>
            </a:r>
          </a:p>
          <a:p>
            <a:endParaRPr lang="en-US" u="sng" dirty="0"/>
          </a:p>
          <a:p>
            <a:r>
              <a:rPr lang="en-US" dirty="0"/>
              <a:t>S1 :  In this Step, the Backend Service App will initiate an extraction process to get data from an EHR for one or more patients. </a:t>
            </a:r>
          </a:p>
          <a:p>
            <a:endParaRPr lang="en-US" dirty="0"/>
          </a:p>
          <a:p>
            <a:r>
              <a:rPr lang="en-US" dirty="0"/>
              <a:t>S2: The Backend Service App then uses the Data/Trust Services to transform the data if needed from one data model to another data model. The step may also involve de-identification, anonymization or pseudonymization.</a:t>
            </a:r>
          </a:p>
          <a:p>
            <a:endParaRPr lang="en-US" dirty="0"/>
          </a:p>
          <a:p>
            <a:r>
              <a:rPr lang="en-US" dirty="0"/>
              <a:t>S3 : Once the data is transformed in step S2, the data will then be populated into the data mart.</a:t>
            </a:r>
          </a:p>
        </p:txBody>
      </p:sp>
      <p:sp>
        <p:nvSpPr>
          <p:cNvPr id="31" name="TextBox 30">
            <a:extLst>
              <a:ext uri="{FF2B5EF4-FFF2-40B4-BE49-F238E27FC236}">
                <a16:creationId xmlns:a16="http://schemas.microsoft.com/office/drawing/2014/main" id="{F0A4492E-8F70-3A41-83AF-6248E840FA78}"/>
              </a:ext>
            </a:extLst>
          </p:cNvPr>
          <p:cNvSpPr txBox="1"/>
          <p:nvPr/>
        </p:nvSpPr>
        <p:spPr>
          <a:xfrm>
            <a:off x="6266855" y="1275562"/>
            <a:ext cx="1565377" cy="646331"/>
          </a:xfrm>
          <a:prstGeom prst="rect">
            <a:avLst/>
          </a:prstGeom>
          <a:noFill/>
        </p:spPr>
        <p:txBody>
          <a:bodyPr wrap="square" rtlCol="0">
            <a:spAutoFit/>
          </a:bodyPr>
          <a:lstStyle/>
          <a:p>
            <a:r>
              <a:rPr lang="en-US" dirty="0">
                <a:solidFill>
                  <a:srgbClr val="FF0000"/>
                </a:solidFill>
              </a:rPr>
              <a:t>Research Organization</a:t>
            </a:r>
          </a:p>
        </p:txBody>
      </p:sp>
      <p:sp>
        <p:nvSpPr>
          <p:cNvPr id="16" name="Title 1">
            <a:extLst>
              <a:ext uri="{FF2B5EF4-FFF2-40B4-BE49-F238E27FC236}">
                <a16:creationId xmlns:a16="http://schemas.microsoft.com/office/drawing/2014/main" id="{A51AA735-CFFC-684A-93B6-44FE7EFFEE8C}"/>
              </a:ext>
            </a:extLst>
          </p:cNvPr>
          <p:cNvSpPr>
            <a:spLocks noGrp="1"/>
          </p:cNvSpPr>
          <p:nvPr>
            <p:ph type="title"/>
          </p:nvPr>
        </p:nvSpPr>
        <p:spPr>
          <a:xfrm>
            <a:off x="279952" y="54250"/>
            <a:ext cx="10515600" cy="779395"/>
          </a:xfrm>
        </p:spPr>
        <p:txBody>
          <a:bodyPr>
            <a:normAutofit/>
          </a:bodyPr>
          <a:lstStyle/>
          <a:p>
            <a:r>
              <a:rPr lang="en-US" sz="3600" b="0" dirty="0"/>
              <a:t>Use Case 1 – Abstract Model </a:t>
            </a:r>
          </a:p>
        </p:txBody>
      </p:sp>
    </p:spTree>
    <p:extLst>
      <p:ext uri="{BB962C8B-B14F-4D97-AF65-F5344CB8AC3E}">
        <p14:creationId xmlns:p14="http://schemas.microsoft.com/office/powerpoint/2010/main" val="328495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Elbow Connector 19">
            <a:extLst>
              <a:ext uri="{FF2B5EF4-FFF2-40B4-BE49-F238E27FC236}">
                <a16:creationId xmlns:a16="http://schemas.microsoft.com/office/drawing/2014/main" id="{405B9820-FB77-864A-AED4-069EC2F79EA4}"/>
              </a:ext>
            </a:extLst>
          </p:cNvPr>
          <p:cNvCxnSpPr>
            <a:stCxn id="7" idx="2"/>
            <a:endCxn id="17" idx="0"/>
          </p:cNvCxnSpPr>
          <p:nvPr/>
        </p:nvCxnSpPr>
        <p:spPr>
          <a:xfrm rot="5400000">
            <a:off x="3418727" y="2217846"/>
            <a:ext cx="2174500" cy="2261386"/>
          </a:xfrm>
          <a:prstGeom prst="bent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8C92E3A5-6968-F54A-BA82-95005239DB07}"/>
              </a:ext>
            </a:extLst>
          </p:cNvPr>
          <p:cNvSpPr/>
          <p:nvPr/>
        </p:nvSpPr>
        <p:spPr>
          <a:xfrm>
            <a:off x="583156" y="1173528"/>
            <a:ext cx="1307926" cy="110799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EHR </a:t>
            </a:r>
          </a:p>
          <a:p>
            <a:pPr algn="ctr"/>
            <a:r>
              <a:rPr lang="en-US" sz="1200" b="1" dirty="0">
                <a:solidFill>
                  <a:schemeClr val="tx1"/>
                </a:solidFill>
              </a:rPr>
              <a:t>(FHIR Enabled)</a:t>
            </a:r>
          </a:p>
        </p:txBody>
      </p:sp>
      <p:sp>
        <p:nvSpPr>
          <p:cNvPr id="7" name="Rectangle 6">
            <a:extLst>
              <a:ext uri="{FF2B5EF4-FFF2-40B4-BE49-F238E27FC236}">
                <a16:creationId xmlns:a16="http://schemas.microsoft.com/office/drawing/2014/main" id="{043C7235-586C-7645-ACFC-1F507EFE9CE4}"/>
              </a:ext>
            </a:extLst>
          </p:cNvPr>
          <p:cNvSpPr/>
          <p:nvPr/>
        </p:nvSpPr>
        <p:spPr>
          <a:xfrm>
            <a:off x="4982707" y="1526152"/>
            <a:ext cx="1307926" cy="735137"/>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Backend Service</a:t>
            </a:r>
          </a:p>
          <a:p>
            <a:pPr algn="ctr"/>
            <a:r>
              <a:rPr lang="en-US" sz="1200" b="1" dirty="0">
                <a:solidFill>
                  <a:schemeClr val="tx1"/>
                </a:solidFill>
              </a:rPr>
              <a:t>App</a:t>
            </a:r>
          </a:p>
        </p:txBody>
      </p:sp>
      <p:sp>
        <p:nvSpPr>
          <p:cNvPr id="8" name="Oval 7">
            <a:extLst>
              <a:ext uri="{FF2B5EF4-FFF2-40B4-BE49-F238E27FC236}">
                <a16:creationId xmlns:a16="http://schemas.microsoft.com/office/drawing/2014/main" id="{1FB21989-6028-FE46-B154-57ADEB5355E2}"/>
              </a:ext>
            </a:extLst>
          </p:cNvPr>
          <p:cNvSpPr/>
          <p:nvPr/>
        </p:nvSpPr>
        <p:spPr>
          <a:xfrm>
            <a:off x="3959209" y="3130406"/>
            <a:ext cx="609600" cy="381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S2</a:t>
            </a:r>
          </a:p>
        </p:txBody>
      </p:sp>
      <p:cxnSp>
        <p:nvCxnSpPr>
          <p:cNvPr id="9" name="Elbow Connector 8">
            <a:extLst>
              <a:ext uri="{FF2B5EF4-FFF2-40B4-BE49-F238E27FC236}">
                <a16:creationId xmlns:a16="http://schemas.microsoft.com/office/drawing/2014/main" id="{996C0C59-D4D9-3F4A-A446-D892C6D68050}"/>
              </a:ext>
            </a:extLst>
          </p:cNvPr>
          <p:cNvCxnSpPr>
            <a:cxnSpLocks/>
            <a:stCxn id="7" idx="1"/>
            <a:endCxn id="5" idx="3"/>
          </p:cNvCxnSpPr>
          <p:nvPr/>
        </p:nvCxnSpPr>
        <p:spPr>
          <a:xfrm rot="10800000">
            <a:off x="1891083" y="1727527"/>
            <a:ext cx="3091625" cy="166195"/>
          </a:xfrm>
          <a:prstGeom prst="bentConnector3">
            <a:avLst>
              <a:gd name="adj1" fmla="val 50000"/>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A31233B6-211D-6F40-B651-123CED65BE36}"/>
              </a:ext>
            </a:extLst>
          </p:cNvPr>
          <p:cNvSpPr/>
          <p:nvPr/>
        </p:nvSpPr>
        <p:spPr>
          <a:xfrm>
            <a:off x="3715273" y="1703221"/>
            <a:ext cx="609600" cy="381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S1</a:t>
            </a:r>
          </a:p>
        </p:txBody>
      </p:sp>
      <p:cxnSp>
        <p:nvCxnSpPr>
          <p:cNvPr id="11" name="Straight Connector 10">
            <a:extLst>
              <a:ext uri="{FF2B5EF4-FFF2-40B4-BE49-F238E27FC236}">
                <a16:creationId xmlns:a16="http://schemas.microsoft.com/office/drawing/2014/main" id="{8818346D-7984-0740-8359-7C7B0CD31D82}"/>
              </a:ext>
            </a:extLst>
          </p:cNvPr>
          <p:cNvCxnSpPr>
            <a:cxnSpLocks/>
          </p:cNvCxnSpPr>
          <p:nvPr/>
        </p:nvCxnSpPr>
        <p:spPr>
          <a:xfrm>
            <a:off x="2286000" y="847637"/>
            <a:ext cx="0" cy="5162726"/>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D04F27F-EA59-334D-8437-3DBB994A6CAB}"/>
              </a:ext>
            </a:extLst>
          </p:cNvPr>
          <p:cNvSpPr txBox="1"/>
          <p:nvPr/>
        </p:nvSpPr>
        <p:spPr>
          <a:xfrm>
            <a:off x="203206" y="5518607"/>
            <a:ext cx="1565377" cy="646331"/>
          </a:xfrm>
          <a:prstGeom prst="rect">
            <a:avLst/>
          </a:prstGeom>
          <a:noFill/>
        </p:spPr>
        <p:txBody>
          <a:bodyPr wrap="square" rtlCol="0">
            <a:spAutoFit/>
          </a:bodyPr>
          <a:lstStyle/>
          <a:p>
            <a:r>
              <a:rPr lang="en-US" dirty="0">
                <a:solidFill>
                  <a:srgbClr val="FF0000"/>
                </a:solidFill>
              </a:rPr>
              <a:t>Healthcare Organization</a:t>
            </a:r>
          </a:p>
        </p:txBody>
      </p:sp>
      <p:sp>
        <p:nvSpPr>
          <p:cNvPr id="17" name="Rectangle 16">
            <a:extLst>
              <a:ext uri="{FF2B5EF4-FFF2-40B4-BE49-F238E27FC236}">
                <a16:creationId xmlns:a16="http://schemas.microsoft.com/office/drawing/2014/main" id="{1FB1DE1B-237B-2B44-B070-C10C7B1ECF18}"/>
              </a:ext>
            </a:extLst>
          </p:cNvPr>
          <p:cNvSpPr/>
          <p:nvPr/>
        </p:nvSpPr>
        <p:spPr>
          <a:xfrm>
            <a:off x="2721321" y="4435789"/>
            <a:ext cx="1307926" cy="735137"/>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Data/Trust Services</a:t>
            </a:r>
          </a:p>
        </p:txBody>
      </p:sp>
      <p:sp>
        <p:nvSpPr>
          <p:cNvPr id="18" name="Rectangle 17">
            <a:extLst>
              <a:ext uri="{FF2B5EF4-FFF2-40B4-BE49-F238E27FC236}">
                <a16:creationId xmlns:a16="http://schemas.microsoft.com/office/drawing/2014/main" id="{91126875-A414-684A-8306-36BDFF96C0DE}"/>
              </a:ext>
            </a:extLst>
          </p:cNvPr>
          <p:cNvSpPr/>
          <p:nvPr/>
        </p:nvSpPr>
        <p:spPr>
          <a:xfrm>
            <a:off x="4976357" y="4435790"/>
            <a:ext cx="1307926" cy="735137"/>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Data Mart</a:t>
            </a:r>
          </a:p>
        </p:txBody>
      </p:sp>
      <p:cxnSp>
        <p:nvCxnSpPr>
          <p:cNvPr id="21" name="Elbow Connector 20">
            <a:extLst>
              <a:ext uri="{FF2B5EF4-FFF2-40B4-BE49-F238E27FC236}">
                <a16:creationId xmlns:a16="http://schemas.microsoft.com/office/drawing/2014/main" id="{A3737B41-DF64-A345-AC31-9E328B69627D}"/>
              </a:ext>
            </a:extLst>
          </p:cNvPr>
          <p:cNvCxnSpPr>
            <a:cxnSpLocks/>
            <a:stCxn id="7" idx="2"/>
            <a:endCxn id="18" idx="0"/>
          </p:cNvCxnSpPr>
          <p:nvPr/>
        </p:nvCxnSpPr>
        <p:spPr>
          <a:xfrm rot="5400000">
            <a:off x="4546245" y="3345364"/>
            <a:ext cx="2174501" cy="6350"/>
          </a:xfrm>
          <a:prstGeom prst="bentConnector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7C27A3F4-9F45-9744-A814-AAAAD4DB555B}"/>
              </a:ext>
            </a:extLst>
          </p:cNvPr>
          <p:cNvSpPr/>
          <p:nvPr/>
        </p:nvSpPr>
        <p:spPr>
          <a:xfrm>
            <a:off x="5331870" y="3551436"/>
            <a:ext cx="609600" cy="381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S3</a:t>
            </a:r>
          </a:p>
        </p:txBody>
      </p:sp>
      <p:sp>
        <p:nvSpPr>
          <p:cNvPr id="28" name="TextBox 27">
            <a:extLst>
              <a:ext uri="{FF2B5EF4-FFF2-40B4-BE49-F238E27FC236}">
                <a16:creationId xmlns:a16="http://schemas.microsoft.com/office/drawing/2014/main" id="{8B683428-41F2-454C-B0E6-671FB84012B8}"/>
              </a:ext>
            </a:extLst>
          </p:cNvPr>
          <p:cNvSpPr txBox="1"/>
          <p:nvPr/>
        </p:nvSpPr>
        <p:spPr>
          <a:xfrm>
            <a:off x="8132170" y="1810624"/>
            <a:ext cx="3833475" cy="4278094"/>
          </a:xfrm>
          <a:prstGeom prst="rect">
            <a:avLst/>
          </a:prstGeom>
          <a:noFill/>
        </p:spPr>
        <p:txBody>
          <a:bodyPr wrap="square" rtlCol="0">
            <a:spAutoFit/>
          </a:bodyPr>
          <a:lstStyle/>
          <a:p>
            <a:r>
              <a:rPr lang="en-US" sz="1600" b="1" u="sng" dirty="0"/>
              <a:t>Description of Interaction Steps:</a:t>
            </a:r>
          </a:p>
          <a:p>
            <a:endParaRPr lang="en-US" sz="1600" u="sng" dirty="0"/>
          </a:p>
          <a:p>
            <a:r>
              <a:rPr lang="en-US" sz="1600" dirty="0"/>
              <a:t>S1 :  In this Step, the Backend Service App will initiate an extraction process to get data from an EHR for one or more patients. </a:t>
            </a:r>
          </a:p>
          <a:p>
            <a:endParaRPr lang="en-US" sz="1600" dirty="0"/>
          </a:p>
          <a:p>
            <a:r>
              <a:rPr lang="en-US" sz="1600" dirty="0"/>
              <a:t>S2: The Backend Service App then uses the Data/Trust Services to transform the data if needed from one data model to another data model. The step may also involve de-identification, anonymization or pseudonymization.</a:t>
            </a:r>
          </a:p>
          <a:p>
            <a:endParaRPr lang="en-US" sz="1600" dirty="0"/>
          </a:p>
          <a:p>
            <a:r>
              <a:rPr lang="en-US" sz="1600" dirty="0"/>
              <a:t>S3 : Once the data is transformed in step S2, the data will then be populated into the data mart.</a:t>
            </a:r>
          </a:p>
        </p:txBody>
      </p:sp>
      <p:sp>
        <p:nvSpPr>
          <p:cNvPr id="23" name="TextBox 22">
            <a:extLst>
              <a:ext uri="{FF2B5EF4-FFF2-40B4-BE49-F238E27FC236}">
                <a16:creationId xmlns:a16="http://schemas.microsoft.com/office/drawing/2014/main" id="{F12B2773-A529-B84D-AD95-718A49190279}"/>
              </a:ext>
            </a:extLst>
          </p:cNvPr>
          <p:cNvSpPr txBox="1"/>
          <p:nvPr/>
        </p:nvSpPr>
        <p:spPr>
          <a:xfrm>
            <a:off x="3120715" y="5518607"/>
            <a:ext cx="1565377" cy="1200329"/>
          </a:xfrm>
          <a:prstGeom prst="rect">
            <a:avLst/>
          </a:prstGeom>
          <a:noFill/>
        </p:spPr>
        <p:txBody>
          <a:bodyPr wrap="square" rtlCol="0">
            <a:spAutoFit/>
          </a:bodyPr>
          <a:lstStyle/>
          <a:p>
            <a:r>
              <a:rPr lang="en-US" dirty="0">
                <a:solidFill>
                  <a:srgbClr val="FF0000"/>
                </a:solidFill>
              </a:rPr>
              <a:t>Research Organization or its Trusted Third Party</a:t>
            </a:r>
          </a:p>
        </p:txBody>
      </p:sp>
      <p:sp>
        <p:nvSpPr>
          <p:cNvPr id="16" name="Title 1">
            <a:extLst>
              <a:ext uri="{FF2B5EF4-FFF2-40B4-BE49-F238E27FC236}">
                <a16:creationId xmlns:a16="http://schemas.microsoft.com/office/drawing/2014/main" id="{73000FA8-7A22-8940-AD50-A88EFEC4411D}"/>
              </a:ext>
            </a:extLst>
          </p:cNvPr>
          <p:cNvSpPr>
            <a:spLocks noGrp="1"/>
          </p:cNvSpPr>
          <p:nvPr>
            <p:ph type="title"/>
          </p:nvPr>
        </p:nvSpPr>
        <p:spPr>
          <a:xfrm>
            <a:off x="279952" y="54250"/>
            <a:ext cx="10515600" cy="779395"/>
          </a:xfrm>
        </p:spPr>
        <p:txBody>
          <a:bodyPr>
            <a:normAutofit/>
          </a:bodyPr>
          <a:lstStyle/>
          <a:p>
            <a:r>
              <a:rPr lang="en-US" sz="3600" b="0" dirty="0"/>
              <a:t>Use Case 1 – Abstract Model Cont’d </a:t>
            </a:r>
          </a:p>
        </p:txBody>
      </p:sp>
    </p:spTree>
    <p:extLst>
      <p:ext uri="{BB962C8B-B14F-4D97-AF65-F5344CB8AC3E}">
        <p14:creationId xmlns:p14="http://schemas.microsoft.com/office/powerpoint/2010/main" val="327102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AB96A-0C90-4D98-A761-1B49D715CDC9}"/>
              </a:ext>
            </a:extLst>
          </p:cNvPr>
          <p:cNvSpPr>
            <a:spLocks noGrp="1"/>
          </p:cNvSpPr>
          <p:nvPr>
            <p:ph type="title"/>
          </p:nvPr>
        </p:nvSpPr>
        <p:spPr>
          <a:xfrm>
            <a:off x="279952" y="-65018"/>
            <a:ext cx="10515600" cy="949601"/>
          </a:xfrm>
        </p:spPr>
        <p:txBody>
          <a:bodyPr>
            <a:normAutofit/>
          </a:bodyPr>
          <a:lstStyle/>
          <a:p>
            <a:r>
              <a:rPr lang="en-US" sz="3600" b="0" dirty="0"/>
              <a:t>Current Data Pipeline Issues</a:t>
            </a:r>
          </a:p>
        </p:txBody>
      </p:sp>
      <p:sp>
        <p:nvSpPr>
          <p:cNvPr id="3" name="Content Placeholder 2">
            <a:extLst>
              <a:ext uri="{FF2B5EF4-FFF2-40B4-BE49-F238E27FC236}">
                <a16:creationId xmlns:a16="http://schemas.microsoft.com/office/drawing/2014/main" id="{388FD7F6-598F-4217-9BE1-E95266F76E5F}"/>
              </a:ext>
            </a:extLst>
          </p:cNvPr>
          <p:cNvSpPr>
            <a:spLocks noGrp="1"/>
          </p:cNvSpPr>
          <p:nvPr>
            <p:ph idx="1"/>
          </p:nvPr>
        </p:nvSpPr>
        <p:spPr>
          <a:xfrm>
            <a:off x="353253" y="1041884"/>
            <a:ext cx="5461138" cy="5173732"/>
          </a:xfrm>
        </p:spPr>
        <p:txBody>
          <a:bodyPr>
            <a:normAutofit fontScale="92500" lnSpcReduction="10000"/>
          </a:bodyPr>
          <a:lstStyle/>
          <a:p>
            <a:pPr>
              <a:lnSpc>
                <a:spcPct val="120000"/>
              </a:lnSpc>
              <a:spcBef>
                <a:spcPts val="600"/>
              </a:spcBef>
            </a:pPr>
            <a:r>
              <a:rPr lang="en-US" dirty="0"/>
              <a:t>Custom Mapping to be performed for each Data Source / EHR </a:t>
            </a:r>
          </a:p>
          <a:p>
            <a:pPr lvl="1">
              <a:lnSpc>
                <a:spcPct val="120000"/>
              </a:lnSpc>
              <a:spcBef>
                <a:spcPts val="600"/>
              </a:spcBef>
            </a:pPr>
            <a:r>
              <a:rPr lang="en-US" dirty="0"/>
              <a:t>Structural Mapping with export format defined </a:t>
            </a:r>
          </a:p>
          <a:p>
            <a:pPr lvl="2">
              <a:lnSpc>
                <a:spcPct val="120000"/>
              </a:lnSpc>
              <a:spcBef>
                <a:spcPts val="600"/>
              </a:spcBef>
            </a:pPr>
            <a:r>
              <a:rPr lang="en-US" dirty="0"/>
              <a:t>Scripts for export </a:t>
            </a:r>
          </a:p>
          <a:p>
            <a:pPr lvl="1">
              <a:lnSpc>
                <a:spcPct val="120000"/>
              </a:lnSpc>
              <a:spcBef>
                <a:spcPts val="600"/>
              </a:spcBef>
            </a:pPr>
            <a:r>
              <a:rPr lang="en-US" dirty="0"/>
              <a:t>Mapping from export format to </a:t>
            </a:r>
            <a:r>
              <a:rPr lang="en-US" dirty="0" err="1"/>
              <a:t>PCORnet</a:t>
            </a:r>
            <a:r>
              <a:rPr lang="en-US" dirty="0"/>
              <a:t> CDM / OMOP </a:t>
            </a:r>
          </a:p>
          <a:p>
            <a:pPr lvl="2">
              <a:lnSpc>
                <a:spcPct val="120000"/>
              </a:lnSpc>
              <a:spcBef>
                <a:spcPts val="600"/>
              </a:spcBef>
            </a:pPr>
            <a:r>
              <a:rPr lang="en-US" dirty="0"/>
              <a:t>Structural Mappings</a:t>
            </a:r>
          </a:p>
          <a:p>
            <a:pPr lvl="2">
              <a:lnSpc>
                <a:spcPct val="120000"/>
              </a:lnSpc>
              <a:spcBef>
                <a:spcPts val="600"/>
              </a:spcBef>
            </a:pPr>
            <a:r>
              <a:rPr lang="en-US" dirty="0"/>
              <a:t>Vocabulary Mappings</a:t>
            </a:r>
          </a:p>
          <a:p>
            <a:pPr lvl="3">
              <a:lnSpc>
                <a:spcPct val="120000"/>
              </a:lnSpc>
              <a:spcBef>
                <a:spcPts val="600"/>
              </a:spcBef>
            </a:pPr>
            <a:r>
              <a:rPr lang="en-US" dirty="0"/>
              <a:t>Scripts for transformation</a:t>
            </a:r>
          </a:p>
          <a:p>
            <a:pPr lvl="1">
              <a:lnSpc>
                <a:spcPct val="120000"/>
              </a:lnSpc>
              <a:spcBef>
                <a:spcPts val="600"/>
              </a:spcBef>
            </a:pPr>
            <a:r>
              <a:rPr lang="en-US" dirty="0"/>
              <a:t>Loading into Data Marts </a:t>
            </a:r>
          </a:p>
          <a:p>
            <a:pPr lvl="2">
              <a:lnSpc>
                <a:spcPct val="120000"/>
              </a:lnSpc>
              <a:spcBef>
                <a:spcPts val="600"/>
              </a:spcBef>
            </a:pPr>
            <a:r>
              <a:rPr lang="en-US" dirty="0"/>
              <a:t>Scripts to load </a:t>
            </a:r>
          </a:p>
          <a:p>
            <a:pPr lvl="2">
              <a:lnSpc>
                <a:spcPct val="120000"/>
              </a:lnSpc>
              <a:spcBef>
                <a:spcPts val="600"/>
              </a:spcBef>
            </a:pPr>
            <a:endParaRPr lang="en-US" dirty="0"/>
          </a:p>
        </p:txBody>
      </p:sp>
      <p:sp>
        <p:nvSpPr>
          <p:cNvPr id="4" name="Rectangle 3">
            <a:extLst>
              <a:ext uri="{FF2B5EF4-FFF2-40B4-BE49-F238E27FC236}">
                <a16:creationId xmlns:a16="http://schemas.microsoft.com/office/drawing/2014/main" id="{3554EA56-F41B-4440-A69A-86CE3096B863}"/>
              </a:ext>
            </a:extLst>
          </p:cNvPr>
          <p:cNvSpPr/>
          <p:nvPr/>
        </p:nvSpPr>
        <p:spPr>
          <a:xfrm>
            <a:off x="6725538" y="1041884"/>
            <a:ext cx="1307926" cy="110799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EHR </a:t>
            </a:r>
          </a:p>
          <a:p>
            <a:pPr algn="ctr"/>
            <a:r>
              <a:rPr lang="en-US" sz="1200" b="1" dirty="0">
                <a:solidFill>
                  <a:schemeClr val="tx1"/>
                </a:solidFill>
              </a:rPr>
              <a:t>/ Data Warehouse at Site 1 </a:t>
            </a:r>
          </a:p>
        </p:txBody>
      </p:sp>
      <p:sp>
        <p:nvSpPr>
          <p:cNvPr id="5" name="Rectangle 4">
            <a:extLst>
              <a:ext uri="{FF2B5EF4-FFF2-40B4-BE49-F238E27FC236}">
                <a16:creationId xmlns:a16="http://schemas.microsoft.com/office/drawing/2014/main" id="{3D2BD48F-C888-9E49-A182-FAC5CCD4B0D0}"/>
              </a:ext>
            </a:extLst>
          </p:cNvPr>
          <p:cNvSpPr/>
          <p:nvPr/>
        </p:nvSpPr>
        <p:spPr>
          <a:xfrm>
            <a:off x="10326817" y="1996041"/>
            <a:ext cx="1307926" cy="110799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Data Mart</a:t>
            </a:r>
          </a:p>
        </p:txBody>
      </p:sp>
      <p:sp>
        <p:nvSpPr>
          <p:cNvPr id="6" name="Rectangle 5">
            <a:extLst>
              <a:ext uri="{FF2B5EF4-FFF2-40B4-BE49-F238E27FC236}">
                <a16:creationId xmlns:a16="http://schemas.microsoft.com/office/drawing/2014/main" id="{65B4AFAE-D66B-CF4C-9675-51E7102CEF0B}"/>
              </a:ext>
            </a:extLst>
          </p:cNvPr>
          <p:cNvSpPr/>
          <p:nvPr/>
        </p:nvSpPr>
        <p:spPr>
          <a:xfrm>
            <a:off x="6725538" y="2875002"/>
            <a:ext cx="1307926" cy="110799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EHR </a:t>
            </a:r>
          </a:p>
          <a:p>
            <a:pPr algn="ctr"/>
            <a:r>
              <a:rPr lang="en-US" sz="1200" b="1" dirty="0">
                <a:solidFill>
                  <a:schemeClr val="tx1"/>
                </a:solidFill>
              </a:rPr>
              <a:t>/ Data Warehouse at Site 2</a:t>
            </a:r>
          </a:p>
        </p:txBody>
      </p:sp>
      <p:cxnSp>
        <p:nvCxnSpPr>
          <p:cNvPr id="7" name="Elbow Connector 6">
            <a:extLst>
              <a:ext uri="{FF2B5EF4-FFF2-40B4-BE49-F238E27FC236}">
                <a16:creationId xmlns:a16="http://schemas.microsoft.com/office/drawing/2014/main" id="{09428993-2FEF-E04B-885A-FF16AD1FE41C}"/>
              </a:ext>
            </a:extLst>
          </p:cNvPr>
          <p:cNvCxnSpPr>
            <a:cxnSpLocks/>
            <a:stCxn id="4" idx="3"/>
            <a:endCxn id="5" idx="0"/>
          </p:cNvCxnSpPr>
          <p:nvPr/>
        </p:nvCxnSpPr>
        <p:spPr>
          <a:xfrm>
            <a:off x="8033464" y="1595882"/>
            <a:ext cx="2947316" cy="400159"/>
          </a:xfrm>
          <a:prstGeom prst="bent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a:extLst>
              <a:ext uri="{FF2B5EF4-FFF2-40B4-BE49-F238E27FC236}">
                <a16:creationId xmlns:a16="http://schemas.microsoft.com/office/drawing/2014/main" id="{A7CBCF6C-94BE-1B4E-A55E-D1D279163180}"/>
              </a:ext>
            </a:extLst>
          </p:cNvPr>
          <p:cNvCxnSpPr>
            <a:cxnSpLocks/>
            <a:stCxn id="5" idx="2"/>
            <a:endCxn id="6" idx="3"/>
          </p:cNvCxnSpPr>
          <p:nvPr/>
        </p:nvCxnSpPr>
        <p:spPr>
          <a:xfrm rot="5400000">
            <a:off x="9344640" y="1792860"/>
            <a:ext cx="324964" cy="2947316"/>
          </a:xfrm>
          <a:prstGeom prst="bent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ED5F42-7E59-D645-BD3C-9B841BF1F00E}"/>
              </a:ext>
            </a:extLst>
          </p:cNvPr>
          <p:cNvSpPr txBox="1"/>
          <p:nvPr/>
        </p:nvSpPr>
        <p:spPr>
          <a:xfrm>
            <a:off x="6298155" y="4536995"/>
            <a:ext cx="5664564" cy="646331"/>
          </a:xfrm>
          <a:prstGeom prst="rect">
            <a:avLst/>
          </a:prstGeom>
          <a:noFill/>
        </p:spPr>
        <p:txBody>
          <a:bodyPr wrap="none" rtlCol="0">
            <a:spAutoFit/>
          </a:bodyPr>
          <a:lstStyle/>
          <a:p>
            <a:r>
              <a:rPr lang="en-US" u="sng" dirty="0"/>
              <a:t>No of Mappings Required to map source data to data mart</a:t>
            </a:r>
          </a:p>
          <a:p>
            <a:pPr marL="285750" indent="-285750">
              <a:buFont typeface="Arial" panose="020B0604020202020204" pitchFamily="34" charset="0"/>
              <a:buChar char="•"/>
            </a:pPr>
            <a:r>
              <a:rPr lang="en-US" dirty="0"/>
              <a:t>At least 1 per site contributing the data </a:t>
            </a:r>
          </a:p>
        </p:txBody>
      </p:sp>
      <p:sp>
        <p:nvSpPr>
          <p:cNvPr id="14" name="TextBox 13">
            <a:extLst>
              <a:ext uri="{FF2B5EF4-FFF2-40B4-BE49-F238E27FC236}">
                <a16:creationId xmlns:a16="http://schemas.microsoft.com/office/drawing/2014/main" id="{BD442ABC-ED5F-BE4E-9CA8-1F953FBE9732}"/>
              </a:ext>
            </a:extLst>
          </p:cNvPr>
          <p:cNvSpPr txBox="1"/>
          <p:nvPr/>
        </p:nvSpPr>
        <p:spPr>
          <a:xfrm>
            <a:off x="8319053" y="1086252"/>
            <a:ext cx="3392595" cy="369332"/>
          </a:xfrm>
          <a:prstGeom prst="rect">
            <a:avLst/>
          </a:prstGeom>
          <a:noFill/>
        </p:spPr>
        <p:txBody>
          <a:bodyPr wrap="none" rtlCol="0">
            <a:spAutoFit/>
          </a:bodyPr>
          <a:lstStyle/>
          <a:p>
            <a:r>
              <a:rPr lang="en-US" dirty="0"/>
              <a:t>Mapping from SITE 1 to Data Mart</a:t>
            </a:r>
          </a:p>
        </p:txBody>
      </p:sp>
      <p:sp>
        <p:nvSpPr>
          <p:cNvPr id="15" name="TextBox 14">
            <a:extLst>
              <a:ext uri="{FF2B5EF4-FFF2-40B4-BE49-F238E27FC236}">
                <a16:creationId xmlns:a16="http://schemas.microsoft.com/office/drawing/2014/main" id="{6A650E68-80A5-FA49-B656-38E19D9AA5D7}"/>
              </a:ext>
            </a:extLst>
          </p:cNvPr>
          <p:cNvSpPr txBox="1"/>
          <p:nvPr/>
        </p:nvSpPr>
        <p:spPr>
          <a:xfrm>
            <a:off x="8288220" y="3569299"/>
            <a:ext cx="3392595" cy="369332"/>
          </a:xfrm>
          <a:prstGeom prst="rect">
            <a:avLst/>
          </a:prstGeom>
          <a:noFill/>
        </p:spPr>
        <p:txBody>
          <a:bodyPr wrap="none" rtlCol="0">
            <a:spAutoFit/>
          </a:bodyPr>
          <a:lstStyle/>
          <a:p>
            <a:r>
              <a:rPr lang="en-US" dirty="0"/>
              <a:t>Mapping from SITE 2 to Data Mart</a:t>
            </a:r>
          </a:p>
        </p:txBody>
      </p:sp>
    </p:spTree>
    <p:extLst>
      <p:ext uri="{BB962C8B-B14F-4D97-AF65-F5344CB8AC3E}">
        <p14:creationId xmlns:p14="http://schemas.microsoft.com/office/powerpoint/2010/main" val="3194192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AB96A-0C90-4D98-A761-1B49D715CDC9}"/>
              </a:ext>
            </a:extLst>
          </p:cNvPr>
          <p:cNvSpPr>
            <a:spLocks noGrp="1"/>
          </p:cNvSpPr>
          <p:nvPr>
            <p:ph type="title"/>
          </p:nvPr>
        </p:nvSpPr>
        <p:spPr>
          <a:xfrm>
            <a:off x="279952" y="-65018"/>
            <a:ext cx="10515600" cy="949601"/>
          </a:xfrm>
        </p:spPr>
        <p:txBody>
          <a:bodyPr>
            <a:normAutofit/>
          </a:bodyPr>
          <a:lstStyle/>
          <a:p>
            <a:r>
              <a:rPr lang="en-US" sz="3600" b="0" dirty="0"/>
              <a:t>Current Data Pipeline Issues</a:t>
            </a:r>
          </a:p>
        </p:txBody>
      </p:sp>
      <p:sp>
        <p:nvSpPr>
          <p:cNvPr id="3" name="Content Placeholder 2">
            <a:extLst>
              <a:ext uri="{FF2B5EF4-FFF2-40B4-BE49-F238E27FC236}">
                <a16:creationId xmlns:a16="http://schemas.microsoft.com/office/drawing/2014/main" id="{388FD7F6-598F-4217-9BE1-E95266F76E5F}"/>
              </a:ext>
            </a:extLst>
          </p:cNvPr>
          <p:cNvSpPr>
            <a:spLocks noGrp="1"/>
          </p:cNvSpPr>
          <p:nvPr>
            <p:ph idx="1"/>
          </p:nvPr>
        </p:nvSpPr>
        <p:spPr>
          <a:xfrm>
            <a:off x="353253" y="1041884"/>
            <a:ext cx="5461138" cy="5173732"/>
          </a:xfrm>
        </p:spPr>
        <p:txBody>
          <a:bodyPr>
            <a:normAutofit/>
          </a:bodyPr>
          <a:lstStyle/>
          <a:p>
            <a:pPr>
              <a:lnSpc>
                <a:spcPct val="120000"/>
              </a:lnSpc>
              <a:spcBef>
                <a:spcPts val="600"/>
              </a:spcBef>
            </a:pPr>
            <a:r>
              <a:rPr lang="en-US" dirty="0"/>
              <a:t>Quality of the data mapping </a:t>
            </a:r>
          </a:p>
          <a:p>
            <a:pPr lvl="1">
              <a:lnSpc>
                <a:spcPct val="120000"/>
              </a:lnSpc>
              <a:spcBef>
                <a:spcPts val="600"/>
              </a:spcBef>
            </a:pPr>
            <a:r>
              <a:rPr lang="en-US" dirty="0"/>
              <a:t>Variation in the vocabularies </a:t>
            </a:r>
          </a:p>
          <a:p>
            <a:pPr lvl="1">
              <a:lnSpc>
                <a:spcPct val="120000"/>
              </a:lnSpc>
              <a:spcBef>
                <a:spcPts val="600"/>
              </a:spcBef>
            </a:pPr>
            <a:r>
              <a:rPr lang="en-US" dirty="0"/>
              <a:t>Variation in the density of the population of data elements (Date of Birth or Race or ICD-10 code or SNOMED code </a:t>
            </a:r>
            <a:r>
              <a:rPr lang="en-US" dirty="0" err="1"/>
              <a:t>etc</a:t>
            </a:r>
            <a:r>
              <a:rPr lang="en-US" dirty="0"/>
              <a:t>)</a:t>
            </a:r>
          </a:p>
          <a:p>
            <a:pPr lvl="1">
              <a:lnSpc>
                <a:spcPct val="120000"/>
              </a:lnSpc>
              <a:spcBef>
                <a:spcPts val="600"/>
              </a:spcBef>
            </a:pPr>
            <a:r>
              <a:rPr lang="en-US" dirty="0"/>
              <a:t>Variation in the vocabularies used for different data elements at each site </a:t>
            </a:r>
          </a:p>
          <a:p>
            <a:pPr lvl="2">
              <a:lnSpc>
                <a:spcPct val="120000"/>
              </a:lnSpc>
              <a:spcBef>
                <a:spcPts val="600"/>
              </a:spcBef>
            </a:pPr>
            <a:endParaRPr lang="en-US" dirty="0"/>
          </a:p>
        </p:txBody>
      </p:sp>
      <p:sp>
        <p:nvSpPr>
          <p:cNvPr id="4" name="Rectangle 3">
            <a:extLst>
              <a:ext uri="{FF2B5EF4-FFF2-40B4-BE49-F238E27FC236}">
                <a16:creationId xmlns:a16="http://schemas.microsoft.com/office/drawing/2014/main" id="{3554EA56-F41B-4440-A69A-86CE3096B863}"/>
              </a:ext>
            </a:extLst>
          </p:cNvPr>
          <p:cNvSpPr/>
          <p:nvPr/>
        </p:nvSpPr>
        <p:spPr>
          <a:xfrm>
            <a:off x="6725538" y="1041884"/>
            <a:ext cx="1307926" cy="110799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EHR </a:t>
            </a:r>
          </a:p>
          <a:p>
            <a:pPr algn="ctr"/>
            <a:r>
              <a:rPr lang="en-US" sz="1200" b="1" dirty="0">
                <a:solidFill>
                  <a:schemeClr val="tx1"/>
                </a:solidFill>
              </a:rPr>
              <a:t>/ Data Warehouse at Site 1 </a:t>
            </a:r>
          </a:p>
        </p:txBody>
      </p:sp>
      <p:sp>
        <p:nvSpPr>
          <p:cNvPr id="5" name="Rectangle 4">
            <a:extLst>
              <a:ext uri="{FF2B5EF4-FFF2-40B4-BE49-F238E27FC236}">
                <a16:creationId xmlns:a16="http://schemas.microsoft.com/office/drawing/2014/main" id="{3D2BD48F-C888-9E49-A182-FAC5CCD4B0D0}"/>
              </a:ext>
            </a:extLst>
          </p:cNvPr>
          <p:cNvSpPr/>
          <p:nvPr/>
        </p:nvSpPr>
        <p:spPr>
          <a:xfrm>
            <a:off x="10326817" y="1996041"/>
            <a:ext cx="1307926" cy="110799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Data Mart</a:t>
            </a:r>
          </a:p>
        </p:txBody>
      </p:sp>
      <p:sp>
        <p:nvSpPr>
          <p:cNvPr id="6" name="Rectangle 5">
            <a:extLst>
              <a:ext uri="{FF2B5EF4-FFF2-40B4-BE49-F238E27FC236}">
                <a16:creationId xmlns:a16="http://schemas.microsoft.com/office/drawing/2014/main" id="{65B4AFAE-D66B-CF4C-9675-51E7102CEF0B}"/>
              </a:ext>
            </a:extLst>
          </p:cNvPr>
          <p:cNvSpPr/>
          <p:nvPr/>
        </p:nvSpPr>
        <p:spPr>
          <a:xfrm>
            <a:off x="6725538" y="2875002"/>
            <a:ext cx="1307926" cy="110799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EHR </a:t>
            </a:r>
          </a:p>
          <a:p>
            <a:pPr algn="ctr"/>
            <a:r>
              <a:rPr lang="en-US" sz="1200" b="1" dirty="0">
                <a:solidFill>
                  <a:schemeClr val="tx1"/>
                </a:solidFill>
              </a:rPr>
              <a:t>/ Data Warehouse at Site 2</a:t>
            </a:r>
          </a:p>
        </p:txBody>
      </p:sp>
      <p:cxnSp>
        <p:nvCxnSpPr>
          <p:cNvPr id="7" name="Elbow Connector 6">
            <a:extLst>
              <a:ext uri="{FF2B5EF4-FFF2-40B4-BE49-F238E27FC236}">
                <a16:creationId xmlns:a16="http://schemas.microsoft.com/office/drawing/2014/main" id="{09428993-2FEF-E04B-885A-FF16AD1FE41C}"/>
              </a:ext>
            </a:extLst>
          </p:cNvPr>
          <p:cNvCxnSpPr>
            <a:cxnSpLocks/>
            <a:stCxn id="4" idx="3"/>
            <a:endCxn id="5" idx="0"/>
          </p:cNvCxnSpPr>
          <p:nvPr/>
        </p:nvCxnSpPr>
        <p:spPr>
          <a:xfrm>
            <a:off x="8033464" y="1595882"/>
            <a:ext cx="2947316" cy="400159"/>
          </a:xfrm>
          <a:prstGeom prst="bent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a:extLst>
              <a:ext uri="{FF2B5EF4-FFF2-40B4-BE49-F238E27FC236}">
                <a16:creationId xmlns:a16="http://schemas.microsoft.com/office/drawing/2014/main" id="{A7CBCF6C-94BE-1B4E-A55E-D1D279163180}"/>
              </a:ext>
            </a:extLst>
          </p:cNvPr>
          <p:cNvCxnSpPr>
            <a:cxnSpLocks/>
            <a:stCxn id="5" idx="2"/>
            <a:endCxn id="6" idx="3"/>
          </p:cNvCxnSpPr>
          <p:nvPr/>
        </p:nvCxnSpPr>
        <p:spPr>
          <a:xfrm rot="5400000">
            <a:off x="9344640" y="1792860"/>
            <a:ext cx="324964" cy="2947316"/>
          </a:xfrm>
          <a:prstGeom prst="bent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ED5F42-7E59-D645-BD3C-9B841BF1F00E}"/>
              </a:ext>
            </a:extLst>
          </p:cNvPr>
          <p:cNvSpPr txBox="1"/>
          <p:nvPr/>
        </p:nvSpPr>
        <p:spPr>
          <a:xfrm>
            <a:off x="6298155" y="4536995"/>
            <a:ext cx="5750420" cy="1200329"/>
          </a:xfrm>
          <a:prstGeom prst="rect">
            <a:avLst/>
          </a:prstGeom>
          <a:noFill/>
        </p:spPr>
        <p:txBody>
          <a:bodyPr wrap="none" rtlCol="0">
            <a:spAutoFit/>
          </a:bodyPr>
          <a:lstStyle/>
          <a:p>
            <a:r>
              <a:rPr lang="en-US" u="sng" dirty="0"/>
              <a:t>No of Mappings Required to map source data to data mart</a:t>
            </a:r>
          </a:p>
          <a:p>
            <a:pPr marL="285750" indent="-285750">
              <a:buFont typeface="Arial" panose="020B0604020202020204" pitchFamily="34" charset="0"/>
              <a:buChar char="•"/>
            </a:pPr>
            <a:r>
              <a:rPr lang="en-US" dirty="0"/>
              <a:t>At least 1 per site contributing the data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Mapping work has to be replicated for each data source </a:t>
            </a:r>
          </a:p>
        </p:txBody>
      </p:sp>
      <p:sp>
        <p:nvSpPr>
          <p:cNvPr id="11" name="TextBox 10">
            <a:extLst>
              <a:ext uri="{FF2B5EF4-FFF2-40B4-BE49-F238E27FC236}">
                <a16:creationId xmlns:a16="http://schemas.microsoft.com/office/drawing/2014/main" id="{262CAC29-6D09-164E-980D-913CA0F7936B}"/>
              </a:ext>
            </a:extLst>
          </p:cNvPr>
          <p:cNvSpPr txBox="1"/>
          <p:nvPr/>
        </p:nvSpPr>
        <p:spPr>
          <a:xfrm>
            <a:off x="8319053" y="1086252"/>
            <a:ext cx="3392595" cy="369332"/>
          </a:xfrm>
          <a:prstGeom prst="rect">
            <a:avLst/>
          </a:prstGeom>
          <a:noFill/>
        </p:spPr>
        <p:txBody>
          <a:bodyPr wrap="none" rtlCol="0">
            <a:spAutoFit/>
          </a:bodyPr>
          <a:lstStyle/>
          <a:p>
            <a:r>
              <a:rPr lang="en-US" dirty="0"/>
              <a:t>Mapping from SITE 1 to Data Mart</a:t>
            </a:r>
          </a:p>
        </p:txBody>
      </p:sp>
      <p:sp>
        <p:nvSpPr>
          <p:cNvPr id="12" name="TextBox 11">
            <a:extLst>
              <a:ext uri="{FF2B5EF4-FFF2-40B4-BE49-F238E27FC236}">
                <a16:creationId xmlns:a16="http://schemas.microsoft.com/office/drawing/2014/main" id="{47299D2F-9F46-5241-9B43-40AA3BB88A11}"/>
              </a:ext>
            </a:extLst>
          </p:cNvPr>
          <p:cNvSpPr txBox="1"/>
          <p:nvPr/>
        </p:nvSpPr>
        <p:spPr>
          <a:xfrm>
            <a:off x="8288220" y="3569299"/>
            <a:ext cx="3392595" cy="369332"/>
          </a:xfrm>
          <a:prstGeom prst="rect">
            <a:avLst/>
          </a:prstGeom>
          <a:noFill/>
        </p:spPr>
        <p:txBody>
          <a:bodyPr wrap="none" rtlCol="0">
            <a:spAutoFit/>
          </a:bodyPr>
          <a:lstStyle/>
          <a:p>
            <a:r>
              <a:rPr lang="en-US" dirty="0"/>
              <a:t>Mapping from SITE 2 to Data Mart</a:t>
            </a:r>
          </a:p>
        </p:txBody>
      </p:sp>
    </p:spTree>
    <p:extLst>
      <p:ext uri="{BB962C8B-B14F-4D97-AF65-F5344CB8AC3E}">
        <p14:creationId xmlns:p14="http://schemas.microsoft.com/office/powerpoint/2010/main" val="1527094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Right Lower Logo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ight Lower Logo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Default Theme">
  <a:themeElements>
    <a:clrScheme name="LPHI">
      <a:dk1>
        <a:srgbClr val="212120"/>
      </a:dk1>
      <a:lt1>
        <a:srgbClr val="FFFFFE"/>
      </a:lt1>
      <a:dk2>
        <a:srgbClr val="00ADCA"/>
      </a:dk2>
      <a:lt2>
        <a:srgbClr val="00AC4E"/>
      </a:lt2>
      <a:accent1>
        <a:srgbClr val="00AC4E"/>
      </a:accent1>
      <a:accent2>
        <a:srgbClr val="00ADCA"/>
      </a:accent2>
      <a:accent3>
        <a:srgbClr val="99CC33"/>
      </a:accent3>
      <a:accent4>
        <a:srgbClr val="FFBE10"/>
      </a:accent4>
      <a:accent5>
        <a:srgbClr val="168258"/>
      </a:accent5>
      <a:accent6>
        <a:srgbClr val="212120"/>
      </a:accent6>
      <a:hlink>
        <a:srgbClr val="00ADCA"/>
      </a:hlink>
      <a:folHlink>
        <a:srgbClr val="00AC38"/>
      </a:folHlink>
    </a:clrScheme>
    <a:fontScheme name="LPHI">
      <a:majorFont>
        <a:latin typeface="Ubuntu"/>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PHI_PPT_TemplateFile [Read-Only]" id="{1342CE52-21EB-4EF5-891D-66B97E43B9E3}" vid="{AE04DADD-81F5-4AA2-AF11-D500E098ABC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EA0B6AE90586B498E372650283B599F" ma:contentTypeVersion="15" ma:contentTypeDescription="Create a new document." ma:contentTypeScope="" ma:versionID="f994907f89457e6807e9108f5de8ac44">
  <xsd:schema xmlns:xsd="http://www.w3.org/2001/XMLSchema" xmlns:xs="http://www.w3.org/2001/XMLSchema" xmlns:p="http://schemas.microsoft.com/office/2006/metadata/properties" xmlns:ns1="http://schemas.microsoft.com/sharepoint/v3" xmlns:ns3="31912ff1-91bb-455a-93f4-4eefbe4b45dc" xmlns:ns4="83c27556-a946-441b-8e49-22dc5d76f230" targetNamespace="http://schemas.microsoft.com/office/2006/metadata/properties" ma:root="true" ma:fieldsID="f56c649683f97d5b7a7f7a632df42b95" ns1:_="" ns3:_="" ns4:_="">
    <xsd:import namespace="http://schemas.microsoft.com/sharepoint/v3"/>
    <xsd:import namespace="31912ff1-91bb-455a-93f4-4eefbe4b45dc"/>
    <xsd:import namespace="83c27556-a946-441b-8e49-22dc5d76f23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912ff1-91bb-455a-93f4-4eefbe4b45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c27556-a946-441b-8e49-22dc5d76f23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B2037C1-F425-4274-9C80-7DF8A1FBBAA7}">
  <ds:schemaRefs>
    <ds:schemaRef ds:uri="http://schemas.microsoft.com/sharepoint/v3/contenttype/forms"/>
  </ds:schemaRefs>
</ds:datastoreItem>
</file>

<file path=customXml/itemProps2.xml><?xml version="1.0" encoding="utf-8"?>
<ds:datastoreItem xmlns:ds="http://schemas.openxmlformats.org/officeDocument/2006/customXml" ds:itemID="{33B6888C-D6E2-4459-8E6B-C3BD980B42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1912ff1-91bb-455a-93f4-4eefbe4b45dc"/>
    <ds:schemaRef ds:uri="83c27556-a946-441b-8e49-22dc5d76f2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2542A4-30FB-4249-8709-C3EA460485EC}">
  <ds:schemaRefs>
    <ds:schemaRef ds:uri="http://purl.org/dc/terms/"/>
    <ds:schemaRef ds:uri="http://www.w3.org/XML/1998/namespace"/>
    <ds:schemaRef ds:uri="http://schemas.microsoft.com/office/2006/metadata/properties"/>
    <ds:schemaRef ds:uri="31912ff1-91bb-455a-93f4-4eefbe4b45dc"/>
    <ds:schemaRef ds:uri="http://schemas.microsoft.com/office/infopath/2007/PartnerControls"/>
    <ds:schemaRef ds:uri="http://purl.org/dc/dcmitype/"/>
    <ds:schemaRef ds:uri="http://purl.org/dc/elements/1.1/"/>
    <ds:schemaRef ds:uri="http://schemas.microsoft.com/office/2006/documentManagement/types"/>
    <ds:schemaRef ds:uri="http://schemas.microsoft.com/sharepoint/v3"/>
    <ds:schemaRef ds:uri="http://schemas.openxmlformats.org/package/2006/metadata/core-properties"/>
    <ds:schemaRef ds:uri="83c27556-a946-441b-8e49-22dc5d76f230"/>
  </ds:schemaRefs>
</ds:datastoreItem>
</file>

<file path=docProps/app.xml><?xml version="1.0" encoding="utf-8"?>
<Properties xmlns="http://schemas.openxmlformats.org/officeDocument/2006/extended-properties" xmlns:vt="http://schemas.openxmlformats.org/officeDocument/2006/docPropsVTypes">
  <TotalTime>112267</TotalTime>
  <Words>2749</Words>
  <Application>Microsoft Office PowerPoint</Application>
  <PresentationFormat>Widescreen</PresentationFormat>
  <Paragraphs>302</Paragraphs>
  <Slides>21</Slides>
  <Notes>15</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21</vt:i4>
      </vt:variant>
    </vt:vector>
  </HeadingPairs>
  <TitlesOfParts>
    <vt:vector size="38" baseType="lpstr">
      <vt:lpstr>Arial</vt:lpstr>
      <vt:lpstr>Calibri</vt:lpstr>
      <vt:lpstr>Calibri Light</vt:lpstr>
      <vt:lpstr>Century Gothic</vt:lpstr>
      <vt:lpstr>Courier New</vt:lpstr>
      <vt:lpstr>Gotham Rounded Book</vt:lpstr>
      <vt:lpstr>Gotham Rounded Medium</vt:lpstr>
      <vt:lpstr>Myriad Web Pro</vt:lpstr>
      <vt:lpstr>Ubuntu</vt:lpstr>
      <vt:lpstr>Wingdings</vt:lpstr>
      <vt:lpstr>Wingdings 2</vt:lpstr>
      <vt:lpstr>Office Theme</vt:lpstr>
      <vt:lpstr>Custom Design</vt:lpstr>
      <vt:lpstr>1_Right Lower Logo Only</vt:lpstr>
      <vt:lpstr>Right Lower Logo Only</vt:lpstr>
      <vt:lpstr>NCEH_ATSDR_combined</vt:lpstr>
      <vt:lpstr>Default Theme</vt:lpstr>
      <vt:lpstr>PowerPoint Presentation</vt:lpstr>
      <vt:lpstr>PowerPoint Presentation</vt:lpstr>
      <vt:lpstr>Research Content IG Discussion Summary </vt:lpstr>
      <vt:lpstr>Feedback from PCORnet Team … </vt:lpstr>
      <vt:lpstr>Feedback from PCORnet Team …</vt:lpstr>
      <vt:lpstr>Use Case 1 – Abstract Model </vt:lpstr>
      <vt:lpstr>Use Case 1 – Abstract Model Cont’d </vt:lpstr>
      <vt:lpstr>Current Data Pipeline Issues</vt:lpstr>
      <vt:lpstr>Current Data Pipeline Issues</vt:lpstr>
      <vt:lpstr>Regulatory Landscape (21st Century Cures)</vt:lpstr>
      <vt:lpstr>Using FHIR to extract data, transform and load</vt:lpstr>
      <vt:lpstr>Using FHIR Resources for Research ETL </vt:lpstr>
      <vt:lpstr>Addressing specific Issues Identified by PCORnet </vt:lpstr>
      <vt:lpstr>Addressing specific Issues Identified by PCORnet Cont’d</vt:lpstr>
      <vt:lpstr>Addressing specific Issues Identified by PCORnet Cont’d</vt:lpstr>
      <vt:lpstr>Addressing specific Issues Identified by PCORnet Cont’d</vt:lpstr>
      <vt:lpstr>Addressing specific Issues Identified by PCORnet Cont’d</vt:lpstr>
      <vt:lpstr>Addressing specific Issues Identified by PCORnet Cont’d</vt:lpstr>
      <vt:lpstr>Next Steps</vt:lpstr>
      <vt:lpstr>Contacts</vt:lpstr>
      <vt:lpstr>Resources/Useful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Michaels, Maria (CDC/DDPHSS/CSELS/OD)</dc:creator>
  <cp:lastModifiedBy>Becky Angeles</cp:lastModifiedBy>
  <cp:revision>223</cp:revision>
  <dcterms:created xsi:type="dcterms:W3CDTF">2019-11-04T17:18:41Z</dcterms:created>
  <dcterms:modified xsi:type="dcterms:W3CDTF">2021-06-17T17:42:55Z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0x0101007EA0B6AE90586B498E372650283B599F</vt:lpwstr>
  </property>
  <property fmtid="{D5CDD505-2E9C-101B-9397-08002B2CF9AE}" pid="3" name="MSIP_Label_7b94a7b8-f06c-4dfe-bdcc-9b548fd58c31_Enabled">
    <vt:lpwstr>True</vt:lpwstr>
  </property>
  <property fmtid="{D5CDD505-2E9C-101B-9397-08002B2CF9AE}" pid="4" name="MSIP_Label_7b94a7b8-f06c-4dfe-bdcc-9b548fd58c31_SiteId">
    <vt:lpwstr>9ce70869-60db-44fd-abe8-d2767077fc8f</vt:lpwstr>
  </property>
  <property fmtid="{D5CDD505-2E9C-101B-9397-08002B2CF9AE}" pid="5" name="MSIP_Label_7b94a7b8-f06c-4dfe-bdcc-9b548fd58c31_Owner">
    <vt:lpwstr>pdz1@cdc.gov</vt:lpwstr>
  </property>
  <property fmtid="{D5CDD505-2E9C-101B-9397-08002B2CF9AE}" pid="6" name="MSIP_Label_7b94a7b8-f06c-4dfe-bdcc-9b548fd58c31_SetDate">
    <vt:lpwstr>2020-07-21T15:28:38.4084376Z</vt:lpwstr>
  </property>
  <property fmtid="{D5CDD505-2E9C-101B-9397-08002B2CF9AE}" pid="7" name="MSIP_Label_7b94a7b8-f06c-4dfe-bdcc-9b548fd58c31_Name">
    <vt:lpwstr>General</vt:lpwstr>
  </property>
  <property fmtid="{D5CDD505-2E9C-101B-9397-08002B2CF9AE}" pid="8" name="MSIP_Label_7b94a7b8-f06c-4dfe-bdcc-9b548fd58c31_Application">
    <vt:lpwstr>Microsoft Azure Information Protection</vt:lpwstr>
  </property>
  <property fmtid="{D5CDD505-2E9C-101B-9397-08002B2CF9AE}" pid="9" name="MSIP_Label_7b94a7b8-f06c-4dfe-bdcc-9b548fd58c31_ActionId">
    <vt:lpwstr>242c5a70-a0f0-49e9-878c-45a3360026ad</vt:lpwstr>
  </property>
  <property fmtid="{D5CDD505-2E9C-101B-9397-08002B2CF9AE}" pid="10" name="MSIP_Label_7b94a7b8-f06c-4dfe-bdcc-9b548fd58c31_Extended_MSFT_Method">
    <vt:lpwstr>Manual</vt:lpwstr>
  </property>
  <property fmtid="{D5CDD505-2E9C-101B-9397-08002B2CF9AE}" pid="11" name="Sensitivity">
    <vt:lpwstr>General</vt:lpwstr>
  </property>
</Properties>
</file>