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4" r:id="rId1"/>
  </p:sldMasterIdLst>
  <p:notesMasterIdLst>
    <p:notesMasterId r:id="rId34"/>
  </p:notesMasterIdLst>
  <p:sldIdLst>
    <p:sldId id="303" r:id="rId2"/>
    <p:sldId id="284" r:id="rId3"/>
    <p:sldId id="1047" r:id="rId4"/>
    <p:sldId id="1048" r:id="rId5"/>
    <p:sldId id="379" r:id="rId6"/>
    <p:sldId id="369" r:id="rId7"/>
    <p:sldId id="370" r:id="rId8"/>
    <p:sldId id="371" r:id="rId9"/>
    <p:sldId id="378" r:id="rId10"/>
    <p:sldId id="376" r:id="rId11"/>
    <p:sldId id="373" r:id="rId12"/>
    <p:sldId id="380" r:id="rId13"/>
    <p:sldId id="375" r:id="rId14"/>
    <p:sldId id="377" r:id="rId15"/>
    <p:sldId id="372" r:id="rId16"/>
    <p:sldId id="381" r:id="rId17"/>
    <p:sldId id="374" r:id="rId18"/>
    <p:sldId id="382" r:id="rId19"/>
    <p:sldId id="383" r:id="rId20"/>
    <p:sldId id="384" r:id="rId21"/>
    <p:sldId id="385" r:id="rId22"/>
    <p:sldId id="386" r:id="rId23"/>
    <p:sldId id="387" r:id="rId24"/>
    <p:sldId id="388" r:id="rId25"/>
    <p:sldId id="390" r:id="rId26"/>
    <p:sldId id="391" r:id="rId27"/>
    <p:sldId id="389" r:id="rId28"/>
    <p:sldId id="340" r:id="rId29"/>
    <p:sldId id="352" r:id="rId30"/>
    <p:sldId id="329" r:id="rId31"/>
    <p:sldId id="1046" r:id="rId32"/>
    <p:sldId id="331"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Angeles" initials="BA" lastIdx="22" clrIdx="0">
    <p:extLst>
      <p:ext uri="{19B8F6BF-5375-455C-9EA6-DF929625EA0E}">
        <p15:presenceInfo xmlns:p15="http://schemas.microsoft.com/office/powerpoint/2012/main" userId="2495d70db3445b8d" providerId="Windows Live"/>
      </p:ext>
    </p:extLst>
  </p:cmAuthor>
  <p:cmAuthor id="2" name="Norton, Jenna (NIH/NIDDK) [C]" initials="NJ([" lastIdx="5" clrIdx="1">
    <p:extLst>
      <p:ext uri="{19B8F6BF-5375-455C-9EA6-DF929625EA0E}">
        <p15:presenceInfo xmlns:p15="http://schemas.microsoft.com/office/powerpoint/2012/main" userId="S::nortonjm@nih.gov::39588baf-b5f3-494b-a01a-be58ba31e51a" providerId="AD"/>
      </p:ext>
    </p:extLst>
  </p:cmAuthor>
  <p:cmAuthor id="3" name="Gugerty, Brian (CDC/DDPHSS/NCHS/DHCS)" initials="GB(" lastIdx="1" clrIdx="2">
    <p:extLst>
      <p:ext uri="{19B8F6BF-5375-455C-9EA6-DF929625EA0E}">
        <p15:presenceInfo xmlns:p15="http://schemas.microsoft.com/office/powerpoint/2012/main" userId="S::vaz6@cdc.gov::dbaf3640-d3ef-4cdf-9188-59ff4b8cafa7" providerId="AD"/>
      </p:ext>
    </p:extLst>
  </p:cmAuthor>
  <p:cmAuthor id="4" name=" " initials="" lastIdx="5" clrIdx="3">
    <p:extLst>
      <p:ext uri="{19B8F6BF-5375-455C-9EA6-DF929625EA0E}">
        <p15:presenceInfo xmlns:p15="http://schemas.microsoft.com/office/powerpoint/2012/main" userId="3c7b92512a17b7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7E0"/>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60" autoAdjust="0"/>
    <p:restoredTop sz="95498" autoAdjust="0"/>
  </p:normalViewPr>
  <p:slideViewPr>
    <p:cSldViewPr>
      <p:cViewPr varScale="1">
        <p:scale>
          <a:sx n="75" d="100"/>
          <a:sy n="75" d="100"/>
        </p:scale>
        <p:origin x="191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0CF95-AD0F-41F1-B69E-82FE626831F4}" type="datetimeFigureOut">
              <a:rPr lang="en-US" smtClean="0"/>
              <a:t>6/17/2020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1C4AD-94D7-443E-B114-F0C84C8F8D87}" type="slidenum">
              <a:rPr lang="en-US" smtClean="0"/>
              <a:t>‹#›</a:t>
            </a:fld>
            <a:endParaRPr lang="en-US" dirty="0"/>
          </a:p>
        </p:txBody>
      </p:sp>
    </p:spTree>
    <p:extLst>
      <p:ext uri="{BB962C8B-B14F-4D97-AF65-F5344CB8AC3E}">
        <p14:creationId xmlns:p14="http://schemas.microsoft.com/office/powerpoint/2010/main" val="145848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FF1C4AD-94D7-443E-B114-F0C84C8F8D87}" type="slidenum">
              <a:rPr lang="en-US" smtClean="0"/>
              <a:t>29</a:t>
            </a:fld>
            <a:endParaRPr lang="en-US" dirty="0"/>
          </a:p>
        </p:txBody>
      </p:sp>
    </p:spTree>
    <p:extLst>
      <p:ext uri="{BB962C8B-B14F-4D97-AF65-F5344CB8AC3E}">
        <p14:creationId xmlns:p14="http://schemas.microsoft.com/office/powerpoint/2010/main" val="30325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a:xfrm>
            <a:off x="457200" y="457200"/>
            <a:ext cx="8229600" cy="533400"/>
          </a:xfrm>
        </p:spPr>
        <p:txBody>
          <a:bodyPr/>
          <a:lstStyle>
            <a:lvl1pPr>
              <a:defRPr sz="3200" baseline="0"/>
            </a:lvl1pPr>
          </a:lstStyle>
          <a:p>
            <a:r>
              <a:rPr lang="en-US" dirty="0"/>
              <a:t>Click to edit Master title style</a:t>
            </a:r>
          </a:p>
        </p:txBody>
      </p:sp>
    </p:spTree>
    <p:extLst>
      <p:ext uri="{BB962C8B-B14F-4D97-AF65-F5344CB8AC3E}">
        <p14:creationId xmlns:p14="http://schemas.microsoft.com/office/powerpoint/2010/main" val="5236210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2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 name="T21" fmla="*/ 0 w 5257800"/>
              <a:gd name="T22" fmla="*/ 0 h 4114800"/>
              <a:gd name="T23" fmla="*/ 5257800 w 5257800"/>
              <a:gd name="T24" fmla="*/ 4114800 h 41148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pPr defTabSz="457200"/>
            <a:endParaRPr lang="en-US" dirty="0">
              <a:solidFill>
                <a:prstClr val="black"/>
              </a:solidFill>
              <a:latin typeface="Constantia"/>
            </a:endParaRPr>
          </a:p>
        </p:txBody>
      </p:sp>
      <p:sp>
        <p:nvSpPr>
          <p:cNvPr id="6" name="Right Triangle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dirty="0">
              <a:solidFill>
                <a:srgbClr val="FFFFFF"/>
              </a:solidFill>
              <a:latin typeface="Constantia" pitchFamily="18"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457200">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Drag picture to placeholder or click icon to add</a:t>
            </a:r>
          </a:p>
        </p:txBody>
      </p:sp>
      <p:sp>
        <p:nvSpPr>
          <p:cNvPr id="9" name="Date Placeholder 4"/>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10" name="Footer Placeholder 5"/>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12" name="Picture 9" descr="ESAC Inc Logo_July_2010"/>
          <p:cNvPicPr>
            <a:picLocks noChangeAspect="1" noChangeArrowheads="1"/>
          </p:cNvPicPr>
          <p:nvPr/>
        </p:nvPicPr>
        <p:blipFill>
          <a:blip r:embed="rId2" cstate="print"/>
          <a:srcRect/>
          <a:stretch>
            <a:fillRect/>
          </a:stretch>
        </p:blipFill>
        <p:spPr bwMode="auto">
          <a:xfrm>
            <a:off x="7086600" y="6096000"/>
            <a:ext cx="1663700" cy="619125"/>
          </a:xfrm>
          <a:prstGeom prst="rect">
            <a:avLst/>
          </a:prstGeom>
          <a:noFill/>
          <a:ln w="9525">
            <a:noFill/>
            <a:miter lim="800000"/>
            <a:headEnd/>
            <a:tailEnd/>
          </a:ln>
        </p:spPr>
      </p:pic>
    </p:spTree>
    <p:extLst>
      <p:ext uri="{BB962C8B-B14F-4D97-AF65-F5344CB8AC3E}">
        <p14:creationId xmlns:p14="http://schemas.microsoft.com/office/powerpoint/2010/main" val="155992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639103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5"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6"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3682796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icture with Caption">
    <p:spTree>
      <p:nvGrpSpPr>
        <p:cNvPr id="1" name=""/>
        <p:cNvGrpSpPr/>
        <p:nvPr/>
      </p:nvGrpSpPr>
      <p:grpSpPr>
        <a:xfrm>
          <a:off x="0" y="0"/>
          <a:ext cx="0" cy="0"/>
          <a:chOff x="0" y="0"/>
          <a:chExt cx="0" cy="0"/>
        </a:xfrm>
      </p:grpSpPr>
      <p:sp>
        <p:nvSpPr>
          <p:cNvPr id="6" name="Right Triangle 14"/>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defTabSz="457200"/>
            <a:endParaRPr lang="en-US" dirty="0">
              <a:solidFill>
                <a:srgbClr val="FFFFFF"/>
              </a:solidFill>
              <a:latin typeface="Constantia" pitchFamily="18" charset="0"/>
            </a:endParaRPr>
          </a:p>
        </p:txBody>
      </p:sp>
    </p:spTree>
    <p:extLst>
      <p:ext uri="{BB962C8B-B14F-4D97-AF65-F5344CB8AC3E}">
        <p14:creationId xmlns:p14="http://schemas.microsoft.com/office/powerpoint/2010/main" val="85295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25998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6" name="Footer Placeholder 4"/>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5"/>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513778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sz="3200" baseline="0"/>
            </a:lvl1pPr>
          </a:lstStyle>
          <a:p>
            <a:r>
              <a:rPr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415666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lvl1pPr>
              <a:defRPr sz="3200" baseline="0"/>
            </a:lvl1pPr>
          </a:lstStyle>
          <a:p>
            <a:r>
              <a:rPr lang="en-US" dirty="0"/>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8"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9"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149750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4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94781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3"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4"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29036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4"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5"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pic>
        <p:nvPicPr>
          <p:cNvPr id="6" name="Picture 9" descr="ESAC Inc Logo_July_2010"/>
          <p:cNvPicPr>
            <a:picLocks noChangeAspect="1" noChangeArrowheads="1"/>
          </p:cNvPicPr>
          <p:nvPr/>
        </p:nvPicPr>
        <p:blipFill>
          <a:blip r:embed="rId2" cstate="print"/>
          <a:srcRect/>
          <a:stretch>
            <a:fillRect/>
          </a:stretch>
        </p:blipFill>
        <p:spPr bwMode="auto">
          <a:xfrm>
            <a:off x="7086600" y="6096000"/>
            <a:ext cx="1663700" cy="619125"/>
          </a:xfrm>
          <a:prstGeom prst="rect">
            <a:avLst/>
          </a:prstGeom>
          <a:noFill/>
          <a:ln w="9525">
            <a:noFill/>
            <a:miter lim="800000"/>
            <a:headEnd/>
            <a:tailEnd/>
          </a:ln>
        </p:spPr>
      </p:pic>
    </p:spTree>
    <p:extLst>
      <p:ext uri="{BB962C8B-B14F-4D97-AF65-F5344CB8AC3E}">
        <p14:creationId xmlns:p14="http://schemas.microsoft.com/office/powerpoint/2010/main" val="52687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Arial" pitchFamily="34" charset="0"/>
                <a:ea typeface="+mj-ea"/>
                <a:cs typeface="Arial" pitchFamily="34" charset="0"/>
              </a:defRPr>
            </a:lvl1pPr>
          </a:lstStyle>
          <a:p>
            <a:r>
              <a:rPr lang="en-US"/>
              <a:t>Click to edit Master title style</a:t>
            </a:r>
            <a:endParaRPr lang="en-US" dirty="0"/>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fld id="{B0F76EF8-0209-C949-9DAA-A21557B1487A}" type="datetimeFigureOut">
              <a:rPr lang="en-US" smtClean="0">
                <a:latin typeface="Constantia"/>
              </a:rPr>
              <a:pPr/>
              <a:t>6/17/2020</a:t>
            </a:fld>
            <a:endParaRPr lang="en-US" dirty="0">
              <a:latin typeface="Constantia"/>
            </a:endParaRPr>
          </a:p>
        </p:txBody>
      </p:sp>
      <p:sp>
        <p:nvSpPr>
          <p:cNvPr id="6" name="Footer Placeholder 21"/>
          <p:cNvSpPr>
            <a:spLocks noGrp="1"/>
          </p:cNvSpPr>
          <p:nvPr>
            <p:ph type="ftr" sz="quarter" idx="11"/>
          </p:nvPr>
        </p:nvSpPr>
        <p:spPr/>
        <p:txBody>
          <a:bodyPr/>
          <a:lstStyle>
            <a:lvl1pPr>
              <a:defRPr/>
            </a:lvl1pPr>
          </a:lstStyle>
          <a:p>
            <a:endParaRPr lang="en-US" dirty="0">
              <a:solidFill>
                <a:srgbClr val="2F5897">
                  <a:shade val="90000"/>
                </a:srgbClr>
              </a:solidFill>
            </a:endParaRPr>
          </a:p>
        </p:txBody>
      </p:sp>
      <p:sp>
        <p:nvSpPr>
          <p:cNvPr id="7" name="Slide Number Placeholder 17"/>
          <p:cNvSpPr>
            <a:spLocks noGrp="1"/>
          </p:cNvSpPr>
          <p:nvPr>
            <p:ph type="sldNum" sz="quarter" idx="12"/>
          </p:nvPr>
        </p:nvSpPr>
        <p:spPr/>
        <p:txBody>
          <a:bodyPr/>
          <a:lstStyle>
            <a:lvl1pPr>
              <a:defRPr/>
            </a:lvl1pPr>
          </a:lstStyle>
          <a:p>
            <a:fld id="{1A984B47-0E05-734E-BA01-58F1CC94543B}" type="slidenum">
              <a:rPr lang="en-US" smtClean="0">
                <a:latin typeface="Constantia"/>
              </a:rPr>
              <a:pPr/>
              <a:t>‹#›</a:t>
            </a:fld>
            <a:endParaRPr lang="en-US" dirty="0">
              <a:latin typeface="Constantia"/>
            </a:endParaRPr>
          </a:p>
        </p:txBody>
      </p:sp>
    </p:spTree>
    <p:extLst>
      <p:ext uri="{BB962C8B-B14F-4D97-AF65-F5344CB8AC3E}">
        <p14:creationId xmlns:p14="http://schemas.microsoft.com/office/powerpoint/2010/main" val="92709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457200"/>
            <a:ext cx="8229600" cy="53339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dirty="0"/>
              <a:t>Click to edit Master title style</a:t>
            </a:r>
          </a:p>
        </p:txBody>
      </p:sp>
      <p:sp>
        <p:nvSpPr>
          <p:cNvPr id="1029" name="Text Placeholder 29"/>
          <p:cNvSpPr>
            <a:spLocks noGrp="1"/>
          </p:cNvSpPr>
          <p:nvPr>
            <p:ph type="body" idx="1"/>
          </p:nvPr>
        </p:nvSpPr>
        <p:spPr bwMode="auto">
          <a:xfrm>
            <a:off x="457200" y="1295400"/>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B0F76EF8-0209-C949-9DAA-A21557B1487A}" type="datetimeFigureOut">
              <a:rPr lang="en-US" smtClean="0">
                <a:latin typeface="Constantia"/>
              </a:rPr>
              <a:pPr defTabSz="457200"/>
              <a:t>6/17/2020</a:t>
            </a:fld>
            <a:endParaRPr lang="en-US" dirty="0">
              <a:latin typeface="Constantia"/>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ea typeface="ＭＳ Ｐゴシック" pitchFamily="34" charset="-128"/>
                <a:cs typeface="+mn-cs"/>
              </a:defRPr>
            </a:lvl1pPr>
          </a:lstStyle>
          <a:p>
            <a:pPr defTabSz="457200"/>
            <a:endParaRPr lang="en-US" dirty="0">
              <a:solidFill>
                <a:srgbClr val="2F5897">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2C5490"/>
                </a:solidFill>
              </a:defRPr>
            </a:lvl1pPr>
          </a:lstStyle>
          <a:p>
            <a:pPr defTabSz="457200"/>
            <a:fld id="{1A984B47-0E05-734E-BA01-58F1CC94543B}" type="slidenum">
              <a:rPr lang="en-US" smtClean="0">
                <a:latin typeface="Constantia"/>
              </a:rPr>
              <a:pPr defTabSz="457200"/>
              <a:t>‹#›</a:t>
            </a:fld>
            <a:endParaRPr lang="en-US" dirty="0">
              <a:latin typeface="Constantia"/>
            </a:endParaRPr>
          </a:p>
        </p:txBody>
      </p:sp>
      <p:cxnSp>
        <p:nvCxnSpPr>
          <p:cNvPr id="1034" name="Straight Connector 3"/>
          <p:cNvCxnSpPr>
            <a:cxnSpLocks noChangeShapeType="1"/>
          </p:cNvCxnSpPr>
          <p:nvPr/>
        </p:nvCxnSpPr>
        <p:spPr bwMode="auto">
          <a:xfrm>
            <a:off x="152400" y="1066800"/>
            <a:ext cx="8839200" cy="0"/>
          </a:xfrm>
          <a:prstGeom prst="line">
            <a:avLst/>
          </a:prstGeom>
          <a:noFill/>
          <a:ln w="38100" cap="rnd">
            <a:solidFill>
              <a:schemeClr val="accent2"/>
            </a:solidFill>
            <a:round/>
            <a:headEnd/>
            <a:tailEnd/>
          </a:ln>
          <a:effectLst>
            <a:outerShdw dist="38100" dir="5400000" algn="t" rotWithShape="0">
              <a:srgbClr val="808080">
                <a:alpha val="39998"/>
              </a:srgbClr>
            </a:outerShdw>
          </a:effectLst>
        </p:spPr>
      </p:cxnSp>
    </p:spTree>
    <p:extLst>
      <p:ext uri="{BB962C8B-B14F-4D97-AF65-F5344CB8AC3E}">
        <p14:creationId xmlns:p14="http://schemas.microsoft.com/office/powerpoint/2010/main" val="31577685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rtl="0" eaLnBrk="1" fontAlgn="base" hangingPunct="1">
        <a:spcBef>
          <a:spcPct val="0"/>
        </a:spcBef>
        <a:spcAft>
          <a:spcPct val="0"/>
        </a:spcAft>
        <a:defRPr sz="3200" kern="1200" baseline="0">
          <a:solidFill>
            <a:schemeClr val="tx2"/>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5000">
          <a:solidFill>
            <a:schemeClr val="tx2"/>
          </a:solidFill>
          <a:latin typeface="Arial" charset="0"/>
          <a:ea typeface="ＭＳ Ｐゴシック" charset="0"/>
          <a:cs typeface="Arial" charset="0"/>
        </a:defRPr>
      </a:lvl2pPr>
      <a:lvl3pPr algn="l" rtl="0" eaLnBrk="1" fontAlgn="base" hangingPunct="1">
        <a:spcBef>
          <a:spcPct val="0"/>
        </a:spcBef>
        <a:spcAft>
          <a:spcPct val="0"/>
        </a:spcAft>
        <a:defRPr sz="5000">
          <a:solidFill>
            <a:schemeClr val="tx2"/>
          </a:solidFill>
          <a:latin typeface="Arial" charset="0"/>
          <a:ea typeface="ＭＳ Ｐゴシック" charset="0"/>
          <a:cs typeface="Arial" charset="0"/>
        </a:defRPr>
      </a:lvl3pPr>
      <a:lvl4pPr algn="l" rtl="0" eaLnBrk="1" fontAlgn="base" hangingPunct="1">
        <a:spcBef>
          <a:spcPct val="0"/>
        </a:spcBef>
        <a:spcAft>
          <a:spcPct val="0"/>
        </a:spcAft>
        <a:defRPr sz="5000">
          <a:solidFill>
            <a:schemeClr val="tx2"/>
          </a:solidFill>
          <a:latin typeface="Arial" charset="0"/>
          <a:ea typeface="ＭＳ Ｐゴシック" charset="0"/>
          <a:cs typeface="Arial" charset="0"/>
        </a:defRPr>
      </a:lvl4pPr>
      <a:lvl5pPr algn="l" rtl="0" eaLnBrk="1" fontAlgn="base" hangingPunct="1">
        <a:spcBef>
          <a:spcPct val="0"/>
        </a:spcBef>
        <a:spcAft>
          <a:spcPct val="0"/>
        </a:spcAft>
        <a:defRPr sz="5000">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5000">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5000">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5000">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5000">
          <a:solidFill>
            <a:schemeClr val="tx2"/>
          </a:solidFill>
          <a:latin typeface="Arial" charset="0"/>
          <a:ea typeface="ＭＳ Ｐゴシック" charset="0"/>
          <a:cs typeface="Arial" charset="0"/>
        </a:defRPr>
      </a:lvl9pPr>
    </p:titleStyle>
    <p:bodyStyle>
      <a:lvl1pPr marL="273050" indent="-273050" algn="l" rtl="0" eaLnBrk="1" fontAlgn="base" hangingPunct="1">
        <a:spcBef>
          <a:spcPct val="20000"/>
        </a:spcBef>
        <a:spcAft>
          <a:spcPct val="0"/>
        </a:spcAft>
        <a:buClr>
          <a:srgbClr val="E68422"/>
        </a:buClr>
        <a:buSzPct val="95000"/>
        <a:buFont typeface="Wingdings 2" pitchFamily="18" charset="2"/>
        <a:buChar char=""/>
        <a:defRPr sz="2600" kern="1200">
          <a:solidFill>
            <a:schemeClr val="tx1"/>
          </a:solidFill>
          <a:latin typeface="Arial" pitchFamily="34" charset="0"/>
          <a:ea typeface="ＭＳ Ｐゴシック" charset="0"/>
          <a:cs typeface="Arial" pitchFamily="34" charset="0"/>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Arial" pitchFamily="34" charset="0"/>
          <a:ea typeface="Arial" charset="0"/>
          <a:cs typeface="Arial" pitchFamily="34" charset="0"/>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Arial" pitchFamily="34" charset="0"/>
          <a:ea typeface="Arial" charset="0"/>
          <a:cs typeface="Arial" pitchFamily="34" charset="0"/>
        </a:defRPr>
      </a:lvl3pPr>
      <a:lvl4pPr marL="1187450" indent="-209550" algn="l" rtl="0" eaLnBrk="1" fontAlgn="base" hangingPunct="1">
        <a:spcBef>
          <a:spcPct val="20000"/>
        </a:spcBef>
        <a:spcAft>
          <a:spcPct val="0"/>
        </a:spcAft>
        <a:buClr>
          <a:srgbClr val="E68422"/>
        </a:buClr>
        <a:buSzPct val="65000"/>
        <a:buFont typeface="Wingdings 2" pitchFamily="18" charset="2"/>
        <a:buChar char=""/>
        <a:defRPr sz="2000" kern="1200">
          <a:solidFill>
            <a:schemeClr val="tx1"/>
          </a:solidFill>
          <a:latin typeface="Arial" pitchFamily="34" charset="0"/>
          <a:ea typeface="Arial" charset="0"/>
          <a:cs typeface="Arial" pitchFamily="34" charset="0"/>
        </a:defRPr>
      </a:lvl4pPr>
      <a:lvl5pPr marL="1462088" indent="-209550" algn="l" rtl="0" eaLnBrk="1" fontAlgn="base" hangingPunct="1">
        <a:spcBef>
          <a:spcPct val="20000"/>
        </a:spcBef>
        <a:spcAft>
          <a:spcPct val="0"/>
        </a:spcAft>
        <a:buClr>
          <a:srgbClr val="846648"/>
        </a:buClr>
        <a:buSzPct val="65000"/>
        <a:buFont typeface="Wingdings 2" pitchFamily="18" charset="2"/>
        <a:buChar char=""/>
        <a:defRPr sz="2000" kern="1200">
          <a:solidFill>
            <a:schemeClr val="tx1"/>
          </a:solidFill>
          <a:latin typeface="Arial" pitchFamily="34" charset="0"/>
          <a:ea typeface="Arial" charset="0"/>
          <a:cs typeface="Arial"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hcvguidelines.org/treatment-naive/simplified-treatment"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carradora.atlassian.net/wiki/spaces/MedMorph/pages/381780019/Use+Case+Work+Groups"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mailto:vaz6@cdc.gov" TargetMode="External"/><Relationship Id="rId13" Type="http://schemas.openxmlformats.org/officeDocument/2006/relationships/hyperlink" Target="mailto:becky.angeles@carradora.com" TargetMode="External"/><Relationship Id="rId18" Type="http://schemas.openxmlformats.org/officeDocument/2006/relationships/hyperlink" Target="mailto:nagesh.bashyam@drajer.com" TargetMode="External"/><Relationship Id="rId3" Type="http://schemas.openxmlformats.org/officeDocument/2006/relationships/hyperlink" Target="mailto:wfb6@cdc.gov" TargetMode="External"/><Relationship Id="rId7" Type="http://schemas.openxmlformats.org/officeDocument/2006/relationships/hyperlink" Target="mailto:ieo9@cdc.gov" TargetMode="External"/><Relationship Id="rId12" Type="http://schemas.openxmlformats.org/officeDocument/2006/relationships/hyperlink" Target="mailto:lober@uw.edu" TargetMode="External"/><Relationship Id="rId17" Type="http://schemas.openxmlformats.org/officeDocument/2006/relationships/hyperlink" Target="mailto:brett@waveoneassociates.com" TargetMode="External"/><Relationship Id="rId2" Type="http://schemas.openxmlformats.org/officeDocument/2006/relationships/hyperlink" Target="mailto:ktx2@cdc.gov" TargetMode="External"/><Relationship Id="rId16" Type="http://schemas.openxmlformats.org/officeDocument/2006/relationships/hyperlink" Target="mailto:mike.flanigan@carradora.com" TargetMode="External"/><Relationship Id="rId1" Type="http://schemas.openxmlformats.org/officeDocument/2006/relationships/slideLayout" Target="../slideLayouts/slideLayout3.xml"/><Relationship Id="rId6" Type="http://schemas.openxmlformats.org/officeDocument/2006/relationships/hyperlink" Target="mailto:bzv3@cdc.gov" TargetMode="External"/><Relationship Id="rId11" Type="http://schemas.openxmlformats.org/officeDocument/2006/relationships/hyperlink" Target="mailto:john.loonsk@jhu.edu" TargetMode="External"/><Relationship Id="rId5" Type="http://schemas.openxmlformats.org/officeDocument/2006/relationships/hyperlink" Target="mailto:puv5@cdc.gov" TargetMode="External"/><Relationship Id="rId15" Type="http://schemas.openxmlformats.org/officeDocument/2006/relationships/hyperlink" Target="mailto:kishore.bashyam@drajer.com" TargetMode="External"/><Relationship Id="rId10" Type="http://schemas.openxmlformats.org/officeDocument/2006/relationships/hyperlink" Target="mailto:lbk1@cdc.gov" TargetMode="External"/><Relationship Id="rId4" Type="http://schemas.openxmlformats.org/officeDocument/2006/relationships/hyperlink" Target="mailto:fos2@cdc.gov" TargetMode="External"/><Relationship Id="rId9" Type="http://schemas.openxmlformats.org/officeDocument/2006/relationships/hyperlink" Target="mailto:pdz1@cdc.gov" TargetMode="External"/><Relationship Id="rId14" Type="http://schemas.openxmlformats.org/officeDocument/2006/relationships/hyperlink" Target="mailto:jamie.parker@carradora.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0500" y="152400"/>
            <a:ext cx="8763000" cy="4038600"/>
          </a:xfrm>
        </p:spPr>
        <p:txBody>
          <a:bodyPr>
            <a:normAutofit/>
          </a:bodyPr>
          <a:lstStyle/>
          <a:p>
            <a:pPr algn="ctr"/>
            <a:r>
              <a:rPr lang="en-US" sz="3600" dirty="0"/>
              <a:t>MedMorph</a:t>
            </a:r>
            <a:br>
              <a:rPr lang="en-US" sz="3600" dirty="0"/>
            </a:br>
            <a:r>
              <a:rPr lang="en-US" sz="3600" dirty="0"/>
              <a:t>Consolidated Use Case Workgroup</a:t>
            </a:r>
            <a:br>
              <a:rPr lang="en-US" sz="3600" dirty="0"/>
            </a:br>
            <a:br>
              <a:rPr lang="en-US" sz="3600" dirty="0"/>
            </a:br>
            <a:br>
              <a:rPr lang="en-US" sz="2600" b="1" dirty="0"/>
            </a:br>
            <a:r>
              <a:rPr lang="en-US" sz="2400" dirty="0"/>
              <a:t>June 11, 2020</a:t>
            </a:r>
            <a:br>
              <a:rPr lang="en-US" sz="2700" dirty="0"/>
            </a:br>
            <a:endParaRPr lang="en-US" sz="2700" dirty="0"/>
          </a:p>
        </p:txBody>
      </p:sp>
    </p:spTree>
    <p:extLst>
      <p:ext uri="{BB962C8B-B14F-4D97-AF65-F5344CB8AC3E}">
        <p14:creationId xmlns:p14="http://schemas.microsoft.com/office/powerpoint/2010/main" val="140447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D46B3-1096-49B6-AB7E-4D7B317F51D7}"/>
              </a:ext>
            </a:extLst>
          </p:cNvPr>
          <p:cNvSpPr>
            <a:spLocks noGrp="1"/>
          </p:cNvSpPr>
          <p:nvPr>
            <p:ph type="title"/>
          </p:nvPr>
        </p:nvSpPr>
        <p:spPr/>
        <p:txBody>
          <a:bodyPr>
            <a:normAutofit fontScale="90000"/>
          </a:bodyPr>
          <a:lstStyle/>
          <a:p>
            <a:r>
              <a:rPr lang="en-US" dirty="0"/>
              <a:t>Hepatitis C – Abstract Models</a:t>
            </a:r>
          </a:p>
        </p:txBody>
      </p:sp>
      <p:pic>
        <p:nvPicPr>
          <p:cNvPr id="4" name="Content Placeholder 3">
            <a:extLst>
              <a:ext uri="{FF2B5EF4-FFF2-40B4-BE49-F238E27FC236}">
                <a16:creationId xmlns:a16="http://schemas.microsoft.com/office/drawing/2014/main" id="{90CF08AD-64D8-4202-95BE-EDBA3D9C07C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5943887" cy="2194666"/>
          </a:xfrm>
          <a:prstGeom prst="rect">
            <a:avLst/>
          </a:prstGeom>
          <a:noFill/>
          <a:ln>
            <a:solidFill>
              <a:schemeClr val="tx1"/>
            </a:solidFill>
          </a:ln>
        </p:spPr>
      </p:pic>
      <p:sp>
        <p:nvSpPr>
          <p:cNvPr id="5" name="Rectangle 4">
            <a:extLst>
              <a:ext uri="{FF2B5EF4-FFF2-40B4-BE49-F238E27FC236}">
                <a16:creationId xmlns:a16="http://schemas.microsoft.com/office/drawing/2014/main" id="{3060BF0A-C971-4A07-9EF2-27F457DA4676}"/>
              </a:ext>
            </a:extLst>
          </p:cNvPr>
          <p:cNvSpPr/>
          <p:nvPr/>
        </p:nvSpPr>
        <p:spPr>
          <a:xfrm>
            <a:off x="533400" y="1371600"/>
            <a:ext cx="472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Initial Diagnosis (</a:t>
            </a:r>
            <a:r>
              <a:rPr lang="en-US" dirty="0" err="1">
                <a:latin typeface="Arial" panose="020B0604020202020204" pitchFamily="34" charset="0"/>
                <a:cs typeface="Arial" panose="020B0604020202020204" pitchFamily="34" charset="0"/>
              </a:rPr>
              <a:t>eICR</a:t>
            </a:r>
            <a:r>
              <a:rPr lang="en-US" dirty="0">
                <a:latin typeface="Arial" panose="020B06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B6CD684-50AB-4C2B-86D4-F4A97F3F2AF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580714"/>
            <a:ext cx="5943600" cy="2194560"/>
          </a:xfrm>
          <a:prstGeom prst="rect">
            <a:avLst/>
          </a:prstGeom>
          <a:noFill/>
          <a:ln>
            <a:solidFill>
              <a:schemeClr val="tx1"/>
            </a:solidFill>
          </a:ln>
        </p:spPr>
      </p:pic>
      <p:sp>
        <p:nvSpPr>
          <p:cNvPr id="7" name="Rectangle 6">
            <a:extLst>
              <a:ext uri="{FF2B5EF4-FFF2-40B4-BE49-F238E27FC236}">
                <a16:creationId xmlns:a16="http://schemas.microsoft.com/office/drawing/2014/main" id="{8BC3C82D-EAFC-4C2E-8EA8-F8BB20619C89}"/>
              </a:ext>
            </a:extLst>
          </p:cNvPr>
          <p:cNvSpPr/>
          <p:nvPr/>
        </p:nvSpPr>
        <p:spPr>
          <a:xfrm>
            <a:off x="3940629" y="4114800"/>
            <a:ext cx="472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Reporting</a:t>
            </a:r>
            <a:r>
              <a:rPr lang="en-US" dirty="0"/>
              <a:t> </a:t>
            </a:r>
          </a:p>
        </p:txBody>
      </p:sp>
    </p:spTree>
    <p:extLst>
      <p:ext uri="{BB962C8B-B14F-4D97-AF65-F5344CB8AC3E}">
        <p14:creationId xmlns:p14="http://schemas.microsoft.com/office/powerpoint/2010/main" val="4108133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3554-CD8F-4188-AB3F-FE89D53B64B0}"/>
              </a:ext>
            </a:extLst>
          </p:cNvPr>
          <p:cNvSpPr>
            <a:spLocks noGrp="1"/>
          </p:cNvSpPr>
          <p:nvPr>
            <p:ph type="title"/>
          </p:nvPr>
        </p:nvSpPr>
        <p:spPr>
          <a:xfrm>
            <a:off x="152400" y="228600"/>
            <a:ext cx="8534400" cy="761995"/>
          </a:xfrm>
        </p:spPr>
        <p:txBody>
          <a:bodyPr>
            <a:normAutofit/>
          </a:bodyPr>
          <a:lstStyle/>
          <a:p>
            <a:r>
              <a:rPr lang="en-US" dirty="0"/>
              <a:t>Hep C: User Story 1- </a:t>
            </a:r>
            <a:r>
              <a:rPr lang="en-US" sz="2200" dirty="0"/>
              <a:t>Uncomplicated Adult Male (</a:t>
            </a:r>
            <a:r>
              <a:rPr lang="en-US" sz="2200" dirty="0" err="1"/>
              <a:t>eICR</a:t>
            </a:r>
            <a:r>
              <a:rPr lang="en-US" sz="2200" dirty="0"/>
              <a:t>)</a:t>
            </a:r>
            <a:endParaRPr lang="en-US" sz="2000" dirty="0"/>
          </a:p>
        </p:txBody>
      </p:sp>
      <p:sp>
        <p:nvSpPr>
          <p:cNvPr id="3" name="Content Placeholder 2">
            <a:extLst>
              <a:ext uri="{FF2B5EF4-FFF2-40B4-BE49-F238E27FC236}">
                <a16:creationId xmlns:a16="http://schemas.microsoft.com/office/drawing/2014/main" id="{F1EBFB4C-69B7-4453-901F-7A96A7383258}"/>
              </a:ext>
            </a:extLst>
          </p:cNvPr>
          <p:cNvSpPr>
            <a:spLocks noGrp="1"/>
          </p:cNvSpPr>
          <p:nvPr>
            <p:ph idx="1"/>
          </p:nvPr>
        </p:nvSpPr>
        <p:spPr>
          <a:xfrm>
            <a:off x="76200" y="1143000"/>
            <a:ext cx="8839200" cy="5791200"/>
          </a:xfrm>
        </p:spPr>
        <p:txBody>
          <a:bodyPr/>
          <a:lstStyle/>
          <a:p>
            <a:pPr marL="0" indent="0">
              <a:buNone/>
            </a:pPr>
            <a:r>
              <a:rPr lang="en-US" sz="1400" b="1" u="sng" dirty="0"/>
              <a:t>HCV Testing and Diagnosis</a:t>
            </a:r>
            <a:r>
              <a:rPr lang="en-US" sz="1400" b="1" dirty="0"/>
              <a:t> </a:t>
            </a:r>
          </a:p>
          <a:p>
            <a:pPr marL="0" indent="0">
              <a:buNone/>
            </a:pPr>
            <a:r>
              <a:rPr lang="en-US" sz="1400" dirty="0"/>
              <a:t>Patient X visits his primary care doctor, Dr. Y, for a non-emergent matter, and during the visit, Dr. Y notices that the EHR has flagged Patient X as being eligible/due for a hepatitis C test. </a:t>
            </a:r>
            <a:r>
              <a:rPr lang="en-US" sz="1400" u="sng" dirty="0"/>
              <a:t>Dr. Y places/approves an order for FDA approved hepatitis C antibody test</a:t>
            </a:r>
            <a:r>
              <a:rPr lang="en-US" sz="1400" dirty="0"/>
              <a:t>, with automatic reflex to an FDA-approved </a:t>
            </a:r>
            <a:r>
              <a:rPr lang="en-US" sz="1400" u="sng" dirty="0"/>
              <a:t>Nucleic Acid Testing (NAT) </a:t>
            </a:r>
            <a:r>
              <a:rPr lang="en-US" sz="1400" dirty="0"/>
              <a:t>  assay intended for detection of hepatitis C virus (HCV) RNA to confirm the diagnosis.   An onsite lab tech draws a blood specimen from Patient X via venipuncture and sends the specimen to an offsite lab. </a:t>
            </a:r>
          </a:p>
          <a:p>
            <a:pPr marL="0" indent="0">
              <a:buNone/>
            </a:pPr>
            <a:r>
              <a:rPr lang="en-US" sz="1400" dirty="0"/>
              <a:t>The lab performs the recommended testing sequence. In this case, the anti-HCV test is reactive, so an FDA-approved NAT assay for </a:t>
            </a:r>
            <a:r>
              <a:rPr lang="en-US" sz="1400" u="sng" dirty="0"/>
              <a:t>HCV RNA </a:t>
            </a:r>
            <a:r>
              <a:rPr lang="en-US" sz="1400" dirty="0"/>
              <a:t> is performed on the same specimen (reflex testing). This, too, is reactive, indicating that Patient X is currently infected with HCV. The l</a:t>
            </a:r>
            <a:r>
              <a:rPr lang="en-US" sz="1400" u="sng" dirty="0"/>
              <a:t>ab sends results electronically to Dr. Y</a:t>
            </a:r>
            <a:r>
              <a:rPr lang="en-US" sz="1400" dirty="0"/>
              <a:t> .  </a:t>
            </a:r>
          </a:p>
          <a:p>
            <a:pPr marL="0" indent="0">
              <a:spcBef>
                <a:spcPts val="0"/>
              </a:spcBef>
              <a:spcAft>
                <a:spcPts val="600"/>
              </a:spcAft>
              <a:buNone/>
            </a:pPr>
            <a:r>
              <a:rPr lang="en-US" sz="1300" b="1" dirty="0"/>
              <a:t>Receipt of any HCV antibody and/or HCV RNA test result in the EHR automatically triggers an initial electronic case report (</a:t>
            </a:r>
            <a:r>
              <a:rPr lang="en-US" sz="1300" b="1" dirty="0" err="1"/>
              <a:t>eICR</a:t>
            </a:r>
            <a:r>
              <a:rPr lang="en-US" sz="1300" b="1" dirty="0"/>
              <a:t>) to public health, as well as any clinical registry  with which Dr. Y’s practice is affiliated</a:t>
            </a:r>
            <a:r>
              <a:rPr lang="en-US" sz="1300" dirty="0"/>
              <a:t>. </a:t>
            </a:r>
          </a:p>
          <a:p>
            <a:pPr marL="0" indent="0">
              <a:spcBef>
                <a:spcPts val="0"/>
              </a:spcBef>
              <a:spcAft>
                <a:spcPts val="0"/>
              </a:spcAft>
              <a:buNone/>
            </a:pPr>
            <a:r>
              <a:rPr lang="en-US" sz="1400" b="1" u="sng" dirty="0"/>
              <a:t>Hepatitis C Pretreatment Assessment</a:t>
            </a:r>
            <a:r>
              <a:rPr lang="en-US" sz="1400" b="1" dirty="0"/>
              <a:t> </a:t>
            </a:r>
          </a:p>
          <a:p>
            <a:pPr>
              <a:spcAft>
                <a:spcPts val="0"/>
              </a:spcAft>
            </a:pPr>
            <a:r>
              <a:rPr lang="en-US" sz="1400" dirty="0"/>
              <a:t>A member of Dr. Y’s office calls Patient X to schedule a follow up appointment with the doctor to review/discuss test results. During that follow up appointment, </a:t>
            </a:r>
            <a:r>
              <a:rPr lang="en-US" sz="1400" u="sng" dirty="0"/>
              <a:t>Dr. Y orders a transient </a:t>
            </a:r>
            <a:r>
              <a:rPr lang="en-US" sz="1400" u="sng" dirty="0" err="1"/>
              <a:t>elastrography</a:t>
            </a:r>
            <a:r>
              <a:rPr lang="en-US" sz="1400" u="sng" dirty="0"/>
              <a:t> test </a:t>
            </a:r>
            <a:r>
              <a:rPr lang="en-US" sz="1400" dirty="0"/>
              <a:t> (to evaluate the degree of hepatic fibrosis present);  HCV genotype; and a series of lab tests, including complete HBV serology testing, complete blood count (CBC), HIV tests, and a complete metabolic profile including a hepatic function panel (i.e., albumin, total and direct bilirubin, alanine aminotransferase (ALT), aspartate aminotransferase (AST), calculated glomerular filtration rate (eGFR)). The results of these will be used by Dr. Y to inform his recommended HCV treatment strategy.  Dr. Y’s office receives the results from these follow up tests. </a:t>
            </a:r>
          </a:p>
          <a:p>
            <a:r>
              <a:rPr lang="en-US" sz="1400" dirty="0"/>
              <a:t>Depending on registry protocols and state/local reporting requirements (e.g., around acute case reporting), </a:t>
            </a:r>
            <a:r>
              <a:rPr lang="en-US" sz="1300" b="1" dirty="0"/>
              <a:t>receipt of these pretreatment test results triggers a</a:t>
            </a:r>
            <a:r>
              <a:rPr lang="en-US" sz="1300" b="1" u="sng" dirty="0"/>
              <a:t> report (following proper consent protocols) </a:t>
            </a:r>
            <a:r>
              <a:rPr lang="en-US" sz="1300" b="1" dirty="0"/>
              <a:t> </a:t>
            </a:r>
            <a:r>
              <a:rPr lang="en-US" sz="1300" dirty="0"/>
              <a:t> </a:t>
            </a:r>
            <a:r>
              <a:rPr lang="en-US" sz="1300" b="1" dirty="0"/>
              <a:t>to public health and/or the clinical registry</a:t>
            </a:r>
            <a:r>
              <a:rPr lang="en-US" sz="1300" dirty="0"/>
              <a:t>. </a:t>
            </a:r>
          </a:p>
          <a:p>
            <a:r>
              <a:rPr lang="en-US" sz="1400" dirty="0"/>
              <a:t>Patient X meets with Dr. Y to discuss treatment options. The results, which are shared with Patient X, indicate that there is no liver cirrhosis present and Patient X is infected with genotype 1b. </a:t>
            </a:r>
          </a:p>
          <a:p>
            <a:pPr marL="0" indent="0">
              <a:buNone/>
            </a:pPr>
            <a:r>
              <a:rPr lang="en-US" sz="1400" dirty="0"/>
              <a:t> </a:t>
            </a:r>
          </a:p>
          <a:p>
            <a:endParaRPr lang="en-US" sz="1400" dirty="0"/>
          </a:p>
        </p:txBody>
      </p:sp>
    </p:spTree>
    <p:extLst>
      <p:ext uri="{BB962C8B-B14F-4D97-AF65-F5344CB8AC3E}">
        <p14:creationId xmlns:p14="http://schemas.microsoft.com/office/powerpoint/2010/main" val="2372801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91A0-EC53-40E8-9102-184E41B2D421}"/>
              </a:ext>
            </a:extLst>
          </p:cNvPr>
          <p:cNvSpPr>
            <a:spLocks noGrp="1"/>
          </p:cNvSpPr>
          <p:nvPr>
            <p:ph type="title"/>
          </p:nvPr>
        </p:nvSpPr>
        <p:spPr>
          <a:xfrm>
            <a:off x="76200" y="-228600"/>
            <a:ext cx="9067800" cy="838195"/>
          </a:xfrm>
        </p:spPr>
        <p:txBody>
          <a:bodyPr>
            <a:noAutofit/>
          </a:bodyPr>
          <a:lstStyle/>
          <a:p>
            <a:r>
              <a:rPr lang="en-US" sz="2300" dirty="0"/>
              <a:t>Hep C: User Story 2- Pregnant Woman and Exposed Infant (</a:t>
            </a:r>
            <a:r>
              <a:rPr lang="en-US" sz="2300" dirty="0" err="1"/>
              <a:t>eICR</a:t>
            </a:r>
            <a:r>
              <a:rPr lang="en-US" sz="2300" dirty="0"/>
              <a:t>) </a:t>
            </a:r>
            <a:r>
              <a:rPr lang="en-US" sz="1800" dirty="0"/>
              <a:t>1/2</a:t>
            </a:r>
          </a:p>
        </p:txBody>
      </p:sp>
      <p:sp>
        <p:nvSpPr>
          <p:cNvPr id="3" name="Content Placeholder 2">
            <a:extLst>
              <a:ext uri="{FF2B5EF4-FFF2-40B4-BE49-F238E27FC236}">
                <a16:creationId xmlns:a16="http://schemas.microsoft.com/office/drawing/2014/main" id="{3A4C0610-880A-496D-9F43-8CC8353C9BF9}"/>
              </a:ext>
            </a:extLst>
          </p:cNvPr>
          <p:cNvSpPr>
            <a:spLocks noGrp="1"/>
          </p:cNvSpPr>
          <p:nvPr>
            <p:ph idx="1"/>
          </p:nvPr>
        </p:nvSpPr>
        <p:spPr>
          <a:xfrm>
            <a:off x="10886" y="669468"/>
            <a:ext cx="9056914" cy="6188532"/>
          </a:xfrm>
          <a:solidFill>
            <a:schemeClr val="bg1"/>
          </a:solidFill>
        </p:spPr>
        <p:txBody>
          <a:bodyPr/>
          <a:lstStyle/>
          <a:p>
            <a:pPr marL="0" indent="0">
              <a:buNone/>
            </a:pPr>
            <a:r>
              <a:rPr lang="en-US" sz="1200" b="1" u="sng" dirty="0"/>
              <a:t>Diagnostic Flow</a:t>
            </a:r>
            <a:endParaRPr lang="en-US" sz="1200" b="1" dirty="0"/>
          </a:p>
          <a:p>
            <a:r>
              <a:rPr lang="en-US" sz="1200" dirty="0"/>
              <a:t>Patient A, a pregnant woman (hereafter, “Mom”), visits her OBGYN, Dr. A, for her initial prenatal care visit. </a:t>
            </a:r>
            <a:r>
              <a:rPr lang="en-US" sz="1200" u="sng" dirty="0"/>
              <a:t>During this visit, Dr. A orders routine prenatal labs, including an FDA-approved hepatitis C antibody test</a:t>
            </a:r>
            <a:r>
              <a:rPr lang="en-US" sz="1200" dirty="0"/>
              <a:t>.  An onsite lab tech draws a blood specimen from Mom via venipuncture and sends the specimen to an offsite lab.</a:t>
            </a:r>
          </a:p>
          <a:p>
            <a:r>
              <a:rPr lang="en-US" sz="1200" dirty="0"/>
              <a:t>The lab performs the recommended testing. In this case, the anti-HCV test is reactive, so an FDA-approved NAT assay for HCV RNA is performed on the same specimen (reflex testing). This, too, is reactive, indicating that Mom is currently infected with HCV. The lab sends results electronically to Dr. A. </a:t>
            </a:r>
            <a:r>
              <a:rPr lang="en-US" sz="1200" b="1" dirty="0"/>
              <a:t>Receipt of any HCV antibody and/or HCV RNA test result in the EHR automatically triggers an initial electronic case report to public health, as well as any clinical registry with which Dr. A’s practice is affiliated.</a:t>
            </a:r>
            <a:r>
              <a:rPr lang="en-US" sz="1200" dirty="0"/>
              <a:t>  </a:t>
            </a:r>
          </a:p>
          <a:p>
            <a:r>
              <a:rPr lang="en-US" sz="1200" i="1" dirty="0"/>
              <a:t>NOTE: the report triggered should include information indicative of current pregnancy. Ideally, this information would be communicated using emerging standards for representing pregnancy status. Alternatively, and/or additionally, other information in the EHR could be defined as being a reasonably reliable proxy indicator of potential pregnancy and so included in the report if present (e.g., calculated time since last menstrual period, recent prenatal panel test ordered).</a:t>
            </a:r>
            <a:r>
              <a:rPr lang="en-US" sz="1200" dirty="0"/>
              <a:t> </a:t>
            </a:r>
          </a:p>
          <a:p>
            <a:r>
              <a:rPr lang="en-US" sz="1200" dirty="0"/>
              <a:t>Because current HCV treatment regimens are not approved for use during pregnancy, Dr. A does not immediately initiate a referral for treatment. </a:t>
            </a:r>
          </a:p>
          <a:p>
            <a:pPr marL="0" indent="0">
              <a:buNone/>
            </a:pPr>
            <a:r>
              <a:rPr lang="en-US" sz="1200" b="1" u="sng" dirty="0"/>
              <a:t>Delivery Flow</a:t>
            </a:r>
            <a:endParaRPr lang="en-US" sz="1200" b="1" dirty="0"/>
          </a:p>
          <a:p>
            <a:r>
              <a:rPr lang="en-US" sz="1200" dirty="0"/>
              <a:t>Several months later, Mom goes into labor and arrives at the hospital. Mom’s HCV infection status is communicated to the hospital staff and captured in its EHR (e.g., in the problem list or medical history) so healthcare staff can take necessary additional precautions. </a:t>
            </a:r>
          </a:p>
          <a:p>
            <a:r>
              <a:rPr lang="en-US" sz="1200" dirty="0"/>
              <a:t>Mom delivers a healthy baby girl (hereafter “Baby”). Data on the delivery and its outcome are captured in the hospital’s EHR. </a:t>
            </a:r>
            <a:r>
              <a:rPr lang="en-US" sz="1200" b="1" dirty="0"/>
              <a:t>The combination of information indicating a live birth, as well as Mom’s documented HCV infection status, triggers the hospital EHR to send a report (following proper consent protocols)  </a:t>
            </a:r>
            <a:r>
              <a:rPr lang="en-US" sz="1200" dirty="0"/>
              <a:t> </a:t>
            </a:r>
            <a:r>
              <a:rPr lang="en-US" sz="1200" b="1" dirty="0"/>
              <a:t>to public health.</a:t>
            </a:r>
            <a:r>
              <a:rPr lang="en-US" sz="1200" dirty="0"/>
              <a:t> That report includes information on Mom; her HCV infection status (diagnosis and/or test results and date); and her delivery (delivery date and outcome).</a:t>
            </a:r>
          </a:p>
          <a:p>
            <a:r>
              <a:rPr lang="en-US" sz="1200" b="1" dirty="0"/>
              <a:t>The delivery records are also forwarded to Baby’s pediatrician, Dr. P, where it also triggers a report (following proper consent protocols)  </a:t>
            </a:r>
            <a:r>
              <a:rPr lang="en-US" sz="1200" dirty="0"/>
              <a:t> </a:t>
            </a:r>
            <a:r>
              <a:rPr lang="en-US" sz="1200" b="1" dirty="0"/>
              <a:t> to public health that includes information on Baby and Baby’s exposure to HCV (recognized based on Mom’s HCV infection status). </a:t>
            </a:r>
            <a:endParaRPr lang="en-US" sz="1200" dirty="0"/>
          </a:p>
          <a:p>
            <a:r>
              <a:rPr lang="en-US" sz="1200" i="1" dirty="0"/>
              <a:t>NOTE: the hospital “delivery” and pediatrician “exposure” reports triggered under this flow allow for public health follow up to ensure the exposed infant receives appropriate care. In an ideal world, the “infant” flow outlined further below would itself ensure such follow up care. But reality is often far messier, especially when it comes to communication of data across different institutions and providers for different individuals (mom, baby). Adding these reporting steps better positions public health to help ensure those connections are made—and that providers like the pediatrician know what steps to take when caring for an exposed infant.</a:t>
            </a:r>
            <a:endParaRPr lang="en-US" sz="1200" dirty="0"/>
          </a:p>
          <a:p>
            <a:pPr marL="0" indent="0">
              <a:buNone/>
            </a:pPr>
            <a:endParaRPr lang="en-US" dirty="0"/>
          </a:p>
        </p:txBody>
      </p:sp>
    </p:spTree>
    <p:extLst>
      <p:ext uri="{BB962C8B-B14F-4D97-AF65-F5344CB8AC3E}">
        <p14:creationId xmlns:p14="http://schemas.microsoft.com/office/powerpoint/2010/main" val="15871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14BD-BA78-41B3-9CA5-CF100015C914}"/>
              </a:ext>
            </a:extLst>
          </p:cNvPr>
          <p:cNvSpPr>
            <a:spLocks noGrp="1"/>
          </p:cNvSpPr>
          <p:nvPr>
            <p:ph type="title"/>
          </p:nvPr>
        </p:nvSpPr>
        <p:spPr/>
        <p:txBody>
          <a:bodyPr>
            <a:normAutofit fontScale="90000"/>
          </a:bodyPr>
          <a:lstStyle/>
          <a:p>
            <a:r>
              <a:rPr lang="en-US" dirty="0"/>
              <a:t>Hep C: User Story 1 and 2 (</a:t>
            </a:r>
            <a:r>
              <a:rPr lang="en-US" dirty="0" err="1"/>
              <a:t>eICR</a:t>
            </a:r>
            <a:r>
              <a:rPr lang="en-US" dirty="0"/>
              <a:t>) Flow</a:t>
            </a:r>
          </a:p>
        </p:txBody>
      </p:sp>
      <p:graphicFrame>
        <p:nvGraphicFramePr>
          <p:cNvPr id="4" name="Table 3">
            <a:extLst>
              <a:ext uri="{FF2B5EF4-FFF2-40B4-BE49-F238E27FC236}">
                <a16:creationId xmlns:a16="http://schemas.microsoft.com/office/drawing/2014/main" id="{8C1A47C1-0FBB-4A7D-B956-E0D0E250698E}"/>
              </a:ext>
            </a:extLst>
          </p:cNvPr>
          <p:cNvGraphicFramePr>
            <a:graphicFrameLocks noGrp="1"/>
          </p:cNvGraphicFramePr>
          <p:nvPr>
            <p:extLst>
              <p:ext uri="{D42A27DB-BD31-4B8C-83A1-F6EECF244321}">
                <p14:modId xmlns:p14="http://schemas.microsoft.com/office/powerpoint/2010/main" val="538760492"/>
              </p:ext>
            </p:extLst>
          </p:nvPr>
        </p:nvGraphicFramePr>
        <p:xfrm>
          <a:off x="76200" y="1143000"/>
          <a:ext cx="8915400" cy="5767388"/>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4134635583"/>
                    </a:ext>
                  </a:extLst>
                </a:gridCol>
                <a:gridCol w="1981200">
                  <a:extLst>
                    <a:ext uri="{9D8B030D-6E8A-4147-A177-3AD203B41FA5}">
                      <a16:colId xmlns:a16="http://schemas.microsoft.com/office/drawing/2014/main" val="3569065878"/>
                    </a:ext>
                  </a:extLst>
                </a:gridCol>
                <a:gridCol w="1143000">
                  <a:extLst>
                    <a:ext uri="{9D8B030D-6E8A-4147-A177-3AD203B41FA5}">
                      <a16:colId xmlns:a16="http://schemas.microsoft.com/office/drawing/2014/main" val="2999652964"/>
                    </a:ext>
                  </a:extLst>
                </a:gridCol>
                <a:gridCol w="2590800">
                  <a:extLst>
                    <a:ext uri="{9D8B030D-6E8A-4147-A177-3AD203B41FA5}">
                      <a16:colId xmlns:a16="http://schemas.microsoft.com/office/drawing/2014/main" val="1044615138"/>
                    </a:ext>
                  </a:extLst>
                </a:gridCol>
                <a:gridCol w="1447800">
                  <a:extLst>
                    <a:ext uri="{9D8B030D-6E8A-4147-A177-3AD203B41FA5}">
                      <a16:colId xmlns:a16="http://schemas.microsoft.com/office/drawing/2014/main" val="3010611721"/>
                    </a:ext>
                  </a:extLst>
                </a:gridCol>
                <a:gridCol w="1295400">
                  <a:extLst>
                    <a:ext uri="{9D8B030D-6E8A-4147-A177-3AD203B41FA5}">
                      <a16:colId xmlns:a16="http://schemas.microsoft.com/office/drawing/2014/main" val="3294807910"/>
                    </a:ext>
                  </a:extLst>
                </a:gridCol>
              </a:tblGrid>
              <a:tr h="235403">
                <a:tc>
                  <a:txBody>
                    <a:bodyPr/>
                    <a:lstStyle/>
                    <a:p>
                      <a:pPr marL="0" marR="0">
                        <a:spcBef>
                          <a:spcPts val="0"/>
                        </a:spcBef>
                        <a:spcAft>
                          <a:spcPts val="0"/>
                        </a:spcAft>
                      </a:pPr>
                      <a:r>
                        <a:rPr lang="en-US" sz="1300" dirty="0">
                          <a:effectLst/>
                          <a:latin typeface="+mj-lt"/>
                          <a:cs typeface="Arial" panose="020B0604020202020204" pitchFamily="34" charset="0"/>
                        </a:rPr>
                        <a:t>Step </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dirty="0">
                          <a:effectLst/>
                          <a:latin typeface="+mj-lt"/>
                          <a:cs typeface="Arial" panose="020B0604020202020204" pitchFamily="34" charset="0"/>
                        </a:rPr>
                        <a:t>Actor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a:effectLst/>
                          <a:latin typeface="+mj-lt"/>
                          <a:cs typeface="Arial" panose="020B0604020202020204" pitchFamily="34" charset="0"/>
                        </a:rPr>
                        <a:t>Role</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a:effectLst/>
                          <a:latin typeface="+mj-lt"/>
                          <a:cs typeface="Arial" panose="020B0604020202020204" pitchFamily="34" charset="0"/>
                        </a:rPr>
                        <a:t>Activity</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a:effectLst/>
                          <a:latin typeface="+mj-lt"/>
                          <a:cs typeface="Arial" panose="020B0604020202020204" pitchFamily="34" charset="0"/>
                        </a:rPr>
                        <a:t>Input(s)</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a:effectLst/>
                          <a:latin typeface="+mj-lt"/>
                          <a:cs typeface="Arial" panose="020B0604020202020204" pitchFamily="34" charset="0"/>
                        </a:rPr>
                        <a:t>Output(s)</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1543180462"/>
                  </a:ext>
                </a:extLst>
              </a:tr>
              <a:tr h="438267">
                <a:tc>
                  <a:txBody>
                    <a:bodyPr/>
                    <a:lstStyle/>
                    <a:p>
                      <a:pPr marL="0" marR="0">
                        <a:spcBef>
                          <a:spcPts val="0"/>
                        </a:spcBef>
                        <a:spcAft>
                          <a:spcPts val="0"/>
                        </a:spcAft>
                      </a:pPr>
                      <a:r>
                        <a:rPr lang="en-US" sz="1300">
                          <a:effectLst/>
                          <a:latin typeface="+mj-lt"/>
                          <a:cs typeface="Arial" panose="020B0604020202020204" pitchFamily="34" charset="0"/>
                        </a:rPr>
                        <a:t>1</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EHR System</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Notifier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Notify the Backend Services App that there has been activity in topics the app subscribes to</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Trigger codes </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Notification message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2076990298"/>
                  </a:ext>
                </a:extLst>
              </a:tr>
              <a:tr h="517887">
                <a:tc>
                  <a:txBody>
                    <a:bodyPr/>
                    <a:lstStyle/>
                    <a:p>
                      <a:pPr marL="0" marR="0">
                        <a:spcBef>
                          <a:spcPts val="0"/>
                        </a:spcBef>
                        <a:spcAft>
                          <a:spcPts val="0"/>
                        </a:spcAft>
                      </a:pPr>
                      <a:r>
                        <a:rPr lang="en-US" sz="1300">
                          <a:effectLst/>
                          <a:latin typeface="+mj-lt"/>
                          <a:cs typeface="Arial" panose="020B0604020202020204" pitchFamily="34" charset="0"/>
                        </a:rPr>
                        <a:t>2</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Backend Services App</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Evaluator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Evaluates criteria (and timing if needed to wait on lab results)</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Notification message, criteria, rules</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Yes/No query decision</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526589195"/>
                  </a:ext>
                </a:extLst>
              </a:tr>
              <a:tr h="269468">
                <a:tc>
                  <a:txBody>
                    <a:bodyPr/>
                    <a:lstStyle/>
                    <a:p>
                      <a:pPr marL="0" marR="0">
                        <a:spcBef>
                          <a:spcPts val="0"/>
                        </a:spcBef>
                        <a:spcAft>
                          <a:spcPts val="0"/>
                        </a:spcAft>
                      </a:pPr>
                      <a:r>
                        <a:rPr lang="en-US" sz="1300">
                          <a:effectLst/>
                          <a:latin typeface="+mj-lt"/>
                          <a:cs typeface="Arial" panose="020B0604020202020204" pitchFamily="34" charset="0"/>
                        </a:rPr>
                        <a:t>3</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Backend Services App</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Extractor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Query the EHR for case data</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Query decision</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queries</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3857461581"/>
                  </a:ext>
                </a:extLst>
              </a:tr>
              <a:tr h="269468">
                <a:tc>
                  <a:txBody>
                    <a:bodyPr/>
                    <a:lstStyle/>
                    <a:p>
                      <a:pPr marL="0" marR="0">
                        <a:spcBef>
                          <a:spcPts val="0"/>
                        </a:spcBef>
                        <a:spcAft>
                          <a:spcPts val="0"/>
                        </a:spcAft>
                      </a:pPr>
                      <a:r>
                        <a:rPr lang="en-US" sz="1300">
                          <a:effectLst/>
                          <a:latin typeface="+mj-lt"/>
                          <a:cs typeface="Arial" panose="020B0604020202020204" pitchFamily="34" charset="0"/>
                        </a:rPr>
                        <a:t>4</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EHR System</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Query Responder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Return case data</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queries</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resources</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2926705027"/>
                  </a:ext>
                </a:extLst>
              </a:tr>
              <a:tr h="388415">
                <a:tc>
                  <a:txBody>
                    <a:bodyPr/>
                    <a:lstStyle/>
                    <a:p>
                      <a:pPr marL="0" marR="0">
                        <a:spcBef>
                          <a:spcPts val="0"/>
                        </a:spcBef>
                        <a:spcAft>
                          <a:spcPts val="0"/>
                        </a:spcAft>
                      </a:pPr>
                      <a:r>
                        <a:rPr lang="en-US" sz="1300">
                          <a:effectLst/>
                          <a:latin typeface="+mj-lt"/>
                          <a:cs typeface="Arial" panose="020B0604020202020204" pitchFamily="34" charset="0"/>
                        </a:rPr>
                        <a:t>5</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Backend Services App</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Receiver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Receive and validate FHIR resources</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resources</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validated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2102268476"/>
                  </a:ext>
                </a:extLst>
              </a:tr>
              <a:tr h="517887">
                <a:tc>
                  <a:txBody>
                    <a:bodyPr/>
                    <a:lstStyle/>
                    <a:p>
                      <a:pPr marL="0" marR="0">
                        <a:spcBef>
                          <a:spcPts val="0"/>
                        </a:spcBef>
                        <a:spcAft>
                          <a:spcPts val="0"/>
                        </a:spcAft>
                      </a:pPr>
                      <a:r>
                        <a:rPr lang="en-US" sz="1300">
                          <a:effectLst/>
                          <a:latin typeface="+mj-lt"/>
                          <a:cs typeface="Arial" panose="020B0604020202020204" pitchFamily="34" charset="0"/>
                        </a:rPr>
                        <a:t>6</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Backend Services App</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Sender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Send validated FHIR bundle as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to a Trusted Third Party</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validated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365001678"/>
                  </a:ext>
                </a:extLst>
              </a:tr>
              <a:tr h="388415">
                <a:tc>
                  <a:txBody>
                    <a:bodyPr/>
                    <a:lstStyle/>
                    <a:p>
                      <a:pPr marL="0" marR="0">
                        <a:spcBef>
                          <a:spcPts val="0"/>
                        </a:spcBef>
                        <a:spcAft>
                          <a:spcPts val="0"/>
                        </a:spcAft>
                      </a:pPr>
                      <a:r>
                        <a:rPr lang="en-US" sz="1300">
                          <a:effectLst/>
                          <a:latin typeface="+mj-lt"/>
                          <a:cs typeface="Arial" panose="020B0604020202020204" pitchFamily="34" charset="0"/>
                        </a:rPr>
                        <a:t>7</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Trusted Third Party</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Receiver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Receive and validate FHIR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validated FHIR eICR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1318036231"/>
                  </a:ext>
                </a:extLst>
              </a:tr>
              <a:tr h="517887">
                <a:tc>
                  <a:txBody>
                    <a:bodyPr/>
                    <a:lstStyle/>
                    <a:p>
                      <a:pPr marL="0" marR="0">
                        <a:spcBef>
                          <a:spcPts val="0"/>
                        </a:spcBef>
                        <a:spcAft>
                          <a:spcPts val="0"/>
                        </a:spcAft>
                      </a:pPr>
                      <a:r>
                        <a:rPr lang="en-US" sz="1300">
                          <a:effectLst/>
                          <a:latin typeface="+mj-lt"/>
                          <a:cs typeface="Arial" panose="020B0604020202020204" pitchFamily="34" charset="0"/>
                        </a:rPr>
                        <a:t>8</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Trusted Third Party</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Evaluator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Confirms reportability of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and generates RR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Reportability Response (RR)</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133980425"/>
                  </a:ext>
                </a:extLst>
              </a:tr>
              <a:tr h="517887">
                <a:tc>
                  <a:txBody>
                    <a:bodyPr/>
                    <a:lstStyle/>
                    <a:p>
                      <a:pPr marL="0" marR="0">
                        <a:spcBef>
                          <a:spcPts val="0"/>
                        </a:spcBef>
                        <a:spcAft>
                          <a:spcPts val="0"/>
                        </a:spcAft>
                      </a:pPr>
                      <a:r>
                        <a:rPr lang="en-US" sz="1300">
                          <a:effectLst/>
                          <a:latin typeface="+mj-lt"/>
                          <a:cs typeface="Arial" panose="020B0604020202020204" pitchFamily="34" charset="0"/>
                        </a:rPr>
                        <a:t>9</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Trusted Third Party</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RR Sender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Transmits RR to EHR System/Backend Services App/PHA</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RR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RR </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268674256"/>
                  </a:ext>
                </a:extLst>
              </a:tr>
              <a:tr h="269468">
                <a:tc>
                  <a:txBody>
                    <a:bodyPr/>
                    <a:lstStyle/>
                    <a:p>
                      <a:pPr marL="0" marR="0">
                        <a:spcBef>
                          <a:spcPts val="0"/>
                        </a:spcBef>
                        <a:spcAft>
                          <a:spcPts val="0"/>
                        </a:spcAft>
                      </a:pPr>
                      <a:r>
                        <a:rPr lang="en-US" sz="1300">
                          <a:effectLst/>
                          <a:latin typeface="+mj-lt"/>
                          <a:cs typeface="Arial" panose="020B0604020202020204" pitchFamily="34" charset="0"/>
                        </a:rPr>
                        <a:t>10</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Trusted Third Party</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Sender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Send FHIR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Validated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FHIR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FHIR eICR bundle</a:t>
                      </a:r>
                      <a:endParaRPr lang="en-US" sz="130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338075478"/>
                  </a:ext>
                </a:extLst>
              </a:tr>
              <a:tr h="538936">
                <a:tc>
                  <a:txBody>
                    <a:bodyPr/>
                    <a:lstStyle/>
                    <a:p>
                      <a:pPr marL="0" marR="0">
                        <a:spcBef>
                          <a:spcPts val="0"/>
                        </a:spcBef>
                        <a:spcAft>
                          <a:spcPts val="0"/>
                        </a:spcAft>
                      </a:pPr>
                      <a:r>
                        <a:rPr lang="en-US" sz="1300">
                          <a:effectLst/>
                          <a:latin typeface="+mj-lt"/>
                          <a:cs typeface="Arial" panose="020B0604020202020204" pitchFamily="34" charset="0"/>
                        </a:rPr>
                        <a:t>11</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EHR System/Backend Services App/PHA</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Data Receiver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a:effectLst/>
                          <a:latin typeface="+mj-lt"/>
                          <a:cs typeface="Arial" panose="020B0604020202020204" pitchFamily="34" charset="0"/>
                        </a:rPr>
                        <a:t>Receive and process RR</a:t>
                      </a:r>
                      <a:endParaRPr lang="en-US" sz="130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RR </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processed RR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1073398887"/>
                  </a:ext>
                </a:extLst>
              </a:tr>
              <a:tr h="388415">
                <a:tc>
                  <a:txBody>
                    <a:bodyPr/>
                    <a:lstStyle/>
                    <a:p>
                      <a:pPr marL="0" marR="0">
                        <a:spcBef>
                          <a:spcPts val="0"/>
                        </a:spcBef>
                        <a:spcAft>
                          <a:spcPts val="0"/>
                        </a:spcAft>
                      </a:pPr>
                      <a:r>
                        <a:rPr lang="en-US" sz="1300" dirty="0">
                          <a:effectLst/>
                          <a:latin typeface="+mj-lt"/>
                          <a:cs typeface="Arial" panose="020B0604020202020204" pitchFamily="34" charset="0"/>
                        </a:rPr>
                        <a:t>12</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PHA</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Data Receiver</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Receive and validate FHIR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FHIR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tc>
                  <a:txBody>
                    <a:bodyPr/>
                    <a:lstStyle/>
                    <a:p>
                      <a:pPr marL="0" marR="0">
                        <a:spcBef>
                          <a:spcPts val="0"/>
                        </a:spcBef>
                        <a:spcAft>
                          <a:spcPts val="0"/>
                        </a:spcAft>
                      </a:pPr>
                      <a:r>
                        <a:rPr lang="en-US" sz="1300" kern="1200" dirty="0">
                          <a:effectLst/>
                          <a:latin typeface="+mj-lt"/>
                          <a:cs typeface="Arial" panose="020B0604020202020204" pitchFamily="34" charset="0"/>
                        </a:rPr>
                        <a:t>validated FHIR </a:t>
                      </a:r>
                      <a:r>
                        <a:rPr lang="en-US" sz="1300" kern="1200" dirty="0" err="1">
                          <a:effectLst/>
                          <a:latin typeface="+mj-lt"/>
                          <a:cs typeface="Arial" panose="020B0604020202020204" pitchFamily="34" charset="0"/>
                        </a:rPr>
                        <a:t>eICR</a:t>
                      </a:r>
                      <a:r>
                        <a:rPr lang="en-US" sz="1300" kern="1200" dirty="0">
                          <a:effectLst/>
                          <a:latin typeface="+mj-lt"/>
                          <a:cs typeface="Arial" panose="020B0604020202020204" pitchFamily="34" charset="0"/>
                        </a:rPr>
                        <a:t> bundle</a:t>
                      </a:r>
                      <a:endParaRPr lang="en-US" sz="1300" dirty="0">
                        <a:effectLst/>
                        <a:latin typeface="+mj-lt"/>
                        <a:ea typeface="Times New Roman" panose="02020603050405020304" pitchFamily="18" charset="0"/>
                        <a:cs typeface="Arial" panose="020B0604020202020204" pitchFamily="34" charset="0"/>
                      </a:endParaRPr>
                    </a:p>
                  </a:txBody>
                  <a:tcPr marL="41937" marR="41937" marT="0" marB="0"/>
                </a:tc>
                <a:extLst>
                  <a:ext uri="{0D108BD9-81ED-4DB2-BD59-A6C34878D82A}">
                    <a16:rowId xmlns:a16="http://schemas.microsoft.com/office/drawing/2014/main" val="3344770998"/>
                  </a:ext>
                </a:extLst>
              </a:tr>
            </a:tbl>
          </a:graphicData>
        </a:graphic>
      </p:graphicFrame>
    </p:spTree>
    <p:extLst>
      <p:ext uri="{BB962C8B-B14F-4D97-AF65-F5344CB8AC3E}">
        <p14:creationId xmlns:p14="http://schemas.microsoft.com/office/powerpoint/2010/main" val="2105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1C3D3-8978-4E33-ACA1-F154F50B2F9D}"/>
              </a:ext>
            </a:extLst>
          </p:cNvPr>
          <p:cNvSpPr>
            <a:spLocks noGrp="1"/>
          </p:cNvSpPr>
          <p:nvPr>
            <p:ph type="title"/>
          </p:nvPr>
        </p:nvSpPr>
        <p:spPr/>
        <p:txBody>
          <a:bodyPr>
            <a:normAutofit fontScale="90000"/>
          </a:bodyPr>
          <a:lstStyle/>
          <a:p>
            <a:r>
              <a:rPr lang="en-US" dirty="0"/>
              <a:t>Hep C: User Story 1 and 2 </a:t>
            </a:r>
            <a:r>
              <a:rPr lang="en-US" dirty="0" err="1"/>
              <a:t>eICR</a:t>
            </a:r>
            <a:r>
              <a:rPr lang="en-US" dirty="0"/>
              <a:t> - Diagrams</a:t>
            </a:r>
          </a:p>
        </p:txBody>
      </p:sp>
      <p:pic>
        <p:nvPicPr>
          <p:cNvPr id="4" name="Picture 3">
            <a:extLst>
              <a:ext uri="{FF2B5EF4-FFF2-40B4-BE49-F238E27FC236}">
                <a16:creationId xmlns:a16="http://schemas.microsoft.com/office/drawing/2014/main" id="{34599594-484A-4228-8401-71BFCAEB3CA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 y="1752600"/>
            <a:ext cx="5562600" cy="3581400"/>
          </a:xfrm>
          <a:prstGeom prst="rect">
            <a:avLst/>
          </a:prstGeom>
          <a:noFill/>
          <a:ln>
            <a:noFill/>
          </a:ln>
        </p:spPr>
      </p:pic>
      <p:pic>
        <p:nvPicPr>
          <p:cNvPr id="5" name="Picture 4">
            <a:extLst>
              <a:ext uri="{FF2B5EF4-FFF2-40B4-BE49-F238E27FC236}">
                <a16:creationId xmlns:a16="http://schemas.microsoft.com/office/drawing/2014/main" id="{7FCA1722-28B8-4103-A848-A5E3DF765BD1}"/>
              </a:ext>
            </a:extLst>
          </p:cNvPr>
          <p:cNvPicPr/>
          <p:nvPr/>
        </p:nvPicPr>
        <p:blipFill rotWithShape="1">
          <a:blip r:embed="rId3" cstate="print">
            <a:extLst>
              <a:ext uri="{28A0092B-C50C-407E-A947-70E740481C1C}">
                <a14:useLocalDpi xmlns:a14="http://schemas.microsoft.com/office/drawing/2010/main" val="0"/>
              </a:ext>
            </a:extLst>
          </a:blip>
          <a:srcRect l="2051" t="4080"/>
          <a:stretch/>
        </p:blipFill>
        <p:spPr bwMode="auto">
          <a:xfrm>
            <a:off x="5684520" y="3276600"/>
            <a:ext cx="3390900" cy="3479800"/>
          </a:xfrm>
          <a:prstGeom prst="rect">
            <a:avLst/>
          </a:prstGeom>
          <a:noFill/>
          <a:ln>
            <a:solidFill>
              <a:schemeClr val="tx1"/>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F8DAAF0B-7506-49EB-98B5-1B621BAF0844}"/>
              </a:ext>
            </a:extLst>
          </p:cNvPr>
          <p:cNvSpPr/>
          <p:nvPr/>
        </p:nvSpPr>
        <p:spPr>
          <a:xfrm>
            <a:off x="6019800" y="2933700"/>
            <a:ext cx="2971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eICR</a:t>
            </a:r>
            <a:r>
              <a:rPr lang="en-US" dirty="0">
                <a:latin typeface="Arial" panose="020B0604020202020204" pitchFamily="34" charset="0"/>
                <a:cs typeface="Arial" panose="020B0604020202020204" pitchFamily="34" charset="0"/>
              </a:rPr>
              <a:t> Sequence Diagram</a:t>
            </a:r>
          </a:p>
        </p:txBody>
      </p:sp>
      <p:sp>
        <p:nvSpPr>
          <p:cNvPr id="7" name="Rectangle 6">
            <a:extLst>
              <a:ext uri="{FF2B5EF4-FFF2-40B4-BE49-F238E27FC236}">
                <a16:creationId xmlns:a16="http://schemas.microsoft.com/office/drawing/2014/main" id="{C1847511-62D6-4D99-8D5C-7F5421414225}"/>
              </a:ext>
            </a:extLst>
          </p:cNvPr>
          <p:cNvSpPr/>
          <p:nvPr/>
        </p:nvSpPr>
        <p:spPr>
          <a:xfrm>
            <a:off x="121920" y="1390650"/>
            <a:ext cx="2971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 panose="020B0604020202020204" pitchFamily="34" charset="0"/>
                <a:cs typeface="Arial" panose="020B0604020202020204" pitchFamily="34" charset="0"/>
              </a:rPr>
              <a:t>eICR</a:t>
            </a:r>
            <a:r>
              <a:rPr lang="en-US" dirty="0">
                <a:latin typeface="Arial" panose="020B0604020202020204" pitchFamily="34" charset="0"/>
                <a:cs typeface="Arial" panose="020B0604020202020204" pitchFamily="34" charset="0"/>
              </a:rPr>
              <a:t> Activity Diagram</a:t>
            </a:r>
          </a:p>
        </p:txBody>
      </p:sp>
    </p:spTree>
    <p:extLst>
      <p:ext uri="{BB962C8B-B14F-4D97-AF65-F5344CB8AC3E}">
        <p14:creationId xmlns:p14="http://schemas.microsoft.com/office/powerpoint/2010/main" val="379186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E7EB-B895-4FB8-A740-164949D795C0}"/>
              </a:ext>
            </a:extLst>
          </p:cNvPr>
          <p:cNvSpPr>
            <a:spLocks noGrp="1"/>
          </p:cNvSpPr>
          <p:nvPr>
            <p:ph type="title"/>
          </p:nvPr>
        </p:nvSpPr>
        <p:spPr>
          <a:xfrm>
            <a:off x="228600" y="457200"/>
            <a:ext cx="8458200" cy="533395"/>
          </a:xfrm>
        </p:spPr>
        <p:txBody>
          <a:bodyPr>
            <a:normAutofit fontScale="90000"/>
          </a:bodyPr>
          <a:lstStyle/>
          <a:p>
            <a:r>
              <a:rPr lang="en-US" dirty="0"/>
              <a:t>Hep C: User Story 1- </a:t>
            </a:r>
            <a:r>
              <a:rPr lang="en-US" sz="2000" dirty="0">
                <a:solidFill>
                  <a:schemeClr val="bg1">
                    <a:lumMod val="75000"/>
                  </a:schemeClr>
                </a:solidFill>
              </a:rPr>
              <a:t>Uncomplicated Adult Male- </a:t>
            </a:r>
            <a:r>
              <a:rPr lang="en-US" sz="3100" dirty="0"/>
              <a:t>REPORTING</a:t>
            </a:r>
            <a:endParaRPr lang="en-US" sz="2000" dirty="0"/>
          </a:p>
        </p:txBody>
      </p:sp>
      <p:sp>
        <p:nvSpPr>
          <p:cNvPr id="3" name="Content Placeholder 2">
            <a:extLst>
              <a:ext uri="{FF2B5EF4-FFF2-40B4-BE49-F238E27FC236}">
                <a16:creationId xmlns:a16="http://schemas.microsoft.com/office/drawing/2014/main" id="{51C200CF-1C40-4F48-9248-A998DE7C2FAF}"/>
              </a:ext>
            </a:extLst>
          </p:cNvPr>
          <p:cNvSpPr>
            <a:spLocks noGrp="1"/>
          </p:cNvSpPr>
          <p:nvPr>
            <p:ph idx="1"/>
          </p:nvPr>
        </p:nvSpPr>
        <p:spPr>
          <a:xfrm>
            <a:off x="152400" y="1295400"/>
            <a:ext cx="8763000" cy="4389437"/>
          </a:xfrm>
        </p:spPr>
        <p:txBody>
          <a:bodyPr/>
          <a:lstStyle/>
          <a:p>
            <a:pPr marL="0" indent="0">
              <a:buNone/>
            </a:pPr>
            <a:r>
              <a:rPr lang="en-US" sz="1400" b="1" u="sng" dirty="0"/>
              <a:t>Treatment </a:t>
            </a:r>
            <a:r>
              <a:rPr lang="en-US" sz="1400" b="1" dirty="0"/>
              <a:t> </a:t>
            </a:r>
          </a:p>
          <a:p>
            <a:r>
              <a:rPr lang="en-US" sz="1400" u="sng" dirty="0"/>
              <a:t>Dr. Y performs a complete medication reconciliation </a:t>
            </a:r>
            <a:r>
              <a:rPr lang="en-US" sz="1400" dirty="0"/>
              <a:t>  to ascertain any potential drug-drug interactions and learns there is no risk. Dr. Y prescribes a daily fixed-dose combination of ledipasvir (90mg)/sofosbuvir (400mg) for 12 weeks as </a:t>
            </a:r>
            <a:r>
              <a:rPr lang="en-US" sz="1400" dirty="0">
                <a:hlinkClick r:id="rId2"/>
              </a:rPr>
              <a:t>recommended by AASLD</a:t>
            </a:r>
            <a:r>
              <a:rPr lang="en-US" sz="1400" dirty="0"/>
              <a:t>. Patient X’s insurer has a PA process in place for the medication Dr. Y is recommending, so the clinical pharmacist</a:t>
            </a:r>
            <a:r>
              <a:rPr lang="en-US" sz="1400" u="sng" dirty="0"/>
              <a:t> </a:t>
            </a:r>
            <a:r>
              <a:rPr lang="en-US" sz="1400" dirty="0"/>
              <a:t> assembles and submits the necessary paperwork. Patient X is called by the case manager in 2 weeks that the medication has been approved and follows up with the next available appointment with the clinical pharmacist. Patient X follows up with the clinical pharmacist and receives counseling about adherence to the medication and picks up the medication and starts to take it.  </a:t>
            </a:r>
          </a:p>
          <a:p>
            <a:pPr>
              <a:spcBef>
                <a:spcPts val="0"/>
              </a:spcBef>
              <a:spcAft>
                <a:spcPts val="600"/>
              </a:spcAft>
            </a:pPr>
            <a:r>
              <a:rPr lang="en-US" sz="1300" b="1" dirty="0"/>
              <a:t>When the electronic order for the prescription is entered by Dr. Y, it also triggers a </a:t>
            </a:r>
            <a:r>
              <a:rPr lang="en-US" sz="1300" b="1" u="sng" dirty="0"/>
              <a:t>report </a:t>
            </a:r>
            <a:r>
              <a:rPr lang="en-US" sz="1300" b="1" dirty="0"/>
              <a:t> (following proper consent protocols)  </a:t>
            </a:r>
            <a:r>
              <a:rPr lang="en-US" sz="1300" dirty="0"/>
              <a:t> </a:t>
            </a:r>
            <a:r>
              <a:rPr lang="en-US" sz="1300" b="1" dirty="0"/>
              <a:t>to public health and the clinical registry with which Dr. Y’s practice is affiliated</a:t>
            </a:r>
            <a:r>
              <a:rPr lang="en-US" sz="1300" dirty="0"/>
              <a:t>.</a:t>
            </a:r>
          </a:p>
          <a:p>
            <a:pPr marL="0" indent="0">
              <a:spcBef>
                <a:spcPts val="0"/>
              </a:spcBef>
              <a:spcAft>
                <a:spcPts val="0"/>
              </a:spcAft>
              <a:buNone/>
            </a:pPr>
            <a:r>
              <a:rPr lang="en-US" sz="1400" b="1" u="sng" dirty="0"/>
              <a:t>Cured </a:t>
            </a:r>
            <a:r>
              <a:rPr lang="en-US" sz="1400" b="1" dirty="0"/>
              <a:t> </a:t>
            </a:r>
          </a:p>
          <a:p>
            <a:pPr>
              <a:spcAft>
                <a:spcPts val="0"/>
              </a:spcAft>
            </a:pPr>
            <a:r>
              <a:rPr lang="en-US" sz="1400" u="sng" dirty="0"/>
              <a:t>Patient X follows up with the clinical pharmacist </a:t>
            </a:r>
            <a:r>
              <a:rPr lang="en-US" sz="1400" dirty="0"/>
              <a:t> 4 weeks after starting treatment.   During each visit, the clinical pharmacist reviews any adverse events and or newly started prescriptions that may pose risk of drug-drug interactions and discusses/reinforces the importance of adherence to the regimen. Patient X follows up every 4 weeks with the clinical pharmacist while being treated. During the 3</a:t>
            </a:r>
            <a:r>
              <a:rPr lang="en-US" sz="1400" baseline="30000" dirty="0"/>
              <a:t>rd</a:t>
            </a:r>
            <a:r>
              <a:rPr lang="en-US" sz="1400" dirty="0"/>
              <a:t> visit, which is the end of treatment visit (12 weeks after starting treatment), the clinical pharmacist orders an </a:t>
            </a:r>
            <a:r>
              <a:rPr lang="en-US" sz="1400" u="sng" dirty="0"/>
              <a:t>HCV RNA test </a:t>
            </a:r>
            <a:r>
              <a:rPr lang="en-US" sz="1400" dirty="0"/>
              <a:t>  for 3 months later for the post treatment assessment of cure. Patient X goes to the lab 3 months later to be tested and returns to Dr. Y’s </a:t>
            </a:r>
            <a:r>
              <a:rPr lang="en-US" sz="1400" u="sng" dirty="0"/>
              <a:t>office </a:t>
            </a:r>
            <a:r>
              <a:rPr lang="en-US" sz="1400" dirty="0"/>
              <a:t> to confirm HCV RNA is undetectable (virologic cure). </a:t>
            </a:r>
          </a:p>
          <a:p>
            <a:r>
              <a:rPr lang="en-US" sz="1300" b="1" dirty="0"/>
              <a:t>Receipt of the HCV RNA test result in the EHR automatically </a:t>
            </a:r>
            <a:r>
              <a:rPr lang="en-US" sz="1300" b="1" u="sng" dirty="0"/>
              <a:t>triggers a report </a:t>
            </a:r>
            <a:r>
              <a:rPr lang="en-US" sz="1300" b="1" dirty="0"/>
              <a:t> (following proper consent protocols)  </a:t>
            </a:r>
            <a:r>
              <a:rPr lang="en-US" sz="1300" dirty="0"/>
              <a:t> </a:t>
            </a:r>
            <a:r>
              <a:rPr lang="en-US" sz="1300" b="1" dirty="0"/>
              <a:t>to public health, as well as any clinical registry with which Dr. Y’s practice is affiliated. </a:t>
            </a:r>
            <a:endParaRPr lang="en-US" sz="1300" dirty="0"/>
          </a:p>
          <a:p>
            <a:pPr marL="0" indent="0">
              <a:buNone/>
            </a:pPr>
            <a:endParaRPr lang="en-US" dirty="0"/>
          </a:p>
        </p:txBody>
      </p:sp>
    </p:spTree>
    <p:extLst>
      <p:ext uri="{BB962C8B-B14F-4D97-AF65-F5344CB8AC3E}">
        <p14:creationId xmlns:p14="http://schemas.microsoft.com/office/powerpoint/2010/main" val="249668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4D1E-CAC2-4718-8A82-60AFB7964257}"/>
              </a:ext>
            </a:extLst>
          </p:cNvPr>
          <p:cNvSpPr>
            <a:spLocks noGrp="1"/>
          </p:cNvSpPr>
          <p:nvPr>
            <p:ph type="title"/>
          </p:nvPr>
        </p:nvSpPr>
        <p:spPr/>
        <p:txBody>
          <a:bodyPr>
            <a:normAutofit fontScale="90000"/>
          </a:bodyPr>
          <a:lstStyle/>
          <a:p>
            <a:r>
              <a:rPr lang="en-US" sz="3100" dirty="0"/>
              <a:t>Hep C: User Story 2-</a:t>
            </a:r>
            <a:r>
              <a:rPr lang="en-US" dirty="0"/>
              <a:t> </a:t>
            </a:r>
            <a:r>
              <a:rPr lang="en-US" sz="2200" dirty="0">
                <a:solidFill>
                  <a:schemeClr val="bg1">
                    <a:lumMod val="75000"/>
                  </a:schemeClr>
                </a:solidFill>
              </a:rPr>
              <a:t>Pregnant Woman and Exposed Infant</a:t>
            </a:r>
            <a:r>
              <a:rPr lang="en-US" dirty="0"/>
              <a:t> </a:t>
            </a:r>
            <a:r>
              <a:rPr lang="en-US" sz="3100" dirty="0"/>
              <a:t>REPORTING</a:t>
            </a:r>
            <a:r>
              <a:rPr lang="en-US" sz="2000" dirty="0"/>
              <a:t> (1/2)</a:t>
            </a:r>
          </a:p>
        </p:txBody>
      </p:sp>
      <p:sp>
        <p:nvSpPr>
          <p:cNvPr id="3" name="Content Placeholder 2">
            <a:extLst>
              <a:ext uri="{FF2B5EF4-FFF2-40B4-BE49-F238E27FC236}">
                <a16:creationId xmlns:a16="http://schemas.microsoft.com/office/drawing/2014/main" id="{FA2738AF-833C-4ACA-A4A5-D4C320D3C3D7}"/>
              </a:ext>
            </a:extLst>
          </p:cNvPr>
          <p:cNvSpPr>
            <a:spLocks noGrp="1"/>
          </p:cNvSpPr>
          <p:nvPr>
            <p:ph idx="1"/>
          </p:nvPr>
        </p:nvSpPr>
        <p:spPr/>
        <p:txBody>
          <a:bodyPr/>
          <a:lstStyle/>
          <a:p>
            <a:pPr marL="0" indent="0">
              <a:buNone/>
            </a:pPr>
            <a:r>
              <a:rPr lang="en-US" sz="1400" b="1" dirty="0"/>
              <a:t>Post-Partum Treatment Flow for Mothe</a:t>
            </a:r>
            <a:r>
              <a:rPr lang="en-US" sz="1400" dirty="0"/>
              <a:t>r</a:t>
            </a:r>
          </a:p>
          <a:p>
            <a:r>
              <a:rPr lang="en-US" sz="1400" dirty="0"/>
              <a:t>Mom has a post-delivery visit with Dr. A at 2 weeks, at which time Dr. A makes a referral for Mom to see Dr. Z, an HCV treatment provider. </a:t>
            </a:r>
          </a:p>
          <a:p>
            <a:r>
              <a:rPr lang="en-US" sz="1400" dirty="0"/>
              <a:t>At her first appointment with Dr. Z, he orders a transient </a:t>
            </a:r>
            <a:r>
              <a:rPr lang="en-US" sz="1400" dirty="0" err="1"/>
              <a:t>elastrography</a:t>
            </a:r>
            <a:r>
              <a:rPr lang="en-US" sz="1400" dirty="0"/>
              <a:t> test (to evaluate the degree of hepatic fibrosis present); HCV genotype; and a series of lab tests, including complete HBV serology, complete blood count (CBC), HIV tests, and a complete metabolic profile including a hepatic function panel (i.e., albumin, total and direct bilirubin, alanine aminotransferase (ALT), aspartate aminotransferase (AST), calculated glomerular filtration rate (eGFR)). The results of these will be used by Dr. Z to inform his recommended HCV treatment strategy. Dr. Z’s office receives the results from these follow up tests. </a:t>
            </a:r>
          </a:p>
          <a:p>
            <a:r>
              <a:rPr lang="en-US" sz="1400" dirty="0"/>
              <a:t>Mom has a second appointment with Dr. Z to discuss options. The results, which are shared with Mom, indicate that there is no liver cirrhosis present and Patient X is infected with genotype 1b. Mom indicates that she is breast feeding and would like to continue to do so until Baby is at least 6 months old. Dr. Z and Mom thus decide to defer treatment for several months, until Baby has transitioned to bottle feeding.</a:t>
            </a:r>
          </a:p>
          <a:p>
            <a:r>
              <a:rPr lang="en-US" sz="1400" dirty="0"/>
              <a:t>Approximately 5 months later, Mom has a follow up visit with Dr. Z. Mom is no longer breast feeding, and she and Dr. Z agree to initiative treatment for her hepatitis C. </a:t>
            </a:r>
          </a:p>
          <a:p>
            <a:endParaRPr lang="en-US" dirty="0"/>
          </a:p>
        </p:txBody>
      </p:sp>
    </p:spTree>
    <p:extLst>
      <p:ext uri="{BB962C8B-B14F-4D97-AF65-F5344CB8AC3E}">
        <p14:creationId xmlns:p14="http://schemas.microsoft.com/office/powerpoint/2010/main" val="355924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EFDB-BBE7-4084-853D-6832E9E9E6BC}"/>
              </a:ext>
            </a:extLst>
          </p:cNvPr>
          <p:cNvSpPr>
            <a:spLocks noGrp="1"/>
          </p:cNvSpPr>
          <p:nvPr>
            <p:ph type="title"/>
          </p:nvPr>
        </p:nvSpPr>
        <p:spPr/>
        <p:txBody>
          <a:bodyPr>
            <a:normAutofit fontScale="90000"/>
          </a:bodyPr>
          <a:lstStyle/>
          <a:p>
            <a:r>
              <a:rPr lang="en-US" sz="3100" dirty="0"/>
              <a:t>Hep C: User Story 2- </a:t>
            </a:r>
            <a:r>
              <a:rPr lang="en-US" sz="2000" dirty="0">
                <a:solidFill>
                  <a:schemeClr val="bg1">
                    <a:lumMod val="75000"/>
                  </a:schemeClr>
                </a:solidFill>
              </a:rPr>
              <a:t>Pregnant Woman and Exposed Infant </a:t>
            </a:r>
            <a:r>
              <a:rPr lang="en-US" dirty="0"/>
              <a:t> </a:t>
            </a:r>
            <a:r>
              <a:rPr lang="en-US" sz="3100" dirty="0"/>
              <a:t>REPORTING</a:t>
            </a:r>
            <a:r>
              <a:rPr lang="en-US" dirty="0"/>
              <a:t> </a:t>
            </a:r>
            <a:r>
              <a:rPr lang="en-US" sz="2000" dirty="0"/>
              <a:t>(2/2)</a:t>
            </a:r>
          </a:p>
        </p:txBody>
      </p:sp>
      <p:sp>
        <p:nvSpPr>
          <p:cNvPr id="3" name="Content Placeholder 2">
            <a:extLst>
              <a:ext uri="{FF2B5EF4-FFF2-40B4-BE49-F238E27FC236}">
                <a16:creationId xmlns:a16="http://schemas.microsoft.com/office/drawing/2014/main" id="{1E2B0B28-6193-464D-9241-11E53028D26B}"/>
              </a:ext>
            </a:extLst>
          </p:cNvPr>
          <p:cNvSpPr>
            <a:spLocks noGrp="1"/>
          </p:cNvSpPr>
          <p:nvPr>
            <p:ph idx="1"/>
          </p:nvPr>
        </p:nvSpPr>
        <p:spPr>
          <a:xfrm>
            <a:off x="152400" y="1143000"/>
            <a:ext cx="8534400" cy="4389437"/>
          </a:xfrm>
        </p:spPr>
        <p:txBody>
          <a:bodyPr/>
          <a:lstStyle/>
          <a:p>
            <a:pPr marL="0" indent="0">
              <a:buNone/>
            </a:pPr>
            <a:r>
              <a:rPr lang="en-US" sz="1400" b="1" dirty="0"/>
              <a:t>Treatment</a:t>
            </a:r>
          </a:p>
          <a:p>
            <a:r>
              <a:rPr lang="en-US" sz="1400" dirty="0"/>
              <a:t>Based on the records he received from the hospital, Dr. P knows that Baby was exposed to HCV. During Baby’s follow-up well child check, Dr. P orders an FDA-approved Nucleic Acid Test (NAT) intended for detection of hepatitis C virus (HCV) RNA. An onsite lab tech draws a blood specimen from Baby and sends the specimen to an offsite lab.</a:t>
            </a:r>
          </a:p>
          <a:p>
            <a:r>
              <a:rPr lang="en-US" sz="1400" dirty="0"/>
              <a:t>The lab performs the recommended test, and the results are reactive. The lab sends results electronically to Dr. P. Receipt of the HCV RNA test result in the EHR automatically triggers an electronic initial case report to public health. </a:t>
            </a:r>
          </a:p>
          <a:p>
            <a:r>
              <a:rPr lang="en-US" sz="1400" dirty="0"/>
              <a:t>Dr. P makes a referral for Baby to see Dr. X, a pediatric gastroenterologist. During Baby B’s first visit with Dr. X., Dr. X explains to Mom that it is too early to initiate treatment for Baby—and that there is a possibility that Baby’s viremia will prove transient. They will retest her at 18 months to determine if she remains infected, and, in the interim, monitor her.</a:t>
            </a:r>
          </a:p>
          <a:p>
            <a:r>
              <a:rPr lang="en-US" sz="1400" dirty="0"/>
              <a:t>At 18 months, an FDA-approved hepatitis C antibody test , with automatic reflex to FDA-approved NAT assay for HCV RNA, is performed and, again, Baby’s results are positive. The positive results are sent by the lab to Dr. X, who also shares them electronically with Dr. P. Receipt of the HCV RNA test result in Dr. X’s EHR automatically triggers an electronic initial case report to public health, as well as any clinical registry with which Dr. X’s practice is affiliated</a:t>
            </a:r>
          </a:p>
          <a:p>
            <a:r>
              <a:rPr lang="en-US" sz="1400" dirty="0"/>
              <a:t>Because HCV DAAs are not approved for use in children as young as Baby, Dr. X does not initiate treatment at this time. Instead, he will continue to monitor Baby’s health until she reaches age 3.</a:t>
            </a:r>
          </a:p>
          <a:p>
            <a:r>
              <a:rPr lang="en-US" sz="1400" dirty="0"/>
              <a:t>Once Baby is 3 years old, Dr. X will evaluate Baby and make a treatment recommendation. </a:t>
            </a:r>
          </a:p>
          <a:p>
            <a:r>
              <a:rPr lang="en-US" sz="1400" dirty="0"/>
              <a:t>At this point, the flow for Baby is similar to User Story #1 (treatment and cure).</a:t>
            </a:r>
          </a:p>
          <a:p>
            <a:endParaRPr lang="en-US" dirty="0"/>
          </a:p>
        </p:txBody>
      </p:sp>
    </p:spTree>
    <p:extLst>
      <p:ext uri="{BB962C8B-B14F-4D97-AF65-F5344CB8AC3E}">
        <p14:creationId xmlns:p14="http://schemas.microsoft.com/office/powerpoint/2010/main" val="2781554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CF6C3-4B45-4A58-BFA0-7BA1C4C4762D}"/>
              </a:ext>
            </a:extLst>
          </p:cNvPr>
          <p:cNvSpPr>
            <a:spLocks noGrp="1"/>
          </p:cNvSpPr>
          <p:nvPr>
            <p:ph type="title"/>
          </p:nvPr>
        </p:nvSpPr>
        <p:spPr/>
        <p:txBody>
          <a:bodyPr>
            <a:normAutofit fontScale="90000"/>
          </a:bodyPr>
          <a:lstStyle/>
          <a:p>
            <a:r>
              <a:rPr lang="en-US" dirty="0"/>
              <a:t>Hep C: User Story 1 and 2 Reporting Flow</a:t>
            </a:r>
          </a:p>
        </p:txBody>
      </p:sp>
      <p:graphicFrame>
        <p:nvGraphicFramePr>
          <p:cNvPr id="5" name="Table 4">
            <a:extLst>
              <a:ext uri="{FF2B5EF4-FFF2-40B4-BE49-F238E27FC236}">
                <a16:creationId xmlns:a16="http://schemas.microsoft.com/office/drawing/2014/main" id="{BD9775CF-E4E5-4867-AA25-DD5355F2D2CC}"/>
              </a:ext>
            </a:extLst>
          </p:cNvPr>
          <p:cNvGraphicFramePr>
            <a:graphicFrameLocks noGrp="1"/>
          </p:cNvGraphicFramePr>
          <p:nvPr>
            <p:extLst>
              <p:ext uri="{D42A27DB-BD31-4B8C-83A1-F6EECF244321}">
                <p14:modId xmlns:p14="http://schemas.microsoft.com/office/powerpoint/2010/main" val="3784603354"/>
              </p:ext>
            </p:extLst>
          </p:nvPr>
        </p:nvGraphicFramePr>
        <p:xfrm>
          <a:off x="228600" y="1143000"/>
          <a:ext cx="8610600" cy="5519424"/>
        </p:xfrm>
        <a:graphic>
          <a:graphicData uri="http://schemas.openxmlformats.org/drawingml/2006/table">
            <a:tbl>
              <a:tblPr firstRow="1" firstCol="1" bandRow="1">
                <a:tableStyleId>{5C22544A-7EE6-4342-B048-85BDC9FD1C3A}</a:tableStyleId>
              </a:tblPr>
              <a:tblGrid>
                <a:gridCol w="533400">
                  <a:extLst>
                    <a:ext uri="{9D8B030D-6E8A-4147-A177-3AD203B41FA5}">
                      <a16:colId xmlns:a16="http://schemas.microsoft.com/office/drawing/2014/main" val="394460248"/>
                    </a:ext>
                  </a:extLst>
                </a:gridCol>
                <a:gridCol w="1600200">
                  <a:extLst>
                    <a:ext uri="{9D8B030D-6E8A-4147-A177-3AD203B41FA5}">
                      <a16:colId xmlns:a16="http://schemas.microsoft.com/office/drawing/2014/main" val="2257336275"/>
                    </a:ext>
                  </a:extLst>
                </a:gridCol>
                <a:gridCol w="1676400">
                  <a:extLst>
                    <a:ext uri="{9D8B030D-6E8A-4147-A177-3AD203B41FA5}">
                      <a16:colId xmlns:a16="http://schemas.microsoft.com/office/drawing/2014/main" val="2473739754"/>
                    </a:ext>
                  </a:extLst>
                </a:gridCol>
                <a:gridCol w="1914714">
                  <a:extLst>
                    <a:ext uri="{9D8B030D-6E8A-4147-A177-3AD203B41FA5}">
                      <a16:colId xmlns:a16="http://schemas.microsoft.com/office/drawing/2014/main" val="4161426061"/>
                    </a:ext>
                  </a:extLst>
                </a:gridCol>
                <a:gridCol w="1361886">
                  <a:extLst>
                    <a:ext uri="{9D8B030D-6E8A-4147-A177-3AD203B41FA5}">
                      <a16:colId xmlns:a16="http://schemas.microsoft.com/office/drawing/2014/main" val="462849399"/>
                    </a:ext>
                  </a:extLst>
                </a:gridCol>
                <a:gridCol w="1524000">
                  <a:extLst>
                    <a:ext uri="{9D8B030D-6E8A-4147-A177-3AD203B41FA5}">
                      <a16:colId xmlns:a16="http://schemas.microsoft.com/office/drawing/2014/main" val="2653152832"/>
                    </a:ext>
                  </a:extLst>
                </a:gridCol>
              </a:tblGrid>
              <a:tr h="243182">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Step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Actor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Role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Activity</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Input(s)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Output(s)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3938557021"/>
                  </a:ext>
                </a:extLst>
              </a:tr>
              <a:tr h="535001">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1</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EHR System</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Notifier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Notify the Backend App that there has been activity in topics the app subscribes to</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Trigger codes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Notification message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914580139"/>
                  </a:ext>
                </a:extLst>
              </a:tr>
              <a:tr h="401251">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2</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Backend Services App</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Evaluator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Evaluates criteria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Notification message, criteria, rules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Yes/no decision (and timing) for querying EHR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552852232"/>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Data Extractor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Query the EHR for case data</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Timing criteria</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queries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1843559231"/>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4</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EHR System</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Query Responder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Return case data</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queries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resources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1783717400"/>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Data Receiver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Receive and validate FHIR resources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resources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validated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968220786"/>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6</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Consent Verifier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Verify consent resources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validated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validated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3420136370"/>
                  </a:ext>
                </a:extLst>
              </a:tr>
              <a:tr h="401251">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7</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Data Sender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Send validated FHIR bundle to trust service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validated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00927540"/>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8</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Data/Trust Services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Receiver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Receive and validate 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validated 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290380017"/>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9</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Data/Trust Services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Anonymizer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Anonymize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anonymized 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1821621979"/>
                  </a:ext>
                </a:extLst>
              </a:tr>
              <a:tr h="267500">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10</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Data/Trust Services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Sender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Send anonymized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Anonymized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Anonymized 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149978638"/>
                  </a:ext>
                </a:extLst>
              </a:tr>
              <a:tr h="401251">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11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Receiver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Receive and validate anonymized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validate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816843505"/>
                  </a:ext>
                </a:extLst>
              </a:tr>
              <a:tr h="267500">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12</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Backend Services App</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Sender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Send FHIR bundle to PHA</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Validated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2343030502"/>
                  </a:ext>
                </a:extLst>
              </a:tr>
              <a:tr h="158276">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13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PHA</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Data Receiver</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Receive and validate 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a:effectLst/>
                          <a:latin typeface="Arial" panose="020B0604020202020204" pitchFamily="34" charset="0"/>
                          <a:cs typeface="Arial" panose="020B0604020202020204" pitchFamily="34" charset="0"/>
                        </a:rPr>
                        <a:t>FHIR bundle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tc>
                  <a:txBody>
                    <a:bodyPr/>
                    <a:lstStyle/>
                    <a:p>
                      <a:pPr marL="0" marR="0">
                        <a:spcBef>
                          <a:spcPts val="0"/>
                        </a:spcBef>
                        <a:spcAft>
                          <a:spcPts val="0"/>
                        </a:spcAft>
                      </a:pPr>
                      <a:r>
                        <a:rPr lang="en-US" sz="1200" kern="1200" dirty="0">
                          <a:effectLst/>
                          <a:latin typeface="Arial" panose="020B0604020202020204" pitchFamily="34" charset="0"/>
                          <a:cs typeface="Arial" panose="020B0604020202020204" pitchFamily="34" charset="0"/>
                        </a:rPr>
                        <a:t>Validated FHIR bundle</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54716" marR="54716" marT="0" marB="0"/>
                </a:tc>
                <a:extLst>
                  <a:ext uri="{0D108BD9-81ED-4DB2-BD59-A6C34878D82A}">
                    <a16:rowId xmlns:a16="http://schemas.microsoft.com/office/drawing/2014/main" val="552436593"/>
                  </a:ext>
                </a:extLst>
              </a:tr>
            </a:tbl>
          </a:graphicData>
        </a:graphic>
      </p:graphicFrame>
    </p:spTree>
    <p:extLst>
      <p:ext uri="{BB962C8B-B14F-4D97-AF65-F5344CB8AC3E}">
        <p14:creationId xmlns:p14="http://schemas.microsoft.com/office/powerpoint/2010/main" val="1919723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CB28B-28DA-49B3-A3B4-5C15EE34CB60}"/>
              </a:ext>
            </a:extLst>
          </p:cNvPr>
          <p:cNvSpPr>
            <a:spLocks noGrp="1"/>
          </p:cNvSpPr>
          <p:nvPr>
            <p:ph type="title"/>
          </p:nvPr>
        </p:nvSpPr>
        <p:spPr>
          <a:xfrm>
            <a:off x="185057" y="104458"/>
            <a:ext cx="8229600" cy="533395"/>
          </a:xfrm>
        </p:spPr>
        <p:txBody>
          <a:bodyPr>
            <a:normAutofit fontScale="90000"/>
          </a:bodyPr>
          <a:lstStyle/>
          <a:p>
            <a:r>
              <a:rPr lang="en-US" dirty="0"/>
              <a:t>Hep C: User Story 1 and 2 Reporting Diagrams</a:t>
            </a:r>
          </a:p>
        </p:txBody>
      </p:sp>
      <p:pic>
        <p:nvPicPr>
          <p:cNvPr id="4" name="Picture 3" descr="A screenshot of a cell phone&#10;&#10;Description automatically generated">
            <a:extLst>
              <a:ext uri="{FF2B5EF4-FFF2-40B4-BE49-F238E27FC236}">
                <a16:creationId xmlns:a16="http://schemas.microsoft.com/office/drawing/2014/main" id="{5D6C3741-8040-4A79-813E-B283AE6C8E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762001"/>
            <a:ext cx="5715000" cy="3124200"/>
          </a:xfrm>
          <a:prstGeom prst="rect">
            <a:avLst/>
          </a:prstGeom>
        </p:spPr>
      </p:pic>
      <p:pic>
        <p:nvPicPr>
          <p:cNvPr id="5" name="Picture 4" descr="A screenshot of a social media post&#10;&#10;Description automatically generated">
            <a:extLst>
              <a:ext uri="{FF2B5EF4-FFF2-40B4-BE49-F238E27FC236}">
                <a16:creationId xmlns:a16="http://schemas.microsoft.com/office/drawing/2014/main" id="{AF0A3FD7-56F3-4D3F-840A-4C7D381C7020}"/>
              </a:ext>
            </a:extLst>
          </p:cNvPr>
          <p:cNvPicPr/>
          <p:nvPr/>
        </p:nvPicPr>
        <p:blipFill rotWithShape="1">
          <a:blip r:embed="rId3" cstate="print">
            <a:extLst>
              <a:ext uri="{28A0092B-C50C-407E-A947-70E740481C1C}">
                <a14:useLocalDpi xmlns:a14="http://schemas.microsoft.com/office/drawing/2010/main" val="0"/>
              </a:ext>
            </a:extLst>
          </a:blip>
          <a:srcRect t="4709" r="11764" b="3624"/>
          <a:stretch/>
        </p:blipFill>
        <p:spPr bwMode="auto">
          <a:xfrm>
            <a:off x="5715000" y="2743200"/>
            <a:ext cx="3429000" cy="4010342"/>
          </a:xfrm>
          <a:prstGeom prst="rect">
            <a:avLst/>
          </a:prstGeom>
          <a:ln>
            <a:solidFill>
              <a:schemeClr val="tx1"/>
            </a:solid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5C81F0C3-8875-4890-8EEC-FF0C37ED00AF}"/>
              </a:ext>
            </a:extLst>
          </p:cNvPr>
          <p:cNvSpPr/>
          <p:nvPr/>
        </p:nvSpPr>
        <p:spPr>
          <a:xfrm>
            <a:off x="4457700" y="637853"/>
            <a:ext cx="2971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Reporting Activity Diagram</a:t>
            </a:r>
          </a:p>
        </p:txBody>
      </p:sp>
      <p:sp>
        <p:nvSpPr>
          <p:cNvPr id="7" name="Rectangle 6">
            <a:extLst>
              <a:ext uri="{FF2B5EF4-FFF2-40B4-BE49-F238E27FC236}">
                <a16:creationId xmlns:a16="http://schemas.microsoft.com/office/drawing/2014/main" id="{A6F970D0-872C-4F25-968C-2008F1A5871A}"/>
              </a:ext>
            </a:extLst>
          </p:cNvPr>
          <p:cNvSpPr/>
          <p:nvPr/>
        </p:nvSpPr>
        <p:spPr>
          <a:xfrm>
            <a:off x="5829300" y="2428034"/>
            <a:ext cx="32004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Reporting Sequence Diagram</a:t>
            </a:r>
          </a:p>
        </p:txBody>
      </p:sp>
    </p:spTree>
    <p:extLst>
      <p:ext uri="{BB962C8B-B14F-4D97-AF65-F5344CB8AC3E}">
        <p14:creationId xmlns:p14="http://schemas.microsoft.com/office/powerpoint/2010/main" val="221075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Meeting Agenda</a:t>
            </a:r>
          </a:p>
        </p:txBody>
      </p:sp>
      <p:sp>
        <p:nvSpPr>
          <p:cNvPr id="3" name="Content Placeholder 2"/>
          <p:cNvSpPr>
            <a:spLocks noGrp="1"/>
          </p:cNvSpPr>
          <p:nvPr>
            <p:ph idx="1"/>
          </p:nvPr>
        </p:nvSpPr>
        <p:spPr/>
        <p:txBody>
          <a:bodyPr/>
          <a:lstStyle/>
          <a:p>
            <a:pPr lvl="1"/>
            <a:endParaRPr lang="en-US" dirty="0"/>
          </a:p>
          <a:p>
            <a:endParaRPr lang="en-US" dirty="0"/>
          </a:p>
        </p:txBody>
      </p:sp>
      <p:graphicFrame>
        <p:nvGraphicFramePr>
          <p:cNvPr id="5" name="Table 8">
            <a:extLst>
              <a:ext uri="{FF2B5EF4-FFF2-40B4-BE49-F238E27FC236}">
                <a16:creationId xmlns:a16="http://schemas.microsoft.com/office/drawing/2014/main" id="{F06A9A0E-531B-461B-B874-BA9CFFF3953F}"/>
              </a:ext>
            </a:extLst>
          </p:cNvPr>
          <p:cNvGraphicFramePr>
            <a:graphicFrameLocks noGrp="1"/>
          </p:cNvGraphicFramePr>
          <p:nvPr>
            <p:extLst>
              <p:ext uri="{D42A27DB-BD31-4B8C-83A1-F6EECF244321}">
                <p14:modId xmlns:p14="http://schemas.microsoft.com/office/powerpoint/2010/main" val="2048822076"/>
              </p:ext>
            </p:extLst>
          </p:nvPr>
        </p:nvGraphicFramePr>
        <p:xfrm>
          <a:off x="1348740" y="1447800"/>
          <a:ext cx="6446520" cy="257556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1677364445"/>
                    </a:ext>
                  </a:extLst>
                </a:gridCol>
                <a:gridCol w="1645920">
                  <a:extLst>
                    <a:ext uri="{9D8B030D-6E8A-4147-A177-3AD203B41FA5}">
                      <a16:colId xmlns:a16="http://schemas.microsoft.com/office/drawing/2014/main" val="4058886406"/>
                    </a:ext>
                  </a:extLst>
                </a:gridCol>
              </a:tblGrid>
              <a:tr h="370840">
                <a:tc>
                  <a:txBody>
                    <a:bodyPr/>
                    <a:lstStyle/>
                    <a:p>
                      <a:pPr algn="ctr"/>
                      <a:r>
                        <a:rPr lang="en-US" dirty="0"/>
                        <a:t>Topic</a:t>
                      </a:r>
                    </a:p>
                  </a:txBody>
                  <a:tcPr/>
                </a:tc>
                <a:tc>
                  <a:txBody>
                    <a:bodyPr/>
                    <a:lstStyle/>
                    <a:p>
                      <a:pPr algn="ctr"/>
                      <a:r>
                        <a:rPr lang="en-US" dirty="0"/>
                        <a:t>Time</a:t>
                      </a:r>
                    </a:p>
                  </a:txBody>
                  <a:tcPr/>
                </a:tc>
                <a:extLst>
                  <a:ext uri="{0D108BD9-81ED-4DB2-BD59-A6C34878D82A}">
                    <a16:rowId xmlns:a16="http://schemas.microsoft.com/office/drawing/2014/main" val="11427297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Arial" panose="020B0604020202020204" pitchFamily="34" charset="0"/>
                          <a:cs typeface="Arial" panose="020B0604020202020204" pitchFamily="34" charset="0"/>
                        </a:rPr>
                        <a:t>Use Case Workgroup logistics</a:t>
                      </a:r>
                    </a:p>
                  </a:txBody>
                  <a:tcPr/>
                </a:tc>
                <a:tc>
                  <a:txBody>
                    <a:bodyPr/>
                    <a:lstStyle/>
                    <a:p>
                      <a:pPr algn="l"/>
                      <a:r>
                        <a:rPr lang="en-US" dirty="0">
                          <a:latin typeface="Arial" panose="020B0604020202020204" pitchFamily="34" charset="0"/>
                          <a:cs typeface="Arial" panose="020B0604020202020204" pitchFamily="34" charset="0"/>
                        </a:rPr>
                        <a:t>5 mins</a:t>
                      </a:r>
                    </a:p>
                  </a:txBody>
                  <a:tcPr/>
                </a:tc>
                <a:extLst>
                  <a:ext uri="{0D108BD9-81ED-4DB2-BD59-A6C34878D82A}">
                    <a16:rowId xmlns:a16="http://schemas.microsoft.com/office/drawing/2014/main" val="1110696532"/>
                  </a:ext>
                </a:extLst>
              </a:tr>
              <a:tr h="370840">
                <a:tc>
                  <a:txBody>
                    <a:bodyPr/>
                    <a:lstStyle/>
                    <a:p>
                      <a:pPr algn="l"/>
                      <a:r>
                        <a:rPr lang="en-US" dirty="0">
                          <a:latin typeface="Arial" panose="020B0604020202020204" pitchFamily="34" charset="0"/>
                          <a:cs typeface="Arial" panose="020B0604020202020204" pitchFamily="34" charset="0"/>
                        </a:rPr>
                        <a:t>Working Session</a:t>
                      </a:r>
                    </a:p>
                    <a:p>
                      <a:pPr algn="l"/>
                      <a:r>
                        <a:rPr lang="en-US" dirty="0">
                          <a:latin typeface="Arial" panose="020B0604020202020204" pitchFamily="34" charset="0"/>
                          <a:cs typeface="Arial" panose="020B0604020202020204" pitchFamily="34" charset="0"/>
                        </a:rPr>
                        <a:t>Review User Stories and Flow Diagrams</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Health Care Survey</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Hep C</a:t>
                      </a:r>
                    </a:p>
                    <a:p>
                      <a:pPr marL="285750" indent="-285750" algn="l">
                        <a:buFont typeface="Arial" panose="020B0604020202020204" pitchFamily="34" charset="0"/>
                        <a:buChar char="•"/>
                      </a:pPr>
                      <a:r>
                        <a:rPr lang="en-US" dirty="0">
                          <a:latin typeface="Arial" panose="020B0604020202020204" pitchFamily="34" charset="0"/>
                          <a:cs typeface="Arial" panose="020B0604020202020204" pitchFamily="34" charset="0"/>
                        </a:rPr>
                        <a:t>Cancer</a:t>
                      </a:r>
                    </a:p>
                  </a:txBody>
                  <a:tcPr/>
                </a:tc>
                <a:tc>
                  <a:txBody>
                    <a:bodyPr/>
                    <a:lstStyle/>
                    <a:p>
                      <a:pPr algn="l"/>
                      <a:r>
                        <a:rPr lang="en-US" dirty="0">
                          <a:latin typeface="Arial" panose="020B0604020202020204" pitchFamily="34" charset="0"/>
                          <a:cs typeface="Arial" panose="020B0604020202020204" pitchFamily="34" charset="0"/>
                        </a:rPr>
                        <a:t>50 mins</a:t>
                      </a:r>
                    </a:p>
                  </a:txBody>
                  <a:tcPr/>
                </a:tc>
                <a:extLst>
                  <a:ext uri="{0D108BD9-81ED-4DB2-BD59-A6C34878D82A}">
                    <a16:rowId xmlns:a16="http://schemas.microsoft.com/office/drawing/2014/main" val="2455154536"/>
                  </a:ext>
                </a:extLst>
              </a:tr>
              <a:tr h="370840">
                <a:tc>
                  <a:txBody>
                    <a:bodyPr/>
                    <a:lstStyle/>
                    <a:p>
                      <a:pPr marL="0" indent="0" algn="l">
                        <a:buFont typeface="Arial" panose="020B0604020202020204" pitchFamily="34" charset="0"/>
                        <a:buNone/>
                      </a:pPr>
                      <a:r>
                        <a:rPr lang="en-US" dirty="0">
                          <a:latin typeface="Arial" panose="020B0604020202020204" pitchFamily="34" charset="0"/>
                          <a:cs typeface="Arial" panose="020B0604020202020204" pitchFamily="34" charset="0"/>
                        </a:rPr>
                        <a:t>Next Steps</a:t>
                      </a:r>
                    </a:p>
                  </a:txBody>
                  <a:tcPr/>
                </a:tc>
                <a:tc>
                  <a:txBody>
                    <a:bodyPr/>
                    <a:lstStyle/>
                    <a:p>
                      <a:pPr algn="l"/>
                      <a:r>
                        <a:rPr lang="en-US" dirty="0">
                          <a:latin typeface="Arial" panose="020B0604020202020204" pitchFamily="34" charset="0"/>
                          <a:cs typeface="Arial" panose="020B0604020202020204" pitchFamily="34" charset="0"/>
                        </a:rPr>
                        <a:t>5 mins</a:t>
                      </a:r>
                    </a:p>
                  </a:txBody>
                  <a:tcPr/>
                </a:tc>
                <a:extLst>
                  <a:ext uri="{0D108BD9-81ED-4DB2-BD59-A6C34878D82A}">
                    <a16:rowId xmlns:a16="http://schemas.microsoft.com/office/drawing/2014/main" val="1737658766"/>
                  </a:ext>
                </a:extLst>
              </a:tr>
            </a:tbl>
          </a:graphicData>
        </a:graphic>
      </p:graphicFrame>
    </p:spTree>
    <p:extLst>
      <p:ext uri="{BB962C8B-B14F-4D97-AF65-F5344CB8AC3E}">
        <p14:creationId xmlns:p14="http://schemas.microsoft.com/office/powerpoint/2010/main" val="321538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2A1A3-FFA4-4714-AF12-39136A0EB278}"/>
              </a:ext>
            </a:extLst>
          </p:cNvPr>
          <p:cNvSpPr>
            <a:spLocks noGrp="1"/>
          </p:cNvSpPr>
          <p:nvPr>
            <p:ph type="title"/>
          </p:nvPr>
        </p:nvSpPr>
        <p:spPr/>
        <p:txBody>
          <a:bodyPr>
            <a:normAutofit fontScale="90000"/>
          </a:bodyPr>
          <a:lstStyle/>
          <a:p>
            <a:r>
              <a:rPr lang="en-US" dirty="0"/>
              <a:t>Cancer Abstract Model</a:t>
            </a:r>
          </a:p>
        </p:txBody>
      </p:sp>
      <p:pic>
        <p:nvPicPr>
          <p:cNvPr id="5" name="Picture 4" descr="A picture containing tree&#10;&#10;Description automatically generated">
            <a:extLst>
              <a:ext uri="{FF2B5EF4-FFF2-40B4-BE49-F238E27FC236}">
                <a16:creationId xmlns:a16="http://schemas.microsoft.com/office/drawing/2014/main" id="{A2F7805A-6827-4FF4-BDF9-17EB94319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0877"/>
            <a:ext cx="9144000" cy="3376246"/>
          </a:xfrm>
          <a:prstGeom prst="rect">
            <a:avLst/>
          </a:prstGeom>
        </p:spPr>
      </p:pic>
    </p:spTree>
    <p:extLst>
      <p:ext uri="{BB962C8B-B14F-4D97-AF65-F5344CB8AC3E}">
        <p14:creationId xmlns:p14="http://schemas.microsoft.com/office/powerpoint/2010/main" val="147330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AE9F-5654-4058-9F76-E4002CB9E70D}"/>
              </a:ext>
            </a:extLst>
          </p:cNvPr>
          <p:cNvSpPr>
            <a:spLocks noGrp="1"/>
          </p:cNvSpPr>
          <p:nvPr>
            <p:ph type="title"/>
          </p:nvPr>
        </p:nvSpPr>
        <p:spPr/>
        <p:txBody>
          <a:bodyPr>
            <a:normAutofit fontScale="90000"/>
          </a:bodyPr>
          <a:lstStyle/>
          <a:p>
            <a:r>
              <a:rPr lang="en-US" dirty="0"/>
              <a:t>Cancer: User Story 1- Diagnosis</a:t>
            </a:r>
          </a:p>
        </p:txBody>
      </p:sp>
      <p:sp>
        <p:nvSpPr>
          <p:cNvPr id="3" name="Content Placeholder 2">
            <a:extLst>
              <a:ext uri="{FF2B5EF4-FFF2-40B4-BE49-F238E27FC236}">
                <a16:creationId xmlns:a16="http://schemas.microsoft.com/office/drawing/2014/main" id="{13F04716-7D13-473B-8B9C-8C7A4BC304D3}"/>
              </a:ext>
            </a:extLst>
          </p:cNvPr>
          <p:cNvSpPr>
            <a:spLocks noGrp="1"/>
          </p:cNvSpPr>
          <p:nvPr>
            <p:ph idx="1"/>
          </p:nvPr>
        </p:nvSpPr>
        <p:spPr/>
        <p:txBody>
          <a:bodyPr/>
          <a:lstStyle/>
          <a:p>
            <a:r>
              <a:rPr lang="en-US" sz="1800" b="1" dirty="0"/>
              <a:t>User Story #1 –Cancer Diagnosis </a:t>
            </a:r>
            <a:r>
              <a:rPr lang="en-US" sz="1800" dirty="0"/>
              <a:t>A patient with a dark skin ulcer on her arm visits a dermatologist. The dermatologist performs a biopsy that is sent to the pathology laboratory for testing. The laboratory analyzes the biopsy specimen which indicates the patient has melanoma in situ. The pathology report is sent to the dermatologist who performed the biopsy. The dermatologist confirms the diagnosis of melanoma in situ. This information is integrated into the patient's clinical record. The patient is informed of her test results. The dermatologist’s EHR system determines that the patient has been diagnosed with a cancer that meets the criteria  for reporting to the central cancer registry, as defined by the national standard Cancer Reportability List. A standard report with the required data elements is sent to the central cancer registry  where the patient resides, as required by state law.</a:t>
            </a:r>
          </a:p>
          <a:p>
            <a:pPr marL="0" indent="0">
              <a:buNone/>
            </a:pPr>
            <a:endParaRPr lang="en-US" dirty="0"/>
          </a:p>
        </p:txBody>
      </p:sp>
    </p:spTree>
    <p:extLst>
      <p:ext uri="{BB962C8B-B14F-4D97-AF65-F5344CB8AC3E}">
        <p14:creationId xmlns:p14="http://schemas.microsoft.com/office/powerpoint/2010/main" val="60567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D4A1-91A9-42E8-91C6-5A3822D61B23}"/>
              </a:ext>
            </a:extLst>
          </p:cNvPr>
          <p:cNvSpPr>
            <a:spLocks noGrp="1"/>
          </p:cNvSpPr>
          <p:nvPr>
            <p:ph type="title"/>
          </p:nvPr>
        </p:nvSpPr>
        <p:spPr>
          <a:xfrm>
            <a:off x="76200" y="76205"/>
            <a:ext cx="8229600" cy="533395"/>
          </a:xfrm>
        </p:spPr>
        <p:txBody>
          <a:bodyPr>
            <a:normAutofit/>
          </a:bodyPr>
          <a:lstStyle/>
          <a:p>
            <a:r>
              <a:rPr lang="en-US" sz="2400" dirty="0"/>
              <a:t>Cancer: User Story 1 Diagrams</a:t>
            </a:r>
          </a:p>
        </p:txBody>
      </p:sp>
      <p:graphicFrame>
        <p:nvGraphicFramePr>
          <p:cNvPr id="4" name="Table 3">
            <a:extLst>
              <a:ext uri="{FF2B5EF4-FFF2-40B4-BE49-F238E27FC236}">
                <a16:creationId xmlns:a16="http://schemas.microsoft.com/office/drawing/2014/main" id="{5914100B-C5A9-4996-94A2-290EFB145EB2}"/>
              </a:ext>
            </a:extLst>
          </p:cNvPr>
          <p:cNvGraphicFramePr>
            <a:graphicFrameLocks noGrp="1"/>
          </p:cNvGraphicFramePr>
          <p:nvPr>
            <p:extLst>
              <p:ext uri="{D42A27DB-BD31-4B8C-83A1-F6EECF244321}">
                <p14:modId xmlns:p14="http://schemas.microsoft.com/office/powerpoint/2010/main" val="1122639543"/>
              </p:ext>
            </p:extLst>
          </p:nvPr>
        </p:nvGraphicFramePr>
        <p:xfrm>
          <a:off x="141514" y="806661"/>
          <a:ext cx="4506686" cy="5586828"/>
        </p:xfrm>
        <a:graphic>
          <a:graphicData uri="http://schemas.openxmlformats.org/drawingml/2006/table">
            <a:tbl>
              <a:tblPr firstRow="1" firstCol="1" bandRow="1">
                <a:tableStyleId>{5C22544A-7EE6-4342-B048-85BDC9FD1C3A}</a:tableStyleId>
              </a:tblPr>
              <a:tblGrid>
                <a:gridCol w="315686">
                  <a:extLst>
                    <a:ext uri="{9D8B030D-6E8A-4147-A177-3AD203B41FA5}">
                      <a16:colId xmlns:a16="http://schemas.microsoft.com/office/drawing/2014/main" val="3397476123"/>
                    </a:ext>
                  </a:extLst>
                </a:gridCol>
                <a:gridCol w="762000">
                  <a:extLst>
                    <a:ext uri="{9D8B030D-6E8A-4147-A177-3AD203B41FA5}">
                      <a16:colId xmlns:a16="http://schemas.microsoft.com/office/drawing/2014/main" val="348242982"/>
                    </a:ext>
                  </a:extLst>
                </a:gridCol>
                <a:gridCol w="914400">
                  <a:extLst>
                    <a:ext uri="{9D8B030D-6E8A-4147-A177-3AD203B41FA5}">
                      <a16:colId xmlns:a16="http://schemas.microsoft.com/office/drawing/2014/main" val="861359523"/>
                    </a:ext>
                  </a:extLst>
                </a:gridCol>
                <a:gridCol w="827314">
                  <a:extLst>
                    <a:ext uri="{9D8B030D-6E8A-4147-A177-3AD203B41FA5}">
                      <a16:colId xmlns:a16="http://schemas.microsoft.com/office/drawing/2014/main" val="2672391801"/>
                    </a:ext>
                  </a:extLst>
                </a:gridCol>
                <a:gridCol w="849086">
                  <a:extLst>
                    <a:ext uri="{9D8B030D-6E8A-4147-A177-3AD203B41FA5}">
                      <a16:colId xmlns:a16="http://schemas.microsoft.com/office/drawing/2014/main" val="3872316083"/>
                    </a:ext>
                  </a:extLst>
                </a:gridCol>
                <a:gridCol w="838200">
                  <a:extLst>
                    <a:ext uri="{9D8B030D-6E8A-4147-A177-3AD203B41FA5}">
                      <a16:colId xmlns:a16="http://schemas.microsoft.com/office/drawing/2014/main" val="3634159361"/>
                    </a:ext>
                  </a:extLst>
                </a:gridCol>
              </a:tblGrid>
              <a:tr h="317916">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Step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Actor</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Role</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Activity</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Input(s)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Output(s)</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54062003"/>
                  </a:ext>
                </a:extLst>
              </a:tr>
              <a:tr h="1130553">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EHR System</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Notifier</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Notify the Backend Service App that criteria have been met</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Trigger code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Notification message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7167498"/>
                  </a:ext>
                </a:extLst>
              </a:tr>
              <a:tr h="565277">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2</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Backend Service App</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Data Extractor</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Query the EHR for cancer data</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Notification message</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FHIR query</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68872270"/>
                  </a:ext>
                </a:extLst>
              </a:tr>
              <a:tr h="565277">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EHR System</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Query Responder</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Return cancer data</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FHIR query</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FHIR bundle</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67024727"/>
                  </a:ext>
                </a:extLst>
              </a:tr>
              <a:tr h="565277">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Backend Service App</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Data Receiver</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Receive and validate FHIR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FHIR bundle</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FHIR validated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29229413"/>
                  </a:ext>
                </a:extLst>
              </a:tr>
              <a:tr h="847915">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Backend  Service App</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Data Sender</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Send validated FHIR bundle Central Cancer Registry </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FHIR validated bundle</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FHIR validated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68275522"/>
                  </a:ext>
                </a:extLst>
              </a:tr>
              <a:tr h="847915">
                <a:tc>
                  <a:txBody>
                    <a:bodyPr/>
                    <a:lstStyle/>
                    <a:p>
                      <a:pPr marL="0" marR="0">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Central Cancer Registry</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a:effectLst/>
                          <a:latin typeface="Arial" panose="020B0604020202020204" pitchFamily="34" charset="0"/>
                          <a:cs typeface="Arial" panose="020B0604020202020204" pitchFamily="34" charset="0"/>
                        </a:rPr>
                        <a:t>Data Receiver</a:t>
                      </a:r>
                      <a:endParaRPr lang="en-US" sz="11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Receive and validate FHIR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FHIR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100" dirty="0">
                          <a:effectLst/>
                          <a:latin typeface="Arial" panose="020B0604020202020204" pitchFamily="34" charset="0"/>
                          <a:cs typeface="Arial" panose="020B0604020202020204" pitchFamily="34" charset="0"/>
                        </a:rPr>
                        <a:t>Validated FHIR bundle</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70233375"/>
                  </a:ext>
                </a:extLst>
              </a:tr>
            </a:tbl>
          </a:graphicData>
        </a:graphic>
      </p:graphicFrame>
      <p:pic>
        <p:nvPicPr>
          <p:cNvPr id="6" name="Picture 5">
            <a:extLst>
              <a:ext uri="{FF2B5EF4-FFF2-40B4-BE49-F238E27FC236}">
                <a16:creationId xmlns:a16="http://schemas.microsoft.com/office/drawing/2014/main" id="{26DE1448-807E-4826-B1EF-4509433A58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2628" y="240664"/>
            <a:ext cx="4343401" cy="3483424"/>
          </a:xfrm>
          <a:prstGeom prst="rect">
            <a:avLst/>
          </a:prstGeom>
          <a:noFill/>
          <a:ln>
            <a:noFill/>
          </a:ln>
        </p:spPr>
      </p:pic>
      <p:pic>
        <p:nvPicPr>
          <p:cNvPr id="8" name="Picture 7">
            <a:extLst>
              <a:ext uri="{FF2B5EF4-FFF2-40B4-BE49-F238E27FC236}">
                <a16:creationId xmlns:a16="http://schemas.microsoft.com/office/drawing/2014/main" id="{662559A3-8D33-4B8D-B2BB-55D61E683C52}"/>
              </a:ext>
            </a:extLst>
          </p:cNvPr>
          <p:cNvPicPr/>
          <p:nvPr/>
        </p:nvPicPr>
        <p:blipFill rotWithShape="1">
          <a:blip r:embed="rId3" cstate="print">
            <a:extLst>
              <a:ext uri="{28A0092B-C50C-407E-A947-70E740481C1C}">
                <a14:useLocalDpi xmlns:a14="http://schemas.microsoft.com/office/drawing/2010/main" val="0"/>
              </a:ext>
            </a:extLst>
          </a:blip>
          <a:srcRect l="3400" r="5847"/>
          <a:stretch/>
        </p:blipFill>
        <p:spPr bwMode="auto">
          <a:xfrm>
            <a:off x="5562599" y="3724088"/>
            <a:ext cx="3548743" cy="3035935"/>
          </a:xfrm>
          <a:prstGeom prst="rect">
            <a:avLst/>
          </a:prstGeom>
          <a:noFill/>
          <a:ln>
            <a:solidFill>
              <a:schemeClr val="tx1">
                <a:lumMod val="75000"/>
                <a:lumOff val="25000"/>
              </a:schemeClr>
            </a:solidFill>
          </a:ln>
        </p:spPr>
      </p:pic>
      <p:sp>
        <p:nvSpPr>
          <p:cNvPr id="9" name="Rectangle 8">
            <a:extLst>
              <a:ext uri="{FF2B5EF4-FFF2-40B4-BE49-F238E27FC236}">
                <a16:creationId xmlns:a16="http://schemas.microsoft.com/office/drawing/2014/main" id="{09268AC9-FE59-4261-AEC0-D7B282BAA506}"/>
              </a:ext>
            </a:extLst>
          </p:cNvPr>
          <p:cNvSpPr/>
          <p:nvPr/>
        </p:nvSpPr>
        <p:spPr>
          <a:xfrm>
            <a:off x="5334000" y="97977"/>
            <a:ext cx="2971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Activity Diagram</a:t>
            </a:r>
          </a:p>
        </p:txBody>
      </p:sp>
      <p:sp>
        <p:nvSpPr>
          <p:cNvPr id="10" name="Rectangle 9">
            <a:extLst>
              <a:ext uri="{FF2B5EF4-FFF2-40B4-BE49-F238E27FC236}">
                <a16:creationId xmlns:a16="http://schemas.microsoft.com/office/drawing/2014/main" id="{F6CA8B9D-2FCE-4A3B-8438-A199515FFE5C}"/>
              </a:ext>
            </a:extLst>
          </p:cNvPr>
          <p:cNvSpPr/>
          <p:nvPr/>
        </p:nvSpPr>
        <p:spPr>
          <a:xfrm>
            <a:off x="5181600" y="3600075"/>
            <a:ext cx="2971800"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Sequence Diagram</a:t>
            </a:r>
          </a:p>
        </p:txBody>
      </p:sp>
    </p:spTree>
    <p:extLst>
      <p:ext uri="{BB962C8B-B14F-4D97-AF65-F5344CB8AC3E}">
        <p14:creationId xmlns:p14="http://schemas.microsoft.com/office/powerpoint/2010/main" val="67162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35BE-B937-4322-B590-510A228B935F}"/>
              </a:ext>
            </a:extLst>
          </p:cNvPr>
          <p:cNvSpPr>
            <a:spLocks noGrp="1"/>
          </p:cNvSpPr>
          <p:nvPr>
            <p:ph type="title"/>
          </p:nvPr>
        </p:nvSpPr>
        <p:spPr/>
        <p:txBody>
          <a:bodyPr>
            <a:normAutofit fontScale="90000"/>
          </a:bodyPr>
          <a:lstStyle/>
          <a:p>
            <a:r>
              <a:rPr lang="en-US" dirty="0"/>
              <a:t>Cancer: User Story 2 - Reporting </a:t>
            </a:r>
            <a:r>
              <a:rPr lang="en-US" sz="2000" dirty="0"/>
              <a:t>1/2</a:t>
            </a:r>
          </a:p>
        </p:txBody>
      </p:sp>
      <p:sp>
        <p:nvSpPr>
          <p:cNvPr id="3" name="Content Placeholder 2">
            <a:extLst>
              <a:ext uri="{FF2B5EF4-FFF2-40B4-BE49-F238E27FC236}">
                <a16:creationId xmlns:a16="http://schemas.microsoft.com/office/drawing/2014/main" id="{DD679C6C-42E2-49BE-9598-47144FE5F535}"/>
              </a:ext>
            </a:extLst>
          </p:cNvPr>
          <p:cNvSpPr>
            <a:spLocks noGrp="1"/>
          </p:cNvSpPr>
          <p:nvPr>
            <p:ph idx="1"/>
          </p:nvPr>
        </p:nvSpPr>
        <p:spPr>
          <a:xfrm>
            <a:off x="76200" y="1295400"/>
            <a:ext cx="8915400" cy="5562600"/>
          </a:xfrm>
        </p:spPr>
        <p:txBody>
          <a:bodyPr/>
          <a:lstStyle/>
          <a:p>
            <a:r>
              <a:rPr lang="en-US" sz="1400" b="1" dirty="0"/>
              <a:t>User Story #2 Option 1 – Cancer Treatment—Reporting Every Encounter: </a:t>
            </a:r>
            <a:r>
              <a:rPr lang="en-US" sz="1400" dirty="0"/>
              <a:t>The  medical oncologist sends his patient to the cancer treatment center to initiate the chemotherapy course of treatment (every day for 5 days, once a month for five months) regimen as the first course of treatment for her colon cancer. The chemotherapy drugs are infused, and the chemotherapy treatment is documented in the EHR as the reason for the encounter/visit. The EHR system determines that the patient was seen for treatment of a cancer that meets the criteria for reporting to the central cancer registry, as defined by the national standard Cancer Reportability List. A standard report with the required data elements is sent to the central cancer registry where the patient resides, as required by state law. As directed by the treatment plan, the patient returns to the cancer treatment center to receive the next chemotherapy cycle. The intravenous chemotherapy drugs are infused, and the chemotherapy treatment is documented in the EHR as the reason for the encounter/visit. The EHR system determines that the patient was seen for treatment of a cancer meets the criteria for reporting to the central cancer registry, as defined by the national standard Cancer Reportability List. A standard report with the required data elements is sent to the central cancer registry where the patient resides, as required by state law.</a:t>
            </a:r>
          </a:p>
          <a:p>
            <a:r>
              <a:rPr lang="en-US" sz="1400" b="1" dirty="0"/>
              <a:t>User Story #2 Option 2 – Cancer Treatment—Reporting based on Specific Criteria: </a:t>
            </a:r>
            <a:r>
              <a:rPr lang="en-US" sz="1400" dirty="0"/>
              <a:t> </a:t>
            </a:r>
          </a:p>
          <a:p>
            <a:r>
              <a:rPr lang="en-US" sz="1400" dirty="0"/>
              <a:t>The medical oncologist sends his patient to the cancer treatment center to initiate radiation therapy as part of the first course of treatment for her breast cancer. Radiation therapy is given and is documented in the EHR as the reason for the encounter/visit. The EHR system determines that the patient was seen for treatment of a cancer that meets the criteria for reporting to the central cancer registry, as defined by the national standard Cancer Reportability List. A standard report with the required data elements is sent to the central cancer registry where the patient resides, as required by state law. As directed by the treatment plan, the patient returns to the cancer treatment center to receive the next radiation treatment session. Radiation is given and is documented in the EHR as the reason for the encounter/visit. The EHR system determines that this patient has received this category of treatment and a report was already sent to the registry based on this category. Therefore, it does not generate a new report to send to the cancer registry.</a:t>
            </a:r>
          </a:p>
          <a:p>
            <a:pPr marL="0" indent="0">
              <a:buNone/>
            </a:pPr>
            <a:r>
              <a:rPr lang="en-US" sz="1400" dirty="0"/>
              <a:t> </a:t>
            </a:r>
          </a:p>
        </p:txBody>
      </p:sp>
    </p:spTree>
    <p:extLst>
      <p:ext uri="{BB962C8B-B14F-4D97-AF65-F5344CB8AC3E}">
        <p14:creationId xmlns:p14="http://schemas.microsoft.com/office/powerpoint/2010/main" val="427383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D3E65-52EF-43B3-A469-361F339A3EF8}"/>
              </a:ext>
            </a:extLst>
          </p:cNvPr>
          <p:cNvSpPr>
            <a:spLocks noGrp="1"/>
          </p:cNvSpPr>
          <p:nvPr>
            <p:ph type="title"/>
          </p:nvPr>
        </p:nvSpPr>
        <p:spPr/>
        <p:txBody>
          <a:bodyPr>
            <a:normAutofit fontScale="90000"/>
          </a:bodyPr>
          <a:lstStyle/>
          <a:p>
            <a:r>
              <a:rPr lang="en-US" dirty="0"/>
              <a:t>Cancer: User Story 2- Cancer Reporting </a:t>
            </a:r>
            <a:r>
              <a:rPr lang="en-US" sz="2000" dirty="0"/>
              <a:t>2/2</a:t>
            </a:r>
            <a:endParaRPr lang="en-US" dirty="0"/>
          </a:p>
        </p:txBody>
      </p:sp>
      <p:sp>
        <p:nvSpPr>
          <p:cNvPr id="3" name="Content Placeholder 2">
            <a:extLst>
              <a:ext uri="{FF2B5EF4-FFF2-40B4-BE49-F238E27FC236}">
                <a16:creationId xmlns:a16="http://schemas.microsoft.com/office/drawing/2014/main" id="{3FABB44F-08CD-454C-B53F-8D5ED10D7A95}"/>
              </a:ext>
            </a:extLst>
          </p:cNvPr>
          <p:cNvSpPr>
            <a:spLocks noGrp="1"/>
          </p:cNvSpPr>
          <p:nvPr>
            <p:ph idx="1"/>
          </p:nvPr>
        </p:nvSpPr>
        <p:spPr>
          <a:xfrm>
            <a:off x="228600" y="1143000"/>
            <a:ext cx="8763000" cy="5486400"/>
          </a:xfrm>
        </p:spPr>
        <p:txBody>
          <a:bodyPr/>
          <a:lstStyle/>
          <a:p>
            <a:r>
              <a:rPr lang="en-US" sz="1400" dirty="0"/>
              <a:t>After radiation, the medical oncologist sends the same patient to the cancer treatment center to initiate the chemotherapy regimen as part of the first course of treatment for her breast cancer. The chemotherapy drugs are infused, and the chemotherapy treatment is documented in the EHR as the reason for the encounter/visit. The EHR system determines that the patient was seen for treatment of a cancer that meets the criteria for reporting to the central cancer registry, as defined by the national standard Cancer Reportability List. A standard report with the required data elements is sent to the central cancer registry where the patient resides, as required by state law. As directed by the treatment plan, the patient returns to the cancer treatment center to receive the next chemotherapy cycle. The intravenous chemotherapy drugs are infused, and the chemotherapy treatment is documented in the EHR as the reason for the encounter/visit. The EHR system determines that this patient has received this category* of treatment and a report was already sent to the registry based on this category. Therefore, it does not generate a new report to send to the cancer registry. </a:t>
            </a:r>
          </a:p>
          <a:p>
            <a:pPr marL="0" indent="0">
              <a:buNone/>
            </a:pPr>
            <a:endParaRPr lang="en-US" sz="1400" dirty="0"/>
          </a:p>
          <a:p>
            <a:r>
              <a:rPr lang="en-US" sz="1400" dirty="0"/>
              <a:t>The medical oncologist prescribes hormone therapy for the patient, which is documented in the EHR. The EHR system determines that the patient was prescribed a treatment that meets the criteria for reporting to the central cancer registry, as defined by the national standard Cancer Reportability List. A standard report with the required data elements is sent to the central cancer registry where the patient resides, as required by state law. The EHR system determines that this patient has not received this category of treatment and a report was already sent to the registry based on this category. Therefore, it does not generate a new report to send to the cancer registry. </a:t>
            </a:r>
          </a:p>
          <a:p>
            <a:pPr marL="0" indent="0">
              <a:buNone/>
            </a:pPr>
            <a:endParaRPr lang="en-US" sz="1400" dirty="0"/>
          </a:p>
          <a:p>
            <a:r>
              <a:rPr lang="en-US" sz="1400" dirty="0"/>
              <a:t>*Category of treatment: Surgery, Radiation, Chemotherapy, Hormone Therapy, Immunotherapy (Biological Response Modifier (BRM)), Other cancer-directed therapy. (Note: These can all be provided in one or more value sets). </a:t>
            </a:r>
          </a:p>
          <a:p>
            <a:endParaRPr lang="en-US" dirty="0"/>
          </a:p>
        </p:txBody>
      </p:sp>
    </p:spTree>
    <p:extLst>
      <p:ext uri="{BB962C8B-B14F-4D97-AF65-F5344CB8AC3E}">
        <p14:creationId xmlns:p14="http://schemas.microsoft.com/office/powerpoint/2010/main" val="388801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44C7-3298-4994-8EA5-D7E4B58EBF61}"/>
              </a:ext>
            </a:extLst>
          </p:cNvPr>
          <p:cNvSpPr>
            <a:spLocks noGrp="1"/>
          </p:cNvSpPr>
          <p:nvPr>
            <p:ph type="title"/>
          </p:nvPr>
        </p:nvSpPr>
        <p:spPr>
          <a:xfrm>
            <a:off x="152400" y="304800"/>
            <a:ext cx="8534400" cy="533395"/>
          </a:xfrm>
        </p:spPr>
        <p:txBody>
          <a:bodyPr>
            <a:normAutofit fontScale="90000"/>
          </a:bodyPr>
          <a:lstStyle/>
          <a:p>
            <a:r>
              <a:rPr lang="en-US" dirty="0"/>
              <a:t>Cancer: Reporting by Care Site - Single</a:t>
            </a:r>
          </a:p>
        </p:txBody>
      </p:sp>
      <p:pic>
        <p:nvPicPr>
          <p:cNvPr id="5" name="Picture 4" descr="A screenshot of a cell phone&#10;&#10;Description automatically generated">
            <a:extLst>
              <a:ext uri="{FF2B5EF4-FFF2-40B4-BE49-F238E27FC236}">
                <a16:creationId xmlns:a16="http://schemas.microsoft.com/office/drawing/2014/main" id="{52C88153-8B88-4ADD-A3BA-1258DCA32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368" y="1219200"/>
            <a:ext cx="8826632" cy="4038600"/>
          </a:xfrm>
          <a:prstGeom prst="rect">
            <a:avLst/>
          </a:prstGeom>
        </p:spPr>
      </p:pic>
    </p:spTree>
    <p:extLst>
      <p:ext uri="{BB962C8B-B14F-4D97-AF65-F5344CB8AC3E}">
        <p14:creationId xmlns:p14="http://schemas.microsoft.com/office/powerpoint/2010/main" val="184492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A04E-569B-4F9D-8231-4737F26B7BFB}"/>
              </a:ext>
            </a:extLst>
          </p:cNvPr>
          <p:cNvSpPr>
            <a:spLocks noGrp="1"/>
          </p:cNvSpPr>
          <p:nvPr>
            <p:ph type="title"/>
          </p:nvPr>
        </p:nvSpPr>
        <p:spPr/>
        <p:txBody>
          <a:bodyPr>
            <a:normAutofit fontScale="90000"/>
          </a:bodyPr>
          <a:lstStyle/>
          <a:p>
            <a:r>
              <a:rPr lang="en-US" dirty="0"/>
              <a:t>Cancer: Reporting by Care Site - Multiple</a:t>
            </a:r>
          </a:p>
        </p:txBody>
      </p:sp>
      <p:pic>
        <p:nvPicPr>
          <p:cNvPr id="4" name="Picture 3" descr="A screenshot of a cell phone&#10;&#10;Description automatically generated">
            <a:extLst>
              <a:ext uri="{FF2B5EF4-FFF2-40B4-BE49-F238E27FC236}">
                <a16:creationId xmlns:a16="http://schemas.microsoft.com/office/drawing/2014/main" id="{1EE4B978-353A-45F8-A591-D9E5579F35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1371600"/>
            <a:ext cx="8261113" cy="4876800"/>
          </a:xfrm>
          <a:prstGeom prst="rect">
            <a:avLst/>
          </a:prstGeom>
        </p:spPr>
      </p:pic>
    </p:spTree>
    <p:extLst>
      <p:ext uri="{BB962C8B-B14F-4D97-AF65-F5344CB8AC3E}">
        <p14:creationId xmlns:p14="http://schemas.microsoft.com/office/powerpoint/2010/main" val="226388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CE11-B0CB-40EF-B6CF-7A8361104721}"/>
              </a:ext>
            </a:extLst>
          </p:cNvPr>
          <p:cNvSpPr>
            <a:spLocks noGrp="1"/>
          </p:cNvSpPr>
          <p:nvPr>
            <p:ph type="title"/>
          </p:nvPr>
        </p:nvSpPr>
        <p:spPr/>
        <p:txBody>
          <a:bodyPr>
            <a:normAutofit fontScale="90000"/>
          </a:bodyPr>
          <a:lstStyle/>
          <a:p>
            <a:r>
              <a:rPr lang="en-US" dirty="0"/>
              <a:t>Cancer: User Story 2 Flow</a:t>
            </a:r>
          </a:p>
        </p:txBody>
      </p:sp>
      <p:graphicFrame>
        <p:nvGraphicFramePr>
          <p:cNvPr id="10" name="Table 9">
            <a:extLst>
              <a:ext uri="{FF2B5EF4-FFF2-40B4-BE49-F238E27FC236}">
                <a16:creationId xmlns:a16="http://schemas.microsoft.com/office/drawing/2014/main" id="{D3385799-5425-4A4F-870A-EA85549EFCF1}"/>
              </a:ext>
            </a:extLst>
          </p:cNvPr>
          <p:cNvGraphicFramePr>
            <a:graphicFrameLocks noGrp="1"/>
          </p:cNvGraphicFramePr>
          <p:nvPr>
            <p:extLst>
              <p:ext uri="{D42A27DB-BD31-4B8C-83A1-F6EECF244321}">
                <p14:modId xmlns:p14="http://schemas.microsoft.com/office/powerpoint/2010/main" val="941861596"/>
              </p:ext>
            </p:extLst>
          </p:nvPr>
        </p:nvGraphicFramePr>
        <p:xfrm>
          <a:off x="152400" y="1524000"/>
          <a:ext cx="8839200" cy="4023360"/>
        </p:xfrm>
        <a:graphic>
          <a:graphicData uri="http://schemas.openxmlformats.org/drawingml/2006/table">
            <a:tbl>
              <a:tblPr firstRow="1" firstCol="1" bandRow="1">
                <a:tableStyleId>{5C22544A-7EE6-4342-B048-85BDC9FD1C3A}</a:tableStyleId>
              </a:tblPr>
              <a:tblGrid>
                <a:gridCol w="512445">
                  <a:extLst>
                    <a:ext uri="{9D8B030D-6E8A-4147-A177-3AD203B41FA5}">
                      <a16:colId xmlns:a16="http://schemas.microsoft.com/office/drawing/2014/main" val="4018139602"/>
                    </a:ext>
                  </a:extLst>
                </a:gridCol>
                <a:gridCol w="1544955">
                  <a:extLst>
                    <a:ext uri="{9D8B030D-6E8A-4147-A177-3AD203B41FA5}">
                      <a16:colId xmlns:a16="http://schemas.microsoft.com/office/drawing/2014/main" val="2623342320"/>
                    </a:ext>
                  </a:extLst>
                </a:gridCol>
                <a:gridCol w="1295400">
                  <a:extLst>
                    <a:ext uri="{9D8B030D-6E8A-4147-A177-3AD203B41FA5}">
                      <a16:colId xmlns:a16="http://schemas.microsoft.com/office/drawing/2014/main" val="2789313839"/>
                    </a:ext>
                  </a:extLst>
                </a:gridCol>
                <a:gridCol w="3048000">
                  <a:extLst>
                    <a:ext uri="{9D8B030D-6E8A-4147-A177-3AD203B41FA5}">
                      <a16:colId xmlns:a16="http://schemas.microsoft.com/office/drawing/2014/main" val="3272949483"/>
                    </a:ext>
                  </a:extLst>
                </a:gridCol>
                <a:gridCol w="1219200">
                  <a:extLst>
                    <a:ext uri="{9D8B030D-6E8A-4147-A177-3AD203B41FA5}">
                      <a16:colId xmlns:a16="http://schemas.microsoft.com/office/drawing/2014/main" val="1408797507"/>
                    </a:ext>
                  </a:extLst>
                </a:gridCol>
                <a:gridCol w="1219200">
                  <a:extLst>
                    <a:ext uri="{9D8B030D-6E8A-4147-A177-3AD203B41FA5}">
                      <a16:colId xmlns:a16="http://schemas.microsoft.com/office/drawing/2014/main" val="1453489296"/>
                    </a:ext>
                  </a:extLst>
                </a:gridCol>
              </a:tblGrid>
              <a:tr h="0">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Step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Actor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Role</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Activity</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Input(s)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Output(s)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63186468"/>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EHR System</a:t>
                      </a:r>
                    </a:p>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Notifier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Notify the Backend Service App that criteria have been met</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Trigger code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Notification message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83715682"/>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Backend Service App</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Data Extractor</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Query the EHR for cancer data</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Notification message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query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583692563"/>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EHR System</a:t>
                      </a:r>
                    </a:p>
                    <a:p>
                      <a:pPr marL="0" marR="0">
                        <a:spcBef>
                          <a:spcPts val="0"/>
                        </a:spcBef>
                        <a:spcAft>
                          <a:spcPts val="0"/>
                        </a:spcAft>
                      </a:pPr>
                      <a:r>
                        <a:rPr lang="en-US" sz="1400">
                          <a:effectLst/>
                          <a:latin typeface="Arial" panose="020B0604020202020204" pitchFamily="34" charset="0"/>
                          <a:cs typeface="Arial" panose="020B0604020202020204" pitchFamily="34" charset="0"/>
                        </a:rPr>
                        <a:t>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Query Responder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Return cancer data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query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69176075"/>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Backend Service App</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Data Receiver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Receive and validate FHIR bundle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validated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22393060"/>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Backend  Service App</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Data Sender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Send validated FHIR bundle to Central Cancer Registry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validated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FHIR validated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0305907"/>
                  </a:ext>
                </a:extLst>
              </a:tr>
              <a:tr h="0">
                <a:tc>
                  <a: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Central Cancer Registry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Data Receiver</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Receive and validate FHIR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FHIR bundle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a:effectLst/>
                          <a:latin typeface="Arial" panose="020B0604020202020204" pitchFamily="34" charset="0"/>
                          <a:cs typeface="Arial" panose="020B0604020202020204" pitchFamily="34" charset="0"/>
                        </a:rPr>
                        <a:t>Validated FHIR bundle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37199182"/>
                  </a:ext>
                </a:extLst>
              </a:tr>
              <a:tr h="0">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7 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Repeat Steps 1-6 for each treatment completed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6480559"/>
                  </a:ext>
                </a:extLst>
              </a:tr>
            </a:tbl>
          </a:graphicData>
        </a:graphic>
      </p:graphicFrame>
    </p:spTree>
    <p:extLst>
      <p:ext uri="{BB962C8B-B14F-4D97-AF65-F5344CB8AC3E}">
        <p14:creationId xmlns:p14="http://schemas.microsoft.com/office/powerpoint/2010/main" val="49905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97B1E13-C781-49C4-BDBE-99DBC9056FA7}"/>
              </a:ext>
            </a:extLst>
          </p:cNvPr>
          <p:cNvSpPr>
            <a:spLocks noGrp="1"/>
          </p:cNvSpPr>
          <p:nvPr>
            <p:ph type="subTitle" idx="1"/>
          </p:nvPr>
        </p:nvSpPr>
        <p:spPr>
          <a:xfrm>
            <a:off x="1676400" y="2895600"/>
            <a:ext cx="5791200" cy="1752600"/>
          </a:xfrm>
        </p:spPr>
        <p:txBody>
          <a:bodyPr/>
          <a:lstStyle/>
          <a:p>
            <a:r>
              <a:rPr lang="en-US" dirty="0">
                <a:solidFill>
                  <a:schemeClr val="tx2"/>
                </a:solidFill>
              </a:rPr>
              <a:t>Working Session : </a:t>
            </a:r>
          </a:p>
          <a:p>
            <a:r>
              <a:rPr lang="en-US" dirty="0">
                <a:solidFill>
                  <a:schemeClr val="tx2"/>
                </a:solidFill>
              </a:rPr>
              <a:t>Outstanding Questions</a:t>
            </a:r>
          </a:p>
        </p:txBody>
      </p:sp>
    </p:spTree>
    <p:extLst>
      <p:ext uri="{BB962C8B-B14F-4D97-AF65-F5344CB8AC3E}">
        <p14:creationId xmlns:p14="http://schemas.microsoft.com/office/powerpoint/2010/main" val="2797828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AC5C-D010-496F-AC68-459B8C354066}"/>
              </a:ext>
            </a:extLst>
          </p:cNvPr>
          <p:cNvSpPr>
            <a:spLocks noGrp="1"/>
          </p:cNvSpPr>
          <p:nvPr>
            <p:ph type="title"/>
          </p:nvPr>
        </p:nvSpPr>
        <p:spPr/>
        <p:txBody>
          <a:bodyPr>
            <a:normAutofit fontScale="90000"/>
          </a:bodyPr>
          <a:lstStyle/>
          <a:p>
            <a:r>
              <a:rPr lang="en-US" dirty="0"/>
              <a:t>Hep C User Story </a:t>
            </a:r>
          </a:p>
        </p:txBody>
      </p:sp>
      <p:sp>
        <p:nvSpPr>
          <p:cNvPr id="7" name="Content Placeholder 6">
            <a:extLst>
              <a:ext uri="{FF2B5EF4-FFF2-40B4-BE49-F238E27FC236}">
                <a16:creationId xmlns:a16="http://schemas.microsoft.com/office/drawing/2014/main" id="{D3BC83E7-BCD2-4959-BD88-CDEC9A0D2B33}"/>
              </a:ext>
            </a:extLst>
          </p:cNvPr>
          <p:cNvSpPr>
            <a:spLocks noGrp="1"/>
          </p:cNvSpPr>
          <p:nvPr>
            <p:ph idx="1"/>
          </p:nvPr>
        </p:nvSpPr>
        <p:spPr>
          <a:xfrm>
            <a:off x="152400" y="1143000"/>
            <a:ext cx="8915400" cy="4541837"/>
          </a:xfrm>
        </p:spPr>
        <p:txBody>
          <a:bodyPr/>
          <a:lstStyle/>
          <a:p>
            <a:pPr lvl="0"/>
            <a:r>
              <a:rPr lang="en-US" sz="2000" dirty="0"/>
              <a:t>Questions for Workgroup:</a:t>
            </a:r>
          </a:p>
          <a:p>
            <a:pPr lvl="1"/>
            <a:r>
              <a:rPr lang="en-US" sz="1800" dirty="0"/>
              <a:t>When a prescription is made that triggers a report—this is a clinical workflow issue -Does doc enter prescription, but then it sits in limbo until PA received and script is filled?  If so, report may be triggered weeks before treatment is initiated. Or is prescription not actually sent until after PA received (so gap is minimal). And, of course, clinical registries serving closed systems might actually have access to the pharmacy fill data, and so prefer to trigger based on patient pick up (vs. prescription sent). Then again, would those pharmacy data be captured in the EHR?  Or would they be a separate feed to the registry (like direct lab reporting is to public health)?</a:t>
            </a:r>
          </a:p>
          <a:p>
            <a:pPr lvl="2"/>
            <a:r>
              <a:rPr lang="en-US" sz="1700" dirty="0"/>
              <a:t>Are we seeing any movement towards sharing data between pharmacies and providers, such that a “pick up” (vs. “prescribed) trigger is worth considering?  Perhaps as part of a trigger hierarchy that says 1. Rx pick up within X days of order, else 2. Rx order?</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327416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89D7-915F-4615-AE50-6104241FAFFB}"/>
              </a:ext>
            </a:extLst>
          </p:cNvPr>
          <p:cNvSpPr>
            <a:spLocks noGrp="1"/>
          </p:cNvSpPr>
          <p:nvPr>
            <p:ph type="title"/>
          </p:nvPr>
        </p:nvSpPr>
        <p:spPr/>
        <p:txBody>
          <a:bodyPr>
            <a:normAutofit fontScale="90000"/>
          </a:bodyPr>
          <a:lstStyle/>
          <a:p>
            <a:r>
              <a:rPr lang="en-US" dirty="0"/>
              <a:t>Use Case Workgroup Logistics</a:t>
            </a:r>
          </a:p>
        </p:txBody>
      </p:sp>
      <p:sp>
        <p:nvSpPr>
          <p:cNvPr id="3" name="Content Placeholder 2">
            <a:extLst>
              <a:ext uri="{FF2B5EF4-FFF2-40B4-BE49-F238E27FC236}">
                <a16:creationId xmlns:a16="http://schemas.microsoft.com/office/drawing/2014/main" id="{A962C1EE-6DF9-4575-B459-4DD79891A774}"/>
              </a:ext>
            </a:extLst>
          </p:cNvPr>
          <p:cNvSpPr>
            <a:spLocks noGrp="1"/>
          </p:cNvSpPr>
          <p:nvPr>
            <p:ph idx="1"/>
          </p:nvPr>
        </p:nvSpPr>
        <p:spPr/>
        <p:txBody>
          <a:bodyPr/>
          <a:lstStyle/>
          <a:p>
            <a:r>
              <a:rPr lang="en-US" dirty="0"/>
              <a:t>Use Cases can be found on our MedMorph Confluence site: </a:t>
            </a:r>
            <a:r>
              <a:rPr lang="en-US" dirty="0">
                <a:hlinkClick r:id="rId2"/>
              </a:rPr>
              <a:t>https://carradora.atlassian.net/wiki/spaces/MedMorph/pages/381780019/Use+Case+Work+Groups</a:t>
            </a:r>
            <a:endParaRPr lang="en-US" dirty="0"/>
          </a:p>
          <a:p>
            <a:r>
              <a:rPr lang="en-US" dirty="0"/>
              <a:t>Please provide feedback and comments directly on the Confluence page(s)</a:t>
            </a:r>
          </a:p>
          <a:p>
            <a:r>
              <a:rPr lang="en-US" dirty="0"/>
              <a:t>We will provide an agenda prior to each call so you can plan accordingly</a:t>
            </a:r>
          </a:p>
          <a:p>
            <a:pPr lvl="1"/>
            <a:r>
              <a:rPr lang="en-US" dirty="0"/>
              <a:t>We may focus on a particular use case or a common section for all use cases</a:t>
            </a:r>
          </a:p>
        </p:txBody>
      </p:sp>
    </p:spTree>
    <p:extLst>
      <p:ext uri="{BB962C8B-B14F-4D97-AF65-F5344CB8AC3E}">
        <p14:creationId xmlns:p14="http://schemas.microsoft.com/office/powerpoint/2010/main" val="3646881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955C-2617-4206-B8C6-73851C1ACF6B}"/>
              </a:ext>
            </a:extLst>
          </p:cNvPr>
          <p:cNvSpPr>
            <a:spLocks noGrp="1"/>
          </p:cNvSpPr>
          <p:nvPr>
            <p:ph type="title"/>
          </p:nvPr>
        </p:nvSpPr>
        <p:spPr/>
        <p:txBody>
          <a:bodyPr>
            <a:normAutofit fontScale="90000"/>
          </a:bodyPr>
          <a:lstStyle/>
          <a:p>
            <a:r>
              <a:rPr lang="en-US" dirty="0"/>
              <a:t>Next Steps</a:t>
            </a:r>
          </a:p>
        </p:txBody>
      </p:sp>
      <p:sp>
        <p:nvSpPr>
          <p:cNvPr id="3" name="Content Placeholder 2">
            <a:extLst>
              <a:ext uri="{FF2B5EF4-FFF2-40B4-BE49-F238E27FC236}">
                <a16:creationId xmlns:a16="http://schemas.microsoft.com/office/drawing/2014/main" id="{FB0B34E8-43ED-4E7F-A602-69DDCFEBC48A}"/>
              </a:ext>
            </a:extLst>
          </p:cNvPr>
          <p:cNvSpPr>
            <a:spLocks noGrp="1"/>
          </p:cNvSpPr>
          <p:nvPr>
            <p:ph idx="1"/>
          </p:nvPr>
        </p:nvSpPr>
        <p:spPr/>
        <p:txBody>
          <a:bodyPr/>
          <a:lstStyle/>
          <a:p>
            <a:r>
              <a:rPr lang="en-US" sz="2000" b="1" dirty="0"/>
              <a:t>Next Meeting: </a:t>
            </a:r>
            <a:r>
              <a:rPr lang="en-US" sz="2000" b="1" dirty="0">
                <a:solidFill>
                  <a:srgbClr val="0070C0"/>
                </a:solidFill>
              </a:rPr>
              <a:t>June 18</a:t>
            </a:r>
            <a:r>
              <a:rPr lang="en-US" sz="2000" b="1" baseline="30000" dirty="0">
                <a:solidFill>
                  <a:srgbClr val="0070C0"/>
                </a:solidFill>
              </a:rPr>
              <a:t>th</a:t>
            </a:r>
            <a:r>
              <a:rPr lang="en-US" sz="2000" b="1" dirty="0">
                <a:solidFill>
                  <a:srgbClr val="0070C0"/>
                </a:solidFill>
              </a:rPr>
              <a:t>, 12-1 pm ET</a:t>
            </a:r>
          </a:p>
          <a:p>
            <a:endParaRPr lang="en-US" sz="2000" dirty="0"/>
          </a:p>
          <a:p>
            <a:r>
              <a:rPr lang="en-US" sz="2000" b="1" dirty="0"/>
              <a:t>Focus of Next Meeting: </a:t>
            </a:r>
          </a:p>
          <a:p>
            <a:pPr lvl="1"/>
            <a:r>
              <a:rPr lang="en-US" sz="1800" dirty="0"/>
              <a:t>Maternal and Child Record linkage discussion with Kate Woodworth and Sarah </a:t>
            </a:r>
            <a:r>
              <a:rPr lang="en-US" sz="1800" dirty="0" err="1"/>
              <a:t>Schellie</a:t>
            </a:r>
            <a:r>
              <a:rPr lang="en-US" sz="1800" dirty="0"/>
              <a:t> with respect to Hepatitis C User Story 2</a:t>
            </a:r>
          </a:p>
          <a:p>
            <a:pPr lvl="1"/>
            <a:r>
              <a:rPr lang="en-US" sz="1800" dirty="0"/>
              <a:t>Hepatitis C Use Case – User Stories, Flows, and Diagrams</a:t>
            </a:r>
          </a:p>
          <a:p>
            <a:pPr marL="393700" lvl="1" indent="0">
              <a:buNone/>
            </a:pPr>
            <a:endParaRPr lang="en-US" sz="1800" dirty="0"/>
          </a:p>
          <a:p>
            <a:r>
              <a:rPr lang="en-US" sz="2000" b="1" dirty="0"/>
              <a:t>Homework</a:t>
            </a:r>
            <a:r>
              <a:rPr lang="en-US" sz="2000" dirty="0"/>
              <a:t>: Review Hepatitis C Use Case and submit any potential Research User Stories</a:t>
            </a:r>
          </a:p>
          <a:p>
            <a:pPr marL="0" indent="0">
              <a:buNone/>
            </a:pPr>
            <a:endParaRPr lang="en-US" sz="2000" dirty="0"/>
          </a:p>
          <a:p>
            <a:r>
              <a:rPr lang="en-US" sz="2000" b="1" dirty="0"/>
              <a:t>Email edits </a:t>
            </a:r>
            <a:r>
              <a:rPr lang="en-US" sz="2000" dirty="0"/>
              <a:t>to becky.angeles@carradora.com</a:t>
            </a:r>
          </a:p>
          <a:p>
            <a:endParaRPr lang="en-US" sz="2000" dirty="0"/>
          </a:p>
        </p:txBody>
      </p:sp>
    </p:spTree>
    <p:extLst>
      <p:ext uri="{BB962C8B-B14F-4D97-AF65-F5344CB8AC3E}">
        <p14:creationId xmlns:p14="http://schemas.microsoft.com/office/powerpoint/2010/main" val="1371825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6105-5F9D-480F-8290-F12D673E69A9}"/>
              </a:ext>
            </a:extLst>
          </p:cNvPr>
          <p:cNvSpPr>
            <a:spLocks noGrp="1"/>
          </p:cNvSpPr>
          <p:nvPr>
            <p:ph type="title"/>
          </p:nvPr>
        </p:nvSpPr>
        <p:spPr>
          <a:xfrm>
            <a:off x="163162" y="-1268"/>
            <a:ext cx="7886700" cy="994172"/>
          </a:xfrm>
        </p:spPr>
        <p:txBody>
          <a:bodyPr>
            <a:normAutofit/>
          </a:bodyPr>
          <a:lstStyle/>
          <a:p>
            <a:r>
              <a:rPr lang="en-US" sz="3000" dirty="0"/>
              <a:t>Contacts</a:t>
            </a:r>
          </a:p>
        </p:txBody>
      </p:sp>
      <p:sp>
        <p:nvSpPr>
          <p:cNvPr id="3" name="Content Placeholder 2">
            <a:extLst>
              <a:ext uri="{FF2B5EF4-FFF2-40B4-BE49-F238E27FC236}">
                <a16:creationId xmlns:a16="http://schemas.microsoft.com/office/drawing/2014/main" id="{F1FCCA8F-DB0B-4AB2-A890-E69E3EFC86E0}"/>
              </a:ext>
            </a:extLst>
          </p:cNvPr>
          <p:cNvSpPr>
            <a:spLocks noGrp="1"/>
          </p:cNvSpPr>
          <p:nvPr>
            <p:ph idx="1"/>
          </p:nvPr>
        </p:nvSpPr>
        <p:spPr>
          <a:xfrm>
            <a:off x="4781117" y="1219199"/>
            <a:ext cx="4199721" cy="4140561"/>
          </a:xfrm>
        </p:spPr>
        <p:txBody>
          <a:bodyPr>
            <a:normAutofit/>
          </a:bodyPr>
          <a:lstStyle/>
          <a:p>
            <a:pPr marL="0" indent="0">
              <a:buNone/>
            </a:pPr>
            <a:r>
              <a:rPr lang="en-US" sz="1500" b="1" dirty="0"/>
              <a:t>CDC Team</a:t>
            </a:r>
          </a:p>
          <a:p>
            <a:pPr lvl="1"/>
            <a:r>
              <a:rPr lang="en-US" sz="1350" dirty="0"/>
              <a:t>Maria Michaels: </a:t>
            </a:r>
            <a:r>
              <a:rPr lang="en-US" sz="1350" dirty="0">
                <a:hlinkClick r:id="rId2"/>
              </a:rPr>
              <a:t>ktx2@cdc.gov</a:t>
            </a:r>
            <a:r>
              <a:rPr lang="en-US" sz="1350" dirty="0"/>
              <a:t> </a:t>
            </a:r>
          </a:p>
          <a:p>
            <a:pPr lvl="1"/>
            <a:r>
              <a:rPr lang="en-US" sz="1350" dirty="0"/>
              <a:t>Wendy Blumenthal: </a:t>
            </a:r>
            <a:r>
              <a:rPr lang="en-US" sz="1350" dirty="0">
                <a:hlinkClick r:id="rId3"/>
              </a:rPr>
              <a:t>wfb6@cdc.gov</a:t>
            </a:r>
            <a:endParaRPr lang="en-US" sz="1350" dirty="0"/>
          </a:p>
          <a:p>
            <a:pPr lvl="1"/>
            <a:r>
              <a:rPr lang="en-US" sz="1350" dirty="0"/>
              <a:t>Arun Srinivasan: </a:t>
            </a:r>
            <a:r>
              <a:rPr lang="en-US" sz="1350" dirty="0">
                <a:hlinkClick r:id="rId4"/>
              </a:rPr>
              <a:t>fos2@cdc.gov</a:t>
            </a:r>
            <a:endParaRPr lang="en-US" sz="1350" dirty="0"/>
          </a:p>
          <a:p>
            <a:pPr lvl="1"/>
            <a:r>
              <a:rPr lang="en-US" sz="1350" dirty="0"/>
              <a:t> Syed Sameemuddin: </a:t>
            </a:r>
            <a:r>
              <a:rPr lang="en-US" sz="1350" dirty="0">
                <a:hlinkClick r:id="rId5"/>
              </a:rPr>
              <a:t>puv5@cdc.gov</a:t>
            </a:r>
            <a:endParaRPr lang="en-US" sz="1350" dirty="0"/>
          </a:p>
          <a:p>
            <a:pPr lvl="1"/>
            <a:r>
              <a:rPr lang="en-US" sz="1350" dirty="0"/>
              <a:t>Abigail Vail: </a:t>
            </a:r>
            <a:r>
              <a:rPr lang="en-US" sz="1350" dirty="0">
                <a:hlinkClick r:id="rId6"/>
              </a:rPr>
              <a:t>bzv3@cdc.gov</a:t>
            </a:r>
            <a:endParaRPr lang="en-US" sz="1350" dirty="0"/>
          </a:p>
          <a:p>
            <a:pPr lvl="1"/>
            <a:r>
              <a:rPr lang="en-US" sz="1350" dirty="0"/>
              <a:t>Aaron Harris: </a:t>
            </a:r>
            <a:r>
              <a:rPr lang="en-US" sz="1350" dirty="0">
                <a:hlinkClick r:id="rId7"/>
              </a:rPr>
              <a:t>ieo9@cdc.gov</a:t>
            </a:r>
            <a:endParaRPr lang="en-US" sz="1350" dirty="0"/>
          </a:p>
          <a:p>
            <a:pPr lvl="1"/>
            <a:r>
              <a:rPr lang="en-US" sz="1350" dirty="0"/>
              <a:t>Brian Gugerty: </a:t>
            </a:r>
            <a:r>
              <a:rPr lang="en-US" sz="1350" dirty="0">
                <a:hlinkClick r:id="rId8"/>
              </a:rPr>
              <a:t>vaz6@cdc.gov</a:t>
            </a:r>
            <a:endParaRPr lang="en-US" sz="1350" dirty="0"/>
          </a:p>
          <a:p>
            <a:pPr lvl="1"/>
            <a:r>
              <a:rPr lang="en-US" sz="1350" dirty="0"/>
              <a:t>Cynthia Bush: </a:t>
            </a:r>
            <a:r>
              <a:rPr lang="en-US" sz="1350" dirty="0">
                <a:hlinkClick r:id="rId9"/>
              </a:rPr>
              <a:t>pdz1@cdc.gov</a:t>
            </a:r>
            <a:endParaRPr lang="en-US" sz="1350" dirty="0"/>
          </a:p>
          <a:p>
            <a:pPr lvl="1"/>
            <a:r>
              <a:rPr lang="en-US" sz="1350" dirty="0"/>
              <a:t>Laura Conn: </a:t>
            </a:r>
            <a:r>
              <a:rPr lang="en-US" sz="1350" dirty="0">
                <a:hlinkClick r:id="rId10"/>
              </a:rPr>
              <a:t>lbk1@cdc.gov</a:t>
            </a:r>
            <a:endParaRPr lang="en-US" sz="1350" dirty="0"/>
          </a:p>
          <a:p>
            <a:pPr marL="0" indent="0">
              <a:buNone/>
            </a:pPr>
            <a:r>
              <a:rPr lang="en-US" sz="1500" b="1" dirty="0"/>
              <a:t>TEP Co-Chairs</a:t>
            </a:r>
          </a:p>
          <a:p>
            <a:pPr lvl="1"/>
            <a:r>
              <a:rPr lang="en-US" sz="1350" dirty="0"/>
              <a:t>John Loonsk: </a:t>
            </a:r>
            <a:r>
              <a:rPr lang="en-US" sz="1350" dirty="0">
                <a:hlinkClick r:id="rId11"/>
              </a:rPr>
              <a:t>john.loonsk@jhu.edu</a:t>
            </a:r>
            <a:endParaRPr lang="en-US" sz="1350" dirty="0"/>
          </a:p>
          <a:p>
            <a:pPr lvl="1"/>
            <a:r>
              <a:rPr lang="en-US" sz="1350" dirty="0"/>
              <a:t>Bill Lober: </a:t>
            </a:r>
            <a:r>
              <a:rPr lang="en-US" sz="1350" dirty="0">
                <a:hlinkClick r:id="rId12"/>
              </a:rPr>
              <a:t>lober@uw.edu</a:t>
            </a:r>
            <a:endParaRPr lang="en-US" sz="1350" dirty="0"/>
          </a:p>
          <a:p>
            <a:endParaRPr lang="en-US" sz="1500" dirty="0"/>
          </a:p>
        </p:txBody>
      </p:sp>
      <p:sp>
        <p:nvSpPr>
          <p:cNvPr id="4" name="Content Placeholder 2">
            <a:extLst>
              <a:ext uri="{FF2B5EF4-FFF2-40B4-BE49-F238E27FC236}">
                <a16:creationId xmlns:a16="http://schemas.microsoft.com/office/drawing/2014/main" id="{E169ECA0-F2C7-46E4-81E1-1D6FC2AFB528}"/>
              </a:ext>
            </a:extLst>
          </p:cNvPr>
          <p:cNvSpPr txBox="1">
            <a:spLocks/>
          </p:cNvSpPr>
          <p:nvPr/>
        </p:nvSpPr>
        <p:spPr>
          <a:xfrm>
            <a:off x="163162" y="1219200"/>
            <a:ext cx="4617955" cy="41405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lumMod val="75000"/>
                </a:schemeClr>
              </a:buClr>
              <a:buNone/>
            </a:pPr>
            <a:r>
              <a:rPr lang="en-US" sz="1500" b="1" dirty="0">
                <a:latin typeface="Arial" panose="020B0604020202020204" pitchFamily="34" charset="0"/>
                <a:cs typeface="Arial" panose="020B0604020202020204" pitchFamily="34" charset="0"/>
              </a:rPr>
              <a:t>Use Case Development</a:t>
            </a:r>
          </a:p>
          <a:p>
            <a:pPr>
              <a:buClr>
                <a:schemeClr val="accent1">
                  <a:lumMod val="75000"/>
                </a:schemeClr>
              </a:buClr>
            </a:pPr>
            <a:r>
              <a:rPr lang="en-US" sz="1350" dirty="0">
                <a:latin typeface="Arial" panose="020B0604020202020204" pitchFamily="34" charset="0"/>
                <a:cs typeface="Arial" panose="020B0604020202020204" pitchFamily="34" charset="0"/>
              </a:rPr>
              <a:t>Becky Angeles: </a:t>
            </a:r>
            <a:r>
              <a:rPr lang="en-US" sz="1350" dirty="0">
                <a:solidFill>
                  <a:schemeClr val="accent1">
                    <a:lumMod val="75000"/>
                  </a:schemeClr>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becky.angeles@carradora.com</a:t>
            </a:r>
            <a:r>
              <a:rPr lang="en-US" sz="135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r>
              <a:rPr lang="en-US" sz="1350" dirty="0">
                <a:latin typeface="Arial" panose="020B0604020202020204" pitchFamily="34" charset="0"/>
                <a:cs typeface="Arial" panose="020B0604020202020204" pitchFamily="34" charset="0"/>
              </a:rPr>
              <a:t>Jamie Parker</a:t>
            </a:r>
            <a:r>
              <a:rPr lang="en-US" sz="1350" dirty="0">
                <a:solidFill>
                  <a:schemeClr val="accent1">
                    <a:lumMod val="75000"/>
                  </a:schemeClr>
                </a:solidFill>
                <a:latin typeface="Arial" panose="020B0604020202020204" pitchFamily="34" charset="0"/>
                <a:cs typeface="Arial" panose="020B0604020202020204" pitchFamily="34" charset="0"/>
              </a:rPr>
              <a:t>: </a:t>
            </a:r>
            <a:r>
              <a:rPr lang="en-US" sz="1350" dirty="0">
                <a:solidFill>
                  <a:schemeClr val="accent1">
                    <a:lumMod val="75000"/>
                  </a:schemeClr>
                </a:solidFill>
                <a:latin typeface="Arial" panose="020B060402020202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jamie.parker@carradora.com</a:t>
            </a:r>
            <a:r>
              <a:rPr lang="en-US" sz="135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r>
              <a:rPr lang="en-US" sz="1350" dirty="0">
                <a:latin typeface="Arial" panose="020B0604020202020204" pitchFamily="34" charset="0"/>
                <a:cs typeface="Arial" panose="020B0604020202020204" pitchFamily="34" charset="0"/>
              </a:rPr>
              <a:t>Kishore </a:t>
            </a:r>
            <a:r>
              <a:rPr lang="en-US" sz="1350" dirty="0" err="1">
                <a:latin typeface="Arial" panose="020B0604020202020204" pitchFamily="34" charset="0"/>
                <a:cs typeface="Arial" panose="020B0604020202020204" pitchFamily="34" charset="0"/>
              </a:rPr>
              <a:t>Bashyam</a:t>
            </a:r>
            <a:r>
              <a:rPr lang="en-US" sz="1350" dirty="0">
                <a:latin typeface="Arial" panose="020B0604020202020204" pitchFamily="34" charset="0"/>
                <a:cs typeface="Arial" panose="020B0604020202020204" pitchFamily="34" charset="0"/>
              </a:rPr>
              <a:t>: </a:t>
            </a:r>
            <a:r>
              <a:rPr lang="en-US" sz="1350" dirty="0">
                <a:solidFill>
                  <a:schemeClr val="accent1">
                    <a:lumMod val="75000"/>
                  </a:schemeClr>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kishore.bashyam@drajer.com</a:t>
            </a:r>
            <a:endParaRPr lang="en-US" sz="1350" dirty="0">
              <a:solidFill>
                <a:schemeClr val="accent1">
                  <a:lumMod val="75000"/>
                </a:schemeClr>
              </a:solidFill>
              <a:latin typeface="Arial" panose="020B0604020202020204" pitchFamily="34" charset="0"/>
              <a:cs typeface="Arial" panose="020B0604020202020204" pitchFamily="34" charset="0"/>
            </a:endParaRPr>
          </a:p>
          <a:p>
            <a:pPr>
              <a:buClr>
                <a:schemeClr val="accent1">
                  <a:lumMod val="75000"/>
                </a:schemeClr>
              </a:buClr>
            </a:pPr>
            <a:r>
              <a:rPr lang="en-US" sz="1350" dirty="0">
                <a:latin typeface="Arial" panose="020B0604020202020204" pitchFamily="34" charset="0"/>
                <a:cs typeface="Arial" panose="020B0604020202020204" pitchFamily="34" charset="0"/>
              </a:rPr>
              <a:t>Mike Flanigan: </a:t>
            </a:r>
            <a:r>
              <a:rPr lang="en-US" sz="1350" dirty="0">
                <a:solidFill>
                  <a:schemeClr val="accent1">
                    <a:lumMod val="75000"/>
                  </a:schemeClr>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mike.flanigan@carradora.com</a:t>
            </a:r>
            <a:endParaRPr lang="en-US" sz="1350" dirty="0">
              <a:solidFill>
                <a:schemeClr val="accent1">
                  <a:lumMod val="75000"/>
                </a:schemeClr>
              </a:solidFill>
              <a:latin typeface="Arial" panose="020B0604020202020204" pitchFamily="34" charset="0"/>
              <a:cs typeface="Arial" panose="020B0604020202020204" pitchFamily="34" charset="0"/>
            </a:endParaRPr>
          </a:p>
          <a:p>
            <a:pPr marL="0" indent="0">
              <a:buClr>
                <a:schemeClr val="accent1">
                  <a:lumMod val="75000"/>
                </a:schemeClr>
              </a:buClr>
              <a:buNone/>
            </a:pPr>
            <a:r>
              <a:rPr lang="en-US" sz="1500" b="1" dirty="0">
                <a:latin typeface="Arial" panose="020B0604020202020204" pitchFamily="34" charset="0"/>
                <a:cs typeface="Arial" panose="020B0604020202020204" pitchFamily="34" charset="0"/>
              </a:rPr>
              <a:t>Technical SME</a:t>
            </a:r>
          </a:p>
          <a:p>
            <a:pPr>
              <a:buClr>
                <a:schemeClr val="accent1">
                  <a:lumMod val="75000"/>
                </a:schemeClr>
              </a:buClr>
            </a:pPr>
            <a:r>
              <a:rPr lang="en-US" sz="1350" dirty="0">
                <a:latin typeface="Arial" panose="020B0604020202020204" pitchFamily="34" charset="0"/>
                <a:cs typeface="Arial" panose="020B0604020202020204" pitchFamily="34" charset="0"/>
              </a:rPr>
              <a:t>Brett </a:t>
            </a:r>
            <a:r>
              <a:rPr lang="en-US" sz="1350" dirty="0" err="1">
                <a:latin typeface="Arial" panose="020B0604020202020204" pitchFamily="34" charset="0"/>
                <a:cs typeface="Arial" panose="020B0604020202020204" pitchFamily="34" charset="0"/>
              </a:rPr>
              <a:t>Marquard</a:t>
            </a:r>
            <a:r>
              <a:rPr lang="en-US" sz="1350" dirty="0">
                <a:latin typeface="Arial" panose="020B0604020202020204" pitchFamily="34" charset="0"/>
                <a:cs typeface="Arial" panose="020B0604020202020204" pitchFamily="34" charset="0"/>
              </a:rPr>
              <a:t>: </a:t>
            </a:r>
            <a:r>
              <a:rPr lang="en-US" sz="1350" dirty="0">
                <a:solidFill>
                  <a:schemeClr val="accent1">
                    <a:lumMod val="75000"/>
                  </a:schemeClr>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brett@waveoneassociates.com</a:t>
            </a:r>
            <a:endParaRPr lang="en-US" sz="1350" dirty="0">
              <a:solidFill>
                <a:schemeClr val="accent1">
                  <a:lumMod val="75000"/>
                </a:schemeClr>
              </a:solidFill>
              <a:latin typeface="Arial" panose="020B0604020202020204" pitchFamily="34" charset="0"/>
              <a:cs typeface="Arial" panose="020B0604020202020204" pitchFamily="34" charset="0"/>
            </a:endParaRPr>
          </a:p>
          <a:p>
            <a:pPr marL="0" indent="0">
              <a:buClr>
                <a:schemeClr val="accent1">
                  <a:lumMod val="75000"/>
                </a:schemeClr>
              </a:buClr>
              <a:buNone/>
            </a:pPr>
            <a:r>
              <a:rPr lang="en-US" sz="1500" b="1" dirty="0">
                <a:latin typeface="Arial" panose="020B0604020202020204" pitchFamily="34" charset="0"/>
                <a:cs typeface="Arial" panose="020B0604020202020204" pitchFamily="34" charset="0"/>
              </a:rPr>
              <a:t>Technical Lead</a:t>
            </a:r>
          </a:p>
          <a:p>
            <a:pPr>
              <a:buClr>
                <a:schemeClr val="accent1">
                  <a:lumMod val="75000"/>
                </a:schemeClr>
              </a:buClr>
            </a:pPr>
            <a:r>
              <a:rPr lang="en-US" sz="1350" dirty="0">
                <a:latin typeface="Arial" panose="020B0604020202020204" pitchFamily="34" charset="0"/>
                <a:cs typeface="Arial" panose="020B0604020202020204" pitchFamily="34" charset="0"/>
              </a:rPr>
              <a:t>Nagesh “Dragon” </a:t>
            </a:r>
            <a:r>
              <a:rPr lang="en-US" sz="1350" dirty="0" err="1">
                <a:latin typeface="Arial" panose="020B0604020202020204" pitchFamily="34" charset="0"/>
                <a:cs typeface="Arial" panose="020B0604020202020204" pitchFamily="34" charset="0"/>
              </a:rPr>
              <a:t>Bashyam</a:t>
            </a:r>
            <a:r>
              <a:rPr lang="en-US" sz="1350" dirty="0">
                <a:latin typeface="Arial" panose="020B0604020202020204" pitchFamily="34" charset="0"/>
                <a:cs typeface="Arial" panose="020B0604020202020204" pitchFamily="34" charset="0"/>
              </a:rPr>
              <a:t>: </a:t>
            </a:r>
            <a:r>
              <a:rPr lang="en-US" sz="1350" dirty="0">
                <a:solidFill>
                  <a:schemeClr val="accent1">
                    <a:lumMod val="75000"/>
                  </a:schemeClr>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nagesh.bashyam@drajer.com</a:t>
            </a:r>
            <a:r>
              <a:rPr lang="en-US" sz="1350" dirty="0">
                <a:solidFill>
                  <a:schemeClr val="accent1">
                    <a:lumMod val="75000"/>
                  </a:schemeClr>
                </a:solidFill>
                <a:latin typeface="Arial" panose="020B0604020202020204" pitchFamily="34" charset="0"/>
                <a:cs typeface="Arial" panose="020B0604020202020204" pitchFamily="34" charset="0"/>
              </a:rPr>
              <a:t> </a:t>
            </a:r>
          </a:p>
          <a:p>
            <a:pPr>
              <a:buClr>
                <a:schemeClr val="accent1">
                  <a:lumMod val="75000"/>
                </a:schemeClr>
              </a:buClr>
            </a:pPr>
            <a:endParaRPr lang="en-US" sz="1500" dirty="0"/>
          </a:p>
        </p:txBody>
      </p:sp>
    </p:spTree>
    <p:extLst>
      <p:ext uri="{BB962C8B-B14F-4D97-AF65-F5344CB8AC3E}">
        <p14:creationId xmlns:p14="http://schemas.microsoft.com/office/powerpoint/2010/main" val="3756491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1F26A-3EA9-4276-983E-AC73E6C184C6}"/>
              </a:ext>
            </a:extLst>
          </p:cNvPr>
          <p:cNvSpPr>
            <a:spLocks noGrp="1"/>
          </p:cNvSpPr>
          <p:nvPr>
            <p:ph type="title"/>
          </p:nvPr>
        </p:nvSpPr>
        <p:spPr/>
        <p:txBody>
          <a:bodyPr>
            <a:normAutofit fontScale="90000"/>
          </a:bodyPr>
          <a:lstStyle/>
          <a:p>
            <a:r>
              <a:rPr lang="en-US" dirty="0"/>
              <a:t>Resources/Useful Links</a:t>
            </a:r>
          </a:p>
        </p:txBody>
      </p:sp>
      <p:sp>
        <p:nvSpPr>
          <p:cNvPr id="3" name="Content Placeholder 2">
            <a:extLst>
              <a:ext uri="{FF2B5EF4-FFF2-40B4-BE49-F238E27FC236}">
                <a16:creationId xmlns:a16="http://schemas.microsoft.com/office/drawing/2014/main" id="{1A0FE15A-6AE5-4FEE-BF60-E035A899AD09}"/>
              </a:ext>
            </a:extLst>
          </p:cNvPr>
          <p:cNvSpPr>
            <a:spLocks noGrp="1"/>
          </p:cNvSpPr>
          <p:nvPr>
            <p:ph idx="1"/>
          </p:nvPr>
        </p:nvSpPr>
        <p:spPr>
          <a:xfrm>
            <a:off x="457200" y="1295400"/>
            <a:ext cx="8686800" cy="4389437"/>
          </a:xfrm>
        </p:spPr>
        <p:txBody>
          <a:bodyPr/>
          <a:lstStyle/>
          <a:p>
            <a:endParaRPr lang="en-US" sz="1800" dirty="0"/>
          </a:p>
        </p:txBody>
      </p:sp>
    </p:spTree>
    <p:extLst>
      <p:ext uri="{BB962C8B-B14F-4D97-AF65-F5344CB8AC3E}">
        <p14:creationId xmlns:p14="http://schemas.microsoft.com/office/powerpoint/2010/main" val="154442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8020735-DFC6-4083-948E-0814C213DB64}"/>
              </a:ext>
            </a:extLst>
          </p:cNvPr>
          <p:cNvSpPr>
            <a:spLocks noGrp="1"/>
          </p:cNvSpPr>
          <p:nvPr>
            <p:ph type="subTitle" idx="1"/>
          </p:nvPr>
        </p:nvSpPr>
        <p:spPr>
          <a:xfrm>
            <a:off x="1371600" y="2552700"/>
            <a:ext cx="6400800" cy="1752600"/>
          </a:xfrm>
        </p:spPr>
        <p:txBody>
          <a:bodyPr/>
          <a:lstStyle/>
          <a:p>
            <a:r>
              <a:rPr lang="en-US" dirty="0">
                <a:solidFill>
                  <a:schemeClr val="accent1"/>
                </a:solidFill>
              </a:rPr>
              <a:t>Working Session:</a:t>
            </a:r>
          </a:p>
          <a:p>
            <a:pPr algn="l"/>
            <a:r>
              <a:rPr lang="en-US" dirty="0">
                <a:solidFill>
                  <a:schemeClr val="accent1"/>
                </a:solidFill>
              </a:rPr>
              <a:t>Review User Stories and Flow Diagrams</a:t>
            </a:r>
          </a:p>
        </p:txBody>
      </p:sp>
    </p:spTree>
    <p:extLst>
      <p:ext uri="{BB962C8B-B14F-4D97-AF65-F5344CB8AC3E}">
        <p14:creationId xmlns:p14="http://schemas.microsoft.com/office/powerpoint/2010/main" val="928044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10C5-A7DE-432A-A05E-92CA4F56C764}"/>
              </a:ext>
            </a:extLst>
          </p:cNvPr>
          <p:cNvSpPr>
            <a:spLocks noGrp="1"/>
          </p:cNvSpPr>
          <p:nvPr>
            <p:ph type="title"/>
          </p:nvPr>
        </p:nvSpPr>
        <p:spPr/>
        <p:txBody>
          <a:bodyPr>
            <a:normAutofit fontScale="90000"/>
          </a:bodyPr>
          <a:lstStyle/>
          <a:p>
            <a:r>
              <a:rPr lang="en-US" dirty="0"/>
              <a:t>Health Care Surveys: Abstract Model</a:t>
            </a:r>
          </a:p>
        </p:txBody>
      </p:sp>
      <p:pic>
        <p:nvPicPr>
          <p:cNvPr id="4" name="Picture 3">
            <a:extLst>
              <a:ext uri="{FF2B5EF4-FFF2-40B4-BE49-F238E27FC236}">
                <a16:creationId xmlns:a16="http://schemas.microsoft.com/office/drawing/2014/main" id="{B7241B64-91D4-4075-BD96-FD09D04C42E2}"/>
              </a:ext>
            </a:extLst>
          </p:cNvPr>
          <p:cNvPicPr/>
          <p:nvPr/>
        </p:nvPicPr>
        <p:blipFill rotWithShape="1">
          <a:blip r:embed="rId2" cstate="print">
            <a:extLst>
              <a:ext uri="{28A0092B-C50C-407E-A947-70E740481C1C}">
                <a14:useLocalDpi xmlns:a14="http://schemas.microsoft.com/office/drawing/2010/main" val="0"/>
              </a:ext>
            </a:extLst>
          </a:blip>
          <a:srcRect l="5129" t="24087" r="5484" b="31111"/>
          <a:stretch/>
        </p:blipFill>
        <p:spPr bwMode="auto">
          <a:xfrm>
            <a:off x="990600" y="1981200"/>
            <a:ext cx="7391400" cy="2209800"/>
          </a:xfrm>
          <a:prstGeom prst="rect">
            <a:avLst/>
          </a:prstGeom>
          <a:noFill/>
          <a:ln w="9525" cap="flat" cmpd="sng" algn="ctr">
            <a:solidFill>
              <a:sysClr val="windowText" lastClr="000000">
                <a:lumMod val="75000"/>
                <a:lumOff val="2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202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B0F4B-E3CC-47F6-90E1-9F8DB21F75B2}"/>
              </a:ext>
            </a:extLst>
          </p:cNvPr>
          <p:cNvSpPr>
            <a:spLocks noGrp="1"/>
          </p:cNvSpPr>
          <p:nvPr>
            <p:ph type="title"/>
          </p:nvPr>
        </p:nvSpPr>
        <p:spPr/>
        <p:txBody>
          <a:bodyPr>
            <a:normAutofit fontScale="90000"/>
          </a:bodyPr>
          <a:lstStyle/>
          <a:p>
            <a:r>
              <a:rPr lang="en-US" dirty="0"/>
              <a:t>HCS: User Story 1 Ambulatory</a:t>
            </a:r>
          </a:p>
        </p:txBody>
      </p:sp>
      <p:sp>
        <p:nvSpPr>
          <p:cNvPr id="3" name="Content Placeholder 2">
            <a:extLst>
              <a:ext uri="{FF2B5EF4-FFF2-40B4-BE49-F238E27FC236}">
                <a16:creationId xmlns:a16="http://schemas.microsoft.com/office/drawing/2014/main" id="{F4A4E140-D406-4CDE-B12B-AB956265D458}"/>
              </a:ext>
            </a:extLst>
          </p:cNvPr>
          <p:cNvSpPr>
            <a:spLocks noGrp="1"/>
          </p:cNvSpPr>
          <p:nvPr>
            <p:ph idx="1"/>
          </p:nvPr>
        </p:nvSpPr>
        <p:spPr>
          <a:xfrm>
            <a:off x="342900" y="1295400"/>
            <a:ext cx="8458200" cy="4724400"/>
          </a:xfrm>
        </p:spPr>
        <p:txBody>
          <a:bodyPr/>
          <a:lstStyle/>
          <a:p>
            <a:r>
              <a:rPr lang="en-US" sz="1600" b="1" dirty="0"/>
              <a:t>Background: </a:t>
            </a:r>
            <a:r>
              <a:rPr lang="en-US" sz="1600" dirty="0"/>
              <a:t>The National Ambulatory Medical Care Survey (NAMCS) is based on a sample of patient visits to non-federally employed office-based physicians (primary care or specialist) who are primarily engaged in direct patient care and, starting in 2006, a separate sample of visits to community health centers. NAMCS collects an encounter-based set of demographic and clinical data generally available in a medical record for any type of visit. </a:t>
            </a:r>
          </a:p>
          <a:p>
            <a:pPr marL="0" indent="0">
              <a:buNone/>
            </a:pPr>
            <a:r>
              <a:rPr lang="en-US" sz="1600" dirty="0"/>
              <a:t> </a:t>
            </a:r>
          </a:p>
          <a:p>
            <a:r>
              <a:rPr lang="en-US" sz="1600" b="1" dirty="0"/>
              <a:t>Workflow: </a:t>
            </a:r>
            <a:r>
              <a:rPr lang="en-US" sz="1600" dirty="0"/>
              <a:t>Upon completion of an encounter, the physician or licensed clinician, using the EHR,  completes and closes the clinical encounter (“sign off”). This “sign off” triggers the backend services app to evaluate the completed encounter. The completed encounter evaluation includes validating that the provider associated with encounter is a “sampled” NAMCS provider and the encounter occurred within a specified timeframe.  If the encounter meets the criteria, and after a lag period to allow for lab results to post when applicable,  the backend services app requests a set of FHIR resources  representing patient-level and select provider-level data of the encounter from the EHR. Once obtained and validated, these resources are transmitted to NCHS where they are received, acknowledged, validated, and loaded into the National Health Care Surveys Data Store.</a:t>
            </a:r>
          </a:p>
          <a:p>
            <a:endParaRPr lang="en-US" dirty="0"/>
          </a:p>
        </p:txBody>
      </p:sp>
    </p:spTree>
    <p:extLst>
      <p:ext uri="{BB962C8B-B14F-4D97-AF65-F5344CB8AC3E}">
        <p14:creationId xmlns:p14="http://schemas.microsoft.com/office/powerpoint/2010/main" val="136208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5D8F-A23C-4AC0-A24F-DACDE113010A}"/>
              </a:ext>
            </a:extLst>
          </p:cNvPr>
          <p:cNvSpPr>
            <a:spLocks noGrp="1"/>
          </p:cNvSpPr>
          <p:nvPr>
            <p:ph type="title"/>
          </p:nvPr>
        </p:nvSpPr>
        <p:spPr>
          <a:xfrm>
            <a:off x="76200" y="152400"/>
            <a:ext cx="8229600" cy="533395"/>
          </a:xfrm>
        </p:spPr>
        <p:txBody>
          <a:bodyPr>
            <a:normAutofit/>
          </a:bodyPr>
          <a:lstStyle/>
          <a:p>
            <a:r>
              <a:rPr lang="en-US" sz="2400" dirty="0"/>
              <a:t>HCS: User Story 1 Flow</a:t>
            </a:r>
          </a:p>
        </p:txBody>
      </p:sp>
      <p:graphicFrame>
        <p:nvGraphicFramePr>
          <p:cNvPr id="4" name="Table 3">
            <a:extLst>
              <a:ext uri="{FF2B5EF4-FFF2-40B4-BE49-F238E27FC236}">
                <a16:creationId xmlns:a16="http://schemas.microsoft.com/office/drawing/2014/main" id="{1982B3F9-0610-42D9-9CE0-ECA55DE3AFDC}"/>
              </a:ext>
            </a:extLst>
          </p:cNvPr>
          <p:cNvGraphicFramePr>
            <a:graphicFrameLocks noGrp="1"/>
          </p:cNvGraphicFramePr>
          <p:nvPr>
            <p:extLst>
              <p:ext uri="{D42A27DB-BD31-4B8C-83A1-F6EECF244321}">
                <p14:modId xmlns:p14="http://schemas.microsoft.com/office/powerpoint/2010/main" val="3613764345"/>
              </p:ext>
            </p:extLst>
          </p:nvPr>
        </p:nvGraphicFramePr>
        <p:xfrm>
          <a:off x="75072" y="762000"/>
          <a:ext cx="3449885" cy="5907859"/>
        </p:xfrm>
        <a:graphic>
          <a:graphicData uri="http://schemas.openxmlformats.org/drawingml/2006/table">
            <a:tbl>
              <a:tblPr firstRow="1" firstCol="1" bandRow="1">
                <a:tableStyleId>{5C22544A-7EE6-4342-B048-85BDC9FD1C3A}</a:tableStyleId>
              </a:tblPr>
              <a:tblGrid>
                <a:gridCol w="229728">
                  <a:extLst>
                    <a:ext uri="{9D8B030D-6E8A-4147-A177-3AD203B41FA5}">
                      <a16:colId xmlns:a16="http://schemas.microsoft.com/office/drawing/2014/main" val="263240124"/>
                    </a:ext>
                  </a:extLst>
                </a:gridCol>
                <a:gridCol w="609600">
                  <a:extLst>
                    <a:ext uri="{9D8B030D-6E8A-4147-A177-3AD203B41FA5}">
                      <a16:colId xmlns:a16="http://schemas.microsoft.com/office/drawing/2014/main" val="849792079"/>
                    </a:ext>
                  </a:extLst>
                </a:gridCol>
                <a:gridCol w="609600">
                  <a:extLst>
                    <a:ext uri="{9D8B030D-6E8A-4147-A177-3AD203B41FA5}">
                      <a16:colId xmlns:a16="http://schemas.microsoft.com/office/drawing/2014/main" val="2144362927"/>
                    </a:ext>
                  </a:extLst>
                </a:gridCol>
                <a:gridCol w="743923">
                  <a:extLst>
                    <a:ext uri="{9D8B030D-6E8A-4147-A177-3AD203B41FA5}">
                      <a16:colId xmlns:a16="http://schemas.microsoft.com/office/drawing/2014/main" val="2335575477"/>
                    </a:ext>
                  </a:extLst>
                </a:gridCol>
                <a:gridCol w="626198">
                  <a:extLst>
                    <a:ext uri="{9D8B030D-6E8A-4147-A177-3AD203B41FA5}">
                      <a16:colId xmlns:a16="http://schemas.microsoft.com/office/drawing/2014/main" val="2684751775"/>
                    </a:ext>
                  </a:extLst>
                </a:gridCol>
                <a:gridCol w="630836">
                  <a:extLst>
                    <a:ext uri="{9D8B030D-6E8A-4147-A177-3AD203B41FA5}">
                      <a16:colId xmlns:a16="http://schemas.microsoft.com/office/drawing/2014/main" val="2260835315"/>
                    </a:ext>
                  </a:extLst>
                </a:gridCol>
              </a:tblGrid>
              <a:tr h="163162">
                <a:tc>
                  <a:txBody>
                    <a:bodyPr/>
                    <a:lstStyle/>
                    <a:p>
                      <a:pPr marL="0" marR="0">
                        <a:spcBef>
                          <a:spcPts val="0"/>
                        </a:spcBef>
                        <a:spcAft>
                          <a:spcPts val="0"/>
                        </a:spcAft>
                      </a:pPr>
                      <a:r>
                        <a:rPr lang="en-US" sz="800">
                          <a:effectLst/>
                        </a:rPr>
                        <a:t>Step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tc>
                  <a:txBody>
                    <a:bodyPr/>
                    <a:lstStyle/>
                    <a:p>
                      <a:pPr marL="0" marR="0">
                        <a:spcBef>
                          <a:spcPts val="0"/>
                        </a:spcBef>
                        <a:spcAft>
                          <a:spcPts val="0"/>
                        </a:spcAft>
                      </a:pPr>
                      <a:r>
                        <a:rPr lang="en-US" sz="800" dirty="0">
                          <a:effectLst/>
                        </a:rPr>
                        <a:t>Actor</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tc>
                  <a:txBody>
                    <a:bodyPr/>
                    <a:lstStyle/>
                    <a:p>
                      <a:pPr marL="0" marR="0">
                        <a:spcBef>
                          <a:spcPts val="0"/>
                        </a:spcBef>
                        <a:spcAft>
                          <a:spcPts val="0"/>
                        </a:spcAft>
                      </a:pPr>
                      <a:r>
                        <a:rPr lang="en-US" sz="800">
                          <a:effectLst/>
                        </a:rPr>
                        <a:t>Role</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tc>
                  <a:txBody>
                    <a:bodyPr/>
                    <a:lstStyle/>
                    <a:p>
                      <a:pPr marL="0" marR="0">
                        <a:spcBef>
                          <a:spcPts val="0"/>
                        </a:spcBef>
                        <a:spcAft>
                          <a:spcPts val="0"/>
                        </a:spcAft>
                      </a:pPr>
                      <a:r>
                        <a:rPr lang="en-US" sz="800">
                          <a:effectLst/>
                        </a:rPr>
                        <a:t>Activity</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tc>
                  <a:txBody>
                    <a:bodyPr/>
                    <a:lstStyle/>
                    <a:p>
                      <a:pPr marL="0" marR="0">
                        <a:spcBef>
                          <a:spcPts val="0"/>
                        </a:spcBef>
                        <a:spcAft>
                          <a:spcPts val="0"/>
                        </a:spcAft>
                      </a:pPr>
                      <a:r>
                        <a:rPr lang="en-US" sz="800">
                          <a:effectLst/>
                        </a:rPr>
                        <a:t>Input(s)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tc>
                  <a:txBody>
                    <a:bodyPr/>
                    <a:lstStyle/>
                    <a:p>
                      <a:pPr marL="0" marR="0">
                        <a:spcBef>
                          <a:spcPts val="0"/>
                        </a:spcBef>
                        <a:spcAft>
                          <a:spcPts val="0"/>
                        </a:spcAft>
                      </a:pPr>
                      <a:r>
                        <a:rPr lang="en-US" sz="800">
                          <a:effectLst/>
                        </a:rPr>
                        <a:t>Output(s)</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2814" marR="52814" marT="0" marB="0"/>
                </a:tc>
                <a:extLst>
                  <a:ext uri="{0D108BD9-81ED-4DB2-BD59-A6C34878D82A}">
                    <a16:rowId xmlns:a16="http://schemas.microsoft.com/office/drawing/2014/main" val="2517998515"/>
                  </a:ext>
                </a:extLst>
              </a:tr>
              <a:tr h="978975">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1</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EHR System</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Trigger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Notify the Backend App that a trigger event has occurred</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Data or workflow trigger</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Notification message (e.g., “completed encounter” event) for a topic</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4241332123"/>
                  </a:ext>
                </a:extLst>
              </a:tr>
              <a:tr h="652649">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2</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Evaluator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Evaluate notification message against criteria</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Notification message content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Continuation decision based on available information</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2287468050"/>
                  </a:ext>
                </a:extLst>
              </a:tr>
              <a:tr h="489487">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3</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Data Extractor</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Query the EHR System for provider information</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Notification message content</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query</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2108021371"/>
                  </a:ext>
                </a:extLst>
              </a:tr>
              <a:tr h="326325">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4</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EHR System</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Query Responder</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Return provider data</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query</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Provider Resource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4040211543"/>
                  </a:ext>
                </a:extLst>
              </a:tr>
              <a:tr h="652649">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5</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Evaluator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Evaluate provider information, notification message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FHIR Provider Resource, Notification message</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Submittal decision based on available information</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2211534499"/>
                  </a:ext>
                </a:extLst>
              </a:tr>
              <a:tr h="489487">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6</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Data Extractor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Query the EHR System for survey data</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Notification message, timing, and other criteria</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query</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738847457"/>
                  </a:ext>
                </a:extLst>
              </a:tr>
              <a:tr h="326325">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7</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EHR System</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Query Responder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Return survey data</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query</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1262833472"/>
                  </a:ext>
                </a:extLst>
              </a:tr>
              <a:tr h="489487">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8</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Data Receiver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Receive and validate FHIR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FHIR bundle</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validated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542707305"/>
                  </a:ext>
                </a:extLst>
              </a:tr>
              <a:tr h="489487">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9</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Backend Services App</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Data Sender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Send validated FHIR bundle to NHCS Data Store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validated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FHIR validated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2405119841"/>
                  </a:ext>
                </a:extLst>
              </a:tr>
              <a:tr h="489487">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10</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NHCS Data Store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Data Receiver</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a:effectLst/>
                          <a:latin typeface="Arial" panose="020B0604020202020204" pitchFamily="34" charset="0"/>
                          <a:cs typeface="Arial" panose="020B0604020202020204" pitchFamily="34" charset="0"/>
                        </a:rPr>
                        <a:t>Receive and validate FHIR bundle</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FHIR bundle</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tc>
                  <a:txBody>
                    <a:bodyPr/>
                    <a:lstStyle/>
                    <a:p>
                      <a:pPr marL="0" marR="0">
                        <a:spcBef>
                          <a:spcPts val="0"/>
                        </a:spcBef>
                        <a:spcAft>
                          <a:spcPts val="0"/>
                        </a:spcAft>
                      </a:pPr>
                      <a:r>
                        <a:rPr lang="en-US" sz="800" dirty="0">
                          <a:effectLst/>
                          <a:latin typeface="Arial" panose="020B0604020202020204" pitchFamily="34" charset="0"/>
                          <a:cs typeface="Arial" panose="020B0604020202020204" pitchFamily="34" charset="0"/>
                        </a:rPr>
                        <a:t>Validated FHIR bundle</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52814" marR="52814" marT="0" marB="0"/>
                </a:tc>
                <a:extLst>
                  <a:ext uri="{0D108BD9-81ED-4DB2-BD59-A6C34878D82A}">
                    <a16:rowId xmlns:a16="http://schemas.microsoft.com/office/drawing/2014/main" val="3479841377"/>
                  </a:ext>
                </a:extLst>
              </a:tr>
            </a:tbl>
          </a:graphicData>
        </a:graphic>
      </p:graphicFrame>
      <p:pic>
        <p:nvPicPr>
          <p:cNvPr id="5" name="Picture 4">
            <a:extLst>
              <a:ext uri="{FF2B5EF4-FFF2-40B4-BE49-F238E27FC236}">
                <a16:creationId xmlns:a16="http://schemas.microsoft.com/office/drawing/2014/main" id="{615E54ED-6C72-4A30-9381-5F3FEC1CF31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956" y="381000"/>
            <a:ext cx="5523089" cy="2681116"/>
          </a:xfrm>
          <a:prstGeom prst="rect">
            <a:avLst/>
          </a:prstGeom>
          <a:noFill/>
          <a:ln>
            <a:noFill/>
          </a:ln>
        </p:spPr>
      </p:pic>
      <p:pic>
        <p:nvPicPr>
          <p:cNvPr id="6" name="Picture 5">
            <a:extLst>
              <a:ext uri="{FF2B5EF4-FFF2-40B4-BE49-F238E27FC236}">
                <a16:creationId xmlns:a16="http://schemas.microsoft.com/office/drawing/2014/main" id="{24262FD5-0060-47C8-9052-570B6B3C3B5A}"/>
              </a:ext>
            </a:extLst>
          </p:cNvPr>
          <p:cNvPicPr/>
          <p:nvPr/>
        </p:nvPicPr>
        <p:blipFill rotWithShape="1">
          <a:blip r:embed="rId3" cstate="print">
            <a:extLst>
              <a:ext uri="{28A0092B-C50C-407E-A947-70E740481C1C}">
                <a14:useLocalDpi xmlns:a14="http://schemas.microsoft.com/office/drawing/2010/main" val="0"/>
              </a:ext>
            </a:extLst>
          </a:blip>
          <a:srcRect l="3801" r="5744" b="13339"/>
          <a:stretch/>
        </p:blipFill>
        <p:spPr bwMode="auto">
          <a:xfrm>
            <a:off x="5183363" y="3214516"/>
            <a:ext cx="3819525" cy="3505200"/>
          </a:xfrm>
          <a:prstGeom prst="rect">
            <a:avLst/>
          </a:prstGeom>
          <a:noFill/>
          <a:ln w="9525" cap="flat" cmpd="sng" algn="ctr">
            <a:solidFill>
              <a:sysClr val="windowText" lastClr="000000">
                <a:lumMod val="75000"/>
                <a:lumOff val="2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BE8A6AE0-2EAB-4648-8D64-4D68540952D0}"/>
              </a:ext>
            </a:extLst>
          </p:cNvPr>
          <p:cNvSpPr/>
          <p:nvPr/>
        </p:nvSpPr>
        <p:spPr>
          <a:xfrm>
            <a:off x="3733800" y="152400"/>
            <a:ext cx="396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Activity Diagram</a:t>
            </a:r>
          </a:p>
        </p:txBody>
      </p:sp>
      <p:sp>
        <p:nvSpPr>
          <p:cNvPr id="8" name="Rectangle 7">
            <a:extLst>
              <a:ext uri="{FF2B5EF4-FFF2-40B4-BE49-F238E27FC236}">
                <a16:creationId xmlns:a16="http://schemas.microsoft.com/office/drawing/2014/main" id="{89C84B88-5DB2-4E3F-B299-CF64BE69D16D}"/>
              </a:ext>
            </a:extLst>
          </p:cNvPr>
          <p:cNvSpPr/>
          <p:nvPr/>
        </p:nvSpPr>
        <p:spPr>
          <a:xfrm>
            <a:off x="3657600" y="3214516"/>
            <a:ext cx="1449563" cy="581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Sequence Diagram</a:t>
            </a:r>
          </a:p>
        </p:txBody>
      </p:sp>
    </p:spTree>
    <p:extLst>
      <p:ext uri="{BB962C8B-B14F-4D97-AF65-F5344CB8AC3E}">
        <p14:creationId xmlns:p14="http://schemas.microsoft.com/office/powerpoint/2010/main" val="113023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8414-788B-4315-BFC5-249F14297A17}"/>
              </a:ext>
            </a:extLst>
          </p:cNvPr>
          <p:cNvSpPr>
            <a:spLocks noGrp="1"/>
          </p:cNvSpPr>
          <p:nvPr>
            <p:ph type="title"/>
          </p:nvPr>
        </p:nvSpPr>
        <p:spPr/>
        <p:txBody>
          <a:bodyPr>
            <a:normAutofit fontScale="90000"/>
          </a:bodyPr>
          <a:lstStyle/>
          <a:p>
            <a:r>
              <a:rPr lang="en-US" dirty="0"/>
              <a:t>HCS: User Story 2 (Inpatient)</a:t>
            </a:r>
          </a:p>
        </p:txBody>
      </p:sp>
      <p:sp>
        <p:nvSpPr>
          <p:cNvPr id="3" name="Content Placeholder 2">
            <a:extLst>
              <a:ext uri="{FF2B5EF4-FFF2-40B4-BE49-F238E27FC236}">
                <a16:creationId xmlns:a16="http://schemas.microsoft.com/office/drawing/2014/main" id="{AF1FB00A-B3DD-46F4-B2DB-B919B8D1A733}"/>
              </a:ext>
            </a:extLst>
          </p:cNvPr>
          <p:cNvSpPr>
            <a:spLocks noGrp="1"/>
          </p:cNvSpPr>
          <p:nvPr>
            <p:ph idx="1"/>
          </p:nvPr>
        </p:nvSpPr>
        <p:spPr>
          <a:xfrm>
            <a:off x="228600" y="1295400"/>
            <a:ext cx="8839200" cy="4389437"/>
          </a:xfrm>
        </p:spPr>
        <p:txBody>
          <a:bodyPr/>
          <a:lstStyle/>
          <a:p>
            <a:r>
              <a:rPr lang="en-US" sz="1800" b="1" dirty="0"/>
              <a:t>Background:</a:t>
            </a:r>
            <a:r>
              <a:rPr lang="en-US" sz="1800" dirty="0"/>
              <a:t> The National Hospital Care Survey (NHCS) is an electronic data collection, gathering Uniform Bill (UB) 04 administrative claims data or electronic health record data from sampled hospitals. NHCS is designed to provide reliable and timely nationally representative healthcare utilization data for hospital-based settings. NHCS collects all inpatient discharges, and Emergency Department (ED) encounters from sampled hospitals for a survey period of one year. NHCS’ sample is drawn from all non-federal US hospitals with a bed size </a:t>
            </a:r>
            <a:r>
              <a:rPr lang="en-US" sz="1800" u="sng" dirty="0"/>
              <a:t>&gt;</a:t>
            </a:r>
            <a:r>
              <a:rPr lang="en-US" sz="1800" dirty="0"/>
              <a:t> 6. </a:t>
            </a:r>
          </a:p>
          <a:p>
            <a:pPr marL="0" indent="0">
              <a:buNone/>
            </a:pPr>
            <a:r>
              <a:rPr lang="en-US" sz="1800" dirty="0"/>
              <a:t> </a:t>
            </a:r>
          </a:p>
          <a:p>
            <a:r>
              <a:rPr lang="en-US" sz="1800" b="1" dirty="0"/>
              <a:t>Workflow:</a:t>
            </a:r>
            <a:r>
              <a:rPr lang="en-US" sz="1800" dirty="0"/>
              <a:t> Upon completion of an inpatient or ED  encounter, the physician or licensed clinician completes and closes the clinical encounter (“sign off”). This “sign off” triggers the backend services app to evaluate the completed encounter against the NHCS  criteria.  If the encounter meets the survey criteria  the backend services app requests a set of FHIR resources representing patient-level and select provider-level data of the encounter from the EHR.  Once obtained and validated, these resources are transmitted to NCHS where they are received, acknowledged, validated, and loaded into the National Health Care Surveys Data Store.</a:t>
            </a:r>
          </a:p>
          <a:p>
            <a:endParaRPr lang="en-US" dirty="0"/>
          </a:p>
        </p:txBody>
      </p:sp>
    </p:spTree>
    <p:extLst>
      <p:ext uri="{BB962C8B-B14F-4D97-AF65-F5344CB8AC3E}">
        <p14:creationId xmlns:p14="http://schemas.microsoft.com/office/powerpoint/2010/main" val="277353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2CDE5-24C5-4F08-8055-27A1D6DC8489}"/>
              </a:ext>
            </a:extLst>
          </p:cNvPr>
          <p:cNvSpPr>
            <a:spLocks noGrp="1"/>
          </p:cNvSpPr>
          <p:nvPr>
            <p:ph type="title"/>
          </p:nvPr>
        </p:nvSpPr>
        <p:spPr>
          <a:xfrm>
            <a:off x="152400" y="381000"/>
            <a:ext cx="4648200" cy="533395"/>
          </a:xfrm>
        </p:spPr>
        <p:txBody>
          <a:bodyPr>
            <a:normAutofit fontScale="90000"/>
          </a:bodyPr>
          <a:lstStyle/>
          <a:p>
            <a:r>
              <a:rPr lang="en-US" dirty="0"/>
              <a:t>HCS: User Story 2 - Inpatient</a:t>
            </a:r>
          </a:p>
        </p:txBody>
      </p:sp>
      <p:graphicFrame>
        <p:nvGraphicFramePr>
          <p:cNvPr id="4" name="Table 3">
            <a:extLst>
              <a:ext uri="{FF2B5EF4-FFF2-40B4-BE49-F238E27FC236}">
                <a16:creationId xmlns:a16="http://schemas.microsoft.com/office/drawing/2014/main" id="{FF2BF0AB-CA77-42F3-82EF-6E5CA854D223}"/>
              </a:ext>
            </a:extLst>
          </p:cNvPr>
          <p:cNvGraphicFramePr>
            <a:graphicFrameLocks noGrp="1"/>
          </p:cNvGraphicFramePr>
          <p:nvPr>
            <p:extLst>
              <p:ext uri="{D42A27DB-BD31-4B8C-83A1-F6EECF244321}">
                <p14:modId xmlns:p14="http://schemas.microsoft.com/office/powerpoint/2010/main" val="1092611675"/>
              </p:ext>
            </p:extLst>
          </p:nvPr>
        </p:nvGraphicFramePr>
        <p:xfrm>
          <a:off x="76200" y="1143000"/>
          <a:ext cx="4648200" cy="5495962"/>
        </p:xfrm>
        <a:graphic>
          <a:graphicData uri="http://schemas.openxmlformats.org/drawingml/2006/table">
            <a:tbl>
              <a:tblPr firstRow="1" firstCol="1" bandRow="1">
                <a:tableStyleId>{5C22544A-7EE6-4342-B048-85BDC9FD1C3A}</a:tableStyleId>
              </a:tblPr>
              <a:tblGrid>
                <a:gridCol w="457200">
                  <a:extLst>
                    <a:ext uri="{9D8B030D-6E8A-4147-A177-3AD203B41FA5}">
                      <a16:colId xmlns:a16="http://schemas.microsoft.com/office/drawing/2014/main" val="1310437668"/>
                    </a:ext>
                  </a:extLst>
                </a:gridCol>
                <a:gridCol w="762000">
                  <a:extLst>
                    <a:ext uri="{9D8B030D-6E8A-4147-A177-3AD203B41FA5}">
                      <a16:colId xmlns:a16="http://schemas.microsoft.com/office/drawing/2014/main" val="3380344914"/>
                    </a:ext>
                  </a:extLst>
                </a:gridCol>
                <a:gridCol w="762000">
                  <a:extLst>
                    <a:ext uri="{9D8B030D-6E8A-4147-A177-3AD203B41FA5}">
                      <a16:colId xmlns:a16="http://schemas.microsoft.com/office/drawing/2014/main" val="826419054"/>
                    </a:ext>
                  </a:extLst>
                </a:gridCol>
                <a:gridCol w="838200">
                  <a:extLst>
                    <a:ext uri="{9D8B030D-6E8A-4147-A177-3AD203B41FA5}">
                      <a16:colId xmlns:a16="http://schemas.microsoft.com/office/drawing/2014/main" val="431617456"/>
                    </a:ext>
                  </a:extLst>
                </a:gridCol>
                <a:gridCol w="838200">
                  <a:extLst>
                    <a:ext uri="{9D8B030D-6E8A-4147-A177-3AD203B41FA5}">
                      <a16:colId xmlns:a16="http://schemas.microsoft.com/office/drawing/2014/main" val="1620076629"/>
                    </a:ext>
                  </a:extLst>
                </a:gridCol>
                <a:gridCol w="990600">
                  <a:extLst>
                    <a:ext uri="{9D8B030D-6E8A-4147-A177-3AD203B41FA5}">
                      <a16:colId xmlns:a16="http://schemas.microsoft.com/office/drawing/2014/main" val="2567577541"/>
                    </a:ext>
                  </a:extLst>
                </a:gridCol>
              </a:tblGrid>
              <a:tr h="306166">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Step </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Actor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Role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Activity</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Input(s)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Output(s)</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72219429"/>
                  </a:ext>
                </a:extLst>
              </a:tr>
              <a:tr h="918498">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1</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EHR System</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Trigger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Notify the Backend App that a trigger event has occurred been met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Data or workflow trigger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Notification message (e.g., “completed encounter” event as a topic)</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67008871"/>
                  </a:ext>
                </a:extLst>
              </a:tr>
              <a:tr h="612332">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2</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Backend Services App</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Evaluator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Evaluates notification message against criteria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Notification message content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Submittal decision based on available information</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09104814"/>
                  </a:ext>
                </a:extLst>
              </a:tr>
              <a:tr h="765415">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3</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Backend Services App</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Data Extractor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Query the EHR System for survey data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Notification message, timing and other criteria</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query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09150320"/>
                  </a:ext>
                </a:extLst>
              </a:tr>
              <a:tr h="459249">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4</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EHR System</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Query Responder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Return survey data</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query</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42230058"/>
                  </a:ext>
                </a:extLst>
              </a:tr>
              <a:tr h="612332">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5</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Backend Services App</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Data Receiver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Receive and validate FHIR bundle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validated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3238562"/>
                  </a:ext>
                </a:extLst>
              </a:tr>
              <a:tr h="612332">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6</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Backend Services App</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Data Sender</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Send validated FHIR bundle to NHCS Data Store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validated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FHIR validated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148819963"/>
                  </a:ext>
                </a:extLst>
              </a:tr>
              <a:tr h="590474">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7</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NHCS Data Store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Data Receiver</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Receive and validate FHIR bundle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a:effectLst/>
                          <a:latin typeface="Arial" panose="020B0604020202020204" pitchFamily="34" charset="0"/>
                          <a:cs typeface="Arial" panose="020B0604020202020204" pitchFamily="34" charset="0"/>
                        </a:rPr>
                        <a:t>FHIR bundle</a:t>
                      </a:r>
                      <a:endParaRPr lang="en-US" sz="1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000" dirty="0">
                          <a:effectLst/>
                          <a:latin typeface="Arial" panose="020B0604020202020204" pitchFamily="34" charset="0"/>
                          <a:cs typeface="Arial" panose="020B0604020202020204" pitchFamily="34" charset="0"/>
                        </a:rPr>
                        <a:t>Validated FHIR bundle</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6197727"/>
                  </a:ext>
                </a:extLst>
              </a:tr>
            </a:tbl>
          </a:graphicData>
        </a:graphic>
      </p:graphicFrame>
      <p:pic>
        <p:nvPicPr>
          <p:cNvPr id="5" name="Picture 4">
            <a:extLst>
              <a:ext uri="{FF2B5EF4-FFF2-40B4-BE49-F238E27FC236}">
                <a16:creationId xmlns:a16="http://schemas.microsoft.com/office/drawing/2014/main" id="{4A973D08-61BE-4510-802D-A43F924E24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838200"/>
            <a:ext cx="3950970" cy="2895600"/>
          </a:xfrm>
          <a:prstGeom prst="rect">
            <a:avLst/>
          </a:prstGeom>
          <a:noFill/>
          <a:ln>
            <a:noFill/>
          </a:ln>
        </p:spPr>
      </p:pic>
      <p:pic>
        <p:nvPicPr>
          <p:cNvPr id="6" name="Picture 5">
            <a:extLst>
              <a:ext uri="{FF2B5EF4-FFF2-40B4-BE49-F238E27FC236}">
                <a16:creationId xmlns:a16="http://schemas.microsoft.com/office/drawing/2014/main" id="{85343368-7375-4208-BB8A-E8A7D441FD99}"/>
              </a:ext>
            </a:extLst>
          </p:cNvPr>
          <p:cNvPicPr/>
          <p:nvPr/>
        </p:nvPicPr>
        <p:blipFill rotWithShape="1">
          <a:blip r:embed="rId3" cstate="print">
            <a:extLst>
              <a:ext uri="{28A0092B-C50C-407E-A947-70E740481C1C}">
                <a14:useLocalDpi xmlns:a14="http://schemas.microsoft.com/office/drawing/2010/main" val="0"/>
              </a:ext>
            </a:extLst>
          </a:blip>
          <a:srcRect t="1" r="9855" b="15059"/>
          <a:stretch/>
        </p:blipFill>
        <p:spPr bwMode="auto">
          <a:xfrm>
            <a:off x="5486400" y="4114800"/>
            <a:ext cx="3478531" cy="2612072"/>
          </a:xfrm>
          <a:prstGeom prst="rect">
            <a:avLst/>
          </a:prstGeom>
          <a:noFill/>
          <a:ln w="9525" cap="flat" cmpd="sng" algn="ctr">
            <a:solidFill>
              <a:sysClr val="windowText" lastClr="000000">
                <a:lumMod val="75000"/>
                <a:lumOff val="2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D8054075-AB3C-4717-AB28-CFD6DCDD51E2}"/>
              </a:ext>
            </a:extLst>
          </p:cNvPr>
          <p:cNvSpPr/>
          <p:nvPr/>
        </p:nvSpPr>
        <p:spPr>
          <a:xfrm>
            <a:off x="4876800" y="561114"/>
            <a:ext cx="3962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Activity Diagram</a:t>
            </a:r>
          </a:p>
        </p:txBody>
      </p:sp>
      <p:sp>
        <p:nvSpPr>
          <p:cNvPr id="8" name="Rectangle 7">
            <a:extLst>
              <a:ext uri="{FF2B5EF4-FFF2-40B4-BE49-F238E27FC236}">
                <a16:creationId xmlns:a16="http://schemas.microsoft.com/office/drawing/2014/main" id="{E869AF54-75EF-4EE1-A24A-BA748B2E742D}"/>
              </a:ext>
            </a:extLst>
          </p:cNvPr>
          <p:cNvSpPr/>
          <p:nvPr/>
        </p:nvSpPr>
        <p:spPr>
          <a:xfrm>
            <a:off x="5638800" y="3810000"/>
            <a:ext cx="318897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Sequence Diagram</a:t>
            </a:r>
          </a:p>
        </p:txBody>
      </p:sp>
    </p:spTree>
    <p:extLst>
      <p:ext uri="{BB962C8B-B14F-4D97-AF65-F5344CB8AC3E}">
        <p14:creationId xmlns:p14="http://schemas.microsoft.com/office/powerpoint/2010/main" val="3297696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AC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45953</TotalTime>
  <Words>5332</Words>
  <Application>Microsoft Office PowerPoint</Application>
  <PresentationFormat>On-screen Show (4:3)</PresentationFormat>
  <Paragraphs>519</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Constantia</vt:lpstr>
      <vt:lpstr>Wingdings 2</vt:lpstr>
      <vt:lpstr>ESAC Theme</vt:lpstr>
      <vt:lpstr>MedMorph Consolidated Use Case Workgroup   June 11, 2020 </vt:lpstr>
      <vt:lpstr>Meeting Agenda</vt:lpstr>
      <vt:lpstr>Use Case Workgroup Logistics</vt:lpstr>
      <vt:lpstr>PowerPoint Presentation</vt:lpstr>
      <vt:lpstr>Health Care Surveys: Abstract Model</vt:lpstr>
      <vt:lpstr>HCS: User Story 1 Ambulatory</vt:lpstr>
      <vt:lpstr>HCS: User Story 1 Flow</vt:lpstr>
      <vt:lpstr>HCS: User Story 2 (Inpatient)</vt:lpstr>
      <vt:lpstr>HCS: User Story 2 - Inpatient</vt:lpstr>
      <vt:lpstr>Hepatitis C – Abstract Models</vt:lpstr>
      <vt:lpstr>Hep C: User Story 1- Uncomplicated Adult Male (eICR)</vt:lpstr>
      <vt:lpstr>Hep C: User Story 2- Pregnant Woman and Exposed Infant (eICR) 1/2</vt:lpstr>
      <vt:lpstr>Hep C: User Story 1 and 2 (eICR) Flow</vt:lpstr>
      <vt:lpstr>Hep C: User Story 1 and 2 eICR - Diagrams</vt:lpstr>
      <vt:lpstr>Hep C: User Story 1- Uncomplicated Adult Male- REPORTING</vt:lpstr>
      <vt:lpstr>Hep C: User Story 2- Pregnant Woman and Exposed Infant REPORTING (1/2)</vt:lpstr>
      <vt:lpstr>Hep C: User Story 2- Pregnant Woman and Exposed Infant  REPORTING (2/2)</vt:lpstr>
      <vt:lpstr>Hep C: User Story 1 and 2 Reporting Flow</vt:lpstr>
      <vt:lpstr>Hep C: User Story 1 and 2 Reporting Diagrams</vt:lpstr>
      <vt:lpstr>Cancer Abstract Model</vt:lpstr>
      <vt:lpstr>Cancer: User Story 1- Diagnosis</vt:lpstr>
      <vt:lpstr>Cancer: User Story 1 Diagrams</vt:lpstr>
      <vt:lpstr>Cancer: User Story 2 - Reporting 1/2</vt:lpstr>
      <vt:lpstr>Cancer: User Story 2- Cancer Reporting 2/2</vt:lpstr>
      <vt:lpstr>Cancer: Reporting by Care Site - Single</vt:lpstr>
      <vt:lpstr>Cancer: Reporting by Care Site - Multiple</vt:lpstr>
      <vt:lpstr>Cancer: User Story 2 Flow</vt:lpstr>
      <vt:lpstr>PowerPoint Presentation</vt:lpstr>
      <vt:lpstr>Hep C User Story </vt:lpstr>
      <vt:lpstr>Next Steps</vt:lpstr>
      <vt:lpstr>Contacts</vt:lpstr>
      <vt:lpstr>Resources/Useful Links</vt:lpstr>
    </vt:vector>
  </TitlesOfParts>
  <Manager/>
  <Company>Carradora Health,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MedMorph Kick-off</dc:title>
  <dc:subject/>
  <dc:creator>Mike Flanigan</dc:creator>
  <cp:keywords/>
  <dc:description/>
  <cp:lastModifiedBy> </cp:lastModifiedBy>
  <cp:revision>292</cp:revision>
  <dcterms:created xsi:type="dcterms:W3CDTF">2013-08-15T04:40:34Z</dcterms:created>
  <dcterms:modified xsi:type="dcterms:W3CDTF">2020-06-17T12:42:45Z</dcterms:modified>
  <cp:category/>
</cp:coreProperties>
</file>