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744" r:id="rId1"/>
  </p:sldMasterIdLst>
  <p:notesMasterIdLst>
    <p:notesMasterId r:id="rId23"/>
  </p:notesMasterIdLst>
  <p:sldIdLst>
    <p:sldId id="303" r:id="rId2"/>
    <p:sldId id="284" r:id="rId3"/>
    <p:sldId id="1047" r:id="rId4"/>
    <p:sldId id="1049" r:id="rId5"/>
    <p:sldId id="1050" r:id="rId6"/>
    <p:sldId id="376" r:id="rId7"/>
    <p:sldId id="373" r:id="rId8"/>
    <p:sldId id="380" r:id="rId9"/>
    <p:sldId id="375" r:id="rId10"/>
    <p:sldId id="377" r:id="rId11"/>
    <p:sldId id="372" r:id="rId12"/>
    <p:sldId id="381" r:id="rId13"/>
    <p:sldId id="374" r:id="rId14"/>
    <p:sldId id="382" r:id="rId15"/>
    <p:sldId id="383" r:id="rId16"/>
    <p:sldId id="340" r:id="rId17"/>
    <p:sldId id="1051" r:id="rId18"/>
    <p:sldId id="352" r:id="rId19"/>
    <p:sldId id="329" r:id="rId20"/>
    <p:sldId id="1046" r:id="rId21"/>
    <p:sldId id="33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cky Angeles" initials="BA" lastIdx="22" clrIdx="0">
    <p:extLst>
      <p:ext uri="{19B8F6BF-5375-455C-9EA6-DF929625EA0E}">
        <p15:presenceInfo xmlns:p15="http://schemas.microsoft.com/office/powerpoint/2012/main" userId="2495d70db3445b8d" providerId="Windows Live"/>
      </p:ext>
    </p:extLst>
  </p:cmAuthor>
  <p:cmAuthor id="2" name="Norton, Jenna (NIH/NIDDK) [C]" initials="NJ([" lastIdx="5" clrIdx="1">
    <p:extLst>
      <p:ext uri="{19B8F6BF-5375-455C-9EA6-DF929625EA0E}">
        <p15:presenceInfo xmlns:p15="http://schemas.microsoft.com/office/powerpoint/2012/main" userId="S::nortonjm@nih.gov::39588baf-b5f3-494b-a01a-be58ba31e51a" providerId="AD"/>
      </p:ext>
    </p:extLst>
  </p:cmAuthor>
  <p:cmAuthor id="3" name="Gugerty, Brian (CDC/DDPHSS/NCHS/DHCS)" initials="GB(" lastIdx="1" clrIdx="2">
    <p:extLst>
      <p:ext uri="{19B8F6BF-5375-455C-9EA6-DF929625EA0E}">
        <p15:presenceInfo xmlns:p15="http://schemas.microsoft.com/office/powerpoint/2012/main" userId="S::vaz6@cdc.gov::dbaf3640-d3ef-4cdf-9188-59ff4b8cafa7" providerId="AD"/>
      </p:ext>
    </p:extLst>
  </p:cmAuthor>
  <p:cmAuthor id="4" name=" " initials="" lastIdx="5" clrIdx="3">
    <p:extLst>
      <p:ext uri="{19B8F6BF-5375-455C-9EA6-DF929625EA0E}">
        <p15:presenceInfo xmlns:p15="http://schemas.microsoft.com/office/powerpoint/2012/main" userId="3c7b92512a17b7f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D7E0"/>
    <a:srgbClr val="EBEC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60" autoAdjust="0"/>
    <p:restoredTop sz="95498" autoAdjust="0"/>
  </p:normalViewPr>
  <p:slideViewPr>
    <p:cSldViewPr>
      <p:cViewPr varScale="1">
        <p:scale>
          <a:sx n="87" d="100"/>
          <a:sy n="87" d="100"/>
        </p:scale>
        <p:origin x="1478"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60CF95-AD0F-41F1-B69E-82FE626831F4}" type="datetimeFigureOut">
              <a:rPr lang="en-US" smtClean="0"/>
              <a:t>6/23/2020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1C4AD-94D7-443E-B114-F0C84C8F8D87}" type="slidenum">
              <a:rPr lang="en-US" smtClean="0"/>
              <a:t>‹#›</a:t>
            </a:fld>
            <a:endParaRPr lang="en-US" dirty="0"/>
          </a:p>
        </p:txBody>
      </p:sp>
    </p:spTree>
    <p:extLst>
      <p:ext uri="{BB962C8B-B14F-4D97-AF65-F5344CB8AC3E}">
        <p14:creationId xmlns:p14="http://schemas.microsoft.com/office/powerpoint/2010/main" val="1458487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auto" latinLnBrk="0" hangingPunct="1"/>
            <a:r>
              <a:rPr lang="en-US" sz="1200" b="1" i="0" u="none" strike="noStrike" kern="1200" dirty="0">
                <a:solidFill>
                  <a:schemeClr val="tx1"/>
                </a:solidFill>
                <a:effectLst/>
                <a:latin typeface="+mn-lt"/>
                <a:ea typeface="+mn-ea"/>
                <a:cs typeface="+mn-cs"/>
              </a:rPr>
              <a:t>Logistics and Recap from Last Week</a:t>
            </a:r>
            <a:endParaRPr lang="en-US" sz="1200" b="0" i="0" u="none" strike="noStrike" kern="1200" dirty="0">
              <a:solidFill>
                <a:schemeClr val="tx1"/>
              </a:solidFill>
              <a:effectLst/>
              <a:latin typeface="+mn-lt"/>
              <a:ea typeface="+mn-ea"/>
              <a:cs typeface="+mn-cs"/>
            </a:endParaRPr>
          </a:p>
          <a:p>
            <a:pPr rtl="0" eaLnBrk="1" fontAlgn="t" latinLnBrk="0" hangingPunct="1"/>
            <a:r>
              <a:rPr lang="en-US" sz="1200" b="0" i="0" u="none" strike="noStrike" kern="1200" dirty="0">
                <a:solidFill>
                  <a:schemeClr val="tx1"/>
                </a:solidFill>
                <a:effectLst/>
                <a:latin typeface="+mn-lt"/>
                <a:ea typeface="+mn-ea"/>
                <a:cs typeface="+mn-cs"/>
              </a:rPr>
              <a:t>Working Session: Hepatitis C Use Case – User Stories, Flows, and Diagrams</a:t>
            </a:r>
          </a:p>
          <a:p>
            <a:pPr rtl="0" eaLnBrk="1" fontAlgn="t" latinLnBrk="0" hangingPunct="1"/>
            <a:r>
              <a:rPr lang="en-US" sz="1200" b="0" i="0" u="none" strike="noStrike" kern="1200" dirty="0">
                <a:solidFill>
                  <a:schemeClr val="tx1"/>
                </a:solidFill>
                <a:effectLst/>
                <a:latin typeface="+mn-lt"/>
                <a:ea typeface="+mn-ea"/>
                <a:cs typeface="+mn-cs"/>
              </a:rPr>
              <a:t>Next Steps</a:t>
            </a:r>
          </a:p>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a:t>
            </a:fld>
            <a:endParaRPr lang="en-US" dirty="0"/>
          </a:p>
        </p:txBody>
      </p:sp>
    </p:spTree>
    <p:extLst>
      <p:ext uri="{BB962C8B-B14F-4D97-AF65-F5344CB8AC3E}">
        <p14:creationId xmlns:p14="http://schemas.microsoft.com/office/powerpoint/2010/main" val="1793804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17</a:t>
            </a:fld>
            <a:endParaRPr lang="en-US" dirty="0"/>
          </a:p>
        </p:txBody>
      </p:sp>
    </p:spTree>
    <p:extLst>
      <p:ext uri="{BB962C8B-B14F-4D97-AF65-F5344CB8AC3E}">
        <p14:creationId xmlns:p14="http://schemas.microsoft.com/office/powerpoint/2010/main" val="899415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18</a:t>
            </a:fld>
            <a:endParaRPr lang="en-US" dirty="0"/>
          </a:p>
        </p:txBody>
      </p:sp>
    </p:spTree>
    <p:extLst>
      <p:ext uri="{BB962C8B-B14F-4D97-AF65-F5344CB8AC3E}">
        <p14:creationId xmlns:p14="http://schemas.microsoft.com/office/powerpoint/2010/main" val="303251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a:xfrm>
            <a:off x="457200" y="457200"/>
            <a:ext cx="8229600" cy="533400"/>
          </a:xfrm>
        </p:spPr>
        <p:txBody>
          <a:bodyPr/>
          <a:lstStyle>
            <a:lvl1pPr>
              <a:defRPr sz="3200" baseline="0"/>
            </a:lvl1pPr>
          </a:lstStyle>
          <a:p>
            <a:r>
              <a:rPr lang="en-US" dirty="0"/>
              <a:t>Click to edit Master title style</a:t>
            </a:r>
          </a:p>
        </p:txBody>
      </p:sp>
    </p:spTree>
    <p:extLst>
      <p:ext uri="{BB962C8B-B14F-4D97-AF65-F5344CB8AC3E}">
        <p14:creationId xmlns:p14="http://schemas.microsoft.com/office/powerpoint/2010/main" val="52362103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p:cNvSpPr>
          <p:nvPr/>
        </p:nvSpPr>
        <p:spPr bwMode="auto">
          <a:xfrm rot="420000" flipV="1">
            <a:off x="3165475" y="1108075"/>
            <a:ext cx="5257800" cy="4114800"/>
          </a:xfrm>
          <a:custGeom>
            <a:avLst/>
            <a:gdLst>
              <a:gd name="T0" fmla="*/ 0 w 5257800"/>
              <a:gd name="T1" fmla="*/ 0 h 4114800"/>
              <a:gd name="T2" fmla="*/ 5107772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 name="T21" fmla="*/ 0 w 5257800"/>
              <a:gd name="T22" fmla="*/ 0 h 4114800"/>
              <a:gd name="T23" fmla="*/ 5257800 w 5257800"/>
              <a:gd name="T24" fmla="*/ 4114800 h 41148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dist="38500" dir="7500041" sx="98500" sy="100079" kx="99984" algn="tl" rotWithShape="0">
              <a:srgbClr val="000000">
                <a:alpha val="25000"/>
              </a:srgbClr>
            </a:outerShdw>
          </a:effectLst>
        </p:spPr>
        <p:txBody>
          <a:bodyPr anchor="ctr"/>
          <a:lstStyle/>
          <a:p>
            <a:pPr defTabSz="457200"/>
            <a:endParaRPr lang="en-US" dirty="0">
              <a:solidFill>
                <a:prstClr val="black"/>
              </a:solidFill>
              <a:latin typeface="Constantia"/>
            </a:endParaRPr>
          </a:p>
        </p:txBody>
      </p:sp>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a:t>Drag picture to placeholder or click icon to add</a:t>
            </a:r>
          </a:p>
        </p:txBody>
      </p:sp>
      <p:sp>
        <p:nvSpPr>
          <p:cNvPr id="9" name="Date Placeholder 4"/>
          <p:cNvSpPr>
            <a:spLocks noGrp="1"/>
          </p:cNvSpPr>
          <p:nvPr>
            <p:ph type="dt" sz="half" idx="10"/>
          </p:nvPr>
        </p:nvSpPr>
        <p:spPr/>
        <p:txBody>
          <a:bodyPr/>
          <a:lstStyle>
            <a:lvl1pPr>
              <a:defRPr/>
            </a:lvl1pPr>
          </a:lstStyle>
          <a:p>
            <a:fld id="{B0F76EF8-0209-C949-9DAA-A21557B1487A}" type="datetimeFigureOut">
              <a:rPr lang="en-US" smtClean="0">
                <a:latin typeface="Constantia"/>
              </a:rPr>
              <a:pPr/>
              <a:t>6/23/2020</a:t>
            </a:fld>
            <a:endParaRPr lang="en-US" dirty="0">
              <a:latin typeface="Constantia"/>
            </a:endParaRPr>
          </a:p>
        </p:txBody>
      </p:sp>
      <p:sp>
        <p:nvSpPr>
          <p:cNvPr id="10" name="Footer Placeholder 5"/>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12"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1559921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6/23/2020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639103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6/23/2020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3682796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Picture with Caption">
    <p:spTree>
      <p:nvGrpSpPr>
        <p:cNvPr id="1" name=""/>
        <p:cNvGrpSpPr/>
        <p:nvPr/>
      </p:nvGrpSpPr>
      <p:grpSpPr>
        <a:xfrm>
          <a:off x="0" y="0"/>
          <a:ext cx="0" cy="0"/>
          <a:chOff x="0" y="0"/>
          <a:chExt cx="0" cy="0"/>
        </a:xfrm>
      </p:grpSpPr>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Tree>
    <p:extLst>
      <p:ext uri="{BB962C8B-B14F-4D97-AF65-F5344CB8AC3E}">
        <p14:creationId xmlns:p14="http://schemas.microsoft.com/office/powerpoint/2010/main" val="85295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6/23/2020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25998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aseline="0">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B0F76EF8-0209-C949-9DAA-A21557B1487A}" type="datetimeFigureOut">
              <a:rPr lang="en-US" smtClean="0">
                <a:latin typeface="Constantia"/>
              </a:rPr>
              <a:pPr/>
              <a:t>6/23/2020</a:t>
            </a:fld>
            <a:endParaRPr lang="en-US" dirty="0">
              <a:latin typeface="Constantia"/>
            </a:endParaRPr>
          </a:p>
        </p:txBody>
      </p:sp>
      <p:sp>
        <p:nvSpPr>
          <p:cNvPr id="6" name="Footer Placeholder 4"/>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5"/>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51377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lvl1pPr>
              <a:defRPr sz="3200" baseline="0"/>
            </a:lvl1pPr>
          </a:lstStyle>
          <a:p>
            <a:r>
              <a:rPr lang="en-US" dirty="0"/>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6/23/2020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4156660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lvl1pPr>
              <a:defRPr sz="3200" baseline="0"/>
            </a:lvl1pPr>
          </a:lstStyle>
          <a:p>
            <a:r>
              <a:rPr lang="en-US" dirty="0"/>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6/23/2020</a:t>
            </a:fld>
            <a:endParaRPr lang="en-US" dirty="0">
              <a:latin typeface="Constantia"/>
            </a:endParaRPr>
          </a:p>
        </p:txBody>
      </p:sp>
      <p:sp>
        <p:nvSpPr>
          <p:cNvPr id="8"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497502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4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6/23/2020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47810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6/23/2020</a:t>
            </a:fld>
            <a:endParaRPr lang="en-US" dirty="0">
              <a:latin typeface="Constantia"/>
            </a:endParaRPr>
          </a:p>
        </p:txBody>
      </p:sp>
      <p:sp>
        <p:nvSpPr>
          <p:cNvPr id="3"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290364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6/23/2020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6"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526872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6/23/2020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27091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1028" name="Title Placeholder 8"/>
          <p:cNvSpPr>
            <a:spLocks noGrp="1"/>
          </p:cNvSpPr>
          <p:nvPr>
            <p:ph type="title"/>
          </p:nvPr>
        </p:nvSpPr>
        <p:spPr bwMode="auto">
          <a:xfrm>
            <a:off x="457200" y="457200"/>
            <a:ext cx="8229600" cy="533395"/>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dirty="0"/>
              <a:t>Click to edit Master title style</a:t>
            </a:r>
          </a:p>
        </p:txBody>
      </p:sp>
      <p:sp>
        <p:nvSpPr>
          <p:cNvPr id="1029" name="Text Placeholder 29"/>
          <p:cNvSpPr>
            <a:spLocks noGrp="1"/>
          </p:cNvSpPr>
          <p:nvPr>
            <p:ph type="body" idx="1"/>
          </p:nvPr>
        </p:nvSpPr>
        <p:spPr bwMode="auto">
          <a:xfrm>
            <a:off x="457200" y="1295400"/>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B0F76EF8-0209-C949-9DAA-A21557B1487A}" type="datetimeFigureOut">
              <a:rPr lang="en-US" smtClean="0">
                <a:latin typeface="Constantia"/>
              </a:rPr>
              <a:pPr defTabSz="457200"/>
              <a:t>6/23/2020</a:t>
            </a:fld>
            <a:endParaRPr lang="en-US" dirty="0">
              <a:latin typeface="Constantia"/>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ea typeface="ＭＳ Ｐゴシック" pitchFamily="34" charset="-128"/>
                <a:cs typeface="+mn-cs"/>
              </a:defRPr>
            </a:lvl1pPr>
          </a:lstStyle>
          <a:p>
            <a:pPr defTabSz="457200"/>
            <a:endParaRPr lang="en-US" dirty="0">
              <a:solidFill>
                <a:srgbClr val="2F5897">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1A984B47-0E05-734E-BA01-58F1CC94543B}" type="slidenum">
              <a:rPr lang="en-US" smtClean="0">
                <a:latin typeface="Constantia"/>
              </a:rPr>
              <a:pPr defTabSz="457200"/>
              <a:t>‹#›</a:t>
            </a:fld>
            <a:endParaRPr lang="en-US" dirty="0">
              <a:latin typeface="Constantia"/>
            </a:endParaRPr>
          </a:p>
        </p:txBody>
      </p:sp>
      <p:cxnSp>
        <p:nvCxnSpPr>
          <p:cNvPr id="1034" name="Straight Connector 3"/>
          <p:cNvCxnSpPr>
            <a:cxnSpLocks noChangeShapeType="1"/>
          </p:cNvCxnSpPr>
          <p:nvPr/>
        </p:nvCxnSpPr>
        <p:spPr bwMode="auto">
          <a:xfrm>
            <a:off x="152400" y="1066800"/>
            <a:ext cx="8839200" cy="0"/>
          </a:xfrm>
          <a:prstGeom prst="line">
            <a:avLst/>
          </a:prstGeom>
          <a:noFill/>
          <a:ln w="38100" cap="rnd">
            <a:solidFill>
              <a:schemeClr val="accent2"/>
            </a:solidFill>
            <a:round/>
            <a:headEnd/>
            <a:tailEnd/>
          </a:ln>
          <a:effectLst>
            <a:outerShdw dist="38100" dir="5400000" algn="t" rotWithShape="0">
              <a:srgbClr val="808080">
                <a:alpha val="39998"/>
              </a:srgbClr>
            </a:outerShdw>
          </a:effectLst>
        </p:spPr>
      </p:cxnSp>
    </p:spTree>
    <p:extLst>
      <p:ext uri="{BB962C8B-B14F-4D97-AF65-F5344CB8AC3E}">
        <p14:creationId xmlns:p14="http://schemas.microsoft.com/office/powerpoint/2010/main" val="315776856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xStyles>
    <p:titleStyle>
      <a:lvl1pPr algn="l" rtl="0" eaLnBrk="1" fontAlgn="base" hangingPunct="1">
        <a:spcBef>
          <a:spcPct val="0"/>
        </a:spcBef>
        <a:spcAft>
          <a:spcPct val="0"/>
        </a:spcAft>
        <a:defRPr sz="3200" kern="1200" baseline="0">
          <a:solidFill>
            <a:schemeClr val="tx2"/>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5000">
          <a:solidFill>
            <a:schemeClr val="tx2"/>
          </a:solidFill>
          <a:latin typeface="Arial" charset="0"/>
          <a:ea typeface="ＭＳ Ｐゴシック" charset="0"/>
          <a:cs typeface="Arial" charset="0"/>
        </a:defRPr>
      </a:lvl2pPr>
      <a:lvl3pPr algn="l" rtl="0" eaLnBrk="1" fontAlgn="base" hangingPunct="1">
        <a:spcBef>
          <a:spcPct val="0"/>
        </a:spcBef>
        <a:spcAft>
          <a:spcPct val="0"/>
        </a:spcAft>
        <a:defRPr sz="5000">
          <a:solidFill>
            <a:schemeClr val="tx2"/>
          </a:solidFill>
          <a:latin typeface="Arial" charset="0"/>
          <a:ea typeface="ＭＳ Ｐゴシック" charset="0"/>
          <a:cs typeface="Arial" charset="0"/>
        </a:defRPr>
      </a:lvl3pPr>
      <a:lvl4pPr algn="l" rtl="0" eaLnBrk="1" fontAlgn="base" hangingPunct="1">
        <a:spcBef>
          <a:spcPct val="0"/>
        </a:spcBef>
        <a:spcAft>
          <a:spcPct val="0"/>
        </a:spcAft>
        <a:defRPr sz="5000">
          <a:solidFill>
            <a:schemeClr val="tx2"/>
          </a:solidFill>
          <a:latin typeface="Arial" charset="0"/>
          <a:ea typeface="ＭＳ Ｐゴシック" charset="0"/>
          <a:cs typeface="Arial" charset="0"/>
        </a:defRPr>
      </a:lvl4pPr>
      <a:lvl5pPr algn="l" rtl="0" eaLnBrk="1" fontAlgn="base" hangingPunct="1">
        <a:spcBef>
          <a:spcPct val="0"/>
        </a:spcBef>
        <a:spcAft>
          <a:spcPct val="0"/>
        </a:spcAft>
        <a:defRPr sz="5000">
          <a:solidFill>
            <a:schemeClr val="tx2"/>
          </a:solidFill>
          <a:latin typeface="Arial" charset="0"/>
          <a:ea typeface="ＭＳ Ｐゴシック" charset="0"/>
          <a:cs typeface="Arial" charset="0"/>
        </a:defRPr>
      </a:lvl5pPr>
      <a:lvl6pPr marL="457200" algn="l" rtl="0" eaLnBrk="1" fontAlgn="base" hangingPunct="1">
        <a:spcBef>
          <a:spcPct val="0"/>
        </a:spcBef>
        <a:spcAft>
          <a:spcPct val="0"/>
        </a:spcAft>
        <a:defRPr sz="5000">
          <a:solidFill>
            <a:schemeClr val="tx2"/>
          </a:solidFill>
          <a:latin typeface="Arial" charset="0"/>
          <a:ea typeface="ＭＳ Ｐゴシック" charset="0"/>
          <a:cs typeface="Arial" charset="0"/>
        </a:defRPr>
      </a:lvl6pPr>
      <a:lvl7pPr marL="914400" algn="l" rtl="0" eaLnBrk="1" fontAlgn="base" hangingPunct="1">
        <a:spcBef>
          <a:spcPct val="0"/>
        </a:spcBef>
        <a:spcAft>
          <a:spcPct val="0"/>
        </a:spcAft>
        <a:defRPr sz="5000">
          <a:solidFill>
            <a:schemeClr val="tx2"/>
          </a:solidFill>
          <a:latin typeface="Arial" charset="0"/>
          <a:ea typeface="ＭＳ Ｐゴシック" charset="0"/>
          <a:cs typeface="Arial" charset="0"/>
        </a:defRPr>
      </a:lvl7pPr>
      <a:lvl8pPr marL="1371600" algn="l" rtl="0" eaLnBrk="1" fontAlgn="base" hangingPunct="1">
        <a:spcBef>
          <a:spcPct val="0"/>
        </a:spcBef>
        <a:spcAft>
          <a:spcPct val="0"/>
        </a:spcAft>
        <a:defRPr sz="5000">
          <a:solidFill>
            <a:schemeClr val="tx2"/>
          </a:solidFill>
          <a:latin typeface="Arial" charset="0"/>
          <a:ea typeface="ＭＳ Ｐゴシック" charset="0"/>
          <a:cs typeface="Arial" charset="0"/>
        </a:defRPr>
      </a:lvl8pPr>
      <a:lvl9pPr marL="1828800" algn="l" rtl="0" eaLnBrk="1" fontAlgn="base" hangingPunct="1">
        <a:spcBef>
          <a:spcPct val="0"/>
        </a:spcBef>
        <a:spcAft>
          <a:spcPct val="0"/>
        </a:spcAft>
        <a:defRPr sz="5000">
          <a:solidFill>
            <a:schemeClr val="tx2"/>
          </a:solidFill>
          <a:latin typeface="Arial" charset="0"/>
          <a:ea typeface="ＭＳ Ｐゴシック" charset="0"/>
          <a:cs typeface="Arial" charset="0"/>
        </a:defRPr>
      </a:lvl9pPr>
    </p:titleStyle>
    <p:bodyStyle>
      <a:lvl1pPr marL="273050" indent="-273050" algn="l" rtl="0" eaLnBrk="1" fontAlgn="base" hangingPunct="1">
        <a:spcBef>
          <a:spcPct val="20000"/>
        </a:spcBef>
        <a:spcAft>
          <a:spcPct val="0"/>
        </a:spcAft>
        <a:buClr>
          <a:srgbClr val="E68422"/>
        </a:buClr>
        <a:buSzPct val="95000"/>
        <a:buFont typeface="Wingdings 2" pitchFamily="18" charset="2"/>
        <a:buChar char=""/>
        <a:defRPr sz="2600" kern="1200">
          <a:solidFill>
            <a:schemeClr val="tx1"/>
          </a:solidFill>
          <a:latin typeface="Arial" pitchFamily="34" charset="0"/>
          <a:ea typeface="ＭＳ Ｐゴシック" charset="0"/>
          <a:cs typeface="Arial" pitchFamily="34" charset="0"/>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Arial" pitchFamily="34" charset="0"/>
          <a:ea typeface="Arial" charset="0"/>
          <a:cs typeface="Arial" pitchFamily="34" charset="0"/>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Arial" pitchFamily="34" charset="0"/>
          <a:ea typeface="Arial" charset="0"/>
          <a:cs typeface="Arial" pitchFamily="34" charset="0"/>
        </a:defRPr>
      </a:lvl3pPr>
      <a:lvl4pPr marL="1187450" indent="-209550" algn="l" rtl="0" eaLnBrk="1" fontAlgn="base" hangingPunct="1">
        <a:spcBef>
          <a:spcPct val="20000"/>
        </a:spcBef>
        <a:spcAft>
          <a:spcPct val="0"/>
        </a:spcAft>
        <a:buClr>
          <a:srgbClr val="E68422"/>
        </a:buClr>
        <a:buSzPct val="65000"/>
        <a:buFont typeface="Wingdings 2" pitchFamily="18" charset="2"/>
        <a:buChar char=""/>
        <a:defRPr sz="2000" kern="1200">
          <a:solidFill>
            <a:schemeClr val="tx1"/>
          </a:solidFill>
          <a:latin typeface="Arial" pitchFamily="34" charset="0"/>
          <a:ea typeface="Arial" charset="0"/>
          <a:cs typeface="Arial" pitchFamily="34" charset="0"/>
        </a:defRPr>
      </a:lvl4pPr>
      <a:lvl5pPr marL="1462088" indent="-209550" algn="l" rtl="0" eaLnBrk="1" fontAlgn="base" hangingPunct="1">
        <a:spcBef>
          <a:spcPct val="20000"/>
        </a:spcBef>
        <a:spcAft>
          <a:spcPct val="0"/>
        </a:spcAft>
        <a:buClr>
          <a:srgbClr val="846648"/>
        </a:buClr>
        <a:buSzPct val="65000"/>
        <a:buFont typeface="Wingdings 2" pitchFamily="18" charset="2"/>
        <a:buChar char=""/>
        <a:defRPr sz="2000" kern="1200">
          <a:solidFill>
            <a:schemeClr val="tx1"/>
          </a:solidFill>
          <a:latin typeface="Arial" pitchFamily="34" charset="0"/>
          <a:ea typeface="Arial" charset="0"/>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www.hcvguidelines.org/treatment-naive/simplified-treatment"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8" Type="http://schemas.openxmlformats.org/officeDocument/2006/relationships/hyperlink" Target="mailto:vaz6@cdc.gov" TargetMode="External"/><Relationship Id="rId13" Type="http://schemas.openxmlformats.org/officeDocument/2006/relationships/hyperlink" Target="mailto:becky.angeles@carradora.com" TargetMode="External"/><Relationship Id="rId18" Type="http://schemas.openxmlformats.org/officeDocument/2006/relationships/hyperlink" Target="mailto:nagesh.bashyam@drajer.com" TargetMode="External"/><Relationship Id="rId3" Type="http://schemas.openxmlformats.org/officeDocument/2006/relationships/hyperlink" Target="mailto:wfb6@cdc.gov" TargetMode="External"/><Relationship Id="rId7" Type="http://schemas.openxmlformats.org/officeDocument/2006/relationships/hyperlink" Target="mailto:ieo9@cdc.gov" TargetMode="External"/><Relationship Id="rId12" Type="http://schemas.openxmlformats.org/officeDocument/2006/relationships/hyperlink" Target="mailto:lober@uw.edu" TargetMode="External"/><Relationship Id="rId17" Type="http://schemas.openxmlformats.org/officeDocument/2006/relationships/hyperlink" Target="mailto:brett@waveoneassociates.com" TargetMode="External"/><Relationship Id="rId2" Type="http://schemas.openxmlformats.org/officeDocument/2006/relationships/hyperlink" Target="mailto:ktx2@cdc.gov" TargetMode="External"/><Relationship Id="rId16" Type="http://schemas.openxmlformats.org/officeDocument/2006/relationships/hyperlink" Target="mailto:mike.flanigan@carradora.com" TargetMode="External"/><Relationship Id="rId1" Type="http://schemas.openxmlformats.org/officeDocument/2006/relationships/slideLayout" Target="../slideLayouts/slideLayout3.xml"/><Relationship Id="rId6" Type="http://schemas.openxmlformats.org/officeDocument/2006/relationships/hyperlink" Target="mailto:bzv3@cdc.gov" TargetMode="External"/><Relationship Id="rId11" Type="http://schemas.openxmlformats.org/officeDocument/2006/relationships/hyperlink" Target="mailto:john.loonsk@jhu.edu" TargetMode="External"/><Relationship Id="rId5" Type="http://schemas.openxmlformats.org/officeDocument/2006/relationships/hyperlink" Target="mailto:puv5@cdc.gov" TargetMode="External"/><Relationship Id="rId15" Type="http://schemas.openxmlformats.org/officeDocument/2006/relationships/hyperlink" Target="mailto:kishore.bashyam@drajer.com" TargetMode="External"/><Relationship Id="rId10" Type="http://schemas.openxmlformats.org/officeDocument/2006/relationships/hyperlink" Target="mailto:lbk1@cdc.gov" TargetMode="External"/><Relationship Id="rId4" Type="http://schemas.openxmlformats.org/officeDocument/2006/relationships/hyperlink" Target="mailto:fos2@cdc.gov" TargetMode="External"/><Relationship Id="rId9" Type="http://schemas.openxmlformats.org/officeDocument/2006/relationships/hyperlink" Target="mailto:pdz1@cdc.gov" TargetMode="External"/><Relationship Id="rId14" Type="http://schemas.openxmlformats.org/officeDocument/2006/relationships/hyperlink" Target="mailto:jamie.parker@carradora.com"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0500" y="152400"/>
            <a:ext cx="8763000" cy="4038600"/>
          </a:xfrm>
        </p:spPr>
        <p:txBody>
          <a:bodyPr>
            <a:normAutofit/>
          </a:bodyPr>
          <a:lstStyle/>
          <a:p>
            <a:pPr algn="ctr"/>
            <a:r>
              <a:rPr lang="en-US" sz="3600" dirty="0"/>
              <a:t>MedMorph</a:t>
            </a:r>
            <a:br>
              <a:rPr lang="en-US" sz="3600" dirty="0"/>
            </a:br>
            <a:r>
              <a:rPr lang="en-US" sz="3600" dirty="0"/>
              <a:t>Consolidated Use Case Workgroup</a:t>
            </a:r>
            <a:br>
              <a:rPr lang="en-US" sz="3600" dirty="0"/>
            </a:br>
            <a:br>
              <a:rPr lang="en-US" sz="3600" dirty="0"/>
            </a:br>
            <a:br>
              <a:rPr lang="en-US" sz="2600" b="1" dirty="0"/>
            </a:br>
            <a:r>
              <a:rPr lang="en-US" sz="2400" dirty="0"/>
              <a:t>June 25, 2020</a:t>
            </a:r>
            <a:br>
              <a:rPr lang="en-US" sz="2700" dirty="0"/>
            </a:br>
            <a:endParaRPr lang="en-US" sz="2700" dirty="0"/>
          </a:p>
        </p:txBody>
      </p:sp>
    </p:spTree>
    <p:extLst>
      <p:ext uri="{BB962C8B-B14F-4D97-AF65-F5344CB8AC3E}">
        <p14:creationId xmlns:p14="http://schemas.microsoft.com/office/powerpoint/2010/main" val="1404479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1C3D3-8978-4E33-ACA1-F154F50B2F9D}"/>
              </a:ext>
            </a:extLst>
          </p:cNvPr>
          <p:cNvSpPr>
            <a:spLocks noGrp="1"/>
          </p:cNvSpPr>
          <p:nvPr>
            <p:ph type="title"/>
          </p:nvPr>
        </p:nvSpPr>
        <p:spPr/>
        <p:txBody>
          <a:bodyPr>
            <a:normAutofit fontScale="90000"/>
          </a:bodyPr>
          <a:lstStyle/>
          <a:p>
            <a:r>
              <a:rPr lang="en-US" dirty="0"/>
              <a:t>Hep C: User Story 1 and 2 eICR Diagrams</a:t>
            </a:r>
          </a:p>
        </p:txBody>
      </p:sp>
      <p:sp>
        <p:nvSpPr>
          <p:cNvPr id="6" name="Rectangle 5">
            <a:extLst>
              <a:ext uri="{FF2B5EF4-FFF2-40B4-BE49-F238E27FC236}">
                <a16:creationId xmlns:a16="http://schemas.microsoft.com/office/drawing/2014/main" id="{F8DAAF0B-7506-49EB-98B5-1B621BAF0844}"/>
              </a:ext>
            </a:extLst>
          </p:cNvPr>
          <p:cNvSpPr/>
          <p:nvPr/>
        </p:nvSpPr>
        <p:spPr>
          <a:xfrm>
            <a:off x="6017703" y="2698111"/>
            <a:ext cx="2971800" cy="266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latin typeface="Arial" panose="020B0604020202020204" pitchFamily="34" charset="0"/>
                <a:cs typeface="Arial" panose="020B0604020202020204" pitchFamily="34" charset="0"/>
              </a:rPr>
              <a:t>eICR</a:t>
            </a:r>
            <a:r>
              <a:rPr lang="en-US" dirty="0">
                <a:latin typeface="Arial" panose="020B0604020202020204" pitchFamily="34" charset="0"/>
                <a:cs typeface="Arial" panose="020B0604020202020204" pitchFamily="34" charset="0"/>
              </a:rPr>
              <a:t> Sequence Diagram</a:t>
            </a:r>
          </a:p>
        </p:txBody>
      </p:sp>
      <p:sp>
        <p:nvSpPr>
          <p:cNvPr id="7" name="Rectangle 6">
            <a:extLst>
              <a:ext uri="{FF2B5EF4-FFF2-40B4-BE49-F238E27FC236}">
                <a16:creationId xmlns:a16="http://schemas.microsoft.com/office/drawing/2014/main" id="{C1847511-62D6-4D99-8D5C-7F5421414225}"/>
              </a:ext>
            </a:extLst>
          </p:cNvPr>
          <p:cNvSpPr/>
          <p:nvPr/>
        </p:nvSpPr>
        <p:spPr>
          <a:xfrm>
            <a:off x="121920" y="1390650"/>
            <a:ext cx="2971800" cy="266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latin typeface="Arial" panose="020B0604020202020204" pitchFamily="34" charset="0"/>
                <a:cs typeface="Arial" panose="020B0604020202020204" pitchFamily="34" charset="0"/>
              </a:rPr>
              <a:t>eICR</a:t>
            </a:r>
            <a:r>
              <a:rPr lang="en-US" dirty="0">
                <a:latin typeface="Arial" panose="020B0604020202020204" pitchFamily="34" charset="0"/>
                <a:cs typeface="Arial" panose="020B0604020202020204" pitchFamily="34" charset="0"/>
              </a:rPr>
              <a:t> Activity Diagram</a:t>
            </a:r>
          </a:p>
        </p:txBody>
      </p:sp>
      <p:pic>
        <p:nvPicPr>
          <p:cNvPr id="8" name="Picture 7" descr="A screenshot of a cell phone&#10;&#10;Description automatically generated">
            <a:extLst>
              <a:ext uri="{FF2B5EF4-FFF2-40B4-BE49-F238E27FC236}">
                <a16:creationId xmlns:a16="http://schemas.microsoft.com/office/drawing/2014/main" id="{007C0B77-F3A2-4A25-9623-EB940833EA0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657349"/>
            <a:ext cx="5562600" cy="3541811"/>
          </a:xfrm>
          <a:prstGeom prst="rect">
            <a:avLst/>
          </a:prstGeom>
        </p:spPr>
      </p:pic>
      <p:pic>
        <p:nvPicPr>
          <p:cNvPr id="10" name="Picture 9" descr="A screenshot of a cell phone&#10;&#10;Description automatically generated">
            <a:extLst>
              <a:ext uri="{FF2B5EF4-FFF2-40B4-BE49-F238E27FC236}">
                <a16:creationId xmlns:a16="http://schemas.microsoft.com/office/drawing/2014/main" id="{634A4761-90D5-455A-B00B-95975A6D68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0" y="3048000"/>
            <a:ext cx="4419600" cy="3628585"/>
          </a:xfrm>
          <a:prstGeom prst="rect">
            <a:avLst/>
          </a:prstGeom>
          <a:ln>
            <a:solidFill>
              <a:schemeClr val="tx2"/>
            </a:solidFill>
          </a:ln>
        </p:spPr>
      </p:pic>
    </p:spTree>
    <p:extLst>
      <p:ext uri="{BB962C8B-B14F-4D97-AF65-F5344CB8AC3E}">
        <p14:creationId xmlns:p14="http://schemas.microsoft.com/office/powerpoint/2010/main" val="3791868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0E7EB-B895-4FB8-A740-164949D795C0}"/>
              </a:ext>
            </a:extLst>
          </p:cNvPr>
          <p:cNvSpPr>
            <a:spLocks noGrp="1"/>
          </p:cNvSpPr>
          <p:nvPr>
            <p:ph type="title"/>
          </p:nvPr>
        </p:nvSpPr>
        <p:spPr>
          <a:xfrm>
            <a:off x="152400" y="457200"/>
            <a:ext cx="8534400" cy="533395"/>
          </a:xfrm>
        </p:spPr>
        <p:txBody>
          <a:bodyPr>
            <a:noAutofit/>
          </a:bodyPr>
          <a:lstStyle/>
          <a:p>
            <a:r>
              <a:rPr lang="en-US" sz="2900" dirty="0"/>
              <a:t>Hep C: User Story 1- Uncomplicated Adult Male- Reporting</a:t>
            </a:r>
          </a:p>
        </p:txBody>
      </p:sp>
      <p:sp>
        <p:nvSpPr>
          <p:cNvPr id="3" name="Content Placeholder 2">
            <a:extLst>
              <a:ext uri="{FF2B5EF4-FFF2-40B4-BE49-F238E27FC236}">
                <a16:creationId xmlns:a16="http://schemas.microsoft.com/office/drawing/2014/main" id="{51C200CF-1C40-4F48-9248-A998DE7C2FAF}"/>
              </a:ext>
            </a:extLst>
          </p:cNvPr>
          <p:cNvSpPr>
            <a:spLocks noGrp="1"/>
          </p:cNvSpPr>
          <p:nvPr>
            <p:ph idx="1"/>
          </p:nvPr>
        </p:nvSpPr>
        <p:spPr>
          <a:xfrm>
            <a:off x="152400" y="1143000"/>
            <a:ext cx="8763000" cy="4389437"/>
          </a:xfrm>
        </p:spPr>
        <p:txBody>
          <a:bodyPr/>
          <a:lstStyle/>
          <a:p>
            <a:pPr marL="0" indent="0">
              <a:spcBef>
                <a:spcPts val="0"/>
              </a:spcBef>
              <a:spcAft>
                <a:spcPts val="0"/>
              </a:spcAft>
              <a:buNone/>
            </a:pPr>
            <a:r>
              <a:rPr lang="en-US" sz="1400" b="1" u="sng" dirty="0"/>
              <a:t>Hepatitis C Pretreatment Assessment</a:t>
            </a:r>
            <a:r>
              <a:rPr lang="en-US" sz="1400" b="1" dirty="0"/>
              <a:t> </a:t>
            </a:r>
          </a:p>
          <a:p>
            <a:pPr>
              <a:spcAft>
                <a:spcPts val="0"/>
              </a:spcAft>
            </a:pPr>
            <a:r>
              <a:rPr lang="en-US" sz="1400" dirty="0"/>
              <a:t>Dr. Y orders a transient elastography test (to evaluate the degree of hepatic fibrosis present), HCV genotype, HAV serology test, HBV serology test, complete blood count (CBC), HIV tests, and a complete metabolic profile including a hepatic function panel (i.e., albumin, total and direct bilirubin, alanine aminotransferase (ALT), aspartate aminotransferase (AST), calculated glomerular filtration rate (eGFR)). Dr. Y’s office receives the results from these follow up tests. Dr. Y will use these results to inform his recommended HCV treatment strategy. </a:t>
            </a:r>
          </a:p>
          <a:p>
            <a:r>
              <a:rPr lang="en-US" sz="1400" dirty="0"/>
              <a:t>Depending on registry protocols and state/local reporting requirements (e.g., around acute or chronic case reporting), </a:t>
            </a:r>
            <a:r>
              <a:rPr lang="en-US" sz="1300" b="1" dirty="0"/>
              <a:t>receipt of these pretreatment test results triggers a report (following proper consent protocols) to public health and/or the clinical registry</a:t>
            </a:r>
            <a:r>
              <a:rPr lang="en-US" sz="1300" dirty="0"/>
              <a:t>. </a:t>
            </a:r>
          </a:p>
          <a:p>
            <a:pPr marL="0" indent="0">
              <a:buNone/>
            </a:pPr>
            <a:endParaRPr lang="en-US" sz="1400" b="1" u="sng" dirty="0"/>
          </a:p>
          <a:p>
            <a:pPr marL="0" indent="0">
              <a:buNone/>
            </a:pPr>
            <a:r>
              <a:rPr lang="en-US" sz="1400" b="1" u="sng" dirty="0"/>
              <a:t>Treatment </a:t>
            </a:r>
            <a:r>
              <a:rPr lang="en-US" sz="1400" b="1" dirty="0"/>
              <a:t> </a:t>
            </a:r>
          </a:p>
          <a:p>
            <a:r>
              <a:rPr lang="en-US" sz="1400" dirty="0"/>
              <a:t>Dr. Y prescribes a daily fixed-dose combination of ledipasvir (90mg)/sofosbuvir (400mg) for 12 weeks as </a:t>
            </a:r>
            <a:r>
              <a:rPr lang="en-US" sz="1400" dirty="0">
                <a:hlinkClick r:id="rId2"/>
              </a:rPr>
              <a:t>recommended by AASLD</a:t>
            </a:r>
            <a:r>
              <a:rPr lang="en-US" sz="1400" dirty="0"/>
              <a:t>. </a:t>
            </a:r>
          </a:p>
          <a:p>
            <a:r>
              <a:rPr lang="en-US" sz="1300" b="1" dirty="0"/>
              <a:t>When Dr. Y enters the electronic order for the prescription, it triggers a report (following proper consent protocols) to public health and the clinical registry affiliated with Dr. Y’s practice</a:t>
            </a:r>
            <a:r>
              <a:rPr lang="en-US" sz="1300" dirty="0"/>
              <a:t>.</a:t>
            </a:r>
          </a:p>
          <a:p>
            <a:pPr marL="0" indent="0">
              <a:spcBef>
                <a:spcPts val="0"/>
              </a:spcBef>
              <a:spcAft>
                <a:spcPts val="0"/>
              </a:spcAft>
              <a:buNone/>
            </a:pPr>
            <a:endParaRPr lang="en-US" sz="1400" b="1" u="sng" dirty="0"/>
          </a:p>
          <a:p>
            <a:pPr marL="0" indent="0">
              <a:spcBef>
                <a:spcPts val="0"/>
              </a:spcBef>
              <a:spcAft>
                <a:spcPts val="0"/>
              </a:spcAft>
              <a:buNone/>
            </a:pPr>
            <a:r>
              <a:rPr lang="en-US" sz="1400" b="1" u="sng" dirty="0"/>
              <a:t>Cured </a:t>
            </a:r>
            <a:r>
              <a:rPr lang="en-US" sz="1400" b="1" dirty="0"/>
              <a:t> </a:t>
            </a:r>
          </a:p>
          <a:p>
            <a:pPr>
              <a:spcAft>
                <a:spcPts val="0"/>
              </a:spcAft>
            </a:pPr>
            <a:r>
              <a:rPr lang="en-US" sz="1400" dirty="0"/>
              <a:t>During the third visit, which is the end of treatment visit (twelve weeks after starting treatment), the clinical pharmacist orders an HCV RNA test for three months later for the post treatment assessment of cure. Patient X goes to the lab three months later to be tested and returns to Dr. Y’s office to confirm HCV RNA is undetectable (virologic cure). </a:t>
            </a:r>
          </a:p>
          <a:p>
            <a:r>
              <a:rPr lang="en-US" sz="1300" b="1" dirty="0"/>
              <a:t>Receipt of the HCV RNA test result in the EHR automatically triggers a report (following proper consent protocols) to public health, as well as any clinical registry affiliated with Dr. Y’s practice. </a:t>
            </a:r>
            <a:endParaRPr lang="en-US" sz="1300" dirty="0"/>
          </a:p>
          <a:p>
            <a:pPr marL="0" indent="0">
              <a:buNone/>
            </a:pPr>
            <a:endParaRPr lang="en-US" dirty="0"/>
          </a:p>
        </p:txBody>
      </p:sp>
    </p:spTree>
    <p:extLst>
      <p:ext uri="{BB962C8B-B14F-4D97-AF65-F5344CB8AC3E}">
        <p14:creationId xmlns:p14="http://schemas.microsoft.com/office/powerpoint/2010/main" val="2496687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64D1E-CAC2-4718-8A82-60AFB7964257}"/>
              </a:ext>
            </a:extLst>
          </p:cNvPr>
          <p:cNvSpPr>
            <a:spLocks noGrp="1"/>
          </p:cNvSpPr>
          <p:nvPr>
            <p:ph type="title"/>
          </p:nvPr>
        </p:nvSpPr>
        <p:spPr>
          <a:xfrm>
            <a:off x="152400" y="457200"/>
            <a:ext cx="8839200" cy="533395"/>
          </a:xfrm>
        </p:spPr>
        <p:txBody>
          <a:bodyPr>
            <a:normAutofit fontScale="90000"/>
          </a:bodyPr>
          <a:lstStyle/>
          <a:p>
            <a:r>
              <a:rPr lang="en-US" dirty="0"/>
              <a:t>Hep C: User Story 2- Pregnant Woman and Exposed Infant - Reporting </a:t>
            </a:r>
            <a:r>
              <a:rPr lang="en-US" sz="2000" dirty="0"/>
              <a:t>(1/2)</a:t>
            </a:r>
          </a:p>
        </p:txBody>
      </p:sp>
      <p:sp>
        <p:nvSpPr>
          <p:cNvPr id="3" name="Content Placeholder 2">
            <a:extLst>
              <a:ext uri="{FF2B5EF4-FFF2-40B4-BE49-F238E27FC236}">
                <a16:creationId xmlns:a16="http://schemas.microsoft.com/office/drawing/2014/main" id="{FA2738AF-833C-4ACA-A4A5-D4C320D3C3D7}"/>
              </a:ext>
            </a:extLst>
          </p:cNvPr>
          <p:cNvSpPr>
            <a:spLocks noGrp="1"/>
          </p:cNvSpPr>
          <p:nvPr>
            <p:ph idx="1"/>
          </p:nvPr>
        </p:nvSpPr>
        <p:spPr>
          <a:xfrm>
            <a:off x="152400" y="1143000"/>
            <a:ext cx="8839200" cy="4389437"/>
          </a:xfrm>
        </p:spPr>
        <p:txBody>
          <a:bodyPr/>
          <a:lstStyle/>
          <a:p>
            <a:pPr marL="0" indent="0">
              <a:buNone/>
            </a:pPr>
            <a:r>
              <a:rPr lang="en-US" sz="1800" b="1" u="sng" dirty="0"/>
              <a:t>Delivery Flow for Mom and Infant</a:t>
            </a:r>
          </a:p>
          <a:p>
            <a:r>
              <a:rPr lang="en-US" sz="1800" dirty="0"/>
              <a:t>Mom delivers a healthy baby girl (hereafter “Baby”). Data on the delivery and its outcome are captured in the hospital’s EHR. </a:t>
            </a:r>
            <a:r>
              <a:rPr lang="en-US" sz="1800" b="1" dirty="0"/>
              <a:t>The combination of information indicating a live birth, as well as Mom’s documented HCV infection status, triggers the hospital EHR to send a report (following proper consent protocols) to public health. </a:t>
            </a:r>
            <a:r>
              <a:rPr lang="en-US" sz="1800" dirty="0"/>
              <a:t>That report includes information on Mom, her HCV infection status (diagnosis and/or test results and date), and her delivery (delivery date and outcome).</a:t>
            </a:r>
          </a:p>
          <a:p>
            <a:r>
              <a:rPr lang="en-US" sz="1800" b="1" dirty="0"/>
              <a:t>The delivery records are also forwarded to Baby’s pediatrician, Dr. P, where it also triggers a report (following proper consent protocols) to public health </a:t>
            </a:r>
            <a:r>
              <a:rPr lang="en-US" sz="1800" dirty="0"/>
              <a:t>that includes information on Baby and Baby’s exposure to HCV (recognized based on Mom’s HCV infection status). </a:t>
            </a:r>
          </a:p>
          <a:p>
            <a:pPr lvl="1"/>
            <a:r>
              <a:rPr lang="en-US" sz="1400" dirty="0"/>
              <a:t>NOTE: the hospital “delivery” and pediatrician “exposure” reports triggered under this flow allow for public health follow up to ensure the exposed infant receives appropriate care. In an ideal world, the “infant” flow outlined further below would itself ensure such follow up care. But reality is often far messier, especially when it comes to communication of data across different institutions and providers for different individuals (mom, baby). Adding these reporting steps better positions public health to help ensure those connections are made—and that providers like the pediatrician know what steps to take when caring for an exposed infant.</a:t>
            </a:r>
          </a:p>
          <a:p>
            <a:endParaRPr lang="en-US" sz="1800" dirty="0"/>
          </a:p>
          <a:p>
            <a:endParaRPr lang="en-US" sz="1800" dirty="0"/>
          </a:p>
        </p:txBody>
      </p:sp>
    </p:spTree>
    <p:extLst>
      <p:ext uri="{BB962C8B-B14F-4D97-AF65-F5344CB8AC3E}">
        <p14:creationId xmlns:p14="http://schemas.microsoft.com/office/powerpoint/2010/main" val="3559249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8EFDB-BBE7-4084-853D-6832E9E9E6BC}"/>
              </a:ext>
            </a:extLst>
          </p:cNvPr>
          <p:cNvSpPr>
            <a:spLocks noGrp="1"/>
          </p:cNvSpPr>
          <p:nvPr>
            <p:ph type="title"/>
          </p:nvPr>
        </p:nvSpPr>
        <p:spPr/>
        <p:txBody>
          <a:bodyPr>
            <a:noAutofit/>
          </a:bodyPr>
          <a:lstStyle/>
          <a:p>
            <a:r>
              <a:rPr lang="en-US" sz="2900" dirty="0"/>
              <a:t>Hep C: User Story 2- Pregnant Woman and Exposed Infant - Reporting </a:t>
            </a:r>
            <a:r>
              <a:rPr lang="en-US" sz="1800" dirty="0"/>
              <a:t>(2/2)</a:t>
            </a:r>
          </a:p>
        </p:txBody>
      </p:sp>
      <p:sp>
        <p:nvSpPr>
          <p:cNvPr id="3" name="Content Placeholder 2">
            <a:extLst>
              <a:ext uri="{FF2B5EF4-FFF2-40B4-BE49-F238E27FC236}">
                <a16:creationId xmlns:a16="http://schemas.microsoft.com/office/drawing/2014/main" id="{1E2B0B28-6193-464D-9241-11E53028D26B}"/>
              </a:ext>
            </a:extLst>
          </p:cNvPr>
          <p:cNvSpPr>
            <a:spLocks noGrp="1"/>
          </p:cNvSpPr>
          <p:nvPr>
            <p:ph idx="1"/>
          </p:nvPr>
        </p:nvSpPr>
        <p:spPr>
          <a:xfrm>
            <a:off x="152400" y="1143000"/>
            <a:ext cx="8534400" cy="4389437"/>
          </a:xfrm>
        </p:spPr>
        <p:txBody>
          <a:bodyPr/>
          <a:lstStyle/>
          <a:p>
            <a:pPr marL="0" indent="0">
              <a:buNone/>
            </a:pPr>
            <a:r>
              <a:rPr lang="en-US" sz="1800" b="1" dirty="0"/>
              <a:t>Testing, Diagnosis and Treatment flow for Infant</a:t>
            </a:r>
          </a:p>
          <a:p>
            <a:r>
              <a:rPr lang="en-US" sz="1800" dirty="0"/>
              <a:t>Based on the records he received from the hospital, Dr. P knows that Baby was exposed to HCV. During Baby’s follow-up well child check, Dr. P orders an FDA-approved Nucleic Acid Test (NAT) intended for detection of hepatitis C virus (HCV) RNA. An onsite lab tech draws a blood specimen from Baby and sends it to an offsite lab.</a:t>
            </a:r>
          </a:p>
          <a:p>
            <a:r>
              <a:rPr lang="en-US" sz="1800" dirty="0"/>
              <a:t>The lab performs the recommended test, and the results are reactive. The lab sends results electronically to Dr. P. </a:t>
            </a:r>
            <a:r>
              <a:rPr lang="en-US" sz="1800" b="1" dirty="0"/>
              <a:t>Receipt of the HCV RNA test result in the EHR automatically triggers an electronic initial case report to public health. </a:t>
            </a:r>
          </a:p>
        </p:txBody>
      </p:sp>
    </p:spTree>
    <p:extLst>
      <p:ext uri="{BB962C8B-B14F-4D97-AF65-F5344CB8AC3E}">
        <p14:creationId xmlns:p14="http://schemas.microsoft.com/office/powerpoint/2010/main" val="2781554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CF6C3-4B45-4A58-BFA0-7BA1C4C4762D}"/>
              </a:ext>
            </a:extLst>
          </p:cNvPr>
          <p:cNvSpPr>
            <a:spLocks noGrp="1"/>
          </p:cNvSpPr>
          <p:nvPr>
            <p:ph type="title"/>
          </p:nvPr>
        </p:nvSpPr>
        <p:spPr/>
        <p:txBody>
          <a:bodyPr>
            <a:normAutofit fontScale="90000"/>
          </a:bodyPr>
          <a:lstStyle/>
          <a:p>
            <a:r>
              <a:rPr lang="en-US" dirty="0"/>
              <a:t>Hep C: User Story 1 and 2 Reporting Flow</a:t>
            </a:r>
          </a:p>
        </p:txBody>
      </p:sp>
      <p:graphicFrame>
        <p:nvGraphicFramePr>
          <p:cNvPr id="5" name="Table 4">
            <a:extLst>
              <a:ext uri="{FF2B5EF4-FFF2-40B4-BE49-F238E27FC236}">
                <a16:creationId xmlns:a16="http://schemas.microsoft.com/office/drawing/2014/main" id="{BD9775CF-E4E5-4867-AA25-DD5355F2D2CC}"/>
              </a:ext>
            </a:extLst>
          </p:cNvPr>
          <p:cNvGraphicFramePr>
            <a:graphicFrameLocks noGrp="1"/>
          </p:cNvGraphicFramePr>
          <p:nvPr>
            <p:extLst>
              <p:ext uri="{D42A27DB-BD31-4B8C-83A1-F6EECF244321}">
                <p14:modId xmlns:p14="http://schemas.microsoft.com/office/powerpoint/2010/main" val="3784603354"/>
              </p:ext>
            </p:extLst>
          </p:nvPr>
        </p:nvGraphicFramePr>
        <p:xfrm>
          <a:off x="228600" y="1143000"/>
          <a:ext cx="8610600" cy="5519424"/>
        </p:xfrm>
        <a:graphic>
          <a:graphicData uri="http://schemas.openxmlformats.org/drawingml/2006/table">
            <a:tbl>
              <a:tblPr firstRow="1" firstCol="1" bandRow="1">
                <a:tableStyleId>{5C22544A-7EE6-4342-B048-85BDC9FD1C3A}</a:tableStyleId>
              </a:tblPr>
              <a:tblGrid>
                <a:gridCol w="533400">
                  <a:extLst>
                    <a:ext uri="{9D8B030D-6E8A-4147-A177-3AD203B41FA5}">
                      <a16:colId xmlns:a16="http://schemas.microsoft.com/office/drawing/2014/main" val="394460248"/>
                    </a:ext>
                  </a:extLst>
                </a:gridCol>
                <a:gridCol w="1600200">
                  <a:extLst>
                    <a:ext uri="{9D8B030D-6E8A-4147-A177-3AD203B41FA5}">
                      <a16:colId xmlns:a16="http://schemas.microsoft.com/office/drawing/2014/main" val="2257336275"/>
                    </a:ext>
                  </a:extLst>
                </a:gridCol>
                <a:gridCol w="1676400">
                  <a:extLst>
                    <a:ext uri="{9D8B030D-6E8A-4147-A177-3AD203B41FA5}">
                      <a16:colId xmlns:a16="http://schemas.microsoft.com/office/drawing/2014/main" val="2473739754"/>
                    </a:ext>
                  </a:extLst>
                </a:gridCol>
                <a:gridCol w="1914714">
                  <a:extLst>
                    <a:ext uri="{9D8B030D-6E8A-4147-A177-3AD203B41FA5}">
                      <a16:colId xmlns:a16="http://schemas.microsoft.com/office/drawing/2014/main" val="4161426061"/>
                    </a:ext>
                  </a:extLst>
                </a:gridCol>
                <a:gridCol w="1361886">
                  <a:extLst>
                    <a:ext uri="{9D8B030D-6E8A-4147-A177-3AD203B41FA5}">
                      <a16:colId xmlns:a16="http://schemas.microsoft.com/office/drawing/2014/main" val="462849399"/>
                    </a:ext>
                  </a:extLst>
                </a:gridCol>
                <a:gridCol w="1524000">
                  <a:extLst>
                    <a:ext uri="{9D8B030D-6E8A-4147-A177-3AD203B41FA5}">
                      <a16:colId xmlns:a16="http://schemas.microsoft.com/office/drawing/2014/main" val="2653152832"/>
                    </a:ext>
                  </a:extLst>
                </a:gridCol>
              </a:tblGrid>
              <a:tr h="243182">
                <a:tc>
                  <a:txBody>
                    <a:bodyPr/>
                    <a:lstStyle/>
                    <a:p>
                      <a:pPr marL="0" marR="0">
                        <a:spcBef>
                          <a:spcPts val="0"/>
                        </a:spcBef>
                        <a:spcAft>
                          <a:spcPts val="0"/>
                        </a:spcAft>
                      </a:pPr>
                      <a:r>
                        <a:rPr lang="en-US" sz="1200" dirty="0">
                          <a:effectLst/>
                          <a:latin typeface="Arial" panose="020B0604020202020204" pitchFamily="34" charset="0"/>
                          <a:cs typeface="Arial" panose="020B0604020202020204" pitchFamily="34" charset="0"/>
                        </a:rPr>
                        <a:t>Step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dirty="0">
                          <a:effectLst/>
                          <a:latin typeface="Arial" panose="020B0604020202020204" pitchFamily="34" charset="0"/>
                          <a:cs typeface="Arial" panose="020B0604020202020204" pitchFamily="34" charset="0"/>
                        </a:rPr>
                        <a:t>Actor</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a:effectLst/>
                          <a:latin typeface="Arial" panose="020B0604020202020204" pitchFamily="34" charset="0"/>
                          <a:cs typeface="Arial" panose="020B0604020202020204" pitchFamily="34" charset="0"/>
                        </a:rPr>
                        <a:t>Role</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a:effectLst/>
                          <a:latin typeface="Arial" panose="020B0604020202020204" pitchFamily="34" charset="0"/>
                          <a:cs typeface="Arial" panose="020B0604020202020204" pitchFamily="34" charset="0"/>
                        </a:rPr>
                        <a:t>Activity</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a:effectLst/>
                          <a:latin typeface="Arial" panose="020B0604020202020204" pitchFamily="34" charset="0"/>
                          <a:cs typeface="Arial" panose="020B0604020202020204" pitchFamily="34" charset="0"/>
                        </a:rPr>
                        <a:t>Input(s)</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a:effectLst/>
                          <a:latin typeface="Arial" panose="020B0604020202020204" pitchFamily="34" charset="0"/>
                          <a:cs typeface="Arial" panose="020B0604020202020204" pitchFamily="34" charset="0"/>
                        </a:rPr>
                        <a:t>Output(s)</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extLst>
                  <a:ext uri="{0D108BD9-81ED-4DB2-BD59-A6C34878D82A}">
                    <a16:rowId xmlns:a16="http://schemas.microsoft.com/office/drawing/2014/main" val="3938557021"/>
                  </a:ext>
                </a:extLst>
              </a:tr>
              <a:tr h="535001">
                <a:tc>
                  <a:txBody>
                    <a:bodyPr/>
                    <a:lstStyle/>
                    <a:p>
                      <a:pPr marL="0" marR="0">
                        <a:spcBef>
                          <a:spcPts val="0"/>
                        </a:spcBef>
                        <a:spcAft>
                          <a:spcPts val="0"/>
                        </a:spcAft>
                      </a:pPr>
                      <a:r>
                        <a:rPr lang="en-US" sz="1200" dirty="0">
                          <a:effectLst/>
                          <a:latin typeface="Arial" panose="020B0604020202020204" pitchFamily="34" charset="0"/>
                          <a:cs typeface="Arial" panose="020B0604020202020204" pitchFamily="34" charset="0"/>
                        </a:rPr>
                        <a:t>1</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dirty="0">
                          <a:effectLst/>
                          <a:latin typeface="Arial" panose="020B0604020202020204" pitchFamily="34" charset="0"/>
                          <a:cs typeface="Arial" panose="020B0604020202020204" pitchFamily="34" charset="0"/>
                        </a:rPr>
                        <a:t>EHR System</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Notifier</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Notify the Backend App that there has been activity in topics the app subscribes to</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Trigger codes </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Notification message</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extLst>
                  <a:ext uri="{0D108BD9-81ED-4DB2-BD59-A6C34878D82A}">
                    <a16:rowId xmlns:a16="http://schemas.microsoft.com/office/drawing/2014/main" val="2914580139"/>
                  </a:ext>
                </a:extLst>
              </a:tr>
              <a:tr h="401251">
                <a:tc>
                  <a:txBody>
                    <a:bodyPr/>
                    <a:lstStyle/>
                    <a:p>
                      <a:pPr marL="0" marR="0">
                        <a:spcBef>
                          <a:spcPts val="0"/>
                        </a:spcBef>
                        <a:spcAft>
                          <a:spcPts val="0"/>
                        </a:spcAft>
                      </a:pPr>
                      <a:r>
                        <a:rPr lang="en-US" sz="1200">
                          <a:effectLst/>
                          <a:latin typeface="Arial" panose="020B0604020202020204" pitchFamily="34" charset="0"/>
                          <a:cs typeface="Arial" panose="020B0604020202020204" pitchFamily="34" charset="0"/>
                        </a:rPr>
                        <a:t>2</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dirty="0">
                          <a:effectLst/>
                          <a:latin typeface="Arial" panose="020B0604020202020204" pitchFamily="34" charset="0"/>
                          <a:cs typeface="Arial" panose="020B0604020202020204" pitchFamily="34" charset="0"/>
                        </a:rPr>
                        <a:t>Backend Services App</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dirty="0">
                          <a:effectLst/>
                          <a:latin typeface="Arial" panose="020B0604020202020204" pitchFamily="34" charset="0"/>
                          <a:cs typeface="Arial" panose="020B0604020202020204" pitchFamily="34" charset="0"/>
                        </a:rPr>
                        <a:t>Evaluator</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Evaluates criteria </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Notification message, criteria, rules</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Yes/no decision (and timing) for querying EHR</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extLst>
                  <a:ext uri="{0D108BD9-81ED-4DB2-BD59-A6C34878D82A}">
                    <a16:rowId xmlns:a16="http://schemas.microsoft.com/office/drawing/2014/main" val="2552852232"/>
                  </a:ext>
                </a:extLst>
              </a:tr>
              <a:tr h="267500">
                <a:tc>
                  <a:txBody>
                    <a:bodyPr/>
                    <a:lstStyle/>
                    <a:p>
                      <a:pPr marL="0" marR="0">
                        <a:spcBef>
                          <a:spcPts val="0"/>
                        </a:spcBef>
                        <a:spcAft>
                          <a:spcPts val="0"/>
                        </a:spcAft>
                      </a:pPr>
                      <a:r>
                        <a:rPr lang="en-US" sz="1200">
                          <a:effectLst/>
                          <a:latin typeface="Arial" panose="020B0604020202020204" pitchFamily="34" charset="0"/>
                          <a:cs typeface="Arial" panose="020B0604020202020204" pitchFamily="34" charset="0"/>
                        </a:rPr>
                        <a:t>3</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Backend Services App</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dirty="0">
                          <a:effectLst/>
                          <a:latin typeface="Arial" panose="020B0604020202020204" pitchFamily="34" charset="0"/>
                          <a:cs typeface="Arial" panose="020B0604020202020204" pitchFamily="34" charset="0"/>
                        </a:rPr>
                        <a:t>Data Extractor</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Query the EHR for case data</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Timing criteria</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FHIR queries</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extLst>
                  <a:ext uri="{0D108BD9-81ED-4DB2-BD59-A6C34878D82A}">
                    <a16:rowId xmlns:a16="http://schemas.microsoft.com/office/drawing/2014/main" val="1843559231"/>
                  </a:ext>
                </a:extLst>
              </a:tr>
              <a:tr h="267500">
                <a:tc>
                  <a:txBody>
                    <a:bodyPr/>
                    <a:lstStyle/>
                    <a:p>
                      <a:pPr marL="0" marR="0">
                        <a:spcBef>
                          <a:spcPts val="0"/>
                        </a:spcBef>
                        <a:spcAft>
                          <a:spcPts val="0"/>
                        </a:spcAft>
                      </a:pPr>
                      <a:r>
                        <a:rPr lang="en-US" sz="1200">
                          <a:effectLst/>
                          <a:latin typeface="Arial" panose="020B0604020202020204" pitchFamily="34" charset="0"/>
                          <a:cs typeface="Arial" panose="020B0604020202020204" pitchFamily="34" charset="0"/>
                        </a:rPr>
                        <a:t>4</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EHR System</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dirty="0">
                          <a:effectLst/>
                          <a:latin typeface="Arial" panose="020B0604020202020204" pitchFamily="34" charset="0"/>
                          <a:cs typeface="Arial" panose="020B0604020202020204" pitchFamily="34" charset="0"/>
                        </a:rPr>
                        <a:t>Query Responder</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Return case data</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FHIR queries</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FHIR resources</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extLst>
                  <a:ext uri="{0D108BD9-81ED-4DB2-BD59-A6C34878D82A}">
                    <a16:rowId xmlns:a16="http://schemas.microsoft.com/office/drawing/2014/main" val="1783717400"/>
                  </a:ext>
                </a:extLst>
              </a:tr>
              <a:tr h="267500">
                <a:tc>
                  <a:txBody>
                    <a:bodyPr/>
                    <a:lstStyle/>
                    <a:p>
                      <a:pPr marL="0" marR="0">
                        <a:spcBef>
                          <a:spcPts val="0"/>
                        </a:spcBef>
                        <a:spcAft>
                          <a:spcPts val="0"/>
                        </a:spcAft>
                      </a:pPr>
                      <a:r>
                        <a:rPr lang="en-US" sz="1200">
                          <a:effectLst/>
                          <a:latin typeface="Arial" panose="020B0604020202020204" pitchFamily="34" charset="0"/>
                          <a:cs typeface="Arial" panose="020B0604020202020204" pitchFamily="34" charset="0"/>
                        </a:rPr>
                        <a:t>5</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Backend Services App</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dirty="0">
                          <a:effectLst/>
                          <a:latin typeface="Arial" panose="020B0604020202020204" pitchFamily="34" charset="0"/>
                          <a:cs typeface="Arial" panose="020B0604020202020204" pitchFamily="34" charset="0"/>
                        </a:rPr>
                        <a:t>Data Receiver</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Receive and validate FHIR resources</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FHIR resources</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FHIR validated bundle</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extLst>
                  <a:ext uri="{0D108BD9-81ED-4DB2-BD59-A6C34878D82A}">
                    <a16:rowId xmlns:a16="http://schemas.microsoft.com/office/drawing/2014/main" val="968220786"/>
                  </a:ext>
                </a:extLst>
              </a:tr>
              <a:tr h="267500">
                <a:tc>
                  <a:txBody>
                    <a:bodyPr/>
                    <a:lstStyle/>
                    <a:p>
                      <a:pPr marL="0" marR="0">
                        <a:spcBef>
                          <a:spcPts val="0"/>
                        </a:spcBef>
                        <a:spcAft>
                          <a:spcPts val="0"/>
                        </a:spcAft>
                      </a:pPr>
                      <a:r>
                        <a:rPr lang="en-US" sz="1200">
                          <a:effectLst/>
                          <a:latin typeface="Arial" panose="020B0604020202020204" pitchFamily="34" charset="0"/>
                          <a:cs typeface="Arial" panose="020B0604020202020204" pitchFamily="34" charset="0"/>
                        </a:rPr>
                        <a:t>6</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Backend Services App</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dirty="0">
                          <a:effectLst/>
                          <a:latin typeface="Arial" panose="020B0604020202020204" pitchFamily="34" charset="0"/>
                          <a:cs typeface="Arial" panose="020B0604020202020204" pitchFamily="34" charset="0"/>
                        </a:rPr>
                        <a:t>Consent Verifier</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Verify consent resources</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FHIR validated bundle</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FHIR validated bundle</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extLst>
                  <a:ext uri="{0D108BD9-81ED-4DB2-BD59-A6C34878D82A}">
                    <a16:rowId xmlns:a16="http://schemas.microsoft.com/office/drawing/2014/main" val="3420136370"/>
                  </a:ext>
                </a:extLst>
              </a:tr>
              <a:tr h="401251">
                <a:tc>
                  <a:txBody>
                    <a:bodyPr/>
                    <a:lstStyle/>
                    <a:p>
                      <a:pPr marL="0" marR="0">
                        <a:spcBef>
                          <a:spcPts val="0"/>
                        </a:spcBef>
                        <a:spcAft>
                          <a:spcPts val="0"/>
                        </a:spcAft>
                      </a:pPr>
                      <a:r>
                        <a:rPr lang="en-US" sz="1200">
                          <a:effectLst/>
                          <a:latin typeface="Arial" panose="020B0604020202020204" pitchFamily="34" charset="0"/>
                          <a:cs typeface="Arial" panose="020B0604020202020204" pitchFamily="34" charset="0"/>
                        </a:rPr>
                        <a:t>7</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Backend Services App</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dirty="0">
                          <a:effectLst/>
                          <a:latin typeface="Arial" panose="020B0604020202020204" pitchFamily="34" charset="0"/>
                          <a:cs typeface="Arial" panose="020B0604020202020204" pitchFamily="34" charset="0"/>
                        </a:rPr>
                        <a:t>Data Sender</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dirty="0">
                          <a:effectLst/>
                          <a:latin typeface="Arial" panose="020B0604020202020204" pitchFamily="34" charset="0"/>
                          <a:cs typeface="Arial" panose="020B0604020202020204" pitchFamily="34" charset="0"/>
                        </a:rPr>
                        <a:t>Send validated FHIR bundle to trust service</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FHIR validated bundle</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FHIR bundle</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extLst>
                  <a:ext uri="{0D108BD9-81ED-4DB2-BD59-A6C34878D82A}">
                    <a16:rowId xmlns:a16="http://schemas.microsoft.com/office/drawing/2014/main" val="200927540"/>
                  </a:ext>
                </a:extLst>
              </a:tr>
              <a:tr h="267500">
                <a:tc>
                  <a:txBody>
                    <a:bodyPr/>
                    <a:lstStyle/>
                    <a:p>
                      <a:pPr marL="0" marR="0">
                        <a:spcBef>
                          <a:spcPts val="0"/>
                        </a:spcBef>
                        <a:spcAft>
                          <a:spcPts val="0"/>
                        </a:spcAft>
                      </a:pPr>
                      <a:r>
                        <a:rPr lang="en-US" sz="1200">
                          <a:effectLst/>
                          <a:latin typeface="Arial" panose="020B0604020202020204" pitchFamily="34" charset="0"/>
                          <a:cs typeface="Arial" panose="020B0604020202020204" pitchFamily="34" charset="0"/>
                        </a:rPr>
                        <a:t>8</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Data/Trust Services</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Data Receiver</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dirty="0">
                          <a:effectLst/>
                          <a:latin typeface="Arial" panose="020B0604020202020204" pitchFamily="34" charset="0"/>
                          <a:cs typeface="Arial" panose="020B0604020202020204" pitchFamily="34" charset="0"/>
                        </a:rPr>
                        <a:t>Receive and validate FHIR bundle</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dirty="0">
                          <a:effectLst/>
                          <a:latin typeface="Arial" panose="020B0604020202020204" pitchFamily="34" charset="0"/>
                          <a:cs typeface="Arial" panose="020B0604020202020204" pitchFamily="34" charset="0"/>
                        </a:rPr>
                        <a:t>FHIR bundle</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dirty="0">
                          <a:effectLst/>
                          <a:latin typeface="Arial" panose="020B0604020202020204" pitchFamily="34" charset="0"/>
                          <a:cs typeface="Arial" panose="020B0604020202020204" pitchFamily="34" charset="0"/>
                        </a:rPr>
                        <a:t>validated FHIR bundle</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extLst>
                  <a:ext uri="{0D108BD9-81ED-4DB2-BD59-A6C34878D82A}">
                    <a16:rowId xmlns:a16="http://schemas.microsoft.com/office/drawing/2014/main" val="2290380017"/>
                  </a:ext>
                </a:extLst>
              </a:tr>
              <a:tr h="267500">
                <a:tc>
                  <a:txBody>
                    <a:bodyPr/>
                    <a:lstStyle/>
                    <a:p>
                      <a:pPr marL="0" marR="0">
                        <a:spcBef>
                          <a:spcPts val="0"/>
                        </a:spcBef>
                        <a:spcAft>
                          <a:spcPts val="0"/>
                        </a:spcAft>
                      </a:pPr>
                      <a:r>
                        <a:rPr lang="en-US" sz="1200">
                          <a:effectLst/>
                          <a:latin typeface="Arial" panose="020B0604020202020204" pitchFamily="34" charset="0"/>
                          <a:cs typeface="Arial" panose="020B0604020202020204" pitchFamily="34" charset="0"/>
                        </a:rPr>
                        <a:t>9</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Data/Trust Services</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Data Anonymizer</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Anonymize FHIR bundle</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FHIR bundle</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dirty="0">
                          <a:effectLst/>
                          <a:latin typeface="Arial" panose="020B0604020202020204" pitchFamily="34" charset="0"/>
                          <a:cs typeface="Arial" panose="020B0604020202020204" pitchFamily="34" charset="0"/>
                        </a:rPr>
                        <a:t>anonymized FHIR bundle</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extLst>
                  <a:ext uri="{0D108BD9-81ED-4DB2-BD59-A6C34878D82A}">
                    <a16:rowId xmlns:a16="http://schemas.microsoft.com/office/drawing/2014/main" val="1821621979"/>
                  </a:ext>
                </a:extLst>
              </a:tr>
              <a:tr h="267500">
                <a:tc>
                  <a:txBody>
                    <a:bodyPr/>
                    <a:lstStyle/>
                    <a:p>
                      <a:pPr marL="0" marR="0">
                        <a:spcBef>
                          <a:spcPts val="0"/>
                        </a:spcBef>
                        <a:spcAft>
                          <a:spcPts val="0"/>
                        </a:spcAft>
                      </a:pPr>
                      <a:r>
                        <a:rPr lang="en-US" sz="1200">
                          <a:effectLst/>
                          <a:latin typeface="Arial" panose="020B0604020202020204" pitchFamily="34" charset="0"/>
                          <a:cs typeface="Arial" panose="020B0604020202020204" pitchFamily="34" charset="0"/>
                        </a:rPr>
                        <a:t>10</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Data/Trust Services</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Data Sender</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Send anonymized FHIR bundle</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Anonymized FHIR bundle</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dirty="0">
                          <a:effectLst/>
                          <a:latin typeface="Arial" panose="020B0604020202020204" pitchFamily="34" charset="0"/>
                          <a:cs typeface="Arial" panose="020B0604020202020204" pitchFamily="34" charset="0"/>
                        </a:rPr>
                        <a:t>Anonymized FHIR bundle</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extLst>
                  <a:ext uri="{0D108BD9-81ED-4DB2-BD59-A6C34878D82A}">
                    <a16:rowId xmlns:a16="http://schemas.microsoft.com/office/drawing/2014/main" val="149978638"/>
                  </a:ext>
                </a:extLst>
              </a:tr>
              <a:tr h="401251">
                <a:tc>
                  <a:txBody>
                    <a:bodyPr/>
                    <a:lstStyle/>
                    <a:p>
                      <a:pPr marL="0" marR="0">
                        <a:spcBef>
                          <a:spcPts val="0"/>
                        </a:spcBef>
                        <a:spcAft>
                          <a:spcPts val="0"/>
                        </a:spcAft>
                      </a:pPr>
                      <a:r>
                        <a:rPr lang="en-US" sz="1200">
                          <a:effectLst/>
                          <a:latin typeface="Arial" panose="020B0604020202020204" pitchFamily="34" charset="0"/>
                          <a:cs typeface="Arial" panose="020B0604020202020204" pitchFamily="34" charset="0"/>
                        </a:rPr>
                        <a:t>11</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Backend Services App</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Data Receiver</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Receive and validate anonymized FHIR bundle</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validate FHIR bundle</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dirty="0">
                          <a:effectLst/>
                          <a:latin typeface="Arial" panose="020B0604020202020204" pitchFamily="34" charset="0"/>
                          <a:cs typeface="Arial" panose="020B0604020202020204" pitchFamily="34" charset="0"/>
                        </a:rPr>
                        <a:t>FHIR bundle</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extLst>
                  <a:ext uri="{0D108BD9-81ED-4DB2-BD59-A6C34878D82A}">
                    <a16:rowId xmlns:a16="http://schemas.microsoft.com/office/drawing/2014/main" val="2816843505"/>
                  </a:ext>
                </a:extLst>
              </a:tr>
              <a:tr h="267500">
                <a:tc>
                  <a:txBody>
                    <a:bodyPr/>
                    <a:lstStyle/>
                    <a:p>
                      <a:pPr marL="0" marR="0">
                        <a:spcBef>
                          <a:spcPts val="0"/>
                        </a:spcBef>
                        <a:spcAft>
                          <a:spcPts val="0"/>
                        </a:spcAft>
                      </a:pPr>
                      <a:r>
                        <a:rPr lang="en-US" sz="1200" dirty="0">
                          <a:effectLst/>
                          <a:latin typeface="Arial" panose="020B0604020202020204" pitchFamily="34" charset="0"/>
                          <a:cs typeface="Arial" panose="020B0604020202020204" pitchFamily="34" charset="0"/>
                        </a:rPr>
                        <a:t>12</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Backend Services App</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Data Sender</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Send FHIR bundle to PHA</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Validated FHIR bundle</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FHIR bundle</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extLst>
                  <a:ext uri="{0D108BD9-81ED-4DB2-BD59-A6C34878D82A}">
                    <a16:rowId xmlns:a16="http://schemas.microsoft.com/office/drawing/2014/main" val="2343030502"/>
                  </a:ext>
                </a:extLst>
              </a:tr>
              <a:tr h="158276">
                <a:tc>
                  <a:txBody>
                    <a:bodyPr/>
                    <a:lstStyle/>
                    <a:p>
                      <a:pPr marL="0" marR="0">
                        <a:spcBef>
                          <a:spcPts val="0"/>
                        </a:spcBef>
                        <a:spcAft>
                          <a:spcPts val="0"/>
                        </a:spcAft>
                      </a:pPr>
                      <a:r>
                        <a:rPr lang="en-US" sz="1200">
                          <a:effectLst/>
                          <a:latin typeface="Arial" panose="020B0604020202020204" pitchFamily="34" charset="0"/>
                          <a:cs typeface="Arial" panose="020B0604020202020204" pitchFamily="34" charset="0"/>
                        </a:rPr>
                        <a:t>13</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PHA</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Data Receiver</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Receive and validate FHIR bundle</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a:effectLst/>
                          <a:latin typeface="Arial" panose="020B0604020202020204" pitchFamily="34" charset="0"/>
                          <a:cs typeface="Arial" panose="020B0604020202020204" pitchFamily="34" charset="0"/>
                        </a:rPr>
                        <a:t>FHIR bundle</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tc>
                  <a:txBody>
                    <a:bodyPr/>
                    <a:lstStyle/>
                    <a:p>
                      <a:pPr marL="0" marR="0">
                        <a:spcBef>
                          <a:spcPts val="0"/>
                        </a:spcBef>
                        <a:spcAft>
                          <a:spcPts val="0"/>
                        </a:spcAft>
                      </a:pPr>
                      <a:r>
                        <a:rPr lang="en-US" sz="1200" kern="1200" dirty="0">
                          <a:effectLst/>
                          <a:latin typeface="Arial" panose="020B0604020202020204" pitchFamily="34" charset="0"/>
                          <a:cs typeface="Arial" panose="020B0604020202020204" pitchFamily="34" charset="0"/>
                        </a:rPr>
                        <a:t>Validated FHIR bundle</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54716" marR="54716" marT="0" marB="0"/>
                </a:tc>
                <a:extLst>
                  <a:ext uri="{0D108BD9-81ED-4DB2-BD59-A6C34878D82A}">
                    <a16:rowId xmlns:a16="http://schemas.microsoft.com/office/drawing/2014/main" val="552436593"/>
                  </a:ext>
                </a:extLst>
              </a:tr>
            </a:tbl>
          </a:graphicData>
        </a:graphic>
      </p:graphicFrame>
    </p:spTree>
    <p:extLst>
      <p:ext uri="{BB962C8B-B14F-4D97-AF65-F5344CB8AC3E}">
        <p14:creationId xmlns:p14="http://schemas.microsoft.com/office/powerpoint/2010/main" val="1919723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CB28B-28DA-49B3-A3B4-5C15EE34CB60}"/>
              </a:ext>
            </a:extLst>
          </p:cNvPr>
          <p:cNvSpPr>
            <a:spLocks noGrp="1"/>
          </p:cNvSpPr>
          <p:nvPr>
            <p:ph type="title"/>
          </p:nvPr>
        </p:nvSpPr>
        <p:spPr>
          <a:xfrm>
            <a:off x="185057" y="104458"/>
            <a:ext cx="8229600" cy="533395"/>
          </a:xfrm>
        </p:spPr>
        <p:txBody>
          <a:bodyPr>
            <a:normAutofit fontScale="90000"/>
          </a:bodyPr>
          <a:lstStyle/>
          <a:p>
            <a:r>
              <a:rPr lang="en-US" dirty="0"/>
              <a:t>Hep C: User Story 1 and 2 Reporting Diagrams</a:t>
            </a:r>
          </a:p>
        </p:txBody>
      </p:sp>
      <p:sp>
        <p:nvSpPr>
          <p:cNvPr id="6" name="Rectangle 5">
            <a:extLst>
              <a:ext uri="{FF2B5EF4-FFF2-40B4-BE49-F238E27FC236}">
                <a16:creationId xmlns:a16="http://schemas.microsoft.com/office/drawing/2014/main" id="{5C81F0C3-8875-4890-8EEC-FF0C37ED00AF}"/>
              </a:ext>
            </a:extLst>
          </p:cNvPr>
          <p:cNvSpPr/>
          <p:nvPr/>
        </p:nvSpPr>
        <p:spPr>
          <a:xfrm>
            <a:off x="990600" y="1132893"/>
            <a:ext cx="2971800" cy="266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Reporting Activity Diagram</a:t>
            </a:r>
          </a:p>
        </p:txBody>
      </p:sp>
      <p:sp>
        <p:nvSpPr>
          <p:cNvPr id="7" name="Rectangle 6">
            <a:extLst>
              <a:ext uri="{FF2B5EF4-FFF2-40B4-BE49-F238E27FC236}">
                <a16:creationId xmlns:a16="http://schemas.microsoft.com/office/drawing/2014/main" id="{A6F970D0-872C-4F25-968C-2008F1A5871A}"/>
              </a:ext>
            </a:extLst>
          </p:cNvPr>
          <p:cNvSpPr/>
          <p:nvPr/>
        </p:nvSpPr>
        <p:spPr>
          <a:xfrm>
            <a:off x="5829300" y="2428034"/>
            <a:ext cx="3200400" cy="266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Reporting Sequence Diagram</a:t>
            </a:r>
          </a:p>
        </p:txBody>
      </p:sp>
      <p:pic>
        <p:nvPicPr>
          <p:cNvPr id="10" name="Picture 9" descr="A screenshot of a cell phone&#10;&#10;Description automatically generated">
            <a:extLst>
              <a:ext uri="{FF2B5EF4-FFF2-40B4-BE49-F238E27FC236}">
                <a16:creationId xmlns:a16="http://schemas.microsoft.com/office/drawing/2014/main" id="{0BCB26FD-123D-4770-B7C2-F6BBC217D8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760" y="1448059"/>
            <a:ext cx="5703870" cy="3071978"/>
          </a:xfrm>
          <a:prstGeom prst="rect">
            <a:avLst/>
          </a:prstGeom>
        </p:spPr>
      </p:pic>
      <p:pic>
        <p:nvPicPr>
          <p:cNvPr id="12" name="Picture 11" descr="A screenshot of a social media post&#10;&#10;Description automatically generated">
            <a:extLst>
              <a:ext uri="{FF2B5EF4-FFF2-40B4-BE49-F238E27FC236}">
                <a16:creationId xmlns:a16="http://schemas.microsoft.com/office/drawing/2014/main" id="{ABDE2EB6-37E1-42F9-A8E7-81477AE1D81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2608"/>
          <a:stretch/>
        </p:blipFill>
        <p:spPr>
          <a:xfrm>
            <a:off x="4440046" y="2819400"/>
            <a:ext cx="4706051" cy="4054680"/>
          </a:xfrm>
          <a:prstGeom prst="rect">
            <a:avLst/>
          </a:prstGeom>
          <a:ln>
            <a:solidFill>
              <a:schemeClr val="tx2"/>
            </a:solidFill>
          </a:ln>
        </p:spPr>
      </p:pic>
    </p:spTree>
    <p:extLst>
      <p:ext uri="{BB962C8B-B14F-4D97-AF65-F5344CB8AC3E}">
        <p14:creationId xmlns:p14="http://schemas.microsoft.com/office/powerpoint/2010/main" val="2210750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197B1E13-C781-49C4-BDBE-99DBC9056FA7}"/>
              </a:ext>
            </a:extLst>
          </p:cNvPr>
          <p:cNvSpPr>
            <a:spLocks noGrp="1"/>
          </p:cNvSpPr>
          <p:nvPr>
            <p:ph type="subTitle" idx="1"/>
          </p:nvPr>
        </p:nvSpPr>
        <p:spPr>
          <a:xfrm>
            <a:off x="1676400" y="2895600"/>
            <a:ext cx="5791200" cy="1752600"/>
          </a:xfrm>
        </p:spPr>
        <p:txBody>
          <a:bodyPr/>
          <a:lstStyle/>
          <a:p>
            <a:r>
              <a:rPr lang="en-US" dirty="0">
                <a:solidFill>
                  <a:schemeClr val="tx2"/>
                </a:solidFill>
              </a:rPr>
              <a:t>Working Session: </a:t>
            </a:r>
          </a:p>
          <a:p>
            <a:r>
              <a:rPr lang="en-US" dirty="0">
                <a:solidFill>
                  <a:schemeClr val="tx2"/>
                </a:solidFill>
              </a:rPr>
              <a:t>Outstanding Questions</a:t>
            </a:r>
          </a:p>
        </p:txBody>
      </p:sp>
    </p:spTree>
    <p:extLst>
      <p:ext uri="{BB962C8B-B14F-4D97-AF65-F5344CB8AC3E}">
        <p14:creationId xmlns:p14="http://schemas.microsoft.com/office/powerpoint/2010/main" val="2797828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Use Case Considerations</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152400" y="1143000"/>
            <a:ext cx="8915400" cy="4541837"/>
          </a:xfrm>
        </p:spPr>
        <p:txBody>
          <a:bodyPr/>
          <a:lstStyle/>
          <a:p>
            <a:pPr lvl="0"/>
            <a:r>
              <a:rPr lang="en-US" sz="2000" dirty="0"/>
              <a:t>Policy Considerations (e.g., authorities, data use agreements, etc.)</a:t>
            </a:r>
          </a:p>
          <a:p>
            <a:pPr lvl="1"/>
            <a:endParaRPr lang="en-US" sz="1800" dirty="0"/>
          </a:p>
          <a:p>
            <a:pPr lvl="0"/>
            <a:r>
              <a:rPr lang="en-US" sz="2000" dirty="0"/>
              <a:t>Non-Technical Considerations (e.g., as performance, SLAs, etc.)</a:t>
            </a:r>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4284956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Hep C User Story </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152400" y="1143000"/>
            <a:ext cx="8915400" cy="4541837"/>
          </a:xfrm>
        </p:spPr>
        <p:txBody>
          <a:bodyPr/>
          <a:lstStyle/>
          <a:p>
            <a:pPr lvl="0"/>
            <a:r>
              <a:rPr lang="en-US" sz="2000" dirty="0"/>
              <a:t>Questions for Workgroup:</a:t>
            </a:r>
          </a:p>
          <a:p>
            <a:pPr lvl="1"/>
            <a:r>
              <a:rPr lang="en-US" sz="1800" dirty="0"/>
              <a:t>When a prescription is made that triggers a report, does the Dr. enter prescription, but then does the trigger sit in limbo until PA received and script is filled?  If so, the report may be triggered weeks before treatment is initiated. Or is the trigger not actually sent until after PA received (so gap is minimal)? </a:t>
            </a:r>
          </a:p>
          <a:p>
            <a:pPr lvl="1"/>
            <a:r>
              <a:rPr lang="en-US" sz="1800" dirty="0"/>
              <a:t>Clinical registries that serve closed systems might actually have access to the pharmacy fill data, and so prefer to trigger based on patient pick up (vs. prescription sent). Would those pharmacy data be captured in the EHR?  Or would they be a separate feed to the registry (like direct lab reporting is to public health)?</a:t>
            </a:r>
          </a:p>
          <a:p>
            <a:pPr lvl="1"/>
            <a:r>
              <a:rPr lang="en-US" sz="1800" dirty="0"/>
              <a:t>Are we seeing any movement towards sharing data between pharmacies and providers, such that a “pick up” (vs. “prescribed) trigger is worth considering?  Perhaps as part of a trigger hierarchy that says 1. Rx pick up within X days of order, else 2. Rx order?</a:t>
            </a:r>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3274163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C955C-2617-4206-B8C6-73851C1ACF6B}"/>
              </a:ext>
            </a:extLst>
          </p:cNvPr>
          <p:cNvSpPr>
            <a:spLocks noGrp="1"/>
          </p:cNvSpPr>
          <p:nvPr>
            <p:ph type="title"/>
          </p:nvPr>
        </p:nvSpPr>
        <p:spPr/>
        <p:txBody>
          <a:bodyPr>
            <a:normAutofit fontScale="90000"/>
          </a:bodyPr>
          <a:lstStyle/>
          <a:p>
            <a:r>
              <a:rPr lang="en-US" dirty="0"/>
              <a:t>Next Steps</a:t>
            </a:r>
          </a:p>
        </p:txBody>
      </p:sp>
      <p:sp>
        <p:nvSpPr>
          <p:cNvPr id="3" name="Content Placeholder 2">
            <a:extLst>
              <a:ext uri="{FF2B5EF4-FFF2-40B4-BE49-F238E27FC236}">
                <a16:creationId xmlns:a16="http://schemas.microsoft.com/office/drawing/2014/main" id="{FB0B34E8-43ED-4E7F-A602-69DDCFEBC48A}"/>
              </a:ext>
            </a:extLst>
          </p:cNvPr>
          <p:cNvSpPr>
            <a:spLocks noGrp="1"/>
          </p:cNvSpPr>
          <p:nvPr>
            <p:ph idx="1"/>
          </p:nvPr>
        </p:nvSpPr>
        <p:spPr/>
        <p:txBody>
          <a:bodyPr/>
          <a:lstStyle/>
          <a:p>
            <a:r>
              <a:rPr lang="en-US" sz="2000" b="1" dirty="0"/>
              <a:t>Next Meeting: </a:t>
            </a:r>
            <a:r>
              <a:rPr lang="en-US" sz="2000" b="1" dirty="0">
                <a:solidFill>
                  <a:srgbClr val="0070C0"/>
                </a:solidFill>
              </a:rPr>
              <a:t>July 2</a:t>
            </a:r>
            <a:r>
              <a:rPr lang="en-US" sz="2000" b="1" baseline="30000" dirty="0">
                <a:solidFill>
                  <a:srgbClr val="0070C0"/>
                </a:solidFill>
              </a:rPr>
              <a:t>nd</a:t>
            </a:r>
            <a:r>
              <a:rPr lang="en-US" sz="2000" b="1" dirty="0">
                <a:solidFill>
                  <a:srgbClr val="0070C0"/>
                </a:solidFill>
              </a:rPr>
              <a:t>, 12-1 pm ET</a:t>
            </a:r>
          </a:p>
          <a:p>
            <a:endParaRPr lang="en-US" sz="2000" dirty="0"/>
          </a:p>
          <a:p>
            <a:r>
              <a:rPr lang="en-US" sz="2000" b="1" dirty="0"/>
              <a:t>Focus of Next Meeting: </a:t>
            </a:r>
          </a:p>
          <a:p>
            <a:pPr lvl="1"/>
            <a:r>
              <a:rPr lang="en-US" sz="1800" dirty="0"/>
              <a:t>Cancer Use Case – User Stories, Flows, and Diagrams</a:t>
            </a:r>
          </a:p>
          <a:p>
            <a:pPr marL="393700" lvl="1" indent="0">
              <a:buNone/>
            </a:pPr>
            <a:endParaRPr lang="en-US" sz="1800" dirty="0"/>
          </a:p>
          <a:p>
            <a:r>
              <a:rPr lang="en-US" sz="2000" b="1" dirty="0"/>
              <a:t>Homework</a:t>
            </a:r>
            <a:r>
              <a:rPr lang="en-US" sz="2000" dirty="0"/>
              <a:t>: </a:t>
            </a:r>
          </a:p>
          <a:p>
            <a:pPr lvl="1"/>
            <a:r>
              <a:rPr lang="en-US" sz="1800" dirty="0"/>
              <a:t>Review and provide comments on the </a:t>
            </a:r>
            <a:r>
              <a:rPr lang="en-US" sz="1800" dirty="0">
                <a:hlinkClick r:id="rId2"/>
              </a:rPr>
              <a:t>Hepatitis C and Cancer Use Cases</a:t>
            </a:r>
            <a:r>
              <a:rPr lang="en-US" sz="1800" dirty="0"/>
              <a:t> </a:t>
            </a:r>
          </a:p>
          <a:p>
            <a:pPr lvl="1"/>
            <a:r>
              <a:rPr lang="en-US" sz="1800" dirty="0"/>
              <a:t>Submit any potential Research User Stories</a:t>
            </a:r>
          </a:p>
          <a:p>
            <a:pPr marL="0" indent="0">
              <a:buNone/>
            </a:pPr>
            <a:endParaRPr lang="en-US" sz="2000" dirty="0"/>
          </a:p>
          <a:p>
            <a:r>
              <a:rPr lang="en-US" sz="2000" b="1" dirty="0"/>
              <a:t>Or Email comments </a:t>
            </a:r>
            <a:r>
              <a:rPr lang="en-US" sz="2000" dirty="0"/>
              <a:t>to becky.angeles@carradora.com</a:t>
            </a:r>
          </a:p>
          <a:p>
            <a:endParaRPr lang="en-US" sz="2000" dirty="0"/>
          </a:p>
        </p:txBody>
      </p:sp>
    </p:spTree>
    <p:extLst>
      <p:ext uri="{BB962C8B-B14F-4D97-AF65-F5344CB8AC3E}">
        <p14:creationId xmlns:p14="http://schemas.microsoft.com/office/powerpoint/2010/main" val="1371825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900" dirty="0"/>
              <a:t>Meeting Agenda</a:t>
            </a:r>
          </a:p>
        </p:txBody>
      </p:sp>
      <p:sp>
        <p:nvSpPr>
          <p:cNvPr id="3" name="Content Placeholder 2"/>
          <p:cNvSpPr>
            <a:spLocks noGrp="1"/>
          </p:cNvSpPr>
          <p:nvPr>
            <p:ph idx="1"/>
          </p:nvPr>
        </p:nvSpPr>
        <p:spPr/>
        <p:txBody>
          <a:bodyPr/>
          <a:lstStyle/>
          <a:p>
            <a:pPr lvl="1"/>
            <a:endParaRPr lang="en-US" dirty="0"/>
          </a:p>
          <a:p>
            <a:endParaRPr lang="en-US" dirty="0"/>
          </a:p>
        </p:txBody>
      </p:sp>
      <p:graphicFrame>
        <p:nvGraphicFramePr>
          <p:cNvPr id="5" name="Table 8">
            <a:extLst>
              <a:ext uri="{FF2B5EF4-FFF2-40B4-BE49-F238E27FC236}">
                <a16:creationId xmlns:a16="http://schemas.microsoft.com/office/drawing/2014/main" id="{F06A9A0E-531B-461B-B874-BA9CFFF3953F}"/>
              </a:ext>
            </a:extLst>
          </p:cNvPr>
          <p:cNvGraphicFramePr>
            <a:graphicFrameLocks noGrp="1"/>
          </p:cNvGraphicFramePr>
          <p:nvPr>
            <p:extLst>
              <p:ext uri="{D42A27DB-BD31-4B8C-83A1-F6EECF244321}">
                <p14:modId xmlns:p14="http://schemas.microsoft.com/office/powerpoint/2010/main" val="3137433272"/>
              </p:ext>
            </p:extLst>
          </p:nvPr>
        </p:nvGraphicFramePr>
        <p:xfrm>
          <a:off x="1348740" y="1447800"/>
          <a:ext cx="6446520" cy="1752600"/>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1677364445"/>
                    </a:ext>
                  </a:extLst>
                </a:gridCol>
                <a:gridCol w="1645920">
                  <a:extLst>
                    <a:ext uri="{9D8B030D-6E8A-4147-A177-3AD203B41FA5}">
                      <a16:colId xmlns:a16="http://schemas.microsoft.com/office/drawing/2014/main" val="4058886406"/>
                    </a:ext>
                  </a:extLst>
                </a:gridCol>
              </a:tblGrid>
              <a:tr h="370840">
                <a:tc>
                  <a:txBody>
                    <a:bodyPr/>
                    <a:lstStyle/>
                    <a:p>
                      <a:pPr algn="ctr"/>
                      <a:r>
                        <a:rPr lang="en-US" dirty="0"/>
                        <a:t>Topic</a:t>
                      </a:r>
                    </a:p>
                  </a:txBody>
                  <a:tcPr/>
                </a:tc>
                <a:tc>
                  <a:txBody>
                    <a:bodyPr/>
                    <a:lstStyle/>
                    <a:p>
                      <a:pPr algn="ctr"/>
                      <a:r>
                        <a:rPr lang="en-US" dirty="0"/>
                        <a:t>Time</a:t>
                      </a:r>
                    </a:p>
                  </a:txBody>
                  <a:tcPr/>
                </a:tc>
                <a:extLst>
                  <a:ext uri="{0D108BD9-81ED-4DB2-BD59-A6C34878D82A}">
                    <a16:rowId xmlns:a16="http://schemas.microsoft.com/office/drawing/2014/main" val="11427297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latin typeface="Arial" panose="020B0604020202020204" pitchFamily="34" charset="0"/>
                          <a:cs typeface="Arial" panose="020B0604020202020204" pitchFamily="34" charset="0"/>
                        </a:rPr>
                        <a:t>Logistics and Recap from Last Week</a:t>
                      </a:r>
                    </a:p>
                  </a:txBody>
                  <a:tcPr/>
                </a:tc>
                <a:tc>
                  <a:txBody>
                    <a:bodyPr/>
                    <a:lstStyle/>
                    <a:p>
                      <a:pPr algn="l"/>
                      <a:r>
                        <a:rPr lang="en-US" dirty="0">
                          <a:latin typeface="Arial" panose="020B0604020202020204" pitchFamily="34" charset="0"/>
                          <a:cs typeface="Arial" panose="020B0604020202020204" pitchFamily="34" charset="0"/>
                        </a:rPr>
                        <a:t>5 mins</a:t>
                      </a:r>
                    </a:p>
                  </a:txBody>
                  <a:tcPr/>
                </a:tc>
                <a:extLst>
                  <a:ext uri="{0D108BD9-81ED-4DB2-BD59-A6C34878D82A}">
                    <a16:rowId xmlns:a16="http://schemas.microsoft.com/office/drawing/2014/main" val="1110696532"/>
                  </a:ext>
                </a:extLst>
              </a:tr>
              <a:tr h="370840">
                <a:tc>
                  <a:txBody>
                    <a:bodyPr/>
                    <a:lstStyle/>
                    <a:p>
                      <a:pPr algn="l"/>
                      <a:r>
                        <a:rPr lang="en-US" dirty="0">
                          <a:latin typeface="Arial" panose="020B0604020202020204" pitchFamily="34" charset="0"/>
                          <a:cs typeface="Arial" panose="020B0604020202020204" pitchFamily="34" charset="0"/>
                        </a:rPr>
                        <a:t>Working Session: </a:t>
                      </a:r>
                      <a:r>
                        <a:rPr kumimoji="0" lang="en-US" sz="1800" kern="1200" dirty="0">
                          <a:solidFill>
                            <a:srgbClr val="000000"/>
                          </a:solidFill>
                          <a:latin typeface="Arial" panose="020B0604020202020204" pitchFamily="34" charset="0"/>
                          <a:ea typeface="+mn-ea"/>
                          <a:cs typeface="Arial" panose="020B0604020202020204" pitchFamily="34" charset="0"/>
                        </a:rPr>
                        <a:t>Hepatitis C Use Case – User Stories, Flows, and Diagrams</a:t>
                      </a:r>
                    </a:p>
                  </a:txBody>
                  <a:tcPr/>
                </a:tc>
                <a:tc>
                  <a:txBody>
                    <a:bodyPr/>
                    <a:lstStyle/>
                    <a:p>
                      <a:pPr algn="l"/>
                      <a:r>
                        <a:rPr lang="en-US" dirty="0">
                          <a:latin typeface="Arial" panose="020B0604020202020204" pitchFamily="34" charset="0"/>
                          <a:cs typeface="Arial" panose="020B0604020202020204" pitchFamily="34" charset="0"/>
                        </a:rPr>
                        <a:t>50 mins</a:t>
                      </a:r>
                    </a:p>
                  </a:txBody>
                  <a:tcPr/>
                </a:tc>
                <a:extLst>
                  <a:ext uri="{0D108BD9-81ED-4DB2-BD59-A6C34878D82A}">
                    <a16:rowId xmlns:a16="http://schemas.microsoft.com/office/drawing/2014/main" val="2455154536"/>
                  </a:ext>
                </a:extLst>
              </a:tr>
              <a:tr h="370840">
                <a:tc>
                  <a:txBody>
                    <a:bodyPr/>
                    <a:lstStyle/>
                    <a:p>
                      <a:pPr marL="0" indent="0" algn="l">
                        <a:buFont typeface="Arial" panose="020B0604020202020204" pitchFamily="34" charset="0"/>
                        <a:buNone/>
                      </a:pPr>
                      <a:r>
                        <a:rPr lang="en-US" dirty="0">
                          <a:latin typeface="Arial" panose="020B0604020202020204" pitchFamily="34" charset="0"/>
                          <a:cs typeface="Arial" panose="020B0604020202020204" pitchFamily="34" charset="0"/>
                        </a:rPr>
                        <a:t>Next Steps</a:t>
                      </a:r>
                    </a:p>
                  </a:txBody>
                  <a:tcPr/>
                </a:tc>
                <a:tc>
                  <a:txBody>
                    <a:bodyPr/>
                    <a:lstStyle/>
                    <a:p>
                      <a:pPr algn="l"/>
                      <a:r>
                        <a:rPr lang="en-US" dirty="0">
                          <a:latin typeface="Arial" panose="020B0604020202020204" pitchFamily="34" charset="0"/>
                          <a:cs typeface="Arial" panose="020B0604020202020204" pitchFamily="34" charset="0"/>
                        </a:rPr>
                        <a:t>5 mins</a:t>
                      </a:r>
                    </a:p>
                  </a:txBody>
                  <a:tcPr/>
                </a:tc>
                <a:extLst>
                  <a:ext uri="{0D108BD9-81ED-4DB2-BD59-A6C34878D82A}">
                    <a16:rowId xmlns:a16="http://schemas.microsoft.com/office/drawing/2014/main" val="1737658766"/>
                  </a:ext>
                </a:extLst>
              </a:tr>
            </a:tbl>
          </a:graphicData>
        </a:graphic>
      </p:graphicFrame>
    </p:spTree>
    <p:extLst>
      <p:ext uri="{BB962C8B-B14F-4D97-AF65-F5344CB8AC3E}">
        <p14:creationId xmlns:p14="http://schemas.microsoft.com/office/powerpoint/2010/main" val="3215381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86105-5F9D-480F-8290-F12D673E69A9}"/>
              </a:ext>
            </a:extLst>
          </p:cNvPr>
          <p:cNvSpPr>
            <a:spLocks noGrp="1"/>
          </p:cNvSpPr>
          <p:nvPr>
            <p:ph type="title"/>
          </p:nvPr>
        </p:nvSpPr>
        <p:spPr>
          <a:xfrm>
            <a:off x="163162" y="-1268"/>
            <a:ext cx="7886700" cy="994172"/>
          </a:xfrm>
        </p:spPr>
        <p:txBody>
          <a:bodyPr>
            <a:normAutofit/>
          </a:bodyPr>
          <a:lstStyle/>
          <a:p>
            <a:r>
              <a:rPr lang="en-US" sz="3000" dirty="0"/>
              <a:t>Contacts</a:t>
            </a:r>
          </a:p>
        </p:txBody>
      </p:sp>
      <p:sp>
        <p:nvSpPr>
          <p:cNvPr id="3" name="Content Placeholder 2">
            <a:extLst>
              <a:ext uri="{FF2B5EF4-FFF2-40B4-BE49-F238E27FC236}">
                <a16:creationId xmlns:a16="http://schemas.microsoft.com/office/drawing/2014/main" id="{F1FCCA8F-DB0B-4AB2-A890-E69E3EFC86E0}"/>
              </a:ext>
            </a:extLst>
          </p:cNvPr>
          <p:cNvSpPr>
            <a:spLocks noGrp="1"/>
          </p:cNvSpPr>
          <p:nvPr>
            <p:ph idx="1"/>
          </p:nvPr>
        </p:nvSpPr>
        <p:spPr>
          <a:xfrm>
            <a:off x="4781117" y="1219199"/>
            <a:ext cx="4199721" cy="4140561"/>
          </a:xfrm>
        </p:spPr>
        <p:txBody>
          <a:bodyPr>
            <a:noAutofit/>
          </a:bodyPr>
          <a:lstStyle/>
          <a:p>
            <a:pPr marL="0" indent="0">
              <a:buNone/>
            </a:pPr>
            <a:r>
              <a:rPr lang="en-US" sz="1800" b="1" dirty="0"/>
              <a:t>CDC Team</a:t>
            </a:r>
          </a:p>
          <a:p>
            <a:pPr lvl="1"/>
            <a:r>
              <a:rPr lang="en-US" sz="1800" dirty="0"/>
              <a:t>Maria Michaels: </a:t>
            </a:r>
            <a:r>
              <a:rPr lang="en-US" sz="1800" dirty="0">
                <a:hlinkClick r:id="rId2"/>
              </a:rPr>
              <a:t>ktx2@cdc.gov</a:t>
            </a:r>
            <a:r>
              <a:rPr lang="en-US" sz="1800" dirty="0"/>
              <a:t> </a:t>
            </a:r>
          </a:p>
          <a:p>
            <a:pPr lvl="1"/>
            <a:r>
              <a:rPr lang="en-US" sz="1800" dirty="0"/>
              <a:t>Wendy Blumenthal: </a:t>
            </a:r>
            <a:r>
              <a:rPr lang="en-US" sz="1800" dirty="0">
                <a:hlinkClick r:id="rId3"/>
              </a:rPr>
              <a:t>wfb6@cdc.gov</a:t>
            </a:r>
            <a:endParaRPr lang="en-US" sz="1800" dirty="0"/>
          </a:p>
          <a:p>
            <a:pPr lvl="1"/>
            <a:r>
              <a:rPr lang="en-US" sz="1800" dirty="0"/>
              <a:t>Arun Srinivasan: </a:t>
            </a:r>
            <a:r>
              <a:rPr lang="en-US" sz="1800" dirty="0">
                <a:hlinkClick r:id="rId4"/>
              </a:rPr>
              <a:t>fos2@cdc.gov</a:t>
            </a:r>
            <a:endParaRPr lang="en-US" sz="1800" dirty="0"/>
          </a:p>
          <a:p>
            <a:pPr lvl="1"/>
            <a:r>
              <a:rPr lang="en-US" sz="1800" dirty="0"/>
              <a:t>Syed Sameemuddin: </a:t>
            </a:r>
            <a:r>
              <a:rPr lang="en-US" sz="1800" dirty="0">
                <a:hlinkClick r:id="rId5"/>
              </a:rPr>
              <a:t>puv5@cdc.gov</a:t>
            </a:r>
            <a:endParaRPr lang="en-US" sz="1800" dirty="0"/>
          </a:p>
          <a:p>
            <a:pPr lvl="1"/>
            <a:r>
              <a:rPr lang="en-US" sz="1800" dirty="0"/>
              <a:t>Abigail Vail: </a:t>
            </a:r>
            <a:r>
              <a:rPr lang="en-US" sz="1800" dirty="0">
                <a:hlinkClick r:id="rId6"/>
              </a:rPr>
              <a:t>bzv3@cdc.gov</a:t>
            </a:r>
            <a:endParaRPr lang="en-US" sz="1800" dirty="0"/>
          </a:p>
          <a:p>
            <a:pPr lvl="1"/>
            <a:r>
              <a:rPr lang="en-US" sz="1800" dirty="0"/>
              <a:t>Aaron Harris: </a:t>
            </a:r>
            <a:r>
              <a:rPr lang="en-US" sz="1800" dirty="0">
                <a:hlinkClick r:id="rId7"/>
              </a:rPr>
              <a:t>ieo9@cdc.gov</a:t>
            </a:r>
            <a:endParaRPr lang="en-US" sz="1800" dirty="0"/>
          </a:p>
          <a:p>
            <a:pPr lvl="1"/>
            <a:r>
              <a:rPr lang="en-US" sz="1800" dirty="0"/>
              <a:t>Brian Gugerty: </a:t>
            </a:r>
            <a:r>
              <a:rPr lang="en-US" sz="1800" dirty="0">
                <a:hlinkClick r:id="rId8"/>
              </a:rPr>
              <a:t>vaz6@cdc.gov</a:t>
            </a:r>
            <a:endParaRPr lang="en-US" sz="1800" dirty="0"/>
          </a:p>
          <a:p>
            <a:pPr lvl="1"/>
            <a:r>
              <a:rPr lang="en-US" sz="1800" dirty="0"/>
              <a:t>Cynthia Bush: </a:t>
            </a:r>
            <a:r>
              <a:rPr lang="en-US" sz="1800" dirty="0">
                <a:hlinkClick r:id="rId9"/>
              </a:rPr>
              <a:t>pdz1@cdc.gov</a:t>
            </a:r>
            <a:endParaRPr lang="en-US" sz="1800" dirty="0"/>
          </a:p>
          <a:p>
            <a:pPr lvl="1"/>
            <a:r>
              <a:rPr lang="en-US" sz="1800" dirty="0"/>
              <a:t>Laura Conn: </a:t>
            </a:r>
            <a:r>
              <a:rPr lang="en-US" sz="1800" dirty="0">
                <a:hlinkClick r:id="rId10"/>
              </a:rPr>
              <a:t>lbk1@cdc.gov</a:t>
            </a:r>
            <a:endParaRPr lang="en-US" sz="1800" dirty="0"/>
          </a:p>
          <a:p>
            <a:pPr marL="0" indent="0">
              <a:buNone/>
            </a:pPr>
            <a:r>
              <a:rPr lang="en-US" sz="1800" b="1" dirty="0"/>
              <a:t>TEP Co-Chairs</a:t>
            </a:r>
          </a:p>
          <a:p>
            <a:pPr lvl="1"/>
            <a:r>
              <a:rPr lang="en-US" sz="1800" dirty="0"/>
              <a:t>John Loonsk: </a:t>
            </a:r>
            <a:r>
              <a:rPr lang="en-US" sz="1800" dirty="0">
                <a:hlinkClick r:id="rId11"/>
              </a:rPr>
              <a:t>john.loonsk@jhu.edu</a:t>
            </a:r>
            <a:endParaRPr lang="en-US" sz="1800" dirty="0"/>
          </a:p>
          <a:p>
            <a:pPr lvl="1"/>
            <a:r>
              <a:rPr lang="en-US" sz="1800" dirty="0"/>
              <a:t>Bill Lober: </a:t>
            </a:r>
            <a:r>
              <a:rPr lang="en-US" sz="1800" dirty="0">
                <a:hlinkClick r:id="rId12"/>
              </a:rPr>
              <a:t>lober@uw.edu</a:t>
            </a:r>
            <a:endParaRPr lang="en-US" sz="1800" dirty="0"/>
          </a:p>
          <a:p>
            <a:endParaRPr lang="en-US" sz="1800" dirty="0"/>
          </a:p>
        </p:txBody>
      </p:sp>
      <p:sp>
        <p:nvSpPr>
          <p:cNvPr id="4" name="Content Placeholder 2">
            <a:extLst>
              <a:ext uri="{FF2B5EF4-FFF2-40B4-BE49-F238E27FC236}">
                <a16:creationId xmlns:a16="http://schemas.microsoft.com/office/drawing/2014/main" id="{E169ECA0-F2C7-46E4-81E1-1D6FC2AFB528}"/>
              </a:ext>
            </a:extLst>
          </p:cNvPr>
          <p:cNvSpPr txBox="1">
            <a:spLocks/>
          </p:cNvSpPr>
          <p:nvPr/>
        </p:nvSpPr>
        <p:spPr>
          <a:xfrm>
            <a:off x="163162" y="1219200"/>
            <a:ext cx="4617955" cy="4140561"/>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Use Case Development</a:t>
            </a:r>
          </a:p>
          <a:p>
            <a:pPr>
              <a:buClr>
                <a:schemeClr val="accent1">
                  <a:lumMod val="75000"/>
                </a:schemeClr>
              </a:buClr>
            </a:pPr>
            <a:r>
              <a:rPr lang="en-US" sz="1800" dirty="0">
                <a:latin typeface="Arial" panose="020B0604020202020204" pitchFamily="34" charset="0"/>
                <a:cs typeface="Arial" panose="020B0604020202020204" pitchFamily="34" charset="0"/>
              </a:rPr>
              <a:t>Becky Angeles: </a:t>
            </a:r>
            <a:r>
              <a:rPr lang="en-US" sz="1800" dirty="0">
                <a:solidFill>
                  <a:schemeClr val="accent1">
                    <a:lumMod val="75000"/>
                  </a:schemeClr>
                </a:solidFill>
                <a:latin typeface="Arial" panose="020B0604020202020204" pitchFamily="34" charset="0"/>
                <a:cs typeface="Arial" panose="020B0604020202020204" pitchFamily="34" charset="0"/>
                <a:hlinkClick r:id="rId13">
                  <a:extLst>
                    <a:ext uri="{A12FA001-AC4F-418D-AE19-62706E023703}">
                      <ahyp:hlinkClr xmlns:ahyp="http://schemas.microsoft.com/office/drawing/2018/hyperlinkcolor" val="tx"/>
                    </a:ext>
                  </a:extLst>
                </a:hlinkClick>
              </a:rPr>
              <a:t>becky.angeles@carradora.com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r>
              <a:rPr lang="en-US" sz="1800" dirty="0">
                <a:latin typeface="Arial" panose="020B0604020202020204" pitchFamily="34" charset="0"/>
                <a:cs typeface="Arial" panose="020B0604020202020204" pitchFamily="34" charset="0"/>
              </a:rPr>
              <a:t>Jamie Parker</a:t>
            </a:r>
            <a:r>
              <a:rPr lang="en-US" sz="1800" dirty="0">
                <a:solidFill>
                  <a:schemeClr val="accent1">
                    <a:lumMod val="75000"/>
                  </a:schemeClr>
                </a:solidFill>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t>jamie.parker@carradora.com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r>
              <a:rPr lang="en-US" sz="1800" dirty="0">
                <a:latin typeface="Arial" panose="020B0604020202020204" pitchFamily="34" charset="0"/>
                <a:cs typeface="Arial" panose="020B0604020202020204" pitchFamily="34" charset="0"/>
              </a:rPr>
              <a:t>Kishore </a:t>
            </a:r>
            <a:r>
              <a:rPr lang="en-US" sz="1800" dirty="0" err="1">
                <a:latin typeface="Arial" panose="020B0604020202020204" pitchFamily="34" charset="0"/>
                <a:cs typeface="Arial" panose="020B0604020202020204" pitchFamily="34" charset="0"/>
              </a:rPr>
              <a:t>Bashyam</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5">
                  <a:extLst>
                    <a:ext uri="{A12FA001-AC4F-418D-AE19-62706E023703}">
                      <ahyp:hlinkClr xmlns:ahyp="http://schemas.microsoft.com/office/drawing/2018/hyperlinkcolor" val="tx"/>
                    </a:ext>
                  </a:extLst>
                </a:hlinkClick>
              </a:rPr>
              <a:t>kishore.bashyam@drajer.com</a:t>
            </a:r>
            <a:endParaRPr lang="en-US" sz="1800" dirty="0">
              <a:solidFill>
                <a:schemeClr val="accent1">
                  <a:lumMod val="75000"/>
                </a:schemeClr>
              </a:solidFill>
              <a:latin typeface="Arial" panose="020B0604020202020204" pitchFamily="34" charset="0"/>
              <a:cs typeface="Arial" panose="020B0604020202020204" pitchFamily="34" charset="0"/>
            </a:endParaRPr>
          </a:p>
          <a:p>
            <a:pPr>
              <a:buClr>
                <a:schemeClr val="accent1">
                  <a:lumMod val="75000"/>
                </a:schemeClr>
              </a:buClr>
            </a:pPr>
            <a:r>
              <a:rPr lang="en-US" sz="1800" dirty="0">
                <a:latin typeface="Arial" panose="020B0604020202020204" pitchFamily="34" charset="0"/>
                <a:cs typeface="Arial" panose="020B0604020202020204" pitchFamily="34" charset="0"/>
              </a:rPr>
              <a:t>Mike Flanigan: </a:t>
            </a:r>
            <a:r>
              <a:rPr lang="en-US" sz="1800" dirty="0">
                <a:solidFill>
                  <a:schemeClr val="accent1">
                    <a:lumMod val="75000"/>
                  </a:schemeClr>
                </a:solidFill>
                <a:latin typeface="Arial" panose="020B0604020202020204" pitchFamily="34" charset="0"/>
                <a:cs typeface="Arial" panose="020B0604020202020204" pitchFamily="34" charset="0"/>
                <a:hlinkClick r:id="rId16">
                  <a:extLst>
                    <a:ext uri="{A12FA001-AC4F-418D-AE19-62706E023703}">
                      <ahyp:hlinkClr xmlns:ahyp="http://schemas.microsoft.com/office/drawing/2018/hyperlinkcolor" val="tx"/>
                    </a:ext>
                  </a:extLst>
                </a:hlinkClick>
              </a:rPr>
              <a:t>mike.flanigan@carradora.com</a:t>
            </a:r>
            <a:endParaRPr lang="en-US" sz="1800" dirty="0">
              <a:solidFill>
                <a:schemeClr val="accent1">
                  <a:lumMod val="75000"/>
                </a:schemeClr>
              </a:solidFill>
              <a:latin typeface="Arial" panose="020B0604020202020204" pitchFamily="34" charset="0"/>
              <a:cs typeface="Arial" panose="020B0604020202020204" pitchFamily="34" charset="0"/>
            </a:endParaRPr>
          </a:p>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Technical SME</a:t>
            </a:r>
          </a:p>
          <a:p>
            <a:pPr>
              <a:buClr>
                <a:schemeClr val="accent1">
                  <a:lumMod val="75000"/>
                </a:schemeClr>
              </a:buClr>
            </a:pPr>
            <a:r>
              <a:rPr lang="en-US" sz="1800" dirty="0">
                <a:latin typeface="Arial" panose="020B0604020202020204" pitchFamily="34" charset="0"/>
                <a:cs typeface="Arial" panose="020B0604020202020204" pitchFamily="34" charset="0"/>
              </a:rPr>
              <a:t>Brett </a:t>
            </a:r>
            <a:r>
              <a:rPr lang="en-US" sz="1800" dirty="0" err="1">
                <a:latin typeface="Arial" panose="020B0604020202020204" pitchFamily="34" charset="0"/>
                <a:cs typeface="Arial" panose="020B0604020202020204" pitchFamily="34" charset="0"/>
              </a:rPr>
              <a:t>Marquard</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7">
                  <a:extLst>
                    <a:ext uri="{A12FA001-AC4F-418D-AE19-62706E023703}">
                      <ahyp:hlinkClr xmlns:ahyp="http://schemas.microsoft.com/office/drawing/2018/hyperlinkcolor" val="tx"/>
                    </a:ext>
                  </a:extLst>
                </a:hlinkClick>
              </a:rPr>
              <a:t>brett@waveoneassociates.com</a:t>
            </a:r>
            <a:endParaRPr lang="en-US" sz="1800" dirty="0">
              <a:solidFill>
                <a:schemeClr val="accent1">
                  <a:lumMod val="75000"/>
                </a:schemeClr>
              </a:solidFill>
              <a:latin typeface="Arial" panose="020B0604020202020204" pitchFamily="34" charset="0"/>
              <a:cs typeface="Arial" panose="020B0604020202020204" pitchFamily="34" charset="0"/>
            </a:endParaRPr>
          </a:p>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Technical Lead</a:t>
            </a:r>
          </a:p>
          <a:p>
            <a:pPr>
              <a:buClr>
                <a:schemeClr val="accent1">
                  <a:lumMod val="75000"/>
                </a:schemeClr>
              </a:buClr>
            </a:pPr>
            <a:r>
              <a:rPr lang="en-US" sz="1800" dirty="0">
                <a:latin typeface="Arial" panose="020B0604020202020204" pitchFamily="34" charset="0"/>
                <a:cs typeface="Arial" panose="020B0604020202020204" pitchFamily="34" charset="0"/>
              </a:rPr>
              <a:t>Nagesh “Dragon” </a:t>
            </a:r>
            <a:r>
              <a:rPr lang="en-US" sz="1800" dirty="0" err="1">
                <a:latin typeface="Arial" panose="020B0604020202020204" pitchFamily="34" charset="0"/>
                <a:cs typeface="Arial" panose="020B0604020202020204" pitchFamily="34" charset="0"/>
              </a:rPr>
              <a:t>Bashyam</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8">
                  <a:extLst>
                    <a:ext uri="{A12FA001-AC4F-418D-AE19-62706E023703}">
                      <ahyp:hlinkClr xmlns:ahyp="http://schemas.microsoft.com/office/drawing/2018/hyperlinkcolor" val="tx"/>
                    </a:ext>
                  </a:extLst>
                </a:hlinkClick>
              </a:rPr>
              <a:t>nagesh.bashyam@drajer.com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endParaRPr lang="en-US" sz="1800" dirty="0"/>
          </a:p>
        </p:txBody>
      </p:sp>
    </p:spTree>
    <p:extLst>
      <p:ext uri="{BB962C8B-B14F-4D97-AF65-F5344CB8AC3E}">
        <p14:creationId xmlns:p14="http://schemas.microsoft.com/office/powerpoint/2010/main" val="37564912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1F26A-3EA9-4276-983E-AC73E6C184C6}"/>
              </a:ext>
            </a:extLst>
          </p:cNvPr>
          <p:cNvSpPr>
            <a:spLocks noGrp="1"/>
          </p:cNvSpPr>
          <p:nvPr>
            <p:ph type="title"/>
          </p:nvPr>
        </p:nvSpPr>
        <p:spPr/>
        <p:txBody>
          <a:bodyPr>
            <a:normAutofit fontScale="90000"/>
          </a:bodyPr>
          <a:lstStyle/>
          <a:p>
            <a:r>
              <a:rPr lang="en-US" dirty="0"/>
              <a:t>Resources/Useful Links</a:t>
            </a:r>
          </a:p>
        </p:txBody>
      </p:sp>
      <p:sp>
        <p:nvSpPr>
          <p:cNvPr id="3" name="Content Placeholder 2">
            <a:extLst>
              <a:ext uri="{FF2B5EF4-FFF2-40B4-BE49-F238E27FC236}">
                <a16:creationId xmlns:a16="http://schemas.microsoft.com/office/drawing/2014/main" id="{1A0FE15A-6AE5-4FEE-BF60-E035A899AD09}"/>
              </a:ext>
            </a:extLst>
          </p:cNvPr>
          <p:cNvSpPr>
            <a:spLocks noGrp="1"/>
          </p:cNvSpPr>
          <p:nvPr>
            <p:ph idx="1"/>
          </p:nvPr>
        </p:nvSpPr>
        <p:spPr>
          <a:xfrm>
            <a:off x="457200" y="1295400"/>
            <a:ext cx="8686800" cy="4389437"/>
          </a:xfrm>
        </p:spPr>
        <p:txBody>
          <a:bodyPr/>
          <a:lstStyle/>
          <a:p>
            <a:endParaRPr lang="en-US" sz="1800" dirty="0"/>
          </a:p>
        </p:txBody>
      </p:sp>
    </p:spTree>
    <p:extLst>
      <p:ext uri="{BB962C8B-B14F-4D97-AF65-F5344CB8AC3E}">
        <p14:creationId xmlns:p14="http://schemas.microsoft.com/office/powerpoint/2010/main" val="1544421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389D7-915F-4615-AE50-6104241FAFFB}"/>
              </a:ext>
            </a:extLst>
          </p:cNvPr>
          <p:cNvSpPr>
            <a:spLocks noGrp="1"/>
          </p:cNvSpPr>
          <p:nvPr>
            <p:ph type="title"/>
          </p:nvPr>
        </p:nvSpPr>
        <p:spPr/>
        <p:txBody>
          <a:bodyPr>
            <a:normAutofit fontScale="90000"/>
          </a:bodyPr>
          <a:lstStyle/>
          <a:p>
            <a:r>
              <a:rPr lang="en-US" dirty="0"/>
              <a:t>Use Case Workgroup Logistics</a:t>
            </a:r>
          </a:p>
        </p:txBody>
      </p:sp>
      <p:sp>
        <p:nvSpPr>
          <p:cNvPr id="3" name="Content Placeholder 2">
            <a:extLst>
              <a:ext uri="{FF2B5EF4-FFF2-40B4-BE49-F238E27FC236}">
                <a16:creationId xmlns:a16="http://schemas.microsoft.com/office/drawing/2014/main" id="{A962C1EE-6DF9-4575-B459-4DD79891A774}"/>
              </a:ext>
            </a:extLst>
          </p:cNvPr>
          <p:cNvSpPr>
            <a:spLocks noGrp="1"/>
          </p:cNvSpPr>
          <p:nvPr>
            <p:ph idx="1"/>
          </p:nvPr>
        </p:nvSpPr>
        <p:spPr/>
        <p:txBody>
          <a:bodyPr/>
          <a:lstStyle/>
          <a:p>
            <a:r>
              <a:rPr lang="en-US" dirty="0"/>
              <a:t>Use Cases can be found on our MedMorph Confluence site: </a:t>
            </a:r>
            <a:r>
              <a:rPr lang="en-US" dirty="0">
                <a:hlinkClick r:id="rId2"/>
              </a:rPr>
              <a:t>https://carradora.atlassian.net/wiki/spaces/MedMorph/pages/381780019/Use+Case+Work+Groups</a:t>
            </a:r>
            <a:endParaRPr lang="en-US" dirty="0"/>
          </a:p>
          <a:p>
            <a:r>
              <a:rPr lang="en-US" dirty="0"/>
              <a:t>Please provide feedback and comments directly on the Confluence page(s)</a:t>
            </a:r>
          </a:p>
          <a:p>
            <a:r>
              <a:rPr lang="en-US" dirty="0"/>
              <a:t>We will provide an agenda prior to each call so you can plan accordingly</a:t>
            </a:r>
          </a:p>
          <a:p>
            <a:pPr lvl="1"/>
            <a:r>
              <a:rPr lang="en-US" dirty="0"/>
              <a:t>We may focus on a particular use case or a common section for all use cases</a:t>
            </a:r>
          </a:p>
        </p:txBody>
      </p:sp>
    </p:spTree>
    <p:extLst>
      <p:ext uri="{BB962C8B-B14F-4D97-AF65-F5344CB8AC3E}">
        <p14:creationId xmlns:p14="http://schemas.microsoft.com/office/powerpoint/2010/main" val="3646881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389D7-915F-4615-AE50-6104241FAFFB}"/>
              </a:ext>
            </a:extLst>
          </p:cNvPr>
          <p:cNvSpPr>
            <a:spLocks noGrp="1"/>
          </p:cNvSpPr>
          <p:nvPr>
            <p:ph type="title"/>
          </p:nvPr>
        </p:nvSpPr>
        <p:spPr/>
        <p:txBody>
          <a:bodyPr>
            <a:normAutofit fontScale="90000"/>
          </a:bodyPr>
          <a:lstStyle/>
          <a:p>
            <a:r>
              <a:rPr lang="en-US" dirty="0"/>
              <a:t>Recap from Last Week 6/18/20</a:t>
            </a:r>
          </a:p>
        </p:txBody>
      </p:sp>
      <p:sp>
        <p:nvSpPr>
          <p:cNvPr id="3" name="Content Placeholder 2">
            <a:extLst>
              <a:ext uri="{FF2B5EF4-FFF2-40B4-BE49-F238E27FC236}">
                <a16:creationId xmlns:a16="http://schemas.microsoft.com/office/drawing/2014/main" id="{A962C1EE-6DF9-4575-B459-4DD79891A774}"/>
              </a:ext>
            </a:extLst>
          </p:cNvPr>
          <p:cNvSpPr>
            <a:spLocks noGrp="1"/>
          </p:cNvSpPr>
          <p:nvPr>
            <p:ph idx="1"/>
          </p:nvPr>
        </p:nvSpPr>
        <p:spPr/>
        <p:txBody>
          <a:bodyPr/>
          <a:lstStyle/>
          <a:p>
            <a:r>
              <a:rPr lang="en-US" dirty="0"/>
              <a:t>Discussed maternal / child record linkage</a:t>
            </a:r>
          </a:p>
          <a:p>
            <a:pPr lvl="1"/>
            <a:r>
              <a:rPr lang="en-US" dirty="0"/>
              <a:t>Determined that the linkage is out of scope for the use cases but will include the linkage on the MedMorph roadmap.</a:t>
            </a:r>
          </a:p>
          <a:p>
            <a:r>
              <a:rPr lang="en-US" dirty="0"/>
              <a:t>Discussed user story 1 - no updates were made</a:t>
            </a:r>
          </a:p>
        </p:txBody>
      </p:sp>
    </p:spTree>
    <p:extLst>
      <p:ext uri="{BB962C8B-B14F-4D97-AF65-F5344CB8AC3E}">
        <p14:creationId xmlns:p14="http://schemas.microsoft.com/office/powerpoint/2010/main" val="63002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18020735-DFC6-4083-948E-0814C213DB64}"/>
              </a:ext>
            </a:extLst>
          </p:cNvPr>
          <p:cNvSpPr>
            <a:spLocks noGrp="1"/>
          </p:cNvSpPr>
          <p:nvPr>
            <p:ph type="subTitle" idx="1"/>
          </p:nvPr>
        </p:nvSpPr>
        <p:spPr>
          <a:xfrm>
            <a:off x="1371600" y="2552700"/>
            <a:ext cx="6400800" cy="1752600"/>
          </a:xfrm>
        </p:spPr>
        <p:txBody>
          <a:bodyPr/>
          <a:lstStyle/>
          <a:p>
            <a:r>
              <a:rPr lang="en-US" dirty="0">
                <a:solidFill>
                  <a:schemeClr val="accent1"/>
                </a:solidFill>
              </a:rPr>
              <a:t>Working Session:</a:t>
            </a:r>
          </a:p>
          <a:p>
            <a:pPr algn="l"/>
            <a:r>
              <a:rPr lang="en-US" dirty="0">
                <a:solidFill>
                  <a:schemeClr val="accent1"/>
                </a:solidFill>
              </a:rPr>
              <a:t>Review Hep C User Stories and Diagrams</a:t>
            </a:r>
          </a:p>
        </p:txBody>
      </p:sp>
    </p:spTree>
    <p:extLst>
      <p:ext uri="{BB962C8B-B14F-4D97-AF65-F5344CB8AC3E}">
        <p14:creationId xmlns:p14="http://schemas.microsoft.com/office/powerpoint/2010/main" val="3713522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D46B3-1096-49B6-AB7E-4D7B317F51D7}"/>
              </a:ext>
            </a:extLst>
          </p:cNvPr>
          <p:cNvSpPr>
            <a:spLocks noGrp="1"/>
          </p:cNvSpPr>
          <p:nvPr>
            <p:ph type="title"/>
          </p:nvPr>
        </p:nvSpPr>
        <p:spPr/>
        <p:txBody>
          <a:bodyPr>
            <a:normAutofit fontScale="90000"/>
          </a:bodyPr>
          <a:lstStyle/>
          <a:p>
            <a:r>
              <a:rPr lang="en-US" dirty="0"/>
              <a:t>Hepatitis C – Abstract Models</a:t>
            </a:r>
          </a:p>
        </p:txBody>
      </p:sp>
      <p:sp>
        <p:nvSpPr>
          <p:cNvPr id="5" name="Rectangle 4">
            <a:extLst>
              <a:ext uri="{FF2B5EF4-FFF2-40B4-BE49-F238E27FC236}">
                <a16:creationId xmlns:a16="http://schemas.microsoft.com/office/drawing/2014/main" id="{3060BF0A-C971-4A07-9EF2-27F457DA4676}"/>
              </a:ext>
            </a:extLst>
          </p:cNvPr>
          <p:cNvSpPr/>
          <p:nvPr/>
        </p:nvSpPr>
        <p:spPr>
          <a:xfrm>
            <a:off x="838200" y="1355921"/>
            <a:ext cx="4724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Initial Diagnosis (</a:t>
            </a:r>
            <a:r>
              <a:rPr lang="en-US" dirty="0" err="1">
                <a:latin typeface="Arial" panose="020B0604020202020204" pitchFamily="34" charset="0"/>
                <a:cs typeface="Arial" panose="020B0604020202020204" pitchFamily="34" charset="0"/>
              </a:rPr>
              <a:t>eICR</a:t>
            </a:r>
            <a:r>
              <a:rPr lang="en-US" dirty="0">
                <a:latin typeface="Arial" panose="020B0604020202020204" pitchFamily="34" charset="0"/>
                <a:cs typeface="Arial" panose="020B0604020202020204" pitchFamily="34" charset="0"/>
              </a:rPr>
              <a:t>)</a:t>
            </a:r>
          </a:p>
        </p:txBody>
      </p:sp>
      <p:sp>
        <p:nvSpPr>
          <p:cNvPr id="7" name="Rectangle 6">
            <a:extLst>
              <a:ext uri="{FF2B5EF4-FFF2-40B4-BE49-F238E27FC236}">
                <a16:creationId xmlns:a16="http://schemas.microsoft.com/office/drawing/2014/main" id="{8BC3C82D-EAFC-4C2E-8EA8-F8BB20619C89}"/>
              </a:ext>
            </a:extLst>
          </p:cNvPr>
          <p:cNvSpPr/>
          <p:nvPr/>
        </p:nvSpPr>
        <p:spPr>
          <a:xfrm>
            <a:off x="3514756" y="4069360"/>
            <a:ext cx="4724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Reporting</a:t>
            </a:r>
            <a:r>
              <a:rPr lang="en-US" dirty="0"/>
              <a:t> </a:t>
            </a:r>
          </a:p>
        </p:txBody>
      </p:sp>
      <p:pic>
        <p:nvPicPr>
          <p:cNvPr id="10" name="Picture 9" descr="A screenshot of a cell phone&#10;&#10;Description automatically generated">
            <a:extLst>
              <a:ext uri="{FF2B5EF4-FFF2-40B4-BE49-F238E27FC236}">
                <a16:creationId xmlns:a16="http://schemas.microsoft.com/office/drawing/2014/main" id="{80DC6A8D-9A39-4FE0-9E52-075E54C293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6454" y="4518683"/>
            <a:ext cx="6121004" cy="2234942"/>
          </a:xfrm>
          <a:prstGeom prst="rect">
            <a:avLst/>
          </a:prstGeom>
        </p:spPr>
      </p:pic>
      <p:pic>
        <p:nvPicPr>
          <p:cNvPr id="12" name="Picture 11" descr="A picture containing screenshot&#10;&#10;Description automatically generated">
            <a:extLst>
              <a:ext uri="{FF2B5EF4-FFF2-40B4-BE49-F238E27FC236}">
                <a16:creationId xmlns:a16="http://schemas.microsoft.com/office/drawing/2014/main" id="{FFB85497-BED2-48EC-B7E3-21B55E361A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1766095"/>
            <a:ext cx="5904118" cy="2234942"/>
          </a:xfrm>
          <a:prstGeom prst="rect">
            <a:avLst/>
          </a:prstGeom>
        </p:spPr>
      </p:pic>
    </p:spTree>
    <p:extLst>
      <p:ext uri="{BB962C8B-B14F-4D97-AF65-F5344CB8AC3E}">
        <p14:creationId xmlns:p14="http://schemas.microsoft.com/office/powerpoint/2010/main" val="4108133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A3554-CD8F-4188-AB3F-FE89D53B64B0}"/>
              </a:ext>
            </a:extLst>
          </p:cNvPr>
          <p:cNvSpPr>
            <a:spLocks noGrp="1"/>
          </p:cNvSpPr>
          <p:nvPr>
            <p:ph type="title"/>
          </p:nvPr>
        </p:nvSpPr>
        <p:spPr>
          <a:xfrm>
            <a:off x="152400" y="228600"/>
            <a:ext cx="8534400" cy="761995"/>
          </a:xfrm>
        </p:spPr>
        <p:txBody>
          <a:bodyPr>
            <a:noAutofit/>
          </a:bodyPr>
          <a:lstStyle/>
          <a:p>
            <a:r>
              <a:rPr lang="en-US" sz="2900" dirty="0"/>
              <a:t>Hep C: User Story 1- Uncomplicated Adult Male - eICR</a:t>
            </a:r>
            <a:endParaRPr lang="en-US" sz="1800" dirty="0"/>
          </a:p>
        </p:txBody>
      </p:sp>
      <p:sp>
        <p:nvSpPr>
          <p:cNvPr id="3" name="Content Placeholder 2">
            <a:extLst>
              <a:ext uri="{FF2B5EF4-FFF2-40B4-BE49-F238E27FC236}">
                <a16:creationId xmlns:a16="http://schemas.microsoft.com/office/drawing/2014/main" id="{F1EBFB4C-69B7-4453-901F-7A96A7383258}"/>
              </a:ext>
            </a:extLst>
          </p:cNvPr>
          <p:cNvSpPr>
            <a:spLocks noGrp="1"/>
          </p:cNvSpPr>
          <p:nvPr>
            <p:ph idx="1"/>
          </p:nvPr>
        </p:nvSpPr>
        <p:spPr>
          <a:xfrm>
            <a:off x="76200" y="1143000"/>
            <a:ext cx="8991600" cy="5791200"/>
          </a:xfrm>
        </p:spPr>
        <p:txBody>
          <a:bodyPr/>
          <a:lstStyle/>
          <a:p>
            <a:pPr marL="0" indent="0">
              <a:buNone/>
            </a:pPr>
            <a:r>
              <a:rPr lang="en-US" sz="1800" b="1" u="sng" dirty="0"/>
              <a:t>HCV Testing and Diagnosis</a:t>
            </a:r>
            <a:r>
              <a:rPr lang="en-US" sz="1800" b="1" dirty="0"/>
              <a:t> </a:t>
            </a:r>
          </a:p>
          <a:p>
            <a:pPr>
              <a:spcBef>
                <a:spcPts val="0"/>
              </a:spcBef>
            </a:pPr>
            <a:r>
              <a:rPr lang="en-US" sz="1800" dirty="0"/>
              <a:t>The lab performs the recommended testing sequence. The anti-HCV test is reactive, so an FDA-approved NAT assay for HCV RNA is performed on the same specimen (reflex testing). The NAT assay is reactive, indicating that Patient X is currently infected with HCV. </a:t>
            </a:r>
          </a:p>
          <a:p>
            <a:pPr>
              <a:spcBef>
                <a:spcPts val="0"/>
              </a:spcBef>
            </a:pPr>
            <a:r>
              <a:rPr lang="en-US" sz="1800" dirty="0"/>
              <a:t>The lab sends results electronically to Dr. Y.  </a:t>
            </a:r>
            <a:r>
              <a:rPr lang="en-US" sz="1800" b="1" dirty="0"/>
              <a:t>Receipt of the HCV antibody and/or HCV RNA test result in the EHR automatically triggers an initial electronic case report (eICR) to public health and any clinical registry affiliated with Dr. Y’s practice</a:t>
            </a:r>
            <a:r>
              <a:rPr lang="en-US" sz="1800" dirty="0"/>
              <a:t>. </a:t>
            </a:r>
          </a:p>
          <a:p>
            <a:pPr marL="0" indent="0">
              <a:spcBef>
                <a:spcPts val="0"/>
              </a:spcBef>
              <a:spcAft>
                <a:spcPts val="0"/>
              </a:spcAft>
              <a:buNone/>
            </a:pPr>
            <a:endParaRPr lang="en-US" sz="1800" b="1" u="sng" dirty="0"/>
          </a:p>
          <a:p>
            <a:pPr marL="0" indent="0">
              <a:buNone/>
            </a:pPr>
            <a:r>
              <a:rPr lang="en-US" sz="1800" dirty="0"/>
              <a:t> </a:t>
            </a:r>
          </a:p>
          <a:p>
            <a:endParaRPr lang="en-US" sz="1800" dirty="0"/>
          </a:p>
        </p:txBody>
      </p:sp>
    </p:spTree>
    <p:extLst>
      <p:ext uri="{BB962C8B-B14F-4D97-AF65-F5344CB8AC3E}">
        <p14:creationId xmlns:p14="http://schemas.microsoft.com/office/powerpoint/2010/main" val="2372801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691A0-EC53-40E8-9102-184E41B2D421}"/>
              </a:ext>
            </a:extLst>
          </p:cNvPr>
          <p:cNvSpPr>
            <a:spLocks noGrp="1"/>
          </p:cNvSpPr>
          <p:nvPr>
            <p:ph type="title"/>
          </p:nvPr>
        </p:nvSpPr>
        <p:spPr>
          <a:xfrm>
            <a:off x="152400" y="228600"/>
            <a:ext cx="8991600" cy="838195"/>
          </a:xfrm>
        </p:spPr>
        <p:txBody>
          <a:bodyPr>
            <a:noAutofit/>
          </a:bodyPr>
          <a:lstStyle/>
          <a:p>
            <a:r>
              <a:rPr lang="en-US" sz="2900" dirty="0"/>
              <a:t>Hep C: User Story 2- Pregnant Woman and Exposed Infant - eICR</a:t>
            </a:r>
            <a:endParaRPr lang="en-US" sz="1800" dirty="0"/>
          </a:p>
        </p:txBody>
      </p:sp>
      <p:sp>
        <p:nvSpPr>
          <p:cNvPr id="3" name="Content Placeholder 2">
            <a:extLst>
              <a:ext uri="{FF2B5EF4-FFF2-40B4-BE49-F238E27FC236}">
                <a16:creationId xmlns:a16="http://schemas.microsoft.com/office/drawing/2014/main" id="{3A4C0610-880A-496D-9F43-8CC8353C9BF9}"/>
              </a:ext>
            </a:extLst>
          </p:cNvPr>
          <p:cNvSpPr>
            <a:spLocks noGrp="1"/>
          </p:cNvSpPr>
          <p:nvPr>
            <p:ph idx="1"/>
          </p:nvPr>
        </p:nvSpPr>
        <p:spPr>
          <a:xfrm>
            <a:off x="76200" y="1143000"/>
            <a:ext cx="8991600" cy="5486400"/>
          </a:xfrm>
          <a:solidFill>
            <a:schemeClr val="bg1"/>
          </a:solidFill>
        </p:spPr>
        <p:txBody>
          <a:bodyPr/>
          <a:lstStyle/>
          <a:p>
            <a:pPr marL="0" indent="0">
              <a:spcBef>
                <a:spcPts val="0"/>
              </a:spcBef>
              <a:buNone/>
            </a:pPr>
            <a:r>
              <a:rPr lang="en-US" sz="1600" b="1" u="sng" dirty="0"/>
              <a:t>Diagnostic Flow for Mom</a:t>
            </a:r>
            <a:endParaRPr lang="en-US" sz="1600" b="1" dirty="0"/>
          </a:p>
          <a:p>
            <a:pPr>
              <a:spcBef>
                <a:spcPts val="0"/>
              </a:spcBef>
            </a:pPr>
            <a:r>
              <a:rPr lang="en-US" sz="1600" dirty="0"/>
              <a:t>Patient A, a pregnant woman (hereafter, “Mom”), visits her OBGYN, Dr. A, for her initial prenatal care visit. Dr. A orders routine prenatal labs, including an FDA-approved hepatitis C antibody test.  An onsite lab tech draws a blood specimen from Mom via venipuncture and sends it to an offsite lab. </a:t>
            </a:r>
          </a:p>
          <a:p>
            <a:pPr>
              <a:spcBef>
                <a:spcPts val="0"/>
              </a:spcBef>
            </a:pPr>
            <a:r>
              <a:rPr lang="en-US" sz="1600" dirty="0"/>
              <a:t>The lab performs the recommended testing. The anti-HCV test is reactive, so an FDA-approved NAT assay for HCV RNA is performed on the same specimen (reflex testing). The NAT assay is reactive, indicating that Mom is currently infected with HCV. The lab sends results electronically to Dr. A. </a:t>
            </a:r>
            <a:r>
              <a:rPr lang="en-US" sz="1600" b="1" dirty="0"/>
              <a:t>Receipt of the HCV antibody and/or HCV RNA test result in the EHR automatically triggers an initial electronic case report to public health, as well as any clinical registry affiliated with Dr. A’s practice.</a:t>
            </a:r>
            <a:r>
              <a:rPr lang="en-US" sz="1600" dirty="0"/>
              <a:t>  </a:t>
            </a:r>
          </a:p>
          <a:p>
            <a:pPr lvl="1">
              <a:spcBef>
                <a:spcPts val="0"/>
              </a:spcBef>
            </a:pPr>
            <a:r>
              <a:rPr lang="en-US" sz="1100" i="1" dirty="0"/>
              <a:t>NOTE: the report triggered should include information indicative of current pregnancy. Ideally, this information would be communicated using emerging standards for representing pregnancy status. Alternatively, and/or additionally, other information in the EHR could be defined as being a reasonably reliable proxy indicator of potential pregnancy and so included in the report if present (e.g., calculated time since last menstrual period, recent prenatal panel test ordered).</a:t>
            </a:r>
            <a:r>
              <a:rPr lang="en-US" sz="1100" dirty="0"/>
              <a:t> </a:t>
            </a:r>
          </a:p>
          <a:p>
            <a:pPr marL="0" indent="0">
              <a:spcBef>
                <a:spcPts val="0"/>
              </a:spcBef>
              <a:buNone/>
            </a:pPr>
            <a:endParaRPr lang="en-US" sz="1600" b="1" u="sng" dirty="0"/>
          </a:p>
          <a:p>
            <a:pPr marL="0" indent="0">
              <a:spcBef>
                <a:spcPts val="0"/>
              </a:spcBef>
              <a:buNone/>
            </a:pPr>
            <a:r>
              <a:rPr lang="en-US" sz="1600" b="1" u="sng" dirty="0"/>
              <a:t>Testing, Diagnosis and Treatment Flow for Infant</a:t>
            </a:r>
          </a:p>
          <a:p>
            <a:r>
              <a:rPr lang="en-US" sz="1600" dirty="0"/>
              <a:t>During Baby’s follow-up well child check, Dr. P orders an FDA-approved Nucleic Acid Test (NAT) intended for detection of HCV RNA. An onsite lab tech draws a blood specimen from Baby and sends the specimen to an offsite lab.</a:t>
            </a:r>
          </a:p>
          <a:p>
            <a:r>
              <a:rPr lang="en-US" sz="1600" dirty="0"/>
              <a:t>The lab performs the recommended test, and the results are reactive. The lab sends results electronically to Dr. P. </a:t>
            </a:r>
            <a:r>
              <a:rPr lang="en-US" sz="1600" b="1" dirty="0"/>
              <a:t>Receipt of the HCV RNA test result in the EHR automatically triggers an electronic initial case report to public health</a:t>
            </a:r>
            <a:r>
              <a:rPr lang="en-US" sz="1600" dirty="0"/>
              <a:t>. </a:t>
            </a:r>
          </a:p>
          <a:p>
            <a:pPr>
              <a:spcBef>
                <a:spcPts val="0"/>
              </a:spcBef>
            </a:pPr>
            <a:endParaRPr lang="en-US" sz="1600" b="1" u="sng" dirty="0"/>
          </a:p>
          <a:p>
            <a:pPr marL="0" indent="0">
              <a:spcBef>
                <a:spcPts val="0"/>
              </a:spcBef>
              <a:buNone/>
            </a:pPr>
            <a:endParaRPr lang="en-US" sz="1600" b="1" u="sng" dirty="0"/>
          </a:p>
        </p:txBody>
      </p:sp>
    </p:spTree>
    <p:extLst>
      <p:ext uri="{BB962C8B-B14F-4D97-AF65-F5344CB8AC3E}">
        <p14:creationId xmlns:p14="http://schemas.microsoft.com/office/powerpoint/2010/main" val="158713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214BD-BA78-41B3-9CA5-CF100015C914}"/>
              </a:ext>
            </a:extLst>
          </p:cNvPr>
          <p:cNvSpPr>
            <a:spLocks noGrp="1"/>
          </p:cNvSpPr>
          <p:nvPr>
            <p:ph type="title"/>
          </p:nvPr>
        </p:nvSpPr>
        <p:spPr/>
        <p:txBody>
          <a:bodyPr>
            <a:normAutofit fontScale="90000"/>
          </a:bodyPr>
          <a:lstStyle/>
          <a:p>
            <a:r>
              <a:rPr lang="en-US" dirty="0"/>
              <a:t>Hep C: User Story 1 and 2 eICR Flow</a:t>
            </a:r>
          </a:p>
        </p:txBody>
      </p:sp>
      <p:graphicFrame>
        <p:nvGraphicFramePr>
          <p:cNvPr id="4" name="Table 3">
            <a:extLst>
              <a:ext uri="{FF2B5EF4-FFF2-40B4-BE49-F238E27FC236}">
                <a16:creationId xmlns:a16="http://schemas.microsoft.com/office/drawing/2014/main" id="{8C1A47C1-0FBB-4A7D-B956-E0D0E250698E}"/>
              </a:ext>
            </a:extLst>
          </p:cNvPr>
          <p:cNvGraphicFramePr>
            <a:graphicFrameLocks noGrp="1"/>
          </p:cNvGraphicFramePr>
          <p:nvPr>
            <p:extLst>
              <p:ext uri="{D42A27DB-BD31-4B8C-83A1-F6EECF244321}">
                <p14:modId xmlns:p14="http://schemas.microsoft.com/office/powerpoint/2010/main" val="1534338991"/>
              </p:ext>
            </p:extLst>
          </p:nvPr>
        </p:nvGraphicFramePr>
        <p:xfrm>
          <a:off x="76200" y="1143000"/>
          <a:ext cx="8915400" cy="5564143"/>
        </p:xfrm>
        <a:graphic>
          <a:graphicData uri="http://schemas.openxmlformats.org/drawingml/2006/table">
            <a:tbl>
              <a:tblPr firstRow="1" firstCol="1" bandRow="1">
                <a:tableStyleId>{5C22544A-7EE6-4342-B048-85BDC9FD1C3A}</a:tableStyleId>
              </a:tblPr>
              <a:tblGrid>
                <a:gridCol w="457200">
                  <a:extLst>
                    <a:ext uri="{9D8B030D-6E8A-4147-A177-3AD203B41FA5}">
                      <a16:colId xmlns:a16="http://schemas.microsoft.com/office/drawing/2014/main" val="4134635583"/>
                    </a:ext>
                  </a:extLst>
                </a:gridCol>
                <a:gridCol w="1600200">
                  <a:extLst>
                    <a:ext uri="{9D8B030D-6E8A-4147-A177-3AD203B41FA5}">
                      <a16:colId xmlns:a16="http://schemas.microsoft.com/office/drawing/2014/main" val="3569065878"/>
                    </a:ext>
                  </a:extLst>
                </a:gridCol>
                <a:gridCol w="1371600">
                  <a:extLst>
                    <a:ext uri="{9D8B030D-6E8A-4147-A177-3AD203B41FA5}">
                      <a16:colId xmlns:a16="http://schemas.microsoft.com/office/drawing/2014/main" val="2999652964"/>
                    </a:ext>
                  </a:extLst>
                </a:gridCol>
                <a:gridCol w="2590800">
                  <a:extLst>
                    <a:ext uri="{9D8B030D-6E8A-4147-A177-3AD203B41FA5}">
                      <a16:colId xmlns:a16="http://schemas.microsoft.com/office/drawing/2014/main" val="1044615138"/>
                    </a:ext>
                  </a:extLst>
                </a:gridCol>
                <a:gridCol w="1600200">
                  <a:extLst>
                    <a:ext uri="{9D8B030D-6E8A-4147-A177-3AD203B41FA5}">
                      <a16:colId xmlns:a16="http://schemas.microsoft.com/office/drawing/2014/main" val="3010611721"/>
                    </a:ext>
                  </a:extLst>
                </a:gridCol>
                <a:gridCol w="1295400">
                  <a:extLst>
                    <a:ext uri="{9D8B030D-6E8A-4147-A177-3AD203B41FA5}">
                      <a16:colId xmlns:a16="http://schemas.microsoft.com/office/drawing/2014/main" val="3294807910"/>
                    </a:ext>
                  </a:extLst>
                </a:gridCol>
              </a:tblGrid>
              <a:tr h="235403">
                <a:tc>
                  <a:txBody>
                    <a:bodyPr/>
                    <a:lstStyle/>
                    <a:p>
                      <a:pPr marL="0" marR="0">
                        <a:spcBef>
                          <a:spcPts val="0"/>
                        </a:spcBef>
                        <a:spcAft>
                          <a:spcPts val="0"/>
                        </a:spcAft>
                      </a:pPr>
                      <a:r>
                        <a:rPr lang="en-US" sz="1300" dirty="0">
                          <a:effectLst/>
                          <a:latin typeface="+mj-lt"/>
                          <a:cs typeface="Arial" panose="020B0604020202020204" pitchFamily="34" charset="0"/>
                        </a:rPr>
                        <a:t>Step </a:t>
                      </a:r>
                      <a:endParaRPr lang="en-US" sz="1300" dirty="0">
                        <a:effectLst/>
                        <a:latin typeface="+mj-lt"/>
                        <a:ea typeface="Times New Roman" panose="02020603050405020304" pitchFamily="18" charset="0"/>
                        <a:cs typeface="Arial" panose="020B0604020202020204" pitchFamily="34" charset="0"/>
                      </a:endParaRPr>
                    </a:p>
                  </a:txBody>
                  <a:tcPr marL="41937" marR="41937" marT="0" marB="0"/>
                </a:tc>
                <a:tc>
                  <a:txBody>
                    <a:bodyPr/>
                    <a:lstStyle/>
                    <a:p>
                      <a:pPr marL="0" marR="0">
                        <a:spcBef>
                          <a:spcPts val="0"/>
                        </a:spcBef>
                        <a:spcAft>
                          <a:spcPts val="0"/>
                        </a:spcAft>
                      </a:pPr>
                      <a:r>
                        <a:rPr lang="en-US" sz="1300" dirty="0">
                          <a:effectLst/>
                          <a:latin typeface="+mj-lt"/>
                          <a:cs typeface="Arial" panose="020B0604020202020204" pitchFamily="34" charset="0"/>
                        </a:rPr>
                        <a:t>Actor</a:t>
                      </a:r>
                      <a:endParaRPr lang="en-US" sz="1300" dirty="0">
                        <a:effectLst/>
                        <a:latin typeface="+mj-lt"/>
                        <a:ea typeface="Times New Roman" panose="02020603050405020304" pitchFamily="18" charset="0"/>
                        <a:cs typeface="Arial" panose="020B0604020202020204" pitchFamily="34" charset="0"/>
                      </a:endParaRPr>
                    </a:p>
                  </a:txBody>
                  <a:tcPr marL="41937" marR="41937" marT="0" marB="0"/>
                </a:tc>
                <a:tc>
                  <a:txBody>
                    <a:bodyPr/>
                    <a:lstStyle/>
                    <a:p>
                      <a:pPr marL="0" marR="0">
                        <a:spcBef>
                          <a:spcPts val="0"/>
                        </a:spcBef>
                        <a:spcAft>
                          <a:spcPts val="0"/>
                        </a:spcAft>
                      </a:pPr>
                      <a:r>
                        <a:rPr lang="en-US" sz="1300">
                          <a:effectLst/>
                          <a:latin typeface="+mj-lt"/>
                          <a:cs typeface="Arial" panose="020B0604020202020204" pitchFamily="34" charset="0"/>
                        </a:rPr>
                        <a:t>Role</a:t>
                      </a:r>
                      <a:endParaRPr lang="en-US" sz="1300">
                        <a:effectLst/>
                        <a:latin typeface="+mj-lt"/>
                        <a:ea typeface="Times New Roman" panose="02020603050405020304" pitchFamily="18" charset="0"/>
                        <a:cs typeface="Arial" panose="020B0604020202020204" pitchFamily="34" charset="0"/>
                      </a:endParaRPr>
                    </a:p>
                  </a:txBody>
                  <a:tcPr marL="41937" marR="41937" marT="0" marB="0"/>
                </a:tc>
                <a:tc>
                  <a:txBody>
                    <a:bodyPr/>
                    <a:lstStyle/>
                    <a:p>
                      <a:pPr marL="0" marR="0">
                        <a:spcBef>
                          <a:spcPts val="0"/>
                        </a:spcBef>
                        <a:spcAft>
                          <a:spcPts val="0"/>
                        </a:spcAft>
                      </a:pPr>
                      <a:r>
                        <a:rPr lang="en-US" sz="1300">
                          <a:effectLst/>
                          <a:latin typeface="+mj-lt"/>
                          <a:cs typeface="Arial" panose="020B0604020202020204" pitchFamily="34" charset="0"/>
                        </a:rPr>
                        <a:t>Activity</a:t>
                      </a:r>
                      <a:endParaRPr lang="en-US" sz="1300">
                        <a:effectLst/>
                        <a:latin typeface="+mj-lt"/>
                        <a:ea typeface="Times New Roman" panose="02020603050405020304" pitchFamily="18" charset="0"/>
                        <a:cs typeface="Arial" panose="020B0604020202020204" pitchFamily="34" charset="0"/>
                      </a:endParaRPr>
                    </a:p>
                  </a:txBody>
                  <a:tcPr marL="41937" marR="41937" marT="0" marB="0"/>
                </a:tc>
                <a:tc>
                  <a:txBody>
                    <a:bodyPr/>
                    <a:lstStyle/>
                    <a:p>
                      <a:pPr marL="0" marR="0">
                        <a:spcBef>
                          <a:spcPts val="0"/>
                        </a:spcBef>
                        <a:spcAft>
                          <a:spcPts val="0"/>
                        </a:spcAft>
                      </a:pPr>
                      <a:r>
                        <a:rPr lang="en-US" sz="1300">
                          <a:effectLst/>
                          <a:latin typeface="+mj-lt"/>
                          <a:cs typeface="Arial" panose="020B0604020202020204" pitchFamily="34" charset="0"/>
                        </a:rPr>
                        <a:t>Input(s)</a:t>
                      </a:r>
                      <a:endParaRPr lang="en-US" sz="1300">
                        <a:effectLst/>
                        <a:latin typeface="+mj-lt"/>
                        <a:ea typeface="Times New Roman" panose="02020603050405020304" pitchFamily="18" charset="0"/>
                        <a:cs typeface="Arial" panose="020B0604020202020204" pitchFamily="34" charset="0"/>
                      </a:endParaRPr>
                    </a:p>
                  </a:txBody>
                  <a:tcPr marL="41937" marR="41937" marT="0" marB="0"/>
                </a:tc>
                <a:tc>
                  <a:txBody>
                    <a:bodyPr/>
                    <a:lstStyle/>
                    <a:p>
                      <a:pPr marL="0" marR="0">
                        <a:spcBef>
                          <a:spcPts val="0"/>
                        </a:spcBef>
                        <a:spcAft>
                          <a:spcPts val="0"/>
                        </a:spcAft>
                      </a:pPr>
                      <a:r>
                        <a:rPr lang="en-US" sz="1300">
                          <a:effectLst/>
                          <a:latin typeface="+mj-lt"/>
                          <a:cs typeface="Arial" panose="020B0604020202020204" pitchFamily="34" charset="0"/>
                        </a:rPr>
                        <a:t>Output(s)</a:t>
                      </a:r>
                      <a:endParaRPr lang="en-US" sz="1300">
                        <a:effectLst/>
                        <a:latin typeface="+mj-lt"/>
                        <a:ea typeface="Times New Roman" panose="02020603050405020304" pitchFamily="18" charset="0"/>
                        <a:cs typeface="Arial" panose="020B0604020202020204" pitchFamily="34" charset="0"/>
                      </a:endParaRPr>
                    </a:p>
                  </a:txBody>
                  <a:tcPr marL="41937" marR="41937" marT="0" marB="0"/>
                </a:tc>
                <a:extLst>
                  <a:ext uri="{0D108BD9-81ED-4DB2-BD59-A6C34878D82A}">
                    <a16:rowId xmlns:a16="http://schemas.microsoft.com/office/drawing/2014/main" val="1543180462"/>
                  </a:ext>
                </a:extLst>
              </a:tr>
              <a:tr h="438267">
                <a:tc>
                  <a:txBody>
                    <a:bodyPr/>
                    <a:lstStyle/>
                    <a:p>
                      <a:pPr marL="0" marR="0">
                        <a:spcBef>
                          <a:spcPts val="0"/>
                        </a:spcBef>
                        <a:spcAft>
                          <a:spcPts val="0"/>
                        </a:spcAft>
                      </a:pPr>
                      <a:r>
                        <a:rPr lang="en-US" sz="1300">
                          <a:effectLst/>
                          <a:latin typeface="+mj-lt"/>
                          <a:cs typeface="Arial" panose="020B0604020202020204" pitchFamily="34" charset="0"/>
                        </a:rPr>
                        <a:t>1</a:t>
                      </a:r>
                      <a:endParaRPr lang="en-US" sz="1300">
                        <a:effectLst/>
                        <a:latin typeface="+mj-lt"/>
                        <a:ea typeface="Times New Roman" panose="02020603050405020304" pitchFamily="18" charset="0"/>
                        <a:cs typeface="Arial" panose="020B0604020202020204" pitchFamily="34" charset="0"/>
                      </a:endParaRPr>
                    </a:p>
                  </a:txBody>
                  <a:tcPr marL="41937" marR="41937" marT="0" marB="0"/>
                </a:tc>
                <a:tc>
                  <a:txBody>
                    <a:bodyPr/>
                    <a:lstStyle/>
                    <a:p>
                      <a:pPr marL="0" marR="0">
                        <a:spcBef>
                          <a:spcPts val="0"/>
                        </a:spcBef>
                        <a:spcAft>
                          <a:spcPts val="0"/>
                        </a:spcAft>
                      </a:pPr>
                      <a:r>
                        <a:rPr lang="en-US" sz="1300" kern="1200" dirty="0">
                          <a:effectLst/>
                          <a:latin typeface="Calibri" panose="020F0502020204030204" pitchFamily="34" charset="0"/>
                          <a:cs typeface="Calibri" panose="020F0502020204030204" pitchFamily="34" charset="0"/>
                        </a:rPr>
                        <a:t>EHR System</a:t>
                      </a:r>
                      <a:endParaRPr lang="en-US" sz="1300" dirty="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dirty="0">
                          <a:effectLst/>
                          <a:latin typeface="Calibri" panose="020F0502020204030204" pitchFamily="34" charset="0"/>
                          <a:cs typeface="Calibri" panose="020F0502020204030204" pitchFamily="34" charset="0"/>
                        </a:rPr>
                        <a:t>Notifier</a:t>
                      </a:r>
                      <a:endParaRPr lang="en-US" sz="1300" dirty="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dirty="0">
                          <a:effectLst/>
                          <a:latin typeface="Calibri" panose="020F0502020204030204" pitchFamily="34" charset="0"/>
                          <a:cs typeface="Calibri" panose="020F0502020204030204" pitchFamily="34" charset="0"/>
                        </a:rPr>
                        <a:t>Notify the Backend Services App that there has been activity in topics the app subscribes to</a:t>
                      </a:r>
                      <a:endParaRPr lang="en-US" sz="1300" dirty="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dirty="0">
                          <a:effectLst/>
                          <a:latin typeface="Calibri" panose="020F0502020204030204" pitchFamily="34" charset="0"/>
                          <a:cs typeface="Calibri" panose="020F0502020204030204" pitchFamily="34" charset="0"/>
                        </a:rPr>
                        <a:t>Trigger codes </a:t>
                      </a:r>
                      <a:endParaRPr lang="en-US" sz="1300" dirty="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dirty="0">
                          <a:effectLst/>
                          <a:latin typeface="Calibri" panose="020F0502020204030204" pitchFamily="34" charset="0"/>
                          <a:cs typeface="Calibri" panose="020F0502020204030204" pitchFamily="34" charset="0"/>
                        </a:rPr>
                        <a:t>Notification message</a:t>
                      </a:r>
                      <a:endParaRPr lang="en-US" sz="1300" dirty="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extLst>
                  <a:ext uri="{0D108BD9-81ED-4DB2-BD59-A6C34878D82A}">
                    <a16:rowId xmlns:a16="http://schemas.microsoft.com/office/drawing/2014/main" val="2076990298"/>
                  </a:ext>
                </a:extLst>
              </a:tr>
              <a:tr h="517887">
                <a:tc>
                  <a:txBody>
                    <a:bodyPr/>
                    <a:lstStyle/>
                    <a:p>
                      <a:pPr marL="0" marR="0">
                        <a:spcBef>
                          <a:spcPts val="0"/>
                        </a:spcBef>
                        <a:spcAft>
                          <a:spcPts val="0"/>
                        </a:spcAft>
                      </a:pPr>
                      <a:r>
                        <a:rPr lang="en-US" sz="1300">
                          <a:effectLst/>
                          <a:latin typeface="+mj-lt"/>
                          <a:cs typeface="Arial" panose="020B0604020202020204" pitchFamily="34" charset="0"/>
                        </a:rPr>
                        <a:t>2</a:t>
                      </a:r>
                      <a:endParaRPr lang="en-US" sz="1300">
                        <a:effectLst/>
                        <a:latin typeface="+mj-lt"/>
                        <a:ea typeface="Times New Roman" panose="02020603050405020304" pitchFamily="18" charset="0"/>
                        <a:cs typeface="Arial" panose="020B0604020202020204" pitchFamily="34" charset="0"/>
                      </a:endParaRPr>
                    </a:p>
                  </a:txBody>
                  <a:tcPr marL="41937" marR="41937" marT="0" marB="0"/>
                </a:tc>
                <a:tc>
                  <a:txBody>
                    <a:bodyPr/>
                    <a:lstStyle/>
                    <a:p>
                      <a:pPr marL="0" marR="0">
                        <a:spcBef>
                          <a:spcPts val="0"/>
                        </a:spcBef>
                        <a:spcAft>
                          <a:spcPts val="0"/>
                        </a:spcAft>
                      </a:pPr>
                      <a:r>
                        <a:rPr lang="en-US" sz="1300" kern="1200">
                          <a:effectLst/>
                          <a:latin typeface="Calibri" panose="020F0502020204030204" pitchFamily="34" charset="0"/>
                          <a:cs typeface="Calibri" panose="020F0502020204030204" pitchFamily="34" charset="0"/>
                        </a:rPr>
                        <a:t>Backend Services App</a:t>
                      </a:r>
                      <a:endParaRPr lang="en-US" sz="130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dirty="0">
                          <a:effectLst/>
                          <a:latin typeface="Calibri" panose="020F0502020204030204" pitchFamily="34" charset="0"/>
                          <a:cs typeface="Calibri" panose="020F0502020204030204" pitchFamily="34" charset="0"/>
                        </a:rPr>
                        <a:t>Evaluator</a:t>
                      </a:r>
                      <a:endParaRPr lang="en-US" sz="1300" dirty="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dirty="0">
                          <a:effectLst/>
                          <a:latin typeface="Calibri" panose="020F0502020204030204" pitchFamily="34" charset="0"/>
                          <a:cs typeface="Calibri" panose="020F0502020204030204" pitchFamily="34" charset="0"/>
                        </a:rPr>
                        <a:t>Evaluates criteria (and timing if needed to wait on lab results)</a:t>
                      </a:r>
                      <a:endParaRPr lang="en-US" sz="1300" dirty="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a:effectLst/>
                          <a:latin typeface="Calibri" panose="020F0502020204030204" pitchFamily="34" charset="0"/>
                          <a:cs typeface="Calibri" panose="020F0502020204030204" pitchFamily="34" charset="0"/>
                        </a:rPr>
                        <a:t>Notification message, criteria, rules</a:t>
                      </a:r>
                      <a:endParaRPr lang="en-US" sz="130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a:effectLst/>
                          <a:latin typeface="Calibri" panose="020F0502020204030204" pitchFamily="34" charset="0"/>
                          <a:cs typeface="Calibri" panose="020F0502020204030204" pitchFamily="34" charset="0"/>
                        </a:rPr>
                        <a:t>Yes/No query decision</a:t>
                      </a:r>
                      <a:endParaRPr lang="en-US" sz="130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extLst>
                  <a:ext uri="{0D108BD9-81ED-4DB2-BD59-A6C34878D82A}">
                    <a16:rowId xmlns:a16="http://schemas.microsoft.com/office/drawing/2014/main" val="526589195"/>
                  </a:ext>
                </a:extLst>
              </a:tr>
              <a:tr h="269468">
                <a:tc>
                  <a:txBody>
                    <a:bodyPr/>
                    <a:lstStyle/>
                    <a:p>
                      <a:pPr marL="0" marR="0">
                        <a:spcBef>
                          <a:spcPts val="0"/>
                        </a:spcBef>
                        <a:spcAft>
                          <a:spcPts val="0"/>
                        </a:spcAft>
                      </a:pPr>
                      <a:r>
                        <a:rPr lang="en-US" sz="1300">
                          <a:effectLst/>
                          <a:latin typeface="+mj-lt"/>
                          <a:cs typeface="Arial" panose="020B0604020202020204" pitchFamily="34" charset="0"/>
                        </a:rPr>
                        <a:t>3</a:t>
                      </a:r>
                      <a:endParaRPr lang="en-US" sz="1300">
                        <a:effectLst/>
                        <a:latin typeface="+mj-lt"/>
                        <a:ea typeface="Times New Roman" panose="02020603050405020304" pitchFamily="18" charset="0"/>
                        <a:cs typeface="Arial" panose="020B0604020202020204" pitchFamily="34" charset="0"/>
                      </a:endParaRPr>
                    </a:p>
                  </a:txBody>
                  <a:tcPr marL="41937" marR="41937" marT="0" marB="0"/>
                </a:tc>
                <a:tc>
                  <a:txBody>
                    <a:bodyPr/>
                    <a:lstStyle/>
                    <a:p>
                      <a:pPr marL="0" marR="0">
                        <a:spcBef>
                          <a:spcPts val="0"/>
                        </a:spcBef>
                        <a:spcAft>
                          <a:spcPts val="0"/>
                        </a:spcAft>
                      </a:pPr>
                      <a:r>
                        <a:rPr lang="en-US" sz="1300" kern="1200">
                          <a:effectLst/>
                          <a:latin typeface="Calibri" panose="020F0502020204030204" pitchFamily="34" charset="0"/>
                          <a:cs typeface="Calibri" panose="020F0502020204030204" pitchFamily="34" charset="0"/>
                        </a:rPr>
                        <a:t>Backend Services App</a:t>
                      </a:r>
                      <a:endParaRPr lang="en-US" sz="130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a:effectLst/>
                          <a:latin typeface="Calibri" panose="020F0502020204030204" pitchFamily="34" charset="0"/>
                          <a:cs typeface="Calibri" panose="020F0502020204030204" pitchFamily="34" charset="0"/>
                        </a:rPr>
                        <a:t>Data Extractor</a:t>
                      </a:r>
                      <a:endParaRPr lang="en-US" sz="130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dirty="0">
                          <a:effectLst/>
                          <a:latin typeface="Calibri" panose="020F0502020204030204" pitchFamily="34" charset="0"/>
                          <a:cs typeface="Calibri" panose="020F0502020204030204" pitchFamily="34" charset="0"/>
                        </a:rPr>
                        <a:t>Query the EHR for case data</a:t>
                      </a:r>
                      <a:endParaRPr lang="en-US" sz="1300" dirty="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a:effectLst/>
                          <a:latin typeface="Calibri" panose="020F0502020204030204" pitchFamily="34" charset="0"/>
                          <a:cs typeface="Calibri" panose="020F0502020204030204" pitchFamily="34" charset="0"/>
                        </a:rPr>
                        <a:t>Query decision</a:t>
                      </a:r>
                      <a:endParaRPr lang="en-US" sz="130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a:effectLst/>
                          <a:latin typeface="Calibri" panose="020F0502020204030204" pitchFamily="34" charset="0"/>
                          <a:cs typeface="Calibri" panose="020F0502020204030204" pitchFamily="34" charset="0"/>
                        </a:rPr>
                        <a:t>FHIR queries</a:t>
                      </a:r>
                      <a:endParaRPr lang="en-US" sz="130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extLst>
                  <a:ext uri="{0D108BD9-81ED-4DB2-BD59-A6C34878D82A}">
                    <a16:rowId xmlns:a16="http://schemas.microsoft.com/office/drawing/2014/main" val="3857461581"/>
                  </a:ext>
                </a:extLst>
              </a:tr>
              <a:tr h="269468">
                <a:tc>
                  <a:txBody>
                    <a:bodyPr/>
                    <a:lstStyle/>
                    <a:p>
                      <a:pPr marL="0" marR="0">
                        <a:spcBef>
                          <a:spcPts val="0"/>
                        </a:spcBef>
                        <a:spcAft>
                          <a:spcPts val="0"/>
                        </a:spcAft>
                      </a:pPr>
                      <a:r>
                        <a:rPr lang="en-US" sz="1300">
                          <a:effectLst/>
                          <a:latin typeface="+mj-lt"/>
                          <a:cs typeface="Arial" panose="020B0604020202020204" pitchFamily="34" charset="0"/>
                        </a:rPr>
                        <a:t>4</a:t>
                      </a:r>
                      <a:endParaRPr lang="en-US" sz="1300">
                        <a:effectLst/>
                        <a:latin typeface="+mj-lt"/>
                        <a:ea typeface="Times New Roman" panose="02020603050405020304" pitchFamily="18" charset="0"/>
                        <a:cs typeface="Arial" panose="020B0604020202020204" pitchFamily="34" charset="0"/>
                      </a:endParaRPr>
                    </a:p>
                  </a:txBody>
                  <a:tcPr marL="41937" marR="41937" marT="0" marB="0"/>
                </a:tc>
                <a:tc>
                  <a:txBody>
                    <a:bodyPr/>
                    <a:lstStyle/>
                    <a:p>
                      <a:pPr marL="0" marR="0">
                        <a:spcBef>
                          <a:spcPts val="0"/>
                        </a:spcBef>
                        <a:spcAft>
                          <a:spcPts val="0"/>
                        </a:spcAft>
                      </a:pPr>
                      <a:r>
                        <a:rPr lang="en-US" sz="1300" kern="1200">
                          <a:effectLst/>
                          <a:latin typeface="Calibri" panose="020F0502020204030204" pitchFamily="34" charset="0"/>
                          <a:cs typeface="Calibri" panose="020F0502020204030204" pitchFamily="34" charset="0"/>
                        </a:rPr>
                        <a:t>EHR System</a:t>
                      </a:r>
                      <a:endParaRPr lang="en-US" sz="130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a:effectLst/>
                          <a:latin typeface="Calibri" panose="020F0502020204030204" pitchFamily="34" charset="0"/>
                          <a:cs typeface="Calibri" panose="020F0502020204030204" pitchFamily="34" charset="0"/>
                        </a:rPr>
                        <a:t>Query Responder</a:t>
                      </a:r>
                      <a:endParaRPr lang="en-US" sz="130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dirty="0">
                          <a:effectLst/>
                          <a:latin typeface="Calibri" panose="020F0502020204030204" pitchFamily="34" charset="0"/>
                          <a:cs typeface="Calibri" panose="020F0502020204030204" pitchFamily="34" charset="0"/>
                        </a:rPr>
                        <a:t>Return case data</a:t>
                      </a:r>
                      <a:endParaRPr lang="en-US" sz="1300" dirty="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dirty="0">
                          <a:effectLst/>
                          <a:latin typeface="Calibri" panose="020F0502020204030204" pitchFamily="34" charset="0"/>
                          <a:cs typeface="Calibri" panose="020F0502020204030204" pitchFamily="34" charset="0"/>
                        </a:rPr>
                        <a:t>FHIR queries</a:t>
                      </a:r>
                      <a:endParaRPr lang="en-US" sz="1300" dirty="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a:effectLst/>
                          <a:latin typeface="Calibri" panose="020F0502020204030204" pitchFamily="34" charset="0"/>
                          <a:cs typeface="Calibri" panose="020F0502020204030204" pitchFamily="34" charset="0"/>
                        </a:rPr>
                        <a:t>FHIR resources</a:t>
                      </a:r>
                      <a:endParaRPr lang="en-US" sz="130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extLst>
                  <a:ext uri="{0D108BD9-81ED-4DB2-BD59-A6C34878D82A}">
                    <a16:rowId xmlns:a16="http://schemas.microsoft.com/office/drawing/2014/main" val="2926705027"/>
                  </a:ext>
                </a:extLst>
              </a:tr>
              <a:tr h="388415">
                <a:tc>
                  <a:txBody>
                    <a:bodyPr/>
                    <a:lstStyle/>
                    <a:p>
                      <a:pPr marL="0" marR="0">
                        <a:spcBef>
                          <a:spcPts val="0"/>
                        </a:spcBef>
                        <a:spcAft>
                          <a:spcPts val="0"/>
                        </a:spcAft>
                      </a:pPr>
                      <a:r>
                        <a:rPr lang="en-US" sz="1300">
                          <a:effectLst/>
                          <a:latin typeface="+mj-lt"/>
                          <a:cs typeface="Arial" panose="020B0604020202020204" pitchFamily="34" charset="0"/>
                        </a:rPr>
                        <a:t>5</a:t>
                      </a:r>
                      <a:endParaRPr lang="en-US" sz="1300">
                        <a:effectLst/>
                        <a:latin typeface="+mj-lt"/>
                        <a:ea typeface="Times New Roman" panose="02020603050405020304" pitchFamily="18" charset="0"/>
                        <a:cs typeface="Arial" panose="020B0604020202020204" pitchFamily="34" charset="0"/>
                      </a:endParaRPr>
                    </a:p>
                  </a:txBody>
                  <a:tcPr marL="41937" marR="41937" marT="0" marB="0"/>
                </a:tc>
                <a:tc>
                  <a:txBody>
                    <a:bodyPr/>
                    <a:lstStyle/>
                    <a:p>
                      <a:pPr marL="0" marR="0">
                        <a:spcBef>
                          <a:spcPts val="0"/>
                        </a:spcBef>
                        <a:spcAft>
                          <a:spcPts val="0"/>
                        </a:spcAft>
                      </a:pPr>
                      <a:r>
                        <a:rPr lang="en-US" sz="1300" kern="1200">
                          <a:effectLst/>
                          <a:latin typeface="Calibri" panose="020F0502020204030204" pitchFamily="34" charset="0"/>
                          <a:cs typeface="Calibri" panose="020F0502020204030204" pitchFamily="34" charset="0"/>
                        </a:rPr>
                        <a:t>Backend Services App</a:t>
                      </a:r>
                      <a:endParaRPr lang="en-US" sz="130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a:effectLst/>
                          <a:latin typeface="Calibri" panose="020F0502020204030204" pitchFamily="34" charset="0"/>
                          <a:cs typeface="Calibri" panose="020F0502020204030204" pitchFamily="34" charset="0"/>
                        </a:rPr>
                        <a:t>Data Receiver</a:t>
                      </a:r>
                      <a:endParaRPr lang="en-US" sz="130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dirty="0">
                          <a:effectLst/>
                          <a:latin typeface="Calibri" panose="020F0502020204030204" pitchFamily="34" charset="0"/>
                          <a:cs typeface="Calibri" panose="020F0502020204030204" pitchFamily="34" charset="0"/>
                        </a:rPr>
                        <a:t>Receive and validate FHIR resources</a:t>
                      </a:r>
                      <a:endParaRPr lang="en-US" sz="1300" dirty="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dirty="0">
                          <a:effectLst/>
                          <a:latin typeface="Calibri" panose="020F0502020204030204" pitchFamily="34" charset="0"/>
                          <a:cs typeface="Calibri" panose="020F0502020204030204" pitchFamily="34" charset="0"/>
                        </a:rPr>
                        <a:t>FHIR resources</a:t>
                      </a:r>
                      <a:endParaRPr lang="en-US" sz="1300" dirty="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a:effectLst/>
                          <a:latin typeface="Calibri" panose="020F0502020204030204" pitchFamily="34" charset="0"/>
                          <a:cs typeface="Calibri" panose="020F0502020204030204" pitchFamily="34" charset="0"/>
                        </a:rPr>
                        <a:t>FHIR eICR validated bundle</a:t>
                      </a:r>
                      <a:endParaRPr lang="en-US" sz="130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extLst>
                  <a:ext uri="{0D108BD9-81ED-4DB2-BD59-A6C34878D82A}">
                    <a16:rowId xmlns:a16="http://schemas.microsoft.com/office/drawing/2014/main" val="2102268476"/>
                  </a:ext>
                </a:extLst>
              </a:tr>
              <a:tr h="517887">
                <a:tc>
                  <a:txBody>
                    <a:bodyPr/>
                    <a:lstStyle/>
                    <a:p>
                      <a:pPr marL="0" marR="0">
                        <a:spcBef>
                          <a:spcPts val="0"/>
                        </a:spcBef>
                        <a:spcAft>
                          <a:spcPts val="0"/>
                        </a:spcAft>
                      </a:pPr>
                      <a:r>
                        <a:rPr lang="en-US" sz="1300">
                          <a:effectLst/>
                          <a:latin typeface="+mj-lt"/>
                          <a:cs typeface="Arial" panose="020B0604020202020204" pitchFamily="34" charset="0"/>
                        </a:rPr>
                        <a:t>6</a:t>
                      </a:r>
                      <a:endParaRPr lang="en-US" sz="1300">
                        <a:effectLst/>
                        <a:latin typeface="+mj-lt"/>
                        <a:ea typeface="Times New Roman" panose="02020603050405020304" pitchFamily="18" charset="0"/>
                        <a:cs typeface="Arial" panose="020B0604020202020204" pitchFamily="34" charset="0"/>
                      </a:endParaRPr>
                    </a:p>
                  </a:txBody>
                  <a:tcPr marL="41937" marR="41937" marT="0" marB="0"/>
                </a:tc>
                <a:tc>
                  <a:txBody>
                    <a:bodyPr/>
                    <a:lstStyle/>
                    <a:p>
                      <a:pPr marL="0" marR="0">
                        <a:spcBef>
                          <a:spcPts val="0"/>
                        </a:spcBef>
                        <a:spcAft>
                          <a:spcPts val="0"/>
                        </a:spcAft>
                      </a:pPr>
                      <a:r>
                        <a:rPr lang="en-US" sz="1300" kern="1200">
                          <a:effectLst/>
                          <a:latin typeface="Calibri" panose="020F0502020204030204" pitchFamily="34" charset="0"/>
                          <a:cs typeface="Calibri" panose="020F0502020204030204" pitchFamily="34" charset="0"/>
                        </a:rPr>
                        <a:t>Backend Services App</a:t>
                      </a:r>
                      <a:endParaRPr lang="en-US" sz="130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a:effectLst/>
                          <a:latin typeface="Calibri" panose="020F0502020204030204" pitchFamily="34" charset="0"/>
                          <a:cs typeface="Calibri" panose="020F0502020204030204" pitchFamily="34" charset="0"/>
                        </a:rPr>
                        <a:t>Data Sender</a:t>
                      </a:r>
                      <a:endParaRPr lang="en-US" sz="130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dirty="0">
                          <a:effectLst/>
                          <a:latin typeface="Calibri" panose="020F0502020204030204" pitchFamily="34" charset="0"/>
                          <a:cs typeface="Calibri" panose="020F0502020204030204" pitchFamily="34" charset="0"/>
                        </a:rPr>
                        <a:t>Send validated FHIR bundle as </a:t>
                      </a:r>
                      <a:r>
                        <a:rPr lang="en-US" sz="1300" kern="1200" dirty="0" err="1">
                          <a:effectLst/>
                          <a:latin typeface="Calibri" panose="020F0502020204030204" pitchFamily="34" charset="0"/>
                          <a:cs typeface="Calibri" panose="020F0502020204030204" pitchFamily="34" charset="0"/>
                        </a:rPr>
                        <a:t>eICR</a:t>
                      </a:r>
                      <a:r>
                        <a:rPr lang="en-US" sz="1300" kern="1200" dirty="0">
                          <a:effectLst/>
                          <a:latin typeface="Calibri" panose="020F0502020204030204" pitchFamily="34" charset="0"/>
                          <a:cs typeface="Calibri" panose="020F0502020204030204" pitchFamily="34" charset="0"/>
                        </a:rPr>
                        <a:t> to a Trusted Third Party</a:t>
                      </a:r>
                      <a:endParaRPr lang="en-US" sz="1300" dirty="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dirty="0">
                          <a:effectLst/>
                          <a:latin typeface="Calibri" panose="020F0502020204030204" pitchFamily="34" charset="0"/>
                          <a:cs typeface="Calibri" panose="020F0502020204030204" pitchFamily="34" charset="0"/>
                        </a:rPr>
                        <a:t>FHIR eICR validated bundle</a:t>
                      </a:r>
                      <a:endParaRPr lang="en-US" sz="1300" dirty="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a:effectLst/>
                          <a:latin typeface="Calibri" panose="020F0502020204030204" pitchFamily="34" charset="0"/>
                          <a:cs typeface="Calibri" panose="020F0502020204030204" pitchFamily="34" charset="0"/>
                        </a:rPr>
                        <a:t>FHIR eICR bundle</a:t>
                      </a:r>
                      <a:endParaRPr lang="en-US" sz="130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extLst>
                  <a:ext uri="{0D108BD9-81ED-4DB2-BD59-A6C34878D82A}">
                    <a16:rowId xmlns:a16="http://schemas.microsoft.com/office/drawing/2014/main" val="365001678"/>
                  </a:ext>
                </a:extLst>
              </a:tr>
              <a:tr h="388415">
                <a:tc>
                  <a:txBody>
                    <a:bodyPr/>
                    <a:lstStyle/>
                    <a:p>
                      <a:pPr marL="0" marR="0">
                        <a:spcBef>
                          <a:spcPts val="0"/>
                        </a:spcBef>
                        <a:spcAft>
                          <a:spcPts val="0"/>
                        </a:spcAft>
                      </a:pPr>
                      <a:r>
                        <a:rPr lang="en-US" sz="1300">
                          <a:effectLst/>
                          <a:latin typeface="+mj-lt"/>
                          <a:cs typeface="Arial" panose="020B0604020202020204" pitchFamily="34" charset="0"/>
                        </a:rPr>
                        <a:t>7</a:t>
                      </a:r>
                      <a:endParaRPr lang="en-US" sz="1300">
                        <a:effectLst/>
                        <a:latin typeface="+mj-lt"/>
                        <a:ea typeface="Times New Roman" panose="02020603050405020304" pitchFamily="18" charset="0"/>
                        <a:cs typeface="Arial" panose="020B0604020202020204" pitchFamily="34" charset="0"/>
                      </a:endParaRPr>
                    </a:p>
                  </a:txBody>
                  <a:tcPr marL="41937" marR="41937" marT="0" marB="0"/>
                </a:tc>
                <a:tc>
                  <a:txBody>
                    <a:bodyPr/>
                    <a:lstStyle/>
                    <a:p>
                      <a:pPr marL="0" marR="0">
                        <a:spcBef>
                          <a:spcPts val="0"/>
                        </a:spcBef>
                        <a:spcAft>
                          <a:spcPts val="0"/>
                        </a:spcAft>
                      </a:pPr>
                      <a:r>
                        <a:rPr lang="en-US" sz="1300" kern="1200">
                          <a:effectLst/>
                          <a:latin typeface="Calibri" panose="020F0502020204030204" pitchFamily="34" charset="0"/>
                          <a:cs typeface="Calibri" panose="020F0502020204030204" pitchFamily="34" charset="0"/>
                        </a:rPr>
                        <a:t>Trusted Third Party</a:t>
                      </a:r>
                      <a:endParaRPr lang="en-US" sz="130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a:effectLst/>
                          <a:latin typeface="Calibri" panose="020F0502020204030204" pitchFamily="34" charset="0"/>
                          <a:cs typeface="Calibri" panose="020F0502020204030204" pitchFamily="34" charset="0"/>
                        </a:rPr>
                        <a:t>Data Receiver</a:t>
                      </a:r>
                      <a:endParaRPr lang="en-US" sz="130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dirty="0">
                          <a:effectLst/>
                          <a:latin typeface="Calibri" panose="020F0502020204030204" pitchFamily="34" charset="0"/>
                          <a:cs typeface="Calibri" panose="020F0502020204030204" pitchFamily="34" charset="0"/>
                        </a:rPr>
                        <a:t>Receive and validate FHIR bundle</a:t>
                      </a:r>
                      <a:endParaRPr lang="en-US" sz="1300" dirty="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dirty="0">
                          <a:effectLst/>
                          <a:latin typeface="Calibri" panose="020F0502020204030204" pitchFamily="34" charset="0"/>
                          <a:cs typeface="Calibri" panose="020F0502020204030204" pitchFamily="34" charset="0"/>
                        </a:rPr>
                        <a:t>FHIR eICR bundle</a:t>
                      </a:r>
                      <a:endParaRPr lang="en-US" sz="1300" dirty="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a:effectLst/>
                          <a:latin typeface="Calibri" panose="020F0502020204030204" pitchFamily="34" charset="0"/>
                          <a:cs typeface="Calibri" panose="020F0502020204030204" pitchFamily="34" charset="0"/>
                        </a:rPr>
                        <a:t>validated FHIR eICR bundle</a:t>
                      </a:r>
                      <a:endParaRPr lang="en-US" sz="130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extLst>
                  <a:ext uri="{0D108BD9-81ED-4DB2-BD59-A6C34878D82A}">
                    <a16:rowId xmlns:a16="http://schemas.microsoft.com/office/drawing/2014/main" val="1318036231"/>
                  </a:ext>
                </a:extLst>
              </a:tr>
              <a:tr h="517887">
                <a:tc>
                  <a:txBody>
                    <a:bodyPr/>
                    <a:lstStyle/>
                    <a:p>
                      <a:pPr marL="0" marR="0">
                        <a:spcBef>
                          <a:spcPts val="0"/>
                        </a:spcBef>
                        <a:spcAft>
                          <a:spcPts val="0"/>
                        </a:spcAft>
                      </a:pPr>
                      <a:r>
                        <a:rPr lang="en-US" sz="1300">
                          <a:effectLst/>
                          <a:latin typeface="+mj-lt"/>
                          <a:cs typeface="Arial" panose="020B0604020202020204" pitchFamily="34" charset="0"/>
                        </a:rPr>
                        <a:t>8</a:t>
                      </a:r>
                      <a:endParaRPr lang="en-US" sz="1300">
                        <a:effectLst/>
                        <a:latin typeface="+mj-lt"/>
                        <a:ea typeface="Times New Roman" panose="02020603050405020304" pitchFamily="18" charset="0"/>
                        <a:cs typeface="Arial" panose="020B0604020202020204" pitchFamily="34" charset="0"/>
                      </a:endParaRPr>
                    </a:p>
                  </a:txBody>
                  <a:tcPr marL="41937" marR="41937" marT="0" marB="0"/>
                </a:tc>
                <a:tc>
                  <a:txBody>
                    <a:bodyPr/>
                    <a:lstStyle/>
                    <a:p>
                      <a:pPr marL="0" marR="0">
                        <a:spcBef>
                          <a:spcPts val="0"/>
                        </a:spcBef>
                        <a:spcAft>
                          <a:spcPts val="0"/>
                        </a:spcAft>
                      </a:pPr>
                      <a:r>
                        <a:rPr lang="en-US" sz="1300" kern="1200">
                          <a:effectLst/>
                          <a:latin typeface="Calibri" panose="020F0502020204030204" pitchFamily="34" charset="0"/>
                          <a:cs typeface="Calibri" panose="020F0502020204030204" pitchFamily="34" charset="0"/>
                        </a:rPr>
                        <a:t>Trusted Third Party</a:t>
                      </a:r>
                      <a:endParaRPr lang="en-US" sz="130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a:effectLst/>
                          <a:latin typeface="Calibri" panose="020F0502020204030204" pitchFamily="34" charset="0"/>
                          <a:cs typeface="Calibri" panose="020F0502020204030204" pitchFamily="34" charset="0"/>
                        </a:rPr>
                        <a:t>Evaluator</a:t>
                      </a:r>
                      <a:endParaRPr lang="en-US" sz="130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dirty="0">
                          <a:effectLst/>
                          <a:latin typeface="Calibri" panose="020F0502020204030204" pitchFamily="34" charset="0"/>
                          <a:cs typeface="Calibri" panose="020F0502020204030204" pitchFamily="34" charset="0"/>
                        </a:rPr>
                        <a:t>Confirms reportability of </a:t>
                      </a:r>
                      <a:r>
                        <a:rPr lang="en-US" sz="1300" kern="1200" dirty="0" err="1">
                          <a:effectLst/>
                          <a:latin typeface="Calibri" panose="020F0502020204030204" pitchFamily="34" charset="0"/>
                          <a:cs typeface="Calibri" panose="020F0502020204030204" pitchFamily="34" charset="0"/>
                        </a:rPr>
                        <a:t>eICR</a:t>
                      </a:r>
                      <a:r>
                        <a:rPr lang="en-US" sz="1300" kern="1200" dirty="0">
                          <a:effectLst/>
                          <a:latin typeface="Calibri" panose="020F0502020204030204" pitchFamily="34" charset="0"/>
                          <a:cs typeface="Calibri" panose="020F0502020204030204" pitchFamily="34" charset="0"/>
                        </a:rPr>
                        <a:t> and generates RR</a:t>
                      </a:r>
                      <a:endParaRPr lang="en-US" sz="1300" dirty="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dirty="0">
                          <a:effectLst/>
                          <a:latin typeface="Calibri" panose="020F0502020204030204" pitchFamily="34" charset="0"/>
                          <a:cs typeface="Calibri" panose="020F0502020204030204" pitchFamily="34" charset="0"/>
                        </a:rPr>
                        <a:t>FHIR eICR bundle</a:t>
                      </a:r>
                      <a:endParaRPr lang="en-US" sz="1300" dirty="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dirty="0">
                          <a:effectLst/>
                          <a:latin typeface="Calibri" panose="020F0502020204030204" pitchFamily="34" charset="0"/>
                          <a:cs typeface="Calibri" panose="020F0502020204030204" pitchFamily="34" charset="0"/>
                        </a:rPr>
                        <a:t>Reportability Response (RR)</a:t>
                      </a:r>
                      <a:endParaRPr lang="en-US" sz="1300" dirty="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extLst>
                  <a:ext uri="{0D108BD9-81ED-4DB2-BD59-A6C34878D82A}">
                    <a16:rowId xmlns:a16="http://schemas.microsoft.com/office/drawing/2014/main" val="133980425"/>
                  </a:ext>
                </a:extLst>
              </a:tr>
              <a:tr h="517887">
                <a:tc>
                  <a:txBody>
                    <a:bodyPr/>
                    <a:lstStyle/>
                    <a:p>
                      <a:pPr marL="0" marR="0">
                        <a:spcBef>
                          <a:spcPts val="0"/>
                        </a:spcBef>
                        <a:spcAft>
                          <a:spcPts val="0"/>
                        </a:spcAft>
                      </a:pPr>
                      <a:r>
                        <a:rPr lang="en-US" sz="1300">
                          <a:effectLst/>
                          <a:latin typeface="+mj-lt"/>
                          <a:cs typeface="Arial" panose="020B0604020202020204" pitchFamily="34" charset="0"/>
                        </a:rPr>
                        <a:t>9</a:t>
                      </a:r>
                      <a:endParaRPr lang="en-US" sz="1300">
                        <a:effectLst/>
                        <a:latin typeface="+mj-lt"/>
                        <a:ea typeface="Times New Roman" panose="02020603050405020304" pitchFamily="18" charset="0"/>
                        <a:cs typeface="Arial" panose="020B0604020202020204" pitchFamily="34" charset="0"/>
                      </a:endParaRPr>
                    </a:p>
                  </a:txBody>
                  <a:tcPr marL="41937" marR="41937" marT="0" marB="0"/>
                </a:tc>
                <a:tc>
                  <a:txBody>
                    <a:bodyPr/>
                    <a:lstStyle/>
                    <a:p>
                      <a:pPr marL="0" marR="0">
                        <a:spcBef>
                          <a:spcPts val="0"/>
                        </a:spcBef>
                        <a:spcAft>
                          <a:spcPts val="0"/>
                        </a:spcAft>
                      </a:pPr>
                      <a:r>
                        <a:rPr lang="en-US" sz="1300" kern="1200">
                          <a:effectLst/>
                          <a:latin typeface="Calibri" panose="020F0502020204030204" pitchFamily="34" charset="0"/>
                          <a:cs typeface="Calibri" panose="020F0502020204030204" pitchFamily="34" charset="0"/>
                        </a:rPr>
                        <a:t>Trusted Third Party</a:t>
                      </a:r>
                      <a:endParaRPr lang="en-US" sz="130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a:effectLst/>
                          <a:latin typeface="Calibri" panose="020F0502020204030204" pitchFamily="34" charset="0"/>
                          <a:cs typeface="Calibri" panose="020F0502020204030204" pitchFamily="34" charset="0"/>
                        </a:rPr>
                        <a:t>RR Sender</a:t>
                      </a:r>
                      <a:endParaRPr lang="en-US" sz="130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dirty="0">
                          <a:effectLst/>
                          <a:latin typeface="Calibri" panose="020F0502020204030204" pitchFamily="34" charset="0"/>
                          <a:cs typeface="Calibri" panose="020F0502020204030204" pitchFamily="34" charset="0"/>
                        </a:rPr>
                        <a:t>Transmits RR to EHR System/Backend Services App/PHA</a:t>
                      </a:r>
                      <a:endParaRPr lang="en-US" sz="1300" dirty="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a:effectLst/>
                          <a:latin typeface="Calibri" panose="020F0502020204030204" pitchFamily="34" charset="0"/>
                          <a:cs typeface="Calibri" panose="020F0502020204030204" pitchFamily="34" charset="0"/>
                        </a:rPr>
                        <a:t>RR</a:t>
                      </a:r>
                      <a:endParaRPr lang="en-US" sz="130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dirty="0">
                          <a:effectLst/>
                          <a:latin typeface="Calibri" panose="020F0502020204030204" pitchFamily="34" charset="0"/>
                          <a:cs typeface="Calibri" panose="020F0502020204030204" pitchFamily="34" charset="0"/>
                        </a:rPr>
                        <a:t>RR </a:t>
                      </a:r>
                      <a:endParaRPr lang="en-US" sz="1300" dirty="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extLst>
                  <a:ext uri="{0D108BD9-81ED-4DB2-BD59-A6C34878D82A}">
                    <a16:rowId xmlns:a16="http://schemas.microsoft.com/office/drawing/2014/main" val="268674256"/>
                  </a:ext>
                </a:extLst>
              </a:tr>
              <a:tr h="269468">
                <a:tc>
                  <a:txBody>
                    <a:bodyPr/>
                    <a:lstStyle/>
                    <a:p>
                      <a:pPr marL="0" marR="0">
                        <a:spcBef>
                          <a:spcPts val="0"/>
                        </a:spcBef>
                        <a:spcAft>
                          <a:spcPts val="0"/>
                        </a:spcAft>
                      </a:pPr>
                      <a:r>
                        <a:rPr lang="en-US" sz="1300">
                          <a:effectLst/>
                          <a:latin typeface="+mj-lt"/>
                          <a:cs typeface="Arial" panose="020B0604020202020204" pitchFamily="34" charset="0"/>
                        </a:rPr>
                        <a:t>10</a:t>
                      </a:r>
                      <a:endParaRPr lang="en-US" sz="1300">
                        <a:effectLst/>
                        <a:latin typeface="+mj-lt"/>
                        <a:ea typeface="Times New Roman" panose="02020603050405020304" pitchFamily="18" charset="0"/>
                        <a:cs typeface="Arial" panose="020B0604020202020204" pitchFamily="34" charset="0"/>
                      </a:endParaRPr>
                    </a:p>
                  </a:txBody>
                  <a:tcPr marL="41937" marR="41937" marT="0" marB="0"/>
                </a:tc>
                <a:tc>
                  <a:txBody>
                    <a:bodyPr/>
                    <a:lstStyle/>
                    <a:p>
                      <a:pPr marL="0" marR="0">
                        <a:spcBef>
                          <a:spcPts val="0"/>
                        </a:spcBef>
                        <a:spcAft>
                          <a:spcPts val="0"/>
                        </a:spcAft>
                      </a:pPr>
                      <a:r>
                        <a:rPr lang="en-US" sz="1300" kern="1200">
                          <a:effectLst/>
                          <a:latin typeface="Calibri" panose="020F0502020204030204" pitchFamily="34" charset="0"/>
                          <a:cs typeface="Calibri" panose="020F0502020204030204" pitchFamily="34" charset="0"/>
                        </a:rPr>
                        <a:t>Trusted Third Party</a:t>
                      </a:r>
                      <a:endParaRPr lang="en-US" sz="130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a:effectLst/>
                          <a:latin typeface="Calibri" panose="020F0502020204030204" pitchFamily="34" charset="0"/>
                          <a:cs typeface="Calibri" panose="020F0502020204030204" pitchFamily="34" charset="0"/>
                        </a:rPr>
                        <a:t>Data Sender</a:t>
                      </a:r>
                      <a:endParaRPr lang="en-US" sz="130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dirty="0">
                          <a:effectLst/>
                          <a:latin typeface="Calibri" panose="020F0502020204030204" pitchFamily="34" charset="0"/>
                          <a:cs typeface="Calibri" panose="020F0502020204030204" pitchFamily="34" charset="0"/>
                        </a:rPr>
                        <a:t>Send FHIR </a:t>
                      </a:r>
                      <a:r>
                        <a:rPr lang="en-US" sz="1300" kern="1200" dirty="0" err="1">
                          <a:effectLst/>
                          <a:latin typeface="Calibri" panose="020F0502020204030204" pitchFamily="34" charset="0"/>
                          <a:cs typeface="Calibri" panose="020F0502020204030204" pitchFamily="34" charset="0"/>
                        </a:rPr>
                        <a:t>eICR</a:t>
                      </a:r>
                      <a:r>
                        <a:rPr lang="en-US" sz="1300" kern="1200" dirty="0">
                          <a:effectLst/>
                          <a:latin typeface="Calibri" panose="020F0502020204030204" pitchFamily="34" charset="0"/>
                          <a:cs typeface="Calibri" panose="020F0502020204030204" pitchFamily="34" charset="0"/>
                        </a:rPr>
                        <a:t> bundle</a:t>
                      </a:r>
                      <a:endParaRPr lang="en-US" sz="1300" dirty="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dirty="0">
                          <a:effectLst/>
                          <a:latin typeface="Calibri" panose="020F0502020204030204" pitchFamily="34" charset="0"/>
                          <a:cs typeface="Calibri" panose="020F0502020204030204" pitchFamily="34" charset="0"/>
                        </a:rPr>
                        <a:t>Validated </a:t>
                      </a:r>
                      <a:r>
                        <a:rPr lang="en-US" sz="1300" kern="1200" dirty="0" err="1">
                          <a:effectLst/>
                          <a:latin typeface="Calibri" panose="020F0502020204030204" pitchFamily="34" charset="0"/>
                          <a:cs typeface="Calibri" panose="020F0502020204030204" pitchFamily="34" charset="0"/>
                        </a:rPr>
                        <a:t>eICR</a:t>
                      </a:r>
                      <a:r>
                        <a:rPr lang="en-US" sz="1300" kern="1200" dirty="0">
                          <a:effectLst/>
                          <a:latin typeface="Calibri" panose="020F0502020204030204" pitchFamily="34" charset="0"/>
                          <a:cs typeface="Calibri" panose="020F0502020204030204" pitchFamily="34" charset="0"/>
                        </a:rPr>
                        <a:t> FHIR bundle</a:t>
                      </a:r>
                      <a:endParaRPr lang="en-US" sz="1300" dirty="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dirty="0">
                          <a:effectLst/>
                          <a:latin typeface="Calibri" panose="020F0502020204030204" pitchFamily="34" charset="0"/>
                          <a:cs typeface="Calibri" panose="020F0502020204030204" pitchFamily="34" charset="0"/>
                        </a:rPr>
                        <a:t>FHIR eICR bundle</a:t>
                      </a:r>
                      <a:endParaRPr lang="en-US" sz="1300" dirty="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extLst>
                  <a:ext uri="{0D108BD9-81ED-4DB2-BD59-A6C34878D82A}">
                    <a16:rowId xmlns:a16="http://schemas.microsoft.com/office/drawing/2014/main" val="338075478"/>
                  </a:ext>
                </a:extLst>
              </a:tr>
              <a:tr h="538936">
                <a:tc>
                  <a:txBody>
                    <a:bodyPr/>
                    <a:lstStyle/>
                    <a:p>
                      <a:pPr marL="0" marR="0">
                        <a:spcBef>
                          <a:spcPts val="0"/>
                        </a:spcBef>
                        <a:spcAft>
                          <a:spcPts val="0"/>
                        </a:spcAft>
                      </a:pPr>
                      <a:r>
                        <a:rPr lang="en-US" sz="1300">
                          <a:effectLst/>
                          <a:latin typeface="+mj-lt"/>
                          <a:cs typeface="Arial" panose="020B0604020202020204" pitchFamily="34" charset="0"/>
                        </a:rPr>
                        <a:t>11</a:t>
                      </a:r>
                      <a:endParaRPr lang="en-US" sz="1300">
                        <a:effectLst/>
                        <a:latin typeface="+mj-lt"/>
                        <a:ea typeface="Times New Roman" panose="02020603050405020304" pitchFamily="18" charset="0"/>
                        <a:cs typeface="Arial" panose="020B0604020202020204" pitchFamily="34" charset="0"/>
                      </a:endParaRPr>
                    </a:p>
                  </a:txBody>
                  <a:tcPr marL="41937" marR="41937" marT="0" marB="0"/>
                </a:tc>
                <a:tc>
                  <a:txBody>
                    <a:bodyPr/>
                    <a:lstStyle/>
                    <a:p>
                      <a:pPr marL="0" marR="0">
                        <a:spcBef>
                          <a:spcPts val="0"/>
                        </a:spcBef>
                        <a:spcAft>
                          <a:spcPts val="0"/>
                        </a:spcAft>
                      </a:pPr>
                      <a:r>
                        <a:rPr lang="en-US" sz="1300" kern="1200">
                          <a:effectLst/>
                          <a:latin typeface="Calibri" panose="020F0502020204030204" pitchFamily="34" charset="0"/>
                          <a:cs typeface="Calibri" panose="020F0502020204030204" pitchFamily="34" charset="0"/>
                        </a:rPr>
                        <a:t>EHR System/Backend Services App/PHA</a:t>
                      </a:r>
                      <a:endParaRPr lang="en-US" sz="130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dirty="0">
                          <a:effectLst/>
                          <a:latin typeface="Calibri" panose="020F0502020204030204" pitchFamily="34" charset="0"/>
                          <a:cs typeface="Calibri" panose="020F0502020204030204" pitchFamily="34" charset="0"/>
                        </a:rPr>
                        <a:t>RR Receiver</a:t>
                      </a:r>
                      <a:endParaRPr lang="en-US" sz="1300" dirty="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a:effectLst/>
                          <a:latin typeface="Calibri" panose="020F0502020204030204" pitchFamily="34" charset="0"/>
                          <a:cs typeface="Calibri" panose="020F0502020204030204" pitchFamily="34" charset="0"/>
                        </a:rPr>
                        <a:t>Receive and process RR</a:t>
                      </a:r>
                      <a:endParaRPr lang="en-US" sz="130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dirty="0">
                          <a:effectLst/>
                          <a:latin typeface="Calibri" panose="020F0502020204030204" pitchFamily="34" charset="0"/>
                          <a:cs typeface="Calibri" panose="020F0502020204030204" pitchFamily="34" charset="0"/>
                        </a:rPr>
                        <a:t>RR </a:t>
                      </a:r>
                      <a:endParaRPr lang="en-US" sz="1300" dirty="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dirty="0">
                          <a:effectLst/>
                          <a:latin typeface="Calibri" panose="020F0502020204030204" pitchFamily="34" charset="0"/>
                          <a:cs typeface="Calibri" panose="020F0502020204030204" pitchFamily="34" charset="0"/>
                        </a:rPr>
                        <a:t>processed RR</a:t>
                      </a:r>
                      <a:endParaRPr lang="en-US" sz="1300" dirty="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extLst>
                  <a:ext uri="{0D108BD9-81ED-4DB2-BD59-A6C34878D82A}">
                    <a16:rowId xmlns:a16="http://schemas.microsoft.com/office/drawing/2014/main" val="1073398887"/>
                  </a:ext>
                </a:extLst>
              </a:tr>
              <a:tr h="388415">
                <a:tc>
                  <a:txBody>
                    <a:bodyPr/>
                    <a:lstStyle/>
                    <a:p>
                      <a:pPr marL="0" marR="0">
                        <a:spcBef>
                          <a:spcPts val="0"/>
                        </a:spcBef>
                        <a:spcAft>
                          <a:spcPts val="0"/>
                        </a:spcAft>
                      </a:pPr>
                      <a:r>
                        <a:rPr lang="en-US" sz="1300" dirty="0">
                          <a:effectLst/>
                          <a:latin typeface="+mj-lt"/>
                          <a:cs typeface="Arial" panose="020B0604020202020204" pitchFamily="34" charset="0"/>
                        </a:rPr>
                        <a:t>12</a:t>
                      </a:r>
                      <a:endParaRPr lang="en-US" sz="1300" dirty="0">
                        <a:effectLst/>
                        <a:latin typeface="+mj-lt"/>
                        <a:ea typeface="Times New Roman" panose="02020603050405020304" pitchFamily="18" charset="0"/>
                        <a:cs typeface="Arial" panose="020B0604020202020204" pitchFamily="34" charset="0"/>
                      </a:endParaRPr>
                    </a:p>
                  </a:txBody>
                  <a:tcPr marL="41937" marR="41937" marT="0" marB="0"/>
                </a:tc>
                <a:tc>
                  <a:txBody>
                    <a:bodyPr/>
                    <a:lstStyle/>
                    <a:p>
                      <a:pPr marL="0" marR="0">
                        <a:spcBef>
                          <a:spcPts val="0"/>
                        </a:spcBef>
                        <a:spcAft>
                          <a:spcPts val="0"/>
                        </a:spcAft>
                      </a:pPr>
                      <a:r>
                        <a:rPr lang="en-US" sz="1300" kern="1200" dirty="0">
                          <a:effectLst/>
                          <a:latin typeface="Calibri" panose="020F0502020204030204" pitchFamily="34" charset="0"/>
                          <a:cs typeface="Calibri" panose="020F0502020204030204" pitchFamily="34" charset="0"/>
                        </a:rPr>
                        <a:t>PHA</a:t>
                      </a:r>
                      <a:endParaRPr lang="en-US" sz="1300" dirty="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dirty="0">
                          <a:effectLst/>
                          <a:latin typeface="Calibri" panose="020F0502020204030204" pitchFamily="34" charset="0"/>
                          <a:cs typeface="Calibri" panose="020F0502020204030204" pitchFamily="34" charset="0"/>
                        </a:rPr>
                        <a:t>Data Receiver</a:t>
                      </a:r>
                      <a:endParaRPr lang="en-US" sz="1300" dirty="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dirty="0">
                          <a:effectLst/>
                          <a:latin typeface="Calibri" panose="020F0502020204030204" pitchFamily="34" charset="0"/>
                          <a:cs typeface="Calibri" panose="020F0502020204030204" pitchFamily="34" charset="0"/>
                        </a:rPr>
                        <a:t>Receive and validate FHIR </a:t>
                      </a:r>
                      <a:r>
                        <a:rPr lang="en-US" sz="1300" kern="1200" dirty="0" err="1">
                          <a:effectLst/>
                          <a:latin typeface="Calibri" panose="020F0502020204030204" pitchFamily="34" charset="0"/>
                          <a:cs typeface="Calibri" panose="020F0502020204030204" pitchFamily="34" charset="0"/>
                        </a:rPr>
                        <a:t>eICR</a:t>
                      </a:r>
                      <a:r>
                        <a:rPr lang="en-US" sz="1300" kern="1200" dirty="0">
                          <a:effectLst/>
                          <a:latin typeface="Calibri" panose="020F0502020204030204" pitchFamily="34" charset="0"/>
                          <a:cs typeface="Calibri" panose="020F0502020204030204" pitchFamily="34" charset="0"/>
                        </a:rPr>
                        <a:t> bundle</a:t>
                      </a:r>
                      <a:endParaRPr lang="en-US" sz="1300" dirty="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dirty="0">
                          <a:effectLst/>
                          <a:latin typeface="Calibri" panose="020F0502020204030204" pitchFamily="34" charset="0"/>
                          <a:cs typeface="Calibri" panose="020F0502020204030204" pitchFamily="34" charset="0"/>
                        </a:rPr>
                        <a:t>FHIR </a:t>
                      </a:r>
                      <a:r>
                        <a:rPr lang="en-US" sz="1300" kern="1200" dirty="0" err="1">
                          <a:effectLst/>
                          <a:latin typeface="Calibri" panose="020F0502020204030204" pitchFamily="34" charset="0"/>
                          <a:cs typeface="Calibri" panose="020F0502020204030204" pitchFamily="34" charset="0"/>
                        </a:rPr>
                        <a:t>eICR</a:t>
                      </a:r>
                      <a:r>
                        <a:rPr lang="en-US" sz="1300" kern="1200" dirty="0">
                          <a:effectLst/>
                          <a:latin typeface="Calibri" panose="020F0502020204030204" pitchFamily="34" charset="0"/>
                          <a:cs typeface="Calibri" panose="020F0502020204030204" pitchFamily="34" charset="0"/>
                        </a:rPr>
                        <a:t> bundle</a:t>
                      </a:r>
                      <a:endParaRPr lang="en-US" sz="1300" dirty="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tc>
                  <a:txBody>
                    <a:bodyPr/>
                    <a:lstStyle/>
                    <a:p>
                      <a:pPr marL="0" marR="0">
                        <a:spcBef>
                          <a:spcPts val="0"/>
                        </a:spcBef>
                        <a:spcAft>
                          <a:spcPts val="0"/>
                        </a:spcAft>
                      </a:pPr>
                      <a:r>
                        <a:rPr lang="en-US" sz="1300" kern="1200" dirty="0">
                          <a:effectLst/>
                          <a:latin typeface="Calibri" panose="020F0502020204030204" pitchFamily="34" charset="0"/>
                          <a:cs typeface="Calibri" panose="020F0502020204030204" pitchFamily="34" charset="0"/>
                        </a:rPr>
                        <a:t>validated FHIR </a:t>
                      </a:r>
                      <a:r>
                        <a:rPr lang="en-US" sz="1300" kern="1200" dirty="0" err="1">
                          <a:effectLst/>
                          <a:latin typeface="Calibri" panose="020F0502020204030204" pitchFamily="34" charset="0"/>
                          <a:cs typeface="Calibri" panose="020F0502020204030204" pitchFamily="34" charset="0"/>
                        </a:rPr>
                        <a:t>eICR</a:t>
                      </a:r>
                      <a:r>
                        <a:rPr lang="en-US" sz="1300" kern="1200" dirty="0">
                          <a:effectLst/>
                          <a:latin typeface="Calibri" panose="020F0502020204030204" pitchFamily="34" charset="0"/>
                          <a:cs typeface="Calibri" panose="020F0502020204030204" pitchFamily="34" charset="0"/>
                        </a:rPr>
                        <a:t> bundle</a:t>
                      </a:r>
                      <a:endParaRPr lang="en-US" sz="1300" dirty="0">
                        <a:effectLst/>
                        <a:latin typeface="Calibri" panose="020F0502020204030204" pitchFamily="34" charset="0"/>
                        <a:ea typeface="Times New Roman" panose="02020603050405020304" pitchFamily="18" charset="0"/>
                        <a:cs typeface="Calibri" panose="020F0502020204030204" pitchFamily="34" charset="0"/>
                      </a:endParaRPr>
                    </a:p>
                  </a:txBody>
                  <a:tcPr marL="41937" marR="41937" marT="0" marB="0"/>
                </a:tc>
                <a:extLst>
                  <a:ext uri="{0D108BD9-81ED-4DB2-BD59-A6C34878D82A}">
                    <a16:rowId xmlns:a16="http://schemas.microsoft.com/office/drawing/2014/main" val="3344770998"/>
                  </a:ext>
                </a:extLst>
              </a:tr>
            </a:tbl>
          </a:graphicData>
        </a:graphic>
      </p:graphicFrame>
    </p:spTree>
    <p:extLst>
      <p:ext uri="{BB962C8B-B14F-4D97-AF65-F5344CB8AC3E}">
        <p14:creationId xmlns:p14="http://schemas.microsoft.com/office/powerpoint/2010/main" val="21054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AC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47311</TotalTime>
  <Words>2411</Words>
  <Application>Microsoft Office PowerPoint</Application>
  <PresentationFormat>On-screen Show (4:3)</PresentationFormat>
  <Paragraphs>282</Paragraphs>
  <Slides>21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Constantia</vt:lpstr>
      <vt:lpstr>Wingdings 2</vt:lpstr>
      <vt:lpstr>ESAC Theme</vt:lpstr>
      <vt:lpstr>MedMorph Consolidated Use Case Workgroup   June 25, 2020 </vt:lpstr>
      <vt:lpstr>Meeting Agenda</vt:lpstr>
      <vt:lpstr>Use Case Workgroup Logistics</vt:lpstr>
      <vt:lpstr>Recap from Last Week 6/18/20</vt:lpstr>
      <vt:lpstr>PowerPoint Presentation</vt:lpstr>
      <vt:lpstr>Hepatitis C – Abstract Models</vt:lpstr>
      <vt:lpstr>Hep C: User Story 1- Uncomplicated Adult Male - eICR</vt:lpstr>
      <vt:lpstr>Hep C: User Story 2- Pregnant Woman and Exposed Infant - eICR</vt:lpstr>
      <vt:lpstr>Hep C: User Story 1 and 2 eICR Flow</vt:lpstr>
      <vt:lpstr>Hep C: User Story 1 and 2 eICR Diagrams</vt:lpstr>
      <vt:lpstr>Hep C: User Story 1- Uncomplicated Adult Male- Reporting</vt:lpstr>
      <vt:lpstr>Hep C: User Story 2- Pregnant Woman and Exposed Infant - Reporting (1/2)</vt:lpstr>
      <vt:lpstr>Hep C: User Story 2- Pregnant Woman and Exposed Infant - Reporting (2/2)</vt:lpstr>
      <vt:lpstr>Hep C: User Story 1 and 2 Reporting Flow</vt:lpstr>
      <vt:lpstr>Hep C: User Story 1 and 2 Reporting Diagrams</vt:lpstr>
      <vt:lpstr>PowerPoint Presentation</vt:lpstr>
      <vt:lpstr>Use Case Considerations</vt:lpstr>
      <vt:lpstr>Hep C User Story </vt:lpstr>
      <vt:lpstr>Next Steps</vt:lpstr>
      <vt:lpstr>Contacts</vt:lpstr>
      <vt:lpstr>Resources/Useful Links</vt:lpstr>
    </vt:vector>
  </TitlesOfParts>
  <Manager/>
  <Company>Carradora Health,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MedMorph Kick-off</dc:title>
  <dc:subject/>
  <dc:creator>Mike Flanigan</dc:creator>
  <cp:keywords/>
  <dc:description/>
  <cp:lastModifiedBy>Becky Angeles</cp:lastModifiedBy>
  <cp:revision>314</cp:revision>
  <dcterms:created xsi:type="dcterms:W3CDTF">2013-08-15T04:40:34Z</dcterms:created>
  <dcterms:modified xsi:type="dcterms:W3CDTF">2020-06-23T19:50:20Z</dcterms:modified>
  <cp:category/>
</cp:coreProperties>
</file>