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notesMasterIdLst>
    <p:notesMasterId r:id="rId19"/>
  </p:notesMasterIdLst>
  <p:sldIdLst>
    <p:sldId id="303" r:id="rId2"/>
    <p:sldId id="284" r:id="rId3"/>
    <p:sldId id="1047" r:id="rId4"/>
    <p:sldId id="2419" r:id="rId5"/>
    <p:sldId id="1049" r:id="rId6"/>
    <p:sldId id="1050" r:id="rId7"/>
    <p:sldId id="376" r:id="rId8"/>
    <p:sldId id="2420" r:id="rId9"/>
    <p:sldId id="2414" r:id="rId10"/>
    <p:sldId id="2416" r:id="rId11"/>
    <p:sldId id="2417" r:id="rId12"/>
    <p:sldId id="2418" r:id="rId13"/>
    <p:sldId id="340" r:id="rId14"/>
    <p:sldId id="1051" r:id="rId15"/>
    <p:sldId id="329" r:id="rId16"/>
    <p:sldId id="1046" r:id="rId17"/>
    <p:sldId id="33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60" autoAdjust="0"/>
    <p:restoredTop sz="95498" autoAdjust="0"/>
  </p:normalViewPr>
  <p:slideViewPr>
    <p:cSldViewPr>
      <p:cViewPr varScale="1">
        <p:scale>
          <a:sx n="108" d="100"/>
          <a:sy n="108" d="100"/>
        </p:scale>
        <p:origin x="883"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6/30/2020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auto" latinLnBrk="0" hangingPunct="1"/>
            <a:r>
              <a:rPr lang="en-US" sz="1200" b="1" i="0" u="none" strike="noStrike" kern="1200" dirty="0">
                <a:solidFill>
                  <a:schemeClr val="tx1"/>
                </a:solidFill>
                <a:effectLst/>
                <a:latin typeface="+mn-lt"/>
                <a:ea typeface="+mn-ea"/>
                <a:cs typeface="+mn-cs"/>
              </a:rPr>
              <a:t>Logistics and Recap from Last Week</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Working Session: Hepatitis C Use Case – User Stories, Flows, and Diagrams</a:t>
            </a:r>
          </a:p>
          <a:p>
            <a:pPr rtl="0" eaLnBrk="1" fontAlgn="t" latinLnBrk="0" hangingPunct="1"/>
            <a:r>
              <a:rPr lang="en-US" sz="1200" b="0" i="0" u="none" strike="noStrike" kern="1200" dirty="0">
                <a:solidFill>
                  <a:schemeClr val="tx1"/>
                </a:solidFill>
                <a:effectLst/>
                <a:latin typeface="+mn-lt"/>
                <a:ea typeface="+mn-ea"/>
                <a:cs typeface="+mn-cs"/>
              </a:rPr>
              <a:t>Next Steps</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NACCHO 360  </a:t>
            </a:r>
            <a:r>
              <a:rPr lang="en-US" dirty="0"/>
              <a:t>conference is happening next week. How many of you will be attending those sessions and will not be able to attend this call on 7/9 from 12-1pm ET?</a:t>
            </a:r>
          </a:p>
        </p:txBody>
      </p:sp>
      <p:sp>
        <p:nvSpPr>
          <p:cNvPr id="4" name="Slide Number Placeholder 3"/>
          <p:cNvSpPr>
            <a:spLocks noGrp="1"/>
          </p:cNvSpPr>
          <p:nvPr>
            <p:ph type="sldNum" sz="quarter" idx="5"/>
          </p:nvPr>
        </p:nvSpPr>
        <p:spPr/>
        <p:txBody>
          <a:bodyPr/>
          <a:lstStyle/>
          <a:p>
            <a:fld id="{1FF1C4AD-94D7-443E-B114-F0C84C8F8D87}" type="slidenum">
              <a:rPr lang="en-US" smtClean="0"/>
              <a:t>4</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14</a:t>
            </a:fld>
            <a:endParaRPr lang="en-US" dirty="0"/>
          </a:p>
        </p:txBody>
      </p:sp>
    </p:spTree>
    <p:extLst>
      <p:ext uri="{BB962C8B-B14F-4D97-AF65-F5344CB8AC3E}">
        <p14:creationId xmlns:p14="http://schemas.microsoft.com/office/powerpoint/2010/main" val="899415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6/30/2020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6/30/2020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mailto:vaz6@cdc.gov" TargetMode="External"/><Relationship Id="rId13" Type="http://schemas.openxmlformats.org/officeDocument/2006/relationships/hyperlink" Target="mailto:becky.angeles@carradora.com" TargetMode="External"/><Relationship Id="rId18" Type="http://schemas.openxmlformats.org/officeDocument/2006/relationships/hyperlink" Target="mailto:nagesh.bashyam@drajer.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lober@uw.edu" TargetMode="External"/><Relationship Id="rId17" Type="http://schemas.openxmlformats.org/officeDocument/2006/relationships/hyperlink" Target="mailto:brett@waveoneassociates.com" TargetMode="External"/><Relationship Id="rId2" Type="http://schemas.openxmlformats.org/officeDocument/2006/relationships/hyperlink" Target="mailto:ktx2@cdc.gov" TargetMode="External"/><Relationship Id="rId16" Type="http://schemas.openxmlformats.org/officeDocument/2006/relationships/hyperlink" Target="mailto:mike.flanigan@carradora.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john.loonsk@jhu.edu" TargetMode="External"/><Relationship Id="rId5" Type="http://schemas.openxmlformats.org/officeDocument/2006/relationships/hyperlink" Target="mailto:puv5@cdc.gov" TargetMode="External"/><Relationship Id="rId15" Type="http://schemas.openxmlformats.org/officeDocument/2006/relationships/hyperlink" Target="mailto:kishore.bashyam@drajer.com" TargetMode="External"/><Relationship Id="rId10" Type="http://schemas.openxmlformats.org/officeDocument/2006/relationships/hyperlink" Target="mailto:lbk1@cdc.gov" TargetMode="External"/><Relationship Id="rId4" Type="http://schemas.openxmlformats.org/officeDocument/2006/relationships/hyperlink" Target="mailto:fos2@cdc.gov" TargetMode="External"/><Relationship Id="rId9" Type="http://schemas.openxmlformats.org/officeDocument/2006/relationships/hyperlink" Target="mailto:pdz1@cdc.gov" TargetMode="External"/><Relationship Id="rId14" Type="http://schemas.openxmlformats.org/officeDocument/2006/relationships/hyperlink" Target="mailto:jamie.parker@carradora.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July 2,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2D4A1-91A9-42E8-91C6-5A3822D61B23}"/>
              </a:ext>
            </a:extLst>
          </p:cNvPr>
          <p:cNvSpPr>
            <a:spLocks noGrp="1"/>
          </p:cNvSpPr>
          <p:nvPr>
            <p:ph type="title"/>
          </p:nvPr>
        </p:nvSpPr>
        <p:spPr>
          <a:xfrm>
            <a:off x="76200" y="76205"/>
            <a:ext cx="8229600" cy="533395"/>
          </a:xfrm>
        </p:spPr>
        <p:txBody>
          <a:bodyPr>
            <a:normAutofit/>
          </a:bodyPr>
          <a:lstStyle/>
          <a:p>
            <a:r>
              <a:rPr lang="en-US" sz="2400" dirty="0"/>
              <a:t>Cancer Diagnosis and Treatment</a:t>
            </a:r>
          </a:p>
        </p:txBody>
      </p:sp>
      <p:sp>
        <p:nvSpPr>
          <p:cNvPr id="9" name="Rectangle 8">
            <a:extLst>
              <a:ext uri="{FF2B5EF4-FFF2-40B4-BE49-F238E27FC236}">
                <a16:creationId xmlns:a16="http://schemas.microsoft.com/office/drawing/2014/main" id="{09268AC9-FE59-4261-AEC0-D7B282BAA506}"/>
              </a:ext>
            </a:extLst>
          </p:cNvPr>
          <p:cNvSpPr/>
          <p:nvPr/>
        </p:nvSpPr>
        <p:spPr>
          <a:xfrm>
            <a:off x="5334000" y="97977"/>
            <a:ext cx="29718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Activity Diagram</a:t>
            </a:r>
          </a:p>
        </p:txBody>
      </p:sp>
      <p:sp>
        <p:nvSpPr>
          <p:cNvPr id="10" name="Rectangle 9">
            <a:extLst>
              <a:ext uri="{FF2B5EF4-FFF2-40B4-BE49-F238E27FC236}">
                <a16:creationId xmlns:a16="http://schemas.microsoft.com/office/drawing/2014/main" id="{F6CA8B9D-2FCE-4A3B-8438-A199515FFE5C}"/>
              </a:ext>
            </a:extLst>
          </p:cNvPr>
          <p:cNvSpPr/>
          <p:nvPr/>
        </p:nvSpPr>
        <p:spPr>
          <a:xfrm>
            <a:off x="5029200" y="3695700"/>
            <a:ext cx="29718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Sequence Diagram</a:t>
            </a:r>
          </a:p>
        </p:txBody>
      </p:sp>
      <p:graphicFrame>
        <p:nvGraphicFramePr>
          <p:cNvPr id="3" name="Table 2">
            <a:extLst>
              <a:ext uri="{FF2B5EF4-FFF2-40B4-BE49-F238E27FC236}">
                <a16:creationId xmlns:a16="http://schemas.microsoft.com/office/drawing/2014/main" id="{AC970F54-8940-41F9-B9A4-3A692B2DB3FA}"/>
              </a:ext>
            </a:extLst>
          </p:cNvPr>
          <p:cNvGraphicFramePr>
            <a:graphicFrameLocks noGrp="1"/>
          </p:cNvGraphicFramePr>
          <p:nvPr/>
        </p:nvGraphicFramePr>
        <p:xfrm>
          <a:off x="54429" y="799459"/>
          <a:ext cx="4365171" cy="5676080"/>
        </p:xfrm>
        <a:graphic>
          <a:graphicData uri="http://schemas.openxmlformats.org/drawingml/2006/table">
            <a:tbl>
              <a:tblPr/>
              <a:tblGrid>
                <a:gridCol w="478971">
                  <a:extLst>
                    <a:ext uri="{9D8B030D-6E8A-4147-A177-3AD203B41FA5}">
                      <a16:colId xmlns:a16="http://schemas.microsoft.com/office/drawing/2014/main" val="3050904770"/>
                    </a:ext>
                  </a:extLst>
                </a:gridCol>
                <a:gridCol w="609600">
                  <a:extLst>
                    <a:ext uri="{9D8B030D-6E8A-4147-A177-3AD203B41FA5}">
                      <a16:colId xmlns:a16="http://schemas.microsoft.com/office/drawing/2014/main" val="251112085"/>
                    </a:ext>
                  </a:extLst>
                </a:gridCol>
                <a:gridCol w="740229">
                  <a:extLst>
                    <a:ext uri="{9D8B030D-6E8A-4147-A177-3AD203B41FA5}">
                      <a16:colId xmlns:a16="http://schemas.microsoft.com/office/drawing/2014/main" val="591221792"/>
                    </a:ext>
                  </a:extLst>
                </a:gridCol>
                <a:gridCol w="936171">
                  <a:extLst>
                    <a:ext uri="{9D8B030D-6E8A-4147-A177-3AD203B41FA5}">
                      <a16:colId xmlns:a16="http://schemas.microsoft.com/office/drawing/2014/main" val="1190899861"/>
                    </a:ext>
                  </a:extLst>
                </a:gridCol>
                <a:gridCol w="762000">
                  <a:extLst>
                    <a:ext uri="{9D8B030D-6E8A-4147-A177-3AD203B41FA5}">
                      <a16:colId xmlns:a16="http://schemas.microsoft.com/office/drawing/2014/main" val="4086940041"/>
                    </a:ext>
                  </a:extLst>
                </a:gridCol>
                <a:gridCol w="838200">
                  <a:extLst>
                    <a:ext uri="{9D8B030D-6E8A-4147-A177-3AD203B41FA5}">
                      <a16:colId xmlns:a16="http://schemas.microsoft.com/office/drawing/2014/main" val="2161448893"/>
                    </a:ext>
                  </a:extLst>
                </a:gridCol>
              </a:tblGrid>
              <a:tr h="381000">
                <a:tc>
                  <a:txBody>
                    <a:bodyPr/>
                    <a:lstStyle/>
                    <a:p>
                      <a:pPr algn="l" fontAlgn="t"/>
                      <a:r>
                        <a:rPr lang="en-US" sz="1200" b="1" dirty="0">
                          <a:effectLst/>
                          <a:latin typeface="Arial" panose="020B0604020202020204" pitchFamily="34" charset="0"/>
                          <a:cs typeface="Arial" panose="020B0604020202020204" pitchFamily="34" charset="0"/>
                        </a:rPr>
                        <a:t>Step</a:t>
                      </a:r>
                      <a:endParaRPr lang="en-US" sz="12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tc>
                  <a:txBody>
                    <a:bodyPr/>
                    <a:lstStyle/>
                    <a:p>
                      <a:pPr algn="l" fontAlgn="t"/>
                      <a:r>
                        <a:rPr lang="en-US" sz="1200" b="1" dirty="0">
                          <a:effectLst/>
                          <a:latin typeface="Arial" panose="020B0604020202020204" pitchFamily="34" charset="0"/>
                          <a:cs typeface="Arial" panose="020B0604020202020204" pitchFamily="34" charset="0"/>
                        </a:rPr>
                        <a:t>Actor</a:t>
                      </a:r>
                      <a:endParaRPr lang="en-US" sz="12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tc>
                  <a:txBody>
                    <a:bodyPr/>
                    <a:lstStyle/>
                    <a:p>
                      <a:pPr algn="l" fontAlgn="t"/>
                      <a:r>
                        <a:rPr lang="en-US" sz="1200" b="1" dirty="0">
                          <a:effectLst/>
                          <a:latin typeface="Arial" panose="020B0604020202020204" pitchFamily="34" charset="0"/>
                          <a:cs typeface="Arial" panose="020B0604020202020204" pitchFamily="34" charset="0"/>
                        </a:rPr>
                        <a:t>Role</a:t>
                      </a:r>
                      <a:endParaRPr lang="en-US" sz="12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tc>
                  <a:txBody>
                    <a:bodyPr/>
                    <a:lstStyle/>
                    <a:p>
                      <a:pPr algn="l" fontAlgn="t"/>
                      <a:r>
                        <a:rPr lang="en-US" sz="1200" b="1" dirty="0">
                          <a:effectLst/>
                          <a:latin typeface="Arial" panose="020B0604020202020204" pitchFamily="34" charset="0"/>
                          <a:cs typeface="Arial" panose="020B0604020202020204" pitchFamily="34" charset="0"/>
                        </a:rPr>
                        <a:t>Activity</a:t>
                      </a:r>
                      <a:endParaRPr lang="en-US" sz="12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tc>
                  <a:txBody>
                    <a:bodyPr/>
                    <a:lstStyle/>
                    <a:p>
                      <a:pPr algn="l" fontAlgn="t"/>
                      <a:r>
                        <a:rPr lang="en-US" sz="1200" b="1" dirty="0">
                          <a:effectLst/>
                          <a:latin typeface="Arial" panose="020B0604020202020204" pitchFamily="34" charset="0"/>
                          <a:cs typeface="Arial" panose="020B0604020202020204" pitchFamily="34" charset="0"/>
                        </a:rPr>
                        <a:t>Input(s)</a:t>
                      </a:r>
                      <a:endParaRPr lang="en-US" sz="12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tc>
                  <a:txBody>
                    <a:bodyPr/>
                    <a:lstStyle/>
                    <a:p>
                      <a:pPr algn="l" fontAlgn="t"/>
                      <a:r>
                        <a:rPr lang="en-US" sz="1200" b="1" dirty="0">
                          <a:effectLst/>
                          <a:latin typeface="Arial" panose="020B0604020202020204" pitchFamily="34" charset="0"/>
                          <a:cs typeface="Arial" panose="020B0604020202020204" pitchFamily="34" charset="0"/>
                        </a:rPr>
                        <a:t>Output(s)</a:t>
                      </a:r>
                      <a:endParaRPr lang="en-US" sz="12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extLst>
                  <a:ext uri="{0D108BD9-81ED-4DB2-BD59-A6C34878D82A}">
                    <a16:rowId xmlns:a16="http://schemas.microsoft.com/office/drawing/2014/main" val="2318843411"/>
                  </a:ext>
                </a:extLst>
              </a:tr>
              <a:tr h="785764">
                <a:tc>
                  <a:txBody>
                    <a:bodyPr/>
                    <a:lstStyle/>
                    <a:p>
                      <a:pPr algn="l" fontAlgn="t"/>
                      <a:r>
                        <a:rPr lang="en-US" sz="1100" b="0" dirty="0">
                          <a:effectLst/>
                          <a:latin typeface="Arial" panose="020B0604020202020204" pitchFamily="34" charset="0"/>
                          <a:cs typeface="Arial" panose="020B0604020202020204" pitchFamily="34" charset="0"/>
                        </a:rPr>
                        <a:t>1</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EHR System</a:t>
                      </a:r>
                    </a:p>
                    <a:p>
                      <a:pPr algn="l" fontAlgn="t"/>
                      <a:r>
                        <a:rPr lang="en-US" sz="1100" b="0" dirty="0">
                          <a:effectLst/>
                          <a:latin typeface="Arial" panose="020B0604020202020204" pitchFamily="34" charset="0"/>
                          <a:cs typeface="Arial" panose="020B0604020202020204" pitchFamily="34" charset="0"/>
                        </a:rPr>
                        <a:t> </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Notifier</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Notify the Backend Service App that criteria have been met</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Trigger code</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Notification message</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3062894251"/>
                  </a:ext>
                </a:extLst>
              </a:tr>
              <a:tr h="419977">
                <a:tc>
                  <a:txBody>
                    <a:bodyPr/>
                    <a:lstStyle/>
                    <a:p>
                      <a:pPr algn="l" fontAlgn="t"/>
                      <a:r>
                        <a:rPr lang="en-US" sz="1100" b="0" dirty="0">
                          <a:effectLst/>
                          <a:latin typeface="Arial" panose="020B0604020202020204" pitchFamily="34" charset="0"/>
                          <a:cs typeface="Arial" panose="020B0604020202020204" pitchFamily="34" charset="0"/>
                        </a:rPr>
                        <a:t>2</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Backend Services App</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Data Extractor</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Query the EHR for cancer data</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Notification message</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query</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544835912"/>
                  </a:ext>
                </a:extLst>
              </a:tr>
              <a:tr h="298048">
                <a:tc>
                  <a:txBody>
                    <a:bodyPr/>
                    <a:lstStyle/>
                    <a:p>
                      <a:pPr algn="l" fontAlgn="t"/>
                      <a:r>
                        <a:rPr lang="en-US" sz="1100" b="0" dirty="0">
                          <a:effectLst/>
                          <a:latin typeface="Arial" panose="020B0604020202020204" pitchFamily="34" charset="0"/>
                          <a:cs typeface="Arial" panose="020B0604020202020204" pitchFamily="34" charset="0"/>
                        </a:rPr>
                        <a:t>3</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EHR System</a:t>
                      </a:r>
                    </a:p>
                    <a:p>
                      <a:pPr algn="l" fontAlgn="t"/>
                      <a:r>
                        <a:rPr lang="en-US" sz="1100" b="0" dirty="0">
                          <a:effectLst/>
                          <a:latin typeface="Arial" panose="020B0604020202020204" pitchFamily="34" charset="0"/>
                          <a:cs typeface="Arial" panose="020B0604020202020204" pitchFamily="34" charset="0"/>
                        </a:rPr>
                        <a:t> </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Query Responder</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Return cancer data</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query</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resources</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2886648707"/>
                  </a:ext>
                </a:extLst>
              </a:tr>
              <a:tr h="419977">
                <a:tc>
                  <a:txBody>
                    <a:bodyPr/>
                    <a:lstStyle/>
                    <a:p>
                      <a:pPr algn="l" fontAlgn="t"/>
                      <a:r>
                        <a:rPr lang="en-US" sz="1100" b="0" i="1" dirty="0">
                          <a:effectLst/>
                          <a:latin typeface="Arial" panose="020B0604020202020204" pitchFamily="34" charset="0"/>
                          <a:cs typeface="Arial" panose="020B0604020202020204" pitchFamily="34" charset="0"/>
                        </a:rPr>
                        <a:t>4</a:t>
                      </a:r>
                      <a:endParaRPr lang="en-US" sz="11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i="1" dirty="0">
                          <a:effectLst/>
                          <a:latin typeface="Arial" panose="020B0604020202020204" pitchFamily="34" charset="0"/>
                          <a:cs typeface="Arial" panose="020B0604020202020204" pitchFamily="34" charset="0"/>
                        </a:rPr>
                        <a:t>Backend Services App</a:t>
                      </a:r>
                      <a:endParaRPr lang="en-US" sz="11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i="1" dirty="0">
                          <a:effectLst/>
                          <a:latin typeface="Arial" panose="020B0604020202020204" pitchFamily="34" charset="0"/>
                          <a:cs typeface="Arial" panose="020B0604020202020204" pitchFamily="34" charset="0"/>
                        </a:rPr>
                        <a:t>Decision Logic Evaluator</a:t>
                      </a:r>
                      <a:endParaRPr lang="en-US" sz="11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i="1" dirty="0">
                          <a:effectLst/>
                          <a:latin typeface="Arial" panose="020B0604020202020204" pitchFamily="34" charset="0"/>
                          <a:cs typeface="Arial" panose="020B0604020202020204" pitchFamily="34" charset="0"/>
                        </a:rPr>
                        <a:t>Evaluate if a report needs to be sent</a:t>
                      </a:r>
                      <a:endParaRPr lang="en-US" sz="11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i="1" dirty="0">
                          <a:effectLst/>
                          <a:latin typeface="Arial" panose="020B0604020202020204" pitchFamily="34" charset="0"/>
                          <a:cs typeface="Arial" panose="020B0604020202020204" pitchFamily="34" charset="0"/>
                        </a:rPr>
                        <a:t>FHIR resources</a:t>
                      </a:r>
                      <a:endParaRPr lang="en-US" sz="11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i="1" dirty="0">
                          <a:effectLst/>
                          <a:latin typeface="Arial" panose="020B0604020202020204" pitchFamily="34" charset="0"/>
                          <a:cs typeface="Arial" panose="020B0604020202020204" pitchFamily="34" charset="0"/>
                        </a:rPr>
                        <a:t>FHIR resources</a:t>
                      </a:r>
                      <a:endParaRPr lang="en-US" sz="11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3423914894"/>
                  </a:ext>
                </a:extLst>
              </a:tr>
              <a:tr h="541906">
                <a:tc>
                  <a:txBody>
                    <a:bodyPr/>
                    <a:lstStyle/>
                    <a:p>
                      <a:pPr algn="l" fontAlgn="t"/>
                      <a:r>
                        <a:rPr lang="en-US" sz="1100" b="0" dirty="0">
                          <a:effectLst/>
                          <a:latin typeface="Arial" panose="020B0604020202020204" pitchFamily="34" charset="0"/>
                          <a:cs typeface="Arial" panose="020B0604020202020204" pitchFamily="34" charset="0"/>
                        </a:rPr>
                        <a:t>5</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Backend Services App</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Data Receiver</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Receive and validate FHIR </a:t>
                      </a:r>
                      <a:r>
                        <a:rPr lang="en-US" sz="1100" b="0" i="1" dirty="0">
                          <a:effectLst/>
                          <a:latin typeface="Arial" panose="020B0604020202020204" pitchFamily="34" charset="0"/>
                          <a:cs typeface="Arial" panose="020B0604020202020204" pitchFamily="34" charset="0"/>
                        </a:rPr>
                        <a:t>resources</a:t>
                      </a:r>
                      <a:endParaRPr lang="en-US" sz="11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resources</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validated bundle</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1520792932"/>
                  </a:ext>
                </a:extLst>
              </a:tr>
              <a:tr h="907692">
                <a:tc>
                  <a:txBody>
                    <a:bodyPr/>
                    <a:lstStyle/>
                    <a:p>
                      <a:pPr algn="l" fontAlgn="t"/>
                      <a:r>
                        <a:rPr lang="en-US" sz="1100" b="0" dirty="0">
                          <a:effectLst/>
                          <a:latin typeface="Arial" panose="020B0604020202020204" pitchFamily="34" charset="0"/>
                          <a:cs typeface="Arial" panose="020B0604020202020204" pitchFamily="34" charset="0"/>
                        </a:rPr>
                        <a:t>6</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Backend Services App</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Data Sender</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Send validated FHIR bundle to Central Cancer Registry</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validated bundle</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validated bundle</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629446525"/>
                  </a:ext>
                </a:extLst>
              </a:tr>
              <a:tr h="541906">
                <a:tc>
                  <a:txBody>
                    <a:bodyPr/>
                    <a:lstStyle/>
                    <a:p>
                      <a:pPr algn="l" fontAlgn="t"/>
                      <a:r>
                        <a:rPr lang="en-US" sz="1100" b="0" dirty="0">
                          <a:effectLst/>
                          <a:latin typeface="Arial" panose="020B0604020202020204" pitchFamily="34" charset="0"/>
                          <a:cs typeface="Arial" panose="020B0604020202020204" pitchFamily="34" charset="0"/>
                        </a:rPr>
                        <a:t>7</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Central Cancer Registry</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Data Receiver</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Receive and validate FHIR bundle</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bundle</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Validated FHIR bundle</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1145991858"/>
                  </a:ext>
                </a:extLst>
              </a:tr>
              <a:tr h="298048">
                <a:tc>
                  <a:txBody>
                    <a:bodyPr/>
                    <a:lstStyle/>
                    <a:p>
                      <a:pPr algn="l" fontAlgn="t"/>
                      <a:r>
                        <a:rPr lang="en-US" sz="1100" b="0" dirty="0">
                          <a:effectLst/>
                          <a:latin typeface="Arial" panose="020B0604020202020204" pitchFamily="34" charset="0"/>
                          <a:cs typeface="Arial" panose="020B0604020202020204" pitchFamily="34" charset="0"/>
                        </a:rPr>
                        <a:t>8</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gridSpan="4">
                  <a:txBody>
                    <a:bodyPr/>
                    <a:lstStyle/>
                    <a:p>
                      <a:pPr algn="l" fontAlgn="t"/>
                      <a:r>
                        <a:rPr lang="en-US" sz="1100" b="0" dirty="0">
                          <a:effectLst/>
                          <a:latin typeface="Arial" panose="020B0604020202020204" pitchFamily="34" charset="0"/>
                          <a:cs typeface="Arial" panose="020B0604020202020204" pitchFamily="34" charset="0"/>
                        </a:rPr>
                        <a:t>Repeat Steps 1-7 </a:t>
                      </a:r>
                      <a:r>
                        <a:rPr lang="en-US" sz="1100" b="0" i="1" dirty="0">
                          <a:effectLst/>
                          <a:latin typeface="Arial" panose="020B0604020202020204" pitchFamily="34" charset="0"/>
                          <a:cs typeface="Arial" panose="020B0604020202020204" pitchFamily="34" charset="0"/>
                        </a:rPr>
                        <a:t>for any category notification</a:t>
                      </a:r>
                      <a:r>
                        <a:rPr lang="en-US" sz="1100" b="0" dirty="0">
                          <a:effectLst/>
                          <a:latin typeface="Arial" panose="020B0604020202020204" pitchFamily="34" charset="0"/>
                          <a:cs typeface="Arial" panose="020B0604020202020204" pitchFamily="34" charset="0"/>
                        </a:rPr>
                        <a:t> </a:t>
                      </a:r>
                      <a:r>
                        <a:rPr lang="en-US" sz="1100" b="0" i="1" dirty="0">
                          <a:effectLst/>
                          <a:latin typeface="Arial" panose="020B0604020202020204" pitchFamily="34" charset="0"/>
                          <a:cs typeface="Arial" panose="020B0604020202020204" pitchFamily="34" charset="0"/>
                        </a:rPr>
                        <a:t>that meets the reporting criteria</a:t>
                      </a:r>
                      <a:r>
                        <a:rPr lang="en-US" sz="1100" b="0" dirty="0">
                          <a:effectLst/>
                          <a:latin typeface="Arial" panose="020B0604020202020204" pitchFamily="34" charset="0"/>
                          <a:cs typeface="Arial" panose="020B0604020202020204" pitchFamily="34" charset="0"/>
                        </a:rPr>
                        <a:t> </a:t>
                      </a:r>
                      <a:r>
                        <a:rPr lang="en-US" sz="1100" b="0" i="1" dirty="0">
                          <a:effectLst/>
                          <a:latin typeface="Arial" panose="020B0604020202020204" pitchFamily="34" charset="0"/>
                          <a:cs typeface="Arial" panose="020B0604020202020204" pitchFamily="34" charset="0"/>
                        </a:rPr>
                        <a:t>as needed</a:t>
                      </a:r>
                      <a:endParaRPr lang="en-US" sz="1100" b="0" dirty="0">
                        <a:effectLst/>
                        <a:latin typeface="Arial" panose="020B0604020202020204" pitchFamily="34" charset="0"/>
                        <a:cs typeface="Arial" panose="020B0604020202020204" pitchFamily="34" charset="0"/>
                      </a:endParaRP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dirty="0">
                          <a:effectLst/>
                          <a:latin typeface="Arial" panose="020B0604020202020204" pitchFamily="34" charset="0"/>
                          <a:cs typeface="Arial" panose="020B0604020202020204" pitchFamily="34" charset="0"/>
                        </a:rPr>
                        <a:t> </a:t>
                      </a:r>
                    </a:p>
                  </a:txBody>
                  <a:tcPr marL="27095" marR="27095" marT="27095" marB="27095">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926162645"/>
                  </a:ext>
                </a:extLst>
              </a:tr>
            </a:tbl>
          </a:graphicData>
        </a:graphic>
      </p:graphicFrame>
      <p:pic>
        <p:nvPicPr>
          <p:cNvPr id="7" name="Picture 6" descr="A close up of a piece of paper&#10;&#10;Description automatically generated">
            <a:extLst>
              <a:ext uri="{FF2B5EF4-FFF2-40B4-BE49-F238E27FC236}">
                <a16:creationId xmlns:a16="http://schemas.microsoft.com/office/drawing/2014/main" id="{E39148F4-1141-45C7-AEF6-418E381958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5611" y="386449"/>
            <a:ext cx="4248577" cy="3300732"/>
          </a:xfrm>
          <a:prstGeom prst="rect">
            <a:avLst/>
          </a:prstGeom>
        </p:spPr>
      </p:pic>
      <p:pic>
        <p:nvPicPr>
          <p:cNvPr id="12" name="Picture 11" descr="A screenshot of a cell phone&#10;&#10;Description automatically generated">
            <a:extLst>
              <a:ext uri="{FF2B5EF4-FFF2-40B4-BE49-F238E27FC236}">
                <a16:creationId xmlns:a16="http://schemas.microsoft.com/office/drawing/2014/main" id="{9EF451A4-3B9D-4223-960D-8EAB5D9C8B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2541" y="3997425"/>
            <a:ext cx="3901647" cy="2772909"/>
          </a:xfrm>
          <a:prstGeom prst="rect">
            <a:avLst/>
          </a:prstGeom>
          <a:ln>
            <a:solidFill>
              <a:schemeClr val="tx1">
                <a:lumMod val="75000"/>
                <a:lumOff val="25000"/>
              </a:schemeClr>
            </a:solidFill>
          </a:ln>
        </p:spPr>
      </p:pic>
    </p:spTree>
    <p:extLst>
      <p:ext uri="{BB962C8B-B14F-4D97-AF65-F5344CB8AC3E}">
        <p14:creationId xmlns:p14="http://schemas.microsoft.com/office/powerpoint/2010/main" val="2322130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3E65-52EF-43B3-A469-361F339A3EF8}"/>
              </a:ext>
            </a:extLst>
          </p:cNvPr>
          <p:cNvSpPr>
            <a:spLocks noGrp="1"/>
          </p:cNvSpPr>
          <p:nvPr>
            <p:ph type="title"/>
          </p:nvPr>
        </p:nvSpPr>
        <p:spPr/>
        <p:txBody>
          <a:bodyPr>
            <a:normAutofit fontScale="90000"/>
          </a:bodyPr>
          <a:lstStyle/>
          <a:p>
            <a:r>
              <a:rPr lang="en-US" dirty="0"/>
              <a:t>Cancer: Alternate Flow Reporting Every Encounter</a:t>
            </a:r>
          </a:p>
        </p:txBody>
      </p:sp>
      <p:sp>
        <p:nvSpPr>
          <p:cNvPr id="3" name="Content Placeholder 2">
            <a:extLst>
              <a:ext uri="{FF2B5EF4-FFF2-40B4-BE49-F238E27FC236}">
                <a16:creationId xmlns:a16="http://schemas.microsoft.com/office/drawing/2014/main" id="{3FABB44F-08CD-454C-B53F-8D5ED10D7A95}"/>
              </a:ext>
            </a:extLst>
          </p:cNvPr>
          <p:cNvSpPr>
            <a:spLocks noGrp="1"/>
          </p:cNvSpPr>
          <p:nvPr>
            <p:ph idx="1"/>
          </p:nvPr>
        </p:nvSpPr>
        <p:spPr>
          <a:xfrm>
            <a:off x="228600" y="1143000"/>
            <a:ext cx="8763000" cy="5486400"/>
          </a:xfrm>
        </p:spPr>
        <p:txBody>
          <a:bodyPr/>
          <a:lstStyle/>
          <a:p>
            <a:pPr marL="0" indent="0">
              <a:buNone/>
            </a:pPr>
            <a:r>
              <a:rPr lang="en-US" dirty="0"/>
              <a:t>The Cancer Diagnosis and Treatment – Reporting Every Encounter user story remains the same as the Cancer Diagnosis and Treatment user story </a:t>
            </a:r>
            <a:r>
              <a:rPr lang="en-US" b="1" i="1" dirty="0"/>
              <a:t>except</a:t>
            </a:r>
            <a:r>
              <a:rPr lang="en-US" dirty="0"/>
              <a:t> instead of identifying a category of criteria that triggers a report, the “all reports” criteria are set.</a:t>
            </a:r>
          </a:p>
          <a:p>
            <a:pPr marL="0" indent="0">
              <a:buNone/>
            </a:pPr>
            <a:endParaRPr lang="en-US" dirty="0"/>
          </a:p>
        </p:txBody>
      </p:sp>
    </p:spTree>
    <p:extLst>
      <p:ext uri="{BB962C8B-B14F-4D97-AF65-F5344CB8AC3E}">
        <p14:creationId xmlns:p14="http://schemas.microsoft.com/office/powerpoint/2010/main" val="3100765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2D4A1-91A9-42E8-91C6-5A3822D61B23}"/>
              </a:ext>
            </a:extLst>
          </p:cNvPr>
          <p:cNvSpPr>
            <a:spLocks noGrp="1"/>
          </p:cNvSpPr>
          <p:nvPr>
            <p:ph type="title"/>
          </p:nvPr>
        </p:nvSpPr>
        <p:spPr>
          <a:xfrm>
            <a:off x="76200" y="76205"/>
            <a:ext cx="4619411" cy="723254"/>
          </a:xfrm>
        </p:spPr>
        <p:txBody>
          <a:bodyPr>
            <a:normAutofit fontScale="90000"/>
          </a:bodyPr>
          <a:lstStyle/>
          <a:p>
            <a:r>
              <a:rPr lang="en-US" sz="2400" dirty="0"/>
              <a:t>Cancer Alternate Flow Every Encounter</a:t>
            </a:r>
          </a:p>
        </p:txBody>
      </p:sp>
      <p:sp>
        <p:nvSpPr>
          <p:cNvPr id="9" name="Rectangle 8">
            <a:extLst>
              <a:ext uri="{FF2B5EF4-FFF2-40B4-BE49-F238E27FC236}">
                <a16:creationId xmlns:a16="http://schemas.microsoft.com/office/drawing/2014/main" id="{09268AC9-FE59-4261-AEC0-D7B282BAA506}"/>
              </a:ext>
            </a:extLst>
          </p:cNvPr>
          <p:cNvSpPr/>
          <p:nvPr/>
        </p:nvSpPr>
        <p:spPr>
          <a:xfrm>
            <a:off x="5334000" y="97977"/>
            <a:ext cx="29718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Activity Diagram</a:t>
            </a:r>
          </a:p>
        </p:txBody>
      </p:sp>
      <p:sp>
        <p:nvSpPr>
          <p:cNvPr id="10" name="Rectangle 9">
            <a:extLst>
              <a:ext uri="{FF2B5EF4-FFF2-40B4-BE49-F238E27FC236}">
                <a16:creationId xmlns:a16="http://schemas.microsoft.com/office/drawing/2014/main" id="{F6CA8B9D-2FCE-4A3B-8438-A199515FFE5C}"/>
              </a:ext>
            </a:extLst>
          </p:cNvPr>
          <p:cNvSpPr/>
          <p:nvPr/>
        </p:nvSpPr>
        <p:spPr>
          <a:xfrm>
            <a:off x="4876800" y="3810000"/>
            <a:ext cx="29718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Sequence Diagram</a:t>
            </a:r>
          </a:p>
        </p:txBody>
      </p:sp>
      <p:graphicFrame>
        <p:nvGraphicFramePr>
          <p:cNvPr id="8" name="Table 7">
            <a:extLst>
              <a:ext uri="{FF2B5EF4-FFF2-40B4-BE49-F238E27FC236}">
                <a16:creationId xmlns:a16="http://schemas.microsoft.com/office/drawing/2014/main" id="{88EBFD9E-3180-46A0-8C46-24CE5F53C1DB}"/>
              </a:ext>
            </a:extLst>
          </p:cNvPr>
          <p:cNvGraphicFramePr>
            <a:graphicFrameLocks noGrp="1"/>
          </p:cNvGraphicFramePr>
          <p:nvPr/>
        </p:nvGraphicFramePr>
        <p:xfrm>
          <a:off x="76200" y="1150900"/>
          <a:ext cx="4495798" cy="5089599"/>
        </p:xfrm>
        <a:graphic>
          <a:graphicData uri="http://schemas.openxmlformats.org/drawingml/2006/table">
            <a:tbl>
              <a:tblPr/>
              <a:tblGrid>
                <a:gridCol w="457198">
                  <a:extLst>
                    <a:ext uri="{9D8B030D-6E8A-4147-A177-3AD203B41FA5}">
                      <a16:colId xmlns:a16="http://schemas.microsoft.com/office/drawing/2014/main" val="2238141623"/>
                    </a:ext>
                  </a:extLst>
                </a:gridCol>
                <a:gridCol w="638390">
                  <a:extLst>
                    <a:ext uri="{9D8B030D-6E8A-4147-A177-3AD203B41FA5}">
                      <a16:colId xmlns:a16="http://schemas.microsoft.com/office/drawing/2014/main" val="3567876731"/>
                    </a:ext>
                  </a:extLst>
                </a:gridCol>
                <a:gridCol w="936324">
                  <a:extLst>
                    <a:ext uri="{9D8B030D-6E8A-4147-A177-3AD203B41FA5}">
                      <a16:colId xmlns:a16="http://schemas.microsoft.com/office/drawing/2014/main" val="1832723990"/>
                    </a:ext>
                  </a:extLst>
                </a:gridCol>
                <a:gridCol w="892476">
                  <a:extLst>
                    <a:ext uri="{9D8B030D-6E8A-4147-A177-3AD203B41FA5}">
                      <a16:colId xmlns:a16="http://schemas.microsoft.com/office/drawing/2014/main" val="3969351673"/>
                    </a:ext>
                  </a:extLst>
                </a:gridCol>
                <a:gridCol w="809410">
                  <a:extLst>
                    <a:ext uri="{9D8B030D-6E8A-4147-A177-3AD203B41FA5}">
                      <a16:colId xmlns:a16="http://schemas.microsoft.com/office/drawing/2014/main" val="10479602"/>
                    </a:ext>
                  </a:extLst>
                </a:gridCol>
                <a:gridCol w="762000">
                  <a:extLst>
                    <a:ext uri="{9D8B030D-6E8A-4147-A177-3AD203B41FA5}">
                      <a16:colId xmlns:a16="http://schemas.microsoft.com/office/drawing/2014/main" val="1250731295"/>
                    </a:ext>
                  </a:extLst>
                </a:gridCol>
              </a:tblGrid>
              <a:tr h="200925">
                <a:tc>
                  <a:txBody>
                    <a:bodyPr/>
                    <a:lstStyle/>
                    <a:p>
                      <a:pPr algn="l" fontAlgn="t"/>
                      <a:r>
                        <a:rPr lang="en-US" sz="1200" b="1" dirty="0">
                          <a:effectLst/>
                          <a:latin typeface="Arial" panose="020B0604020202020204" pitchFamily="34" charset="0"/>
                          <a:cs typeface="Arial" panose="020B0604020202020204" pitchFamily="34" charset="0"/>
                        </a:rPr>
                        <a:t>Step</a:t>
                      </a:r>
                      <a:endParaRPr lang="en-US" sz="1200" b="0" dirty="0">
                        <a:effectLst/>
                        <a:latin typeface="Arial" panose="020B0604020202020204" pitchFamily="34" charset="0"/>
                        <a:cs typeface="Arial" panose="020B0604020202020204" pitchFamily="34" charset="0"/>
                      </a:endParaRP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tc>
                  <a:txBody>
                    <a:bodyPr/>
                    <a:lstStyle/>
                    <a:p>
                      <a:pPr algn="l" fontAlgn="t"/>
                      <a:r>
                        <a:rPr lang="en-US" sz="1200" b="1" dirty="0">
                          <a:effectLst/>
                          <a:latin typeface="Arial" panose="020B0604020202020204" pitchFamily="34" charset="0"/>
                          <a:cs typeface="Arial" panose="020B0604020202020204" pitchFamily="34" charset="0"/>
                        </a:rPr>
                        <a:t>Actor</a:t>
                      </a:r>
                      <a:endParaRPr lang="en-US" sz="1200" b="0" dirty="0">
                        <a:effectLst/>
                        <a:latin typeface="Arial" panose="020B0604020202020204" pitchFamily="34" charset="0"/>
                        <a:cs typeface="Arial" panose="020B0604020202020204" pitchFamily="34" charset="0"/>
                      </a:endParaRP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tc>
                  <a:txBody>
                    <a:bodyPr/>
                    <a:lstStyle/>
                    <a:p>
                      <a:pPr algn="l" fontAlgn="t"/>
                      <a:r>
                        <a:rPr lang="en-US" sz="1200" b="1" dirty="0">
                          <a:effectLst/>
                          <a:latin typeface="Arial" panose="020B0604020202020204" pitchFamily="34" charset="0"/>
                          <a:cs typeface="Arial" panose="020B0604020202020204" pitchFamily="34" charset="0"/>
                        </a:rPr>
                        <a:t>Role</a:t>
                      </a:r>
                      <a:endParaRPr lang="en-US" sz="1200" b="0" dirty="0">
                        <a:effectLst/>
                        <a:latin typeface="Arial" panose="020B0604020202020204" pitchFamily="34" charset="0"/>
                        <a:cs typeface="Arial" panose="020B0604020202020204" pitchFamily="34" charset="0"/>
                      </a:endParaRP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tc>
                  <a:txBody>
                    <a:bodyPr/>
                    <a:lstStyle/>
                    <a:p>
                      <a:pPr algn="l" fontAlgn="t"/>
                      <a:r>
                        <a:rPr lang="en-US" sz="1200" b="1" dirty="0">
                          <a:effectLst/>
                          <a:latin typeface="Arial" panose="020B0604020202020204" pitchFamily="34" charset="0"/>
                          <a:cs typeface="Arial" panose="020B0604020202020204" pitchFamily="34" charset="0"/>
                        </a:rPr>
                        <a:t>Activity</a:t>
                      </a:r>
                      <a:endParaRPr lang="en-US" sz="1200" b="0" dirty="0">
                        <a:effectLst/>
                        <a:latin typeface="Arial" panose="020B0604020202020204" pitchFamily="34" charset="0"/>
                        <a:cs typeface="Arial" panose="020B0604020202020204" pitchFamily="34" charset="0"/>
                      </a:endParaRP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tc>
                  <a:txBody>
                    <a:bodyPr/>
                    <a:lstStyle/>
                    <a:p>
                      <a:pPr algn="l" fontAlgn="t"/>
                      <a:r>
                        <a:rPr lang="en-US" sz="1200" b="1" dirty="0">
                          <a:effectLst/>
                          <a:latin typeface="Arial" panose="020B0604020202020204" pitchFamily="34" charset="0"/>
                          <a:cs typeface="Arial" panose="020B0604020202020204" pitchFamily="34" charset="0"/>
                        </a:rPr>
                        <a:t>Input(s)</a:t>
                      </a:r>
                      <a:endParaRPr lang="en-US" sz="1200" b="0" dirty="0">
                        <a:effectLst/>
                        <a:latin typeface="Arial" panose="020B0604020202020204" pitchFamily="34" charset="0"/>
                        <a:cs typeface="Arial" panose="020B0604020202020204" pitchFamily="34" charset="0"/>
                      </a:endParaRP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tc>
                  <a:txBody>
                    <a:bodyPr/>
                    <a:lstStyle/>
                    <a:p>
                      <a:pPr algn="l" fontAlgn="t"/>
                      <a:r>
                        <a:rPr lang="en-US" sz="1200" b="1" dirty="0">
                          <a:effectLst/>
                          <a:latin typeface="Arial" panose="020B0604020202020204" pitchFamily="34" charset="0"/>
                          <a:cs typeface="Arial" panose="020B0604020202020204" pitchFamily="34" charset="0"/>
                        </a:rPr>
                        <a:t>Output(s)</a:t>
                      </a:r>
                      <a:endParaRPr lang="en-US" sz="1200" b="0" dirty="0">
                        <a:effectLst/>
                        <a:latin typeface="Arial" panose="020B0604020202020204" pitchFamily="34" charset="0"/>
                        <a:cs typeface="Arial" panose="020B0604020202020204" pitchFamily="34" charset="0"/>
                      </a:endParaRP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B2B2B2"/>
                    </a:solidFill>
                  </a:tcPr>
                </a:tc>
                <a:extLst>
                  <a:ext uri="{0D108BD9-81ED-4DB2-BD59-A6C34878D82A}">
                    <a16:rowId xmlns:a16="http://schemas.microsoft.com/office/drawing/2014/main" val="170667362"/>
                  </a:ext>
                </a:extLst>
              </a:tr>
              <a:tr h="896434">
                <a:tc>
                  <a:txBody>
                    <a:bodyPr/>
                    <a:lstStyle/>
                    <a:p>
                      <a:pPr algn="l" fontAlgn="t"/>
                      <a:r>
                        <a:rPr lang="en-US" sz="1100" b="0" dirty="0">
                          <a:effectLst/>
                          <a:latin typeface="Arial" panose="020B0604020202020204" pitchFamily="34" charset="0"/>
                          <a:cs typeface="Arial" panose="020B0604020202020204" pitchFamily="34" charset="0"/>
                        </a:rPr>
                        <a:t>1</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EHR System</a:t>
                      </a:r>
                    </a:p>
                    <a:p>
                      <a:pPr algn="l" fontAlgn="t"/>
                      <a:r>
                        <a:rPr lang="en-US" sz="1100" b="0" dirty="0">
                          <a:effectLst/>
                          <a:latin typeface="Arial" panose="020B0604020202020204" pitchFamily="34" charset="0"/>
                          <a:cs typeface="Arial" panose="020B0604020202020204" pitchFamily="34" charset="0"/>
                        </a:rPr>
                        <a:t> </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Notifier</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Notify the Backend Service App that criteria have been met</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Trigger code</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Notification message</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543679135"/>
                  </a:ext>
                </a:extLst>
              </a:tr>
              <a:tr h="479129">
                <a:tc>
                  <a:txBody>
                    <a:bodyPr/>
                    <a:lstStyle/>
                    <a:p>
                      <a:pPr algn="l" fontAlgn="t"/>
                      <a:r>
                        <a:rPr lang="en-US" sz="1100" b="0" dirty="0">
                          <a:effectLst/>
                          <a:latin typeface="Arial" panose="020B0604020202020204" pitchFamily="34" charset="0"/>
                          <a:cs typeface="Arial" panose="020B0604020202020204" pitchFamily="34" charset="0"/>
                        </a:rPr>
                        <a:t>2</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Backend Services App</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Data Extractor</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Query the EHR for cancer data</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Notification message</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query</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63086774"/>
                  </a:ext>
                </a:extLst>
              </a:tr>
              <a:tr h="340027">
                <a:tc>
                  <a:txBody>
                    <a:bodyPr/>
                    <a:lstStyle/>
                    <a:p>
                      <a:pPr algn="l" fontAlgn="t"/>
                      <a:r>
                        <a:rPr lang="en-US" sz="1100" b="0" dirty="0">
                          <a:effectLst/>
                          <a:latin typeface="Arial" panose="020B0604020202020204" pitchFamily="34" charset="0"/>
                          <a:cs typeface="Arial" panose="020B0604020202020204" pitchFamily="34" charset="0"/>
                        </a:rPr>
                        <a:t>3</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EHR System</a:t>
                      </a:r>
                    </a:p>
                    <a:p>
                      <a:pPr algn="l" fontAlgn="t"/>
                      <a:r>
                        <a:rPr lang="en-US" sz="1100" b="0" dirty="0">
                          <a:effectLst/>
                          <a:latin typeface="Arial" panose="020B0604020202020204" pitchFamily="34" charset="0"/>
                          <a:cs typeface="Arial" panose="020B0604020202020204" pitchFamily="34" charset="0"/>
                        </a:rPr>
                        <a:t> </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Query Responder</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Return cancer data</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query</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resources</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2263045756"/>
                  </a:ext>
                </a:extLst>
              </a:tr>
              <a:tr h="618231">
                <a:tc>
                  <a:txBody>
                    <a:bodyPr/>
                    <a:lstStyle/>
                    <a:p>
                      <a:pPr algn="l" fontAlgn="t"/>
                      <a:r>
                        <a:rPr lang="en-US" sz="1100" b="0" dirty="0">
                          <a:effectLst/>
                          <a:latin typeface="Arial" panose="020B0604020202020204" pitchFamily="34" charset="0"/>
                          <a:cs typeface="Arial" panose="020B0604020202020204" pitchFamily="34" charset="0"/>
                        </a:rPr>
                        <a:t>4</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Backend Services App</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Data Receiver</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Receive and validate FHIR </a:t>
                      </a:r>
                      <a:r>
                        <a:rPr lang="en-US" sz="1100" b="0" i="1" dirty="0">
                          <a:effectLst/>
                          <a:latin typeface="Arial" panose="020B0604020202020204" pitchFamily="34" charset="0"/>
                          <a:cs typeface="Arial" panose="020B0604020202020204" pitchFamily="34" charset="0"/>
                        </a:rPr>
                        <a:t>resources</a:t>
                      </a:r>
                      <a:endParaRPr lang="en-US" sz="1100" b="0" dirty="0">
                        <a:effectLst/>
                        <a:latin typeface="Arial" panose="020B0604020202020204" pitchFamily="34" charset="0"/>
                        <a:cs typeface="Arial" panose="020B0604020202020204" pitchFamily="34" charset="0"/>
                      </a:endParaRP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resources</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validated bundle</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2064294898"/>
                  </a:ext>
                </a:extLst>
              </a:tr>
              <a:tr h="1035536">
                <a:tc>
                  <a:txBody>
                    <a:bodyPr/>
                    <a:lstStyle/>
                    <a:p>
                      <a:pPr algn="l" fontAlgn="t"/>
                      <a:r>
                        <a:rPr lang="en-US" sz="1100" b="0" dirty="0">
                          <a:effectLst/>
                          <a:latin typeface="Arial" panose="020B0604020202020204" pitchFamily="34" charset="0"/>
                          <a:cs typeface="Arial" panose="020B0604020202020204" pitchFamily="34" charset="0"/>
                        </a:rPr>
                        <a:t>5</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Backend Services App</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Data Sender</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Send validated FHIR bundle to Central Cancer Registry</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validated bundle</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validated bundle</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966406133"/>
                  </a:ext>
                </a:extLst>
              </a:tr>
              <a:tr h="618231">
                <a:tc>
                  <a:txBody>
                    <a:bodyPr/>
                    <a:lstStyle/>
                    <a:p>
                      <a:pPr algn="l" fontAlgn="t"/>
                      <a:r>
                        <a:rPr lang="en-US" sz="1100" b="0" dirty="0">
                          <a:effectLst/>
                          <a:latin typeface="Arial" panose="020B0604020202020204" pitchFamily="34" charset="0"/>
                          <a:cs typeface="Arial" panose="020B0604020202020204" pitchFamily="34" charset="0"/>
                        </a:rPr>
                        <a:t>6</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Central Cancer Registry</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Data Receiver</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Receive and validate FHIR bundle</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FHIR bundle</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a:txBody>
                    <a:bodyPr/>
                    <a:lstStyle/>
                    <a:p>
                      <a:pPr algn="l" fontAlgn="t"/>
                      <a:r>
                        <a:rPr lang="en-US" sz="1100" b="0" dirty="0">
                          <a:effectLst/>
                          <a:latin typeface="Arial" panose="020B0604020202020204" pitchFamily="34" charset="0"/>
                          <a:cs typeface="Arial" panose="020B0604020202020204" pitchFamily="34" charset="0"/>
                        </a:rPr>
                        <a:t>Validated FHIR bundle</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extLst>
                  <a:ext uri="{0D108BD9-81ED-4DB2-BD59-A6C34878D82A}">
                    <a16:rowId xmlns:a16="http://schemas.microsoft.com/office/drawing/2014/main" val="3015814869"/>
                  </a:ext>
                </a:extLst>
              </a:tr>
              <a:tr h="200925">
                <a:tc>
                  <a:txBody>
                    <a:bodyPr/>
                    <a:lstStyle/>
                    <a:p>
                      <a:pPr algn="l" fontAlgn="t"/>
                      <a:r>
                        <a:rPr lang="en-US" sz="1100" b="0" dirty="0">
                          <a:effectLst/>
                          <a:latin typeface="Arial" panose="020B0604020202020204" pitchFamily="34" charset="0"/>
                          <a:cs typeface="Arial" panose="020B0604020202020204" pitchFamily="34" charset="0"/>
                        </a:rPr>
                        <a:t>7</a:t>
                      </a: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gridSpan="4">
                  <a:txBody>
                    <a:bodyPr/>
                    <a:lstStyle/>
                    <a:p>
                      <a:pPr algn="l" fontAlgn="t"/>
                      <a:r>
                        <a:rPr lang="en-US" sz="1100" b="0" dirty="0">
                          <a:effectLst/>
                          <a:latin typeface="Arial" panose="020B0604020202020204" pitchFamily="34" charset="0"/>
                          <a:cs typeface="Arial" panose="020B0604020202020204" pitchFamily="34" charset="0"/>
                        </a:rPr>
                        <a:t>Repeat Steps 1-6 </a:t>
                      </a:r>
                      <a:r>
                        <a:rPr lang="en-US" sz="1100" b="0" i="1" dirty="0">
                          <a:effectLst/>
                          <a:latin typeface="Arial" panose="020B0604020202020204" pitchFamily="34" charset="0"/>
                          <a:cs typeface="Arial" panose="020B0604020202020204" pitchFamily="34" charset="0"/>
                        </a:rPr>
                        <a:t>for all reports</a:t>
                      </a:r>
                      <a:endParaRPr lang="en-US" sz="1100" b="0" dirty="0">
                        <a:effectLst/>
                        <a:latin typeface="Arial" panose="020B0604020202020204" pitchFamily="34" charset="0"/>
                        <a:cs typeface="Arial" panose="020B0604020202020204" pitchFamily="34" charset="0"/>
                      </a:endParaRPr>
                    </a:p>
                  </a:txBody>
                  <a:tcPr marL="30912" marR="30912" marT="30912" marB="30912">
                    <a:lnL w="7620" cap="flat" cmpd="sng" algn="ctr">
                      <a:solidFill>
                        <a:srgbClr val="C1C7D0"/>
                      </a:solidFill>
                      <a:prstDash val="solid"/>
                      <a:round/>
                      <a:headEnd type="none" w="med" len="med"/>
                      <a:tailEnd type="none" w="med" len="med"/>
                    </a:lnL>
                    <a:lnR w="7620" cap="flat" cmpd="sng" algn="ctr">
                      <a:solidFill>
                        <a:srgbClr val="C1C7D0"/>
                      </a:solidFill>
                      <a:prstDash val="solid"/>
                      <a:round/>
                      <a:headEnd type="none" w="med" len="med"/>
                      <a:tailEnd type="none" w="med" len="med"/>
                    </a:lnR>
                    <a:lnT w="7620" cap="flat" cmpd="sng" algn="ctr">
                      <a:solidFill>
                        <a:srgbClr val="C1C7D0"/>
                      </a:solidFill>
                      <a:prstDash val="solid"/>
                      <a:round/>
                      <a:headEnd type="none" w="med" len="med"/>
                      <a:tailEnd type="none" w="med" len="med"/>
                    </a:lnT>
                    <a:lnB w="7620" cap="flat" cmpd="sng" algn="ctr">
                      <a:solidFill>
                        <a:srgbClr val="C1C7D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100" dirty="0">
                        <a:latin typeface="Arial" panose="020B0604020202020204" pitchFamily="34" charset="0"/>
                        <a:cs typeface="Arial" panose="020B0604020202020204" pitchFamily="34" charset="0"/>
                      </a:endParaRPr>
                    </a:p>
                  </a:txBody>
                  <a:tcPr marL="46367" marR="46367" marT="23184" marB="23184">
                    <a:lnL w="7620" cap="flat" cmpd="sng" algn="ctr">
                      <a:solidFill>
                        <a:srgbClr val="C1C7D0"/>
                      </a:solidFill>
                      <a:prstDash val="solid"/>
                      <a:round/>
                      <a:headEnd type="none" w="med" len="med"/>
                      <a:tailEnd type="none" w="med" len="med"/>
                    </a:lnL>
                    <a:lnT w="7620" cap="flat" cmpd="sng" algn="ctr">
                      <a:solidFill>
                        <a:srgbClr val="C1C7D0"/>
                      </a:solidFill>
                      <a:prstDash val="solid"/>
                      <a:round/>
                      <a:headEnd type="none" w="med" len="med"/>
                      <a:tailEnd type="none" w="med" len="med"/>
                    </a:lnT>
                  </a:tcPr>
                </a:tc>
                <a:extLst>
                  <a:ext uri="{0D108BD9-81ED-4DB2-BD59-A6C34878D82A}">
                    <a16:rowId xmlns:a16="http://schemas.microsoft.com/office/drawing/2014/main" val="245081313"/>
                  </a:ext>
                </a:extLst>
              </a:tr>
            </a:tbl>
          </a:graphicData>
        </a:graphic>
      </p:graphicFrame>
      <p:pic>
        <p:nvPicPr>
          <p:cNvPr id="5" name="Picture 4" descr="A screenshot of a cell phone&#10;&#10;Description automatically generated">
            <a:extLst>
              <a:ext uri="{FF2B5EF4-FFF2-40B4-BE49-F238E27FC236}">
                <a16:creationId xmlns:a16="http://schemas.microsoft.com/office/drawing/2014/main" id="{4969B734-3961-4572-85B0-D8F6EBCBB6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7398" y="381000"/>
            <a:ext cx="4177511" cy="3378533"/>
          </a:xfrm>
          <a:prstGeom prst="rect">
            <a:avLst/>
          </a:prstGeom>
        </p:spPr>
      </p:pic>
      <p:pic>
        <p:nvPicPr>
          <p:cNvPr id="14" name="Picture 13" descr="A screenshot of a cell phone&#10;&#10;Description automatically generated">
            <a:extLst>
              <a:ext uri="{FF2B5EF4-FFF2-40B4-BE49-F238E27FC236}">
                <a16:creationId xmlns:a16="http://schemas.microsoft.com/office/drawing/2014/main" id="{5BBF55DB-FA41-44C7-9A27-FB7B178633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9391" y="4114800"/>
            <a:ext cx="3990809" cy="2645223"/>
          </a:xfrm>
          <a:prstGeom prst="rect">
            <a:avLst/>
          </a:prstGeom>
          <a:ln>
            <a:solidFill>
              <a:schemeClr val="tx1">
                <a:lumMod val="65000"/>
                <a:lumOff val="35000"/>
              </a:schemeClr>
            </a:solidFill>
          </a:ln>
        </p:spPr>
      </p:pic>
    </p:spTree>
    <p:extLst>
      <p:ext uri="{BB962C8B-B14F-4D97-AF65-F5344CB8AC3E}">
        <p14:creationId xmlns:p14="http://schemas.microsoft.com/office/powerpoint/2010/main" val="209077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Working Session: </a:t>
            </a:r>
          </a:p>
          <a:p>
            <a:r>
              <a:rPr lang="en-US" dirty="0">
                <a:solidFill>
                  <a:schemeClr val="tx2"/>
                </a:solidFill>
              </a:rPr>
              <a:t>Outstanding Questions</a:t>
            </a:r>
          </a:p>
        </p:txBody>
      </p:sp>
    </p:spTree>
    <p:extLst>
      <p:ext uri="{BB962C8B-B14F-4D97-AF65-F5344CB8AC3E}">
        <p14:creationId xmlns:p14="http://schemas.microsoft.com/office/powerpoint/2010/main" val="2797828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 Case Considerations</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Policy Considerations (e.g., authorities, data use agreements, etc.)</a:t>
            </a:r>
          </a:p>
          <a:p>
            <a:pPr lvl="1"/>
            <a:endParaRPr lang="en-US" sz="1800" dirty="0"/>
          </a:p>
          <a:p>
            <a:pPr lvl="0"/>
            <a:r>
              <a:rPr lang="en-US" sz="2000" dirty="0"/>
              <a:t>Non-Technical Considerations (e.g., as performance, SLAs, etc.)</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4284956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July 9</a:t>
            </a:r>
            <a:r>
              <a:rPr lang="en-US" sz="2000" b="1" baseline="30000" dirty="0">
                <a:solidFill>
                  <a:srgbClr val="0070C0"/>
                </a:solidFill>
              </a:rPr>
              <a:t>th</a:t>
            </a:r>
            <a:r>
              <a:rPr lang="en-US" sz="2000" b="1" dirty="0">
                <a:solidFill>
                  <a:srgbClr val="0070C0"/>
                </a:solidFill>
              </a:rPr>
              <a:t>, 12-1 pm ET</a:t>
            </a:r>
          </a:p>
          <a:p>
            <a:endParaRPr lang="en-US" sz="2000" dirty="0"/>
          </a:p>
          <a:p>
            <a:r>
              <a:rPr lang="en-US" sz="2000" b="1" dirty="0"/>
              <a:t>Focus of Next Meeting: </a:t>
            </a:r>
          </a:p>
          <a:p>
            <a:pPr lvl="1"/>
            <a:r>
              <a:rPr lang="en-US" sz="1800" dirty="0"/>
              <a:t>Policy and Non-Technical Considerations</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781117" y="1219199"/>
            <a:ext cx="4199721"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Vail: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a:t>Brian Gugerty: </a:t>
            </a:r>
            <a:r>
              <a:rPr lang="en-US" sz="1800" dirty="0">
                <a:hlinkClick r:id="rId8"/>
              </a:rPr>
              <a:t>vaz6@cdc.gov</a:t>
            </a:r>
            <a:endParaRPr lang="en-US" sz="1800" dirty="0"/>
          </a:p>
          <a:p>
            <a:pPr lvl="1"/>
            <a:r>
              <a:rPr lang="en-US" sz="1800" dirty="0"/>
              <a:t>Cynthia Bush: </a:t>
            </a:r>
            <a:r>
              <a:rPr lang="en-US" sz="1800" dirty="0">
                <a:hlinkClick r:id="rId9"/>
              </a:rPr>
              <a:t>pdz1@cdc.gov</a:t>
            </a:r>
            <a:endParaRPr lang="en-US" sz="1800" dirty="0"/>
          </a:p>
          <a:p>
            <a:pPr lvl="1"/>
            <a:r>
              <a:rPr lang="en-US" sz="1800" dirty="0"/>
              <a:t>Laura Conn: </a:t>
            </a:r>
            <a:r>
              <a:rPr lang="en-US" sz="1800" dirty="0">
                <a:hlinkClick r:id="rId10"/>
              </a:rPr>
              <a:t>lbk1@cdc.gov</a:t>
            </a:r>
            <a:endParaRPr lang="en-US" sz="1800" dirty="0"/>
          </a:p>
          <a:p>
            <a:pPr marL="0" indent="0">
              <a:buNone/>
            </a:pPr>
            <a:r>
              <a:rPr lang="en-US" sz="1800" b="1" dirty="0"/>
              <a:t>TEP Co-Chairs</a:t>
            </a:r>
          </a:p>
          <a:p>
            <a:pPr lvl="1"/>
            <a:r>
              <a:rPr lang="en-US" sz="1800" dirty="0"/>
              <a:t>John Loonsk: </a:t>
            </a:r>
            <a:r>
              <a:rPr lang="en-US" sz="1800" dirty="0">
                <a:hlinkClick r:id="rId11"/>
              </a:rPr>
              <a:t>john.loonsk@jhu.edu</a:t>
            </a:r>
            <a:endParaRPr lang="en-US" sz="1800" dirty="0"/>
          </a:p>
          <a:p>
            <a:pPr lvl="1"/>
            <a:r>
              <a:rPr lang="en-US" sz="1800" dirty="0"/>
              <a:t>Bill Lober: </a:t>
            </a:r>
            <a:r>
              <a:rPr lang="en-US" sz="1800" dirty="0">
                <a:hlinkClick r:id="rId12"/>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54442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1963185693"/>
              </p:ext>
            </p:extLst>
          </p:nvPr>
        </p:nvGraphicFramePr>
        <p:xfrm>
          <a:off x="1348740" y="1447800"/>
          <a:ext cx="6446520" cy="17526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677364445"/>
                    </a:ext>
                  </a:extLst>
                </a:gridCol>
                <a:gridCol w="16459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Logistics and Recap from Last Week</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110696532"/>
                  </a:ext>
                </a:extLst>
              </a:tr>
              <a:tr h="370840">
                <a:tc>
                  <a:txBody>
                    <a:bodyPr/>
                    <a:lstStyle/>
                    <a:p>
                      <a:pPr algn="l"/>
                      <a:r>
                        <a:rPr lang="en-US" dirty="0">
                          <a:latin typeface="Arial" panose="020B0604020202020204" pitchFamily="34" charset="0"/>
                          <a:cs typeface="Arial" panose="020B0604020202020204" pitchFamily="34" charset="0"/>
                        </a:rPr>
                        <a:t>Working Session: </a:t>
                      </a:r>
                      <a:r>
                        <a:rPr kumimoji="0" lang="en-US" sz="1800" kern="1200" dirty="0">
                          <a:solidFill>
                            <a:srgbClr val="000000"/>
                          </a:solidFill>
                          <a:latin typeface="Arial" panose="020B0604020202020204" pitchFamily="34" charset="0"/>
                          <a:ea typeface="+mn-ea"/>
                          <a:cs typeface="Arial" panose="020B0604020202020204" pitchFamily="34" charset="0"/>
                        </a:rPr>
                        <a:t>Cancer – User Stories, Flows, and Diagrams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2455154536"/>
                  </a:ext>
                </a:extLst>
              </a:tr>
              <a:tr h="370840">
                <a:tc>
                  <a:txBody>
                    <a:bodyPr/>
                    <a:lstStyle/>
                    <a:p>
                      <a:pPr marL="0" indent="0" algn="l">
                        <a:buFont typeface="Arial" panose="020B0604020202020204" pitchFamily="34" charset="0"/>
                        <a:buNone/>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1634361634"/>
              </p:ext>
            </p:extLst>
          </p:nvPr>
        </p:nvGraphicFramePr>
        <p:xfrm>
          <a:off x="1866900" y="1371600"/>
          <a:ext cx="5676900" cy="3500120"/>
        </p:xfrm>
        <a:graphic>
          <a:graphicData uri="http://schemas.openxmlformats.org/drawingml/2006/table">
            <a:tbl>
              <a:tblPr firstRow="1" bandRow="1">
                <a:tableStyleId>{5C22544A-7EE6-4342-B048-85BDC9FD1C3A}</a:tableStyleId>
              </a:tblPr>
              <a:tblGrid>
                <a:gridCol w="1079411">
                  <a:extLst>
                    <a:ext uri="{9D8B030D-6E8A-4147-A177-3AD203B41FA5}">
                      <a16:colId xmlns:a16="http://schemas.microsoft.com/office/drawing/2014/main" val="3212902172"/>
                    </a:ext>
                  </a:extLst>
                </a:gridCol>
                <a:gridCol w="4597489">
                  <a:extLst>
                    <a:ext uri="{9D8B030D-6E8A-4147-A177-3AD203B41FA5}">
                      <a16:colId xmlns:a16="http://schemas.microsoft.com/office/drawing/2014/main" val="3342223156"/>
                    </a:ext>
                  </a:extLst>
                </a:gridCol>
              </a:tblGrid>
              <a:tr h="14224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dirty="0"/>
                        <a:t>7/2/20</a:t>
                      </a:r>
                    </a:p>
                  </a:txBody>
                  <a:tcPr/>
                </a:tc>
                <a:tc>
                  <a:txBody>
                    <a:bodyPr/>
                    <a:lstStyle/>
                    <a:p>
                      <a:r>
                        <a:rPr lang="en-US" dirty="0"/>
                        <a:t>Cancer – User Story and Diagrams</a:t>
                      </a:r>
                    </a:p>
                  </a:txBody>
                  <a:tcPr/>
                </a:tc>
                <a:extLst>
                  <a:ext uri="{0D108BD9-81ED-4DB2-BD59-A6C34878D82A}">
                    <a16:rowId xmlns:a16="http://schemas.microsoft.com/office/drawing/2014/main" val="3493527340"/>
                  </a:ext>
                </a:extLst>
              </a:tr>
              <a:tr h="370840">
                <a:tc>
                  <a:txBody>
                    <a:bodyPr/>
                    <a:lstStyle/>
                    <a:p>
                      <a:r>
                        <a:rPr lang="en-US" dirty="0"/>
                        <a:t>7/9/20*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Policy and Non-Technical Considerations</a:t>
                      </a:r>
                    </a:p>
                  </a:txBody>
                  <a:tcPr/>
                </a:tc>
                <a:extLst>
                  <a:ext uri="{0D108BD9-81ED-4DB2-BD59-A6C34878D82A}">
                    <a16:rowId xmlns:a16="http://schemas.microsoft.com/office/drawing/2014/main" val="3194899383"/>
                  </a:ext>
                </a:extLst>
              </a:tr>
              <a:tr h="370840">
                <a:tc>
                  <a:txBody>
                    <a:bodyPr/>
                    <a:lstStyle/>
                    <a:p>
                      <a:r>
                        <a:rPr lang="en-US" dirty="0"/>
                        <a:t>7/16/20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Use Case(s)</a:t>
                      </a:r>
                    </a:p>
                  </a:txBody>
                  <a:tcPr/>
                </a:tc>
                <a:extLst>
                  <a:ext uri="{0D108BD9-81ED-4DB2-BD59-A6C34878D82A}">
                    <a16:rowId xmlns:a16="http://schemas.microsoft.com/office/drawing/2014/main" val="562782718"/>
                  </a:ext>
                </a:extLst>
              </a:tr>
              <a:tr h="370840">
                <a:tc>
                  <a:txBody>
                    <a:bodyPr/>
                    <a:lstStyle/>
                    <a:p>
                      <a:r>
                        <a:rPr lang="en-US" dirty="0"/>
                        <a:t>7/23/20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Cancer – Data Elements</a:t>
                      </a:r>
                    </a:p>
                  </a:txBody>
                  <a:tcPr/>
                </a:tc>
                <a:extLst>
                  <a:ext uri="{0D108BD9-81ED-4DB2-BD59-A6C34878D82A}">
                    <a16:rowId xmlns:a16="http://schemas.microsoft.com/office/drawing/2014/main" val="1429869078"/>
                  </a:ext>
                </a:extLst>
              </a:tr>
              <a:tr h="370840">
                <a:tc>
                  <a:txBody>
                    <a:bodyPr/>
                    <a:lstStyle/>
                    <a:p>
                      <a:r>
                        <a:rPr lang="en-US" dirty="0"/>
                        <a:t>7/30/20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Hep C – Data Elements</a:t>
                      </a:r>
                    </a:p>
                  </a:txBody>
                  <a:tcPr/>
                </a:tc>
                <a:extLst>
                  <a:ext uri="{0D108BD9-81ED-4DB2-BD59-A6C34878D82A}">
                    <a16:rowId xmlns:a16="http://schemas.microsoft.com/office/drawing/2014/main" val="793657367"/>
                  </a:ext>
                </a:extLst>
              </a:tr>
              <a:tr h="370840">
                <a:tc>
                  <a:txBody>
                    <a:bodyPr/>
                    <a:lstStyle/>
                    <a:p>
                      <a:r>
                        <a:rPr lang="en-US" dirty="0"/>
                        <a:t>8/6/20</a:t>
                      </a:r>
                    </a:p>
                  </a:txBody>
                  <a:tcPr/>
                </a:tc>
                <a:tc>
                  <a:txBody>
                    <a:bodyPr/>
                    <a:lstStyle/>
                    <a:p>
                      <a:r>
                        <a:rPr lang="en-US" dirty="0"/>
                        <a:t>HCS – Data Elements</a:t>
                      </a:r>
                    </a:p>
                    <a:p>
                      <a:r>
                        <a:rPr lang="en-US" dirty="0"/>
                        <a:t>Data Element Crosswalk</a:t>
                      </a:r>
                    </a:p>
                  </a:txBody>
                  <a:tcPr/>
                </a:tc>
                <a:extLst>
                  <a:ext uri="{0D108BD9-81ED-4DB2-BD59-A6C34878D82A}">
                    <a16:rowId xmlns:a16="http://schemas.microsoft.com/office/drawing/2014/main" val="1567854284"/>
                  </a:ext>
                </a:extLst>
              </a:tr>
              <a:tr h="370840">
                <a:tc>
                  <a:txBody>
                    <a:bodyPr/>
                    <a:lstStyle/>
                    <a:p>
                      <a:r>
                        <a:rPr lang="en-US" dirty="0"/>
                        <a:t>8/13/20</a:t>
                      </a:r>
                    </a:p>
                  </a:txBody>
                  <a:tcPr/>
                </a:tc>
                <a:tc>
                  <a:txBody>
                    <a:bodyPr/>
                    <a:lstStyle/>
                    <a:p>
                      <a:r>
                        <a:rPr lang="en-US" dirty="0"/>
                        <a:t>Cross UC Similarities (actors, flows, etc.)</a:t>
                      </a:r>
                    </a:p>
                    <a:p>
                      <a:r>
                        <a:rPr lang="en-US" dirty="0"/>
                        <a:t>Gap Identification</a:t>
                      </a:r>
                    </a:p>
                  </a:txBody>
                  <a:tcPr/>
                </a:tc>
                <a:extLst>
                  <a:ext uri="{0D108BD9-81ED-4DB2-BD59-A6C34878D82A}">
                    <a16:rowId xmlns:a16="http://schemas.microsoft.com/office/drawing/2014/main" val="2251385927"/>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Recap from Last Week 6/25/20</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Hepatitis C Use Case Discussion</a:t>
            </a:r>
          </a:p>
          <a:p>
            <a:pPr lvl="1"/>
            <a:r>
              <a:rPr lang="en-US" dirty="0"/>
              <a:t>Updated User Story 2 Post-Partum Treatment Flow for Mother section with the paragraph mentioning that the receipt of pretreatment test results triggers an additional report to match User Story 1 flow.</a:t>
            </a:r>
          </a:p>
          <a:p>
            <a:pPr lvl="1"/>
            <a:r>
              <a:rPr lang="en-US" dirty="0"/>
              <a:t>Updated the non-eICR reports to be called an “additional report” in the user story text.</a:t>
            </a:r>
          </a:p>
          <a:p>
            <a:pPr lvl="1"/>
            <a:r>
              <a:rPr lang="en-US" dirty="0"/>
              <a:t>Updated the “Reporting Flow” to “Additional Reporting Flow”.</a:t>
            </a:r>
          </a:p>
          <a:p>
            <a:pPr lvl="1"/>
            <a:r>
              <a:rPr lang="en-US" dirty="0"/>
              <a:t>Generalized the “wait on lab results” to “wait on additional data (e.g., lab results)”</a:t>
            </a:r>
          </a:p>
          <a:p>
            <a:pPr lvl="1"/>
            <a:endParaRPr lang="en-US" dirty="0"/>
          </a:p>
        </p:txBody>
      </p:sp>
    </p:spTree>
    <p:extLst>
      <p:ext uri="{BB962C8B-B14F-4D97-AF65-F5344CB8AC3E}">
        <p14:creationId xmlns:p14="http://schemas.microsoft.com/office/powerpoint/2010/main" val="63002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Working Session:</a:t>
            </a:r>
          </a:p>
          <a:p>
            <a:r>
              <a:rPr lang="en-US" dirty="0">
                <a:solidFill>
                  <a:schemeClr val="accent1"/>
                </a:solidFill>
              </a:rPr>
              <a:t>Review Cancer User Stories and Diagrams</a:t>
            </a:r>
          </a:p>
        </p:txBody>
      </p:sp>
    </p:spTree>
    <p:extLst>
      <p:ext uri="{BB962C8B-B14F-4D97-AF65-F5344CB8AC3E}">
        <p14:creationId xmlns:p14="http://schemas.microsoft.com/office/powerpoint/2010/main" val="371352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D46B3-1096-49B6-AB7E-4D7B317F51D7}"/>
              </a:ext>
            </a:extLst>
          </p:cNvPr>
          <p:cNvSpPr>
            <a:spLocks noGrp="1"/>
          </p:cNvSpPr>
          <p:nvPr>
            <p:ph type="title"/>
          </p:nvPr>
        </p:nvSpPr>
        <p:spPr/>
        <p:txBody>
          <a:bodyPr>
            <a:normAutofit fontScale="90000"/>
          </a:bodyPr>
          <a:lstStyle/>
          <a:p>
            <a:r>
              <a:rPr lang="en-US" dirty="0"/>
              <a:t>Cancer – Abstract Model</a:t>
            </a:r>
          </a:p>
        </p:txBody>
      </p:sp>
      <p:pic>
        <p:nvPicPr>
          <p:cNvPr id="8" name="Picture 7">
            <a:extLst>
              <a:ext uri="{FF2B5EF4-FFF2-40B4-BE49-F238E27FC236}">
                <a16:creationId xmlns:a16="http://schemas.microsoft.com/office/drawing/2014/main" id="{C495104A-7A25-4464-9340-A590F941D1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27188"/>
            <a:ext cx="9144000" cy="1403624"/>
          </a:xfrm>
          <a:prstGeom prst="rect">
            <a:avLst/>
          </a:prstGeom>
        </p:spPr>
      </p:pic>
    </p:spTree>
    <p:extLst>
      <p:ext uri="{BB962C8B-B14F-4D97-AF65-F5344CB8AC3E}">
        <p14:creationId xmlns:p14="http://schemas.microsoft.com/office/powerpoint/2010/main" val="4108133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35BE-B937-4322-B590-510A228B935F}"/>
              </a:ext>
            </a:extLst>
          </p:cNvPr>
          <p:cNvSpPr>
            <a:spLocks noGrp="1"/>
          </p:cNvSpPr>
          <p:nvPr>
            <p:ph type="title"/>
          </p:nvPr>
        </p:nvSpPr>
        <p:spPr>
          <a:xfrm>
            <a:off x="114300" y="457200"/>
            <a:ext cx="8229600" cy="533395"/>
          </a:xfrm>
        </p:spPr>
        <p:txBody>
          <a:bodyPr>
            <a:normAutofit fontScale="90000"/>
          </a:bodyPr>
          <a:lstStyle/>
          <a:p>
            <a:r>
              <a:rPr lang="en-US" dirty="0"/>
              <a:t>Cancer Diagnosis and Treatment- Reporting Based on Specific Criteria </a:t>
            </a:r>
            <a:r>
              <a:rPr lang="en-US" sz="2000" dirty="0"/>
              <a:t>1/2</a:t>
            </a:r>
          </a:p>
        </p:txBody>
      </p:sp>
      <p:sp>
        <p:nvSpPr>
          <p:cNvPr id="3" name="Content Placeholder 2">
            <a:extLst>
              <a:ext uri="{FF2B5EF4-FFF2-40B4-BE49-F238E27FC236}">
                <a16:creationId xmlns:a16="http://schemas.microsoft.com/office/drawing/2014/main" id="{DD679C6C-42E2-49BE-9598-47144FE5F535}"/>
              </a:ext>
            </a:extLst>
          </p:cNvPr>
          <p:cNvSpPr>
            <a:spLocks noGrp="1"/>
          </p:cNvSpPr>
          <p:nvPr>
            <p:ph idx="1"/>
          </p:nvPr>
        </p:nvSpPr>
        <p:spPr>
          <a:xfrm>
            <a:off x="114300" y="1143000"/>
            <a:ext cx="8915400" cy="5562600"/>
          </a:xfrm>
        </p:spPr>
        <p:txBody>
          <a:bodyPr/>
          <a:lstStyle/>
          <a:p>
            <a:pPr marL="0" indent="0">
              <a:buNone/>
            </a:pPr>
            <a:r>
              <a:rPr lang="en-US" sz="1400" b="1" dirty="0"/>
              <a:t>User Story Cancer Diagnosis and Treatment - Reporting based on Specific Criteria</a:t>
            </a:r>
          </a:p>
          <a:p>
            <a:pPr marL="0" indent="0">
              <a:buNone/>
            </a:pPr>
            <a:r>
              <a:rPr lang="en-US" sz="1400" dirty="0"/>
              <a:t>A patient with visits her primary care provider (PCP) because of a lump in her breast. The provider orders a mammogram and then a biopsy that is sent to the pathology laboratory for testing. The laboratory analyzes the biopsy specimen which indicates the patient has breast cancer. The pathology report is sent to the provider who ordered the biopsy. The provider confirms the diagnosis of breast cancer. This information is integrated into the patient's clinical record. The patient is informed of her test results. The PCP’s clinic EHR system determines that the </a:t>
            </a:r>
            <a:r>
              <a:rPr lang="en-US" sz="1400" b="1" dirty="0"/>
              <a:t>patient has been diagnosed with a cancer </a:t>
            </a:r>
            <a:r>
              <a:rPr lang="en-US" sz="1400" dirty="0"/>
              <a:t>that meets the criteria for reporting to the central cancer registry, as defined by the national standard Cancer Reportability List. A </a:t>
            </a:r>
            <a:r>
              <a:rPr lang="en-US" sz="1400" b="1" dirty="0"/>
              <a:t>standard report with the required data elements is sent to the central cancer registry </a:t>
            </a:r>
            <a:r>
              <a:rPr lang="en-US" sz="1400" dirty="0"/>
              <a:t>where the patient resides, as required by state law. The PCP orders a further workup and clinically </a:t>
            </a:r>
            <a:r>
              <a:rPr lang="en-US" sz="1400" b="1" dirty="0"/>
              <a:t>stages the patient’s cancer</a:t>
            </a:r>
            <a:r>
              <a:rPr lang="en-US" sz="1400" dirty="0"/>
              <a:t>. The EHR system determines that staging information has not been previously submitted to the central cancer registry and meets the criteria for reporting. A </a:t>
            </a:r>
            <a:r>
              <a:rPr lang="en-US" sz="1400" b="1" dirty="0"/>
              <a:t>standard report with the required data elements </a:t>
            </a:r>
            <a:r>
              <a:rPr lang="en-US" sz="1400" dirty="0"/>
              <a:t>is sent to the central cancer registry where the patient resides, as required by state law.</a:t>
            </a:r>
          </a:p>
          <a:p>
            <a:pPr marL="0" indent="0">
              <a:buNone/>
            </a:pPr>
            <a:r>
              <a:rPr lang="en-US" sz="1400" dirty="0"/>
              <a:t>Patient has surgery (not covered in this user story) and then PCP refers her to a medical oncologist in the same clinic for further treatment. The medical oncologist sends the patient to the radiation therapy department to initiate radiation therapy as part of the first course of treatment for her breast cancer. </a:t>
            </a:r>
            <a:r>
              <a:rPr lang="en-US" sz="1400" b="1" dirty="0"/>
              <a:t>Radiation therapy is given </a:t>
            </a:r>
            <a:r>
              <a:rPr lang="en-US" sz="1400" dirty="0"/>
              <a:t>and is documented in the EHR as the reason for the encounter/visit. The EHR system determines that the patient was seen for treatment of a cancer that meets the criteria for reporting to the central cancer registry and that this </a:t>
            </a:r>
            <a:r>
              <a:rPr lang="en-US" sz="1400" b="1" dirty="0"/>
              <a:t>patient has not previously received this category* of treatment. A standard report with the required data elements is sent to the central cancer registry </a:t>
            </a:r>
            <a:r>
              <a:rPr lang="en-US" sz="1400" dirty="0"/>
              <a:t>where the patient resides, as required by state law. As directed by the treatment plan, the patient returns to the cancer treatment center to receive the next radiation treatment session. </a:t>
            </a:r>
            <a:r>
              <a:rPr lang="en-US" sz="1400" b="1" dirty="0"/>
              <a:t>Radiation is given </a:t>
            </a:r>
            <a:r>
              <a:rPr lang="en-US" sz="1400" dirty="0"/>
              <a:t>and is documented in the EHR as the reason for the encounter/visit. The EHR system determines that this </a:t>
            </a:r>
            <a:r>
              <a:rPr lang="en-US" sz="1400" b="1" dirty="0"/>
              <a:t>patient has received this category* of treatment and a report was already sent </a:t>
            </a:r>
            <a:r>
              <a:rPr lang="en-US" sz="1400" dirty="0"/>
              <a:t>to the registry based on this category. Therefore</a:t>
            </a:r>
            <a:r>
              <a:rPr lang="en-US" sz="1400" b="1" dirty="0"/>
              <a:t>, it does not generate a new report </a:t>
            </a:r>
            <a:r>
              <a:rPr lang="en-US" sz="1400" dirty="0"/>
              <a:t>to send to the cancer registry.</a:t>
            </a:r>
          </a:p>
        </p:txBody>
      </p:sp>
    </p:spTree>
    <p:extLst>
      <p:ext uri="{BB962C8B-B14F-4D97-AF65-F5344CB8AC3E}">
        <p14:creationId xmlns:p14="http://schemas.microsoft.com/office/powerpoint/2010/main" val="264410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35BE-B937-4322-B590-510A228B935F}"/>
              </a:ext>
            </a:extLst>
          </p:cNvPr>
          <p:cNvSpPr>
            <a:spLocks noGrp="1"/>
          </p:cNvSpPr>
          <p:nvPr>
            <p:ph type="title"/>
          </p:nvPr>
        </p:nvSpPr>
        <p:spPr>
          <a:xfrm>
            <a:off x="114300" y="457200"/>
            <a:ext cx="8229600" cy="533395"/>
          </a:xfrm>
        </p:spPr>
        <p:txBody>
          <a:bodyPr>
            <a:normAutofit fontScale="90000"/>
          </a:bodyPr>
          <a:lstStyle/>
          <a:p>
            <a:r>
              <a:rPr lang="en-US" dirty="0"/>
              <a:t>Cancer Diagnosis and Treatment- Reporting Based on Specific Criteria </a:t>
            </a:r>
            <a:r>
              <a:rPr lang="en-US" sz="2000" dirty="0"/>
              <a:t>1/2</a:t>
            </a:r>
          </a:p>
        </p:txBody>
      </p:sp>
      <p:sp>
        <p:nvSpPr>
          <p:cNvPr id="3" name="Content Placeholder 2">
            <a:extLst>
              <a:ext uri="{FF2B5EF4-FFF2-40B4-BE49-F238E27FC236}">
                <a16:creationId xmlns:a16="http://schemas.microsoft.com/office/drawing/2014/main" id="{DD679C6C-42E2-49BE-9598-47144FE5F535}"/>
              </a:ext>
            </a:extLst>
          </p:cNvPr>
          <p:cNvSpPr>
            <a:spLocks noGrp="1"/>
          </p:cNvSpPr>
          <p:nvPr>
            <p:ph idx="1"/>
          </p:nvPr>
        </p:nvSpPr>
        <p:spPr>
          <a:xfrm>
            <a:off x="114300" y="1143000"/>
            <a:ext cx="8915400" cy="5562600"/>
          </a:xfrm>
        </p:spPr>
        <p:txBody>
          <a:bodyPr/>
          <a:lstStyle/>
          <a:p>
            <a:pPr marL="0" indent="0">
              <a:buNone/>
            </a:pPr>
            <a:r>
              <a:rPr lang="en-US" sz="1400" b="1" dirty="0"/>
              <a:t>User Story Cancer Diagnosis and Treatment - Reporting based on Specific Criteria</a:t>
            </a:r>
          </a:p>
          <a:p>
            <a:pPr marL="0" indent="0">
              <a:buNone/>
            </a:pPr>
            <a:r>
              <a:rPr lang="en-US" sz="1400" dirty="0"/>
              <a:t>A patient with visits her primary care provider (PCP) because of a lump in her breast. The provider orders a mammogram and then a biopsy that is sent to the pathology laboratory for testing. The laboratory analyzes the biopsy specimen which indicates the patient has breast cancer. The pathology report is sent to the provider who ordered the biopsy. The provider confirms the diagnosis of breast cancer. This information is integrated into the patient's clinical record. The patient is informed of her test results. The PCP’s clinic EHR system determines that the </a:t>
            </a:r>
            <a:r>
              <a:rPr lang="en-US" sz="1400" b="1" dirty="0"/>
              <a:t>patient has been diagnosed with a cancer </a:t>
            </a:r>
            <a:r>
              <a:rPr lang="en-US" sz="1400" dirty="0"/>
              <a:t>that meets the criteria for reporting to the central cancer registry, as defined by the national standard Cancer Reportability List. A </a:t>
            </a:r>
            <a:r>
              <a:rPr lang="en-US" sz="1400" b="1" dirty="0"/>
              <a:t>standard report with the required data elements is sent to the central cancer registry </a:t>
            </a:r>
            <a:r>
              <a:rPr lang="en-US" sz="1400" dirty="0"/>
              <a:t>where the patient resides, as required by state law. The PCP orders a further workup and clinically </a:t>
            </a:r>
            <a:r>
              <a:rPr lang="en-US" sz="1400" b="1" dirty="0"/>
              <a:t>stages the patient’s cancer</a:t>
            </a:r>
            <a:r>
              <a:rPr lang="en-US" sz="1400" dirty="0"/>
              <a:t>. The EHR system determines that staging information has not been previously submitted to the central cancer registry and meets the criteria for reporting. A </a:t>
            </a:r>
            <a:r>
              <a:rPr lang="en-US" sz="1400" b="1" dirty="0"/>
              <a:t>standard report with the required data elements </a:t>
            </a:r>
            <a:r>
              <a:rPr lang="en-US" sz="1400" dirty="0"/>
              <a:t>is sent to the central cancer registry where the patient resides, as required by state law.</a:t>
            </a:r>
          </a:p>
          <a:p>
            <a:pPr marL="0" indent="0">
              <a:buNone/>
            </a:pPr>
            <a:r>
              <a:rPr lang="en-US" sz="1400" dirty="0"/>
              <a:t>Patient has surgery (not covered in this user story) and then PCP refers her to a medical oncologist in the same clinic for further treatment. The medical oncologist sends the patient to the radiation therapy department to initiate radiation therapy as part of the first course of treatment for her breast cancer. </a:t>
            </a:r>
            <a:r>
              <a:rPr lang="en-US" sz="1400" b="1" dirty="0"/>
              <a:t>Radiation therapy is given </a:t>
            </a:r>
            <a:r>
              <a:rPr lang="en-US" sz="1400" dirty="0"/>
              <a:t>and is documented in the EHR as the reason for the encounter/visit. The EHR system determines that the patient was seen for treatment of a cancer that meets the criteria for reporting to the central cancer registry and that this </a:t>
            </a:r>
            <a:r>
              <a:rPr lang="en-US" sz="1400" b="1" dirty="0"/>
              <a:t>patient has not previously received this category* of treatment. A standard report with the required data elements is sent to the central cancer registry </a:t>
            </a:r>
            <a:r>
              <a:rPr lang="en-US" sz="1400" dirty="0"/>
              <a:t>where the patient resides, as required by state law. As directed by the treatment plan, the patient returns to the cancer treatment center to receive the next radiation treatment session. </a:t>
            </a:r>
            <a:r>
              <a:rPr lang="en-US" sz="1400" b="1" dirty="0"/>
              <a:t>Radiation is given </a:t>
            </a:r>
            <a:r>
              <a:rPr lang="en-US" sz="1400" dirty="0"/>
              <a:t>and is documented in the EHR as the reason for the encounter/visit. The EHR system determines that this </a:t>
            </a:r>
            <a:r>
              <a:rPr lang="en-US" sz="1400" b="1" dirty="0"/>
              <a:t>patient has received this category* of treatment and a report was already sent </a:t>
            </a:r>
            <a:r>
              <a:rPr lang="en-US" sz="1400" dirty="0"/>
              <a:t>to the registry based on this category. Therefore</a:t>
            </a:r>
            <a:r>
              <a:rPr lang="en-US" sz="1400" b="1" dirty="0"/>
              <a:t>, it does not generate a new report </a:t>
            </a:r>
            <a:r>
              <a:rPr lang="en-US" sz="1400" dirty="0"/>
              <a:t>to send to the cancer registry.</a:t>
            </a:r>
          </a:p>
        </p:txBody>
      </p:sp>
    </p:spTree>
    <p:extLst>
      <p:ext uri="{BB962C8B-B14F-4D97-AF65-F5344CB8AC3E}">
        <p14:creationId xmlns:p14="http://schemas.microsoft.com/office/powerpoint/2010/main" val="16737699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51645</TotalTime>
  <Words>1873</Words>
  <Application>Microsoft Office PowerPoint</Application>
  <PresentationFormat>On-screen Show (4:3)</PresentationFormat>
  <Paragraphs>206</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Constantia</vt:lpstr>
      <vt:lpstr>Wingdings 2</vt:lpstr>
      <vt:lpstr>ESAC Theme</vt:lpstr>
      <vt:lpstr>MedMorph Consolidated Use Case Workgroup   July 2, 2020 </vt:lpstr>
      <vt:lpstr>Meeting Agenda</vt:lpstr>
      <vt:lpstr>Use Case Workgroup Logistics</vt:lpstr>
      <vt:lpstr>Tentative Meeting Schedule / Topics</vt:lpstr>
      <vt:lpstr>Recap from Last Week 6/25/20</vt:lpstr>
      <vt:lpstr>PowerPoint Presentation</vt:lpstr>
      <vt:lpstr>Cancer – Abstract Model</vt:lpstr>
      <vt:lpstr>Cancer Diagnosis and Treatment- Reporting Based on Specific Criteria 1/2</vt:lpstr>
      <vt:lpstr>Cancer Diagnosis and Treatment- Reporting Based on Specific Criteria 1/2</vt:lpstr>
      <vt:lpstr>Cancer Diagnosis and Treatment</vt:lpstr>
      <vt:lpstr>Cancer: Alternate Flow Reporting Every Encounter</vt:lpstr>
      <vt:lpstr>Cancer Alternate Flow Every Encounter</vt:lpstr>
      <vt:lpstr>PowerPoint Presentation</vt:lpstr>
      <vt:lpstr>Use Case Considerations</vt:lpstr>
      <vt:lpstr>Next Steps</vt:lpstr>
      <vt:lpstr>Contacts</vt:lpstr>
      <vt:lpstr>Resources/Useful Links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331</cp:revision>
  <dcterms:created xsi:type="dcterms:W3CDTF">2013-08-15T04:40:34Z</dcterms:created>
  <dcterms:modified xsi:type="dcterms:W3CDTF">2020-07-01T18:31:11Z</dcterms:modified>
  <cp:category/>
</cp:coreProperties>
</file>