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16"/>
  </p:notesMasterIdLst>
  <p:sldIdLst>
    <p:sldId id="303" r:id="rId2"/>
    <p:sldId id="284" r:id="rId3"/>
    <p:sldId id="1047" r:id="rId4"/>
    <p:sldId id="2419" r:id="rId5"/>
    <p:sldId id="1049" r:id="rId6"/>
    <p:sldId id="1050" r:id="rId7"/>
    <p:sldId id="376" r:id="rId8"/>
    <p:sldId id="2422" r:id="rId9"/>
    <p:sldId id="2420" r:id="rId10"/>
    <p:sldId id="2423" r:id="rId11"/>
    <p:sldId id="2424" r:id="rId12"/>
    <p:sldId id="329" r:id="rId13"/>
    <p:sldId id="1046" r:id="rId14"/>
    <p:sldId id="33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60" autoAdjust="0"/>
    <p:restoredTop sz="66114" autoAdjust="0"/>
  </p:normalViewPr>
  <p:slideViewPr>
    <p:cSldViewPr>
      <p:cViewPr varScale="1">
        <p:scale>
          <a:sx n="79" d="100"/>
          <a:sy n="79" d="100"/>
        </p:scale>
        <p:origin x="273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7/9/2020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sz="1200" b="1" i="0" u="none" strike="noStrike" kern="1200" dirty="0">
                <a:solidFill>
                  <a:schemeClr val="tx1"/>
                </a:solidFill>
                <a:effectLst/>
                <a:latin typeface="+mn-lt"/>
                <a:ea typeface="+mn-ea"/>
                <a:cs typeface="+mn-cs"/>
              </a:rPr>
              <a:t>Logistics and Recap from Last Week</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Working Session: Hepatitis C Use Case – User Stories, Flows, and Diagrams</a:t>
            </a:r>
          </a:p>
          <a:p>
            <a:pPr rtl="0" eaLnBrk="1" fontAlgn="t" latinLnBrk="0" hangingPunct="1"/>
            <a:r>
              <a:rPr lang="en-US" sz="1200" b="0" i="0" u="none" strike="noStrike" kern="1200" dirty="0">
                <a:solidFill>
                  <a:schemeClr val="tx1"/>
                </a:solidFill>
                <a:effectLst/>
                <a:latin typeface="+mn-lt"/>
                <a:ea typeface="+mn-ea"/>
                <a:cs typeface="+mn-cs"/>
              </a:rPr>
              <a:t>Next Steps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4</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challenge is between the institutions on how the data is handled.</a:t>
            </a:r>
          </a:p>
          <a:p>
            <a:r>
              <a:rPr lang="en-US" dirty="0"/>
              <a:t>Craig: this could be expanded to exchange between any 2 entities.</a:t>
            </a:r>
          </a:p>
          <a:p>
            <a:r>
              <a:rPr lang="en-US" dirty="0"/>
              <a:t>Brian: Why would EHRs want to send data to each other? </a:t>
            </a:r>
          </a:p>
          <a:p>
            <a:r>
              <a:rPr lang="en-US" dirty="0"/>
              <a:t>Maria: If a patient switched institutions during treatment, the data may be needed between the 2 EHRs.</a:t>
            </a:r>
          </a:p>
          <a:p>
            <a:r>
              <a:rPr lang="en-US" dirty="0"/>
              <a:t>Steve: That kind of exchange seems to be out of scope. We need to focus on case reporting, not care management.</a:t>
            </a:r>
          </a:p>
          <a:p>
            <a:r>
              <a:rPr lang="en-US" dirty="0"/>
              <a:t>Ryan: Agree this is out of scope. Exchange the reporting that something happened between EHRs. One EHR has sent a case report for Hep C, it may be valuable to other EHRs that a report has been generated.</a:t>
            </a:r>
          </a:p>
          <a:p>
            <a:r>
              <a:rPr lang="en-US" dirty="0"/>
              <a:t>Maria: This isn’t a policy issue that impacts MedMorph</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7</a:t>
            </a:fld>
            <a:endParaRPr lang="en-US" dirty="0"/>
          </a:p>
        </p:txBody>
      </p:sp>
    </p:spTree>
    <p:extLst>
      <p:ext uri="{BB962C8B-B14F-4D97-AF65-F5344CB8AC3E}">
        <p14:creationId xmlns:p14="http://schemas.microsoft.com/office/powerpoint/2010/main" val="446018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Original first bullet: Data use agreements and business use agreements must be established between trading entities. These agreements will vary based on the entities and the information being exchanged.</a:t>
            </a:r>
          </a:p>
          <a:p>
            <a:r>
              <a:rPr lang="en-US" dirty="0"/>
              <a:t>Brian: The first sentence of the first bullet is not correct – DUA and BAA may not be needed for public health. </a:t>
            </a:r>
          </a:p>
          <a:p>
            <a:r>
              <a:rPr lang="en-US" dirty="0"/>
              <a:t>Jim: Business use should not be confused business associate agreement. There needs to be some sort of agreement/framework to participate in the exchange.</a:t>
            </a:r>
          </a:p>
          <a:p>
            <a:r>
              <a:rPr lang="en-US" dirty="0"/>
              <a:t>Steve: the exchange must have a basis in law and have to provide legal rationalization for the exchange.</a:t>
            </a:r>
          </a:p>
          <a:p>
            <a:endParaRPr lang="en-US" dirty="0"/>
          </a:p>
          <a:p>
            <a:r>
              <a:rPr lang="en-US" dirty="0"/>
              <a:t>Registry bullet:</a:t>
            </a:r>
          </a:p>
          <a:p>
            <a:r>
              <a:rPr lang="en-US" dirty="0"/>
              <a:t>Noam: What is the patient gives consent for AIDs, mental health, etc. The burden would be on the sending system. </a:t>
            </a:r>
          </a:p>
          <a:p>
            <a:r>
              <a:rPr lang="en-US" dirty="0"/>
              <a:t>Maria: on the research side, there must be consent before the data is sent.</a:t>
            </a:r>
          </a:p>
          <a:p>
            <a:r>
              <a:rPr lang="en-US" dirty="0"/>
              <a:t>Wendy: There are state specific restrictions on data that cannot be collected. </a:t>
            </a:r>
            <a:r>
              <a:rPr lang="en-US" b="1" dirty="0"/>
              <a:t>We may want to talk aobut this in the RA – data redaction, filtering of data. </a:t>
            </a:r>
          </a:p>
          <a:p>
            <a:r>
              <a:rPr lang="en-US" dirty="0"/>
              <a:t>Brian: Can we get input from TEFCA or Sequoia on this who deal with this everyday? Withdrawn..</a:t>
            </a:r>
          </a:p>
          <a:p>
            <a:r>
              <a:rPr lang="en-US" dirty="0"/>
              <a:t>Steve: A lot of TEFCA work is focus on exchange of qualified HINs.</a:t>
            </a:r>
          </a:p>
          <a:p>
            <a:r>
              <a:rPr lang="en-US" dirty="0"/>
              <a:t>Jim: TEFCA is focused on provider to provider. </a:t>
            </a:r>
          </a:p>
          <a:p>
            <a:endParaRPr lang="en-US" dirty="0"/>
          </a:p>
          <a:p>
            <a:r>
              <a:rPr lang="en-US" dirty="0"/>
              <a:t>New Bullet:</a:t>
            </a:r>
          </a:p>
          <a:p>
            <a:r>
              <a:rPr lang="en-US" dirty="0"/>
              <a:t>Noam: What if someone sends more data than what we want to receive? </a:t>
            </a:r>
          </a:p>
          <a:p>
            <a:r>
              <a:rPr lang="en-US" dirty="0"/>
              <a:t>Wendy: Should this be handled by the backend app? </a:t>
            </a:r>
          </a:p>
          <a:p>
            <a:r>
              <a:rPr lang="en-US" dirty="0"/>
              <a:t>Noam: The architecture across the board could enforce that more information is never sent than what is requested. Implementers don’t have to use the BSA – they could implement their own functionality. </a:t>
            </a:r>
            <a:r>
              <a:rPr lang="en-US" b="1" dirty="0"/>
              <a:t>The IG has to specify that only data requested is what is sent. The BSA could enforce it.</a:t>
            </a:r>
          </a:p>
          <a:p>
            <a:r>
              <a:rPr lang="en-US" dirty="0"/>
              <a:t>The topic of more data sent needs to be discussed with the RA WG. Is there something the BSA can do to intercept this or remediate?</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44274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7/9/2020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7/9/2020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July 9,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EB07-EF74-4E07-A97A-7FBE8821CA8F}"/>
              </a:ext>
            </a:extLst>
          </p:cNvPr>
          <p:cNvSpPr>
            <a:spLocks noGrp="1"/>
          </p:cNvSpPr>
          <p:nvPr>
            <p:ph type="title"/>
          </p:nvPr>
        </p:nvSpPr>
        <p:spPr>
          <a:xfrm>
            <a:off x="381000" y="457200"/>
            <a:ext cx="8610600" cy="533395"/>
          </a:xfrm>
        </p:spPr>
        <p:txBody>
          <a:bodyPr>
            <a:normAutofit fontScale="90000"/>
          </a:bodyPr>
          <a:lstStyle/>
          <a:p>
            <a:r>
              <a:rPr lang="en-US" dirty="0"/>
              <a:t>Cancer Use Case – Non-Technical Considerations (DRAFT)</a:t>
            </a:r>
          </a:p>
        </p:txBody>
      </p:sp>
      <p:sp>
        <p:nvSpPr>
          <p:cNvPr id="3" name="Content Placeholder 2">
            <a:extLst>
              <a:ext uri="{FF2B5EF4-FFF2-40B4-BE49-F238E27FC236}">
                <a16:creationId xmlns:a16="http://schemas.microsoft.com/office/drawing/2014/main" id="{30BBF875-AC8B-473A-8E3A-E47AE5C7C500}"/>
              </a:ext>
            </a:extLst>
          </p:cNvPr>
          <p:cNvSpPr>
            <a:spLocks noGrp="1"/>
          </p:cNvSpPr>
          <p:nvPr>
            <p:ph idx="1"/>
          </p:nvPr>
        </p:nvSpPr>
        <p:spPr/>
        <p:txBody>
          <a:bodyPr/>
          <a:lstStyle/>
          <a:p>
            <a:r>
              <a:rPr lang="en-US" dirty="0"/>
              <a:t>Should we use specific histology/morphology codes, such as those used in pathology reports?</a:t>
            </a:r>
          </a:p>
          <a:p>
            <a:r>
              <a:rPr lang="en-US" dirty="0"/>
              <a:t>Will we consider reporting guidelines, such as certain data content that should be reported under certain specific circumstances (e.g., based on cancer type, stage, treatment)? </a:t>
            </a:r>
          </a:p>
          <a:p>
            <a:r>
              <a:rPr lang="en-US" dirty="0"/>
              <a:t>Registries will capture what they are required to capture by state laws and standards setters, but research use cases might want to capture complications, etc. related to cancer.</a:t>
            </a:r>
          </a:p>
        </p:txBody>
      </p:sp>
    </p:spTree>
    <p:extLst>
      <p:ext uri="{BB962C8B-B14F-4D97-AF65-F5344CB8AC3E}">
        <p14:creationId xmlns:p14="http://schemas.microsoft.com/office/powerpoint/2010/main" val="122520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C0E2-8967-46ED-A63B-94BF6AB11A31}"/>
              </a:ext>
            </a:extLst>
          </p:cNvPr>
          <p:cNvSpPr>
            <a:spLocks noGrp="1"/>
          </p:cNvSpPr>
          <p:nvPr>
            <p:ph type="title"/>
          </p:nvPr>
        </p:nvSpPr>
        <p:spPr/>
        <p:txBody>
          <a:bodyPr>
            <a:normAutofit fontScale="90000"/>
          </a:bodyPr>
          <a:lstStyle/>
          <a:p>
            <a:r>
              <a:rPr lang="en-US" dirty="0"/>
              <a:t>MedMorph Use Case – Non-Technical Considerations</a:t>
            </a:r>
          </a:p>
        </p:txBody>
      </p:sp>
      <p:sp>
        <p:nvSpPr>
          <p:cNvPr id="3" name="Content Placeholder 2">
            <a:extLst>
              <a:ext uri="{FF2B5EF4-FFF2-40B4-BE49-F238E27FC236}">
                <a16:creationId xmlns:a16="http://schemas.microsoft.com/office/drawing/2014/main" id="{D60AF939-A510-4F68-AA66-FD307C24944D}"/>
              </a:ext>
            </a:extLst>
          </p:cNvPr>
          <p:cNvSpPr>
            <a:spLocks noGrp="1"/>
          </p:cNvSpPr>
          <p:nvPr>
            <p:ph idx="1"/>
          </p:nvPr>
        </p:nvSpPr>
        <p:spPr/>
        <p:txBody>
          <a:bodyPr/>
          <a:lstStyle/>
          <a:p>
            <a:r>
              <a:rPr lang="en-US" dirty="0"/>
              <a:t>On boarding of EHRs and or tracking systems </a:t>
            </a:r>
          </a:p>
          <a:p>
            <a:r>
              <a:rPr lang="en-US" dirty="0"/>
              <a:t>The use and or restrictions of FHIR between trading entities</a:t>
            </a:r>
          </a:p>
          <a:p>
            <a:endParaRPr lang="en-US" dirty="0"/>
          </a:p>
        </p:txBody>
      </p:sp>
    </p:spTree>
    <p:extLst>
      <p:ext uri="{BB962C8B-B14F-4D97-AF65-F5344CB8AC3E}">
        <p14:creationId xmlns:p14="http://schemas.microsoft.com/office/powerpoint/2010/main" val="2441532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July 16</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Research focused use case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733252598"/>
              </p:ext>
            </p:extLst>
          </p:nvPr>
        </p:nvGraphicFramePr>
        <p:xfrm>
          <a:off x="1348740" y="1447800"/>
          <a:ext cx="6446520" cy="17526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 from Last Week</a:t>
                      </a:r>
                    </a:p>
                  </a:txBody>
                  <a:tcPr/>
                </a:tc>
                <a:tc>
                  <a:txBody>
                    <a:bodyPr/>
                    <a:lstStyle/>
                    <a:p>
                      <a:pPr algn="l"/>
                      <a:r>
                        <a:rPr lang="en-US" dirty="0">
                          <a:latin typeface="Arial" panose="020B0604020202020204" pitchFamily="34" charset="0"/>
                          <a:cs typeface="Arial" panose="020B0604020202020204" pitchFamily="34" charset="0"/>
                        </a:rPr>
                        <a:t>10 mins</a:t>
                      </a:r>
                    </a:p>
                  </a:txBody>
                  <a:tcPr/>
                </a:tc>
                <a:extLst>
                  <a:ext uri="{0D108BD9-81ED-4DB2-BD59-A6C34878D82A}">
                    <a16:rowId xmlns:a16="http://schemas.microsoft.com/office/drawing/2014/main" val="1110696532"/>
                  </a:ext>
                </a:extLst>
              </a:tr>
              <a:tr h="370840">
                <a:tc>
                  <a:txBody>
                    <a:bodyPr/>
                    <a:lstStyle/>
                    <a:p>
                      <a:pPr algn="l"/>
                      <a:r>
                        <a:rPr lang="en-US" dirty="0">
                          <a:latin typeface="Arial" panose="020B0604020202020204" pitchFamily="34" charset="0"/>
                          <a:cs typeface="Arial" panose="020B0604020202020204" pitchFamily="34" charset="0"/>
                        </a:rPr>
                        <a:t>Working Session: </a:t>
                      </a:r>
                      <a:r>
                        <a:rPr kumimoji="0" lang="en-US" sz="1800" kern="1200" dirty="0">
                          <a:solidFill>
                            <a:srgbClr val="000000"/>
                          </a:solidFill>
                          <a:latin typeface="Arial" panose="020B0604020202020204" pitchFamily="34" charset="0"/>
                          <a:ea typeface="+mn-ea"/>
                          <a:cs typeface="Arial" panose="020B0604020202020204" pitchFamily="34" charset="0"/>
                        </a:rPr>
                        <a:t>All Use Cases: Policy and Non-Technical Considerations</a:t>
                      </a:r>
                    </a:p>
                  </a:txBody>
                  <a:tcPr/>
                </a:tc>
                <a:tc>
                  <a:txBody>
                    <a:bodyPr/>
                    <a:lstStyle/>
                    <a:p>
                      <a:pPr algn="l"/>
                      <a:r>
                        <a:rPr lang="en-US" dirty="0">
                          <a:latin typeface="Arial" panose="020B0604020202020204" pitchFamily="34" charset="0"/>
                          <a:cs typeface="Arial" panose="020B0604020202020204" pitchFamily="34" charset="0"/>
                        </a:rPr>
                        <a:t>45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839032019"/>
              </p:ext>
            </p:extLst>
          </p:nvPr>
        </p:nvGraphicFramePr>
        <p:xfrm>
          <a:off x="1866900" y="1371600"/>
          <a:ext cx="5676900" cy="3500120"/>
        </p:xfrm>
        <a:graphic>
          <a:graphicData uri="http://schemas.openxmlformats.org/drawingml/2006/table">
            <a:tbl>
              <a:tblPr firstRow="1" bandRow="1">
                <a:tableStyleId>{5C22544A-7EE6-4342-B048-85BDC9FD1C3A}</a:tableStyleId>
              </a:tblPr>
              <a:tblGrid>
                <a:gridCol w="1079411">
                  <a:extLst>
                    <a:ext uri="{9D8B030D-6E8A-4147-A177-3AD203B41FA5}">
                      <a16:colId xmlns:a16="http://schemas.microsoft.com/office/drawing/2014/main" val="3212902172"/>
                    </a:ext>
                  </a:extLst>
                </a:gridCol>
                <a:gridCol w="4597489">
                  <a:extLst>
                    <a:ext uri="{9D8B030D-6E8A-4147-A177-3AD203B41FA5}">
                      <a16:colId xmlns:a16="http://schemas.microsoft.com/office/drawing/2014/main" val="3342223156"/>
                    </a:ext>
                  </a:extLst>
                </a:gridCol>
              </a:tblGrid>
              <a:tr h="14224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7/2/20</a:t>
                      </a:r>
                    </a:p>
                  </a:txBody>
                  <a:tcPr/>
                </a:tc>
                <a:tc>
                  <a:txBody>
                    <a:bodyPr/>
                    <a:lstStyle/>
                    <a:p>
                      <a:r>
                        <a:rPr lang="en-US" strike="sngStrike" dirty="0"/>
                        <a:t>Cancer – User Story and Diagrams</a:t>
                      </a:r>
                    </a:p>
                  </a:txBody>
                  <a:tcPr/>
                </a:tc>
                <a:extLst>
                  <a:ext uri="{0D108BD9-81ED-4DB2-BD59-A6C34878D82A}">
                    <a16:rowId xmlns:a16="http://schemas.microsoft.com/office/drawing/2014/main" val="3493527340"/>
                  </a:ext>
                </a:extLst>
              </a:tr>
              <a:tr h="370840">
                <a:tc>
                  <a:txBody>
                    <a:bodyPr/>
                    <a:lstStyle/>
                    <a:p>
                      <a:r>
                        <a:rPr lang="en-US" dirty="0"/>
                        <a:t>7/9/20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Policy and Non-Technical Considerations</a:t>
                      </a:r>
                    </a:p>
                  </a:txBody>
                  <a:tcPr/>
                </a:tc>
                <a:extLst>
                  <a:ext uri="{0D108BD9-81ED-4DB2-BD59-A6C34878D82A}">
                    <a16:rowId xmlns:a16="http://schemas.microsoft.com/office/drawing/2014/main" val="3194899383"/>
                  </a:ext>
                </a:extLst>
              </a:tr>
              <a:tr h="370840">
                <a:tc>
                  <a:txBody>
                    <a:bodyPr/>
                    <a:lstStyle/>
                    <a:p>
                      <a:r>
                        <a:rPr lang="en-US" dirty="0"/>
                        <a:t>7/16/20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Use Case(s)</a:t>
                      </a:r>
                    </a:p>
                  </a:txBody>
                  <a:tcPr/>
                </a:tc>
                <a:extLst>
                  <a:ext uri="{0D108BD9-81ED-4DB2-BD59-A6C34878D82A}">
                    <a16:rowId xmlns:a16="http://schemas.microsoft.com/office/drawing/2014/main" val="562782718"/>
                  </a:ext>
                </a:extLst>
              </a:tr>
              <a:tr h="370840">
                <a:tc>
                  <a:txBody>
                    <a:bodyPr/>
                    <a:lstStyle/>
                    <a:p>
                      <a:r>
                        <a:rPr lang="en-US" dirty="0"/>
                        <a:t>7/23/20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Cancer – Data Elements</a:t>
                      </a:r>
                    </a:p>
                  </a:txBody>
                  <a:tcPr/>
                </a:tc>
                <a:extLst>
                  <a:ext uri="{0D108BD9-81ED-4DB2-BD59-A6C34878D82A}">
                    <a16:rowId xmlns:a16="http://schemas.microsoft.com/office/drawing/2014/main" val="1429869078"/>
                  </a:ext>
                </a:extLst>
              </a:tr>
              <a:tr h="370840">
                <a:tc>
                  <a:txBody>
                    <a:bodyPr/>
                    <a:lstStyle/>
                    <a:p>
                      <a:r>
                        <a:rPr lang="en-US" dirty="0"/>
                        <a:t>7/30/20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Hep C – Data Elements</a:t>
                      </a:r>
                    </a:p>
                  </a:txBody>
                  <a:tcPr/>
                </a:tc>
                <a:extLst>
                  <a:ext uri="{0D108BD9-81ED-4DB2-BD59-A6C34878D82A}">
                    <a16:rowId xmlns:a16="http://schemas.microsoft.com/office/drawing/2014/main" val="793657367"/>
                  </a:ext>
                </a:extLst>
              </a:tr>
              <a:tr h="370840">
                <a:tc>
                  <a:txBody>
                    <a:bodyPr/>
                    <a:lstStyle/>
                    <a:p>
                      <a:r>
                        <a:rPr lang="en-US" dirty="0"/>
                        <a:t>8/6/20</a:t>
                      </a:r>
                    </a:p>
                  </a:txBody>
                  <a:tcPr/>
                </a:tc>
                <a:tc>
                  <a:txBody>
                    <a:bodyPr/>
                    <a:lstStyle/>
                    <a:p>
                      <a:r>
                        <a:rPr lang="en-US" dirty="0"/>
                        <a:t>HCS – Data Elements</a:t>
                      </a:r>
                    </a:p>
                    <a:p>
                      <a:r>
                        <a:rPr lang="en-US" dirty="0"/>
                        <a:t>Data Element Crosswalk</a:t>
                      </a:r>
                    </a:p>
                  </a:txBody>
                  <a:tcPr/>
                </a:tc>
                <a:extLst>
                  <a:ext uri="{0D108BD9-81ED-4DB2-BD59-A6C34878D82A}">
                    <a16:rowId xmlns:a16="http://schemas.microsoft.com/office/drawing/2014/main" val="1567854284"/>
                  </a:ext>
                </a:extLst>
              </a:tr>
              <a:tr h="370840">
                <a:tc>
                  <a:txBody>
                    <a:bodyPr/>
                    <a:lstStyle/>
                    <a:p>
                      <a:r>
                        <a:rPr lang="en-US" dirty="0"/>
                        <a:t>8/13/20</a:t>
                      </a:r>
                    </a:p>
                  </a:txBody>
                  <a:tcPr/>
                </a:tc>
                <a:tc>
                  <a:txBody>
                    <a:bodyPr/>
                    <a:lstStyle/>
                    <a:p>
                      <a:r>
                        <a:rPr lang="en-US" dirty="0"/>
                        <a:t>Cross UC Similarities (actors, flows, etc.)</a:t>
                      </a:r>
                    </a:p>
                    <a:p>
                      <a:r>
                        <a:rPr lang="en-US" dirty="0"/>
                        <a:t>Gap Identification</a:t>
                      </a:r>
                    </a:p>
                  </a:txBody>
                  <a:tcPr/>
                </a:tc>
                <a:extLst>
                  <a:ext uri="{0D108BD9-81ED-4DB2-BD59-A6C34878D82A}">
                    <a16:rowId xmlns:a16="http://schemas.microsoft.com/office/drawing/2014/main" val="22513859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Recap from Last Week 7/2/20</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Cancer Use Case Discussion</a:t>
            </a:r>
          </a:p>
          <a:p>
            <a:pPr lvl="1"/>
            <a:r>
              <a:rPr lang="en-US" dirty="0"/>
              <a:t>User Story</a:t>
            </a:r>
          </a:p>
          <a:p>
            <a:pPr lvl="2"/>
            <a:r>
              <a:rPr lang="en-US" dirty="0"/>
              <a:t>Captured additional “categories” of when a report should be sent</a:t>
            </a:r>
          </a:p>
          <a:p>
            <a:pPr lvl="2"/>
            <a:r>
              <a:rPr lang="en-US" dirty="0"/>
              <a:t>Updated the text regarding the sending of a report after a certain period of time that is determined by the cancer registry</a:t>
            </a:r>
          </a:p>
          <a:p>
            <a:pPr lvl="1"/>
            <a:r>
              <a:rPr lang="en-US" dirty="0"/>
              <a:t>Main Flow</a:t>
            </a:r>
          </a:p>
          <a:p>
            <a:pPr lvl="2"/>
            <a:r>
              <a:rPr lang="en-US" dirty="0"/>
              <a:t>Updates were made to match the other use case flows (e.g., evaluator step)</a:t>
            </a:r>
          </a:p>
          <a:p>
            <a:pPr lvl="1"/>
            <a:endParaRPr lang="en-US" dirty="0"/>
          </a:p>
        </p:txBody>
      </p:sp>
    </p:spTree>
    <p:extLst>
      <p:ext uri="{BB962C8B-B14F-4D97-AF65-F5344CB8AC3E}">
        <p14:creationId xmlns:p14="http://schemas.microsoft.com/office/powerpoint/2010/main" val="63002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Working Session:</a:t>
            </a:r>
          </a:p>
          <a:p>
            <a:r>
              <a:rPr lang="en-US" dirty="0">
                <a:solidFill>
                  <a:schemeClr val="accent1"/>
                </a:solidFill>
              </a:rPr>
              <a:t>Policy Considerations</a:t>
            </a:r>
          </a:p>
          <a:p>
            <a:r>
              <a:rPr lang="en-US" dirty="0">
                <a:solidFill>
                  <a:schemeClr val="accent1"/>
                </a:solidFill>
              </a:rPr>
              <a:t>Non-Technical Considerations</a:t>
            </a:r>
          </a:p>
        </p:txBody>
      </p:sp>
    </p:spTree>
    <p:extLst>
      <p:ext uri="{BB962C8B-B14F-4D97-AF65-F5344CB8AC3E}">
        <p14:creationId xmlns:p14="http://schemas.microsoft.com/office/powerpoint/2010/main" val="371352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D46B3-1096-49B6-AB7E-4D7B317F51D7}"/>
              </a:ext>
            </a:extLst>
          </p:cNvPr>
          <p:cNvSpPr>
            <a:spLocks noGrp="1"/>
          </p:cNvSpPr>
          <p:nvPr>
            <p:ph type="title"/>
          </p:nvPr>
        </p:nvSpPr>
        <p:spPr/>
        <p:txBody>
          <a:bodyPr>
            <a:normAutofit fontScale="90000"/>
          </a:bodyPr>
          <a:lstStyle/>
          <a:p>
            <a:r>
              <a:rPr lang="en-US" dirty="0"/>
              <a:t>Use Case – Policy Considerations Talking Points</a:t>
            </a:r>
          </a:p>
        </p:txBody>
      </p:sp>
      <p:sp>
        <p:nvSpPr>
          <p:cNvPr id="4" name="Content Placeholder 3">
            <a:extLst>
              <a:ext uri="{FF2B5EF4-FFF2-40B4-BE49-F238E27FC236}">
                <a16:creationId xmlns:a16="http://schemas.microsoft.com/office/drawing/2014/main" id="{302F968E-B5E7-425A-B7D6-6B3C83B556A4}"/>
              </a:ext>
            </a:extLst>
          </p:cNvPr>
          <p:cNvSpPr>
            <a:spLocks noGrp="1"/>
          </p:cNvSpPr>
          <p:nvPr>
            <p:ph idx="1"/>
          </p:nvPr>
        </p:nvSpPr>
        <p:spPr/>
        <p:txBody>
          <a:bodyPr/>
          <a:lstStyle/>
          <a:p>
            <a:r>
              <a:rPr lang="en-US" strike="sngStrike" dirty="0"/>
              <a:t>Can the MedMorph RA be used for EHRs send data from one EHR to another EHR?</a:t>
            </a:r>
          </a:p>
          <a:p>
            <a:pPr lvl="1"/>
            <a:r>
              <a:rPr lang="en-US" strike="sngStrike" dirty="0"/>
              <a:t>Yes but the main issue is the policy of accepting that data or sending the data directly to another institute – we need to write up a policy consideration on this issue</a:t>
            </a:r>
          </a:p>
          <a:p>
            <a:pPr lvl="1"/>
            <a:r>
              <a:rPr lang="en-US" dirty="0"/>
              <a:t>It was determined by the group that this point is out of scope for MedMorph</a:t>
            </a:r>
          </a:p>
        </p:txBody>
      </p:sp>
    </p:spTree>
    <p:extLst>
      <p:ext uri="{BB962C8B-B14F-4D97-AF65-F5344CB8AC3E}">
        <p14:creationId xmlns:p14="http://schemas.microsoft.com/office/powerpoint/2010/main" val="4108133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60E7E-DA93-4F0B-A340-FA7086D46AFB}"/>
              </a:ext>
            </a:extLst>
          </p:cNvPr>
          <p:cNvSpPr>
            <a:spLocks noGrp="1"/>
          </p:cNvSpPr>
          <p:nvPr>
            <p:ph type="title"/>
          </p:nvPr>
        </p:nvSpPr>
        <p:spPr/>
        <p:txBody>
          <a:bodyPr>
            <a:normAutofit fontScale="90000"/>
          </a:bodyPr>
          <a:lstStyle/>
          <a:p>
            <a:r>
              <a:rPr lang="en-US" dirty="0"/>
              <a:t>MedMorph Use Cases Policy Considerations (DRAFT) </a:t>
            </a:r>
            <a:r>
              <a:rPr lang="en-US" dirty="0">
                <a:solidFill>
                  <a:srgbClr val="FF0000"/>
                </a:solidFill>
              </a:rPr>
              <a:t>STOPPED HERE 7/9/20</a:t>
            </a:r>
            <a:endParaRPr lang="en-US" dirty="0"/>
          </a:p>
        </p:txBody>
      </p:sp>
      <p:sp>
        <p:nvSpPr>
          <p:cNvPr id="3" name="Content Placeholder 2">
            <a:extLst>
              <a:ext uri="{FF2B5EF4-FFF2-40B4-BE49-F238E27FC236}">
                <a16:creationId xmlns:a16="http://schemas.microsoft.com/office/drawing/2014/main" id="{6FEE39E0-FC18-4BFC-BD00-B381D504FDCC}"/>
              </a:ext>
            </a:extLst>
          </p:cNvPr>
          <p:cNvSpPr>
            <a:spLocks noGrp="1"/>
          </p:cNvSpPr>
          <p:nvPr>
            <p:ph idx="1"/>
          </p:nvPr>
        </p:nvSpPr>
        <p:spPr>
          <a:xfrm>
            <a:off x="152400" y="1295400"/>
            <a:ext cx="8915400" cy="5410200"/>
          </a:xfrm>
        </p:spPr>
        <p:txBody>
          <a:bodyPr/>
          <a:lstStyle/>
          <a:p>
            <a:r>
              <a:rPr lang="en-US" sz="2000" dirty="0"/>
              <a:t>The MedMorph Reference Architecture will use existing frameworks for the exchange of data.</a:t>
            </a:r>
          </a:p>
          <a:p>
            <a:r>
              <a:rPr lang="en-US" sz="2000" dirty="0"/>
              <a:t>When there is a third party, a data use or business use/associate agreement may be needed (e.g., APHL) and may be incorporated in other contracts.</a:t>
            </a:r>
          </a:p>
          <a:p>
            <a:r>
              <a:rPr lang="en-US" sz="2000" dirty="0"/>
              <a:t>Public Health Agencies may have restrictions on collecting certain information. For example, PHAs collect comorbidity information, but some of them are restricted from collecting information about AIDS or mental health conditions as a comorbidity. </a:t>
            </a:r>
            <a:r>
              <a:rPr lang="en-US" sz="2000" dirty="0">
                <a:solidFill>
                  <a:srgbClr val="FF0000"/>
                </a:solidFill>
              </a:rPr>
              <a:t>(This needs to be discussed on RA WG call)</a:t>
            </a:r>
            <a:endParaRPr lang="en-US" sz="2000" dirty="0"/>
          </a:p>
          <a:p>
            <a:r>
              <a:rPr lang="en-US" sz="2000" dirty="0"/>
              <a:t>What if more data is sent that what is requested? </a:t>
            </a:r>
            <a:r>
              <a:rPr lang="en-US" sz="2000" dirty="0">
                <a:solidFill>
                  <a:srgbClr val="FF0000"/>
                </a:solidFill>
              </a:rPr>
              <a:t>(This needs to be discussed on RA WG call)</a:t>
            </a:r>
            <a:endParaRPr lang="en-US" sz="2000" dirty="0"/>
          </a:p>
          <a:p>
            <a:pPr lvl="1"/>
            <a:r>
              <a:rPr lang="en-US" sz="1800" dirty="0"/>
              <a:t>This should be considered a HIPAA violation. </a:t>
            </a:r>
          </a:p>
          <a:p>
            <a:pPr lvl="1"/>
            <a:r>
              <a:rPr lang="en-US" sz="1800" dirty="0"/>
              <a:t>The RA validation could/would/should deal with this.</a:t>
            </a:r>
          </a:p>
          <a:p>
            <a:pPr lvl="1"/>
            <a:r>
              <a:rPr lang="en-US" sz="1800" dirty="0"/>
              <a:t>The backend services app could handle this?</a:t>
            </a:r>
          </a:p>
          <a:p>
            <a:pPr lvl="1"/>
            <a:r>
              <a:rPr lang="en-US" sz="1800" dirty="0"/>
              <a:t>What should MedMorph implementers expect on this issue? </a:t>
            </a:r>
          </a:p>
          <a:p>
            <a:pPr lvl="1"/>
            <a:r>
              <a:rPr lang="en-US" sz="1800" dirty="0"/>
              <a:t>The data generator should be clear on what data is being requested and the data provided should only be the data requested.</a:t>
            </a:r>
          </a:p>
          <a:p>
            <a:endParaRPr lang="en-US" sz="2000" dirty="0"/>
          </a:p>
          <a:p>
            <a:endParaRPr lang="en-US" sz="2000" dirty="0"/>
          </a:p>
        </p:txBody>
      </p:sp>
    </p:spTree>
    <p:extLst>
      <p:ext uri="{BB962C8B-B14F-4D97-AF65-F5344CB8AC3E}">
        <p14:creationId xmlns:p14="http://schemas.microsoft.com/office/powerpoint/2010/main" val="100679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35BE-B937-4322-B590-510A228B935F}"/>
              </a:ext>
            </a:extLst>
          </p:cNvPr>
          <p:cNvSpPr>
            <a:spLocks noGrp="1"/>
          </p:cNvSpPr>
          <p:nvPr>
            <p:ph type="title"/>
          </p:nvPr>
        </p:nvSpPr>
        <p:spPr/>
        <p:txBody>
          <a:bodyPr>
            <a:normAutofit fontScale="90000"/>
          </a:bodyPr>
          <a:lstStyle/>
          <a:p>
            <a:r>
              <a:rPr lang="en-US" dirty="0"/>
              <a:t>Use Case – Non-Technical Considerations Talking Points</a:t>
            </a:r>
          </a:p>
        </p:txBody>
      </p:sp>
      <p:sp>
        <p:nvSpPr>
          <p:cNvPr id="3" name="Content Placeholder 2">
            <a:extLst>
              <a:ext uri="{FF2B5EF4-FFF2-40B4-BE49-F238E27FC236}">
                <a16:creationId xmlns:a16="http://schemas.microsoft.com/office/drawing/2014/main" id="{DD679C6C-42E2-49BE-9598-47144FE5F535}"/>
              </a:ext>
            </a:extLst>
          </p:cNvPr>
          <p:cNvSpPr>
            <a:spLocks noGrp="1"/>
          </p:cNvSpPr>
          <p:nvPr>
            <p:ph idx="1"/>
          </p:nvPr>
        </p:nvSpPr>
        <p:spPr>
          <a:xfrm>
            <a:off x="457200" y="1295400"/>
            <a:ext cx="8229600" cy="5410200"/>
          </a:xfrm>
        </p:spPr>
        <p:txBody>
          <a:bodyPr/>
          <a:lstStyle/>
          <a:p>
            <a:r>
              <a:rPr lang="en-US" sz="2400" dirty="0"/>
              <a:t>Consent models for data exchange - we have talked about 2-3 models for consents/authorities to exchange the data, but we haven’t got to the specifics</a:t>
            </a:r>
          </a:p>
          <a:p>
            <a:pPr lvl="1"/>
            <a:r>
              <a:rPr lang="en-US" sz="2000" dirty="0"/>
              <a:t>Hep C: there is data that is sent to public health due to public health laws but there are data that isn’t – we haven’t specified which are which and how big those supplements are.</a:t>
            </a:r>
          </a:p>
          <a:p>
            <a:r>
              <a:rPr lang="en-US" sz="2400" dirty="0"/>
              <a:t>Activity network query space has not been reconciled with FHIR RESTFUL queries. How do queries on eHealth exchange, </a:t>
            </a:r>
            <a:r>
              <a:rPr lang="en-US" sz="2400" dirty="0" err="1"/>
              <a:t>CommonWell</a:t>
            </a:r>
            <a:r>
              <a:rPr lang="en-US" sz="2400" dirty="0"/>
              <a:t> map into authorities?</a:t>
            </a:r>
          </a:p>
          <a:p>
            <a:r>
              <a:rPr lang="en-US" sz="2400" dirty="0"/>
              <a:t>Data that is stored outside the EHR (e.g., PDMP data) may not be available </a:t>
            </a:r>
          </a:p>
          <a:p>
            <a:pPr lvl="1"/>
            <a:r>
              <a:rPr lang="en-US" sz="2200" dirty="0"/>
              <a:t>Hep C is asking about drug use</a:t>
            </a:r>
          </a:p>
          <a:p>
            <a:r>
              <a:rPr lang="en-US" sz="2400" dirty="0"/>
              <a:t>Any activities that is not associated with a clinical order or clinical visit (e.g., drive-up COVID test, STD test)</a:t>
            </a:r>
          </a:p>
        </p:txBody>
      </p:sp>
    </p:spTree>
    <p:extLst>
      <p:ext uri="{BB962C8B-B14F-4D97-AF65-F5344CB8AC3E}">
        <p14:creationId xmlns:p14="http://schemas.microsoft.com/office/powerpoint/2010/main" val="2644109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53369</TotalTime>
  <Words>1507</Words>
  <Application>Microsoft Office PowerPoint</Application>
  <PresentationFormat>On-screen Show (4:3)</PresentationFormat>
  <Paragraphs>140</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ESAC Theme</vt:lpstr>
      <vt:lpstr>MedMorph Consolidated Use Case Workgroup   July 9, 2020 </vt:lpstr>
      <vt:lpstr>Meeting Agenda</vt:lpstr>
      <vt:lpstr>Use Case Workgroup Logistics</vt:lpstr>
      <vt:lpstr>Tentative Meeting Schedule / Topics</vt:lpstr>
      <vt:lpstr>Recap from Last Week 7/2/20</vt:lpstr>
      <vt:lpstr>PowerPoint Presentation</vt:lpstr>
      <vt:lpstr>Use Case – Policy Considerations Talking Points</vt:lpstr>
      <vt:lpstr>MedMorph Use Cases Policy Considerations (DRAFT) STOPPED HERE 7/9/20</vt:lpstr>
      <vt:lpstr>Use Case – Non-Technical Considerations Talking Points</vt:lpstr>
      <vt:lpstr>Cancer Use Case – Non-Technical Considerations (DRAFT)</vt:lpstr>
      <vt:lpstr>MedMorph Use Case – Non-Technical Considerations</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355</cp:revision>
  <dcterms:created xsi:type="dcterms:W3CDTF">2013-08-15T04:40:34Z</dcterms:created>
  <dcterms:modified xsi:type="dcterms:W3CDTF">2020-07-09T19:24:49Z</dcterms:modified>
  <cp:category/>
</cp:coreProperties>
</file>