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744" r:id="rId1"/>
  </p:sldMasterIdLst>
  <p:notesMasterIdLst>
    <p:notesMasterId r:id="rId17"/>
  </p:notesMasterIdLst>
  <p:sldIdLst>
    <p:sldId id="303" r:id="rId2"/>
    <p:sldId id="284" r:id="rId3"/>
    <p:sldId id="1047" r:id="rId4"/>
    <p:sldId id="2419" r:id="rId5"/>
    <p:sldId id="1050" r:id="rId6"/>
    <p:sldId id="376" r:id="rId7"/>
    <p:sldId id="2430" r:id="rId8"/>
    <p:sldId id="1049" r:id="rId9"/>
    <p:sldId id="2426" r:id="rId10"/>
    <p:sldId id="2427" r:id="rId11"/>
    <p:sldId id="2428" r:id="rId12"/>
    <p:sldId id="2429" r:id="rId13"/>
    <p:sldId id="329" r:id="rId14"/>
    <p:sldId id="1046" r:id="rId15"/>
    <p:sldId id="33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cky Angeles" initials="BA" lastIdx="22" clrIdx="0">
    <p:extLst>
      <p:ext uri="{19B8F6BF-5375-455C-9EA6-DF929625EA0E}">
        <p15:presenceInfo xmlns:p15="http://schemas.microsoft.com/office/powerpoint/2012/main" userId="2495d70db3445b8d" providerId="Windows Live"/>
      </p:ext>
    </p:extLst>
  </p:cmAuthor>
  <p:cmAuthor id="2" name="Norton, Jenna (NIH/NIDDK) [C]" initials="NJ([" lastIdx="5" clrIdx="1">
    <p:extLst>
      <p:ext uri="{19B8F6BF-5375-455C-9EA6-DF929625EA0E}">
        <p15:presenceInfo xmlns:p15="http://schemas.microsoft.com/office/powerpoint/2012/main" userId="S::nortonjm@nih.gov::39588baf-b5f3-494b-a01a-be58ba31e51a" providerId="AD"/>
      </p:ext>
    </p:extLst>
  </p:cmAuthor>
  <p:cmAuthor id="3" name="Gugerty, Brian (CDC/DDPHSS/NCHS/DHCS)" initials="GB(" lastIdx="1" clrIdx="2">
    <p:extLst>
      <p:ext uri="{19B8F6BF-5375-455C-9EA6-DF929625EA0E}">
        <p15:presenceInfo xmlns:p15="http://schemas.microsoft.com/office/powerpoint/2012/main" userId="S::vaz6@cdc.gov::dbaf3640-d3ef-4cdf-9188-59ff4b8cafa7" providerId="AD"/>
      </p:ext>
    </p:extLst>
  </p:cmAuthor>
  <p:cmAuthor id="4" name=" " initials="" lastIdx="5" clrIdx="3">
    <p:extLst>
      <p:ext uri="{19B8F6BF-5375-455C-9EA6-DF929625EA0E}">
        <p15:presenceInfo xmlns:p15="http://schemas.microsoft.com/office/powerpoint/2012/main" userId="3c7b92512a17b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7E0"/>
    <a:srgbClr val="EBE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3" autoAdjust="0"/>
    <p:restoredTop sz="95498" autoAdjust="0"/>
  </p:normalViewPr>
  <p:slideViewPr>
    <p:cSldViewPr>
      <p:cViewPr varScale="1">
        <p:scale>
          <a:sx n="92" d="100"/>
          <a:sy n="92" d="100"/>
        </p:scale>
        <p:origin x="143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0CF95-AD0F-41F1-B69E-82FE626831F4}" type="datetimeFigureOut">
              <a:rPr lang="en-US" smtClean="0"/>
              <a:t>7/16/2020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1C4AD-94D7-443E-B114-F0C84C8F8D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487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1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Logistics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Birth Defects Reporting Use Case (Craig Newman)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auto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Recap from Last Week – Policy Considerations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Non-Technical Considerations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indent="0" algn="l" rtl="0" eaLnBrk="1" fontAlgn="t" latinLnBrk="0" hangingPunct="1">
              <a:spcBef>
                <a:spcPts val="0"/>
              </a:spcBef>
              <a:spcAft>
                <a:spcPts val="0"/>
              </a:spcAft>
            </a:pPr>
            <a:r>
              <a:rPr lang="en-US" sz="1800" b="0" i="0" u="none" strike="noStrike" kern="120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  <a:endParaRPr lang="en-US" sz="18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0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F1C4AD-94D7-443E-B114-F0C84C8F8D87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1835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533400"/>
          </a:xfrm>
        </p:spPr>
        <p:txBody>
          <a:bodyPr/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36210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/>
          <p:cNvSpPr>
            <a:spLocks/>
          </p:cNvSpPr>
          <p:nvPr/>
        </p:nvSpPr>
        <p:spPr bwMode="auto">
          <a:xfrm rot="420000" flipV="1">
            <a:off x="3165475" y="1108075"/>
            <a:ext cx="5257800" cy="4114800"/>
          </a:xfrm>
          <a:custGeom>
            <a:avLst/>
            <a:gdLst>
              <a:gd name="T0" fmla="*/ 0 w 5257800"/>
              <a:gd name="T1" fmla="*/ 0 h 4114800"/>
              <a:gd name="T2" fmla="*/ 5107772 w 5257800"/>
              <a:gd name="T3" fmla="*/ 0 h 4114800"/>
              <a:gd name="T4" fmla="*/ 5257800 w 5257800"/>
              <a:gd name="T5" fmla="*/ 150026 h 4114800"/>
              <a:gd name="T6" fmla="*/ 5257800 w 5257800"/>
              <a:gd name="T7" fmla="*/ 4114800 h 4114800"/>
              <a:gd name="T8" fmla="*/ 0 w 5257800"/>
              <a:gd name="T9" fmla="*/ 4114800 h 4114800"/>
              <a:gd name="T10" fmla="*/ 0 w 5257800"/>
              <a:gd name="T11" fmla="*/ 0 h 4114800"/>
              <a:gd name="T12" fmla="*/ 0 w 5257800"/>
              <a:gd name="T13" fmla="*/ 0 h 41148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57800"/>
              <a:gd name="T22" fmla="*/ 0 h 4114800"/>
              <a:gd name="T23" fmla="*/ 5257800 w 5257800"/>
              <a:gd name="T24" fmla="*/ 4114800 h 41148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57800" h="4114800">
                <a:moveTo>
                  <a:pt x="0" y="0"/>
                </a:moveTo>
                <a:lnTo>
                  <a:pt x="5107774" y="0"/>
                </a:lnTo>
                <a:lnTo>
                  <a:pt x="5257800" y="150026"/>
                </a:lnTo>
                <a:lnTo>
                  <a:pt x="5257800" y="4114800"/>
                </a:lnTo>
                <a:lnTo>
                  <a:pt x="0" y="41148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3175" cap="rnd" cmpd="sng">
            <a:solidFill>
              <a:srgbClr val="C0C0C0"/>
            </a:solidFill>
            <a:prstDash val="solid"/>
            <a:round/>
            <a:headEnd/>
            <a:tailEnd/>
          </a:ln>
          <a:effectLst>
            <a:outerShdw dist="38500" dir="7500041" sx="98500" sy="100079" kx="99984" algn="tl" rotWithShape="0">
              <a:srgbClr val="000000">
                <a:alpha val="25000"/>
              </a:srgbClr>
            </a:outerShdw>
          </a:effectLst>
        </p:spPr>
        <p:txBody>
          <a:bodyPr anchor="ctr"/>
          <a:lstStyle/>
          <a:p>
            <a:pPr defTabSz="457200"/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defRPr/>
            </a:pPr>
            <a:endParaRPr lang="en-US" dirty="0">
              <a:solidFill>
                <a:prstClr val="black"/>
              </a:solidFill>
              <a:latin typeface="Constanti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12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59921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639103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36827968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14"/>
          <p:cNvSpPr>
            <a:spLocks noChangeArrowheads="1"/>
          </p:cNvSpPr>
          <p:nvPr/>
        </p:nvSpPr>
        <p:spPr bwMode="auto"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>
            <a:solidFill>
              <a:srgbClr val="FFFFFF"/>
            </a:solidFill>
            <a:bevel/>
            <a:headEnd/>
            <a:tailEnd/>
          </a:ln>
          <a:effectLst>
            <a:outerShdw dist="6350" dir="12899787" algn="tl" rotWithShape="0">
              <a:srgbClr val="808080">
                <a:alpha val="46999"/>
              </a:srgbClr>
            </a:outerShdw>
          </a:effectLst>
        </p:spPr>
        <p:txBody>
          <a:bodyPr anchor="ctr"/>
          <a:lstStyle/>
          <a:p>
            <a:pPr algn="ctr" defTabSz="457200"/>
            <a:endParaRPr lang="en-US" dirty="0">
              <a:solidFill>
                <a:srgbClr val="FFFFFF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5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59987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513778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415666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>
            <a:lvl1pPr>
              <a:defRPr sz="32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497502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4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47810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2903641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  <p:pic>
        <p:nvPicPr>
          <p:cNvPr id="6" name="Picture 9" descr="ESAC Inc Logo_July_2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96000"/>
            <a:ext cx="16637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26872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F76EF8-0209-C949-9DAA-A21557B1487A}" type="datetimeFigureOut">
              <a:rPr lang="en-US" smtClean="0">
                <a:latin typeface="Constantia"/>
              </a:rPr>
              <a:pPr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84B47-0E05-734E-BA01-58F1CC94543B}" type="slidenum">
              <a:rPr lang="en-US" smtClean="0">
                <a:latin typeface="Constantia"/>
              </a:rPr>
              <a:pPr/>
              <a:t>‹#›</a:t>
            </a:fld>
            <a:endParaRPr lang="en-US" dirty="0"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9270913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53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295400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B0F76EF8-0209-C949-9DAA-A21557B1487A}" type="datetimeFigureOut">
              <a:rPr lang="en-US" smtClean="0">
                <a:latin typeface="Constantia"/>
              </a:rPr>
              <a:pPr defTabSz="457200"/>
              <a:t>7/16/2020</a:t>
            </a:fld>
            <a:endParaRPr lang="en-US" dirty="0">
              <a:latin typeface="Constantia"/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 defTabSz="457200"/>
            <a:endParaRPr lang="en-US" dirty="0">
              <a:solidFill>
                <a:srgbClr val="2F5897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C5490"/>
                </a:solidFill>
              </a:defRPr>
            </a:lvl1pPr>
          </a:lstStyle>
          <a:p>
            <a:pPr defTabSz="457200"/>
            <a:fld id="{1A984B47-0E05-734E-BA01-58F1CC94543B}" type="slidenum">
              <a:rPr lang="en-US" smtClean="0">
                <a:latin typeface="Constantia"/>
              </a:rPr>
              <a:pPr defTabSz="457200"/>
              <a:t>‹#›</a:t>
            </a:fld>
            <a:endParaRPr lang="en-US" dirty="0">
              <a:latin typeface="Constantia"/>
            </a:endParaRPr>
          </a:p>
        </p:txBody>
      </p:sp>
      <p:cxnSp>
        <p:nvCxnSpPr>
          <p:cNvPr id="1034" name="Straight Connector 3"/>
          <p:cNvCxnSpPr>
            <a:cxnSpLocks noChangeShapeType="1"/>
          </p:cNvCxnSpPr>
          <p:nvPr/>
        </p:nvCxnSpPr>
        <p:spPr bwMode="auto">
          <a:xfrm>
            <a:off x="152400" y="1066800"/>
            <a:ext cx="8839200" cy="0"/>
          </a:xfrm>
          <a:prstGeom prst="line">
            <a:avLst/>
          </a:prstGeom>
          <a:noFill/>
          <a:ln w="38100" cap="rnd">
            <a:solidFill>
              <a:schemeClr val="accent2"/>
            </a:solidFill>
            <a:round/>
            <a:headEnd/>
            <a:tailEnd/>
          </a:ln>
          <a:effectLst>
            <a:outerShdw dist="38100" dir="5400000" algn="t" rotWithShape="0">
              <a:srgbClr val="808080">
                <a:alpha val="39998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3157768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kern="1200" baseline="0">
          <a:solidFill>
            <a:schemeClr val="tx2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E68422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846648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mailto:wso3@cdc.gov" TargetMode="External"/><Relationship Id="rId13" Type="http://schemas.openxmlformats.org/officeDocument/2006/relationships/hyperlink" Target="mailto:lober@uw.edu" TargetMode="External"/><Relationship Id="rId18" Type="http://schemas.openxmlformats.org/officeDocument/2006/relationships/hyperlink" Target="mailto:brett@waveoneassociates.com" TargetMode="External"/><Relationship Id="rId3" Type="http://schemas.openxmlformats.org/officeDocument/2006/relationships/hyperlink" Target="mailto:wfb6@cdc.gov" TargetMode="External"/><Relationship Id="rId7" Type="http://schemas.openxmlformats.org/officeDocument/2006/relationships/hyperlink" Target="mailto:ieo9@cdc.gov" TargetMode="External"/><Relationship Id="rId12" Type="http://schemas.openxmlformats.org/officeDocument/2006/relationships/hyperlink" Target="mailto:john.loonsk@jhu.edu" TargetMode="External"/><Relationship Id="rId17" Type="http://schemas.openxmlformats.org/officeDocument/2006/relationships/hyperlink" Target="mailto:mike.flanigan@carradora.com" TargetMode="External"/><Relationship Id="rId2" Type="http://schemas.openxmlformats.org/officeDocument/2006/relationships/hyperlink" Target="mailto:ktx2@cdc.gov" TargetMode="External"/><Relationship Id="rId16" Type="http://schemas.openxmlformats.org/officeDocument/2006/relationships/hyperlink" Target="mailto:kishore.bashyam@drajer.com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bzv3@cdc.gov" TargetMode="External"/><Relationship Id="rId11" Type="http://schemas.openxmlformats.org/officeDocument/2006/relationships/hyperlink" Target="mailto:lbk1@cdc.gov" TargetMode="External"/><Relationship Id="rId5" Type="http://schemas.openxmlformats.org/officeDocument/2006/relationships/hyperlink" Target="mailto:puv5@cdc.gov" TargetMode="External"/><Relationship Id="rId15" Type="http://schemas.openxmlformats.org/officeDocument/2006/relationships/hyperlink" Target="mailto:jamie.parker@carradora.com" TargetMode="External"/><Relationship Id="rId10" Type="http://schemas.openxmlformats.org/officeDocument/2006/relationships/hyperlink" Target="mailto:pdz1@cdc.gov" TargetMode="External"/><Relationship Id="rId19" Type="http://schemas.openxmlformats.org/officeDocument/2006/relationships/hyperlink" Target="mailto:nagesh.bashyam@drajer.com" TargetMode="External"/><Relationship Id="rId4" Type="http://schemas.openxmlformats.org/officeDocument/2006/relationships/hyperlink" Target="mailto:fos2@cdc.gov" TargetMode="External"/><Relationship Id="rId9" Type="http://schemas.openxmlformats.org/officeDocument/2006/relationships/hyperlink" Target="mailto:vaz6@cdc.gov" TargetMode="External"/><Relationship Id="rId14" Type="http://schemas.openxmlformats.org/officeDocument/2006/relationships/hyperlink" Target="mailto:becky.angeles@carradora.com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carradora.atlassian.net/wiki/spaces/MedMorph/pages/381780019/Use+Case+Work+Group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90500" y="152400"/>
            <a:ext cx="8763000" cy="4038600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MedMorph</a:t>
            </a:r>
            <a:br>
              <a:rPr lang="en-US" sz="3600" dirty="0"/>
            </a:br>
            <a:r>
              <a:rPr lang="en-US" sz="3600" dirty="0"/>
              <a:t>Consolidated Use Case Workgroup</a:t>
            </a:r>
            <a:br>
              <a:rPr lang="en-US" sz="3600" dirty="0"/>
            </a:br>
            <a:br>
              <a:rPr lang="en-US" sz="3600" dirty="0"/>
            </a:br>
            <a:br>
              <a:rPr lang="en-US" sz="2600" b="1" dirty="0"/>
            </a:br>
            <a:r>
              <a:rPr lang="en-US" sz="2400" dirty="0"/>
              <a:t>July 16, 2020</a:t>
            </a:r>
            <a:br>
              <a:rPr lang="en-US" sz="2700" dirty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14044799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8135BE-B937-4322-B590-510A228B9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– Non-Technical Considerations Talking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79C6C-42E2-49BE-9598-47144FE5F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/>
          <a:lstStyle/>
          <a:p>
            <a:r>
              <a:rPr lang="en-US" sz="2000" dirty="0"/>
              <a:t>Consent models for data exchange - we have talked about 2-3 models for consents/authorities to exchange the data, but we haven’t gotten to the specifics</a:t>
            </a:r>
          </a:p>
          <a:p>
            <a:pPr lvl="1"/>
            <a:r>
              <a:rPr lang="en-US" sz="1800" dirty="0"/>
              <a:t>Hep C: there is data that is sent to public health due to public health laws but there are data that isn’t – we haven’t specified which are which and how big those supplements are</a:t>
            </a:r>
          </a:p>
          <a:p>
            <a:r>
              <a:rPr lang="en-US" sz="2000" dirty="0"/>
              <a:t>The activity network query space has not been reconciled with FHIR RESTFUL queries. How do queries on eHealth exchange, </a:t>
            </a:r>
            <a:r>
              <a:rPr lang="en-US" sz="2000" dirty="0" err="1"/>
              <a:t>CommonWell</a:t>
            </a:r>
            <a:r>
              <a:rPr lang="en-US" sz="2000" dirty="0"/>
              <a:t> map into authorities?</a:t>
            </a:r>
          </a:p>
          <a:p>
            <a:r>
              <a:rPr lang="en-US" sz="2000" dirty="0"/>
              <a:t>Data that is stored outside the EHR (e.g., PDMP data) may not be available </a:t>
            </a:r>
          </a:p>
          <a:p>
            <a:pPr lvl="1"/>
            <a:r>
              <a:rPr lang="en-US" sz="2000" dirty="0"/>
              <a:t>Hep C is asking about drug use</a:t>
            </a:r>
          </a:p>
          <a:p>
            <a:r>
              <a:rPr lang="en-US" sz="2000" dirty="0"/>
              <a:t>Any activities that is not associated with a clinical order or clinical visit (e.g., drive-up COVID test, STD test)</a:t>
            </a:r>
          </a:p>
          <a:p>
            <a:r>
              <a:rPr lang="en-US" sz="2000" dirty="0"/>
              <a:t>Data lag vs. real time (especially for research use cases)</a:t>
            </a:r>
          </a:p>
        </p:txBody>
      </p:sp>
    </p:spTree>
    <p:extLst>
      <p:ext uri="{BB962C8B-B14F-4D97-AF65-F5344CB8AC3E}">
        <p14:creationId xmlns:p14="http://schemas.microsoft.com/office/powerpoint/2010/main" val="2644109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8EB07-EF74-4E07-A97A-7FBE8821C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457200"/>
            <a:ext cx="8610600" cy="533395"/>
          </a:xfrm>
        </p:spPr>
        <p:txBody>
          <a:bodyPr>
            <a:normAutofit fontScale="90000"/>
          </a:bodyPr>
          <a:lstStyle/>
          <a:p>
            <a:r>
              <a:rPr lang="en-US" dirty="0"/>
              <a:t>Cancer Use Case – Non-Technical Considerations (DRAFT)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BF875-AC8B-473A-8E3A-E47AE5C7C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we use specific histology/morphology codes, such as those used in pathology reports?</a:t>
            </a:r>
          </a:p>
          <a:p>
            <a:r>
              <a:rPr lang="en-US" dirty="0"/>
              <a:t>Will we consider reporting guidelines, such as certain data content that should be reported under certain specific circumstances (e.g., based on cancer type, stage, treatment)? </a:t>
            </a:r>
          </a:p>
          <a:p>
            <a:r>
              <a:rPr lang="en-US" dirty="0"/>
              <a:t>Registries will capture what they are required to capture by state laws and standards setters, but research use cases might want to capture complications, etc. related to cancer.</a:t>
            </a:r>
          </a:p>
        </p:txBody>
      </p:sp>
    </p:spTree>
    <p:extLst>
      <p:ext uri="{BB962C8B-B14F-4D97-AF65-F5344CB8AC3E}">
        <p14:creationId xmlns:p14="http://schemas.microsoft.com/office/powerpoint/2010/main" val="122520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C0E2-8967-46ED-A63B-94BF6AB11A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MedMorph Use Case – Non-Technical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0AF939-A510-4F68-AA66-FD307C249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 boarding of EHRs and or tracking systems </a:t>
            </a:r>
          </a:p>
          <a:p>
            <a:r>
              <a:rPr lang="en-US" dirty="0"/>
              <a:t>The use and or restrictions of FHIR between trading entities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532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AC955C-2617-4206-B8C6-73851C1AC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B34E8-43ED-4E7F-A602-69DDCFEBC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1" dirty="0"/>
              <a:t>Next Meeting: </a:t>
            </a:r>
            <a:r>
              <a:rPr lang="en-US" sz="2000" b="1" dirty="0">
                <a:solidFill>
                  <a:srgbClr val="0070C0"/>
                </a:solidFill>
              </a:rPr>
              <a:t>July 23</a:t>
            </a:r>
            <a:r>
              <a:rPr lang="en-US" sz="2000" b="1" baseline="30000" dirty="0">
                <a:solidFill>
                  <a:srgbClr val="0070C0"/>
                </a:solidFill>
              </a:rPr>
              <a:t>rd</a:t>
            </a:r>
            <a:r>
              <a:rPr lang="en-US" sz="2000" b="1" dirty="0">
                <a:solidFill>
                  <a:srgbClr val="0070C0"/>
                </a:solidFill>
              </a:rPr>
              <a:t>, 12-1 pm ET</a:t>
            </a:r>
          </a:p>
          <a:p>
            <a:endParaRPr lang="en-US" sz="2000" dirty="0"/>
          </a:p>
          <a:p>
            <a:r>
              <a:rPr lang="en-US" sz="2000" b="1" dirty="0"/>
              <a:t>Focus of Next Meeting: </a:t>
            </a:r>
          </a:p>
          <a:p>
            <a:pPr lvl="1"/>
            <a:r>
              <a:rPr lang="en-US" sz="1800" dirty="0"/>
              <a:t>Health Care Survey Data Elements</a:t>
            </a:r>
          </a:p>
          <a:p>
            <a:pPr marL="393700" lvl="1" indent="0">
              <a:buNone/>
            </a:pPr>
            <a:endParaRPr lang="en-US" sz="1800" dirty="0"/>
          </a:p>
          <a:p>
            <a:r>
              <a:rPr lang="en-US" sz="2000" b="1" dirty="0"/>
              <a:t>Homework</a:t>
            </a:r>
            <a:r>
              <a:rPr lang="en-US" sz="2000" dirty="0"/>
              <a:t>: </a:t>
            </a:r>
          </a:p>
          <a:p>
            <a:pPr lvl="1"/>
            <a:r>
              <a:rPr lang="en-US" sz="1800" dirty="0"/>
              <a:t>Review and provide comments on the </a:t>
            </a:r>
            <a:r>
              <a:rPr lang="en-US" sz="1800" dirty="0">
                <a:hlinkClick r:id="rId2"/>
              </a:rPr>
              <a:t>Use Cases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Submit any potential Research User Stories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Or Email comments </a:t>
            </a:r>
            <a:r>
              <a:rPr lang="en-US" sz="2000" dirty="0"/>
              <a:t>to becky.angeles@carradora.com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71825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286105-5F9D-480F-8290-F12D673E6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162" y="-1268"/>
            <a:ext cx="7886700" cy="994172"/>
          </a:xfrm>
        </p:spPr>
        <p:txBody>
          <a:bodyPr>
            <a:normAutofit/>
          </a:bodyPr>
          <a:lstStyle/>
          <a:p>
            <a:r>
              <a:rPr lang="en-US" sz="3000" dirty="0"/>
              <a:t>Contacts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CCA8F-DB0B-4AB2-A890-E69E3EFC86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62885" y="1219199"/>
            <a:ext cx="4617954" cy="414056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dirty="0"/>
              <a:t>CDC Team</a:t>
            </a:r>
          </a:p>
          <a:p>
            <a:pPr lvl="1"/>
            <a:r>
              <a:rPr lang="en-US" sz="1800" dirty="0"/>
              <a:t>Maria Michaels: </a:t>
            </a:r>
            <a:r>
              <a:rPr lang="en-US" sz="1800" dirty="0">
                <a:hlinkClick r:id="rId2"/>
              </a:rPr>
              <a:t>ktx2@cdc.gov</a:t>
            </a:r>
            <a:r>
              <a:rPr lang="en-US" sz="1800" dirty="0"/>
              <a:t> </a:t>
            </a:r>
          </a:p>
          <a:p>
            <a:pPr lvl="1"/>
            <a:r>
              <a:rPr lang="en-US" sz="1800" dirty="0"/>
              <a:t>Wendy Blumenthal: </a:t>
            </a:r>
            <a:r>
              <a:rPr lang="en-US" sz="1800" dirty="0">
                <a:hlinkClick r:id="rId3"/>
              </a:rPr>
              <a:t>wfb6@cdc.gov</a:t>
            </a:r>
            <a:endParaRPr lang="en-US" sz="1800" dirty="0"/>
          </a:p>
          <a:p>
            <a:pPr lvl="1"/>
            <a:r>
              <a:rPr lang="en-US" sz="1800" dirty="0"/>
              <a:t>Arun Srinivasan: </a:t>
            </a:r>
            <a:r>
              <a:rPr lang="en-US" sz="1800" dirty="0">
                <a:hlinkClick r:id="rId4"/>
              </a:rPr>
              <a:t>fos2@cdc.gov</a:t>
            </a:r>
            <a:endParaRPr lang="en-US" sz="1800" dirty="0"/>
          </a:p>
          <a:p>
            <a:pPr lvl="1"/>
            <a:r>
              <a:rPr lang="en-US" sz="1800" dirty="0"/>
              <a:t>Syed Sameemuddin: </a:t>
            </a:r>
            <a:r>
              <a:rPr lang="en-US" sz="1800" dirty="0">
                <a:hlinkClick r:id="rId5"/>
              </a:rPr>
              <a:t>puv5@cdc.gov</a:t>
            </a:r>
            <a:endParaRPr lang="en-US" sz="1800" dirty="0"/>
          </a:p>
          <a:p>
            <a:pPr lvl="1"/>
            <a:r>
              <a:rPr lang="en-US" sz="1800" dirty="0"/>
              <a:t>Abigail Viall: </a:t>
            </a:r>
            <a:r>
              <a:rPr lang="en-US" sz="1800" dirty="0">
                <a:hlinkClick r:id="rId6"/>
              </a:rPr>
              <a:t>bzv3@cdc.gov</a:t>
            </a:r>
            <a:endParaRPr lang="en-US" sz="1800" dirty="0"/>
          </a:p>
          <a:p>
            <a:pPr lvl="1"/>
            <a:r>
              <a:rPr lang="en-US" sz="1800" dirty="0"/>
              <a:t>Aaron Harris: </a:t>
            </a:r>
            <a:r>
              <a:rPr lang="en-US" sz="1800" dirty="0">
                <a:hlinkClick r:id="rId7"/>
              </a:rPr>
              <a:t>ieo9@cdc.gov</a:t>
            </a:r>
            <a:endParaRPr lang="en-US" sz="1800" dirty="0"/>
          </a:p>
          <a:p>
            <a:pPr lvl="1"/>
            <a:r>
              <a:rPr lang="en-US" sz="1800" dirty="0" err="1"/>
              <a:t>Shaoman</a:t>
            </a:r>
            <a:r>
              <a:rPr lang="en-US" sz="1800" dirty="0"/>
              <a:t> Yin: </a:t>
            </a:r>
            <a:r>
              <a:rPr lang="en-US" sz="1800" dirty="0">
                <a:hlinkClick r:id="rId8"/>
              </a:rPr>
              <a:t>wso3@cdc.gov</a:t>
            </a:r>
            <a:endParaRPr lang="en-US" sz="1800" dirty="0"/>
          </a:p>
          <a:p>
            <a:pPr lvl="1"/>
            <a:r>
              <a:rPr lang="en-US" sz="1800" dirty="0"/>
              <a:t>Brian Gugerty: </a:t>
            </a:r>
            <a:r>
              <a:rPr lang="en-US" sz="1800" dirty="0">
                <a:hlinkClick r:id="rId9"/>
              </a:rPr>
              <a:t>vaz6@cdc.gov</a:t>
            </a:r>
            <a:endParaRPr lang="en-US" sz="1800" dirty="0"/>
          </a:p>
          <a:p>
            <a:pPr lvl="1"/>
            <a:r>
              <a:rPr lang="en-US" sz="1800" dirty="0"/>
              <a:t>Cynthia Bush: </a:t>
            </a:r>
            <a:r>
              <a:rPr lang="en-US" sz="1800" dirty="0">
                <a:hlinkClick r:id="rId10"/>
              </a:rPr>
              <a:t>pdz1@cdc.gov</a:t>
            </a:r>
            <a:endParaRPr lang="en-US" sz="1800" dirty="0"/>
          </a:p>
          <a:p>
            <a:pPr lvl="1"/>
            <a:r>
              <a:rPr lang="en-US" sz="1800" dirty="0"/>
              <a:t>Laura Conn: </a:t>
            </a:r>
            <a:r>
              <a:rPr lang="en-US" sz="1800" dirty="0">
                <a:hlinkClick r:id="rId11"/>
              </a:rPr>
              <a:t>lbk1@cdc.gov</a:t>
            </a:r>
            <a:endParaRPr lang="en-US" sz="1800" dirty="0"/>
          </a:p>
          <a:p>
            <a:pPr marL="0" indent="0">
              <a:buNone/>
            </a:pPr>
            <a:r>
              <a:rPr lang="en-US" sz="1800" b="1" dirty="0"/>
              <a:t>TEP Co-Chairs</a:t>
            </a:r>
          </a:p>
          <a:p>
            <a:pPr lvl="1"/>
            <a:r>
              <a:rPr lang="en-US" sz="1800" dirty="0"/>
              <a:t>John Loonsk: </a:t>
            </a:r>
            <a:r>
              <a:rPr lang="en-US" sz="1800" dirty="0">
                <a:hlinkClick r:id="rId12"/>
              </a:rPr>
              <a:t>john.loonsk@jhu.edu</a:t>
            </a:r>
            <a:endParaRPr lang="en-US" sz="1800" dirty="0"/>
          </a:p>
          <a:p>
            <a:pPr lvl="1"/>
            <a:r>
              <a:rPr lang="en-US" sz="1800" dirty="0"/>
              <a:t>Bill Lober: </a:t>
            </a:r>
            <a:r>
              <a:rPr lang="en-US" sz="1800" dirty="0">
                <a:hlinkClick r:id="rId13"/>
              </a:rPr>
              <a:t>lober@uw.edu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169ECA0-F2C7-46E4-81E1-1D6FC2AFB528}"/>
              </a:ext>
            </a:extLst>
          </p:cNvPr>
          <p:cNvSpPr txBox="1">
            <a:spLocks/>
          </p:cNvSpPr>
          <p:nvPr/>
        </p:nvSpPr>
        <p:spPr>
          <a:xfrm>
            <a:off x="163162" y="1219200"/>
            <a:ext cx="4617955" cy="4140561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Use Case Development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Becky Angeles: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becky.angeles@carradora.com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Jamie Parker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jamie.parker@carradora.com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Kishore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kishore.bashyam@drajer.com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Mike Flanigan: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mike.flanigan@carradora.com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SME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Brett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Marquard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brett@waveoneassociates.com</a:t>
            </a:r>
            <a:endParaRPr lang="en-US" sz="1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Clr>
                <a:schemeClr val="accent1">
                  <a:lumMod val="75000"/>
                </a:schemeClr>
              </a:buClr>
              <a:buNone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Technical Lead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Nagesh “Dragon”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Bashyam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nagesh.bashyam@drajer.com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7564912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1F26A-3EA9-4276-983E-AC73E6C18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Resources/Useful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0FE15A-6AE5-4FEE-BF60-E035A899A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4389437"/>
          </a:xfrm>
        </p:spPr>
        <p:txBody>
          <a:bodyPr/>
          <a:lstStyle/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44421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900" dirty="0"/>
              <a:t>Meeting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endParaRPr lang="en-US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F06A9A0E-531B-461B-B874-BA9CFFF395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662657"/>
              </p:ext>
            </p:extLst>
          </p:nvPr>
        </p:nvGraphicFramePr>
        <p:xfrm>
          <a:off x="1348740" y="1447800"/>
          <a:ext cx="6446520" cy="276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>
                  <a:extLst>
                    <a:ext uri="{9D8B030D-6E8A-4147-A177-3AD203B41FA5}">
                      <a16:colId xmlns:a16="http://schemas.microsoft.com/office/drawing/2014/main" val="1677364445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058886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Time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2729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0696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Birth Defects Reporting Use Case (Craig Newman)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3552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Recap from Last Week – Policy Considerations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18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Non-Technical Considerations</a:t>
                      </a:r>
                      <a:endParaRPr kumimoji="0" lang="en-US" sz="1800" kern="12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5154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Next Steps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mins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7658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5381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Use Case Workgroup Logistics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Cases can be found on our MedMorph Confluence site: </a:t>
            </a:r>
            <a:r>
              <a:rPr lang="en-US" dirty="0">
                <a:hlinkClick r:id="rId2"/>
              </a:rPr>
              <a:t>https://carradora.atlassian.net/wiki/spaces/MedMorph/pages/381780019/Use+Case+Work+Groups</a:t>
            </a:r>
            <a:endParaRPr lang="en-US" dirty="0"/>
          </a:p>
          <a:p>
            <a:r>
              <a:rPr lang="en-US" dirty="0"/>
              <a:t>Please provide feedback and comments directly on the Confluence page(s)</a:t>
            </a:r>
          </a:p>
          <a:p>
            <a:r>
              <a:rPr lang="en-US" dirty="0"/>
              <a:t>We will provide an agenda prior to each call so you can plan accordingly</a:t>
            </a:r>
          </a:p>
          <a:p>
            <a:pPr lvl="1"/>
            <a:r>
              <a:rPr lang="en-US" dirty="0"/>
              <a:t>We may focus on a particular use case or a common section for all use cases</a:t>
            </a:r>
          </a:p>
        </p:txBody>
      </p:sp>
    </p:spTree>
    <p:extLst>
      <p:ext uri="{BB962C8B-B14F-4D97-AF65-F5344CB8AC3E}">
        <p14:creationId xmlns:p14="http://schemas.microsoft.com/office/powerpoint/2010/main" val="3646881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AF173-C46F-477F-B852-437E1497F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Tentative Meeting Schedule / Topics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905E17E-E497-4C15-9C7D-3F2717B540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0571863"/>
              </p:ext>
            </p:extLst>
          </p:nvPr>
        </p:nvGraphicFramePr>
        <p:xfrm>
          <a:off x="1905000" y="1371600"/>
          <a:ext cx="56388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311">
                  <a:extLst>
                    <a:ext uri="{9D8B030D-6E8A-4147-A177-3AD203B41FA5}">
                      <a16:colId xmlns:a16="http://schemas.microsoft.com/office/drawing/2014/main" val="3212902172"/>
                    </a:ext>
                  </a:extLst>
                </a:gridCol>
                <a:gridCol w="4597489">
                  <a:extLst>
                    <a:ext uri="{9D8B030D-6E8A-4147-A177-3AD203B41FA5}">
                      <a16:colId xmlns:a16="http://schemas.microsoft.com/office/drawing/2014/main" val="3342223156"/>
                    </a:ext>
                  </a:extLst>
                </a:gridCol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Topic(s)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0040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7/2/20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trike="sngStrike" dirty="0"/>
                        <a:t>Cancer – User Story and Diagrams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3527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trike="sngStrike" dirty="0"/>
                        <a:t>7/9/20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trike="sngStrike" dirty="0"/>
                        <a:t>Policy and 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899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7/16/20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Non-Technical Considerations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84536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7/23/20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HCS -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8690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7/30/20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Cancer - Data Elements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3657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8/6/20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Hep C - Data Elements</a:t>
                      </a:r>
                    </a:p>
                    <a:p>
                      <a:r>
                        <a:rPr lang="en-US" dirty="0"/>
                        <a:t>Data Element Crosswalk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854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8/13/20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Research Use Case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51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Cross UC Similarities (actors, flows, etc.)</a:t>
                      </a:r>
                    </a:p>
                    <a:p>
                      <a:r>
                        <a:rPr lang="en-US" dirty="0"/>
                        <a:t>Gap Identification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6482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1326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Birth Defects Use Case</a:t>
            </a:r>
          </a:p>
        </p:txBody>
      </p:sp>
    </p:spTree>
    <p:extLst>
      <p:ext uri="{BB962C8B-B14F-4D97-AF65-F5344CB8AC3E}">
        <p14:creationId xmlns:p14="http://schemas.microsoft.com/office/powerpoint/2010/main" val="3713522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D46B3-1096-49B6-AB7E-4D7B317F5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2F968E-B5E7-425A-B7D6-6B3C83B556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Add link to Birth Defects Reporting Confluence Page (make page)</a:t>
            </a:r>
          </a:p>
        </p:txBody>
      </p:sp>
    </p:spTree>
    <p:extLst>
      <p:ext uri="{BB962C8B-B14F-4D97-AF65-F5344CB8AC3E}">
        <p14:creationId xmlns:p14="http://schemas.microsoft.com/office/powerpoint/2010/main" val="410813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Recap from Last Week 7/9/20</a:t>
            </a:r>
          </a:p>
          <a:p>
            <a:r>
              <a:rPr lang="en-US" dirty="0">
                <a:solidFill>
                  <a:schemeClr val="accent1"/>
                </a:solidFill>
              </a:rPr>
              <a:t>Policy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329729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389D7-915F-4615-AE50-6104241FA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Recap from Last Week 7/9/20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2C1EE-6DF9-4575-B459-4DD79891A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Policy Considerations Discussion</a:t>
            </a:r>
          </a:p>
          <a:p>
            <a:pPr lvl="1"/>
            <a:r>
              <a:rPr lang="en-US" dirty="0"/>
              <a:t>Thank you for a lively discussion on policy considerations to be added to the use cases.</a:t>
            </a:r>
          </a:p>
          <a:p>
            <a:pPr lvl="1"/>
            <a:r>
              <a:rPr lang="en-US" dirty="0"/>
              <a:t>Discussion and updates can be found on the </a:t>
            </a:r>
            <a:r>
              <a:rPr lang="en-US" dirty="0">
                <a:hlinkClick r:id="rId2"/>
              </a:rPr>
              <a:t>Use Case Work Groups Confluence page</a:t>
            </a:r>
            <a:endParaRPr lang="en-US" dirty="0"/>
          </a:p>
          <a:p>
            <a:pPr lvl="1"/>
            <a:r>
              <a:rPr lang="en-US" dirty="0"/>
              <a:t>Two topics (PHA restrictions and more data than requested) were passed along for discussion during a Reference Architecture WG meeting.</a:t>
            </a:r>
          </a:p>
        </p:txBody>
      </p:sp>
    </p:spTree>
    <p:extLst>
      <p:ext uri="{BB962C8B-B14F-4D97-AF65-F5344CB8AC3E}">
        <p14:creationId xmlns:p14="http://schemas.microsoft.com/office/powerpoint/2010/main" val="63002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18020735-DFC6-4083-948E-0814C213DB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552700"/>
            <a:ext cx="6400800" cy="1752600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Working Session:</a:t>
            </a:r>
          </a:p>
          <a:p>
            <a:r>
              <a:rPr lang="en-US" dirty="0">
                <a:solidFill>
                  <a:schemeClr val="accent1"/>
                </a:solidFill>
              </a:rPr>
              <a:t>Non-Technical Considerations</a:t>
            </a:r>
          </a:p>
        </p:txBody>
      </p:sp>
    </p:spTree>
    <p:extLst>
      <p:ext uri="{BB962C8B-B14F-4D97-AF65-F5344CB8AC3E}">
        <p14:creationId xmlns:p14="http://schemas.microsoft.com/office/powerpoint/2010/main" val="12950686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AC Theme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66346</TotalTime>
  <Words>805</Words>
  <Application>Microsoft Office PowerPoint</Application>
  <PresentationFormat>On-screen Show (4:3)</PresentationFormat>
  <Paragraphs>109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Constantia</vt:lpstr>
      <vt:lpstr>Wingdings 2</vt:lpstr>
      <vt:lpstr>ESAC Theme</vt:lpstr>
      <vt:lpstr>MedMorph Consolidated Use Case Workgroup   July 16, 2020 </vt:lpstr>
      <vt:lpstr>Meeting Agenda</vt:lpstr>
      <vt:lpstr>Use Case Workgroup Logistics</vt:lpstr>
      <vt:lpstr>Tentative Meeting Schedule / Topics</vt:lpstr>
      <vt:lpstr>PowerPoint Presentation</vt:lpstr>
      <vt:lpstr>PowerPoint Presentation</vt:lpstr>
      <vt:lpstr>PowerPoint Presentation</vt:lpstr>
      <vt:lpstr>Recap from Last Week 7/9/20</vt:lpstr>
      <vt:lpstr>PowerPoint Presentation</vt:lpstr>
      <vt:lpstr>Use Case – Non-Technical Considerations Talking Points</vt:lpstr>
      <vt:lpstr>Cancer Use Case – Non-Technical Considerations (DRAFT)</vt:lpstr>
      <vt:lpstr>MedMorph Use Case – Non-Technical Considerations</vt:lpstr>
      <vt:lpstr>Next Steps</vt:lpstr>
      <vt:lpstr>Contacts</vt:lpstr>
      <vt:lpstr>Resources/Useful Links</vt:lpstr>
    </vt:vector>
  </TitlesOfParts>
  <Manager/>
  <Company>Carradora Health,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MedMorph Kick-off</dc:title>
  <dc:subject/>
  <dc:creator>Mike Flanigan</dc:creator>
  <cp:keywords/>
  <dc:description/>
  <cp:lastModifiedBy> </cp:lastModifiedBy>
  <cp:revision>356</cp:revision>
  <dcterms:created xsi:type="dcterms:W3CDTF">2013-08-15T04:40:34Z</dcterms:created>
  <dcterms:modified xsi:type="dcterms:W3CDTF">2020-07-21T15:42:38Z</dcterms:modified>
  <cp:category/>
</cp:coreProperties>
</file>