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4" r:id="rId1"/>
  </p:sldMasterIdLst>
  <p:notesMasterIdLst>
    <p:notesMasterId r:id="rId14"/>
  </p:notesMasterIdLst>
  <p:sldIdLst>
    <p:sldId id="303" r:id="rId2"/>
    <p:sldId id="284" r:id="rId3"/>
    <p:sldId id="1047" r:id="rId4"/>
    <p:sldId id="2419" r:id="rId5"/>
    <p:sldId id="2430" r:id="rId6"/>
    <p:sldId id="1049" r:id="rId7"/>
    <p:sldId id="2431" r:id="rId8"/>
    <p:sldId id="2426" r:id="rId9"/>
    <p:sldId id="2432" r:id="rId10"/>
    <p:sldId id="329" r:id="rId11"/>
    <p:sldId id="1046" r:id="rId12"/>
    <p:sldId id="33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y Angeles" initials="BA" lastIdx="22" clrIdx="0">
    <p:extLst>
      <p:ext uri="{19B8F6BF-5375-455C-9EA6-DF929625EA0E}">
        <p15:presenceInfo xmlns:p15="http://schemas.microsoft.com/office/powerpoint/2012/main" userId="2495d70db3445b8d" providerId="Windows Live"/>
      </p:ext>
    </p:extLst>
  </p:cmAuthor>
  <p:cmAuthor id="2" name="Norton, Jenna (NIH/NIDDK) [C]" initials="NJ([" lastIdx="5" clrIdx="1">
    <p:extLst>
      <p:ext uri="{19B8F6BF-5375-455C-9EA6-DF929625EA0E}">
        <p15:presenceInfo xmlns:p15="http://schemas.microsoft.com/office/powerpoint/2012/main" userId="S::nortonjm@nih.gov::39588baf-b5f3-494b-a01a-be58ba31e51a" providerId="AD"/>
      </p:ext>
    </p:extLst>
  </p:cmAuthor>
  <p:cmAuthor id="3" name="Gugerty, Brian (CDC/DDPHSS/NCHS/DHCS)" initials="GB(" lastIdx="1" clrIdx="2">
    <p:extLst>
      <p:ext uri="{19B8F6BF-5375-455C-9EA6-DF929625EA0E}">
        <p15:presenceInfo xmlns:p15="http://schemas.microsoft.com/office/powerpoint/2012/main" userId="S::vaz6@cdc.gov::dbaf3640-d3ef-4cdf-9188-59ff4b8cafa7" providerId="AD"/>
      </p:ext>
    </p:extLst>
  </p:cmAuthor>
  <p:cmAuthor id="4" name=" " initials="" lastIdx="5" clrIdx="3">
    <p:extLst>
      <p:ext uri="{19B8F6BF-5375-455C-9EA6-DF929625EA0E}">
        <p15:presenceInfo xmlns:p15="http://schemas.microsoft.com/office/powerpoint/2012/main" userId="3c7b92512a17b7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7E0"/>
    <a:srgbClr val="EB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60" autoAdjust="0"/>
    <p:restoredTop sz="95498" autoAdjust="0"/>
  </p:normalViewPr>
  <p:slideViewPr>
    <p:cSldViewPr>
      <p:cViewPr>
        <p:scale>
          <a:sx n="110" d="100"/>
          <a:sy n="110" d="100"/>
        </p:scale>
        <p:origin x="806" y="-16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CF95-AD0F-41F1-B69E-82FE626831F4}" type="datetimeFigureOut">
              <a:rPr lang="en-US" smtClean="0"/>
              <a:t>7/23/2020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C4AD-94D7-443E-B114-F0C84C8F8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0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8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362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2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57800"/>
              <a:gd name="T22" fmla="*/ 0 h 4114800"/>
              <a:gd name="T23" fmla="*/ 5257800 w 5257800"/>
              <a:gd name="T24" fmla="*/ 4114800 h 4114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defTabSz="457200"/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12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9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63910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8279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59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13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1566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975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4781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36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6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87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270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53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B0F76EF8-0209-C949-9DAA-A21557B1487A}" type="datetimeFigureOut">
              <a:rPr lang="en-US" smtClean="0">
                <a:latin typeface="Constantia"/>
              </a:rPr>
              <a:pPr defTabSz="457200"/>
              <a:t>7/23/2020</a:t>
            </a:fld>
            <a:endParaRPr lang="en-US" dirty="0"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457200"/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1A984B47-0E05-734E-BA01-58F1CC94543B}" type="slidenum">
              <a:rPr lang="en-US" smtClean="0">
                <a:latin typeface="Constantia"/>
              </a:rPr>
              <a:pPr defTabSz="457200"/>
              <a:t>‹#›</a:t>
            </a:fld>
            <a:endParaRPr lang="en-US" dirty="0">
              <a:latin typeface="Constantia"/>
            </a:endParaRPr>
          </a:p>
        </p:txBody>
      </p:sp>
      <p:cxnSp>
        <p:nvCxnSpPr>
          <p:cNvPr id="1034" name="Straight Connector 3"/>
          <p:cNvCxnSpPr>
            <a:cxnSpLocks noChangeShapeType="1"/>
          </p:cNvCxnSpPr>
          <p:nvPr/>
        </p:nvCxn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round/>
            <a:headEnd/>
            <a:tailEnd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5776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baseline="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846648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wso3@cdc.gov" TargetMode="External"/><Relationship Id="rId13" Type="http://schemas.openxmlformats.org/officeDocument/2006/relationships/hyperlink" Target="mailto:lober@uw.edu" TargetMode="External"/><Relationship Id="rId18" Type="http://schemas.openxmlformats.org/officeDocument/2006/relationships/hyperlink" Target="mailto:brett@waveoneassociates.com" TargetMode="External"/><Relationship Id="rId3" Type="http://schemas.openxmlformats.org/officeDocument/2006/relationships/hyperlink" Target="mailto:wfb6@cdc.gov" TargetMode="External"/><Relationship Id="rId7" Type="http://schemas.openxmlformats.org/officeDocument/2006/relationships/hyperlink" Target="mailto:ieo9@cdc.gov" TargetMode="External"/><Relationship Id="rId12" Type="http://schemas.openxmlformats.org/officeDocument/2006/relationships/hyperlink" Target="mailto:john.loonsk@jhu.edu" TargetMode="External"/><Relationship Id="rId17" Type="http://schemas.openxmlformats.org/officeDocument/2006/relationships/hyperlink" Target="mailto:mike.flanigan@carradora.com" TargetMode="External"/><Relationship Id="rId2" Type="http://schemas.openxmlformats.org/officeDocument/2006/relationships/hyperlink" Target="mailto:ktx2@cdc.gov" TargetMode="External"/><Relationship Id="rId16" Type="http://schemas.openxmlformats.org/officeDocument/2006/relationships/hyperlink" Target="mailto:kishore.bashyam@drajer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zv3@cdc.gov" TargetMode="External"/><Relationship Id="rId11" Type="http://schemas.openxmlformats.org/officeDocument/2006/relationships/hyperlink" Target="mailto:lbk1@cdc.gov" TargetMode="External"/><Relationship Id="rId5" Type="http://schemas.openxmlformats.org/officeDocument/2006/relationships/hyperlink" Target="mailto:puv5@cdc.gov" TargetMode="External"/><Relationship Id="rId15" Type="http://schemas.openxmlformats.org/officeDocument/2006/relationships/hyperlink" Target="mailto:jamie.parker@carradora.com" TargetMode="External"/><Relationship Id="rId10" Type="http://schemas.openxmlformats.org/officeDocument/2006/relationships/hyperlink" Target="mailto:pdz1@cdc.gov" TargetMode="External"/><Relationship Id="rId19" Type="http://schemas.openxmlformats.org/officeDocument/2006/relationships/hyperlink" Target="mailto:nagesh.bashyam@drajer.com" TargetMode="External"/><Relationship Id="rId4" Type="http://schemas.openxmlformats.org/officeDocument/2006/relationships/hyperlink" Target="mailto:fos2@cdc.gov" TargetMode="External"/><Relationship Id="rId9" Type="http://schemas.openxmlformats.org/officeDocument/2006/relationships/hyperlink" Target="mailto:vaz6@cdc.gov" TargetMode="External"/><Relationship Id="rId14" Type="http://schemas.openxmlformats.org/officeDocument/2006/relationships/hyperlink" Target="mailto:becky.angeles@carradora.com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arradora.atlassian.net/wiki/spaces/MedMorph/pages/692060180/Health+Care+Survey+Use+Case+-+DRAFT" TargetMode="External"/><Relationship Id="rId2" Type="http://schemas.openxmlformats.org/officeDocument/2006/relationships/hyperlink" Target="https://carradora.atlassian.net/wiki/spaces/MedMorph/pages/694452251/Hepatitis+C+Use+Case+-+DRAFT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carradora.atlassian.net/wiki/spaces/MedMorph/pages/545914881/Reference+Architecture+Document" TargetMode="External"/><Relationship Id="rId4" Type="http://schemas.openxmlformats.org/officeDocument/2006/relationships/hyperlink" Target="https://carradora.atlassian.net/wiki/spaces/MedMorph/pages/699990019/Cancer+Use+Case+-+DRAF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692060180/Health+Care+Survey+Use+Case+-+DRAF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" y="152400"/>
            <a:ext cx="8763000" cy="4038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MedMorph</a:t>
            </a:r>
            <a:br>
              <a:rPr lang="en-US" sz="3600" dirty="0"/>
            </a:br>
            <a:r>
              <a:rPr lang="en-US" sz="3600" dirty="0"/>
              <a:t>Consolidated Use Case Workgroup</a:t>
            </a:r>
            <a:br>
              <a:rPr lang="en-US" sz="3600" dirty="0"/>
            </a:br>
            <a:br>
              <a:rPr lang="en-US" sz="3600" dirty="0"/>
            </a:br>
            <a:br>
              <a:rPr lang="en-US" sz="2600" b="1" dirty="0"/>
            </a:br>
            <a:r>
              <a:rPr lang="en-US" sz="2400" dirty="0"/>
              <a:t>July 23, 2020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0447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955C-2617-4206-B8C6-73851C1A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34E8-43ED-4E7F-A602-69DDCFEB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Next Meeting: </a:t>
            </a:r>
            <a:r>
              <a:rPr lang="en-US" sz="2000" b="1" dirty="0">
                <a:solidFill>
                  <a:srgbClr val="0070C0"/>
                </a:solidFill>
              </a:rPr>
              <a:t>July 30</a:t>
            </a:r>
            <a:r>
              <a:rPr lang="en-US" sz="2000" b="1" baseline="30000" dirty="0">
                <a:solidFill>
                  <a:srgbClr val="0070C0"/>
                </a:solidFill>
              </a:rPr>
              <a:t>th</a:t>
            </a:r>
            <a:r>
              <a:rPr lang="en-US" sz="2000" b="1" dirty="0">
                <a:solidFill>
                  <a:srgbClr val="0070C0"/>
                </a:solidFill>
              </a:rPr>
              <a:t>, 12-1 pm ET</a:t>
            </a:r>
          </a:p>
          <a:p>
            <a:endParaRPr lang="en-US" sz="2000" dirty="0"/>
          </a:p>
          <a:p>
            <a:r>
              <a:rPr lang="en-US" sz="2000" b="1" dirty="0"/>
              <a:t>Focus of Next Meeting: </a:t>
            </a:r>
          </a:p>
          <a:p>
            <a:pPr lvl="1"/>
            <a:r>
              <a:rPr lang="en-US" sz="1800" dirty="0"/>
              <a:t>Cancer Data Elements</a:t>
            </a:r>
          </a:p>
          <a:p>
            <a:pPr marL="393700" lvl="1" indent="0">
              <a:buNone/>
            </a:pPr>
            <a:endParaRPr lang="en-US" sz="1800" dirty="0"/>
          </a:p>
          <a:p>
            <a:r>
              <a:rPr lang="en-US" sz="2000" b="1" dirty="0"/>
              <a:t>Homework</a:t>
            </a:r>
            <a:r>
              <a:rPr lang="en-US" sz="2000" dirty="0"/>
              <a:t>: </a:t>
            </a:r>
          </a:p>
          <a:p>
            <a:pPr lvl="1"/>
            <a:r>
              <a:rPr lang="en-US" sz="1800" dirty="0"/>
              <a:t>Review and provide comments on the </a:t>
            </a:r>
            <a:r>
              <a:rPr lang="en-US" sz="1800" dirty="0">
                <a:hlinkClick r:id="rId2"/>
              </a:rPr>
              <a:t>Use Cases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Submit any potential Research User Stories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Or Email comments </a:t>
            </a:r>
            <a:r>
              <a:rPr lang="en-US" sz="2000" dirty="0"/>
              <a:t>to becky.angeles@carradora.com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1825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6105-5F9D-480F-8290-F12D673E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62" y="-1268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CA8F-DB0B-4AB2-A890-E69E3EFC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885" y="1219199"/>
            <a:ext cx="4617954" cy="4140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CDC Team</a:t>
            </a:r>
          </a:p>
          <a:p>
            <a:pPr lvl="1"/>
            <a:r>
              <a:rPr lang="en-US" sz="1800" dirty="0"/>
              <a:t>Maria Michaels: </a:t>
            </a:r>
            <a:r>
              <a:rPr lang="en-US" sz="1800" dirty="0">
                <a:hlinkClick r:id="rId2"/>
              </a:rPr>
              <a:t>ktx2@cdc.gov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Wendy Blumenthal: </a:t>
            </a:r>
            <a:r>
              <a:rPr lang="en-US" sz="1800" dirty="0">
                <a:hlinkClick r:id="rId3"/>
              </a:rPr>
              <a:t>wfb6@cdc.gov</a:t>
            </a:r>
            <a:endParaRPr lang="en-US" sz="1800" dirty="0"/>
          </a:p>
          <a:p>
            <a:pPr lvl="1"/>
            <a:r>
              <a:rPr lang="en-US" sz="1800" dirty="0"/>
              <a:t>Arun Srinivasan: </a:t>
            </a:r>
            <a:r>
              <a:rPr lang="en-US" sz="1800" dirty="0">
                <a:hlinkClick r:id="rId4"/>
              </a:rPr>
              <a:t>fos2@cdc.gov</a:t>
            </a:r>
            <a:endParaRPr lang="en-US" sz="1800" dirty="0"/>
          </a:p>
          <a:p>
            <a:pPr lvl="1"/>
            <a:r>
              <a:rPr lang="en-US" sz="1800" dirty="0"/>
              <a:t>Syed Sameemuddin: </a:t>
            </a:r>
            <a:r>
              <a:rPr lang="en-US" sz="1800" dirty="0">
                <a:hlinkClick r:id="rId5"/>
              </a:rPr>
              <a:t>puv5@cdc.gov</a:t>
            </a:r>
            <a:endParaRPr lang="en-US" sz="1800" dirty="0"/>
          </a:p>
          <a:p>
            <a:pPr lvl="1"/>
            <a:r>
              <a:rPr lang="en-US" sz="1800" dirty="0"/>
              <a:t>Abigail Viall: </a:t>
            </a:r>
            <a:r>
              <a:rPr lang="en-US" sz="1800" dirty="0">
                <a:hlinkClick r:id="rId6"/>
              </a:rPr>
              <a:t>bzv3@cdc.gov</a:t>
            </a:r>
            <a:endParaRPr lang="en-US" sz="1800" dirty="0"/>
          </a:p>
          <a:p>
            <a:pPr lvl="1"/>
            <a:r>
              <a:rPr lang="en-US" sz="1800" dirty="0"/>
              <a:t>Aaron Harris: </a:t>
            </a:r>
            <a:r>
              <a:rPr lang="en-US" sz="1800" dirty="0">
                <a:hlinkClick r:id="rId7"/>
              </a:rPr>
              <a:t>ieo9@cdc.gov</a:t>
            </a:r>
            <a:endParaRPr lang="en-US" sz="1800" dirty="0"/>
          </a:p>
          <a:p>
            <a:pPr lvl="1"/>
            <a:r>
              <a:rPr lang="en-US" sz="1800" dirty="0" err="1"/>
              <a:t>Shaoman</a:t>
            </a:r>
            <a:r>
              <a:rPr lang="en-US" sz="1800" dirty="0"/>
              <a:t> Yin: </a:t>
            </a:r>
            <a:r>
              <a:rPr lang="en-US" sz="1800" dirty="0">
                <a:hlinkClick r:id="rId8"/>
              </a:rPr>
              <a:t>wso3@cdc.gov</a:t>
            </a:r>
            <a:endParaRPr lang="en-US" sz="1800" dirty="0"/>
          </a:p>
          <a:p>
            <a:pPr lvl="1"/>
            <a:r>
              <a:rPr lang="en-US" sz="1800" dirty="0"/>
              <a:t>Brian Gugerty: </a:t>
            </a:r>
            <a:r>
              <a:rPr lang="en-US" sz="1800" dirty="0">
                <a:hlinkClick r:id="rId9"/>
              </a:rPr>
              <a:t>vaz6@cdc.gov</a:t>
            </a:r>
            <a:endParaRPr lang="en-US" sz="1800" dirty="0"/>
          </a:p>
          <a:p>
            <a:pPr lvl="1"/>
            <a:r>
              <a:rPr lang="en-US" sz="1800" dirty="0"/>
              <a:t>Cynthia Bush: </a:t>
            </a:r>
            <a:r>
              <a:rPr lang="en-US" sz="1800" dirty="0">
                <a:hlinkClick r:id="rId10"/>
              </a:rPr>
              <a:t>pdz1@cdc.gov</a:t>
            </a:r>
            <a:endParaRPr lang="en-US" sz="1800" dirty="0"/>
          </a:p>
          <a:p>
            <a:pPr lvl="1"/>
            <a:r>
              <a:rPr lang="en-US" sz="1800" dirty="0"/>
              <a:t>Laura Conn: </a:t>
            </a:r>
            <a:r>
              <a:rPr lang="en-US" sz="1800" dirty="0">
                <a:hlinkClick r:id="rId11"/>
              </a:rPr>
              <a:t>lbk1@cdc.gov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TEP Co-Chairs</a:t>
            </a:r>
          </a:p>
          <a:p>
            <a:pPr lvl="1"/>
            <a:r>
              <a:rPr lang="en-US" sz="1800" dirty="0"/>
              <a:t>John Loonsk: </a:t>
            </a:r>
            <a:r>
              <a:rPr lang="en-US" sz="1800" dirty="0">
                <a:hlinkClick r:id="rId12"/>
              </a:rPr>
              <a:t>john.loonsk@jhu.edu</a:t>
            </a:r>
            <a:endParaRPr lang="en-US" sz="1800" dirty="0"/>
          </a:p>
          <a:p>
            <a:pPr lvl="1"/>
            <a:r>
              <a:rPr lang="en-US" sz="1800" dirty="0"/>
              <a:t>Bill Lober: </a:t>
            </a:r>
            <a:r>
              <a:rPr lang="en-US" sz="1800" dirty="0">
                <a:hlinkClick r:id="rId13"/>
              </a:rPr>
              <a:t>lober@uw.edu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69ECA0-F2C7-46E4-81E1-1D6FC2AFB528}"/>
              </a:ext>
            </a:extLst>
          </p:cNvPr>
          <p:cNvSpPr txBox="1">
            <a:spLocks/>
          </p:cNvSpPr>
          <p:nvPr/>
        </p:nvSpPr>
        <p:spPr>
          <a:xfrm>
            <a:off x="163162" y="1219200"/>
            <a:ext cx="4617955" cy="41405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Use Case Development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Becky Angeles: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becky.angeles@carradora.com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Jamie Parker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jamie.parker@carradora.com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Kishore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kishore.bashyam@drajer.com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Mike Flanigan: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mike.flanigan@carradora.com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SME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Brett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Marquard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brett@waveoneassociates.com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Lead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Nagesh “Dragon”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nagesh.bashyam@drajer.com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6491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F26A-3EA9-4276-983E-AC73E6C1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Resources/Useful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E15A-6AE5-4FEE-BF60-E035A899A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389437"/>
          </a:xfrm>
        </p:spPr>
        <p:txBody>
          <a:bodyPr/>
          <a:lstStyle/>
          <a:p>
            <a:r>
              <a:rPr lang="en-US" sz="1800" dirty="0"/>
              <a:t>Use Cases</a:t>
            </a:r>
          </a:p>
          <a:p>
            <a:pPr lvl="1"/>
            <a:r>
              <a:rPr lang="en-US" sz="1600" dirty="0"/>
              <a:t>Hep C: </a:t>
            </a:r>
            <a:r>
              <a:rPr lang="en-US" sz="1600" dirty="0">
                <a:hlinkClick r:id="rId2"/>
              </a:rPr>
              <a:t>https://carradora.atlassian.net/wiki/spaces/MedMorph/pages/694452251/Hepatitis+C+Use+Case+-+DRAFT</a:t>
            </a:r>
            <a:endParaRPr lang="en-US" sz="1600" dirty="0"/>
          </a:p>
          <a:p>
            <a:pPr lvl="1"/>
            <a:r>
              <a:rPr lang="en-US" sz="1600" dirty="0"/>
              <a:t>Health Care Surveys: </a:t>
            </a:r>
            <a:r>
              <a:rPr lang="en-US" sz="1600" dirty="0">
                <a:hlinkClick r:id="rId3"/>
              </a:rPr>
              <a:t>https://carradora.atlassian.net/wiki/spaces/MedMorph/pages/692060180/Health+Care+Survey+Use+Case+-+DRAFT</a:t>
            </a:r>
            <a:endParaRPr lang="en-US" sz="1600" dirty="0"/>
          </a:p>
          <a:p>
            <a:pPr lvl="1"/>
            <a:r>
              <a:rPr lang="en-US" sz="1600" dirty="0"/>
              <a:t>Cancer: </a:t>
            </a:r>
            <a:r>
              <a:rPr lang="en-US" sz="1600" dirty="0">
                <a:hlinkClick r:id="rId4"/>
              </a:rPr>
              <a:t>https://carradora.atlassian.net/wiki/spaces/MedMorph/pages/699990019/Cancer+Use+Case+-+DRAFT</a:t>
            </a:r>
            <a:endParaRPr lang="en-US" sz="1600" dirty="0"/>
          </a:p>
          <a:p>
            <a:r>
              <a:rPr lang="en-US" sz="1800" dirty="0"/>
              <a:t>Reference Architecture: </a:t>
            </a:r>
            <a:r>
              <a:rPr lang="en-US" sz="1800" dirty="0">
                <a:hlinkClick r:id="rId5"/>
              </a:rPr>
              <a:t>https://carradora.atlassian.net/wiki/spaces/MedMorph/pages/545914881/Reference+Architecture+Document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442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06A9A0E-531B-461B-B874-BA9CFFF39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04174"/>
              </p:ext>
            </p:extLst>
          </p:nvPr>
        </p:nvGraphicFramePr>
        <p:xfrm>
          <a:off x="1348740" y="1447800"/>
          <a:ext cx="644652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167736444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58886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72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69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Recap from Last Week –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Non-Technical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8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Care Survey Data Elements</a:t>
                      </a:r>
                      <a:endParaRPr kumimoji="0" lang="en-US" sz="180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5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5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38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Workgroup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 can be found on our MedMorph Confluence site: </a:t>
            </a:r>
            <a:r>
              <a:rPr lang="en-US" dirty="0">
                <a:hlinkClick r:id="rId2"/>
              </a:rPr>
              <a:t>https://carradora.atlassian.net/wiki/spaces/MedMorph/pages/381780019/Use+Case+Work+Groups</a:t>
            </a:r>
            <a:endParaRPr lang="en-US" dirty="0"/>
          </a:p>
          <a:p>
            <a:r>
              <a:rPr lang="en-US" dirty="0"/>
              <a:t>Please provide feedback and comments directly on the Confluence page(s)</a:t>
            </a:r>
          </a:p>
          <a:p>
            <a:r>
              <a:rPr lang="en-US" dirty="0"/>
              <a:t>We will provide an agenda prior to each call so you can plan accordingly</a:t>
            </a:r>
          </a:p>
          <a:p>
            <a:pPr lvl="1"/>
            <a:r>
              <a:rPr lang="en-US" dirty="0"/>
              <a:t>We may focus on a particular use case or a common section for all use cases</a:t>
            </a:r>
          </a:p>
        </p:txBody>
      </p:sp>
    </p:spTree>
    <p:extLst>
      <p:ext uri="{BB962C8B-B14F-4D97-AF65-F5344CB8AC3E}">
        <p14:creationId xmlns:p14="http://schemas.microsoft.com/office/powerpoint/2010/main" val="364688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F173-C46F-477F-B852-437E1497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Tentative Meeting Schedule / Topics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5E17E-E497-4C15-9C7D-3F2717B54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839326"/>
              </p:ext>
            </p:extLst>
          </p:nvPr>
        </p:nvGraphicFramePr>
        <p:xfrm>
          <a:off x="1905000" y="1371600"/>
          <a:ext cx="56388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311">
                  <a:extLst>
                    <a:ext uri="{9D8B030D-6E8A-4147-A177-3AD203B41FA5}">
                      <a16:colId xmlns:a16="http://schemas.microsoft.com/office/drawing/2014/main" val="3212902172"/>
                    </a:ext>
                  </a:extLst>
                </a:gridCol>
                <a:gridCol w="4597489">
                  <a:extLst>
                    <a:ext uri="{9D8B030D-6E8A-4147-A177-3AD203B41FA5}">
                      <a16:colId xmlns:a16="http://schemas.microsoft.com/office/drawing/2014/main" val="3342223156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4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7/2/20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/>
                        <a:t>Cancer – User Story and Diagrams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2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Policy and 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89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7/16/20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453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7/23/20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Health Care Survey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6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7/30/20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Cancer –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Hep C – Data Elements</a:t>
                      </a:r>
                    </a:p>
                    <a:p>
                      <a:r>
                        <a:rPr lang="en-US" dirty="0"/>
                        <a:t>Data Element Crosswalk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85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8/13/20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 Use Case(s)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8/20/20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Cross UC Similarities (actors, flows, etc.)</a:t>
                      </a:r>
                    </a:p>
                    <a:p>
                      <a:r>
                        <a:rPr lang="en-US" dirty="0"/>
                        <a:t>Gap Identification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0075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2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Recap from Last Week 7/16/20</a:t>
            </a:r>
          </a:p>
          <a:p>
            <a:r>
              <a:rPr lang="en-US" dirty="0">
                <a:solidFill>
                  <a:schemeClr val="accent1"/>
                </a:solidFill>
              </a:rPr>
              <a:t>Non-Technical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297299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from Last Week 7/16/20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Non-Technical Considerations Discussion</a:t>
            </a:r>
          </a:p>
          <a:p>
            <a:pPr lvl="1"/>
            <a:r>
              <a:rPr lang="en-US" dirty="0"/>
              <a:t>Thank you for a lively discussion on the Non-Technical Considerations to be added to the use cases.</a:t>
            </a:r>
          </a:p>
          <a:p>
            <a:pPr lvl="1"/>
            <a:r>
              <a:rPr lang="en-US" dirty="0"/>
              <a:t>Discussion and updates can be found on the </a:t>
            </a:r>
            <a:r>
              <a:rPr lang="en-US" dirty="0">
                <a:hlinkClick r:id="rId2"/>
              </a:rPr>
              <a:t>Use Case Work Groups Confluence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02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from Last Week 7/16/20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41837"/>
          </a:xfrm>
        </p:spPr>
        <p:txBody>
          <a:bodyPr/>
          <a:lstStyle/>
          <a:p>
            <a:r>
              <a:rPr lang="en-US" sz="1800" dirty="0"/>
              <a:t>Non-Technical Considerations include (all use cases) (high-level update):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Onboarding of EHRs and or tracking systems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use and or restrictions of FHIR between trading entities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Consent models for data exchange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How do activity network queries on eHealth exchange, </a:t>
            </a:r>
            <a:r>
              <a:rPr lang="en-US" sz="1600" dirty="0" err="1"/>
              <a:t>CommonWell</a:t>
            </a:r>
            <a:r>
              <a:rPr lang="en-US" sz="1600" dirty="0"/>
              <a:t> map into authorities?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Data that is stored outside the EHR (e.g., PDMP data) may not be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Any activities that are not associated with a clinical order or clinical visit (e.g., drive-up COVID test, STD test, adult immunization at the pharmacy 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Data provenance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Data lag vs. real-time (especially for research use cases)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Data completeness (some tests will take multiple weeks to conduct and we want complete data so lag may be needed)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Clinical trials (not observation) - data safety monitoring board - so there is a real-time use case for clinical trials (but maybe different for observational research)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Cancer-specific Non-Technical Considerations: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Should we use specific histology/morphology codes, such as those used in pathology reports?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Will we consider reporting guidelines?</a:t>
            </a:r>
          </a:p>
        </p:txBody>
      </p:sp>
    </p:spTree>
    <p:extLst>
      <p:ext uri="{BB962C8B-B14F-4D97-AF65-F5344CB8AC3E}">
        <p14:creationId xmlns:p14="http://schemas.microsoft.com/office/powerpoint/2010/main" val="350349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Working Session:</a:t>
            </a:r>
          </a:p>
          <a:p>
            <a:r>
              <a:rPr lang="en-US" dirty="0">
                <a:solidFill>
                  <a:schemeClr val="accent1"/>
                </a:solidFill>
              </a:rPr>
              <a:t>Health Care Survey Data Elements</a:t>
            </a:r>
          </a:p>
          <a:p>
            <a:r>
              <a:rPr lang="en-US" dirty="0">
                <a:solidFill>
                  <a:schemeClr val="accent1"/>
                </a:solidFill>
              </a:rPr>
              <a:t>And USCDI</a:t>
            </a:r>
          </a:p>
        </p:txBody>
      </p:sp>
    </p:spTree>
    <p:extLst>
      <p:ext uri="{BB962C8B-B14F-4D97-AF65-F5344CB8AC3E}">
        <p14:creationId xmlns:p14="http://schemas.microsoft.com/office/powerpoint/2010/main" val="1295068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79A7-5B75-441C-9517-676DBD36C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HCS Data Elements and USCDI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0D57295-0E6A-4FEC-8BE4-BC5BD1C84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 to </a:t>
            </a:r>
            <a:r>
              <a:rPr lang="en-US" dirty="0">
                <a:hlinkClick r:id="rId2"/>
              </a:rPr>
              <a:t>Health Care Survey Use Case confluence 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C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60124</TotalTime>
  <Words>801</Words>
  <Application>Microsoft Office PowerPoint</Application>
  <PresentationFormat>On-screen Show (4:3)</PresentationFormat>
  <Paragraphs>108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Constantia</vt:lpstr>
      <vt:lpstr>Wingdings 2</vt:lpstr>
      <vt:lpstr>ESAC Theme</vt:lpstr>
      <vt:lpstr>MedMorph Consolidated Use Case Workgroup   July 23, 2020 </vt:lpstr>
      <vt:lpstr>Meeting Agenda</vt:lpstr>
      <vt:lpstr>Use Case Workgroup Logistics</vt:lpstr>
      <vt:lpstr>Tentative Meeting Schedule / Topics</vt:lpstr>
      <vt:lpstr>PowerPoint Presentation</vt:lpstr>
      <vt:lpstr>Recap from Last Week 7/16/20</vt:lpstr>
      <vt:lpstr>Recap from Last Week 7/16/20 (cont’d)</vt:lpstr>
      <vt:lpstr>PowerPoint Presentation</vt:lpstr>
      <vt:lpstr>HCS Data Elements and USCDI</vt:lpstr>
      <vt:lpstr>Next Steps</vt:lpstr>
      <vt:lpstr>Contacts</vt:lpstr>
      <vt:lpstr>Resources/Useful Links</vt:lpstr>
    </vt:vector>
  </TitlesOfParts>
  <Manager/>
  <Company>Carradora Health,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MedMorph Kick-off</dc:title>
  <dc:subject/>
  <dc:creator>Mike Flanigan</dc:creator>
  <cp:keywords/>
  <dc:description/>
  <cp:lastModifiedBy>Becky Angeles</cp:lastModifiedBy>
  <cp:revision>360</cp:revision>
  <dcterms:created xsi:type="dcterms:W3CDTF">2013-08-15T04:40:34Z</dcterms:created>
  <dcterms:modified xsi:type="dcterms:W3CDTF">2020-07-23T17:36:29Z</dcterms:modified>
  <cp:category/>
</cp:coreProperties>
</file>