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4" r:id="rId1"/>
  </p:sldMasterIdLst>
  <p:notesMasterIdLst>
    <p:notesMasterId r:id="rId16"/>
  </p:notesMasterIdLst>
  <p:sldIdLst>
    <p:sldId id="303" r:id="rId2"/>
    <p:sldId id="284" r:id="rId3"/>
    <p:sldId id="1047" r:id="rId4"/>
    <p:sldId id="2419" r:id="rId5"/>
    <p:sldId id="2430" r:id="rId6"/>
    <p:sldId id="1049" r:id="rId7"/>
    <p:sldId id="2426" r:id="rId8"/>
    <p:sldId id="2434" r:id="rId9"/>
    <p:sldId id="2436" r:id="rId10"/>
    <p:sldId id="2433" r:id="rId11"/>
    <p:sldId id="2435" r:id="rId12"/>
    <p:sldId id="329" r:id="rId13"/>
    <p:sldId id="1046" r:id="rId14"/>
    <p:sldId id="33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Angeles" initials="BA" lastIdx="22" clrIdx="0">
    <p:extLst>
      <p:ext uri="{19B8F6BF-5375-455C-9EA6-DF929625EA0E}">
        <p15:presenceInfo xmlns:p15="http://schemas.microsoft.com/office/powerpoint/2012/main" userId="2495d70db3445b8d" providerId="Windows Live"/>
      </p:ext>
    </p:extLst>
  </p:cmAuthor>
  <p:cmAuthor id="2" name="Norton, Jenna (NIH/NIDDK) [C]" initials="NJ([" lastIdx="5" clrIdx="1">
    <p:extLst>
      <p:ext uri="{19B8F6BF-5375-455C-9EA6-DF929625EA0E}">
        <p15:presenceInfo xmlns:p15="http://schemas.microsoft.com/office/powerpoint/2012/main" userId="S::nortonjm@nih.gov::39588baf-b5f3-494b-a01a-be58ba31e51a" providerId="AD"/>
      </p:ext>
    </p:extLst>
  </p:cmAuthor>
  <p:cmAuthor id="3" name="Gugerty, Brian (CDC/DDPHSS/NCHS/DHCS)" initials="GB(" lastIdx="1" clrIdx="2">
    <p:extLst>
      <p:ext uri="{19B8F6BF-5375-455C-9EA6-DF929625EA0E}">
        <p15:presenceInfo xmlns:p15="http://schemas.microsoft.com/office/powerpoint/2012/main" userId="S::vaz6@cdc.gov::dbaf3640-d3ef-4cdf-9188-59ff4b8cafa7" providerId="AD"/>
      </p:ext>
    </p:extLst>
  </p:cmAuthor>
  <p:cmAuthor id="4" name=" " initials="" lastIdx="5" clrIdx="3">
    <p:extLst>
      <p:ext uri="{19B8F6BF-5375-455C-9EA6-DF929625EA0E}">
        <p15:presenceInfo xmlns:p15="http://schemas.microsoft.com/office/powerpoint/2012/main" userId="3c7b92512a17b7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7E0"/>
    <a:srgbClr val="EBE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60" autoAdjust="0"/>
    <p:restoredTop sz="57158" autoAdjust="0"/>
  </p:normalViewPr>
  <p:slideViewPr>
    <p:cSldViewPr>
      <p:cViewPr varScale="1">
        <p:scale>
          <a:sx n="68" d="100"/>
          <a:sy n="68" d="100"/>
        </p:scale>
        <p:origin x="3078"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0CF95-AD0F-41F1-B69E-82FE626831F4}" type="datetimeFigureOut">
              <a:rPr lang="en-US" smtClean="0"/>
              <a:t>8/3/2020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1C4AD-94D7-443E-B114-F0C84C8F8D87}" type="slidenum">
              <a:rPr lang="en-US" smtClean="0"/>
              <a:t>‹#›</a:t>
            </a:fld>
            <a:endParaRPr lang="en-US" dirty="0"/>
          </a:p>
        </p:txBody>
      </p:sp>
    </p:spTree>
    <p:extLst>
      <p:ext uri="{BB962C8B-B14F-4D97-AF65-F5344CB8AC3E}">
        <p14:creationId xmlns:p14="http://schemas.microsoft.com/office/powerpoint/2010/main" val="145848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a:t>
            </a:fld>
            <a:endParaRPr lang="en-US" dirty="0"/>
          </a:p>
        </p:txBody>
      </p:sp>
    </p:spTree>
    <p:extLst>
      <p:ext uri="{BB962C8B-B14F-4D97-AF65-F5344CB8AC3E}">
        <p14:creationId xmlns:p14="http://schemas.microsoft.com/office/powerpoint/2010/main" val="1793804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4</a:t>
            </a:fld>
            <a:endParaRPr lang="en-US" dirty="0"/>
          </a:p>
        </p:txBody>
      </p:sp>
    </p:spTree>
    <p:extLst>
      <p:ext uri="{BB962C8B-B14F-4D97-AF65-F5344CB8AC3E}">
        <p14:creationId xmlns:p14="http://schemas.microsoft.com/office/powerpoint/2010/main" val="655183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 Taylor tech lead for USCDI at ONC.</a:t>
            </a:r>
          </a:p>
          <a:p>
            <a:r>
              <a:rPr lang="en-US" dirty="0"/>
              <a:t>USCDI – patient specific Des that are required for EHRs to capture, use, access and exchange within and across systems.</a:t>
            </a:r>
          </a:p>
          <a:p>
            <a:r>
              <a:rPr lang="en-US" dirty="0"/>
              <a:t>New rendering is published on website.</a:t>
            </a:r>
          </a:p>
          <a:p>
            <a:r>
              <a:rPr lang="en-US" dirty="0"/>
              <a:t>The smallest granular for allergy medication is just the medication itself – it doesn’t include the administration, etc. of the medication. </a:t>
            </a:r>
          </a:p>
          <a:p>
            <a:endParaRPr lang="en-US" dirty="0"/>
          </a:p>
          <a:p>
            <a:r>
              <a:rPr lang="en-US" dirty="0"/>
              <a:t>The submission system – ONDEC is up and running – includes 3 levels of maturity – comment, level 1 and level2</a:t>
            </a:r>
          </a:p>
          <a:p>
            <a:r>
              <a:rPr lang="en-US" dirty="0"/>
              <a:t>At the beginning of the Fall, DEs that are in maturity of level 2.</a:t>
            </a:r>
          </a:p>
          <a:p>
            <a:r>
              <a:rPr lang="en-US" dirty="0"/>
              <a:t>Anyone can submit additions to the ONDEC system – cut off for the next release is October. Submissions are not disabled at that time; it is just not included for inclusion in that release.</a:t>
            </a:r>
          </a:p>
          <a:p>
            <a:r>
              <a:rPr lang="en-US" dirty="0"/>
              <a:t>Public Comment open from Jan-May – additions available on USCDI Draft v2 tab of the website.</a:t>
            </a:r>
          </a:p>
          <a:p>
            <a:r>
              <a:rPr lang="en-US" dirty="0"/>
              <a:t>SVAP: standards Version Advancement Process</a:t>
            </a:r>
          </a:p>
          <a:p>
            <a:r>
              <a:rPr lang="en-US" dirty="0"/>
              <a:t>The cycle repeats on an annual basis.</a:t>
            </a:r>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8</a:t>
            </a:fld>
            <a:endParaRPr lang="en-US" dirty="0"/>
          </a:p>
        </p:txBody>
      </p:sp>
    </p:spTree>
    <p:extLst>
      <p:ext uri="{BB962C8B-B14F-4D97-AF65-F5344CB8AC3E}">
        <p14:creationId xmlns:p14="http://schemas.microsoft.com/office/powerpoint/2010/main" val="3449292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 Core – is the IG  for US realm profiles and should be used by US Stakeholders when implementing FHIR.</a:t>
            </a:r>
          </a:p>
          <a:p>
            <a:r>
              <a:rPr lang="en-US" dirty="0"/>
              <a:t>US Core has profiles to support USCDI</a:t>
            </a:r>
          </a:p>
          <a:p>
            <a:endParaRPr lang="en-US" dirty="0"/>
          </a:p>
          <a:p>
            <a:r>
              <a:rPr lang="en-US" dirty="0"/>
              <a:t>Argonaut had several things as base for US Core (search, query, </a:t>
            </a:r>
            <a:r>
              <a:rPr lang="en-US" dirty="0" err="1"/>
              <a:t>etc</a:t>
            </a:r>
            <a:r>
              <a:rPr lang="en-US" dirty="0"/>
              <a:t>)</a:t>
            </a:r>
          </a:p>
          <a:p>
            <a:r>
              <a:rPr lang="en-US" dirty="0"/>
              <a:t>US Core Errata Release 3.1.1 is planned for August (about 40 some trackers)</a:t>
            </a:r>
          </a:p>
          <a:p>
            <a:endParaRPr lang="en-US" dirty="0"/>
          </a:p>
          <a:p>
            <a:r>
              <a:rPr lang="en-US" dirty="0"/>
              <a:t>US Core does not equal USCDI</a:t>
            </a:r>
          </a:p>
          <a:p>
            <a:r>
              <a:rPr lang="en-US" dirty="0"/>
              <a:t>Each are on different timelines and not linked on publication cycles</a:t>
            </a:r>
          </a:p>
          <a:p>
            <a:r>
              <a:rPr lang="en-US" dirty="0"/>
              <a:t>US Core may be bigger than USCDI (HL&amp; may think this)</a:t>
            </a:r>
          </a:p>
          <a:p>
            <a:r>
              <a:rPr lang="en-US" dirty="0"/>
              <a:t>US core can include things that are not in USCDI</a:t>
            </a:r>
          </a:p>
          <a:p>
            <a:r>
              <a:rPr lang="en-US" dirty="0"/>
              <a:t>US Core may be littler than USCDI (ONC may think this)</a:t>
            </a:r>
          </a:p>
          <a:p>
            <a:endParaRPr lang="en-US" dirty="0"/>
          </a:p>
          <a:p>
            <a:r>
              <a:rPr lang="en-US" dirty="0"/>
              <a:t>US Core Journey</a:t>
            </a:r>
          </a:p>
          <a:p>
            <a:pPr marL="171450" indent="-171450">
              <a:buFont typeface="Arial" panose="020B0604020202020204" pitchFamily="34" charset="0"/>
              <a:buChar char="•"/>
            </a:pPr>
            <a:r>
              <a:rPr lang="en-US" dirty="0"/>
              <a:t>Declare candidacy</a:t>
            </a:r>
          </a:p>
          <a:p>
            <a:pPr marL="171450" indent="-171450">
              <a:buFont typeface="Arial" panose="020B0604020202020204" pitchFamily="34" charset="0"/>
              <a:buChar char="•"/>
            </a:pPr>
            <a:r>
              <a:rPr lang="en-US" dirty="0"/>
              <a:t>Get published and pilot it</a:t>
            </a:r>
          </a:p>
          <a:p>
            <a:pPr marL="171450" indent="-171450">
              <a:buFont typeface="Arial" panose="020B0604020202020204" pitchFamily="34" charset="0"/>
              <a:buChar char="•"/>
            </a:pPr>
            <a:r>
              <a:rPr lang="en-US" dirty="0"/>
              <a:t>Propose candidate to us core to US realm steering committee</a:t>
            </a:r>
          </a:p>
          <a:p>
            <a:pPr marL="171450" indent="-171450">
              <a:buFont typeface="Arial" panose="020B0604020202020204" pitchFamily="34" charset="0"/>
              <a:buChar char="•"/>
            </a:pPr>
            <a:r>
              <a:rPr lang="en-US" dirty="0"/>
              <a:t>Submit STU update or ballot</a:t>
            </a:r>
          </a:p>
          <a:p>
            <a:pPr marL="171450" indent="-171450">
              <a:buFont typeface="Arial" panose="020B0604020202020204" pitchFamily="34" charset="0"/>
              <a:buChar char="•"/>
            </a:pPr>
            <a:r>
              <a:rPr lang="en-US" dirty="0"/>
              <a:t>Or, just create a new law</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US Core is own by cross projects WG in HL7. You can log trackers into Jira or come to a WG meeting to discuss it there for inclusion.</a:t>
            </a:r>
          </a:p>
          <a:p>
            <a:pPr marL="0" indent="0">
              <a:buFont typeface="Arial" panose="020B0604020202020204" pitchFamily="34" charset="0"/>
              <a:buNone/>
            </a:pPr>
            <a:r>
              <a:rPr lang="en-US" dirty="0"/>
              <a:t>In USCDI you can comment on other’s submissions.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Mappings – if US Core profiles a FHIR resource, include US Core Profile in the mapping – even when the certain element is not constrained by US Core (i.e., Name. suffix)</a:t>
            </a:r>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9</a:t>
            </a:fld>
            <a:endParaRPr lang="en-US" dirty="0"/>
          </a:p>
        </p:txBody>
      </p:sp>
    </p:spTree>
    <p:extLst>
      <p:ext uri="{BB962C8B-B14F-4D97-AF65-F5344CB8AC3E}">
        <p14:creationId xmlns:p14="http://schemas.microsoft.com/office/powerpoint/2010/main" val="2979283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 Core requires </a:t>
            </a:r>
            <a:r>
              <a:rPr lang="en-US" dirty="0" err="1"/>
              <a:t>Patient.identifier</a:t>
            </a:r>
            <a:r>
              <a:rPr lang="en-US" dirty="0"/>
              <a:t> – so if you conform to US core, you must use identifier. This does not mean US Core – USCDI (e.g., </a:t>
            </a:r>
            <a:r>
              <a:rPr lang="en-US" dirty="0" err="1"/>
              <a:t>name.suffix</a:t>
            </a:r>
            <a:r>
              <a:rPr lang="en-US" dirty="0"/>
              <a:t> is in USCDI, but not required in US Core Patient profile).</a:t>
            </a:r>
          </a:p>
          <a:p>
            <a:endParaRPr lang="en-US" dirty="0"/>
          </a:p>
          <a:p>
            <a:r>
              <a:rPr lang="en-US" dirty="0"/>
              <a:t>The 2</a:t>
            </a:r>
            <a:r>
              <a:rPr lang="en-US" baseline="30000" dirty="0"/>
              <a:t>nd</a:t>
            </a:r>
            <a:r>
              <a:rPr lang="en-US" dirty="0"/>
              <a:t> bullet: there is no USCDI guidance on how previous address is operationalized. The way mentioned is one way to represent that in FHIR. FHIR allows many addresses with overlapping periods</a:t>
            </a:r>
          </a:p>
          <a:p>
            <a:endParaRPr lang="en-US" dirty="0"/>
          </a:p>
          <a:p>
            <a:r>
              <a:rPr lang="en-US" dirty="0"/>
              <a:t>The ISA includes terminologies and functional requirements for exchange (exchange </a:t>
            </a:r>
            <a:r>
              <a:rPr lang="en-US" dirty="0" err="1"/>
              <a:t>ccda</a:t>
            </a:r>
            <a:r>
              <a:rPr lang="en-US" dirty="0"/>
              <a:t>, APIs, </a:t>
            </a:r>
            <a:r>
              <a:rPr lang="en-US" dirty="0" err="1"/>
              <a:t>etc</a:t>
            </a:r>
            <a:r>
              <a:rPr lang="en-US" dirty="0"/>
              <a:t>) – </a:t>
            </a:r>
          </a:p>
          <a:p>
            <a:r>
              <a:rPr lang="en-US" dirty="0"/>
              <a:t>Some elements of ISA are required for payment </a:t>
            </a:r>
          </a:p>
          <a:p>
            <a:endParaRPr lang="en-US" dirty="0"/>
          </a:p>
          <a:p>
            <a:r>
              <a:rPr lang="en-US" dirty="0"/>
              <a:t>from Nikolay </a:t>
            </a:r>
            <a:r>
              <a:rPr lang="en-US" dirty="0" err="1"/>
              <a:t>Lipskiy</a:t>
            </a:r>
            <a:r>
              <a:rPr lang="en-US" dirty="0"/>
              <a:t> to everyone:    11:43 AM</a:t>
            </a:r>
          </a:p>
          <a:p>
            <a:r>
              <a:rPr lang="en-US" dirty="0"/>
              <a:t>Hello, what is a relationship between ONC ISA and USCDI</a:t>
            </a:r>
          </a:p>
          <a:p>
            <a:r>
              <a:rPr lang="en-US" dirty="0"/>
              <a:t>The ISA is bigger and doesn’t represent the requirements but represents possible standards. </a:t>
            </a:r>
          </a:p>
          <a:p>
            <a:r>
              <a:rPr lang="en-US" dirty="0"/>
              <a:t>The USCDI Is hosted on the ISA site. Standards included in ISA are not required and may or may not be used in the future.</a:t>
            </a:r>
          </a:p>
          <a:p>
            <a:endParaRPr lang="en-US" dirty="0"/>
          </a:p>
          <a:p>
            <a:r>
              <a:rPr lang="en-US" dirty="0"/>
              <a:t>from Megan Kelly to everyone:    11:48 AM</a:t>
            </a:r>
          </a:p>
          <a:p>
            <a:r>
              <a:rPr lang="en-US" dirty="0"/>
              <a:t>Is there a resource that summarizes US Core, USCDI, ISA, etc. from a big picture perspective? Not for someone using the systems but rather thinking about them from a policy perspective? </a:t>
            </a:r>
          </a:p>
          <a:p>
            <a:r>
              <a:rPr lang="en-US" dirty="0"/>
              <a:t>Al: I don’t think there is one resource that does this. ISA does talk about some of the differences. Certification requirements mention the differences as well. </a:t>
            </a:r>
          </a:p>
          <a:p>
            <a:endParaRPr lang="en-US" dirty="0"/>
          </a:p>
          <a:p>
            <a:r>
              <a:rPr lang="en-US" dirty="0"/>
              <a:t>from Julia </a:t>
            </a:r>
            <a:r>
              <a:rPr lang="en-US" dirty="0" err="1"/>
              <a:t>Skapik</a:t>
            </a:r>
            <a:r>
              <a:rPr lang="en-US" dirty="0"/>
              <a:t> to everyone:    11:50 AM</a:t>
            </a:r>
          </a:p>
          <a:p>
            <a:r>
              <a:rPr lang="en-US" dirty="0"/>
              <a:t>Has ONC and their partners done any testing to see how often the data locally maps and is able to be read across systems exchanging US Core and required USCDI data at the patient level using real patient data</a:t>
            </a:r>
          </a:p>
          <a:p>
            <a:r>
              <a:rPr lang="en-US" dirty="0"/>
              <a:t>Al: no, we are aware that mapping occurs between local data tables but do not test or track how that mapping is done. </a:t>
            </a:r>
          </a:p>
          <a:p>
            <a:r>
              <a:rPr lang="en-US" dirty="0"/>
              <a:t>Julia: To what extent is the accuracy and completeness of when disparate systems are pulling data. </a:t>
            </a:r>
          </a:p>
          <a:p>
            <a:r>
              <a:rPr lang="en-US" dirty="0"/>
              <a:t>Al: We may be able to look at the pass rate of systems for USCDI. We don’t have a lot of data to look at the success rates.</a:t>
            </a:r>
          </a:p>
          <a:p>
            <a:r>
              <a:rPr lang="en-US" dirty="0"/>
              <a:t>Julia: Suggest that ONC holds a connectathon or something to test and </a:t>
            </a:r>
            <a:r>
              <a:rPr lang="en-US" dirty="0" err="1"/>
              <a:t>and</a:t>
            </a:r>
            <a:r>
              <a:rPr lang="en-US" dirty="0"/>
              <a:t> look at success of sharing USCDI data</a:t>
            </a:r>
          </a:p>
          <a:p>
            <a:r>
              <a:rPr lang="en-US" dirty="0"/>
              <a:t>Brett: I am not aware of anyone doing this surveillance testing – Julia offers to help with this.</a:t>
            </a:r>
          </a:p>
          <a:p>
            <a:endParaRPr lang="en-US" dirty="0"/>
          </a:p>
          <a:p>
            <a:r>
              <a:rPr lang="en-US" dirty="0"/>
              <a:t>from Nikolay </a:t>
            </a:r>
            <a:r>
              <a:rPr lang="en-US" dirty="0" err="1"/>
              <a:t>Lipskiy</a:t>
            </a:r>
            <a:r>
              <a:rPr lang="en-US" dirty="0"/>
              <a:t> to everyone:    11:54 AM</a:t>
            </a:r>
          </a:p>
          <a:p>
            <a:r>
              <a:rPr lang="en-US" dirty="0"/>
              <a:t>There are many electronic forms that could be exchanged under umbrella of FHIR for collecting and exchanging population-level data related to emergency response (i.e., COVID-19 reports about cases, deaths, lab tests etc.). These forms in use by healthcare as well public health. Where these emergency preparedness data elements for population level data exchange could reside, please?</a:t>
            </a:r>
          </a:p>
          <a:p>
            <a:r>
              <a:rPr lang="en-US" dirty="0"/>
              <a:t>Al: I don’t have an answer – need to dig into the question a bit more.</a:t>
            </a:r>
          </a:p>
          <a:p>
            <a:r>
              <a:rPr lang="en-US" dirty="0"/>
              <a:t>Brett: Spreadsheets and webforms. I am not aware of a national entity compiling these.</a:t>
            </a:r>
          </a:p>
          <a:p>
            <a:r>
              <a:rPr lang="en-US" dirty="0"/>
              <a:t>AL: Platforms have not been built to support pop health, but </a:t>
            </a:r>
          </a:p>
          <a:p>
            <a:r>
              <a:rPr lang="en-US" dirty="0"/>
              <a:t>from Julia </a:t>
            </a:r>
            <a:r>
              <a:rPr lang="en-US" dirty="0" err="1"/>
              <a:t>Skapik</a:t>
            </a:r>
            <a:r>
              <a:rPr lang="en-US" dirty="0"/>
              <a:t> to everyone:    11:56 AM</a:t>
            </a:r>
          </a:p>
          <a:p>
            <a:r>
              <a:rPr lang="en-US" dirty="0"/>
              <a:t>and as a follow up-- is ONC tracking </a:t>
            </a:r>
            <a:r>
              <a:rPr lang="en-US" dirty="0" err="1"/>
              <a:t>eCRNow</a:t>
            </a:r>
            <a:r>
              <a:rPr lang="en-US" dirty="0"/>
              <a:t> and AIMS platform/ working with CDC on this?</a:t>
            </a:r>
          </a:p>
          <a:p>
            <a:r>
              <a:rPr lang="en-US" dirty="0"/>
              <a:t>Mike: eCR Now App did not have anything from ONC involved. </a:t>
            </a:r>
          </a:p>
          <a:p>
            <a:endParaRPr lang="en-US" dirty="0"/>
          </a:p>
          <a:p>
            <a:r>
              <a:rPr lang="en-US" dirty="0"/>
              <a:t>from Gary Dickinson to everyone:    11:59 AM</a:t>
            </a:r>
          </a:p>
          <a:p>
            <a:r>
              <a:rPr lang="en-US" dirty="0"/>
              <a:t>Logica</a:t>
            </a:r>
          </a:p>
          <a:p>
            <a:r>
              <a:rPr lang="en-US" dirty="0"/>
              <a:t>DRAFT COVID-19 FHIR Implementation Guide</a:t>
            </a:r>
          </a:p>
          <a:p>
            <a:r>
              <a:rPr lang="en-US" dirty="0"/>
              <a:t>https://www.logicahealth.org/covid-19-interoperability-project/ https://covid-19-ig.logicahealth.org/?mc_cid=709e81f39c&amp;mc_eid=10d45eb01b</a:t>
            </a:r>
          </a:p>
          <a:p>
            <a:r>
              <a:rPr lang="en-US" dirty="0"/>
              <a:t>from Julia </a:t>
            </a:r>
            <a:r>
              <a:rPr lang="en-US" dirty="0" err="1"/>
              <a:t>Skapik</a:t>
            </a:r>
            <a:r>
              <a:rPr lang="en-US" dirty="0"/>
              <a:t> to everyone:    12:00 PM</a:t>
            </a:r>
          </a:p>
          <a:p>
            <a:r>
              <a:rPr lang="en-US" dirty="0"/>
              <a:t>thanks!</a:t>
            </a:r>
          </a:p>
          <a:p>
            <a:r>
              <a:rPr lang="en-US" dirty="0"/>
              <a:t>from Brett </a:t>
            </a:r>
            <a:r>
              <a:rPr lang="en-US" dirty="0" err="1"/>
              <a:t>Marquard</a:t>
            </a:r>
            <a:r>
              <a:rPr lang="en-US" dirty="0"/>
              <a:t> to everyone:    12:00 PM</a:t>
            </a:r>
          </a:p>
          <a:p>
            <a:r>
              <a:rPr lang="en-US" dirty="0"/>
              <a:t>Thanks Gary, that is the guide I was thinking of</a:t>
            </a:r>
          </a:p>
          <a:p>
            <a:r>
              <a:rPr lang="en-US" dirty="0"/>
              <a:t>from Julia </a:t>
            </a:r>
            <a:r>
              <a:rPr lang="en-US" dirty="0" err="1"/>
              <a:t>Skapik</a:t>
            </a:r>
            <a:r>
              <a:rPr lang="en-US" dirty="0"/>
              <a:t> to everyone:    12:00 PM</a:t>
            </a:r>
          </a:p>
          <a:p>
            <a:r>
              <a:rPr lang="en-US" dirty="0"/>
              <a:t>good point Gary--</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11</a:t>
            </a:fld>
            <a:endParaRPr lang="en-US" dirty="0"/>
          </a:p>
        </p:txBody>
      </p:sp>
    </p:spTree>
    <p:extLst>
      <p:ext uri="{BB962C8B-B14F-4D97-AF65-F5344CB8AC3E}">
        <p14:creationId xmlns:p14="http://schemas.microsoft.com/office/powerpoint/2010/main" val="42566134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3200" baseline="0"/>
            </a:lvl1pPr>
          </a:lstStyle>
          <a:p>
            <a:r>
              <a:rPr lang="en-US" dirty="0"/>
              <a:t>Click to edit Master title style</a:t>
            </a:r>
          </a:p>
        </p:txBody>
      </p:sp>
    </p:spTree>
    <p:extLst>
      <p:ext uri="{BB962C8B-B14F-4D97-AF65-F5344CB8AC3E}">
        <p14:creationId xmlns:p14="http://schemas.microsoft.com/office/powerpoint/2010/main" val="5236210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457200"/>
            <a:endParaRPr lang="en-US" dirty="0">
              <a:solidFill>
                <a:prstClr val="black"/>
              </a:solidFill>
              <a:latin typeface="Constantia"/>
            </a:endParaRPr>
          </a:p>
        </p:txBody>
      </p:sp>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8/3/2020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155992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8/3/2020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639103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8/3/2020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82796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Tree>
    <p:extLst>
      <p:ext uri="{BB962C8B-B14F-4D97-AF65-F5344CB8AC3E}">
        <p14:creationId xmlns:p14="http://schemas.microsoft.com/office/powerpoint/2010/main" val="852956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8/3/2020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59987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8/3/2020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51377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32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8/3/2020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415666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32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8/3/2020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49750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4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8/3/2020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4781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8/3/2020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90364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8/3/2020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52687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8/3/2020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2709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0"/>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0"/>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B0F76EF8-0209-C949-9DAA-A21557B1487A}" type="datetimeFigureOut">
              <a:rPr lang="en-US" smtClean="0">
                <a:latin typeface="Constantia"/>
              </a:rPr>
              <a:pPr defTabSz="457200"/>
              <a:t>8/3/2020</a:t>
            </a:fld>
            <a:endParaRPr lang="en-US" dirty="0">
              <a:latin typeface="Constantia"/>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ea typeface="ＭＳ Ｐゴシック" pitchFamily="34" charset="-128"/>
                <a:cs typeface="+mn-cs"/>
              </a:defRPr>
            </a:lvl1pPr>
          </a:lstStyle>
          <a:p>
            <a:pPr defTabSz="4572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1A984B47-0E05-734E-BA01-58F1CC94543B}" type="slidenum">
              <a:rPr lang="en-US" smtClean="0">
                <a:latin typeface="Constantia"/>
              </a:rPr>
              <a:pPr defTabSz="457200"/>
              <a:t>‹#›</a:t>
            </a:fld>
            <a:endParaRPr lang="en-US" dirty="0">
              <a:latin typeface="Constantia"/>
            </a:endParaRPr>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31577685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l" rtl="0" eaLnBrk="1" fontAlgn="base" hangingPunct="1">
        <a:spcBef>
          <a:spcPct val="0"/>
        </a:spcBef>
        <a:spcAft>
          <a:spcPct val="0"/>
        </a:spcAft>
        <a:defRPr sz="32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500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500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500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5000">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5000">
          <a:solidFill>
            <a:schemeClr val="tx2"/>
          </a:solidFill>
          <a:latin typeface="Arial" charset="0"/>
          <a:ea typeface="ＭＳ Ｐゴシック" charset="0"/>
          <a:cs typeface="Arial" charset="0"/>
        </a:defRPr>
      </a:lvl6pPr>
      <a:lvl7pPr marL="914400" algn="l" rtl="0" eaLnBrk="1" fontAlgn="base" hangingPunct="1">
        <a:spcBef>
          <a:spcPct val="0"/>
        </a:spcBef>
        <a:spcAft>
          <a:spcPct val="0"/>
        </a:spcAft>
        <a:defRPr sz="5000">
          <a:solidFill>
            <a:schemeClr val="tx2"/>
          </a:solidFill>
          <a:latin typeface="Arial" charset="0"/>
          <a:ea typeface="ＭＳ Ｐゴシック" charset="0"/>
          <a:cs typeface="Arial" charset="0"/>
        </a:defRPr>
      </a:lvl7pPr>
      <a:lvl8pPr marL="1371600" algn="l" rtl="0" eaLnBrk="1" fontAlgn="base" hangingPunct="1">
        <a:spcBef>
          <a:spcPct val="0"/>
        </a:spcBef>
        <a:spcAft>
          <a:spcPct val="0"/>
        </a:spcAft>
        <a:defRPr sz="5000">
          <a:solidFill>
            <a:schemeClr val="tx2"/>
          </a:solidFill>
          <a:latin typeface="Arial" charset="0"/>
          <a:ea typeface="ＭＳ Ｐゴシック" charset="0"/>
          <a:cs typeface="Arial" charset="0"/>
        </a:defRPr>
      </a:lvl8pPr>
      <a:lvl9pPr marL="1828800" algn="l" rtl="0" eaLnBrk="1" fontAlgn="base" hangingPunct="1">
        <a:spcBef>
          <a:spcPct val="0"/>
        </a:spcBef>
        <a:spcAft>
          <a:spcPct val="0"/>
        </a:spcAft>
        <a:defRPr sz="5000">
          <a:solidFill>
            <a:schemeClr val="tx2"/>
          </a:solidFill>
          <a:latin typeface="Arial" charset="0"/>
          <a:ea typeface="ＭＳ Ｐゴシック" charset="0"/>
          <a:cs typeface="Arial" charset="0"/>
        </a:defRPr>
      </a:lvl9pPr>
    </p:titleStyle>
    <p:bodyStyle>
      <a:lvl1pPr marL="273050" indent="-273050" algn="l" rtl="0" eaLnBrk="1" fontAlgn="base" hangingPunct="1">
        <a:spcBef>
          <a:spcPct val="20000"/>
        </a:spcBef>
        <a:spcAft>
          <a:spcPct val="0"/>
        </a:spcAft>
        <a:buClr>
          <a:srgbClr val="E68422"/>
        </a:buClr>
        <a:buSzPct val="95000"/>
        <a:buFont typeface="Wingdings 2" pitchFamily="18" charset="2"/>
        <a:buChar char=""/>
        <a:defRPr sz="2600" kern="1200">
          <a:solidFill>
            <a:schemeClr val="tx1"/>
          </a:solidFill>
          <a:latin typeface="Arial" pitchFamily="34" charset="0"/>
          <a:ea typeface="ＭＳ Ｐゴシック" charset="0"/>
          <a:cs typeface="Arial" pitchFamily="34" charset="0"/>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Arial" charset="0"/>
          <a:cs typeface="Arial" pitchFamily="34" charset="0"/>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Arial" charset="0"/>
          <a:cs typeface="Arial" pitchFamily="34" charset="0"/>
        </a:defRPr>
      </a:lvl3pPr>
      <a:lvl4pPr marL="1187450" indent="-209550" algn="l" rtl="0" eaLnBrk="1" fontAlgn="base" hangingPunct="1">
        <a:spcBef>
          <a:spcPct val="20000"/>
        </a:spcBef>
        <a:spcAft>
          <a:spcPct val="0"/>
        </a:spcAft>
        <a:buClr>
          <a:srgbClr val="E68422"/>
        </a:buClr>
        <a:buSzPct val="65000"/>
        <a:buFont typeface="Wingdings 2" pitchFamily="18" charset="2"/>
        <a:buChar char=""/>
        <a:defRPr sz="2000" kern="1200">
          <a:solidFill>
            <a:schemeClr val="tx1"/>
          </a:solidFill>
          <a:latin typeface="Arial" pitchFamily="34" charset="0"/>
          <a:ea typeface="Arial" charset="0"/>
          <a:cs typeface="Arial" pitchFamily="34" charset="0"/>
        </a:defRPr>
      </a:lvl4pPr>
      <a:lvl5pPr marL="1462088" indent="-209550" algn="l" rtl="0" eaLnBrk="1" fontAlgn="base" hangingPunct="1">
        <a:spcBef>
          <a:spcPct val="20000"/>
        </a:spcBef>
        <a:spcAft>
          <a:spcPct val="0"/>
        </a:spcAft>
        <a:buClr>
          <a:srgbClr val="846648"/>
        </a:buClr>
        <a:buSzPct val="65000"/>
        <a:buFont typeface="Wingdings 2" pitchFamily="18" charset="2"/>
        <a:buChar char=""/>
        <a:defRPr sz="2000" kern="1200">
          <a:solidFill>
            <a:schemeClr val="tx1"/>
          </a:solidFill>
          <a:latin typeface="Arial" pitchFamily="34" charset="0"/>
          <a:ea typeface="Arial" charset="0"/>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hyperlink" Target="mailto:wso3@cdc.gov" TargetMode="External"/><Relationship Id="rId13" Type="http://schemas.openxmlformats.org/officeDocument/2006/relationships/hyperlink" Target="mailto:lober@uw.edu" TargetMode="External"/><Relationship Id="rId18" Type="http://schemas.openxmlformats.org/officeDocument/2006/relationships/hyperlink" Target="mailto:brett@waveoneassociates.com" TargetMode="External"/><Relationship Id="rId3" Type="http://schemas.openxmlformats.org/officeDocument/2006/relationships/hyperlink" Target="mailto:wfb6@cdc.gov" TargetMode="External"/><Relationship Id="rId7" Type="http://schemas.openxmlformats.org/officeDocument/2006/relationships/hyperlink" Target="mailto:ieo9@cdc.gov" TargetMode="External"/><Relationship Id="rId12" Type="http://schemas.openxmlformats.org/officeDocument/2006/relationships/hyperlink" Target="mailto:john.loonsk@jhu.edu" TargetMode="External"/><Relationship Id="rId17" Type="http://schemas.openxmlformats.org/officeDocument/2006/relationships/hyperlink" Target="mailto:mike.flanigan@carradora.com" TargetMode="External"/><Relationship Id="rId2" Type="http://schemas.openxmlformats.org/officeDocument/2006/relationships/hyperlink" Target="mailto:ktx2@cdc.gov" TargetMode="External"/><Relationship Id="rId16" Type="http://schemas.openxmlformats.org/officeDocument/2006/relationships/hyperlink" Target="mailto:kishore.bashyam@drajer.com" TargetMode="External"/><Relationship Id="rId1" Type="http://schemas.openxmlformats.org/officeDocument/2006/relationships/slideLayout" Target="../slideLayouts/slideLayout3.xml"/><Relationship Id="rId6" Type="http://schemas.openxmlformats.org/officeDocument/2006/relationships/hyperlink" Target="mailto:bzv3@cdc.gov" TargetMode="External"/><Relationship Id="rId11" Type="http://schemas.openxmlformats.org/officeDocument/2006/relationships/hyperlink" Target="mailto:lbk1@cdc.gov" TargetMode="External"/><Relationship Id="rId5" Type="http://schemas.openxmlformats.org/officeDocument/2006/relationships/hyperlink" Target="mailto:puv5@cdc.gov" TargetMode="External"/><Relationship Id="rId15" Type="http://schemas.openxmlformats.org/officeDocument/2006/relationships/hyperlink" Target="mailto:jamie.parker@carradora.com" TargetMode="External"/><Relationship Id="rId10" Type="http://schemas.openxmlformats.org/officeDocument/2006/relationships/hyperlink" Target="mailto:pdz1@cdc.gov" TargetMode="External"/><Relationship Id="rId19" Type="http://schemas.openxmlformats.org/officeDocument/2006/relationships/hyperlink" Target="mailto:nagesh.bashyam@drajer.com" TargetMode="External"/><Relationship Id="rId4" Type="http://schemas.openxmlformats.org/officeDocument/2006/relationships/hyperlink" Target="mailto:fos2@cdc.gov" TargetMode="External"/><Relationship Id="rId9" Type="http://schemas.openxmlformats.org/officeDocument/2006/relationships/hyperlink" Target="mailto:vaz6@cdc.gov" TargetMode="External"/><Relationship Id="rId14" Type="http://schemas.openxmlformats.org/officeDocument/2006/relationships/hyperlink" Target="mailto:becky.angeles@carradora.com"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carradora.atlassian.net/wiki/spaces/MedMorph/pages/694452251/Hepatitis+C+Use+Case+-+DRAFT" TargetMode="External"/><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 Id="rId6" Type="http://schemas.openxmlformats.org/officeDocument/2006/relationships/hyperlink" Target="https://carradora.atlassian.net/wiki/spaces/MedMorph/pages/545914881/Reference+Architecture+Document" TargetMode="External"/><Relationship Id="rId5" Type="http://schemas.openxmlformats.org/officeDocument/2006/relationships/hyperlink" Target="https://carradora.atlassian.net/wiki/spaces/MedMorph/pages/699990019/Cancer+Use+Case+-+DRAFT" TargetMode="External"/><Relationship Id="rId4" Type="http://schemas.openxmlformats.org/officeDocument/2006/relationships/hyperlink" Target="https://carradora.atlassian.net/wiki/spaces/MedMorph/pages/692060180/Health+Care+Survey+Use+Case+-+DRAFT"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carradora.atlassian.net/wiki/spaces/MedMorph/pages/699990019/Cancer+Use+Case+-+DRAFT"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500" y="152400"/>
            <a:ext cx="8763000" cy="4038600"/>
          </a:xfrm>
        </p:spPr>
        <p:txBody>
          <a:bodyPr>
            <a:normAutofit/>
          </a:bodyPr>
          <a:lstStyle/>
          <a:p>
            <a:pPr algn="ctr"/>
            <a:r>
              <a:rPr lang="en-US" sz="3600" dirty="0"/>
              <a:t>MedMorph</a:t>
            </a:r>
            <a:br>
              <a:rPr lang="en-US" sz="3600" dirty="0"/>
            </a:br>
            <a:r>
              <a:rPr lang="en-US" sz="3600" dirty="0"/>
              <a:t>Consolidated Use Case Workgroup</a:t>
            </a:r>
            <a:br>
              <a:rPr lang="en-US" sz="3600" dirty="0"/>
            </a:br>
            <a:br>
              <a:rPr lang="en-US" sz="3600" dirty="0"/>
            </a:br>
            <a:br>
              <a:rPr lang="en-US" sz="2600" b="1" dirty="0"/>
            </a:br>
            <a:r>
              <a:rPr lang="en-US" sz="2400" dirty="0"/>
              <a:t>August 6, 2020</a:t>
            </a:r>
            <a:br>
              <a:rPr lang="en-US" sz="2700" dirty="0"/>
            </a:br>
            <a:endParaRPr lang="en-US" sz="2700" dirty="0"/>
          </a:p>
        </p:txBody>
      </p:sp>
    </p:spTree>
    <p:extLst>
      <p:ext uri="{BB962C8B-B14F-4D97-AF65-F5344CB8AC3E}">
        <p14:creationId xmlns:p14="http://schemas.microsoft.com/office/powerpoint/2010/main" val="140447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C3AEE10-8095-4865-BE1D-71566B1FA167}"/>
              </a:ext>
            </a:extLst>
          </p:cNvPr>
          <p:cNvSpPr>
            <a:spLocks noGrp="1"/>
          </p:cNvSpPr>
          <p:nvPr>
            <p:ph type="title"/>
          </p:nvPr>
        </p:nvSpPr>
        <p:spPr/>
        <p:txBody>
          <a:bodyPr>
            <a:normAutofit fontScale="90000"/>
          </a:bodyPr>
          <a:lstStyle/>
          <a:p>
            <a:r>
              <a:rPr lang="en-US" dirty="0"/>
              <a:t>USCDI Questions /  Responses</a:t>
            </a:r>
          </a:p>
        </p:txBody>
      </p:sp>
      <p:sp>
        <p:nvSpPr>
          <p:cNvPr id="4" name="Content Placeholder 3">
            <a:extLst>
              <a:ext uri="{FF2B5EF4-FFF2-40B4-BE49-F238E27FC236}">
                <a16:creationId xmlns:a16="http://schemas.microsoft.com/office/drawing/2014/main" id="{B6B44A56-8DCB-4571-92DA-46FF28CF950A}"/>
              </a:ext>
            </a:extLst>
          </p:cNvPr>
          <p:cNvSpPr>
            <a:spLocks noGrp="1"/>
          </p:cNvSpPr>
          <p:nvPr>
            <p:ph idx="1"/>
          </p:nvPr>
        </p:nvSpPr>
        <p:spPr/>
        <p:txBody>
          <a:bodyPr/>
          <a:lstStyle/>
          <a:p>
            <a:pPr>
              <a:spcBef>
                <a:spcPts val="0"/>
              </a:spcBef>
              <a:buFont typeface="Arial" panose="020B0604020202020204" pitchFamily="34" charset="0"/>
              <a:buChar char="•"/>
            </a:pPr>
            <a:r>
              <a:rPr lang="en-US" sz="1600" dirty="0">
                <a:effectLst/>
              </a:rPr>
              <a:t>Has there been more detail provided around USCDI, in particular related to details needed for data exchange?</a:t>
            </a:r>
          </a:p>
          <a:p>
            <a:pPr marL="914400"/>
            <a:r>
              <a:rPr lang="en-US" sz="1600" dirty="0">
                <a:solidFill>
                  <a:srgbClr val="FF0000"/>
                </a:solidFill>
                <a:effectLst/>
              </a:rPr>
              <a:t>The USCDI defines the content and standards for the content where required but doesn’t cover how that info is exchanged.  Exchange criteria such as C-CDA, API and patient access discuss more details about how the USCDI payload is exchanged.</a:t>
            </a:r>
            <a:endParaRPr lang="en-US" sz="1600" dirty="0">
              <a:effectLst/>
            </a:endParaRPr>
          </a:p>
          <a:p>
            <a:pPr>
              <a:spcBef>
                <a:spcPts val="0"/>
              </a:spcBef>
              <a:buFont typeface="Arial" panose="020B0604020202020204" pitchFamily="34" charset="0"/>
              <a:buChar char="•"/>
            </a:pPr>
            <a:r>
              <a:rPr lang="en-US" sz="1600" dirty="0">
                <a:effectLst/>
              </a:rPr>
              <a:t>Will U.S. Core be where the specificity needed for data exchange be included for the data classes in USCDI?</a:t>
            </a:r>
          </a:p>
          <a:p>
            <a:pPr marL="914400"/>
            <a:r>
              <a:rPr lang="en-US" sz="1600" dirty="0">
                <a:solidFill>
                  <a:srgbClr val="FF0000"/>
                </a:solidFill>
                <a:effectLst/>
              </a:rPr>
              <a:t>Yes and no.  US Core covers how USCDI is exchanged only using FHIR/API.  The data classes and elements in USCDI have corresponding FHIR resources and C-CDA sections/entries, and these IGs  cover specificity on exchange</a:t>
            </a:r>
            <a:endParaRPr lang="en-US" sz="1600" dirty="0">
              <a:effectLst/>
            </a:endParaRPr>
          </a:p>
          <a:p>
            <a:pPr>
              <a:spcBef>
                <a:spcPts val="0"/>
              </a:spcBef>
              <a:buFont typeface="Arial" panose="020B0604020202020204" pitchFamily="34" charset="0"/>
              <a:buChar char="•"/>
            </a:pPr>
            <a:r>
              <a:rPr lang="en-US" sz="1600" dirty="0">
                <a:effectLst/>
              </a:rPr>
              <a:t>Will there be more detail about the process to provide feedback on the USCDI?</a:t>
            </a:r>
          </a:p>
          <a:p>
            <a:pPr marL="914400"/>
            <a:r>
              <a:rPr lang="en-US" sz="1600" dirty="0">
                <a:solidFill>
                  <a:srgbClr val="FF0000"/>
                </a:solidFill>
                <a:effectLst/>
              </a:rPr>
              <a:t>Yes, absolutely.  Publication of the USCDI version update process is imminent (~within the next week) including the new data element submission system and the supporting comms material.  Stay tuned.</a:t>
            </a:r>
            <a:endParaRPr lang="en-US" sz="1600" dirty="0">
              <a:effectLst/>
            </a:endParaRPr>
          </a:p>
          <a:p>
            <a:endParaRPr lang="en-US" sz="1600" dirty="0"/>
          </a:p>
        </p:txBody>
      </p:sp>
    </p:spTree>
    <p:extLst>
      <p:ext uri="{BB962C8B-B14F-4D97-AF65-F5344CB8AC3E}">
        <p14:creationId xmlns:p14="http://schemas.microsoft.com/office/powerpoint/2010/main" val="3913150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EFCF2-C823-4F52-B06D-902F589FA54B}"/>
              </a:ext>
            </a:extLst>
          </p:cNvPr>
          <p:cNvSpPr>
            <a:spLocks noGrp="1"/>
          </p:cNvSpPr>
          <p:nvPr>
            <p:ph type="title"/>
          </p:nvPr>
        </p:nvSpPr>
        <p:spPr/>
        <p:txBody>
          <a:bodyPr>
            <a:normAutofit fontScale="90000"/>
          </a:bodyPr>
          <a:lstStyle/>
          <a:p>
            <a:r>
              <a:rPr lang="en-US" dirty="0"/>
              <a:t>USCDI and US Core Discussion</a:t>
            </a:r>
          </a:p>
        </p:txBody>
      </p:sp>
      <p:sp>
        <p:nvSpPr>
          <p:cNvPr id="3" name="Content Placeholder 2">
            <a:extLst>
              <a:ext uri="{FF2B5EF4-FFF2-40B4-BE49-F238E27FC236}">
                <a16:creationId xmlns:a16="http://schemas.microsoft.com/office/drawing/2014/main" id="{4FBABA14-77E2-4BB6-A784-F6F757F748B3}"/>
              </a:ext>
            </a:extLst>
          </p:cNvPr>
          <p:cNvSpPr>
            <a:spLocks noGrp="1"/>
          </p:cNvSpPr>
          <p:nvPr>
            <p:ph idx="1"/>
          </p:nvPr>
        </p:nvSpPr>
        <p:spPr/>
        <p:txBody>
          <a:bodyPr/>
          <a:lstStyle/>
          <a:p>
            <a:pPr marL="457200"/>
            <a:r>
              <a:rPr lang="en-US" sz="2000" dirty="0">
                <a:effectLst/>
              </a:rPr>
              <a:t>If USCDI Patient Demographic Class data elements are operationalized by/map to US Core Patient Profile and US Core Patient Profile has a required data element that USCDI is silent on, must that data element or the requisite null flavor be exchanged from system A to system B when system B has requested all of the USCDI Patient Demographic Class data elements?  An example of this is identifier.</a:t>
            </a:r>
          </a:p>
          <a:p>
            <a:pPr marL="823913" lvl="1"/>
            <a:r>
              <a:rPr lang="en-US" sz="1800" dirty="0">
                <a:effectLst/>
              </a:rPr>
              <a:t>If so, are not the required US Core Patient Profile data elements effectively also USCDI Patient Demographic Class data elements? </a:t>
            </a:r>
            <a:endParaRPr lang="en-US" sz="2000" dirty="0">
              <a:effectLst/>
            </a:endParaRPr>
          </a:p>
          <a:p>
            <a:pPr marL="457200"/>
            <a:r>
              <a:rPr lang="en-US" sz="2000" dirty="0">
                <a:effectLst/>
              </a:rPr>
              <a:t>In USCDI Patient Demographic Class, how is current and previous address operationalized? Is it via US Core Patient Profile data element(s) </a:t>
            </a:r>
            <a:r>
              <a:rPr lang="en-US" sz="2000" dirty="0" err="1">
                <a:effectLst/>
              </a:rPr>
              <a:t>Patient.address.period</a:t>
            </a:r>
            <a:r>
              <a:rPr lang="en-US" sz="2000" dirty="0">
                <a:effectLst/>
              </a:rPr>
              <a:t>?  If so, can there be many addresses with overlapping periods?</a:t>
            </a:r>
          </a:p>
          <a:p>
            <a:endParaRPr lang="en-US" sz="2000" dirty="0"/>
          </a:p>
        </p:txBody>
      </p:sp>
    </p:spTree>
    <p:extLst>
      <p:ext uri="{BB962C8B-B14F-4D97-AF65-F5344CB8AC3E}">
        <p14:creationId xmlns:p14="http://schemas.microsoft.com/office/powerpoint/2010/main" val="3822901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955C-2617-4206-B8C6-73851C1ACF6B}"/>
              </a:ext>
            </a:extLst>
          </p:cNvPr>
          <p:cNvSpPr>
            <a:spLocks noGrp="1"/>
          </p:cNvSpPr>
          <p:nvPr>
            <p:ph type="title"/>
          </p:nvPr>
        </p:nvSpPr>
        <p:spPr/>
        <p:txBody>
          <a:bodyPr>
            <a:normAutofit fontScale="90000"/>
          </a:bodyPr>
          <a:lstStyle/>
          <a:p>
            <a:r>
              <a:rPr lang="en-US" dirty="0"/>
              <a:t>Next Steps</a:t>
            </a:r>
          </a:p>
        </p:txBody>
      </p:sp>
      <p:sp>
        <p:nvSpPr>
          <p:cNvPr id="3" name="Content Placeholder 2">
            <a:extLst>
              <a:ext uri="{FF2B5EF4-FFF2-40B4-BE49-F238E27FC236}">
                <a16:creationId xmlns:a16="http://schemas.microsoft.com/office/drawing/2014/main" id="{FB0B34E8-43ED-4E7F-A602-69DDCFEBC48A}"/>
              </a:ext>
            </a:extLst>
          </p:cNvPr>
          <p:cNvSpPr>
            <a:spLocks noGrp="1"/>
          </p:cNvSpPr>
          <p:nvPr>
            <p:ph idx="1"/>
          </p:nvPr>
        </p:nvSpPr>
        <p:spPr/>
        <p:txBody>
          <a:bodyPr/>
          <a:lstStyle/>
          <a:p>
            <a:r>
              <a:rPr lang="en-US" sz="2000" b="1" dirty="0"/>
              <a:t>Next Meeting: </a:t>
            </a:r>
            <a:r>
              <a:rPr lang="en-US" sz="2000" b="1" dirty="0">
                <a:solidFill>
                  <a:srgbClr val="0070C0"/>
                </a:solidFill>
              </a:rPr>
              <a:t>August 13th, 12-1 pm ET</a:t>
            </a:r>
          </a:p>
          <a:p>
            <a:endParaRPr lang="en-US" sz="2000" dirty="0"/>
          </a:p>
          <a:p>
            <a:r>
              <a:rPr lang="en-US" sz="2000" b="1" dirty="0"/>
              <a:t>Focus of Next Meeting: </a:t>
            </a:r>
          </a:p>
          <a:p>
            <a:pPr lvl="1"/>
            <a:r>
              <a:rPr lang="en-US" sz="1800" dirty="0"/>
              <a:t>Research Use Case(s)</a:t>
            </a:r>
          </a:p>
          <a:p>
            <a:pPr lvl="1"/>
            <a:r>
              <a:rPr lang="en-US" sz="1800" dirty="0"/>
              <a:t>Vital Records Use Cases (Cindy Bush)</a:t>
            </a:r>
          </a:p>
          <a:p>
            <a:pPr marL="393700" lvl="1" indent="0">
              <a:buNone/>
            </a:pPr>
            <a:endParaRPr lang="en-US" sz="1800" dirty="0"/>
          </a:p>
          <a:p>
            <a:r>
              <a:rPr lang="en-US" sz="2000" b="1" dirty="0"/>
              <a:t>Homework</a:t>
            </a:r>
            <a:r>
              <a:rPr lang="en-US" sz="2000" dirty="0"/>
              <a:t>: </a:t>
            </a:r>
          </a:p>
          <a:p>
            <a:pPr lvl="1"/>
            <a:r>
              <a:rPr lang="en-US" sz="1800" dirty="0"/>
              <a:t>Review and provide comments on the </a:t>
            </a:r>
            <a:r>
              <a:rPr lang="en-US" sz="1800" dirty="0">
                <a:hlinkClick r:id="rId2"/>
              </a:rPr>
              <a:t>Use Cases</a:t>
            </a:r>
            <a:r>
              <a:rPr lang="en-US" sz="1800" dirty="0"/>
              <a:t> </a:t>
            </a:r>
          </a:p>
          <a:p>
            <a:pPr lvl="1"/>
            <a:r>
              <a:rPr lang="en-US" sz="1800" dirty="0"/>
              <a:t>Submit any potential Research User Stories</a:t>
            </a:r>
          </a:p>
          <a:p>
            <a:pPr marL="0" indent="0">
              <a:buNone/>
            </a:pPr>
            <a:endParaRPr lang="en-US" sz="2000" dirty="0"/>
          </a:p>
          <a:p>
            <a:r>
              <a:rPr lang="en-US" sz="2000" b="1" dirty="0"/>
              <a:t>Or Email comments </a:t>
            </a:r>
            <a:r>
              <a:rPr lang="en-US" sz="2000" dirty="0"/>
              <a:t>to becky.angeles@carradora.com</a:t>
            </a:r>
          </a:p>
          <a:p>
            <a:endParaRPr lang="en-US" sz="2000" dirty="0"/>
          </a:p>
        </p:txBody>
      </p:sp>
    </p:spTree>
    <p:extLst>
      <p:ext uri="{BB962C8B-B14F-4D97-AF65-F5344CB8AC3E}">
        <p14:creationId xmlns:p14="http://schemas.microsoft.com/office/powerpoint/2010/main" val="1371825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6105-5F9D-480F-8290-F12D673E69A9}"/>
              </a:ext>
            </a:extLst>
          </p:cNvPr>
          <p:cNvSpPr>
            <a:spLocks noGrp="1"/>
          </p:cNvSpPr>
          <p:nvPr>
            <p:ph type="title"/>
          </p:nvPr>
        </p:nvSpPr>
        <p:spPr>
          <a:xfrm>
            <a:off x="163162" y="-1268"/>
            <a:ext cx="7886700" cy="994172"/>
          </a:xfrm>
        </p:spPr>
        <p:txBody>
          <a:bodyPr>
            <a:normAutofit/>
          </a:bodyPr>
          <a:lstStyle/>
          <a:p>
            <a:r>
              <a:rPr lang="en-US" sz="3000" dirty="0"/>
              <a:t>Contacts</a:t>
            </a:r>
          </a:p>
        </p:txBody>
      </p:sp>
      <p:sp>
        <p:nvSpPr>
          <p:cNvPr id="3" name="Content Placeholder 2">
            <a:extLst>
              <a:ext uri="{FF2B5EF4-FFF2-40B4-BE49-F238E27FC236}">
                <a16:creationId xmlns:a16="http://schemas.microsoft.com/office/drawing/2014/main" id="{F1FCCA8F-DB0B-4AB2-A890-E69E3EFC86E0}"/>
              </a:ext>
            </a:extLst>
          </p:cNvPr>
          <p:cNvSpPr>
            <a:spLocks noGrp="1"/>
          </p:cNvSpPr>
          <p:nvPr>
            <p:ph idx="1"/>
          </p:nvPr>
        </p:nvSpPr>
        <p:spPr>
          <a:xfrm>
            <a:off x="4362885" y="1219199"/>
            <a:ext cx="4617954" cy="4140561"/>
          </a:xfrm>
        </p:spPr>
        <p:txBody>
          <a:bodyPr>
            <a:noAutofit/>
          </a:bodyPr>
          <a:lstStyle/>
          <a:p>
            <a:pPr marL="0" indent="0">
              <a:buNone/>
            </a:pPr>
            <a:r>
              <a:rPr lang="en-US" sz="1800" b="1" dirty="0"/>
              <a:t>CDC Team</a:t>
            </a:r>
          </a:p>
          <a:p>
            <a:pPr lvl="1"/>
            <a:r>
              <a:rPr lang="en-US" sz="1800" dirty="0"/>
              <a:t>Maria Michaels: </a:t>
            </a:r>
            <a:r>
              <a:rPr lang="en-US" sz="1800" dirty="0">
                <a:hlinkClick r:id="rId2"/>
              </a:rPr>
              <a:t>ktx2@cdc.gov</a:t>
            </a:r>
            <a:r>
              <a:rPr lang="en-US" sz="1800" dirty="0"/>
              <a:t> </a:t>
            </a:r>
          </a:p>
          <a:p>
            <a:pPr lvl="1"/>
            <a:r>
              <a:rPr lang="en-US" sz="1800" dirty="0"/>
              <a:t>Wendy Blumenthal: </a:t>
            </a:r>
            <a:r>
              <a:rPr lang="en-US" sz="1800" dirty="0">
                <a:hlinkClick r:id="rId3"/>
              </a:rPr>
              <a:t>wfb6@cdc.gov</a:t>
            </a:r>
            <a:endParaRPr lang="en-US" sz="1800" dirty="0"/>
          </a:p>
          <a:p>
            <a:pPr lvl="1"/>
            <a:r>
              <a:rPr lang="en-US" sz="1800" dirty="0"/>
              <a:t>Arun Srinivasan: </a:t>
            </a:r>
            <a:r>
              <a:rPr lang="en-US" sz="1800" dirty="0">
                <a:hlinkClick r:id="rId4"/>
              </a:rPr>
              <a:t>fos2@cdc.gov</a:t>
            </a:r>
            <a:endParaRPr lang="en-US" sz="1800" dirty="0"/>
          </a:p>
          <a:p>
            <a:pPr lvl="1"/>
            <a:r>
              <a:rPr lang="en-US" sz="1800" dirty="0"/>
              <a:t>Syed Sameemuddin: </a:t>
            </a:r>
            <a:r>
              <a:rPr lang="en-US" sz="1800" dirty="0">
                <a:hlinkClick r:id="rId5"/>
              </a:rPr>
              <a:t>puv5@cdc.gov</a:t>
            </a:r>
            <a:endParaRPr lang="en-US" sz="1800" dirty="0"/>
          </a:p>
          <a:p>
            <a:pPr lvl="1"/>
            <a:r>
              <a:rPr lang="en-US" sz="1800" dirty="0"/>
              <a:t>Abigail Viall: </a:t>
            </a:r>
            <a:r>
              <a:rPr lang="en-US" sz="1800" dirty="0">
                <a:hlinkClick r:id="rId6"/>
              </a:rPr>
              <a:t>bzv3@cdc.gov</a:t>
            </a:r>
            <a:endParaRPr lang="en-US" sz="1800" dirty="0"/>
          </a:p>
          <a:p>
            <a:pPr lvl="1"/>
            <a:r>
              <a:rPr lang="en-US" sz="1800" dirty="0"/>
              <a:t>Aaron Harris: </a:t>
            </a:r>
            <a:r>
              <a:rPr lang="en-US" sz="1800" dirty="0">
                <a:hlinkClick r:id="rId7"/>
              </a:rPr>
              <a:t>ieo9@cdc.gov</a:t>
            </a:r>
            <a:endParaRPr lang="en-US" sz="1800" dirty="0"/>
          </a:p>
          <a:p>
            <a:pPr lvl="1"/>
            <a:r>
              <a:rPr lang="en-US" sz="1800" dirty="0" err="1"/>
              <a:t>Shaoman</a:t>
            </a:r>
            <a:r>
              <a:rPr lang="en-US" sz="1800" dirty="0"/>
              <a:t> Yin: </a:t>
            </a:r>
            <a:r>
              <a:rPr lang="en-US" sz="1800" dirty="0">
                <a:hlinkClick r:id="rId8"/>
              </a:rPr>
              <a:t>wso3@cdc.gov</a:t>
            </a:r>
            <a:endParaRPr lang="en-US" sz="1800" dirty="0"/>
          </a:p>
          <a:p>
            <a:pPr lvl="1"/>
            <a:r>
              <a:rPr lang="en-US" sz="1800" dirty="0"/>
              <a:t>Brian Gugerty: </a:t>
            </a:r>
            <a:r>
              <a:rPr lang="en-US" sz="1800" dirty="0">
                <a:hlinkClick r:id="rId9"/>
              </a:rPr>
              <a:t>vaz6@cdc.gov</a:t>
            </a:r>
            <a:endParaRPr lang="en-US" sz="1800" dirty="0"/>
          </a:p>
          <a:p>
            <a:pPr lvl="1"/>
            <a:r>
              <a:rPr lang="en-US" sz="1800" dirty="0"/>
              <a:t>Cynthia Bush: </a:t>
            </a:r>
            <a:r>
              <a:rPr lang="en-US" sz="1800" dirty="0">
                <a:hlinkClick r:id="rId10"/>
              </a:rPr>
              <a:t>pdz1@cdc.gov</a:t>
            </a:r>
            <a:endParaRPr lang="en-US" sz="1800" dirty="0"/>
          </a:p>
          <a:p>
            <a:pPr lvl="1"/>
            <a:r>
              <a:rPr lang="en-US" sz="1800" dirty="0"/>
              <a:t>Laura Conn: </a:t>
            </a:r>
            <a:r>
              <a:rPr lang="en-US" sz="1800" dirty="0">
                <a:hlinkClick r:id="rId11"/>
              </a:rPr>
              <a:t>lbk1@cdc.gov</a:t>
            </a:r>
            <a:endParaRPr lang="en-US" sz="1800" dirty="0"/>
          </a:p>
          <a:p>
            <a:pPr marL="0" indent="0">
              <a:buNone/>
            </a:pPr>
            <a:r>
              <a:rPr lang="en-US" sz="1800" b="1" dirty="0"/>
              <a:t>TEP Co-Chairs</a:t>
            </a:r>
          </a:p>
          <a:p>
            <a:pPr lvl="1"/>
            <a:r>
              <a:rPr lang="en-US" sz="1800" dirty="0"/>
              <a:t>John Loonsk: </a:t>
            </a:r>
            <a:r>
              <a:rPr lang="en-US" sz="1800" dirty="0">
                <a:hlinkClick r:id="rId12"/>
              </a:rPr>
              <a:t>john.loonsk@jhu.edu</a:t>
            </a:r>
            <a:endParaRPr lang="en-US" sz="1800" dirty="0"/>
          </a:p>
          <a:p>
            <a:pPr lvl="1"/>
            <a:r>
              <a:rPr lang="en-US" sz="1800" dirty="0"/>
              <a:t>Bill Lober: </a:t>
            </a:r>
            <a:r>
              <a:rPr lang="en-US" sz="1800" dirty="0">
                <a:hlinkClick r:id="rId13"/>
              </a:rPr>
              <a:t>lober@uw.edu</a:t>
            </a:r>
            <a:endParaRPr lang="en-US" sz="1800" dirty="0"/>
          </a:p>
          <a:p>
            <a:endParaRPr lang="en-US" sz="1800" dirty="0"/>
          </a:p>
        </p:txBody>
      </p:sp>
      <p:sp>
        <p:nvSpPr>
          <p:cNvPr id="4" name="Content Placeholder 2">
            <a:extLst>
              <a:ext uri="{FF2B5EF4-FFF2-40B4-BE49-F238E27FC236}">
                <a16:creationId xmlns:a16="http://schemas.microsoft.com/office/drawing/2014/main" id="{E169ECA0-F2C7-46E4-81E1-1D6FC2AFB528}"/>
              </a:ext>
            </a:extLst>
          </p:cNvPr>
          <p:cNvSpPr txBox="1">
            <a:spLocks/>
          </p:cNvSpPr>
          <p:nvPr/>
        </p:nvSpPr>
        <p:spPr>
          <a:xfrm>
            <a:off x="163162" y="1219200"/>
            <a:ext cx="4617955" cy="4140561"/>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Use Case Development</a:t>
            </a:r>
          </a:p>
          <a:p>
            <a:pPr>
              <a:buClr>
                <a:schemeClr val="accent1">
                  <a:lumMod val="75000"/>
                </a:schemeClr>
              </a:buClr>
            </a:pPr>
            <a:r>
              <a:rPr lang="en-US" sz="1800" dirty="0">
                <a:latin typeface="Arial" panose="020B0604020202020204" pitchFamily="34" charset="0"/>
                <a:cs typeface="Arial" panose="020B0604020202020204" pitchFamily="34" charset="0"/>
              </a:rPr>
              <a:t>Becky Angeles: </a:t>
            </a:r>
            <a:r>
              <a:rPr lang="en-US" sz="1800" dirty="0">
                <a:solidFill>
                  <a:schemeClr val="accent1">
                    <a:lumMod val="75000"/>
                  </a:schemeClr>
                </a:solidFill>
                <a:latin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becky.angeles@carradora.com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Jamie Parker</a:t>
            </a:r>
            <a:r>
              <a:rPr lang="en-US" sz="1800" dirty="0">
                <a:solidFill>
                  <a:schemeClr val="accent1">
                    <a:lumMod val="75000"/>
                  </a:schemeClr>
                </a:solidFill>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jamie.parker@carradora.com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Kishore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kishore.bashyam@drajer.com</a:t>
            </a:r>
            <a:endParaRPr lang="en-US" sz="1800" dirty="0">
              <a:solidFill>
                <a:schemeClr val="accent1">
                  <a:lumMod val="75000"/>
                </a:schemeClr>
              </a:solidFill>
              <a:latin typeface="Arial" panose="020B0604020202020204" pitchFamily="34" charset="0"/>
              <a:cs typeface="Arial" panose="020B0604020202020204" pitchFamily="34" charset="0"/>
            </a:endParaRPr>
          </a:p>
          <a:p>
            <a:pPr>
              <a:buClr>
                <a:schemeClr val="accent1">
                  <a:lumMod val="75000"/>
                </a:schemeClr>
              </a:buClr>
            </a:pPr>
            <a:r>
              <a:rPr lang="en-US" sz="1800" dirty="0">
                <a:latin typeface="Arial" panose="020B0604020202020204" pitchFamily="34" charset="0"/>
                <a:cs typeface="Arial" panose="020B0604020202020204" pitchFamily="34" charset="0"/>
              </a:rPr>
              <a:t>Mike Flanigan: </a:t>
            </a:r>
            <a:r>
              <a:rPr lang="en-US" sz="1800" dirty="0">
                <a:solidFill>
                  <a:schemeClr val="accent1">
                    <a:lumMod val="75000"/>
                  </a:schemeClr>
                </a:solidFill>
                <a:latin typeface="Arial" panose="020B0604020202020204" pitchFamily="34" charset="0"/>
                <a:cs typeface="Arial" panose="020B0604020202020204" pitchFamily="34" charset="0"/>
                <a:hlinkClick r:id="rId17">
                  <a:extLst>
                    <a:ext uri="{A12FA001-AC4F-418D-AE19-62706E023703}">
                      <ahyp:hlinkClr xmlns:ahyp="http://schemas.microsoft.com/office/drawing/2018/hyperlinkcolor" val="tx"/>
                    </a:ext>
                  </a:extLst>
                </a:hlinkClick>
              </a:rPr>
              <a:t>mike.flanigan@carradora.com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SME</a:t>
            </a:r>
          </a:p>
          <a:p>
            <a:pPr>
              <a:buClr>
                <a:schemeClr val="accent1">
                  <a:lumMod val="75000"/>
                </a:schemeClr>
              </a:buClr>
            </a:pPr>
            <a:r>
              <a:rPr lang="en-US" sz="1800" dirty="0">
                <a:latin typeface="Arial" panose="020B0604020202020204" pitchFamily="34" charset="0"/>
                <a:cs typeface="Arial" panose="020B0604020202020204" pitchFamily="34" charset="0"/>
              </a:rPr>
              <a:t>Brett </a:t>
            </a:r>
            <a:r>
              <a:rPr lang="en-US" sz="1800" dirty="0" err="1">
                <a:latin typeface="Arial" panose="020B0604020202020204" pitchFamily="34" charset="0"/>
                <a:cs typeface="Arial" panose="020B0604020202020204" pitchFamily="34" charset="0"/>
              </a:rPr>
              <a:t>Marquard</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brett@waveoneassociates.com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Lead</a:t>
            </a:r>
          </a:p>
          <a:p>
            <a:pPr>
              <a:buClr>
                <a:schemeClr val="accent1">
                  <a:lumMod val="75000"/>
                </a:schemeClr>
              </a:buClr>
            </a:pPr>
            <a:r>
              <a:rPr lang="en-US" sz="1800" dirty="0">
                <a:latin typeface="Arial" panose="020B0604020202020204" pitchFamily="34" charset="0"/>
                <a:cs typeface="Arial" panose="020B0604020202020204" pitchFamily="34" charset="0"/>
              </a:rPr>
              <a:t>Nagesh “Dragon”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9">
                  <a:extLst>
                    <a:ext uri="{A12FA001-AC4F-418D-AE19-62706E023703}">
                      <ahyp:hlinkClr xmlns:ahyp="http://schemas.microsoft.com/office/drawing/2018/hyperlinkcolor" val="tx"/>
                    </a:ext>
                  </a:extLst>
                </a:hlinkClick>
              </a:rPr>
              <a:t>nagesh.bashyam@drajer.com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endParaRPr lang="en-US" sz="1800" dirty="0"/>
          </a:p>
        </p:txBody>
      </p:sp>
    </p:spTree>
    <p:extLst>
      <p:ext uri="{BB962C8B-B14F-4D97-AF65-F5344CB8AC3E}">
        <p14:creationId xmlns:p14="http://schemas.microsoft.com/office/powerpoint/2010/main" val="3756491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Resources/Useful Links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7391400" cy="4389437"/>
          </a:xfrm>
        </p:spPr>
        <p:txBody>
          <a:bodyPr/>
          <a:lstStyle/>
          <a:p>
            <a:r>
              <a:rPr lang="en-US" sz="1800" dirty="0"/>
              <a:t>Use Cases:</a:t>
            </a:r>
          </a:p>
          <a:p>
            <a:pPr lvl="1"/>
            <a:r>
              <a:rPr lang="en-US" sz="1600" dirty="0"/>
              <a:t>Use Case Work Group: </a:t>
            </a:r>
            <a:r>
              <a:rPr lang="en-US" sz="1600" dirty="0">
                <a:hlinkClick r:id="rId2"/>
              </a:rPr>
              <a:t>https://carradora.atlassian.net/wiki/spaces/MedMorph/pages/381780019/Use+Case+Work+Groups</a:t>
            </a:r>
            <a:endParaRPr lang="en-US" sz="1600" dirty="0"/>
          </a:p>
          <a:p>
            <a:pPr lvl="1"/>
            <a:r>
              <a:rPr lang="en-US" sz="1600" dirty="0"/>
              <a:t>Hep C: </a:t>
            </a:r>
            <a:r>
              <a:rPr lang="en-US" sz="1600" dirty="0">
                <a:hlinkClick r:id="rId3"/>
              </a:rPr>
              <a:t>https://carradora.atlassian.net/wiki/spaces/MedMorph/pages/694452251/Hepatitis+C+Use+Case+-+DRAFT</a:t>
            </a:r>
            <a:endParaRPr lang="en-US" sz="1600" dirty="0"/>
          </a:p>
          <a:p>
            <a:pPr lvl="1"/>
            <a:r>
              <a:rPr lang="en-US" sz="1600" dirty="0"/>
              <a:t>Health Care Surveys: </a:t>
            </a:r>
            <a:r>
              <a:rPr lang="en-US" sz="1600" dirty="0">
                <a:hlinkClick r:id="rId4"/>
              </a:rPr>
              <a:t>https://carradora.atlassian.net/wiki/spaces/MedMorph/pages/692060180/Health+Care+Survey+Use+Case+-+DRAFT</a:t>
            </a:r>
            <a:endParaRPr lang="en-US" sz="1600" dirty="0"/>
          </a:p>
          <a:p>
            <a:pPr lvl="1"/>
            <a:r>
              <a:rPr lang="en-US" sz="1600" dirty="0"/>
              <a:t>Cancer: </a:t>
            </a:r>
            <a:r>
              <a:rPr lang="en-US" sz="1600" dirty="0">
                <a:hlinkClick r:id="rId5"/>
              </a:rPr>
              <a:t>https://carradora.atlassian.net/wiki/spaces/MedMorph/pages/699990019/Cancer+Use+Case+-+DRAFT</a:t>
            </a:r>
            <a:endParaRPr lang="en-US" sz="1600" dirty="0"/>
          </a:p>
          <a:p>
            <a:r>
              <a:rPr lang="en-US" sz="1800" dirty="0"/>
              <a:t>Reference Architecture: </a:t>
            </a:r>
            <a:r>
              <a:rPr lang="en-US" sz="1600" dirty="0">
                <a:hlinkClick r:id="rId6"/>
              </a:rPr>
              <a:t>https://carradora.atlassian.net/wiki/spaces/MedMorph/pages/545914881/Reference+Architecture+Document</a:t>
            </a:r>
            <a:endParaRPr lang="en-US" sz="1600" dirty="0"/>
          </a:p>
        </p:txBody>
      </p:sp>
    </p:spTree>
    <p:extLst>
      <p:ext uri="{BB962C8B-B14F-4D97-AF65-F5344CB8AC3E}">
        <p14:creationId xmlns:p14="http://schemas.microsoft.com/office/powerpoint/2010/main" val="1544421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900" dirty="0"/>
              <a:t>Meeting Agenda</a:t>
            </a:r>
          </a:p>
        </p:txBody>
      </p:sp>
      <p:sp>
        <p:nvSpPr>
          <p:cNvPr id="3" name="Content Placeholder 2"/>
          <p:cNvSpPr>
            <a:spLocks noGrp="1"/>
          </p:cNvSpPr>
          <p:nvPr>
            <p:ph idx="1"/>
          </p:nvPr>
        </p:nvSpPr>
        <p:spPr/>
        <p:txBody>
          <a:bodyPr/>
          <a:lstStyle/>
          <a:p>
            <a:pPr lvl="1"/>
            <a:endParaRPr lang="en-US" dirty="0"/>
          </a:p>
          <a:p>
            <a:endParaRPr lang="en-US" dirty="0"/>
          </a:p>
        </p:txBody>
      </p:sp>
      <p:graphicFrame>
        <p:nvGraphicFramePr>
          <p:cNvPr id="5" name="Table 8">
            <a:extLst>
              <a:ext uri="{FF2B5EF4-FFF2-40B4-BE49-F238E27FC236}">
                <a16:creationId xmlns:a16="http://schemas.microsoft.com/office/drawing/2014/main" id="{F06A9A0E-531B-461B-B874-BA9CFFF3953F}"/>
              </a:ext>
            </a:extLst>
          </p:cNvPr>
          <p:cNvGraphicFramePr>
            <a:graphicFrameLocks noGrp="1"/>
          </p:cNvGraphicFramePr>
          <p:nvPr>
            <p:extLst>
              <p:ext uri="{D42A27DB-BD31-4B8C-83A1-F6EECF244321}">
                <p14:modId xmlns:p14="http://schemas.microsoft.com/office/powerpoint/2010/main" val="1941554335"/>
              </p:ext>
            </p:extLst>
          </p:nvPr>
        </p:nvGraphicFramePr>
        <p:xfrm>
          <a:off x="1219200" y="1600200"/>
          <a:ext cx="6446520" cy="286512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1677364445"/>
                    </a:ext>
                  </a:extLst>
                </a:gridCol>
                <a:gridCol w="2026920">
                  <a:extLst>
                    <a:ext uri="{9D8B030D-6E8A-4147-A177-3AD203B41FA5}">
                      <a16:colId xmlns:a16="http://schemas.microsoft.com/office/drawing/2014/main" val="4058886406"/>
                    </a:ext>
                  </a:extLst>
                </a:gridCol>
              </a:tblGrid>
              <a:tr h="370840">
                <a:tc>
                  <a:txBody>
                    <a:bodyPr/>
                    <a:lstStyle/>
                    <a:p>
                      <a:pPr algn="ctr"/>
                      <a:r>
                        <a:rPr lang="en-US" dirty="0"/>
                        <a:t>Topic</a:t>
                      </a:r>
                    </a:p>
                  </a:txBody>
                  <a:tcPr/>
                </a:tc>
                <a:tc>
                  <a:txBody>
                    <a:bodyPr/>
                    <a:lstStyle/>
                    <a:p>
                      <a:pPr algn="ctr"/>
                      <a:r>
                        <a:rPr lang="en-US" dirty="0"/>
                        <a:t>Time</a:t>
                      </a:r>
                    </a:p>
                  </a:txBody>
                  <a:tcPr/>
                </a:tc>
                <a:extLst>
                  <a:ext uri="{0D108BD9-81ED-4DB2-BD59-A6C34878D82A}">
                    <a16:rowId xmlns:a16="http://schemas.microsoft.com/office/drawing/2014/main" val="11427297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latin typeface="Arial" panose="020B0604020202020204" pitchFamily="34" charset="0"/>
                          <a:cs typeface="Arial" panose="020B0604020202020204" pitchFamily="34" charset="0"/>
                        </a:rPr>
                        <a:t>Logistics</a:t>
                      </a:r>
                    </a:p>
                  </a:txBody>
                  <a:tcPr/>
                </a:tc>
                <a:tc>
                  <a:txBody>
                    <a:bodyPr/>
                    <a:lstStyle/>
                    <a:p>
                      <a:pPr algn="l"/>
                      <a:r>
                        <a:rPr lang="en-US" dirty="0">
                          <a:latin typeface="Arial" panose="020B0604020202020204" pitchFamily="34" charset="0"/>
                          <a:cs typeface="Arial" panose="020B0604020202020204" pitchFamily="34" charset="0"/>
                        </a:rPr>
                        <a:t>5 min</a:t>
                      </a:r>
                    </a:p>
                  </a:txBody>
                  <a:tcPr/>
                </a:tc>
                <a:extLst>
                  <a:ext uri="{0D108BD9-81ED-4DB2-BD59-A6C34878D82A}">
                    <a16:rowId xmlns:a16="http://schemas.microsoft.com/office/drawing/2014/main" val="11106965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latin typeface="Arial" panose="020B0604020202020204" pitchFamily="34" charset="0"/>
                          <a:cs typeface="Arial" panose="020B0604020202020204" pitchFamily="34" charset="0"/>
                        </a:rPr>
                        <a:t>Recap from Last Week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latin typeface="Arial" panose="020B0604020202020204" pitchFamily="34" charset="0"/>
                          <a:cs typeface="Arial" panose="020B0604020202020204" pitchFamily="34" charset="0"/>
                        </a:rPr>
                        <a:t>Cancer Data Elements</a:t>
                      </a:r>
                    </a:p>
                  </a:txBody>
                  <a:tcPr/>
                </a:tc>
                <a:tc>
                  <a:txBody>
                    <a:bodyPr/>
                    <a:lstStyle/>
                    <a:p>
                      <a:pPr algn="l"/>
                      <a:r>
                        <a:rPr lang="en-US" dirty="0">
                          <a:latin typeface="Arial" panose="020B0604020202020204" pitchFamily="34" charset="0"/>
                          <a:cs typeface="Arial" panose="020B0604020202020204" pitchFamily="34" charset="0"/>
                        </a:rPr>
                        <a:t>10 mins</a:t>
                      </a:r>
                    </a:p>
                  </a:txBody>
                  <a:tcPr/>
                </a:tc>
                <a:extLst>
                  <a:ext uri="{0D108BD9-81ED-4DB2-BD59-A6C34878D82A}">
                    <a16:rowId xmlns:a16="http://schemas.microsoft.com/office/drawing/2014/main" val="19101800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a:solidFill>
                            <a:srgbClr val="000000"/>
                          </a:solidFill>
                          <a:latin typeface="Arial" panose="020B0604020202020204" pitchFamily="34" charset="0"/>
                          <a:ea typeface="+mn-ea"/>
                          <a:cs typeface="Arial" panose="020B0604020202020204" pitchFamily="34" charset="0"/>
                        </a:rPr>
                        <a:t>USCDI – Al Taylor</a:t>
                      </a:r>
                    </a:p>
                  </a:txBody>
                  <a:tcPr/>
                </a:tc>
                <a:tc>
                  <a:txBody>
                    <a:bodyPr/>
                    <a:lstStyle/>
                    <a:p>
                      <a:pPr algn="l"/>
                      <a:r>
                        <a:rPr lang="en-US" dirty="0">
                          <a:latin typeface="Arial" panose="020B0604020202020204" pitchFamily="34" charset="0"/>
                          <a:cs typeface="Arial" panose="020B0604020202020204" pitchFamily="34" charset="0"/>
                        </a:rPr>
                        <a:t>15 mins</a:t>
                      </a:r>
                    </a:p>
                  </a:txBody>
                  <a:tcPr/>
                </a:tc>
                <a:extLst>
                  <a:ext uri="{0D108BD9-81ED-4DB2-BD59-A6C34878D82A}">
                    <a16:rowId xmlns:a16="http://schemas.microsoft.com/office/drawing/2014/main" val="245515453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a:solidFill>
                            <a:srgbClr val="000000"/>
                          </a:solidFill>
                          <a:latin typeface="Arial" panose="020B0604020202020204" pitchFamily="34" charset="0"/>
                          <a:ea typeface="+mn-ea"/>
                          <a:cs typeface="Arial" panose="020B0604020202020204" pitchFamily="34" charset="0"/>
                        </a:rPr>
                        <a:t>US Core – Brett </a:t>
                      </a:r>
                      <a:r>
                        <a:rPr kumimoji="0" lang="en-US" sz="1800" kern="1200" dirty="0" err="1">
                          <a:solidFill>
                            <a:srgbClr val="000000"/>
                          </a:solidFill>
                          <a:latin typeface="Arial" panose="020B0604020202020204" pitchFamily="34" charset="0"/>
                          <a:ea typeface="+mn-ea"/>
                          <a:cs typeface="Arial" panose="020B0604020202020204" pitchFamily="34" charset="0"/>
                        </a:rPr>
                        <a:t>Marquard</a:t>
                      </a:r>
                      <a:endParaRPr kumimoji="0" lang="en-US" sz="1800" kern="1200" dirty="0">
                        <a:solidFill>
                          <a:srgbClr val="000000"/>
                        </a:solidFill>
                        <a:latin typeface="Arial" panose="020B0604020202020204" pitchFamily="34" charset="0"/>
                        <a:ea typeface="+mn-ea"/>
                        <a:cs typeface="Arial" panose="020B0604020202020204" pitchFamily="34" charset="0"/>
                      </a:endParaRPr>
                    </a:p>
                  </a:txBody>
                  <a:tcPr/>
                </a:tc>
                <a:tc>
                  <a:txBody>
                    <a:bodyPr/>
                    <a:lstStyle/>
                    <a:p>
                      <a:pPr algn="l"/>
                      <a:r>
                        <a:rPr lang="en-US" dirty="0">
                          <a:latin typeface="Arial" panose="020B0604020202020204" pitchFamily="34" charset="0"/>
                          <a:cs typeface="Arial" panose="020B0604020202020204" pitchFamily="34" charset="0"/>
                        </a:rPr>
                        <a:t>15 mins</a:t>
                      </a:r>
                    </a:p>
                  </a:txBody>
                  <a:tcPr/>
                </a:tc>
                <a:extLst>
                  <a:ext uri="{0D108BD9-81ED-4DB2-BD59-A6C34878D82A}">
                    <a16:rowId xmlns:a16="http://schemas.microsoft.com/office/drawing/2014/main" val="25263973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kern="1200" dirty="0">
                          <a:solidFill>
                            <a:srgbClr val="000000"/>
                          </a:solidFill>
                          <a:latin typeface="Arial" panose="020B0604020202020204" pitchFamily="34" charset="0"/>
                          <a:ea typeface="+mn-ea"/>
                          <a:cs typeface="Arial" panose="020B0604020202020204" pitchFamily="34" charset="0"/>
                        </a:rPr>
                        <a:t>Questions</a:t>
                      </a:r>
                    </a:p>
                  </a:txBody>
                  <a:tcPr/>
                </a:tc>
                <a:tc>
                  <a:txBody>
                    <a:bodyPr/>
                    <a:lstStyle/>
                    <a:p>
                      <a:pPr algn="l"/>
                      <a:r>
                        <a:rPr lang="en-US" dirty="0">
                          <a:latin typeface="Arial" panose="020B0604020202020204" pitchFamily="34" charset="0"/>
                          <a:cs typeface="Arial" panose="020B0604020202020204" pitchFamily="34" charset="0"/>
                        </a:rPr>
                        <a:t>10 mins</a:t>
                      </a:r>
                    </a:p>
                  </a:txBody>
                  <a:tcPr/>
                </a:tc>
                <a:extLst>
                  <a:ext uri="{0D108BD9-81ED-4DB2-BD59-A6C34878D82A}">
                    <a16:rowId xmlns:a16="http://schemas.microsoft.com/office/drawing/2014/main" val="1644499134"/>
                  </a:ext>
                </a:extLst>
              </a:tr>
              <a:tr h="370840">
                <a:tc>
                  <a:txBody>
                    <a:bodyPr/>
                    <a:lstStyle/>
                    <a:p>
                      <a:pPr marL="0" indent="0" algn="l">
                        <a:buFont typeface="Arial" panose="020B0604020202020204" pitchFamily="34" charset="0"/>
                        <a:buNone/>
                      </a:pPr>
                      <a:r>
                        <a:rPr lang="en-US" dirty="0">
                          <a:latin typeface="Arial" panose="020B0604020202020204" pitchFamily="34" charset="0"/>
                          <a:cs typeface="Arial" panose="020B0604020202020204" pitchFamily="34" charset="0"/>
                        </a:rPr>
                        <a:t>Next Steps</a:t>
                      </a:r>
                    </a:p>
                  </a:txBody>
                  <a:tcPr/>
                </a:tc>
                <a:tc>
                  <a:txBody>
                    <a:bodyPr/>
                    <a:lstStyle/>
                    <a:p>
                      <a:pPr algn="l"/>
                      <a:r>
                        <a:rPr lang="en-US" dirty="0">
                          <a:latin typeface="Arial" panose="020B0604020202020204" pitchFamily="34" charset="0"/>
                          <a:cs typeface="Arial" panose="020B0604020202020204" pitchFamily="34" charset="0"/>
                        </a:rPr>
                        <a:t>5 mins</a:t>
                      </a:r>
                    </a:p>
                  </a:txBody>
                  <a:tcPr/>
                </a:tc>
                <a:extLst>
                  <a:ext uri="{0D108BD9-81ED-4DB2-BD59-A6C34878D82A}">
                    <a16:rowId xmlns:a16="http://schemas.microsoft.com/office/drawing/2014/main" val="1737658766"/>
                  </a:ext>
                </a:extLst>
              </a:tr>
            </a:tbl>
          </a:graphicData>
        </a:graphic>
      </p:graphicFrame>
    </p:spTree>
    <p:extLst>
      <p:ext uri="{BB962C8B-B14F-4D97-AF65-F5344CB8AC3E}">
        <p14:creationId xmlns:p14="http://schemas.microsoft.com/office/powerpoint/2010/main" val="3215381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89D7-915F-4615-AE50-6104241FAFFB}"/>
              </a:ext>
            </a:extLst>
          </p:cNvPr>
          <p:cNvSpPr>
            <a:spLocks noGrp="1"/>
          </p:cNvSpPr>
          <p:nvPr>
            <p:ph type="title"/>
          </p:nvPr>
        </p:nvSpPr>
        <p:spPr/>
        <p:txBody>
          <a:bodyPr>
            <a:normAutofit fontScale="90000"/>
          </a:bodyPr>
          <a:lstStyle/>
          <a:p>
            <a:r>
              <a:rPr lang="en-US" dirty="0"/>
              <a:t>Use Case Workgroup Logistics</a:t>
            </a:r>
          </a:p>
        </p:txBody>
      </p:sp>
      <p:sp>
        <p:nvSpPr>
          <p:cNvPr id="3" name="Content Placeholder 2">
            <a:extLst>
              <a:ext uri="{FF2B5EF4-FFF2-40B4-BE49-F238E27FC236}">
                <a16:creationId xmlns:a16="http://schemas.microsoft.com/office/drawing/2014/main" id="{A962C1EE-6DF9-4575-B459-4DD79891A774}"/>
              </a:ext>
            </a:extLst>
          </p:cNvPr>
          <p:cNvSpPr>
            <a:spLocks noGrp="1"/>
          </p:cNvSpPr>
          <p:nvPr>
            <p:ph idx="1"/>
          </p:nvPr>
        </p:nvSpPr>
        <p:spPr/>
        <p:txBody>
          <a:bodyPr/>
          <a:lstStyle/>
          <a:p>
            <a:r>
              <a:rPr lang="en-US" dirty="0"/>
              <a:t>Use Cases can be found on our MedMorph Confluence site: </a:t>
            </a:r>
            <a:r>
              <a:rPr lang="en-US" dirty="0">
                <a:hlinkClick r:id="rId2"/>
              </a:rPr>
              <a:t>https://carradora.atlassian.net/wiki/spaces/MedMorph/pages/381780019/Use+Case+Work+Groups</a:t>
            </a:r>
            <a:endParaRPr lang="en-US" dirty="0"/>
          </a:p>
          <a:p>
            <a:r>
              <a:rPr lang="en-US" dirty="0"/>
              <a:t>Please provide feedback and comments directly on the Confluence page(s)</a:t>
            </a:r>
          </a:p>
          <a:p>
            <a:r>
              <a:rPr lang="en-US" dirty="0"/>
              <a:t>We will provide an agenda prior to each call so you can plan accordingly</a:t>
            </a:r>
          </a:p>
          <a:p>
            <a:pPr lvl="1"/>
            <a:r>
              <a:rPr lang="en-US" dirty="0"/>
              <a:t>We may focus on a particular use case or a common section for all use cases</a:t>
            </a:r>
          </a:p>
        </p:txBody>
      </p:sp>
    </p:spTree>
    <p:extLst>
      <p:ext uri="{BB962C8B-B14F-4D97-AF65-F5344CB8AC3E}">
        <p14:creationId xmlns:p14="http://schemas.microsoft.com/office/powerpoint/2010/main" val="3646881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AF173-C46F-477F-B852-437E1497FF70}"/>
              </a:ext>
            </a:extLst>
          </p:cNvPr>
          <p:cNvSpPr>
            <a:spLocks noGrp="1"/>
          </p:cNvSpPr>
          <p:nvPr>
            <p:ph type="title"/>
          </p:nvPr>
        </p:nvSpPr>
        <p:spPr/>
        <p:txBody>
          <a:bodyPr>
            <a:normAutofit fontScale="90000"/>
          </a:bodyPr>
          <a:lstStyle/>
          <a:p>
            <a:r>
              <a:rPr lang="en-US" dirty="0"/>
              <a:t>Tentative Meeting Schedule / Topics</a:t>
            </a:r>
          </a:p>
        </p:txBody>
      </p:sp>
      <p:graphicFrame>
        <p:nvGraphicFramePr>
          <p:cNvPr id="4" name="Table 4">
            <a:extLst>
              <a:ext uri="{FF2B5EF4-FFF2-40B4-BE49-F238E27FC236}">
                <a16:creationId xmlns:a16="http://schemas.microsoft.com/office/drawing/2014/main" id="{0905E17E-E497-4C15-9C7D-3F2717B54022}"/>
              </a:ext>
            </a:extLst>
          </p:cNvPr>
          <p:cNvGraphicFramePr>
            <a:graphicFrameLocks noGrp="1"/>
          </p:cNvGraphicFramePr>
          <p:nvPr>
            <p:ph idx="1"/>
            <p:extLst>
              <p:ext uri="{D42A27DB-BD31-4B8C-83A1-F6EECF244321}">
                <p14:modId xmlns:p14="http://schemas.microsoft.com/office/powerpoint/2010/main" val="3991073026"/>
              </p:ext>
            </p:extLst>
          </p:nvPr>
        </p:nvGraphicFramePr>
        <p:xfrm>
          <a:off x="1905000" y="1371600"/>
          <a:ext cx="5638800" cy="4963160"/>
        </p:xfrm>
        <a:graphic>
          <a:graphicData uri="http://schemas.openxmlformats.org/drawingml/2006/table">
            <a:tbl>
              <a:tblPr firstRow="1" bandRow="1">
                <a:tableStyleId>{5C22544A-7EE6-4342-B048-85BDC9FD1C3A}</a:tableStyleId>
              </a:tblPr>
              <a:tblGrid>
                <a:gridCol w="1041311">
                  <a:extLst>
                    <a:ext uri="{9D8B030D-6E8A-4147-A177-3AD203B41FA5}">
                      <a16:colId xmlns:a16="http://schemas.microsoft.com/office/drawing/2014/main" val="3212902172"/>
                    </a:ext>
                  </a:extLst>
                </a:gridCol>
                <a:gridCol w="4597489">
                  <a:extLst>
                    <a:ext uri="{9D8B030D-6E8A-4147-A177-3AD203B41FA5}">
                      <a16:colId xmlns:a16="http://schemas.microsoft.com/office/drawing/2014/main" val="3342223156"/>
                    </a:ext>
                  </a:extLst>
                </a:gridCol>
              </a:tblGrid>
              <a:tr h="142240">
                <a:tc>
                  <a:txBody>
                    <a:bodyPr/>
                    <a:lstStyle/>
                    <a:p>
                      <a:r>
                        <a:rPr lang="en-US" dirty="0"/>
                        <a:t>Date</a:t>
                      </a:r>
                    </a:p>
                  </a:txBody>
                  <a:tcPr/>
                </a:tc>
                <a:tc>
                  <a:txBody>
                    <a:bodyPr/>
                    <a:lstStyle/>
                    <a:p>
                      <a:r>
                        <a:rPr lang="en-US" dirty="0"/>
                        <a:t>Topic(s)</a:t>
                      </a:r>
                    </a:p>
                  </a:txBody>
                  <a:tcPr/>
                </a:tc>
                <a:extLst>
                  <a:ext uri="{0D108BD9-81ED-4DB2-BD59-A6C34878D82A}">
                    <a16:rowId xmlns:a16="http://schemas.microsoft.com/office/drawing/2014/main" val="3770040469"/>
                  </a:ext>
                </a:extLst>
              </a:tr>
              <a:tr h="370840">
                <a:tc>
                  <a:txBody>
                    <a:bodyPr/>
                    <a:lstStyle/>
                    <a:p>
                      <a:r>
                        <a:rPr lang="en-US" strike="sngStrike" dirty="0"/>
                        <a:t>7/2/20</a:t>
                      </a:r>
                    </a:p>
                  </a:txBody>
                  <a:tcPr/>
                </a:tc>
                <a:tc>
                  <a:txBody>
                    <a:bodyPr/>
                    <a:lstStyle/>
                    <a:p>
                      <a:r>
                        <a:rPr lang="en-US" strike="sngStrike" dirty="0"/>
                        <a:t>Cancer – User Story and Diagrams</a:t>
                      </a:r>
                    </a:p>
                  </a:txBody>
                  <a:tcPr/>
                </a:tc>
                <a:extLst>
                  <a:ext uri="{0D108BD9-81ED-4DB2-BD59-A6C34878D82A}">
                    <a16:rowId xmlns:a16="http://schemas.microsoft.com/office/drawing/2014/main" val="3493527340"/>
                  </a:ext>
                </a:extLst>
              </a:tr>
              <a:tr h="370840">
                <a:tc>
                  <a:txBody>
                    <a:bodyPr/>
                    <a:lstStyle/>
                    <a:p>
                      <a:r>
                        <a:rPr lang="en-US" strike="sngStrike" dirty="0"/>
                        <a:t>7/9/20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Policy and Non-Technical Considerations</a:t>
                      </a:r>
                    </a:p>
                  </a:txBody>
                  <a:tcPr/>
                </a:tc>
                <a:extLst>
                  <a:ext uri="{0D108BD9-81ED-4DB2-BD59-A6C34878D82A}">
                    <a16:rowId xmlns:a16="http://schemas.microsoft.com/office/drawing/2014/main" val="3194899383"/>
                  </a:ext>
                </a:extLst>
              </a:tr>
              <a:tr h="370840">
                <a:tc>
                  <a:txBody>
                    <a:bodyPr/>
                    <a:lstStyle/>
                    <a:p>
                      <a:r>
                        <a:rPr lang="en-US" strike="sngStrike" dirty="0"/>
                        <a:t>7/16/20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Non-Technical Considerations</a:t>
                      </a:r>
                    </a:p>
                  </a:txBody>
                  <a:tcPr/>
                </a:tc>
                <a:extLst>
                  <a:ext uri="{0D108BD9-81ED-4DB2-BD59-A6C34878D82A}">
                    <a16:rowId xmlns:a16="http://schemas.microsoft.com/office/drawing/2014/main" val="1958453623"/>
                  </a:ext>
                </a:extLst>
              </a:tr>
              <a:tr h="370840">
                <a:tc>
                  <a:txBody>
                    <a:bodyPr/>
                    <a:lstStyle/>
                    <a:p>
                      <a:r>
                        <a:rPr lang="en-US" strike="sngStrike" dirty="0"/>
                        <a:t>7/23/20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Health Care Survey – Data Elements</a:t>
                      </a:r>
                    </a:p>
                  </a:txBody>
                  <a:tcPr/>
                </a:tc>
                <a:extLst>
                  <a:ext uri="{0D108BD9-81ED-4DB2-BD59-A6C34878D82A}">
                    <a16:rowId xmlns:a16="http://schemas.microsoft.com/office/drawing/2014/main" val="1429869078"/>
                  </a:ext>
                </a:extLst>
              </a:tr>
              <a:tr h="370840">
                <a:tc>
                  <a:txBody>
                    <a:bodyPr/>
                    <a:lstStyle/>
                    <a:p>
                      <a:r>
                        <a:rPr lang="en-US" strike="sngStrike" dirty="0"/>
                        <a:t>7/30/20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Cancer – Data Elements</a:t>
                      </a:r>
                    </a:p>
                  </a:txBody>
                  <a:tcPr/>
                </a:tc>
                <a:extLst>
                  <a:ext uri="{0D108BD9-81ED-4DB2-BD59-A6C34878D82A}">
                    <a16:rowId xmlns:a16="http://schemas.microsoft.com/office/drawing/2014/main" val="793657367"/>
                  </a:ext>
                </a:extLst>
              </a:tr>
              <a:tr h="370840">
                <a:tc>
                  <a:txBody>
                    <a:bodyPr/>
                    <a:lstStyle/>
                    <a:p>
                      <a:r>
                        <a:rPr lang="en-US" dirty="0"/>
                        <a:t>8/6/20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USCDI Presentation (Al Taylor)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 Core Presentation (Brett </a:t>
                      </a:r>
                      <a:r>
                        <a:rPr lang="en-US" dirty="0" err="1"/>
                        <a:t>Marquard</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Hep C – Data Elements (offline)</a:t>
                      </a:r>
                    </a:p>
                  </a:txBody>
                  <a:tcPr/>
                </a:tc>
                <a:extLst>
                  <a:ext uri="{0D108BD9-81ED-4DB2-BD59-A6C34878D82A}">
                    <a16:rowId xmlns:a16="http://schemas.microsoft.com/office/drawing/2014/main" val="1567854284"/>
                  </a:ext>
                </a:extLst>
              </a:tr>
              <a:tr h="370840">
                <a:tc>
                  <a:txBody>
                    <a:bodyPr/>
                    <a:lstStyle/>
                    <a:p>
                      <a:r>
                        <a:rPr lang="en-US" dirty="0"/>
                        <a:t>8/13/20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Research Use Case(s)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Vital Records (Mortality and Birth) Use Cases (Cindy Bush)</a:t>
                      </a:r>
                    </a:p>
                  </a:txBody>
                  <a:tcPr/>
                </a:tc>
                <a:extLst>
                  <a:ext uri="{0D108BD9-81ED-4DB2-BD59-A6C34878D82A}">
                    <a16:rowId xmlns:a16="http://schemas.microsoft.com/office/drawing/2014/main" val="299510716"/>
                  </a:ext>
                </a:extLst>
              </a:tr>
              <a:tr h="370840">
                <a:tc>
                  <a:txBody>
                    <a:bodyPr/>
                    <a:lstStyle/>
                    <a:p>
                      <a:r>
                        <a:rPr lang="en-US" dirty="0"/>
                        <a:t>8/20/20</a:t>
                      </a:r>
                    </a:p>
                  </a:txBody>
                  <a:tcPr/>
                </a:tc>
                <a:tc>
                  <a:txBody>
                    <a:bodyPr/>
                    <a:lstStyle/>
                    <a:p>
                      <a:r>
                        <a:rPr lang="en-US" dirty="0"/>
                        <a:t>Health Care Survey Data Elements Update</a:t>
                      </a:r>
                    </a:p>
                    <a:p>
                      <a:r>
                        <a:rPr lang="en-US" dirty="0"/>
                        <a:t>Cross UC Similarities (actors, flows, etc.)</a:t>
                      </a:r>
                    </a:p>
                    <a:p>
                      <a:r>
                        <a:rPr lang="en-US" dirty="0"/>
                        <a:t>Gap Identification</a:t>
                      </a:r>
                    </a:p>
                  </a:txBody>
                  <a:tcPr/>
                </a:tc>
                <a:extLst>
                  <a:ext uri="{0D108BD9-81ED-4DB2-BD59-A6C34878D82A}">
                    <a16:rowId xmlns:a16="http://schemas.microsoft.com/office/drawing/2014/main" val="1390075564"/>
                  </a:ext>
                </a:extLst>
              </a:tr>
            </a:tbl>
          </a:graphicData>
        </a:graphic>
      </p:graphicFrame>
    </p:spTree>
    <p:extLst>
      <p:ext uri="{BB962C8B-B14F-4D97-AF65-F5344CB8AC3E}">
        <p14:creationId xmlns:p14="http://schemas.microsoft.com/office/powerpoint/2010/main" val="3271326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Recap from Last Week 7/30/20</a:t>
            </a:r>
          </a:p>
          <a:p>
            <a:r>
              <a:rPr lang="en-US" dirty="0">
                <a:solidFill>
                  <a:schemeClr val="accent1"/>
                </a:solidFill>
              </a:rPr>
              <a:t>Cancer Data Elements</a:t>
            </a:r>
          </a:p>
        </p:txBody>
      </p:sp>
    </p:spTree>
    <p:extLst>
      <p:ext uri="{BB962C8B-B14F-4D97-AF65-F5344CB8AC3E}">
        <p14:creationId xmlns:p14="http://schemas.microsoft.com/office/powerpoint/2010/main" val="3297299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89D7-915F-4615-AE50-6104241FAFFB}"/>
              </a:ext>
            </a:extLst>
          </p:cNvPr>
          <p:cNvSpPr>
            <a:spLocks noGrp="1"/>
          </p:cNvSpPr>
          <p:nvPr>
            <p:ph type="title"/>
          </p:nvPr>
        </p:nvSpPr>
        <p:spPr/>
        <p:txBody>
          <a:bodyPr>
            <a:normAutofit fontScale="90000"/>
          </a:bodyPr>
          <a:lstStyle/>
          <a:p>
            <a:r>
              <a:rPr lang="en-US" dirty="0"/>
              <a:t>Recap from Last Week 7/30/20</a:t>
            </a:r>
          </a:p>
        </p:txBody>
      </p:sp>
      <p:sp>
        <p:nvSpPr>
          <p:cNvPr id="3" name="Content Placeholder 2">
            <a:extLst>
              <a:ext uri="{FF2B5EF4-FFF2-40B4-BE49-F238E27FC236}">
                <a16:creationId xmlns:a16="http://schemas.microsoft.com/office/drawing/2014/main" id="{A962C1EE-6DF9-4575-B459-4DD79891A774}"/>
              </a:ext>
            </a:extLst>
          </p:cNvPr>
          <p:cNvSpPr>
            <a:spLocks noGrp="1"/>
          </p:cNvSpPr>
          <p:nvPr>
            <p:ph idx="1"/>
          </p:nvPr>
        </p:nvSpPr>
        <p:spPr/>
        <p:txBody>
          <a:bodyPr/>
          <a:lstStyle/>
          <a:p>
            <a:r>
              <a:rPr lang="en-US" dirty="0"/>
              <a:t>Cancer Data Elements Discussion</a:t>
            </a:r>
          </a:p>
          <a:p>
            <a:pPr lvl="1"/>
            <a:r>
              <a:rPr lang="en-US" dirty="0"/>
              <a:t>Updates can be found on the </a:t>
            </a:r>
            <a:r>
              <a:rPr lang="en-US" dirty="0">
                <a:hlinkClick r:id="rId2"/>
              </a:rPr>
              <a:t>Cancer Use Case Confluence Page</a:t>
            </a:r>
            <a:endParaRPr lang="en-US" dirty="0"/>
          </a:p>
          <a:p>
            <a:pPr lvl="1"/>
            <a:r>
              <a:rPr lang="en-US" dirty="0"/>
              <a:t>Key Updates include:</a:t>
            </a:r>
          </a:p>
          <a:p>
            <a:pPr lvl="2"/>
            <a:r>
              <a:rPr lang="en-US" dirty="0"/>
              <a:t>Cancer team is currently reviewing the cancer data elements and will provide an updated spreadsheet in a couple of weeks</a:t>
            </a:r>
          </a:p>
          <a:p>
            <a:pPr lvl="2"/>
            <a:endParaRPr lang="en-US" dirty="0"/>
          </a:p>
        </p:txBody>
      </p:sp>
    </p:spTree>
    <p:extLst>
      <p:ext uri="{BB962C8B-B14F-4D97-AF65-F5344CB8AC3E}">
        <p14:creationId xmlns:p14="http://schemas.microsoft.com/office/powerpoint/2010/main" val="63002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USCDI and US Core</a:t>
            </a:r>
          </a:p>
        </p:txBody>
      </p:sp>
    </p:spTree>
    <p:extLst>
      <p:ext uri="{BB962C8B-B14F-4D97-AF65-F5344CB8AC3E}">
        <p14:creationId xmlns:p14="http://schemas.microsoft.com/office/powerpoint/2010/main" val="1295068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8D071F7-2D7D-49D5-8BBA-1857A8D14B71}"/>
              </a:ext>
            </a:extLst>
          </p:cNvPr>
          <p:cNvSpPr>
            <a:spLocks noGrp="1"/>
          </p:cNvSpPr>
          <p:nvPr>
            <p:ph type="title"/>
          </p:nvPr>
        </p:nvSpPr>
        <p:spPr/>
        <p:txBody>
          <a:bodyPr>
            <a:normAutofit fontScale="90000"/>
          </a:bodyPr>
          <a:lstStyle/>
          <a:p>
            <a:r>
              <a:rPr lang="en-US" dirty="0"/>
              <a:t>USCDI – Al Taylor</a:t>
            </a:r>
          </a:p>
        </p:txBody>
      </p:sp>
      <p:sp>
        <p:nvSpPr>
          <p:cNvPr id="4" name="Content Placeholder 3">
            <a:extLst>
              <a:ext uri="{FF2B5EF4-FFF2-40B4-BE49-F238E27FC236}">
                <a16:creationId xmlns:a16="http://schemas.microsoft.com/office/drawing/2014/main" id="{0BF1830B-FEA0-4A2C-85AA-EEDC97DBEB42}"/>
              </a:ext>
            </a:extLst>
          </p:cNvPr>
          <p:cNvSpPr>
            <a:spLocks noGrp="1"/>
          </p:cNvSpPr>
          <p:nvPr>
            <p:ph idx="1"/>
          </p:nvPr>
        </p:nvSpPr>
        <p:spPr/>
        <p:txBody>
          <a:bodyPr/>
          <a:lstStyle/>
          <a:p>
            <a:r>
              <a:rPr lang="en-US" dirty="0"/>
              <a:t>USCDI</a:t>
            </a:r>
          </a:p>
          <a:p>
            <a:r>
              <a:rPr lang="en-US" dirty="0"/>
              <a:t>promotion model ONDEC</a:t>
            </a:r>
          </a:p>
          <a:p>
            <a:r>
              <a:rPr lang="en-US" dirty="0"/>
              <a:t>Timelines associated with new versions of USCDI</a:t>
            </a:r>
          </a:p>
        </p:txBody>
      </p:sp>
    </p:spTree>
    <p:extLst>
      <p:ext uri="{BB962C8B-B14F-4D97-AF65-F5344CB8AC3E}">
        <p14:creationId xmlns:p14="http://schemas.microsoft.com/office/powerpoint/2010/main" val="2094405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2830F-D3D3-47FD-B88E-DDB82BCCBF63}"/>
              </a:ext>
            </a:extLst>
          </p:cNvPr>
          <p:cNvSpPr>
            <a:spLocks noGrp="1"/>
          </p:cNvSpPr>
          <p:nvPr>
            <p:ph type="title"/>
          </p:nvPr>
        </p:nvSpPr>
        <p:spPr/>
        <p:txBody>
          <a:bodyPr>
            <a:normAutofit fontScale="90000"/>
          </a:bodyPr>
          <a:lstStyle/>
          <a:p>
            <a:r>
              <a:rPr lang="en-US" dirty="0"/>
              <a:t>US Core – Brett </a:t>
            </a:r>
            <a:r>
              <a:rPr lang="en-US" dirty="0" err="1"/>
              <a:t>Marquard</a:t>
            </a:r>
            <a:endParaRPr lang="en-US" dirty="0"/>
          </a:p>
        </p:txBody>
      </p:sp>
      <p:sp>
        <p:nvSpPr>
          <p:cNvPr id="3" name="Content Placeholder 2">
            <a:extLst>
              <a:ext uri="{FF2B5EF4-FFF2-40B4-BE49-F238E27FC236}">
                <a16:creationId xmlns:a16="http://schemas.microsoft.com/office/drawing/2014/main" id="{82E6375E-043B-4D14-AE9B-C0352DBDA487}"/>
              </a:ext>
            </a:extLst>
          </p:cNvPr>
          <p:cNvSpPr>
            <a:spLocks noGrp="1"/>
          </p:cNvSpPr>
          <p:nvPr>
            <p:ph idx="1"/>
          </p:nvPr>
        </p:nvSpPr>
        <p:spPr/>
        <p:txBody>
          <a:bodyPr/>
          <a:lstStyle/>
          <a:p>
            <a:r>
              <a:rPr lang="en-US" dirty="0"/>
              <a:t>US Core update process</a:t>
            </a:r>
          </a:p>
          <a:p>
            <a:r>
              <a:rPr lang="en-US" dirty="0"/>
              <a:t>Any other relevant FHIR-related processes</a:t>
            </a:r>
          </a:p>
          <a:p>
            <a:r>
              <a:rPr lang="en-US" dirty="0"/>
              <a:t>How does US Core interplay with USCDI?</a:t>
            </a:r>
          </a:p>
        </p:txBody>
      </p:sp>
    </p:spTree>
    <p:extLst>
      <p:ext uri="{BB962C8B-B14F-4D97-AF65-F5344CB8AC3E}">
        <p14:creationId xmlns:p14="http://schemas.microsoft.com/office/powerpoint/2010/main" val="12355802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74887</TotalTime>
  <Words>2079</Words>
  <Application>Microsoft Office PowerPoint</Application>
  <PresentationFormat>On-screen Show (4:3)</PresentationFormat>
  <Paragraphs>201</Paragraphs>
  <Slides>14</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Constantia</vt:lpstr>
      <vt:lpstr>Wingdings 2</vt:lpstr>
      <vt:lpstr>ESAC Theme</vt:lpstr>
      <vt:lpstr>MedMorph Consolidated Use Case Workgroup   August 6, 2020 </vt:lpstr>
      <vt:lpstr>Meeting Agenda</vt:lpstr>
      <vt:lpstr>Use Case Workgroup Logistics</vt:lpstr>
      <vt:lpstr>Tentative Meeting Schedule / Topics</vt:lpstr>
      <vt:lpstr>PowerPoint Presentation</vt:lpstr>
      <vt:lpstr>Recap from Last Week 7/30/20</vt:lpstr>
      <vt:lpstr>PowerPoint Presentation</vt:lpstr>
      <vt:lpstr>USCDI – Al Taylor</vt:lpstr>
      <vt:lpstr>US Core – Brett Marquard</vt:lpstr>
      <vt:lpstr>USCDI Questions /  Responses</vt:lpstr>
      <vt:lpstr>USCDI and US Core Discussion</vt:lpstr>
      <vt:lpstr>Next Steps</vt:lpstr>
      <vt:lpstr>Contacts</vt:lpstr>
      <vt:lpstr>Resources/Useful Links</vt:lpstr>
    </vt:vector>
  </TitlesOfParts>
  <Manager/>
  <Company>Carradora Health,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MedMorph Kick-off</dc:title>
  <dc:subject/>
  <dc:creator>Mike Flanigan</dc:creator>
  <cp:keywords/>
  <dc:description/>
  <cp:lastModifiedBy>Becky Angeles</cp:lastModifiedBy>
  <cp:revision>391</cp:revision>
  <dcterms:created xsi:type="dcterms:W3CDTF">2013-08-15T04:40:34Z</dcterms:created>
  <dcterms:modified xsi:type="dcterms:W3CDTF">2020-08-06T19:25:28Z</dcterms:modified>
  <cp:category/>
</cp:coreProperties>
</file>