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Lst>
  <p:notesMasterIdLst>
    <p:notesMasterId r:id="rId31"/>
  </p:notesMasterIdLst>
  <p:sldIdLst>
    <p:sldId id="303" r:id="rId2"/>
    <p:sldId id="284" r:id="rId3"/>
    <p:sldId id="2424" r:id="rId4"/>
    <p:sldId id="1047" r:id="rId5"/>
    <p:sldId id="2419" r:id="rId6"/>
    <p:sldId id="2430" r:id="rId7"/>
    <p:sldId id="1049" r:id="rId8"/>
    <p:sldId id="2426" r:id="rId9"/>
    <p:sldId id="2444" r:id="rId10"/>
    <p:sldId id="2445" r:id="rId11"/>
    <p:sldId id="2446" r:id="rId12"/>
    <p:sldId id="2447" r:id="rId13"/>
    <p:sldId id="2438" r:id="rId14"/>
    <p:sldId id="2439" r:id="rId15"/>
    <p:sldId id="2440" r:id="rId16"/>
    <p:sldId id="2441" r:id="rId17"/>
    <p:sldId id="2454" r:id="rId18"/>
    <p:sldId id="2448" r:id="rId19"/>
    <p:sldId id="2450" r:id="rId20"/>
    <p:sldId id="2435" r:id="rId21"/>
    <p:sldId id="2449" r:id="rId22"/>
    <p:sldId id="2451" r:id="rId23"/>
    <p:sldId id="2436" r:id="rId24"/>
    <p:sldId id="2442" r:id="rId25"/>
    <p:sldId id="2452" r:id="rId26"/>
    <p:sldId id="2453" r:id="rId27"/>
    <p:sldId id="329" r:id="rId28"/>
    <p:sldId id="1046" r:id="rId29"/>
    <p:sldId id="33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48" autoAdjust="0"/>
    <p:restoredTop sz="92536" autoAdjust="0"/>
  </p:normalViewPr>
  <p:slideViewPr>
    <p:cSldViewPr>
      <p:cViewPr varScale="1">
        <p:scale>
          <a:sx n="87" d="100"/>
          <a:sy n="87" d="100"/>
        </p:scale>
        <p:origin x="1094"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8/27/2020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provisioning bullet is already included in all 3 use cases.</a:t>
            </a:r>
          </a:p>
        </p:txBody>
      </p:sp>
      <p:sp>
        <p:nvSpPr>
          <p:cNvPr id="4" name="Slide Number Placeholder 3"/>
          <p:cNvSpPr>
            <a:spLocks noGrp="1"/>
          </p:cNvSpPr>
          <p:nvPr>
            <p:ph type="sldNum" sz="quarter" idx="5"/>
          </p:nvPr>
        </p:nvSpPr>
        <p:spPr/>
        <p:txBody>
          <a:bodyPr/>
          <a:lstStyle/>
          <a:p>
            <a:fld id="{1FF1C4AD-94D7-443E-B114-F0C84C8F8D87}" type="slidenum">
              <a:rPr lang="en-US" smtClean="0"/>
              <a:t>11</a:t>
            </a:fld>
            <a:endParaRPr lang="en-US" dirty="0"/>
          </a:p>
        </p:txBody>
      </p:sp>
    </p:spTree>
    <p:extLst>
      <p:ext uri="{BB962C8B-B14F-4D97-AF65-F5344CB8AC3E}">
        <p14:creationId xmlns:p14="http://schemas.microsoft.com/office/powerpoint/2010/main" val="2787937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Rows 5 and 9 in italics are for Cancer Reporting only.</a:t>
            </a:r>
          </a:p>
        </p:txBody>
      </p:sp>
      <p:sp>
        <p:nvSpPr>
          <p:cNvPr id="4" name="Slide Number Placeholder 3"/>
          <p:cNvSpPr>
            <a:spLocks noGrp="1"/>
          </p:cNvSpPr>
          <p:nvPr>
            <p:ph type="sldNum" sz="quarter" idx="5"/>
          </p:nvPr>
        </p:nvSpPr>
        <p:spPr/>
        <p:txBody>
          <a:bodyPr/>
          <a:lstStyle/>
          <a:p>
            <a:fld id="{1FF1C4AD-94D7-443E-B114-F0C84C8F8D87}" type="slidenum">
              <a:rPr lang="en-US" smtClean="0"/>
              <a:t>24</a:t>
            </a:fld>
            <a:endParaRPr lang="en-US" dirty="0"/>
          </a:p>
        </p:txBody>
      </p:sp>
    </p:spTree>
    <p:extLst>
      <p:ext uri="{BB962C8B-B14F-4D97-AF65-F5344CB8AC3E}">
        <p14:creationId xmlns:p14="http://schemas.microsoft.com/office/powerpoint/2010/main" val="2872625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8/27/2020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8/27/2020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8/27/2020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8/27/2020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8/27/2020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8/27/2020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8/27/2020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8/27/2020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8/27/2020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8/27/2020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healthit.gov/topic/leading-edge-acceleration-projects-leap-health-information-technology-health-it" TargetMode="External"/><Relationship Id="rId2" Type="http://schemas.openxmlformats.org/officeDocument/2006/relationships/hyperlink" Target="https://www.hl7.org/fhir/consent.html"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onfluence.hl7.org/display/FHIR/2020-09+Public+Health+Track" TargetMode="External"/><Relationship Id="rId2" Type="http://schemas.openxmlformats.org/officeDocument/2006/relationships/hyperlink" Target="https://www.hl7.org/events/fhir/connectathon/2020/09/"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dirty="0"/>
              <a:t>August 27,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041743-604C-42E7-B43F-02351633563D}"/>
              </a:ext>
            </a:extLst>
          </p:cNvPr>
          <p:cNvSpPr>
            <a:spLocks noGrp="1"/>
          </p:cNvSpPr>
          <p:nvPr>
            <p:ph type="title"/>
          </p:nvPr>
        </p:nvSpPr>
        <p:spPr/>
        <p:txBody>
          <a:bodyPr>
            <a:normAutofit fontScale="90000"/>
          </a:bodyPr>
          <a:lstStyle/>
          <a:p>
            <a:r>
              <a:rPr lang="en-US" dirty="0"/>
              <a:t>Out of Scope – Any Similarities?</a:t>
            </a:r>
          </a:p>
        </p:txBody>
      </p:sp>
      <p:sp>
        <p:nvSpPr>
          <p:cNvPr id="5" name="Content Placeholder 4">
            <a:extLst>
              <a:ext uri="{FF2B5EF4-FFF2-40B4-BE49-F238E27FC236}">
                <a16:creationId xmlns:a16="http://schemas.microsoft.com/office/drawing/2014/main" id="{D3247113-9F99-4B3D-89D6-6F4B7E0044E3}"/>
              </a:ext>
            </a:extLst>
          </p:cNvPr>
          <p:cNvSpPr>
            <a:spLocks noGrp="1"/>
          </p:cNvSpPr>
          <p:nvPr>
            <p:ph idx="1"/>
          </p:nvPr>
        </p:nvSpPr>
        <p:spPr>
          <a:xfrm>
            <a:off x="457200" y="1295400"/>
            <a:ext cx="8686800" cy="4389437"/>
          </a:xfrm>
        </p:spPr>
        <p:txBody>
          <a:bodyPr/>
          <a:lstStyle/>
          <a:p>
            <a:r>
              <a:rPr lang="en-US" sz="1800" dirty="0"/>
              <a:t>Cancer</a:t>
            </a:r>
          </a:p>
          <a:p>
            <a:pPr lvl="1">
              <a:buFont typeface="Arial" panose="020B0604020202020204" pitchFamily="34" charset="0"/>
              <a:buChar char="•"/>
            </a:pPr>
            <a:r>
              <a:rPr lang="en-US" sz="1800" dirty="0"/>
              <a:t>Integrating claims data into the trigger event to send report to the cancer registries</a:t>
            </a:r>
          </a:p>
          <a:p>
            <a:pPr lvl="1">
              <a:buFont typeface="Arial" panose="020B0604020202020204" pitchFamily="34" charset="0"/>
              <a:buChar char="•"/>
            </a:pPr>
            <a:r>
              <a:rPr lang="en-US" sz="1800" b="1" dirty="0"/>
              <a:t>Validation of the EHR data</a:t>
            </a:r>
          </a:p>
          <a:p>
            <a:pPr lvl="1">
              <a:buFont typeface="Arial" panose="020B0604020202020204" pitchFamily="34" charset="0"/>
              <a:buChar char="•"/>
            </a:pPr>
            <a:r>
              <a:rPr lang="en-US" sz="1800" b="1" dirty="0"/>
              <a:t>Querying HIEs</a:t>
            </a:r>
          </a:p>
          <a:p>
            <a:pPr>
              <a:buFont typeface="Arial" panose="020B0604020202020204" pitchFamily="34" charset="0"/>
              <a:buChar char="•"/>
            </a:pPr>
            <a:r>
              <a:rPr lang="en-US" sz="1800" dirty="0"/>
              <a:t>Healthcare Survey</a:t>
            </a:r>
          </a:p>
          <a:p>
            <a:pPr lvl="1">
              <a:buFont typeface="Arial" panose="020B0604020202020204" pitchFamily="34" charset="0"/>
              <a:buChar char="•"/>
            </a:pPr>
            <a:r>
              <a:rPr lang="en-US" sz="1800" dirty="0"/>
              <a:t>Adult day services centers, residential care communities, nursing homes, home health agencies, and hospice</a:t>
            </a:r>
          </a:p>
          <a:p>
            <a:pPr lvl="1">
              <a:buFont typeface="Arial" panose="020B0604020202020204" pitchFamily="34" charset="0"/>
              <a:buChar char="•"/>
            </a:pPr>
            <a:r>
              <a:rPr lang="en-US" sz="1800" b="1" dirty="0"/>
              <a:t>Changes to existing provider workflow or existing data entry</a:t>
            </a:r>
          </a:p>
          <a:p>
            <a:pPr>
              <a:buFont typeface="Arial" panose="020B0604020202020204" pitchFamily="34" charset="0"/>
              <a:buChar char="•"/>
            </a:pPr>
            <a:r>
              <a:rPr lang="en-US" sz="1800" dirty="0"/>
              <a:t>Hepatitis C</a:t>
            </a:r>
          </a:p>
          <a:p>
            <a:pPr lvl="1">
              <a:buFont typeface="Arial" panose="020B0604020202020204" pitchFamily="34" charset="0"/>
              <a:buChar char="•"/>
            </a:pPr>
            <a:r>
              <a:rPr lang="en-US" sz="1800" b="1" dirty="0"/>
              <a:t>Data captured outside the EHR and communicated directly to registries or public health</a:t>
            </a:r>
          </a:p>
          <a:p>
            <a:pPr marL="1017587" lvl="2" indent="-285750">
              <a:buFont typeface="Arial" panose="020B0604020202020204" pitchFamily="34" charset="0"/>
              <a:buChar char="•"/>
            </a:pPr>
            <a:r>
              <a:rPr lang="en-US" sz="1800" dirty="0"/>
              <a:t>This includes electronic reporting from laboratories directly to public health, as well as data sent from pharmacy systems directly to clinical registries</a:t>
            </a:r>
          </a:p>
          <a:p>
            <a:pPr lvl="1">
              <a:buFont typeface="Arial" panose="020B0604020202020204" pitchFamily="34" charset="0"/>
              <a:buChar char="•"/>
            </a:pPr>
            <a:r>
              <a:rPr lang="en-US" sz="1800" b="1" dirty="0"/>
              <a:t>Policies of the clinical care setting to collect consent for data sharing</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buNone/>
            </a:pPr>
            <a:endParaRPr lang="en-US" sz="1800" dirty="0"/>
          </a:p>
        </p:txBody>
      </p:sp>
    </p:spTree>
    <p:extLst>
      <p:ext uri="{BB962C8B-B14F-4D97-AF65-F5344CB8AC3E}">
        <p14:creationId xmlns:p14="http://schemas.microsoft.com/office/powerpoint/2010/main" val="3491591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E639C9-33B1-4551-8E89-E307CA39196E}"/>
              </a:ext>
            </a:extLst>
          </p:cNvPr>
          <p:cNvSpPr>
            <a:spLocks noGrp="1"/>
          </p:cNvSpPr>
          <p:nvPr>
            <p:ph type="title"/>
          </p:nvPr>
        </p:nvSpPr>
        <p:spPr/>
        <p:txBody>
          <a:bodyPr>
            <a:normAutofit fontScale="90000"/>
          </a:bodyPr>
          <a:lstStyle/>
          <a:p>
            <a:r>
              <a:rPr lang="en-US" dirty="0"/>
              <a:t>Preconditions – Any Similarities?</a:t>
            </a:r>
          </a:p>
        </p:txBody>
      </p:sp>
      <p:sp>
        <p:nvSpPr>
          <p:cNvPr id="5" name="Content Placeholder 4">
            <a:extLst>
              <a:ext uri="{FF2B5EF4-FFF2-40B4-BE49-F238E27FC236}">
                <a16:creationId xmlns:a16="http://schemas.microsoft.com/office/drawing/2014/main" id="{0F462C6F-65B0-4844-8D3E-60922F81D6C7}"/>
              </a:ext>
            </a:extLst>
          </p:cNvPr>
          <p:cNvSpPr>
            <a:spLocks noGrp="1"/>
          </p:cNvSpPr>
          <p:nvPr>
            <p:ph idx="1"/>
          </p:nvPr>
        </p:nvSpPr>
        <p:spPr>
          <a:xfrm>
            <a:off x="0" y="1143000"/>
            <a:ext cx="9144000" cy="4541837"/>
          </a:xfrm>
        </p:spPr>
        <p:txBody>
          <a:bodyPr/>
          <a:lstStyle/>
          <a:p>
            <a:r>
              <a:rPr lang="en-US" sz="1300" dirty="0"/>
              <a:t>Cancer</a:t>
            </a:r>
          </a:p>
          <a:p>
            <a:pPr lvl="1">
              <a:buFont typeface="Arial" panose="020B0604020202020204" pitchFamily="34" charset="0"/>
              <a:buChar char="•"/>
            </a:pPr>
            <a:r>
              <a:rPr lang="en-US" sz="1300" dirty="0"/>
              <a:t>EHR and Central Cancer Registry systems support HL7 FHIR APIs</a:t>
            </a:r>
          </a:p>
          <a:p>
            <a:pPr lvl="1">
              <a:buFont typeface="Arial" panose="020B0604020202020204" pitchFamily="34" charset="0"/>
              <a:buChar char="•"/>
            </a:pPr>
            <a:r>
              <a:rPr lang="en-US" sz="1300" dirty="0"/>
              <a:t>A cancer diagnosis has been recorded in the EHR</a:t>
            </a:r>
          </a:p>
          <a:p>
            <a:pPr lvl="1">
              <a:buFont typeface="Arial" panose="020B0604020202020204" pitchFamily="34" charset="0"/>
              <a:buChar char="•"/>
            </a:pPr>
            <a:r>
              <a:rPr lang="en-US" sz="1300" dirty="0"/>
              <a:t>Pertinent data elements are captured discretely in the EHR</a:t>
            </a:r>
          </a:p>
          <a:p>
            <a:pPr lvl="1">
              <a:buFont typeface="Arial" panose="020B0604020202020204" pitchFamily="34" charset="0"/>
              <a:buChar char="•"/>
            </a:pPr>
            <a:r>
              <a:rPr lang="en-US" sz="1300" b="1" dirty="0"/>
              <a:t>Provisioning workflows have been established. The provisioning workflow includes activities that publish the various metadata artifacts required to make EHR data available to public health and/or research. These activities include publishing value sets, trigger codes, reporting timing parameters, survey instruments, structures for reporting etc. These artifacts are used subsequently in data collection and reporting workflows.</a:t>
            </a:r>
          </a:p>
          <a:p>
            <a:pPr>
              <a:buFont typeface="Arial" panose="020B0604020202020204" pitchFamily="34" charset="0"/>
              <a:buChar char="•"/>
            </a:pPr>
            <a:r>
              <a:rPr lang="en-US" sz="1300" dirty="0"/>
              <a:t>Healthcare Survey</a:t>
            </a:r>
          </a:p>
          <a:p>
            <a:pPr lvl="1">
              <a:buFont typeface="Arial" panose="020B0604020202020204" pitchFamily="34" charset="0"/>
              <a:buChar char="•"/>
            </a:pPr>
            <a:r>
              <a:rPr lang="en-US" sz="1300" dirty="0"/>
              <a:t>NCHS is authorized to collect hospital and other healthcare entities data under the authority of section 306 of the Public Health Service Act (42 United States Code 242k)</a:t>
            </a:r>
          </a:p>
          <a:p>
            <a:pPr lvl="1">
              <a:buFont typeface="Arial" panose="020B0604020202020204" pitchFamily="34" charset="0"/>
              <a:buChar char="•"/>
            </a:pPr>
            <a:r>
              <a:rPr lang="en-US" sz="1300" dirty="0"/>
              <a:t>Adherence to HIPAA Privacy and Security Rule</a:t>
            </a:r>
          </a:p>
          <a:p>
            <a:pPr lvl="1">
              <a:buFont typeface="Arial" panose="020B0604020202020204" pitchFamily="34" charset="0"/>
              <a:buChar char="•"/>
            </a:pPr>
            <a:r>
              <a:rPr lang="en-US" sz="1300" dirty="0"/>
              <a:t>HIPAA permits hospitals and providers to participate for public health purposes</a:t>
            </a:r>
          </a:p>
          <a:p>
            <a:pPr lvl="1">
              <a:buFont typeface="Arial" panose="020B0604020202020204" pitchFamily="34" charset="0"/>
              <a:buChar char="•"/>
            </a:pPr>
            <a:r>
              <a:rPr lang="en-US" sz="1300" dirty="0"/>
              <a:t>The EHR or provider systems are HL7 FHIR enabled, meaning they support the HL7 FHIR standard along with SMART on FHIR capabilities and the CDS framework</a:t>
            </a:r>
          </a:p>
          <a:p>
            <a:pPr lvl="1">
              <a:buFont typeface="Arial" panose="020B0604020202020204" pitchFamily="34" charset="0"/>
              <a:buChar char="•"/>
            </a:pPr>
            <a:r>
              <a:rPr lang="en-US" sz="1300" dirty="0"/>
              <a:t>A patient encounter has happened, and the provider has signed off on the encounter</a:t>
            </a:r>
          </a:p>
          <a:p>
            <a:pPr>
              <a:buFont typeface="Arial" panose="020B0604020202020204" pitchFamily="34" charset="0"/>
              <a:buChar char="•"/>
            </a:pPr>
            <a:r>
              <a:rPr lang="en-US" sz="1300" dirty="0"/>
              <a:t>Hepatitis C</a:t>
            </a:r>
          </a:p>
          <a:p>
            <a:pPr lvl="1">
              <a:buFont typeface="Arial" panose="020B0604020202020204" pitchFamily="34" charset="0"/>
              <a:buChar char="•"/>
            </a:pPr>
            <a:r>
              <a:rPr lang="en-US" sz="1300" dirty="0"/>
              <a:t>Data use agreements are in place when needed</a:t>
            </a:r>
          </a:p>
          <a:p>
            <a:pPr lvl="1">
              <a:buFont typeface="Arial" panose="020B0604020202020204" pitchFamily="34" charset="0"/>
              <a:buChar char="•"/>
            </a:pPr>
            <a:r>
              <a:rPr lang="en-US" sz="1300" dirty="0"/>
              <a:t>Public Health uses allowed by HIPAA and other statutory authority have been defined and implemented</a:t>
            </a:r>
          </a:p>
          <a:p>
            <a:pPr lvl="1">
              <a:buFont typeface="Arial" panose="020B0604020202020204" pitchFamily="34" charset="0"/>
              <a:buChar char="•"/>
            </a:pPr>
            <a:r>
              <a:rPr lang="en-US" sz="1300" dirty="0"/>
              <a:t>All patient encounters required to initiate and move through the care cascade take place (i.e., the patient attends) with authorized providers, and requisite steps (e.g., tests ordered, tests performed, test results received, drug prescribed) are performed and captured in the EHR using approved standards</a:t>
            </a:r>
          </a:p>
          <a:p>
            <a:pPr lvl="1">
              <a:buFont typeface="Arial" panose="020B0604020202020204" pitchFamily="34" charset="0"/>
              <a:buChar char="•"/>
            </a:pPr>
            <a:r>
              <a:rPr lang="en-US" sz="1300" dirty="0"/>
              <a:t>Registry and state/local consent protocols are followed when sending supplemental reports for non-reportable conditions</a:t>
            </a:r>
          </a:p>
          <a:p>
            <a:pPr lvl="1">
              <a:buFont typeface="Arial" panose="020B0604020202020204" pitchFamily="34" charset="0"/>
              <a:buChar char="•"/>
            </a:pPr>
            <a:endParaRPr lang="en-US" sz="1300" dirty="0"/>
          </a:p>
          <a:p>
            <a:pPr lvl="1"/>
            <a:endParaRPr lang="en-US" sz="1300" dirty="0"/>
          </a:p>
        </p:txBody>
      </p:sp>
    </p:spTree>
    <p:extLst>
      <p:ext uri="{BB962C8B-B14F-4D97-AF65-F5344CB8AC3E}">
        <p14:creationId xmlns:p14="http://schemas.microsoft.com/office/powerpoint/2010/main" val="156709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8BE2-2461-431A-B4A7-224307AE6DFD}"/>
              </a:ext>
            </a:extLst>
          </p:cNvPr>
          <p:cNvSpPr>
            <a:spLocks noGrp="1"/>
          </p:cNvSpPr>
          <p:nvPr>
            <p:ph type="title"/>
          </p:nvPr>
        </p:nvSpPr>
        <p:spPr/>
        <p:txBody>
          <a:bodyPr>
            <a:normAutofit fontScale="90000"/>
          </a:bodyPr>
          <a:lstStyle/>
          <a:p>
            <a:r>
              <a:rPr lang="en-US" dirty="0"/>
              <a:t>Postconditions Similarities – Anything else?</a:t>
            </a:r>
          </a:p>
        </p:txBody>
      </p:sp>
      <p:sp>
        <p:nvSpPr>
          <p:cNvPr id="3" name="Content Placeholder 2">
            <a:extLst>
              <a:ext uri="{FF2B5EF4-FFF2-40B4-BE49-F238E27FC236}">
                <a16:creationId xmlns:a16="http://schemas.microsoft.com/office/drawing/2014/main" id="{7149CE17-6A2D-4B11-ABF3-F3F0B41D86DC}"/>
              </a:ext>
            </a:extLst>
          </p:cNvPr>
          <p:cNvSpPr>
            <a:spLocks noGrp="1"/>
          </p:cNvSpPr>
          <p:nvPr>
            <p:ph idx="1"/>
          </p:nvPr>
        </p:nvSpPr>
        <p:spPr/>
        <p:txBody>
          <a:bodyPr/>
          <a:lstStyle/>
          <a:p>
            <a:r>
              <a:rPr lang="en-US" dirty="0"/>
              <a:t>Cancer</a:t>
            </a:r>
          </a:p>
          <a:p>
            <a:pPr lvl="1"/>
            <a:r>
              <a:rPr lang="en-US" dirty="0"/>
              <a:t>The submitted cancer report is present at the registry.</a:t>
            </a:r>
          </a:p>
          <a:p>
            <a:r>
              <a:rPr lang="en-US" dirty="0"/>
              <a:t>Healthcare Survey</a:t>
            </a:r>
          </a:p>
          <a:p>
            <a:pPr lvl="1"/>
            <a:r>
              <a:rPr lang="en-US" dirty="0"/>
              <a:t>A completed survey resides in the National Health Care Surveys Data Store.</a:t>
            </a:r>
          </a:p>
          <a:p>
            <a:r>
              <a:rPr lang="en-US" dirty="0"/>
              <a:t>Hepatitis C</a:t>
            </a:r>
          </a:p>
          <a:p>
            <a:pPr lvl="1"/>
            <a:r>
              <a:rPr lang="en-US" dirty="0"/>
              <a:t>A hepatitis C case report and longitudinal case information resides in a registry.</a:t>
            </a:r>
          </a:p>
        </p:txBody>
      </p:sp>
    </p:spTree>
    <p:extLst>
      <p:ext uri="{BB962C8B-B14F-4D97-AF65-F5344CB8AC3E}">
        <p14:creationId xmlns:p14="http://schemas.microsoft.com/office/powerpoint/2010/main" val="1101161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effectLst/>
              </a:rPr>
              <a:t>Electronic Health Record (EHR):</a:t>
            </a:r>
            <a:r>
              <a:rPr lang="en-US" sz="1800" dirty="0">
                <a:effectLst/>
              </a:rPr>
              <a:t> A system used in care delivery for patients and captures and stores data about patients and makes the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r>
              <a:rPr lang="en-US" sz="1800" dirty="0">
                <a:effectLst/>
              </a:rPr>
              <a:t>Contain a patient’s medical history, diagnoses, medications, treatment plans, immunization dates, allergies, radiology images, and laboratory and test results</a:t>
            </a:r>
          </a:p>
          <a:p>
            <a:r>
              <a:rPr lang="en-US" sz="1800" dirty="0">
                <a:effectLst/>
              </a:rPr>
              <a:t>Allow access to evidence-based tools that providers can use to make decisions about a patient’s care</a:t>
            </a:r>
          </a:p>
          <a:p>
            <a:r>
              <a:rPr lang="en-US" sz="1800" dirty="0">
                <a:effectLst/>
              </a:rPr>
              <a:t>Automate and streamline provider workflow</a:t>
            </a:r>
          </a:p>
          <a:p>
            <a:pPr marL="0" indent="0">
              <a:buNone/>
            </a:pPr>
            <a:r>
              <a:rPr lang="en-US" sz="1800" b="1" i="1" dirty="0">
                <a:effectLst/>
              </a:rPr>
              <a:t>A FHIR Enabled EHR</a:t>
            </a:r>
            <a:r>
              <a:rPr lang="en-US" sz="1800" dirty="0">
                <a:effectLst/>
              </a:rPr>
              <a:t> exposes FHIR APIs for other systems to interact with the EHR and exchange data. FHIR APIs provide well defined mechanisms to read and write data. The FHIR APIs are protected by an Authorization Server which authenticates and authorizes users or systems prior to accessing the data. The EHR in this use case is a FHIR Enabled EHR.</a:t>
            </a:r>
          </a:p>
          <a:p>
            <a:pPr marL="0" indent="0">
              <a:buNone/>
            </a:pPr>
            <a:endParaRPr lang="en-US" sz="1800" dirty="0"/>
          </a:p>
        </p:txBody>
      </p:sp>
    </p:spTree>
    <p:extLst>
      <p:ext uri="{BB962C8B-B14F-4D97-AF65-F5344CB8AC3E}">
        <p14:creationId xmlns:p14="http://schemas.microsoft.com/office/powerpoint/2010/main" val="1322748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Backend Services App: </a:t>
            </a:r>
            <a:r>
              <a:rPr lang="en-US" sz="1800" dirty="0"/>
              <a:t>A system that resides within the clinical care setting and performs the reporting functions to public health and/or research registries. The system uses the information supplied by the metadata repository to determine when reporting needs to be done, what data needs to be reported, how the data needs to be reported and to whom the data should be reported. The term “Backend Service” is used to refer to the fact that the system does not require user intervention to perform reporting. The term “App” is used to indicate that it is similar to SMART on FHIR App which can be distributed to clinical care via EHR vendor specified processes. The EHR vendor specified processes are followed to enable the Backend Services App to use the EHR's FHIR APIs to access data. The healthcare organization is the one who is responsible for choosing and maintaining the Backend Services App within the organization.</a:t>
            </a:r>
          </a:p>
        </p:txBody>
      </p:sp>
    </p:spTree>
    <p:extLst>
      <p:ext uri="{BB962C8B-B14F-4D97-AF65-F5344CB8AC3E}">
        <p14:creationId xmlns:p14="http://schemas.microsoft.com/office/powerpoint/2010/main" val="1995512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Central Cancer Registry:</a:t>
            </a:r>
            <a:r>
              <a:rPr lang="en-US" sz="1800" i="1" dirty="0"/>
              <a:t> </a:t>
            </a:r>
            <a:r>
              <a:rPr lang="en-US" sz="1800" dirty="0"/>
              <a:t>A PHA/Research organization and data repository that receives and stores cancer case information. Data Repositories are actively managed and are used to receive data, store data, and perform analysis as appropriate. These data repositories could be operated or accessed by PHA (or their designated organizations), research organizations with appropriate authorities and policies.</a:t>
            </a:r>
          </a:p>
          <a:p>
            <a:pPr marL="0" indent="0">
              <a:buNone/>
            </a:pPr>
            <a:endParaRPr lang="en-US" sz="1800" dirty="0"/>
          </a:p>
          <a:p>
            <a:pPr marL="0" indent="0">
              <a:buNone/>
            </a:pPr>
            <a:r>
              <a:rPr lang="en-US" sz="1800" b="1" dirty="0"/>
              <a:t>National Health Care Surveys Data Store: </a:t>
            </a:r>
            <a:r>
              <a:rPr lang="en-US" sz="1800" dirty="0"/>
              <a:t>A FHIR server or service that receives and stores the health care survey data.</a:t>
            </a:r>
          </a:p>
          <a:p>
            <a:pPr marL="0" indent="0">
              <a:buNone/>
            </a:pPr>
            <a:endParaRPr lang="en-US" sz="1800" dirty="0"/>
          </a:p>
          <a:p>
            <a:pPr marL="0" indent="0">
              <a:buNone/>
            </a:pPr>
            <a:r>
              <a:rPr lang="en-US" sz="1800" b="1" dirty="0"/>
              <a:t>Public Health Authority (PHA) Data Store: </a:t>
            </a:r>
            <a:r>
              <a:rPr lang="en-US" sz="1800" dirty="0"/>
              <a:t>A FHIR server or service that receives and stores the hepatitis C data.</a:t>
            </a:r>
          </a:p>
        </p:txBody>
      </p:sp>
    </p:spTree>
    <p:extLst>
      <p:ext uri="{BB962C8B-B14F-4D97-AF65-F5344CB8AC3E}">
        <p14:creationId xmlns:p14="http://schemas.microsoft.com/office/powerpoint/2010/main" val="1010840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Hepatitis C has two (2) additional actors:</a:t>
            </a:r>
          </a:p>
          <a:p>
            <a:r>
              <a:rPr lang="en-US" sz="1800" b="1" dirty="0"/>
              <a:t>Data/Trust Services:</a:t>
            </a:r>
            <a:r>
              <a:rPr lang="en-US" sz="1800" dirty="0"/>
              <a:t> A set of services that can be used to pseudonymize, anonymize, de-identify, hash, or re-link data that is submitted to public health and/or research. These Data/Trust services are used as appropriate by the Backend Services App.</a:t>
            </a:r>
          </a:p>
          <a:p>
            <a:r>
              <a:rPr lang="en-US" sz="1800" b="1" dirty="0"/>
              <a:t>Trusted Third Party:</a:t>
            </a:r>
            <a:r>
              <a:rPr lang="en-US" sz="1800" dirty="0"/>
              <a:t>  A system (e.g., HIE, RCKMS/AIMS Platform) at an intermediary organization that serves as a conduit to exchange data between healthcare organizations and PHAs. Trusted Third Parties perform the intermediary functions (e.g., apply business logic and informs the Reportability Response) using appropriate authorities and policies.</a:t>
            </a:r>
          </a:p>
          <a:p>
            <a:pPr marL="0" indent="0">
              <a:buNone/>
            </a:pPr>
            <a:endParaRPr lang="en-US" sz="1800" dirty="0"/>
          </a:p>
        </p:txBody>
      </p:sp>
    </p:spTree>
    <p:extLst>
      <p:ext uri="{BB962C8B-B14F-4D97-AF65-F5344CB8AC3E}">
        <p14:creationId xmlns:p14="http://schemas.microsoft.com/office/powerpoint/2010/main" val="1012377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9CCD-74C2-4E21-86AA-3A28BCC2AB77}"/>
              </a:ext>
            </a:extLst>
          </p:cNvPr>
          <p:cNvSpPr>
            <a:spLocks noGrp="1"/>
          </p:cNvSpPr>
          <p:nvPr>
            <p:ph type="title"/>
          </p:nvPr>
        </p:nvSpPr>
        <p:spPr/>
        <p:txBody>
          <a:bodyPr>
            <a:normAutofit fontScale="90000"/>
          </a:bodyPr>
          <a:lstStyle/>
          <a:p>
            <a:r>
              <a:rPr lang="en-US" dirty="0"/>
              <a:t>Abstract Models</a:t>
            </a:r>
          </a:p>
        </p:txBody>
      </p:sp>
      <p:pic>
        <p:nvPicPr>
          <p:cNvPr id="5" name="Picture 4" descr="A picture containing clock, computer, table&#10;&#10;Description automatically generated">
            <a:extLst>
              <a:ext uri="{FF2B5EF4-FFF2-40B4-BE49-F238E27FC236}">
                <a16:creationId xmlns:a16="http://schemas.microsoft.com/office/drawing/2014/main" id="{1E93F8FB-CE7C-40A1-91D6-F3F209385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376644"/>
            <a:ext cx="5715000" cy="877265"/>
          </a:xfrm>
          <a:prstGeom prst="rect">
            <a:avLst/>
          </a:prstGeom>
        </p:spPr>
      </p:pic>
      <p:sp>
        <p:nvSpPr>
          <p:cNvPr id="7" name="TextBox 6">
            <a:extLst>
              <a:ext uri="{FF2B5EF4-FFF2-40B4-BE49-F238E27FC236}">
                <a16:creationId xmlns:a16="http://schemas.microsoft.com/office/drawing/2014/main" id="{DDDD665E-A15A-4744-B3A3-6821070DE969}"/>
              </a:ext>
            </a:extLst>
          </p:cNvPr>
          <p:cNvSpPr txBox="1"/>
          <p:nvPr/>
        </p:nvSpPr>
        <p:spPr>
          <a:xfrm>
            <a:off x="4676140" y="1110909"/>
            <a:ext cx="2971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Cancer, Healthcare Survey</a:t>
            </a:r>
          </a:p>
        </p:txBody>
      </p:sp>
      <p:pic>
        <p:nvPicPr>
          <p:cNvPr id="9" name="Picture 8" descr="A screenshot of a cell phone&#10;&#10;Description automatically generated">
            <a:extLst>
              <a:ext uri="{FF2B5EF4-FFF2-40B4-BE49-F238E27FC236}">
                <a16:creationId xmlns:a16="http://schemas.microsoft.com/office/drawing/2014/main" id="{38C79F73-CEF1-4D66-8A2F-7C02811A0F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10931" r="3892"/>
          <a:stretch/>
        </p:blipFill>
        <p:spPr>
          <a:xfrm>
            <a:off x="152400" y="2478658"/>
            <a:ext cx="5590540" cy="2162517"/>
          </a:xfrm>
          <a:prstGeom prst="rect">
            <a:avLst/>
          </a:prstGeom>
        </p:spPr>
      </p:pic>
      <p:sp>
        <p:nvSpPr>
          <p:cNvPr id="11" name="TextBox 10">
            <a:extLst>
              <a:ext uri="{FF2B5EF4-FFF2-40B4-BE49-F238E27FC236}">
                <a16:creationId xmlns:a16="http://schemas.microsoft.com/office/drawing/2014/main" id="{0BD945D7-9378-4556-AEC1-40F2DBDFA34D}"/>
              </a:ext>
            </a:extLst>
          </p:cNvPr>
          <p:cNvSpPr txBox="1"/>
          <p:nvPr/>
        </p:nvSpPr>
        <p:spPr>
          <a:xfrm>
            <a:off x="1802156" y="2210130"/>
            <a:ext cx="19431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eICR</a:t>
            </a:r>
          </a:p>
        </p:txBody>
      </p:sp>
      <p:pic>
        <p:nvPicPr>
          <p:cNvPr id="13" name="Picture 12" descr="A screenshot of a cell phone&#10;&#10;Description automatically generated">
            <a:extLst>
              <a:ext uri="{FF2B5EF4-FFF2-40B4-BE49-F238E27FC236}">
                <a16:creationId xmlns:a16="http://schemas.microsoft.com/office/drawing/2014/main" id="{AB6B6937-7695-4CC4-9937-9A48E96F47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5916" y="4909241"/>
            <a:ext cx="5198084" cy="1897959"/>
          </a:xfrm>
          <a:prstGeom prst="rect">
            <a:avLst/>
          </a:prstGeom>
        </p:spPr>
      </p:pic>
      <p:sp>
        <p:nvSpPr>
          <p:cNvPr id="15" name="TextBox 14">
            <a:extLst>
              <a:ext uri="{FF2B5EF4-FFF2-40B4-BE49-F238E27FC236}">
                <a16:creationId xmlns:a16="http://schemas.microsoft.com/office/drawing/2014/main" id="{01D0A6A0-05BC-4FB0-BF11-01FC4162FF0B}"/>
              </a:ext>
            </a:extLst>
          </p:cNvPr>
          <p:cNvSpPr txBox="1"/>
          <p:nvPr/>
        </p:nvSpPr>
        <p:spPr>
          <a:xfrm>
            <a:off x="5791200" y="4539909"/>
            <a:ext cx="25146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Reporting</a:t>
            </a:r>
          </a:p>
        </p:txBody>
      </p:sp>
      <p:sp>
        <p:nvSpPr>
          <p:cNvPr id="16" name="Rectangle 15">
            <a:extLst>
              <a:ext uri="{FF2B5EF4-FFF2-40B4-BE49-F238E27FC236}">
                <a16:creationId xmlns:a16="http://schemas.microsoft.com/office/drawing/2014/main" id="{5819CFE2-7315-4C09-8245-E6423BFFB46F}"/>
              </a:ext>
            </a:extLst>
          </p:cNvPr>
          <p:cNvSpPr/>
          <p:nvPr/>
        </p:nvSpPr>
        <p:spPr>
          <a:xfrm>
            <a:off x="3401060" y="1110910"/>
            <a:ext cx="5742940" cy="109072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ACF99E-672A-4F34-8BD7-671F7E1AE9AC}"/>
              </a:ext>
            </a:extLst>
          </p:cNvPr>
          <p:cNvSpPr/>
          <p:nvPr/>
        </p:nvSpPr>
        <p:spPr>
          <a:xfrm>
            <a:off x="0" y="2209800"/>
            <a:ext cx="5742940" cy="232502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F736C6C-5B6B-4888-8297-DF0E73FA89B5}"/>
              </a:ext>
            </a:extLst>
          </p:cNvPr>
          <p:cNvSpPr/>
          <p:nvPr/>
        </p:nvSpPr>
        <p:spPr>
          <a:xfrm>
            <a:off x="3945916" y="4534829"/>
            <a:ext cx="5180304" cy="227237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524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a:xfrm>
            <a:off x="457200" y="1295400"/>
            <a:ext cx="8686800" cy="4389437"/>
          </a:xfrm>
        </p:spPr>
        <p:txBody>
          <a:bodyPr/>
          <a:lstStyle/>
          <a:p>
            <a:r>
              <a:rPr lang="en-US" sz="2000" dirty="0"/>
              <a:t>MedMorph will use existing frameworks for the exchange of data.</a:t>
            </a:r>
          </a:p>
          <a:p>
            <a:r>
              <a:rPr lang="en-US" sz="2000" dirty="0"/>
              <a:t>When there is a third party, a data use or business use/associate agreement may be needed (e.g., APHL).</a:t>
            </a:r>
          </a:p>
          <a:p>
            <a:r>
              <a:rPr lang="en-US" sz="2000" dirty="0"/>
              <a:t>PHAs may have state-specific restrictions on collecting protected classes of data (e.g., AIDS status, mental health status, SUD/OUD). </a:t>
            </a:r>
          </a:p>
          <a:p>
            <a:pPr lvl="1"/>
            <a:r>
              <a:rPr lang="en-US" sz="1800" dirty="0"/>
              <a:t>If the patient gives consent for sharing of AIDs, mental health, etc. data the burden would be on the sending system.</a:t>
            </a:r>
          </a:p>
          <a:p>
            <a:pPr lvl="1"/>
            <a:r>
              <a:rPr lang="en-US" sz="1800" dirty="0"/>
              <a:t>For research use cases, there must be consent before the data is sent.</a:t>
            </a:r>
          </a:p>
          <a:p>
            <a:r>
              <a:rPr lang="en-US" sz="2000" dirty="0"/>
              <a:t>For jurisdictional restrictions on data that can not be collected, the MedMorph Reference Architecture will make provisions for defining actions (e.g., redaction, filtering, removal, validation) before submission. The actions could be triggered based on the content of specific data elements.</a:t>
            </a:r>
          </a:p>
          <a:p>
            <a:pPr lvl="1"/>
            <a:r>
              <a:rPr lang="en-US" sz="1800" dirty="0"/>
              <a:t>The MedMorph Reference Architecture will do an additional validation check on the data before the data leaves the healthcare organization. This is important in cases of a healthcare organization reporting to multiple jurisdictions.</a:t>
            </a:r>
          </a:p>
        </p:txBody>
      </p:sp>
    </p:spTree>
    <p:extLst>
      <p:ext uri="{BB962C8B-B14F-4D97-AF65-F5344CB8AC3E}">
        <p14:creationId xmlns:p14="http://schemas.microsoft.com/office/powerpoint/2010/main" val="3376154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 (cont’d)</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p:txBody>
          <a:bodyPr/>
          <a:lstStyle/>
          <a:p>
            <a:r>
              <a:rPr lang="en-US" sz="2000" dirty="0"/>
              <a:t>What if more data is sent that what is requested? </a:t>
            </a:r>
          </a:p>
          <a:p>
            <a:pPr lvl="1"/>
            <a:r>
              <a:rPr lang="en-US" sz="1800" dirty="0"/>
              <a:t>This should be handled by policy and processes around the data received.</a:t>
            </a:r>
          </a:p>
          <a:p>
            <a:pPr lvl="1"/>
            <a:r>
              <a:rPr lang="en-US" sz="1800" dirty="0"/>
              <a:t>The data generator should be clear on what data is being requested and the data provided should only be the data requested.</a:t>
            </a:r>
          </a:p>
          <a:p>
            <a:pPr lvl="1"/>
            <a:r>
              <a:rPr lang="en-US" sz="1800" dirty="0"/>
              <a:t>The Reference Architecture IG will ask for feedback during the ballot process on if the MedMorph Reference Architecture should define an acknowledgment mechanism for notifications when additional data is received.</a:t>
            </a:r>
          </a:p>
          <a:p>
            <a:endParaRPr lang="en-US" sz="2000" dirty="0"/>
          </a:p>
        </p:txBody>
      </p:sp>
    </p:spTree>
    <p:extLst>
      <p:ext uri="{BB962C8B-B14F-4D97-AF65-F5344CB8AC3E}">
        <p14:creationId xmlns:p14="http://schemas.microsoft.com/office/powerpoint/2010/main" val="188152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305759155"/>
              </p:ext>
            </p:extLst>
          </p:nvPr>
        </p:nvGraphicFramePr>
        <p:xfrm>
          <a:off x="990600" y="1600200"/>
          <a:ext cx="6675120" cy="148336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677364445"/>
                    </a:ext>
                  </a:extLst>
                </a:gridCol>
                <a:gridCol w="11887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panose="020B0604020202020204" pitchFamily="34" charset="0"/>
                          <a:cs typeface="Arial" panose="020B0604020202020204" pitchFamily="34" charset="0"/>
                        </a:rPr>
                        <a:t>Logistics and Recap from Last Week</a:t>
                      </a:r>
                    </a:p>
                  </a:txBody>
                  <a:tcPr/>
                </a:tc>
                <a:tc>
                  <a:txBody>
                    <a:bodyPr/>
                    <a:lstStyle/>
                    <a:p>
                      <a:pPr algn="l"/>
                      <a:r>
                        <a:rPr lang="en-US" dirty="0">
                          <a:latin typeface="Arial" panose="020B0604020202020204" pitchFamily="34" charset="0"/>
                          <a:cs typeface="Arial" panose="020B0604020202020204" pitchFamily="34" charset="0"/>
                        </a:rPr>
                        <a:t>5 min</a:t>
                      </a:r>
                    </a:p>
                  </a:txBody>
                  <a:tcPr/>
                </a:tc>
                <a:extLst>
                  <a:ext uri="{0D108BD9-81ED-4DB2-BD59-A6C34878D82A}">
                    <a16:rowId xmlns:a16="http://schemas.microsoft.com/office/drawing/2014/main" val="11106965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Cross Use Case Similarities and Differences</a:t>
                      </a:r>
                    </a:p>
                  </a:txBody>
                  <a:tcPr/>
                </a:tc>
                <a:tc>
                  <a:txBody>
                    <a:bodyPr/>
                    <a:lstStyle/>
                    <a:p>
                      <a:pPr algn="l"/>
                      <a:r>
                        <a:rPr lang="en-US" dirty="0">
                          <a:latin typeface="Arial" panose="020B0604020202020204" pitchFamily="34" charset="0"/>
                          <a:cs typeface="Arial" panose="020B0604020202020204" pitchFamily="34" charset="0"/>
                        </a:rPr>
                        <a:t>50 mins</a:t>
                      </a:r>
                    </a:p>
                  </a:txBody>
                  <a:tcPr/>
                </a:tc>
                <a:extLst>
                  <a:ext uri="{0D108BD9-81ED-4DB2-BD59-A6C34878D82A}">
                    <a16:rowId xmlns:a16="http://schemas.microsoft.com/office/drawing/2014/main" val="732651948"/>
                  </a:ext>
                </a:extLst>
              </a:tr>
              <a:tr h="370840">
                <a:tc>
                  <a:txBody>
                    <a:bodyPr/>
                    <a:lstStyle/>
                    <a:p>
                      <a:pPr marL="0" indent="0" algn="l">
                        <a:buFont typeface="Arial" panose="020B0604020202020204" pitchFamily="34" charset="0"/>
                        <a:buNone/>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r>
              <a:rPr lang="en-US" sz="2000" dirty="0"/>
              <a:t>Cancer</a:t>
            </a:r>
          </a:p>
          <a:p>
            <a:pPr lvl="1"/>
            <a:r>
              <a:rPr lang="en-US" sz="1800" dirty="0"/>
              <a:t>Registries may have restrictions on collecting certain information. For example, registries collect comorbidity information, but some of them are restricted from collecting information about AIDS or mental health conditions as a comorbidity</a:t>
            </a:r>
          </a:p>
          <a:p>
            <a:pPr lvl="1"/>
            <a:r>
              <a:rPr lang="en-US" sz="1800" dirty="0"/>
              <a:t>Establishment of data use agreements and business use agreements between trading entities</a:t>
            </a:r>
          </a:p>
          <a:p>
            <a:pPr lvl="1"/>
            <a:endParaRPr lang="en-US" sz="1800" dirty="0"/>
          </a:p>
        </p:txBody>
      </p:sp>
    </p:spTree>
    <p:extLst>
      <p:ext uri="{BB962C8B-B14F-4D97-AF65-F5344CB8AC3E}">
        <p14:creationId xmlns:p14="http://schemas.microsoft.com/office/powerpoint/2010/main" val="2466048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a:xfrm>
            <a:off x="457200" y="1295400"/>
            <a:ext cx="8686800" cy="4389437"/>
          </a:xfrm>
        </p:spPr>
        <p:txBody>
          <a:bodyPr/>
          <a:lstStyle/>
          <a:p>
            <a:r>
              <a:rPr lang="en-US" sz="1800" dirty="0"/>
              <a:t>Onboarding of EHRs and or tracking systems</a:t>
            </a:r>
          </a:p>
          <a:p>
            <a:r>
              <a:rPr lang="en-US" sz="1800" dirty="0"/>
              <a:t>The use and or restrictions of FHIR between trading entities</a:t>
            </a:r>
          </a:p>
          <a:p>
            <a:r>
              <a:rPr lang="en-US" sz="1800" dirty="0"/>
              <a:t>Consent models for data exchange:</a:t>
            </a:r>
          </a:p>
          <a:p>
            <a:pPr lvl="1"/>
            <a:r>
              <a:rPr lang="en-US" sz="1600" dirty="0"/>
              <a:t>For public health purposes, existing authorities are sufficient and no consent is required.</a:t>
            </a:r>
          </a:p>
          <a:p>
            <a:pPr lvl="1"/>
            <a:r>
              <a:rPr lang="en-US" sz="1600" dirty="0"/>
              <a:t>For research use cases:</a:t>
            </a:r>
          </a:p>
          <a:p>
            <a:pPr lvl="2"/>
            <a:r>
              <a:rPr lang="en-US" sz="1600" dirty="0"/>
              <a:t>IRB approvals, intended purpose, and consent for the intended purpose is included</a:t>
            </a:r>
          </a:p>
          <a:p>
            <a:pPr lvl="2"/>
            <a:r>
              <a:rPr lang="en-US" sz="1600" dirty="0"/>
              <a:t>Other areas to investigate:</a:t>
            </a:r>
          </a:p>
          <a:p>
            <a:pPr lvl="3"/>
            <a:r>
              <a:rPr lang="en-US" sz="1400" dirty="0">
                <a:hlinkClick r:id="rId2" tooltip="https://www.hl7.org/fhir/consent.html"/>
              </a:rPr>
              <a:t>https://www.hl7.org/fhir/consent.html</a:t>
            </a:r>
            <a:r>
              <a:rPr lang="en-US" sz="1400" dirty="0"/>
              <a:t> (Look at </a:t>
            </a:r>
            <a:r>
              <a:rPr lang="en-US" sz="1400" dirty="0" err="1"/>
              <a:t>ResearchSubject</a:t>
            </a:r>
            <a:r>
              <a:rPr lang="en-US" sz="1400" dirty="0"/>
              <a:t> and </a:t>
            </a:r>
            <a:r>
              <a:rPr lang="en-US" sz="1400" dirty="0" err="1"/>
              <a:t>ResearchStudy</a:t>
            </a:r>
            <a:r>
              <a:rPr lang="en-US" sz="1400" dirty="0"/>
              <a:t> resources in FHIR and their relationship to Consent Resource)</a:t>
            </a:r>
          </a:p>
          <a:p>
            <a:pPr lvl="3"/>
            <a:r>
              <a:rPr lang="en-US" sz="1400" dirty="0"/>
              <a:t>Patient Level data, LDS, Deidentified data sets, and relationships to consent.</a:t>
            </a:r>
          </a:p>
          <a:p>
            <a:pPr lvl="3"/>
            <a:r>
              <a:rPr lang="en-US" sz="1400" dirty="0">
                <a:hlinkClick r:id="rId3"/>
              </a:rPr>
              <a:t>https://www.healthit.gov/topic/leading-edge-acceleration-projects-leap-health-information-technology-health-it</a:t>
            </a:r>
            <a:r>
              <a:rPr lang="en-US" sz="1400" dirty="0"/>
              <a:t> </a:t>
            </a:r>
          </a:p>
          <a:p>
            <a:r>
              <a:rPr lang="en-US" sz="1800" dirty="0"/>
              <a:t>Data that is stored outside the EHR (e.g., PDMP data) may not be available</a:t>
            </a:r>
          </a:p>
          <a:p>
            <a:pPr lvl="1"/>
            <a:r>
              <a:rPr lang="en-US" sz="1600" dirty="0"/>
              <a:t>Hep C is asking about drug use</a:t>
            </a:r>
          </a:p>
          <a:p>
            <a:r>
              <a:rPr lang="en-US" sz="1800" dirty="0"/>
              <a:t>Any activities that are not associated with a clinical order or clinical visit (e.g., drive-up COVID test, STD test, adult immunization at the pharmacy )</a:t>
            </a:r>
          </a:p>
          <a:p>
            <a:endParaRPr lang="en-US" sz="1800" dirty="0"/>
          </a:p>
        </p:txBody>
      </p:sp>
    </p:spTree>
    <p:extLst>
      <p:ext uri="{BB962C8B-B14F-4D97-AF65-F5344CB8AC3E}">
        <p14:creationId xmlns:p14="http://schemas.microsoft.com/office/powerpoint/2010/main" val="65568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 (cont’d)</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p:txBody>
          <a:bodyPr/>
          <a:lstStyle/>
          <a:p>
            <a:r>
              <a:rPr lang="en-US" sz="1800" dirty="0"/>
              <a:t>Data lag vs. real-time (especially for research use cases) </a:t>
            </a:r>
          </a:p>
          <a:p>
            <a:pPr lvl="1"/>
            <a:r>
              <a:rPr lang="en-US" sz="1600" dirty="0"/>
              <a:t>The Reference Architecture defines trigger events and timing offsets in relationship to trigger events, and actions to be performed based on trigger events.</a:t>
            </a:r>
          </a:p>
          <a:p>
            <a:r>
              <a:rPr lang="en-US" sz="1800" dirty="0"/>
              <a:t>Clinical trials (not observation) - data safety monitoring board - so there is a </a:t>
            </a:r>
            <a:r>
              <a:rPr lang="en-US" sz="1800" dirty="0" err="1"/>
              <a:t>realtime</a:t>
            </a:r>
            <a:r>
              <a:rPr lang="en-US" sz="1800" dirty="0"/>
              <a:t> use case for clinical trials (but maybe different for observational research) – HL7 Vulcan Accelerator program</a:t>
            </a:r>
          </a:p>
          <a:p>
            <a:r>
              <a:rPr lang="en-US" sz="1800" dirty="0"/>
              <a:t>Data provenance (recognized authority - but how much do we trust the data from those systems outside of the EHR and the EHR ingests the data - and the detail of information and method of transmission e.g., orally reported, substantiated with material or electronic)</a:t>
            </a:r>
          </a:p>
          <a:p>
            <a:pPr lvl="1"/>
            <a:r>
              <a:rPr lang="en-US" sz="1600" dirty="0"/>
              <a:t>The MedMorph Reference Architecture IG would recommend (or require in available) support for Provenance as defined by USCDI and apply to all data classes being reported.</a:t>
            </a:r>
          </a:p>
          <a:p>
            <a:endParaRPr lang="en-US" sz="1800" dirty="0"/>
          </a:p>
        </p:txBody>
      </p:sp>
    </p:spTree>
    <p:extLst>
      <p:ext uri="{BB962C8B-B14F-4D97-AF65-F5344CB8AC3E}">
        <p14:creationId xmlns:p14="http://schemas.microsoft.com/office/powerpoint/2010/main" val="4289233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40E2-E464-40F9-A43C-19F6624B7074}"/>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E7AD5506-0F14-4839-8928-86D381F6AE0B}"/>
              </a:ext>
            </a:extLst>
          </p:cNvPr>
          <p:cNvSpPr>
            <a:spLocks noGrp="1"/>
          </p:cNvSpPr>
          <p:nvPr>
            <p:ph idx="1"/>
          </p:nvPr>
        </p:nvSpPr>
        <p:spPr>
          <a:xfrm>
            <a:off x="0" y="1295400"/>
            <a:ext cx="9144000" cy="4389437"/>
          </a:xfrm>
        </p:spPr>
        <p:txBody>
          <a:bodyPr/>
          <a:lstStyle/>
          <a:p>
            <a:r>
              <a:rPr lang="en-US" sz="2400" dirty="0"/>
              <a:t>Cancer</a:t>
            </a:r>
          </a:p>
          <a:p>
            <a:pPr lvl="1">
              <a:buFont typeface="Arial" panose="020B0604020202020204" pitchFamily="34" charset="0"/>
              <a:buChar char="•"/>
            </a:pPr>
            <a:r>
              <a:rPr lang="en-US" sz="2000" dirty="0"/>
              <a:t>Should we use specific histology/morphology codes, such as those used in pathology reports?</a:t>
            </a:r>
          </a:p>
          <a:p>
            <a:pPr lvl="1">
              <a:buFont typeface="Arial" panose="020B0604020202020204" pitchFamily="34" charset="0"/>
              <a:buChar char="•"/>
            </a:pPr>
            <a:r>
              <a:rPr lang="en-US" sz="2000" dirty="0"/>
              <a:t>Will we consider reporting guidelines, such as certain data content that should be reported under certain specific circumstances (e.g., based on cancer type, stage, treatment? </a:t>
            </a:r>
          </a:p>
          <a:p>
            <a:pPr lvl="1">
              <a:buFont typeface="Arial" panose="020B0604020202020204" pitchFamily="34" charset="0"/>
              <a:buChar char="•"/>
            </a:pPr>
            <a:r>
              <a:rPr lang="en-US" sz="2000" dirty="0"/>
              <a:t>Registries will capture what they are required to capture by state laws and standards setters but research use cases might want to capture complications, etc. related to cancer.</a:t>
            </a:r>
          </a:p>
          <a:p>
            <a:pPr lvl="1"/>
            <a:endParaRPr lang="en-US" sz="2000" dirty="0"/>
          </a:p>
        </p:txBody>
      </p:sp>
    </p:spTree>
    <p:extLst>
      <p:ext uri="{BB962C8B-B14F-4D97-AF65-F5344CB8AC3E}">
        <p14:creationId xmlns:p14="http://schemas.microsoft.com/office/powerpoint/2010/main" val="263582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AF43-0CF0-41DD-9F68-FDC4A2E65666}"/>
              </a:ext>
            </a:extLst>
          </p:cNvPr>
          <p:cNvSpPr>
            <a:spLocks noGrp="1"/>
          </p:cNvSpPr>
          <p:nvPr>
            <p:ph type="title"/>
          </p:nvPr>
        </p:nvSpPr>
        <p:spPr/>
        <p:txBody>
          <a:bodyPr>
            <a:normAutofit fontScale="90000"/>
          </a:bodyPr>
          <a:lstStyle/>
          <a:p>
            <a:r>
              <a:rPr lang="en-US" dirty="0"/>
              <a:t>Reporting Workflow (Cancer, Healthcare Survey (IP, ED))</a:t>
            </a:r>
          </a:p>
        </p:txBody>
      </p:sp>
      <p:graphicFrame>
        <p:nvGraphicFramePr>
          <p:cNvPr id="5" name="Table 5">
            <a:extLst>
              <a:ext uri="{FF2B5EF4-FFF2-40B4-BE49-F238E27FC236}">
                <a16:creationId xmlns:a16="http://schemas.microsoft.com/office/drawing/2014/main" id="{DE610915-CE08-4548-B9DF-AB7C0F1B2414}"/>
              </a:ext>
            </a:extLst>
          </p:cNvPr>
          <p:cNvGraphicFramePr>
            <a:graphicFrameLocks noGrp="1"/>
          </p:cNvGraphicFramePr>
          <p:nvPr>
            <p:ph idx="1"/>
            <p:extLst>
              <p:ext uri="{D42A27DB-BD31-4B8C-83A1-F6EECF244321}">
                <p14:modId xmlns:p14="http://schemas.microsoft.com/office/powerpoint/2010/main" val="3949127526"/>
              </p:ext>
            </p:extLst>
          </p:nvPr>
        </p:nvGraphicFramePr>
        <p:xfrm>
          <a:off x="0" y="1143000"/>
          <a:ext cx="9144000" cy="52374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447800">
                  <a:extLst>
                    <a:ext uri="{9D8B030D-6E8A-4147-A177-3AD203B41FA5}">
                      <a16:colId xmlns:a16="http://schemas.microsoft.com/office/drawing/2014/main" val="3285980560"/>
                    </a:ext>
                  </a:extLst>
                </a:gridCol>
                <a:gridCol w="1219200">
                  <a:extLst>
                    <a:ext uri="{9D8B030D-6E8A-4147-A177-3AD203B41FA5}">
                      <a16:colId xmlns:a16="http://schemas.microsoft.com/office/drawing/2014/main" val="2512663241"/>
                    </a:ext>
                  </a:extLst>
                </a:gridCol>
                <a:gridCol w="2514600">
                  <a:extLst>
                    <a:ext uri="{9D8B030D-6E8A-4147-A177-3AD203B41FA5}">
                      <a16:colId xmlns:a16="http://schemas.microsoft.com/office/drawing/2014/main" val="1557973473"/>
                    </a:ext>
                  </a:extLst>
                </a:gridCol>
                <a:gridCol w="1600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a:t>EHR System</a:t>
                      </a:r>
                    </a:p>
                    <a:p>
                      <a:pPr algn="l"/>
                      <a:r>
                        <a:rPr lang="en-US" sz="1300"/>
                        <a:t> </a:t>
                      </a:r>
                    </a:p>
                  </a:txBody>
                  <a:tcPr/>
                </a:tc>
                <a:tc>
                  <a:txBody>
                    <a:bodyPr/>
                    <a:lstStyle/>
                    <a:p>
                      <a:pPr algn="l"/>
                      <a:r>
                        <a:rPr lang="en-US" sz="1300"/>
                        <a:t>Notifier</a:t>
                      </a:r>
                    </a:p>
                  </a:txBody>
                  <a:tcPr/>
                </a:tc>
                <a:tc>
                  <a:txBody>
                    <a:bodyPr/>
                    <a:lstStyle/>
                    <a:p>
                      <a:pPr algn="l"/>
                      <a:r>
                        <a:rPr lang="en-US" sz="1300"/>
                        <a:t>Notify the Backend Service App that criteria have been met</a:t>
                      </a:r>
                    </a:p>
                  </a:txBody>
                  <a:tcPr/>
                </a:tc>
                <a:tc>
                  <a:txBody>
                    <a:bodyPr/>
                    <a:lstStyle/>
                    <a:p>
                      <a:pPr algn="l"/>
                      <a:r>
                        <a:rPr lang="en-US" sz="1300"/>
                        <a:t>Trigger code</a:t>
                      </a:r>
                    </a:p>
                  </a:txBody>
                  <a:tcPr/>
                </a:tc>
                <a:tc>
                  <a:txBody>
                    <a:bodyPr/>
                    <a:lstStyle/>
                    <a:p>
                      <a:pPr algn="l"/>
                      <a:r>
                        <a:rPr lang="en-US" sz="1300"/>
                        <a:t>Notification message</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a:t>Backend Services App</a:t>
                      </a:r>
                    </a:p>
                  </a:txBody>
                  <a:tcPr/>
                </a:tc>
                <a:tc>
                  <a:txBody>
                    <a:bodyPr/>
                    <a:lstStyle/>
                    <a:p>
                      <a:pPr algn="l"/>
                      <a:r>
                        <a:rPr lang="en-US" sz="1300"/>
                        <a:t>Evaluator</a:t>
                      </a:r>
                    </a:p>
                  </a:txBody>
                  <a:tcPr/>
                </a:tc>
                <a:tc>
                  <a:txBody>
                    <a:bodyPr/>
                    <a:lstStyle/>
                    <a:p>
                      <a:pPr algn="l"/>
                      <a:r>
                        <a:rPr lang="en-US" sz="1300" dirty="0"/>
                        <a:t>Evaluate notification message against criteria</a:t>
                      </a:r>
                    </a:p>
                  </a:txBody>
                  <a:tcPr/>
                </a:tc>
                <a:tc>
                  <a:txBody>
                    <a:bodyPr/>
                    <a:lstStyle/>
                    <a:p>
                      <a:pPr algn="l"/>
                      <a:r>
                        <a:rPr lang="en-US" sz="1300"/>
                        <a:t>Notification message content</a:t>
                      </a:r>
                    </a:p>
                  </a:txBody>
                  <a:tcPr/>
                </a:tc>
                <a:tc>
                  <a:txBody>
                    <a:bodyPr/>
                    <a:lstStyle/>
                    <a:p>
                      <a:pPr algn="l"/>
                      <a:r>
                        <a:rPr lang="en-US" sz="130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t>3</a:t>
                      </a:r>
                    </a:p>
                  </a:txBody>
                  <a:tcPr/>
                </a:tc>
                <a:tc>
                  <a:txBody>
                    <a:bodyPr/>
                    <a:lstStyle/>
                    <a:p>
                      <a:pPr algn="l"/>
                      <a:r>
                        <a:rPr lang="en-US" sz="1300"/>
                        <a:t>Backend Services App</a:t>
                      </a:r>
                    </a:p>
                  </a:txBody>
                  <a:tcPr/>
                </a:tc>
                <a:tc>
                  <a:txBody>
                    <a:bodyPr/>
                    <a:lstStyle/>
                    <a:p>
                      <a:pPr algn="l"/>
                      <a:r>
                        <a:rPr lang="en-US" sz="1300"/>
                        <a:t>Data Extractor</a:t>
                      </a:r>
                    </a:p>
                  </a:txBody>
                  <a:tcPr/>
                </a:tc>
                <a:tc>
                  <a:txBody>
                    <a:bodyPr/>
                    <a:lstStyle/>
                    <a:p>
                      <a:pPr algn="l"/>
                      <a:r>
                        <a:rPr lang="en-US" sz="1300"/>
                        <a:t>Query the EHR for cancer data</a:t>
                      </a:r>
                    </a:p>
                  </a:txBody>
                  <a:tcPr/>
                </a:tc>
                <a:tc>
                  <a:txBody>
                    <a:bodyPr/>
                    <a:lstStyle/>
                    <a:p>
                      <a:pPr algn="l"/>
                      <a:r>
                        <a:rPr lang="en-US" sz="1300"/>
                        <a:t>Notification message</a:t>
                      </a:r>
                    </a:p>
                  </a:txBody>
                  <a:tcPr/>
                </a:tc>
                <a:tc>
                  <a:txBody>
                    <a:bodyPr/>
                    <a:lstStyle/>
                    <a:p>
                      <a:pPr algn="l"/>
                      <a:r>
                        <a:rPr lang="en-US" sz="1300"/>
                        <a:t>FHIR query</a:t>
                      </a:r>
                    </a:p>
                  </a:txBody>
                  <a:tcPr/>
                </a:tc>
                <a:extLst>
                  <a:ext uri="{0D108BD9-81ED-4DB2-BD59-A6C34878D82A}">
                    <a16:rowId xmlns:a16="http://schemas.microsoft.com/office/drawing/2014/main" val="2347430408"/>
                  </a:ext>
                </a:extLst>
              </a:tr>
              <a:tr h="370840">
                <a:tc>
                  <a:txBody>
                    <a:bodyPr/>
                    <a:lstStyle/>
                    <a:p>
                      <a:pPr algn="l"/>
                      <a:r>
                        <a:rPr lang="en-US" sz="1300"/>
                        <a:t>4</a:t>
                      </a:r>
                    </a:p>
                  </a:txBody>
                  <a:tcPr/>
                </a:tc>
                <a:tc>
                  <a:txBody>
                    <a:bodyPr/>
                    <a:lstStyle/>
                    <a:p>
                      <a:pPr algn="l"/>
                      <a:r>
                        <a:rPr lang="en-US" sz="1300"/>
                        <a:t>EHR System</a:t>
                      </a:r>
                    </a:p>
                    <a:p>
                      <a:pPr algn="l"/>
                      <a:r>
                        <a:rPr lang="en-US" sz="1300"/>
                        <a:t> </a:t>
                      </a:r>
                    </a:p>
                  </a:txBody>
                  <a:tcPr/>
                </a:tc>
                <a:tc>
                  <a:txBody>
                    <a:bodyPr/>
                    <a:lstStyle/>
                    <a:p>
                      <a:pPr algn="l"/>
                      <a:r>
                        <a:rPr lang="en-US" sz="1300"/>
                        <a:t>Query Responder</a:t>
                      </a:r>
                    </a:p>
                  </a:txBody>
                  <a:tcPr/>
                </a:tc>
                <a:tc>
                  <a:txBody>
                    <a:bodyPr/>
                    <a:lstStyle/>
                    <a:p>
                      <a:pPr algn="l"/>
                      <a:r>
                        <a:rPr lang="en-US" sz="1300"/>
                        <a:t>Return cancer data</a:t>
                      </a:r>
                    </a:p>
                  </a:txBody>
                  <a:tcPr/>
                </a:tc>
                <a:tc>
                  <a:txBody>
                    <a:bodyPr/>
                    <a:lstStyle/>
                    <a:p>
                      <a:pPr algn="l"/>
                      <a:r>
                        <a:rPr lang="en-US" sz="1300"/>
                        <a:t>FHIR query</a:t>
                      </a:r>
                    </a:p>
                  </a:txBody>
                  <a:tcPr/>
                </a:tc>
                <a:tc>
                  <a:txBody>
                    <a:bodyPr/>
                    <a:lstStyle/>
                    <a:p>
                      <a:pPr algn="l"/>
                      <a:r>
                        <a:rPr lang="en-US" sz="1300"/>
                        <a:t>FHIR resources</a:t>
                      </a:r>
                    </a:p>
                  </a:txBody>
                  <a:tcPr/>
                </a:tc>
                <a:extLst>
                  <a:ext uri="{0D108BD9-81ED-4DB2-BD59-A6C34878D82A}">
                    <a16:rowId xmlns:a16="http://schemas.microsoft.com/office/drawing/2014/main" val="1569243985"/>
                  </a:ext>
                </a:extLst>
              </a:tr>
              <a:tr h="370840">
                <a:tc>
                  <a:txBody>
                    <a:bodyPr/>
                    <a:lstStyle/>
                    <a:p>
                      <a:pPr algn="l"/>
                      <a:r>
                        <a:rPr lang="en-US" sz="1300" i="1"/>
                        <a:t>5</a:t>
                      </a:r>
                    </a:p>
                  </a:txBody>
                  <a:tcPr/>
                </a:tc>
                <a:tc>
                  <a:txBody>
                    <a:bodyPr/>
                    <a:lstStyle/>
                    <a:p>
                      <a:pPr algn="l"/>
                      <a:r>
                        <a:rPr lang="en-US" sz="1300" i="1"/>
                        <a:t>Backend Services App</a:t>
                      </a:r>
                    </a:p>
                  </a:txBody>
                  <a:tcPr/>
                </a:tc>
                <a:tc>
                  <a:txBody>
                    <a:bodyPr/>
                    <a:lstStyle/>
                    <a:p>
                      <a:pPr algn="l"/>
                      <a:r>
                        <a:rPr lang="en-US" sz="1300" i="1"/>
                        <a:t>Decision Logic Evaluator</a:t>
                      </a:r>
                    </a:p>
                  </a:txBody>
                  <a:tcPr/>
                </a:tc>
                <a:tc>
                  <a:txBody>
                    <a:bodyPr/>
                    <a:lstStyle/>
                    <a:p>
                      <a:pPr algn="l"/>
                      <a:r>
                        <a:rPr lang="en-US" sz="1300" i="1"/>
                        <a:t>Evaluate if a report needs to be sent</a:t>
                      </a:r>
                    </a:p>
                  </a:txBody>
                  <a:tcPr/>
                </a:tc>
                <a:tc>
                  <a:txBody>
                    <a:bodyPr/>
                    <a:lstStyle/>
                    <a:p>
                      <a:pPr algn="l"/>
                      <a:r>
                        <a:rPr lang="en-US" sz="1300" i="1"/>
                        <a:t>FHIR resources</a:t>
                      </a:r>
                    </a:p>
                  </a:txBody>
                  <a:tcPr/>
                </a:tc>
                <a:tc>
                  <a:txBody>
                    <a:bodyPr/>
                    <a:lstStyle/>
                    <a:p>
                      <a:pPr algn="l"/>
                      <a:r>
                        <a:rPr lang="en-US" sz="1300" i="1" dirty="0"/>
                        <a:t>FHIR resources</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a:t>Backend Services App</a:t>
                      </a:r>
                    </a:p>
                  </a:txBody>
                  <a:tcPr/>
                </a:tc>
                <a:tc>
                  <a:txBody>
                    <a:bodyPr/>
                    <a:lstStyle/>
                    <a:p>
                      <a:pPr algn="l"/>
                      <a:r>
                        <a:rPr lang="en-US" sz="1300"/>
                        <a:t>Data Receiver</a:t>
                      </a:r>
                    </a:p>
                  </a:txBody>
                  <a:tcPr/>
                </a:tc>
                <a:tc>
                  <a:txBody>
                    <a:bodyPr/>
                    <a:lstStyle/>
                    <a:p>
                      <a:pPr algn="l"/>
                      <a:r>
                        <a:rPr lang="en-US" sz="1300"/>
                        <a:t>Receive FHIR resources and validate FHIR bundle</a:t>
                      </a:r>
                    </a:p>
                  </a:txBody>
                  <a:tcPr/>
                </a:tc>
                <a:tc>
                  <a:txBody>
                    <a:bodyPr/>
                    <a:lstStyle/>
                    <a:p>
                      <a:pPr algn="l"/>
                      <a:r>
                        <a:rPr lang="en-US" sz="1300"/>
                        <a:t>FHIR resources</a:t>
                      </a:r>
                    </a:p>
                  </a:txBody>
                  <a:tcPr/>
                </a:tc>
                <a:tc>
                  <a:txBody>
                    <a:bodyPr/>
                    <a:lstStyle/>
                    <a:p>
                      <a:pPr algn="l"/>
                      <a:r>
                        <a:rPr lang="en-US" sz="1300"/>
                        <a:t>FHIR validated bundle</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Backend Services App</a:t>
                      </a:r>
                    </a:p>
                  </a:txBody>
                  <a:tcPr/>
                </a:tc>
                <a:tc>
                  <a:txBody>
                    <a:bodyPr/>
                    <a:lstStyle/>
                    <a:p>
                      <a:pPr algn="l"/>
                      <a:r>
                        <a:rPr lang="en-US" sz="1300"/>
                        <a:t>Data Sender</a:t>
                      </a:r>
                    </a:p>
                  </a:txBody>
                  <a:tcPr/>
                </a:tc>
                <a:tc>
                  <a:txBody>
                    <a:bodyPr/>
                    <a:lstStyle/>
                    <a:p>
                      <a:pPr algn="l"/>
                      <a:r>
                        <a:rPr lang="en-US" sz="1300" dirty="0"/>
                        <a:t>Send validated FHIR bundle to Central Cancer Registry /NHCS Data Store</a:t>
                      </a:r>
                    </a:p>
                  </a:txBody>
                  <a:tcPr/>
                </a:tc>
                <a:tc>
                  <a:txBody>
                    <a:bodyPr/>
                    <a:lstStyle/>
                    <a:p>
                      <a:pPr algn="l"/>
                      <a:r>
                        <a:rPr lang="en-US" sz="1300"/>
                        <a:t>FHIR validated bundle</a:t>
                      </a:r>
                    </a:p>
                  </a:txBody>
                  <a:tcPr/>
                </a:tc>
                <a:tc>
                  <a:txBody>
                    <a:bodyPr/>
                    <a:lstStyle/>
                    <a:p>
                      <a:pPr algn="l"/>
                      <a:r>
                        <a:rPr lang="en-US" sz="1300"/>
                        <a:t>FHIR validated bundle</a:t>
                      </a:r>
                    </a:p>
                  </a:txBody>
                  <a:tcPr/>
                </a:tc>
                <a:extLst>
                  <a:ext uri="{0D108BD9-81ED-4DB2-BD59-A6C34878D82A}">
                    <a16:rowId xmlns:a16="http://schemas.microsoft.com/office/drawing/2014/main" val="3501239483"/>
                  </a:ext>
                </a:extLst>
              </a:tr>
              <a:tr h="370840">
                <a:tc>
                  <a:txBody>
                    <a:bodyPr/>
                    <a:lstStyle/>
                    <a:p>
                      <a:pPr algn="l"/>
                      <a:r>
                        <a:rPr lang="en-US" sz="1300"/>
                        <a:t>8</a:t>
                      </a:r>
                    </a:p>
                  </a:txBody>
                  <a:tcPr/>
                </a:tc>
                <a:tc>
                  <a:txBody>
                    <a:bodyPr/>
                    <a:lstStyle/>
                    <a:p>
                      <a:pPr algn="l"/>
                      <a:r>
                        <a:rPr lang="en-US" sz="1300" dirty="0"/>
                        <a:t>Central Cancer Registry / NHCS Data Store </a:t>
                      </a:r>
                    </a:p>
                  </a:txBody>
                  <a:tcPr/>
                </a:tc>
                <a:tc>
                  <a:txBody>
                    <a:bodyPr/>
                    <a:lstStyle/>
                    <a:p>
                      <a:pPr algn="l"/>
                      <a:r>
                        <a:rPr lang="en-US" sz="1300"/>
                        <a:t>Data Receiver</a:t>
                      </a:r>
                    </a:p>
                  </a:txBody>
                  <a:tcPr/>
                </a:tc>
                <a:tc>
                  <a:txBody>
                    <a:bodyPr/>
                    <a:lstStyle/>
                    <a:p>
                      <a:pPr algn="l"/>
                      <a:r>
                        <a:rPr lang="en-US" sz="1300"/>
                        <a:t>Receive and validate FHIR bundle</a:t>
                      </a:r>
                    </a:p>
                  </a:txBody>
                  <a:tcPr/>
                </a:tc>
                <a:tc>
                  <a:txBody>
                    <a:bodyPr/>
                    <a:lstStyle/>
                    <a:p>
                      <a:pPr algn="l"/>
                      <a:r>
                        <a:rPr lang="en-US" sz="1300"/>
                        <a:t>FHIR bundle</a:t>
                      </a:r>
                    </a:p>
                  </a:txBody>
                  <a:tcPr/>
                </a:tc>
                <a:tc>
                  <a:txBody>
                    <a:bodyPr/>
                    <a:lstStyle/>
                    <a:p>
                      <a:pPr algn="l"/>
                      <a:r>
                        <a:rPr lang="en-US" sz="1300"/>
                        <a:t>Validated FHIR bundle</a:t>
                      </a:r>
                    </a:p>
                  </a:txBody>
                  <a:tcPr/>
                </a:tc>
                <a:extLst>
                  <a:ext uri="{0D108BD9-81ED-4DB2-BD59-A6C34878D82A}">
                    <a16:rowId xmlns:a16="http://schemas.microsoft.com/office/drawing/2014/main" val="3433023460"/>
                  </a:ext>
                </a:extLst>
              </a:tr>
              <a:tr h="370840">
                <a:tc>
                  <a:txBody>
                    <a:bodyPr/>
                    <a:lstStyle/>
                    <a:p>
                      <a:pPr algn="l"/>
                      <a:r>
                        <a:rPr lang="en-US" sz="1300" i="1"/>
                        <a:t>9</a:t>
                      </a:r>
                    </a:p>
                  </a:txBody>
                  <a:tcPr/>
                </a:tc>
                <a:tc gridSpan="5">
                  <a:txBody>
                    <a:bodyPr/>
                    <a:lstStyle/>
                    <a:p>
                      <a:pPr algn="l"/>
                      <a:r>
                        <a:rPr lang="en-US" sz="1300" i="1" dirty="0"/>
                        <a:t>Repeat Steps 1-8 for any category notification that meets the reporting criteria as needed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nchor="ctr"/>
                </a:tc>
                <a:extLst>
                  <a:ext uri="{0D108BD9-81ED-4DB2-BD59-A6C34878D82A}">
                    <a16:rowId xmlns:a16="http://schemas.microsoft.com/office/drawing/2014/main" val="736083409"/>
                  </a:ext>
                </a:extLst>
              </a:tr>
            </a:tbl>
          </a:graphicData>
        </a:graphic>
      </p:graphicFrame>
    </p:spTree>
    <p:extLst>
      <p:ext uri="{BB962C8B-B14F-4D97-AF65-F5344CB8AC3E}">
        <p14:creationId xmlns:p14="http://schemas.microsoft.com/office/powerpoint/2010/main" val="3478166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924983395"/>
              </p:ext>
            </p:extLst>
          </p:nvPr>
        </p:nvGraphicFramePr>
        <p:xfrm>
          <a:off x="0" y="1104777"/>
          <a:ext cx="9144000" cy="567702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295400">
                  <a:extLst>
                    <a:ext uri="{9D8B030D-6E8A-4147-A177-3AD203B41FA5}">
                      <a16:colId xmlns:a16="http://schemas.microsoft.com/office/drawing/2014/main" val="4053312253"/>
                    </a:ext>
                  </a:extLst>
                </a:gridCol>
                <a:gridCol w="1066800">
                  <a:extLst>
                    <a:ext uri="{9D8B030D-6E8A-4147-A177-3AD203B41FA5}">
                      <a16:colId xmlns:a16="http://schemas.microsoft.com/office/drawing/2014/main" val="2571421998"/>
                    </a:ext>
                  </a:extLst>
                </a:gridCol>
                <a:gridCol w="2971800">
                  <a:extLst>
                    <a:ext uri="{9D8B030D-6E8A-4147-A177-3AD203B41FA5}">
                      <a16:colId xmlns:a16="http://schemas.microsoft.com/office/drawing/2014/main" val="4181640141"/>
                    </a:ext>
                  </a:extLst>
                </a:gridCol>
                <a:gridCol w="1524000">
                  <a:extLst>
                    <a:ext uri="{9D8B030D-6E8A-4147-A177-3AD203B41FA5}">
                      <a16:colId xmlns:a16="http://schemas.microsoft.com/office/drawing/2014/main" val="2315041253"/>
                    </a:ext>
                  </a:extLst>
                </a:gridCol>
                <a:gridCol w="16764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dirty="0">
                          <a:effectLst/>
                        </a:rPr>
                        <a:t>Actor</a:t>
                      </a:r>
                      <a:endParaRPr lang="en-US" sz="1400" dirty="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a:t>
                      </a:r>
                    </a:p>
                  </a:txBody>
                  <a:tcPr anchor="ctr"/>
                </a:tc>
                <a:tc>
                  <a:txBody>
                    <a:bodyPr/>
                    <a:lstStyle/>
                    <a:p>
                      <a:r>
                        <a:rPr lang="en-US" sz="1400" dirty="0"/>
                        <a:t>EHR System</a:t>
                      </a:r>
                    </a:p>
                  </a:txBody>
                  <a:tcPr anchor="ctr"/>
                </a:tc>
                <a:tc>
                  <a:txBody>
                    <a:bodyPr/>
                    <a:lstStyle/>
                    <a:p>
                      <a:r>
                        <a:rPr lang="en-US" sz="1400"/>
                        <a:t>Notifier</a:t>
                      </a:r>
                    </a:p>
                  </a:txBody>
                  <a:tcPr anchor="ctr"/>
                </a:tc>
                <a:tc>
                  <a:txBody>
                    <a:bodyPr/>
                    <a:lstStyle/>
                    <a:p>
                      <a:r>
                        <a:rPr lang="en-US" sz="1400"/>
                        <a:t>Notify the Backend Services App that there has been activity in topics the app subscribes to</a:t>
                      </a:r>
                    </a:p>
                  </a:txBody>
                  <a:tcPr anchor="ctr"/>
                </a:tc>
                <a:tc>
                  <a:txBody>
                    <a:bodyPr/>
                    <a:lstStyle/>
                    <a:p>
                      <a:r>
                        <a:rPr lang="en-US" sz="1400"/>
                        <a:t>Trigger codes</a:t>
                      </a:r>
                    </a:p>
                  </a:txBody>
                  <a:tcPr anchor="ctr"/>
                </a:tc>
                <a:tc>
                  <a:txBody>
                    <a:bodyPr/>
                    <a:lstStyle/>
                    <a:p>
                      <a:r>
                        <a:rPr lang="en-US" sz="1400"/>
                        <a:t>Notification message</a:t>
                      </a:r>
                    </a:p>
                  </a:txBody>
                  <a:tcPr anchor="ctr"/>
                </a:tc>
                <a:extLst>
                  <a:ext uri="{0D108BD9-81ED-4DB2-BD59-A6C34878D82A}">
                    <a16:rowId xmlns:a16="http://schemas.microsoft.com/office/drawing/2014/main" val="999760381"/>
                  </a:ext>
                </a:extLst>
              </a:tr>
              <a:tr h="0">
                <a:tc>
                  <a:txBody>
                    <a:bodyPr/>
                    <a:lstStyle/>
                    <a:p>
                      <a:r>
                        <a:rPr lang="en-US" sz="1400"/>
                        <a:t>2</a:t>
                      </a:r>
                    </a:p>
                  </a:txBody>
                  <a:tcPr anchor="ctr"/>
                </a:tc>
                <a:tc>
                  <a:txBody>
                    <a:bodyPr/>
                    <a:lstStyle/>
                    <a:p>
                      <a:r>
                        <a:rPr lang="en-US" sz="1400"/>
                        <a:t>Backend Services App</a:t>
                      </a:r>
                    </a:p>
                  </a:txBody>
                  <a:tcPr anchor="ctr"/>
                </a:tc>
                <a:tc>
                  <a:txBody>
                    <a:bodyPr/>
                    <a:lstStyle/>
                    <a:p>
                      <a:r>
                        <a:rPr lang="en-US" sz="1400"/>
                        <a:t>Evaluator</a:t>
                      </a:r>
                    </a:p>
                  </a:txBody>
                  <a:tcPr anchor="ctr"/>
                </a:tc>
                <a:tc>
                  <a:txBody>
                    <a:bodyPr/>
                    <a:lstStyle/>
                    <a:p>
                      <a:r>
                        <a:rPr lang="en-US" sz="1400" dirty="0"/>
                        <a:t>Evaluates criteria (and timing if needed to wait on additional data (e.g., lab results))</a:t>
                      </a:r>
                    </a:p>
                  </a:txBody>
                  <a:tcPr anchor="ctr"/>
                </a:tc>
                <a:tc>
                  <a:txBody>
                    <a:bodyPr/>
                    <a:lstStyle/>
                    <a:p>
                      <a:r>
                        <a:rPr lang="en-US" sz="1400"/>
                        <a:t>Notification message, criteria, rules</a:t>
                      </a:r>
                    </a:p>
                  </a:txBody>
                  <a:tcPr anchor="ctr"/>
                </a:tc>
                <a:tc>
                  <a:txBody>
                    <a:bodyPr/>
                    <a:lstStyle/>
                    <a:p>
                      <a:r>
                        <a:rPr lang="en-US" sz="1400"/>
                        <a:t>Yes/No query decision</a:t>
                      </a:r>
                    </a:p>
                  </a:txBody>
                  <a:tcPr anchor="ctr"/>
                </a:tc>
                <a:extLst>
                  <a:ext uri="{0D108BD9-81ED-4DB2-BD59-A6C34878D82A}">
                    <a16:rowId xmlns:a16="http://schemas.microsoft.com/office/drawing/2014/main" val="3709903688"/>
                  </a:ext>
                </a:extLst>
              </a:tr>
              <a:tr h="0">
                <a:tc>
                  <a:txBody>
                    <a:bodyPr/>
                    <a:lstStyle/>
                    <a:p>
                      <a:r>
                        <a:rPr lang="en-US" sz="1400"/>
                        <a:t>3</a:t>
                      </a:r>
                    </a:p>
                  </a:txBody>
                  <a:tcPr anchor="ctr"/>
                </a:tc>
                <a:tc>
                  <a:txBody>
                    <a:bodyPr/>
                    <a:lstStyle/>
                    <a:p>
                      <a:r>
                        <a:rPr lang="en-US" sz="1400"/>
                        <a:t>Backend Services App</a:t>
                      </a:r>
                    </a:p>
                  </a:txBody>
                  <a:tcPr anchor="ctr"/>
                </a:tc>
                <a:tc>
                  <a:txBody>
                    <a:bodyPr/>
                    <a:lstStyle/>
                    <a:p>
                      <a:r>
                        <a:rPr lang="en-US" sz="1400"/>
                        <a:t>Data Extractor</a:t>
                      </a:r>
                    </a:p>
                  </a:txBody>
                  <a:tcPr anchor="ctr"/>
                </a:tc>
                <a:tc>
                  <a:txBody>
                    <a:bodyPr/>
                    <a:lstStyle/>
                    <a:p>
                      <a:r>
                        <a:rPr lang="en-US" sz="1400"/>
                        <a:t>Query the EHR for case data</a:t>
                      </a:r>
                    </a:p>
                  </a:txBody>
                  <a:tcPr anchor="ctr"/>
                </a:tc>
                <a:tc>
                  <a:txBody>
                    <a:bodyPr/>
                    <a:lstStyle/>
                    <a:p>
                      <a:r>
                        <a:rPr lang="en-US" sz="1400"/>
                        <a:t>Query decision</a:t>
                      </a:r>
                    </a:p>
                  </a:txBody>
                  <a:tcPr anchor="ctr"/>
                </a:tc>
                <a:tc>
                  <a:txBody>
                    <a:bodyPr/>
                    <a:lstStyle/>
                    <a:p>
                      <a:r>
                        <a:rPr lang="en-US" sz="1400"/>
                        <a:t>FHIR queries</a:t>
                      </a:r>
                    </a:p>
                  </a:txBody>
                  <a:tcPr anchor="ctr"/>
                </a:tc>
                <a:extLst>
                  <a:ext uri="{0D108BD9-81ED-4DB2-BD59-A6C34878D82A}">
                    <a16:rowId xmlns:a16="http://schemas.microsoft.com/office/drawing/2014/main" val="2911153869"/>
                  </a:ext>
                </a:extLst>
              </a:tr>
              <a:tr h="129417">
                <a:tc>
                  <a:txBody>
                    <a:bodyPr/>
                    <a:lstStyle/>
                    <a:p>
                      <a:r>
                        <a:rPr lang="en-US" sz="1400"/>
                        <a:t>4</a:t>
                      </a:r>
                    </a:p>
                  </a:txBody>
                  <a:tcPr anchor="ctr"/>
                </a:tc>
                <a:tc>
                  <a:txBody>
                    <a:bodyPr/>
                    <a:lstStyle/>
                    <a:p>
                      <a:r>
                        <a:rPr lang="en-US" sz="1400"/>
                        <a:t>EHR System</a:t>
                      </a:r>
                    </a:p>
                  </a:txBody>
                  <a:tcPr anchor="ctr"/>
                </a:tc>
                <a:tc>
                  <a:txBody>
                    <a:bodyPr/>
                    <a:lstStyle/>
                    <a:p>
                      <a:r>
                        <a:rPr lang="en-US" sz="1400"/>
                        <a:t>Query Responder</a:t>
                      </a:r>
                    </a:p>
                  </a:txBody>
                  <a:tcPr anchor="ctr"/>
                </a:tc>
                <a:tc>
                  <a:txBody>
                    <a:bodyPr/>
                    <a:lstStyle/>
                    <a:p>
                      <a:r>
                        <a:rPr lang="en-US" sz="1400"/>
                        <a:t>Return case data</a:t>
                      </a:r>
                    </a:p>
                  </a:txBody>
                  <a:tcPr anchor="ctr"/>
                </a:tc>
                <a:tc>
                  <a:txBody>
                    <a:bodyPr/>
                    <a:lstStyle/>
                    <a:p>
                      <a:r>
                        <a:rPr lang="en-US" sz="1400"/>
                        <a:t>FHIR queries</a:t>
                      </a:r>
                    </a:p>
                  </a:txBody>
                  <a:tcPr anchor="ctr"/>
                </a:tc>
                <a:tc>
                  <a:txBody>
                    <a:bodyPr/>
                    <a:lstStyle/>
                    <a:p>
                      <a:r>
                        <a:rPr lang="en-US" sz="1400"/>
                        <a:t>FHIR resources</a:t>
                      </a:r>
                    </a:p>
                  </a:txBody>
                  <a:tcPr anchor="ctr"/>
                </a:tc>
                <a:extLst>
                  <a:ext uri="{0D108BD9-81ED-4DB2-BD59-A6C34878D82A}">
                    <a16:rowId xmlns:a16="http://schemas.microsoft.com/office/drawing/2014/main" val="2891660052"/>
                  </a:ext>
                </a:extLst>
              </a:tr>
              <a:tr h="0">
                <a:tc>
                  <a:txBody>
                    <a:bodyPr/>
                    <a:lstStyle/>
                    <a:p>
                      <a:r>
                        <a:rPr lang="en-US" sz="1400"/>
                        <a:t>5</a:t>
                      </a:r>
                    </a:p>
                  </a:txBody>
                  <a:tcPr anchor="ctr"/>
                </a:tc>
                <a:tc>
                  <a:txBody>
                    <a:bodyPr/>
                    <a:lstStyle/>
                    <a:p>
                      <a:r>
                        <a:rPr lang="en-US" sz="1400"/>
                        <a:t>Backend Services App</a:t>
                      </a:r>
                    </a:p>
                  </a:txBody>
                  <a:tcPr anchor="ctr"/>
                </a:tc>
                <a:tc>
                  <a:txBody>
                    <a:bodyPr/>
                    <a:lstStyle/>
                    <a:p>
                      <a:r>
                        <a:rPr lang="en-US" sz="1400"/>
                        <a:t>Data Receiver</a:t>
                      </a:r>
                    </a:p>
                  </a:txBody>
                  <a:tcPr anchor="ctr"/>
                </a:tc>
                <a:tc>
                  <a:txBody>
                    <a:bodyPr/>
                    <a:lstStyle/>
                    <a:p>
                      <a:r>
                        <a:rPr lang="en-US" sz="1400"/>
                        <a:t>Receive and validate FHIR resources</a:t>
                      </a:r>
                    </a:p>
                  </a:txBody>
                  <a:tcPr anchor="ctr"/>
                </a:tc>
                <a:tc>
                  <a:txBody>
                    <a:bodyPr/>
                    <a:lstStyle/>
                    <a:p>
                      <a:r>
                        <a:rPr lang="en-US" sz="1400"/>
                        <a:t>FHIR resources</a:t>
                      </a:r>
                    </a:p>
                  </a:txBody>
                  <a:tcPr anchor="ctr"/>
                </a:tc>
                <a:tc>
                  <a:txBody>
                    <a:bodyPr/>
                    <a:lstStyle/>
                    <a:p>
                      <a:r>
                        <a:rPr lang="en-US" sz="1400"/>
                        <a:t>FHIR eICR validated bundle</a:t>
                      </a:r>
                    </a:p>
                  </a:txBody>
                  <a:tcPr anchor="ctr"/>
                </a:tc>
                <a:extLst>
                  <a:ext uri="{0D108BD9-81ED-4DB2-BD59-A6C34878D82A}">
                    <a16:rowId xmlns:a16="http://schemas.microsoft.com/office/drawing/2014/main" val="2899634207"/>
                  </a:ext>
                </a:extLst>
              </a:tr>
              <a:tr h="144657">
                <a:tc>
                  <a:txBody>
                    <a:bodyPr/>
                    <a:lstStyle/>
                    <a:p>
                      <a:r>
                        <a:rPr lang="en-US" sz="1400"/>
                        <a:t>6</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Send validated FHIR bundle as eICR to a Trusted Third Party</a:t>
                      </a:r>
                    </a:p>
                  </a:txBody>
                  <a:tcPr anchor="ctr"/>
                </a:tc>
                <a:tc>
                  <a:txBody>
                    <a:bodyPr/>
                    <a:lstStyle/>
                    <a:p>
                      <a:r>
                        <a:rPr lang="en-US" sz="1400"/>
                        <a:t>FHIR eICR validated bundle</a:t>
                      </a:r>
                    </a:p>
                  </a:txBody>
                  <a:tcPr anchor="ctr"/>
                </a:tc>
                <a:tc>
                  <a:txBody>
                    <a:bodyPr/>
                    <a:lstStyle/>
                    <a:p>
                      <a:r>
                        <a:rPr lang="en-US" sz="1400"/>
                        <a:t>FHIR eICR bundle</a:t>
                      </a:r>
                    </a:p>
                  </a:txBody>
                  <a:tcPr anchor="ctr"/>
                </a:tc>
                <a:extLst>
                  <a:ext uri="{0D108BD9-81ED-4DB2-BD59-A6C34878D82A}">
                    <a16:rowId xmlns:a16="http://schemas.microsoft.com/office/drawing/2014/main" val="3850574206"/>
                  </a:ext>
                </a:extLst>
              </a:tr>
              <a:tr h="0">
                <a:tc>
                  <a:txBody>
                    <a:bodyPr/>
                    <a:lstStyle/>
                    <a:p>
                      <a:r>
                        <a:rPr lang="en-US" sz="1400"/>
                        <a:t>7</a:t>
                      </a:r>
                    </a:p>
                  </a:txBody>
                  <a:tcPr anchor="ctr"/>
                </a:tc>
                <a:tc>
                  <a:txBody>
                    <a:bodyPr/>
                    <a:lstStyle/>
                    <a:p>
                      <a:r>
                        <a:rPr lang="en-US" sz="1400"/>
                        <a:t>Trusted Third Party</a:t>
                      </a:r>
                    </a:p>
                  </a:txBody>
                  <a:tcPr anchor="ctr"/>
                </a:tc>
                <a:tc>
                  <a:txBody>
                    <a:bodyPr/>
                    <a:lstStyle/>
                    <a:p>
                      <a:r>
                        <a:rPr lang="en-US" sz="1400"/>
                        <a:t>Data Receiver</a:t>
                      </a:r>
                    </a:p>
                  </a:txBody>
                  <a:tcPr anchor="ctr"/>
                </a:tc>
                <a:tc>
                  <a:txBody>
                    <a:bodyPr/>
                    <a:lstStyle/>
                    <a:p>
                      <a:r>
                        <a:rPr lang="en-US" sz="1400"/>
                        <a:t>Receive and validate FHIR bundle</a:t>
                      </a:r>
                    </a:p>
                  </a:txBody>
                  <a:tcPr anchor="ctr"/>
                </a:tc>
                <a:tc>
                  <a:txBody>
                    <a:bodyPr/>
                    <a:lstStyle/>
                    <a:p>
                      <a:r>
                        <a:rPr lang="en-US" sz="1400"/>
                        <a:t>FHIR eICR bundle</a:t>
                      </a:r>
                    </a:p>
                  </a:txBody>
                  <a:tcPr anchor="ctr"/>
                </a:tc>
                <a:tc>
                  <a:txBody>
                    <a:bodyPr/>
                    <a:lstStyle/>
                    <a:p>
                      <a:r>
                        <a:rPr lang="en-US" sz="1400"/>
                        <a:t>validated FHIR eICR bundle</a:t>
                      </a:r>
                    </a:p>
                  </a:txBody>
                  <a:tcPr anchor="ctr"/>
                </a:tc>
                <a:extLst>
                  <a:ext uri="{0D108BD9-81ED-4DB2-BD59-A6C34878D82A}">
                    <a16:rowId xmlns:a16="http://schemas.microsoft.com/office/drawing/2014/main" val="633991359"/>
                  </a:ext>
                </a:extLst>
              </a:tr>
              <a:tr h="0">
                <a:tc>
                  <a:txBody>
                    <a:bodyPr/>
                    <a:lstStyle/>
                    <a:p>
                      <a:r>
                        <a:rPr lang="en-US" sz="1400"/>
                        <a:t>8</a:t>
                      </a:r>
                    </a:p>
                  </a:txBody>
                  <a:tcPr anchor="ctr"/>
                </a:tc>
                <a:tc>
                  <a:txBody>
                    <a:bodyPr/>
                    <a:lstStyle/>
                    <a:p>
                      <a:r>
                        <a:rPr lang="en-US" sz="1400"/>
                        <a:t>Trusted Third Party</a:t>
                      </a:r>
                    </a:p>
                  </a:txBody>
                  <a:tcPr anchor="ctr"/>
                </a:tc>
                <a:tc>
                  <a:txBody>
                    <a:bodyPr/>
                    <a:lstStyle/>
                    <a:p>
                      <a:r>
                        <a:rPr lang="en-US" sz="1400"/>
                        <a:t>Evaluator</a:t>
                      </a:r>
                    </a:p>
                  </a:txBody>
                  <a:tcPr anchor="ctr"/>
                </a:tc>
                <a:tc>
                  <a:txBody>
                    <a:bodyPr/>
                    <a:lstStyle/>
                    <a:p>
                      <a:r>
                        <a:rPr lang="en-US" sz="1400"/>
                        <a:t>Confirms reportability of eICR and generates RR</a:t>
                      </a:r>
                    </a:p>
                  </a:txBody>
                  <a:tcPr anchor="ctr"/>
                </a:tc>
                <a:tc>
                  <a:txBody>
                    <a:bodyPr/>
                    <a:lstStyle/>
                    <a:p>
                      <a:r>
                        <a:rPr lang="en-US" sz="1400"/>
                        <a:t>FHIR eICR bundle</a:t>
                      </a:r>
                    </a:p>
                  </a:txBody>
                  <a:tcPr anchor="ctr"/>
                </a:tc>
                <a:tc>
                  <a:txBody>
                    <a:bodyPr/>
                    <a:lstStyle/>
                    <a:p>
                      <a:r>
                        <a:rPr lang="en-US" sz="1400"/>
                        <a:t>Reportability Response (RR)</a:t>
                      </a:r>
                    </a:p>
                  </a:txBody>
                  <a:tcPr anchor="ctr"/>
                </a:tc>
                <a:extLst>
                  <a:ext uri="{0D108BD9-81ED-4DB2-BD59-A6C34878D82A}">
                    <a16:rowId xmlns:a16="http://schemas.microsoft.com/office/drawing/2014/main" val="116102147"/>
                  </a:ext>
                </a:extLst>
              </a:tr>
              <a:tr h="129417">
                <a:tc>
                  <a:txBody>
                    <a:bodyPr/>
                    <a:lstStyle/>
                    <a:p>
                      <a:r>
                        <a:rPr lang="en-US" sz="1400"/>
                        <a:t>9</a:t>
                      </a:r>
                    </a:p>
                  </a:txBody>
                  <a:tcPr anchor="ctr"/>
                </a:tc>
                <a:tc>
                  <a:txBody>
                    <a:bodyPr/>
                    <a:lstStyle/>
                    <a:p>
                      <a:r>
                        <a:rPr lang="en-US" sz="1400"/>
                        <a:t>Trusted Third Party</a:t>
                      </a:r>
                    </a:p>
                  </a:txBody>
                  <a:tcPr anchor="ctr"/>
                </a:tc>
                <a:tc>
                  <a:txBody>
                    <a:bodyPr/>
                    <a:lstStyle/>
                    <a:p>
                      <a:r>
                        <a:rPr lang="en-US" sz="1400"/>
                        <a:t>RR Sender</a:t>
                      </a:r>
                    </a:p>
                  </a:txBody>
                  <a:tcPr anchor="ctr"/>
                </a:tc>
                <a:tc>
                  <a:txBody>
                    <a:bodyPr/>
                    <a:lstStyle/>
                    <a:p>
                      <a:r>
                        <a:rPr lang="en-US" sz="1400"/>
                        <a:t>Transmits RR to EHR System (option 1)/Backend Services App/PHA</a:t>
                      </a:r>
                    </a:p>
                  </a:txBody>
                  <a:tcPr anchor="ctr"/>
                </a:tc>
                <a:tc>
                  <a:txBody>
                    <a:bodyPr/>
                    <a:lstStyle/>
                    <a:p>
                      <a:r>
                        <a:rPr lang="en-US" sz="1400"/>
                        <a:t>RR</a:t>
                      </a:r>
                    </a:p>
                  </a:txBody>
                  <a:tcPr anchor="ctr"/>
                </a:tc>
                <a:tc>
                  <a:txBody>
                    <a:bodyPr/>
                    <a:lstStyle/>
                    <a:p>
                      <a:r>
                        <a:rPr lang="en-US" sz="1400" dirty="0"/>
                        <a:t>RR</a:t>
                      </a:r>
                    </a:p>
                  </a:txBody>
                  <a:tcPr anchor="ctr"/>
                </a:tc>
                <a:extLst>
                  <a:ext uri="{0D108BD9-81ED-4DB2-BD59-A6C34878D82A}">
                    <a16:rowId xmlns:a16="http://schemas.microsoft.com/office/drawing/2014/main" val="2651368186"/>
                  </a:ext>
                </a:extLst>
              </a:tr>
            </a:tbl>
          </a:graphicData>
        </a:graphic>
      </p:graphicFrame>
    </p:spTree>
    <p:extLst>
      <p:ext uri="{BB962C8B-B14F-4D97-AF65-F5344CB8AC3E}">
        <p14:creationId xmlns:p14="http://schemas.microsoft.com/office/powerpoint/2010/main" val="56957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 (cont’d)</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415590844"/>
              </p:ext>
            </p:extLst>
          </p:nvPr>
        </p:nvGraphicFramePr>
        <p:xfrm>
          <a:off x="0" y="1143000"/>
          <a:ext cx="9144000" cy="3535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3528734312"/>
                    </a:ext>
                  </a:extLst>
                </a:gridCol>
                <a:gridCol w="1219200">
                  <a:extLst>
                    <a:ext uri="{9D8B030D-6E8A-4147-A177-3AD203B41FA5}">
                      <a16:colId xmlns:a16="http://schemas.microsoft.com/office/drawing/2014/main" val="4053312253"/>
                    </a:ext>
                  </a:extLst>
                </a:gridCol>
                <a:gridCol w="990600">
                  <a:extLst>
                    <a:ext uri="{9D8B030D-6E8A-4147-A177-3AD203B41FA5}">
                      <a16:colId xmlns:a16="http://schemas.microsoft.com/office/drawing/2014/main" val="2571421998"/>
                    </a:ext>
                  </a:extLst>
                </a:gridCol>
                <a:gridCol w="3200400">
                  <a:extLst>
                    <a:ext uri="{9D8B030D-6E8A-4147-A177-3AD203B41FA5}">
                      <a16:colId xmlns:a16="http://schemas.microsoft.com/office/drawing/2014/main" val="4181640141"/>
                    </a:ext>
                  </a:extLst>
                </a:gridCol>
                <a:gridCol w="1447800">
                  <a:extLst>
                    <a:ext uri="{9D8B030D-6E8A-4147-A177-3AD203B41FA5}">
                      <a16:colId xmlns:a16="http://schemas.microsoft.com/office/drawing/2014/main" val="2315041253"/>
                    </a:ext>
                  </a:extLst>
                </a:gridCol>
                <a:gridCol w="17526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a:effectLst/>
                        </a:rPr>
                        <a:t>Actor</a:t>
                      </a:r>
                      <a:endParaRPr lang="en-US" sz="140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10</a:t>
                      </a:r>
                    </a:p>
                  </a:txBody>
                  <a:tcPr anchor="ctr"/>
                </a:tc>
                <a:tc>
                  <a:txBody>
                    <a:bodyPr/>
                    <a:lstStyle/>
                    <a:p>
                      <a:r>
                        <a:rPr lang="en-US" sz="1400"/>
                        <a:t>Trusted Third Party</a:t>
                      </a:r>
                    </a:p>
                  </a:txBody>
                  <a:tcPr anchor="ctr"/>
                </a:tc>
                <a:tc>
                  <a:txBody>
                    <a:bodyPr/>
                    <a:lstStyle/>
                    <a:p>
                      <a:r>
                        <a:rPr lang="en-US" sz="1400"/>
                        <a:t>Data Sender</a:t>
                      </a:r>
                    </a:p>
                  </a:txBody>
                  <a:tcPr anchor="ctr"/>
                </a:tc>
                <a:tc>
                  <a:txBody>
                    <a:bodyPr/>
                    <a:lstStyle/>
                    <a:p>
                      <a:r>
                        <a:rPr lang="en-US" sz="1400"/>
                        <a:t>Send FHIR eICR bundle</a:t>
                      </a:r>
                    </a:p>
                  </a:txBody>
                  <a:tcPr anchor="ctr"/>
                </a:tc>
                <a:tc>
                  <a:txBody>
                    <a:bodyPr/>
                    <a:lstStyle/>
                    <a:p>
                      <a:r>
                        <a:rPr lang="en-US" sz="1400"/>
                        <a:t>Validated eICR FHIR bundle</a:t>
                      </a:r>
                    </a:p>
                  </a:txBody>
                  <a:tcPr anchor="ctr"/>
                </a:tc>
                <a:tc>
                  <a:txBody>
                    <a:bodyPr/>
                    <a:lstStyle/>
                    <a:p>
                      <a:r>
                        <a:rPr lang="en-US" sz="1400" dirty="0"/>
                        <a:t>FHIR eICR bundle</a:t>
                      </a:r>
                    </a:p>
                  </a:txBody>
                  <a:tcPr anchor="ctr"/>
                </a:tc>
                <a:extLst>
                  <a:ext uri="{0D108BD9-81ED-4DB2-BD59-A6C34878D82A}">
                    <a16:rowId xmlns:a16="http://schemas.microsoft.com/office/drawing/2014/main" val="302664372"/>
                  </a:ext>
                </a:extLst>
              </a:tr>
              <a:tr h="144657">
                <a:tc>
                  <a:txBody>
                    <a:bodyPr/>
                    <a:lstStyle/>
                    <a:p>
                      <a:r>
                        <a:rPr lang="en-US" sz="1400"/>
                        <a:t>11</a:t>
                      </a:r>
                    </a:p>
                  </a:txBody>
                  <a:tcPr anchor="ctr"/>
                </a:tc>
                <a:tc>
                  <a:txBody>
                    <a:bodyPr/>
                    <a:lstStyle/>
                    <a:p>
                      <a:r>
                        <a:rPr lang="en-US" sz="1400"/>
                        <a:t>EHR System/ Backend Services App/PHA</a:t>
                      </a:r>
                    </a:p>
                  </a:txBody>
                  <a:tcPr anchor="ctr"/>
                </a:tc>
                <a:tc>
                  <a:txBody>
                    <a:bodyPr/>
                    <a:lstStyle/>
                    <a:p>
                      <a:r>
                        <a:rPr lang="en-US" sz="1400" dirty="0"/>
                        <a:t>Data Receiver</a:t>
                      </a:r>
                    </a:p>
                  </a:txBody>
                  <a:tcPr anchor="ctr"/>
                </a:tc>
                <a:tc>
                  <a:txBody>
                    <a:bodyPr/>
                    <a:lstStyle/>
                    <a:p>
                      <a:r>
                        <a:rPr lang="en-US" sz="1400"/>
                        <a:t>Receive and process RR</a:t>
                      </a:r>
                    </a:p>
                  </a:txBody>
                  <a:tcPr anchor="ctr"/>
                </a:tc>
                <a:tc>
                  <a:txBody>
                    <a:bodyPr/>
                    <a:lstStyle/>
                    <a:p>
                      <a:r>
                        <a:rPr lang="en-US" sz="1400"/>
                        <a:t>RR</a:t>
                      </a:r>
                    </a:p>
                  </a:txBody>
                  <a:tcPr anchor="ctr"/>
                </a:tc>
                <a:tc>
                  <a:txBody>
                    <a:bodyPr/>
                    <a:lstStyle/>
                    <a:p>
                      <a:r>
                        <a:rPr lang="en-US" sz="1400"/>
                        <a:t>processed RR</a:t>
                      </a:r>
                    </a:p>
                  </a:txBody>
                  <a:tcPr anchor="ctr"/>
                </a:tc>
                <a:extLst>
                  <a:ext uri="{0D108BD9-81ED-4DB2-BD59-A6C34878D82A}">
                    <a16:rowId xmlns:a16="http://schemas.microsoft.com/office/drawing/2014/main" val="171281715"/>
                  </a:ext>
                </a:extLst>
              </a:tr>
              <a:tr h="0">
                <a:tc>
                  <a:txBody>
                    <a:bodyPr/>
                    <a:lstStyle/>
                    <a:p>
                      <a:r>
                        <a:rPr lang="en-US" sz="1400"/>
                        <a:t>12</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Transmits RR to EHR System (option 2)</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1171095221"/>
                  </a:ext>
                </a:extLst>
              </a:tr>
              <a:tr h="144657">
                <a:tc>
                  <a:txBody>
                    <a:bodyPr/>
                    <a:lstStyle/>
                    <a:p>
                      <a:r>
                        <a:rPr lang="en-US" sz="1400"/>
                        <a:t>13</a:t>
                      </a:r>
                    </a:p>
                  </a:txBody>
                  <a:tcPr anchor="ctr"/>
                </a:tc>
                <a:tc>
                  <a:txBody>
                    <a:bodyPr/>
                    <a:lstStyle/>
                    <a:p>
                      <a:r>
                        <a:rPr lang="en-US" sz="1400"/>
                        <a:t>EHR System</a:t>
                      </a:r>
                    </a:p>
                  </a:txBody>
                  <a:tcPr anchor="ctr"/>
                </a:tc>
                <a:tc>
                  <a:txBody>
                    <a:bodyPr/>
                    <a:lstStyle/>
                    <a:p>
                      <a:r>
                        <a:rPr lang="en-US" sz="1400"/>
                        <a:t>Data Receiver</a:t>
                      </a:r>
                    </a:p>
                  </a:txBody>
                  <a:tcPr anchor="ctr"/>
                </a:tc>
                <a:tc>
                  <a:txBody>
                    <a:bodyPr/>
                    <a:lstStyle/>
                    <a:p>
                      <a:r>
                        <a:rPr lang="en-US" sz="1400"/>
                        <a:t>Receive RR</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2346547682"/>
                  </a:ext>
                </a:extLst>
              </a:tr>
              <a:tr h="0">
                <a:tc>
                  <a:txBody>
                    <a:bodyPr/>
                    <a:lstStyle/>
                    <a:p>
                      <a:r>
                        <a:rPr lang="en-US" sz="1400"/>
                        <a:t>14</a:t>
                      </a:r>
                    </a:p>
                  </a:txBody>
                  <a:tcPr anchor="ctr"/>
                </a:tc>
                <a:tc>
                  <a:txBody>
                    <a:bodyPr/>
                    <a:lstStyle/>
                    <a:p>
                      <a:r>
                        <a:rPr lang="en-US" sz="1400"/>
                        <a:t>PHA</a:t>
                      </a:r>
                    </a:p>
                  </a:txBody>
                  <a:tcPr anchor="ctr"/>
                </a:tc>
                <a:tc>
                  <a:txBody>
                    <a:bodyPr/>
                    <a:lstStyle/>
                    <a:p>
                      <a:r>
                        <a:rPr lang="en-US" sz="1400" dirty="0"/>
                        <a:t>Data Receiver</a:t>
                      </a:r>
                    </a:p>
                  </a:txBody>
                  <a:tcPr anchor="ctr"/>
                </a:tc>
                <a:tc>
                  <a:txBody>
                    <a:bodyPr/>
                    <a:lstStyle/>
                    <a:p>
                      <a:r>
                        <a:rPr lang="en-US" sz="1400" dirty="0"/>
                        <a:t>Receive and validate FHIR eICR bundle</a:t>
                      </a:r>
                    </a:p>
                  </a:txBody>
                  <a:tcPr anchor="ctr"/>
                </a:tc>
                <a:tc>
                  <a:txBody>
                    <a:bodyPr/>
                    <a:lstStyle/>
                    <a:p>
                      <a:r>
                        <a:rPr lang="en-US" sz="1400"/>
                        <a:t>FHIR eICR bundle</a:t>
                      </a:r>
                    </a:p>
                  </a:txBody>
                  <a:tcPr anchor="ctr"/>
                </a:tc>
                <a:tc>
                  <a:txBody>
                    <a:bodyPr/>
                    <a:lstStyle/>
                    <a:p>
                      <a:r>
                        <a:rPr lang="en-US" sz="1400" dirty="0"/>
                        <a:t>validated FHIR eICR bundle</a:t>
                      </a:r>
                    </a:p>
                  </a:txBody>
                  <a:tcPr anchor="ctr"/>
                </a:tc>
                <a:extLst>
                  <a:ext uri="{0D108BD9-81ED-4DB2-BD59-A6C34878D82A}">
                    <a16:rowId xmlns:a16="http://schemas.microsoft.com/office/drawing/2014/main" val="996669434"/>
                  </a:ext>
                </a:extLst>
              </a:tr>
            </a:tbl>
          </a:graphicData>
        </a:graphic>
      </p:graphicFrame>
    </p:spTree>
    <p:extLst>
      <p:ext uri="{BB962C8B-B14F-4D97-AF65-F5344CB8AC3E}">
        <p14:creationId xmlns:p14="http://schemas.microsoft.com/office/powerpoint/2010/main" val="1920898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September 3</a:t>
            </a:r>
            <a:r>
              <a:rPr lang="en-US" sz="2000" b="1" baseline="30000" dirty="0">
                <a:solidFill>
                  <a:srgbClr val="0070C0"/>
                </a:solidFill>
              </a:rPr>
              <a:t>rd</a:t>
            </a:r>
            <a:r>
              <a:rPr lang="en-US" sz="2000" b="1" dirty="0">
                <a:solidFill>
                  <a:srgbClr val="0070C0"/>
                </a:solidFill>
              </a:rPr>
              <a:t>, 12-1 pm ET</a:t>
            </a:r>
          </a:p>
          <a:p>
            <a:endParaRPr lang="en-US" sz="2000" dirty="0"/>
          </a:p>
          <a:p>
            <a:r>
              <a:rPr lang="en-US" sz="2000" b="1" dirty="0"/>
              <a:t>Focus of Next Meeting: </a:t>
            </a:r>
          </a:p>
          <a:p>
            <a:pPr lvl="1"/>
            <a:r>
              <a:rPr lang="en-US" sz="1800" dirty="0"/>
              <a:t>Cancer Use Case Data Element Update</a:t>
            </a:r>
          </a:p>
          <a:p>
            <a:pPr lvl="1"/>
            <a:r>
              <a:rPr lang="en-US" sz="1800" dirty="0"/>
              <a:t>Hepatitis C Use Case Update</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fontScale="90000"/>
          </a:bodyPr>
          <a:lstStyle/>
          <a:p>
            <a:r>
              <a:rPr lang="en-US" dirty="0"/>
              <a:t>Participating in the HL7 Connectathon</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p:txBody>
          <a:bodyPr/>
          <a:lstStyle/>
          <a:p>
            <a:r>
              <a:rPr lang="en-US" dirty="0"/>
              <a:t>Looking for participants to join us in the HL7 Connectathon</a:t>
            </a:r>
          </a:p>
          <a:p>
            <a:pPr lvl="1"/>
            <a:r>
              <a:rPr lang="en-US" dirty="0"/>
              <a:t>Connectathon – September 9-11</a:t>
            </a:r>
          </a:p>
          <a:p>
            <a:pPr lvl="1"/>
            <a:r>
              <a:rPr lang="en-US" dirty="0"/>
              <a:t>Registration: </a:t>
            </a:r>
            <a:r>
              <a:rPr lang="en-US" dirty="0">
                <a:hlinkClick r:id="rId2"/>
              </a:rPr>
              <a:t>https://www.hl7.org/events/fhir/connectathon/2020/09/</a:t>
            </a:r>
            <a:endParaRPr lang="en-US" dirty="0"/>
          </a:p>
          <a:p>
            <a:pPr lvl="2"/>
            <a:r>
              <a:rPr lang="en-US" dirty="0"/>
              <a:t>Member $150, Non-Member $250</a:t>
            </a:r>
          </a:p>
          <a:p>
            <a:pPr lvl="1"/>
            <a:r>
              <a:rPr lang="en-US" dirty="0"/>
              <a:t>Part of the Public Health Track: </a:t>
            </a:r>
            <a:r>
              <a:rPr lang="en-US" dirty="0">
                <a:hlinkClick r:id="rId3"/>
              </a:rPr>
              <a:t>https://confluence.hl7.org/display/FHIR/2020-09+Public+Health+Track</a:t>
            </a:r>
            <a:endParaRPr lang="en-US" dirty="0"/>
          </a:p>
          <a:p>
            <a:pPr marL="501253" lvl="2" indent="0">
              <a:buNone/>
            </a:pPr>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91984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897742736"/>
              </p:ext>
            </p:extLst>
          </p:nvPr>
        </p:nvGraphicFramePr>
        <p:xfrm>
          <a:off x="1905000" y="1371600"/>
          <a:ext cx="5638800" cy="3840480"/>
        </p:xfrm>
        <a:graphic>
          <a:graphicData uri="http://schemas.openxmlformats.org/drawingml/2006/table">
            <a:tbl>
              <a:tblPr firstRow="1" bandRow="1">
                <a:tableStyleId>{5C22544A-7EE6-4342-B048-85BDC9FD1C3A}</a:tableStyleId>
              </a:tblPr>
              <a:tblGrid>
                <a:gridCol w="1041311">
                  <a:extLst>
                    <a:ext uri="{9D8B030D-6E8A-4147-A177-3AD203B41FA5}">
                      <a16:colId xmlns:a16="http://schemas.microsoft.com/office/drawing/2014/main" val="3212902172"/>
                    </a:ext>
                  </a:extLst>
                </a:gridCol>
                <a:gridCol w="4597489">
                  <a:extLst>
                    <a:ext uri="{9D8B030D-6E8A-4147-A177-3AD203B41FA5}">
                      <a16:colId xmlns:a16="http://schemas.microsoft.com/office/drawing/2014/main" val="3342223156"/>
                    </a:ext>
                  </a:extLst>
                </a:gridCol>
              </a:tblGrid>
              <a:tr h="14224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r>
                        <a:rPr lang="en-US" strike="sngStrike" dirty="0"/>
                        <a:t>8/6/20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USCDI Presentation (Al Taylor)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US Core Presentation (Brett </a:t>
                      </a:r>
                      <a:r>
                        <a:rPr lang="en-US" strike="sngStrike" dirty="0" err="1"/>
                        <a:t>Marquard</a:t>
                      </a:r>
                      <a:r>
                        <a:rPr lang="en-US" strike="sngStrike"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Hep C – Data Elements (offline)</a:t>
                      </a:r>
                    </a:p>
                  </a:txBody>
                  <a:tcPr/>
                </a:tc>
                <a:extLst>
                  <a:ext uri="{0D108BD9-81ED-4DB2-BD59-A6C34878D82A}">
                    <a16:rowId xmlns:a16="http://schemas.microsoft.com/office/drawing/2014/main" val="1567854284"/>
                  </a:ext>
                </a:extLst>
              </a:tr>
              <a:tr h="370840">
                <a:tc>
                  <a:txBody>
                    <a:bodyPr/>
                    <a:lstStyle/>
                    <a:p>
                      <a:r>
                        <a:rPr lang="en-US" strike="sngStrike" dirty="0"/>
                        <a:t>8/13/20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Vital Records (Mortality) Use Case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Research Use Case</a:t>
                      </a:r>
                    </a:p>
                  </a:txBody>
                  <a:tcPr/>
                </a:tc>
                <a:extLst>
                  <a:ext uri="{0D108BD9-81ED-4DB2-BD59-A6C34878D82A}">
                    <a16:rowId xmlns:a16="http://schemas.microsoft.com/office/drawing/2014/main" val="299510716"/>
                  </a:ext>
                </a:extLst>
              </a:tr>
              <a:tr h="370840">
                <a:tc>
                  <a:txBody>
                    <a:bodyPr/>
                    <a:lstStyle/>
                    <a:p>
                      <a:r>
                        <a:rPr lang="en-US" strike="sngStrike" dirty="0"/>
                        <a:t>8/20/20</a:t>
                      </a:r>
                    </a:p>
                  </a:txBody>
                  <a:tcPr/>
                </a:tc>
                <a:tc>
                  <a:txBody>
                    <a:bodyPr/>
                    <a:lstStyle/>
                    <a:p>
                      <a:r>
                        <a:rPr lang="en-US" strike="sngStrike" dirty="0"/>
                        <a:t>Research Use Case – User Story 2</a:t>
                      </a:r>
                    </a:p>
                    <a:p>
                      <a:r>
                        <a:rPr lang="en-US" strike="sngStrike" dirty="0"/>
                        <a:t>Health Care Survey Data Elements Update</a:t>
                      </a:r>
                    </a:p>
                  </a:txBody>
                  <a:tcPr/>
                </a:tc>
                <a:extLst>
                  <a:ext uri="{0D108BD9-81ED-4DB2-BD59-A6C34878D82A}">
                    <a16:rowId xmlns:a16="http://schemas.microsoft.com/office/drawing/2014/main" val="1390075564"/>
                  </a:ext>
                </a:extLst>
              </a:tr>
              <a:tr h="370840">
                <a:tc>
                  <a:txBody>
                    <a:bodyPr/>
                    <a:lstStyle/>
                    <a:p>
                      <a:r>
                        <a:rPr lang="en-US" dirty="0"/>
                        <a:t>8/27/20</a:t>
                      </a:r>
                    </a:p>
                  </a:txBody>
                  <a:tcPr/>
                </a:tc>
                <a:tc>
                  <a:txBody>
                    <a:bodyPr/>
                    <a:lstStyle/>
                    <a:p>
                      <a:r>
                        <a:rPr lang="en-US" dirty="0"/>
                        <a:t>Cross UC Similarities and Differences (actors, flows, etc.)</a:t>
                      </a:r>
                    </a:p>
                  </a:txBody>
                  <a:tcPr/>
                </a:tc>
                <a:extLst>
                  <a:ext uri="{0D108BD9-81ED-4DB2-BD59-A6C34878D82A}">
                    <a16:rowId xmlns:a16="http://schemas.microsoft.com/office/drawing/2014/main" val="272286482"/>
                  </a:ext>
                </a:extLst>
              </a:tr>
              <a:tr h="370840">
                <a:tc>
                  <a:txBody>
                    <a:bodyPr/>
                    <a:lstStyle/>
                    <a:p>
                      <a:r>
                        <a:rPr lang="en-US" dirty="0"/>
                        <a:t>9/3/20</a:t>
                      </a:r>
                    </a:p>
                  </a:txBody>
                  <a:tcPr/>
                </a:tc>
                <a:tc>
                  <a:txBody>
                    <a:bodyPr/>
                    <a:lstStyle/>
                    <a:p>
                      <a:r>
                        <a:rPr lang="en-US" dirty="0"/>
                        <a:t>Cancer Data Elements Update</a:t>
                      </a:r>
                    </a:p>
                    <a:p>
                      <a:r>
                        <a:rPr lang="en-US" dirty="0"/>
                        <a:t>Hepatitis C Update</a:t>
                      </a:r>
                    </a:p>
                  </a:txBody>
                  <a:tcPr/>
                </a:tc>
                <a:extLst>
                  <a:ext uri="{0D108BD9-81ED-4DB2-BD59-A6C34878D82A}">
                    <a16:rowId xmlns:a16="http://schemas.microsoft.com/office/drawing/2014/main" val="3893669919"/>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Recap from Last Week 8/20/20</a:t>
            </a:r>
          </a:p>
        </p:txBody>
      </p:sp>
    </p:spTree>
    <p:extLst>
      <p:ext uri="{BB962C8B-B14F-4D97-AF65-F5344CB8AC3E}">
        <p14:creationId xmlns:p14="http://schemas.microsoft.com/office/powerpoint/2010/main" val="3297299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Recap from Last Week 8/20/20</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Discussed User Story 2 of the Research Use Case </a:t>
            </a:r>
          </a:p>
          <a:p>
            <a:pPr lvl="2"/>
            <a:endParaRPr lang="en-US" dirty="0"/>
          </a:p>
        </p:txBody>
      </p:sp>
    </p:spTree>
    <p:extLst>
      <p:ext uri="{BB962C8B-B14F-4D97-AF65-F5344CB8AC3E}">
        <p14:creationId xmlns:p14="http://schemas.microsoft.com/office/powerpoint/2010/main" val="63002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Cross Use Case</a:t>
            </a:r>
          </a:p>
          <a:p>
            <a:r>
              <a:rPr lang="en-US" dirty="0">
                <a:solidFill>
                  <a:schemeClr val="accent1"/>
                </a:solidFill>
              </a:rPr>
              <a:t>Similarities and Differences</a:t>
            </a:r>
          </a:p>
        </p:txBody>
      </p:sp>
    </p:spTree>
    <p:extLst>
      <p:ext uri="{BB962C8B-B14F-4D97-AF65-F5344CB8AC3E}">
        <p14:creationId xmlns:p14="http://schemas.microsoft.com/office/powerpoint/2010/main" val="1295068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7A10-E892-4594-B3B8-35B452DFBD2B}"/>
              </a:ext>
            </a:extLst>
          </p:cNvPr>
          <p:cNvSpPr>
            <a:spLocks noGrp="1"/>
          </p:cNvSpPr>
          <p:nvPr>
            <p:ph type="title"/>
          </p:nvPr>
        </p:nvSpPr>
        <p:spPr/>
        <p:txBody>
          <a:bodyPr>
            <a:normAutofit fontScale="90000"/>
          </a:bodyPr>
          <a:lstStyle/>
          <a:p>
            <a:r>
              <a:rPr lang="en-US" dirty="0"/>
              <a:t>In Scope – Any Similarities?</a:t>
            </a:r>
          </a:p>
        </p:txBody>
      </p:sp>
      <p:sp>
        <p:nvSpPr>
          <p:cNvPr id="4" name="Content Placeholder 3">
            <a:extLst>
              <a:ext uri="{FF2B5EF4-FFF2-40B4-BE49-F238E27FC236}">
                <a16:creationId xmlns:a16="http://schemas.microsoft.com/office/drawing/2014/main" id="{FF49FA02-D837-4DB5-8E59-1CCA03E7C662}"/>
              </a:ext>
            </a:extLst>
          </p:cNvPr>
          <p:cNvSpPr>
            <a:spLocks noGrp="1"/>
          </p:cNvSpPr>
          <p:nvPr>
            <p:ph idx="1"/>
          </p:nvPr>
        </p:nvSpPr>
        <p:spPr>
          <a:xfrm>
            <a:off x="457200" y="1295400"/>
            <a:ext cx="8686800" cy="4389437"/>
          </a:xfrm>
        </p:spPr>
        <p:txBody>
          <a:bodyPr/>
          <a:lstStyle/>
          <a:p>
            <a:r>
              <a:rPr lang="en-US" sz="1800" dirty="0"/>
              <a:t>Cancer</a:t>
            </a:r>
          </a:p>
          <a:p>
            <a:pPr lvl="1"/>
            <a:r>
              <a:rPr lang="en-US" sz="1600" dirty="0"/>
              <a:t>Collect standardized data on all types of reportable cancers diagnosed</a:t>
            </a:r>
          </a:p>
          <a:p>
            <a:pPr lvl="1"/>
            <a:r>
              <a:rPr lang="en-US" sz="1600" dirty="0"/>
              <a:t>Define when a cancer report must be created and transmitted to the central cancer registry</a:t>
            </a:r>
          </a:p>
          <a:p>
            <a:pPr lvl="1"/>
            <a:r>
              <a:rPr lang="en-US" sz="1600" dirty="0"/>
              <a:t>Identify the data elements to be retrieved from the EHR to produce the cancer report</a:t>
            </a:r>
          </a:p>
          <a:p>
            <a:pPr lvl="1"/>
            <a:r>
              <a:rPr lang="en-US" sz="1600" dirty="0"/>
              <a:t>Use NAACCR Volume II data dictionary for standardized data collection</a:t>
            </a:r>
          </a:p>
          <a:p>
            <a:pPr lvl="1"/>
            <a:r>
              <a:rPr lang="en-US" sz="1600" dirty="0"/>
              <a:t>Include data collection along the longitudinal spectrum (Diagnosis -&gt; Staging -&gt; Initial Treatment -&gt; Death)</a:t>
            </a:r>
          </a:p>
          <a:p>
            <a:r>
              <a:rPr lang="en-US" sz="1800" dirty="0"/>
              <a:t>Healthcare Survey</a:t>
            </a:r>
          </a:p>
          <a:p>
            <a:pPr lvl="1"/>
            <a:r>
              <a:rPr lang="en-US" sz="1600" dirty="0"/>
              <a:t>Collect data based on eligibility criteria from NAMCS[1] and NHCS[2] in the hospital and ambulatory care settings</a:t>
            </a:r>
          </a:p>
          <a:p>
            <a:pPr lvl="1"/>
            <a:r>
              <a:rPr lang="en-US" sz="1600" dirty="0"/>
              <a:t>Collect partial provider-level and all available patient-level data for NAMCS</a:t>
            </a:r>
          </a:p>
          <a:p>
            <a:pPr lvl="1"/>
            <a:r>
              <a:rPr lang="en-US" sz="1600" dirty="0"/>
              <a:t>Collect partial hospital/facility-level and all available patient-level data for NHCS</a:t>
            </a:r>
          </a:p>
          <a:p>
            <a:r>
              <a:rPr lang="en-US" sz="1800" dirty="0"/>
              <a:t>Hepatitis C</a:t>
            </a:r>
          </a:p>
          <a:p>
            <a:pPr lvl="1"/>
            <a:r>
              <a:rPr lang="en-US" sz="1600" dirty="0"/>
              <a:t>Identify and report current HCV infection to public health and through bi-directional communication send information back to health care systems</a:t>
            </a:r>
          </a:p>
          <a:p>
            <a:pPr lvl="1"/>
            <a:r>
              <a:rPr lang="en-US" sz="1600" dirty="0"/>
              <a:t>Improve data flow and retrieve relevant data out of EHRs in a timely, less burdensome, complete fashion</a:t>
            </a:r>
          </a:p>
          <a:p>
            <a:pPr lvl="1"/>
            <a:endParaRPr lang="en-US" sz="1600" dirty="0"/>
          </a:p>
          <a:p>
            <a:endParaRPr lang="en-US" sz="1800" dirty="0"/>
          </a:p>
          <a:p>
            <a:pPr lvl="1"/>
            <a:endParaRPr lang="en-US" sz="1600" dirty="0"/>
          </a:p>
        </p:txBody>
      </p:sp>
    </p:spTree>
    <p:extLst>
      <p:ext uri="{BB962C8B-B14F-4D97-AF65-F5344CB8AC3E}">
        <p14:creationId xmlns:p14="http://schemas.microsoft.com/office/powerpoint/2010/main" val="3034316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80487</TotalTime>
  <Words>3164</Words>
  <Application>Microsoft Office PowerPoint</Application>
  <PresentationFormat>On-screen Show (4:3)</PresentationFormat>
  <Paragraphs>370</Paragraphs>
  <Slides>29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Constantia</vt:lpstr>
      <vt:lpstr>Wingdings 2</vt:lpstr>
      <vt:lpstr>ESAC Theme</vt:lpstr>
      <vt:lpstr>MedMorph Consolidated Use Case Workgroup   August 27, 2020 </vt:lpstr>
      <vt:lpstr>Meeting Agenda</vt:lpstr>
      <vt:lpstr>Participating in the HL7 Connectathon</vt:lpstr>
      <vt:lpstr>Use Case Workgroup Logistics</vt:lpstr>
      <vt:lpstr>Tentative Meeting Schedule / Topics</vt:lpstr>
      <vt:lpstr>PowerPoint Presentation</vt:lpstr>
      <vt:lpstr>Recap from Last Week 8/20/20</vt:lpstr>
      <vt:lpstr>PowerPoint Presentation</vt:lpstr>
      <vt:lpstr>In Scope – Any Similarities?</vt:lpstr>
      <vt:lpstr>Out of Scope – Any Similarities?</vt:lpstr>
      <vt:lpstr>Preconditions – Any Similarities?</vt:lpstr>
      <vt:lpstr>Postconditions Similarities – Anything else?</vt:lpstr>
      <vt:lpstr>Actor Similarities</vt:lpstr>
      <vt:lpstr>Actor Similarities</vt:lpstr>
      <vt:lpstr>Actor Differences</vt:lpstr>
      <vt:lpstr>Actor Differences</vt:lpstr>
      <vt:lpstr>Abstract Models</vt:lpstr>
      <vt:lpstr>Policy Considerations</vt:lpstr>
      <vt:lpstr>Policy Considerations (cont’d)</vt:lpstr>
      <vt:lpstr>Policy Considerations</vt:lpstr>
      <vt:lpstr>Non-Technical Considerations</vt:lpstr>
      <vt:lpstr>Non-Technical Considerations (cont’d)</vt:lpstr>
      <vt:lpstr>Non-Technical Considerations</vt:lpstr>
      <vt:lpstr>Reporting Workflow (Cancer, Healthcare Survey (IP, ED))</vt:lpstr>
      <vt:lpstr>Hepatitis C – eICR Workflow</vt:lpstr>
      <vt:lpstr>Hepatitis C – eICR Workflow (cont’d)</vt:lpstr>
      <vt:lpstr>Next Steps</vt:lpstr>
      <vt:lpstr>Contacts</vt:lpstr>
      <vt:lpstr>Resources/Useful Links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433</cp:revision>
  <dcterms:created xsi:type="dcterms:W3CDTF">2013-08-15T04:40:34Z</dcterms:created>
  <dcterms:modified xsi:type="dcterms:W3CDTF">2020-08-27T18:42:52Z</dcterms:modified>
  <cp:category/>
</cp:coreProperties>
</file>