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31"/>
  </p:notesMasterIdLst>
  <p:sldIdLst>
    <p:sldId id="303" r:id="rId2"/>
    <p:sldId id="284" r:id="rId3"/>
    <p:sldId id="2424" r:id="rId4"/>
    <p:sldId id="1047" r:id="rId5"/>
    <p:sldId id="2419" r:id="rId6"/>
    <p:sldId id="2430" r:id="rId7"/>
    <p:sldId id="1049" r:id="rId8"/>
    <p:sldId id="2426" r:id="rId9"/>
    <p:sldId id="2444" r:id="rId10"/>
    <p:sldId id="2445" r:id="rId11"/>
    <p:sldId id="2446" r:id="rId12"/>
    <p:sldId id="2447" r:id="rId13"/>
    <p:sldId id="2438" r:id="rId14"/>
    <p:sldId id="2439" r:id="rId15"/>
    <p:sldId id="2440" r:id="rId16"/>
    <p:sldId id="2441" r:id="rId17"/>
    <p:sldId id="2454" r:id="rId18"/>
    <p:sldId id="2448" r:id="rId19"/>
    <p:sldId id="2450" r:id="rId20"/>
    <p:sldId id="2435" r:id="rId21"/>
    <p:sldId id="2449" r:id="rId22"/>
    <p:sldId id="2451" r:id="rId23"/>
    <p:sldId id="2436" r:id="rId24"/>
    <p:sldId id="2442" r:id="rId25"/>
    <p:sldId id="2452" r:id="rId26"/>
    <p:sldId id="2453" r:id="rId27"/>
    <p:sldId id="329" r:id="rId28"/>
    <p:sldId id="1046" r:id="rId29"/>
    <p:sldId id="33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7"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32" autoAdjust="0"/>
    <p:restoredTop sz="93458" autoAdjust="0"/>
  </p:normalViewPr>
  <p:slideViewPr>
    <p:cSldViewPr>
      <p:cViewPr>
        <p:scale>
          <a:sx n="100" d="100"/>
          <a:sy n="100" d="100"/>
        </p:scale>
        <p:origin x="40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27T12:45:47.028" idx="26">
    <p:pos x="1138" y="3878"/>
    <p:text>This is more of a goal than in scope.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27T11:32:37.723" idx="23">
    <p:pos x="2952" y="2842"/>
    <p:text>Ask Brian if SMART on FHIR and CDS is really needed</p:text>
    <p:extLst>
      <p:ext uri="{C676402C-5697-4E1C-873F-D02D1690AC5C}">
        <p15:threadingInfo xmlns:p15="http://schemas.microsoft.com/office/powerpoint/2012/main" timeZoneBias="300"/>
      </p:ext>
    </p:extLst>
  </p:cm>
  <p:cm authorId="1" dt="2020-08-27T11:40:05.436" idx="24">
    <p:pos x="2952" y="2938"/>
    <p:text>CHange this to align with cancer wording</p:text>
    <p:extLst>
      <p:ext uri="{C676402C-5697-4E1C-873F-D02D1690AC5C}">
        <p15:threadingInfo xmlns:p15="http://schemas.microsoft.com/office/powerpoint/2012/main" timeZoneBias="300">
          <p15:parentCm authorId="1" idx="23"/>
        </p15:threadingInfo>
      </p:ext>
    </p:extLst>
  </p:cm>
  <p:cm authorId="1" dt="2020-08-27T11:43:17.023" idx="25">
    <p:pos x="5602" y="3418"/>
    <p:text>Apply this to all 3</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8-27T13:25:37.127" idx="27">
    <p:pos x="2026" y="1402"/>
    <p:text>Need to finish discussing this along with the "FHIR endpoint" actors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8/25/2020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Noam- suggest looking at the pattern of cancer bullets and thinking what could be added to HCS and Hep C</a:t>
            </a:r>
          </a:p>
          <a:p>
            <a:r>
              <a:rPr lang="en-US" dirty="0"/>
              <a:t>Ensure “Reporting” is on the title of all 3 UCs</a:t>
            </a:r>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44882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Apply the bold text to all 3 use cases</a:t>
            </a:r>
          </a:p>
          <a:p>
            <a:r>
              <a:rPr lang="en-US" dirty="0"/>
              <a:t>ACTION: Look at notes to see if further information is behind the “Querying HIESs” bullet</a:t>
            </a:r>
          </a:p>
        </p:txBody>
      </p:sp>
      <p:sp>
        <p:nvSpPr>
          <p:cNvPr id="4" name="Slide Number Placeholder 3"/>
          <p:cNvSpPr>
            <a:spLocks noGrp="1"/>
          </p:cNvSpPr>
          <p:nvPr>
            <p:ph type="sldNum" sz="quarter" idx="5"/>
          </p:nvPr>
        </p:nvSpPr>
        <p:spPr/>
        <p:txBody>
          <a:bodyPr/>
          <a:lstStyle/>
          <a:p>
            <a:fld id="{1FF1C4AD-94D7-443E-B114-F0C84C8F8D87}" type="slidenum">
              <a:rPr lang="en-US" smtClean="0"/>
              <a:t>10</a:t>
            </a:fld>
            <a:endParaRPr lang="en-US" dirty="0"/>
          </a:p>
        </p:txBody>
      </p:sp>
    </p:spTree>
    <p:extLst>
      <p:ext uri="{BB962C8B-B14F-4D97-AF65-F5344CB8AC3E}">
        <p14:creationId xmlns:p14="http://schemas.microsoft.com/office/powerpoint/2010/main" val="254126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a:p>
            <a:endParaRPr lang="en-US" dirty="0"/>
          </a:p>
          <a:p>
            <a:r>
              <a:rPr lang="en-US" dirty="0"/>
              <a:t>Ryan: SMART on FHIR adoption has not been that great in practice.</a:t>
            </a:r>
          </a:p>
          <a:p>
            <a:r>
              <a:rPr lang="en-US" dirty="0"/>
              <a:t>Aaron: A negative RNA test could be sent but is not a case (eCR).</a:t>
            </a:r>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278793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EHR-S or EHR System?</a:t>
            </a:r>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3774671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Suggestion to genericize these to a “designated end point”. </a:t>
            </a:r>
          </a:p>
          <a:p>
            <a:r>
              <a:rPr lang="en-US" dirty="0"/>
              <a:t>Brian: the FHIR server or service will validate and ETL the bundle </a:t>
            </a:r>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33683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24</a:t>
            </a:fld>
            <a:endParaRPr lang="en-US" dirty="0"/>
          </a:p>
        </p:txBody>
      </p:sp>
    </p:spTree>
    <p:extLst>
      <p:ext uri="{BB962C8B-B14F-4D97-AF65-F5344CB8AC3E}">
        <p14:creationId xmlns:p14="http://schemas.microsoft.com/office/powerpoint/2010/main" val="287262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8/25/2020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8/25/2020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nfluence.hl7.org/display/FHIR/2020-09+Public+Health+Track" TargetMode="External"/><Relationship Id="rId2" Type="http://schemas.openxmlformats.org/officeDocument/2006/relationships/hyperlink" Target="https://www.hl7.org/events/fhir/connectathon/2020/09/"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August 27,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066800"/>
            <a:ext cx="8686800" cy="46180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strike="sngStrike" dirty="0">
                <a:solidFill>
                  <a:srgbClr val="FF0000"/>
                </a:solidFill>
              </a:rPr>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349159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100" dirty="0"/>
              <a:t>Cancer</a:t>
            </a:r>
          </a:p>
          <a:p>
            <a:pPr lvl="1">
              <a:buFont typeface="Arial" panose="020B0604020202020204" pitchFamily="34" charset="0"/>
              <a:buChar char="•"/>
            </a:pPr>
            <a:r>
              <a:rPr lang="en-US" sz="1100" dirty="0"/>
              <a:t>EHR and Central Cancer Registry systems </a:t>
            </a:r>
            <a:r>
              <a:rPr lang="en-US" sz="1100" dirty="0">
                <a:solidFill>
                  <a:srgbClr val="FF0000"/>
                </a:solidFill>
              </a:rPr>
              <a:t>expose </a:t>
            </a:r>
            <a:r>
              <a:rPr lang="en-US" sz="1100" dirty="0"/>
              <a:t>HL7 FHIR APIs</a:t>
            </a:r>
          </a:p>
          <a:p>
            <a:pPr lvl="1">
              <a:buFont typeface="Arial" panose="020B0604020202020204" pitchFamily="34" charset="0"/>
              <a:buChar char="•"/>
            </a:pPr>
            <a:r>
              <a:rPr lang="en-US" sz="1100" dirty="0"/>
              <a:t>A cancer diagnosis has been recorded in the EHR</a:t>
            </a:r>
          </a:p>
          <a:p>
            <a:pPr lvl="1">
              <a:buFont typeface="Arial" panose="020B0604020202020204" pitchFamily="34" charset="0"/>
              <a:buChar char="•"/>
            </a:pPr>
            <a:r>
              <a:rPr lang="en-US" sz="1100" b="1" dirty="0"/>
              <a:t>Pertinent data elements are captured discretely in the EHR</a:t>
            </a:r>
          </a:p>
          <a:p>
            <a:pPr lvl="1">
              <a:buFont typeface="Arial" panose="020B0604020202020204" pitchFamily="34" charset="0"/>
              <a:buChar char="•"/>
            </a:pPr>
            <a:r>
              <a:rPr lang="en-US" sz="11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100" dirty="0"/>
              <a:t>Healthcare Survey</a:t>
            </a:r>
          </a:p>
          <a:p>
            <a:pPr lvl="1">
              <a:buFont typeface="Arial" panose="020B0604020202020204" pitchFamily="34" charset="0"/>
              <a:buChar char="•"/>
            </a:pPr>
            <a:r>
              <a:rPr lang="en-US" sz="11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100" strike="sngStrike" dirty="0"/>
              <a:t>Adherence to HIPAA Privacy and Security Rule</a:t>
            </a:r>
          </a:p>
          <a:p>
            <a:pPr lvl="1">
              <a:buFont typeface="Arial" panose="020B0604020202020204" pitchFamily="34" charset="0"/>
              <a:buChar char="•"/>
            </a:pPr>
            <a:r>
              <a:rPr lang="en-US" sz="1100" strike="sngStrike" dirty="0"/>
              <a:t>HIPAA permits hospitals and providers to participate for public health purposes</a:t>
            </a:r>
          </a:p>
          <a:p>
            <a:pPr lvl="1">
              <a:buFont typeface="Arial" panose="020B0604020202020204" pitchFamily="34" charset="0"/>
              <a:buChar char="•"/>
            </a:pPr>
            <a:r>
              <a:rPr lang="en-US" sz="1100" dirty="0"/>
              <a:t>The EHR, </a:t>
            </a:r>
            <a:r>
              <a:rPr lang="en-US" sz="1100" dirty="0">
                <a:solidFill>
                  <a:srgbClr val="FF0000"/>
                </a:solidFill>
              </a:rPr>
              <a:t>provider, and receiving </a:t>
            </a:r>
            <a:r>
              <a:rPr lang="en-US" sz="1100" dirty="0"/>
              <a:t>systems </a:t>
            </a:r>
            <a:r>
              <a:rPr lang="en-US" sz="1100" dirty="0">
                <a:solidFill>
                  <a:srgbClr val="FF0000"/>
                </a:solidFill>
              </a:rPr>
              <a:t>expose</a:t>
            </a:r>
            <a:r>
              <a:rPr lang="en-US" sz="1100" dirty="0"/>
              <a:t> HL7 FHIR </a:t>
            </a:r>
            <a:r>
              <a:rPr lang="en-US" sz="1100" dirty="0">
                <a:solidFill>
                  <a:srgbClr val="FF0000"/>
                </a:solidFill>
              </a:rPr>
              <a:t>APIs</a:t>
            </a:r>
            <a:r>
              <a:rPr lang="en-US" sz="1100" dirty="0"/>
              <a:t> </a:t>
            </a:r>
            <a:r>
              <a:rPr lang="en-US" sz="1100" strike="sngStrike" dirty="0">
                <a:solidFill>
                  <a:srgbClr val="FF0000"/>
                </a:solidFill>
              </a:rPr>
              <a:t>and that</a:t>
            </a:r>
            <a:r>
              <a:rPr lang="en-US" sz="1100" strike="sngStrike" dirty="0"/>
              <a:t> they support the HL7 FHIR standard along with SMART on FHIR capabilities </a:t>
            </a:r>
            <a:r>
              <a:rPr lang="en-US" sz="1100" strike="sngStrike" dirty="0">
                <a:solidFill>
                  <a:srgbClr val="FF0000"/>
                </a:solidFill>
              </a:rPr>
              <a:t>and the CDS framework</a:t>
            </a:r>
          </a:p>
          <a:p>
            <a:pPr lvl="1">
              <a:buFont typeface="Arial" panose="020B0604020202020204" pitchFamily="34" charset="0"/>
              <a:buChar char="•"/>
            </a:pPr>
            <a:r>
              <a:rPr lang="en-US" sz="1100" dirty="0"/>
              <a:t>A patient encounter has happened, and the provider has signed off on the encounter</a:t>
            </a:r>
          </a:p>
          <a:p>
            <a:pPr>
              <a:buFont typeface="Arial" panose="020B0604020202020204" pitchFamily="34" charset="0"/>
              <a:buChar char="•"/>
            </a:pPr>
            <a:r>
              <a:rPr lang="en-US" sz="1100" dirty="0"/>
              <a:t>Hepatitis C</a:t>
            </a:r>
          </a:p>
          <a:p>
            <a:pPr lvl="1">
              <a:buFont typeface="Arial" panose="020B0604020202020204" pitchFamily="34" charset="0"/>
              <a:buChar char="•"/>
            </a:pPr>
            <a:r>
              <a:rPr lang="en-US" sz="1100" dirty="0"/>
              <a:t>Data use agreements are in place when needed</a:t>
            </a:r>
          </a:p>
          <a:p>
            <a:pPr lvl="1">
              <a:buFont typeface="Arial" panose="020B0604020202020204" pitchFamily="34" charset="0"/>
              <a:buChar char="•"/>
            </a:pPr>
            <a:r>
              <a:rPr lang="en-US" sz="1100" b="1" dirty="0"/>
              <a:t>Public Health uses allowed by HIPAA and other statutory authority have been defined and implemented</a:t>
            </a:r>
          </a:p>
          <a:p>
            <a:pPr lvl="1">
              <a:buFont typeface="Arial" panose="020B0604020202020204" pitchFamily="34" charset="0"/>
              <a:buChar char="•"/>
            </a:pPr>
            <a:r>
              <a:rPr lang="en-US" sz="11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100" dirty="0"/>
              <a:t>Registry and state/local consent protocols are followed when sending supplemental reports for non-reportable conditions</a:t>
            </a:r>
          </a:p>
          <a:p>
            <a:pPr lvl="1">
              <a:buFont typeface="Arial" panose="020B0604020202020204" pitchFamily="34" charset="0"/>
              <a:buChar char="•"/>
            </a:pPr>
            <a:r>
              <a:rPr lang="en-US" sz="1100" dirty="0">
                <a:solidFill>
                  <a:srgbClr val="FF0000"/>
                </a:solidFill>
              </a:rPr>
              <a:t>EHR and PHA systems expose HL7 FHIR APIs</a:t>
            </a:r>
          </a:p>
          <a:p>
            <a:pPr lvl="1">
              <a:buFont typeface="Arial" panose="020B0604020202020204" pitchFamily="34" charset="0"/>
              <a:buChar char="•"/>
            </a:pPr>
            <a:r>
              <a:rPr lang="en-US" sz="1100" dirty="0">
                <a:solidFill>
                  <a:srgbClr val="FF0000"/>
                </a:solidFill>
              </a:rPr>
              <a:t>Use Case Trigger: Hepatitis C RNA positive test result has been recorded in the EHR. </a:t>
            </a:r>
          </a:p>
          <a:p>
            <a:pPr lvl="1">
              <a:buFont typeface="Arial" panose="020B0604020202020204" pitchFamily="34" charset="0"/>
              <a:buChar char="•"/>
            </a:pPr>
            <a:endParaRPr lang="en-US" sz="1100" dirty="0"/>
          </a:p>
          <a:p>
            <a:pPr lvl="1"/>
            <a:endParaRPr lang="en-US" sz="1100" dirty="0"/>
          </a:p>
        </p:txBody>
      </p:sp>
    </p:spTree>
    <p:extLst>
      <p:ext uri="{BB962C8B-B14F-4D97-AF65-F5344CB8AC3E}">
        <p14:creationId xmlns:p14="http://schemas.microsoft.com/office/powerpoint/2010/main" val="15670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a:xfrm>
            <a:off x="472440" y="1143000"/>
            <a:ext cx="8229600" cy="4389437"/>
          </a:xfrm>
        </p:spPr>
        <p:txBody>
          <a:bodyPr/>
          <a:lstStyle/>
          <a:p>
            <a:r>
              <a:rPr lang="en-US" sz="2400" dirty="0"/>
              <a:t>Cancer</a:t>
            </a:r>
          </a:p>
          <a:p>
            <a:pPr lvl="1"/>
            <a:r>
              <a:rPr lang="en-US" sz="2000" b="1" dirty="0"/>
              <a:t>The data received by the FHIR endpoint is validated and extracted, transformed and loaded (ETL) to the Central Cancer Registry</a:t>
            </a:r>
          </a:p>
          <a:p>
            <a:pPr lvl="1"/>
            <a:r>
              <a:rPr lang="en-US" sz="2000" dirty="0"/>
              <a:t>The submitted cancer report </a:t>
            </a:r>
            <a:r>
              <a:rPr lang="en-US" sz="2000" dirty="0">
                <a:solidFill>
                  <a:srgbClr val="FF0000"/>
                </a:solidFill>
              </a:rPr>
              <a:t>resides in</a:t>
            </a:r>
            <a:r>
              <a:rPr lang="en-US" sz="2000" dirty="0"/>
              <a:t> the </a:t>
            </a:r>
            <a:r>
              <a:rPr lang="en-US" sz="2000" dirty="0">
                <a:solidFill>
                  <a:srgbClr val="FF0000"/>
                </a:solidFill>
              </a:rPr>
              <a:t>central cancer r</a:t>
            </a:r>
            <a:r>
              <a:rPr lang="en-US" sz="2000" dirty="0"/>
              <a:t>egistry.</a:t>
            </a:r>
          </a:p>
          <a:p>
            <a:r>
              <a:rPr lang="en-US" sz="2400" dirty="0"/>
              <a:t>Healthcare Survey</a:t>
            </a:r>
          </a:p>
          <a:p>
            <a:pPr lvl="1"/>
            <a:r>
              <a:rPr lang="en-US" sz="2000" dirty="0"/>
              <a:t>A completed survey resides in the National Health Care Surveys Data Store.</a:t>
            </a:r>
          </a:p>
          <a:p>
            <a:r>
              <a:rPr lang="en-US" sz="2400" dirty="0"/>
              <a:t>Hepatitis C</a:t>
            </a:r>
          </a:p>
          <a:p>
            <a:pPr lvl="1"/>
            <a:r>
              <a:rPr lang="en-US" sz="2000" dirty="0"/>
              <a:t>A hepatitis C case report and longitudinal case information resides in a registry.</a:t>
            </a:r>
          </a:p>
        </p:txBody>
      </p:sp>
    </p:spTree>
    <p:extLst>
      <p:ext uri="{BB962C8B-B14F-4D97-AF65-F5344CB8AC3E}">
        <p14:creationId xmlns:p14="http://schemas.microsoft.com/office/powerpoint/2010/main" val="110116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 </a:t>
            </a:r>
            <a:r>
              <a:rPr lang="en-US" sz="1800" b="1" dirty="0">
                <a:solidFill>
                  <a:srgbClr val="FF0000"/>
                </a:solidFill>
                <a:effectLst/>
              </a:rPr>
              <a:t>System</a:t>
            </a:r>
            <a:r>
              <a:rPr lang="en-US" sz="1800" b="1" dirty="0">
                <a:effectLst/>
              </a:rPr>
              <a:t>:</a:t>
            </a:r>
            <a:r>
              <a:rPr lang="en-US" sz="1800" dirty="0">
                <a:effectLst/>
              </a:rPr>
              <a:t> A system used in care delivery for patients and captures and stores data about patients and makes the information available instantly and securely to authorized users. While an EHR system does contain the medical and treatment histories of patients, an EHR system is built to go beyond standard clinical data collected in a provider’s provision of care location and can be inclusive of a broader view of a patient’s care. EHR systems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32274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199551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01084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101237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that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05759155"/>
              </p:ext>
            </p:extLst>
          </p:nvPr>
        </p:nvGraphicFramePr>
        <p:xfrm>
          <a:off x="990600" y="1600200"/>
          <a:ext cx="6675120" cy="148336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dirty="0"/>
                        <a:t>EHR System</a:t>
                      </a:r>
                    </a:p>
                    <a:p>
                      <a:pPr algn="l"/>
                      <a:r>
                        <a:rPr lang="en-US" sz="1300" dirty="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dirty="0"/>
                        <a:t>EHR System</a:t>
                      </a:r>
                    </a:p>
                    <a:p>
                      <a:pPr algn="l"/>
                      <a:r>
                        <a:rPr lang="en-US" sz="1300" dirty="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3</a:t>
            </a:r>
            <a:r>
              <a:rPr lang="en-US" sz="2000" b="1" baseline="30000" dirty="0">
                <a:solidFill>
                  <a:srgbClr val="0070C0"/>
                </a:solidFill>
              </a:rPr>
              <a:t>rd</a:t>
            </a:r>
            <a:r>
              <a:rPr lang="en-US" sz="2000" b="1" dirty="0">
                <a:solidFill>
                  <a:srgbClr val="0070C0"/>
                </a:solidFill>
              </a:rPr>
              <a:t>, 12-1 pm ET</a:t>
            </a:r>
          </a:p>
          <a:p>
            <a:endParaRPr lang="en-US" sz="2000" dirty="0"/>
          </a:p>
          <a:p>
            <a:r>
              <a:rPr lang="en-US" sz="2000" b="1" dirty="0"/>
              <a:t>Focus of Next Meeting: </a:t>
            </a:r>
          </a:p>
          <a:p>
            <a:pPr lvl="1"/>
            <a:r>
              <a:rPr lang="en-US" sz="1800" dirty="0"/>
              <a:t>Cancer Use Case Data Element Update</a:t>
            </a:r>
          </a:p>
          <a:p>
            <a:pPr lvl="1"/>
            <a:r>
              <a:rPr lang="en-US" sz="1800" dirty="0"/>
              <a:t>Hepatitis C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Participating in the HL7 Connectathon</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Looking for participants to join us in the HL7 Connectathon</a:t>
            </a:r>
          </a:p>
          <a:p>
            <a:pPr lvl="1"/>
            <a:r>
              <a:rPr lang="en-US" dirty="0"/>
              <a:t>Connectathon – September 9-11</a:t>
            </a:r>
          </a:p>
          <a:p>
            <a:pPr lvl="1"/>
            <a:r>
              <a:rPr lang="en-US" dirty="0"/>
              <a:t>Registration: </a:t>
            </a:r>
            <a:r>
              <a:rPr lang="en-US" dirty="0">
                <a:hlinkClick r:id="rId2"/>
              </a:rPr>
              <a:t>https://www.hl7.org/events/fhir/connectathon/2020/09/</a:t>
            </a:r>
            <a:endParaRPr lang="en-US" dirty="0"/>
          </a:p>
          <a:p>
            <a:pPr lvl="2"/>
            <a:r>
              <a:rPr lang="en-US" dirty="0"/>
              <a:t>Member $150, Non-Member $250</a:t>
            </a:r>
          </a:p>
          <a:p>
            <a:pPr lvl="1"/>
            <a:r>
              <a:rPr lang="en-US" dirty="0"/>
              <a:t>Part of the Public Health Track: </a:t>
            </a:r>
            <a:r>
              <a:rPr lang="en-US" dirty="0">
                <a:hlinkClick r:id="rId3"/>
              </a:rPr>
              <a:t>https://confluence.hl7.org/display/FHIR/2020-09+Public+Health+Track</a:t>
            </a:r>
            <a:endParaRPr lang="en-US" dirty="0"/>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897742736"/>
              </p:ext>
            </p:extLst>
          </p:nvPr>
        </p:nvGraphicFramePr>
        <p:xfrm>
          <a:off x="1905000" y="1371600"/>
          <a:ext cx="5638800" cy="3840480"/>
        </p:xfrm>
        <a:graphic>
          <a:graphicData uri="http://schemas.openxmlformats.org/drawingml/2006/table">
            <a:tbl>
              <a:tblPr firstRow="1" bandRow="1">
                <a:tableStyleId>{5C22544A-7EE6-4342-B048-85BDC9FD1C3A}</a:tableStyleId>
              </a:tblPr>
              <a:tblGrid>
                <a:gridCol w="10413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8/6/20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USCDI Presentation (Al Taylor)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US Core Presentation (Brett </a:t>
                      </a:r>
                      <a:r>
                        <a:rPr lang="en-US" strike="sngStrike" dirty="0" err="1"/>
                        <a:t>Marquard</a:t>
                      </a:r>
                      <a:r>
                        <a:rPr lang="en-US" strike="sngStrike"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Hep C – Data Elements (offline)</a:t>
                      </a:r>
                    </a:p>
                  </a:txBody>
                  <a:tcPr/>
                </a:tc>
                <a:extLst>
                  <a:ext uri="{0D108BD9-81ED-4DB2-BD59-A6C34878D82A}">
                    <a16:rowId xmlns:a16="http://schemas.microsoft.com/office/drawing/2014/main" val="1567854284"/>
                  </a:ext>
                </a:extLst>
              </a:tr>
              <a:tr h="370840">
                <a:tc>
                  <a:txBody>
                    <a:bodyPr/>
                    <a:lstStyle/>
                    <a:p>
                      <a:r>
                        <a:rPr lang="en-US" strike="sngStrike" dirty="0"/>
                        <a:t>8/13/20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Vital Records (Mortality) Use Case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Research Use Case</a:t>
                      </a:r>
                    </a:p>
                  </a:txBody>
                  <a:tcPr/>
                </a:tc>
                <a:extLst>
                  <a:ext uri="{0D108BD9-81ED-4DB2-BD59-A6C34878D82A}">
                    <a16:rowId xmlns:a16="http://schemas.microsoft.com/office/drawing/2014/main" val="299510716"/>
                  </a:ext>
                </a:extLst>
              </a:tr>
              <a:tr h="370840">
                <a:tc>
                  <a:txBody>
                    <a:bodyPr/>
                    <a:lstStyle/>
                    <a:p>
                      <a:r>
                        <a:rPr lang="en-US" strike="sngStrike" dirty="0"/>
                        <a:t>8/20/20</a:t>
                      </a:r>
                    </a:p>
                  </a:txBody>
                  <a:tcPr/>
                </a:tc>
                <a:tc>
                  <a:txBody>
                    <a:bodyPr/>
                    <a:lstStyle/>
                    <a:p>
                      <a:r>
                        <a:rPr lang="en-US" strike="sngStrike" dirty="0"/>
                        <a:t>Research Use Case – User Story 2</a:t>
                      </a:r>
                    </a:p>
                    <a:p>
                      <a:r>
                        <a:rPr lang="en-US" strike="sngStrike" dirty="0"/>
                        <a:t>Health Care Survey Data Elements Update</a:t>
                      </a:r>
                    </a:p>
                  </a:txBody>
                  <a:tcPr/>
                </a:tc>
                <a:extLst>
                  <a:ext uri="{0D108BD9-81ED-4DB2-BD59-A6C34878D82A}">
                    <a16:rowId xmlns:a16="http://schemas.microsoft.com/office/drawing/2014/main" val="1390075564"/>
                  </a:ext>
                </a:extLst>
              </a:tr>
              <a:tr h="370840">
                <a:tc>
                  <a:txBody>
                    <a:bodyPr/>
                    <a:lstStyle/>
                    <a:p>
                      <a:r>
                        <a:rPr lang="en-US" dirty="0"/>
                        <a:t>8/27/20</a:t>
                      </a:r>
                    </a:p>
                  </a:txBody>
                  <a:tcPr/>
                </a:tc>
                <a:tc>
                  <a:txBody>
                    <a:bodyPr/>
                    <a:lstStyle/>
                    <a:p>
                      <a:r>
                        <a:rPr lang="en-US" dirty="0"/>
                        <a:t>Cross UC Similarities and Differences (actors, flows, etc.)</a:t>
                      </a:r>
                    </a:p>
                  </a:txBody>
                  <a:tcPr/>
                </a:tc>
                <a:extLst>
                  <a:ext uri="{0D108BD9-81ED-4DB2-BD59-A6C34878D82A}">
                    <a16:rowId xmlns:a16="http://schemas.microsoft.com/office/drawing/2014/main" val="272286482"/>
                  </a:ext>
                </a:extLst>
              </a:tr>
              <a:tr h="370840">
                <a:tc>
                  <a:txBody>
                    <a:bodyPr/>
                    <a:lstStyle/>
                    <a:p>
                      <a:r>
                        <a:rPr lang="en-US" dirty="0"/>
                        <a:t>9/3/20</a:t>
                      </a:r>
                    </a:p>
                  </a:txBody>
                  <a:tcPr/>
                </a:tc>
                <a:tc>
                  <a:txBody>
                    <a:bodyPr/>
                    <a:lstStyle/>
                    <a:p>
                      <a:r>
                        <a:rPr lang="en-US" dirty="0"/>
                        <a:t>Cancer Data Elements Update</a:t>
                      </a:r>
                    </a:p>
                    <a:p>
                      <a:r>
                        <a:rPr lang="en-US" dirty="0"/>
                        <a:t>Hepatitis C Update</a:t>
                      </a:r>
                    </a:p>
                  </a:txBody>
                  <a:tcPr/>
                </a:tc>
                <a:extLst>
                  <a:ext uri="{0D108BD9-81ED-4DB2-BD59-A6C34878D82A}">
                    <a16:rowId xmlns:a16="http://schemas.microsoft.com/office/drawing/2014/main" val="3893669919"/>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Recap from Last Week 8/20/20</a:t>
            </a:r>
          </a:p>
        </p:txBody>
      </p:sp>
    </p:spTree>
    <p:extLst>
      <p:ext uri="{BB962C8B-B14F-4D97-AF65-F5344CB8AC3E}">
        <p14:creationId xmlns:p14="http://schemas.microsoft.com/office/powerpoint/2010/main" val="329729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8/20/20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Discussed User Story 2 of the Research Use Case </a:t>
            </a:r>
          </a:p>
          <a:p>
            <a:pPr lvl="2"/>
            <a:endParaRPr lang="en-US" dirty="0"/>
          </a:p>
        </p:txBody>
      </p:sp>
    </p:spTree>
    <p:extLst>
      <p:ext uri="{BB962C8B-B14F-4D97-AF65-F5344CB8AC3E}">
        <p14:creationId xmlns:p14="http://schemas.microsoft.com/office/powerpoint/2010/main" val="6300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29506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143000"/>
            <a:ext cx="8686800" cy="4389437"/>
          </a:xfrm>
        </p:spPr>
        <p:txBody>
          <a:bodyPr/>
          <a:lstStyle/>
          <a:p>
            <a:r>
              <a:rPr lang="en-US" sz="1600" dirty="0"/>
              <a:t>Cancer Registry Reporting</a:t>
            </a:r>
          </a:p>
          <a:p>
            <a:pPr lvl="1"/>
            <a:r>
              <a:rPr lang="en-US" sz="1400" dirty="0"/>
              <a:t>Collect standardized data on all types of reportable cancers diagnosed </a:t>
            </a:r>
            <a:r>
              <a:rPr lang="en-US" sz="1400" dirty="0">
                <a:solidFill>
                  <a:srgbClr val="FF0000"/>
                </a:solidFill>
              </a:rPr>
              <a:t>and/or treated</a:t>
            </a:r>
            <a:endParaRPr lang="en-US" sz="1400" dirty="0"/>
          </a:p>
          <a:p>
            <a:pPr lvl="1"/>
            <a:r>
              <a:rPr lang="en-US" sz="1400" dirty="0"/>
              <a:t>Define </a:t>
            </a:r>
            <a:r>
              <a:rPr lang="en-US" sz="1400" dirty="0">
                <a:solidFill>
                  <a:srgbClr val="FF0000"/>
                </a:solidFill>
              </a:rPr>
              <a:t>under what circumstances</a:t>
            </a:r>
            <a:r>
              <a:rPr lang="en-US" sz="1400" dirty="0"/>
              <a:t> </a:t>
            </a:r>
            <a:r>
              <a:rPr lang="en-US" sz="1400" dirty="0">
                <a:solidFill>
                  <a:srgbClr val="FF0000"/>
                </a:solidFill>
              </a:rPr>
              <a:t>an EHR system must create and transmit a report </a:t>
            </a:r>
            <a:r>
              <a:rPr lang="en-US" sz="1400" dirty="0"/>
              <a:t>to the central cancer registry</a:t>
            </a:r>
          </a:p>
          <a:p>
            <a:pPr lvl="1"/>
            <a:r>
              <a:rPr lang="en-US" sz="1400" dirty="0"/>
              <a:t>Identify the data elements to be retrieved from the EHR to produce the cancer report</a:t>
            </a:r>
          </a:p>
          <a:p>
            <a:pPr lvl="1"/>
            <a:r>
              <a:rPr lang="en-US" sz="1400" dirty="0"/>
              <a:t>Use NAACCR Volume II data dictionary for standardized data collection</a:t>
            </a:r>
          </a:p>
          <a:p>
            <a:pPr lvl="1"/>
            <a:r>
              <a:rPr lang="en-US" sz="1400" dirty="0"/>
              <a:t>Include data collection along the longitudinal spectrum (Diagnosis -&gt; Staging -&gt; Initial Treatment -&gt; Death)</a:t>
            </a:r>
          </a:p>
          <a:p>
            <a:r>
              <a:rPr lang="en-US" sz="1600" dirty="0"/>
              <a:t>Healthcare Survey Reporting</a:t>
            </a:r>
          </a:p>
          <a:p>
            <a:pPr lvl="1"/>
            <a:r>
              <a:rPr lang="en-US" sz="1400" dirty="0"/>
              <a:t>Collect </a:t>
            </a:r>
            <a:r>
              <a:rPr lang="en-US" sz="1400" dirty="0">
                <a:solidFill>
                  <a:srgbClr val="FF0000"/>
                </a:solidFill>
              </a:rPr>
              <a:t>standardized </a:t>
            </a:r>
            <a:r>
              <a:rPr lang="en-US" sz="1400" dirty="0"/>
              <a:t>data based on eligibility criteria from NAMCS and NHCS in the hospital and ambulatory care settings</a:t>
            </a:r>
          </a:p>
          <a:p>
            <a:pPr lvl="1"/>
            <a:r>
              <a:rPr lang="en-US" sz="1400" dirty="0"/>
              <a:t>Collect partial provider-level and all available patient-level data for NAMCS</a:t>
            </a:r>
          </a:p>
          <a:p>
            <a:pPr lvl="1"/>
            <a:r>
              <a:rPr lang="en-US" sz="1400" dirty="0"/>
              <a:t>Collect partial hospital/facility-level and all available patient-level data for NHCS</a:t>
            </a:r>
          </a:p>
          <a:p>
            <a:pPr lvl="1"/>
            <a:r>
              <a:rPr lang="en-US" sz="1400" dirty="0">
                <a:solidFill>
                  <a:srgbClr val="FF0000"/>
                </a:solidFill>
              </a:rPr>
              <a:t>Define under what circumstances an EHR system must create and transmit a report to the NHCS data store</a:t>
            </a:r>
          </a:p>
          <a:p>
            <a:pPr lvl="1"/>
            <a:r>
              <a:rPr lang="en-US" sz="1400" dirty="0">
                <a:solidFill>
                  <a:srgbClr val="FF0000"/>
                </a:solidFill>
              </a:rPr>
              <a:t>Identify the data elements to be retrieved from the EHR to produce the report</a:t>
            </a:r>
          </a:p>
          <a:p>
            <a:r>
              <a:rPr lang="en-US" sz="1600" dirty="0"/>
              <a:t>Hepatitis C Reporting</a:t>
            </a:r>
          </a:p>
          <a:p>
            <a:pPr lvl="1"/>
            <a:r>
              <a:rPr lang="en-US" sz="1400" dirty="0"/>
              <a:t>Identify and report current HCV infection to public health and through bi-directional communication send information back to health care systems</a:t>
            </a:r>
          </a:p>
          <a:p>
            <a:pPr lvl="1"/>
            <a:r>
              <a:rPr lang="en-US" sz="1400" strike="sngStrike" dirty="0"/>
              <a:t>Improve data flow and retrieve relevant data out of EHRs in a timely, less burdensome, complete fashion</a:t>
            </a:r>
          </a:p>
          <a:p>
            <a:pPr lvl="1"/>
            <a:r>
              <a:rPr lang="en-US" sz="1400" dirty="0">
                <a:solidFill>
                  <a:srgbClr val="FF0000"/>
                </a:solidFill>
              </a:rPr>
              <a:t>Add red bullets from above</a:t>
            </a:r>
          </a:p>
          <a:p>
            <a:pPr lvl="1"/>
            <a:endParaRPr lang="en-US" sz="1400" dirty="0"/>
          </a:p>
          <a:p>
            <a:endParaRPr lang="en-US" sz="1600" dirty="0"/>
          </a:p>
          <a:p>
            <a:pPr lvl="1"/>
            <a:endParaRPr lang="en-US" sz="1400" dirty="0"/>
          </a:p>
        </p:txBody>
      </p:sp>
    </p:spTree>
    <p:extLst>
      <p:ext uri="{BB962C8B-B14F-4D97-AF65-F5344CB8AC3E}">
        <p14:creationId xmlns:p14="http://schemas.microsoft.com/office/powerpoint/2010/main" val="3034316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80781</TotalTime>
  <Words>3388</Words>
  <Application>Microsoft Office PowerPoint</Application>
  <PresentationFormat>On-screen Show (4:3)</PresentationFormat>
  <Paragraphs>390</Paragraphs>
  <Slides>29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Constantia</vt:lpstr>
      <vt:lpstr>Wingdings 2</vt:lpstr>
      <vt:lpstr>ESAC Theme</vt:lpstr>
      <vt:lpstr>MedMorph Consolidated Use Case Workgroup   August 27, 2020 </vt:lpstr>
      <vt:lpstr>Meeting Agenda</vt:lpstr>
      <vt:lpstr>Participating in the HL7 Connectathon</vt:lpstr>
      <vt:lpstr>Use Case Workgroup Logistics</vt:lpstr>
      <vt:lpstr>Tentative Meeting Schedule / Topics</vt:lpstr>
      <vt:lpstr>PowerPoint Presentation</vt:lpstr>
      <vt:lpstr>Recap from Last Week 8/20/20</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444</cp:revision>
  <dcterms:created xsi:type="dcterms:W3CDTF">2013-08-15T04:40:34Z</dcterms:created>
  <dcterms:modified xsi:type="dcterms:W3CDTF">2020-08-27T18:42:41Z</dcterms:modified>
  <cp:category/>
</cp:coreProperties>
</file>