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42"/>
  </p:notesMasterIdLst>
  <p:sldIdLst>
    <p:sldId id="303" r:id="rId2"/>
    <p:sldId id="284" r:id="rId3"/>
    <p:sldId id="2424" r:id="rId4"/>
    <p:sldId id="1047" r:id="rId5"/>
    <p:sldId id="2419" r:id="rId6"/>
    <p:sldId id="2456" r:id="rId7"/>
    <p:sldId id="2457" r:id="rId8"/>
    <p:sldId id="2460" r:id="rId9"/>
    <p:sldId id="2462" r:id="rId10"/>
    <p:sldId id="2461" r:id="rId11"/>
    <p:sldId id="2463" r:id="rId12"/>
    <p:sldId id="2464" r:id="rId13"/>
    <p:sldId id="2467" r:id="rId14"/>
    <p:sldId id="2468" r:id="rId15"/>
    <p:sldId id="2465" r:id="rId16"/>
    <p:sldId id="2466" r:id="rId17"/>
    <p:sldId id="2469" r:id="rId18"/>
    <p:sldId id="2426" r:id="rId19"/>
    <p:sldId id="2454" r:id="rId20"/>
    <p:sldId id="2448" r:id="rId21"/>
    <p:sldId id="2450" r:id="rId22"/>
    <p:sldId id="2435" r:id="rId23"/>
    <p:sldId id="2449" r:id="rId24"/>
    <p:sldId id="2451" r:id="rId25"/>
    <p:sldId id="2436" r:id="rId26"/>
    <p:sldId id="2442" r:id="rId27"/>
    <p:sldId id="2452" r:id="rId28"/>
    <p:sldId id="2453" r:id="rId29"/>
    <p:sldId id="329" r:id="rId30"/>
    <p:sldId id="1046" r:id="rId31"/>
    <p:sldId id="331" r:id="rId32"/>
    <p:sldId id="2455" r:id="rId33"/>
    <p:sldId id="2444" r:id="rId34"/>
    <p:sldId id="2445" r:id="rId35"/>
    <p:sldId id="2446" r:id="rId36"/>
    <p:sldId id="2447" r:id="rId37"/>
    <p:sldId id="2438" r:id="rId38"/>
    <p:sldId id="2439" r:id="rId39"/>
    <p:sldId id="2440" r:id="rId40"/>
    <p:sldId id="244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75" autoAdjust="0"/>
    <p:restoredTop sz="96058" autoAdjust="0"/>
  </p:normalViewPr>
  <p:slideViewPr>
    <p:cSldViewPr>
      <p:cViewPr varScale="1">
        <p:scale>
          <a:sx n="104" d="100"/>
          <a:sy n="104" d="100"/>
        </p:scale>
        <p:origin x="883"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9/17/2020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340824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26</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35</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10</a:t>
            </a:fld>
            <a:endParaRPr lang="en-US" dirty="0"/>
          </a:p>
        </p:txBody>
      </p:sp>
    </p:spTree>
    <p:extLst>
      <p:ext uri="{BB962C8B-B14F-4D97-AF65-F5344CB8AC3E}">
        <p14:creationId xmlns:p14="http://schemas.microsoft.com/office/powerpoint/2010/main" val="2701369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456241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2485779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2383840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2372248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505118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117971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9/17/2020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nagesh.bashyam@drajer.com" TargetMode="External"/><Relationship Id="rId2" Type="http://schemas.openxmlformats.org/officeDocument/2006/relationships/hyperlink" Target="mailto:jamie.parker@carradora.com"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hl7.org/fhir/us/core/general-guidance.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a:t>September 17, </a:t>
            </a:r>
            <a:r>
              <a:rPr lang="en-US" sz="2400" dirty="0"/>
              <a:t>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961615533"/>
              </p:ext>
            </p:extLst>
          </p:nvPr>
        </p:nvGraphicFramePr>
        <p:xfrm>
          <a:off x="152400" y="1295400"/>
          <a:ext cx="8839200" cy="519176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838200">
                  <a:extLst>
                    <a:ext uri="{9D8B030D-6E8A-4147-A177-3AD203B41FA5}">
                      <a16:colId xmlns:a16="http://schemas.microsoft.com/office/drawing/2014/main" val="1916859718"/>
                    </a:ext>
                  </a:extLst>
                </a:gridCol>
                <a:gridCol w="762000">
                  <a:extLst>
                    <a:ext uri="{9D8B030D-6E8A-4147-A177-3AD203B41FA5}">
                      <a16:colId xmlns:a16="http://schemas.microsoft.com/office/drawing/2014/main" val="1511369816"/>
                    </a:ext>
                  </a:extLst>
                </a:gridCol>
                <a:gridCol w="7620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Beneficiary Number</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Death Date</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Cause of Death</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848162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Industry Code</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1527272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7061372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State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Country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71696745"/>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3743098396"/>
              </p:ext>
            </p:extLst>
          </p:nvPr>
        </p:nvGraphicFramePr>
        <p:xfrm>
          <a:off x="152401" y="1143000"/>
          <a:ext cx="8839201" cy="5049520"/>
        </p:xfrm>
        <a:graphic>
          <a:graphicData uri="http://schemas.openxmlformats.org/drawingml/2006/table">
            <a:tbl>
              <a:tblPr firstRow="1" bandRow="1">
                <a:tableStyleId>{5C22544A-7EE6-4342-B048-85BDC9FD1C3A}</a:tableStyleId>
              </a:tblPr>
              <a:tblGrid>
                <a:gridCol w="3809999">
                  <a:extLst>
                    <a:ext uri="{9D8B030D-6E8A-4147-A177-3AD203B41FA5}">
                      <a16:colId xmlns:a16="http://schemas.microsoft.com/office/drawing/2014/main" val="2277859855"/>
                    </a:ext>
                  </a:extLst>
                </a:gridCol>
                <a:gridCol w="7620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916859718"/>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2">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Participant Overseeing the Encounter</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706137219"/>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433477770"/>
              </p:ext>
            </p:extLst>
          </p:nvPr>
        </p:nvGraphicFramePr>
        <p:xfrm>
          <a:off x="152401" y="1143000"/>
          <a:ext cx="8839201" cy="2743200"/>
        </p:xfrm>
        <a:graphic>
          <a:graphicData uri="http://schemas.openxmlformats.org/drawingml/2006/table">
            <a:tbl>
              <a:tblPr firstRow="1" bandRow="1">
                <a:tableStyleId>{5C22544A-7EE6-4342-B048-85BDC9FD1C3A}</a:tableStyleId>
              </a:tblPr>
              <a:tblGrid>
                <a:gridCol w="3733801">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916859718"/>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252296507"/>
              </p:ext>
            </p:extLst>
          </p:nvPr>
        </p:nvGraphicFramePr>
        <p:xfrm>
          <a:off x="152400" y="1143000"/>
          <a:ext cx="8839200" cy="2595880"/>
        </p:xfrm>
        <a:graphic>
          <a:graphicData uri="http://schemas.openxmlformats.org/drawingml/2006/table">
            <a:tbl>
              <a:tblPr firstRow="1" bandRow="1">
                <a:tableStyleId>{5C22544A-7EE6-4342-B048-85BDC9FD1C3A}</a:tableStyleId>
              </a:tblPr>
              <a:tblGrid>
                <a:gridCol w="3646530">
                  <a:extLst>
                    <a:ext uri="{9D8B030D-6E8A-4147-A177-3AD203B41FA5}">
                      <a16:colId xmlns:a16="http://schemas.microsoft.com/office/drawing/2014/main" val="2277859855"/>
                    </a:ext>
                  </a:extLst>
                </a:gridCol>
                <a:gridCol w="852528">
                  <a:extLst>
                    <a:ext uri="{9D8B030D-6E8A-4147-A177-3AD203B41FA5}">
                      <a16:colId xmlns:a16="http://schemas.microsoft.com/office/drawing/2014/main" val="1398936617"/>
                    </a:ext>
                  </a:extLst>
                </a:gridCol>
                <a:gridCol w="775025">
                  <a:extLst>
                    <a:ext uri="{9D8B030D-6E8A-4147-A177-3AD203B41FA5}">
                      <a16:colId xmlns:a16="http://schemas.microsoft.com/office/drawing/2014/main" val="1274402840"/>
                    </a:ext>
                  </a:extLst>
                </a:gridCol>
                <a:gridCol w="620020">
                  <a:extLst>
                    <a:ext uri="{9D8B030D-6E8A-4147-A177-3AD203B41FA5}">
                      <a16:colId xmlns:a16="http://schemas.microsoft.com/office/drawing/2014/main" val="1916859718"/>
                    </a:ext>
                  </a:extLst>
                </a:gridCol>
                <a:gridCol w="620020">
                  <a:extLst>
                    <a:ext uri="{9D8B030D-6E8A-4147-A177-3AD203B41FA5}">
                      <a16:colId xmlns:a16="http://schemas.microsoft.com/office/drawing/2014/main" val="1511369816"/>
                    </a:ext>
                  </a:extLst>
                </a:gridCol>
                <a:gridCol w="697523">
                  <a:extLst>
                    <a:ext uri="{9D8B030D-6E8A-4147-A177-3AD203B41FA5}">
                      <a16:colId xmlns:a16="http://schemas.microsoft.com/office/drawing/2014/main" val="2609889970"/>
                    </a:ext>
                  </a:extLst>
                </a:gridCol>
                <a:gridCol w="1007534">
                  <a:extLst>
                    <a:ext uri="{9D8B030D-6E8A-4147-A177-3AD203B41FA5}">
                      <a16:colId xmlns:a16="http://schemas.microsoft.com/office/drawing/2014/main" val="453015358"/>
                    </a:ext>
                  </a:extLst>
                </a:gridCol>
                <a:gridCol w="62002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Vaccine Administered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Vaccine Administered Date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746414488"/>
              </p:ext>
            </p:extLst>
          </p:nvPr>
        </p:nvGraphicFramePr>
        <p:xfrm>
          <a:off x="152400" y="1143000"/>
          <a:ext cx="8839200" cy="2595880"/>
        </p:xfrm>
        <a:graphic>
          <a:graphicData uri="http://schemas.openxmlformats.org/drawingml/2006/table">
            <a:tbl>
              <a:tblPr firstRow="1" bandRow="1">
                <a:tableStyleId>{5C22544A-7EE6-4342-B048-85BDC9FD1C3A}</a:tableStyleId>
              </a:tblPr>
              <a:tblGrid>
                <a:gridCol w="3646530">
                  <a:extLst>
                    <a:ext uri="{9D8B030D-6E8A-4147-A177-3AD203B41FA5}">
                      <a16:colId xmlns:a16="http://schemas.microsoft.com/office/drawing/2014/main" val="2277859855"/>
                    </a:ext>
                  </a:extLst>
                </a:gridCol>
                <a:gridCol w="852528">
                  <a:extLst>
                    <a:ext uri="{9D8B030D-6E8A-4147-A177-3AD203B41FA5}">
                      <a16:colId xmlns:a16="http://schemas.microsoft.com/office/drawing/2014/main" val="1398936617"/>
                    </a:ext>
                  </a:extLst>
                </a:gridCol>
                <a:gridCol w="775025">
                  <a:extLst>
                    <a:ext uri="{9D8B030D-6E8A-4147-A177-3AD203B41FA5}">
                      <a16:colId xmlns:a16="http://schemas.microsoft.com/office/drawing/2014/main" val="1274402840"/>
                    </a:ext>
                  </a:extLst>
                </a:gridCol>
                <a:gridCol w="620020">
                  <a:extLst>
                    <a:ext uri="{9D8B030D-6E8A-4147-A177-3AD203B41FA5}">
                      <a16:colId xmlns:a16="http://schemas.microsoft.com/office/drawing/2014/main" val="1916859718"/>
                    </a:ext>
                  </a:extLst>
                </a:gridCol>
                <a:gridCol w="620020">
                  <a:extLst>
                    <a:ext uri="{9D8B030D-6E8A-4147-A177-3AD203B41FA5}">
                      <a16:colId xmlns:a16="http://schemas.microsoft.com/office/drawing/2014/main" val="1511369816"/>
                    </a:ext>
                  </a:extLst>
                </a:gridCol>
                <a:gridCol w="697523">
                  <a:extLst>
                    <a:ext uri="{9D8B030D-6E8A-4147-A177-3AD203B41FA5}">
                      <a16:colId xmlns:a16="http://schemas.microsoft.com/office/drawing/2014/main" val="2609889970"/>
                    </a:ext>
                  </a:extLst>
                </a:gridCol>
                <a:gridCol w="1007534">
                  <a:extLst>
                    <a:ext uri="{9D8B030D-6E8A-4147-A177-3AD203B41FA5}">
                      <a16:colId xmlns:a16="http://schemas.microsoft.com/office/drawing/2014/main" val="453015358"/>
                    </a:ext>
                  </a:extLst>
                </a:gridCol>
                <a:gridCol w="62002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Date/Time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3334885867"/>
              </p:ext>
            </p:extLst>
          </p:nvPr>
        </p:nvGraphicFramePr>
        <p:xfrm>
          <a:off x="152400" y="1143000"/>
          <a:ext cx="8839201" cy="4079240"/>
        </p:xfrm>
        <a:graphic>
          <a:graphicData uri="http://schemas.openxmlformats.org/drawingml/2006/table">
            <a:tbl>
              <a:tblPr firstRow="1" bandRow="1">
                <a:tableStyleId>{5C22544A-7EE6-4342-B048-85BDC9FD1C3A}</a:tableStyleId>
              </a:tblPr>
              <a:tblGrid>
                <a:gridCol w="3733801">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916859718"/>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773343457"/>
              </p:ext>
            </p:extLst>
          </p:nvPr>
        </p:nvGraphicFramePr>
        <p:xfrm>
          <a:off x="152400" y="1219200"/>
          <a:ext cx="8839199" cy="4226560"/>
        </p:xfrm>
        <a:graphic>
          <a:graphicData uri="http://schemas.openxmlformats.org/drawingml/2006/table">
            <a:tbl>
              <a:tblPr firstRow="1" bandRow="1">
                <a:tableStyleId>{5C22544A-7EE6-4342-B048-85BDC9FD1C3A}</a:tableStyleId>
              </a:tblPr>
              <a:tblGrid>
                <a:gridCol w="3324479">
                  <a:extLst>
                    <a:ext uri="{9D8B030D-6E8A-4147-A177-3AD203B41FA5}">
                      <a16:colId xmlns:a16="http://schemas.microsoft.com/office/drawing/2014/main" val="2277859855"/>
                    </a:ext>
                  </a:extLst>
                </a:gridCol>
                <a:gridCol w="860452">
                  <a:extLst>
                    <a:ext uri="{9D8B030D-6E8A-4147-A177-3AD203B41FA5}">
                      <a16:colId xmlns:a16="http://schemas.microsoft.com/office/drawing/2014/main" val="1398936617"/>
                    </a:ext>
                  </a:extLst>
                </a:gridCol>
                <a:gridCol w="782230">
                  <a:extLst>
                    <a:ext uri="{9D8B030D-6E8A-4147-A177-3AD203B41FA5}">
                      <a16:colId xmlns:a16="http://schemas.microsoft.com/office/drawing/2014/main" val="1274402840"/>
                    </a:ext>
                  </a:extLst>
                </a:gridCol>
                <a:gridCol w="625784">
                  <a:extLst>
                    <a:ext uri="{9D8B030D-6E8A-4147-A177-3AD203B41FA5}">
                      <a16:colId xmlns:a16="http://schemas.microsoft.com/office/drawing/2014/main" val="1916859718"/>
                    </a:ext>
                  </a:extLst>
                </a:gridCol>
                <a:gridCol w="720769">
                  <a:extLst>
                    <a:ext uri="{9D8B030D-6E8A-4147-A177-3AD203B41FA5}">
                      <a16:colId xmlns:a16="http://schemas.microsoft.com/office/drawing/2014/main" val="1511369816"/>
                    </a:ext>
                  </a:extLst>
                </a:gridCol>
                <a:gridCol w="687245">
                  <a:extLst>
                    <a:ext uri="{9D8B030D-6E8A-4147-A177-3AD203B41FA5}">
                      <a16:colId xmlns:a16="http://schemas.microsoft.com/office/drawing/2014/main" val="2609889970"/>
                    </a:ext>
                  </a:extLst>
                </a:gridCol>
                <a:gridCol w="1095451">
                  <a:extLst>
                    <a:ext uri="{9D8B030D-6E8A-4147-A177-3AD203B41FA5}">
                      <a16:colId xmlns:a16="http://schemas.microsoft.com/office/drawing/2014/main" val="453015358"/>
                    </a:ext>
                  </a:extLst>
                </a:gridCol>
                <a:gridCol w="742789">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of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 Abatement Date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Problem/Diagnosis Recorded Date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136015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094177973"/>
              </p:ext>
            </p:extLst>
          </p:nvPr>
        </p:nvGraphicFramePr>
        <p:xfrm>
          <a:off x="152400" y="1219200"/>
          <a:ext cx="8839199" cy="1854200"/>
        </p:xfrm>
        <a:graphic>
          <a:graphicData uri="http://schemas.openxmlformats.org/drawingml/2006/table">
            <a:tbl>
              <a:tblPr firstRow="1" bandRow="1">
                <a:tableStyleId>{5C22544A-7EE6-4342-B048-85BDC9FD1C3A}</a:tableStyleId>
              </a:tblPr>
              <a:tblGrid>
                <a:gridCol w="3324479">
                  <a:extLst>
                    <a:ext uri="{9D8B030D-6E8A-4147-A177-3AD203B41FA5}">
                      <a16:colId xmlns:a16="http://schemas.microsoft.com/office/drawing/2014/main" val="2277859855"/>
                    </a:ext>
                  </a:extLst>
                </a:gridCol>
                <a:gridCol w="860452">
                  <a:extLst>
                    <a:ext uri="{9D8B030D-6E8A-4147-A177-3AD203B41FA5}">
                      <a16:colId xmlns:a16="http://schemas.microsoft.com/office/drawing/2014/main" val="1398936617"/>
                    </a:ext>
                  </a:extLst>
                </a:gridCol>
                <a:gridCol w="782230">
                  <a:extLst>
                    <a:ext uri="{9D8B030D-6E8A-4147-A177-3AD203B41FA5}">
                      <a16:colId xmlns:a16="http://schemas.microsoft.com/office/drawing/2014/main" val="1274402840"/>
                    </a:ext>
                  </a:extLst>
                </a:gridCol>
                <a:gridCol w="625784">
                  <a:extLst>
                    <a:ext uri="{9D8B030D-6E8A-4147-A177-3AD203B41FA5}">
                      <a16:colId xmlns:a16="http://schemas.microsoft.com/office/drawing/2014/main" val="1916859718"/>
                    </a:ext>
                  </a:extLst>
                </a:gridCol>
                <a:gridCol w="720769">
                  <a:extLst>
                    <a:ext uri="{9D8B030D-6E8A-4147-A177-3AD203B41FA5}">
                      <a16:colId xmlns:a16="http://schemas.microsoft.com/office/drawing/2014/main" val="1511369816"/>
                    </a:ext>
                  </a:extLst>
                </a:gridCol>
                <a:gridCol w="687245">
                  <a:extLst>
                    <a:ext uri="{9D8B030D-6E8A-4147-A177-3AD203B41FA5}">
                      <a16:colId xmlns:a16="http://schemas.microsoft.com/office/drawing/2014/main" val="2609889970"/>
                    </a:ext>
                  </a:extLst>
                </a:gridCol>
                <a:gridCol w="1095451">
                  <a:extLst>
                    <a:ext uri="{9D8B030D-6E8A-4147-A177-3AD203B41FA5}">
                      <a16:colId xmlns:a16="http://schemas.microsoft.com/office/drawing/2014/main" val="453015358"/>
                    </a:ext>
                  </a:extLst>
                </a:gridCol>
                <a:gridCol w="742789">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236600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607436117"/>
              </p:ext>
            </p:extLst>
          </p:nvPr>
        </p:nvGraphicFramePr>
        <p:xfrm>
          <a:off x="990600" y="1600200"/>
          <a:ext cx="6675120" cy="17526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September 24</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Cross Use Case Similarities and Differences (cont’d)</a:t>
            </a:r>
          </a:p>
          <a:p>
            <a:pPr lvl="1"/>
            <a:r>
              <a:rPr lang="en-US" sz="1800" dirty="0"/>
              <a:t>Hepatitis C Reporting Use Case Update?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MedMorph - HL7 Connectathon Outcomes</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76200" y="1295400"/>
            <a:ext cx="9067800" cy="4389437"/>
          </a:xfrm>
        </p:spPr>
        <p:txBody>
          <a:bodyPr/>
          <a:lstStyle/>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We had one tester – eHealth Exchange</a:t>
            </a:r>
          </a:p>
          <a:p>
            <a:pPr>
              <a:lnSpc>
                <a:spcPct val="107000"/>
              </a:lnSpc>
              <a:spcBef>
                <a:spcPts val="0"/>
              </a:spcBef>
            </a:pPr>
            <a:r>
              <a:rPr lang="en-US" sz="2200" b="1" dirty="0">
                <a:latin typeface="Calibri" panose="020F0502020204030204" pitchFamily="34" charset="0"/>
                <a:ea typeface="Calibri" panose="020F0502020204030204" pitchFamily="34" charset="0"/>
                <a:cs typeface="Times New Roman" panose="02020603050405020304" pitchFamily="18" charset="0"/>
              </a:rPr>
              <a:t>Using the Reference Architecture we were able to show a successful exchange!!!</a:t>
            </a:r>
          </a:p>
          <a:p>
            <a:pPr>
              <a:lnSpc>
                <a:spcPct val="107000"/>
              </a:lnSpc>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Still need a Connectathon to satisfy the HL7 Requirement to test with 3 different types of users</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eH</a:t>
            </a:r>
            <a:r>
              <a:rPr lang="en-US" sz="1800" dirty="0">
                <a:effectLst/>
                <a:latin typeface="Calibri" panose="020F0502020204030204" pitchFamily="34" charset="0"/>
                <a:ea typeface="Calibri" panose="020F0502020204030204" pitchFamily="34" charset="0"/>
                <a:cs typeface="Times New Roman" panose="02020603050405020304" pitchFamily="18" charset="0"/>
              </a:rPr>
              <a:t>ealth Exchange is willing to </a:t>
            </a:r>
            <a:r>
              <a:rPr lang="en-US" sz="1800" dirty="0">
                <a:latin typeface="Calibri" panose="020F0502020204030204" pitchFamily="34" charset="0"/>
                <a:ea typeface="Calibri" panose="020F0502020204030204" pitchFamily="34" charset="0"/>
                <a:cs typeface="Times New Roman" panose="02020603050405020304" pitchFamily="18" charset="0"/>
              </a:rPr>
              <a:t>represent a trusted 3</a:t>
            </a:r>
            <a:r>
              <a:rPr lang="en-US" sz="1800" baseline="30000" dirty="0">
                <a:latin typeface="Calibri" panose="020F0502020204030204" pitchFamily="34" charset="0"/>
                <a:ea typeface="Calibri" panose="020F0502020204030204" pitchFamily="34" charset="0"/>
                <a:cs typeface="Times New Roman" panose="02020603050405020304" pitchFamily="18" charset="0"/>
              </a:rPr>
              <a:t>rd</a:t>
            </a:r>
            <a:r>
              <a:rPr lang="en-US" sz="1800" dirty="0">
                <a:latin typeface="Calibri" panose="020F0502020204030204" pitchFamily="34" charset="0"/>
                <a:ea typeface="Calibri" panose="020F0502020204030204" pitchFamily="34" charset="0"/>
                <a:cs typeface="Times New Roman" panose="02020603050405020304" pitchFamily="18" charset="0"/>
              </a:rPr>
              <a:t> Party</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We still need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at least 1 EHR vendor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At </a:t>
            </a:r>
            <a:r>
              <a:rPr lang="en-US" sz="1800" b="1" i="1" dirty="0">
                <a:latin typeface="Calibri" panose="020F0502020204030204" pitchFamily="34" charset="0"/>
                <a:ea typeface="Calibri" panose="020F0502020204030204" pitchFamily="34" charset="0"/>
                <a:cs typeface="Times New Roman" panose="02020603050405020304" pitchFamily="18" charset="0"/>
              </a:rPr>
              <a:t>least 1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receiving organization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institution </a:t>
            </a:r>
          </a:p>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We will convene a MedMorph specific Connectathon in early </a:t>
            </a:r>
            <a:r>
              <a:rPr lang="en-US" sz="2200" dirty="0">
                <a:effectLst/>
                <a:latin typeface="Calibri" panose="020F0502020204030204" pitchFamily="34" charset="0"/>
                <a:ea typeface="Calibri" panose="020F0502020204030204" pitchFamily="34" charset="0"/>
                <a:cs typeface="Times New Roman" panose="02020603050405020304" pitchFamily="18" charset="0"/>
              </a:rPr>
              <a:t>November</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One day focused event</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Virtual</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Continue testing the Reference Architecture (specifically notifications and subscriptions)</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or your organization is interested, please email Jamie Parker or Dragon (Nagesh)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Bashyam</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hlinkClick r:id="rId2"/>
              </a:rPr>
              <a:t>jamie.parker@carradora.com</a:t>
            </a:r>
            <a:r>
              <a:rPr lang="en-US" sz="1800" dirty="0"/>
              <a:t> </a:t>
            </a:r>
          </a:p>
          <a:p>
            <a:pPr lvl="2">
              <a:lnSpc>
                <a:spcPct val="107000"/>
              </a:lnSpc>
              <a:spcBef>
                <a:spcPts val="0"/>
              </a:spcBef>
            </a:pPr>
            <a:r>
              <a:rPr lang="en-US" sz="1800" i="0" dirty="0">
                <a:solidFill>
                  <a:srgbClr val="222222"/>
                </a:solidFill>
                <a:effectLst/>
                <a:hlinkClick r:id="rId3"/>
              </a:rPr>
              <a:t>nagesh.bashyam@drajer.com</a:t>
            </a:r>
            <a:endParaRPr lang="en-US" sz="1800" dirty="0">
              <a:effectLst/>
              <a:ea typeface="Calibri" panose="020F0502020204030204" pitchFamily="34" charset="0"/>
              <a:cs typeface="Times New Roman" panose="02020603050405020304" pitchFamily="18" charset="0"/>
            </a:endParaRPr>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833160935"/>
              </p:ext>
            </p:extLst>
          </p:nvPr>
        </p:nvGraphicFramePr>
        <p:xfrm>
          <a:off x="1219200" y="1371600"/>
          <a:ext cx="6477000" cy="357124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8/27/20</a:t>
                      </a:r>
                    </a:p>
                  </a:txBody>
                  <a:tcPr/>
                </a:tc>
                <a:tc>
                  <a:txBody>
                    <a:bodyPr/>
                    <a:lstStyle/>
                    <a:p>
                      <a:r>
                        <a:rPr lang="en-US" strike="sngStrike" dirty="0"/>
                        <a:t>Cross UC Similarities and Differences (actors, flows, etc.)</a:t>
                      </a:r>
                    </a:p>
                  </a:txBody>
                  <a:tcPr/>
                </a:tc>
                <a:extLst>
                  <a:ext uri="{0D108BD9-81ED-4DB2-BD59-A6C34878D82A}">
                    <a16:rowId xmlns:a16="http://schemas.microsoft.com/office/drawing/2014/main" val="272286482"/>
                  </a:ext>
                </a:extLst>
              </a:tr>
              <a:tr h="370840">
                <a:tc>
                  <a:txBody>
                    <a:bodyPr/>
                    <a:lstStyle/>
                    <a:p>
                      <a:r>
                        <a:rPr lang="en-US" strike="sngStrike" dirty="0">
                          <a:latin typeface="+mn-lt"/>
                        </a:rPr>
                        <a:t>9/3/20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Cancer Reporting Use Case Data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3893669919"/>
                  </a:ext>
                </a:extLst>
              </a:tr>
              <a:tr h="370840">
                <a:tc>
                  <a:txBody>
                    <a:bodyPr/>
                    <a:lstStyle/>
                    <a:p>
                      <a:r>
                        <a:rPr lang="en-US" strike="sngStrike" dirty="0">
                          <a:solidFill>
                            <a:schemeClr val="tx1"/>
                          </a:solidFill>
                          <a:latin typeface="+mn-lt"/>
                        </a:rPr>
                        <a:t>9/10/20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solidFill>
                            <a:schemeClr val="tx1"/>
                          </a:solidFill>
                          <a:latin typeface="+mn-lt"/>
                          <a:cs typeface="Arial" panose="020B0604020202020204" pitchFamily="34" charset="0"/>
                        </a:rPr>
                        <a:t>Canceled</a:t>
                      </a:r>
                    </a:p>
                  </a:txBody>
                  <a:tcPr/>
                </a:tc>
                <a:extLst>
                  <a:ext uri="{0D108BD9-81ED-4DB2-BD59-A6C34878D82A}">
                    <a16:rowId xmlns:a16="http://schemas.microsoft.com/office/drawing/2014/main" val="1655700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rPr>
                        <a:t>9/17/20</a:t>
                      </a:r>
                    </a:p>
                    <a:p>
                      <a:endParaRPr lang="en-US"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Hepatitis C Reporting Use Case Update?</a:t>
                      </a:r>
                    </a:p>
                  </a:txBody>
                  <a:tcPr/>
                </a:tc>
                <a:extLst>
                  <a:ext uri="{0D108BD9-81ED-4DB2-BD59-A6C34878D82A}">
                    <a16:rowId xmlns:a16="http://schemas.microsoft.com/office/drawing/2014/main" val="918294735"/>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Use Case </a:t>
            </a:r>
          </a:p>
          <a:p>
            <a:r>
              <a:rPr lang="en-US" dirty="0">
                <a:solidFill>
                  <a:schemeClr val="accent1"/>
                </a:solidFill>
              </a:rPr>
              <a:t>Data Element Crosswalk</a:t>
            </a:r>
          </a:p>
        </p:txBody>
      </p:sp>
    </p:spTree>
    <p:extLst>
      <p:ext uri="{BB962C8B-B14F-4D97-AF65-F5344CB8AC3E}">
        <p14:creationId xmlns:p14="http://schemas.microsoft.com/office/powerpoint/2010/main" val="391399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p:txBody>
          <a:bodyPr>
            <a:normAutofit fontScale="90000"/>
          </a:bodyPr>
          <a:lstStyle/>
          <a:p>
            <a:r>
              <a:rPr lang="en-US" dirty="0"/>
              <a:t>MedMorph Data Elements</a:t>
            </a:r>
          </a:p>
        </p:txBody>
      </p:sp>
      <p:sp>
        <p:nvSpPr>
          <p:cNvPr id="3" name="Content Placeholder 2">
            <a:extLst>
              <a:ext uri="{FF2B5EF4-FFF2-40B4-BE49-F238E27FC236}">
                <a16:creationId xmlns:a16="http://schemas.microsoft.com/office/drawing/2014/main" id="{8AE9B441-27F5-4D6A-B6A2-FD05E179B5C6}"/>
              </a:ext>
            </a:extLst>
          </p:cNvPr>
          <p:cNvSpPr>
            <a:spLocks noGrp="1"/>
          </p:cNvSpPr>
          <p:nvPr>
            <p:ph idx="1"/>
          </p:nvPr>
        </p:nvSpPr>
        <p:spPr>
          <a:xfrm>
            <a:off x="152400" y="1295400"/>
            <a:ext cx="8915400" cy="4389437"/>
          </a:xfrm>
        </p:spPr>
        <p:txBody>
          <a:bodyPr/>
          <a:lstStyle/>
          <a:p>
            <a:r>
              <a:rPr lang="en-US" sz="2000" dirty="0"/>
              <a:t>Collected Data Elements from:</a:t>
            </a:r>
          </a:p>
          <a:p>
            <a:pPr lvl="1"/>
            <a:r>
              <a:rPr lang="en-US" sz="1800" b="1" dirty="0"/>
              <a:t>Healthcare Survey Reporting</a:t>
            </a:r>
          </a:p>
          <a:p>
            <a:pPr lvl="1"/>
            <a:r>
              <a:rPr lang="en-US" sz="1800" b="1" dirty="0"/>
              <a:t>Cancer Reporting</a:t>
            </a:r>
          </a:p>
          <a:p>
            <a:pPr lvl="1"/>
            <a:r>
              <a:rPr lang="en-US" sz="1800" b="1" dirty="0"/>
              <a:t>Hepatitis C Reporting</a:t>
            </a:r>
          </a:p>
          <a:p>
            <a:pPr lvl="1"/>
            <a:r>
              <a:rPr lang="en-US" sz="1800" dirty="0"/>
              <a:t>electronic Initial Case Reporting (eICR)</a:t>
            </a:r>
          </a:p>
          <a:p>
            <a:pPr lvl="1"/>
            <a:r>
              <a:rPr lang="en-US" sz="1800" dirty="0"/>
              <a:t>Multiple Chronic Conditions (MCC) </a:t>
            </a:r>
            <a:r>
              <a:rPr lang="en-US" sz="1800" dirty="0" err="1"/>
              <a:t>eCare</a:t>
            </a:r>
            <a:r>
              <a:rPr lang="en-US" sz="1800" dirty="0"/>
              <a:t> Plan</a:t>
            </a:r>
          </a:p>
          <a:p>
            <a:pPr lvl="1"/>
            <a:r>
              <a:rPr lang="en-US" sz="1800" dirty="0"/>
              <a:t>COVID-19 message mapping guide (MMG)</a:t>
            </a:r>
          </a:p>
          <a:p>
            <a:pPr lvl="1"/>
            <a:r>
              <a:rPr lang="en-US" sz="1800" dirty="0"/>
              <a:t>PCORnet Common Data Model (CDM)</a:t>
            </a:r>
          </a:p>
          <a:p>
            <a:r>
              <a:rPr lang="en-US" sz="2000" dirty="0"/>
              <a:t>Constructed a Data Element matrix that included the use case elements mapped across each other and to:</a:t>
            </a:r>
          </a:p>
          <a:p>
            <a:pPr lvl="1"/>
            <a:r>
              <a:rPr lang="en-US" sz="1800" dirty="0"/>
              <a:t>USCDI Data Class and Elements</a:t>
            </a:r>
          </a:p>
          <a:p>
            <a:pPr lvl="1"/>
            <a:r>
              <a:rPr lang="en-US" sz="1800" dirty="0"/>
              <a:t>HL7 US Core FHIR</a:t>
            </a:r>
          </a:p>
          <a:p>
            <a:pPr lvl="2"/>
            <a:r>
              <a:rPr lang="en-US" sz="1600" dirty="0"/>
              <a:t>Utilized the USCDI to US Core mapping found here:</a:t>
            </a:r>
          </a:p>
          <a:p>
            <a:pPr lvl="3"/>
            <a:r>
              <a:rPr lang="en-US" sz="1400" dirty="0">
                <a:hlinkClick r:id="rId2"/>
              </a:rPr>
              <a:t>https://www.hl7.org/fhir/us/core/general-guidance.html</a:t>
            </a:r>
            <a:endParaRPr lang="en-US" sz="1400" dirty="0"/>
          </a:p>
          <a:p>
            <a:pPr lvl="1"/>
            <a:r>
              <a:rPr lang="en-US" sz="1800" dirty="0"/>
              <a:t>HL7 FHIR</a:t>
            </a:r>
          </a:p>
          <a:p>
            <a:pPr lvl="1"/>
            <a:endParaRPr lang="en-US" sz="1800" dirty="0"/>
          </a:p>
          <a:p>
            <a:pPr lvl="1"/>
            <a:endParaRPr lang="en-US" sz="1800" dirty="0"/>
          </a:p>
        </p:txBody>
      </p:sp>
    </p:spTree>
    <p:extLst>
      <p:ext uri="{BB962C8B-B14F-4D97-AF65-F5344CB8AC3E}">
        <p14:creationId xmlns:p14="http://schemas.microsoft.com/office/powerpoint/2010/main" val="194428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a:xfrm>
            <a:off x="457200" y="457200"/>
            <a:ext cx="8610600" cy="533395"/>
          </a:xfrm>
        </p:spPr>
        <p:txBody>
          <a:bodyPr>
            <a:normAutofit fontScale="90000"/>
          </a:bodyPr>
          <a:lstStyle/>
          <a:p>
            <a:r>
              <a:rPr lang="en-US" dirty="0"/>
              <a:t>MedMorph Data Element Matrix Analysis and Output</a:t>
            </a:r>
          </a:p>
        </p:txBody>
      </p:sp>
      <p:sp>
        <p:nvSpPr>
          <p:cNvPr id="3" name="Content Placeholder 2">
            <a:extLst>
              <a:ext uri="{FF2B5EF4-FFF2-40B4-BE49-F238E27FC236}">
                <a16:creationId xmlns:a16="http://schemas.microsoft.com/office/drawing/2014/main" id="{8AE9B441-27F5-4D6A-B6A2-FD05E179B5C6}"/>
              </a:ext>
            </a:extLst>
          </p:cNvPr>
          <p:cNvSpPr>
            <a:spLocks noGrp="1"/>
          </p:cNvSpPr>
          <p:nvPr>
            <p:ph idx="1"/>
          </p:nvPr>
        </p:nvSpPr>
        <p:spPr/>
        <p:txBody>
          <a:bodyPr/>
          <a:lstStyle/>
          <a:p>
            <a:r>
              <a:rPr lang="en-US" sz="2200" dirty="0"/>
              <a:t>Highlights the common elements across the use cases</a:t>
            </a:r>
          </a:p>
          <a:p>
            <a:r>
              <a:rPr lang="en-US" sz="2200" dirty="0"/>
              <a:t>Provides a mapping of the use case elements to what is available in FHIR including US Core</a:t>
            </a:r>
          </a:p>
          <a:p>
            <a:pPr lvl="1"/>
            <a:r>
              <a:rPr lang="en-US" sz="2000" dirty="0"/>
              <a:t>Helpful for the content-specific IGs</a:t>
            </a:r>
          </a:p>
          <a:p>
            <a:r>
              <a:rPr lang="en-US" sz="2200" dirty="0"/>
              <a:t>Provides a mapping of the use case elements to USCDI</a:t>
            </a:r>
          </a:p>
          <a:p>
            <a:pPr lvl="1"/>
            <a:r>
              <a:rPr lang="en-US" sz="2000" dirty="0"/>
              <a:t>Highlights gaps with USCDI</a:t>
            </a:r>
          </a:p>
          <a:p>
            <a:pPr lvl="1"/>
            <a:r>
              <a:rPr lang="en-US" sz="2000" dirty="0"/>
              <a:t>Highlights what detail could be included in USCDI</a:t>
            </a:r>
          </a:p>
          <a:p>
            <a:r>
              <a:rPr lang="en-US" sz="2200" dirty="0"/>
              <a:t>MedMorph team plans to submit USCDI update requests via the USCDI ONDEC (ONC Data Element and Class) Submission System</a:t>
            </a:r>
          </a:p>
          <a:p>
            <a:pPr lvl="1"/>
            <a:r>
              <a:rPr lang="en-US" sz="2000" dirty="0"/>
              <a:t>Deadline for USCDI v2 submissions is 10/9/20</a:t>
            </a:r>
          </a:p>
          <a:p>
            <a:endParaRPr lang="en-US" sz="2200" dirty="0"/>
          </a:p>
          <a:p>
            <a:pPr lvl="1"/>
            <a:endParaRPr lang="en-US" sz="2000" dirty="0"/>
          </a:p>
        </p:txBody>
      </p:sp>
    </p:spTree>
    <p:extLst>
      <p:ext uri="{BB962C8B-B14F-4D97-AF65-F5344CB8AC3E}">
        <p14:creationId xmlns:p14="http://schemas.microsoft.com/office/powerpoint/2010/main" val="4213881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MedMorph Submission to USCDI ONDEC Criteria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Class contains elements used by two (2) or more MedMorph use cases and is not currently included in USCDI</a:t>
            </a:r>
          </a:p>
          <a:p>
            <a:r>
              <a:rPr lang="en-US" dirty="0"/>
              <a:t>Element is used by two (2) or more MedMorph use cases and is not currently included in USCDI</a:t>
            </a:r>
          </a:p>
          <a:p>
            <a:endParaRPr lang="en-US" dirty="0"/>
          </a:p>
        </p:txBody>
      </p:sp>
    </p:spTree>
    <p:extLst>
      <p:ext uri="{BB962C8B-B14F-4D97-AF65-F5344CB8AC3E}">
        <p14:creationId xmlns:p14="http://schemas.microsoft.com/office/powerpoint/2010/main" val="2567387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83291</TotalTime>
  <Words>3937</Words>
  <Application>Microsoft Office PowerPoint</Application>
  <PresentationFormat>On-screen Show (4:3)</PresentationFormat>
  <Paragraphs>699</Paragraphs>
  <Slides>40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Constantia</vt:lpstr>
      <vt:lpstr>Wingdings 2</vt:lpstr>
      <vt:lpstr>ESAC Theme</vt:lpstr>
      <vt:lpstr>MedMorph Consolidated Use Case Workgroup   September 17, 2020 </vt:lpstr>
      <vt:lpstr>Meeting Agenda</vt:lpstr>
      <vt:lpstr>MedMorph - HL7 Connectathon Outcomes</vt:lpstr>
      <vt:lpstr>Use Case Workgroup Logistics</vt:lpstr>
      <vt:lpstr>Tentative Meeting Schedule / Topics</vt:lpstr>
      <vt:lpstr>PowerPoint Presentation</vt:lpstr>
      <vt:lpstr>MedMorph Data Elements</vt:lpstr>
      <vt:lpstr>MedMorph Data Element Matrix Analysis and Output</vt:lpstr>
      <vt:lpstr>MedMorph Submission to USCDI ONDEC Criteria </vt:lpstr>
      <vt:lpstr>Patient Demographics</vt:lpstr>
      <vt:lpstr>Encounter (part 1)</vt:lpstr>
      <vt:lpstr>Encounter (part 2)</vt:lpstr>
      <vt:lpstr>Immunizations</vt:lpstr>
      <vt:lpstr>Laboratory</vt:lpstr>
      <vt:lpstr>Medications</vt:lpstr>
      <vt:lpstr>Problems</vt:lpstr>
      <vt:lpstr>Procedures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468</cp:revision>
  <dcterms:created xsi:type="dcterms:W3CDTF">2013-08-15T04:40:34Z</dcterms:created>
  <dcterms:modified xsi:type="dcterms:W3CDTF">2020-09-17T17:51:26Z</dcterms:modified>
  <cp:category/>
</cp:coreProperties>
</file>