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42"/>
  </p:notesMasterIdLst>
  <p:sldIdLst>
    <p:sldId id="303" r:id="rId2"/>
    <p:sldId id="284" r:id="rId3"/>
    <p:sldId id="2424" r:id="rId4"/>
    <p:sldId id="1047" r:id="rId5"/>
    <p:sldId id="2419" r:id="rId6"/>
    <p:sldId id="2456" r:id="rId7"/>
    <p:sldId id="2457" r:id="rId8"/>
    <p:sldId id="2460" r:id="rId9"/>
    <p:sldId id="2462" r:id="rId10"/>
    <p:sldId id="2461" r:id="rId11"/>
    <p:sldId id="2463" r:id="rId12"/>
    <p:sldId id="2464" r:id="rId13"/>
    <p:sldId id="2467" r:id="rId14"/>
    <p:sldId id="2468" r:id="rId15"/>
    <p:sldId id="2465" r:id="rId16"/>
    <p:sldId id="2466" r:id="rId17"/>
    <p:sldId id="2469" r:id="rId18"/>
    <p:sldId id="2426" r:id="rId19"/>
    <p:sldId id="2454" r:id="rId20"/>
    <p:sldId id="2448" r:id="rId21"/>
    <p:sldId id="2450" r:id="rId22"/>
    <p:sldId id="2435" r:id="rId23"/>
    <p:sldId id="2449" r:id="rId24"/>
    <p:sldId id="2451" r:id="rId25"/>
    <p:sldId id="2436" r:id="rId26"/>
    <p:sldId id="2442" r:id="rId27"/>
    <p:sldId id="2452" r:id="rId28"/>
    <p:sldId id="2453" r:id="rId29"/>
    <p:sldId id="329" r:id="rId30"/>
    <p:sldId id="1046" r:id="rId31"/>
    <p:sldId id="331" r:id="rId32"/>
    <p:sldId id="2455" r:id="rId33"/>
    <p:sldId id="2444" r:id="rId34"/>
    <p:sldId id="2445" r:id="rId35"/>
    <p:sldId id="2446" r:id="rId36"/>
    <p:sldId id="2447" r:id="rId37"/>
    <p:sldId id="2438" r:id="rId38"/>
    <p:sldId id="2439" r:id="rId39"/>
    <p:sldId id="2440" r:id="rId40"/>
    <p:sldId id="244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8" autoAdjust="0"/>
    <p:restoredTop sz="71888" autoAdjust="0"/>
  </p:normalViewPr>
  <p:slideViewPr>
    <p:cSldViewPr>
      <p:cViewPr>
        <p:scale>
          <a:sx n="100" d="100"/>
          <a:sy n="100" d="100"/>
        </p:scale>
        <p:origin x="907" y="-3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9/16/2020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1179718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340824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26</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35</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 Taylor: With USCDI submissions, be sure to state why content is needed for the broad community (not just MedMorph and its use cases). How would adding an element to USCDI improve the availability of the data? If it is already universally collected, it might not be a value add to USCDI. Capitalize on the uniformity of how something is collected. No standard = must support. If an element is used in other standards, could it reduce burden if included in USCDI. </a:t>
            </a:r>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418590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Ryan: Re: Identifiers - Need to document how these elements will be used – the purpose for providing this information.</a:t>
            </a:r>
          </a:p>
          <a:p>
            <a:r>
              <a:rPr lang="en-US" dirty="0"/>
              <a:t>Steve: If it is included in USCDI, the system has to have the ability to capture the data. </a:t>
            </a:r>
          </a:p>
          <a:p>
            <a:r>
              <a:rPr lang="en-US" dirty="0"/>
              <a:t>Al: If it is in USCDI and available, it has to be exchanged. If someone has a valid exchange request, the certified USCDI system has to exchange the data (info blocking if not).</a:t>
            </a:r>
          </a:p>
          <a:p>
            <a:r>
              <a:rPr lang="en-US" dirty="0"/>
              <a:t>John: What if the exchange request is not specific – are all elements exchanged?</a:t>
            </a:r>
          </a:p>
          <a:p>
            <a:r>
              <a:rPr lang="en-US" dirty="0"/>
              <a:t>Al: If the request says all patient data, then all is sent. This is a generalized statement – details can change that statement.</a:t>
            </a:r>
          </a:p>
          <a:p>
            <a:r>
              <a:rPr lang="en-US" dirty="0"/>
              <a:t>John: If the request is broader than the scope, the responder may be info blocking</a:t>
            </a:r>
          </a:p>
          <a:p>
            <a:r>
              <a:rPr lang="en-US" dirty="0"/>
              <a:t>ONDEC Submission review will be done on an element by element case – not by Class. </a:t>
            </a:r>
          </a:p>
          <a:p>
            <a:r>
              <a:rPr lang="en-US" dirty="0"/>
              <a:t>Al: The number of submissions (volume) may affect the addition of all elements.</a:t>
            </a:r>
          </a:p>
          <a:p>
            <a:r>
              <a:rPr lang="en-US" dirty="0"/>
              <a:t>Steve: Re: SSN – Enhance use case that some of the population doesn’t have a MBI, so SSN is still needed for linkages.</a:t>
            </a:r>
          </a:p>
          <a:p>
            <a:r>
              <a:rPr lang="en-US" dirty="0"/>
              <a:t>Craig: All 4 italicized elements are used in birth defect reporting</a:t>
            </a:r>
          </a:p>
          <a:p>
            <a:r>
              <a:rPr lang="en-US" dirty="0"/>
              <a:t>Wendy: CA is looking for gender identity to be added for cancer reporting. Please mark it as needed for Cancer.</a:t>
            </a:r>
          </a:p>
          <a:p>
            <a:r>
              <a:rPr lang="en-US" dirty="0"/>
              <a:t>Craig: HL7 gender harmony project – look at that project for gender identity and definitions. https://confluence.hl7.org/display/VOC/Gender+Harmony+Context+Definitions</a:t>
            </a:r>
          </a:p>
          <a:p>
            <a:r>
              <a:rPr lang="en-US" dirty="0"/>
              <a:t>Ryan: Should gender and sex be 2 specific things or are they purposefully rolled up? Helpful for cancer especially (sex for clinical use (Gender harmony project). </a:t>
            </a:r>
          </a:p>
          <a:p>
            <a:r>
              <a:rPr lang="en-US" dirty="0"/>
              <a:t>Rebecca Goodwin (via chat): I think those need to remain distinct. Rolling up will jeopardize data quality.</a:t>
            </a:r>
          </a:p>
          <a:p>
            <a:r>
              <a:rPr lang="en-US" dirty="0"/>
              <a:t>Cindy: Death reporting is including Sex on Observation as an element.</a:t>
            </a:r>
          </a:p>
        </p:txBody>
      </p:sp>
      <p:sp>
        <p:nvSpPr>
          <p:cNvPr id="4" name="Slide Number Placeholder 3"/>
          <p:cNvSpPr>
            <a:spLocks noGrp="1"/>
          </p:cNvSpPr>
          <p:nvPr>
            <p:ph type="sldNum" sz="quarter" idx="5"/>
          </p:nvPr>
        </p:nvSpPr>
        <p:spPr/>
        <p:txBody>
          <a:bodyPr/>
          <a:lstStyle/>
          <a:p>
            <a:fld id="{1FF1C4AD-94D7-443E-B114-F0C84C8F8D87}" type="slidenum">
              <a:rPr lang="en-US" smtClean="0"/>
              <a:t>10</a:t>
            </a:fld>
            <a:endParaRPr lang="en-US" dirty="0"/>
          </a:p>
        </p:txBody>
      </p:sp>
    </p:spTree>
    <p:extLst>
      <p:ext uri="{BB962C8B-B14F-4D97-AF65-F5344CB8AC3E}">
        <p14:creationId xmlns:p14="http://schemas.microsoft.com/office/powerpoint/2010/main" val="270136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a:p>
            <a:r>
              <a:rPr lang="en-US" dirty="0"/>
              <a:t>Wendy: Cancer needs various provider NPIs, the encounter resource is where providers can be tied in.</a:t>
            </a:r>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45624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2485779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2383840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2372248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50511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9/16/2020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9/16/2020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nagesh.bashyam@drajer.com" TargetMode="External"/><Relationship Id="rId2" Type="http://schemas.openxmlformats.org/officeDocument/2006/relationships/hyperlink" Target="mailto:jamie.parker@carradora.com"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hl7.org/fhir/us/core/general-guidance.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a:t>September 17, </a:t>
            </a:r>
            <a:r>
              <a:rPr lang="en-US" sz="2400" dirty="0"/>
              <a:t>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98935685"/>
              </p:ext>
            </p:extLst>
          </p:nvPr>
        </p:nvGraphicFramePr>
        <p:xfrm>
          <a:off x="152400" y="1295400"/>
          <a:ext cx="8839200" cy="519176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838200">
                  <a:extLst>
                    <a:ext uri="{9D8B030D-6E8A-4147-A177-3AD203B41FA5}">
                      <a16:colId xmlns:a16="http://schemas.microsoft.com/office/drawing/2014/main" val="1916859718"/>
                    </a:ext>
                  </a:extLst>
                </a:gridCol>
                <a:gridCol w="762000">
                  <a:extLst>
                    <a:ext uri="{9D8B030D-6E8A-4147-A177-3AD203B41FA5}">
                      <a16:colId xmlns:a16="http://schemas.microsoft.com/office/drawing/2014/main" val="1511369816"/>
                    </a:ext>
                  </a:extLst>
                </a:gridCol>
                <a:gridCol w="7620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Beneficiary Number</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solidFill>
                            <a:srgbClr val="FF0000"/>
                          </a:solidFill>
                        </a:rPr>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Death Date</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Cause of Death</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848162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Industry Code</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1527272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7061372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State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Patient Country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71696745"/>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3743098396"/>
              </p:ext>
            </p:extLst>
          </p:nvPr>
        </p:nvGraphicFramePr>
        <p:xfrm>
          <a:off x="152401" y="1143000"/>
          <a:ext cx="8839201" cy="5049520"/>
        </p:xfrm>
        <a:graphic>
          <a:graphicData uri="http://schemas.openxmlformats.org/drawingml/2006/table">
            <a:tbl>
              <a:tblPr firstRow="1" bandRow="1">
                <a:tableStyleId>{5C22544A-7EE6-4342-B048-85BDC9FD1C3A}</a:tableStyleId>
              </a:tblPr>
              <a:tblGrid>
                <a:gridCol w="3809999">
                  <a:extLst>
                    <a:ext uri="{9D8B030D-6E8A-4147-A177-3AD203B41FA5}">
                      <a16:colId xmlns:a16="http://schemas.microsoft.com/office/drawing/2014/main" val="2277859855"/>
                    </a:ext>
                  </a:extLst>
                </a:gridCol>
                <a:gridCol w="7620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916859718"/>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2">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Participant Overseeing the Encounter</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706137219"/>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433477770"/>
              </p:ext>
            </p:extLst>
          </p:nvPr>
        </p:nvGraphicFramePr>
        <p:xfrm>
          <a:off x="152401" y="1143000"/>
          <a:ext cx="8839201" cy="2743200"/>
        </p:xfrm>
        <a:graphic>
          <a:graphicData uri="http://schemas.openxmlformats.org/drawingml/2006/table">
            <a:tbl>
              <a:tblPr firstRow="1" bandRow="1">
                <a:tableStyleId>{5C22544A-7EE6-4342-B048-85BDC9FD1C3A}</a:tableStyleId>
              </a:tblPr>
              <a:tblGrid>
                <a:gridCol w="3733801">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916859718"/>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252296507"/>
              </p:ext>
            </p:extLst>
          </p:nvPr>
        </p:nvGraphicFramePr>
        <p:xfrm>
          <a:off x="152400" y="1143000"/>
          <a:ext cx="8839200" cy="2595880"/>
        </p:xfrm>
        <a:graphic>
          <a:graphicData uri="http://schemas.openxmlformats.org/drawingml/2006/table">
            <a:tbl>
              <a:tblPr firstRow="1" bandRow="1">
                <a:tableStyleId>{5C22544A-7EE6-4342-B048-85BDC9FD1C3A}</a:tableStyleId>
              </a:tblPr>
              <a:tblGrid>
                <a:gridCol w="3646530">
                  <a:extLst>
                    <a:ext uri="{9D8B030D-6E8A-4147-A177-3AD203B41FA5}">
                      <a16:colId xmlns:a16="http://schemas.microsoft.com/office/drawing/2014/main" val="2277859855"/>
                    </a:ext>
                  </a:extLst>
                </a:gridCol>
                <a:gridCol w="852528">
                  <a:extLst>
                    <a:ext uri="{9D8B030D-6E8A-4147-A177-3AD203B41FA5}">
                      <a16:colId xmlns:a16="http://schemas.microsoft.com/office/drawing/2014/main" val="1398936617"/>
                    </a:ext>
                  </a:extLst>
                </a:gridCol>
                <a:gridCol w="775025">
                  <a:extLst>
                    <a:ext uri="{9D8B030D-6E8A-4147-A177-3AD203B41FA5}">
                      <a16:colId xmlns:a16="http://schemas.microsoft.com/office/drawing/2014/main" val="1274402840"/>
                    </a:ext>
                  </a:extLst>
                </a:gridCol>
                <a:gridCol w="620020">
                  <a:extLst>
                    <a:ext uri="{9D8B030D-6E8A-4147-A177-3AD203B41FA5}">
                      <a16:colId xmlns:a16="http://schemas.microsoft.com/office/drawing/2014/main" val="1916859718"/>
                    </a:ext>
                  </a:extLst>
                </a:gridCol>
                <a:gridCol w="620020">
                  <a:extLst>
                    <a:ext uri="{9D8B030D-6E8A-4147-A177-3AD203B41FA5}">
                      <a16:colId xmlns:a16="http://schemas.microsoft.com/office/drawing/2014/main" val="1511369816"/>
                    </a:ext>
                  </a:extLst>
                </a:gridCol>
                <a:gridCol w="697523">
                  <a:extLst>
                    <a:ext uri="{9D8B030D-6E8A-4147-A177-3AD203B41FA5}">
                      <a16:colId xmlns:a16="http://schemas.microsoft.com/office/drawing/2014/main" val="2609889970"/>
                    </a:ext>
                  </a:extLst>
                </a:gridCol>
                <a:gridCol w="1007534">
                  <a:extLst>
                    <a:ext uri="{9D8B030D-6E8A-4147-A177-3AD203B41FA5}">
                      <a16:colId xmlns:a16="http://schemas.microsoft.com/office/drawing/2014/main" val="453015358"/>
                    </a:ext>
                  </a:extLst>
                </a:gridCol>
                <a:gridCol w="62002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Vaccine Administered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Vaccine Administered Date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746414488"/>
              </p:ext>
            </p:extLst>
          </p:nvPr>
        </p:nvGraphicFramePr>
        <p:xfrm>
          <a:off x="152400" y="1143000"/>
          <a:ext cx="8839200" cy="2595880"/>
        </p:xfrm>
        <a:graphic>
          <a:graphicData uri="http://schemas.openxmlformats.org/drawingml/2006/table">
            <a:tbl>
              <a:tblPr firstRow="1" bandRow="1">
                <a:tableStyleId>{5C22544A-7EE6-4342-B048-85BDC9FD1C3A}</a:tableStyleId>
              </a:tblPr>
              <a:tblGrid>
                <a:gridCol w="3646530">
                  <a:extLst>
                    <a:ext uri="{9D8B030D-6E8A-4147-A177-3AD203B41FA5}">
                      <a16:colId xmlns:a16="http://schemas.microsoft.com/office/drawing/2014/main" val="2277859855"/>
                    </a:ext>
                  </a:extLst>
                </a:gridCol>
                <a:gridCol w="852528">
                  <a:extLst>
                    <a:ext uri="{9D8B030D-6E8A-4147-A177-3AD203B41FA5}">
                      <a16:colId xmlns:a16="http://schemas.microsoft.com/office/drawing/2014/main" val="1398936617"/>
                    </a:ext>
                  </a:extLst>
                </a:gridCol>
                <a:gridCol w="775025">
                  <a:extLst>
                    <a:ext uri="{9D8B030D-6E8A-4147-A177-3AD203B41FA5}">
                      <a16:colId xmlns:a16="http://schemas.microsoft.com/office/drawing/2014/main" val="1274402840"/>
                    </a:ext>
                  </a:extLst>
                </a:gridCol>
                <a:gridCol w="620020">
                  <a:extLst>
                    <a:ext uri="{9D8B030D-6E8A-4147-A177-3AD203B41FA5}">
                      <a16:colId xmlns:a16="http://schemas.microsoft.com/office/drawing/2014/main" val="1916859718"/>
                    </a:ext>
                  </a:extLst>
                </a:gridCol>
                <a:gridCol w="620020">
                  <a:extLst>
                    <a:ext uri="{9D8B030D-6E8A-4147-A177-3AD203B41FA5}">
                      <a16:colId xmlns:a16="http://schemas.microsoft.com/office/drawing/2014/main" val="1511369816"/>
                    </a:ext>
                  </a:extLst>
                </a:gridCol>
                <a:gridCol w="697523">
                  <a:extLst>
                    <a:ext uri="{9D8B030D-6E8A-4147-A177-3AD203B41FA5}">
                      <a16:colId xmlns:a16="http://schemas.microsoft.com/office/drawing/2014/main" val="2609889970"/>
                    </a:ext>
                  </a:extLst>
                </a:gridCol>
                <a:gridCol w="1007534">
                  <a:extLst>
                    <a:ext uri="{9D8B030D-6E8A-4147-A177-3AD203B41FA5}">
                      <a16:colId xmlns:a16="http://schemas.microsoft.com/office/drawing/2014/main" val="453015358"/>
                    </a:ext>
                  </a:extLst>
                </a:gridCol>
                <a:gridCol w="62002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Date/Time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3334885867"/>
              </p:ext>
            </p:extLst>
          </p:nvPr>
        </p:nvGraphicFramePr>
        <p:xfrm>
          <a:off x="152400" y="1143000"/>
          <a:ext cx="8839201" cy="4079240"/>
        </p:xfrm>
        <a:graphic>
          <a:graphicData uri="http://schemas.openxmlformats.org/drawingml/2006/table">
            <a:tbl>
              <a:tblPr firstRow="1" bandRow="1">
                <a:tableStyleId>{5C22544A-7EE6-4342-B048-85BDC9FD1C3A}</a:tableStyleId>
              </a:tblPr>
              <a:tblGrid>
                <a:gridCol w="3733801">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916859718"/>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600">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change to Condition?</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773343457"/>
              </p:ext>
            </p:extLst>
          </p:nvPr>
        </p:nvGraphicFramePr>
        <p:xfrm>
          <a:off x="152400" y="1219200"/>
          <a:ext cx="8839199" cy="4226560"/>
        </p:xfrm>
        <a:graphic>
          <a:graphicData uri="http://schemas.openxmlformats.org/drawingml/2006/table">
            <a:tbl>
              <a:tblPr firstRow="1" bandRow="1">
                <a:tableStyleId>{5C22544A-7EE6-4342-B048-85BDC9FD1C3A}</a:tableStyleId>
              </a:tblPr>
              <a:tblGrid>
                <a:gridCol w="3324479">
                  <a:extLst>
                    <a:ext uri="{9D8B030D-6E8A-4147-A177-3AD203B41FA5}">
                      <a16:colId xmlns:a16="http://schemas.microsoft.com/office/drawing/2014/main" val="2277859855"/>
                    </a:ext>
                  </a:extLst>
                </a:gridCol>
                <a:gridCol w="860452">
                  <a:extLst>
                    <a:ext uri="{9D8B030D-6E8A-4147-A177-3AD203B41FA5}">
                      <a16:colId xmlns:a16="http://schemas.microsoft.com/office/drawing/2014/main" val="1398936617"/>
                    </a:ext>
                  </a:extLst>
                </a:gridCol>
                <a:gridCol w="782230">
                  <a:extLst>
                    <a:ext uri="{9D8B030D-6E8A-4147-A177-3AD203B41FA5}">
                      <a16:colId xmlns:a16="http://schemas.microsoft.com/office/drawing/2014/main" val="1274402840"/>
                    </a:ext>
                  </a:extLst>
                </a:gridCol>
                <a:gridCol w="625784">
                  <a:extLst>
                    <a:ext uri="{9D8B030D-6E8A-4147-A177-3AD203B41FA5}">
                      <a16:colId xmlns:a16="http://schemas.microsoft.com/office/drawing/2014/main" val="1916859718"/>
                    </a:ext>
                  </a:extLst>
                </a:gridCol>
                <a:gridCol w="720769">
                  <a:extLst>
                    <a:ext uri="{9D8B030D-6E8A-4147-A177-3AD203B41FA5}">
                      <a16:colId xmlns:a16="http://schemas.microsoft.com/office/drawing/2014/main" val="1511369816"/>
                    </a:ext>
                  </a:extLst>
                </a:gridCol>
                <a:gridCol w="687245">
                  <a:extLst>
                    <a:ext uri="{9D8B030D-6E8A-4147-A177-3AD203B41FA5}">
                      <a16:colId xmlns:a16="http://schemas.microsoft.com/office/drawing/2014/main" val="2609889970"/>
                    </a:ext>
                  </a:extLst>
                </a:gridCol>
                <a:gridCol w="1095451">
                  <a:extLst>
                    <a:ext uri="{9D8B030D-6E8A-4147-A177-3AD203B41FA5}">
                      <a16:colId xmlns:a16="http://schemas.microsoft.com/office/drawing/2014/main" val="453015358"/>
                    </a:ext>
                  </a:extLst>
                </a:gridCol>
                <a:gridCol w="742789">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of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 Abatement Date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Problem/Diagnosis Recorded Date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136015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094177973"/>
              </p:ext>
            </p:extLst>
          </p:nvPr>
        </p:nvGraphicFramePr>
        <p:xfrm>
          <a:off x="152400" y="1219200"/>
          <a:ext cx="8839199" cy="1854200"/>
        </p:xfrm>
        <a:graphic>
          <a:graphicData uri="http://schemas.openxmlformats.org/drawingml/2006/table">
            <a:tbl>
              <a:tblPr firstRow="1" bandRow="1">
                <a:tableStyleId>{5C22544A-7EE6-4342-B048-85BDC9FD1C3A}</a:tableStyleId>
              </a:tblPr>
              <a:tblGrid>
                <a:gridCol w="3324479">
                  <a:extLst>
                    <a:ext uri="{9D8B030D-6E8A-4147-A177-3AD203B41FA5}">
                      <a16:colId xmlns:a16="http://schemas.microsoft.com/office/drawing/2014/main" val="2277859855"/>
                    </a:ext>
                  </a:extLst>
                </a:gridCol>
                <a:gridCol w="860452">
                  <a:extLst>
                    <a:ext uri="{9D8B030D-6E8A-4147-A177-3AD203B41FA5}">
                      <a16:colId xmlns:a16="http://schemas.microsoft.com/office/drawing/2014/main" val="1398936617"/>
                    </a:ext>
                  </a:extLst>
                </a:gridCol>
                <a:gridCol w="782230">
                  <a:extLst>
                    <a:ext uri="{9D8B030D-6E8A-4147-A177-3AD203B41FA5}">
                      <a16:colId xmlns:a16="http://schemas.microsoft.com/office/drawing/2014/main" val="1274402840"/>
                    </a:ext>
                  </a:extLst>
                </a:gridCol>
                <a:gridCol w="625784">
                  <a:extLst>
                    <a:ext uri="{9D8B030D-6E8A-4147-A177-3AD203B41FA5}">
                      <a16:colId xmlns:a16="http://schemas.microsoft.com/office/drawing/2014/main" val="1916859718"/>
                    </a:ext>
                  </a:extLst>
                </a:gridCol>
                <a:gridCol w="720769">
                  <a:extLst>
                    <a:ext uri="{9D8B030D-6E8A-4147-A177-3AD203B41FA5}">
                      <a16:colId xmlns:a16="http://schemas.microsoft.com/office/drawing/2014/main" val="1511369816"/>
                    </a:ext>
                  </a:extLst>
                </a:gridCol>
                <a:gridCol w="687245">
                  <a:extLst>
                    <a:ext uri="{9D8B030D-6E8A-4147-A177-3AD203B41FA5}">
                      <a16:colId xmlns:a16="http://schemas.microsoft.com/office/drawing/2014/main" val="2609889970"/>
                    </a:ext>
                  </a:extLst>
                </a:gridCol>
                <a:gridCol w="1095451">
                  <a:extLst>
                    <a:ext uri="{9D8B030D-6E8A-4147-A177-3AD203B41FA5}">
                      <a16:colId xmlns:a16="http://schemas.microsoft.com/office/drawing/2014/main" val="453015358"/>
                    </a:ext>
                  </a:extLst>
                </a:gridCol>
                <a:gridCol w="742789">
                  <a:extLst>
                    <a:ext uri="{9D8B030D-6E8A-4147-A177-3AD203B41FA5}">
                      <a16:colId xmlns:a16="http://schemas.microsoft.com/office/drawing/2014/main" val="37227629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Hep C</a:t>
                      </a:r>
                    </a:p>
                  </a:txBody>
                  <a:tcPr/>
                </a:tc>
                <a:tc>
                  <a:txBody>
                    <a:bodyPr/>
                    <a:lstStyle/>
                    <a:p>
                      <a:pPr algn="ctr"/>
                      <a:r>
                        <a:rPr lang="en-US" sz="1400" dirty="0"/>
                        <a:t>HCS</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eICR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236600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607436117"/>
              </p:ext>
            </p:extLst>
          </p:nvPr>
        </p:nvGraphicFramePr>
        <p:xfrm>
          <a:off x="990600" y="1600200"/>
          <a:ext cx="6675120" cy="17526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September 24</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Cross Use Case Similarities and Differences (cont’d)</a:t>
            </a:r>
          </a:p>
          <a:p>
            <a:pPr lvl="1"/>
            <a:r>
              <a:rPr lang="en-US" sz="1800" dirty="0"/>
              <a:t>Hepatitis C Reporting Use Case Update?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MedMorph - HL7 Connectathon Outcomes</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76200" y="1295400"/>
            <a:ext cx="9067800" cy="4389437"/>
          </a:xfrm>
        </p:spPr>
        <p:txBody>
          <a:bodyPr/>
          <a:lstStyle/>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We had one tester – eHealth Exchange</a:t>
            </a:r>
          </a:p>
          <a:p>
            <a:pPr>
              <a:lnSpc>
                <a:spcPct val="107000"/>
              </a:lnSpc>
              <a:spcBef>
                <a:spcPts val="0"/>
              </a:spcBef>
            </a:pPr>
            <a:r>
              <a:rPr lang="en-US" sz="2200" b="1" dirty="0">
                <a:latin typeface="Calibri" panose="020F0502020204030204" pitchFamily="34" charset="0"/>
                <a:ea typeface="Calibri" panose="020F0502020204030204" pitchFamily="34" charset="0"/>
                <a:cs typeface="Times New Roman" panose="02020603050405020304" pitchFamily="18" charset="0"/>
              </a:rPr>
              <a:t>Using the Reference Architecture we were able to show a successful exchange!!!</a:t>
            </a:r>
          </a:p>
          <a:p>
            <a:pPr>
              <a:lnSpc>
                <a:spcPct val="107000"/>
              </a:lnSpc>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Still need a Connectathon to satisfy the HL7 Requirement to test with 3 different types of users</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eH</a:t>
            </a:r>
            <a:r>
              <a:rPr lang="en-US" sz="1800" dirty="0">
                <a:effectLst/>
                <a:latin typeface="Calibri" panose="020F0502020204030204" pitchFamily="34" charset="0"/>
                <a:ea typeface="Calibri" panose="020F0502020204030204" pitchFamily="34" charset="0"/>
                <a:cs typeface="Times New Roman" panose="02020603050405020304" pitchFamily="18" charset="0"/>
              </a:rPr>
              <a:t>ealth Exchange is willing to </a:t>
            </a:r>
            <a:r>
              <a:rPr lang="en-US" sz="1800" dirty="0">
                <a:latin typeface="Calibri" panose="020F0502020204030204" pitchFamily="34" charset="0"/>
                <a:ea typeface="Calibri" panose="020F0502020204030204" pitchFamily="34" charset="0"/>
                <a:cs typeface="Times New Roman" panose="02020603050405020304" pitchFamily="18" charset="0"/>
              </a:rPr>
              <a:t>represent a trusted 3</a:t>
            </a:r>
            <a:r>
              <a:rPr lang="en-US" sz="1800" baseline="30000" dirty="0">
                <a:latin typeface="Calibri" panose="020F0502020204030204" pitchFamily="34" charset="0"/>
                <a:ea typeface="Calibri" panose="020F0502020204030204" pitchFamily="34" charset="0"/>
                <a:cs typeface="Times New Roman" panose="02020603050405020304" pitchFamily="18" charset="0"/>
              </a:rPr>
              <a:t>rd</a:t>
            </a:r>
            <a:r>
              <a:rPr lang="en-US" sz="1800" dirty="0">
                <a:latin typeface="Calibri" panose="020F0502020204030204" pitchFamily="34" charset="0"/>
                <a:ea typeface="Calibri" panose="020F0502020204030204" pitchFamily="34" charset="0"/>
                <a:cs typeface="Times New Roman" panose="02020603050405020304" pitchFamily="18" charset="0"/>
              </a:rPr>
              <a:t> Party</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We still need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at least 1 EHR vendor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At </a:t>
            </a:r>
            <a:r>
              <a:rPr lang="en-US" sz="1800" b="1" i="1" dirty="0">
                <a:latin typeface="Calibri" panose="020F0502020204030204" pitchFamily="34" charset="0"/>
                <a:ea typeface="Calibri" panose="020F0502020204030204" pitchFamily="34" charset="0"/>
                <a:cs typeface="Times New Roman" panose="02020603050405020304" pitchFamily="18" charset="0"/>
              </a:rPr>
              <a:t>least 1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receiving organization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institution </a:t>
            </a:r>
          </a:p>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We will convene a MedMorph specific Connectathon in early </a:t>
            </a:r>
            <a:r>
              <a:rPr lang="en-US" sz="2200" dirty="0">
                <a:effectLst/>
                <a:latin typeface="Calibri" panose="020F0502020204030204" pitchFamily="34" charset="0"/>
                <a:ea typeface="Calibri" panose="020F0502020204030204" pitchFamily="34" charset="0"/>
                <a:cs typeface="Times New Roman" panose="02020603050405020304" pitchFamily="18" charset="0"/>
              </a:rPr>
              <a:t>November</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One day focused event</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Virtual</a:t>
            </a:r>
          </a:p>
          <a:p>
            <a:pPr lvl="1">
              <a:lnSpc>
                <a:spcPct val="107000"/>
              </a:lnSpc>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Continue testing the Reference Architecture (specifically notifications and subscriptions)</a:t>
            </a:r>
          </a:p>
          <a:p>
            <a:pPr lvl="1">
              <a:lnSpc>
                <a:spcPct val="107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or your organization is interested, please email Jamie Parker or Dragon (Nagesh)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Bashyam</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1800" dirty="0">
                <a:hlinkClick r:id="rId2"/>
              </a:rPr>
              <a:t>jamie.parker@carradora.com</a:t>
            </a:r>
            <a:r>
              <a:rPr lang="en-US" sz="1800" dirty="0"/>
              <a:t> </a:t>
            </a:r>
          </a:p>
          <a:p>
            <a:pPr lvl="2">
              <a:lnSpc>
                <a:spcPct val="107000"/>
              </a:lnSpc>
              <a:spcBef>
                <a:spcPts val="0"/>
              </a:spcBef>
            </a:pPr>
            <a:r>
              <a:rPr lang="en-US" sz="1800" i="0" dirty="0">
                <a:solidFill>
                  <a:srgbClr val="222222"/>
                </a:solidFill>
                <a:effectLst/>
                <a:hlinkClick r:id="rId3"/>
              </a:rPr>
              <a:t>nagesh.bashyam@drajer.com</a:t>
            </a:r>
            <a:endParaRPr lang="en-US" sz="1800" dirty="0">
              <a:effectLst/>
              <a:ea typeface="Calibri" panose="020F0502020204030204" pitchFamily="34" charset="0"/>
              <a:cs typeface="Times New Roman" panose="02020603050405020304" pitchFamily="18" charset="0"/>
            </a:endParaRPr>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833160935"/>
              </p:ext>
            </p:extLst>
          </p:nvPr>
        </p:nvGraphicFramePr>
        <p:xfrm>
          <a:off x="1219200" y="1371600"/>
          <a:ext cx="6477000" cy="357124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8/27/20</a:t>
                      </a:r>
                    </a:p>
                  </a:txBody>
                  <a:tcPr/>
                </a:tc>
                <a:tc>
                  <a:txBody>
                    <a:bodyPr/>
                    <a:lstStyle/>
                    <a:p>
                      <a:r>
                        <a:rPr lang="en-US" strike="sngStrike" dirty="0"/>
                        <a:t>Cross UC Similarities and Differences (actors, flows, etc.)</a:t>
                      </a:r>
                    </a:p>
                  </a:txBody>
                  <a:tcPr/>
                </a:tc>
                <a:extLst>
                  <a:ext uri="{0D108BD9-81ED-4DB2-BD59-A6C34878D82A}">
                    <a16:rowId xmlns:a16="http://schemas.microsoft.com/office/drawing/2014/main" val="272286482"/>
                  </a:ext>
                </a:extLst>
              </a:tr>
              <a:tr h="370840">
                <a:tc>
                  <a:txBody>
                    <a:bodyPr/>
                    <a:lstStyle/>
                    <a:p>
                      <a:r>
                        <a:rPr lang="en-US" strike="sngStrike" dirty="0">
                          <a:latin typeface="+mn-lt"/>
                        </a:rPr>
                        <a:t>9/3/20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Cancer Reporting Use Case Data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3893669919"/>
                  </a:ext>
                </a:extLst>
              </a:tr>
              <a:tr h="370840">
                <a:tc>
                  <a:txBody>
                    <a:bodyPr/>
                    <a:lstStyle/>
                    <a:p>
                      <a:r>
                        <a:rPr lang="en-US" strike="sngStrike" dirty="0">
                          <a:solidFill>
                            <a:schemeClr val="tx1"/>
                          </a:solidFill>
                          <a:latin typeface="+mn-lt"/>
                        </a:rPr>
                        <a:t>9/10/20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solidFill>
                            <a:schemeClr val="tx1"/>
                          </a:solidFill>
                          <a:latin typeface="+mn-lt"/>
                          <a:cs typeface="Arial" panose="020B0604020202020204" pitchFamily="34" charset="0"/>
                        </a:rPr>
                        <a:t>Canceled</a:t>
                      </a:r>
                    </a:p>
                  </a:txBody>
                  <a:tcPr/>
                </a:tc>
                <a:extLst>
                  <a:ext uri="{0D108BD9-81ED-4DB2-BD59-A6C34878D82A}">
                    <a16:rowId xmlns:a16="http://schemas.microsoft.com/office/drawing/2014/main" val="1655700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rPr>
                        <a:t>9/17/20</a:t>
                      </a:r>
                    </a:p>
                    <a:p>
                      <a:endParaRPr lang="en-US"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Hepatitis C Reporting Use Case Update?</a:t>
                      </a:r>
                    </a:p>
                  </a:txBody>
                  <a:tcPr/>
                </a:tc>
                <a:extLst>
                  <a:ext uri="{0D108BD9-81ED-4DB2-BD59-A6C34878D82A}">
                    <a16:rowId xmlns:a16="http://schemas.microsoft.com/office/drawing/2014/main" val="918294735"/>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Use Case </a:t>
            </a:r>
          </a:p>
          <a:p>
            <a:r>
              <a:rPr lang="en-US" dirty="0">
                <a:solidFill>
                  <a:schemeClr val="accent1"/>
                </a:solidFill>
              </a:rPr>
              <a:t>Data Element Crosswalk</a:t>
            </a:r>
          </a:p>
        </p:txBody>
      </p:sp>
    </p:spTree>
    <p:extLst>
      <p:ext uri="{BB962C8B-B14F-4D97-AF65-F5344CB8AC3E}">
        <p14:creationId xmlns:p14="http://schemas.microsoft.com/office/powerpoint/2010/main" val="391399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p:txBody>
          <a:bodyPr>
            <a:normAutofit fontScale="90000"/>
          </a:bodyPr>
          <a:lstStyle/>
          <a:p>
            <a:r>
              <a:rPr lang="en-US" dirty="0"/>
              <a:t>MedMorph Data Elements</a:t>
            </a:r>
          </a:p>
        </p:txBody>
      </p:sp>
      <p:sp>
        <p:nvSpPr>
          <p:cNvPr id="3" name="Content Placeholder 2">
            <a:extLst>
              <a:ext uri="{FF2B5EF4-FFF2-40B4-BE49-F238E27FC236}">
                <a16:creationId xmlns:a16="http://schemas.microsoft.com/office/drawing/2014/main" id="{8AE9B441-27F5-4D6A-B6A2-FD05E179B5C6}"/>
              </a:ext>
            </a:extLst>
          </p:cNvPr>
          <p:cNvSpPr>
            <a:spLocks noGrp="1"/>
          </p:cNvSpPr>
          <p:nvPr>
            <p:ph idx="1"/>
          </p:nvPr>
        </p:nvSpPr>
        <p:spPr>
          <a:xfrm>
            <a:off x="152400" y="1295400"/>
            <a:ext cx="8915400" cy="4389437"/>
          </a:xfrm>
        </p:spPr>
        <p:txBody>
          <a:bodyPr/>
          <a:lstStyle/>
          <a:p>
            <a:r>
              <a:rPr lang="en-US" sz="2000" dirty="0"/>
              <a:t>Collected Data Elements from:</a:t>
            </a:r>
          </a:p>
          <a:p>
            <a:pPr lvl="1"/>
            <a:r>
              <a:rPr lang="en-US" sz="1800" b="1" dirty="0"/>
              <a:t>Healthcare Survey Reporting</a:t>
            </a:r>
          </a:p>
          <a:p>
            <a:pPr lvl="1"/>
            <a:r>
              <a:rPr lang="en-US" sz="1800" b="1" dirty="0"/>
              <a:t>Cancer Reporting</a:t>
            </a:r>
          </a:p>
          <a:p>
            <a:pPr lvl="1"/>
            <a:r>
              <a:rPr lang="en-US" sz="1800" b="1" dirty="0"/>
              <a:t>Hepatitis C Reporting</a:t>
            </a:r>
          </a:p>
          <a:p>
            <a:pPr lvl="1"/>
            <a:r>
              <a:rPr lang="en-US" sz="1800" dirty="0"/>
              <a:t>electronic Initial Case Reporting (eICR)</a:t>
            </a:r>
          </a:p>
          <a:p>
            <a:pPr lvl="1"/>
            <a:r>
              <a:rPr lang="en-US" sz="1800" dirty="0"/>
              <a:t>Multiple Chronic Conditions (MCC) </a:t>
            </a:r>
            <a:r>
              <a:rPr lang="en-US" sz="1800" dirty="0" err="1"/>
              <a:t>eCare</a:t>
            </a:r>
            <a:r>
              <a:rPr lang="en-US" sz="1800" dirty="0"/>
              <a:t> Plan</a:t>
            </a:r>
          </a:p>
          <a:p>
            <a:pPr lvl="1"/>
            <a:r>
              <a:rPr lang="en-US" sz="1800" dirty="0"/>
              <a:t>COVID-19 message mapping guide (MMG)</a:t>
            </a:r>
          </a:p>
          <a:p>
            <a:pPr lvl="1"/>
            <a:r>
              <a:rPr lang="en-US" sz="1800" dirty="0"/>
              <a:t>PCORnet Common Data Model (CDM)</a:t>
            </a:r>
          </a:p>
          <a:p>
            <a:r>
              <a:rPr lang="en-US" sz="2000" dirty="0"/>
              <a:t>Constructed a Data Element matrix that included the use case elements mapped across each other and to:</a:t>
            </a:r>
          </a:p>
          <a:p>
            <a:pPr lvl="1"/>
            <a:r>
              <a:rPr lang="en-US" sz="1800" dirty="0"/>
              <a:t>USCDI Data Class and Elements</a:t>
            </a:r>
          </a:p>
          <a:p>
            <a:pPr lvl="1"/>
            <a:r>
              <a:rPr lang="en-US" sz="1800" dirty="0"/>
              <a:t>HL7 US Core FHIR</a:t>
            </a:r>
          </a:p>
          <a:p>
            <a:pPr lvl="2"/>
            <a:r>
              <a:rPr lang="en-US" sz="1600" dirty="0"/>
              <a:t>Utilized the USCDI to US Core mapping found here:</a:t>
            </a:r>
          </a:p>
          <a:p>
            <a:pPr lvl="3"/>
            <a:r>
              <a:rPr lang="en-US" sz="1400" dirty="0">
                <a:hlinkClick r:id="rId2"/>
              </a:rPr>
              <a:t>https://www.hl7.org/fhir/us/core/general-guidance.html</a:t>
            </a:r>
            <a:endParaRPr lang="en-US" sz="1400" dirty="0"/>
          </a:p>
          <a:p>
            <a:pPr lvl="1"/>
            <a:r>
              <a:rPr lang="en-US" sz="1800" dirty="0"/>
              <a:t>HL7 FHIR</a:t>
            </a:r>
          </a:p>
          <a:p>
            <a:pPr lvl="1"/>
            <a:endParaRPr lang="en-US" sz="1800" dirty="0"/>
          </a:p>
          <a:p>
            <a:pPr lvl="1"/>
            <a:endParaRPr lang="en-US" sz="1800" dirty="0"/>
          </a:p>
        </p:txBody>
      </p:sp>
    </p:spTree>
    <p:extLst>
      <p:ext uri="{BB962C8B-B14F-4D97-AF65-F5344CB8AC3E}">
        <p14:creationId xmlns:p14="http://schemas.microsoft.com/office/powerpoint/2010/main" val="194428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a:xfrm>
            <a:off x="457200" y="457200"/>
            <a:ext cx="8610600" cy="533395"/>
          </a:xfrm>
        </p:spPr>
        <p:txBody>
          <a:bodyPr>
            <a:normAutofit fontScale="90000"/>
          </a:bodyPr>
          <a:lstStyle/>
          <a:p>
            <a:r>
              <a:rPr lang="en-US" dirty="0"/>
              <a:t>MedMorph Data Element Matrix Analysis and Output</a:t>
            </a:r>
          </a:p>
        </p:txBody>
      </p:sp>
      <p:sp>
        <p:nvSpPr>
          <p:cNvPr id="3" name="Content Placeholder 2">
            <a:extLst>
              <a:ext uri="{FF2B5EF4-FFF2-40B4-BE49-F238E27FC236}">
                <a16:creationId xmlns:a16="http://schemas.microsoft.com/office/drawing/2014/main" id="{8AE9B441-27F5-4D6A-B6A2-FD05E179B5C6}"/>
              </a:ext>
            </a:extLst>
          </p:cNvPr>
          <p:cNvSpPr>
            <a:spLocks noGrp="1"/>
          </p:cNvSpPr>
          <p:nvPr>
            <p:ph idx="1"/>
          </p:nvPr>
        </p:nvSpPr>
        <p:spPr/>
        <p:txBody>
          <a:bodyPr/>
          <a:lstStyle/>
          <a:p>
            <a:r>
              <a:rPr lang="en-US" sz="2200" dirty="0"/>
              <a:t>Highlights the common elements across the use cases</a:t>
            </a:r>
          </a:p>
          <a:p>
            <a:r>
              <a:rPr lang="en-US" sz="2200" dirty="0"/>
              <a:t>Provides a mapping of the use case elements to what is available in FHIR including US Core</a:t>
            </a:r>
          </a:p>
          <a:p>
            <a:pPr lvl="1"/>
            <a:r>
              <a:rPr lang="en-US" sz="2000" dirty="0"/>
              <a:t>Helpful for the content-specific IGs</a:t>
            </a:r>
          </a:p>
          <a:p>
            <a:r>
              <a:rPr lang="en-US" sz="2200" dirty="0"/>
              <a:t>Provides a mapping of the use case elements to USCDI</a:t>
            </a:r>
          </a:p>
          <a:p>
            <a:pPr lvl="1"/>
            <a:r>
              <a:rPr lang="en-US" sz="2000" dirty="0"/>
              <a:t>Highlights gaps with USCDI</a:t>
            </a:r>
          </a:p>
          <a:p>
            <a:pPr lvl="1"/>
            <a:r>
              <a:rPr lang="en-US" sz="2000" dirty="0"/>
              <a:t>Highlights what detail could be included in USCDI</a:t>
            </a:r>
          </a:p>
          <a:p>
            <a:r>
              <a:rPr lang="en-US" sz="2200" dirty="0"/>
              <a:t>MedMorph team plans to submit USCDI update requests via the USCDI ONDEC (ONC Data Element and Class) Submission System</a:t>
            </a:r>
          </a:p>
          <a:p>
            <a:pPr lvl="1"/>
            <a:r>
              <a:rPr lang="en-US" sz="2000" dirty="0"/>
              <a:t>Deadline for USCDI v2 submissions is 10/9/20</a:t>
            </a:r>
          </a:p>
          <a:p>
            <a:endParaRPr lang="en-US" sz="2200" dirty="0"/>
          </a:p>
          <a:p>
            <a:pPr lvl="1"/>
            <a:endParaRPr lang="en-US" sz="2000" dirty="0"/>
          </a:p>
        </p:txBody>
      </p:sp>
    </p:spTree>
    <p:extLst>
      <p:ext uri="{BB962C8B-B14F-4D97-AF65-F5344CB8AC3E}">
        <p14:creationId xmlns:p14="http://schemas.microsoft.com/office/powerpoint/2010/main" val="4213881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MedMorph Submission to USCDI ONDEC Criteria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Class contains elements used by two (2) or more MedMorph use cases and is not currently included in USCDI</a:t>
            </a:r>
          </a:p>
          <a:p>
            <a:r>
              <a:rPr lang="en-US" dirty="0"/>
              <a:t>Element is used by two (2) or more MedMorph use cases and is not currently included in USCDI</a:t>
            </a:r>
          </a:p>
          <a:p>
            <a:endParaRPr lang="en-US" dirty="0"/>
          </a:p>
        </p:txBody>
      </p:sp>
    </p:spTree>
    <p:extLst>
      <p:ext uri="{BB962C8B-B14F-4D97-AF65-F5344CB8AC3E}">
        <p14:creationId xmlns:p14="http://schemas.microsoft.com/office/powerpoint/2010/main" val="2567387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83418</TotalTime>
  <Words>4396</Words>
  <Application>Microsoft Office PowerPoint</Application>
  <PresentationFormat>On-screen Show (4:3)</PresentationFormat>
  <Paragraphs>718</Paragraphs>
  <Slides>40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Constantia</vt:lpstr>
      <vt:lpstr>Wingdings 2</vt:lpstr>
      <vt:lpstr>ESAC Theme</vt:lpstr>
      <vt:lpstr>MedMorph Consolidated Use Case Workgroup   September 17, 2020 </vt:lpstr>
      <vt:lpstr>Meeting Agenda</vt:lpstr>
      <vt:lpstr>MedMorph - HL7 Connectathon Outcomes</vt:lpstr>
      <vt:lpstr>Use Case Workgroup Logistics</vt:lpstr>
      <vt:lpstr>Tentative Meeting Schedule / Topics</vt:lpstr>
      <vt:lpstr>PowerPoint Presentation</vt:lpstr>
      <vt:lpstr>MedMorph Data Elements</vt:lpstr>
      <vt:lpstr>MedMorph Data Element Matrix Analysis and Output</vt:lpstr>
      <vt:lpstr>MedMorph Submission to USCDI ONDEC Criteria </vt:lpstr>
      <vt:lpstr>Patient Demographics</vt:lpstr>
      <vt:lpstr>Encounter (part 1)</vt:lpstr>
      <vt:lpstr>Encounter (part 2)</vt:lpstr>
      <vt:lpstr>Immunizations</vt:lpstr>
      <vt:lpstr>Laboratory</vt:lpstr>
      <vt:lpstr>Medications</vt:lpstr>
      <vt:lpstr>Problems: change to Condition?</vt:lpstr>
      <vt:lpstr>Procedures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475</cp:revision>
  <dcterms:created xsi:type="dcterms:W3CDTF">2013-08-15T04:40:34Z</dcterms:created>
  <dcterms:modified xsi:type="dcterms:W3CDTF">2020-09-17T17:55:05Z</dcterms:modified>
  <cp:category/>
</cp:coreProperties>
</file>