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744" r:id="rId1"/>
  </p:sldMasterIdLst>
  <p:notesMasterIdLst>
    <p:notesMasterId r:id="rId50"/>
  </p:notesMasterIdLst>
  <p:sldIdLst>
    <p:sldId id="303" r:id="rId2"/>
    <p:sldId id="284" r:id="rId3"/>
    <p:sldId id="2424" r:id="rId4"/>
    <p:sldId id="1047" r:id="rId5"/>
    <p:sldId id="2419" r:id="rId6"/>
    <p:sldId id="2456" r:id="rId7"/>
    <p:sldId id="2457" r:id="rId8"/>
    <p:sldId id="2460" r:id="rId9"/>
    <p:sldId id="2462" r:id="rId10"/>
    <p:sldId id="2461" r:id="rId11"/>
    <p:sldId id="2470" r:id="rId12"/>
    <p:sldId id="2471" r:id="rId13"/>
    <p:sldId id="2463" r:id="rId14"/>
    <p:sldId id="2464" r:id="rId15"/>
    <p:sldId id="2472" r:id="rId16"/>
    <p:sldId id="2465" r:id="rId17"/>
    <p:sldId id="2475" r:id="rId18"/>
    <p:sldId id="2466" r:id="rId19"/>
    <p:sldId id="2476" r:id="rId20"/>
    <p:sldId id="2467" r:id="rId21"/>
    <p:sldId id="2473" r:id="rId22"/>
    <p:sldId id="2468" r:id="rId23"/>
    <p:sldId id="2474" r:id="rId24"/>
    <p:sldId id="2469" r:id="rId25"/>
    <p:sldId id="2477" r:id="rId26"/>
    <p:sldId id="2426" r:id="rId27"/>
    <p:sldId id="2454" r:id="rId28"/>
    <p:sldId id="2448" r:id="rId29"/>
    <p:sldId id="2450" r:id="rId30"/>
    <p:sldId id="2435" r:id="rId31"/>
    <p:sldId id="2449" r:id="rId32"/>
    <p:sldId id="2451" r:id="rId33"/>
    <p:sldId id="2436" r:id="rId34"/>
    <p:sldId id="2442" r:id="rId35"/>
    <p:sldId id="2452" r:id="rId36"/>
    <p:sldId id="2453" r:id="rId37"/>
    <p:sldId id="329" r:id="rId38"/>
    <p:sldId id="1046" r:id="rId39"/>
    <p:sldId id="331" r:id="rId40"/>
    <p:sldId id="2455" r:id="rId41"/>
    <p:sldId id="2444" r:id="rId42"/>
    <p:sldId id="2445" r:id="rId43"/>
    <p:sldId id="2446" r:id="rId44"/>
    <p:sldId id="2447" r:id="rId45"/>
    <p:sldId id="2438" r:id="rId46"/>
    <p:sldId id="2439" r:id="rId47"/>
    <p:sldId id="2440" r:id="rId48"/>
    <p:sldId id="2441" r:id="rId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cky Angeles" initials="BA" lastIdx="22" clrIdx="0">
    <p:extLst>
      <p:ext uri="{19B8F6BF-5375-455C-9EA6-DF929625EA0E}">
        <p15:presenceInfo xmlns:p15="http://schemas.microsoft.com/office/powerpoint/2012/main" userId="2495d70db3445b8d" providerId="Windows Live"/>
      </p:ext>
    </p:extLst>
  </p:cmAuthor>
  <p:cmAuthor id="2" name="Norton, Jenna (NIH/NIDDK) [C]" initials="NJ([" lastIdx="5" clrIdx="1">
    <p:extLst>
      <p:ext uri="{19B8F6BF-5375-455C-9EA6-DF929625EA0E}">
        <p15:presenceInfo xmlns:p15="http://schemas.microsoft.com/office/powerpoint/2012/main" userId="S::nortonjm@nih.gov::39588baf-b5f3-494b-a01a-be58ba31e51a" providerId="AD"/>
      </p:ext>
    </p:extLst>
  </p:cmAuthor>
  <p:cmAuthor id="3" name="Gugerty, Brian (CDC/DDPHSS/NCHS/DHCS)" initials="GB(" lastIdx="1" clrIdx="2">
    <p:extLst>
      <p:ext uri="{19B8F6BF-5375-455C-9EA6-DF929625EA0E}">
        <p15:presenceInfo xmlns:p15="http://schemas.microsoft.com/office/powerpoint/2012/main" userId="S::vaz6@cdc.gov::dbaf3640-d3ef-4cdf-9188-59ff4b8cafa7" providerId="AD"/>
      </p:ext>
    </p:extLst>
  </p:cmAuthor>
  <p:cmAuthor id="4" name=" " initials="" lastIdx="5" clrIdx="3">
    <p:extLst>
      <p:ext uri="{19B8F6BF-5375-455C-9EA6-DF929625EA0E}">
        <p15:presenceInfo xmlns:p15="http://schemas.microsoft.com/office/powerpoint/2012/main" userId="3c7b92512a17b7f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D7E0"/>
    <a:srgbClr val="EBEC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022" autoAdjust="0"/>
    <p:restoredTop sz="90041" autoAdjust="0"/>
  </p:normalViewPr>
  <p:slideViewPr>
    <p:cSldViewPr>
      <p:cViewPr varScale="1">
        <p:scale>
          <a:sx n="93" d="100"/>
          <a:sy n="93" d="100"/>
        </p:scale>
        <p:origin x="1253" y="8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commentAuthors" Target="commentAuthors.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60CF95-AD0F-41F1-B69E-82FE626831F4}" type="datetimeFigureOut">
              <a:rPr lang="en-US" smtClean="0"/>
              <a:t>9/23/2020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F1C4AD-94D7-443E-B114-F0C84C8F8D87}" type="slidenum">
              <a:rPr lang="en-US" smtClean="0"/>
              <a:t>‹#›</a:t>
            </a:fld>
            <a:endParaRPr lang="en-US" dirty="0"/>
          </a:p>
        </p:txBody>
      </p:sp>
    </p:spTree>
    <p:extLst>
      <p:ext uri="{BB962C8B-B14F-4D97-AF65-F5344CB8AC3E}">
        <p14:creationId xmlns:p14="http://schemas.microsoft.com/office/powerpoint/2010/main" val="14584873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2</a:t>
            </a:fld>
            <a:endParaRPr lang="en-US" dirty="0"/>
          </a:p>
        </p:txBody>
      </p:sp>
    </p:spTree>
    <p:extLst>
      <p:ext uri="{BB962C8B-B14F-4D97-AF65-F5344CB8AC3E}">
        <p14:creationId xmlns:p14="http://schemas.microsoft.com/office/powerpoint/2010/main" val="17938045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F1C4AD-94D7-443E-B114-F0C84C8F8D8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838402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F1C4AD-94D7-443E-B114-F0C84C8F8D8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722489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F1C4AD-94D7-443E-B114-F0C84C8F8D8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08241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Rows 5 and 9 in italics are for Cancer Reporting only.</a:t>
            </a:r>
          </a:p>
        </p:txBody>
      </p:sp>
      <p:sp>
        <p:nvSpPr>
          <p:cNvPr id="4" name="Slide Number Placeholder 3"/>
          <p:cNvSpPr>
            <a:spLocks noGrp="1"/>
          </p:cNvSpPr>
          <p:nvPr>
            <p:ph type="sldNum" sz="quarter" idx="5"/>
          </p:nvPr>
        </p:nvSpPr>
        <p:spPr/>
        <p:txBody>
          <a:bodyPr/>
          <a:lstStyle/>
          <a:p>
            <a:fld id="{1FF1C4AD-94D7-443E-B114-F0C84C8F8D87}" type="slidenum">
              <a:rPr lang="en-US" smtClean="0"/>
              <a:t>34</a:t>
            </a:fld>
            <a:endParaRPr lang="en-US" dirty="0"/>
          </a:p>
        </p:txBody>
      </p:sp>
    </p:spTree>
    <p:extLst>
      <p:ext uri="{BB962C8B-B14F-4D97-AF65-F5344CB8AC3E}">
        <p14:creationId xmlns:p14="http://schemas.microsoft.com/office/powerpoint/2010/main" val="28726253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provisioning bullet is already included in all 3 use cases.</a:t>
            </a:r>
          </a:p>
        </p:txBody>
      </p:sp>
      <p:sp>
        <p:nvSpPr>
          <p:cNvPr id="4" name="Slide Number Placeholder 3"/>
          <p:cNvSpPr>
            <a:spLocks noGrp="1"/>
          </p:cNvSpPr>
          <p:nvPr>
            <p:ph type="sldNum" sz="quarter" idx="5"/>
          </p:nvPr>
        </p:nvSpPr>
        <p:spPr/>
        <p:txBody>
          <a:bodyPr/>
          <a:lstStyle/>
          <a:p>
            <a:fld id="{1FF1C4AD-94D7-443E-B114-F0C84C8F8D87}" type="slidenum">
              <a:rPr lang="en-US" smtClean="0"/>
              <a:t>43</a:t>
            </a:fld>
            <a:endParaRPr lang="en-US" dirty="0"/>
          </a:p>
        </p:txBody>
      </p:sp>
    </p:spTree>
    <p:extLst>
      <p:ext uri="{BB962C8B-B14F-4D97-AF65-F5344CB8AC3E}">
        <p14:creationId xmlns:p14="http://schemas.microsoft.com/office/powerpoint/2010/main" val="17057397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5</a:t>
            </a:fld>
            <a:endParaRPr lang="en-US" dirty="0"/>
          </a:p>
        </p:txBody>
      </p:sp>
    </p:spTree>
    <p:extLst>
      <p:ext uri="{BB962C8B-B14F-4D97-AF65-F5344CB8AC3E}">
        <p14:creationId xmlns:p14="http://schemas.microsoft.com/office/powerpoint/2010/main" val="6551835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Steve: It may be helpful to include what vocabulary standards would be recommended for each. Working with immunization submissions – would be helpful to align.</a:t>
            </a:r>
          </a:p>
          <a:p>
            <a:r>
              <a:rPr lang="en-US" dirty="0"/>
              <a:t>Wendy: gender identity for cancer. Cause of death..</a:t>
            </a:r>
          </a:p>
          <a:p>
            <a:r>
              <a:rPr lang="en-US" dirty="0"/>
              <a:t>Michael: Linkage from the vital record is where we get cause of death. We could utilize this from the medical records. </a:t>
            </a:r>
          </a:p>
          <a:p>
            <a:r>
              <a:rPr lang="en-US" dirty="0"/>
              <a:t>Noam: Look at this list through the lens of broad use and applicability. Vital status, state of birth, country of birth might not rise to the top for the broad community.</a:t>
            </a:r>
          </a:p>
          <a:p>
            <a:r>
              <a:rPr lang="en-US" dirty="0"/>
              <a:t>Wendy S: Speaking from public health realm – will USCDI expand into public heath or stick to the clinical realm. Cause of death is huge in public health and should be included. </a:t>
            </a:r>
          </a:p>
          <a:p>
            <a:r>
              <a:rPr lang="en-US" dirty="0"/>
              <a:t>Brian: ONC is looking at broad applicability and also to not burden providers/collectors. If information is not currently widely collected – should it be and why.</a:t>
            </a:r>
          </a:p>
          <a:p>
            <a:r>
              <a:rPr lang="en-US" dirty="0"/>
              <a:t>Wendy S: Suggest we submit what we want included and ONC can prioritize, define the scope. </a:t>
            </a:r>
          </a:p>
          <a:p>
            <a:r>
              <a:rPr lang="en-US" dirty="0"/>
              <a:t>Al Taylor: There is value to show the breadth of use in public health. The absence will be noted if it is not included. The scope of USCDI is centered around EHR s ability to capture data. </a:t>
            </a:r>
            <a:r>
              <a:rPr lang="en-US" dirty="0" err="1"/>
              <a:t>Focsing</a:t>
            </a:r>
            <a:r>
              <a:rPr lang="en-US" dirty="0"/>
              <a:t> on the public health realm is not a bad thing – there may be uses in direct health care or administrative or financial use cases. An element in the ONDEC system is the applicability/justification for nation wide exchange. If submitters add additional detail on why it might be used in other settings – it will add a great deal of value to the submission. ONC is sensitive to burden, but the burden is relative to the value – not just a developmental burden (technical), but if providers collecting the data is valuable. Is the value greater than the burden? ONC is going to provide additional information post-submission if details are needed. As this process has evolved ONC has realized additional questions need to be asked.</a:t>
            </a:r>
          </a:p>
          <a:p>
            <a:r>
              <a:rPr lang="en-US" dirty="0"/>
              <a:t>Wendy: Vote for the side of inclusion – there may be other use cases that need them.</a:t>
            </a:r>
          </a:p>
          <a:p>
            <a:r>
              <a:rPr lang="en-US" dirty="0"/>
              <a:t>Cindy: Cause of death – searching through clinical notes, problems, procedures, etc. to complete a death certificate. Cause of death is not currently captured in one place – we have to dig for it. This may be a big burden for collection – it is currently not standardly collected today. Brian suggest to include it.</a:t>
            </a:r>
          </a:p>
          <a:p>
            <a:r>
              <a:rPr lang="en-US" dirty="0"/>
              <a:t>Wendy: Clearly define the cause of death  and wat information needs to be included.</a:t>
            </a:r>
          </a:p>
          <a:p>
            <a:r>
              <a:rPr lang="en-US" dirty="0"/>
              <a:t>Robinette: Collecting cause of death and contributing cause of death – is mandated by federal for center for international blood and marrow (CIBMTR). It will be on forms from EHRs – working with </a:t>
            </a:r>
            <a:r>
              <a:rPr lang="en-US" dirty="0" err="1"/>
              <a:t>mCode</a:t>
            </a:r>
            <a:r>
              <a:rPr lang="en-US" dirty="0"/>
              <a:t> project. </a:t>
            </a:r>
          </a:p>
          <a:p>
            <a:r>
              <a:rPr lang="en-US" dirty="0"/>
              <a:t>Steve: Suggest proposing a data class for Death – primary cause, contributing factors would be components, along with death date. What might get coded by a physician and what gets back from CDC may be coded for different reasons. ICD 10 vs SNOMED.</a:t>
            </a:r>
          </a:p>
          <a:p>
            <a:r>
              <a:rPr lang="en-US" dirty="0"/>
              <a:t>Ryan: This is one of the most painful activities for reporting – notoriously incorrect. Would like it to be an easier process. </a:t>
            </a:r>
          </a:p>
          <a:p>
            <a:r>
              <a:rPr lang="en-US" dirty="0"/>
              <a:t>Brian: Al – has there been discussion of when applicable aspect of data exchanges – i.e., death, pregnancy. Does that fit into USCDI?</a:t>
            </a:r>
          </a:p>
          <a:p>
            <a:r>
              <a:rPr lang="en-US" dirty="0"/>
              <a:t>Al: It can fit. USCDI is intended to be minimum data set – to communicate for a certain purpose for the sender and receiver. If you want to capture death – include the minimum amount of information needed. Cause, date. For pregnancy it is more complex – date, complications, comorbidities, etc. WE may not propose to adopt every element for every submission – but will look at critical elements. The burden to collect 10 elements is greater than collecting 2 elements.</a:t>
            </a:r>
          </a:p>
          <a:p>
            <a:r>
              <a:rPr lang="en-US" dirty="0"/>
              <a:t>Al: Grouping them into classes is fine but doesn’t raise level of acceptability into USCDI. Just ensure the detail is included. Is death a data element under the Problem class? Currently have submissions (not public) for date of diagnosis, date of resolution, etc.</a:t>
            </a:r>
          </a:p>
          <a:p>
            <a:r>
              <a:rPr lang="en-US" dirty="0"/>
              <a:t>Ryan: Agree that a class for death would make sense. </a:t>
            </a:r>
          </a:p>
          <a:p>
            <a:r>
              <a:rPr lang="en-US" dirty="0"/>
              <a:t>Steve: A separate class for death would show detail needed.</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F1C4AD-94D7-443E-B114-F0C84C8F8D8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013695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F1C4AD-94D7-443E-B114-F0C84C8F8D8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2792821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Arial" panose="020B0604020202020204" pitchFamily="34" charset="0"/>
              <a:buChar char="•"/>
            </a:pPr>
            <a:r>
              <a:rPr lang="en-US" dirty="0"/>
              <a:t>Importance/justification for the DEs?</a:t>
            </a:r>
          </a:p>
          <a:p>
            <a:pPr>
              <a:buFont typeface="Arial" panose="020B0604020202020204" pitchFamily="34" charset="0"/>
              <a:buChar char="•"/>
            </a:pPr>
            <a:r>
              <a:rPr lang="en-US" dirty="0"/>
              <a:t>How well are the DEs currently captured?</a:t>
            </a:r>
          </a:p>
          <a:p>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12</a:t>
            </a:fld>
            <a:endParaRPr lang="en-US" dirty="0"/>
          </a:p>
        </p:txBody>
      </p:sp>
    </p:spTree>
    <p:extLst>
      <p:ext uri="{BB962C8B-B14F-4D97-AF65-F5344CB8AC3E}">
        <p14:creationId xmlns:p14="http://schemas.microsoft.com/office/powerpoint/2010/main" val="9549089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Classification = ambulatory (outpatient), inpatient, emergency, home health, etc.</a:t>
            </a:r>
          </a:p>
          <a:p>
            <a:r>
              <a:rPr lang="en-US" dirty="0"/>
              <a:t>Type = 162 codes from SNOMED (telephone encounter, chiropractic consultation, etc.)</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F1C4AD-94D7-443E-B114-F0C84C8F8D8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562418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F1C4AD-94D7-443E-B114-F0C84C8F8D8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857792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F1C4AD-94D7-443E-B114-F0C84C8F8D8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051181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Ryan; What I</a:t>
            </a:r>
          </a:p>
          <a:p>
            <a:r>
              <a:rPr lang="en-US" dirty="0"/>
              <a:t>Wendy: a lot of cancers are diagnosed via a pathology report. The date of diagnosed is based on the path report. The </a:t>
            </a:r>
            <a:r>
              <a:rPr lang="en-US" dirty="0" err="1"/>
              <a:t>docutr</a:t>
            </a:r>
            <a:r>
              <a:rPr lang="en-US" dirty="0"/>
              <a:t> may</a:t>
            </a:r>
          </a:p>
          <a:p>
            <a:r>
              <a:rPr lang="en-US" dirty="0"/>
              <a:t>Ryan: Condition resource – onset, recorded, abatement date. What do you map a claim of diagnosis to. Onset date or recorded date?</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F1C4AD-94D7-443E-B114-F0C84C8F8D8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797189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Ref idx="1001">
        <a:schemeClr val="bg1"/>
      </p:bgRef>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Title 6"/>
          <p:cNvSpPr>
            <a:spLocks noGrp="1"/>
          </p:cNvSpPr>
          <p:nvPr>
            <p:ph type="title"/>
          </p:nvPr>
        </p:nvSpPr>
        <p:spPr>
          <a:xfrm>
            <a:off x="457200" y="457200"/>
            <a:ext cx="8229600" cy="533400"/>
          </a:xfrm>
        </p:spPr>
        <p:txBody>
          <a:bodyPr/>
          <a:lstStyle>
            <a:lvl1pPr>
              <a:defRPr sz="3200" baseline="0"/>
            </a:lvl1pPr>
          </a:lstStyle>
          <a:p>
            <a:r>
              <a:rPr lang="en-US" dirty="0"/>
              <a:t>Click to edit Master title style</a:t>
            </a:r>
          </a:p>
        </p:txBody>
      </p:sp>
    </p:spTree>
    <p:extLst>
      <p:ext uri="{BB962C8B-B14F-4D97-AF65-F5344CB8AC3E}">
        <p14:creationId xmlns:p14="http://schemas.microsoft.com/office/powerpoint/2010/main" val="523621033"/>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13"/>
          <p:cNvSpPr>
            <a:spLocks/>
          </p:cNvSpPr>
          <p:nvPr/>
        </p:nvSpPr>
        <p:spPr bwMode="auto">
          <a:xfrm rot="420000" flipV="1">
            <a:off x="3165475" y="1108075"/>
            <a:ext cx="5257800" cy="4114800"/>
          </a:xfrm>
          <a:custGeom>
            <a:avLst/>
            <a:gdLst>
              <a:gd name="T0" fmla="*/ 0 w 5257800"/>
              <a:gd name="T1" fmla="*/ 0 h 4114800"/>
              <a:gd name="T2" fmla="*/ 5107772 w 5257800"/>
              <a:gd name="T3" fmla="*/ 0 h 4114800"/>
              <a:gd name="T4" fmla="*/ 5257800 w 5257800"/>
              <a:gd name="T5" fmla="*/ 150026 h 4114800"/>
              <a:gd name="T6" fmla="*/ 5257800 w 5257800"/>
              <a:gd name="T7" fmla="*/ 4114800 h 4114800"/>
              <a:gd name="T8" fmla="*/ 0 w 5257800"/>
              <a:gd name="T9" fmla="*/ 4114800 h 4114800"/>
              <a:gd name="T10" fmla="*/ 0 w 5257800"/>
              <a:gd name="T11" fmla="*/ 0 h 4114800"/>
              <a:gd name="T12" fmla="*/ 0 w 5257800"/>
              <a:gd name="T13" fmla="*/ 0 h 4114800"/>
              <a:gd name="T14" fmla="*/ 0 60000 65536"/>
              <a:gd name="T15" fmla="*/ 0 60000 65536"/>
              <a:gd name="T16" fmla="*/ 0 60000 65536"/>
              <a:gd name="T17" fmla="*/ 0 60000 65536"/>
              <a:gd name="T18" fmla="*/ 0 60000 65536"/>
              <a:gd name="T19" fmla="*/ 0 60000 65536"/>
              <a:gd name="T20" fmla="*/ 0 60000 65536"/>
              <a:gd name="T21" fmla="*/ 0 w 5257800"/>
              <a:gd name="T22" fmla="*/ 0 h 4114800"/>
              <a:gd name="T23" fmla="*/ 5257800 w 5257800"/>
              <a:gd name="T24" fmla="*/ 4114800 h 411480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257800" h="4114800">
                <a:moveTo>
                  <a:pt x="0" y="0"/>
                </a:moveTo>
                <a:lnTo>
                  <a:pt x="5107774" y="0"/>
                </a:lnTo>
                <a:lnTo>
                  <a:pt x="5257800" y="150026"/>
                </a:lnTo>
                <a:lnTo>
                  <a:pt x="5257800" y="4114800"/>
                </a:lnTo>
                <a:lnTo>
                  <a:pt x="0" y="4114800"/>
                </a:lnTo>
                <a:lnTo>
                  <a:pt x="0" y="0"/>
                </a:lnTo>
                <a:close/>
              </a:path>
            </a:pathLst>
          </a:custGeom>
          <a:solidFill>
            <a:srgbClr val="FFFFFF"/>
          </a:solidFill>
          <a:ln w="3175" cap="rnd" cmpd="sng">
            <a:solidFill>
              <a:srgbClr val="C0C0C0"/>
            </a:solidFill>
            <a:prstDash val="solid"/>
            <a:round/>
            <a:headEnd/>
            <a:tailEnd/>
          </a:ln>
          <a:effectLst>
            <a:outerShdw dist="38500" dir="7500041" sx="98500" sy="100079" kx="99984" algn="tl" rotWithShape="0">
              <a:srgbClr val="000000">
                <a:alpha val="25000"/>
              </a:srgbClr>
            </a:outerShdw>
          </a:effectLst>
        </p:spPr>
        <p:txBody>
          <a:bodyPr anchor="ctr"/>
          <a:lstStyle/>
          <a:p>
            <a:pPr defTabSz="457200"/>
            <a:endParaRPr lang="en-US" dirty="0">
              <a:solidFill>
                <a:prstClr val="black"/>
              </a:solidFill>
              <a:latin typeface="Constantia"/>
            </a:endParaRPr>
          </a:p>
        </p:txBody>
      </p:sp>
      <p:sp>
        <p:nvSpPr>
          <p:cNvPr id="6" name="Right Triangle 14"/>
          <p:cNvSpPr>
            <a:spLocks noChangeArrowheads="1"/>
          </p:cNvSpPr>
          <p:nvPr/>
        </p:nvSpPr>
        <p:spPr bwMode="auto">
          <a:xfrm rot="420000" flipV="1">
            <a:off x="8004175" y="5359400"/>
            <a:ext cx="155575" cy="155575"/>
          </a:xfrm>
          <a:prstGeom prst="rtTriangle">
            <a:avLst/>
          </a:prstGeom>
          <a:solidFill>
            <a:srgbClr val="FFFFFF"/>
          </a:solidFill>
          <a:ln w="12700">
            <a:solidFill>
              <a:srgbClr val="FFFFFF"/>
            </a:solidFill>
            <a:bevel/>
            <a:headEnd/>
            <a:tailEnd/>
          </a:ln>
          <a:effectLst>
            <a:outerShdw dist="6350" dir="12899787" algn="tl" rotWithShape="0">
              <a:srgbClr val="808080">
                <a:alpha val="46999"/>
              </a:srgbClr>
            </a:outerShdw>
          </a:effectLst>
        </p:spPr>
        <p:txBody>
          <a:bodyPr anchor="ctr"/>
          <a:lstStyle/>
          <a:p>
            <a:pPr algn="ctr" defTabSz="457200"/>
            <a:endParaRPr lang="en-US" dirty="0">
              <a:solidFill>
                <a:srgbClr val="FFFFFF"/>
              </a:solidFill>
              <a:latin typeface="Constantia" pitchFamily="18" charset="0"/>
            </a:endParaRPr>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defTabSz="457200">
              <a:defRPr/>
            </a:pPr>
            <a:endParaRPr lang="en-US" dirty="0">
              <a:solidFill>
                <a:prstClr val="black"/>
              </a:solidFill>
              <a:latin typeface="Constantia"/>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defTabSz="457200">
              <a:defRPr/>
            </a:pPr>
            <a:endParaRPr lang="en-US" dirty="0">
              <a:solidFill>
                <a:prstClr val="black"/>
              </a:solidFill>
              <a:latin typeface="Constantia"/>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dirty="0"/>
              <a:t>Drag picture to placeholder or click icon to add</a:t>
            </a:r>
          </a:p>
        </p:txBody>
      </p:sp>
      <p:sp>
        <p:nvSpPr>
          <p:cNvPr id="9" name="Date Placeholder 4"/>
          <p:cNvSpPr>
            <a:spLocks noGrp="1"/>
          </p:cNvSpPr>
          <p:nvPr>
            <p:ph type="dt" sz="half" idx="10"/>
          </p:nvPr>
        </p:nvSpPr>
        <p:spPr/>
        <p:txBody>
          <a:bodyPr/>
          <a:lstStyle>
            <a:lvl1pPr>
              <a:defRPr/>
            </a:lvl1pPr>
          </a:lstStyle>
          <a:p>
            <a:fld id="{B0F76EF8-0209-C949-9DAA-A21557B1487A}" type="datetimeFigureOut">
              <a:rPr lang="en-US" smtClean="0">
                <a:latin typeface="Constantia"/>
              </a:rPr>
              <a:pPr/>
              <a:t>9/23/2020</a:t>
            </a:fld>
            <a:endParaRPr lang="en-US" dirty="0">
              <a:latin typeface="Constantia"/>
            </a:endParaRPr>
          </a:p>
        </p:txBody>
      </p:sp>
      <p:sp>
        <p:nvSpPr>
          <p:cNvPr id="10" name="Footer Placeholder 5"/>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fld id="{1A984B47-0E05-734E-BA01-58F1CC94543B}" type="slidenum">
              <a:rPr lang="en-US" smtClean="0">
                <a:latin typeface="Constantia"/>
              </a:rPr>
              <a:pPr/>
              <a:t>‹#›</a:t>
            </a:fld>
            <a:endParaRPr lang="en-US" dirty="0">
              <a:latin typeface="Constantia"/>
            </a:endParaRPr>
          </a:p>
        </p:txBody>
      </p:sp>
      <p:pic>
        <p:nvPicPr>
          <p:cNvPr id="12" name="Picture 9" descr="ESAC Inc Logo_July_2010"/>
          <p:cNvPicPr>
            <a:picLocks noChangeAspect="1" noChangeArrowheads="1"/>
          </p:cNvPicPr>
          <p:nvPr/>
        </p:nvPicPr>
        <p:blipFill>
          <a:blip r:embed="rId2" cstate="print"/>
          <a:srcRect/>
          <a:stretch>
            <a:fillRect/>
          </a:stretch>
        </p:blipFill>
        <p:spPr bwMode="auto">
          <a:xfrm>
            <a:off x="7086600" y="6096000"/>
            <a:ext cx="1663700" cy="619125"/>
          </a:xfrm>
          <a:prstGeom prst="rect">
            <a:avLst/>
          </a:prstGeom>
          <a:noFill/>
          <a:ln w="9525">
            <a:noFill/>
            <a:miter lim="800000"/>
            <a:headEnd/>
            <a:tailEnd/>
          </a:ln>
        </p:spPr>
      </p:pic>
    </p:spTree>
    <p:extLst>
      <p:ext uri="{BB962C8B-B14F-4D97-AF65-F5344CB8AC3E}">
        <p14:creationId xmlns:p14="http://schemas.microsoft.com/office/powerpoint/2010/main" val="1559921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9/23/2020</a:t>
            </a:fld>
            <a:endParaRPr lang="en-US" dirty="0">
              <a:latin typeface="Constantia"/>
            </a:endParaRPr>
          </a:p>
        </p:txBody>
      </p:sp>
      <p:sp>
        <p:nvSpPr>
          <p:cNvPr id="5"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6"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6391030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9/23/2020</a:t>
            </a:fld>
            <a:endParaRPr lang="en-US" dirty="0">
              <a:latin typeface="Constantia"/>
            </a:endParaRPr>
          </a:p>
        </p:txBody>
      </p:sp>
      <p:sp>
        <p:nvSpPr>
          <p:cNvPr id="5"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6"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36827968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1_Picture with Caption">
    <p:spTree>
      <p:nvGrpSpPr>
        <p:cNvPr id="1" name=""/>
        <p:cNvGrpSpPr/>
        <p:nvPr/>
      </p:nvGrpSpPr>
      <p:grpSpPr>
        <a:xfrm>
          <a:off x="0" y="0"/>
          <a:ext cx="0" cy="0"/>
          <a:chOff x="0" y="0"/>
          <a:chExt cx="0" cy="0"/>
        </a:xfrm>
      </p:grpSpPr>
      <p:sp>
        <p:nvSpPr>
          <p:cNvPr id="6" name="Right Triangle 14"/>
          <p:cNvSpPr>
            <a:spLocks noChangeArrowheads="1"/>
          </p:cNvSpPr>
          <p:nvPr/>
        </p:nvSpPr>
        <p:spPr bwMode="auto">
          <a:xfrm rot="420000" flipV="1">
            <a:off x="8004175" y="5359400"/>
            <a:ext cx="155575" cy="155575"/>
          </a:xfrm>
          <a:prstGeom prst="rtTriangle">
            <a:avLst/>
          </a:prstGeom>
          <a:solidFill>
            <a:srgbClr val="FFFFFF"/>
          </a:solidFill>
          <a:ln w="12700">
            <a:solidFill>
              <a:srgbClr val="FFFFFF"/>
            </a:solidFill>
            <a:bevel/>
            <a:headEnd/>
            <a:tailEnd/>
          </a:ln>
          <a:effectLst>
            <a:outerShdw dist="6350" dir="12899787" algn="tl" rotWithShape="0">
              <a:srgbClr val="808080">
                <a:alpha val="46999"/>
              </a:srgbClr>
            </a:outerShdw>
          </a:effectLst>
        </p:spPr>
        <p:txBody>
          <a:bodyPr anchor="ctr"/>
          <a:lstStyle/>
          <a:p>
            <a:pPr algn="ctr" defTabSz="457200"/>
            <a:endParaRPr lang="en-US" dirty="0">
              <a:solidFill>
                <a:srgbClr val="FFFFFF"/>
              </a:solidFill>
              <a:latin typeface="Constantia" pitchFamily="18" charset="0"/>
            </a:endParaRPr>
          </a:p>
        </p:txBody>
      </p:sp>
    </p:spTree>
    <p:extLst>
      <p:ext uri="{BB962C8B-B14F-4D97-AF65-F5344CB8AC3E}">
        <p14:creationId xmlns:p14="http://schemas.microsoft.com/office/powerpoint/2010/main" val="852956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9/23/2020</a:t>
            </a:fld>
            <a:endParaRPr lang="en-US" dirty="0">
              <a:latin typeface="Constantia"/>
            </a:endParaRPr>
          </a:p>
        </p:txBody>
      </p:sp>
      <p:sp>
        <p:nvSpPr>
          <p:cNvPr id="4"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5"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1259987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baseline="0">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fld id="{B0F76EF8-0209-C949-9DAA-A21557B1487A}" type="datetimeFigureOut">
              <a:rPr lang="en-US" smtClean="0">
                <a:latin typeface="Constantia"/>
              </a:rPr>
              <a:pPr/>
              <a:t>9/23/2020</a:t>
            </a:fld>
            <a:endParaRPr lang="en-US" dirty="0">
              <a:latin typeface="Constantia"/>
            </a:endParaRPr>
          </a:p>
        </p:txBody>
      </p:sp>
      <p:sp>
        <p:nvSpPr>
          <p:cNvPr id="6" name="Footer Placeholder 4"/>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7" name="Slide Number Placeholder 5"/>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1513778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lvl1pPr>
              <a:defRPr sz="3200" baseline="0"/>
            </a:lvl1pPr>
          </a:lstStyle>
          <a:p>
            <a:r>
              <a:rPr lang="en-US" dirty="0"/>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9/23/2020</a:t>
            </a:fld>
            <a:endParaRPr lang="en-US" dirty="0">
              <a:latin typeface="Constantia"/>
            </a:endParaRPr>
          </a:p>
        </p:txBody>
      </p:sp>
      <p:sp>
        <p:nvSpPr>
          <p:cNvPr id="6"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7"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4156660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lvl1pPr>
              <a:defRPr sz="3200" baseline="0"/>
            </a:lvl1pPr>
          </a:lstStyle>
          <a:p>
            <a:r>
              <a:rPr lang="en-US" dirty="0"/>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9/23/2020</a:t>
            </a:fld>
            <a:endParaRPr lang="en-US" dirty="0">
              <a:latin typeface="Constantia"/>
            </a:endParaRPr>
          </a:p>
        </p:txBody>
      </p:sp>
      <p:sp>
        <p:nvSpPr>
          <p:cNvPr id="8"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9"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1497502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4400" b="0">
                <a:ln>
                  <a:noFill/>
                </a:ln>
                <a:solidFill>
                  <a:schemeClr val="tx2"/>
                </a:solidFill>
                <a:effectLst/>
                <a:latin typeface="Arial" pitchFamily="34" charset="0"/>
                <a:ea typeface="+mj-ea"/>
                <a:cs typeface="Arial" pitchFamily="34" charset="0"/>
              </a:defRPr>
            </a:lvl1pPr>
          </a:lstStyle>
          <a:p>
            <a:r>
              <a:rPr lang="en-US"/>
              <a:t>Click to edit Master title style</a:t>
            </a:r>
            <a:endParaRPr lang="en-US" dirty="0"/>
          </a:p>
        </p:txBody>
      </p:sp>
      <p:sp>
        <p:nvSpPr>
          <p:cNvPr id="3"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9/23/2020</a:t>
            </a:fld>
            <a:endParaRPr lang="en-US" dirty="0">
              <a:latin typeface="Constantia"/>
            </a:endParaRPr>
          </a:p>
        </p:txBody>
      </p:sp>
      <p:sp>
        <p:nvSpPr>
          <p:cNvPr id="4"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5"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947810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9/23/2020</a:t>
            </a:fld>
            <a:endParaRPr lang="en-US" dirty="0">
              <a:latin typeface="Constantia"/>
            </a:endParaRPr>
          </a:p>
        </p:txBody>
      </p:sp>
      <p:sp>
        <p:nvSpPr>
          <p:cNvPr id="3"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4"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2903641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a:t>Click to edit Master title style</a:t>
            </a:r>
          </a:p>
        </p:txBody>
      </p:sp>
      <p:sp>
        <p:nvSpPr>
          <p:cNvPr id="3"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9/23/2020</a:t>
            </a:fld>
            <a:endParaRPr lang="en-US" dirty="0">
              <a:latin typeface="Constantia"/>
            </a:endParaRPr>
          </a:p>
        </p:txBody>
      </p:sp>
      <p:sp>
        <p:nvSpPr>
          <p:cNvPr id="4"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5"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pic>
        <p:nvPicPr>
          <p:cNvPr id="6" name="Picture 9" descr="ESAC Inc Logo_July_2010"/>
          <p:cNvPicPr>
            <a:picLocks noChangeAspect="1" noChangeArrowheads="1"/>
          </p:cNvPicPr>
          <p:nvPr/>
        </p:nvPicPr>
        <p:blipFill>
          <a:blip r:embed="rId2" cstate="print"/>
          <a:srcRect/>
          <a:stretch>
            <a:fillRect/>
          </a:stretch>
        </p:blipFill>
        <p:spPr bwMode="auto">
          <a:xfrm>
            <a:off x="7086600" y="6096000"/>
            <a:ext cx="1663700" cy="619125"/>
          </a:xfrm>
          <a:prstGeom prst="rect">
            <a:avLst/>
          </a:prstGeom>
          <a:noFill/>
          <a:ln w="9525">
            <a:noFill/>
            <a:miter lim="800000"/>
            <a:headEnd/>
            <a:tailEnd/>
          </a:ln>
        </p:spPr>
      </p:pic>
    </p:spTree>
    <p:extLst>
      <p:ext uri="{BB962C8B-B14F-4D97-AF65-F5344CB8AC3E}">
        <p14:creationId xmlns:p14="http://schemas.microsoft.com/office/powerpoint/2010/main" val="5268727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Arial" pitchFamily="34" charset="0"/>
                <a:ea typeface="+mj-ea"/>
                <a:cs typeface="Arial" pitchFamily="34" charset="0"/>
              </a:defRPr>
            </a:lvl1pPr>
          </a:lstStyle>
          <a:p>
            <a:r>
              <a:rPr lang="en-US"/>
              <a:t>Click to edit Master title style</a:t>
            </a:r>
            <a:endParaRPr lang="en-US" dirty="0"/>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9/23/2020</a:t>
            </a:fld>
            <a:endParaRPr lang="en-US" dirty="0">
              <a:latin typeface="Constantia"/>
            </a:endParaRPr>
          </a:p>
        </p:txBody>
      </p:sp>
      <p:sp>
        <p:nvSpPr>
          <p:cNvPr id="6"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7"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927091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1028" name="Title Placeholder 8"/>
          <p:cNvSpPr>
            <a:spLocks noGrp="1"/>
          </p:cNvSpPr>
          <p:nvPr>
            <p:ph type="title"/>
          </p:nvPr>
        </p:nvSpPr>
        <p:spPr bwMode="auto">
          <a:xfrm>
            <a:off x="457200" y="457200"/>
            <a:ext cx="8229600" cy="533395"/>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dirty="0"/>
              <a:t>Click to edit Master title style</a:t>
            </a:r>
          </a:p>
        </p:txBody>
      </p:sp>
      <p:sp>
        <p:nvSpPr>
          <p:cNvPr id="1029" name="Text Placeholder 29"/>
          <p:cNvSpPr>
            <a:spLocks noGrp="1"/>
          </p:cNvSpPr>
          <p:nvPr>
            <p:ph type="body" idx="1"/>
          </p:nvPr>
        </p:nvSpPr>
        <p:spPr bwMode="auto">
          <a:xfrm>
            <a:off x="457200" y="1295400"/>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wrap="square" lIns="0" tIns="0" rIns="0" bIns="0" numCol="1" anchor="b" anchorCtr="0" compatLnSpc="1">
            <a:prstTxWarp prst="textNoShape">
              <a:avLst/>
            </a:prstTxWarp>
          </a:bodyPr>
          <a:lstStyle>
            <a:lvl1pPr algn="r">
              <a:defRPr sz="1200">
                <a:solidFill>
                  <a:srgbClr val="2C5490"/>
                </a:solidFill>
              </a:defRPr>
            </a:lvl1pPr>
          </a:lstStyle>
          <a:p>
            <a:pPr defTabSz="457200"/>
            <a:fld id="{B0F76EF8-0209-C949-9DAA-A21557B1487A}" type="datetimeFigureOut">
              <a:rPr lang="en-US" smtClean="0">
                <a:latin typeface="Constantia"/>
              </a:rPr>
              <a:pPr defTabSz="457200"/>
              <a:t>9/23/2020</a:t>
            </a:fld>
            <a:endParaRPr lang="en-US" dirty="0">
              <a:latin typeface="Constantia"/>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pitchFamily="34" charset="0"/>
                <a:ea typeface="ＭＳ Ｐゴシック" pitchFamily="34" charset="-128"/>
                <a:cs typeface="+mn-cs"/>
              </a:defRPr>
            </a:lvl1pPr>
          </a:lstStyle>
          <a:p>
            <a:pPr defTabSz="457200"/>
            <a:endParaRPr lang="en-US" dirty="0">
              <a:solidFill>
                <a:srgbClr val="2F5897">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a:defRPr sz="1200">
                <a:solidFill>
                  <a:srgbClr val="2C5490"/>
                </a:solidFill>
              </a:defRPr>
            </a:lvl1pPr>
          </a:lstStyle>
          <a:p>
            <a:pPr defTabSz="457200"/>
            <a:fld id="{1A984B47-0E05-734E-BA01-58F1CC94543B}" type="slidenum">
              <a:rPr lang="en-US" smtClean="0">
                <a:latin typeface="Constantia"/>
              </a:rPr>
              <a:pPr defTabSz="457200"/>
              <a:t>‹#›</a:t>
            </a:fld>
            <a:endParaRPr lang="en-US" dirty="0">
              <a:latin typeface="Constantia"/>
            </a:endParaRPr>
          </a:p>
        </p:txBody>
      </p:sp>
      <p:cxnSp>
        <p:nvCxnSpPr>
          <p:cNvPr id="1034" name="Straight Connector 3"/>
          <p:cNvCxnSpPr>
            <a:cxnSpLocks noChangeShapeType="1"/>
          </p:cNvCxnSpPr>
          <p:nvPr/>
        </p:nvCxnSpPr>
        <p:spPr bwMode="auto">
          <a:xfrm>
            <a:off x="152400" y="1066800"/>
            <a:ext cx="8839200" cy="0"/>
          </a:xfrm>
          <a:prstGeom prst="line">
            <a:avLst/>
          </a:prstGeom>
          <a:noFill/>
          <a:ln w="38100" cap="rnd">
            <a:solidFill>
              <a:schemeClr val="accent2"/>
            </a:solidFill>
            <a:round/>
            <a:headEnd/>
            <a:tailEnd/>
          </a:ln>
          <a:effectLst>
            <a:outerShdw dist="38100" dir="5400000" algn="t" rotWithShape="0">
              <a:srgbClr val="808080">
                <a:alpha val="39998"/>
              </a:srgbClr>
            </a:outerShdw>
          </a:effectLst>
        </p:spPr>
      </p:cxnSp>
    </p:spTree>
    <p:extLst>
      <p:ext uri="{BB962C8B-B14F-4D97-AF65-F5344CB8AC3E}">
        <p14:creationId xmlns:p14="http://schemas.microsoft.com/office/powerpoint/2010/main" val="3157768569"/>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 id="2147483757" r:id="rId13"/>
  </p:sldLayoutIdLst>
  <p:txStyles>
    <p:titleStyle>
      <a:lvl1pPr algn="l" rtl="0" eaLnBrk="1" fontAlgn="base" hangingPunct="1">
        <a:spcBef>
          <a:spcPct val="0"/>
        </a:spcBef>
        <a:spcAft>
          <a:spcPct val="0"/>
        </a:spcAft>
        <a:defRPr sz="3200" kern="1200" baseline="0">
          <a:solidFill>
            <a:schemeClr val="tx2"/>
          </a:solidFill>
          <a:latin typeface="Arial" pitchFamily="34" charset="0"/>
          <a:ea typeface="ＭＳ Ｐゴシック" charset="0"/>
          <a:cs typeface="Arial" pitchFamily="34" charset="0"/>
        </a:defRPr>
      </a:lvl1pPr>
      <a:lvl2pPr algn="l" rtl="0" eaLnBrk="1" fontAlgn="base" hangingPunct="1">
        <a:spcBef>
          <a:spcPct val="0"/>
        </a:spcBef>
        <a:spcAft>
          <a:spcPct val="0"/>
        </a:spcAft>
        <a:defRPr sz="5000">
          <a:solidFill>
            <a:schemeClr val="tx2"/>
          </a:solidFill>
          <a:latin typeface="Arial" charset="0"/>
          <a:ea typeface="ＭＳ Ｐゴシック" charset="0"/>
          <a:cs typeface="Arial" charset="0"/>
        </a:defRPr>
      </a:lvl2pPr>
      <a:lvl3pPr algn="l" rtl="0" eaLnBrk="1" fontAlgn="base" hangingPunct="1">
        <a:spcBef>
          <a:spcPct val="0"/>
        </a:spcBef>
        <a:spcAft>
          <a:spcPct val="0"/>
        </a:spcAft>
        <a:defRPr sz="5000">
          <a:solidFill>
            <a:schemeClr val="tx2"/>
          </a:solidFill>
          <a:latin typeface="Arial" charset="0"/>
          <a:ea typeface="ＭＳ Ｐゴシック" charset="0"/>
          <a:cs typeface="Arial" charset="0"/>
        </a:defRPr>
      </a:lvl3pPr>
      <a:lvl4pPr algn="l" rtl="0" eaLnBrk="1" fontAlgn="base" hangingPunct="1">
        <a:spcBef>
          <a:spcPct val="0"/>
        </a:spcBef>
        <a:spcAft>
          <a:spcPct val="0"/>
        </a:spcAft>
        <a:defRPr sz="5000">
          <a:solidFill>
            <a:schemeClr val="tx2"/>
          </a:solidFill>
          <a:latin typeface="Arial" charset="0"/>
          <a:ea typeface="ＭＳ Ｐゴシック" charset="0"/>
          <a:cs typeface="Arial" charset="0"/>
        </a:defRPr>
      </a:lvl4pPr>
      <a:lvl5pPr algn="l" rtl="0" eaLnBrk="1" fontAlgn="base" hangingPunct="1">
        <a:spcBef>
          <a:spcPct val="0"/>
        </a:spcBef>
        <a:spcAft>
          <a:spcPct val="0"/>
        </a:spcAft>
        <a:defRPr sz="5000">
          <a:solidFill>
            <a:schemeClr val="tx2"/>
          </a:solidFill>
          <a:latin typeface="Arial" charset="0"/>
          <a:ea typeface="ＭＳ Ｐゴシック" charset="0"/>
          <a:cs typeface="Arial" charset="0"/>
        </a:defRPr>
      </a:lvl5pPr>
      <a:lvl6pPr marL="457200" algn="l" rtl="0" eaLnBrk="1" fontAlgn="base" hangingPunct="1">
        <a:spcBef>
          <a:spcPct val="0"/>
        </a:spcBef>
        <a:spcAft>
          <a:spcPct val="0"/>
        </a:spcAft>
        <a:defRPr sz="5000">
          <a:solidFill>
            <a:schemeClr val="tx2"/>
          </a:solidFill>
          <a:latin typeface="Arial" charset="0"/>
          <a:ea typeface="ＭＳ Ｐゴシック" charset="0"/>
          <a:cs typeface="Arial" charset="0"/>
        </a:defRPr>
      </a:lvl6pPr>
      <a:lvl7pPr marL="914400" algn="l" rtl="0" eaLnBrk="1" fontAlgn="base" hangingPunct="1">
        <a:spcBef>
          <a:spcPct val="0"/>
        </a:spcBef>
        <a:spcAft>
          <a:spcPct val="0"/>
        </a:spcAft>
        <a:defRPr sz="5000">
          <a:solidFill>
            <a:schemeClr val="tx2"/>
          </a:solidFill>
          <a:latin typeface="Arial" charset="0"/>
          <a:ea typeface="ＭＳ Ｐゴシック" charset="0"/>
          <a:cs typeface="Arial" charset="0"/>
        </a:defRPr>
      </a:lvl7pPr>
      <a:lvl8pPr marL="1371600" algn="l" rtl="0" eaLnBrk="1" fontAlgn="base" hangingPunct="1">
        <a:spcBef>
          <a:spcPct val="0"/>
        </a:spcBef>
        <a:spcAft>
          <a:spcPct val="0"/>
        </a:spcAft>
        <a:defRPr sz="5000">
          <a:solidFill>
            <a:schemeClr val="tx2"/>
          </a:solidFill>
          <a:latin typeface="Arial" charset="0"/>
          <a:ea typeface="ＭＳ Ｐゴシック" charset="0"/>
          <a:cs typeface="Arial" charset="0"/>
        </a:defRPr>
      </a:lvl8pPr>
      <a:lvl9pPr marL="1828800" algn="l" rtl="0" eaLnBrk="1" fontAlgn="base" hangingPunct="1">
        <a:spcBef>
          <a:spcPct val="0"/>
        </a:spcBef>
        <a:spcAft>
          <a:spcPct val="0"/>
        </a:spcAft>
        <a:defRPr sz="5000">
          <a:solidFill>
            <a:schemeClr val="tx2"/>
          </a:solidFill>
          <a:latin typeface="Arial" charset="0"/>
          <a:ea typeface="ＭＳ Ｐゴシック" charset="0"/>
          <a:cs typeface="Arial" charset="0"/>
        </a:defRPr>
      </a:lvl9pPr>
    </p:titleStyle>
    <p:bodyStyle>
      <a:lvl1pPr marL="273050" indent="-273050" algn="l" rtl="0" eaLnBrk="1" fontAlgn="base" hangingPunct="1">
        <a:spcBef>
          <a:spcPct val="20000"/>
        </a:spcBef>
        <a:spcAft>
          <a:spcPct val="0"/>
        </a:spcAft>
        <a:buClr>
          <a:srgbClr val="E68422"/>
        </a:buClr>
        <a:buSzPct val="95000"/>
        <a:buFont typeface="Wingdings 2" pitchFamily="18" charset="2"/>
        <a:buChar char=""/>
        <a:defRPr sz="2600" kern="1200">
          <a:solidFill>
            <a:schemeClr val="tx1"/>
          </a:solidFill>
          <a:latin typeface="Arial" pitchFamily="34" charset="0"/>
          <a:ea typeface="ＭＳ Ｐゴシック" charset="0"/>
          <a:cs typeface="Arial" pitchFamily="34" charset="0"/>
        </a:defRPr>
      </a:lvl1pPr>
      <a:lvl2pPr marL="639763" indent="-246063" algn="l" rtl="0" eaLnBrk="1" fontAlgn="base" hangingPunct="1">
        <a:spcBef>
          <a:spcPct val="20000"/>
        </a:spcBef>
        <a:spcAft>
          <a:spcPct val="0"/>
        </a:spcAft>
        <a:buClr>
          <a:schemeClr val="accent1"/>
        </a:buClr>
        <a:buSzPct val="85000"/>
        <a:buFont typeface="Wingdings 2" pitchFamily="18" charset="2"/>
        <a:buChar char=""/>
        <a:defRPr sz="2400" kern="1200">
          <a:solidFill>
            <a:schemeClr val="tx1"/>
          </a:solidFill>
          <a:latin typeface="Arial" pitchFamily="34" charset="0"/>
          <a:ea typeface="Arial" charset="0"/>
          <a:cs typeface="Arial" pitchFamily="34" charset="0"/>
        </a:defRPr>
      </a:lvl2pPr>
      <a:lvl3pPr marL="914400" indent="-246063" algn="l" rtl="0" eaLnBrk="1" fontAlgn="base" hangingPunct="1">
        <a:spcBef>
          <a:spcPct val="20000"/>
        </a:spcBef>
        <a:spcAft>
          <a:spcPct val="0"/>
        </a:spcAft>
        <a:buClr>
          <a:schemeClr val="accent2"/>
        </a:buClr>
        <a:buSzPct val="70000"/>
        <a:buFont typeface="Wingdings 2" pitchFamily="18" charset="2"/>
        <a:buChar char=""/>
        <a:defRPr sz="2100" kern="1200">
          <a:solidFill>
            <a:schemeClr val="tx1"/>
          </a:solidFill>
          <a:latin typeface="Arial" pitchFamily="34" charset="0"/>
          <a:ea typeface="Arial" charset="0"/>
          <a:cs typeface="Arial" pitchFamily="34" charset="0"/>
        </a:defRPr>
      </a:lvl3pPr>
      <a:lvl4pPr marL="1187450" indent="-209550" algn="l" rtl="0" eaLnBrk="1" fontAlgn="base" hangingPunct="1">
        <a:spcBef>
          <a:spcPct val="20000"/>
        </a:spcBef>
        <a:spcAft>
          <a:spcPct val="0"/>
        </a:spcAft>
        <a:buClr>
          <a:srgbClr val="E68422"/>
        </a:buClr>
        <a:buSzPct val="65000"/>
        <a:buFont typeface="Wingdings 2" pitchFamily="18" charset="2"/>
        <a:buChar char=""/>
        <a:defRPr sz="2000" kern="1200">
          <a:solidFill>
            <a:schemeClr val="tx1"/>
          </a:solidFill>
          <a:latin typeface="Arial" pitchFamily="34" charset="0"/>
          <a:ea typeface="Arial" charset="0"/>
          <a:cs typeface="Arial" pitchFamily="34" charset="0"/>
        </a:defRPr>
      </a:lvl4pPr>
      <a:lvl5pPr marL="1462088" indent="-209550" algn="l" rtl="0" eaLnBrk="1" fontAlgn="base" hangingPunct="1">
        <a:spcBef>
          <a:spcPct val="20000"/>
        </a:spcBef>
        <a:spcAft>
          <a:spcPct val="0"/>
        </a:spcAft>
        <a:buClr>
          <a:srgbClr val="846648"/>
        </a:buClr>
        <a:buSzPct val="65000"/>
        <a:buFont typeface="Wingdings 2" pitchFamily="18" charset="2"/>
        <a:buChar char=""/>
        <a:defRPr sz="2000" kern="1200">
          <a:solidFill>
            <a:schemeClr val="tx1"/>
          </a:solidFill>
          <a:latin typeface="Arial" pitchFamily="34" charset="0"/>
          <a:ea typeface="Arial" charset="0"/>
          <a:cs typeface="Arial" pitchFamily="34" charset="0"/>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3.xml"/><Relationship Id="rId4" Type="http://schemas.openxmlformats.org/officeDocument/2006/relationships/image" Target="../media/image5.jpe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hyperlink" Target="https://www.healthit.gov/topic/leading-edge-acceleration-projects-leap-health-information-technology-health-it" TargetMode="External"/><Relationship Id="rId2" Type="http://schemas.openxmlformats.org/officeDocument/2006/relationships/hyperlink" Target="https://www.hl7.org/fhir/consent.html" TargetMode="Externa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hyperlink" Target="https://carradora.atlassian.net/wiki/spaces/MedMorph/pages/381780019/Use+Case+Work+Groups" TargetMode="Externa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8" Type="http://schemas.openxmlformats.org/officeDocument/2006/relationships/hyperlink" Target="mailto:wso3@cdc.gov" TargetMode="External"/><Relationship Id="rId13" Type="http://schemas.openxmlformats.org/officeDocument/2006/relationships/hyperlink" Target="mailto:lober@uw.edu" TargetMode="External"/><Relationship Id="rId18" Type="http://schemas.openxmlformats.org/officeDocument/2006/relationships/hyperlink" Target="mailto:brett@waveoneassociates.com" TargetMode="External"/><Relationship Id="rId3" Type="http://schemas.openxmlformats.org/officeDocument/2006/relationships/hyperlink" Target="mailto:wfb6@cdc.gov" TargetMode="External"/><Relationship Id="rId7" Type="http://schemas.openxmlformats.org/officeDocument/2006/relationships/hyperlink" Target="mailto:ieo9@cdc.gov" TargetMode="External"/><Relationship Id="rId12" Type="http://schemas.openxmlformats.org/officeDocument/2006/relationships/hyperlink" Target="mailto:john.loonsk@jhu.edu" TargetMode="External"/><Relationship Id="rId17" Type="http://schemas.openxmlformats.org/officeDocument/2006/relationships/hyperlink" Target="mailto:mike.flanigan@carradora.com" TargetMode="External"/><Relationship Id="rId2" Type="http://schemas.openxmlformats.org/officeDocument/2006/relationships/hyperlink" Target="mailto:ktx2@cdc.gov" TargetMode="External"/><Relationship Id="rId16" Type="http://schemas.openxmlformats.org/officeDocument/2006/relationships/hyperlink" Target="mailto:kishore.bashyam@drajer.com" TargetMode="External"/><Relationship Id="rId1" Type="http://schemas.openxmlformats.org/officeDocument/2006/relationships/slideLayout" Target="../slideLayouts/slideLayout3.xml"/><Relationship Id="rId6" Type="http://schemas.openxmlformats.org/officeDocument/2006/relationships/hyperlink" Target="mailto:bzv3@cdc.gov" TargetMode="External"/><Relationship Id="rId11" Type="http://schemas.openxmlformats.org/officeDocument/2006/relationships/hyperlink" Target="mailto:lbk1@cdc.gov" TargetMode="External"/><Relationship Id="rId5" Type="http://schemas.openxmlformats.org/officeDocument/2006/relationships/hyperlink" Target="mailto:puv5@cdc.gov" TargetMode="External"/><Relationship Id="rId15" Type="http://schemas.openxmlformats.org/officeDocument/2006/relationships/hyperlink" Target="mailto:jamie.parker@carradora.com" TargetMode="External"/><Relationship Id="rId10" Type="http://schemas.openxmlformats.org/officeDocument/2006/relationships/hyperlink" Target="mailto:pdz1@cdc.gov" TargetMode="External"/><Relationship Id="rId19" Type="http://schemas.openxmlformats.org/officeDocument/2006/relationships/hyperlink" Target="mailto:nagesh.bashyam@drajer.com" TargetMode="External"/><Relationship Id="rId4" Type="http://schemas.openxmlformats.org/officeDocument/2006/relationships/hyperlink" Target="mailto:fos2@cdc.gov" TargetMode="External"/><Relationship Id="rId9" Type="http://schemas.openxmlformats.org/officeDocument/2006/relationships/hyperlink" Target="mailto:vaz6@cdc.gov" TargetMode="External"/><Relationship Id="rId14" Type="http://schemas.openxmlformats.org/officeDocument/2006/relationships/hyperlink" Target="mailto:becky.angeles@carradora.com"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carradora.atlassian.net/wiki/spaces/MedMorph/pages/694452251/Hepatitis+C+Use+Case+-+DRAFT" TargetMode="External"/><Relationship Id="rId2" Type="http://schemas.openxmlformats.org/officeDocument/2006/relationships/hyperlink" Target="https://carradora.atlassian.net/wiki/spaces/MedMorph/pages/381780019/Use+Case+Work+Groups" TargetMode="External"/><Relationship Id="rId1" Type="http://schemas.openxmlformats.org/officeDocument/2006/relationships/slideLayout" Target="../slideLayouts/slideLayout3.xml"/><Relationship Id="rId6" Type="http://schemas.openxmlformats.org/officeDocument/2006/relationships/hyperlink" Target="https://carradora.atlassian.net/wiki/spaces/MedMorph/pages/545914881/Reference+Architecture+Document" TargetMode="External"/><Relationship Id="rId5" Type="http://schemas.openxmlformats.org/officeDocument/2006/relationships/hyperlink" Target="https://carradora.atlassian.net/wiki/spaces/MedMorph/pages/699990019/Cancer+Use+Case+-+DRAFT" TargetMode="External"/><Relationship Id="rId4" Type="http://schemas.openxmlformats.org/officeDocument/2006/relationships/hyperlink" Target="https://carradora.atlassian.net/wiki/spaces/MedMorph/pages/692060180/Health+Care+Survey+Use+Case+-+DRAFT"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carradora.atlassian.net/wiki/spaces/MedMorph/pages/381780019/Use+Case+Work+Groups" TargetMode="Externa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www.hl7.org/fhir/us/core/general-guidance.html"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90500" y="152400"/>
            <a:ext cx="8763000" cy="4038600"/>
          </a:xfrm>
        </p:spPr>
        <p:txBody>
          <a:bodyPr>
            <a:normAutofit/>
          </a:bodyPr>
          <a:lstStyle/>
          <a:p>
            <a:pPr algn="ctr"/>
            <a:r>
              <a:rPr lang="en-US" sz="3600" dirty="0"/>
              <a:t>MedMorph</a:t>
            </a:r>
            <a:br>
              <a:rPr lang="en-US" sz="3600" dirty="0"/>
            </a:br>
            <a:r>
              <a:rPr lang="en-US" sz="3600" dirty="0"/>
              <a:t>Consolidated Use Case Workgroup</a:t>
            </a:r>
            <a:br>
              <a:rPr lang="en-US" sz="3600" dirty="0"/>
            </a:br>
            <a:br>
              <a:rPr lang="en-US" sz="3600" dirty="0"/>
            </a:br>
            <a:br>
              <a:rPr lang="en-US" sz="2600" b="1" dirty="0"/>
            </a:br>
            <a:r>
              <a:rPr lang="en-US" sz="2400" dirty="0"/>
              <a:t>September 24, 2020</a:t>
            </a:r>
            <a:br>
              <a:rPr lang="en-US" sz="2700" dirty="0"/>
            </a:br>
            <a:endParaRPr lang="en-US" sz="2700" dirty="0"/>
          </a:p>
        </p:txBody>
      </p:sp>
    </p:spTree>
    <p:extLst>
      <p:ext uri="{BB962C8B-B14F-4D97-AF65-F5344CB8AC3E}">
        <p14:creationId xmlns:p14="http://schemas.microsoft.com/office/powerpoint/2010/main" val="14044799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DD6C4-CE69-4099-9752-DEB11DD26E86}"/>
              </a:ext>
            </a:extLst>
          </p:cNvPr>
          <p:cNvSpPr>
            <a:spLocks noGrp="1"/>
          </p:cNvSpPr>
          <p:nvPr>
            <p:ph type="title"/>
          </p:nvPr>
        </p:nvSpPr>
        <p:spPr/>
        <p:txBody>
          <a:bodyPr>
            <a:normAutofit fontScale="90000"/>
          </a:bodyPr>
          <a:lstStyle/>
          <a:p>
            <a:r>
              <a:rPr lang="en-US" dirty="0"/>
              <a:t>Patient Demographics (part 1)</a:t>
            </a:r>
          </a:p>
        </p:txBody>
      </p:sp>
      <p:graphicFrame>
        <p:nvGraphicFramePr>
          <p:cNvPr id="4" name="Table 4">
            <a:extLst>
              <a:ext uri="{FF2B5EF4-FFF2-40B4-BE49-F238E27FC236}">
                <a16:creationId xmlns:a16="http://schemas.microsoft.com/office/drawing/2014/main" id="{CA482FE4-A12C-458C-8A57-B100676D5283}"/>
              </a:ext>
            </a:extLst>
          </p:cNvPr>
          <p:cNvGraphicFramePr>
            <a:graphicFrameLocks noGrp="1"/>
          </p:cNvGraphicFramePr>
          <p:nvPr>
            <p:ph idx="1"/>
            <p:extLst>
              <p:ext uri="{D42A27DB-BD31-4B8C-83A1-F6EECF244321}">
                <p14:modId xmlns:p14="http://schemas.microsoft.com/office/powerpoint/2010/main" val="15566170"/>
              </p:ext>
            </p:extLst>
          </p:nvPr>
        </p:nvGraphicFramePr>
        <p:xfrm>
          <a:off x="114300" y="1143000"/>
          <a:ext cx="8877301" cy="5339080"/>
        </p:xfrm>
        <a:graphic>
          <a:graphicData uri="http://schemas.openxmlformats.org/drawingml/2006/table">
            <a:tbl>
              <a:tblPr firstRow="1" bandRow="1">
                <a:tableStyleId>{5C22544A-7EE6-4342-B048-85BDC9FD1C3A}</a:tableStyleId>
              </a:tblPr>
              <a:tblGrid>
                <a:gridCol w="3238500">
                  <a:extLst>
                    <a:ext uri="{9D8B030D-6E8A-4147-A177-3AD203B41FA5}">
                      <a16:colId xmlns:a16="http://schemas.microsoft.com/office/drawing/2014/main" val="2277859855"/>
                    </a:ext>
                  </a:extLst>
                </a:gridCol>
                <a:gridCol w="838200">
                  <a:extLst>
                    <a:ext uri="{9D8B030D-6E8A-4147-A177-3AD203B41FA5}">
                      <a16:colId xmlns:a16="http://schemas.microsoft.com/office/drawing/2014/main" val="1398936617"/>
                    </a:ext>
                  </a:extLst>
                </a:gridCol>
                <a:gridCol w="609600">
                  <a:extLst>
                    <a:ext uri="{9D8B030D-6E8A-4147-A177-3AD203B41FA5}">
                      <a16:colId xmlns:a16="http://schemas.microsoft.com/office/drawing/2014/main" val="1157143571"/>
                    </a:ext>
                  </a:extLst>
                </a:gridCol>
                <a:gridCol w="685800">
                  <a:extLst>
                    <a:ext uri="{9D8B030D-6E8A-4147-A177-3AD203B41FA5}">
                      <a16:colId xmlns:a16="http://schemas.microsoft.com/office/drawing/2014/main" val="1274402840"/>
                    </a:ext>
                  </a:extLst>
                </a:gridCol>
                <a:gridCol w="609600">
                  <a:extLst>
                    <a:ext uri="{9D8B030D-6E8A-4147-A177-3AD203B41FA5}">
                      <a16:colId xmlns:a16="http://schemas.microsoft.com/office/drawing/2014/main" val="978735225"/>
                    </a:ext>
                  </a:extLst>
                </a:gridCol>
                <a:gridCol w="609600">
                  <a:extLst>
                    <a:ext uri="{9D8B030D-6E8A-4147-A177-3AD203B41FA5}">
                      <a16:colId xmlns:a16="http://schemas.microsoft.com/office/drawing/2014/main" val="1511369816"/>
                    </a:ext>
                  </a:extLst>
                </a:gridCol>
                <a:gridCol w="762000">
                  <a:extLst>
                    <a:ext uri="{9D8B030D-6E8A-4147-A177-3AD203B41FA5}">
                      <a16:colId xmlns:a16="http://schemas.microsoft.com/office/drawing/2014/main" val="2609889970"/>
                    </a:ext>
                  </a:extLst>
                </a:gridCol>
                <a:gridCol w="685800">
                  <a:extLst>
                    <a:ext uri="{9D8B030D-6E8A-4147-A177-3AD203B41FA5}">
                      <a16:colId xmlns:a16="http://schemas.microsoft.com/office/drawing/2014/main" val="453015358"/>
                    </a:ext>
                  </a:extLst>
                </a:gridCol>
                <a:gridCol w="838201">
                  <a:extLst>
                    <a:ext uri="{9D8B030D-6E8A-4147-A177-3AD203B41FA5}">
                      <a16:colId xmlns:a16="http://schemas.microsoft.com/office/drawing/2014/main" val="285832612"/>
                    </a:ext>
                  </a:extLst>
                </a:gridCol>
              </a:tblGrid>
              <a:tr h="370840">
                <a:tc>
                  <a:txBody>
                    <a:bodyPr/>
                    <a:lstStyle/>
                    <a:p>
                      <a:r>
                        <a:rPr lang="en-US" sz="1400" dirty="0"/>
                        <a:t>Element Name</a:t>
                      </a:r>
                    </a:p>
                  </a:txBody>
                  <a:tcPr/>
                </a:tc>
                <a:tc>
                  <a:txBody>
                    <a:bodyPr/>
                    <a:lstStyle/>
                    <a:p>
                      <a:pPr algn="ctr"/>
                      <a:r>
                        <a:rPr lang="en-US" sz="1400" dirty="0"/>
                        <a:t>Cancer</a:t>
                      </a:r>
                    </a:p>
                  </a:txBody>
                  <a:tcPr/>
                </a:tc>
                <a:tc>
                  <a:txBody>
                    <a:bodyPr/>
                    <a:lstStyle/>
                    <a:p>
                      <a:pPr algn="ctr"/>
                      <a:r>
                        <a:rPr lang="en-US" sz="1400" dirty="0"/>
                        <a:t>HCS</a:t>
                      </a:r>
                    </a:p>
                  </a:txBody>
                  <a:tcPr/>
                </a:tc>
                <a:tc>
                  <a:txBody>
                    <a:bodyPr/>
                    <a:lstStyle/>
                    <a:p>
                      <a:pPr algn="ctr"/>
                      <a:r>
                        <a:rPr lang="en-US" sz="1400" dirty="0"/>
                        <a:t>Hep C</a:t>
                      </a:r>
                    </a:p>
                  </a:txBody>
                  <a:tcPr/>
                </a:tc>
                <a:tc>
                  <a:txBody>
                    <a:bodyPr/>
                    <a:lstStyle/>
                    <a:p>
                      <a:pPr algn="ctr"/>
                      <a:r>
                        <a:rPr lang="en-US" sz="1400" dirty="0"/>
                        <a:t>eICR</a:t>
                      </a:r>
                    </a:p>
                  </a:txBody>
                  <a:tcPr/>
                </a:tc>
                <a:tc>
                  <a:txBody>
                    <a:bodyPr/>
                    <a:lstStyle/>
                    <a:p>
                      <a:pPr algn="ctr"/>
                      <a:r>
                        <a:rPr lang="en-US" sz="1400" dirty="0"/>
                        <a:t>MCC</a:t>
                      </a:r>
                    </a:p>
                  </a:txBody>
                  <a:tcPr/>
                </a:tc>
                <a:tc>
                  <a:txBody>
                    <a:bodyPr/>
                    <a:lstStyle/>
                    <a:p>
                      <a:pPr algn="ctr"/>
                      <a:r>
                        <a:rPr lang="en-US" sz="1400" dirty="0"/>
                        <a:t>MMG</a:t>
                      </a:r>
                    </a:p>
                  </a:txBody>
                  <a:tcPr/>
                </a:tc>
                <a:tc>
                  <a:txBody>
                    <a:bodyPr/>
                    <a:lstStyle/>
                    <a:p>
                      <a:pPr algn="ctr"/>
                      <a:r>
                        <a:rPr lang="en-US" sz="1400" dirty="0"/>
                        <a:t>PCORnet</a:t>
                      </a:r>
                    </a:p>
                  </a:txBody>
                  <a:tcPr/>
                </a:tc>
                <a:tc>
                  <a:txBody>
                    <a:bodyPr/>
                    <a:lstStyle/>
                    <a:p>
                      <a:pPr algn="ctr"/>
                      <a:r>
                        <a:rPr lang="en-US" sz="1400" dirty="0"/>
                        <a:t>BDR</a:t>
                      </a:r>
                    </a:p>
                  </a:txBody>
                  <a:tcPr/>
                </a:tc>
                <a:extLst>
                  <a:ext uri="{0D108BD9-81ED-4DB2-BD59-A6C34878D82A}">
                    <a16:rowId xmlns:a16="http://schemas.microsoft.com/office/drawing/2014/main" val="38093594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Patient Medical Record Number</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a:p>
                  </a:txBody>
                  <a:tcPr/>
                </a:tc>
                <a:tc>
                  <a:txBody>
                    <a:bodyPr/>
                    <a:lstStyle/>
                    <a:p>
                      <a:pPr algn="ctr"/>
                      <a:r>
                        <a:rPr lang="en-US" sz="1400" dirty="0"/>
                        <a:t>x</a:t>
                      </a:r>
                    </a:p>
                  </a:txBody>
                  <a:tcPr/>
                </a:tc>
                <a:extLst>
                  <a:ext uri="{0D108BD9-81ED-4DB2-BD59-A6C34878D82A}">
                    <a16:rowId xmlns:a16="http://schemas.microsoft.com/office/drawing/2014/main" val="379322979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Patient Medicare Beneficiary Number</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41537203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Patient Social Security Number</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extLst>
                  <a:ext uri="{0D108BD9-81ED-4DB2-BD59-A6C34878D82A}">
                    <a16:rowId xmlns:a16="http://schemas.microsoft.com/office/drawing/2014/main" val="354261505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Patient Gender Identity</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extLst>
                  <a:ext uri="{0D108BD9-81ED-4DB2-BD59-A6C34878D82A}">
                    <a16:rowId xmlns:a16="http://schemas.microsoft.com/office/drawing/2014/main" val="164572918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Patient Marital Status</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264931751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Patient Address Use Period</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extLst>
                  <a:ext uri="{0D108BD9-81ED-4DB2-BD59-A6C34878D82A}">
                    <a16:rowId xmlns:a16="http://schemas.microsoft.com/office/drawing/2014/main" val="221965961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Patient Death Date</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extLst>
                  <a:ext uri="{0D108BD9-81ED-4DB2-BD59-A6C34878D82A}">
                    <a16:rowId xmlns:a16="http://schemas.microsoft.com/office/drawing/2014/main" val="290231413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Patient Cause of Death</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a:p>
                  </a:txBody>
                  <a:tcPr/>
                </a:tc>
                <a:tc>
                  <a:txBody>
                    <a:bodyPr/>
                    <a:lstStyle/>
                    <a:p>
                      <a:pPr algn="ctr"/>
                      <a:endParaRPr lang="en-US" sz="1400"/>
                    </a:p>
                  </a:txBody>
                  <a:tcPr/>
                </a:tc>
                <a:tc>
                  <a:txBody>
                    <a:bodyPr/>
                    <a:lstStyle/>
                    <a:p>
                      <a:pPr algn="ctr"/>
                      <a:r>
                        <a:rPr lang="en-US" sz="1400" dirty="0"/>
                        <a:t>x</a:t>
                      </a:r>
                    </a:p>
                  </a:txBody>
                  <a:tcPr/>
                </a:tc>
                <a:tc>
                  <a:txBody>
                    <a:bodyPr/>
                    <a:lstStyle/>
                    <a:p>
                      <a:pPr algn="ctr"/>
                      <a:r>
                        <a:rPr lang="en-US" sz="1400" dirty="0"/>
                        <a:t>x</a:t>
                      </a:r>
                    </a:p>
                  </a:txBody>
                  <a:tcPr/>
                </a:tc>
                <a:extLst>
                  <a:ext uri="{0D108BD9-81ED-4DB2-BD59-A6C34878D82A}">
                    <a16:rowId xmlns:a16="http://schemas.microsoft.com/office/drawing/2014/main" val="284816244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Patient Occupation Code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x</a:t>
                      </a:r>
                    </a:p>
                  </a:txBody>
                  <a:tcPr/>
                </a:tc>
                <a:tc>
                  <a:txBody>
                    <a:bodyPr/>
                    <a:lstStyle/>
                    <a:p>
                      <a:pPr algn="ctr"/>
                      <a:endParaRPr lang="en-US" sz="1400" dirty="0"/>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256102158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Patient Industry Code</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15272723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Patient </a:t>
                      </a:r>
                      <a:r>
                        <a:rPr lang="en-US" sz="1400" i="0" dirty="0"/>
                        <a:t>Vital Status</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a:p>
                  </a:txBody>
                  <a:tcPr/>
                </a:tc>
                <a:tc>
                  <a:txBody>
                    <a:bodyPr/>
                    <a:lstStyle/>
                    <a:p>
                      <a:pPr algn="ctr"/>
                      <a:endParaRPr lang="en-US" sz="1400"/>
                    </a:p>
                  </a:txBody>
                  <a:tcPr/>
                </a:tc>
                <a:tc>
                  <a:txBody>
                    <a:bodyPr/>
                    <a:lstStyle/>
                    <a:p>
                      <a:pPr algn="ctr"/>
                      <a:r>
                        <a:rPr lang="en-US" sz="1400" dirty="0"/>
                        <a:t>x</a:t>
                      </a:r>
                    </a:p>
                  </a:txBody>
                  <a:tcPr/>
                </a:tc>
                <a:extLst>
                  <a:ext uri="{0D108BD9-81ED-4DB2-BD59-A6C34878D82A}">
                    <a16:rowId xmlns:a16="http://schemas.microsoft.com/office/drawing/2014/main" val="109011225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Patient </a:t>
                      </a:r>
                      <a:r>
                        <a:rPr lang="en-US" sz="1400" i="0" dirty="0"/>
                        <a:t>State of Birth</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a:p>
                  </a:txBody>
                  <a:tcPr/>
                </a:tc>
                <a:tc>
                  <a:txBody>
                    <a:bodyPr/>
                    <a:lstStyle/>
                    <a:p>
                      <a:pPr algn="ctr"/>
                      <a:endParaRPr lang="en-US" sz="1400"/>
                    </a:p>
                  </a:txBody>
                  <a:tcPr/>
                </a:tc>
                <a:tc>
                  <a:txBody>
                    <a:bodyPr/>
                    <a:lstStyle/>
                    <a:p>
                      <a:pPr algn="ctr"/>
                      <a:r>
                        <a:rPr lang="en-US" sz="1400" dirty="0"/>
                        <a:t>x</a:t>
                      </a:r>
                    </a:p>
                  </a:txBody>
                  <a:tcPr/>
                </a:tc>
                <a:extLst>
                  <a:ext uri="{0D108BD9-81ED-4DB2-BD59-A6C34878D82A}">
                    <a16:rowId xmlns:a16="http://schemas.microsoft.com/office/drawing/2014/main" val="358885995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Patient </a:t>
                      </a:r>
                      <a:r>
                        <a:rPr lang="en-US" sz="1400" i="0" dirty="0"/>
                        <a:t>Country of Birth</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a:p>
                  </a:txBody>
                  <a:tcPr/>
                </a:tc>
                <a:tc>
                  <a:txBody>
                    <a:bodyPr/>
                    <a:lstStyle/>
                    <a:p>
                      <a:pPr algn="ctr"/>
                      <a:endParaRPr lang="en-US" sz="1400" dirty="0"/>
                    </a:p>
                  </a:txBody>
                  <a:tcPr/>
                </a:tc>
                <a:tc>
                  <a:txBody>
                    <a:bodyPr/>
                    <a:lstStyle/>
                    <a:p>
                      <a:pPr algn="ctr"/>
                      <a:r>
                        <a:rPr lang="en-US" sz="1400" dirty="0"/>
                        <a:t>x</a:t>
                      </a:r>
                    </a:p>
                  </a:txBody>
                  <a:tcPr/>
                </a:tc>
                <a:extLst>
                  <a:ext uri="{0D108BD9-81ED-4DB2-BD59-A6C34878D82A}">
                    <a16:rowId xmlns:a16="http://schemas.microsoft.com/office/drawing/2014/main" val="171696745"/>
                  </a:ext>
                </a:extLst>
              </a:tr>
            </a:tbl>
          </a:graphicData>
        </a:graphic>
      </p:graphicFrame>
    </p:spTree>
    <p:extLst>
      <p:ext uri="{BB962C8B-B14F-4D97-AF65-F5344CB8AC3E}">
        <p14:creationId xmlns:p14="http://schemas.microsoft.com/office/powerpoint/2010/main" val="6160572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DD6C4-CE69-4099-9752-DEB11DD26E86}"/>
              </a:ext>
            </a:extLst>
          </p:cNvPr>
          <p:cNvSpPr>
            <a:spLocks noGrp="1"/>
          </p:cNvSpPr>
          <p:nvPr>
            <p:ph type="title"/>
          </p:nvPr>
        </p:nvSpPr>
        <p:spPr/>
        <p:txBody>
          <a:bodyPr>
            <a:normAutofit fontScale="90000"/>
          </a:bodyPr>
          <a:lstStyle/>
          <a:p>
            <a:r>
              <a:rPr lang="en-US" dirty="0"/>
              <a:t>Patient Demographics (part 2)</a:t>
            </a:r>
          </a:p>
        </p:txBody>
      </p:sp>
      <p:graphicFrame>
        <p:nvGraphicFramePr>
          <p:cNvPr id="4" name="Table 4">
            <a:extLst>
              <a:ext uri="{FF2B5EF4-FFF2-40B4-BE49-F238E27FC236}">
                <a16:creationId xmlns:a16="http://schemas.microsoft.com/office/drawing/2014/main" id="{CA482FE4-A12C-458C-8A57-B100676D5283}"/>
              </a:ext>
            </a:extLst>
          </p:cNvPr>
          <p:cNvGraphicFramePr>
            <a:graphicFrameLocks noGrp="1"/>
          </p:cNvGraphicFramePr>
          <p:nvPr>
            <p:ph idx="1"/>
          </p:nvPr>
        </p:nvGraphicFramePr>
        <p:xfrm>
          <a:off x="114300" y="1143000"/>
          <a:ext cx="8877301" cy="2148840"/>
        </p:xfrm>
        <a:graphic>
          <a:graphicData uri="http://schemas.openxmlformats.org/drawingml/2006/table">
            <a:tbl>
              <a:tblPr firstRow="1" bandRow="1">
                <a:tableStyleId>{5C22544A-7EE6-4342-B048-85BDC9FD1C3A}</a:tableStyleId>
              </a:tblPr>
              <a:tblGrid>
                <a:gridCol w="3238500">
                  <a:extLst>
                    <a:ext uri="{9D8B030D-6E8A-4147-A177-3AD203B41FA5}">
                      <a16:colId xmlns:a16="http://schemas.microsoft.com/office/drawing/2014/main" val="2277859855"/>
                    </a:ext>
                  </a:extLst>
                </a:gridCol>
                <a:gridCol w="838200">
                  <a:extLst>
                    <a:ext uri="{9D8B030D-6E8A-4147-A177-3AD203B41FA5}">
                      <a16:colId xmlns:a16="http://schemas.microsoft.com/office/drawing/2014/main" val="1398936617"/>
                    </a:ext>
                  </a:extLst>
                </a:gridCol>
                <a:gridCol w="609600">
                  <a:extLst>
                    <a:ext uri="{9D8B030D-6E8A-4147-A177-3AD203B41FA5}">
                      <a16:colId xmlns:a16="http://schemas.microsoft.com/office/drawing/2014/main" val="1157143571"/>
                    </a:ext>
                  </a:extLst>
                </a:gridCol>
                <a:gridCol w="685800">
                  <a:extLst>
                    <a:ext uri="{9D8B030D-6E8A-4147-A177-3AD203B41FA5}">
                      <a16:colId xmlns:a16="http://schemas.microsoft.com/office/drawing/2014/main" val="1274402840"/>
                    </a:ext>
                  </a:extLst>
                </a:gridCol>
                <a:gridCol w="609600">
                  <a:extLst>
                    <a:ext uri="{9D8B030D-6E8A-4147-A177-3AD203B41FA5}">
                      <a16:colId xmlns:a16="http://schemas.microsoft.com/office/drawing/2014/main" val="978735225"/>
                    </a:ext>
                  </a:extLst>
                </a:gridCol>
                <a:gridCol w="609600">
                  <a:extLst>
                    <a:ext uri="{9D8B030D-6E8A-4147-A177-3AD203B41FA5}">
                      <a16:colId xmlns:a16="http://schemas.microsoft.com/office/drawing/2014/main" val="1511369816"/>
                    </a:ext>
                  </a:extLst>
                </a:gridCol>
                <a:gridCol w="762000">
                  <a:extLst>
                    <a:ext uri="{9D8B030D-6E8A-4147-A177-3AD203B41FA5}">
                      <a16:colId xmlns:a16="http://schemas.microsoft.com/office/drawing/2014/main" val="2609889970"/>
                    </a:ext>
                  </a:extLst>
                </a:gridCol>
                <a:gridCol w="685800">
                  <a:extLst>
                    <a:ext uri="{9D8B030D-6E8A-4147-A177-3AD203B41FA5}">
                      <a16:colId xmlns:a16="http://schemas.microsoft.com/office/drawing/2014/main" val="453015358"/>
                    </a:ext>
                  </a:extLst>
                </a:gridCol>
                <a:gridCol w="838201">
                  <a:extLst>
                    <a:ext uri="{9D8B030D-6E8A-4147-A177-3AD203B41FA5}">
                      <a16:colId xmlns:a16="http://schemas.microsoft.com/office/drawing/2014/main" val="285832612"/>
                    </a:ext>
                  </a:extLst>
                </a:gridCol>
              </a:tblGrid>
              <a:tr h="370840">
                <a:tc>
                  <a:txBody>
                    <a:bodyPr/>
                    <a:lstStyle/>
                    <a:p>
                      <a:r>
                        <a:rPr lang="en-US" sz="1400" dirty="0"/>
                        <a:t>Element Name</a:t>
                      </a:r>
                    </a:p>
                  </a:txBody>
                  <a:tcPr/>
                </a:tc>
                <a:tc>
                  <a:txBody>
                    <a:bodyPr/>
                    <a:lstStyle/>
                    <a:p>
                      <a:pPr algn="ctr"/>
                      <a:r>
                        <a:rPr lang="en-US" sz="1400" dirty="0"/>
                        <a:t>Cancer</a:t>
                      </a:r>
                    </a:p>
                  </a:txBody>
                  <a:tcPr/>
                </a:tc>
                <a:tc>
                  <a:txBody>
                    <a:bodyPr/>
                    <a:lstStyle/>
                    <a:p>
                      <a:pPr algn="ctr"/>
                      <a:r>
                        <a:rPr lang="en-US" sz="1400" dirty="0"/>
                        <a:t>HCS</a:t>
                      </a:r>
                    </a:p>
                  </a:txBody>
                  <a:tcPr/>
                </a:tc>
                <a:tc>
                  <a:txBody>
                    <a:bodyPr/>
                    <a:lstStyle/>
                    <a:p>
                      <a:pPr algn="ctr"/>
                      <a:r>
                        <a:rPr lang="en-US" sz="1400" dirty="0"/>
                        <a:t>Hep C</a:t>
                      </a:r>
                    </a:p>
                  </a:txBody>
                  <a:tcPr/>
                </a:tc>
                <a:tc>
                  <a:txBody>
                    <a:bodyPr/>
                    <a:lstStyle/>
                    <a:p>
                      <a:pPr algn="ctr"/>
                      <a:r>
                        <a:rPr lang="en-US" sz="1400" dirty="0"/>
                        <a:t>eICR</a:t>
                      </a:r>
                    </a:p>
                  </a:txBody>
                  <a:tcPr/>
                </a:tc>
                <a:tc>
                  <a:txBody>
                    <a:bodyPr/>
                    <a:lstStyle/>
                    <a:p>
                      <a:pPr algn="ctr"/>
                      <a:r>
                        <a:rPr lang="en-US" sz="1400" dirty="0"/>
                        <a:t>MCC</a:t>
                      </a:r>
                    </a:p>
                  </a:txBody>
                  <a:tcPr/>
                </a:tc>
                <a:tc>
                  <a:txBody>
                    <a:bodyPr/>
                    <a:lstStyle/>
                    <a:p>
                      <a:pPr algn="ctr"/>
                      <a:r>
                        <a:rPr lang="en-US" sz="1400" dirty="0"/>
                        <a:t>MMG</a:t>
                      </a:r>
                    </a:p>
                  </a:txBody>
                  <a:tcPr/>
                </a:tc>
                <a:tc>
                  <a:txBody>
                    <a:bodyPr/>
                    <a:lstStyle/>
                    <a:p>
                      <a:pPr algn="ctr"/>
                      <a:r>
                        <a:rPr lang="en-US" sz="1400" dirty="0"/>
                        <a:t>PCORnet</a:t>
                      </a:r>
                    </a:p>
                  </a:txBody>
                  <a:tcPr/>
                </a:tc>
                <a:tc>
                  <a:txBody>
                    <a:bodyPr/>
                    <a:lstStyle/>
                    <a:p>
                      <a:pPr algn="ctr"/>
                      <a:r>
                        <a:rPr lang="en-US" sz="1400" dirty="0"/>
                        <a:t>BDR</a:t>
                      </a:r>
                    </a:p>
                  </a:txBody>
                  <a:tcPr/>
                </a:tc>
                <a:extLst>
                  <a:ext uri="{0D108BD9-81ED-4DB2-BD59-A6C34878D82A}">
                    <a16:rowId xmlns:a16="http://schemas.microsoft.com/office/drawing/2014/main" val="38093594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Patient Pregnancy Status Observation</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a:p>
                  </a:txBody>
                  <a:tcPr/>
                </a:tc>
                <a:tc>
                  <a:txBody>
                    <a:bodyPr/>
                    <a:lstStyle/>
                    <a:p>
                      <a:pPr algn="ctr"/>
                      <a:endParaRPr lang="en-US" sz="1400"/>
                    </a:p>
                  </a:txBody>
                  <a:tcPr/>
                </a:tc>
                <a:tc>
                  <a:txBody>
                    <a:bodyPr/>
                    <a:lstStyle/>
                    <a:p>
                      <a:pPr algn="ctr"/>
                      <a:endParaRPr lang="en-US" sz="1400" dirty="0"/>
                    </a:p>
                  </a:txBody>
                  <a:tcPr/>
                </a:tc>
                <a:extLst>
                  <a:ext uri="{0D108BD9-81ED-4DB2-BD59-A6C34878D82A}">
                    <a16:rowId xmlns:a16="http://schemas.microsoft.com/office/drawing/2014/main" val="379322979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Patient Pregnancy Outcome</a:t>
                      </a:r>
                    </a:p>
                  </a:txBody>
                  <a:tcPr>
                    <a:solidFill>
                      <a:schemeClr val="accent3">
                        <a:lumMod val="40000"/>
                        <a:lumOff val="60000"/>
                      </a:schemeClr>
                    </a:solidFill>
                  </a:tcPr>
                </a:tc>
                <a:tc>
                  <a:txBody>
                    <a:bodyPr/>
                    <a:lstStyle/>
                    <a:p>
                      <a:pPr algn="ctr"/>
                      <a:endParaRPr lang="en-US" sz="1400" dirty="0"/>
                    </a:p>
                  </a:txBody>
                  <a:tcPr>
                    <a:solidFill>
                      <a:schemeClr val="accent3">
                        <a:lumMod val="40000"/>
                        <a:lumOff val="60000"/>
                      </a:schemeClr>
                    </a:solidFill>
                  </a:tcPr>
                </a:tc>
                <a:tc>
                  <a:txBody>
                    <a:bodyPr/>
                    <a:lstStyle/>
                    <a:p>
                      <a:pPr algn="ctr"/>
                      <a:endParaRPr lang="en-US" sz="1400" dirty="0"/>
                    </a:p>
                  </a:txBody>
                  <a:tcPr>
                    <a:solidFill>
                      <a:schemeClr val="accent3">
                        <a:lumMod val="40000"/>
                        <a:lumOff val="60000"/>
                      </a:schemeClr>
                    </a:solidFill>
                  </a:tcPr>
                </a:tc>
                <a:tc>
                  <a:txBody>
                    <a:bodyPr/>
                    <a:lstStyle/>
                    <a:p>
                      <a:pPr algn="ctr"/>
                      <a:r>
                        <a:rPr lang="en-US" sz="1400" dirty="0"/>
                        <a:t>x</a:t>
                      </a:r>
                    </a:p>
                  </a:txBody>
                  <a:tcPr>
                    <a:solidFill>
                      <a:schemeClr val="accent3">
                        <a:lumMod val="40000"/>
                        <a:lumOff val="60000"/>
                      </a:schemeClr>
                    </a:solidFill>
                  </a:tcPr>
                </a:tc>
                <a:tc>
                  <a:txBody>
                    <a:bodyPr/>
                    <a:lstStyle/>
                    <a:p>
                      <a:pPr algn="ctr"/>
                      <a:r>
                        <a:rPr lang="en-US" sz="1400" dirty="0"/>
                        <a:t>x</a:t>
                      </a:r>
                    </a:p>
                  </a:txBody>
                  <a:tcPr>
                    <a:solidFill>
                      <a:schemeClr val="accent3">
                        <a:lumMod val="40000"/>
                        <a:lumOff val="60000"/>
                      </a:schemeClr>
                    </a:solidFill>
                  </a:tcPr>
                </a:tc>
                <a:tc>
                  <a:txBody>
                    <a:bodyPr/>
                    <a:lstStyle/>
                    <a:p>
                      <a:pPr algn="ctr"/>
                      <a:endParaRPr lang="en-US" sz="1400" dirty="0"/>
                    </a:p>
                  </a:txBody>
                  <a:tcPr>
                    <a:solidFill>
                      <a:schemeClr val="accent3">
                        <a:lumMod val="40000"/>
                        <a:lumOff val="60000"/>
                      </a:schemeClr>
                    </a:solidFill>
                  </a:tcPr>
                </a:tc>
                <a:tc>
                  <a:txBody>
                    <a:bodyPr/>
                    <a:lstStyle/>
                    <a:p>
                      <a:pPr algn="ctr"/>
                      <a:endParaRPr lang="en-US" sz="1400" dirty="0"/>
                    </a:p>
                  </a:txBody>
                  <a:tcPr>
                    <a:solidFill>
                      <a:schemeClr val="accent3">
                        <a:lumMod val="40000"/>
                        <a:lumOff val="60000"/>
                      </a:schemeClr>
                    </a:solidFill>
                  </a:tcPr>
                </a:tc>
                <a:tc>
                  <a:txBody>
                    <a:bodyPr/>
                    <a:lstStyle/>
                    <a:p>
                      <a:pPr algn="ctr"/>
                      <a:endParaRPr lang="en-US" sz="1400" dirty="0"/>
                    </a:p>
                  </a:txBody>
                  <a:tcPr>
                    <a:solidFill>
                      <a:schemeClr val="accent3">
                        <a:lumMod val="40000"/>
                        <a:lumOff val="60000"/>
                      </a:schemeClr>
                    </a:solidFill>
                  </a:tcPr>
                </a:tc>
                <a:tc>
                  <a:txBody>
                    <a:bodyPr/>
                    <a:lstStyle/>
                    <a:p>
                      <a:pPr algn="ctr"/>
                      <a:r>
                        <a:rPr lang="en-US" sz="1400" dirty="0"/>
                        <a:t>x</a:t>
                      </a:r>
                    </a:p>
                  </a:txBody>
                  <a:tcPr>
                    <a:solidFill>
                      <a:schemeClr val="accent3">
                        <a:lumMod val="40000"/>
                        <a:lumOff val="60000"/>
                      </a:schemeClr>
                    </a:solidFill>
                  </a:tcPr>
                </a:tc>
                <a:extLst>
                  <a:ext uri="{0D108BD9-81ED-4DB2-BD59-A6C34878D82A}">
                    <a16:rowId xmlns:a16="http://schemas.microsoft.com/office/drawing/2014/main" val="41537203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Patient Last Menstrual Period</a:t>
                      </a:r>
                    </a:p>
                  </a:txBody>
                  <a:tcPr>
                    <a:solidFill>
                      <a:schemeClr val="accent3">
                        <a:lumMod val="40000"/>
                        <a:lumOff val="60000"/>
                      </a:schemeClr>
                    </a:solidFill>
                  </a:tcPr>
                </a:tc>
                <a:tc>
                  <a:txBody>
                    <a:bodyPr/>
                    <a:lstStyle/>
                    <a:p>
                      <a:pPr algn="ctr"/>
                      <a:endParaRPr lang="en-US" sz="1400" dirty="0"/>
                    </a:p>
                  </a:txBody>
                  <a:tcPr>
                    <a:solidFill>
                      <a:schemeClr val="accent3">
                        <a:lumMod val="40000"/>
                        <a:lumOff val="60000"/>
                      </a:schemeClr>
                    </a:solidFill>
                  </a:tcPr>
                </a:tc>
                <a:tc>
                  <a:txBody>
                    <a:bodyPr/>
                    <a:lstStyle/>
                    <a:p>
                      <a:pPr algn="ctr"/>
                      <a:endParaRPr lang="en-US" sz="1400" dirty="0"/>
                    </a:p>
                  </a:txBody>
                  <a:tcPr>
                    <a:solidFill>
                      <a:schemeClr val="accent3">
                        <a:lumMod val="40000"/>
                        <a:lumOff val="60000"/>
                      </a:schemeClr>
                    </a:solidFill>
                  </a:tcPr>
                </a:tc>
                <a:tc>
                  <a:txBody>
                    <a:bodyPr/>
                    <a:lstStyle/>
                    <a:p>
                      <a:pPr algn="ctr"/>
                      <a:r>
                        <a:rPr lang="en-US" sz="1400" dirty="0"/>
                        <a:t>x</a:t>
                      </a:r>
                    </a:p>
                  </a:txBody>
                  <a:tcPr>
                    <a:solidFill>
                      <a:schemeClr val="accent3">
                        <a:lumMod val="40000"/>
                        <a:lumOff val="60000"/>
                      </a:schemeClr>
                    </a:solidFill>
                  </a:tcPr>
                </a:tc>
                <a:tc>
                  <a:txBody>
                    <a:bodyPr/>
                    <a:lstStyle/>
                    <a:p>
                      <a:pPr algn="ctr"/>
                      <a:r>
                        <a:rPr lang="en-US" sz="1400" dirty="0"/>
                        <a:t>x</a:t>
                      </a:r>
                    </a:p>
                  </a:txBody>
                  <a:tcPr>
                    <a:solidFill>
                      <a:schemeClr val="accent3">
                        <a:lumMod val="40000"/>
                        <a:lumOff val="60000"/>
                      </a:schemeClr>
                    </a:solidFill>
                  </a:tcPr>
                </a:tc>
                <a:tc>
                  <a:txBody>
                    <a:bodyPr/>
                    <a:lstStyle/>
                    <a:p>
                      <a:pPr algn="ctr"/>
                      <a:endParaRPr lang="en-US" sz="1400" dirty="0"/>
                    </a:p>
                  </a:txBody>
                  <a:tcPr>
                    <a:solidFill>
                      <a:schemeClr val="accent3">
                        <a:lumMod val="40000"/>
                        <a:lumOff val="60000"/>
                      </a:schemeClr>
                    </a:solidFill>
                  </a:tcPr>
                </a:tc>
                <a:tc>
                  <a:txBody>
                    <a:bodyPr/>
                    <a:lstStyle/>
                    <a:p>
                      <a:pPr algn="ctr"/>
                      <a:endParaRPr lang="en-US" sz="1400" dirty="0"/>
                    </a:p>
                  </a:txBody>
                  <a:tcPr>
                    <a:solidFill>
                      <a:schemeClr val="accent3">
                        <a:lumMod val="40000"/>
                        <a:lumOff val="60000"/>
                      </a:schemeClr>
                    </a:solidFill>
                  </a:tcPr>
                </a:tc>
                <a:tc>
                  <a:txBody>
                    <a:bodyPr/>
                    <a:lstStyle/>
                    <a:p>
                      <a:pPr algn="ctr"/>
                      <a:endParaRPr lang="en-US" sz="1400" dirty="0"/>
                    </a:p>
                  </a:txBody>
                  <a:tcPr>
                    <a:solidFill>
                      <a:schemeClr val="accent3">
                        <a:lumMod val="40000"/>
                        <a:lumOff val="60000"/>
                      </a:schemeClr>
                    </a:solidFill>
                  </a:tcPr>
                </a:tc>
                <a:tc>
                  <a:txBody>
                    <a:bodyPr/>
                    <a:lstStyle/>
                    <a:p>
                      <a:pPr algn="ctr"/>
                      <a:r>
                        <a:rPr lang="en-US" sz="1400" dirty="0"/>
                        <a:t>x</a:t>
                      </a:r>
                    </a:p>
                  </a:txBody>
                  <a:tcPr>
                    <a:solidFill>
                      <a:schemeClr val="accent3">
                        <a:lumMod val="40000"/>
                        <a:lumOff val="60000"/>
                      </a:schemeClr>
                    </a:solidFill>
                  </a:tcPr>
                </a:tc>
                <a:extLst>
                  <a:ext uri="{0D108BD9-81ED-4DB2-BD59-A6C34878D82A}">
                    <a16:rowId xmlns:a16="http://schemas.microsoft.com/office/drawing/2014/main" val="354261505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Patient Gestational Age at Pregnancy Outcome</a:t>
                      </a:r>
                    </a:p>
                  </a:txBody>
                  <a:tcPr>
                    <a:solidFill>
                      <a:schemeClr val="accent3">
                        <a:lumMod val="40000"/>
                        <a:lumOff val="60000"/>
                      </a:schemeClr>
                    </a:solidFill>
                  </a:tcPr>
                </a:tc>
                <a:tc>
                  <a:txBody>
                    <a:bodyPr/>
                    <a:lstStyle/>
                    <a:p>
                      <a:pPr algn="ctr"/>
                      <a:endParaRPr lang="en-US" sz="1400" dirty="0"/>
                    </a:p>
                  </a:txBody>
                  <a:tcPr>
                    <a:solidFill>
                      <a:schemeClr val="accent3">
                        <a:lumMod val="40000"/>
                        <a:lumOff val="60000"/>
                      </a:schemeClr>
                    </a:solidFill>
                  </a:tcPr>
                </a:tc>
                <a:tc>
                  <a:txBody>
                    <a:bodyPr/>
                    <a:lstStyle/>
                    <a:p>
                      <a:pPr algn="ctr"/>
                      <a:endParaRPr lang="en-US" sz="1400" dirty="0"/>
                    </a:p>
                  </a:txBody>
                  <a:tcPr>
                    <a:solidFill>
                      <a:schemeClr val="accent3">
                        <a:lumMod val="40000"/>
                        <a:lumOff val="60000"/>
                      </a:schemeClr>
                    </a:solidFill>
                  </a:tcPr>
                </a:tc>
                <a:tc>
                  <a:txBody>
                    <a:bodyPr/>
                    <a:lstStyle/>
                    <a:p>
                      <a:pPr algn="ctr"/>
                      <a:r>
                        <a:rPr lang="en-US" sz="1400" dirty="0"/>
                        <a:t>x</a:t>
                      </a:r>
                    </a:p>
                  </a:txBody>
                  <a:tcPr>
                    <a:solidFill>
                      <a:schemeClr val="accent3">
                        <a:lumMod val="40000"/>
                        <a:lumOff val="60000"/>
                      </a:schemeClr>
                    </a:solidFill>
                  </a:tcPr>
                </a:tc>
                <a:tc>
                  <a:txBody>
                    <a:bodyPr/>
                    <a:lstStyle/>
                    <a:p>
                      <a:pPr algn="ctr"/>
                      <a:r>
                        <a:rPr lang="en-US" sz="1400" dirty="0"/>
                        <a:t>x</a:t>
                      </a:r>
                    </a:p>
                  </a:txBody>
                  <a:tcPr>
                    <a:solidFill>
                      <a:schemeClr val="accent3">
                        <a:lumMod val="40000"/>
                        <a:lumOff val="60000"/>
                      </a:schemeClr>
                    </a:solidFill>
                  </a:tcPr>
                </a:tc>
                <a:tc>
                  <a:txBody>
                    <a:bodyPr/>
                    <a:lstStyle/>
                    <a:p>
                      <a:pPr algn="ctr"/>
                      <a:endParaRPr lang="en-US" sz="1400" dirty="0"/>
                    </a:p>
                  </a:txBody>
                  <a:tcPr>
                    <a:solidFill>
                      <a:schemeClr val="accent3">
                        <a:lumMod val="40000"/>
                        <a:lumOff val="60000"/>
                      </a:schemeClr>
                    </a:solidFill>
                  </a:tcPr>
                </a:tc>
                <a:tc>
                  <a:txBody>
                    <a:bodyPr/>
                    <a:lstStyle/>
                    <a:p>
                      <a:pPr algn="ctr"/>
                      <a:endParaRPr lang="en-US" sz="1400" dirty="0"/>
                    </a:p>
                  </a:txBody>
                  <a:tcPr>
                    <a:solidFill>
                      <a:schemeClr val="accent3">
                        <a:lumMod val="40000"/>
                        <a:lumOff val="60000"/>
                      </a:schemeClr>
                    </a:solidFill>
                  </a:tcPr>
                </a:tc>
                <a:tc>
                  <a:txBody>
                    <a:bodyPr/>
                    <a:lstStyle/>
                    <a:p>
                      <a:pPr algn="ctr"/>
                      <a:endParaRPr lang="en-US" sz="1400" dirty="0"/>
                    </a:p>
                  </a:txBody>
                  <a:tcPr>
                    <a:solidFill>
                      <a:schemeClr val="accent3">
                        <a:lumMod val="40000"/>
                        <a:lumOff val="60000"/>
                      </a:schemeClr>
                    </a:solidFill>
                  </a:tcPr>
                </a:tc>
                <a:tc>
                  <a:txBody>
                    <a:bodyPr/>
                    <a:lstStyle/>
                    <a:p>
                      <a:pPr algn="ctr"/>
                      <a:endParaRPr lang="en-US" sz="1400" dirty="0"/>
                    </a:p>
                  </a:txBody>
                  <a:tcPr>
                    <a:solidFill>
                      <a:schemeClr val="accent3">
                        <a:lumMod val="40000"/>
                        <a:lumOff val="60000"/>
                      </a:schemeClr>
                    </a:solidFill>
                  </a:tcPr>
                </a:tc>
                <a:extLst>
                  <a:ext uri="{0D108BD9-81ED-4DB2-BD59-A6C34878D82A}">
                    <a16:rowId xmlns:a16="http://schemas.microsoft.com/office/drawing/2014/main" val="1645729184"/>
                  </a:ext>
                </a:extLst>
              </a:tr>
            </a:tbl>
          </a:graphicData>
        </a:graphic>
      </p:graphicFrame>
    </p:spTree>
    <p:extLst>
      <p:ext uri="{BB962C8B-B14F-4D97-AF65-F5344CB8AC3E}">
        <p14:creationId xmlns:p14="http://schemas.microsoft.com/office/powerpoint/2010/main" val="38786195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87365E-166B-48D6-9CBF-0B1D892027BE}"/>
              </a:ext>
            </a:extLst>
          </p:cNvPr>
          <p:cNvSpPr>
            <a:spLocks noGrp="1"/>
          </p:cNvSpPr>
          <p:nvPr>
            <p:ph type="title"/>
          </p:nvPr>
        </p:nvSpPr>
        <p:spPr>
          <a:xfrm>
            <a:off x="457200" y="457200"/>
            <a:ext cx="8610600" cy="533395"/>
          </a:xfrm>
        </p:spPr>
        <p:txBody>
          <a:bodyPr>
            <a:normAutofit fontScale="90000"/>
          </a:bodyPr>
          <a:lstStyle/>
          <a:p>
            <a:r>
              <a:rPr lang="en-US" dirty="0"/>
              <a:t>Reasons for Adding Patient Demographic Elements</a:t>
            </a:r>
          </a:p>
        </p:txBody>
      </p:sp>
      <p:sp>
        <p:nvSpPr>
          <p:cNvPr id="3" name="Content Placeholder 2">
            <a:extLst>
              <a:ext uri="{FF2B5EF4-FFF2-40B4-BE49-F238E27FC236}">
                <a16:creationId xmlns:a16="http://schemas.microsoft.com/office/drawing/2014/main" id="{C90A7410-8951-4E32-AB6D-B2F0D78D499B}"/>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969014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DD6C4-CE69-4099-9752-DEB11DD26E86}"/>
              </a:ext>
            </a:extLst>
          </p:cNvPr>
          <p:cNvSpPr>
            <a:spLocks noGrp="1"/>
          </p:cNvSpPr>
          <p:nvPr>
            <p:ph type="title"/>
          </p:nvPr>
        </p:nvSpPr>
        <p:spPr/>
        <p:txBody>
          <a:bodyPr>
            <a:normAutofit fontScale="90000"/>
          </a:bodyPr>
          <a:lstStyle/>
          <a:p>
            <a:r>
              <a:rPr lang="en-US" dirty="0"/>
              <a:t>Encounter (part 1)</a:t>
            </a:r>
          </a:p>
        </p:txBody>
      </p:sp>
      <p:graphicFrame>
        <p:nvGraphicFramePr>
          <p:cNvPr id="4" name="Table 4">
            <a:extLst>
              <a:ext uri="{FF2B5EF4-FFF2-40B4-BE49-F238E27FC236}">
                <a16:creationId xmlns:a16="http://schemas.microsoft.com/office/drawing/2014/main" id="{CA482FE4-A12C-458C-8A57-B100676D5283}"/>
              </a:ext>
            </a:extLst>
          </p:cNvPr>
          <p:cNvGraphicFramePr>
            <a:graphicFrameLocks noGrp="1"/>
          </p:cNvGraphicFramePr>
          <p:nvPr>
            <p:ph idx="1"/>
          </p:nvPr>
        </p:nvGraphicFramePr>
        <p:xfrm>
          <a:off x="152400" y="1143000"/>
          <a:ext cx="8839198" cy="5049520"/>
        </p:xfrm>
        <a:graphic>
          <a:graphicData uri="http://schemas.openxmlformats.org/drawingml/2006/table">
            <a:tbl>
              <a:tblPr firstRow="1" bandRow="1">
                <a:tableStyleId>{5C22544A-7EE6-4342-B048-85BDC9FD1C3A}</a:tableStyleId>
              </a:tblPr>
              <a:tblGrid>
                <a:gridCol w="3124200">
                  <a:extLst>
                    <a:ext uri="{9D8B030D-6E8A-4147-A177-3AD203B41FA5}">
                      <a16:colId xmlns:a16="http://schemas.microsoft.com/office/drawing/2014/main" val="2277859855"/>
                    </a:ext>
                  </a:extLst>
                </a:gridCol>
                <a:gridCol w="838200">
                  <a:extLst>
                    <a:ext uri="{9D8B030D-6E8A-4147-A177-3AD203B41FA5}">
                      <a16:colId xmlns:a16="http://schemas.microsoft.com/office/drawing/2014/main" val="1398936617"/>
                    </a:ext>
                  </a:extLst>
                </a:gridCol>
                <a:gridCol w="609600">
                  <a:extLst>
                    <a:ext uri="{9D8B030D-6E8A-4147-A177-3AD203B41FA5}">
                      <a16:colId xmlns:a16="http://schemas.microsoft.com/office/drawing/2014/main" val="600160271"/>
                    </a:ext>
                  </a:extLst>
                </a:gridCol>
                <a:gridCol w="762000">
                  <a:extLst>
                    <a:ext uri="{9D8B030D-6E8A-4147-A177-3AD203B41FA5}">
                      <a16:colId xmlns:a16="http://schemas.microsoft.com/office/drawing/2014/main" val="1274402840"/>
                    </a:ext>
                  </a:extLst>
                </a:gridCol>
                <a:gridCol w="609600">
                  <a:extLst>
                    <a:ext uri="{9D8B030D-6E8A-4147-A177-3AD203B41FA5}">
                      <a16:colId xmlns:a16="http://schemas.microsoft.com/office/drawing/2014/main" val="4198082959"/>
                    </a:ext>
                  </a:extLst>
                </a:gridCol>
                <a:gridCol w="609600">
                  <a:extLst>
                    <a:ext uri="{9D8B030D-6E8A-4147-A177-3AD203B41FA5}">
                      <a16:colId xmlns:a16="http://schemas.microsoft.com/office/drawing/2014/main" val="1511369816"/>
                    </a:ext>
                  </a:extLst>
                </a:gridCol>
                <a:gridCol w="685800">
                  <a:extLst>
                    <a:ext uri="{9D8B030D-6E8A-4147-A177-3AD203B41FA5}">
                      <a16:colId xmlns:a16="http://schemas.microsoft.com/office/drawing/2014/main" val="2609889970"/>
                    </a:ext>
                  </a:extLst>
                </a:gridCol>
                <a:gridCol w="990600">
                  <a:extLst>
                    <a:ext uri="{9D8B030D-6E8A-4147-A177-3AD203B41FA5}">
                      <a16:colId xmlns:a16="http://schemas.microsoft.com/office/drawing/2014/main" val="453015358"/>
                    </a:ext>
                  </a:extLst>
                </a:gridCol>
                <a:gridCol w="609598">
                  <a:extLst>
                    <a:ext uri="{9D8B030D-6E8A-4147-A177-3AD203B41FA5}">
                      <a16:colId xmlns:a16="http://schemas.microsoft.com/office/drawing/2014/main" val="2758183197"/>
                    </a:ext>
                  </a:extLst>
                </a:gridCol>
              </a:tblGrid>
              <a:tr h="370840">
                <a:tc>
                  <a:txBody>
                    <a:bodyPr/>
                    <a:lstStyle/>
                    <a:p>
                      <a:r>
                        <a:rPr lang="en-US" sz="1400" dirty="0"/>
                        <a:t>Element Name</a:t>
                      </a:r>
                    </a:p>
                  </a:txBody>
                  <a:tcPr/>
                </a:tc>
                <a:tc>
                  <a:txBody>
                    <a:bodyPr/>
                    <a:lstStyle/>
                    <a:p>
                      <a:pPr algn="ctr"/>
                      <a:r>
                        <a:rPr lang="en-US" sz="1400" dirty="0"/>
                        <a:t>Cancer</a:t>
                      </a:r>
                    </a:p>
                  </a:txBody>
                  <a:tcPr/>
                </a:tc>
                <a:tc>
                  <a:txBody>
                    <a:bodyPr/>
                    <a:lstStyle/>
                    <a:p>
                      <a:pPr algn="ctr"/>
                      <a:r>
                        <a:rPr lang="en-US" sz="1400" dirty="0"/>
                        <a:t>HCS</a:t>
                      </a:r>
                    </a:p>
                  </a:txBody>
                  <a:tcPr/>
                </a:tc>
                <a:tc>
                  <a:txBody>
                    <a:bodyPr/>
                    <a:lstStyle/>
                    <a:p>
                      <a:pPr algn="ctr"/>
                      <a:r>
                        <a:rPr lang="en-US" sz="1400" dirty="0"/>
                        <a:t>Hep C</a:t>
                      </a:r>
                    </a:p>
                  </a:txBody>
                  <a:tcPr/>
                </a:tc>
                <a:tc>
                  <a:txBody>
                    <a:bodyPr/>
                    <a:lstStyle/>
                    <a:p>
                      <a:pPr algn="ctr"/>
                      <a:r>
                        <a:rPr lang="en-US" sz="1400" dirty="0"/>
                        <a:t>eICR</a:t>
                      </a:r>
                    </a:p>
                  </a:txBody>
                  <a:tcPr/>
                </a:tc>
                <a:tc>
                  <a:txBody>
                    <a:bodyPr/>
                    <a:lstStyle/>
                    <a:p>
                      <a:pPr algn="ctr"/>
                      <a:r>
                        <a:rPr lang="en-US" sz="1400" dirty="0"/>
                        <a:t>MCC</a:t>
                      </a:r>
                    </a:p>
                  </a:txBody>
                  <a:tcPr/>
                </a:tc>
                <a:tc>
                  <a:txBody>
                    <a:bodyPr/>
                    <a:lstStyle/>
                    <a:p>
                      <a:pPr algn="ctr"/>
                      <a:r>
                        <a:rPr lang="en-US" sz="1400" dirty="0"/>
                        <a:t>MMG</a:t>
                      </a:r>
                    </a:p>
                  </a:txBody>
                  <a:tcPr/>
                </a:tc>
                <a:tc>
                  <a:txBody>
                    <a:bodyPr/>
                    <a:lstStyle/>
                    <a:p>
                      <a:pPr algn="ctr"/>
                      <a:r>
                        <a:rPr lang="en-US" sz="1400" dirty="0"/>
                        <a:t>PCORnet</a:t>
                      </a:r>
                    </a:p>
                  </a:txBody>
                  <a:tcPr/>
                </a:tc>
                <a:tc>
                  <a:txBody>
                    <a:bodyPr/>
                    <a:lstStyle/>
                    <a:p>
                      <a:pPr algn="ctr"/>
                      <a:r>
                        <a:rPr lang="en-US" sz="1400" dirty="0"/>
                        <a:t>BDR</a:t>
                      </a:r>
                    </a:p>
                  </a:txBody>
                  <a:tcPr/>
                </a:tc>
                <a:extLst>
                  <a:ext uri="{0D108BD9-81ED-4DB2-BD59-A6C34878D82A}">
                    <a16:rowId xmlns:a16="http://schemas.microsoft.com/office/drawing/2014/main" val="38093594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Classification of Patient Encounter</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a:p>
                  </a:txBody>
                  <a:tcPr/>
                </a:tc>
                <a:tc>
                  <a:txBody>
                    <a:bodyPr/>
                    <a:lstStyle/>
                    <a:p>
                      <a:pPr algn="ctr"/>
                      <a:endParaRPr lang="en-US" sz="1400"/>
                    </a:p>
                  </a:txBody>
                  <a:tcPr/>
                </a:tc>
                <a:extLst>
                  <a:ext uri="{0D108BD9-81ED-4DB2-BD59-A6C34878D82A}">
                    <a16:rowId xmlns:a16="http://schemas.microsoft.com/office/drawing/2014/main" val="379322979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Encounter Type</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extLst>
                  <a:ext uri="{0D108BD9-81ED-4DB2-BD59-A6C34878D82A}">
                    <a16:rowId xmlns:a16="http://schemas.microsoft.com/office/drawing/2014/main" val="41537203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Encounter Subject</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354261505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Encounter Period</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extLst>
                  <a:ext uri="{0D108BD9-81ED-4DB2-BD59-A6C34878D82A}">
                    <a16:rowId xmlns:a16="http://schemas.microsoft.com/office/drawing/2014/main" val="164572918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Encounter Participant Type</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264931751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i="0" dirty="0"/>
                        <a:t>Encounter Participant Individual</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a:p>
                  </a:txBody>
                  <a:tcPr/>
                </a:tc>
                <a:tc>
                  <a:txBody>
                    <a:bodyPr/>
                    <a:lstStyle/>
                    <a:p>
                      <a:pPr algn="ctr"/>
                      <a:endParaRPr lang="en-US" sz="140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216477581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Participant Overseeing the Encounter</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a:p>
                  </a:txBody>
                  <a:tcPr/>
                </a:tc>
                <a:tc>
                  <a:txBody>
                    <a:bodyPr/>
                    <a:lstStyle/>
                    <a:p>
                      <a:pPr algn="ctr"/>
                      <a:endParaRPr lang="en-US" sz="140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161476480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i="0" dirty="0"/>
                        <a:t>Primary Participant Responsible for Encounter </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a:p>
                  </a:txBody>
                  <a:tcPr/>
                </a:tc>
                <a:tc>
                  <a:txBody>
                    <a:bodyPr/>
                    <a:lstStyle/>
                    <a:p>
                      <a:pPr algn="ctr"/>
                      <a:endParaRPr lang="en-US" sz="140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330274309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Encounter Primary Performer NPI</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dirty="0"/>
                    </a:p>
                  </a:txBody>
                  <a:tcPr/>
                </a:tc>
                <a:extLst>
                  <a:ext uri="{0D108BD9-81ED-4DB2-BD59-A6C34878D82A}">
                    <a16:rowId xmlns:a16="http://schemas.microsoft.com/office/drawing/2014/main" val="290231413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Encounter Primary Performer Name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x</a:t>
                      </a:r>
                    </a:p>
                  </a:txBody>
                  <a:tcPr/>
                </a:tc>
                <a:tc>
                  <a:txBody>
                    <a:bodyPr/>
                    <a:lstStyle/>
                    <a:p>
                      <a:pPr algn="ctr"/>
                      <a:r>
                        <a:rPr lang="en-US" sz="1400" dirty="0"/>
                        <a:t>x</a:t>
                      </a:r>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256102158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Encounter Primary Performer Professional Role</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152727232"/>
                  </a:ext>
                </a:extLst>
              </a:tr>
              <a:tr h="1219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Reason for Visit</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706137219"/>
                  </a:ext>
                </a:extLst>
              </a:tr>
            </a:tbl>
          </a:graphicData>
        </a:graphic>
      </p:graphicFrame>
    </p:spTree>
    <p:extLst>
      <p:ext uri="{BB962C8B-B14F-4D97-AF65-F5344CB8AC3E}">
        <p14:creationId xmlns:p14="http://schemas.microsoft.com/office/powerpoint/2010/main" val="712564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DD6C4-CE69-4099-9752-DEB11DD26E86}"/>
              </a:ext>
            </a:extLst>
          </p:cNvPr>
          <p:cNvSpPr>
            <a:spLocks noGrp="1"/>
          </p:cNvSpPr>
          <p:nvPr>
            <p:ph type="title"/>
          </p:nvPr>
        </p:nvSpPr>
        <p:spPr/>
        <p:txBody>
          <a:bodyPr>
            <a:normAutofit fontScale="90000"/>
          </a:bodyPr>
          <a:lstStyle/>
          <a:p>
            <a:r>
              <a:rPr lang="en-US" dirty="0"/>
              <a:t>Encounter (part 2)</a:t>
            </a:r>
          </a:p>
        </p:txBody>
      </p:sp>
      <p:graphicFrame>
        <p:nvGraphicFramePr>
          <p:cNvPr id="4" name="Table 4">
            <a:extLst>
              <a:ext uri="{FF2B5EF4-FFF2-40B4-BE49-F238E27FC236}">
                <a16:creationId xmlns:a16="http://schemas.microsoft.com/office/drawing/2014/main" id="{CA482FE4-A12C-458C-8A57-B100676D5283}"/>
              </a:ext>
            </a:extLst>
          </p:cNvPr>
          <p:cNvGraphicFramePr>
            <a:graphicFrameLocks noGrp="1"/>
          </p:cNvGraphicFramePr>
          <p:nvPr>
            <p:ph idx="1"/>
          </p:nvPr>
        </p:nvGraphicFramePr>
        <p:xfrm>
          <a:off x="152400" y="1143000"/>
          <a:ext cx="8839199" cy="2148840"/>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277859855"/>
                    </a:ext>
                  </a:extLst>
                </a:gridCol>
                <a:gridCol w="838200">
                  <a:extLst>
                    <a:ext uri="{9D8B030D-6E8A-4147-A177-3AD203B41FA5}">
                      <a16:colId xmlns:a16="http://schemas.microsoft.com/office/drawing/2014/main" val="1398936617"/>
                    </a:ext>
                  </a:extLst>
                </a:gridCol>
                <a:gridCol w="609600">
                  <a:extLst>
                    <a:ext uri="{9D8B030D-6E8A-4147-A177-3AD203B41FA5}">
                      <a16:colId xmlns:a16="http://schemas.microsoft.com/office/drawing/2014/main" val="3002232379"/>
                    </a:ext>
                  </a:extLst>
                </a:gridCol>
                <a:gridCol w="762000">
                  <a:extLst>
                    <a:ext uri="{9D8B030D-6E8A-4147-A177-3AD203B41FA5}">
                      <a16:colId xmlns:a16="http://schemas.microsoft.com/office/drawing/2014/main" val="1274402840"/>
                    </a:ext>
                  </a:extLst>
                </a:gridCol>
                <a:gridCol w="762000">
                  <a:extLst>
                    <a:ext uri="{9D8B030D-6E8A-4147-A177-3AD203B41FA5}">
                      <a16:colId xmlns:a16="http://schemas.microsoft.com/office/drawing/2014/main" val="3340398012"/>
                    </a:ext>
                  </a:extLst>
                </a:gridCol>
                <a:gridCol w="685800">
                  <a:extLst>
                    <a:ext uri="{9D8B030D-6E8A-4147-A177-3AD203B41FA5}">
                      <a16:colId xmlns:a16="http://schemas.microsoft.com/office/drawing/2014/main" val="1511369816"/>
                    </a:ext>
                  </a:extLst>
                </a:gridCol>
                <a:gridCol w="762000">
                  <a:extLst>
                    <a:ext uri="{9D8B030D-6E8A-4147-A177-3AD203B41FA5}">
                      <a16:colId xmlns:a16="http://schemas.microsoft.com/office/drawing/2014/main" val="2609889970"/>
                    </a:ext>
                  </a:extLst>
                </a:gridCol>
                <a:gridCol w="1066800">
                  <a:extLst>
                    <a:ext uri="{9D8B030D-6E8A-4147-A177-3AD203B41FA5}">
                      <a16:colId xmlns:a16="http://schemas.microsoft.com/office/drawing/2014/main" val="453015358"/>
                    </a:ext>
                  </a:extLst>
                </a:gridCol>
                <a:gridCol w="609599">
                  <a:extLst>
                    <a:ext uri="{9D8B030D-6E8A-4147-A177-3AD203B41FA5}">
                      <a16:colId xmlns:a16="http://schemas.microsoft.com/office/drawing/2014/main" val="2583567510"/>
                    </a:ext>
                  </a:extLst>
                </a:gridCol>
              </a:tblGrid>
              <a:tr h="370840">
                <a:tc>
                  <a:txBody>
                    <a:bodyPr/>
                    <a:lstStyle/>
                    <a:p>
                      <a:r>
                        <a:rPr lang="en-US" sz="1400" dirty="0"/>
                        <a:t>Element Name</a:t>
                      </a:r>
                    </a:p>
                  </a:txBody>
                  <a:tcPr/>
                </a:tc>
                <a:tc>
                  <a:txBody>
                    <a:bodyPr/>
                    <a:lstStyle/>
                    <a:p>
                      <a:pPr algn="ctr"/>
                      <a:r>
                        <a:rPr lang="en-US" sz="1400" dirty="0"/>
                        <a:t>Cancer</a:t>
                      </a:r>
                    </a:p>
                  </a:txBody>
                  <a:tcPr/>
                </a:tc>
                <a:tc>
                  <a:txBody>
                    <a:bodyPr/>
                    <a:lstStyle/>
                    <a:p>
                      <a:pPr algn="ctr"/>
                      <a:r>
                        <a:rPr lang="en-US" sz="1400" dirty="0"/>
                        <a:t>HCS</a:t>
                      </a:r>
                    </a:p>
                  </a:txBody>
                  <a:tcPr/>
                </a:tc>
                <a:tc>
                  <a:txBody>
                    <a:bodyPr/>
                    <a:lstStyle/>
                    <a:p>
                      <a:pPr algn="ctr"/>
                      <a:r>
                        <a:rPr lang="en-US" sz="1400" dirty="0"/>
                        <a:t>Hep C</a:t>
                      </a:r>
                    </a:p>
                  </a:txBody>
                  <a:tcPr/>
                </a:tc>
                <a:tc>
                  <a:txBody>
                    <a:bodyPr/>
                    <a:lstStyle/>
                    <a:p>
                      <a:pPr algn="ctr"/>
                      <a:r>
                        <a:rPr lang="en-US" sz="1400" dirty="0"/>
                        <a:t>eICR</a:t>
                      </a:r>
                    </a:p>
                  </a:txBody>
                  <a:tcPr/>
                </a:tc>
                <a:tc>
                  <a:txBody>
                    <a:bodyPr/>
                    <a:lstStyle/>
                    <a:p>
                      <a:pPr algn="ctr"/>
                      <a:r>
                        <a:rPr lang="en-US" sz="1400" dirty="0"/>
                        <a:t>MCC</a:t>
                      </a:r>
                    </a:p>
                  </a:txBody>
                  <a:tcPr/>
                </a:tc>
                <a:tc>
                  <a:txBody>
                    <a:bodyPr/>
                    <a:lstStyle/>
                    <a:p>
                      <a:pPr algn="ctr"/>
                      <a:r>
                        <a:rPr lang="en-US" sz="1400" dirty="0"/>
                        <a:t>MMG</a:t>
                      </a:r>
                    </a:p>
                  </a:txBody>
                  <a:tcPr/>
                </a:tc>
                <a:tc>
                  <a:txBody>
                    <a:bodyPr/>
                    <a:lstStyle/>
                    <a:p>
                      <a:pPr algn="ctr"/>
                      <a:r>
                        <a:rPr lang="en-US" sz="1400" dirty="0"/>
                        <a:t>PCORnet</a:t>
                      </a:r>
                    </a:p>
                  </a:txBody>
                  <a:tcPr/>
                </a:tc>
                <a:tc>
                  <a:txBody>
                    <a:bodyPr/>
                    <a:lstStyle/>
                    <a:p>
                      <a:pPr algn="ctr"/>
                      <a:r>
                        <a:rPr lang="en-US" sz="1400" dirty="0"/>
                        <a:t>BDR</a:t>
                      </a:r>
                    </a:p>
                  </a:txBody>
                  <a:tcPr/>
                </a:tc>
                <a:extLst>
                  <a:ext uri="{0D108BD9-81ED-4DB2-BD59-A6C34878D82A}">
                    <a16:rowId xmlns:a16="http://schemas.microsoft.com/office/drawing/2014/main" val="38093594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Encounter Primary Diagnosis</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397931623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Encounter Location Address</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260680371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Primary Payer Type / Expected Source of Payment for Encounter</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extLst>
                  <a:ext uri="{0D108BD9-81ED-4DB2-BD59-A6C34878D82A}">
                    <a16:rowId xmlns:a16="http://schemas.microsoft.com/office/drawing/2014/main" val="379322979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Hospital Encounter Discharge Disposition</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extLst>
                  <a:ext uri="{0D108BD9-81ED-4DB2-BD59-A6C34878D82A}">
                    <a16:rowId xmlns:a16="http://schemas.microsoft.com/office/drawing/2014/main" val="415372037"/>
                  </a:ext>
                </a:extLst>
              </a:tr>
            </a:tbl>
          </a:graphicData>
        </a:graphic>
      </p:graphicFrame>
    </p:spTree>
    <p:extLst>
      <p:ext uri="{BB962C8B-B14F-4D97-AF65-F5344CB8AC3E}">
        <p14:creationId xmlns:p14="http://schemas.microsoft.com/office/powerpoint/2010/main" val="4481884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87365E-166B-48D6-9CBF-0B1D892027BE}"/>
              </a:ext>
            </a:extLst>
          </p:cNvPr>
          <p:cNvSpPr>
            <a:spLocks noGrp="1"/>
          </p:cNvSpPr>
          <p:nvPr>
            <p:ph type="title"/>
          </p:nvPr>
        </p:nvSpPr>
        <p:spPr>
          <a:xfrm>
            <a:off x="457200" y="457200"/>
            <a:ext cx="8610600" cy="533395"/>
          </a:xfrm>
        </p:spPr>
        <p:txBody>
          <a:bodyPr>
            <a:normAutofit fontScale="90000"/>
          </a:bodyPr>
          <a:lstStyle/>
          <a:p>
            <a:r>
              <a:rPr lang="en-US" dirty="0"/>
              <a:t>Reasons for Adding Encounter Elements</a:t>
            </a:r>
          </a:p>
        </p:txBody>
      </p:sp>
      <p:sp>
        <p:nvSpPr>
          <p:cNvPr id="3" name="Content Placeholder 2">
            <a:extLst>
              <a:ext uri="{FF2B5EF4-FFF2-40B4-BE49-F238E27FC236}">
                <a16:creationId xmlns:a16="http://schemas.microsoft.com/office/drawing/2014/main" id="{C90A7410-8951-4E32-AB6D-B2F0D78D499B}"/>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152578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DD6C4-CE69-4099-9752-DEB11DD26E86}"/>
              </a:ext>
            </a:extLst>
          </p:cNvPr>
          <p:cNvSpPr>
            <a:spLocks noGrp="1"/>
          </p:cNvSpPr>
          <p:nvPr>
            <p:ph type="title"/>
          </p:nvPr>
        </p:nvSpPr>
        <p:spPr/>
        <p:txBody>
          <a:bodyPr>
            <a:normAutofit fontScale="90000"/>
          </a:bodyPr>
          <a:lstStyle/>
          <a:p>
            <a:r>
              <a:rPr lang="en-US" dirty="0"/>
              <a:t>Medications</a:t>
            </a:r>
          </a:p>
        </p:txBody>
      </p:sp>
      <p:graphicFrame>
        <p:nvGraphicFramePr>
          <p:cNvPr id="4" name="Table 4">
            <a:extLst>
              <a:ext uri="{FF2B5EF4-FFF2-40B4-BE49-F238E27FC236}">
                <a16:creationId xmlns:a16="http://schemas.microsoft.com/office/drawing/2014/main" id="{CA482FE4-A12C-458C-8A57-B100676D5283}"/>
              </a:ext>
            </a:extLst>
          </p:cNvPr>
          <p:cNvGraphicFramePr>
            <a:graphicFrameLocks noGrp="1"/>
          </p:cNvGraphicFramePr>
          <p:nvPr>
            <p:ph idx="1"/>
          </p:nvPr>
        </p:nvGraphicFramePr>
        <p:xfrm>
          <a:off x="152400" y="1143000"/>
          <a:ext cx="8839201" cy="4373880"/>
        </p:xfrm>
        <a:graphic>
          <a:graphicData uri="http://schemas.openxmlformats.org/drawingml/2006/table">
            <a:tbl>
              <a:tblPr firstRow="1" bandRow="1">
                <a:tableStyleId>{5C22544A-7EE6-4342-B048-85BDC9FD1C3A}</a:tableStyleId>
              </a:tblPr>
              <a:tblGrid>
                <a:gridCol w="3042215">
                  <a:extLst>
                    <a:ext uri="{9D8B030D-6E8A-4147-A177-3AD203B41FA5}">
                      <a16:colId xmlns:a16="http://schemas.microsoft.com/office/drawing/2014/main" val="2277859855"/>
                    </a:ext>
                  </a:extLst>
                </a:gridCol>
                <a:gridCol w="858061">
                  <a:extLst>
                    <a:ext uri="{9D8B030D-6E8A-4147-A177-3AD203B41FA5}">
                      <a16:colId xmlns:a16="http://schemas.microsoft.com/office/drawing/2014/main" val="1398936617"/>
                    </a:ext>
                  </a:extLst>
                </a:gridCol>
                <a:gridCol w="598367">
                  <a:extLst>
                    <a:ext uri="{9D8B030D-6E8A-4147-A177-3AD203B41FA5}">
                      <a16:colId xmlns:a16="http://schemas.microsoft.com/office/drawing/2014/main" val="1655052008"/>
                    </a:ext>
                  </a:extLst>
                </a:gridCol>
                <a:gridCol w="746383">
                  <a:extLst>
                    <a:ext uri="{9D8B030D-6E8A-4147-A177-3AD203B41FA5}">
                      <a16:colId xmlns:a16="http://schemas.microsoft.com/office/drawing/2014/main" val="1274402840"/>
                    </a:ext>
                  </a:extLst>
                </a:gridCol>
                <a:gridCol w="648746">
                  <a:extLst>
                    <a:ext uri="{9D8B030D-6E8A-4147-A177-3AD203B41FA5}">
                      <a16:colId xmlns:a16="http://schemas.microsoft.com/office/drawing/2014/main" val="3527965786"/>
                    </a:ext>
                  </a:extLst>
                </a:gridCol>
                <a:gridCol w="636005">
                  <a:extLst>
                    <a:ext uri="{9D8B030D-6E8A-4147-A177-3AD203B41FA5}">
                      <a16:colId xmlns:a16="http://schemas.microsoft.com/office/drawing/2014/main" val="1511369816"/>
                    </a:ext>
                  </a:extLst>
                </a:gridCol>
                <a:gridCol w="707250">
                  <a:extLst>
                    <a:ext uri="{9D8B030D-6E8A-4147-A177-3AD203B41FA5}">
                      <a16:colId xmlns:a16="http://schemas.microsoft.com/office/drawing/2014/main" val="2609889970"/>
                    </a:ext>
                  </a:extLst>
                </a:gridCol>
                <a:gridCol w="1027657">
                  <a:extLst>
                    <a:ext uri="{9D8B030D-6E8A-4147-A177-3AD203B41FA5}">
                      <a16:colId xmlns:a16="http://schemas.microsoft.com/office/drawing/2014/main" val="453015358"/>
                    </a:ext>
                  </a:extLst>
                </a:gridCol>
                <a:gridCol w="574517">
                  <a:extLst>
                    <a:ext uri="{9D8B030D-6E8A-4147-A177-3AD203B41FA5}">
                      <a16:colId xmlns:a16="http://schemas.microsoft.com/office/drawing/2014/main" val="224780098"/>
                    </a:ext>
                  </a:extLst>
                </a:gridCol>
              </a:tblGrid>
              <a:tr h="370840">
                <a:tc>
                  <a:txBody>
                    <a:bodyPr/>
                    <a:lstStyle/>
                    <a:p>
                      <a:r>
                        <a:rPr lang="en-US" sz="1400" dirty="0"/>
                        <a:t>Element Name</a:t>
                      </a:r>
                    </a:p>
                  </a:txBody>
                  <a:tcPr/>
                </a:tc>
                <a:tc>
                  <a:txBody>
                    <a:bodyPr/>
                    <a:lstStyle/>
                    <a:p>
                      <a:pPr algn="ctr"/>
                      <a:r>
                        <a:rPr lang="en-US" sz="1400" dirty="0"/>
                        <a:t>Cancer</a:t>
                      </a:r>
                    </a:p>
                  </a:txBody>
                  <a:tcPr/>
                </a:tc>
                <a:tc>
                  <a:txBody>
                    <a:bodyPr/>
                    <a:lstStyle/>
                    <a:p>
                      <a:pPr algn="ctr"/>
                      <a:r>
                        <a:rPr lang="en-US" sz="1400" dirty="0"/>
                        <a:t>HCS</a:t>
                      </a:r>
                    </a:p>
                  </a:txBody>
                  <a:tcPr/>
                </a:tc>
                <a:tc>
                  <a:txBody>
                    <a:bodyPr/>
                    <a:lstStyle/>
                    <a:p>
                      <a:pPr algn="ctr"/>
                      <a:r>
                        <a:rPr lang="en-US" sz="1400" dirty="0"/>
                        <a:t>Hep C</a:t>
                      </a:r>
                    </a:p>
                  </a:txBody>
                  <a:tcPr/>
                </a:tc>
                <a:tc>
                  <a:txBody>
                    <a:bodyPr/>
                    <a:lstStyle/>
                    <a:p>
                      <a:pPr algn="ctr"/>
                      <a:r>
                        <a:rPr lang="en-US" sz="1400" dirty="0"/>
                        <a:t>eICR</a:t>
                      </a:r>
                    </a:p>
                  </a:txBody>
                  <a:tcPr/>
                </a:tc>
                <a:tc>
                  <a:txBody>
                    <a:bodyPr/>
                    <a:lstStyle/>
                    <a:p>
                      <a:pPr algn="ctr"/>
                      <a:r>
                        <a:rPr lang="en-US" sz="1400" dirty="0"/>
                        <a:t>MCC</a:t>
                      </a:r>
                    </a:p>
                  </a:txBody>
                  <a:tcPr/>
                </a:tc>
                <a:tc>
                  <a:txBody>
                    <a:bodyPr/>
                    <a:lstStyle/>
                    <a:p>
                      <a:pPr algn="ctr"/>
                      <a:r>
                        <a:rPr lang="en-US" sz="1400" dirty="0"/>
                        <a:t>MMG</a:t>
                      </a:r>
                    </a:p>
                  </a:txBody>
                  <a:tcPr/>
                </a:tc>
                <a:tc>
                  <a:txBody>
                    <a:bodyPr/>
                    <a:lstStyle/>
                    <a:p>
                      <a:pPr algn="ctr"/>
                      <a:r>
                        <a:rPr lang="en-US" sz="1400" dirty="0"/>
                        <a:t>PCORnet</a:t>
                      </a:r>
                    </a:p>
                  </a:txBody>
                  <a:tcPr/>
                </a:tc>
                <a:tc>
                  <a:txBody>
                    <a:bodyPr/>
                    <a:lstStyle/>
                    <a:p>
                      <a:pPr algn="ctr"/>
                      <a:r>
                        <a:rPr lang="en-US" sz="1400" dirty="0"/>
                        <a:t>BDR</a:t>
                      </a:r>
                    </a:p>
                  </a:txBody>
                  <a:tcPr/>
                </a:tc>
                <a:extLst>
                  <a:ext uri="{0D108BD9-81ED-4DB2-BD59-A6C34878D82A}">
                    <a16:rowId xmlns:a16="http://schemas.microsoft.com/office/drawing/2014/main" val="38093594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Medication Prescribed Code</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55593471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Date Medication Prescribed</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extLst>
                  <a:ext uri="{0D108BD9-81ED-4DB2-BD59-A6C34878D82A}">
                    <a16:rowId xmlns:a16="http://schemas.microsoft.com/office/drawing/2014/main" val="397931623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Medication Prescribed Dose</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extLst>
                  <a:ext uri="{0D108BD9-81ED-4DB2-BD59-A6C34878D82A}">
                    <a16:rowId xmlns:a16="http://schemas.microsoft.com/office/drawing/2014/main" val="260680371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Medication Prescribed Dose Units</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extLst>
                  <a:ext uri="{0D108BD9-81ED-4DB2-BD59-A6C34878D82A}">
                    <a16:rowId xmlns:a16="http://schemas.microsoft.com/office/drawing/2014/main" val="379322979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Medication Administered Code</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extLst>
                  <a:ext uri="{0D108BD9-81ED-4DB2-BD59-A6C34878D82A}">
                    <a16:rowId xmlns:a16="http://schemas.microsoft.com/office/drawing/2014/main" val="41537203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Date Medication Administered</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dirty="0"/>
                    </a:p>
                  </a:txBody>
                  <a:tcPr/>
                </a:tc>
                <a:extLst>
                  <a:ext uri="{0D108BD9-81ED-4DB2-BD59-A6C34878D82A}">
                    <a16:rowId xmlns:a16="http://schemas.microsoft.com/office/drawing/2014/main" val="287936532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Medication Administration Performer</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dirty="0"/>
                    </a:p>
                  </a:txBody>
                  <a:tcPr/>
                </a:tc>
                <a:extLst>
                  <a:ext uri="{0D108BD9-81ED-4DB2-BD59-A6C34878D82A}">
                    <a16:rowId xmlns:a16="http://schemas.microsoft.com/office/drawing/2014/main" val="172138681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Medication Administration Reason</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185990946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Medication Administration Dose</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dirty="0"/>
                    </a:p>
                  </a:txBody>
                  <a:tcPr/>
                </a:tc>
                <a:extLst>
                  <a:ext uri="{0D108BD9-81ED-4DB2-BD59-A6C34878D82A}">
                    <a16:rowId xmlns:a16="http://schemas.microsoft.com/office/drawing/2014/main" val="15909795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Medication Administration Dose Units</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dirty="0"/>
                    </a:p>
                  </a:txBody>
                  <a:tcPr/>
                </a:tc>
                <a:extLst>
                  <a:ext uri="{0D108BD9-81ED-4DB2-BD59-A6C34878D82A}">
                    <a16:rowId xmlns:a16="http://schemas.microsoft.com/office/drawing/2014/main" val="2437102344"/>
                  </a:ext>
                </a:extLst>
              </a:tr>
            </a:tbl>
          </a:graphicData>
        </a:graphic>
      </p:graphicFrame>
    </p:spTree>
    <p:extLst>
      <p:ext uri="{BB962C8B-B14F-4D97-AF65-F5344CB8AC3E}">
        <p14:creationId xmlns:p14="http://schemas.microsoft.com/office/powerpoint/2010/main" val="39968481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87365E-166B-48D6-9CBF-0B1D892027BE}"/>
              </a:ext>
            </a:extLst>
          </p:cNvPr>
          <p:cNvSpPr>
            <a:spLocks noGrp="1"/>
          </p:cNvSpPr>
          <p:nvPr>
            <p:ph type="title"/>
          </p:nvPr>
        </p:nvSpPr>
        <p:spPr>
          <a:xfrm>
            <a:off x="457200" y="457200"/>
            <a:ext cx="8610600" cy="533395"/>
          </a:xfrm>
        </p:spPr>
        <p:txBody>
          <a:bodyPr>
            <a:normAutofit fontScale="90000"/>
          </a:bodyPr>
          <a:lstStyle/>
          <a:p>
            <a:r>
              <a:rPr lang="en-US" dirty="0"/>
              <a:t>Reasons for Adding Medication Elements</a:t>
            </a:r>
          </a:p>
        </p:txBody>
      </p:sp>
      <p:sp>
        <p:nvSpPr>
          <p:cNvPr id="3" name="Content Placeholder 2">
            <a:extLst>
              <a:ext uri="{FF2B5EF4-FFF2-40B4-BE49-F238E27FC236}">
                <a16:creationId xmlns:a16="http://schemas.microsoft.com/office/drawing/2014/main" id="{C90A7410-8951-4E32-AB6D-B2F0D78D499B}"/>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843826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DD6C4-CE69-4099-9752-DEB11DD26E86}"/>
              </a:ext>
            </a:extLst>
          </p:cNvPr>
          <p:cNvSpPr>
            <a:spLocks noGrp="1"/>
          </p:cNvSpPr>
          <p:nvPr>
            <p:ph type="title"/>
          </p:nvPr>
        </p:nvSpPr>
        <p:spPr/>
        <p:txBody>
          <a:bodyPr>
            <a:normAutofit fontScale="90000"/>
          </a:bodyPr>
          <a:lstStyle/>
          <a:p>
            <a:r>
              <a:rPr lang="en-US" dirty="0"/>
              <a:t>Problems</a:t>
            </a:r>
          </a:p>
        </p:txBody>
      </p:sp>
      <p:graphicFrame>
        <p:nvGraphicFramePr>
          <p:cNvPr id="4" name="Table 4">
            <a:extLst>
              <a:ext uri="{FF2B5EF4-FFF2-40B4-BE49-F238E27FC236}">
                <a16:creationId xmlns:a16="http://schemas.microsoft.com/office/drawing/2014/main" id="{CA482FE4-A12C-458C-8A57-B100676D5283}"/>
              </a:ext>
            </a:extLst>
          </p:cNvPr>
          <p:cNvGraphicFramePr>
            <a:graphicFrameLocks noGrp="1"/>
          </p:cNvGraphicFramePr>
          <p:nvPr>
            <p:ph idx="1"/>
            <p:extLst>
              <p:ext uri="{D42A27DB-BD31-4B8C-83A1-F6EECF244321}">
                <p14:modId xmlns:p14="http://schemas.microsoft.com/office/powerpoint/2010/main" val="2450864141"/>
              </p:ext>
            </p:extLst>
          </p:nvPr>
        </p:nvGraphicFramePr>
        <p:xfrm>
          <a:off x="152400" y="1219200"/>
          <a:ext cx="8893949" cy="3408680"/>
        </p:xfrm>
        <a:graphic>
          <a:graphicData uri="http://schemas.openxmlformats.org/drawingml/2006/table">
            <a:tbl>
              <a:tblPr firstRow="1" bandRow="1">
                <a:tableStyleId>{5C22544A-7EE6-4342-B048-85BDC9FD1C3A}</a:tableStyleId>
              </a:tblPr>
              <a:tblGrid>
                <a:gridCol w="3200400">
                  <a:extLst>
                    <a:ext uri="{9D8B030D-6E8A-4147-A177-3AD203B41FA5}">
                      <a16:colId xmlns:a16="http://schemas.microsoft.com/office/drawing/2014/main" val="2277859855"/>
                    </a:ext>
                  </a:extLst>
                </a:gridCol>
                <a:gridCol w="807974">
                  <a:extLst>
                    <a:ext uri="{9D8B030D-6E8A-4147-A177-3AD203B41FA5}">
                      <a16:colId xmlns:a16="http://schemas.microsoft.com/office/drawing/2014/main" val="1398936617"/>
                    </a:ext>
                  </a:extLst>
                </a:gridCol>
                <a:gridCol w="584517">
                  <a:extLst>
                    <a:ext uri="{9D8B030D-6E8A-4147-A177-3AD203B41FA5}">
                      <a16:colId xmlns:a16="http://schemas.microsoft.com/office/drawing/2014/main" val="2803501990"/>
                    </a:ext>
                  </a:extLst>
                </a:gridCol>
                <a:gridCol w="729107">
                  <a:extLst>
                    <a:ext uri="{9D8B030D-6E8A-4147-A177-3AD203B41FA5}">
                      <a16:colId xmlns:a16="http://schemas.microsoft.com/office/drawing/2014/main" val="1274402840"/>
                    </a:ext>
                  </a:extLst>
                </a:gridCol>
                <a:gridCol w="633730">
                  <a:extLst>
                    <a:ext uri="{9D8B030D-6E8A-4147-A177-3AD203B41FA5}">
                      <a16:colId xmlns:a16="http://schemas.microsoft.com/office/drawing/2014/main" val="1753236779"/>
                    </a:ext>
                  </a:extLst>
                </a:gridCol>
                <a:gridCol w="621284">
                  <a:extLst>
                    <a:ext uri="{9D8B030D-6E8A-4147-A177-3AD203B41FA5}">
                      <a16:colId xmlns:a16="http://schemas.microsoft.com/office/drawing/2014/main" val="1511369816"/>
                    </a:ext>
                  </a:extLst>
                </a:gridCol>
                <a:gridCol w="690880">
                  <a:extLst>
                    <a:ext uri="{9D8B030D-6E8A-4147-A177-3AD203B41FA5}">
                      <a16:colId xmlns:a16="http://schemas.microsoft.com/office/drawing/2014/main" val="2609889970"/>
                    </a:ext>
                  </a:extLst>
                </a:gridCol>
                <a:gridCol w="1003871">
                  <a:extLst>
                    <a:ext uri="{9D8B030D-6E8A-4147-A177-3AD203B41FA5}">
                      <a16:colId xmlns:a16="http://schemas.microsoft.com/office/drawing/2014/main" val="453015358"/>
                    </a:ext>
                  </a:extLst>
                </a:gridCol>
                <a:gridCol w="622186">
                  <a:extLst>
                    <a:ext uri="{9D8B030D-6E8A-4147-A177-3AD203B41FA5}">
                      <a16:colId xmlns:a16="http://schemas.microsoft.com/office/drawing/2014/main" val="2775658430"/>
                    </a:ext>
                  </a:extLst>
                </a:gridCol>
              </a:tblGrid>
              <a:tr h="370840">
                <a:tc>
                  <a:txBody>
                    <a:bodyPr/>
                    <a:lstStyle/>
                    <a:p>
                      <a:r>
                        <a:rPr lang="en-US" sz="1400" dirty="0"/>
                        <a:t>Element Name</a:t>
                      </a:r>
                    </a:p>
                  </a:txBody>
                  <a:tcPr/>
                </a:tc>
                <a:tc>
                  <a:txBody>
                    <a:bodyPr/>
                    <a:lstStyle/>
                    <a:p>
                      <a:pPr algn="ctr"/>
                      <a:r>
                        <a:rPr lang="en-US" sz="1400" dirty="0"/>
                        <a:t>Cancer</a:t>
                      </a:r>
                    </a:p>
                  </a:txBody>
                  <a:tcPr/>
                </a:tc>
                <a:tc>
                  <a:txBody>
                    <a:bodyPr/>
                    <a:lstStyle/>
                    <a:p>
                      <a:pPr algn="ctr"/>
                      <a:r>
                        <a:rPr lang="en-US" sz="1400" dirty="0"/>
                        <a:t>HCS</a:t>
                      </a:r>
                    </a:p>
                  </a:txBody>
                  <a:tcPr/>
                </a:tc>
                <a:tc>
                  <a:txBody>
                    <a:bodyPr/>
                    <a:lstStyle/>
                    <a:p>
                      <a:pPr algn="ctr"/>
                      <a:r>
                        <a:rPr lang="en-US" sz="1400" dirty="0"/>
                        <a:t>Hep C</a:t>
                      </a:r>
                    </a:p>
                  </a:txBody>
                  <a:tcPr/>
                </a:tc>
                <a:tc>
                  <a:txBody>
                    <a:bodyPr/>
                    <a:lstStyle/>
                    <a:p>
                      <a:pPr algn="ctr"/>
                      <a:r>
                        <a:rPr lang="en-US" sz="1400" dirty="0"/>
                        <a:t>eICR</a:t>
                      </a:r>
                    </a:p>
                  </a:txBody>
                  <a:tcPr/>
                </a:tc>
                <a:tc>
                  <a:txBody>
                    <a:bodyPr/>
                    <a:lstStyle/>
                    <a:p>
                      <a:pPr algn="ctr"/>
                      <a:r>
                        <a:rPr lang="en-US" sz="1400" dirty="0"/>
                        <a:t>MCC</a:t>
                      </a:r>
                    </a:p>
                  </a:txBody>
                  <a:tcPr/>
                </a:tc>
                <a:tc>
                  <a:txBody>
                    <a:bodyPr/>
                    <a:lstStyle/>
                    <a:p>
                      <a:pPr algn="ctr"/>
                      <a:r>
                        <a:rPr lang="en-US" sz="1400" dirty="0"/>
                        <a:t>MMG</a:t>
                      </a:r>
                    </a:p>
                  </a:txBody>
                  <a:tcPr/>
                </a:tc>
                <a:tc>
                  <a:txBody>
                    <a:bodyPr/>
                    <a:lstStyle/>
                    <a:p>
                      <a:pPr algn="ctr"/>
                      <a:r>
                        <a:rPr lang="en-US" sz="1400" dirty="0"/>
                        <a:t>PCORnet</a:t>
                      </a:r>
                    </a:p>
                  </a:txBody>
                  <a:tcPr/>
                </a:tc>
                <a:tc>
                  <a:txBody>
                    <a:bodyPr/>
                    <a:lstStyle/>
                    <a:p>
                      <a:pPr algn="ctr"/>
                      <a:r>
                        <a:rPr lang="en-US" sz="1400" dirty="0"/>
                        <a:t>BDR</a:t>
                      </a:r>
                    </a:p>
                  </a:txBody>
                  <a:tcPr/>
                </a:tc>
                <a:extLst>
                  <a:ext uri="{0D108BD9-81ED-4DB2-BD59-A6C34878D82A}">
                    <a16:rowId xmlns:a16="http://schemas.microsoft.com/office/drawing/2014/main" val="38093594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Patient </a:t>
                      </a:r>
                      <a:r>
                        <a:rPr lang="en-US" sz="1400" strike="sngStrike" dirty="0">
                          <a:solidFill>
                            <a:srgbClr val="FF0000"/>
                          </a:solidFill>
                        </a:rPr>
                        <a:t>Problem</a:t>
                      </a:r>
                      <a:r>
                        <a:rPr lang="en-US" sz="1400" dirty="0">
                          <a:solidFill>
                            <a:srgbClr val="FF0000"/>
                          </a:solidFill>
                        </a:rPr>
                        <a:t> Condition </a:t>
                      </a:r>
                      <a:r>
                        <a:rPr lang="en-US" sz="1400" dirty="0"/>
                        <a:t>Onset Date</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55593471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Patient </a:t>
                      </a:r>
                      <a:r>
                        <a:rPr lang="en-US" sz="1400" strike="sngStrike" dirty="0">
                          <a:solidFill>
                            <a:srgbClr val="FF0000"/>
                          </a:solidFill>
                        </a:rPr>
                        <a:t>Problem</a:t>
                      </a:r>
                      <a:r>
                        <a:rPr lang="en-US" sz="1400" dirty="0">
                          <a:solidFill>
                            <a:srgbClr val="FF0000"/>
                          </a:solidFill>
                        </a:rPr>
                        <a:t> Condition </a:t>
                      </a:r>
                      <a:r>
                        <a:rPr lang="en-US" sz="1400" dirty="0"/>
                        <a:t>Abatement Date</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extLst>
                  <a:ext uri="{0D108BD9-81ED-4DB2-BD59-A6C34878D82A}">
                    <a16:rowId xmlns:a16="http://schemas.microsoft.com/office/drawing/2014/main" val="258853121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Patient </a:t>
                      </a:r>
                      <a:r>
                        <a:rPr lang="en-US" sz="1400" strike="sngStrike" dirty="0">
                          <a:solidFill>
                            <a:srgbClr val="FF0000"/>
                          </a:solidFill>
                        </a:rPr>
                        <a:t>Problem</a:t>
                      </a:r>
                      <a:r>
                        <a:rPr lang="en-US" sz="1400" dirty="0">
                          <a:solidFill>
                            <a:srgbClr val="FF0000"/>
                          </a:solidFill>
                        </a:rPr>
                        <a:t> Condition</a:t>
                      </a:r>
                      <a:r>
                        <a:rPr lang="en-US" sz="1400" dirty="0"/>
                        <a:t>/Diagnosis Code</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extLst>
                  <a:ext uri="{0D108BD9-81ED-4DB2-BD59-A6C34878D82A}">
                    <a16:rowId xmlns:a16="http://schemas.microsoft.com/office/drawing/2014/main" val="397931623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Date of Diagnosis</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extLst>
                  <a:ext uri="{0D108BD9-81ED-4DB2-BD59-A6C34878D82A}">
                    <a16:rowId xmlns:a16="http://schemas.microsoft.com/office/drawing/2014/main" val="260680371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Patient </a:t>
                      </a:r>
                      <a:r>
                        <a:rPr lang="en-US" sz="1400" strike="sngStrike" dirty="0">
                          <a:solidFill>
                            <a:srgbClr val="FF0000"/>
                          </a:solidFill>
                        </a:rPr>
                        <a:t>Problem</a:t>
                      </a:r>
                      <a:r>
                        <a:rPr lang="en-US" sz="1400" dirty="0">
                          <a:solidFill>
                            <a:srgbClr val="FF0000"/>
                          </a:solidFill>
                        </a:rPr>
                        <a:t> Condition </a:t>
                      </a:r>
                      <a:r>
                        <a:rPr lang="en-US" sz="1400" dirty="0"/>
                        <a:t>/Diagnosis Recorded Date</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extLst>
                  <a:ext uri="{0D108BD9-81ED-4DB2-BD59-A6C34878D82A}">
                    <a16:rowId xmlns:a16="http://schemas.microsoft.com/office/drawing/2014/main" val="41537203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i="1" dirty="0"/>
                        <a:t>Diagnosis Primary Site</a:t>
                      </a:r>
                    </a:p>
                  </a:txBody>
                  <a:tcPr>
                    <a:solidFill>
                      <a:schemeClr val="accent3">
                        <a:lumMod val="40000"/>
                        <a:lumOff val="60000"/>
                      </a:schemeClr>
                    </a:solidFill>
                  </a:tcPr>
                </a:tc>
                <a:tc>
                  <a:txBody>
                    <a:bodyPr/>
                    <a:lstStyle/>
                    <a:p>
                      <a:pPr algn="ctr"/>
                      <a:r>
                        <a:rPr lang="en-US" sz="1400" dirty="0"/>
                        <a:t>x</a:t>
                      </a:r>
                    </a:p>
                  </a:txBody>
                  <a:tcPr>
                    <a:solidFill>
                      <a:schemeClr val="accent3">
                        <a:lumMod val="40000"/>
                        <a:lumOff val="60000"/>
                      </a:schemeClr>
                    </a:solidFill>
                  </a:tcPr>
                </a:tc>
                <a:tc>
                  <a:txBody>
                    <a:bodyPr/>
                    <a:lstStyle/>
                    <a:p>
                      <a:pPr algn="ctr"/>
                      <a:endParaRPr lang="en-US" sz="1400" dirty="0"/>
                    </a:p>
                  </a:txBody>
                  <a:tcPr>
                    <a:solidFill>
                      <a:schemeClr val="accent3">
                        <a:lumMod val="40000"/>
                        <a:lumOff val="60000"/>
                      </a:schemeClr>
                    </a:solidFill>
                  </a:tcPr>
                </a:tc>
                <a:tc>
                  <a:txBody>
                    <a:bodyPr/>
                    <a:lstStyle/>
                    <a:p>
                      <a:pPr algn="ctr"/>
                      <a:endParaRPr lang="en-US" sz="1400" dirty="0"/>
                    </a:p>
                  </a:txBody>
                  <a:tcPr>
                    <a:solidFill>
                      <a:schemeClr val="accent3">
                        <a:lumMod val="40000"/>
                        <a:lumOff val="60000"/>
                      </a:schemeClr>
                    </a:solidFill>
                  </a:tcPr>
                </a:tc>
                <a:tc>
                  <a:txBody>
                    <a:bodyPr/>
                    <a:lstStyle/>
                    <a:p>
                      <a:pPr algn="ctr"/>
                      <a:endParaRPr lang="en-US" sz="1400" dirty="0"/>
                    </a:p>
                  </a:txBody>
                  <a:tcPr>
                    <a:solidFill>
                      <a:schemeClr val="accent3">
                        <a:lumMod val="40000"/>
                        <a:lumOff val="60000"/>
                      </a:schemeClr>
                    </a:solidFill>
                  </a:tcPr>
                </a:tc>
                <a:tc>
                  <a:txBody>
                    <a:bodyPr/>
                    <a:lstStyle/>
                    <a:p>
                      <a:pPr algn="ctr"/>
                      <a:endParaRPr lang="en-US" sz="1400" dirty="0"/>
                    </a:p>
                  </a:txBody>
                  <a:tcPr>
                    <a:solidFill>
                      <a:schemeClr val="accent3">
                        <a:lumMod val="40000"/>
                        <a:lumOff val="60000"/>
                      </a:schemeClr>
                    </a:solidFill>
                  </a:tcPr>
                </a:tc>
                <a:tc>
                  <a:txBody>
                    <a:bodyPr/>
                    <a:lstStyle/>
                    <a:p>
                      <a:pPr algn="ctr"/>
                      <a:endParaRPr lang="en-US" sz="1400"/>
                    </a:p>
                  </a:txBody>
                  <a:tcPr>
                    <a:solidFill>
                      <a:schemeClr val="accent3">
                        <a:lumMod val="40000"/>
                        <a:lumOff val="60000"/>
                      </a:schemeClr>
                    </a:solidFill>
                  </a:tcPr>
                </a:tc>
                <a:tc>
                  <a:txBody>
                    <a:bodyPr/>
                    <a:lstStyle/>
                    <a:p>
                      <a:pPr algn="ctr"/>
                      <a:endParaRPr lang="en-US" sz="1400" dirty="0"/>
                    </a:p>
                  </a:txBody>
                  <a:tcPr>
                    <a:solidFill>
                      <a:schemeClr val="accent3">
                        <a:lumMod val="40000"/>
                        <a:lumOff val="60000"/>
                      </a:schemeClr>
                    </a:solidFill>
                  </a:tcPr>
                </a:tc>
                <a:tc>
                  <a:txBody>
                    <a:bodyPr/>
                    <a:lstStyle/>
                    <a:p>
                      <a:pPr algn="ctr"/>
                      <a:r>
                        <a:rPr lang="en-US" sz="1400" dirty="0"/>
                        <a:t>x</a:t>
                      </a:r>
                    </a:p>
                  </a:txBody>
                  <a:tcPr>
                    <a:solidFill>
                      <a:schemeClr val="accent3">
                        <a:lumMod val="40000"/>
                        <a:lumOff val="60000"/>
                      </a:schemeClr>
                    </a:solidFill>
                  </a:tcPr>
                </a:tc>
                <a:extLst>
                  <a:ext uri="{0D108BD9-81ED-4DB2-BD59-A6C34878D82A}">
                    <a16:rowId xmlns:a16="http://schemas.microsoft.com/office/drawing/2014/main" val="287936532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i="1" dirty="0"/>
                        <a:t>Diagnosis Laterality</a:t>
                      </a:r>
                    </a:p>
                  </a:txBody>
                  <a:tcPr>
                    <a:solidFill>
                      <a:schemeClr val="accent3">
                        <a:lumMod val="40000"/>
                        <a:lumOff val="60000"/>
                      </a:schemeClr>
                    </a:solidFill>
                  </a:tcPr>
                </a:tc>
                <a:tc>
                  <a:txBody>
                    <a:bodyPr/>
                    <a:lstStyle/>
                    <a:p>
                      <a:pPr algn="ctr"/>
                      <a:r>
                        <a:rPr lang="en-US" sz="1400" dirty="0"/>
                        <a:t>x</a:t>
                      </a:r>
                    </a:p>
                  </a:txBody>
                  <a:tcPr>
                    <a:solidFill>
                      <a:schemeClr val="accent3">
                        <a:lumMod val="40000"/>
                        <a:lumOff val="60000"/>
                      </a:schemeClr>
                    </a:solidFill>
                  </a:tcPr>
                </a:tc>
                <a:tc>
                  <a:txBody>
                    <a:bodyPr/>
                    <a:lstStyle/>
                    <a:p>
                      <a:pPr algn="ctr"/>
                      <a:endParaRPr lang="en-US" sz="1400" dirty="0"/>
                    </a:p>
                  </a:txBody>
                  <a:tcPr>
                    <a:solidFill>
                      <a:schemeClr val="accent3">
                        <a:lumMod val="40000"/>
                        <a:lumOff val="60000"/>
                      </a:schemeClr>
                    </a:solidFill>
                  </a:tcPr>
                </a:tc>
                <a:tc>
                  <a:txBody>
                    <a:bodyPr/>
                    <a:lstStyle/>
                    <a:p>
                      <a:pPr algn="ctr"/>
                      <a:endParaRPr lang="en-US" sz="1400" dirty="0"/>
                    </a:p>
                  </a:txBody>
                  <a:tcPr>
                    <a:solidFill>
                      <a:schemeClr val="accent3">
                        <a:lumMod val="40000"/>
                        <a:lumOff val="60000"/>
                      </a:schemeClr>
                    </a:solidFill>
                  </a:tcPr>
                </a:tc>
                <a:tc>
                  <a:txBody>
                    <a:bodyPr/>
                    <a:lstStyle/>
                    <a:p>
                      <a:pPr algn="ctr"/>
                      <a:endParaRPr lang="en-US" sz="1400" dirty="0"/>
                    </a:p>
                  </a:txBody>
                  <a:tcPr>
                    <a:solidFill>
                      <a:schemeClr val="accent3">
                        <a:lumMod val="40000"/>
                        <a:lumOff val="60000"/>
                      </a:schemeClr>
                    </a:solidFill>
                  </a:tcPr>
                </a:tc>
                <a:tc>
                  <a:txBody>
                    <a:bodyPr/>
                    <a:lstStyle/>
                    <a:p>
                      <a:pPr algn="ctr"/>
                      <a:endParaRPr lang="en-US" sz="1400" dirty="0"/>
                    </a:p>
                  </a:txBody>
                  <a:tcPr>
                    <a:solidFill>
                      <a:schemeClr val="accent3">
                        <a:lumMod val="40000"/>
                        <a:lumOff val="60000"/>
                      </a:schemeClr>
                    </a:solidFill>
                  </a:tcPr>
                </a:tc>
                <a:tc>
                  <a:txBody>
                    <a:bodyPr/>
                    <a:lstStyle/>
                    <a:p>
                      <a:pPr algn="ctr"/>
                      <a:endParaRPr lang="en-US" sz="1400"/>
                    </a:p>
                  </a:txBody>
                  <a:tcPr>
                    <a:solidFill>
                      <a:schemeClr val="accent3">
                        <a:lumMod val="40000"/>
                        <a:lumOff val="60000"/>
                      </a:schemeClr>
                    </a:solidFill>
                  </a:tcPr>
                </a:tc>
                <a:tc>
                  <a:txBody>
                    <a:bodyPr/>
                    <a:lstStyle/>
                    <a:p>
                      <a:pPr algn="ctr"/>
                      <a:endParaRPr lang="en-US" sz="1400" dirty="0"/>
                    </a:p>
                  </a:txBody>
                  <a:tcPr>
                    <a:solidFill>
                      <a:schemeClr val="accent3">
                        <a:lumMod val="40000"/>
                        <a:lumOff val="60000"/>
                      </a:schemeClr>
                    </a:solidFill>
                  </a:tcPr>
                </a:tc>
                <a:tc>
                  <a:txBody>
                    <a:bodyPr/>
                    <a:lstStyle/>
                    <a:p>
                      <a:pPr algn="ctr"/>
                      <a:r>
                        <a:rPr lang="en-US" sz="1400" dirty="0"/>
                        <a:t>x</a:t>
                      </a:r>
                    </a:p>
                  </a:txBody>
                  <a:tcPr>
                    <a:solidFill>
                      <a:schemeClr val="accent3">
                        <a:lumMod val="40000"/>
                        <a:lumOff val="60000"/>
                      </a:schemeClr>
                    </a:solidFill>
                  </a:tcPr>
                </a:tc>
                <a:extLst>
                  <a:ext uri="{0D108BD9-81ED-4DB2-BD59-A6C34878D82A}">
                    <a16:rowId xmlns:a16="http://schemas.microsoft.com/office/drawing/2014/main" val="1721386813"/>
                  </a:ext>
                </a:extLst>
              </a:tr>
            </a:tbl>
          </a:graphicData>
        </a:graphic>
      </p:graphicFrame>
    </p:spTree>
    <p:extLst>
      <p:ext uri="{BB962C8B-B14F-4D97-AF65-F5344CB8AC3E}">
        <p14:creationId xmlns:p14="http://schemas.microsoft.com/office/powerpoint/2010/main" val="13601514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87365E-166B-48D6-9CBF-0B1D892027BE}"/>
              </a:ext>
            </a:extLst>
          </p:cNvPr>
          <p:cNvSpPr>
            <a:spLocks noGrp="1"/>
          </p:cNvSpPr>
          <p:nvPr>
            <p:ph type="title"/>
          </p:nvPr>
        </p:nvSpPr>
        <p:spPr>
          <a:xfrm>
            <a:off x="457200" y="457200"/>
            <a:ext cx="8610600" cy="533395"/>
          </a:xfrm>
        </p:spPr>
        <p:txBody>
          <a:bodyPr>
            <a:normAutofit fontScale="90000"/>
          </a:bodyPr>
          <a:lstStyle/>
          <a:p>
            <a:r>
              <a:rPr lang="en-US" dirty="0"/>
              <a:t>Reasons for Adding Problem Elements</a:t>
            </a:r>
          </a:p>
        </p:txBody>
      </p:sp>
      <p:sp>
        <p:nvSpPr>
          <p:cNvPr id="3" name="Content Placeholder 2">
            <a:extLst>
              <a:ext uri="{FF2B5EF4-FFF2-40B4-BE49-F238E27FC236}">
                <a16:creationId xmlns:a16="http://schemas.microsoft.com/office/drawing/2014/main" id="{C90A7410-8951-4E32-AB6D-B2F0D78D499B}"/>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7588695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900" dirty="0"/>
              <a:t>Meeting Agenda</a:t>
            </a:r>
          </a:p>
        </p:txBody>
      </p:sp>
      <p:sp>
        <p:nvSpPr>
          <p:cNvPr id="3" name="Content Placeholder 2"/>
          <p:cNvSpPr>
            <a:spLocks noGrp="1"/>
          </p:cNvSpPr>
          <p:nvPr>
            <p:ph idx="1"/>
          </p:nvPr>
        </p:nvSpPr>
        <p:spPr/>
        <p:txBody>
          <a:bodyPr/>
          <a:lstStyle/>
          <a:p>
            <a:pPr lvl="1"/>
            <a:endParaRPr lang="en-US" dirty="0"/>
          </a:p>
          <a:p>
            <a:endParaRPr lang="en-US" dirty="0"/>
          </a:p>
        </p:txBody>
      </p:sp>
      <p:graphicFrame>
        <p:nvGraphicFramePr>
          <p:cNvPr id="5" name="Table 8">
            <a:extLst>
              <a:ext uri="{FF2B5EF4-FFF2-40B4-BE49-F238E27FC236}">
                <a16:creationId xmlns:a16="http://schemas.microsoft.com/office/drawing/2014/main" id="{F06A9A0E-531B-461B-B874-BA9CFFF3953F}"/>
              </a:ext>
            </a:extLst>
          </p:cNvPr>
          <p:cNvGraphicFramePr>
            <a:graphicFrameLocks noGrp="1"/>
          </p:cNvGraphicFramePr>
          <p:nvPr>
            <p:extLst>
              <p:ext uri="{D42A27DB-BD31-4B8C-83A1-F6EECF244321}">
                <p14:modId xmlns:p14="http://schemas.microsoft.com/office/powerpoint/2010/main" val="3516348666"/>
              </p:ext>
            </p:extLst>
          </p:nvPr>
        </p:nvGraphicFramePr>
        <p:xfrm>
          <a:off x="990600" y="1600200"/>
          <a:ext cx="6675120" cy="2026920"/>
        </p:xfrm>
        <a:graphic>
          <a:graphicData uri="http://schemas.openxmlformats.org/drawingml/2006/table">
            <a:tbl>
              <a:tblPr firstRow="1" bandRow="1">
                <a:tableStyleId>{5C22544A-7EE6-4342-B048-85BDC9FD1C3A}</a:tableStyleId>
              </a:tblPr>
              <a:tblGrid>
                <a:gridCol w="5486400">
                  <a:extLst>
                    <a:ext uri="{9D8B030D-6E8A-4147-A177-3AD203B41FA5}">
                      <a16:colId xmlns:a16="http://schemas.microsoft.com/office/drawing/2014/main" val="1677364445"/>
                    </a:ext>
                  </a:extLst>
                </a:gridCol>
                <a:gridCol w="1188720">
                  <a:extLst>
                    <a:ext uri="{9D8B030D-6E8A-4147-A177-3AD203B41FA5}">
                      <a16:colId xmlns:a16="http://schemas.microsoft.com/office/drawing/2014/main" val="4058886406"/>
                    </a:ext>
                  </a:extLst>
                </a:gridCol>
              </a:tblGrid>
              <a:tr h="370840">
                <a:tc>
                  <a:txBody>
                    <a:bodyPr/>
                    <a:lstStyle/>
                    <a:p>
                      <a:pPr algn="ctr"/>
                      <a:r>
                        <a:rPr lang="en-US" dirty="0"/>
                        <a:t>Topic</a:t>
                      </a:r>
                    </a:p>
                  </a:txBody>
                  <a:tcPr/>
                </a:tc>
                <a:tc>
                  <a:txBody>
                    <a:bodyPr/>
                    <a:lstStyle/>
                    <a:p>
                      <a:pPr algn="ctr"/>
                      <a:r>
                        <a:rPr lang="en-US" dirty="0"/>
                        <a:t>Time</a:t>
                      </a:r>
                    </a:p>
                  </a:txBody>
                  <a:tcPr/>
                </a:tc>
                <a:extLst>
                  <a:ext uri="{0D108BD9-81ED-4DB2-BD59-A6C34878D82A}">
                    <a16:rowId xmlns:a16="http://schemas.microsoft.com/office/drawing/2014/main" val="114272972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000000"/>
                          </a:solidFill>
                          <a:latin typeface="Arial" panose="020B0604020202020204" pitchFamily="34" charset="0"/>
                          <a:cs typeface="Arial" panose="020B0604020202020204" pitchFamily="34" charset="0"/>
                        </a:rPr>
                        <a:t>Logistics and Recap</a:t>
                      </a:r>
                    </a:p>
                  </a:txBody>
                  <a:tcPr/>
                </a:tc>
                <a:tc>
                  <a:txBody>
                    <a:bodyPr/>
                    <a:lstStyle/>
                    <a:p>
                      <a:pPr algn="l"/>
                      <a:r>
                        <a:rPr lang="en-US" dirty="0">
                          <a:latin typeface="Arial" panose="020B0604020202020204" pitchFamily="34" charset="0"/>
                          <a:cs typeface="Arial" panose="020B0604020202020204" pitchFamily="34" charset="0"/>
                        </a:rPr>
                        <a:t>5 min</a:t>
                      </a:r>
                    </a:p>
                  </a:txBody>
                  <a:tcPr/>
                </a:tc>
                <a:extLst>
                  <a:ext uri="{0D108BD9-81ED-4DB2-BD59-A6C34878D82A}">
                    <a16:rowId xmlns:a16="http://schemas.microsoft.com/office/drawing/2014/main" val="111069653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MedMorph Use Case Data Elements – USCDI</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Cross Use Case Similarities and Differences</a:t>
                      </a:r>
                    </a:p>
                  </a:txBody>
                  <a:tcPr/>
                </a:tc>
                <a:tc>
                  <a:txBody>
                    <a:bodyPr/>
                    <a:lstStyle/>
                    <a:p>
                      <a:pPr algn="l"/>
                      <a:r>
                        <a:rPr lang="en-US" dirty="0">
                          <a:latin typeface="Arial" panose="020B0604020202020204" pitchFamily="34" charset="0"/>
                          <a:cs typeface="Arial" panose="020B0604020202020204" pitchFamily="34" charset="0"/>
                        </a:rPr>
                        <a:t>50 mins</a:t>
                      </a:r>
                    </a:p>
                  </a:txBody>
                  <a:tcPr/>
                </a:tc>
                <a:extLst>
                  <a:ext uri="{0D108BD9-81ED-4DB2-BD59-A6C34878D82A}">
                    <a16:rowId xmlns:a16="http://schemas.microsoft.com/office/drawing/2014/main" val="732651948"/>
                  </a:ext>
                </a:extLst>
              </a:tr>
              <a:tr h="370840">
                <a:tc>
                  <a:txBody>
                    <a:bodyPr/>
                    <a:lstStyle/>
                    <a:p>
                      <a:pPr marL="0" indent="0" algn="l">
                        <a:buFont typeface="Arial" panose="020B0604020202020204" pitchFamily="34" charset="0"/>
                        <a:buNone/>
                      </a:pPr>
                      <a:r>
                        <a:rPr lang="en-US" dirty="0">
                          <a:latin typeface="Arial" panose="020B0604020202020204" pitchFamily="34" charset="0"/>
                          <a:cs typeface="Arial" panose="020B0604020202020204" pitchFamily="34" charset="0"/>
                        </a:rPr>
                        <a:t>Next Steps</a:t>
                      </a:r>
                    </a:p>
                  </a:txBody>
                  <a:tcPr/>
                </a:tc>
                <a:tc>
                  <a:txBody>
                    <a:bodyPr/>
                    <a:lstStyle/>
                    <a:p>
                      <a:pPr algn="l"/>
                      <a:r>
                        <a:rPr lang="en-US" dirty="0">
                          <a:latin typeface="Arial" panose="020B0604020202020204" pitchFamily="34" charset="0"/>
                          <a:cs typeface="Arial" panose="020B0604020202020204" pitchFamily="34" charset="0"/>
                        </a:rPr>
                        <a:t>5 mins</a:t>
                      </a:r>
                    </a:p>
                  </a:txBody>
                  <a:tcPr/>
                </a:tc>
                <a:extLst>
                  <a:ext uri="{0D108BD9-81ED-4DB2-BD59-A6C34878D82A}">
                    <a16:rowId xmlns:a16="http://schemas.microsoft.com/office/drawing/2014/main" val="1737658766"/>
                  </a:ext>
                </a:extLst>
              </a:tr>
            </a:tbl>
          </a:graphicData>
        </a:graphic>
      </p:graphicFrame>
    </p:spTree>
    <p:extLst>
      <p:ext uri="{BB962C8B-B14F-4D97-AF65-F5344CB8AC3E}">
        <p14:creationId xmlns:p14="http://schemas.microsoft.com/office/powerpoint/2010/main" val="32153813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DD6C4-CE69-4099-9752-DEB11DD26E86}"/>
              </a:ext>
            </a:extLst>
          </p:cNvPr>
          <p:cNvSpPr>
            <a:spLocks noGrp="1"/>
          </p:cNvSpPr>
          <p:nvPr>
            <p:ph type="title"/>
          </p:nvPr>
        </p:nvSpPr>
        <p:spPr/>
        <p:txBody>
          <a:bodyPr>
            <a:normAutofit fontScale="90000"/>
          </a:bodyPr>
          <a:lstStyle/>
          <a:p>
            <a:r>
              <a:rPr lang="en-US" dirty="0"/>
              <a:t>Immunizations</a:t>
            </a:r>
          </a:p>
        </p:txBody>
      </p:sp>
      <p:graphicFrame>
        <p:nvGraphicFramePr>
          <p:cNvPr id="4" name="Table 4">
            <a:extLst>
              <a:ext uri="{FF2B5EF4-FFF2-40B4-BE49-F238E27FC236}">
                <a16:creationId xmlns:a16="http://schemas.microsoft.com/office/drawing/2014/main" id="{CA482FE4-A12C-458C-8A57-B100676D5283}"/>
              </a:ext>
            </a:extLst>
          </p:cNvPr>
          <p:cNvGraphicFramePr>
            <a:graphicFrameLocks noGrp="1"/>
          </p:cNvGraphicFramePr>
          <p:nvPr>
            <p:ph idx="1"/>
          </p:nvPr>
        </p:nvGraphicFramePr>
        <p:xfrm>
          <a:off x="152400" y="1143000"/>
          <a:ext cx="8839199" cy="2001520"/>
        </p:xfrm>
        <a:graphic>
          <a:graphicData uri="http://schemas.openxmlformats.org/drawingml/2006/table">
            <a:tbl>
              <a:tblPr firstRow="1" bandRow="1">
                <a:tableStyleId>{5C22544A-7EE6-4342-B048-85BDC9FD1C3A}</a:tableStyleId>
              </a:tblPr>
              <a:tblGrid>
                <a:gridCol w="2438400">
                  <a:extLst>
                    <a:ext uri="{9D8B030D-6E8A-4147-A177-3AD203B41FA5}">
                      <a16:colId xmlns:a16="http://schemas.microsoft.com/office/drawing/2014/main" val="2277859855"/>
                    </a:ext>
                  </a:extLst>
                </a:gridCol>
                <a:gridCol w="838200">
                  <a:extLst>
                    <a:ext uri="{9D8B030D-6E8A-4147-A177-3AD203B41FA5}">
                      <a16:colId xmlns:a16="http://schemas.microsoft.com/office/drawing/2014/main" val="1398936617"/>
                    </a:ext>
                  </a:extLst>
                </a:gridCol>
                <a:gridCol w="685800">
                  <a:extLst>
                    <a:ext uri="{9D8B030D-6E8A-4147-A177-3AD203B41FA5}">
                      <a16:colId xmlns:a16="http://schemas.microsoft.com/office/drawing/2014/main" val="869953629"/>
                    </a:ext>
                  </a:extLst>
                </a:gridCol>
                <a:gridCol w="762000">
                  <a:extLst>
                    <a:ext uri="{9D8B030D-6E8A-4147-A177-3AD203B41FA5}">
                      <a16:colId xmlns:a16="http://schemas.microsoft.com/office/drawing/2014/main" val="1274402840"/>
                    </a:ext>
                  </a:extLst>
                </a:gridCol>
                <a:gridCol w="685800">
                  <a:extLst>
                    <a:ext uri="{9D8B030D-6E8A-4147-A177-3AD203B41FA5}">
                      <a16:colId xmlns:a16="http://schemas.microsoft.com/office/drawing/2014/main" val="3060713541"/>
                    </a:ext>
                  </a:extLst>
                </a:gridCol>
                <a:gridCol w="609600">
                  <a:extLst>
                    <a:ext uri="{9D8B030D-6E8A-4147-A177-3AD203B41FA5}">
                      <a16:colId xmlns:a16="http://schemas.microsoft.com/office/drawing/2014/main" val="1511369816"/>
                    </a:ext>
                  </a:extLst>
                </a:gridCol>
                <a:gridCol w="685800">
                  <a:extLst>
                    <a:ext uri="{9D8B030D-6E8A-4147-A177-3AD203B41FA5}">
                      <a16:colId xmlns:a16="http://schemas.microsoft.com/office/drawing/2014/main" val="2609889970"/>
                    </a:ext>
                  </a:extLst>
                </a:gridCol>
                <a:gridCol w="1143000">
                  <a:extLst>
                    <a:ext uri="{9D8B030D-6E8A-4147-A177-3AD203B41FA5}">
                      <a16:colId xmlns:a16="http://schemas.microsoft.com/office/drawing/2014/main" val="453015358"/>
                    </a:ext>
                  </a:extLst>
                </a:gridCol>
                <a:gridCol w="990599">
                  <a:extLst>
                    <a:ext uri="{9D8B030D-6E8A-4147-A177-3AD203B41FA5}">
                      <a16:colId xmlns:a16="http://schemas.microsoft.com/office/drawing/2014/main" val="3883160645"/>
                    </a:ext>
                  </a:extLst>
                </a:gridCol>
              </a:tblGrid>
              <a:tr h="370840">
                <a:tc>
                  <a:txBody>
                    <a:bodyPr/>
                    <a:lstStyle/>
                    <a:p>
                      <a:r>
                        <a:rPr lang="en-US" sz="1400" dirty="0"/>
                        <a:t>Element Name</a:t>
                      </a:r>
                    </a:p>
                  </a:txBody>
                  <a:tcPr/>
                </a:tc>
                <a:tc>
                  <a:txBody>
                    <a:bodyPr/>
                    <a:lstStyle/>
                    <a:p>
                      <a:pPr algn="ctr"/>
                      <a:r>
                        <a:rPr lang="en-US" sz="1400" dirty="0"/>
                        <a:t>Cancer</a:t>
                      </a:r>
                    </a:p>
                  </a:txBody>
                  <a:tcPr/>
                </a:tc>
                <a:tc>
                  <a:txBody>
                    <a:bodyPr/>
                    <a:lstStyle/>
                    <a:p>
                      <a:pPr algn="ctr"/>
                      <a:r>
                        <a:rPr lang="en-US" sz="1400" dirty="0"/>
                        <a:t>HCS</a:t>
                      </a:r>
                    </a:p>
                  </a:txBody>
                  <a:tcPr/>
                </a:tc>
                <a:tc>
                  <a:txBody>
                    <a:bodyPr/>
                    <a:lstStyle/>
                    <a:p>
                      <a:pPr algn="ctr"/>
                      <a:r>
                        <a:rPr lang="en-US" sz="1400" dirty="0"/>
                        <a:t>Hep C</a:t>
                      </a:r>
                    </a:p>
                  </a:txBody>
                  <a:tcPr/>
                </a:tc>
                <a:tc>
                  <a:txBody>
                    <a:bodyPr/>
                    <a:lstStyle/>
                    <a:p>
                      <a:pPr algn="ctr"/>
                      <a:r>
                        <a:rPr lang="en-US" sz="1400" dirty="0"/>
                        <a:t>eICR</a:t>
                      </a:r>
                    </a:p>
                  </a:txBody>
                  <a:tcPr/>
                </a:tc>
                <a:tc>
                  <a:txBody>
                    <a:bodyPr/>
                    <a:lstStyle/>
                    <a:p>
                      <a:pPr algn="ctr"/>
                      <a:r>
                        <a:rPr lang="en-US" sz="1400" dirty="0"/>
                        <a:t>MCC</a:t>
                      </a:r>
                    </a:p>
                  </a:txBody>
                  <a:tcPr/>
                </a:tc>
                <a:tc>
                  <a:txBody>
                    <a:bodyPr/>
                    <a:lstStyle/>
                    <a:p>
                      <a:pPr algn="ctr"/>
                      <a:r>
                        <a:rPr lang="en-US" sz="1400" dirty="0"/>
                        <a:t>MMG</a:t>
                      </a:r>
                    </a:p>
                  </a:txBody>
                  <a:tcPr/>
                </a:tc>
                <a:tc>
                  <a:txBody>
                    <a:bodyPr/>
                    <a:lstStyle/>
                    <a:p>
                      <a:pPr algn="ctr"/>
                      <a:r>
                        <a:rPr lang="en-US" sz="1400" dirty="0"/>
                        <a:t>PCORnet</a:t>
                      </a:r>
                    </a:p>
                  </a:txBody>
                  <a:tcPr/>
                </a:tc>
                <a:tc>
                  <a:txBody>
                    <a:bodyPr/>
                    <a:lstStyle/>
                    <a:p>
                      <a:pPr algn="ctr"/>
                      <a:r>
                        <a:rPr lang="en-US" sz="1400" dirty="0"/>
                        <a:t>BDR</a:t>
                      </a:r>
                    </a:p>
                  </a:txBody>
                  <a:tcPr/>
                </a:tc>
                <a:extLst>
                  <a:ext uri="{0D108BD9-81ED-4DB2-BD59-A6C34878D82A}">
                    <a16:rowId xmlns:a16="http://schemas.microsoft.com/office/drawing/2014/main" val="38093594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Immunization Status</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extLst>
                  <a:ext uri="{0D108BD9-81ED-4DB2-BD59-A6C34878D82A}">
                    <a16:rowId xmlns:a16="http://schemas.microsoft.com/office/drawing/2014/main" val="397931623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Vaccine Administered Code</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extLst>
                  <a:ext uri="{0D108BD9-81ED-4DB2-BD59-A6C34878D82A}">
                    <a16:rowId xmlns:a16="http://schemas.microsoft.com/office/drawing/2014/main" val="260680371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Vaccine Administered Date</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extLst>
                  <a:ext uri="{0D108BD9-81ED-4DB2-BD59-A6C34878D82A}">
                    <a16:rowId xmlns:a16="http://schemas.microsoft.com/office/drawing/2014/main" val="379322979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Reason Immunization Not Performed</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extLst>
                  <a:ext uri="{0D108BD9-81ED-4DB2-BD59-A6C34878D82A}">
                    <a16:rowId xmlns:a16="http://schemas.microsoft.com/office/drawing/2014/main" val="415372037"/>
                  </a:ext>
                </a:extLst>
              </a:tr>
            </a:tbl>
          </a:graphicData>
        </a:graphic>
      </p:graphicFrame>
    </p:spTree>
    <p:extLst>
      <p:ext uri="{BB962C8B-B14F-4D97-AF65-F5344CB8AC3E}">
        <p14:creationId xmlns:p14="http://schemas.microsoft.com/office/powerpoint/2010/main" val="42459154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87365E-166B-48D6-9CBF-0B1D892027BE}"/>
              </a:ext>
            </a:extLst>
          </p:cNvPr>
          <p:cNvSpPr>
            <a:spLocks noGrp="1"/>
          </p:cNvSpPr>
          <p:nvPr>
            <p:ph type="title"/>
          </p:nvPr>
        </p:nvSpPr>
        <p:spPr>
          <a:xfrm>
            <a:off x="457200" y="457200"/>
            <a:ext cx="8610600" cy="533395"/>
          </a:xfrm>
        </p:spPr>
        <p:txBody>
          <a:bodyPr>
            <a:normAutofit fontScale="90000"/>
          </a:bodyPr>
          <a:lstStyle/>
          <a:p>
            <a:r>
              <a:rPr lang="en-US" dirty="0"/>
              <a:t>Reasons for Adding Immunization Elements</a:t>
            </a:r>
          </a:p>
        </p:txBody>
      </p:sp>
      <p:sp>
        <p:nvSpPr>
          <p:cNvPr id="3" name="Content Placeholder 2">
            <a:extLst>
              <a:ext uri="{FF2B5EF4-FFF2-40B4-BE49-F238E27FC236}">
                <a16:creationId xmlns:a16="http://schemas.microsoft.com/office/drawing/2014/main" id="{C90A7410-8951-4E32-AB6D-B2F0D78D499B}"/>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8544762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DD6C4-CE69-4099-9752-DEB11DD26E86}"/>
              </a:ext>
            </a:extLst>
          </p:cNvPr>
          <p:cNvSpPr>
            <a:spLocks noGrp="1"/>
          </p:cNvSpPr>
          <p:nvPr>
            <p:ph type="title"/>
          </p:nvPr>
        </p:nvSpPr>
        <p:spPr/>
        <p:txBody>
          <a:bodyPr>
            <a:normAutofit fontScale="90000"/>
          </a:bodyPr>
          <a:lstStyle/>
          <a:p>
            <a:r>
              <a:rPr lang="en-US" dirty="0"/>
              <a:t>Laboratory</a:t>
            </a:r>
          </a:p>
        </p:txBody>
      </p:sp>
      <p:graphicFrame>
        <p:nvGraphicFramePr>
          <p:cNvPr id="4" name="Table 4">
            <a:extLst>
              <a:ext uri="{FF2B5EF4-FFF2-40B4-BE49-F238E27FC236}">
                <a16:creationId xmlns:a16="http://schemas.microsoft.com/office/drawing/2014/main" id="{CA482FE4-A12C-458C-8A57-B100676D5283}"/>
              </a:ext>
            </a:extLst>
          </p:cNvPr>
          <p:cNvGraphicFramePr>
            <a:graphicFrameLocks noGrp="1"/>
          </p:cNvGraphicFramePr>
          <p:nvPr>
            <p:ph idx="1"/>
          </p:nvPr>
        </p:nvGraphicFramePr>
        <p:xfrm>
          <a:off x="152400" y="1143000"/>
          <a:ext cx="8839200" cy="2225040"/>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277859855"/>
                    </a:ext>
                  </a:extLst>
                </a:gridCol>
                <a:gridCol w="838200">
                  <a:extLst>
                    <a:ext uri="{9D8B030D-6E8A-4147-A177-3AD203B41FA5}">
                      <a16:colId xmlns:a16="http://schemas.microsoft.com/office/drawing/2014/main" val="1398936617"/>
                    </a:ext>
                  </a:extLst>
                </a:gridCol>
                <a:gridCol w="609600">
                  <a:extLst>
                    <a:ext uri="{9D8B030D-6E8A-4147-A177-3AD203B41FA5}">
                      <a16:colId xmlns:a16="http://schemas.microsoft.com/office/drawing/2014/main" val="2677845844"/>
                    </a:ext>
                  </a:extLst>
                </a:gridCol>
                <a:gridCol w="762000">
                  <a:extLst>
                    <a:ext uri="{9D8B030D-6E8A-4147-A177-3AD203B41FA5}">
                      <a16:colId xmlns:a16="http://schemas.microsoft.com/office/drawing/2014/main" val="1274402840"/>
                    </a:ext>
                  </a:extLst>
                </a:gridCol>
                <a:gridCol w="609600">
                  <a:extLst>
                    <a:ext uri="{9D8B030D-6E8A-4147-A177-3AD203B41FA5}">
                      <a16:colId xmlns:a16="http://schemas.microsoft.com/office/drawing/2014/main" val="1843780063"/>
                    </a:ext>
                  </a:extLst>
                </a:gridCol>
                <a:gridCol w="609600">
                  <a:extLst>
                    <a:ext uri="{9D8B030D-6E8A-4147-A177-3AD203B41FA5}">
                      <a16:colId xmlns:a16="http://schemas.microsoft.com/office/drawing/2014/main" val="1511369816"/>
                    </a:ext>
                  </a:extLst>
                </a:gridCol>
                <a:gridCol w="685800">
                  <a:extLst>
                    <a:ext uri="{9D8B030D-6E8A-4147-A177-3AD203B41FA5}">
                      <a16:colId xmlns:a16="http://schemas.microsoft.com/office/drawing/2014/main" val="2609889970"/>
                    </a:ext>
                  </a:extLst>
                </a:gridCol>
                <a:gridCol w="990600">
                  <a:extLst>
                    <a:ext uri="{9D8B030D-6E8A-4147-A177-3AD203B41FA5}">
                      <a16:colId xmlns:a16="http://schemas.microsoft.com/office/drawing/2014/main" val="453015358"/>
                    </a:ext>
                  </a:extLst>
                </a:gridCol>
                <a:gridCol w="990600">
                  <a:extLst>
                    <a:ext uri="{9D8B030D-6E8A-4147-A177-3AD203B41FA5}">
                      <a16:colId xmlns:a16="http://schemas.microsoft.com/office/drawing/2014/main" val="3132001614"/>
                    </a:ext>
                  </a:extLst>
                </a:gridCol>
              </a:tblGrid>
              <a:tr h="370840">
                <a:tc>
                  <a:txBody>
                    <a:bodyPr/>
                    <a:lstStyle/>
                    <a:p>
                      <a:r>
                        <a:rPr lang="en-US" sz="1400" dirty="0"/>
                        <a:t>Element Name</a:t>
                      </a:r>
                    </a:p>
                  </a:txBody>
                  <a:tcPr/>
                </a:tc>
                <a:tc>
                  <a:txBody>
                    <a:bodyPr/>
                    <a:lstStyle/>
                    <a:p>
                      <a:pPr algn="ctr"/>
                      <a:r>
                        <a:rPr lang="en-US" sz="1400" dirty="0"/>
                        <a:t>Cancer</a:t>
                      </a:r>
                    </a:p>
                  </a:txBody>
                  <a:tcPr/>
                </a:tc>
                <a:tc>
                  <a:txBody>
                    <a:bodyPr/>
                    <a:lstStyle/>
                    <a:p>
                      <a:pPr algn="ctr"/>
                      <a:r>
                        <a:rPr lang="en-US" sz="1400" dirty="0"/>
                        <a:t>HCS</a:t>
                      </a:r>
                    </a:p>
                  </a:txBody>
                  <a:tcPr/>
                </a:tc>
                <a:tc>
                  <a:txBody>
                    <a:bodyPr/>
                    <a:lstStyle/>
                    <a:p>
                      <a:pPr algn="ctr"/>
                      <a:r>
                        <a:rPr lang="en-US" sz="1400" dirty="0"/>
                        <a:t>Hep C</a:t>
                      </a:r>
                    </a:p>
                  </a:txBody>
                  <a:tcPr/>
                </a:tc>
                <a:tc>
                  <a:txBody>
                    <a:bodyPr/>
                    <a:lstStyle/>
                    <a:p>
                      <a:pPr algn="ctr"/>
                      <a:r>
                        <a:rPr lang="en-US" sz="1400" dirty="0"/>
                        <a:t>eICR</a:t>
                      </a:r>
                    </a:p>
                  </a:txBody>
                  <a:tcPr/>
                </a:tc>
                <a:tc>
                  <a:txBody>
                    <a:bodyPr/>
                    <a:lstStyle/>
                    <a:p>
                      <a:pPr algn="ctr"/>
                      <a:r>
                        <a:rPr lang="en-US" sz="1400" dirty="0"/>
                        <a:t>MCC</a:t>
                      </a:r>
                    </a:p>
                  </a:txBody>
                  <a:tcPr/>
                </a:tc>
                <a:tc>
                  <a:txBody>
                    <a:bodyPr/>
                    <a:lstStyle/>
                    <a:p>
                      <a:pPr algn="ctr"/>
                      <a:r>
                        <a:rPr lang="en-US" sz="1400" dirty="0"/>
                        <a:t>MMG</a:t>
                      </a:r>
                    </a:p>
                  </a:txBody>
                  <a:tcPr/>
                </a:tc>
                <a:tc>
                  <a:txBody>
                    <a:bodyPr/>
                    <a:lstStyle/>
                    <a:p>
                      <a:pPr algn="ctr"/>
                      <a:r>
                        <a:rPr lang="en-US" sz="1400" dirty="0"/>
                        <a:t>PCORnet</a:t>
                      </a:r>
                    </a:p>
                  </a:txBody>
                  <a:tcPr/>
                </a:tc>
                <a:tc>
                  <a:txBody>
                    <a:bodyPr/>
                    <a:lstStyle/>
                    <a:p>
                      <a:pPr algn="ctr"/>
                      <a:r>
                        <a:rPr lang="en-US" sz="1400" dirty="0"/>
                        <a:t>BDR</a:t>
                      </a:r>
                    </a:p>
                  </a:txBody>
                  <a:tcPr/>
                </a:tc>
                <a:extLst>
                  <a:ext uri="{0D108BD9-81ED-4DB2-BD59-A6C34878D82A}">
                    <a16:rowId xmlns:a16="http://schemas.microsoft.com/office/drawing/2014/main" val="38093594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Laboratory Test/Panel Code</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extLst>
                  <a:ext uri="{0D108BD9-81ED-4DB2-BD59-A6C34878D82A}">
                    <a16:rowId xmlns:a16="http://schemas.microsoft.com/office/drawing/2014/main" val="372280696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Laboratory Test Performed Date</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extLst>
                  <a:ext uri="{0D108BD9-81ED-4DB2-BD59-A6C34878D82A}">
                    <a16:rowId xmlns:a16="http://schemas.microsoft.com/office/drawing/2014/main" val="232798466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Laboratory Test Result Status</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397931623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Laboratory Result Value</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extLst>
                  <a:ext uri="{0D108BD9-81ED-4DB2-BD59-A6C34878D82A}">
                    <a16:rowId xmlns:a16="http://schemas.microsoft.com/office/drawing/2014/main" val="41537203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Laboratory Result Date/Time</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dirty="0"/>
                    </a:p>
                  </a:txBody>
                  <a:tcPr/>
                </a:tc>
                <a:extLst>
                  <a:ext uri="{0D108BD9-81ED-4DB2-BD59-A6C34878D82A}">
                    <a16:rowId xmlns:a16="http://schemas.microsoft.com/office/drawing/2014/main" val="2879365328"/>
                  </a:ext>
                </a:extLst>
              </a:tr>
            </a:tbl>
          </a:graphicData>
        </a:graphic>
      </p:graphicFrame>
    </p:spTree>
    <p:extLst>
      <p:ext uri="{BB962C8B-B14F-4D97-AF65-F5344CB8AC3E}">
        <p14:creationId xmlns:p14="http://schemas.microsoft.com/office/powerpoint/2010/main" val="40818198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87365E-166B-48D6-9CBF-0B1D892027BE}"/>
              </a:ext>
            </a:extLst>
          </p:cNvPr>
          <p:cNvSpPr>
            <a:spLocks noGrp="1"/>
          </p:cNvSpPr>
          <p:nvPr>
            <p:ph type="title"/>
          </p:nvPr>
        </p:nvSpPr>
        <p:spPr>
          <a:xfrm>
            <a:off x="457200" y="457200"/>
            <a:ext cx="8610600" cy="533395"/>
          </a:xfrm>
        </p:spPr>
        <p:txBody>
          <a:bodyPr>
            <a:normAutofit fontScale="90000"/>
          </a:bodyPr>
          <a:lstStyle/>
          <a:p>
            <a:r>
              <a:rPr lang="en-US" dirty="0"/>
              <a:t>Reasons for Adding Laboratory Elements</a:t>
            </a:r>
          </a:p>
        </p:txBody>
      </p:sp>
      <p:sp>
        <p:nvSpPr>
          <p:cNvPr id="3" name="Content Placeholder 2">
            <a:extLst>
              <a:ext uri="{FF2B5EF4-FFF2-40B4-BE49-F238E27FC236}">
                <a16:creationId xmlns:a16="http://schemas.microsoft.com/office/drawing/2014/main" id="{C90A7410-8951-4E32-AB6D-B2F0D78D499B}"/>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4319430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DD6C4-CE69-4099-9752-DEB11DD26E86}"/>
              </a:ext>
            </a:extLst>
          </p:cNvPr>
          <p:cNvSpPr>
            <a:spLocks noGrp="1"/>
          </p:cNvSpPr>
          <p:nvPr>
            <p:ph type="title"/>
          </p:nvPr>
        </p:nvSpPr>
        <p:spPr/>
        <p:txBody>
          <a:bodyPr>
            <a:normAutofit fontScale="90000"/>
          </a:bodyPr>
          <a:lstStyle/>
          <a:p>
            <a:r>
              <a:rPr lang="en-US" dirty="0"/>
              <a:t>Procedures</a:t>
            </a:r>
          </a:p>
        </p:txBody>
      </p:sp>
      <p:graphicFrame>
        <p:nvGraphicFramePr>
          <p:cNvPr id="4" name="Table 4">
            <a:extLst>
              <a:ext uri="{FF2B5EF4-FFF2-40B4-BE49-F238E27FC236}">
                <a16:creationId xmlns:a16="http://schemas.microsoft.com/office/drawing/2014/main" id="{CA482FE4-A12C-458C-8A57-B100676D5283}"/>
              </a:ext>
            </a:extLst>
          </p:cNvPr>
          <p:cNvGraphicFramePr>
            <a:graphicFrameLocks noGrp="1"/>
          </p:cNvGraphicFramePr>
          <p:nvPr>
            <p:ph idx="1"/>
          </p:nvPr>
        </p:nvGraphicFramePr>
        <p:xfrm>
          <a:off x="152400" y="1219200"/>
          <a:ext cx="8839201" cy="1112520"/>
        </p:xfrm>
        <a:graphic>
          <a:graphicData uri="http://schemas.openxmlformats.org/drawingml/2006/table">
            <a:tbl>
              <a:tblPr firstRow="1" bandRow="1">
                <a:tableStyleId>{5C22544A-7EE6-4342-B048-85BDC9FD1C3A}</a:tableStyleId>
              </a:tblPr>
              <a:tblGrid>
                <a:gridCol w="2971800">
                  <a:extLst>
                    <a:ext uri="{9D8B030D-6E8A-4147-A177-3AD203B41FA5}">
                      <a16:colId xmlns:a16="http://schemas.microsoft.com/office/drawing/2014/main" val="2277859855"/>
                    </a:ext>
                  </a:extLst>
                </a:gridCol>
                <a:gridCol w="838200">
                  <a:extLst>
                    <a:ext uri="{9D8B030D-6E8A-4147-A177-3AD203B41FA5}">
                      <a16:colId xmlns:a16="http://schemas.microsoft.com/office/drawing/2014/main" val="1398936617"/>
                    </a:ext>
                  </a:extLst>
                </a:gridCol>
                <a:gridCol w="609600">
                  <a:extLst>
                    <a:ext uri="{9D8B030D-6E8A-4147-A177-3AD203B41FA5}">
                      <a16:colId xmlns:a16="http://schemas.microsoft.com/office/drawing/2014/main" val="1400307396"/>
                    </a:ext>
                  </a:extLst>
                </a:gridCol>
                <a:gridCol w="762000">
                  <a:extLst>
                    <a:ext uri="{9D8B030D-6E8A-4147-A177-3AD203B41FA5}">
                      <a16:colId xmlns:a16="http://schemas.microsoft.com/office/drawing/2014/main" val="1274402840"/>
                    </a:ext>
                  </a:extLst>
                </a:gridCol>
                <a:gridCol w="609600">
                  <a:extLst>
                    <a:ext uri="{9D8B030D-6E8A-4147-A177-3AD203B41FA5}">
                      <a16:colId xmlns:a16="http://schemas.microsoft.com/office/drawing/2014/main" val="2689742612"/>
                    </a:ext>
                  </a:extLst>
                </a:gridCol>
                <a:gridCol w="609600">
                  <a:extLst>
                    <a:ext uri="{9D8B030D-6E8A-4147-A177-3AD203B41FA5}">
                      <a16:colId xmlns:a16="http://schemas.microsoft.com/office/drawing/2014/main" val="1511369816"/>
                    </a:ext>
                  </a:extLst>
                </a:gridCol>
                <a:gridCol w="685800">
                  <a:extLst>
                    <a:ext uri="{9D8B030D-6E8A-4147-A177-3AD203B41FA5}">
                      <a16:colId xmlns:a16="http://schemas.microsoft.com/office/drawing/2014/main" val="2609889970"/>
                    </a:ext>
                  </a:extLst>
                </a:gridCol>
                <a:gridCol w="990600">
                  <a:extLst>
                    <a:ext uri="{9D8B030D-6E8A-4147-A177-3AD203B41FA5}">
                      <a16:colId xmlns:a16="http://schemas.microsoft.com/office/drawing/2014/main" val="453015358"/>
                    </a:ext>
                  </a:extLst>
                </a:gridCol>
                <a:gridCol w="762001">
                  <a:extLst>
                    <a:ext uri="{9D8B030D-6E8A-4147-A177-3AD203B41FA5}">
                      <a16:colId xmlns:a16="http://schemas.microsoft.com/office/drawing/2014/main" val="120422165"/>
                    </a:ext>
                  </a:extLst>
                </a:gridCol>
              </a:tblGrid>
              <a:tr h="370840">
                <a:tc>
                  <a:txBody>
                    <a:bodyPr/>
                    <a:lstStyle/>
                    <a:p>
                      <a:r>
                        <a:rPr lang="en-US" sz="1400" dirty="0"/>
                        <a:t>Element Name</a:t>
                      </a:r>
                    </a:p>
                  </a:txBody>
                  <a:tcPr/>
                </a:tc>
                <a:tc>
                  <a:txBody>
                    <a:bodyPr/>
                    <a:lstStyle/>
                    <a:p>
                      <a:pPr algn="ctr"/>
                      <a:r>
                        <a:rPr lang="en-US" sz="1400" dirty="0"/>
                        <a:t>Cancer</a:t>
                      </a:r>
                    </a:p>
                  </a:txBody>
                  <a:tcPr/>
                </a:tc>
                <a:tc>
                  <a:txBody>
                    <a:bodyPr/>
                    <a:lstStyle/>
                    <a:p>
                      <a:pPr algn="ctr"/>
                      <a:r>
                        <a:rPr lang="en-US" sz="1400" dirty="0"/>
                        <a:t>HCS</a:t>
                      </a:r>
                    </a:p>
                  </a:txBody>
                  <a:tcPr/>
                </a:tc>
                <a:tc>
                  <a:txBody>
                    <a:bodyPr/>
                    <a:lstStyle/>
                    <a:p>
                      <a:pPr algn="ctr"/>
                      <a:r>
                        <a:rPr lang="en-US" sz="1400" dirty="0"/>
                        <a:t>Hep C</a:t>
                      </a:r>
                    </a:p>
                  </a:txBody>
                  <a:tcPr/>
                </a:tc>
                <a:tc>
                  <a:txBody>
                    <a:bodyPr/>
                    <a:lstStyle/>
                    <a:p>
                      <a:pPr algn="ctr"/>
                      <a:r>
                        <a:rPr lang="en-US" sz="1400" dirty="0"/>
                        <a:t>eICR</a:t>
                      </a:r>
                    </a:p>
                  </a:txBody>
                  <a:tcPr/>
                </a:tc>
                <a:tc>
                  <a:txBody>
                    <a:bodyPr/>
                    <a:lstStyle/>
                    <a:p>
                      <a:pPr algn="ctr"/>
                      <a:r>
                        <a:rPr lang="en-US" sz="1400" dirty="0"/>
                        <a:t>MCC</a:t>
                      </a:r>
                    </a:p>
                  </a:txBody>
                  <a:tcPr/>
                </a:tc>
                <a:tc>
                  <a:txBody>
                    <a:bodyPr/>
                    <a:lstStyle/>
                    <a:p>
                      <a:pPr algn="ctr"/>
                      <a:r>
                        <a:rPr lang="en-US" sz="1400" dirty="0"/>
                        <a:t>MMG</a:t>
                      </a:r>
                    </a:p>
                  </a:txBody>
                  <a:tcPr/>
                </a:tc>
                <a:tc>
                  <a:txBody>
                    <a:bodyPr/>
                    <a:lstStyle/>
                    <a:p>
                      <a:pPr algn="ctr"/>
                      <a:r>
                        <a:rPr lang="en-US" sz="1400" dirty="0"/>
                        <a:t>PCORnet</a:t>
                      </a:r>
                    </a:p>
                  </a:txBody>
                  <a:tcPr/>
                </a:tc>
                <a:tc>
                  <a:txBody>
                    <a:bodyPr/>
                    <a:lstStyle/>
                    <a:p>
                      <a:pPr algn="ctr"/>
                      <a:r>
                        <a:rPr lang="en-US" sz="1400" dirty="0"/>
                        <a:t>BDR</a:t>
                      </a:r>
                    </a:p>
                  </a:txBody>
                  <a:tcPr/>
                </a:tc>
                <a:extLst>
                  <a:ext uri="{0D108BD9-81ED-4DB2-BD59-A6C34878D82A}">
                    <a16:rowId xmlns:a16="http://schemas.microsoft.com/office/drawing/2014/main" val="38093594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Procedure Code</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55593471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Procedure Performed Date</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3979316238"/>
                  </a:ext>
                </a:extLst>
              </a:tr>
            </a:tbl>
          </a:graphicData>
        </a:graphic>
      </p:graphicFrame>
    </p:spTree>
    <p:extLst>
      <p:ext uri="{BB962C8B-B14F-4D97-AF65-F5344CB8AC3E}">
        <p14:creationId xmlns:p14="http://schemas.microsoft.com/office/powerpoint/2010/main" val="25884892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87365E-166B-48D6-9CBF-0B1D892027BE}"/>
              </a:ext>
            </a:extLst>
          </p:cNvPr>
          <p:cNvSpPr>
            <a:spLocks noGrp="1"/>
          </p:cNvSpPr>
          <p:nvPr>
            <p:ph type="title"/>
          </p:nvPr>
        </p:nvSpPr>
        <p:spPr>
          <a:xfrm>
            <a:off x="457200" y="457200"/>
            <a:ext cx="8610600" cy="533395"/>
          </a:xfrm>
        </p:spPr>
        <p:txBody>
          <a:bodyPr>
            <a:normAutofit fontScale="90000"/>
          </a:bodyPr>
          <a:lstStyle/>
          <a:p>
            <a:r>
              <a:rPr lang="en-US" dirty="0"/>
              <a:t>Reasons for Adding Procedure Elements</a:t>
            </a:r>
          </a:p>
        </p:txBody>
      </p:sp>
      <p:sp>
        <p:nvSpPr>
          <p:cNvPr id="3" name="Content Placeholder 2">
            <a:extLst>
              <a:ext uri="{FF2B5EF4-FFF2-40B4-BE49-F238E27FC236}">
                <a16:creationId xmlns:a16="http://schemas.microsoft.com/office/drawing/2014/main" id="{C90A7410-8951-4E32-AB6D-B2F0D78D499B}"/>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8217692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18020735-DFC6-4083-948E-0814C213DB64}"/>
              </a:ext>
            </a:extLst>
          </p:cNvPr>
          <p:cNvSpPr>
            <a:spLocks noGrp="1"/>
          </p:cNvSpPr>
          <p:nvPr>
            <p:ph type="subTitle" idx="1"/>
          </p:nvPr>
        </p:nvSpPr>
        <p:spPr>
          <a:xfrm>
            <a:off x="1371600" y="2552700"/>
            <a:ext cx="6400800" cy="1752600"/>
          </a:xfrm>
        </p:spPr>
        <p:txBody>
          <a:bodyPr/>
          <a:lstStyle/>
          <a:p>
            <a:r>
              <a:rPr lang="en-US" dirty="0">
                <a:solidFill>
                  <a:schemeClr val="accent1"/>
                </a:solidFill>
              </a:rPr>
              <a:t>Cross Use Case</a:t>
            </a:r>
          </a:p>
          <a:p>
            <a:r>
              <a:rPr lang="en-US" dirty="0">
                <a:solidFill>
                  <a:schemeClr val="accent1"/>
                </a:solidFill>
              </a:rPr>
              <a:t>Similarities and Differences</a:t>
            </a:r>
          </a:p>
        </p:txBody>
      </p:sp>
    </p:spTree>
    <p:extLst>
      <p:ext uri="{BB962C8B-B14F-4D97-AF65-F5344CB8AC3E}">
        <p14:creationId xmlns:p14="http://schemas.microsoft.com/office/powerpoint/2010/main" val="23660080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949CCD-74C2-4E21-86AA-3A28BCC2AB77}"/>
              </a:ext>
            </a:extLst>
          </p:cNvPr>
          <p:cNvSpPr>
            <a:spLocks noGrp="1"/>
          </p:cNvSpPr>
          <p:nvPr>
            <p:ph type="title"/>
          </p:nvPr>
        </p:nvSpPr>
        <p:spPr/>
        <p:txBody>
          <a:bodyPr>
            <a:normAutofit fontScale="90000"/>
          </a:bodyPr>
          <a:lstStyle/>
          <a:p>
            <a:r>
              <a:rPr lang="en-US" dirty="0"/>
              <a:t>Abstract Models</a:t>
            </a:r>
          </a:p>
        </p:txBody>
      </p:sp>
      <p:pic>
        <p:nvPicPr>
          <p:cNvPr id="5" name="Picture 4" descr="A picture containing clock, computer, table&#10;&#10;Description automatically generated">
            <a:extLst>
              <a:ext uri="{FF2B5EF4-FFF2-40B4-BE49-F238E27FC236}">
                <a16:creationId xmlns:a16="http://schemas.microsoft.com/office/drawing/2014/main" id="{1E93F8FB-CE7C-40A1-91D6-F3F2093857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29000" y="1376644"/>
            <a:ext cx="5715000" cy="877265"/>
          </a:xfrm>
          <a:prstGeom prst="rect">
            <a:avLst/>
          </a:prstGeom>
        </p:spPr>
      </p:pic>
      <p:sp>
        <p:nvSpPr>
          <p:cNvPr id="7" name="TextBox 6">
            <a:extLst>
              <a:ext uri="{FF2B5EF4-FFF2-40B4-BE49-F238E27FC236}">
                <a16:creationId xmlns:a16="http://schemas.microsoft.com/office/drawing/2014/main" id="{DDDD665E-A15A-4744-B3A3-6821070DE969}"/>
              </a:ext>
            </a:extLst>
          </p:cNvPr>
          <p:cNvSpPr txBox="1"/>
          <p:nvPr/>
        </p:nvSpPr>
        <p:spPr>
          <a:xfrm>
            <a:off x="4676140" y="1110909"/>
            <a:ext cx="2971800" cy="369332"/>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Cancer, Healthcare Survey</a:t>
            </a:r>
          </a:p>
        </p:txBody>
      </p:sp>
      <p:pic>
        <p:nvPicPr>
          <p:cNvPr id="9" name="Picture 8" descr="A screenshot of a cell phone&#10;&#10;Description automatically generated">
            <a:extLst>
              <a:ext uri="{FF2B5EF4-FFF2-40B4-BE49-F238E27FC236}">
                <a16:creationId xmlns:a16="http://schemas.microsoft.com/office/drawing/2014/main" id="{38C79F73-CEF1-4D66-8A2F-7C02811A0F5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484" t="10931" r="3892"/>
          <a:stretch/>
        </p:blipFill>
        <p:spPr>
          <a:xfrm>
            <a:off x="152400" y="2478658"/>
            <a:ext cx="5590540" cy="2162517"/>
          </a:xfrm>
          <a:prstGeom prst="rect">
            <a:avLst/>
          </a:prstGeom>
        </p:spPr>
      </p:pic>
      <p:sp>
        <p:nvSpPr>
          <p:cNvPr id="11" name="TextBox 10">
            <a:extLst>
              <a:ext uri="{FF2B5EF4-FFF2-40B4-BE49-F238E27FC236}">
                <a16:creationId xmlns:a16="http://schemas.microsoft.com/office/drawing/2014/main" id="{0BD945D7-9378-4556-AEC1-40F2DBDFA34D}"/>
              </a:ext>
            </a:extLst>
          </p:cNvPr>
          <p:cNvSpPr txBox="1"/>
          <p:nvPr/>
        </p:nvSpPr>
        <p:spPr>
          <a:xfrm>
            <a:off x="1802156" y="2210130"/>
            <a:ext cx="1943100" cy="369332"/>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Hepatitis C eICR</a:t>
            </a:r>
          </a:p>
        </p:txBody>
      </p:sp>
      <p:pic>
        <p:nvPicPr>
          <p:cNvPr id="13" name="Picture 12" descr="A screenshot of a cell phone&#10;&#10;Description automatically generated">
            <a:extLst>
              <a:ext uri="{FF2B5EF4-FFF2-40B4-BE49-F238E27FC236}">
                <a16:creationId xmlns:a16="http://schemas.microsoft.com/office/drawing/2014/main" id="{AB6B6937-7695-4CC4-9937-9A48E96F47D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45916" y="4909241"/>
            <a:ext cx="5198084" cy="1897959"/>
          </a:xfrm>
          <a:prstGeom prst="rect">
            <a:avLst/>
          </a:prstGeom>
        </p:spPr>
      </p:pic>
      <p:sp>
        <p:nvSpPr>
          <p:cNvPr id="15" name="TextBox 14">
            <a:extLst>
              <a:ext uri="{FF2B5EF4-FFF2-40B4-BE49-F238E27FC236}">
                <a16:creationId xmlns:a16="http://schemas.microsoft.com/office/drawing/2014/main" id="{01D0A6A0-05BC-4FB0-BF11-01FC4162FF0B}"/>
              </a:ext>
            </a:extLst>
          </p:cNvPr>
          <p:cNvSpPr txBox="1"/>
          <p:nvPr/>
        </p:nvSpPr>
        <p:spPr>
          <a:xfrm>
            <a:off x="5791200" y="4539909"/>
            <a:ext cx="2514600" cy="369332"/>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Hepatitis C Reporting</a:t>
            </a:r>
          </a:p>
        </p:txBody>
      </p:sp>
      <p:sp>
        <p:nvSpPr>
          <p:cNvPr id="16" name="Rectangle 15">
            <a:extLst>
              <a:ext uri="{FF2B5EF4-FFF2-40B4-BE49-F238E27FC236}">
                <a16:creationId xmlns:a16="http://schemas.microsoft.com/office/drawing/2014/main" id="{5819CFE2-7315-4C09-8245-E6423BFFB46F}"/>
              </a:ext>
            </a:extLst>
          </p:cNvPr>
          <p:cNvSpPr/>
          <p:nvPr/>
        </p:nvSpPr>
        <p:spPr>
          <a:xfrm>
            <a:off x="3401060" y="1110910"/>
            <a:ext cx="5742940" cy="1090724"/>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F3ACF99E-672A-4F34-8BD7-671F7E1AE9AC}"/>
              </a:ext>
            </a:extLst>
          </p:cNvPr>
          <p:cNvSpPr/>
          <p:nvPr/>
        </p:nvSpPr>
        <p:spPr>
          <a:xfrm>
            <a:off x="0" y="2209800"/>
            <a:ext cx="5742940" cy="2325029"/>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4F736C6C-5B6B-4888-8297-DF0E73FA89B5}"/>
              </a:ext>
            </a:extLst>
          </p:cNvPr>
          <p:cNvSpPr/>
          <p:nvPr/>
        </p:nvSpPr>
        <p:spPr>
          <a:xfrm>
            <a:off x="3945916" y="4534829"/>
            <a:ext cx="5180304" cy="2272371"/>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325245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3D1A8-0C20-4398-B8E7-B0C794F652EA}"/>
              </a:ext>
            </a:extLst>
          </p:cNvPr>
          <p:cNvSpPr>
            <a:spLocks noGrp="1"/>
          </p:cNvSpPr>
          <p:nvPr>
            <p:ph type="title"/>
          </p:nvPr>
        </p:nvSpPr>
        <p:spPr/>
        <p:txBody>
          <a:bodyPr>
            <a:normAutofit fontScale="90000"/>
          </a:bodyPr>
          <a:lstStyle/>
          <a:p>
            <a:r>
              <a:rPr lang="en-US" dirty="0"/>
              <a:t>Policy Considerations</a:t>
            </a:r>
          </a:p>
        </p:txBody>
      </p:sp>
      <p:sp>
        <p:nvSpPr>
          <p:cNvPr id="3" name="Content Placeholder 2">
            <a:extLst>
              <a:ext uri="{FF2B5EF4-FFF2-40B4-BE49-F238E27FC236}">
                <a16:creationId xmlns:a16="http://schemas.microsoft.com/office/drawing/2014/main" id="{F22515F7-0CBB-4E76-9F7F-D0D92EA54DC5}"/>
              </a:ext>
            </a:extLst>
          </p:cNvPr>
          <p:cNvSpPr>
            <a:spLocks noGrp="1"/>
          </p:cNvSpPr>
          <p:nvPr>
            <p:ph idx="1"/>
          </p:nvPr>
        </p:nvSpPr>
        <p:spPr>
          <a:xfrm>
            <a:off x="457200" y="1295400"/>
            <a:ext cx="8686800" cy="4389437"/>
          </a:xfrm>
        </p:spPr>
        <p:txBody>
          <a:bodyPr/>
          <a:lstStyle/>
          <a:p>
            <a:r>
              <a:rPr lang="en-US" sz="2000" dirty="0"/>
              <a:t>MedMorph will use existing frameworks for the exchange of data.</a:t>
            </a:r>
          </a:p>
          <a:p>
            <a:r>
              <a:rPr lang="en-US" sz="2000" dirty="0"/>
              <a:t>When there is a third party, a data use or business use/associate agreement may be needed (e.g., APHL).</a:t>
            </a:r>
          </a:p>
          <a:p>
            <a:r>
              <a:rPr lang="en-US" sz="2000" dirty="0"/>
              <a:t>PHAs may have state-specific restrictions on collecting protected classes of data (e.g., AIDS status, mental health status, SUD/OUD). </a:t>
            </a:r>
          </a:p>
          <a:p>
            <a:pPr lvl="1"/>
            <a:r>
              <a:rPr lang="en-US" sz="1800" dirty="0"/>
              <a:t>If the patient gives consent for sharing of AIDs, mental health, etc. data the burden would be on the sending system.</a:t>
            </a:r>
          </a:p>
          <a:p>
            <a:pPr lvl="1"/>
            <a:r>
              <a:rPr lang="en-US" sz="1800" dirty="0"/>
              <a:t>For research use cases, there must be consent before the data is sent.</a:t>
            </a:r>
          </a:p>
          <a:p>
            <a:r>
              <a:rPr lang="en-US" sz="2000" dirty="0"/>
              <a:t>For jurisdictional restrictions on data that can not be collected, the MedMorph Reference Architecture will make provisions for defining actions (e.g., redaction, filtering, removal, validation) before submission. The actions could be triggered based on the content of specific data elements.</a:t>
            </a:r>
          </a:p>
          <a:p>
            <a:pPr lvl="1"/>
            <a:r>
              <a:rPr lang="en-US" sz="1800" dirty="0"/>
              <a:t>The MedMorph Reference Architecture will do an additional validation check on the data before the data leaves the healthcare organization. This is important in cases of a healthcare organization reporting to multiple jurisdictions.</a:t>
            </a:r>
          </a:p>
        </p:txBody>
      </p:sp>
    </p:spTree>
    <p:extLst>
      <p:ext uri="{BB962C8B-B14F-4D97-AF65-F5344CB8AC3E}">
        <p14:creationId xmlns:p14="http://schemas.microsoft.com/office/powerpoint/2010/main" val="33761547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3D1A8-0C20-4398-B8E7-B0C794F652EA}"/>
              </a:ext>
            </a:extLst>
          </p:cNvPr>
          <p:cNvSpPr>
            <a:spLocks noGrp="1"/>
          </p:cNvSpPr>
          <p:nvPr>
            <p:ph type="title"/>
          </p:nvPr>
        </p:nvSpPr>
        <p:spPr/>
        <p:txBody>
          <a:bodyPr>
            <a:normAutofit fontScale="90000"/>
          </a:bodyPr>
          <a:lstStyle/>
          <a:p>
            <a:r>
              <a:rPr lang="en-US" dirty="0"/>
              <a:t>Policy Considerations (cont’d)</a:t>
            </a:r>
          </a:p>
        </p:txBody>
      </p:sp>
      <p:sp>
        <p:nvSpPr>
          <p:cNvPr id="3" name="Content Placeholder 2">
            <a:extLst>
              <a:ext uri="{FF2B5EF4-FFF2-40B4-BE49-F238E27FC236}">
                <a16:creationId xmlns:a16="http://schemas.microsoft.com/office/drawing/2014/main" id="{F22515F7-0CBB-4E76-9F7F-D0D92EA54DC5}"/>
              </a:ext>
            </a:extLst>
          </p:cNvPr>
          <p:cNvSpPr>
            <a:spLocks noGrp="1"/>
          </p:cNvSpPr>
          <p:nvPr>
            <p:ph idx="1"/>
          </p:nvPr>
        </p:nvSpPr>
        <p:spPr/>
        <p:txBody>
          <a:bodyPr/>
          <a:lstStyle/>
          <a:p>
            <a:r>
              <a:rPr lang="en-US" sz="2000" dirty="0"/>
              <a:t>What if more data is sent then what is requested? </a:t>
            </a:r>
          </a:p>
          <a:p>
            <a:pPr lvl="1"/>
            <a:r>
              <a:rPr lang="en-US" sz="1800" dirty="0"/>
              <a:t>This should be handled by policy and processes around the data received.</a:t>
            </a:r>
          </a:p>
          <a:p>
            <a:pPr lvl="1"/>
            <a:r>
              <a:rPr lang="en-US" sz="1800" dirty="0"/>
              <a:t>The data generator should be clear on what data is being requested and the data provided should only be the data requested.</a:t>
            </a:r>
          </a:p>
          <a:p>
            <a:pPr lvl="1"/>
            <a:r>
              <a:rPr lang="en-US" sz="1800" dirty="0"/>
              <a:t>The Reference Architecture IG will ask for feedback during the ballot process on if the MedMorph Reference Architecture should define an acknowledgment mechanism for notifications when additional data is received.</a:t>
            </a:r>
          </a:p>
          <a:p>
            <a:endParaRPr lang="en-US" sz="2000" dirty="0"/>
          </a:p>
        </p:txBody>
      </p:sp>
    </p:spTree>
    <p:extLst>
      <p:ext uri="{BB962C8B-B14F-4D97-AF65-F5344CB8AC3E}">
        <p14:creationId xmlns:p14="http://schemas.microsoft.com/office/powerpoint/2010/main" val="18815227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24AA45-E2A9-4D85-87A0-2020B959D500}"/>
              </a:ext>
            </a:extLst>
          </p:cNvPr>
          <p:cNvSpPr>
            <a:spLocks noGrp="1"/>
          </p:cNvSpPr>
          <p:nvPr>
            <p:ph type="title"/>
          </p:nvPr>
        </p:nvSpPr>
        <p:spPr/>
        <p:txBody>
          <a:bodyPr>
            <a:normAutofit fontScale="90000"/>
          </a:bodyPr>
          <a:lstStyle/>
          <a:p>
            <a:r>
              <a:rPr lang="en-US" dirty="0"/>
              <a:t>Recap of Last Week</a:t>
            </a:r>
          </a:p>
        </p:txBody>
      </p:sp>
      <p:sp>
        <p:nvSpPr>
          <p:cNvPr id="3" name="Content Placeholder 2">
            <a:extLst>
              <a:ext uri="{FF2B5EF4-FFF2-40B4-BE49-F238E27FC236}">
                <a16:creationId xmlns:a16="http://schemas.microsoft.com/office/drawing/2014/main" id="{15509205-F889-499F-BE6F-0FAD44583D26}"/>
              </a:ext>
            </a:extLst>
          </p:cNvPr>
          <p:cNvSpPr>
            <a:spLocks noGrp="1"/>
          </p:cNvSpPr>
          <p:nvPr>
            <p:ph idx="1"/>
          </p:nvPr>
        </p:nvSpPr>
        <p:spPr>
          <a:xfrm>
            <a:off x="76200" y="1295400"/>
            <a:ext cx="9067800" cy="4389437"/>
          </a:xfrm>
        </p:spPr>
        <p:txBody>
          <a:bodyPr/>
          <a:lstStyle/>
          <a:p>
            <a:pPr>
              <a:lnSpc>
                <a:spcPct val="107000"/>
              </a:lnSpc>
              <a:spcBef>
                <a:spcPts val="0"/>
              </a:spcBef>
            </a:pPr>
            <a:r>
              <a:rPr lang="en-US" sz="2200" dirty="0">
                <a:latin typeface="Calibri" panose="020F0502020204030204" pitchFamily="34" charset="0"/>
                <a:ea typeface="Calibri" panose="020F0502020204030204" pitchFamily="34" charset="0"/>
                <a:cs typeface="Times New Roman" panose="02020603050405020304" pitchFamily="18" charset="0"/>
              </a:rPr>
              <a:t>MedMorph Use Case Data Element Crosswalk </a:t>
            </a:r>
          </a:p>
          <a:p>
            <a:pPr>
              <a:lnSpc>
                <a:spcPct val="107000"/>
              </a:lnSpc>
              <a:spcBef>
                <a:spcPts val="0"/>
              </a:spcBef>
            </a:pPr>
            <a:r>
              <a:rPr lang="en-US" sz="2200" dirty="0">
                <a:latin typeface="Calibri" panose="020F0502020204030204" pitchFamily="34" charset="0"/>
                <a:ea typeface="Calibri" panose="020F0502020204030204" pitchFamily="34" charset="0"/>
                <a:cs typeface="Times New Roman" panose="02020603050405020304" pitchFamily="18" charset="0"/>
              </a:rPr>
              <a:t>Potential MedMorph Data Classes and Elements submission to USCDI</a:t>
            </a:r>
            <a:endParaRPr lang="en-US" sz="1800" dirty="0">
              <a:effectLst/>
              <a:ea typeface="Calibri" panose="020F0502020204030204" pitchFamily="34" charset="0"/>
              <a:cs typeface="Times New Roman" panose="02020603050405020304" pitchFamily="18" charset="0"/>
            </a:endParaRPr>
          </a:p>
          <a:p>
            <a:pPr marL="501253" lvl="2" indent="0">
              <a:buNone/>
            </a:pPr>
            <a:endParaRPr lang="en-US" dirty="0"/>
          </a:p>
          <a:p>
            <a:pPr lvl="1"/>
            <a:endParaRPr lang="en-US" dirty="0"/>
          </a:p>
          <a:p>
            <a:pPr lvl="1"/>
            <a:endParaRPr lang="en-US" dirty="0"/>
          </a:p>
          <a:p>
            <a:endParaRPr lang="en-US" dirty="0"/>
          </a:p>
          <a:p>
            <a:pPr lvl="1"/>
            <a:endParaRPr lang="en-US" dirty="0"/>
          </a:p>
        </p:txBody>
      </p:sp>
    </p:spTree>
    <p:extLst>
      <p:ext uri="{BB962C8B-B14F-4D97-AF65-F5344CB8AC3E}">
        <p14:creationId xmlns:p14="http://schemas.microsoft.com/office/powerpoint/2010/main" val="7919844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52C3C-A55C-491E-83BF-372825F9367E}"/>
              </a:ext>
            </a:extLst>
          </p:cNvPr>
          <p:cNvSpPr>
            <a:spLocks noGrp="1"/>
          </p:cNvSpPr>
          <p:nvPr>
            <p:ph type="title"/>
          </p:nvPr>
        </p:nvSpPr>
        <p:spPr/>
        <p:txBody>
          <a:bodyPr>
            <a:normAutofit fontScale="90000"/>
          </a:bodyPr>
          <a:lstStyle/>
          <a:p>
            <a:r>
              <a:rPr lang="en-US" dirty="0"/>
              <a:t>Policy Considerations</a:t>
            </a:r>
          </a:p>
        </p:txBody>
      </p:sp>
      <p:sp>
        <p:nvSpPr>
          <p:cNvPr id="3" name="Content Placeholder 2">
            <a:extLst>
              <a:ext uri="{FF2B5EF4-FFF2-40B4-BE49-F238E27FC236}">
                <a16:creationId xmlns:a16="http://schemas.microsoft.com/office/drawing/2014/main" id="{38D02C0D-F995-4E0A-9C3F-D3E9AE6C356F}"/>
              </a:ext>
            </a:extLst>
          </p:cNvPr>
          <p:cNvSpPr>
            <a:spLocks noGrp="1"/>
          </p:cNvSpPr>
          <p:nvPr>
            <p:ph idx="1"/>
          </p:nvPr>
        </p:nvSpPr>
        <p:spPr/>
        <p:txBody>
          <a:bodyPr/>
          <a:lstStyle/>
          <a:p>
            <a:r>
              <a:rPr lang="en-US" sz="2000" dirty="0"/>
              <a:t>Cancer</a:t>
            </a:r>
          </a:p>
          <a:p>
            <a:pPr lvl="1"/>
            <a:r>
              <a:rPr lang="en-US" sz="1800" dirty="0"/>
              <a:t>Registries may have restrictions on collecting certain information. For example, registries collect comorbidity information, but some of them are restricted from collecting information about AIDS or mental health conditions as a comorbidity</a:t>
            </a:r>
          </a:p>
          <a:p>
            <a:pPr lvl="1"/>
            <a:r>
              <a:rPr lang="en-US" sz="1800" dirty="0"/>
              <a:t>Establishment of data use agreements and business use agreements between trading entities</a:t>
            </a:r>
          </a:p>
          <a:p>
            <a:pPr lvl="1"/>
            <a:endParaRPr lang="en-US" sz="1800" dirty="0"/>
          </a:p>
        </p:txBody>
      </p:sp>
    </p:spTree>
    <p:extLst>
      <p:ext uri="{BB962C8B-B14F-4D97-AF65-F5344CB8AC3E}">
        <p14:creationId xmlns:p14="http://schemas.microsoft.com/office/powerpoint/2010/main" val="24660487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F8690-C979-4977-87A2-6C0C4C5E80C9}"/>
              </a:ext>
            </a:extLst>
          </p:cNvPr>
          <p:cNvSpPr>
            <a:spLocks noGrp="1"/>
          </p:cNvSpPr>
          <p:nvPr>
            <p:ph type="title"/>
          </p:nvPr>
        </p:nvSpPr>
        <p:spPr/>
        <p:txBody>
          <a:bodyPr>
            <a:normAutofit fontScale="90000"/>
          </a:bodyPr>
          <a:lstStyle/>
          <a:p>
            <a:r>
              <a:rPr lang="en-US" dirty="0"/>
              <a:t>Non-Technical Considerations</a:t>
            </a:r>
          </a:p>
        </p:txBody>
      </p:sp>
      <p:sp>
        <p:nvSpPr>
          <p:cNvPr id="3" name="Content Placeholder 2">
            <a:extLst>
              <a:ext uri="{FF2B5EF4-FFF2-40B4-BE49-F238E27FC236}">
                <a16:creationId xmlns:a16="http://schemas.microsoft.com/office/drawing/2014/main" id="{8D44CD22-8072-4064-9805-4E86F59CCED4}"/>
              </a:ext>
            </a:extLst>
          </p:cNvPr>
          <p:cNvSpPr>
            <a:spLocks noGrp="1"/>
          </p:cNvSpPr>
          <p:nvPr>
            <p:ph idx="1"/>
          </p:nvPr>
        </p:nvSpPr>
        <p:spPr>
          <a:xfrm>
            <a:off x="457200" y="1295400"/>
            <a:ext cx="8686800" cy="4389437"/>
          </a:xfrm>
        </p:spPr>
        <p:txBody>
          <a:bodyPr/>
          <a:lstStyle/>
          <a:p>
            <a:r>
              <a:rPr lang="en-US" sz="1800" dirty="0"/>
              <a:t>Onboarding of EHRs and or tracking systems</a:t>
            </a:r>
          </a:p>
          <a:p>
            <a:r>
              <a:rPr lang="en-US" sz="1800" dirty="0"/>
              <a:t>The use and or restrictions of FHIR between trading entities</a:t>
            </a:r>
          </a:p>
          <a:p>
            <a:r>
              <a:rPr lang="en-US" sz="1800" dirty="0"/>
              <a:t>Consent models for data exchange:</a:t>
            </a:r>
          </a:p>
          <a:p>
            <a:pPr lvl="1"/>
            <a:r>
              <a:rPr lang="en-US" sz="1600" dirty="0"/>
              <a:t>For public health purposes, existing authorities are sufficient and no consent is required.</a:t>
            </a:r>
          </a:p>
          <a:p>
            <a:pPr lvl="1"/>
            <a:r>
              <a:rPr lang="en-US" sz="1600" dirty="0"/>
              <a:t>For research use cases:</a:t>
            </a:r>
          </a:p>
          <a:p>
            <a:pPr lvl="2"/>
            <a:r>
              <a:rPr lang="en-US" sz="1600" dirty="0"/>
              <a:t>IRB approvals, intended purpose, and consent for the intended purpose is included</a:t>
            </a:r>
          </a:p>
          <a:p>
            <a:pPr lvl="2"/>
            <a:r>
              <a:rPr lang="en-US" sz="1600" dirty="0"/>
              <a:t>Other areas to investigate:</a:t>
            </a:r>
          </a:p>
          <a:p>
            <a:pPr lvl="3"/>
            <a:r>
              <a:rPr lang="en-US" sz="1400" dirty="0">
                <a:hlinkClick r:id="rId2" tooltip="https://www.hl7.org/fhir/consent.html"/>
              </a:rPr>
              <a:t>https://www.hl7.org/fhir/consent.html</a:t>
            </a:r>
            <a:r>
              <a:rPr lang="en-US" sz="1400" dirty="0"/>
              <a:t> (Look at </a:t>
            </a:r>
            <a:r>
              <a:rPr lang="en-US" sz="1400" dirty="0" err="1"/>
              <a:t>ResearchSubject</a:t>
            </a:r>
            <a:r>
              <a:rPr lang="en-US" sz="1400" dirty="0"/>
              <a:t> and </a:t>
            </a:r>
            <a:r>
              <a:rPr lang="en-US" sz="1400" dirty="0" err="1"/>
              <a:t>ResearchStudy</a:t>
            </a:r>
            <a:r>
              <a:rPr lang="en-US" sz="1400" dirty="0"/>
              <a:t> resources in FHIR and their relationship to Consent Resource)</a:t>
            </a:r>
          </a:p>
          <a:p>
            <a:pPr lvl="3"/>
            <a:r>
              <a:rPr lang="en-US" sz="1400" dirty="0"/>
              <a:t>Patient Level data, LDS, Deidentified data sets, and relationships to consent.</a:t>
            </a:r>
          </a:p>
          <a:p>
            <a:pPr lvl="3"/>
            <a:r>
              <a:rPr lang="en-US" sz="1400" dirty="0">
                <a:hlinkClick r:id="rId3"/>
              </a:rPr>
              <a:t>https://www.healthit.gov/topic/leading-edge-acceleration-projects-leap-health-information-technology-health-it</a:t>
            </a:r>
            <a:r>
              <a:rPr lang="en-US" sz="1400" dirty="0"/>
              <a:t> </a:t>
            </a:r>
          </a:p>
          <a:p>
            <a:r>
              <a:rPr lang="en-US" sz="1800" dirty="0"/>
              <a:t>Data that is stored outside the EHR (e.g., PDMP data) may not be available</a:t>
            </a:r>
          </a:p>
          <a:p>
            <a:pPr lvl="1"/>
            <a:r>
              <a:rPr lang="en-US" sz="1600" dirty="0"/>
              <a:t>Hep C is asking about drug use</a:t>
            </a:r>
          </a:p>
          <a:p>
            <a:r>
              <a:rPr lang="en-US" sz="1800" dirty="0"/>
              <a:t>Any activities that are not associated with a clinical order or clinical visit (e.g., drive-up COVID test, STD test, adult immunization at the pharmacy )</a:t>
            </a:r>
          </a:p>
          <a:p>
            <a:endParaRPr lang="en-US" sz="1800" dirty="0"/>
          </a:p>
        </p:txBody>
      </p:sp>
    </p:spTree>
    <p:extLst>
      <p:ext uri="{BB962C8B-B14F-4D97-AF65-F5344CB8AC3E}">
        <p14:creationId xmlns:p14="http://schemas.microsoft.com/office/powerpoint/2010/main" val="655689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F8690-C979-4977-87A2-6C0C4C5E80C9}"/>
              </a:ext>
            </a:extLst>
          </p:cNvPr>
          <p:cNvSpPr>
            <a:spLocks noGrp="1"/>
          </p:cNvSpPr>
          <p:nvPr>
            <p:ph type="title"/>
          </p:nvPr>
        </p:nvSpPr>
        <p:spPr/>
        <p:txBody>
          <a:bodyPr>
            <a:normAutofit fontScale="90000"/>
          </a:bodyPr>
          <a:lstStyle/>
          <a:p>
            <a:r>
              <a:rPr lang="en-US" dirty="0"/>
              <a:t>Non-Technical Considerations (cont’d)</a:t>
            </a:r>
          </a:p>
        </p:txBody>
      </p:sp>
      <p:sp>
        <p:nvSpPr>
          <p:cNvPr id="3" name="Content Placeholder 2">
            <a:extLst>
              <a:ext uri="{FF2B5EF4-FFF2-40B4-BE49-F238E27FC236}">
                <a16:creationId xmlns:a16="http://schemas.microsoft.com/office/drawing/2014/main" id="{8D44CD22-8072-4064-9805-4E86F59CCED4}"/>
              </a:ext>
            </a:extLst>
          </p:cNvPr>
          <p:cNvSpPr>
            <a:spLocks noGrp="1"/>
          </p:cNvSpPr>
          <p:nvPr>
            <p:ph idx="1"/>
          </p:nvPr>
        </p:nvSpPr>
        <p:spPr/>
        <p:txBody>
          <a:bodyPr/>
          <a:lstStyle/>
          <a:p>
            <a:r>
              <a:rPr lang="en-US" sz="1800" dirty="0"/>
              <a:t>Data lag vs. real-time (especially for research use cases) </a:t>
            </a:r>
          </a:p>
          <a:p>
            <a:pPr lvl="1"/>
            <a:r>
              <a:rPr lang="en-US" sz="1600" dirty="0"/>
              <a:t>The Reference Architecture defines trigger events and timing offsets in relationship to trigger events, and actions to be performed based on trigger events.</a:t>
            </a:r>
          </a:p>
          <a:p>
            <a:r>
              <a:rPr lang="en-US" sz="1800" dirty="0"/>
              <a:t>Clinical trials (not observation) - data safety monitoring board - so there is a </a:t>
            </a:r>
            <a:r>
              <a:rPr lang="en-US" sz="1800" dirty="0" err="1"/>
              <a:t>realtime</a:t>
            </a:r>
            <a:r>
              <a:rPr lang="en-US" sz="1800" dirty="0"/>
              <a:t> use case for clinical trials (but maybe different for observational research) – HL7 Vulcan Accelerator program</a:t>
            </a:r>
          </a:p>
          <a:p>
            <a:r>
              <a:rPr lang="en-US" sz="1800" dirty="0"/>
              <a:t>Data provenance (recognized authority - but how much do we trust the data from those systems outside of the EHR and the EHR ingests the data - and the detail of information and method of transmission e.g., orally reported, substantiated with material or electronic)</a:t>
            </a:r>
          </a:p>
          <a:p>
            <a:pPr lvl="1"/>
            <a:r>
              <a:rPr lang="en-US" sz="1600" dirty="0"/>
              <a:t>The MedMorph Reference Architecture IG would recommend (or require in available) support for Provenance as defined by USCDI and apply to all data classes being reported.</a:t>
            </a:r>
          </a:p>
          <a:p>
            <a:endParaRPr lang="en-US" sz="1800" dirty="0"/>
          </a:p>
        </p:txBody>
      </p:sp>
    </p:spTree>
    <p:extLst>
      <p:ext uri="{BB962C8B-B14F-4D97-AF65-F5344CB8AC3E}">
        <p14:creationId xmlns:p14="http://schemas.microsoft.com/office/powerpoint/2010/main" val="42892339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E40E2-E464-40F9-A43C-19F6624B7074}"/>
              </a:ext>
            </a:extLst>
          </p:cNvPr>
          <p:cNvSpPr>
            <a:spLocks noGrp="1"/>
          </p:cNvSpPr>
          <p:nvPr>
            <p:ph type="title"/>
          </p:nvPr>
        </p:nvSpPr>
        <p:spPr/>
        <p:txBody>
          <a:bodyPr>
            <a:normAutofit fontScale="90000"/>
          </a:bodyPr>
          <a:lstStyle/>
          <a:p>
            <a:r>
              <a:rPr lang="en-US" dirty="0"/>
              <a:t>Non-Technical Considerations</a:t>
            </a:r>
          </a:p>
        </p:txBody>
      </p:sp>
      <p:sp>
        <p:nvSpPr>
          <p:cNvPr id="3" name="Content Placeholder 2">
            <a:extLst>
              <a:ext uri="{FF2B5EF4-FFF2-40B4-BE49-F238E27FC236}">
                <a16:creationId xmlns:a16="http://schemas.microsoft.com/office/drawing/2014/main" id="{E7AD5506-0F14-4839-8928-86D381F6AE0B}"/>
              </a:ext>
            </a:extLst>
          </p:cNvPr>
          <p:cNvSpPr>
            <a:spLocks noGrp="1"/>
          </p:cNvSpPr>
          <p:nvPr>
            <p:ph idx="1"/>
          </p:nvPr>
        </p:nvSpPr>
        <p:spPr>
          <a:xfrm>
            <a:off x="0" y="1295400"/>
            <a:ext cx="9144000" cy="4389437"/>
          </a:xfrm>
        </p:spPr>
        <p:txBody>
          <a:bodyPr/>
          <a:lstStyle/>
          <a:p>
            <a:r>
              <a:rPr lang="en-US" sz="2400" dirty="0"/>
              <a:t>Cancer</a:t>
            </a:r>
          </a:p>
          <a:p>
            <a:pPr lvl="1">
              <a:buFont typeface="Arial" panose="020B0604020202020204" pitchFamily="34" charset="0"/>
              <a:buChar char="•"/>
            </a:pPr>
            <a:r>
              <a:rPr lang="en-US" sz="2000" dirty="0"/>
              <a:t>Should we use specific histology/morphology codes, such as those used in pathology reports?</a:t>
            </a:r>
          </a:p>
          <a:p>
            <a:pPr lvl="1">
              <a:buFont typeface="Arial" panose="020B0604020202020204" pitchFamily="34" charset="0"/>
              <a:buChar char="•"/>
            </a:pPr>
            <a:r>
              <a:rPr lang="en-US" sz="2000" dirty="0"/>
              <a:t>Will we consider reporting guidelines, such as certain data content that should be reported under certain specific circumstances (e.g., based on cancer type, stage, treatment? </a:t>
            </a:r>
          </a:p>
          <a:p>
            <a:pPr lvl="1">
              <a:buFont typeface="Arial" panose="020B0604020202020204" pitchFamily="34" charset="0"/>
              <a:buChar char="•"/>
            </a:pPr>
            <a:r>
              <a:rPr lang="en-US" sz="2000" dirty="0"/>
              <a:t>Registries will capture what they are required to capture by state laws and standards setters but research use cases might want to capture complications, etc. related to cancer.</a:t>
            </a:r>
          </a:p>
          <a:p>
            <a:pPr lvl="1"/>
            <a:endParaRPr lang="en-US" sz="2000" dirty="0"/>
          </a:p>
        </p:txBody>
      </p:sp>
    </p:spTree>
    <p:extLst>
      <p:ext uri="{BB962C8B-B14F-4D97-AF65-F5344CB8AC3E}">
        <p14:creationId xmlns:p14="http://schemas.microsoft.com/office/powerpoint/2010/main" val="26358278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3AF43-0CF0-41DD-9F68-FDC4A2E65666}"/>
              </a:ext>
            </a:extLst>
          </p:cNvPr>
          <p:cNvSpPr>
            <a:spLocks noGrp="1"/>
          </p:cNvSpPr>
          <p:nvPr>
            <p:ph type="title"/>
          </p:nvPr>
        </p:nvSpPr>
        <p:spPr/>
        <p:txBody>
          <a:bodyPr>
            <a:normAutofit fontScale="90000"/>
          </a:bodyPr>
          <a:lstStyle/>
          <a:p>
            <a:r>
              <a:rPr lang="en-US" dirty="0"/>
              <a:t>Reporting Workflow (Cancer, Healthcare Survey (IP, ED))</a:t>
            </a:r>
          </a:p>
        </p:txBody>
      </p:sp>
      <p:graphicFrame>
        <p:nvGraphicFramePr>
          <p:cNvPr id="5" name="Table 5">
            <a:extLst>
              <a:ext uri="{FF2B5EF4-FFF2-40B4-BE49-F238E27FC236}">
                <a16:creationId xmlns:a16="http://schemas.microsoft.com/office/drawing/2014/main" id="{DE610915-CE08-4548-B9DF-AB7C0F1B2414}"/>
              </a:ext>
            </a:extLst>
          </p:cNvPr>
          <p:cNvGraphicFramePr>
            <a:graphicFrameLocks noGrp="1"/>
          </p:cNvGraphicFramePr>
          <p:nvPr>
            <p:ph idx="1"/>
            <p:extLst>
              <p:ext uri="{D42A27DB-BD31-4B8C-83A1-F6EECF244321}">
                <p14:modId xmlns:p14="http://schemas.microsoft.com/office/powerpoint/2010/main" val="3949127526"/>
              </p:ext>
            </p:extLst>
          </p:nvPr>
        </p:nvGraphicFramePr>
        <p:xfrm>
          <a:off x="0" y="1143000"/>
          <a:ext cx="9144000" cy="5237480"/>
        </p:xfrm>
        <a:graphic>
          <a:graphicData uri="http://schemas.openxmlformats.org/drawingml/2006/table">
            <a:tbl>
              <a:tblPr firstRow="1" bandRow="1">
                <a:tableStyleId>{5C22544A-7EE6-4342-B048-85BDC9FD1C3A}</a:tableStyleId>
              </a:tblPr>
              <a:tblGrid>
                <a:gridCol w="533400">
                  <a:extLst>
                    <a:ext uri="{9D8B030D-6E8A-4147-A177-3AD203B41FA5}">
                      <a16:colId xmlns:a16="http://schemas.microsoft.com/office/drawing/2014/main" val="2762005405"/>
                    </a:ext>
                  </a:extLst>
                </a:gridCol>
                <a:gridCol w="1447800">
                  <a:extLst>
                    <a:ext uri="{9D8B030D-6E8A-4147-A177-3AD203B41FA5}">
                      <a16:colId xmlns:a16="http://schemas.microsoft.com/office/drawing/2014/main" val="3285980560"/>
                    </a:ext>
                  </a:extLst>
                </a:gridCol>
                <a:gridCol w="1219200">
                  <a:extLst>
                    <a:ext uri="{9D8B030D-6E8A-4147-A177-3AD203B41FA5}">
                      <a16:colId xmlns:a16="http://schemas.microsoft.com/office/drawing/2014/main" val="2512663241"/>
                    </a:ext>
                  </a:extLst>
                </a:gridCol>
                <a:gridCol w="2514600">
                  <a:extLst>
                    <a:ext uri="{9D8B030D-6E8A-4147-A177-3AD203B41FA5}">
                      <a16:colId xmlns:a16="http://schemas.microsoft.com/office/drawing/2014/main" val="1557973473"/>
                    </a:ext>
                  </a:extLst>
                </a:gridCol>
                <a:gridCol w="1600200">
                  <a:extLst>
                    <a:ext uri="{9D8B030D-6E8A-4147-A177-3AD203B41FA5}">
                      <a16:colId xmlns:a16="http://schemas.microsoft.com/office/drawing/2014/main" val="2689182083"/>
                    </a:ext>
                  </a:extLst>
                </a:gridCol>
                <a:gridCol w="1828800">
                  <a:extLst>
                    <a:ext uri="{9D8B030D-6E8A-4147-A177-3AD203B41FA5}">
                      <a16:colId xmlns:a16="http://schemas.microsoft.com/office/drawing/2014/main" val="1596282561"/>
                    </a:ext>
                  </a:extLst>
                </a:gridCol>
              </a:tblGrid>
              <a:tr h="370840">
                <a:tc>
                  <a:txBody>
                    <a:bodyPr/>
                    <a:lstStyle/>
                    <a:p>
                      <a:pPr algn="l"/>
                      <a:r>
                        <a:rPr lang="en-US" sz="1300" b="1" dirty="0">
                          <a:effectLst/>
                        </a:rPr>
                        <a:t>Step</a:t>
                      </a:r>
                      <a:endParaRPr lang="en-US" sz="1300" dirty="0">
                        <a:effectLst/>
                      </a:endParaRPr>
                    </a:p>
                  </a:txBody>
                  <a:tcPr/>
                </a:tc>
                <a:tc>
                  <a:txBody>
                    <a:bodyPr/>
                    <a:lstStyle/>
                    <a:p>
                      <a:pPr algn="l"/>
                      <a:r>
                        <a:rPr lang="en-US" sz="1300" b="1">
                          <a:effectLst/>
                        </a:rPr>
                        <a:t>Actor</a:t>
                      </a:r>
                      <a:endParaRPr lang="en-US" sz="1300">
                        <a:effectLst/>
                      </a:endParaRPr>
                    </a:p>
                  </a:txBody>
                  <a:tcPr/>
                </a:tc>
                <a:tc>
                  <a:txBody>
                    <a:bodyPr/>
                    <a:lstStyle/>
                    <a:p>
                      <a:pPr algn="l"/>
                      <a:r>
                        <a:rPr lang="en-US" sz="1300" b="1">
                          <a:effectLst/>
                        </a:rPr>
                        <a:t>Role</a:t>
                      </a:r>
                      <a:endParaRPr lang="en-US" sz="1300">
                        <a:effectLst/>
                      </a:endParaRPr>
                    </a:p>
                  </a:txBody>
                  <a:tcPr/>
                </a:tc>
                <a:tc>
                  <a:txBody>
                    <a:bodyPr/>
                    <a:lstStyle/>
                    <a:p>
                      <a:pPr algn="l"/>
                      <a:r>
                        <a:rPr lang="en-US" sz="1300" b="1">
                          <a:effectLst/>
                        </a:rPr>
                        <a:t>Activity</a:t>
                      </a:r>
                      <a:endParaRPr lang="en-US" sz="1300">
                        <a:effectLst/>
                      </a:endParaRPr>
                    </a:p>
                  </a:txBody>
                  <a:tcPr/>
                </a:tc>
                <a:tc>
                  <a:txBody>
                    <a:bodyPr/>
                    <a:lstStyle/>
                    <a:p>
                      <a:pPr algn="l"/>
                      <a:r>
                        <a:rPr lang="en-US" sz="1300" b="1" dirty="0">
                          <a:effectLst/>
                        </a:rPr>
                        <a:t>Input(s)</a:t>
                      </a:r>
                      <a:endParaRPr lang="en-US" sz="1300" dirty="0">
                        <a:effectLst/>
                      </a:endParaRPr>
                    </a:p>
                  </a:txBody>
                  <a:tcPr/>
                </a:tc>
                <a:tc>
                  <a:txBody>
                    <a:bodyPr/>
                    <a:lstStyle/>
                    <a:p>
                      <a:pPr algn="l"/>
                      <a:r>
                        <a:rPr lang="en-US" sz="1300" b="1">
                          <a:effectLst/>
                        </a:rPr>
                        <a:t>Output(s)</a:t>
                      </a:r>
                      <a:endParaRPr lang="en-US" sz="1300">
                        <a:effectLst/>
                      </a:endParaRPr>
                    </a:p>
                  </a:txBody>
                  <a:tcPr/>
                </a:tc>
                <a:extLst>
                  <a:ext uri="{0D108BD9-81ED-4DB2-BD59-A6C34878D82A}">
                    <a16:rowId xmlns:a16="http://schemas.microsoft.com/office/drawing/2014/main" val="1855299088"/>
                  </a:ext>
                </a:extLst>
              </a:tr>
              <a:tr h="370840">
                <a:tc>
                  <a:txBody>
                    <a:bodyPr/>
                    <a:lstStyle/>
                    <a:p>
                      <a:pPr algn="l"/>
                      <a:r>
                        <a:rPr lang="en-US" sz="1300"/>
                        <a:t>1</a:t>
                      </a:r>
                    </a:p>
                  </a:txBody>
                  <a:tcPr/>
                </a:tc>
                <a:tc>
                  <a:txBody>
                    <a:bodyPr/>
                    <a:lstStyle/>
                    <a:p>
                      <a:pPr algn="l"/>
                      <a:r>
                        <a:rPr lang="en-US" sz="1300"/>
                        <a:t>EHR System</a:t>
                      </a:r>
                    </a:p>
                    <a:p>
                      <a:pPr algn="l"/>
                      <a:r>
                        <a:rPr lang="en-US" sz="1300"/>
                        <a:t> </a:t>
                      </a:r>
                    </a:p>
                  </a:txBody>
                  <a:tcPr/>
                </a:tc>
                <a:tc>
                  <a:txBody>
                    <a:bodyPr/>
                    <a:lstStyle/>
                    <a:p>
                      <a:pPr algn="l"/>
                      <a:r>
                        <a:rPr lang="en-US" sz="1300"/>
                        <a:t>Notifier</a:t>
                      </a:r>
                    </a:p>
                  </a:txBody>
                  <a:tcPr/>
                </a:tc>
                <a:tc>
                  <a:txBody>
                    <a:bodyPr/>
                    <a:lstStyle/>
                    <a:p>
                      <a:pPr algn="l"/>
                      <a:r>
                        <a:rPr lang="en-US" sz="1300"/>
                        <a:t>Notify the Backend Service App that criteria have been met</a:t>
                      </a:r>
                    </a:p>
                  </a:txBody>
                  <a:tcPr/>
                </a:tc>
                <a:tc>
                  <a:txBody>
                    <a:bodyPr/>
                    <a:lstStyle/>
                    <a:p>
                      <a:pPr algn="l"/>
                      <a:r>
                        <a:rPr lang="en-US" sz="1300"/>
                        <a:t>Trigger code</a:t>
                      </a:r>
                    </a:p>
                  </a:txBody>
                  <a:tcPr/>
                </a:tc>
                <a:tc>
                  <a:txBody>
                    <a:bodyPr/>
                    <a:lstStyle/>
                    <a:p>
                      <a:pPr algn="l"/>
                      <a:r>
                        <a:rPr lang="en-US" sz="1300"/>
                        <a:t>Notification message</a:t>
                      </a:r>
                    </a:p>
                  </a:txBody>
                  <a:tcPr/>
                </a:tc>
                <a:extLst>
                  <a:ext uri="{0D108BD9-81ED-4DB2-BD59-A6C34878D82A}">
                    <a16:rowId xmlns:a16="http://schemas.microsoft.com/office/drawing/2014/main" val="3608762940"/>
                  </a:ext>
                </a:extLst>
              </a:tr>
              <a:tr h="370840">
                <a:tc>
                  <a:txBody>
                    <a:bodyPr/>
                    <a:lstStyle/>
                    <a:p>
                      <a:pPr algn="l"/>
                      <a:r>
                        <a:rPr lang="en-US" sz="1300"/>
                        <a:t>2</a:t>
                      </a:r>
                    </a:p>
                  </a:txBody>
                  <a:tcPr/>
                </a:tc>
                <a:tc>
                  <a:txBody>
                    <a:bodyPr/>
                    <a:lstStyle/>
                    <a:p>
                      <a:pPr algn="l"/>
                      <a:r>
                        <a:rPr lang="en-US" sz="1300"/>
                        <a:t>Backend Services App</a:t>
                      </a:r>
                    </a:p>
                  </a:txBody>
                  <a:tcPr/>
                </a:tc>
                <a:tc>
                  <a:txBody>
                    <a:bodyPr/>
                    <a:lstStyle/>
                    <a:p>
                      <a:pPr algn="l"/>
                      <a:r>
                        <a:rPr lang="en-US" sz="1300"/>
                        <a:t>Evaluator</a:t>
                      </a:r>
                    </a:p>
                  </a:txBody>
                  <a:tcPr/>
                </a:tc>
                <a:tc>
                  <a:txBody>
                    <a:bodyPr/>
                    <a:lstStyle/>
                    <a:p>
                      <a:pPr algn="l"/>
                      <a:r>
                        <a:rPr lang="en-US" sz="1300" dirty="0"/>
                        <a:t>Evaluate notification message against criteria</a:t>
                      </a:r>
                    </a:p>
                  </a:txBody>
                  <a:tcPr/>
                </a:tc>
                <a:tc>
                  <a:txBody>
                    <a:bodyPr/>
                    <a:lstStyle/>
                    <a:p>
                      <a:pPr algn="l"/>
                      <a:r>
                        <a:rPr lang="en-US" sz="1300"/>
                        <a:t>Notification message content</a:t>
                      </a:r>
                    </a:p>
                  </a:txBody>
                  <a:tcPr/>
                </a:tc>
                <a:tc>
                  <a:txBody>
                    <a:bodyPr/>
                    <a:lstStyle/>
                    <a:p>
                      <a:pPr algn="l"/>
                      <a:r>
                        <a:rPr lang="en-US" sz="1300"/>
                        <a:t>Continuation decision based on available information</a:t>
                      </a:r>
                    </a:p>
                  </a:txBody>
                  <a:tcPr/>
                </a:tc>
                <a:extLst>
                  <a:ext uri="{0D108BD9-81ED-4DB2-BD59-A6C34878D82A}">
                    <a16:rowId xmlns:a16="http://schemas.microsoft.com/office/drawing/2014/main" val="2264738452"/>
                  </a:ext>
                </a:extLst>
              </a:tr>
              <a:tr h="370840">
                <a:tc>
                  <a:txBody>
                    <a:bodyPr/>
                    <a:lstStyle/>
                    <a:p>
                      <a:pPr algn="l"/>
                      <a:r>
                        <a:rPr lang="en-US" sz="1300"/>
                        <a:t>3</a:t>
                      </a:r>
                    </a:p>
                  </a:txBody>
                  <a:tcPr/>
                </a:tc>
                <a:tc>
                  <a:txBody>
                    <a:bodyPr/>
                    <a:lstStyle/>
                    <a:p>
                      <a:pPr algn="l"/>
                      <a:r>
                        <a:rPr lang="en-US" sz="1300"/>
                        <a:t>Backend Services App</a:t>
                      </a:r>
                    </a:p>
                  </a:txBody>
                  <a:tcPr/>
                </a:tc>
                <a:tc>
                  <a:txBody>
                    <a:bodyPr/>
                    <a:lstStyle/>
                    <a:p>
                      <a:pPr algn="l"/>
                      <a:r>
                        <a:rPr lang="en-US" sz="1300"/>
                        <a:t>Data Extractor</a:t>
                      </a:r>
                    </a:p>
                  </a:txBody>
                  <a:tcPr/>
                </a:tc>
                <a:tc>
                  <a:txBody>
                    <a:bodyPr/>
                    <a:lstStyle/>
                    <a:p>
                      <a:pPr algn="l"/>
                      <a:r>
                        <a:rPr lang="en-US" sz="1300"/>
                        <a:t>Query the EHR for cancer data</a:t>
                      </a:r>
                    </a:p>
                  </a:txBody>
                  <a:tcPr/>
                </a:tc>
                <a:tc>
                  <a:txBody>
                    <a:bodyPr/>
                    <a:lstStyle/>
                    <a:p>
                      <a:pPr algn="l"/>
                      <a:r>
                        <a:rPr lang="en-US" sz="1300"/>
                        <a:t>Notification message</a:t>
                      </a:r>
                    </a:p>
                  </a:txBody>
                  <a:tcPr/>
                </a:tc>
                <a:tc>
                  <a:txBody>
                    <a:bodyPr/>
                    <a:lstStyle/>
                    <a:p>
                      <a:pPr algn="l"/>
                      <a:r>
                        <a:rPr lang="en-US" sz="1300"/>
                        <a:t>FHIR query</a:t>
                      </a:r>
                    </a:p>
                  </a:txBody>
                  <a:tcPr/>
                </a:tc>
                <a:extLst>
                  <a:ext uri="{0D108BD9-81ED-4DB2-BD59-A6C34878D82A}">
                    <a16:rowId xmlns:a16="http://schemas.microsoft.com/office/drawing/2014/main" val="2347430408"/>
                  </a:ext>
                </a:extLst>
              </a:tr>
              <a:tr h="370840">
                <a:tc>
                  <a:txBody>
                    <a:bodyPr/>
                    <a:lstStyle/>
                    <a:p>
                      <a:pPr algn="l"/>
                      <a:r>
                        <a:rPr lang="en-US" sz="1300"/>
                        <a:t>4</a:t>
                      </a:r>
                    </a:p>
                  </a:txBody>
                  <a:tcPr/>
                </a:tc>
                <a:tc>
                  <a:txBody>
                    <a:bodyPr/>
                    <a:lstStyle/>
                    <a:p>
                      <a:pPr algn="l"/>
                      <a:r>
                        <a:rPr lang="en-US" sz="1300"/>
                        <a:t>EHR System</a:t>
                      </a:r>
                    </a:p>
                    <a:p>
                      <a:pPr algn="l"/>
                      <a:r>
                        <a:rPr lang="en-US" sz="1300"/>
                        <a:t> </a:t>
                      </a:r>
                    </a:p>
                  </a:txBody>
                  <a:tcPr/>
                </a:tc>
                <a:tc>
                  <a:txBody>
                    <a:bodyPr/>
                    <a:lstStyle/>
                    <a:p>
                      <a:pPr algn="l"/>
                      <a:r>
                        <a:rPr lang="en-US" sz="1300"/>
                        <a:t>Query Responder</a:t>
                      </a:r>
                    </a:p>
                  </a:txBody>
                  <a:tcPr/>
                </a:tc>
                <a:tc>
                  <a:txBody>
                    <a:bodyPr/>
                    <a:lstStyle/>
                    <a:p>
                      <a:pPr algn="l"/>
                      <a:r>
                        <a:rPr lang="en-US" sz="1300"/>
                        <a:t>Return cancer data</a:t>
                      </a:r>
                    </a:p>
                  </a:txBody>
                  <a:tcPr/>
                </a:tc>
                <a:tc>
                  <a:txBody>
                    <a:bodyPr/>
                    <a:lstStyle/>
                    <a:p>
                      <a:pPr algn="l"/>
                      <a:r>
                        <a:rPr lang="en-US" sz="1300"/>
                        <a:t>FHIR query</a:t>
                      </a:r>
                    </a:p>
                  </a:txBody>
                  <a:tcPr/>
                </a:tc>
                <a:tc>
                  <a:txBody>
                    <a:bodyPr/>
                    <a:lstStyle/>
                    <a:p>
                      <a:pPr algn="l"/>
                      <a:r>
                        <a:rPr lang="en-US" sz="1300"/>
                        <a:t>FHIR resources</a:t>
                      </a:r>
                    </a:p>
                  </a:txBody>
                  <a:tcPr/>
                </a:tc>
                <a:extLst>
                  <a:ext uri="{0D108BD9-81ED-4DB2-BD59-A6C34878D82A}">
                    <a16:rowId xmlns:a16="http://schemas.microsoft.com/office/drawing/2014/main" val="1569243985"/>
                  </a:ext>
                </a:extLst>
              </a:tr>
              <a:tr h="370840">
                <a:tc>
                  <a:txBody>
                    <a:bodyPr/>
                    <a:lstStyle/>
                    <a:p>
                      <a:pPr algn="l"/>
                      <a:r>
                        <a:rPr lang="en-US" sz="1300" i="1"/>
                        <a:t>5</a:t>
                      </a:r>
                    </a:p>
                  </a:txBody>
                  <a:tcPr/>
                </a:tc>
                <a:tc>
                  <a:txBody>
                    <a:bodyPr/>
                    <a:lstStyle/>
                    <a:p>
                      <a:pPr algn="l"/>
                      <a:r>
                        <a:rPr lang="en-US" sz="1300" i="1"/>
                        <a:t>Backend Services App</a:t>
                      </a:r>
                    </a:p>
                  </a:txBody>
                  <a:tcPr/>
                </a:tc>
                <a:tc>
                  <a:txBody>
                    <a:bodyPr/>
                    <a:lstStyle/>
                    <a:p>
                      <a:pPr algn="l"/>
                      <a:r>
                        <a:rPr lang="en-US" sz="1300" i="1"/>
                        <a:t>Decision Logic Evaluator</a:t>
                      </a:r>
                    </a:p>
                  </a:txBody>
                  <a:tcPr/>
                </a:tc>
                <a:tc>
                  <a:txBody>
                    <a:bodyPr/>
                    <a:lstStyle/>
                    <a:p>
                      <a:pPr algn="l"/>
                      <a:r>
                        <a:rPr lang="en-US" sz="1300" i="1"/>
                        <a:t>Evaluate if a report needs to be sent</a:t>
                      </a:r>
                    </a:p>
                  </a:txBody>
                  <a:tcPr/>
                </a:tc>
                <a:tc>
                  <a:txBody>
                    <a:bodyPr/>
                    <a:lstStyle/>
                    <a:p>
                      <a:pPr algn="l"/>
                      <a:r>
                        <a:rPr lang="en-US" sz="1300" i="1"/>
                        <a:t>FHIR resources</a:t>
                      </a:r>
                    </a:p>
                  </a:txBody>
                  <a:tcPr/>
                </a:tc>
                <a:tc>
                  <a:txBody>
                    <a:bodyPr/>
                    <a:lstStyle/>
                    <a:p>
                      <a:pPr algn="l"/>
                      <a:r>
                        <a:rPr lang="en-US" sz="1300" i="1" dirty="0"/>
                        <a:t>FHIR resources</a:t>
                      </a:r>
                    </a:p>
                  </a:txBody>
                  <a:tcPr/>
                </a:tc>
                <a:extLst>
                  <a:ext uri="{0D108BD9-81ED-4DB2-BD59-A6C34878D82A}">
                    <a16:rowId xmlns:a16="http://schemas.microsoft.com/office/drawing/2014/main" val="2175639650"/>
                  </a:ext>
                </a:extLst>
              </a:tr>
              <a:tr h="370840">
                <a:tc>
                  <a:txBody>
                    <a:bodyPr/>
                    <a:lstStyle/>
                    <a:p>
                      <a:pPr algn="l"/>
                      <a:r>
                        <a:rPr lang="en-US" sz="1300"/>
                        <a:t>6</a:t>
                      </a:r>
                    </a:p>
                  </a:txBody>
                  <a:tcPr/>
                </a:tc>
                <a:tc>
                  <a:txBody>
                    <a:bodyPr/>
                    <a:lstStyle/>
                    <a:p>
                      <a:pPr algn="l"/>
                      <a:r>
                        <a:rPr lang="en-US" sz="1300"/>
                        <a:t>Backend Services App</a:t>
                      </a:r>
                    </a:p>
                  </a:txBody>
                  <a:tcPr/>
                </a:tc>
                <a:tc>
                  <a:txBody>
                    <a:bodyPr/>
                    <a:lstStyle/>
                    <a:p>
                      <a:pPr algn="l"/>
                      <a:r>
                        <a:rPr lang="en-US" sz="1300"/>
                        <a:t>Data Receiver</a:t>
                      </a:r>
                    </a:p>
                  </a:txBody>
                  <a:tcPr/>
                </a:tc>
                <a:tc>
                  <a:txBody>
                    <a:bodyPr/>
                    <a:lstStyle/>
                    <a:p>
                      <a:pPr algn="l"/>
                      <a:r>
                        <a:rPr lang="en-US" sz="1300"/>
                        <a:t>Receive FHIR resources and validate FHIR bundle</a:t>
                      </a:r>
                    </a:p>
                  </a:txBody>
                  <a:tcPr/>
                </a:tc>
                <a:tc>
                  <a:txBody>
                    <a:bodyPr/>
                    <a:lstStyle/>
                    <a:p>
                      <a:pPr algn="l"/>
                      <a:r>
                        <a:rPr lang="en-US" sz="1300"/>
                        <a:t>FHIR resources</a:t>
                      </a:r>
                    </a:p>
                  </a:txBody>
                  <a:tcPr/>
                </a:tc>
                <a:tc>
                  <a:txBody>
                    <a:bodyPr/>
                    <a:lstStyle/>
                    <a:p>
                      <a:pPr algn="l"/>
                      <a:r>
                        <a:rPr lang="en-US" sz="1300"/>
                        <a:t>FHIR validated bundle</a:t>
                      </a:r>
                    </a:p>
                  </a:txBody>
                  <a:tcPr/>
                </a:tc>
                <a:extLst>
                  <a:ext uri="{0D108BD9-81ED-4DB2-BD59-A6C34878D82A}">
                    <a16:rowId xmlns:a16="http://schemas.microsoft.com/office/drawing/2014/main" val="3337071368"/>
                  </a:ext>
                </a:extLst>
              </a:tr>
              <a:tr h="370840">
                <a:tc>
                  <a:txBody>
                    <a:bodyPr/>
                    <a:lstStyle/>
                    <a:p>
                      <a:pPr algn="l"/>
                      <a:r>
                        <a:rPr lang="en-US" sz="1300"/>
                        <a:t>7</a:t>
                      </a:r>
                    </a:p>
                  </a:txBody>
                  <a:tcPr/>
                </a:tc>
                <a:tc>
                  <a:txBody>
                    <a:bodyPr/>
                    <a:lstStyle/>
                    <a:p>
                      <a:pPr algn="l"/>
                      <a:r>
                        <a:rPr lang="en-US" sz="1300" dirty="0"/>
                        <a:t>Backend Services App</a:t>
                      </a:r>
                    </a:p>
                  </a:txBody>
                  <a:tcPr/>
                </a:tc>
                <a:tc>
                  <a:txBody>
                    <a:bodyPr/>
                    <a:lstStyle/>
                    <a:p>
                      <a:pPr algn="l"/>
                      <a:r>
                        <a:rPr lang="en-US" sz="1300"/>
                        <a:t>Data Sender</a:t>
                      </a:r>
                    </a:p>
                  </a:txBody>
                  <a:tcPr/>
                </a:tc>
                <a:tc>
                  <a:txBody>
                    <a:bodyPr/>
                    <a:lstStyle/>
                    <a:p>
                      <a:pPr algn="l"/>
                      <a:r>
                        <a:rPr lang="en-US" sz="1300" dirty="0"/>
                        <a:t>Send validated FHIR bundle to Central Cancer Registry /NHCS Data Store</a:t>
                      </a:r>
                    </a:p>
                  </a:txBody>
                  <a:tcPr/>
                </a:tc>
                <a:tc>
                  <a:txBody>
                    <a:bodyPr/>
                    <a:lstStyle/>
                    <a:p>
                      <a:pPr algn="l"/>
                      <a:r>
                        <a:rPr lang="en-US" sz="1300"/>
                        <a:t>FHIR validated bundle</a:t>
                      </a:r>
                    </a:p>
                  </a:txBody>
                  <a:tcPr/>
                </a:tc>
                <a:tc>
                  <a:txBody>
                    <a:bodyPr/>
                    <a:lstStyle/>
                    <a:p>
                      <a:pPr algn="l"/>
                      <a:r>
                        <a:rPr lang="en-US" sz="1300"/>
                        <a:t>FHIR validated bundle</a:t>
                      </a:r>
                    </a:p>
                  </a:txBody>
                  <a:tcPr/>
                </a:tc>
                <a:extLst>
                  <a:ext uri="{0D108BD9-81ED-4DB2-BD59-A6C34878D82A}">
                    <a16:rowId xmlns:a16="http://schemas.microsoft.com/office/drawing/2014/main" val="3501239483"/>
                  </a:ext>
                </a:extLst>
              </a:tr>
              <a:tr h="370840">
                <a:tc>
                  <a:txBody>
                    <a:bodyPr/>
                    <a:lstStyle/>
                    <a:p>
                      <a:pPr algn="l"/>
                      <a:r>
                        <a:rPr lang="en-US" sz="1300"/>
                        <a:t>8</a:t>
                      </a:r>
                    </a:p>
                  </a:txBody>
                  <a:tcPr/>
                </a:tc>
                <a:tc>
                  <a:txBody>
                    <a:bodyPr/>
                    <a:lstStyle/>
                    <a:p>
                      <a:pPr algn="l"/>
                      <a:r>
                        <a:rPr lang="en-US" sz="1300" dirty="0"/>
                        <a:t>Central Cancer Registry / NHCS Data Store </a:t>
                      </a:r>
                    </a:p>
                  </a:txBody>
                  <a:tcPr/>
                </a:tc>
                <a:tc>
                  <a:txBody>
                    <a:bodyPr/>
                    <a:lstStyle/>
                    <a:p>
                      <a:pPr algn="l"/>
                      <a:r>
                        <a:rPr lang="en-US" sz="1300"/>
                        <a:t>Data Receiver</a:t>
                      </a:r>
                    </a:p>
                  </a:txBody>
                  <a:tcPr/>
                </a:tc>
                <a:tc>
                  <a:txBody>
                    <a:bodyPr/>
                    <a:lstStyle/>
                    <a:p>
                      <a:pPr algn="l"/>
                      <a:r>
                        <a:rPr lang="en-US" sz="1300"/>
                        <a:t>Receive and validate FHIR bundle</a:t>
                      </a:r>
                    </a:p>
                  </a:txBody>
                  <a:tcPr/>
                </a:tc>
                <a:tc>
                  <a:txBody>
                    <a:bodyPr/>
                    <a:lstStyle/>
                    <a:p>
                      <a:pPr algn="l"/>
                      <a:r>
                        <a:rPr lang="en-US" sz="1300"/>
                        <a:t>FHIR bundle</a:t>
                      </a:r>
                    </a:p>
                  </a:txBody>
                  <a:tcPr/>
                </a:tc>
                <a:tc>
                  <a:txBody>
                    <a:bodyPr/>
                    <a:lstStyle/>
                    <a:p>
                      <a:pPr algn="l"/>
                      <a:r>
                        <a:rPr lang="en-US" sz="1300"/>
                        <a:t>Validated FHIR bundle</a:t>
                      </a:r>
                    </a:p>
                  </a:txBody>
                  <a:tcPr/>
                </a:tc>
                <a:extLst>
                  <a:ext uri="{0D108BD9-81ED-4DB2-BD59-A6C34878D82A}">
                    <a16:rowId xmlns:a16="http://schemas.microsoft.com/office/drawing/2014/main" val="3433023460"/>
                  </a:ext>
                </a:extLst>
              </a:tr>
              <a:tr h="370840">
                <a:tc>
                  <a:txBody>
                    <a:bodyPr/>
                    <a:lstStyle/>
                    <a:p>
                      <a:pPr algn="l"/>
                      <a:r>
                        <a:rPr lang="en-US" sz="1300" i="1"/>
                        <a:t>9</a:t>
                      </a:r>
                    </a:p>
                  </a:txBody>
                  <a:tcPr/>
                </a:tc>
                <a:tc gridSpan="5">
                  <a:txBody>
                    <a:bodyPr/>
                    <a:lstStyle/>
                    <a:p>
                      <a:pPr algn="l"/>
                      <a:r>
                        <a:rPr lang="en-US" sz="1300" i="1" dirty="0"/>
                        <a:t>Repeat Steps 1-8 for any category notification that meets the reporting criteria as needed </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sz="1400" dirty="0"/>
                    </a:p>
                  </a:txBody>
                  <a:tcPr anchor="ctr"/>
                </a:tc>
                <a:extLst>
                  <a:ext uri="{0D108BD9-81ED-4DB2-BD59-A6C34878D82A}">
                    <a16:rowId xmlns:a16="http://schemas.microsoft.com/office/drawing/2014/main" val="736083409"/>
                  </a:ext>
                </a:extLst>
              </a:tr>
            </a:tbl>
          </a:graphicData>
        </a:graphic>
      </p:graphicFrame>
    </p:spTree>
    <p:extLst>
      <p:ext uri="{BB962C8B-B14F-4D97-AF65-F5344CB8AC3E}">
        <p14:creationId xmlns:p14="http://schemas.microsoft.com/office/powerpoint/2010/main" val="347816685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122DB-397C-4689-B4F6-E026AA3E8F28}"/>
              </a:ext>
            </a:extLst>
          </p:cNvPr>
          <p:cNvSpPr>
            <a:spLocks noGrp="1"/>
          </p:cNvSpPr>
          <p:nvPr>
            <p:ph type="title"/>
          </p:nvPr>
        </p:nvSpPr>
        <p:spPr/>
        <p:txBody>
          <a:bodyPr>
            <a:normAutofit fontScale="90000"/>
          </a:bodyPr>
          <a:lstStyle/>
          <a:p>
            <a:r>
              <a:rPr lang="en-US" dirty="0"/>
              <a:t>Hepatitis C – eICR Workflow</a:t>
            </a:r>
          </a:p>
        </p:txBody>
      </p:sp>
      <p:graphicFrame>
        <p:nvGraphicFramePr>
          <p:cNvPr id="4" name="Table 4">
            <a:extLst>
              <a:ext uri="{FF2B5EF4-FFF2-40B4-BE49-F238E27FC236}">
                <a16:creationId xmlns:a16="http://schemas.microsoft.com/office/drawing/2014/main" id="{B7C95097-AF90-4906-84AE-E9E158E0027F}"/>
              </a:ext>
            </a:extLst>
          </p:cNvPr>
          <p:cNvGraphicFramePr>
            <a:graphicFrameLocks noGrp="1"/>
          </p:cNvGraphicFramePr>
          <p:nvPr>
            <p:ph idx="1"/>
            <p:extLst>
              <p:ext uri="{D42A27DB-BD31-4B8C-83A1-F6EECF244321}">
                <p14:modId xmlns:p14="http://schemas.microsoft.com/office/powerpoint/2010/main" val="1924983395"/>
              </p:ext>
            </p:extLst>
          </p:nvPr>
        </p:nvGraphicFramePr>
        <p:xfrm>
          <a:off x="0" y="1104777"/>
          <a:ext cx="9144000" cy="5677023"/>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3528734312"/>
                    </a:ext>
                  </a:extLst>
                </a:gridCol>
                <a:gridCol w="1295400">
                  <a:extLst>
                    <a:ext uri="{9D8B030D-6E8A-4147-A177-3AD203B41FA5}">
                      <a16:colId xmlns:a16="http://schemas.microsoft.com/office/drawing/2014/main" val="4053312253"/>
                    </a:ext>
                  </a:extLst>
                </a:gridCol>
                <a:gridCol w="1066800">
                  <a:extLst>
                    <a:ext uri="{9D8B030D-6E8A-4147-A177-3AD203B41FA5}">
                      <a16:colId xmlns:a16="http://schemas.microsoft.com/office/drawing/2014/main" val="2571421998"/>
                    </a:ext>
                  </a:extLst>
                </a:gridCol>
                <a:gridCol w="2971800">
                  <a:extLst>
                    <a:ext uri="{9D8B030D-6E8A-4147-A177-3AD203B41FA5}">
                      <a16:colId xmlns:a16="http://schemas.microsoft.com/office/drawing/2014/main" val="4181640141"/>
                    </a:ext>
                  </a:extLst>
                </a:gridCol>
                <a:gridCol w="1524000">
                  <a:extLst>
                    <a:ext uri="{9D8B030D-6E8A-4147-A177-3AD203B41FA5}">
                      <a16:colId xmlns:a16="http://schemas.microsoft.com/office/drawing/2014/main" val="2315041253"/>
                    </a:ext>
                  </a:extLst>
                </a:gridCol>
                <a:gridCol w="1676400">
                  <a:extLst>
                    <a:ext uri="{9D8B030D-6E8A-4147-A177-3AD203B41FA5}">
                      <a16:colId xmlns:a16="http://schemas.microsoft.com/office/drawing/2014/main" val="1601683398"/>
                    </a:ext>
                  </a:extLst>
                </a:gridCol>
              </a:tblGrid>
              <a:tr h="373503">
                <a:tc>
                  <a:txBody>
                    <a:bodyPr/>
                    <a:lstStyle/>
                    <a:p>
                      <a:r>
                        <a:rPr lang="en-US" sz="1400" b="1" dirty="0">
                          <a:effectLst/>
                        </a:rPr>
                        <a:t>Step</a:t>
                      </a:r>
                      <a:endParaRPr lang="en-US" sz="1400" dirty="0">
                        <a:effectLst/>
                      </a:endParaRPr>
                    </a:p>
                  </a:txBody>
                  <a:tcPr anchor="ctr"/>
                </a:tc>
                <a:tc>
                  <a:txBody>
                    <a:bodyPr/>
                    <a:lstStyle/>
                    <a:p>
                      <a:r>
                        <a:rPr lang="en-US" sz="1400" b="1" dirty="0">
                          <a:effectLst/>
                        </a:rPr>
                        <a:t>Actor</a:t>
                      </a:r>
                      <a:endParaRPr lang="en-US" sz="1400" dirty="0">
                        <a:effectLst/>
                      </a:endParaRPr>
                    </a:p>
                  </a:txBody>
                  <a:tcPr anchor="ctr"/>
                </a:tc>
                <a:tc>
                  <a:txBody>
                    <a:bodyPr/>
                    <a:lstStyle/>
                    <a:p>
                      <a:r>
                        <a:rPr lang="en-US" sz="1400" b="1">
                          <a:effectLst/>
                        </a:rPr>
                        <a:t>Role</a:t>
                      </a:r>
                      <a:endParaRPr lang="en-US" sz="1400">
                        <a:effectLst/>
                      </a:endParaRPr>
                    </a:p>
                  </a:txBody>
                  <a:tcPr anchor="ctr"/>
                </a:tc>
                <a:tc>
                  <a:txBody>
                    <a:bodyPr/>
                    <a:lstStyle/>
                    <a:p>
                      <a:r>
                        <a:rPr lang="en-US" sz="1400" b="1" dirty="0">
                          <a:effectLst/>
                        </a:rPr>
                        <a:t>Activity</a:t>
                      </a:r>
                      <a:endParaRPr lang="en-US" sz="1400" dirty="0">
                        <a:effectLst/>
                      </a:endParaRPr>
                    </a:p>
                  </a:txBody>
                  <a:tcPr anchor="ctr"/>
                </a:tc>
                <a:tc>
                  <a:txBody>
                    <a:bodyPr/>
                    <a:lstStyle/>
                    <a:p>
                      <a:r>
                        <a:rPr lang="en-US" sz="1400" b="1">
                          <a:effectLst/>
                        </a:rPr>
                        <a:t>Input(s)</a:t>
                      </a:r>
                      <a:endParaRPr lang="en-US" sz="1400">
                        <a:effectLst/>
                      </a:endParaRPr>
                    </a:p>
                  </a:txBody>
                  <a:tcPr anchor="ctr"/>
                </a:tc>
                <a:tc>
                  <a:txBody>
                    <a:bodyPr/>
                    <a:lstStyle/>
                    <a:p>
                      <a:r>
                        <a:rPr lang="en-US" sz="1400" b="1">
                          <a:effectLst/>
                        </a:rPr>
                        <a:t>Output(s)</a:t>
                      </a:r>
                      <a:endParaRPr lang="en-US" sz="1400">
                        <a:effectLst/>
                      </a:endParaRPr>
                    </a:p>
                  </a:txBody>
                  <a:tcPr anchor="ctr"/>
                </a:tc>
                <a:extLst>
                  <a:ext uri="{0D108BD9-81ED-4DB2-BD59-A6C34878D82A}">
                    <a16:rowId xmlns:a16="http://schemas.microsoft.com/office/drawing/2014/main" val="1279592786"/>
                  </a:ext>
                </a:extLst>
              </a:tr>
              <a:tr h="0">
                <a:tc>
                  <a:txBody>
                    <a:bodyPr/>
                    <a:lstStyle/>
                    <a:p>
                      <a:r>
                        <a:rPr lang="en-US" sz="1400"/>
                        <a:t>1</a:t>
                      </a:r>
                    </a:p>
                  </a:txBody>
                  <a:tcPr anchor="ctr"/>
                </a:tc>
                <a:tc>
                  <a:txBody>
                    <a:bodyPr/>
                    <a:lstStyle/>
                    <a:p>
                      <a:r>
                        <a:rPr lang="en-US" sz="1400" dirty="0"/>
                        <a:t>EHR System</a:t>
                      </a:r>
                    </a:p>
                  </a:txBody>
                  <a:tcPr anchor="ctr"/>
                </a:tc>
                <a:tc>
                  <a:txBody>
                    <a:bodyPr/>
                    <a:lstStyle/>
                    <a:p>
                      <a:r>
                        <a:rPr lang="en-US" sz="1400"/>
                        <a:t>Notifier</a:t>
                      </a:r>
                    </a:p>
                  </a:txBody>
                  <a:tcPr anchor="ctr"/>
                </a:tc>
                <a:tc>
                  <a:txBody>
                    <a:bodyPr/>
                    <a:lstStyle/>
                    <a:p>
                      <a:r>
                        <a:rPr lang="en-US" sz="1400"/>
                        <a:t>Notify the Backend Services App that there has been activity in topics the app subscribes to</a:t>
                      </a:r>
                    </a:p>
                  </a:txBody>
                  <a:tcPr anchor="ctr"/>
                </a:tc>
                <a:tc>
                  <a:txBody>
                    <a:bodyPr/>
                    <a:lstStyle/>
                    <a:p>
                      <a:r>
                        <a:rPr lang="en-US" sz="1400"/>
                        <a:t>Trigger codes</a:t>
                      </a:r>
                    </a:p>
                  </a:txBody>
                  <a:tcPr anchor="ctr"/>
                </a:tc>
                <a:tc>
                  <a:txBody>
                    <a:bodyPr/>
                    <a:lstStyle/>
                    <a:p>
                      <a:r>
                        <a:rPr lang="en-US" sz="1400"/>
                        <a:t>Notification message</a:t>
                      </a:r>
                    </a:p>
                  </a:txBody>
                  <a:tcPr anchor="ctr"/>
                </a:tc>
                <a:extLst>
                  <a:ext uri="{0D108BD9-81ED-4DB2-BD59-A6C34878D82A}">
                    <a16:rowId xmlns:a16="http://schemas.microsoft.com/office/drawing/2014/main" val="999760381"/>
                  </a:ext>
                </a:extLst>
              </a:tr>
              <a:tr h="0">
                <a:tc>
                  <a:txBody>
                    <a:bodyPr/>
                    <a:lstStyle/>
                    <a:p>
                      <a:r>
                        <a:rPr lang="en-US" sz="1400"/>
                        <a:t>2</a:t>
                      </a:r>
                    </a:p>
                  </a:txBody>
                  <a:tcPr anchor="ctr"/>
                </a:tc>
                <a:tc>
                  <a:txBody>
                    <a:bodyPr/>
                    <a:lstStyle/>
                    <a:p>
                      <a:r>
                        <a:rPr lang="en-US" sz="1400"/>
                        <a:t>Backend Services App</a:t>
                      </a:r>
                    </a:p>
                  </a:txBody>
                  <a:tcPr anchor="ctr"/>
                </a:tc>
                <a:tc>
                  <a:txBody>
                    <a:bodyPr/>
                    <a:lstStyle/>
                    <a:p>
                      <a:r>
                        <a:rPr lang="en-US" sz="1400"/>
                        <a:t>Evaluator</a:t>
                      </a:r>
                    </a:p>
                  </a:txBody>
                  <a:tcPr anchor="ctr"/>
                </a:tc>
                <a:tc>
                  <a:txBody>
                    <a:bodyPr/>
                    <a:lstStyle/>
                    <a:p>
                      <a:r>
                        <a:rPr lang="en-US" sz="1400" dirty="0"/>
                        <a:t>Evaluates criteria (and timing if needed to wait on additional data (e.g., lab results))</a:t>
                      </a:r>
                    </a:p>
                  </a:txBody>
                  <a:tcPr anchor="ctr"/>
                </a:tc>
                <a:tc>
                  <a:txBody>
                    <a:bodyPr/>
                    <a:lstStyle/>
                    <a:p>
                      <a:r>
                        <a:rPr lang="en-US" sz="1400"/>
                        <a:t>Notification message, criteria, rules</a:t>
                      </a:r>
                    </a:p>
                  </a:txBody>
                  <a:tcPr anchor="ctr"/>
                </a:tc>
                <a:tc>
                  <a:txBody>
                    <a:bodyPr/>
                    <a:lstStyle/>
                    <a:p>
                      <a:r>
                        <a:rPr lang="en-US" sz="1400"/>
                        <a:t>Yes/No query decision</a:t>
                      </a:r>
                    </a:p>
                  </a:txBody>
                  <a:tcPr anchor="ctr"/>
                </a:tc>
                <a:extLst>
                  <a:ext uri="{0D108BD9-81ED-4DB2-BD59-A6C34878D82A}">
                    <a16:rowId xmlns:a16="http://schemas.microsoft.com/office/drawing/2014/main" val="3709903688"/>
                  </a:ext>
                </a:extLst>
              </a:tr>
              <a:tr h="0">
                <a:tc>
                  <a:txBody>
                    <a:bodyPr/>
                    <a:lstStyle/>
                    <a:p>
                      <a:r>
                        <a:rPr lang="en-US" sz="1400"/>
                        <a:t>3</a:t>
                      </a:r>
                    </a:p>
                  </a:txBody>
                  <a:tcPr anchor="ctr"/>
                </a:tc>
                <a:tc>
                  <a:txBody>
                    <a:bodyPr/>
                    <a:lstStyle/>
                    <a:p>
                      <a:r>
                        <a:rPr lang="en-US" sz="1400"/>
                        <a:t>Backend Services App</a:t>
                      </a:r>
                    </a:p>
                  </a:txBody>
                  <a:tcPr anchor="ctr"/>
                </a:tc>
                <a:tc>
                  <a:txBody>
                    <a:bodyPr/>
                    <a:lstStyle/>
                    <a:p>
                      <a:r>
                        <a:rPr lang="en-US" sz="1400"/>
                        <a:t>Data Extractor</a:t>
                      </a:r>
                    </a:p>
                  </a:txBody>
                  <a:tcPr anchor="ctr"/>
                </a:tc>
                <a:tc>
                  <a:txBody>
                    <a:bodyPr/>
                    <a:lstStyle/>
                    <a:p>
                      <a:r>
                        <a:rPr lang="en-US" sz="1400"/>
                        <a:t>Query the EHR for case data</a:t>
                      </a:r>
                    </a:p>
                  </a:txBody>
                  <a:tcPr anchor="ctr"/>
                </a:tc>
                <a:tc>
                  <a:txBody>
                    <a:bodyPr/>
                    <a:lstStyle/>
                    <a:p>
                      <a:r>
                        <a:rPr lang="en-US" sz="1400"/>
                        <a:t>Query decision</a:t>
                      </a:r>
                    </a:p>
                  </a:txBody>
                  <a:tcPr anchor="ctr"/>
                </a:tc>
                <a:tc>
                  <a:txBody>
                    <a:bodyPr/>
                    <a:lstStyle/>
                    <a:p>
                      <a:r>
                        <a:rPr lang="en-US" sz="1400"/>
                        <a:t>FHIR queries</a:t>
                      </a:r>
                    </a:p>
                  </a:txBody>
                  <a:tcPr anchor="ctr"/>
                </a:tc>
                <a:extLst>
                  <a:ext uri="{0D108BD9-81ED-4DB2-BD59-A6C34878D82A}">
                    <a16:rowId xmlns:a16="http://schemas.microsoft.com/office/drawing/2014/main" val="2911153869"/>
                  </a:ext>
                </a:extLst>
              </a:tr>
              <a:tr h="129417">
                <a:tc>
                  <a:txBody>
                    <a:bodyPr/>
                    <a:lstStyle/>
                    <a:p>
                      <a:r>
                        <a:rPr lang="en-US" sz="1400"/>
                        <a:t>4</a:t>
                      </a:r>
                    </a:p>
                  </a:txBody>
                  <a:tcPr anchor="ctr"/>
                </a:tc>
                <a:tc>
                  <a:txBody>
                    <a:bodyPr/>
                    <a:lstStyle/>
                    <a:p>
                      <a:r>
                        <a:rPr lang="en-US" sz="1400"/>
                        <a:t>EHR System</a:t>
                      </a:r>
                    </a:p>
                  </a:txBody>
                  <a:tcPr anchor="ctr"/>
                </a:tc>
                <a:tc>
                  <a:txBody>
                    <a:bodyPr/>
                    <a:lstStyle/>
                    <a:p>
                      <a:r>
                        <a:rPr lang="en-US" sz="1400"/>
                        <a:t>Query Responder</a:t>
                      </a:r>
                    </a:p>
                  </a:txBody>
                  <a:tcPr anchor="ctr"/>
                </a:tc>
                <a:tc>
                  <a:txBody>
                    <a:bodyPr/>
                    <a:lstStyle/>
                    <a:p>
                      <a:r>
                        <a:rPr lang="en-US" sz="1400"/>
                        <a:t>Return case data</a:t>
                      </a:r>
                    </a:p>
                  </a:txBody>
                  <a:tcPr anchor="ctr"/>
                </a:tc>
                <a:tc>
                  <a:txBody>
                    <a:bodyPr/>
                    <a:lstStyle/>
                    <a:p>
                      <a:r>
                        <a:rPr lang="en-US" sz="1400"/>
                        <a:t>FHIR queries</a:t>
                      </a:r>
                    </a:p>
                  </a:txBody>
                  <a:tcPr anchor="ctr"/>
                </a:tc>
                <a:tc>
                  <a:txBody>
                    <a:bodyPr/>
                    <a:lstStyle/>
                    <a:p>
                      <a:r>
                        <a:rPr lang="en-US" sz="1400"/>
                        <a:t>FHIR resources</a:t>
                      </a:r>
                    </a:p>
                  </a:txBody>
                  <a:tcPr anchor="ctr"/>
                </a:tc>
                <a:extLst>
                  <a:ext uri="{0D108BD9-81ED-4DB2-BD59-A6C34878D82A}">
                    <a16:rowId xmlns:a16="http://schemas.microsoft.com/office/drawing/2014/main" val="2891660052"/>
                  </a:ext>
                </a:extLst>
              </a:tr>
              <a:tr h="0">
                <a:tc>
                  <a:txBody>
                    <a:bodyPr/>
                    <a:lstStyle/>
                    <a:p>
                      <a:r>
                        <a:rPr lang="en-US" sz="1400"/>
                        <a:t>5</a:t>
                      </a:r>
                    </a:p>
                  </a:txBody>
                  <a:tcPr anchor="ctr"/>
                </a:tc>
                <a:tc>
                  <a:txBody>
                    <a:bodyPr/>
                    <a:lstStyle/>
                    <a:p>
                      <a:r>
                        <a:rPr lang="en-US" sz="1400"/>
                        <a:t>Backend Services App</a:t>
                      </a:r>
                    </a:p>
                  </a:txBody>
                  <a:tcPr anchor="ctr"/>
                </a:tc>
                <a:tc>
                  <a:txBody>
                    <a:bodyPr/>
                    <a:lstStyle/>
                    <a:p>
                      <a:r>
                        <a:rPr lang="en-US" sz="1400"/>
                        <a:t>Data Receiver</a:t>
                      </a:r>
                    </a:p>
                  </a:txBody>
                  <a:tcPr anchor="ctr"/>
                </a:tc>
                <a:tc>
                  <a:txBody>
                    <a:bodyPr/>
                    <a:lstStyle/>
                    <a:p>
                      <a:r>
                        <a:rPr lang="en-US" sz="1400"/>
                        <a:t>Receive and validate FHIR resources</a:t>
                      </a:r>
                    </a:p>
                  </a:txBody>
                  <a:tcPr anchor="ctr"/>
                </a:tc>
                <a:tc>
                  <a:txBody>
                    <a:bodyPr/>
                    <a:lstStyle/>
                    <a:p>
                      <a:r>
                        <a:rPr lang="en-US" sz="1400"/>
                        <a:t>FHIR resources</a:t>
                      </a:r>
                    </a:p>
                  </a:txBody>
                  <a:tcPr anchor="ctr"/>
                </a:tc>
                <a:tc>
                  <a:txBody>
                    <a:bodyPr/>
                    <a:lstStyle/>
                    <a:p>
                      <a:r>
                        <a:rPr lang="en-US" sz="1400"/>
                        <a:t>FHIR eICR validated bundle</a:t>
                      </a:r>
                    </a:p>
                  </a:txBody>
                  <a:tcPr anchor="ctr"/>
                </a:tc>
                <a:extLst>
                  <a:ext uri="{0D108BD9-81ED-4DB2-BD59-A6C34878D82A}">
                    <a16:rowId xmlns:a16="http://schemas.microsoft.com/office/drawing/2014/main" val="2899634207"/>
                  </a:ext>
                </a:extLst>
              </a:tr>
              <a:tr h="144657">
                <a:tc>
                  <a:txBody>
                    <a:bodyPr/>
                    <a:lstStyle/>
                    <a:p>
                      <a:r>
                        <a:rPr lang="en-US" sz="1400"/>
                        <a:t>6</a:t>
                      </a:r>
                    </a:p>
                  </a:txBody>
                  <a:tcPr anchor="ctr"/>
                </a:tc>
                <a:tc>
                  <a:txBody>
                    <a:bodyPr/>
                    <a:lstStyle/>
                    <a:p>
                      <a:r>
                        <a:rPr lang="en-US" sz="1400"/>
                        <a:t>Backend Services App</a:t>
                      </a:r>
                    </a:p>
                  </a:txBody>
                  <a:tcPr anchor="ctr"/>
                </a:tc>
                <a:tc>
                  <a:txBody>
                    <a:bodyPr/>
                    <a:lstStyle/>
                    <a:p>
                      <a:r>
                        <a:rPr lang="en-US" sz="1400"/>
                        <a:t>Data Sender</a:t>
                      </a:r>
                    </a:p>
                  </a:txBody>
                  <a:tcPr anchor="ctr"/>
                </a:tc>
                <a:tc>
                  <a:txBody>
                    <a:bodyPr/>
                    <a:lstStyle/>
                    <a:p>
                      <a:r>
                        <a:rPr lang="en-US" sz="1400"/>
                        <a:t>Send validated FHIR bundle as eICR to a Trusted Third Party</a:t>
                      </a:r>
                    </a:p>
                  </a:txBody>
                  <a:tcPr anchor="ctr"/>
                </a:tc>
                <a:tc>
                  <a:txBody>
                    <a:bodyPr/>
                    <a:lstStyle/>
                    <a:p>
                      <a:r>
                        <a:rPr lang="en-US" sz="1400"/>
                        <a:t>FHIR eICR validated bundle</a:t>
                      </a:r>
                    </a:p>
                  </a:txBody>
                  <a:tcPr anchor="ctr"/>
                </a:tc>
                <a:tc>
                  <a:txBody>
                    <a:bodyPr/>
                    <a:lstStyle/>
                    <a:p>
                      <a:r>
                        <a:rPr lang="en-US" sz="1400"/>
                        <a:t>FHIR eICR bundle</a:t>
                      </a:r>
                    </a:p>
                  </a:txBody>
                  <a:tcPr anchor="ctr"/>
                </a:tc>
                <a:extLst>
                  <a:ext uri="{0D108BD9-81ED-4DB2-BD59-A6C34878D82A}">
                    <a16:rowId xmlns:a16="http://schemas.microsoft.com/office/drawing/2014/main" val="3850574206"/>
                  </a:ext>
                </a:extLst>
              </a:tr>
              <a:tr h="0">
                <a:tc>
                  <a:txBody>
                    <a:bodyPr/>
                    <a:lstStyle/>
                    <a:p>
                      <a:r>
                        <a:rPr lang="en-US" sz="1400"/>
                        <a:t>7</a:t>
                      </a:r>
                    </a:p>
                  </a:txBody>
                  <a:tcPr anchor="ctr"/>
                </a:tc>
                <a:tc>
                  <a:txBody>
                    <a:bodyPr/>
                    <a:lstStyle/>
                    <a:p>
                      <a:r>
                        <a:rPr lang="en-US" sz="1400"/>
                        <a:t>Trusted Third Party</a:t>
                      </a:r>
                    </a:p>
                  </a:txBody>
                  <a:tcPr anchor="ctr"/>
                </a:tc>
                <a:tc>
                  <a:txBody>
                    <a:bodyPr/>
                    <a:lstStyle/>
                    <a:p>
                      <a:r>
                        <a:rPr lang="en-US" sz="1400"/>
                        <a:t>Data Receiver</a:t>
                      </a:r>
                    </a:p>
                  </a:txBody>
                  <a:tcPr anchor="ctr"/>
                </a:tc>
                <a:tc>
                  <a:txBody>
                    <a:bodyPr/>
                    <a:lstStyle/>
                    <a:p>
                      <a:r>
                        <a:rPr lang="en-US" sz="1400"/>
                        <a:t>Receive and validate FHIR bundle</a:t>
                      </a:r>
                    </a:p>
                  </a:txBody>
                  <a:tcPr anchor="ctr"/>
                </a:tc>
                <a:tc>
                  <a:txBody>
                    <a:bodyPr/>
                    <a:lstStyle/>
                    <a:p>
                      <a:r>
                        <a:rPr lang="en-US" sz="1400"/>
                        <a:t>FHIR eICR bundle</a:t>
                      </a:r>
                    </a:p>
                  </a:txBody>
                  <a:tcPr anchor="ctr"/>
                </a:tc>
                <a:tc>
                  <a:txBody>
                    <a:bodyPr/>
                    <a:lstStyle/>
                    <a:p>
                      <a:r>
                        <a:rPr lang="en-US" sz="1400"/>
                        <a:t>validated FHIR eICR bundle</a:t>
                      </a:r>
                    </a:p>
                  </a:txBody>
                  <a:tcPr anchor="ctr"/>
                </a:tc>
                <a:extLst>
                  <a:ext uri="{0D108BD9-81ED-4DB2-BD59-A6C34878D82A}">
                    <a16:rowId xmlns:a16="http://schemas.microsoft.com/office/drawing/2014/main" val="633991359"/>
                  </a:ext>
                </a:extLst>
              </a:tr>
              <a:tr h="0">
                <a:tc>
                  <a:txBody>
                    <a:bodyPr/>
                    <a:lstStyle/>
                    <a:p>
                      <a:r>
                        <a:rPr lang="en-US" sz="1400"/>
                        <a:t>8</a:t>
                      </a:r>
                    </a:p>
                  </a:txBody>
                  <a:tcPr anchor="ctr"/>
                </a:tc>
                <a:tc>
                  <a:txBody>
                    <a:bodyPr/>
                    <a:lstStyle/>
                    <a:p>
                      <a:r>
                        <a:rPr lang="en-US" sz="1400"/>
                        <a:t>Trusted Third Party</a:t>
                      </a:r>
                    </a:p>
                  </a:txBody>
                  <a:tcPr anchor="ctr"/>
                </a:tc>
                <a:tc>
                  <a:txBody>
                    <a:bodyPr/>
                    <a:lstStyle/>
                    <a:p>
                      <a:r>
                        <a:rPr lang="en-US" sz="1400"/>
                        <a:t>Evaluator</a:t>
                      </a:r>
                    </a:p>
                  </a:txBody>
                  <a:tcPr anchor="ctr"/>
                </a:tc>
                <a:tc>
                  <a:txBody>
                    <a:bodyPr/>
                    <a:lstStyle/>
                    <a:p>
                      <a:r>
                        <a:rPr lang="en-US" sz="1400"/>
                        <a:t>Confirms reportability of eICR and generates RR</a:t>
                      </a:r>
                    </a:p>
                  </a:txBody>
                  <a:tcPr anchor="ctr"/>
                </a:tc>
                <a:tc>
                  <a:txBody>
                    <a:bodyPr/>
                    <a:lstStyle/>
                    <a:p>
                      <a:r>
                        <a:rPr lang="en-US" sz="1400"/>
                        <a:t>FHIR eICR bundle</a:t>
                      </a:r>
                    </a:p>
                  </a:txBody>
                  <a:tcPr anchor="ctr"/>
                </a:tc>
                <a:tc>
                  <a:txBody>
                    <a:bodyPr/>
                    <a:lstStyle/>
                    <a:p>
                      <a:r>
                        <a:rPr lang="en-US" sz="1400"/>
                        <a:t>Reportability Response (RR)</a:t>
                      </a:r>
                    </a:p>
                  </a:txBody>
                  <a:tcPr anchor="ctr"/>
                </a:tc>
                <a:extLst>
                  <a:ext uri="{0D108BD9-81ED-4DB2-BD59-A6C34878D82A}">
                    <a16:rowId xmlns:a16="http://schemas.microsoft.com/office/drawing/2014/main" val="116102147"/>
                  </a:ext>
                </a:extLst>
              </a:tr>
              <a:tr h="129417">
                <a:tc>
                  <a:txBody>
                    <a:bodyPr/>
                    <a:lstStyle/>
                    <a:p>
                      <a:r>
                        <a:rPr lang="en-US" sz="1400"/>
                        <a:t>9</a:t>
                      </a:r>
                    </a:p>
                  </a:txBody>
                  <a:tcPr anchor="ctr"/>
                </a:tc>
                <a:tc>
                  <a:txBody>
                    <a:bodyPr/>
                    <a:lstStyle/>
                    <a:p>
                      <a:r>
                        <a:rPr lang="en-US" sz="1400"/>
                        <a:t>Trusted Third Party</a:t>
                      </a:r>
                    </a:p>
                  </a:txBody>
                  <a:tcPr anchor="ctr"/>
                </a:tc>
                <a:tc>
                  <a:txBody>
                    <a:bodyPr/>
                    <a:lstStyle/>
                    <a:p>
                      <a:r>
                        <a:rPr lang="en-US" sz="1400"/>
                        <a:t>RR Sender</a:t>
                      </a:r>
                    </a:p>
                  </a:txBody>
                  <a:tcPr anchor="ctr"/>
                </a:tc>
                <a:tc>
                  <a:txBody>
                    <a:bodyPr/>
                    <a:lstStyle/>
                    <a:p>
                      <a:r>
                        <a:rPr lang="en-US" sz="1400"/>
                        <a:t>Transmits RR to EHR System (option 1)/Backend Services App/PHA</a:t>
                      </a:r>
                    </a:p>
                  </a:txBody>
                  <a:tcPr anchor="ctr"/>
                </a:tc>
                <a:tc>
                  <a:txBody>
                    <a:bodyPr/>
                    <a:lstStyle/>
                    <a:p>
                      <a:r>
                        <a:rPr lang="en-US" sz="1400"/>
                        <a:t>RR</a:t>
                      </a:r>
                    </a:p>
                  </a:txBody>
                  <a:tcPr anchor="ctr"/>
                </a:tc>
                <a:tc>
                  <a:txBody>
                    <a:bodyPr/>
                    <a:lstStyle/>
                    <a:p>
                      <a:r>
                        <a:rPr lang="en-US" sz="1400" dirty="0"/>
                        <a:t>RR</a:t>
                      </a:r>
                    </a:p>
                  </a:txBody>
                  <a:tcPr anchor="ctr"/>
                </a:tc>
                <a:extLst>
                  <a:ext uri="{0D108BD9-81ED-4DB2-BD59-A6C34878D82A}">
                    <a16:rowId xmlns:a16="http://schemas.microsoft.com/office/drawing/2014/main" val="2651368186"/>
                  </a:ext>
                </a:extLst>
              </a:tr>
            </a:tbl>
          </a:graphicData>
        </a:graphic>
      </p:graphicFrame>
    </p:spTree>
    <p:extLst>
      <p:ext uri="{BB962C8B-B14F-4D97-AF65-F5344CB8AC3E}">
        <p14:creationId xmlns:p14="http://schemas.microsoft.com/office/powerpoint/2010/main" val="5695788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122DB-397C-4689-B4F6-E026AA3E8F28}"/>
              </a:ext>
            </a:extLst>
          </p:cNvPr>
          <p:cNvSpPr>
            <a:spLocks noGrp="1"/>
          </p:cNvSpPr>
          <p:nvPr>
            <p:ph type="title"/>
          </p:nvPr>
        </p:nvSpPr>
        <p:spPr/>
        <p:txBody>
          <a:bodyPr>
            <a:normAutofit fontScale="90000"/>
          </a:bodyPr>
          <a:lstStyle/>
          <a:p>
            <a:r>
              <a:rPr lang="en-US" dirty="0"/>
              <a:t>Hepatitis C – eICR Workflow (cont’d)</a:t>
            </a:r>
          </a:p>
        </p:txBody>
      </p:sp>
      <p:graphicFrame>
        <p:nvGraphicFramePr>
          <p:cNvPr id="4" name="Table 4">
            <a:extLst>
              <a:ext uri="{FF2B5EF4-FFF2-40B4-BE49-F238E27FC236}">
                <a16:creationId xmlns:a16="http://schemas.microsoft.com/office/drawing/2014/main" id="{B7C95097-AF90-4906-84AE-E9E158E0027F}"/>
              </a:ext>
            </a:extLst>
          </p:cNvPr>
          <p:cNvGraphicFramePr>
            <a:graphicFrameLocks noGrp="1"/>
          </p:cNvGraphicFramePr>
          <p:nvPr>
            <p:ph idx="1"/>
            <p:extLst>
              <p:ext uri="{D42A27DB-BD31-4B8C-83A1-F6EECF244321}">
                <p14:modId xmlns:p14="http://schemas.microsoft.com/office/powerpoint/2010/main" val="1415590844"/>
              </p:ext>
            </p:extLst>
          </p:nvPr>
        </p:nvGraphicFramePr>
        <p:xfrm>
          <a:off x="0" y="1143000"/>
          <a:ext cx="9144000" cy="3535680"/>
        </p:xfrm>
        <a:graphic>
          <a:graphicData uri="http://schemas.openxmlformats.org/drawingml/2006/table">
            <a:tbl>
              <a:tblPr firstRow="1" bandRow="1">
                <a:tableStyleId>{5C22544A-7EE6-4342-B048-85BDC9FD1C3A}</a:tableStyleId>
              </a:tblPr>
              <a:tblGrid>
                <a:gridCol w="533400">
                  <a:extLst>
                    <a:ext uri="{9D8B030D-6E8A-4147-A177-3AD203B41FA5}">
                      <a16:colId xmlns:a16="http://schemas.microsoft.com/office/drawing/2014/main" val="3528734312"/>
                    </a:ext>
                  </a:extLst>
                </a:gridCol>
                <a:gridCol w="1219200">
                  <a:extLst>
                    <a:ext uri="{9D8B030D-6E8A-4147-A177-3AD203B41FA5}">
                      <a16:colId xmlns:a16="http://schemas.microsoft.com/office/drawing/2014/main" val="4053312253"/>
                    </a:ext>
                  </a:extLst>
                </a:gridCol>
                <a:gridCol w="990600">
                  <a:extLst>
                    <a:ext uri="{9D8B030D-6E8A-4147-A177-3AD203B41FA5}">
                      <a16:colId xmlns:a16="http://schemas.microsoft.com/office/drawing/2014/main" val="2571421998"/>
                    </a:ext>
                  </a:extLst>
                </a:gridCol>
                <a:gridCol w="3200400">
                  <a:extLst>
                    <a:ext uri="{9D8B030D-6E8A-4147-A177-3AD203B41FA5}">
                      <a16:colId xmlns:a16="http://schemas.microsoft.com/office/drawing/2014/main" val="4181640141"/>
                    </a:ext>
                  </a:extLst>
                </a:gridCol>
                <a:gridCol w="1447800">
                  <a:extLst>
                    <a:ext uri="{9D8B030D-6E8A-4147-A177-3AD203B41FA5}">
                      <a16:colId xmlns:a16="http://schemas.microsoft.com/office/drawing/2014/main" val="2315041253"/>
                    </a:ext>
                  </a:extLst>
                </a:gridCol>
                <a:gridCol w="1752600">
                  <a:extLst>
                    <a:ext uri="{9D8B030D-6E8A-4147-A177-3AD203B41FA5}">
                      <a16:colId xmlns:a16="http://schemas.microsoft.com/office/drawing/2014/main" val="1601683398"/>
                    </a:ext>
                  </a:extLst>
                </a:gridCol>
              </a:tblGrid>
              <a:tr h="373503">
                <a:tc>
                  <a:txBody>
                    <a:bodyPr/>
                    <a:lstStyle/>
                    <a:p>
                      <a:r>
                        <a:rPr lang="en-US" sz="1400" b="1" dirty="0">
                          <a:effectLst/>
                        </a:rPr>
                        <a:t>Step</a:t>
                      </a:r>
                      <a:endParaRPr lang="en-US" sz="1400" dirty="0">
                        <a:effectLst/>
                      </a:endParaRPr>
                    </a:p>
                  </a:txBody>
                  <a:tcPr anchor="ctr"/>
                </a:tc>
                <a:tc>
                  <a:txBody>
                    <a:bodyPr/>
                    <a:lstStyle/>
                    <a:p>
                      <a:r>
                        <a:rPr lang="en-US" sz="1400" b="1">
                          <a:effectLst/>
                        </a:rPr>
                        <a:t>Actor</a:t>
                      </a:r>
                      <a:endParaRPr lang="en-US" sz="1400">
                        <a:effectLst/>
                      </a:endParaRPr>
                    </a:p>
                  </a:txBody>
                  <a:tcPr anchor="ctr"/>
                </a:tc>
                <a:tc>
                  <a:txBody>
                    <a:bodyPr/>
                    <a:lstStyle/>
                    <a:p>
                      <a:r>
                        <a:rPr lang="en-US" sz="1400" b="1">
                          <a:effectLst/>
                        </a:rPr>
                        <a:t>Role</a:t>
                      </a:r>
                      <a:endParaRPr lang="en-US" sz="1400">
                        <a:effectLst/>
                      </a:endParaRPr>
                    </a:p>
                  </a:txBody>
                  <a:tcPr anchor="ctr"/>
                </a:tc>
                <a:tc>
                  <a:txBody>
                    <a:bodyPr/>
                    <a:lstStyle/>
                    <a:p>
                      <a:r>
                        <a:rPr lang="en-US" sz="1400" b="1" dirty="0">
                          <a:effectLst/>
                        </a:rPr>
                        <a:t>Activity</a:t>
                      </a:r>
                      <a:endParaRPr lang="en-US" sz="1400" dirty="0">
                        <a:effectLst/>
                      </a:endParaRPr>
                    </a:p>
                  </a:txBody>
                  <a:tcPr anchor="ctr"/>
                </a:tc>
                <a:tc>
                  <a:txBody>
                    <a:bodyPr/>
                    <a:lstStyle/>
                    <a:p>
                      <a:r>
                        <a:rPr lang="en-US" sz="1400" b="1">
                          <a:effectLst/>
                        </a:rPr>
                        <a:t>Input(s)</a:t>
                      </a:r>
                      <a:endParaRPr lang="en-US" sz="1400">
                        <a:effectLst/>
                      </a:endParaRPr>
                    </a:p>
                  </a:txBody>
                  <a:tcPr anchor="ctr"/>
                </a:tc>
                <a:tc>
                  <a:txBody>
                    <a:bodyPr/>
                    <a:lstStyle/>
                    <a:p>
                      <a:r>
                        <a:rPr lang="en-US" sz="1400" b="1">
                          <a:effectLst/>
                        </a:rPr>
                        <a:t>Output(s)</a:t>
                      </a:r>
                      <a:endParaRPr lang="en-US" sz="1400">
                        <a:effectLst/>
                      </a:endParaRPr>
                    </a:p>
                  </a:txBody>
                  <a:tcPr anchor="ctr"/>
                </a:tc>
                <a:extLst>
                  <a:ext uri="{0D108BD9-81ED-4DB2-BD59-A6C34878D82A}">
                    <a16:rowId xmlns:a16="http://schemas.microsoft.com/office/drawing/2014/main" val="1279592786"/>
                  </a:ext>
                </a:extLst>
              </a:tr>
              <a:tr h="0">
                <a:tc>
                  <a:txBody>
                    <a:bodyPr/>
                    <a:lstStyle/>
                    <a:p>
                      <a:r>
                        <a:rPr lang="en-US" sz="1400"/>
                        <a:t>10</a:t>
                      </a:r>
                    </a:p>
                  </a:txBody>
                  <a:tcPr anchor="ctr"/>
                </a:tc>
                <a:tc>
                  <a:txBody>
                    <a:bodyPr/>
                    <a:lstStyle/>
                    <a:p>
                      <a:r>
                        <a:rPr lang="en-US" sz="1400"/>
                        <a:t>Trusted Third Party</a:t>
                      </a:r>
                    </a:p>
                  </a:txBody>
                  <a:tcPr anchor="ctr"/>
                </a:tc>
                <a:tc>
                  <a:txBody>
                    <a:bodyPr/>
                    <a:lstStyle/>
                    <a:p>
                      <a:r>
                        <a:rPr lang="en-US" sz="1400"/>
                        <a:t>Data Sender</a:t>
                      </a:r>
                    </a:p>
                  </a:txBody>
                  <a:tcPr anchor="ctr"/>
                </a:tc>
                <a:tc>
                  <a:txBody>
                    <a:bodyPr/>
                    <a:lstStyle/>
                    <a:p>
                      <a:r>
                        <a:rPr lang="en-US" sz="1400"/>
                        <a:t>Send FHIR eICR bundle</a:t>
                      </a:r>
                    </a:p>
                  </a:txBody>
                  <a:tcPr anchor="ctr"/>
                </a:tc>
                <a:tc>
                  <a:txBody>
                    <a:bodyPr/>
                    <a:lstStyle/>
                    <a:p>
                      <a:r>
                        <a:rPr lang="en-US" sz="1400"/>
                        <a:t>Validated eICR FHIR bundle</a:t>
                      </a:r>
                    </a:p>
                  </a:txBody>
                  <a:tcPr anchor="ctr"/>
                </a:tc>
                <a:tc>
                  <a:txBody>
                    <a:bodyPr/>
                    <a:lstStyle/>
                    <a:p>
                      <a:r>
                        <a:rPr lang="en-US" sz="1400" dirty="0"/>
                        <a:t>FHIR eICR bundle</a:t>
                      </a:r>
                    </a:p>
                  </a:txBody>
                  <a:tcPr anchor="ctr"/>
                </a:tc>
                <a:extLst>
                  <a:ext uri="{0D108BD9-81ED-4DB2-BD59-A6C34878D82A}">
                    <a16:rowId xmlns:a16="http://schemas.microsoft.com/office/drawing/2014/main" val="302664372"/>
                  </a:ext>
                </a:extLst>
              </a:tr>
              <a:tr h="144657">
                <a:tc>
                  <a:txBody>
                    <a:bodyPr/>
                    <a:lstStyle/>
                    <a:p>
                      <a:r>
                        <a:rPr lang="en-US" sz="1400"/>
                        <a:t>11</a:t>
                      </a:r>
                    </a:p>
                  </a:txBody>
                  <a:tcPr anchor="ctr"/>
                </a:tc>
                <a:tc>
                  <a:txBody>
                    <a:bodyPr/>
                    <a:lstStyle/>
                    <a:p>
                      <a:r>
                        <a:rPr lang="en-US" sz="1400"/>
                        <a:t>EHR System/ Backend Services App/PHA</a:t>
                      </a:r>
                    </a:p>
                  </a:txBody>
                  <a:tcPr anchor="ctr"/>
                </a:tc>
                <a:tc>
                  <a:txBody>
                    <a:bodyPr/>
                    <a:lstStyle/>
                    <a:p>
                      <a:r>
                        <a:rPr lang="en-US" sz="1400" dirty="0"/>
                        <a:t>Data Receiver</a:t>
                      </a:r>
                    </a:p>
                  </a:txBody>
                  <a:tcPr anchor="ctr"/>
                </a:tc>
                <a:tc>
                  <a:txBody>
                    <a:bodyPr/>
                    <a:lstStyle/>
                    <a:p>
                      <a:r>
                        <a:rPr lang="en-US" sz="1400"/>
                        <a:t>Receive and process RR</a:t>
                      </a:r>
                    </a:p>
                  </a:txBody>
                  <a:tcPr anchor="ctr"/>
                </a:tc>
                <a:tc>
                  <a:txBody>
                    <a:bodyPr/>
                    <a:lstStyle/>
                    <a:p>
                      <a:r>
                        <a:rPr lang="en-US" sz="1400"/>
                        <a:t>RR</a:t>
                      </a:r>
                    </a:p>
                  </a:txBody>
                  <a:tcPr anchor="ctr"/>
                </a:tc>
                <a:tc>
                  <a:txBody>
                    <a:bodyPr/>
                    <a:lstStyle/>
                    <a:p>
                      <a:r>
                        <a:rPr lang="en-US" sz="1400"/>
                        <a:t>processed RR</a:t>
                      </a:r>
                    </a:p>
                  </a:txBody>
                  <a:tcPr anchor="ctr"/>
                </a:tc>
                <a:extLst>
                  <a:ext uri="{0D108BD9-81ED-4DB2-BD59-A6C34878D82A}">
                    <a16:rowId xmlns:a16="http://schemas.microsoft.com/office/drawing/2014/main" val="171281715"/>
                  </a:ext>
                </a:extLst>
              </a:tr>
              <a:tr h="0">
                <a:tc>
                  <a:txBody>
                    <a:bodyPr/>
                    <a:lstStyle/>
                    <a:p>
                      <a:r>
                        <a:rPr lang="en-US" sz="1400"/>
                        <a:t>12</a:t>
                      </a:r>
                    </a:p>
                  </a:txBody>
                  <a:tcPr anchor="ctr"/>
                </a:tc>
                <a:tc>
                  <a:txBody>
                    <a:bodyPr/>
                    <a:lstStyle/>
                    <a:p>
                      <a:r>
                        <a:rPr lang="en-US" sz="1400"/>
                        <a:t>Backend Services App</a:t>
                      </a:r>
                    </a:p>
                  </a:txBody>
                  <a:tcPr anchor="ctr"/>
                </a:tc>
                <a:tc>
                  <a:txBody>
                    <a:bodyPr/>
                    <a:lstStyle/>
                    <a:p>
                      <a:r>
                        <a:rPr lang="en-US" sz="1400"/>
                        <a:t>Data Sender</a:t>
                      </a:r>
                    </a:p>
                  </a:txBody>
                  <a:tcPr anchor="ctr"/>
                </a:tc>
                <a:tc>
                  <a:txBody>
                    <a:bodyPr/>
                    <a:lstStyle/>
                    <a:p>
                      <a:r>
                        <a:rPr lang="en-US" sz="1400"/>
                        <a:t>Transmits RR to EHR System (option 2)</a:t>
                      </a:r>
                    </a:p>
                  </a:txBody>
                  <a:tcPr anchor="ctr"/>
                </a:tc>
                <a:tc>
                  <a:txBody>
                    <a:bodyPr/>
                    <a:lstStyle/>
                    <a:p>
                      <a:r>
                        <a:rPr lang="en-US" sz="1400"/>
                        <a:t>RR</a:t>
                      </a:r>
                    </a:p>
                  </a:txBody>
                  <a:tcPr anchor="ctr"/>
                </a:tc>
                <a:tc>
                  <a:txBody>
                    <a:bodyPr/>
                    <a:lstStyle/>
                    <a:p>
                      <a:r>
                        <a:rPr lang="en-US" sz="1400"/>
                        <a:t>RR</a:t>
                      </a:r>
                    </a:p>
                  </a:txBody>
                  <a:tcPr anchor="ctr"/>
                </a:tc>
                <a:extLst>
                  <a:ext uri="{0D108BD9-81ED-4DB2-BD59-A6C34878D82A}">
                    <a16:rowId xmlns:a16="http://schemas.microsoft.com/office/drawing/2014/main" val="1171095221"/>
                  </a:ext>
                </a:extLst>
              </a:tr>
              <a:tr h="144657">
                <a:tc>
                  <a:txBody>
                    <a:bodyPr/>
                    <a:lstStyle/>
                    <a:p>
                      <a:r>
                        <a:rPr lang="en-US" sz="1400"/>
                        <a:t>13</a:t>
                      </a:r>
                    </a:p>
                  </a:txBody>
                  <a:tcPr anchor="ctr"/>
                </a:tc>
                <a:tc>
                  <a:txBody>
                    <a:bodyPr/>
                    <a:lstStyle/>
                    <a:p>
                      <a:r>
                        <a:rPr lang="en-US" sz="1400"/>
                        <a:t>EHR System</a:t>
                      </a:r>
                    </a:p>
                  </a:txBody>
                  <a:tcPr anchor="ctr"/>
                </a:tc>
                <a:tc>
                  <a:txBody>
                    <a:bodyPr/>
                    <a:lstStyle/>
                    <a:p>
                      <a:r>
                        <a:rPr lang="en-US" sz="1400"/>
                        <a:t>Data Receiver</a:t>
                      </a:r>
                    </a:p>
                  </a:txBody>
                  <a:tcPr anchor="ctr"/>
                </a:tc>
                <a:tc>
                  <a:txBody>
                    <a:bodyPr/>
                    <a:lstStyle/>
                    <a:p>
                      <a:r>
                        <a:rPr lang="en-US" sz="1400"/>
                        <a:t>Receive RR</a:t>
                      </a:r>
                    </a:p>
                  </a:txBody>
                  <a:tcPr anchor="ctr"/>
                </a:tc>
                <a:tc>
                  <a:txBody>
                    <a:bodyPr/>
                    <a:lstStyle/>
                    <a:p>
                      <a:r>
                        <a:rPr lang="en-US" sz="1400"/>
                        <a:t>RR</a:t>
                      </a:r>
                    </a:p>
                  </a:txBody>
                  <a:tcPr anchor="ctr"/>
                </a:tc>
                <a:tc>
                  <a:txBody>
                    <a:bodyPr/>
                    <a:lstStyle/>
                    <a:p>
                      <a:r>
                        <a:rPr lang="en-US" sz="1400"/>
                        <a:t>RR</a:t>
                      </a:r>
                    </a:p>
                  </a:txBody>
                  <a:tcPr anchor="ctr"/>
                </a:tc>
                <a:extLst>
                  <a:ext uri="{0D108BD9-81ED-4DB2-BD59-A6C34878D82A}">
                    <a16:rowId xmlns:a16="http://schemas.microsoft.com/office/drawing/2014/main" val="2346547682"/>
                  </a:ext>
                </a:extLst>
              </a:tr>
              <a:tr h="0">
                <a:tc>
                  <a:txBody>
                    <a:bodyPr/>
                    <a:lstStyle/>
                    <a:p>
                      <a:r>
                        <a:rPr lang="en-US" sz="1400"/>
                        <a:t>14</a:t>
                      </a:r>
                    </a:p>
                  </a:txBody>
                  <a:tcPr anchor="ctr"/>
                </a:tc>
                <a:tc>
                  <a:txBody>
                    <a:bodyPr/>
                    <a:lstStyle/>
                    <a:p>
                      <a:r>
                        <a:rPr lang="en-US" sz="1400"/>
                        <a:t>PHA</a:t>
                      </a:r>
                    </a:p>
                  </a:txBody>
                  <a:tcPr anchor="ctr"/>
                </a:tc>
                <a:tc>
                  <a:txBody>
                    <a:bodyPr/>
                    <a:lstStyle/>
                    <a:p>
                      <a:r>
                        <a:rPr lang="en-US" sz="1400" dirty="0"/>
                        <a:t>Data Receiver</a:t>
                      </a:r>
                    </a:p>
                  </a:txBody>
                  <a:tcPr anchor="ctr"/>
                </a:tc>
                <a:tc>
                  <a:txBody>
                    <a:bodyPr/>
                    <a:lstStyle/>
                    <a:p>
                      <a:r>
                        <a:rPr lang="en-US" sz="1400" dirty="0"/>
                        <a:t>Receive and validate FHIR eICR bundle</a:t>
                      </a:r>
                    </a:p>
                  </a:txBody>
                  <a:tcPr anchor="ctr"/>
                </a:tc>
                <a:tc>
                  <a:txBody>
                    <a:bodyPr/>
                    <a:lstStyle/>
                    <a:p>
                      <a:r>
                        <a:rPr lang="en-US" sz="1400"/>
                        <a:t>FHIR eICR bundle</a:t>
                      </a:r>
                    </a:p>
                  </a:txBody>
                  <a:tcPr anchor="ctr"/>
                </a:tc>
                <a:tc>
                  <a:txBody>
                    <a:bodyPr/>
                    <a:lstStyle/>
                    <a:p>
                      <a:r>
                        <a:rPr lang="en-US" sz="1400" dirty="0"/>
                        <a:t>validated FHIR eICR bundle</a:t>
                      </a:r>
                    </a:p>
                  </a:txBody>
                  <a:tcPr anchor="ctr"/>
                </a:tc>
                <a:extLst>
                  <a:ext uri="{0D108BD9-81ED-4DB2-BD59-A6C34878D82A}">
                    <a16:rowId xmlns:a16="http://schemas.microsoft.com/office/drawing/2014/main" val="996669434"/>
                  </a:ext>
                </a:extLst>
              </a:tr>
            </a:tbl>
          </a:graphicData>
        </a:graphic>
      </p:graphicFrame>
    </p:spTree>
    <p:extLst>
      <p:ext uri="{BB962C8B-B14F-4D97-AF65-F5344CB8AC3E}">
        <p14:creationId xmlns:p14="http://schemas.microsoft.com/office/powerpoint/2010/main" val="19208986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C955C-2617-4206-B8C6-73851C1ACF6B}"/>
              </a:ext>
            </a:extLst>
          </p:cNvPr>
          <p:cNvSpPr>
            <a:spLocks noGrp="1"/>
          </p:cNvSpPr>
          <p:nvPr>
            <p:ph type="title"/>
          </p:nvPr>
        </p:nvSpPr>
        <p:spPr/>
        <p:txBody>
          <a:bodyPr>
            <a:normAutofit fontScale="90000"/>
          </a:bodyPr>
          <a:lstStyle/>
          <a:p>
            <a:r>
              <a:rPr lang="en-US" dirty="0"/>
              <a:t>Next Steps</a:t>
            </a:r>
          </a:p>
        </p:txBody>
      </p:sp>
      <p:sp>
        <p:nvSpPr>
          <p:cNvPr id="3" name="Content Placeholder 2">
            <a:extLst>
              <a:ext uri="{FF2B5EF4-FFF2-40B4-BE49-F238E27FC236}">
                <a16:creationId xmlns:a16="http://schemas.microsoft.com/office/drawing/2014/main" id="{FB0B34E8-43ED-4E7F-A602-69DDCFEBC48A}"/>
              </a:ext>
            </a:extLst>
          </p:cNvPr>
          <p:cNvSpPr>
            <a:spLocks noGrp="1"/>
          </p:cNvSpPr>
          <p:nvPr>
            <p:ph idx="1"/>
          </p:nvPr>
        </p:nvSpPr>
        <p:spPr/>
        <p:txBody>
          <a:bodyPr/>
          <a:lstStyle/>
          <a:p>
            <a:r>
              <a:rPr lang="en-US" sz="2000" b="1" dirty="0"/>
              <a:t>Next Meeting: </a:t>
            </a:r>
            <a:r>
              <a:rPr lang="en-US" sz="2000" b="1" dirty="0">
                <a:solidFill>
                  <a:srgbClr val="0070C0"/>
                </a:solidFill>
              </a:rPr>
              <a:t>September 24</a:t>
            </a:r>
            <a:r>
              <a:rPr lang="en-US" sz="2000" b="1" baseline="30000" dirty="0">
                <a:solidFill>
                  <a:srgbClr val="0070C0"/>
                </a:solidFill>
              </a:rPr>
              <a:t>th</a:t>
            </a:r>
            <a:r>
              <a:rPr lang="en-US" sz="2000" b="1" dirty="0">
                <a:solidFill>
                  <a:srgbClr val="0070C0"/>
                </a:solidFill>
              </a:rPr>
              <a:t>, 12-1 pm ET</a:t>
            </a:r>
          </a:p>
          <a:p>
            <a:endParaRPr lang="en-US" sz="2000" dirty="0"/>
          </a:p>
          <a:p>
            <a:r>
              <a:rPr lang="en-US" sz="2000" b="1" dirty="0"/>
              <a:t>Focus of Next Meeting: </a:t>
            </a:r>
          </a:p>
          <a:p>
            <a:pPr lvl="1"/>
            <a:r>
              <a:rPr lang="en-US" sz="1800" dirty="0"/>
              <a:t>Cross Use Case Similarities and Differences (cont’d)</a:t>
            </a:r>
          </a:p>
          <a:p>
            <a:pPr lvl="1"/>
            <a:r>
              <a:rPr lang="en-US" sz="1800" dirty="0"/>
              <a:t>Hepatitis C Reporting Use Case Update?</a:t>
            </a:r>
          </a:p>
          <a:p>
            <a:pPr marL="393700" lvl="1" indent="0">
              <a:buNone/>
            </a:pPr>
            <a:endParaRPr lang="en-US" sz="1800" dirty="0"/>
          </a:p>
          <a:p>
            <a:r>
              <a:rPr lang="en-US" sz="2000" b="1" dirty="0"/>
              <a:t>Homework</a:t>
            </a:r>
            <a:r>
              <a:rPr lang="en-US" sz="2000" dirty="0"/>
              <a:t>: </a:t>
            </a:r>
          </a:p>
          <a:p>
            <a:pPr lvl="1"/>
            <a:r>
              <a:rPr lang="en-US" sz="1800" dirty="0"/>
              <a:t>Review and provide comments on the </a:t>
            </a:r>
            <a:r>
              <a:rPr lang="en-US" sz="1800" dirty="0">
                <a:hlinkClick r:id="rId2"/>
              </a:rPr>
              <a:t>Use Cases</a:t>
            </a:r>
            <a:r>
              <a:rPr lang="en-US" sz="1800" dirty="0"/>
              <a:t> </a:t>
            </a:r>
          </a:p>
          <a:p>
            <a:pPr lvl="1"/>
            <a:r>
              <a:rPr lang="en-US" sz="1800" dirty="0"/>
              <a:t>Submit any potential Research User Stories</a:t>
            </a:r>
          </a:p>
          <a:p>
            <a:pPr marL="0" indent="0">
              <a:buNone/>
            </a:pPr>
            <a:endParaRPr lang="en-US" sz="2000" dirty="0"/>
          </a:p>
          <a:p>
            <a:r>
              <a:rPr lang="en-US" sz="2000" b="1" dirty="0"/>
              <a:t>Or Email comments </a:t>
            </a:r>
            <a:r>
              <a:rPr lang="en-US" sz="2000" dirty="0"/>
              <a:t>to becky.angeles@carradora.com</a:t>
            </a:r>
          </a:p>
          <a:p>
            <a:endParaRPr lang="en-US" sz="2000" dirty="0"/>
          </a:p>
        </p:txBody>
      </p:sp>
    </p:spTree>
    <p:extLst>
      <p:ext uri="{BB962C8B-B14F-4D97-AF65-F5344CB8AC3E}">
        <p14:creationId xmlns:p14="http://schemas.microsoft.com/office/powerpoint/2010/main" val="13718250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286105-5F9D-480F-8290-F12D673E69A9}"/>
              </a:ext>
            </a:extLst>
          </p:cNvPr>
          <p:cNvSpPr>
            <a:spLocks noGrp="1"/>
          </p:cNvSpPr>
          <p:nvPr>
            <p:ph type="title"/>
          </p:nvPr>
        </p:nvSpPr>
        <p:spPr>
          <a:xfrm>
            <a:off x="163162" y="-1268"/>
            <a:ext cx="7886700" cy="994172"/>
          </a:xfrm>
        </p:spPr>
        <p:txBody>
          <a:bodyPr>
            <a:normAutofit/>
          </a:bodyPr>
          <a:lstStyle/>
          <a:p>
            <a:r>
              <a:rPr lang="en-US" sz="3000" dirty="0"/>
              <a:t>Contacts</a:t>
            </a:r>
          </a:p>
        </p:txBody>
      </p:sp>
      <p:sp>
        <p:nvSpPr>
          <p:cNvPr id="3" name="Content Placeholder 2">
            <a:extLst>
              <a:ext uri="{FF2B5EF4-FFF2-40B4-BE49-F238E27FC236}">
                <a16:creationId xmlns:a16="http://schemas.microsoft.com/office/drawing/2014/main" id="{F1FCCA8F-DB0B-4AB2-A890-E69E3EFC86E0}"/>
              </a:ext>
            </a:extLst>
          </p:cNvPr>
          <p:cNvSpPr>
            <a:spLocks noGrp="1"/>
          </p:cNvSpPr>
          <p:nvPr>
            <p:ph idx="1"/>
          </p:nvPr>
        </p:nvSpPr>
        <p:spPr>
          <a:xfrm>
            <a:off x="4362885" y="1219199"/>
            <a:ext cx="4617954" cy="4140561"/>
          </a:xfrm>
        </p:spPr>
        <p:txBody>
          <a:bodyPr>
            <a:noAutofit/>
          </a:bodyPr>
          <a:lstStyle/>
          <a:p>
            <a:pPr marL="0" indent="0">
              <a:buNone/>
            </a:pPr>
            <a:r>
              <a:rPr lang="en-US" sz="1800" b="1" dirty="0"/>
              <a:t>CDC Team</a:t>
            </a:r>
          </a:p>
          <a:p>
            <a:pPr lvl="1"/>
            <a:r>
              <a:rPr lang="en-US" sz="1800" dirty="0"/>
              <a:t>Maria Michaels: </a:t>
            </a:r>
            <a:r>
              <a:rPr lang="en-US" sz="1800" dirty="0">
                <a:hlinkClick r:id="rId2"/>
              </a:rPr>
              <a:t>ktx2@cdc.gov</a:t>
            </a:r>
            <a:r>
              <a:rPr lang="en-US" sz="1800" dirty="0"/>
              <a:t> </a:t>
            </a:r>
          </a:p>
          <a:p>
            <a:pPr lvl="1"/>
            <a:r>
              <a:rPr lang="en-US" sz="1800" dirty="0"/>
              <a:t>Wendy Blumenthal: </a:t>
            </a:r>
            <a:r>
              <a:rPr lang="en-US" sz="1800" dirty="0">
                <a:hlinkClick r:id="rId3"/>
              </a:rPr>
              <a:t>wfb6@cdc.gov</a:t>
            </a:r>
            <a:endParaRPr lang="en-US" sz="1800" dirty="0"/>
          </a:p>
          <a:p>
            <a:pPr lvl="1"/>
            <a:r>
              <a:rPr lang="en-US" sz="1800" dirty="0"/>
              <a:t>Arun Srinivasan: </a:t>
            </a:r>
            <a:r>
              <a:rPr lang="en-US" sz="1800" dirty="0">
                <a:hlinkClick r:id="rId4"/>
              </a:rPr>
              <a:t>fos2@cdc.gov</a:t>
            </a:r>
            <a:endParaRPr lang="en-US" sz="1800" dirty="0"/>
          </a:p>
          <a:p>
            <a:pPr lvl="1"/>
            <a:r>
              <a:rPr lang="en-US" sz="1800" dirty="0"/>
              <a:t>Syed Sameemuddin: </a:t>
            </a:r>
            <a:r>
              <a:rPr lang="en-US" sz="1800" dirty="0">
                <a:hlinkClick r:id="rId5"/>
              </a:rPr>
              <a:t>puv5@cdc.gov</a:t>
            </a:r>
            <a:endParaRPr lang="en-US" sz="1800" dirty="0"/>
          </a:p>
          <a:p>
            <a:pPr lvl="1"/>
            <a:r>
              <a:rPr lang="en-US" sz="1800" dirty="0"/>
              <a:t>Abigail Viall: </a:t>
            </a:r>
            <a:r>
              <a:rPr lang="en-US" sz="1800" dirty="0">
                <a:hlinkClick r:id="rId6"/>
              </a:rPr>
              <a:t>bzv3@cdc.gov</a:t>
            </a:r>
            <a:endParaRPr lang="en-US" sz="1800" dirty="0"/>
          </a:p>
          <a:p>
            <a:pPr lvl="1"/>
            <a:r>
              <a:rPr lang="en-US" sz="1800" dirty="0"/>
              <a:t>Aaron Harris: </a:t>
            </a:r>
            <a:r>
              <a:rPr lang="en-US" sz="1800" dirty="0">
                <a:hlinkClick r:id="rId7"/>
              </a:rPr>
              <a:t>ieo9@cdc.gov</a:t>
            </a:r>
            <a:endParaRPr lang="en-US" sz="1800" dirty="0"/>
          </a:p>
          <a:p>
            <a:pPr lvl="1"/>
            <a:r>
              <a:rPr lang="en-US" sz="1800" dirty="0" err="1"/>
              <a:t>Shaoman</a:t>
            </a:r>
            <a:r>
              <a:rPr lang="en-US" sz="1800" dirty="0"/>
              <a:t> Yin: </a:t>
            </a:r>
            <a:r>
              <a:rPr lang="en-US" sz="1800" dirty="0">
                <a:hlinkClick r:id="rId8"/>
              </a:rPr>
              <a:t>wso3@cdc.gov</a:t>
            </a:r>
            <a:endParaRPr lang="en-US" sz="1800" dirty="0"/>
          </a:p>
          <a:p>
            <a:pPr lvl="1"/>
            <a:r>
              <a:rPr lang="en-US" sz="1800" dirty="0"/>
              <a:t>Brian Gugerty: </a:t>
            </a:r>
            <a:r>
              <a:rPr lang="en-US" sz="1800" dirty="0">
                <a:hlinkClick r:id="rId9"/>
              </a:rPr>
              <a:t>vaz6@cdc.gov</a:t>
            </a:r>
            <a:endParaRPr lang="en-US" sz="1800" dirty="0"/>
          </a:p>
          <a:p>
            <a:pPr lvl="1"/>
            <a:r>
              <a:rPr lang="en-US" sz="1800" dirty="0"/>
              <a:t>Cynthia Bush: </a:t>
            </a:r>
            <a:r>
              <a:rPr lang="en-US" sz="1800" dirty="0">
                <a:hlinkClick r:id="rId10"/>
              </a:rPr>
              <a:t>pdz1@cdc.gov</a:t>
            </a:r>
            <a:endParaRPr lang="en-US" sz="1800" dirty="0"/>
          </a:p>
          <a:p>
            <a:pPr lvl="1"/>
            <a:r>
              <a:rPr lang="en-US" sz="1800" dirty="0"/>
              <a:t>Laura Conn: </a:t>
            </a:r>
            <a:r>
              <a:rPr lang="en-US" sz="1800" dirty="0">
                <a:hlinkClick r:id="rId11"/>
              </a:rPr>
              <a:t>lbk1@cdc.gov</a:t>
            </a:r>
            <a:endParaRPr lang="en-US" sz="1800" dirty="0"/>
          </a:p>
          <a:p>
            <a:pPr marL="0" indent="0">
              <a:buNone/>
            </a:pPr>
            <a:r>
              <a:rPr lang="en-US" sz="1800" b="1" dirty="0"/>
              <a:t>TEP Co-Chairs</a:t>
            </a:r>
          </a:p>
          <a:p>
            <a:pPr lvl="1"/>
            <a:r>
              <a:rPr lang="en-US" sz="1800" dirty="0"/>
              <a:t>John Loonsk: </a:t>
            </a:r>
            <a:r>
              <a:rPr lang="en-US" sz="1800" dirty="0">
                <a:hlinkClick r:id="rId12"/>
              </a:rPr>
              <a:t>john.loonsk@jhu.edu</a:t>
            </a:r>
            <a:endParaRPr lang="en-US" sz="1800" dirty="0"/>
          </a:p>
          <a:p>
            <a:pPr lvl="1"/>
            <a:r>
              <a:rPr lang="en-US" sz="1800" dirty="0"/>
              <a:t>Bill Lober: </a:t>
            </a:r>
            <a:r>
              <a:rPr lang="en-US" sz="1800" dirty="0">
                <a:hlinkClick r:id="rId13"/>
              </a:rPr>
              <a:t>lober@uw.edu</a:t>
            </a:r>
            <a:endParaRPr lang="en-US" sz="1800" dirty="0"/>
          </a:p>
          <a:p>
            <a:endParaRPr lang="en-US" sz="1800" dirty="0"/>
          </a:p>
        </p:txBody>
      </p:sp>
      <p:sp>
        <p:nvSpPr>
          <p:cNvPr id="4" name="Content Placeholder 2">
            <a:extLst>
              <a:ext uri="{FF2B5EF4-FFF2-40B4-BE49-F238E27FC236}">
                <a16:creationId xmlns:a16="http://schemas.microsoft.com/office/drawing/2014/main" id="{E169ECA0-F2C7-46E4-81E1-1D6FC2AFB528}"/>
              </a:ext>
            </a:extLst>
          </p:cNvPr>
          <p:cNvSpPr txBox="1">
            <a:spLocks/>
          </p:cNvSpPr>
          <p:nvPr/>
        </p:nvSpPr>
        <p:spPr>
          <a:xfrm>
            <a:off x="163162" y="1219200"/>
            <a:ext cx="4617955" cy="4140561"/>
          </a:xfrm>
          <a:prstGeom prst="rect">
            <a:avLst/>
          </a:prstGeom>
        </p:spPr>
        <p:txBody>
          <a:bodyPr vert="horz" lIns="68580" tIns="34290" rIns="68580" bIns="3429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Clr>
                <a:schemeClr val="accent1">
                  <a:lumMod val="75000"/>
                </a:schemeClr>
              </a:buClr>
              <a:buNone/>
            </a:pPr>
            <a:r>
              <a:rPr lang="en-US" sz="1800" b="1" dirty="0">
                <a:latin typeface="Arial" panose="020B0604020202020204" pitchFamily="34" charset="0"/>
                <a:cs typeface="Arial" panose="020B0604020202020204" pitchFamily="34" charset="0"/>
              </a:rPr>
              <a:t>Use Case Development</a:t>
            </a:r>
          </a:p>
          <a:p>
            <a:pPr>
              <a:buClr>
                <a:schemeClr val="accent1">
                  <a:lumMod val="75000"/>
                </a:schemeClr>
              </a:buClr>
            </a:pPr>
            <a:r>
              <a:rPr lang="en-US" sz="1800" dirty="0">
                <a:latin typeface="Arial" panose="020B0604020202020204" pitchFamily="34" charset="0"/>
                <a:cs typeface="Arial" panose="020B0604020202020204" pitchFamily="34" charset="0"/>
              </a:rPr>
              <a:t>Becky Angeles: </a:t>
            </a:r>
            <a:r>
              <a:rPr lang="en-US" sz="1800" dirty="0">
                <a:solidFill>
                  <a:schemeClr val="accent1">
                    <a:lumMod val="75000"/>
                  </a:schemeClr>
                </a:solidFill>
                <a:latin typeface="Arial" panose="020B0604020202020204" pitchFamily="34" charset="0"/>
                <a:cs typeface="Arial" panose="020B0604020202020204" pitchFamily="34" charset="0"/>
                <a:hlinkClick r:id="rId14">
                  <a:extLst>
                    <a:ext uri="{A12FA001-AC4F-418D-AE19-62706E023703}">
                      <ahyp:hlinkClr xmlns:ahyp="http://schemas.microsoft.com/office/drawing/2018/hyperlinkcolor" val="tx"/>
                    </a:ext>
                  </a:extLst>
                </a:hlinkClick>
              </a:rPr>
              <a:t>becky.angeles@carradora.com</a:t>
            </a:r>
            <a:r>
              <a:rPr lang="en-US" sz="1800" dirty="0">
                <a:solidFill>
                  <a:schemeClr val="accent1">
                    <a:lumMod val="75000"/>
                  </a:schemeClr>
                </a:solidFill>
                <a:latin typeface="Arial" panose="020B0604020202020204" pitchFamily="34" charset="0"/>
                <a:cs typeface="Arial" panose="020B0604020202020204" pitchFamily="34" charset="0"/>
              </a:rPr>
              <a:t>  </a:t>
            </a:r>
          </a:p>
          <a:p>
            <a:pPr>
              <a:buClr>
                <a:schemeClr val="accent1">
                  <a:lumMod val="75000"/>
                </a:schemeClr>
              </a:buClr>
            </a:pPr>
            <a:r>
              <a:rPr lang="en-US" sz="1800" dirty="0">
                <a:latin typeface="Arial" panose="020B0604020202020204" pitchFamily="34" charset="0"/>
                <a:cs typeface="Arial" panose="020B0604020202020204" pitchFamily="34" charset="0"/>
              </a:rPr>
              <a:t>Jamie Parker</a:t>
            </a:r>
            <a:r>
              <a:rPr lang="en-US" sz="1800" dirty="0">
                <a:solidFill>
                  <a:schemeClr val="accent1">
                    <a:lumMod val="75000"/>
                  </a:schemeClr>
                </a:solidFill>
                <a:latin typeface="Arial" panose="020B0604020202020204" pitchFamily="34" charset="0"/>
                <a:cs typeface="Arial" panose="020B0604020202020204" pitchFamily="34" charset="0"/>
              </a:rPr>
              <a:t>: </a:t>
            </a:r>
            <a:r>
              <a:rPr lang="en-US" sz="1800" dirty="0">
                <a:solidFill>
                  <a:schemeClr val="accent1">
                    <a:lumMod val="75000"/>
                  </a:schemeClr>
                </a:solidFill>
                <a:latin typeface="Arial" panose="020B0604020202020204" pitchFamily="34" charset="0"/>
                <a:cs typeface="Arial" panose="020B0604020202020204" pitchFamily="34" charset="0"/>
                <a:hlinkClick r:id="rId15">
                  <a:extLst>
                    <a:ext uri="{A12FA001-AC4F-418D-AE19-62706E023703}">
                      <ahyp:hlinkClr xmlns:ahyp="http://schemas.microsoft.com/office/drawing/2018/hyperlinkcolor" val="tx"/>
                    </a:ext>
                  </a:extLst>
                </a:hlinkClick>
              </a:rPr>
              <a:t>jamie.parker@carradora.com</a:t>
            </a:r>
            <a:r>
              <a:rPr lang="en-US" sz="1800" dirty="0">
                <a:solidFill>
                  <a:schemeClr val="accent1">
                    <a:lumMod val="75000"/>
                  </a:schemeClr>
                </a:solidFill>
                <a:latin typeface="Arial" panose="020B0604020202020204" pitchFamily="34" charset="0"/>
                <a:cs typeface="Arial" panose="020B0604020202020204" pitchFamily="34" charset="0"/>
              </a:rPr>
              <a:t> </a:t>
            </a:r>
          </a:p>
          <a:p>
            <a:pPr>
              <a:buClr>
                <a:schemeClr val="accent1">
                  <a:lumMod val="75000"/>
                </a:schemeClr>
              </a:buClr>
            </a:pPr>
            <a:r>
              <a:rPr lang="en-US" sz="1800" dirty="0">
                <a:latin typeface="Arial" panose="020B0604020202020204" pitchFamily="34" charset="0"/>
                <a:cs typeface="Arial" panose="020B0604020202020204" pitchFamily="34" charset="0"/>
              </a:rPr>
              <a:t>Kishore </a:t>
            </a:r>
            <a:r>
              <a:rPr lang="en-US" sz="1800" dirty="0" err="1">
                <a:latin typeface="Arial" panose="020B0604020202020204" pitchFamily="34" charset="0"/>
                <a:cs typeface="Arial" panose="020B0604020202020204" pitchFamily="34" charset="0"/>
              </a:rPr>
              <a:t>Bashyam</a:t>
            </a:r>
            <a:r>
              <a:rPr lang="en-US" sz="1800" dirty="0">
                <a:latin typeface="Arial" panose="020B0604020202020204" pitchFamily="34" charset="0"/>
                <a:cs typeface="Arial" panose="020B0604020202020204" pitchFamily="34" charset="0"/>
              </a:rPr>
              <a:t>: </a:t>
            </a:r>
            <a:r>
              <a:rPr lang="en-US" sz="1800" dirty="0">
                <a:solidFill>
                  <a:schemeClr val="accent1">
                    <a:lumMod val="75000"/>
                  </a:schemeClr>
                </a:solidFill>
                <a:latin typeface="Arial" panose="020B0604020202020204" pitchFamily="34" charset="0"/>
                <a:cs typeface="Arial" panose="020B0604020202020204" pitchFamily="34" charset="0"/>
                <a:hlinkClick r:id="rId16">
                  <a:extLst>
                    <a:ext uri="{A12FA001-AC4F-418D-AE19-62706E023703}">
                      <ahyp:hlinkClr xmlns:ahyp="http://schemas.microsoft.com/office/drawing/2018/hyperlinkcolor" val="tx"/>
                    </a:ext>
                  </a:extLst>
                </a:hlinkClick>
              </a:rPr>
              <a:t>kishore.bashyam@drajer.com</a:t>
            </a:r>
            <a:endParaRPr lang="en-US" sz="1800" dirty="0">
              <a:solidFill>
                <a:schemeClr val="accent1">
                  <a:lumMod val="75000"/>
                </a:schemeClr>
              </a:solidFill>
              <a:latin typeface="Arial" panose="020B0604020202020204" pitchFamily="34" charset="0"/>
              <a:cs typeface="Arial" panose="020B0604020202020204" pitchFamily="34" charset="0"/>
            </a:endParaRPr>
          </a:p>
          <a:p>
            <a:pPr>
              <a:buClr>
                <a:schemeClr val="accent1">
                  <a:lumMod val="75000"/>
                </a:schemeClr>
              </a:buClr>
            </a:pPr>
            <a:r>
              <a:rPr lang="en-US" sz="1800" dirty="0">
                <a:latin typeface="Arial" panose="020B0604020202020204" pitchFamily="34" charset="0"/>
                <a:cs typeface="Arial" panose="020B0604020202020204" pitchFamily="34" charset="0"/>
              </a:rPr>
              <a:t>Mike Flanigan: </a:t>
            </a:r>
            <a:r>
              <a:rPr lang="en-US" sz="1800" dirty="0">
                <a:solidFill>
                  <a:schemeClr val="accent1">
                    <a:lumMod val="75000"/>
                  </a:schemeClr>
                </a:solidFill>
                <a:latin typeface="Arial" panose="020B0604020202020204" pitchFamily="34" charset="0"/>
                <a:cs typeface="Arial" panose="020B0604020202020204" pitchFamily="34" charset="0"/>
                <a:hlinkClick r:id="rId17">
                  <a:extLst>
                    <a:ext uri="{A12FA001-AC4F-418D-AE19-62706E023703}">
                      <ahyp:hlinkClr xmlns:ahyp="http://schemas.microsoft.com/office/drawing/2018/hyperlinkcolor" val="tx"/>
                    </a:ext>
                  </a:extLst>
                </a:hlinkClick>
              </a:rPr>
              <a:t>mike.flanigan@carradora.com</a:t>
            </a:r>
            <a:endParaRPr lang="en-US" sz="1800" dirty="0">
              <a:solidFill>
                <a:schemeClr val="accent1">
                  <a:lumMod val="75000"/>
                </a:schemeClr>
              </a:solidFill>
              <a:latin typeface="Arial" panose="020B0604020202020204" pitchFamily="34" charset="0"/>
              <a:cs typeface="Arial" panose="020B0604020202020204" pitchFamily="34" charset="0"/>
            </a:endParaRPr>
          </a:p>
          <a:p>
            <a:pPr marL="0" indent="0">
              <a:buClr>
                <a:schemeClr val="accent1">
                  <a:lumMod val="75000"/>
                </a:schemeClr>
              </a:buClr>
              <a:buNone/>
            </a:pPr>
            <a:r>
              <a:rPr lang="en-US" sz="1800" b="1" dirty="0">
                <a:latin typeface="Arial" panose="020B0604020202020204" pitchFamily="34" charset="0"/>
                <a:cs typeface="Arial" panose="020B0604020202020204" pitchFamily="34" charset="0"/>
              </a:rPr>
              <a:t>Technical SME</a:t>
            </a:r>
          </a:p>
          <a:p>
            <a:pPr>
              <a:buClr>
                <a:schemeClr val="accent1">
                  <a:lumMod val="75000"/>
                </a:schemeClr>
              </a:buClr>
            </a:pPr>
            <a:r>
              <a:rPr lang="en-US" sz="1800" dirty="0">
                <a:latin typeface="Arial" panose="020B0604020202020204" pitchFamily="34" charset="0"/>
                <a:cs typeface="Arial" panose="020B0604020202020204" pitchFamily="34" charset="0"/>
              </a:rPr>
              <a:t>Brett </a:t>
            </a:r>
            <a:r>
              <a:rPr lang="en-US" sz="1800" dirty="0" err="1">
                <a:latin typeface="Arial" panose="020B0604020202020204" pitchFamily="34" charset="0"/>
                <a:cs typeface="Arial" panose="020B0604020202020204" pitchFamily="34" charset="0"/>
              </a:rPr>
              <a:t>Marquard</a:t>
            </a:r>
            <a:r>
              <a:rPr lang="en-US" sz="1800" dirty="0">
                <a:latin typeface="Arial" panose="020B0604020202020204" pitchFamily="34" charset="0"/>
                <a:cs typeface="Arial" panose="020B0604020202020204" pitchFamily="34" charset="0"/>
              </a:rPr>
              <a:t>: </a:t>
            </a:r>
            <a:r>
              <a:rPr lang="en-US" sz="1800" dirty="0">
                <a:solidFill>
                  <a:schemeClr val="accent1">
                    <a:lumMod val="75000"/>
                  </a:schemeClr>
                </a:solidFill>
                <a:latin typeface="Arial" panose="020B0604020202020204" pitchFamily="34" charset="0"/>
                <a:cs typeface="Arial" panose="020B0604020202020204" pitchFamily="34" charset="0"/>
                <a:hlinkClick r:id="rId18">
                  <a:extLst>
                    <a:ext uri="{A12FA001-AC4F-418D-AE19-62706E023703}">
                      <ahyp:hlinkClr xmlns:ahyp="http://schemas.microsoft.com/office/drawing/2018/hyperlinkcolor" val="tx"/>
                    </a:ext>
                  </a:extLst>
                </a:hlinkClick>
              </a:rPr>
              <a:t>brett@waveoneassociates.com</a:t>
            </a:r>
            <a:endParaRPr lang="en-US" sz="1800" dirty="0">
              <a:solidFill>
                <a:schemeClr val="accent1">
                  <a:lumMod val="75000"/>
                </a:schemeClr>
              </a:solidFill>
              <a:latin typeface="Arial" panose="020B0604020202020204" pitchFamily="34" charset="0"/>
              <a:cs typeface="Arial" panose="020B0604020202020204" pitchFamily="34" charset="0"/>
            </a:endParaRPr>
          </a:p>
          <a:p>
            <a:pPr marL="0" indent="0">
              <a:buClr>
                <a:schemeClr val="accent1">
                  <a:lumMod val="75000"/>
                </a:schemeClr>
              </a:buClr>
              <a:buNone/>
            </a:pPr>
            <a:r>
              <a:rPr lang="en-US" sz="1800" b="1" dirty="0">
                <a:latin typeface="Arial" panose="020B0604020202020204" pitchFamily="34" charset="0"/>
                <a:cs typeface="Arial" panose="020B0604020202020204" pitchFamily="34" charset="0"/>
              </a:rPr>
              <a:t>Technical Lead</a:t>
            </a:r>
          </a:p>
          <a:p>
            <a:pPr>
              <a:buClr>
                <a:schemeClr val="accent1">
                  <a:lumMod val="75000"/>
                </a:schemeClr>
              </a:buClr>
            </a:pPr>
            <a:r>
              <a:rPr lang="en-US" sz="1800" dirty="0">
                <a:latin typeface="Arial" panose="020B0604020202020204" pitchFamily="34" charset="0"/>
                <a:cs typeface="Arial" panose="020B0604020202020204" pitchFamily="34" charset="0"/>
              </a:rPr>
              <a:t>Nagesh “Dragon” </a:t>
            </a:r>
            <a:r>
              <a:rPr lang="en-US" sz="1800" dirty="0" err="1">
                <a:latin typeface="Arial" panose="020B0604020202020204" pitchFamily="34" charset="0"/>
                <a:cs typeface="Arial" panose="020B0604020202020204" pitchFamily="34" charset="0"/>
              </a:rPr>
              <a:t>Bashyam</a:t>
            </a:r>
            <a:r>
              <a:rPr lang="en-US" sz="1800" dirty="0">
                <a:latin typeface="Arial" panose="020B0604020202020204" pitchFamily="34" charset="0"/>
                <a:cs typeface="Arial" panose="020B0604020202020204" pitchFamily="34" charset="0"/>
              </a:rPr>
              <a:t>: </a:t>
            </a:r>
            <a:r>
              <a:rPr lang="en-US" sz="1800" dirty="0">
                <a:solidFill>
                  <a:schemeClr val="accent1">
                    <a:lumMod val="75000"/>
                  </a:schemeClr>
                </a:solidFill>
                <a:latin typeface="Arial" panose="020B0604020202020204" pitchFamily="34" charset="0"/>
                <a:cs typeface="Arial" panose="020B0604020202020204" pitchFamily="34" charset="0"/>
                <a:hlinkClick r:id="rId19">
                  <a:extLst>
                    <a:ext uri="{A12FA001-AC4F-418D-AE19-62706E023703}">
                      <ahyp:hlinkClr xmlns:ahyp="http://schemas.microsoft.com/office/drawing/2018/hyperlinkcolor" val="tx"/>
                    </a:ext>
                  </a:extLst>
                </a:hlinkClick>
              </a:rPr>
              <a:t>nagesh.bashyam@drajer.com</a:t>
            </a:r>
            <a:r>
              <a:rPr lang="en-US" sz="1800" dirty="0">
                <a:solidFill>
                  <a:schemeClr val="accent1">
                    <a:lumMod val="75000"/>
                  </a:schemeClr>
                </a:solidFill>
                <a:latin typeface="Arial" panose="020B0604020202020204" pitchFamily="34" charset="0"/>
                <a:cs typeface="Arial" panose="020B0604020202020204" pitchFamily="34" charset="0"/>
              </a:rPr>
              <a:t> </a:t>
            </a:r>
          </a:p>
          <a:p>
            <a:pPr>
              <a:buClr>
                <a:schemeClr val="accent1">
                  <a:lumMod val="75000"/>
                </a:schemeClr>
              </a:buClr>
            </a:pPr>
            <a:endParaRPr lang="en-US" sz="1800" dirty="0"/>
          </a:p>
        </p:txBody>
      </p:sp>
    </p:spTree>
    <p:extLst>
      <p:ext uri="{BB962C8B-B14F-4D97-AF65-F5344CB8AC3E}">
        <p14:creationId xmlns:p14="http://schemas.microsoft.com/office/powerpoint/2010/main" val="375649124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1F26A-3EA9-4276-983E-AC73E6C184C6}"/>
              </a:ext>
            </a:extLst>
          </p:cNvPr>
          <p:cNvSpPr>
            <a:spLocks noGrp="1"/>
          </p:cNvSpPr>
          <p:nvPr>
            <p:ph type="title"/>
          </p:nvPr>
        </p:nvSpPr>
        <p:spPr/>
        <p:txBody>
          <a:bodyPr>
            <a:normAutofit fontScale="90000"/>
          </a:bodyPr>
          <a:lstStyle/>
          <a:p>
            <a:r>
              <a:rPr lang="en-US" dirty="0"/>
              <a:t>Resources/Useful Links</a:t>
            </a:r>
          </a:p>
        </p:txBody>
      </p:sp>
      <p:sp>
        <p:nvSpPr>
          <p:cNvPr id="3" name="Content Placeholder 2">
            <a:extLst>
              <a:ext uri="{FF2B5EF4-FFF2-40B4-BE49-F238E27FC236}">
                <a16:creationId xmlns:a16="http://schemas.microsoft.com/office/drawing/2014/main" id="{1A0FE15A-6AE5-4FEE-BF60-E035A899AD09}"/>
              </a:ext>
            </a:extLst>
          </p:cNvPr>
          <p:cNvSpPr>
            <a:spLocks noGrp="1"/>
          </p:cNvSpPr>
          <p:nvPr>
            <p:ph idx="1"/>
          </p:nvPr>
        </p:nvSpPr>
        <p:spPr>
          <a:xfrm>
            <a:off x="457200" y="1295400"/>
            <a:ext cx="7391400" cy="4389437"/>
          </a:xfrm>
        </p:spPr>
        <p:txBody>
          <a:bodyPr/>
          <a:lstStyle/>
          <a:p>
            <a:r>
              <a:rPr lang="en-US" sz="1800" dirty="0"/>
              <a:t>Use Cases:</a:t>
            </a:r>
          </a:p>
          <a:p>
            <a:pPr lvl="1"/>
            <a:r>
              <a:rPr lang="en-US" sz="1600" dirty="0"/>
              <a:t>Use Case Work Group: </a:t>
            </a:r>
            <a:r>
              <a:rPr lang="en-US" sz="1600" dirty="0">
                <a:hlinkClick r:id="rId2"/>
              </a:rPr>
              <a:t>https://carradora.atlassian.net/wiki/spaces/MedMorph/pages/381780019/Use+Case+Work+Groups</a:t>
            </a:r>
            <a:endParaRPr lang="en-US" sz="1600" dirty="0"/>
          </a:p>
          <a:p>
            <a:pPr lvl="1"/>
            <a:r>
              <a:rPr lang="en-US" sz="1600" dirty="0"/>
              <a:t>Hep C: </a:t>
            </a:r>
            <a:r>
              <a:rPr lang="en-US" sz="1600" dirty="0">
                <a:hlinkClick r:id="rId3"/>
              </a:rPr>
              <a:t>https://carradora.atlassian.net/wiki/spaces/MedMorph/pages/694452251/Hepatitis+C+Use+Case+-+DRAFT</a:t>
            </a:r>
            <a:endParaRPr lang="en-US" sz="1600" dirty="0"/>
          </a:p>
          <a:p>
            <a:pPr lvl="1"/>
            <a:r>
              <a:rPr lang="en-US" sz="1600" dirty="0"/>
              <a:t>Health Care Surveys: </a:t>
            </a:r>
            <a:r>
              <a:rPr lang="en-US" sz="1600" dirty="0">
                <a:hlinkClick r:id="rId4"/>
              </a:rPr>
              <a:t>https://carradora.atlassian.net/wiki/spaces/MedMorph/pages/692060180/Health+Care+Survey+Use+Case+-+DRAFT</a:t>
            </a:r>
            <a:endParaRPr lang="en-US" sz="1600" dirty="0"/>
          </a:p>
          <a:p>
            <a:pPr lvl="1"/>
            <a:r>
              <a:rPr lang="en-US" sz="1600" dirty="0"/>
              <a:t>Cancer: </a:t>
            </a:r>
            <a:r>
              <a:rPr lang="en-US" sz="1600" dirty="0">
                <a:hlinkClick r:id="rId5"/>
              </a:rPr>
              <a:t>https://carradora.atlassian.net/wiki/spaces/MedMorph/pages/699990019/Cancer+Use+Case+-+DRAFT</a:t>
            </a:r>
            <a:endParaRPr lang="en-US" sz="1600" dirty="0"/>
          </a:p>
          <a:p>
            <a:r>
              <a:rPr lang="en-US" sz="1800" dirty="0"/>
              <a:t>Reference Architecture: </a:t>
            </a:r>
            <a:r>
              <a:rPr lang="en-US" sz="1600" dirty="0">
                <a:hlinkClick r:id="rId6"/>
              </a:rPr>
              <a:t>https://carradora.atlassian.net/wiki/spaces/MedMorph/pages/545914881/Reference+Architecture+Document</a:t>
            </a:r>
            <a:endParaRPr lang="en-US" sz="1600" dirty="0"/>
          </a:p>
        </p:txBody>
      </p:sp>
    </p:spTree>
    <p:extLst>
      <p:ext uri="{BB962C8B-B14F-4D97-AF65-F5344CB8AC3E}">
        <p14:creationId xmlns:p14="http://schemas.microsoft.com/office/powerpoint/2010/main" val="1544421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389D7-915F-4615-AE50-6104241FAFFB}"/>
              </a:ext>
            </a:extLst>
          </p:cNvPr>
          <p:cNvSpPr>
            <a:spLocks noGrp="1"/>
          </p:cNvSpPr>
          <p:nvPr>
            <p:ph type="title"/>
          </p:nvPr>
        </p:nvSpPr>
        <p:spPr/>
        <p:txBody>
          <a:bodyPr>
            <a:normAutofit fontScale="90000"/>
          </a:bodyPr>
          <a:lstStyle/>
          <a:p>
            <a:r>
              <a:rPr lang="en-US" dirty="0"/>
              <a:t>Use Case Workgroup Logistics</a:t>
            </a:r>
          </a:p>
        </p:txBody>
      </p:sp>
      <p:sp>
        <p:nvSpPr>
          <p:cNvPr id="3" name="Content Placeholder 2">
            <a:extLst>
              <a:ext uri="{FF2B5EF4-FFF2-40B4-BE49-F238E27FC236}">
                <a16:creationId xmlns:a16="http://schemas.microsoft.com/office/drawing/2014/main" id="{A962C1EE-6DF9-4575-B459-4DD79891A774}"/>
              </a:ext>
            </a:extLst>
          </p:cNvPr>
          <p:cNvSpPr>
            <a:spLocks noGrp="1"/>
          </p:cNvSpPr>
          <p:nvPr>
            <p:ph idx="1"/>
          </p:nvPr>
        </p:nvSpPr>
        <p:spPr/>
        <p:txBody>
          <a:bodyPr/>
          <a:lstStyle/>
          <a:p>
            <a:r>
              <a:rPr lang="en-US" dirty="0"/>
              <a:t>Use Cases can be found on our MedMorph Confluence site: </a:t>
            </a:r>
            <a:r>
              <a:rPr lang="en-US" dirty="0">
                <a:hlinkClick r:id="rId2"/>
              </a:rPr>
              <a:t>https://carradora.atlassian.net/wiki/spaces/MedMorph/pages/381780019/Use+Case+Work+Groups</a:t>
            </a:r>
            <a:endParaRPr lang="en-US" dirty="0"/>
          </a:p>
          <a:p>
            <a:r>
              <a:rPr lang="en-US" dirty="0"/>
              <a:t>Please provide feedback and comments directly on the Confluence page(s)</a:t>
            </a:r>
          </a:p>
          <a:p>
            <a:r>
              <a:rPr lang="en-US" dirty="0"/>
              <a:t>We will provide an agenda prior to each call so you can plan accordingly</a:t>
            </a:r>
          </a:p>
          <a:p>
            <a:pPr lvl="1"/>
            <a:r>
              <a:rPr lang="en-US" dirty="0"/>
              <a:t>We may focus on a particular use case or a common section for all use cases</a:t>
            </a:r>
          </a:p>
        </p:txBody>
      </p:sp>
    </p:spTree>
    <p:extLst>
      <p:ext uri="{BB962C8B-B14F-4D97-AF65-F5344CB8AC3E}">
        <p14:creationId xmlns:p14="http://schemas.microsoft.com/office/powerpoint/2010/main" val="364688152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ACB7BEE6-B2A6-4B5E-9F02-62776210F6FF}"/>
              </a:ext>
            </a:extLst>
          </p:cNvPr>
          <p:cNvSpPr>
            <a:spLocks noGrp="1"/>
          </p:cNvSpPr>
          <p:nvPr>
            <p:ph type="subTitle" idx="1"/>
          </p:nvPr>
        </p:nvSpPr>
        <p:spPr>
          <a:xfrm>
            <a:off x="1295400" y="2552700"/>
            <a:ext cx="6400800" cy="1752600"/>
          </a:xfrm>
        </p:spPr>
        <p:txBody>
          <a:bodyPr/>
          <a:lstStyle/>
          <a:p>
            <a:r>
              <a:rPr lang="en-US" dirty="0"/>
              <a:t>Previous Slides</a:t>
            </a:r>
          </a:p>
        </p:txBody>
      </p:sp>
    </p:spTree>
    <p:extLst>
      <p:ext uri="{BB962C8B-B14F-4D97-AF65-F5344CB8AC3E}">
        <p14:creationId xmlns:p14="http://schemas.microsoft.com/office/powerpoint/2010/main" val="386110819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37A10-E892-4594-B3B8-35B452DFBD2B}"/>
              </a:ext>
            </a:extLst>
          </p:cNvPr>
          <p:cNvSpPr>
            <a:spLocks noGrp="1"/>
          </p:cNvSpPr>
          <p:nvPr>
            <p:ph type="title"/>
          </p:nvPr>
        </p:nvSpPr>
        <p:spPr/>
        <p:txBody>
          <a:bodyPr>
            <a:normAutofit fontScale="90000"/>
          </a:bodyPr>
          <a:lstStyle/>
          <a:p>
            <a:r>
              <a:rPr lang="en-US" dirty="0"/>
              <a:t>In Scope – Any Similarities?</a:t>
            </a:r>
          </a:p>
        </p:txBody>
      </p:sp>
      <p:sp>
        <p:nvSpPr>
          <p:cNvPr id="4" name="Content Placeholder 3">
            <a:extLst>
              <a:ext uri="{FF2B5EF4-FFF2-40B4-BE49-F238E27FC236}">
                <a16:creationId xmlns:a16="http://schemas.microsoft.com/office/drawing/2014/main" id="{FF49FA02-D837-4DB5-8E59-1CCA03E7C662}"/>
              </a:ext>
            </a:extLst>
          </p:cNvPr>
          <p:cNvSpPr>
            <a:spLocks noGrp="1"/>
          </p:cNvSpPr>
          <p:nvPr>
            <p:ph idx="1"/>
          </p:nvPr>
        </p:nvSpPr>
        <p:spPr>
          <a:xfrm>
            <a:off x="457200" y="1295400"/>
            <a:ext cx="8686800" cy="4389437"/>
          </a:xfrm>
        </p:spPr>
        <p:txBody>
          <a:bodyPr/>
          <a:lstStyle/>
          <a:p>
            <a:r>
              <a:rPr lang="en-US" sz="1800" dirty="0"/>
              <a:t>Cancer</a:t>
            </a:r>
          </a:p>
          <a:p>
            <a:pPr lvl="1"/>
            <a:r>
              <a:rPr lang="en-US" sz="1600" dirty="0"/>
              <a:t>Collect standardized data on all types of reportable cancers diagnosed</a:t>
            </a:r>
          </a:p>
          <a:p>
            <a:pPr lvl="1"/>
            <a:r>
              <a:rPr lang="en-US" sz="1600" dirty="0"/>
              <a:t>Define when a cancer report must be created and transmitted to the central cancer registry</a:t>
            </a:r>
          </a:p>
          <a:p>
            <a:pPr lvl="1"/>
            <a:r>
              <a:rPr lang="en-US" sz="1600" dirty="0"/>
              <a:t>Identify the data elements to be retrieved from the EHR to produce the cancer report</a:t>
            </a:r>
          </a:p>
          <a:p>
            <a:pPr lvl="1"/>
            <a:r>
              <a:rPr lang="en-US" sz="1600" dirty="0"/>
              <a:t>Use NAACCR Volume II data dictionary for standardized data collection</a:t>
            </a:r>
          </a:p>
          <a:p>
            <a:pPr lvl="1"/>
            <a:r>
              <a:rPr lang="en-US" sz="1600" dirty="0"/>
              <a:t>Include data collection along the longitudinal spectrum (Diagnosis -&gt; Staging -&gt; Initial Treatment -&gt; Death)</a:t>
            </a:r>
          </a:p>
          <a:p>
            <a:r>
              <a:rPr lang="en-US" sz="1800" dirty="0"/>
              <a:t>Healthcare Survey</a:t>
            </a:r>
          </a:p>
          <a:p>
            <a:pPr lvl="1"/>
            <a:r>
              <a:rPr lang="en-US" sz="1600" dirty="0"/>
              <a:t>Collect data based on eligibility criteria from NAMCS[1] and NHCS[2] in the hospital and ambulatory care settings</a:t>
            </a:r>
          </a:p>
          <a:p>
            <a:pPr lvl="1"/>
            <a:r>
              <a:rPr lang="en-US" sz="1600" dirty="0"/>
              <a:t>Collect partial provider-level and all available patient-level data for NAMCS</a:t>
            </a:r>
          </a:p>
          <a:p>
            <a:pPr lvl="1"/>
            <a:r>
              <a:rPr lang="en-US" sz="1600" dirty="0"/>
              <a:t>Collect partial hospital/facility-level and all available patient-level data for NHCS</a:t>
            </a:r>
          </a:p>
          <a:p>
            <a:r>
              <a:rPr lang="en-US" sz="1800" dirty="0"/>
              <a:t>Hepatitis C</a:t>
            </a:r>
          </a:p>
          <a:p>
            <a:pPr lvl="1"/>
            <a:r>
              <a:rPr lang="en-US" sz="1600" dirty="0"/>
              <a:t>Identify and report current HCV infection to public health and through bi-directional communication send information back to health care systems</a:t>
            </a:r>
          </a:p>
          <a:p>
            <a:pPr lvl="1"/>
            <a:r>
              <a:rPr lang="en-US" sz="1600" dirty="0"/>
              <a:t>Improve data flow and retrieve relevant data out of EHRs in a timely, less burdensome, complete fashion</a:t>
            </a:r>
          </a:p>
          <a:p>
            <a:pPr lvl="1"/>
            <a:endParaRPr lang="en-US" sz="1600" dirty="0"/>
          </a:p>
          <a:p>
            <a:endParaRPr lang="en-US" sz="1800" dirty="0"/>
          </a:p>
          <a:p>
            <a:pPr lvl="1"/>
            <a:endParaRPr lang="en-US" sz="1600" dirty="0"/>
          </a:p>
        </p:txBody>
      </p:sp>
    </p:spTree>
    <p:extLst>
      <p:ext uri="{BB962C8B-B14F-4D97-AF65-F5344CB8AC3E}">
        <p14:creationId xmlns:p14="http://schemas.microsoft.com/office/powerpoint/2010/main" val="157962113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8041743-604C-42E7-B43F-02351633563D}"/>
              </a:ext>
            </a:extLst>
          </p:cNvPr>
          <p:cNvSpPr>
            <a:spLocks noGrp="1"/>
          </p:cNvSpPr>
          <p:nvPr>
            <p:ph type="title"/>
          </p:nvPr>
        </p:nvSpPr>
        <p:spPr/>
        <p:txBody>
          <a:bodyPr>
            <a:normAutofit fontScale="90000"/>
          </a:bodyPr>
          <a:lstStyle/>
          <a:p>
            <a:r>
              <a:rPr lang="en-US" dirty="0"/>
              <a:t>Out of Scope – Any Similarities?</a:t>
            </a:r>
          </a:p>
        </p:txBody>
      </p:sp>
      <p:sp>
        <p:nvSpPr>
          <p:cNvPr id="5" name="Content Placeholder 4">
            <a:extLst>
              <a:ext uri="{FF2B5EF4-FFF2-40B4-BE49-F238E27FC236}">
                <a16:creationId xmlns:a16="http://schemas.microsoft.com/office/drawing/2014/main" id="{D3247113-9F99-4B3D-89D6-6F4B7E0044E3}"/>
              </a:ext>
            </a:extLst>
          </p:cNvPr>
          <p:cNvSpPr>
            <a:spLocks noGrp="1"/>
          </p:cNvSpPr>
          <p:nvPr>
            <p:ph idx="1"/>
          </p:nvPr>
        </p:nvSpPr>
        <p:spPr>
          <a:xfrm>
            <a:off x="457200" y="1295400"/>
            <a:ext cx="8686800" cy="4389437"/>
          </a:xfrm>
        </p:spPr>
        <p:txBody>
          <a:bodyPr/>
          <a:lstStyle/>
          <a:p>
            <a:r>
              <a:rPr lang="en-US" sz="1800" dirty="0"/>
              <a:t>Cancer</a:t>
            </a:r>
          </a:p>
          <a:p>
            <a:pPr lvl="1">
              <a:buFont typeface="Arial" panose="020B0604020202020204" pitchFamily="34" charset="0"/>
              <a:buChar char="•"/>
            </a:pPr>
            <a:r>
              <a:rPr lang="en-US" sz="1800" dirty="0"/>
              <a:t>Integrating claims data into the trigger event to send report to the cancer registries</a:t>
            </a:r>
          </a:p>
          <a:p>
            <a:pPr lvl="1">
              <a:buFont typeface="Arial" panose="020B0604020202020204" pitchFamily="34" charset="0"/>
              <a:buChar char="•"/>
            </a:pPr>
            <a:r>
              <a:rPr lang="en-US" sz="1800" b="1" dirty="0"/>
              <a:t>Validation of the EHR data</a:t>
            </a:r>
          </a:p>
          <a:p>
            <a:pPr lvl="1">
              <a:buFont typeface="Arial" panose="020B0604020202020204" pitchFamily="34" charset="0"/>
              <a:buChar char="•"/>
            </a:pPr>
            <a:r>
              <a:rPr lang="en-US" sz="1800" b="1" dirty="0"/>
              <a:t>Querying HIEs</a:t>
            </a:r>
          </a:p>
          <a:p>
            <a:pPr>
              <a:buFont typeface="Arial" panose="020B0604020202020204" pitchFamily="34" charset="0"/>
              <a:buChar char="•"/>
            </a:pPr>
            <a:r>
              <a:rPr lang="en-US" sz="1800" dirty="0"/>
              <a:t>Healthcare Survey</a:t>
            </a:r>
          </a:p>
          <a:p>
            <a:pPr lvl="1">
              <a:buFont typeface="Arial" panose="020B0604020202020204" pitchFamily="34" charset="0"/>
              <a:buChar char="•"/>
            </a:pPr>
            <a:r>
              <a:rPr lang="en-US" sz="1800" dirty="0"/>
              <a:t>Adult day services centers, residential care communities, nursing homes, home health agencies, and hospice</a:t>
            </a:r>
          </a:p>
          <a:p>
            <a:pPr lvl="1">
              <a:buFont typeface="Arial" panose="020B0604020202020204" pitchFamily="34" charset="0"/>
              <a:buChar char="•"/>
            </a:pPr>
            <a:r>
              <a:rPr lang="en-US" sz="1800" b="1" dirty="0"/>
              <a:t>Changes to existing provider workflow or existing data entry</a:t>
            </a:r>
          </a:p>
          <a:p>
            <a:pPr>
              <a:buFont typeface="Arial" panose="020B0604020202020204" pitchFamily="34" charset="0"/>
              <a:buChar char="•"/>
            </a:pPr>
            <a:r>
              <a:rPr lang="en-US" sz="1800" dirty="0"/>
              <a:t>Hepatitis C</a:t>
            </a:r>
          </a:p>
          <a:p>
            <a:pPr lvl="1">
              <a:buFont typeface="Arial" panose="020B0604020202020204" pitchFamily="34" charset="0"/>
              <a:buChar char="•"/>
            </a:pPr>
            <a:r>
              <a:rPr lang="en-US" sz="1800" b="1" dirty="0"/>
              <a:t>Data captured outside the EHR and communicated directly to registries or public health</a:t>
            </a:r>
          </a:p>
          <a:p>
            <a:pPr marL="1017587" lvl="2" indent="-285750">
              <a:buFont typeface="Arial" panose="020B0604020202020204" pitchFamily="34" charset="0"/>
              <a:buChar char="•"/>
            </a:pPr>
            <a:r>
              <a:rPr lang="en-US" sz="1800" dirty="0"/>
              <a:t>This includes electronic reporting from laboratories directly to public health, as well as data sent from pharmacy systems directly to clinical registries</a:t>
            </a:r>
          </a:p>
          <a:p>
            <a:pPr lvl="1">
              <a:buFont typeface="Arial" panose="020B0604020202020204" pitchFamily="34" charset="0"/>
              <a:buChar char="•"/>
            </a:pPr>
            <a:r>
              <a:rPr lang="en-US" sz="1800" b="1" dirty="0"/>
              <a:t>Policies of the clinical care setting to collect consent for data sharing</a:t>
            </a:r>
          </a:p>
          <a:p>
            <a:pPr lvl="1">
              <a:buFont typeface="Arial" panose="020B0604020202020204" pitchFamily="34" charset="0"/>
              <a:buChar char="•"/>
            </a:pPr>
            <a:endParaRPr lang="en-US" sz="1800" dirty="0"/>
          </a:p>
          <a:p>
            <a:pPr lvl="1">
              <a:buFont typeface="Arial" panose="020B0604020202020204" pitchFamily="34" charset="0"/>
              <a:buChar char="•"/>
            </a:pPr>
            <a:endParaRPr lang="en-US" sz="1800" dirty="0"/>
          </a:p>
          <a:p>
            <a:pPr>
              <a:buFont typeface="Arial" panose="020B0604020202020204" pitchFamily="34" charset="0"/>
              <a:buChar char="•"/>
            </a:pPr>
            <a:endParaRPr lang="en-US" sz="1800" dirty="0"/>
          </a:p>
          <a:p>
            <a:pPr marL="0" indent="0">
              <a:buNone/>
            </a:pPr>
            <a:endParaRPr lang="en-US" sz="1800" dirty="0"/>
          </a:p>
        </p:txBody>
      </p:sp>
    </p:spTree>
    <p:extLst>
      <p:ext uri="{BB962C8B-B14F-4D97-AF65-F5344CB8AC3E}">
        <p14:creationId xmlns:p14="http://schemas.microsoft.com/office/powerpoint/2010/main" val="156651060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AE639C9-33B1-4551-8E89-E307CA39196E}"/>
              </a:ext>
            </a:extLst>
          </p:cNvPr>
          <p:cNvSpPr>
            <a:spLocks noGrp="1"/>
          </p:cNvSpPr>
          <p:nvPr>
            <p:ph type="title"/>
          </p:nvPr>
        </p:nvSpPr>
        <p:spPr/>
        <p:txBody>
          <a:bodyPr>
            <a:normAutofit fontScale="90000"/>
          </a:bodyPr>
          <a:lstStyle/>
          <a:p>
            <a:r>
              <a:rPr lang="en-US" dirty="0"/>
              <a:t>Preconditions – Any Similarities?</a:t>
            </a:r>
          </a:p>
        </p:txBody>
      </p:sp>
      <p:sp>
        <p:nvSpPr>
          <p:cNvPr id="5" name="Content Placeholder 4">
            <a:extLst>
              <a:ext uri="{FF2B5EF4-FFF2-40B4-BE49-F238E27FC236}">
                <a16:creationId xmlns:a16="http://schemas.microsoft.com/office/drawing/2014/main" id="{0F462C6F-65B0-4844-8D3E-60922F81D6C7}"/>
              </a:ext>
            </a:extLst>
          </p:cNvPr>
          <p:cNvSpPr>
            <a:spLocks noGrp="1"/>
          </p:cNvSpPr>
          <p:nvPr>
            <p:ph idx="1"/>
          </p:nvPr>
        </p:nvSpPr>
        <p:spPr>
          <a:xfrm>
            <a:off x="0" y="1143000"/>
            <a:ext cx="9144000" cy="4541837"/>
          </a:xfrm>
        </p:spPr>
        <p:txBody>
          <a:bodyPr/>
          <a:lstStyle/>
          <a:p>
            <a:r>
              <a:rPr lang="en-US" sz="1300" dirty="0"/>
              <a:t>Cancer</a:t>
            </a:r>
          </a:p>
          <a:p>
            <a:pPr lvl="1">
              <a:buFont typeface="Arial" panose="020B0604020202020204" pitchFamily="34" charset="0"/>
              <a:buChar char="•"/>
            </a:pPr>
            <a:r>
              <a:rPr lang="en-US" sz="1300" dirty="0"/>
              <a:t>EHR and Central Cancer Registry systems support HL7 FHIR APIs</a:t>
            </a:r>
          </a:p>
          <a:p>
            <a:pPr lvl="1">
              <a:buFont typeface="Arial" panose="020B0604020202020204" pitchFamily="34" charset="0"/>
              <a:buChar char="•"/>
            </a:pPr>
            <a:r>
              <a:rPr lang="en-US" sz="1300" dirty="0"/>
              <a:t>A cancer diagnosis has been recorded in the EHR</a:t>
            </a:r>
          </a:p>
          <a:p>
            <a:pPr lvl="1">
              <a:buFont typeface="Arial" panose="020B0604020202020204" pitchFamily="34" charset="0"/>
              <a:buChar char="•"/>
            </a:pPr>
            <a:r>
              <a:rPr lang="en-US" sz="1300" dirty="0"/>
              <a:t>Pertinent data elements are captured discretely in the EHR</a:t>
            </a:r>
          </a:p>
          <a:p>
            <a:pPr lvl="1">
              <a:buFont typeface="Arial" panose="020B0604020202020204" pitchFamily="34" charset="0"/>
              <a:buChar char="•"/>
            </a:pPr>
            <a:r>
              <a:rPr lang="en-US" sz="1300" b="1" dirty="0"/>
              <a:t>Provisioning workflows have been established. The provisioning workflow includes activities that publish the various metadata artifacts required to make EHR data available to public health and/or research. These activities include publishing value sets, trigger codes, reporting timing parameters, survey instruments, structures for reporting etc. These artifacts are used subsequently in data collection and reporting workflows.</a:t>
            </a:r>
          </a:p>
          <a:p>
            <a:pPr>
              <a:buFont typeface="Arial" panose="020B0604020202020204" pitchFamily="34" charset="0"/>
              <a:buChar char="•"/>
            </a:pPr>
            <a:r>
              <a:rPr lang="en-US" sz="1300" dirty="0"/>
              <a:t>Healthcare Survey</a:t>
            </a:r>
          </a:p>
          <a:p>
            <a:pPr lvl="1">
              <a:buFont typeface="Arial" panose="020B0604020202020204" pitchFamily="34" charset="0"/>
              <a:buChar char="•"/>
            </a:pPr>
            <a:r>
              <a:rPr lang="en-US" sz="1300" dirty="0"/>
              <a:t>NCHS is authorized to collect hospital and other healthcare entities data under the authority of section 306 of the Public Health Service Act (42 United States Code 242k)</a:t>
            </a:r>
          </a:p>
          <a:p>
            <a:pPr lvl="1">
              <a:buFont typeface="Arial" panose="020B0604020202020204" pitchFamily="34" charset="0"/>
              <a:buChar char="•"/>
            </a:pPr>
            <a:r>
              <a:rPr lang="en-US" sz="1300" dirty="0"/>
              <a:t>Adherence to HIPAA Privacy and Security Rule</a:t>
            </a:r>
          </a:p>
          <a:p>
            <a:pPr lvl="1">
              <a:buFont typeface="Arial" panose="020B0604020202020204" pitchFamily="34" charset="0"/>
              <a:buChar char="•"/>
            </a:pPr>
            <a:r>
              <a:rPr lang="en-US" sz="1300" dirty="0"/>
              <a:t>HIPAA permits hospitals and providers to participate for public health purposes</a:t>
            </a:r>
          </a:p>
          <a:p>
            <a:pPr lvl="1">
              <a:buFont typeface="Arial" panose="020B0604020202020204" pitchFamily="34" charset="0"/>
              <a:buChar char="•"/>
            </a:pPr>
            <a:r>
              <a:rPr lang="en-US" sz="1300" dirty="0"/>
              <a:t>The EHR or provider systems are HL7 FHIR enabled, meaning they support the HL7 FHIR standard along with SMART on FHIR capabilities and the CDS framework</a:t>
            </a:r>
          </a:p>
          <a:p>
            <a:pPr lvl="1">
              <a:buFont typeface="Arial" panose="020B0604020202020204" pitchFamily="34" charset="0"/>
              <a:buChar char="•"/>
            </a:pPr>
            <a:r>
              <a:rPr lang="en-US" sz="1300" dirty="0"/>
              <a:t>A patient encounter has happened, and the provider has signed off on the encounter</a:t>
            </a:r>
          </a:p>
          <a:p>
            <a:pPr>
              <a:buFont typeface="Arial" panose="020B0604020202020204" pitchFamily="34" charset="0"/>
              <a:buChar char="•"/>
            </a:pPr>
            <a:r>
              <a:rPr lang="en-US" sz="1300" dirty="0"/>
              <a:t>Hepatitis C</a:t>
            </a:r>
          </a:p>
          <a:p>
            <a:pPr lvl="1">
              <a:buFont typeface="Arial" panose="020B0604020202020204" pitchFamily="34" charset="0"/>
              <a:buChar char="•"/>
            </a:pPr>
            <a:r>
              <a:rPr lang="en-US" sz="1300" dirty="0"/>
              <a:t>Data use agreements are in place when needed</a:t>
            </a:r>
          </a:p>
          <a:p>
            <a:pPr lvl="1">
              <a:buFont typeface="Arial" panose="020B0604020202020204" pitchFamily="34" charset="0"/>
              <a:buChar char="•"/>
            </a:pPr>
            <a:r>
              <a:rPr lang="en-US" sz="1300" dirty="0"/>
              <a:t>Public Health uses allowed by HIPAA and other statutory authority have been defined and implemented</a:t>
            </a:r>
          </a:p>
          <a:p>
            <a:pPr lvl="1">
              <a:buFont typeface="Arial" panose="020B0604020202020204" pitchFamily="34" charset="0"/>
              <a:buChar char="•"/>
            </a:pPr>
            <a:r>
              <a:rPr lang="en-US" sz="1300" dirty="0"/>
              <a:t>All patient encounters required to initiate and move through the care cascade take place (i.e., the patient attends) with authorized providers, and requisite steps (e.g., tests ordered, tests performed, test results received, drug prescribed) are performed and captured in the EHR using approved standards</a:t>
            </a:r>
          </a:p>
          <a:p>
            <a:pPr lvl="1">
              <a:buFont typeface="Arial" panose="020B0604020202020204" pitchFamily="34" charset="0"/>
              <a:buChar char="•"/>
            </a:pPr>
            <a:r>
              <a:rPr lang="en-US" sz="1300" dirty="0"/>
              <a:t>Registry and state/local consent protocols are followed when sending supplemental reports for non-reportable conditions</a:t>
            </a:r>
          </a:p>
          <a:p>
            <a:pPr lvl="1">
              <a:buFont typeface="Arial" panose="020B0604020202020204" pitchFamily="34" charset="0"/>
              <a:buChar char="•"/>
            </a:pPr>
            <a:endParaRPr lang="en-US" sz="1300" dirty="0"/>
          </a:p>
          <a:p>
            <a:pPr lvl="1"/>
            <a:endParaRPr lang="en-US" sz="1300" dirty="0"/>
          </a:p>
        </p:txBody>
      </p:sp>
    </p:spTree>
    <p:extLst>
      <p:ext uri="{BB962C8B-B14F-4D97-AF65-F5344CB8AC3E}">
        <p14:creationId xmlns:p14="http://schemas.microsoft.com/office/powerpoint/2010/main" val="9102535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F8BE2-2461-431A-B4A7-224307AE6DFD}"/>
              </a:ext>
            </a:extLst>
          </p:cNvPr>
          <p:cNvSpPr>
            <a:spLocks noGrp="1"/>
          </p:cNvSpPr>
          <p:nvPr>
            <p:ph type="title"/>
          </p:nvPr>
        </p:nvSpPr>
        <p:spPr/>
        <p:txBody>
          <a:bodyPr>
            <a:normAutofit fontScale="90000"/>
          </a:bodyPr>
          <a:lstStyle/>
          <a:p>
            <a:r>
              <a:rPr lang="en-US" dirty="0"/>
              <a:t>Postconditions Similarities – Anything else?</a:t>
            </a:r>
          </a:p>
        </p:txBody>
      </p:sp>
      <p:sp>
        <p:nvSpPr>
          <p:cNvPr id="3" name="Content Placeholder 2">
            <a:extLst>
              <a:ext uri="{FF2B5EF4-FFF2-40B4-BE49-F238E27FC236}">
                <a16:creationId xmlns:a16="http://schemas.microsoft.com/office/drawing/2014/main" id="{7149CE17-6A2D-4B11-ABF3-F3F0B41D86DC}"/>
              </a:ext>
            </a:extLst>
          </p:cNvPr>
          <p:cNvSpPr>
            <a:spLocks noGrp="1"/>
          </p:cNvSpPr>
          <p:nvPr>
            <p:ph idx="1"/>
          </p:nvPr>
        </p:nvSpPr>
        <p:spPr/>
        <p:txBody>
          <a:bodyPr/>
          <a:lstStyle/>
          <a:p>
            <a:r>
              <a:rPr lang="en-US" dirty="0"/>
              <a:t>Cancer</a:t>
            </a:r>
          </a:p>
          <a:p>
            <a:pPr lvl="1"/>
            <a:r>
              <a:rPr lang="en-US" dirty="0"/>
              <a:t>The submitted cancer report is present at the registry.</a:t>
            </a:r>
          </a:p>
          <a:p>
            <a:r>
              <a:rPr lang="en-US" dirty="0"/>
              <a:t>Healthcare Survey</a:t>
            </a:r>
          </a:p>
          <a:p>
            <a:pPr lvl="1"/>
            <a:r>
              <a:rPr lang="en-US" dirty="0"/>
              <a:t>A completed survey resides in the National Health Care Surveys Data Store.</a:t>
            </a:r>
          </a:p>
          <a:p>
            <a:r>
              <a:rPr lang="en-US" dirty="0"/>
              <a:t>Hepatitis C</a:t>
            </a:r>
          </a:p>
          <a:p>
            <a:pPr lvl="1"/>
            <a:r>
              <a:rPr lang="en-US" dirty="0"/>
              <a:t>A hepatitis C case report and longitudinal case information resides in a registry.</a:t>
            </a:r>
          </a:p>
        </p:txBody>
      </p:sp>
    </p:spTree>
    <p:extLst>
      <p:ext uri="{BB962C8B-B14F-4D97-AF65-F5344CB8AC3E}">
        <p14:creationId xmlns:p14="http://schemas.microsoft.com/office/powerpoint/2010/main" val="50165511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52C3C-A55C-491E-83BF-372825F9367E}"/>
              </a:ext>
            </a:extLst>
          </p:cNvPr>
          <p:cNvSpPr>
            <a:spLocks noGrp="1"/>
          </p:cNvSpPr>
          <p:nvPr>
            <p:ph type="title"/>
          </p:nvPr>
        </p:nvSpPr>
        <p:spPr/>
        <p:txBody>
          <a:bodyPr>
            <a:normAutofit fontScale="90000"/>
          </a:bodyPr>
          <a:lstStyle/>
          <a:p>
            <a:r>
              <a:rPr lang="en-US" dirty="0"/>
              <a:t>Actor Similarities</a:t>
            </a:r>
          </a:p>
        </p:txBody>
      </p:sp>
      <p:sp>
        <p:nvSpPr>
          <p:cNvPr id="3" name="Content Placeholder 2">
            <a:extLst>
              <a:ext uri="{FF2B5EF4-FFF2-40B4-BE49-F238E27FC236}">
                <a16:creationId xmlns:a16="http://schemas.microsoft.com/office/drawing/2014/main" id="{38D02C0D-F995-4E0A-9C3F-D3E9AE6C356F}"/>
              </a:ext>
            </a:extLst>
          </p:cNvPr>
          <p:cNvSpPr>
            <a:spLocks noGrp="1"/>
          </p:cNvSpPr>
          <p:nvPr>
            <p:ph idx="1"/>
          </p:nvPr>
        </p:nvSpPr>
        <p:spPr/>
        <p:txBody>
          <a:bodyPr/>
          <a:lstStyle/>
          <a:p>
            <a:pPr marL="0" indent="0">
              <a:buNone/>
            </a:pPr>
            <a:r>
              <a:rPr lang="en-US" sz="1800" b="1" dirty="0">
                <a:effectLst/>
              </a:rPr>
              <a:t>Electronic Health Record (EHR):</a:t>
            </a:r>
            <a:r>
              <a:rPr lang="en-US" sz="1800" dirty="0">
                <a:effectLst/>
              </a:rPr>
              <a:t> A system used in care delivery for patients and captures and stores data about patients and makes the information available instantly and securely to authorized users. While an EHR does contain the medical and treatment histories of patients, an EHR system is built to go beyond standard clinical data collected in a provider’s provision of care location and can be inclusive of a broader view of a patient’s care. EHRs are a vital part of health IT and can:</a:t>
            </a:r>
          </a:p>
          <a:p>
            <a:r>
              <a:rPr lang="en-US" sz="1800" dirty="0">
                <a:effectLst/>
              </a:rPr>
              <a:t>Contain a patient’s medical history, diagnoses, medications, treatment plans, immunization dates, allergies, radiology images, and laboratory and test results</a:t>
            </a:r>
          </a:p>
          <a:p>
            <a:r>
              <a:rPr lang="en-US" sz="1800" dirty="0">
                <a:effectLst/>
              </a:rPr>
              <a:t>Allow access to evidence-based tools that providers can use to make decisions about a patient’s care</a:t>
            </a:r>
          </a:p>
          <a:p>
            <a:r>
              <a:rPr lang="en-US" sz="1800" dirty="0">
                <a:effectLst/>
              </a:rPr>
              <a:t>Automate and streamline provider workflow</a:t>
            </a:r>
          </a:p>
          <a:p>
            <a:pPr marL="0" indent="0">
              <a:buNone/>
            </a:pPr>
            <a:r>
              <a:rPr lang="en-US" sz="1800" b="1" i="1" dirty="0">
                <a:effectLst/>
              </a:rPr>
              <a:t>A FHIR Enabled EHR</a:t>
            </a:r>
            <a:r>
              <a:rPr lang="en-US" sz="1800" dirty="0">
                <a:effectLst/>
              </a:rPr>
              <a:t> exposes FHIR APIs for other systems to interact with the EHR and exchange data. FHIR APIs provide well defined mechanisms to read and write data. The FHIR APIs are protected by an Authorization Server which authenticates and authorizes users or systems prior to accessing the data. The EHR in this use case is a FHIR Enabled EHR.</a:t>
            </a:r>
          </a:p>
          <a:p>
            <a:pPr marL="0" indent="0">
              <a:buNone/>
            </a:pPr>
            <a:endParaRPr lang="en-US" sz="1800" dirty="0"/>
          </a:p>
        </p:txBody>
      </p:sp>
    </p:spTree>
    <p:extLst>
      <p:ext uri="{BB962C8B-B14F-4D97-AF65-F5344CB8AC3E}">
        <p14:creationId xmlns:p14="http://schemas.microsoft.com/office/powerpoint/2010/main" val="181002034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52C3C-A55C-491E-83BF-372825F9367E}"/>
              </a:ext>
            </a:extLst>
          </p:cNvPr>
          <p:cNvSpPr>
            <a:spLocks noGrp="1"/>
          </p:cNvSpPr>
          <p:nvPr>
            <p:ph type="title"/>
          </p:nvPr>
        </p:nvSpPr>
        <p:spPr/>
        <p:txBody>
          <a:bodyPr>
            <a:normAutofit fontScale="90000"/>
          </a:bodyPr>
          <a:lstStyle/>
          <a:p>
            <a:r>
              <a:rPr lang="en-US" dirty="0"/>
              <a:t>Actor Similarities</a:t>
            </a:r>
          </a:p>
        </p:txBody>
      </p:sp>
      <p:sp>
        <p:nvSpPr>
          <p:cNvPr id="3" name="Content Placeholder 2">
            <a:extLst>
              <a:ext uri="{FF2B5EF4-FFF2-40B4-BE49-F238E27FC236}">
                <a16:creationId xmlns:a16="http://schemas.microsoft.com/office/drawing/2014/main" id="{38D02C0D-F995-4E0A-9C3F-D3E9AE6C356F}"/>
              </a:ext>
            </a:extLst>
          </p:cNvPr>
          <p:cNvSpPr>
            <a:spLocks noGrp="1"/>
          </p:cNvSpPr>
          <p:nvPr>
            <p:ph idx="1"/>
          </p:nvPr>
        </p:nvSpPr>
        <p:spPr/>
        <p:txBody>
          <a:bodyPr/>
          <a:lstStyle/>
          <a:p>
            <a:pPr marL="0" indent="0">
              <a:buNone/>
            </a:pPr>
            <a:r>
              <a:rPr lang="en-US" sz="1800" b="1" dirty="0"/>
              <a:t>Backend Services App: </a:t>
            </a:r>
            <a:r>
              <a:rPr lang="en-US" sz="1800" dirty="0"/>
              <a:t>A system that resides within the clinical care setting and performs the reporting functions to public health and/or research registries. The system uses the information supplied by the metadata repository to determine when reporting needs to be done, what data needs to be reported, how the data needs to be reported and to whom the data should be reported. The term “Backend Service” is used to refer to the fact that the system does not require user intervention to perform reporting. The term “App” is used to indicate that it is similar to SMART on FHIR App which can be distributed to clinical care via EHR vendor specified processes. The EHR vendor specified processes are followed to enable the Backend Services App to use the EHR's FHIR APIs to access data. The healthcare organization is the one who is responsible for choosing and maintaining the Backend Services App within the organization.</a:t>
            </a:r>
          </a:p>
        </p:txBody>
      </p:sp>
    </p:spTree>
    <p:extLst>
      <p:ext uri="{BB962C8B-B14F-4D97-AF65-F5344CB8AC3E}">
        <p14:creationId xmlns:p14="http://schemas.microsoft.com/office/powerpoint/2010/main" val="270247071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52C3C-A55C-491E-83BF-372825F9367E}"/>
              </a:ext>
            </a:extLst>
          </p:cNvPr>
          <p:cNvSpPr>
            <a:spLocks noGrp="1"/>
          </p:cNvSpPr>
          <p:nvPr>
            <p:ph type="title"/>
          </p:nvPr>
        </p:nvSpPr>
        <p:spPr/>
        <p:txBody>
          <a:bodyPr>
            <a:normAutofit fontScale="90000"/>
          </a:bodyPr>
          <a:lstStyle/>
          <a:p>
            <a:r>
              <a:rPr lang="en-US" dirty="0"/>
              <a:t>Actor Differences</a:t>
            </a:r>
          </a:p>
        </p:txBody>
      </p:sp>
      <p:sp>
        <p:nvSpPr>
          <p:cNvPr id="3" name="Content Placeholder 2">
            <a:extLst>
              <a:ext uri="{FF2B5EF4-FFF2-40B4-BE49-F238E27FC236}">
                <a16:creationId xmlns:a16="http://schemas.microsoft.com/office/drawing/2014/main" id="{38D02C0D-F995-4E0A-9C3F-D3E9AE6C356F}"/>
              </a:ext>
            </a:extLst>
          </p:cNvPr>
          <p:cNvSpPr>
            <a:spLocks noGrp="1"/>
          </p:cNvSpPr>
          <p:nvPr>
            <p:ph idx="1"/>
          </p:nvPr>
        </p:nvSpPr>
        <p:spPr/>
        <p:txBody>
          <a:bodyPr/>
          <a:lstStyle/>
          <a:p>
            <a:pPr marL="0" indent="0">
              <a:buNone/>
            </a:pPr>
            <a:r>
              <a:rPr lang="en-US" sz="1800" b="1" dirty="0"/>
              <a:t>Central Cancer Registry:</a:t>
            </a:r>
            <a:r>
              <a:rPr lang="en-US" sz="1800" i="1" dirty="0"/>
              <a:t> </a:t>
            </a:r>
            <a:r>
              <a:rPr lang="en-US" sz="1800" dirty="0"/>
              <a:t>A PHA/Research organization and data repository that receives and stores cancer case information. Data Repositories are actively managed and are used to receive data, store data, and perform analysis as appropriate. These data repositories could be operated or accessed by PHA (or their designated organizations), research organizations with appropriate authorities and policies.</a:t>
            </a:r>
          </a:p>
          <a:p>
            <a:pPr marL="0" indent="0">
              <a:buNone/>
            </a:pPr>
            <a:endParaRPr lang="en-US" sz="1800" dirty="0"/>
          </a:p>
          <a:p>
            <a:pPr marL="0" indent="0">
              <a:buNone/>
            </a:pPr>
            <a:r>
              <a:rPr lang="en-US" sz="1800" b="1" dirty="0"/>
              <a:t>National Health Care Surveys Data Store: </a:t>
            </a:r>
            <a:r>
              <a:rPr lang="en-US" sz="1800" dirty="0"/>
              <a:t>A FHIR server or service that receives and stores the health care survey data.</a:t>
            </a:r>
          </a:p>
          <a:p>
            <a:pPr marL="0" indent="0">
              <a:buNone/>
            </a:pPr>
            <a:endParaRPr lang="en-US" sz="1800" dirty="0"/>
          </a:p>
          <a:p>
            <a:pPr marL="0" indent="0">
              <a:buNone/>
            </a:pPr>
            <a:r>
              <a:rPr lang="en-US" sz="1800" b="1" dirty="0"/>
              <a:t>Public Health Authority (PHA) Data Store: </a:t>
            </a:r>
            <a:r>
              <a:rPr lang="en-US" sz="1800" dirty="0"/>
              <a:t>A FHIR server or service that receives and stores the hepatitis C data.</a:t>
            </a:r>
          </a:p>
        </p:txBody>
      </p:sp>
    </p:spTree>
    <p:extLst>
      <p:ext uri="{BB962C8B-B14F-4D97-AF65-F5344CB8AC3E}">
        <p14:creationId xmlns:p14="http://schemas.microsoft.com/office/powerpoint/2010/main" val="110359135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52C3C-A55C-491E-83BF-372825F9367E}"/>
              </a:ext>
            </a:extLst>
          </p:cNvPr>
          <p:cNvSpPr>
            <a:spLocks noGrp="1"/>
          </p:cNvSpPr>
          <p:nvPr>
            <p:ph type="title"/>
          </p:nvPr>
        </p:nvSpPr>
        <p:spPr/>
        <p:txBody>
          <a:bodyPr>
            <a:normAutofit fontScale="90000"/>
          </a:bodyPr>
          <a:lstStyle/>
          <a:p>
            <a:r>
              <a:rPr lang="en-US" dirty="0"/>
              <a:t>Actor Differences</a:t>
            </a:r>
          </a:p>
        </p:txBody>
      </p:sp>
      <p:sp>
        <p:nvSpPr>
          <p:cNvPr id="3" name="Content Placeholder 2">
            <a:extLst>
              <a:ext uri="{FF2B5EF4-FFF2-40B4-BE49-F238E27FC236}">
                <a16:creationId xmlns:a16="http://schemas.microsoft.com/office/drawing/2014/main" id="{38D02C0D-F995-4E0A-9C3F-D3E9AE6C356F}"/>
              </a:ext>
            </a:extLst>
          </p:cNvPr>
          <p:cNvSpPr>
            <a:spLocks noGrp="1"/>
          </p:cNvSpPr>
          <p:nvPr>
            <p:ph idx="1"/>
          </p:nvPr>
        </p:nvSpPr>
        <p:spPr/>
        <p:txBody>
          <a:bodyPr/>
          <a:lstStyle/>
          <a:p>
            <a:pPr marL="0" indent="0">
              <a:buNone/>
            </a:pPr>
            <a:r>
              <a:rPr lang="en-US" sz="1800" b="1" dirty="0"/>
              <a:t>Hepatitis C has two (2) additional actors:</a:t>
            </a:r>
          </a:p>
          <a:p>
            <a:r>
              <a:rPr lang="en-US" sz="1800" b="1" dirty="0"/>
              <a:t>Data/Trust Services:</a:t>
            </a:r>
            <a:r>
              <a:rPr lang="en-US" sz="1800" dirty="0"/>
              <a:t> A set of services that can be used to pseudonymize, anonymize, de-identify, hash, or re-link data that is submitted to public health and/or research. These Data/Trust services are used as appropriate by the Backend Services App.</a:t>
            </a:r>
          </a:p>
          <a:p>
            <a:r>
              <a:rPr lang="en-US" sz="1800" b="1" dirty="0"/>
              <a:t>Trusted Third Party:</a:t>
            </a:r>
            <a:r>
              <a:rPr lang="en-US" sz="1800" dirty="0"/>
              <a:t>  A system (e.g., HIE, RCKMS/AIMS Platform) at an intermediary organization that serves as a conduit to exchange data between healthcare organizations and PHAs. Trusted Third Parties perform the intermediary functions (e.g., apply business logic and informs the Reportability Response) using appropriate authorities and policies.</a:t>
            </a:r>
          </a:p>
          <a:p>
            <a:pPr marL="0" indent="0">
              <a:buNone/>
            </a:pPr>
            <a:endParaRPr lang="en-US" sz="1800" dirty="0"/>
          </a:p>
        </p:txBody>
      </p:sp>
    </p:spTree>
    <p:extLst>
      <p:ext uri="{BB962C8B-B14F-4D97-AF65-F5344CB8AC3E}">
        <p14:creationId xmlns:p14="http://schemas.microsoft.com/office/powerpoint/2010/main" val="5614368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AF173-C46F-477F-B852-437E1497FF70}"/>
              </a:ext>
            </a:extLst>
          </p:cNvPr>
          <p:cNvSpPr>
            <a:spLocks noGrp="1"/>
          </p:cNvSpPr>
          <p:nvPr>
            <p:ph type="title"/>
          </p:nvPr>
        </p:nvSpPr>
        <p:spPr/>
        <p:txBody>
          <a:bodyPr>
            <a:normAutofit fontScale="90000"/>
          </a:bodyPr>
          <a:lstStyle/>
          <a:p>
            <a:r>
              <a:rPr lang="en-US" dirty="0"/>
              <a:t>Tentative Meeting Schedule / Topics</a:t>
            </a:r>
          </a:p>
        </p:txBody>
      </p:sp>
      <p:graphicFrame>
        <p:nvGraphicFramePr>
          <p:cNvPr id="4" name="Table 4">
            <a:extLst>
              <a:ext uri="{FF2B5EF4-FFF2-40B4-BE49-F238E27FC236}">
                <a16:creationId xmlns:a16="http://schemas.microsoft.com/office/drawing/2014/main" id="{0905E17E-E497-4C15-9C7D-3F2717B54022}"/>
              </a:ext>
            </a:extLst>
          </p:cNvPr>
          <p:cNvGraphicFramePr>
            <a:graphicFrameLocks noGrp="1"/>
          </p:cNvGraphicFramePr>
          <p:nvPr>
            <p:ph idx="1"/>
            <p:extLst>
              <p:ext uri="{D42A27DB-BD31-4B8C-83A1-F6EECF244321}">
                <p14:modId xmlns:p14="http://schemas.microsoft.com/office/powerpoint/2010/main" val="176220073"/>
              </p:ext>
            </p:extLst>
          </p:nvPr>
        </p:nvGraphicFramePr>
        <p:xfrm>
          <a:off x="1219200" y="1371600"/>
          <a:ext cx="6477000" cy="4587240"/>
        </p:xfrm>
        <a:graphic>
          <a:graphicData uri="http://schemas.openxmlformats.org/drawingml/2006/table">
            <a:tbl>
              <a:tblPr firstRow="1" bandRow="1">
                <a:tableStyleId>{5C22544A-7EE6-4342-B048-85BDC9FD1C3A}</a:tableStyleId>
              </a:tblPr>
              <a:tblGrid>
                <a:gridCol w="1196100">
                  <a:extLst>
                    <a:ext uri="{9D8B030D-6E8A-4147-A177-3AD203B41FA5}">
                      <a16:colId xmlns:a16="http://schemas.microsoft.com/office/drawing/2014/main" val="3212902172"/>
                    </a:ext>
                  </a:extLst>
                </a:gridCol>
                <a:gridCol w="5280900">
                  <a:extLst>
                    <a:ext uri="{9D8B030D-6E8A-4147-A177-3AD203B41FA5}">
                      <a16:colId xmlns:a16="http://schemas.microsoft.com/office/drawing/2014/main" val="3342223156"/>
                    </a:ext>
                  </a:extLst>
                </a:gridCol>
              </a:tblGrid>
              <a:tr h="0">
                <a:tc>
                  <a:txBody>
                    <a:bodyPr/>
                    <a:lstStyle/>
                    <a:p>
                      <a:r>
                        <a:rPr lang="en-US" dirty="0"/>
                        <a:t>Date</a:t>
                      </a:r>
                    </a:p>
                  </a:txBody>
                  <a:tcPr/>
                </a:tc>
                <a:tc>
                  <a:txBody>
                    <a:bodyPr/>
                    <a:lstStyle/>
                    <a:p>
                      <a:r>
                        <a:rPr lang="en-US" dirty="0"/>
                        <a:t>Topic(s)</a:t>
                      </a:r>
                    </a:p>
                  </a:txBody>
                  <a:tcPr/>
                </a:tc>
                <a:extLst>
                  <a:ext uri="{0D108BD9-81ED-4DB2-BD59-A6C34878D82A}">
                    <a16:rowId xmlns:a16="http://schemas.microsoft.com/office/drawing/2014/main" val="3770040469"/>
                  </a:ext>
                </a:extLst>
              </a:tr>
              <a:tr h="370840">
                <a:tc>
                  <a:txBody>
                    <a:bodyPr/>
                    <a:lstStyle/>
                    <a:p>
                      <a:r>
                        <a:rPr lang="en-US" strike="sngStrike" dirty="0">
                          <a:latin typeface="+mn-lt"/>
                        </a:rPr>
                        <a:t>9/3/20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sngStrike" dirty="0">
                          <a:latin typeface="+mn-lt"/>
                          <a:cs typeface="Arial" panose="020B0604020202020204" pitchFamily="34" charset="0"/>
                        </a:rPr>
                        <a:t>Cancer Reporting Use Case Data Elements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trike="sngStrike" dirty="0">
                          <a:latin typeface="+mn-lt"/>
                          <a:cs typeface="Arial" panose="020B0604020202020204" pitchFamily="34" charset="0"/>
                        </a:rPr>
                        <a:t>Healthcare Survey Use Case Update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trike="sngStrike" dirty="0">
                          <a:latin typeface="+mn-lt"/>
                          <a:cs typeface="Arial" panose="020B0604020202020204" pitchFamily="34" charset="0"/>
                        </a:rPr>
                        <a:t>Cross Use Case Similarities and Differences</a:t>
                      </a:r>
                    </a:p>
                  </a:txBody>
                  <a:tcPr/>
                </a:tc>
                <a:extLst>
                  <a:ext uri="{0D108BD9-81ED-4DB2-BD59-A6C34878D82A}">
                    <a16:rowId xmlns:a16="http://schemas.microsoft.com/office/drawing/2014/main" val="3893669919"/>
                  </a:ext>
                </a:extLst>
              </a:tr>
              <a:tr h="370840">
                <a:tc>
                  <a:txBody>
                    <a:bodyPr/>
                    <a:lstStyle/>
                    <a:p>
                      <a:r>
                        <a:rPr lang="en-US" strike="sngStrike" dirty="0">
                          <a:solidFill>
                            <a:schemeClr val="tx1"/>
                          </a:solidFill>
                          <a:latin typeface="+mn-lt"/>
                        </a:rPr>
                        <a:t>9/10/20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sngStrike" dirty="0">
                          <a:solidFill>
                            <a:schemeClr val="tx1"/>
                          </a:solidFill>
                          <a:latin typeface="+mn-lt"/>
                          <a:cs typeface="Arial" panose="020B0604020202020204" pitchFamily="34" charset="0"/>
                        </a:rPr>
                        <a:t>Canceled</a:t>
                      </a:r>
                    </a:p>
                  </a:txBody>
                  <a:tcPr/>
                </a:tc>
                <a:extLst>
                  <a:ext uri="{0D108BD9-81ED-4DB2-BD59-A6C34878D82A}">
                    <a16:rowId xmlns:a16="http://schemas.microsoft.com/office/drawing/2014/main" val="165570034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sngStrike" dirty="0">
                          <a:latin typeface="+mn-lt"/>
                        </a:rPr>
                        <a:t>9/17/20</a:t>
                      </a:r>
                    </a:p>
                    <a:p>
                      <a:endParaRPr lang="en-US" strike="sngStrike"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trike="sngStrike" kern="1200" dirty="0">
                          <a:solidFill>
                            <a:schemeClr val="dk1"/>
                          </a:solidFill>
                          <a:latin typeface="+mn-lt"/>
                          <a:ea typeface="+mn-ea"/>
                          <a:cs typeface="Arial" panose="020B0604020202020204" pitchFamily="34" charset="0"/>
                        </a:rPr>
                        <a:t>MedMorph Use Case Data Element Crosswalk</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trike="sngStrike" kern="1200" dirty="0">
                          <a:solidFill>
                            <a:schemeClr val="dk1"/>
                          </a:solidFill>
                          <a:latin typeface="+mn-lt"/>
                          <a:ea typeface="+mn-ea"/>
                          <a:cs typeface="Arial" panose="020B0604020202020204" pitchFamily="34" charset="0"/>
                        </a:rPr>
                        <a:t>Cross Use Case Similarities and Differences</a:t>
                      </a:r>
                    </a:p>
                  </a:txBody>
                  <a:tcPr/>
                </a:tc>
                <a:extLst>
                  <a:ext uri="{0D108BD9-81ED-4DB2-BD59-A6C34878D82A}">
                    <a16:rowId xmlns:a16="http://schemas.microsoft.com/office/drawing/2014/main" val="1245376211"/>
                  </a:ext>
                </a:extLst>
              </a:tr>
              <a:tr h="370840">
                <a:tc>
                  <a:txBody>
                    <a:bodyPr/>
                    <a:lstStyle/>
                    <a:p>
                      <a:r>
                        <a:rPr lang="en-US" dirty="0">
                          <a:latin typeface="+mn-lt"/>
                        </a:rPr>
                        <a:t>9/24/20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kern="1200" dirty="0">
                          <a:solidFill>
                            <a:schemeClr val="dk1"/>
                          </a:solidFill>
                          <a:latin typeface="+mn-lt"/>
                          <a:ea typeface="+mn-ea"/>
                          <a:cs typeface="Arial" panose="020B0604020202020204" pitchFamily="34" charset="0"/>
                        </a:rPr>
                        <a:t>MedMorph Use Case Data Elements - USCDI</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mn-lt"/>
                          <a:cs typeface="Arial" panose="020B0604020202020204" pitchFamily="34" charset="0"/>
                        </a:rPr>
                        <a:t>Healthcare Survey Use Case Updates</a:t>
                      </a:r>
                    </a:p>
                  </a:txBody>
                  <a:tcPr/>
                </a:tc>
                <a:extLst>
                  <a:ext uri="{0D108BD9-81ED-4DB2-BD59-A6C34878D82A}">
                    <a16:rowId xmlns:a16="http://schemas.microsoft.com/office/drawing/2014/main" val="918294735"/>
                  </a:ext>
                </a:extLst>
              </a:tr>
              <a:tr h="370840">
                <a:tc>
                  <a:txBody>
                    <a:bodyPr/>
                    <a:lstStyle/>
                    <a:p>
                      <a:r>
                        <a:rPr lang="en-US" dirty="0">
                          <a:latin typeface="+mn-lt"/>
                        </a:rPr>
                        <a:t>10/1/20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kern="1200" dirty="0">
                          <a:solidFill>
                            <a:schemeClr val="dk1"/>
                          </a:solidFill>
                          <a:latin typeface="+mn-lt"/>
                          <a:ea typeface="+mn-ea"/>
                          <a:cs typeface="Arial" panose="020B0604020202020204" pitchFamily="34" charset="0"/>
                        </a:rPr>
                        <a:t>MedMorph Use Case Data Elements – USCDI</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mn-lt"/>
                          <a:cs typeface="Arial" panose="020B0604020202020204" pitchFamily="34" charset="0"/>
                        </a:rPr>
                        <a:t>Cross Use Case Similarities and Differences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mn-lt"/>
                          <a:cs typeface="Arial" panose="020B0604020202020204" pitchFamily="34" charset="0"/>
                        </a:rPr>
                        <a:t>Hepatitis C Reporting Use Case Update?</a:t>
                      </a:r>
                    </a:p>
                  </a:txBody>
                  <a:tcPr/>
                </a:tc>
                <a:extLst>
                  <a:ext uri="{0D108BD9-81ED-4DB2-BD59-A6C34878D82A}">
                    <a16:rowId xmlns:a16="http://schemas.microsoft.com/office/drawing/2014/main" val="491715417"/>
                  </a:ext>
                </a:extLst>
              </a:tr>
              <a:tr h="370840">
                <a:tc>
                  <a:txBody>
                    <a:bodyPr/>
                    <a:lstStyle/>
                    <a:p>
                      <a:endParaRPr lang="en-US"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latin typeface="+mn-lt"/>
                        <a:cs typeface="Arial" panose="020B0604020202020204" pitchFamily="34" charset="0"/>
                      </a:endParaRPr>
                    </a:p>
                  </a:txBody>
                  <a:tcPr/>
                </a:tc>
                <a:extLst>
                  <a:ext uri="{0D108BD9-81ED-4DB2-BD59-A6C34878D82A}">
                    <a16:rowId xmlns:a16="http://schemas.microsoft.com/office/drawing/2014/main" val="2293479354"/>
                  </a:ext>
                </a:extLst>
              </a:tr>
              <a:tr h="370840">
                <a:tc>
                  <a:txBody>
                    <a:bodyPr/>
                    <a:lstStyle/>
                    <a:p>
                      <a:endParaRPr lang="en-US"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latin typeface="+mn-lt"/>
                        <a:cs typeface="Arial" panose="020B0604020202020204" pitchFamily="34" charset="0"/>
                      </a:endParaRPr>
                    </a:p>
                  </a:txBody>
                  <a:tcPr/>
                </a:tc>
                <a:extLst>
                  <a:ext uri="{0D108BD9-81ED-4DB2-BD59-A6C34878D82A}">
                    <a16:rowId xmlns:a16="http://schemas.microsoft.com/office/drawing/2014/main" val="1104101827"/>
                  </a:ext>
                </a:extLst>
              </a:tr>
            </a:tbl>
          </a:graphicData>
        </a:graphic>
      </p:graphicFrame>
    </p:spTree>
    <p:extLst>
      <p:ext uri="{BB962C8B-B14F-4D97-AF65-F5344CB8AC3E}">
        <p14:creationId xmlns:p14="http://schemas.microsoft.com/office/powerpoint/2010/main" val="32713266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18020735-DFC6-4083-948E-0814C213DB64}"/>
              </a:ext>
            </a:extLst>
          </p:cNvPr>
          <p:cNvSpPr>
            <a:spLocks noGrp="1"/>
          </p:cNvSpPr>
          <p:nvPr>
            <p:ph type="subTitle" idx="1"/>
          </p:nvPr>
        </p:nvSpPr>
        <p:spPr>
          <a:xfrm>
            <a:off x="1371600" y="2552700"/>
            <a:ext cx="6400800" cy="1752600"/>
          </a:xfrm>
        </p:spPr>
        <p:txBody>
          <a:bodyPr/>
          <a:lstStyle/>
          <a:p>
            <a:r>
              <a:rPr lang="en-US" dirty="0">
                <a:solidFill>
                  <a:schemeClr val="accent1"/>
                </a:solidFill>
              </a:rPr>
              <a:t>MedMorph Use Case </a:t>
            </a:r>
          </a:p>
          <a:p>
            <a:r>
              <a:rPr lang="en-US" dirty="0">
                <a:solidFill>
                  <a:schemeClr val="accent1"/>
                </a:solidFill>
              </a:rPr>
              <a:t>Data Element Crosswalk</a:t>
            </a:r>
          </a:p>
        </p:txBody>
      </p:sp>
    </p:spTree>
    <p:extLst>
      <p:ext uri="{BB962C8B-B14F-4D97-AF65-F5344CB8AC3E}">
        <p14:creationId xmlns:p14="http://schemas.microsoft.com/office/powerpoint/2010/main" val="39139942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E2C9F-23DE-44A8-B0E4-E9A91637888C}"/>
              </a:ext>
            </a:extLst>
          </p:cNvPr>
          <p:cNvSpPr>
            <a:spLocks noGrp="1"/>
          </p:cNvSpPr>
          <p:nvPr>
            <p:ph type="title"/>
          </p:nvPr>
        </p:nvSpPr>
        <p:spPr/>
        <p:txBody>
          <a:bodyPr>
            <a:normAutofit fontScale="90000"/>
          </a:bodyPr>
          <a:lstStyle/>
          <a:p>
            <a:r>
              <a:rPr lang="en-US" dirty="0"/>
              <a:t>MedMorph Data Elements</a:t>
            </a:r>
          </a:p>
        </p:txBody>
      </p:sp>
      <p:sp>
        <p:nvSpPr>
          <p:cNvPr id="3" name="Content Placeholder 2">
            <a:extLst>
              <a:ext uri="{FF2B5EF4-FFF2-40B4-BE49-F238E27FC236}">
                <a16:creationId xmlns:a16="http://schemas.microsoft.com/office/drawing/2014/main" id="{8AE9B441-27F5-4D6A-B6A2-FD05E179B5C6}"/>
              </a:ext>
            </a:extLst>
          </p:cNvPr>
          <p:cNvSpPr>
            <a:spLocks noGrp="1"/>
          </p:cNvSpPr>
          <p:nvPr>
            <p:ph idx="1"/>
          </p:nvPr>
        </p:nvSpPr>
        <p:spPr>
          <a:xfrm>
            <a:off x="152400" y="1295400"/>
            <a:ext cx="8915400" cy="4389437"/>
          </a:xfrm>
        </p:spPr>
        <p:txBody>
          <a:bodyPr/>
          <a:lstStyle/>
          <a:p>
            <a:r>
              <a:rPr lang="en-US" sz="2000" dirty="0"/>
              <a:t>Collected Data Elements from:</a:t>
            </a:r>
          </a:p>
          <a:p>
            <a:pPr lvl="1"/>
            <a:r>
              <a:rPr lang="en-US" sz="1800" b="1" dirty="0"/>
              <a:t>Healthcare Survey Reporting</a:t>
            </a:r>
          </a:p>
          <a:p>
            <a:pPr lvl="1"/>
            <a:r>
              <a:rPr lang="en-US" sz="1800" b="1" dirty="0"/>
              <a:t>Cancer Reporting</a:t>
            </a:r>
          </a:p>
          <a:p>
            <a:pPr lvl="1"/>
            <a:r>
              <a:rPr lang="en-US" sz="1800" b="1" dirty="0"/>
              <a:t>Hepatitis C Reporting</a:t>
            </a:r>
          </a:p>
          <a:p>
            <a:pPr lvl="1"/>
            <a:r>
              <a:rPr lang="en-US" sz="1800" dirty="0"/>
              <a:t>electronic Initial Case Reporting (eICR)</a:t>
            </a:r>
          </a:p>
          <a:p>
            <a:pPr lvl="1"/>
            <a:r>
              <a:rPr lang="en-US" sz="1800" dirty="0"/>
              <a:t>Multiple Chronic Conditions (MCC) </a:t>
            </a:r>
            <a:r>
              <a:rPr lang="en-US" sz="1800" dirty="0" err="1"/>
              <a:t>eCare</a:t>
            </a:r>
            <a:r>
              <a:rPr lang="en-US" sz="1800" dirty="0"/>
              <a:t> Plan</a:t>
            </a:r>
          </a:p>
          <a:p>
            <a:pPr lvl="1"/>
            <a:r>
              <a:rPr lang="en-US" sz="1800" dirty="0"/>
              <a:t>COVID-19 message mapping guide (MMG)</a:t>
            </a:r>
          </a:p>
          <a:p>
            <a:pPr lvl="1"/>
            <a:r>
              <a:rPr lang="en-US" sz="1800" dirty="0"/>
              <a:t>PCORnet Common Data Model (CDM)</a:t>
            </a:r>
          </a:p>
          <a:p>
            <a:pPr lvl="1"/>
            <a:r>
              <a:rPr lang="en-US" sz="1800" dirty="0"/>
              <a:t>Birth Defect Reporting</a:t>
            </a:r>
          </a:p>
          <a:p>
            <a:r>
              <a:rPr lang="en-US" sz="2000" dirty="0"/>
              <a:t>Constructed a Data Element matrix that included the use case elements mapped across each other and to:</a:t>
            </a:r>
          </a:p>
          <a:p>
            <a:pPr lvl="1"/>
            <a:r>
              <a:rPr lang="en-US" sz="1800" dirty="0"/>
              <a:t>USCDI Data Class and Elements</a:t>
            </a:r>
          </a:p>
          <a:p>
            <a:pPr lvl="1"/>
            <a:r>
              <a:rPr lang="en-US" sz="1800" dirty="0"/>
              <a:t>HL7 US Core FHIR</a:t>
            </a:r>
          </a:p>
          <a:p>
            <a:pPr lvl="2"/>
            <a:r>
              <a:rPr lang="en-US" sz="1600" dirty="0"/>
              <a:t>Utilized the USCDI to US Core mapping found here:</a:t>
            </a:r>
          </a:p>
          <a:p>
            <a:pPr lvl="3"/>
            <a:r>
              <a:rPr lang="en-US" sz="1400" dirty="0">
                <a:hlinkClick r:id="rId2"/>
              </a:rPr>
              <a:t>https://www.hl7.org/fhir/us/core/general-guidance.html</a:t>
            </a:r>
            <a:endParaRPr lang="en-US" sz="1400" dirty="0"/>
          </a:p>
          <a:p>
            <a:pPr lvl="1"/>
            <a:r>
              <a:rPr lang="en-US" sz="1800" dirty="0"/>
              <a:t>HL7 FHIR</a:t>
            </a:r>
          </a:p>
          <a:p>
            <a:pPr lvl="1"/>
            <a:endParaRPr lang="en-US" sz="1800" dirty="0"/>
          </a:p>
          <a:p>
            <a:pPr lvl="1"/>
            <a:endParaRPr lang="en-US" sz="1800" dirty="0"/>
          </a:p>
        </p:txBody>
      </p:sp>
    </p:spTree>
    <p:extLst>
      <p:ext uri="{BB962C8B-B14F-4D97-AF65-F5344CB8AC3E}">
        <p14:creationId xmlns:p14="http://schemas.microsoft.com/office/powerpoint/2010/main" val="19442830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E2C9F-23DE-44A8-B0E4-E9A91637888C}"/>
              </a:ext>
            </a:extLst>
          </p:cNvPr>
          <p:cNvSpPr>
            <a:spLocks noGrp="1"/>
          </p:cNvSpPr>
          <p:nvPr>
            <p:ph type="title"/>
          </p:nvPr>
        </p:nvSpPr>
        <p:spPr>
          <a:xfrm>
            <a:off x="457200" y="457200"/>
            <a:ext cx="8610600" cy="533395"/>
          </a:xfrm>
        </p:spPr>
        <p:txBody>
          <a:bodyPr>
            <a:normAutofit fontScale="90000"/>
          </a:bodyPr>
          <a:lstStyle/>
          <a:p>
            <a:r>
              <a:rPr lang="en-US" dirty="0"/>
              <a:t>MedMorph Data Element Matrix Analysis and Output</a:t>
            </a:r>
          </a:p>
        </p:txBody>
      </p:sp>
      <p:sp>
        <p:nvSpPr>
          <p:cNvPr id="3" name="Content Placeholder 2">
            <a:extLst>
              <a:ext uri="{FF2B5EF4-FFF2-40B4-BE49-F238E27FC236}">
                <a16:creationId xmlns:a16="http://schemas.microsoft.com/office/drawing/2014/main" id="{8AE9B441-27F5-4D6A-B6A2-FD05E179B5C6}"/>
              </a:ext>
            </a:extLst>
          </p:cNvPr>
          <p:cNvSpPr>
            <a:spLocks noGrp="1"/>
          </p:cNvSpPr>
          <p:nvPr>
            <p:ph idx="1"/>
          </p:nvPr>
        </p:nvSpPr>
        <p:spPr/>
        <p:txBody>
          <a:bodyPr/>
          <a:lstStyle/>
          <a:p>
            <a:r>
              <a:rPr lang="en-US" sz="2200" dirty="0"/>
              <a:t>Highlights the common elements across the use cases</a:t>
            </a:r>
          </a:p>
          <a:p>
            <a:r>
              <a:rPr lang="en-US" sz="2200" dirty="0"/>
              <a:t>Provides a mapping of the use case elements to what is available in FHIR including US Core</a:t>
            </a:r>
          </a:p>
          <a:p>
            <a:pPr lvl="1"/>
            <a:r>
              <a:rPr lang="en-US" sz="2000" dirty="0"/>
              <a:t>Helpful for the content-specific IGs</a:t>
            </a:r>
          </a:p>
          <a:p>
            <a:r>
              <a:rPr lang="en-US" sz="2200" dirty="0"/>
              <a:t>Provides a mapping of the use case elements to USCDI</a:t>
            </a:r>
          </a:p>
          <a:p>
            <a:pPr lvl="1"/>
            <a:r>
              <a:rPr lang="en-US" sz="2000" dirty="0"/>
              <a:t>Highlights gaps with USCDI</a:t>
            </a:r>
          </a:p>
          <a:p>
            <a:pPr lvl="1"/>
            <a:r>
              <a:rPr lang="en-US" sz="2000" dirty="0"/>
              <a:t>Highlights what detail could be included in USCDI</a:t>
            </a:r>
          </a:p>
          <a:p>
            <a:r>
              <a:rPr lang="en-US" sz="2200" dirty="0"/>
              <a:t>MedMorph team plans to submit USCDI update requests via the USCDI ONDEC (ONC Data Element and Class) Submission System</a:t>
            </a:r>
          </a:p>
          <a:p>
            <a:pPr lvl="1"/>
            <a:r>
              <a:rPr lang="en-US" sz="2000" dirty="0"/>
              <a:t>Deadline for USCDI v2 submissions is 10/9/20</a:t>
            </a:r>
          </a:p>
          <a:p>
            <a:endParaRPr lang="en-US" sz="2200" dirty="0"/>
          </a:p>
          <a:p>
            <a:pPr lvl="1"/>
            <a:endParaRPr lang="en-US" sz="2000" dirty="0"/>
          </a:p>
        </p:txBody>
      </p:sp>
    </p:spTree>
    <p:extLst>
      <p:ext uri="{BB962C8B-B14F-4D97-AF65-F5344CB8AC3E}">
        <p14:creationId xmlns:p14="http://schemas.microsoft.com/office/powerpoint/2010/main" val="42138814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442264-A4FC-4D17-8DBF-4CE4EC201C27}"/>
              </a:ext>
            </a:extLst>
          </p:cNvPr>
          <p:cNvSpPr>
            <a:spLocks noGrp="1"/>
          </p:cNvSpPr>
          <p:nvPr>
            <p:ph type="title"/>
          </p:nvPr>
        </p:nvSpPr>
        <p:spPr/>
        <p:txBody>
          <a:bodyPr>
            <a:normAutofit fontScale="90000"/>
          </a:bodyPr>
          <a:lstStyle/>
          <a:p>
            <a:r>
              <a:rPr lang="en-US" dirty="0"/>
              <a:t>MedMorph Submission to USCDI ONDEC Criteria	</a:t>
            </a:r>
          </a:p>
        </p:txBody>
      </p:sp>
      <p:sp>
        <p:nvSpPr>
          <p:cNvPr id="3" name="Content Placeholder 2">
            <a:extLst>
              <a:ext uri="{FF2B5EF4-FFF2-40B4-BE49-F238E27FC236}">
                <a16:creationId xmlns:a16="http://schemas.microsoft.com/office/drawing/2014/main" id="{CF662859-241C-4A51-AE09-46DF3CBABDD3}"/>
              </a:ext>
            </a:extLst>
          </p:cNvPr>
          <p:cNvSpPr>
            <a:spLocks noGrp="1"/>
          </p:cNvSpPr>
          <p:nvPr>
            <p:ph idx="1"/>
          </p:nvPr>
        </p:nvSpPr>
        <p:spPr/>
        <p:txBody>
          <a:bodyPr/>
          <a:lstStyle/>
          <a:p>
            <a:r>
              <a:rPr lang="en-US" dirty="0"/>
              <a:t>Class contains elements used by two (2) or more MedMorph use cases and is not currently included in USCDI</a:t>
            </a:r>
          </a:p>
          <a:p>
            <a:r>
              <a:rPr lang="en-US" dirty="0"/>
              <a:t>Element is used by two (2) or more MedMorph use cases and is not currently included in USCDI</a:t>
            </a:r>
          </a:p>
          <a:p>
            <a:endParaRPr lang="en-US" dirty="0"/>
          </a:p>
        </p:txBody>
      </p:sp>
    </p:spTree>
    <p:extLst>
      <p:ext uri="{BB962C8B-B14F-4D97-AF65-F5344CB8AC3E}">
        <p14:creationId xmlns:p14="http://schemas.microsoft.com/office/powerpoint/2010/main" val="256738742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AC Theme">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92889</TotalTime>
  <Words>4834</Words>
  <Application>Microsoft Office PowerPoint</Application>
  <PresentationFormat>On-screen Show (4:3)</PresentationFormat>
  <Paragraphs>803</Paragraphs>
  <Slides>48</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48</vt:i4>
      </vt:variant>
    </vt:vector>
  </HeadingPairs>
  <TitlesOfParts>
    <vt:vector size="53" baseType="lpstr">
      <vt:lpstr>Arial</vt:lpstr>
      <vt:lpstr>Calibri</vt:lpstr>
      <vt:lpstr>Constantia</vt:lpstr>
      <vt:lpstr>Wingdings 2</vt:lpstr>
      <vt:lpstr>ESAC Theme</vt:lpstr>
      <vt:lpstr>MedMorph Consolidated Use Case Workgroup   September 24, 2020 </vt:lpstr>
      <vt:lpstr>Meeting Agenda</vt:lpstr>
      <vt:lpstr>Recap of Last Week</vt:lpstr>
      <vt:lpstr>Use Case Workgroup Logistics</vt:lpstr>
      <vt:lpstr>Tentative Meeting Schedule / Topics</vt:lpstr>
      <vt:lpstr>PowerPoint Presentation</vt:lpstr>
      <vt:lpstr>MedMorph Data Elements</vt:lpstr>
      <vt:lpstr>MedMorph Data Element Matrix Analysis and Output</vt:lpstr>
      <vt:lpstr>MedMorph Submission to USCDI ONDEC Criteria </vt:lpstr>
      <vt:lpstr>Patient Demographics (part 1)</vt:lpstr>
      <vt:lpstr>Patient Demographics (part 2)</vt:lpstr>
      <vt:lpstr>Reasons for Adding Patient Demographic Elements</vt:lpstr>
      <vt:lpstr>Encounter (part 1)</vt:lpstr>
      <vt:lpstr>Encounter (part 2)</vt:lpstr>
      <vt:lpstr>Reasons for Adding Encounter Elements</vt:lpstr>
      <vt:lpstr>Medications</vt:lpstr>
      <vt:lpstr>Reasons for Adding Medication Elements</vt:lpstr>
      <vt:lpstr>Problems</vt:lpstr>
      <vt:lpstr>Reasons for Adding Problem Elements</vt:lpstr>
      <vt:lpstr>Immunizations</vt:lpstr>
      <vt:lpstr>Reasons for Adding Immunization Elements</vt:lpstr>
      <vt:lpstr>Laboratory</vt:lpstr>
      <vt:lpstr>Reasons for Adding Laboratory Elements</vt:lpstr>
      <vt:lpstr>Procedures</vt:lpstr>
      <vt:lpstr>Reasons for Adding Procedure Elements</vt:lpstr>
      <vt:lpstr>PowerPoint Presentation</vt:lpstr>
      <vt:lpstr>Abstract Models</vt:lpstr>
      <vt:lpstr>Policy Considerations</vt:lpstr>
      <vt:lpstr>Policy Considerations (cont’d)</vt:lpstr>
      <vt:lpstr>Policy Considerations</vt:lpstr>
      <vt:lpstr>Non-Technical Considerations</vt:lpstr>
      <vt:lpstr>Non-Technical Considerations (cont’d)</vt:lpstr>
      <vt:lpstr>Non-Technical Considerations</vt:lpstr>
      <vt:lpstr>Reporting Workflow (Cancer, Healthcare Survey (IP, ED))</vt:lpstr>
      <vt:lpstr>Hepatitis C – eICR Workflow</vt:lpstr>
      <vt:lpstr>Hepatitis C – eICR Workflow (cont’d)</vt:lpstr>
      <vt:lpstr>Next Steps</vt:lpstr>
      <vt:lpstr>Contacts</vt:lpstr>
      <vt:lpstr>Resources/Useful Links</vt:lpstr>
      <vt:lpstr>PowerPoint Presentation</vt:lpstr>
      <vt:lpstr>In Scope – Any Similarities?</vt:lpstr>
      <vt:lpstr>Out of Scope – Any Similarities?</vt:lpstr>
      <vt:lpstr>Preconditions – Any Similarities?</vt:lpstr>
      <vt:lpstr>Postconditions Similarities – Anything else?</vt:lpstr>
      <vt:lpstr>Actor Similarities</vt:lpstr>
      <vt:lpstr>Actor Similarities</vt:lpstr>
      <vt:lpstr>Actor Differences</vt:lpstr>
      <vt:lpstr>Actor Differences</vt:lpstr>
    </vt:vector>
  </TitlesOfParts>
  <Manager/>
  <Company>Carradora Health,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MedMorph Kick-off</dc:title>
  <dc:subject/>
  <dc:creator>Mike Flanigan</dc:creator>
  <cp:keywords/>
  <dc:description/>
  <cp:lastModifiedBy>Becky Angeles</cp:lastModifiedBy>
  <cp:revision>480</cp:revision>
  <dcterms:created xsi:type="dcterms:W3CDTF">2013-08-15T04:40:34Z</dcterms:created>
  <dcterms:modified xsi:type="dcterms:W3CDTF">2020-09-30T13:22:40Z</dcterms:modified>
  <cp:category/>
</cp:coreProperties>
</file>