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 id="2147483758" r:id="rId2"/>
  </p:sldMasterIdLst>
  <p:notesMasterIdLst>
    <p:notesMasterId r:id="rId48"/>
  </p:notesMasterIdLst>
  <p:sldIdLst>
    <p:sldId id="303" r:id="rId3"/>
    <p:sldId id="284" r:id="rId4"/>
    <p:sldId id="1047" r:id="rId5"/>
    <p:sldId id="2424" r:id="rId6"/>
    <p:sldId id="2419" r:id="rId7"/>
    <p:sldId id="2500" r:id="rId8"/>
    <p:sldId id="2456" r:id="rId9"/>
    <p:sldId id="2462" r:id="rId10"/>
    <p:sldId id="2501" r:id="rId11"/>
    <p:sldId id="2489" r:id="rId12"/>
    <p:sldId id="2491" r:id="rId13"/>
    <p:sldId id="2463" r:id="rId14"/>
    <p:sldId id="2464" r:id="rId15"/>
    <p:sldId id="2467" r:id="rId16"/>
    <p:sldId id="2468" r:id="rId17"/>
    <p:sldId id="2465" r:id="rId18"/>
    <p:sldId id="2494" r:id="rId19"/>
    <p:sldId id="2495" r:id="rId20"/>
    <p:sldId id="2461" r:id="rId21"/>
    <p:sldId id="2470" r:id="rId22"/>
    <p:sldId id="2471" r:id="rId23"/>
    <p:sldId id="2469" r:id="rId24"/>
    <p:sldId id="2496" r:id="rId25"/>
    <p:sldId id="2454" r:id="rId26"/>
    <p:sldId id="2448" r:id="rId27"/>
    <p:sldId id="2450" r:id="rId28"/>
    <p:sldId id="2435" r:id="rId29"/>
    <p:sldId id="2449" r:id="rId30"/>
    <p:sldId id="2451" r:id="rId31"/>
    <p:sldId id="2436" r:id="rId32"/>
    <p:sldId id="2442" r:id="rId33"/>
    <p:sldId id="2452" r:id="rId34"/>
    <p:sldId id="2453" r:id="rId35"/>
    <p:sldId id="329" r:id="rId36"/>
    <p:sldId id="1046" r:id="rId37"/>
    <p:sldId id="331" r:id="rId38"/>
    <p:sldId id="2455" r:id="rId39"/>
    <p:sldId id="2444" r:id="rId40"/>
    <p:sldId id="2445" r:id="rId41"/>
    <p:sldId id="2446" r:id="rId42"/>
    <p:sldId id="2447" r:id="rId43"/>
    <p:sldId id="2438" r:id="rId44"/>
    <p:sldId id="2439" r:id="rId45"/>
    <p:sldId id="2440" r:id="rId46"/>
    <p:sldId id="244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2" autoAdjust="0"/>
    <p:restoredTop sz="96058" autoAdjust="0"/>
  </p:normalViewPr>
  <p:slideViewPr>
    <p:cSldViewPr>
      <p:cViewPr varScale="1">
        <p:scale>
          <a:sx n="87" d="100"/>
          <a:sy n="87" d="100"/>
        </p:scale>
        <p:origin x="1219"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10/14/2020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5118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4333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341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369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9282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renaming the current Problems USCDI class to Conditions.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Suggest </a:t>
            </a:r>
            <a:r>
              <a:rPr lang="en-US" sz="1800" dirty="0">
                <a:effectLst/>
                <a:latin typeface="Segoe UI" panose="020B0502040204020203" pitchFamily="34" charset="0"/>
              </a:rPr>
              <a:t>to drop Date of Diagnosis since FHIR and US Core do not have a specific element to use. Diagnosis data has been mapped to </a:t>
            </a:r>
            <a:r>
              <a:rPr lang="en-US" sz="1800" dirty="0" err="1">
                <a:effectLst/>
                <a:latin typeface="Segoe UI" panose="020B0502040204020203" pitchFamily="34" charset="0"/>
              </a:rPr>
              <a:t>Condition.onsetDate</a:t>
            </a:r>
            <a:r>
              <a:rPr lang="en-US" sz="1800" dirty="0">
                <a:effectLst/>
                <a:latin typeface="Segoe UI" panose="020B0502040204020203" pitchFamily="34" charset="0"/>
              </a:rPr>
              <a:t> – which is included.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9718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24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31</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40</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F12F58-6429-4D90-B1D8-D10A8109C1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0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96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664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624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577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3840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Laboratory Result Date Time: I propose that we don't include this element. I am having a hard time defining it and backing it up with MedMorph use case definitions. Is this the date/time the result was completed, recorded, verified, </a:t>
            </a:r>
            <a:r>
              <a:rPr lang="en-US" sz="1800" dirty="0" err="1">
                <a:effectLst/>
                <a:latin typeface="Segoe UI" panose="020B0502040204020203" pitchFamily="34" charset="0"/>
              </a:rPr>
              <a:t>etc</a:t>
            </a:r>
            <a:r>
              <a:rPr lang="en-US" sz="1800" dirty="0">
                <a:effectLst/>
                <a:latin typeface="Segoe UI" panose="020B0502040204020203" pitchFamily="34" charset="0"/>
              </a:rPr>
              <a:t>? If completed, what makes a result complete? Is it the date when the Result Status = final? Do we have the time to nail this down?</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2248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2400" baseline="0"/>
            </a:lvl1pPr>
          </a:lstStyle>
          <a:p>
            <a:r>
              <a:rPr lang="en-US" dirty="0"/>
              <a:t>Click to edit Master title style</a:t>
            </a:r>
          </a:p>
        </p:txBody>
      </p:sp>
    </p:spTree>
    <p:extLst>
      <p:ext uri="{BB962C8B-B14F-4D97-AF65-F5344CB8AC3E}">
        <p14:creationId xmlns:p14="http://schemas.microsoft.com/office/powerpoint/2010/main" val="20538483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7145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03810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24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693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24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74573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3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818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5701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591086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195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33927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342900"/>
            <a:endParaRPr lang="en-US" sz="1350" dirty="0">
              <a:solidFill>
                <a:prstClr val="black"/>
              </a:solidFill>
              <a:latin typeface="Constantia"/>
            </a:endParaRPr>
          </a:p>
        </p:txBody>
      </p:sp>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8" name="Freeform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15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188"/>
              </a:spcBef>
              <a:buFontTx/>
              <a:buNone/>
              <a:defRPr sz="975"/>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24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346850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7456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1134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Tree>
    <p:extLst>
      <p:ext uri="{BB962C8B-B14F-4D97-AF65-F5344CB8AC3E}">
        <p14:creationId xmlns:p14="http://schemas.microsoft.com/office/powerpoint/2010/main" val="2254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10/14/2020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2"/>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2"/>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B0F76EF8-0209-C949-9DAA-A21557B1487A}" type="datetimeFigureOut">
              <a:rPr lang="en-US" smtClean="0"/>
              <a:pPr defTabSz="342900"/>
              <a:t>10/14/2020</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latin typeface="Arial" pitchFamily="34" charset="0"/>
                <a:ea typeface="ＭＳ Ｐゴシック" pitchFamily="34" charset="-128"/>
                <a:cs typeface="+mn-cs"/>
              </a:defRPr>
            </a:lvl1pPr>
          </a:lstStyle>
          <a:p>
            <a:pPr defTabSz="3429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1A984B47-0E05-734E-BA01-58F1CC94543B}" type="slidenum">
              <a:rPr lang="en-US" smtClean="0"/>
              <a:pPr defTabSz="342900"/>
              <a:t>‹#›</a:t>
            </a:fld>
            <a:endParaRPr lang="en-US" dirty="0"/>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164965632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75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375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375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3750">
          <a:solidFill>
            <a:schemeClr val="tx2"/>
          </a:solidFill>
          <a:latin typeface="Arial" charset="0"/>
          <a:ea typeface="ＭＳ Ｐゴシック" charset="0"/>
          <a:cs typeface="Arial" charset="0"/>
        </a:defRPr>
      </a:lvl5pPr>
      <a:lvl6pPr marL="342900" algn="l" rtl="0" eaLnBrk="1" fontAlgn="base" hangingPunct="1">
        <a:spcBef>
          <a:spcPct val="0"/>
        </a:spcBef>
        <a:spcAft>
          <a:spcPct val="0"/>
        </a:spcAft>
        <a:defRPr sz="3750">
          <a:solidFill>
            <a:schemeClr val="tx2"/>
          </a:solidFill>
          <a:latin typeface="Arial" charset="0"/>
          <a:ea typeface="ＭＳ Ｐゴシック" charset="0"/>
          <a:cs typeface="Arial" charset="0"/>
        </a:defRPr>
      </a:lvl6pPr>
      <a:lvl7pPr marL="685800" algn="l" rtl="0" eaLnBrk="1" fontAlgn="base" hangingPunct="1">
        <a:spcBef>
          <a:spcPct val="0"/>
        </a:spcBef>
        <a:spcAft>
          <a:spcPct val="0"/>
        </a:spcAft>
        <a:defRPr sz="3750">
          <a:solidFill>
            <a:schemeClr val="tx2"/>
          </a:solidFill>
          <a:latin typeface="Arial" charset="0"/>
          <a:ea typeface="ＭＳ Ｐゴシック" charset="0"/>
          <a:cs typeface="Arial" charset="0"/>
        </a:defRPr>
      </a:lvl7pPr>
      <a:lvl8pPr marL="1028700" algn="l" rtl="0" eaLnBrk="1" fontAlgn="base" hangingPunct="1">
        <a:spcBef>
          <a:spcPct val="0"/>
        </a:spcBef>
        <a:spcAft>
          <a:spcPct val="0"/>
        </a:spcAft>
        <a:defRPr sz="3750">
          <a:solidFill>
            <a:schemeClr val="tx2"/>
          </a:solidFill>
          <a:latin typeface="Arial" charset="0"/>
          <a:ea typeface="ＭＳ Ｐゴシック" charset="0"/>
          <a:cs typeface="Arial" charset="0"/>
        </a:defRPr>
      </a:lvl8pPr>
      <a:lvl9pPr marL="1371600" algn="l" rtl="0" eaLnBrk="1" fontAlgn="base" hangingPunct="1">
        <a:spcBef>
          <a:spcPct val="0"/>
        </a:spcBef>
        <a:spcAft>
          <a:spcPct val="0"/>
        </a:spcAft>
        <a:defRPr sz="3750">
          <a:solidFill>
            <a:schemeClr val="tx2"/>
          </a:solidFill>
          <a:latin typeface="Arial" charset="0"/>
          <a:ea typeface="ＭＳ Ｐゴシック" charset="0"/>
          <a:cs typeface="Arial" charset="0"/>
        </a:defRPr>
      </a:lvl9pPr>
    </p:titleStyle>
    <p:bodyStyle>
      <a:lvl1pPr marL="204788" indent="-204788" algn="l" rtl="0" eaLnBrk="1" fontAlgn="base" hangingPunct="1">
        <a:spcBef>
          <a:spcPct val="20000"/>
        </a:spcBef>
        <a:spcAft>
          <a:spcPct val="0"/>
        </a:spcAft>
        <a:buClr>
          <a:srgbClr val="E68422"/>
        </a:buClr>
        <a:buSzPct val="95000"/>
        <a:buFont typeface="Wingdings 2" pitchFamily="18" charset="2"/>
        <a:buChar char=""/>
        <a:defRPr sz="1950" kern="1200">
          <a:solidFill>
            <a:schemeClr val="tx1"/>
          </a:solidFill>
          <a:latin typeface="Arial" pitchFamily="34" charset="0"/>
          <a:ea typeface="ＭＳ Ｐゴシック" charset="0"/>
          <a:cs typeface="Arial" pitchFamily="34" charset="0"/>
        </a:defRPr>
      </a:lvl1pPr>
      <a:lvl2pPr marL="479822" indent="-184547" algn="l" rtl="0" eaLnBrk="1" fontAlgn="base" hangingPunct="1">
        <a:spcBef>
          <a:spcPct val="20000"/>
        </a:spcBef>
        <a:spcAft>
          <a:spcPct val="0"/>
        </a:spcAft>
        <a:buClr>
          <a:schemeClr val="accent1"/>
        </a:buClr>
        <a:buSzPct val="85000"/>
        <a:buFont typeface="Wingdings 2" pitchFamily="18" charset="2"/>
        <a:buChar char=""/>
        <a:defRPr sz="1800" kern="1200">
          <a:solidFill>
            <a:schemeClr val="tx1"/>
          </a:solidFill>
          <a:latin typeface="Arial" pitchFamily="34" charset="0"/>
          <a:ea typeface="Arial" charset="0"/>
          <a:cs typeface="Arial" pitchFamily="34" charset="0"/>
        </a:defRPr>
      </a:lvl2pPr>
      <a:lvl3pPr marL="685800" indent="-184547" algn="l" rtl="0" eaLnBrk="1" fontAlgn="base" hangingPunct="1">
        <a:spcBef>
          <a:spcPct val="20000"/>
        </a:spcBef>
        <a:spcAft>
          <a:spcPct val="0"/>
        </a:spcAft>
        <a:buClr>
          <a:schemeClr val="accent2"/>
        </a:buClr>
        <a:buSzPct val="70000"/>
        <a:buFont typeface="Wingdings 2" pitchFamily="18" charset="2"/>
        <a:buChar char=""/>
        <a:defRPr sz="1575" kern="1200">
          <a:solidFill>
            <a:schemeClr val="tx1"/>
          </a:solidFill>
          <a:latin typeface="Arial" pitchFamily="34" charset="0"/>
          <a:ea typeface="Arial" charset="0"/>
          <a:cs typeface="Arial" pitchFamily="34" charset="0"/>
        </a:defRPr>
      </a:lvl3pPr>
      <a:lvl4pPr marL="890588" indent="-157163" algn="l" rtl="0" eaLnBrk="1" fontAlgn="base" hangingPunct="1">
        <a:spcBef>
          <a:spcPct val="20000"/>
        </a:spcBef>
        <a:spcAft>
          <a:spcPct val="0"/>
        </a:spcAft>
        <a:buClr>
          <a:srgbClr val="E68422"/>
        </a:buClr>
        <a:buSzPct val="65000"/>
        <a:buFont typeface="Wingdings 2" pitchFamily="18" charset="2"/>
        <a:buChar char=""/>
        <a:defRPr sz="1500" kern="1200">
          <a:solidFill>
            <a:schemeClr val="tx1"/>
          </a:solidFill>
          <a:latin typeface="Arial" pitchFamily="34" charset="0"/>
          <a:ea typeface="Arial" charset="0"/>
          <a:cs typeface="Arial" pitchFamily="34" charset="0"/>
        </a:defRPr>
      </a:lvl4pPr>
      <a:lvl5pPr marL="1096566" indent="-157163" algn="l" rtl="0" eaLnBrk="1" fontAlgn="base" hangingPunct="1">
        <a:spcBef>
          <a:spcPct val="20000"/>
        </a:spcBef>
        <a:spcAft>
          <a:spcPct val="0"/>
        </a:spcAft>
        <a:buClr>
          <a:srgbClr val="846648"/>
        </a:buClr>
        <a:buSzPct val="65000"/>
        <a:buFont typeface="Wingdings 2" pitchFamily="18" charset="2"/>
        <a:buChar char=""/>
        <a:defRPr sz="1500" kern="1200">
          <a:solidFill>
            <a:schemeClr val="tx1"/>
          </a:solidFill>
          <a:latin typeface="Arial" pitchFamily="34" charset="0"/>
          <a:ea typeface="Arial" charset="0"/>
          <a:cs typeface="Arial" pitchFamily="34" charset="0"/>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amie.parker@carradora.com"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hyperlink" Target="https://carradora.atlassian.net/wiki/spaces/MedMorph/pages/381747262/MedMorph+Technical+Expert+Panel" TargetMode="External"/><Relationship Id="rId4" Type="http://schemas.openxmlformats.org/officeDocument/2006/relationships/hyperlink" Target="mailto:nagesh.bashyam@draj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a:t>October 1</a:t>
            </a:r>
            <a:r>
              <a:rPr lang="en-US" sz="2400" dirty="0"/>
              <a:t>5</a:t>
            </a:r>
            <a:r>
              <a:rPr lang="en-US" sz="2400"/>
              <a:t>, </a:t>
            </a:r>
            <a:r>
              <a:rPr lang="en-US" sz="2400" dirty="0"/>
              <a:t>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Clinical Notes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462163651"/>
              </p:ext>
            </p:extLst>
          </p:nvPr>
        </p:nvGraphicFramePr>
        <p:xfrm>
          <a:off x="152400" y="1143000"/>
          <a:ext cx="8839199" cy="125984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Death Note</a:t>
                      </a:r>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1191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Pronounced Dead</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555934713"/>
                  </a:ext>
                </a:extLst>
              </a:tr>
            </a:tbl>
          </a:graphicData>
        </a:graphic>
      </p:graphicFrame>
    </p:spTree>
    <p:extLst>
      <p:ext uri="{BB962C8B-B14F-4D97-AF65-F5344CB8AC3E}">
        <p14:creationId xmlns:p14="http://schemas.microsoft.com/office/powerpoint/2010/main" val="265245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Current Pregnancy</a:t>
            </a:r>
          </a:p>
        </p:txBody>
      </p:sp>
      <p:graphicFrame>
        <p:nvGraphicFramePr>
          <p:cNvPr id="5" name="Table 4">
            <a:extLst>
              <a:ext uri="{FF2B5EF4-FFF2-40B4-BE49-F238E27FC236}">
                <a16:creationId xmlns:a16="http://schemas.microsoft.com/office/drawing/2014/main" id="{8A15DD40-6E53-407A-AAB6-60DBAD7C7619}"/>
              </a:ext>
            </a:extLst>
          </p:cNvPr>
          <p:cNvGraphicFramePr>
            <a:graphicFrameLocks/>
          </p:cNvGraphicFramePr>
          <p:nvPr>
            <p:extLst>
              <p:ext uri="{D42A27DB-BD31-4B8C-83A1-F6EECF244321}">
                <p14:modId xmlns:p14="http://schemas.microsoft.com/office/powerpoint/2010/main" val="755509670"/>
              </p:ext>
            </p:extLst>
          </p:nvPr>
        </p:nvGraphicFramePr>
        <p:xfrm>
          <a:off x="152400" y="1143000"/>
          <a:ext cx="8839199" cy="213868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Last Menstrual Period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Estimated Date of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404216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a:t>
                      </a:r>
                      <a:r>
                        <a:rPr lang="en-US" sz="1400" dirty="0" err="1">
                          <a:solidFill>
                            <a:schemeClr val="tx1"/>
                          </a:solidFill>
                        </a:rPr>
                        <a:t>Prepregnancy</a:t>
                      </a:r>
                      <a:r>
                        <a:rPr lang="en-US" sz="1400" dirty="0">
                          <a:solidFill>
                            <a:schemeClr val="tx1"/>
                          </a:solidFill>
                        </a:rPr>
                        <a:t>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587707375"/>
                  </a:ext>
                </a:extLst>
              </a:tr>
            </a:tbl>
          </a:graphicData>
        </a:graphic>
      </p:graphicFrame>
    </p:spTree>
    <p:extLst>
      <p:ext uri="{BB962C8B-B14F-4D97-AF65-F5344CB8AC3E}">
        <p14:creationId xmlns:p14="http://schemas.microsoft.com/office/powerpoint/2010/main" val="230923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875985390"/>
              </p:ext>
            </p:extLst>
          </p:nvPr>
        </p:nvGraphicFramePr>
        <p:xfrm>
          <a:off x="152400" y="1143000"/>
          <a:ext cx="8674036" cy="56946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6001602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419808295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58183197"/>
                    </a:ext>
                  </a:extLst>
                </a:gridCol>
                <a:gridCol w="708343">
                  <a:extLst>
                    <a:ext uri="{9D8B030D-6E8A-4147-A177-3AD203B41FA5}">
                      <a16:colId xmlns:a16="http://schemas.microsoft.com/office/drawing/2014/main" val="4204738873"/>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Participant Overseeing the Encounter</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135419416"/>
              </p:ext>
            </p:extLst>
          </p:nvPr>
        </p:nvGraphicFramePr>
        <p:xfrm>
          <a:off x="152400" y="1143000"/>
          <a:ext cx="8839202" cy="3027680"/>
        </p:xfrm>
        <a:graphic>
          <a:graphicData uri="http://schemas.openxmlformats.org/drawingml/2006/table">
            <a:tbl>
              <a:tblPr firstRow="1" bandRow="1">
                <a:tableStyleId>{5C22544A-7EE6-4342-B048-85BDC9FD1C3A}</a:tableStyleId>
              </a:tblPr>
              <a:tblGrid>
                <a:gridCol w="2259268">
                  <a:extLst>
                    <a:ext uri="{9D8B030D-6E8A-4147-A177-3AD203B41FA5}">
                      <a16:colId xmlns:a16="http://schemas.microsoft.com/office/drawing/2014/main" val="2277859855"/>
                    </a:ext>
                  </a:extLst>
                </a:gridCol>
                <a:gridCol w="887250">
                  <a:extLst>
                    <a:ext uri="{9D8B030D-6E8A-4147-A177-3AD203B41FA5}">
                      <a16:colId xmlns:a16="http://schemas.microsoft.com/office/drawing/2014/main" val="1398936617"/>
                    </a:ext>
                  </a:extLst>
                </a:gridCol>
                <a:gridCol w="641869">
                  <a:extLst>
                    <a:ext uri="{9D8B030D-6E8A-4147-A177-3AD203B41FA5}">
                      <a16:colId xmlns:a16="http://schemas.microsoft.com/office/drawing/2014/main" val="3002232379"/>
                    </a:ext>
                  </a:extLst>
                </a:gridCol>
                <a:gridCol w="752472">
                  <a:extLst>
                    <a:ext uri="{9D8B030D-6E8A-4147-A177-3AD203B41FA5}">
                      <a16:colId xmlns:a16="http://schemas.microsoft.com/office/drawing/2014/main" val="1274402840"/>
                    </a:ext>
                  </a:extLst>
                </a:gridCol>
                <a:gridCol w="654039">
                  <a:extLst>
                    <a:ext uri="{9D8B030D-6E8A-4147-A177-3AD203B41FA5}">
                      <a16:colId xmlns:a16="http://schemas.microsoft.com/office/drawing/2014/main" val="3340398012"/>
                    </a:ext>
                  </a:extLst>
                </a:gridCol>
                <a:gridCol w="641194">
                  <a:extLst>
                    <a:ext uri="{9D8B030D-6E8A-4147-A177-3AD203B41FA5}">
                      <a16:colId xmlns:a16="http://schemas.microsoft.com/office/drawing/2014/main" val="1511369816"/>
                    </a:ext>
                  </a:extLst>
                </a:gridCol>
                <a:gridCol w="713020">
                  <a:extLst>
                    <a:ext uri="{9D8B030D-6E8A-4147-A177-3AD203B41FA5}">
                      <a16:colId xmlns:a16="http://schemas.microsoft.com/office/drawing/2014/main" val="2609889970"/>
                    </a:ext>
                  </a:extLst>
                </a:gridCol>
                <a:gridCol w="1036041">
                  <a:extLst>
                    <a:ext uri="{9D8B030D-6E8A-4147-A177-3AD203B41FA5}">
                      <a16:colId xmlns:a16="http://schemas.microsoft.com/office/drawing/2014/main" val="453015358"/>
                    </a:ext>
                  </a:extLst>
                </a:gridCol>
                <a:gridCol w="568247">
                  <a:extLst>
                    <a:ext uri="{9D8B030D-6E8A-4147-A177-3AD203B41FA5}">
                      <a16:colId xmlns:a16="http://schemas.microsoft.com/office/drawing/2014/main" val="2583567510"/>
                    </a:ext>
                  </a:extLst>
                </a:gridCol>
                <a:gridCol w="685802">
                  <a:extLst>
                    <a:ext uri="{9D8B030D-6E8A-4147-A177-3AD203B41FA5}">
                      <a16:colId xmlns:a16="http://schemas.microsoft.com/office/drawing/2014/main" val="425453349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35639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94465757"/>
              </p:ext>
            </p:extLst>
          </p:nvPr>
        </p:nvGraphicFramePr>
        <p:xfrm>
          <a:off x="152400" y="1143000"/>
          <a:ext cx="8873177" cy="21488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616688">
                  <a:extLst>
                    <a:ext uri="{9D8B030D-6E8A-4147-A177-3AD203B41FA5}">
                      <a16:colId xmlns:a16="http://schemas.microsoft.com/office/drawing/2014/main" val="869953629"/>
                    </a:ext>
                  </a:extLst>
                </a:gridCol>
                <a:gridCol w="729107">
                  <a:extLst>
                    <a:ext uri="{9D8B030D-6E8A-4147-A177-3AD203B41FA5}">
                      <a16:colId xmlns:a16="http://schemas.microsoft.com/office/drawing/2014/main" val="1274402840"/>
                    </a:ext>
                  </a:extLst>
                </a:gridCol>
                <a:gridCol w="616688">
                  <a:extLst>
                    <a:ext uri="{9D8B030D-6E8A-4147-A177-3AD203B41FA5}">
                      <a16:colId xmlns:a16="http://schemas.microsoft.com/office/drawing/2014/main" val="3060713541"/>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27814">
                  <a:extLst>
                    <a:ext uri="{9D8B030D-6E8A-4147-A177-3AD203B41FA5}">
                      <a16:colId xmlns:a16="http://schemas.microsoft.com/office/drawing/2014/main" val="453015358"/>
                    </a:ext>
                  </a:extLst>
                </a:gridCol>
                <a:gridCol w="890771">
                  <a:extLst>
                    <a:ext uri="{9D8B030D-6E8A-4147-A177-3AD203B41FA5}">
                      <a16:colId xmlns:a16="http://schemas.microsoft.com/office/drawing/2014/main" val="3883160645"/>
                    </a:ext>
                  </a:extLst>
                </a:gridCol>
                <a:gridCol w="890771">
                  <a:extLst>
                    <a:ext uri="{9D8B030D-6E8A-4147-A177-3AD203B41FA5}">
                      <a16:colId xmlns:a16="http://schemas.microsoft.com/office/drawing/2014/main" val="378886903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511148961"/>
              </p:ext>
            </p:extLst>
          </p:nvPr>
        </p:nvGraphicFramePr>
        <p:xfrm>
          <a:off x="152400" y="1143000"/>
          <a:ext cx="8904120" cy="22961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677845844"/>
                    </a:ext>
                  </a:extLst>
                </a:gridCol>
                <a:gridCol w="713929">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843780063"/>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33827">
                  <a:extLst>
                    <a:ext uri="{9D8B030D-6E8A-4147-A177-3AD203B41FA5}">
                      <a16:colId xmlns:a16="http://schemas.microsoft.com/office/drawing/2014/main" val="3132001614"/>
                    </a:ext>
                  </a:extLst>
                </a:gridCol>
                <a:gridCol w="928108">
                  <a:extLst>
                    <a:ext uri="{9D8B030D-6E8A-4147-A177-3AD203B41FA5}">
                      <a16:colId xmlns:a16="http://schemas.microsoft.com/office/drawing/2014/main" val="233241238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876446259"/>
              </p:ext>
            </p:extLst>
          </p:nvPr>
        </p:nvGraphicFramePr>
        <p:xfrm>
          <a:off x="152400" y="1143000"/>
          <a:ext cx="8992878" cy="533400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solidFill>
                            <a:schemeClr val="tx1"/>
                          </a:solidFill>
                        </a:rPr>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Reason Reference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439346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 Reference</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Mother’s Delivery Info</a:t>
            </a:r>
          </a:p>
        </p:txBody>
      </p:sp>
      <p:graphicFrame>
        <p:nvGraphicFramePr>
          <p:cNvPr id="6" name="Table 4">
            <a:extLst>
              <a:ext uri="{FF2B5EF4-FFF2-40B4-BE49-F238E27FC236}">
                <a16:creationId xmlns:a16="http://schemas.microsoft.com/office/drawing/2014/main" id="{2BBF5DEF-DC4F-4E77-82E4-72D6D6FBA1E8}"/>
              </a:ext>
            </a:extLst>
          </p:cNvPr>
          <p:cNvGraphicFramePr>
            <a:graphicFrameLocks/>
          </p:cNvGraphicFramePr>
          <p:nvPr>
            <p:extLst>
              <p:ext uri="{D42A27DB-BD31-4B8C-83A1-F6EECF244321}">
                <p14:modId xmlns:p14="http://schemas.microsoft.com/office/powerpoint/2010/main" val="1511832804"/>
              </p:ext>
            </p:extLst>
          </p:nvPr>
        </p:nvGraphicFramePr>
        <p:xfrm>
          <a:off x="119699" y="1143000"/>
          <a:ext cx="8992878" cy="289052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of Prenatal Visits</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of First Prenatal Care Visit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Delivery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The number of fetal deaths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Live Births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Plurality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1086154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Newborn’s Delivery Info</a:t>
            </a:r>
          </a:p>
        </p:txBody>
      </p:sp>
      <p:graphicFrame>
        <p:nvGraphicFramePr>
          <p:cNvPr id="7" name="Table 4">
            <a:extLst>
              <a:ext uri="{FF2B5EF4-FFF2-40B4-BE49-F238E27FC236}">
                <a16:creationId xmlns:a16="http://schemas.microsoft.com/office/drawing/2014/main" id="{18D53744-96F3-4C2D-AF70-70569E83EF1C}"/>
              </a:ext>
            </a:extLst>
          </p:cNvPr>
          <p:cNvGraphicFramePr>
            <a:graphicFrameLocks/>
          </p:cNvGraphicFramePr>
          <p:nvPr>
            <p:extLst>
              <p:ext uri="{D42A27DB-BD31-4B8C-83A1-F6EECF244321}">
                <p14:modId xmlns:p14="http://schemas.microsoft.com/office/powerpoint/2010/main" val="3917606495"/>
              </p:ext>
            </p:extLst>
          </p:nvPr>
        </p:nvGraphicFramePr>
        <p:xfrm>
          <a:off x="75561" y="1167824"/>
          <a:ext cx="8992878" cy="222504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Gestational Age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Place of Birth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APGAR Score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Pregnancy Outcome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Birth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51584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626921749"/>
              </p:ext>
            </p:extLst>
          </p:nvPr>
        </p:nvGraphicFramePr>
        <p:xfrm>
          <a:off x="0" y="1087120"/>
          <a:ext cx="9144000" cy="40030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30372">
                  <a:extLst>
                    <a:ext uri="{9D8B030D-6E8A-4147-A177-3AD203B41FA5}">
                      <a16:colId xmlns:a16="http://schemas.microsoft.com/office/drawing/2014/main" val="1398936617"/>
                    </a:ext>
                  </a:extLst>
                </a:gridCol>
                <a:gridCol w="598211">
                  <a:extLst>
                    <a:ext uri="{9D8B030D-6E8A-4147-A177-3AD203B41FA5}">
                      <a16:colId xmlns:a16="http://schemas.microsoft.com/office/drawing/2014/main" val="1157143571"/>
                    </a:ext>
                  </a:extLst>
                </a:gridCol>
                <a:gridCol w="746188">
                  <a:extLst>
                    <a:ext uri="{9D8B030D-6E8A-4147-A177-3AD203B41FA5}">
                      <a16:colId xmlns:a16="http://schemas.microsoft.com/office/drawing/2014/main" val="1274402840"/>
                    </a:ext>
                  </a:extLst>
                </a:gridCol>
                <a:gridCol w="648577">
                  <a:extLst>
                    <a:ext uri="{9D8B030D-6E8A-4147-A177-3AD203B41FA5}">
                      <a16:colId xmlns:a16="http://schemas.microsoft.com/office/drawing/2014/main" val="978735225"/>
                    </a:ext>
                  </a:extLst>
                </a:gridCol>
                <a:gridCol w="635839">
                  <a:extLst>
                    <a:ext uri="{9D8B030D-6E8A-4147-A177-3AD203B41FA5}">
                      <a16:colId xmlns:a16="http://schemas.microsoft.com/office/drawing/2014/main" val="1511369816"/>
                    </a:ext>
                  </a:extLst>
                </a:gridCol>
                <a:gridCol w="707066">
                  <a:extLst>
                    <a:ext uri="{9D8B030D-6E8A-4147-A177-3AD203B41FA5}">
                      <a16:colId xmlns:a16="http://schemas.microsoft.com/office/drawing/2014/main" val="2609889970"/>
                    </a:ext>
                  </a:extLst>
                </a:gridCol>
                <a:gridCol w="1027389">
                  <a:extLst>
                    <a:ext uri="{9D8B030D-6E8A-4147-A177-3AD203B41FA5}">
                      <a16:colId xmlns:a16="http://schemas.microsoft.com/office/drawing/2014/main" val="453015358"/>
                    </a:ext>
                  </a:extLst>
                </a:gridCol>
                <a:gridCol w="622582">
                  <a:extLst>
                    <a:ext uri="{9D8B030D-6E8A-4147-A177-3AD203B41FA5}">
                      <a16:colId xmlns:a16="http://schemas.microsoft.com/office/drawing/2014/main" val="285832612"/>
                    </a:ext>
                  </a:extLst>
                </a:gridCol>
                <a:gridCol w="736976">
                  <a:extLst>
                    <a:ext uri="{9D8B030D-6E8A-4147-A177-3AD203B41FA5}">
                      <a16:colId xmlns:a16="http://schemas.microsoft.com/office/drawing/2014/main" val="222712165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a:t>
                      </a:r>
                      <a:r>
                        <a:rPr lang="en-US" sz="1400" i="0" dirty="0">
                          <a:solidFill>
                            <a:schemeClr val="tx1"/>
                          </a:solidFill>
                        </a:rPr>
                        <a:t>Birth Place</a:t>
                      </a:r>
                      <a:endParaRPr lang="en-US" sz="1400" i="0" strike="sngStrike" dirty="0">
                        <a:solidFill>
                          <a:schemeClr val="tx1"/>
                        </a:solidFill>
                      </a:endParaRP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1419410"/>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326754064"/>
              </p:ext>
            </p:extLst>
          </p:nvPr>
        </p:nvGraphicFramePr>
        <p:xfrm>
          <a:off x="990600" y="1600200"/>
          <a:ext cx="6675120" cy="17526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kern="1200" dirty="0">
                          <a:solidFill>
                            <a:schemeClr val="dk1"/>
                          </a:solidFill>
                          <a:latin typeface="Arial" panose="020B0604020202020204" pitchFamily="34" charset="0"/>
                          <a:ea typeface="+mn-ea"/>
                          <a:cs typeface="Arial" panose="020B0604020202020204" pitchFamily="34" charset="0"/>
                        </a:rPr>
                        <a:t>MedMorph USCDI ONDEC Submission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Work</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733106752"/>
              </p:ext>
            </p:extLst>
          </p:nvPr>
        </p:nvGraphicFramePr>
        <p:xfrm>
          <a:off x="112903" y="1143000"/>
          <a:ext cx="8918194" cy="2519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62462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Usual Occupation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3416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176237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Occupation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07260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Industry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3676947"/>
                  </a:ext>
                </a:extLst>
              </a:tr>
            </a:tbl>
          </a:graphicData>
        </a:graphic>
      </p:graphicFrame>
    </p:spTree>
    <p:extLst>
      <p:ext uri="{BB962C8B-B14F-4D97-AF65-F5344CB8AC3E}">
        <p14:creationId xmlns:p14="http://schemas.microsoft.com/office/powerpoint/2010/main" val="387861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Rename to Condition)</a:t>
            </a:r>
            <a:endParaRPr lang="en-US" dirty="0"/>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028206820"/>
              </p:ext>
            </p:extLst>
          </p:nvPr>
        </p:nvGraphicFramePr>
        <p:xfrm>
          <a:off x="152400" y="1219200"/>
          <a:ext cx="8893949" cy="2225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22186">
                  <a:extLst>
                    <a:ext uri="{9D8B030D-6E8A-4147-A177-3AD203B41FA5}">
                      <a16:colId xmlns:a16="http://schemas.microsoft.com/office/drawing/2014/main" val="277565843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Diagnosis?</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202534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201" cy="111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400307396"/>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2689742612"/>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762001">
                  <a:extLst>
                    <a:ext uri="{9D8B030D-6E8A-4147-A177-3AD203B41FA5}">
                      <a16:colId xmlns:a16="http://schemas.microsoft.com/office/drawing/2014/main" val="1204221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139368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740" y="2228367"/>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2722880" y="1962632"/>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600200" y="44598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3249956" y="41913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sp>
        <p:nvSpPr>
          <p:cNvPr id="16" name="Rectangle 15">
            <a:extLst>
              <a:ext uri="{FF2B5EF4-FFF2-40B4-BE49-F238E27FC236}">
                <a16:creationId xmlns:a16="http://schemas.microsoft.com/office/drawing/2014/main" id="{5819CFE2-7315-4C09-8245-E6423BFFB46F}"/>
              </a:ext>
            </a:extLst>
          </p:cNvPr>
          <p:cNvSpPr/>
          <p:nvPr/>
        </p:nvSpPr>
        <p:spPr>
          <a:xfrm>
            <a:off x="1447800" y="1962633"/>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1447800" y="41910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October 22</a:t>
            </a:r>
            <a:r>
              <a:rPr lang="en-US" sz="2000" b="1" baseline="30000" dirty="0">
                <a:solidFill>
                  <a:srgbClr val="0070C0"/>
                </a:solidFill>
              </a:rPr>
              <a:t>nd</a:t>
            </a:r>
            <a:r>
              <a:rPr lang="en-US" sz="2000" b="1" dirty="0">
                <a:solidFill>
                  <a:srgbClr val="0070C0"/>
                </a:solidFill>
              </a:rPr>
              <a:t>, 12-1 pm ET</a:t>
            </a:r>
          </a:p>
          <a:p>
            <a:endParaRPr lang="en-US" sz="2000" dirty="0"/>
          </a:p>
          <a:p>
            <a:r>
              <a:rPr lang="en-US" sz="2000" b="1" dirty="0"/>
              <a:t>Focus of Next Meeting: </a:t>
            </a:r>
          </a:p>
          <a:p>
            <a:pPr lvl="1"/>
            <a:r>
              <a:rPr lang="en-US" sz="1800" dirty="0"/>
              <a:t>TBD</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MedMorph Data Classes and Elements submission to USCDI</a:t>
            </a:r>
          </a:p>
          <a:p>
            <a:r>
              <a:rPr lang="en-US" dirty="0"/>
              <a:t>Hepatitis C Reporting Use Case Update</a:t>
            </a:r>
          </a:p>
          <a:p>
            <a:r>
              <a:rPr lang="en-US" dirty="0"/>
              <a:t>Health Care Survey Use Case Update</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296623019"/>
              </p:ext>
            </p:extLst>
          </p:nvPr>
        </p:nvGraphicFramePr>
        <p:xfrm>
          <a:off x="1219200" y="1371600"/>
          <a:ext cx="6477000" cy="357632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rPr>
                        <a:t>9/17/20</a:t>
                      </a:r>
                    </a:p>
                    <a:p>
                      <a:endParaRPr lang="en-US" strike="sngStrike"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strike="sngStrike"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Updates</a:t>
                      </a:r>
                    </a:p>
                  </a:txBody>
                  <a:tcPr/>
                </a:tc>
                <a:extLst>
                  <a:ext uri="{0D108BD9-81ED-4DB2-BD59-A6C34878D82A}">
                    <a16:rowId xmlns:a16="http://schemas.microsoft.com/office/drawing/2014/main" val="918294735"/>
                  </a:ext>
                </a:extLst>
              </a:tr>
              <a:tr h="370840">
                <a:tc>
                  <a:txBody>
                    <a:bodyPr/>
                    <a:lstStyle/>
                    <a:p>
                      <a:r>
                        <a:rPr lang="en-US" strike="sngStrike" dirty="0">
                          <a:latin typeface="+mn-lt"/>
                        </a:rPr>
                        <a:t>10/1/20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USCDI ONDEC Submission</a:t>
                      </a:r>
                    </a:p>
                  </a:txBody>
                  <a:tcPr/>
                </a:tc>
                <a:extLst>
                  <a:ext uri="{0D108BD9-81ED-4DB2-BD59-A6C34878D82A}">
                    <a16:rowId xmlns:a16="http://schemas.microsoft.com/office/drawing/2014/main" val="491715417"/>
                  </a:ext>
                </a:extLst>
              </a:tr>
              <a:tr h="370840">
                <a:tc>
                  <a:txBody>
                    <a:bodyPr/>
                    <a:lstStyle/>
                    <a:p>
                      <a:r>
                        <a:rPr lang="en-US" strike="sngStrike" dirty="0">
                          <a:latin typeface="+mn-lt"/>
                        </a:rPr>
                        <a:t>10/8/20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Hepatitis C Reporting Use Case Update</a:t>
                      </a:r>
                      <a:endParaRPr kumimoji="0" lang="en-US" strike="sngStrike" kern="120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 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2293479354"/>
                  </a:ext>
                </a:extLst>
              </a:tr>
              <a:tr h="370840">
                <a:tc>
                  <a:txBody>
                    <a:bodyPr/>
                    <a:lstStyle/>
                    <a:p>
                      <a:r>
                        <a:rPr lang="en-US" dirty="0">
                          <a:latin typeface="+mn-lt"/>
                        </a:rPr>
                        <a:t>10/15/20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1041018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a:bodyPr>
          <a:lstStyle/>
          <a:p>
            <a:r>
              <a:rPr lang="en-US" dirty="0"/>
              <a:t>MedMorph FHIR Connectathon -  Monday November 9th</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228600" y="1295402"/>
            <a:ext cx="8458200" cy="5029198"/>
          </a:xfrm>
        </p:spPr>
        <p:txBody>
          <a:bodyPr/>
          <a:lstStyle/>
          <a:p>
            <a:r>
              <a:rPr lang="en-US" sz="2000" dirty="0"/>
              <a:t>We will convene a MedMorph specific Connectathon</a:t>
            </a:r>
          </a:p>
          <a:p>
            <a:pPr lvl="1"/>
            <a:r>
              <a:rPr lang="en-US" sz="1700" dirty="0"/>
              <a:t>Required as part of the HL7 Ballot Process that we test with 3 sites representing different communities </a:t>
            </a:r>
          </a:p>
          <a:p>
            <a:r>
              <a:rPr lang="en-US" dirty="0"/>
              <a:t>Date will be November 9</a:t>
            </a:r>
            <a:r>
              <a:rPr lang="en-US" baseline="30000" dirty="0"/>
              <a:t>th</a:t>
            </a:r>
            <a:r>
              <a:rPr lang="en-US" dirty="0"/>
              <a:t>, 2020 from 11am-5pm ET (Virtual)</a:t>
            </a:r>
          </a:p>
          <a:p>
            <a:pPr lvl="2"/>
            <a:r>
              <a:rPr lang="en-US" sz="1600" dirty="0"/>
              <a:t>Invites will be sent to those who participated in the doodle poll as well as anyone who is interested – please email (or use the chat feature in this WebEx)</a:t>
            </a:r>
          </a:p>
          <a:p>
            <a:pPr lvl="2"/>
            <a:r>
              <a:rPr lang="en-US" sz="1600" dirty="0">
                <a:hlinkClick r:id="rId3"/>
              </a:rPr>
              <a:t>jamie.parker@carradora.com</a:t>
            </a:r>
            <a:r>
              <a:rPr lang="en-US" sz="1600" dirty="0"/>
              <a:t> </a:t>
            </a:r>
          </a:p>
          <a:p>
            <a:pPr lvl="2"/>
            <a:r>
              <a:rPr lang="en-US" sz="1600" dirty="0">
                <a:hlinkClick r:id="rId4"/>
              </a:rPr>
              <a:t>nagesh.bashyam@drajer.com</a:t>
            </a:r>
            <a:endParaRPr lang="en-US" sz="1600" dirty="0"/>
          </a:p>
          <a:p>
            <a:r>
              <a:rPr lang="en-US" dirty="0"/>
              <a:t>We are still seeking an EHR vendor to participate as a “sender” in the connectathon activities</a:t>
            </a:r>
          </a:p>
          <a:p>
            <a:r>
              <a:rPr lang="en-US" dirty="0"/>
              <a:t>Connectathon logistics will be posted on the MedMorph confluence site in the coming weeks: </a:t>
            </a:r>
            <a:r>
              <a:rPr lang="en-US" dirty="0">
                <a:hlinkClick r:id="rId5"/>
              </a:rPr>
              <a:t>https://carradora.atlassian.net/wiki/spaces/MedMorph/pages/381747262/MedMorph+Technical+Expert+Panel</a:t>
            </a:r>
            <a:r>
              <a:rPr lang="en-US" dirty="0"/>
              <a:t> </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05405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USCDI ONDEC Submission</a:t>
            </a:r>
          </a:p>
        </p:txBody>
      </p:sp>
    </p:spTree>
    <p:extLst>
      <p:ext uri="{BB962C8B-B14F-4D97-AF65-F5344CB8AC3E}">
        <p14:creationId xmlns:p14="http://schemas.microsoft.com/office/powerpoint/2010/main" val="391399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USCDI ONDEC Submission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ONC has extended the USCDI ONDEC Submission deadline from October 9</a:t>
            </a:r>
            <a:r>
              <a:rPr lang="en-US" baseline="30000" dirty="0"/>
              <a:t>th</a:t>
            </a:r>
            <a:r>
              <a:rPr lang="en-US" dirty="0"/>
              <a:t> to October 23</a:t>
            </a:r>
            <a:r>
              <a:rPr lang="en-US" baseline="30000" dirty="0"/>
              <a:t>rd</a:t>
            </a:r>
            <a:r>
              <a:rPr lang="en-US" dirty="0"/>
              <a:t>.</a:t>
            </a:r>
          </a:p>
          <a:p>
            <a:r>
              <a:rPr lang="en-US" dirty="0"/>
              <a:t>ONC has provided a new version of the prep sheet that includes additional guidance and sample data for some of the form fields. </a:t>
            </a:r>
          </a:p>
          <a:p>
            <a:endParaRPr lang="en-US" dirty="0"/>
          </a:p>
        </p:txBody>
      </p:sp>
    </p:spTree>
    <p:extLst>
      <p:ext uri="{BB962C8B-B14F-4D97-AF65-F5344CB8AC3E}">
        <p14:creationId xmlns:p14="http://schemas.microsoft.com/office/powerpoint/2010/main" val="256738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F2C6-EEB0-4F6D-BF11-B52014BB9D1C}"/>
              </a:ext>
            </a:extLst>
          </p:cNvPr>
          <p:cNvSpPr>
            <a:spLocks noGrp="1"/>
          </p:cNvSpPr>
          <p:nvPr>
            <p:ph type="title"/>
          </p:nvPr>
        </p:nvSpPr>
        <p:spPr/>
        <p:txBody>
          <a:bodyPr>
            <a:normAutofit fontScale="90000"/>
          </a:bodyPr>
          <a:lstStyle/>
          <a:p>
            <a:r>
              <a:rPr lang="en-US" dirty="0" err="1"/>
              <a:t>MedMorph’s</a:t>
            </a:r>
            <a:r>
              <a:rPr lang="en-US" dirty="0"/>
              <a:t> USCDI ONDEC Submission</a:t>
            </a:r>
          </a:p>
        </p:txBody>
      </p:sp>
      <p:sp>
        <p:nvSpPr>
          <p:cNvPr id="3" name="Content Placeholder 2">
            <a:extLst>
              <a:ext uri="{FF2B5EF4-FFF2-40B4-BE49-F238E27FC236}">
                <a16:creationId xmlns:a16="http://schemas.microsoft.com/office/drawing/2014/main" id="{E092C170-5EFB-429D-AAC4-2D7CD7FFFCF3}"/>
              </a:ext>
            </a:extLst>
          </p:cNvPr>
          <p:cNvSpPr>
            <a:spLocks noGrp="1"/>
          </p:cNvSpPr>
          <p:nvPr>
            <p:ph idx="1"/>
          </p:nvPr>
        </p:nvSpPr>
        <p:spPr/>
        <p:txBody>
          <a:bodyPr/>
          <a:lstStyle/>
          <a:p>
            <a:r>
              <a:rPr lang="en-US" dirty="0" err="1"/>
              <a:t>MedMorph’s</a:t>
            </a:r>
            <a:r>
              <a:rPr lang="en-US" dirty="0"/>
              <a:t> USCDI ONDEC Submission will include:</a:t>
            </a:r>
          </a:p>
          <a:p>
            <a:pPr lvl="1"/>
            <a:r>
              <a:rPr lang="en-US" dirty="0"/>
              <a:t>12 Data Classes</a:t>
            </a:r>
          </a:p>
          <a:p>
            <a:pPr lvl="2"/>
            <a:r>
              <a:rPr lang="en-US" dirty="0"/>
              <a:t>5 New Classes</a:t>
            </a:r>
          </a:p>
          <a:p>
            <a:pPr lvl="2"/>
            <a:r>
              <a:rPr lang="en-US" dirty="0"/>
              <a:t>Updates to 7 Existing Classes</a:t>
            </a:r>
          </a:p>
          <a:p>
            <a:pPr lvl="1"/>
            <a:r>
              <a:rPr lang="en-US" dirty="0"/>
              <a:t>77 New Elements in total</a:t>
            </a:r>
          </a:p>
          <a:p>
            <a:pPr lvl="1"/>
            <a:endParaRPr lang="en-US" dirty="0"/>
          </a:p>
          <a:p>
            <a:r>
              <a:rPr lang="en-US" dirty="0"/>
              <a:t>A BIG thanks to all who contributed time, effort, brain power – especially:</a:t>
            </a:r>
          </a:p>
          <a:p>
            <a:pPr lvl="1"/>
            <a:r>
              <a:rPr lang="en-US" dirty="0"/>
              <a:t>Brian </a:t>
            </a:r>
            <a:r>
              <a:rPr lang="en-US" dirty="0" err="1"/>
              <a:t>Gugerty</a:t>
            </a:r>
            <a:r>
              <a:rPr lang="en-US" dirty="0"/>
              <a:t>, Cindy Bush, Wendy Blumenthal, Craig Newman, Genny </a:t>
            </a:r>
            <a:r>
              <a:rPr lang="en-US" dirty="0" err="1"/>
              <a:t>Luensman</a:t>
            </a:r>
            <a:r>
              <a:rPr lang="en-US" dirty="0"/>
              <a:t>, Jenna Norton</a:t>
            </a:r>
          </a:p>
          <a:p>
            <a:pPr lvl="2"/>
            <a:endParaRPr lang="en-US" dirty="0"/>
          </a:p>
        </p:txBody>
      </p:sp>
    </p:spTree>
    <p:extLst>
      <p:ext uri="{BB962C8B-B14F-4D97-AF65-F5344CB8AC3E}">
        <p14:creationId xmlns:p14="http://schemas.microsoft.com/office/powerpoint/2010/main" val="1531885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105486</TotalTime>
  <Words>4184</Words>
  <Application>Microsoft Office PowerPoint</Application>
  <PresentationFormat>On-screen Show (4:3)</PresentationFormat>
  <Paragraphs>853</Paragraphs>
  <Slides>45</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45</vt:i4>
      </vt:variant>
    </vt:vector>
  </HeadingPairs>
  <TitlesOfParts>
    <vt:vector size="52" baseType="lpstr">
      <vt:lpstr>Arial</vt:lpstr>
      <vt:lpstr>Calibri</vt:lpstr>
      <vt:lpstr>Constantia</vt:lpstr>
      <vt:lpstr>Segoe UI</vt:lpstr>
      <vt:lpstr>Wingdings 2</vt:lpstr>
      <vt:lpstr>ESAC Theme</vt:lpstr>
      <vt:lpstr>1_ESAC Theme</vt:lpstr>
      <vt:lpstr>MedMorph Consolidated Use Case Workgroup   October 15, 2020 </vt:lpstr>
      <vt:lpstr>Meeting Agenda</vt:lpstr>
      <vt:lpstr>Use Case Workgroup Logistics</vt:lpstr>
      <vt:lpstr>Recap of Last Week</vt:lpstr>
      <vt:lpstr>Tentative Meeting Schedule / Topics</vt:lpstr>
      <vt:lpstr>MedMorph FHIR Connectathon -  Monday November 9th</vt:lpstr>
      <vt:lpstr>PowerPoint Presentation</vt:lpstr>
      <vt:lpstr>USCDI ONDEC Submission </vt:lpstr>
      <vt:lpstr>MedMorph’s USCDI ONDEC Submission</vt:lpstr>
      <vt:lpstr>Clinical Notes</vt:lpstr>
      <vt:lpstr>Current Pregnancy</vt:lpstr>
      <vt:lpstr>Encounter (part 1)</vt:lpstr>
      <vt:lpstr>Encounter (part 2)</vt:lpstr>
      <vt:lpstr>Immunizations</vt:lpstr>
      <vt:lpstr>Laboratory</vt:lpstr>
      <vt:lpstr>Medications</vt:lpstr>
      <vt:lpstr>Mother’s Delivery Info</vt:lpstr>
      <vt:lpstr>Newborn’s Delivery Info</vt:lpstr>
      <vt:lpstr>Patient Demographics (part 1)</vt:lpstr>
      <vt:lpstr>Patient Work</vt:lpstr>
      <vt:lpstr>Problems (Rename to Condition)</vt:lpstr>
      <vt:lpstr>Procedures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522</cp:revision>
  <dcterms:created xsi:type="dcterms:W3CDTF">2013-08-15T04:40:34Z</dcterms:created>
  <dcterms:modified xsi:type="dcterms:W3CDTF">2020-10-15T13:32:04Z</dcterms:modified>
  <cp:category/>
</cp:coreProperties>
</file>