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 id="2147483758" r:id="rId2"/>
  </p:sldMasterIdLst>
  <p:notesMasterIdLst>
    <p:notesMasterId r:id="rId53"/>
  </p:notesMasterIdLst>
  <p:sldIdLst>
    <p:sldId id="303" r:id="rId3"/>
    <p:sldId id="284" r:id="rId4"/>
    <p:sldId id="1047" r:id="rId5"/>
    <p:sldId id="2424" r:id="rId6"/>
    <p:sldId id="2419" r:id="rId7"/>
    <p:sldId id="2500" r:id="rId8"/>
    <p:sldId id="2456" r:id="rId9"/>
    <p:sldId id="2501" r:id="rId10"/>
    <p:sldId id="2496" r:id="rId11"/>
    <p:sldId id="2451" r:id="rId12"/>
    <p:sldId id="2436" r:id="rId13"/>
    <p:sldId id="2442" r:id="rId14"/>
    <p:sldId id="2502" r:id="rId15"/>
    <p:sldId id="2452" r:id="rId16"/>
    <p:sldId id="2453" r:id="rId17"/>
    <p:sldId id="2503" r:id="rId18"/>
    <p:sldId id="2504" r:id="rId19"/>
    <p:sldId id="2505" r:id="rId20"/>
    <p:sldId id="2506" r:id="rId21"/>
    <p:sldId id="2507" r:id="rId22"/>
    <p:sldId id="329" r:id="rId23"/>
    <p:sldId id="1046" r:id="rId24"/>
    <p:sldId id="331" r:id="rId25"/>
    <p:sldId id="2455" r:id="rId26"/>
    <p:sldId id="2489" r:id="rId27"/>
    <p:sldId id="2491" r:id="rId28"/>
    <p:sldId id="2463" r:id="rId29"/>
    <p:sldId id="2464" r:id="rId30"/>
    <p:sldId id="2467" r:id="rId31"/>
    <p:sldId id="2468" r:id="rId32"/>
    <p:sldId id="2465" r:id="rId33"/>
    <p:sldId id="2494" r:id="rId34"/>
    <p:sldId id="2495" r:id="rId35"/>
    <p:sldId id="2461" r:id="rId36"/>
    <p:sldId id="2470" r:id="rId37"/>
    <p:sldId id="2471" r:id="rId38"/>
    <p:sldId id="2469" r:id="rId39"/>
    <p:sldId id="2449" r:id="rId40"/>
    <p:sldId id="2444" r:id="rId41"/>
    <p:sldId id="2445" r:id="rId42"/>
    <p:sldId id="2446" r:id="rId43"/>
    <p:sldId id="2447" r:id="rId44"/>
    <p:sldId id="2438" r:id="rId45"/>
    <p:sldId id="2439" r:id="rId46"/>
    <p:sldId id="2440" r:id="rId47"/>
    <p:sldId id="2441" r:id="rId48"/>
    <p:sldId id="2454" r:id="rId49"/>
    <p:sldId id="2448" r:id="rId50"/>
    <p:sldId id="2450" r:id="rId51"/>
    <p:sldId id="243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3"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42" autoAdjust="0"/>
    <p:restoredTop sz="69467" autoAdjust="0"/>
  </p:normalViewPr>
  <p:slideViewPr>
    <p:cSldViewPr>
      <p:cViewPr varScale="1">
        <p:scale>
          <a:sx n="63" d="100"/>
          <a:sy n="63" d="100"/>
        </p:scale>
        <p:origin x="1915"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10/27/2020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6172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67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9269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372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3961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Laboratory Result Date Time: I propose that we don't include this element. I am having a hard time defining it and backing it up with MedMorph use case definitions. Is this the date/time the result was completed, recorded, verified, </a:t>
            </a:r>
            <a:r>
              <a:rPr lang="en-US" sz="1800" dirty="0" err="1">
                <a:effectLst/>
                <a:latin typeface="Segoe UI" panose="020B0502040204020203" pitchFamily="34" charset="0"/>
              </a:rPr>
              <a:t>etc</a:t>
            </a:r>
            <a:r>
              <a:rPr lang="en-US" sz="1800" dirty="0">
                <a:effectLst/>
                <a:latin typeface="Segoe UI" panose="020B0502040204020203" pitchFamily="34" charset="0"/>
              </a:rPr>
              <a:t>? If completed, what makes a result complete? Is it the date when the Result Status = final? Do we have the time to nail this down?</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908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1467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7190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8178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4689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elements support the NIOSH submission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1288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in our ONDEC submission. </a:t>
            </a:r>
          </a:p>
          <a:p>
            <a:r>
              <a:rPr lang="en-US" dirty="0"/>
              <a:t>Date of Diagnosis: The date of initial diagnosis by a recognized medical practitioner for the condition being reported whether clinically or microscopically/laboratory confirmed. </a:t>
            </a:r>
          </a:p>
          <a:p>
            <a:endParaRPr lang="en-US" dirty="0"/>
          </a:p>
          <a:p>
            <a:r>
              <a:rPr lang="en-US" dirty="0"/>
              <a:t>Supporting information: Use FHIR </a:t>
            </a:r>
            <a:r>
              <a:rPr lang="en-US" dirty="0" err="1"/>
              <a:t>Condition.verificationStatus</a:t>
            </a:r>
            <a:r>
              <a:rPr lang="en-US" dirty="0"/>
              <a:t>="confirmed"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68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8066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41</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F12F58-6429-4D90-B1D8-D10A8109C1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60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 red text – this seems like a way to review real time data – </a:t>
            </a:r>
            <a:r>
              <a:rPr lang="en-US" dirty="0" err="1"/>
              <a:t>dsmb</a:t>
            </a:r>
            <a:r>
              <a:rPr lang="en-US" dirty="0"/>
              <a:t>. </a:t>
            </a:r>
          </a:p>
        </p:txBody>
      </p:sp>
      <p:sp>
        <p:nvSpPr>
          <p:cNvPr id="4" name="Slide Number Placeholder 3"/>
          <p:cNvSpPr>
            <a:spLocks noGrp="1"/>
          </p:cNvSpPr>
          <p:nvPr>
            <p:ph type="sldNum" sz="quarter" idx="5"/>
          </p:nvPr>
        </p:nvSpPr>
        <p:spPr/>
        <p:txBody>
          <a:bodyPr/>
          <a:lstStyle/>
          <a:p>
            <a:fld id="{1FF1C4AD-94D7-443E-B114-F0C84C8F8D87}" type="slidenum">
              <a:rPr lang="en-US" smtClean="0"/>
              <a:t>10</a:t>
            </a:fld>
            <a:endParaRPr lang="en-US" dirty="0"/>
          </a:p>
        </p:txBody>
      </p:sp>
    </p:spTree>
    <p:extLst>
      <p:ext uri="{BB962C8B-B14F-4D97-AF65-F5344CB8AC3E}">
        <p14:creationId xmlns:p14="http://schemas.microsoft.com/office/powerpoint/2010/main" val="312751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30000" dirty="0"/>
              <a:t>st</a:t>
            </a:r>
            <a:r>
              <a:rPr lang="en-US" dirty="0"/>
              <a:t> bullet: we only get diagnosis code from clinical settings. We want to provide a list of histology codes (promote SNOMED CT, ICDO-3.2) so that physicians can select from or attach to the LIMS to get it from the pathology report. These are used as triggers for reportability. ICD is used in some oncology clinics. Smaller clinics will not use either. SNOMED is specifically histology, and rely on body site hierarchy to get primary site code. Can we put these codes into MedMorph to assist the EHR vendors.</a:t>
            </a:r>
          </a:p>
          <a:p>
            <a:r>
              <a:rPr lang="en-US" dirty="0"/>
              <a:t>Mullins: This would be a new workflow. CMS diagnosis that come from pathologists can be accounted for. This new workflow could cause some issues, but would better represent what the patient diagnosis is. </a:t>
            </a:r>
          </a:p>
          <a:p>
            <a:r>
              <a:rPr lang="en-US" dirty="0"/>
              <a:t>WS: We have NLP software that works for histology. Not 100% covered for pathology or physician offices – missing cases. WS will talk with WB about this.</a:t>
            </a:r>
          </a:p>
          <a:p>
            <a:r>
              <a:rPr lang="en-US" dirty="0"/>
              <a:t>IF this is new workflow for providers, this would be excluded (which it sounds like it is). Providing a more specific diagnosis code would be helpful.</a:t>
            </a:r>
          </a:p>
          <a:p>
            <a:r>
              <a:rPr lang="en-US" dirty="0" err="1"/>
              <a:t>Castera</a:t>
            </a:r>
            <a:r>
              <a:rPr lang="en-US" dirty="0"/>
              <a:t>: solicit a physician office to report to us – not a certified tumor registry – not accurate coding. If they can do a cut paste from EMR, they send a pdf. We will solicit more information.</a:t>
            </a:r>
          </a:p>
          <a:p>
            <a:r>
              <a:rPr lang="en-US" dirty="0"/>
              <a:t>WS: We will go with what it submitted now – since this is a change in workflow</a:t>
            </a:r>
          </a:p>
          <a:p>
            <a:endParaRPr lang="en-US" dirty="0"/>
          </a:p>
          <a:p>
            <a:r>
              <a:rPr lang="en-US" dirty="0"/>
              <a:t>2</a:t>
            </a:r>
            <a:r>
              <a:rPr lang="en-US" baseline="30000" dirty="0"/>
              <a:t>nd</a:t>
            </a:r>
            <a:r>
              <a:rPr lang="en-US" dirty="0"/>
              <a:t> bullet: There are a variety of guidelines to indicate what info needs to be reported. This would be a change in workflow – could be added to cancer specific IG. IF the primary site is not known, cancer registry can’t do anything. </a:t>
            </a:r>
          </a:p>
          <a:p>
            <a:r>
              <a:rPr lang="en-US" dirty="0"/>
              <a:t>Do other use cases have key data elements (3-5) that must be provided? For cancer, they need primary site of tumor. </a:t>
            </a:r>
          </a:p>
          <a:p>
            <a:r>
              <a:rPr lang="en-US" dirty="0"/>
              <a:t>Dixon: There are fields that are required that apply across multiple use cases. This is often built into exchange specifications. </a:t>
            </a:r>
            <a:r>
              <a:rPr lang="en-US" dirty="0" err="1"/>
              <a:t>Reprot</a:t>
            </a:r>
            <a:r>
              <a:rPr lang="en-US" dirty="0"/>
              <a:t> it if available. </a:t>
            </a:r>
          </a:p>
          <a:p>
            <a:r>
              <a:rPr lang="en-US" dirty="0"/>
              <a:t>WS: In use case will mark elements as required.</a:t>
            </a:r>
          </a:p>
          <a:p>
            <a:r>
              <a:rPr lang="en-US" dirty="0"/>
              <a:t>WS: Prefers mandatory over required.</a:t>
            </a:r>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3973952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a:p>
            <a:endParaRPr lang="en-US" dirty="0"/>
          </a:p>
          <a:p>
            <a:r>
              <a:rPr lang="en-US" b="1" dirty="0">
                <a:solidFill>
                  <a:srgbClr val="FF0000"/>
                </a:solidFill>
              </a:rPr>
              <a:t>ADD A NEW STEP 6.5 THAT INCLUDES TRANSFORM INTO THE RIGHT RESOURCES THAT NEED TO BE SENT.</a:t>
            </a:r>
          </a:p>
          <a:p>
            <a:r>
              <a:rPr lang="en-US" b="1" dirty="0">
                <a:solidFill>
                  <a:srgbClr val="FF0000"/>
                </a:solidFill>
              </a:rPr>
              <a:t>VALIDATION NEEDS TO HAPPEN TOO</a:t>
            </a:r>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 BSA does not send RR. RR comes from TTP or another system (Not the APP).</a:t>
            </a:r>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124624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John: BSA does not send RR. RR comes from TTP or another system (Not the APP).</a:t>
            </a:r>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1537543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DO: Go through all UC Terms and Definitions for commonalities and add in additional terms.</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208343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2400" baseline="0"/>
            </a:lvl1pPr>
          </a:lstStyle>
          <a:p>
            <a:r>
              <a:rPr lang="en-US" dirty="0"/>
              <a:t>Click to edit Master title style</a:t>
            </a:r>
          </a:p>
        </p:txBody>
      </p:sp>
    </p:spTree>
    <p:extLst>
      <p:ext uri="{BB962C8B-B14F-4D97-AF65-F5344CB8AC3E}">
        <p14:creationId xmlns:p14="http://schemas.microsoft.com/office/powerpoint/2010/main" val="20538483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7145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038100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24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6931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24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74573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3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8185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5701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591086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195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33927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342900"/>
            <a:endParaRPr lang="en-US" sz="1350" dirty="0">
              <a:solidFill>
                <a:prstClr val="black"/>
              </a:solidFill>
              <a:latin typeface="Constantia"/>
            </a:endParaRPr>
          </a:p>
        </p:txBody>
      </p:sp>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8" name="Freeform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15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188"/>
              </a:spcBef>
              <a:buFontTx/>
              <a:buNone/>
              <a:defRPr sz="975"/>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24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3468503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7456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11343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Tree>
    <p:extLst>
      <p:ext uri="{BB962C8B-B14F-4D97-AF65-F5344CB8AC3E}">
        <p14:creationId xmlns:p14="http://schemas.microsoft.com/office/powerpoint/2010/main" val="22547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10/27/2020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2"/>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2"/>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B0F76EF8-0209-C949-9DAA-A21557B1487A}" type="datetimeFigureOut">
              <a:rPr lang="en-US" smtClean="0"/>
              <a:pPr defTabSz="342900"/>
              <a:t>10/27/2020</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latin typeface="Arial" pitchFamily="34" charset="0"/>
                <a:ea typeface="ＭＳ Ｐゴシック" pitchFamily="34" charset="-128"/>
                <a:cs typeface="+mn-cs"/>
              </a:defRPr>
            </a:lvl1pPr>
          </a:lstStyle>
          <a:p>
            <a:pPr defTabSz="3429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1A984B47-0E05-734E-BA01-58F1CC94543B}" type="slidenum">
              <a:rPr lang="en-US" smtClean="0"/>
              <a:pPr defTabSz="342900"/>
              <a:t>‹#›</a:t>
            </a:fld>
            <a:endParaRPr lang="en-US" dirty="0"/>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164965632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375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375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375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3750">
          <a:solidFill>
            <a:schemeClr val="tx2"/>
          </a:solidFill>
          <a:latin typeface="Arial" charset="0"/>
          <a:ea typeface="ＭＳ Ｐゴシック" charset="0"/>
          <a:cs typeface="Arial" charset="0"/>
        </a:defRPr>
      </a:lvl5pPr>
      <a:lvl6pPr marL="342900" algn="l" rtl="0" eaLnBrk="1" fontAlgn="base" hangingPunct="1">
        <a:spcBef>
          <a:spcPct val="0"/>
        </a:spcBef>
        <a:spcAft>
          <a:spcPct val="0"/>
        </a:spcAft>
        <a:defRPr sz="3750">
          <a:solidFill>
            <a:schemeClr val="tx2"/>
          </a:solidFill>
          <a:latin typeface="Arial" charset="0"/>
          <a:ea typeface="ＭＳ Ｐゴシック" charset="0"/>
          <a:cs typeface="Arial" charset="0"/>
        </a:defRPr>
      </a:lvl6pPr>
      <a:lvl7pPr marL="685800" algn="l" rtl="0" eaLnBrk="1" fontAlgn="base" hangingPunct="1">
        <a:spcBef>
          <a:spcPct val="0"/>
        </a:spcBef>
        <a:spcAft>
          <a:spcPct val="0"/>
        </a:spcAft>
        <a:defRPr sz="3750">
          <a:solidFill>
            <a:schemeClr val="tx2"/>
          </a:solidFill>
          <a:latin typeface="Arial" charset="0"/>
          <a:ea typeface="ＭＳ Ｐゴシック" charset="0"/>
          <a:cs typeface="Arial" charset="0"/>
        </a:defRPr>
      </a:lvl7pPr>
      <a:lvl8pPr marL="1028700" algn="l" rtl="0" eaLnBrk="1" fontAlgn="base" hangingPunct="1">
        <a:spcBef>
          <a:spcPct val="0"/>
        </a:spcBef>
        <a:spcAft>
          <a:spcPct val="0"/>
        </a:spcAft>
        <a:defRPr sz="3750">
          <a:solidFill>
            <a:schemeClr val="tx2"/>
          </a:solidFill>
          <a:latin typeface="Arial" charset="0"/>
          <a:ea typeface="ＭＳ Ｐゴシック" charset="0"/>
          <a:cs typeface="Arial" charset="0"/>
        </a:defRPr>
      </a:lvl8pPr>
      <a:lvl9pPr marL="1371600" algn="l" rtl="0" eaLnBrk="1" fontAlgn="base" hangingPunct="1">
        <a:spcBef>
          <a:spcPct val="0"/>
        </a:spcBef>
        <a:spcAft>
          <a:spcPct val="0"/>
        </a:spcAft>
        <a:defRPr sz="3750">
          <a:solidFill>
            <a:schemeClr val="tx2"/>
          </a:solidFill>
          <a:latin typeface="Arial" charset="0"/>
          <a:ea typeface="ＭＳ Ｐゴシック" charset="0"/>
          <a:cs typeface="Arial" charset="0"/>
        </a:defRPr>
      </a:lvl9pPr>
    </p:titleStyle>
    <p:bodyStyle>
      <a:lvl1pPr marL="204788" indent="-204788" algn="l" rtl="0" eaLnBrk="1" fontAlgn="base" hangingPunct="1">
        <a:spcBef>
          <a:spcPct val="20000"/>
        </a:spcBef>
        <a:spcAft>
          <a:spcPct val="0"/>
        </a:spcAft>
        <a:buClr>
          <a:srgbClr val="E68422"/>
        </a:buClr>
        <a:buSzPct val="95000"/>
        <a:buFont typeface="Wingdings 2" pitchFamily="18" charset="2"/>
        <a:buChar char=""/>
        <a:defRPr sz="1950" kern="1200">
          <a:solidFill>
            <a:schemeClr val="tx1"/>
          </a:solidFill>
          <a:latin typeface="Arial" pitchFamily="34" charset="0"/>
          <a:ea typeface="ＭＳ Ｐゴシック" charset="0"/>
          <a:cs typeface="Arial" pitchFamily="34" charset="0"/>
        </a:defRPr>
      </a:lvl1pPr>
      <a:lvl2pPr marL="479822" indent="-184547" algn="l" rtl="0" eaLnBrk="1" fontAlgn="base" hangingPunct="1">
        <a:spcBef>
          <a:spcPct val="20000"/>
        </a:spcBef>
        <a:spcAft>
          <a:spcPct val="0"/>
        </a:spcAft>
        <a:buClr>
          <a:schemeClr val="accent1"/>
        </a:buClr>
        <a:buSzPct val="85000"/>
        <a:buFont typeface="Wingdings 2" pitchFamily="18" charset="2"/>
        <a:buChar char=""/>
        <a:defRPr sz="1800" kern="1200">
          <a:solidFill>
            <a:schemeClr val="tx1"/>
          </a:solidFill>
          <a:latin typeface="Arial" pitchFamily="34" charset="0"/>
          <a:ea typeface="Arial" charset="0"/>
          <a:cs typeface="Arial" pitchFamily="34" charset="0"/>
        </a:defRPr>
      </a:lvl2pPr>
      <a:lvl3pPr marL="685800" indent="-184547" algn="l" rtl="0" eaLnBrk="1" fontAlgn="base" hangingPunct="1">
        <a:spcBef>
          <a:spcPct val="20000"/>
        </a:spcBef>
        <a:spcAft>
          <a:spcPct val="0"/>
        </a:spcAft>
        <a:buClr>
          <a:schemeClr val="accent2"/>
        </a:buClr>
        <a:buSzPct val="70000"/>
        <a:buFont typeface="Wingdings 2" pitchFamily="18" charset="2"/>
        <a:buChar char=""/>
        <a:defRPr sz="1575" kern="1200">
          <a:solidFill>
            <a:schemeClr val="tx1"/>
          </a:solidFill>
          <a:latin typeface="Arial" pitchFamily="34" charset="0"/>
          <a:ea typeface="Arial" charset="0"/>
          <a:cs typeface="Arial" pitchFamily="34" charset="0"/>
        </a:defRPr>
      </a:lvl3pPr>
      <a:lvl4pPr marL="890588" indent="-157163" algn="l" rtl="0" eaLnBrk="1" fontAlgn="base" hangingPunct="1">
        <a:spcBef>
          <a:spcPct val="20000"/>
        </a:spcBef>
        <a:spcAft>
          <a:spcPct val="0"/>
        </a:spcAft>
        <a:buClr>
          <a:srgbClr val="E68422"/>
        </a:buClr>
        <a:buSzPct val="65000"/>
        <a:buFont typeface="Wingdings 2" pitchFamily="18" charset="2"/>
        <a:buChar char=""/>
        <a:defRPr sz="1500" kern="1200">
          <a:solidFill>
            <a:schemeClr val="tx1"/>
          </a:solidFill>
          <a:latin typeface="Arial" pitchFamily="34" charset="0"/>
          <a:ea typeface="Arial" charset="0"/>
          <a:cs typeface="Arial" pitchFamily="34" charset="0"/>
        </a:defRPr>
      </a:lvl4pPr>
      <a:lvl5pPr marL="1096566" indent="-157163" algn="l" rtl="0" eaLnBrk="1" fontAlgn="base" hangingPunct="1">
        <a:spcBef>
          <a:spcPct val="20000"/>
        </a:spcBef>
        <a:spcAft>
          <a:spcPct val="0"/>
        </a:spcAft>
        <a:buClr>
          <a:srgbClr val="846648"/>
        </a:buClr>
        <a:buSzPct val="65000"/>
        <a:buFont typeface="Wingdings 2" pitchFamily="18" charset="2"/>
        <a:buChar char=""/>
        <a:defRPr sz="1500" kern="1200">
          <a:solidFill>
            <a:schemeClr val="tx1"/>
          </a:solidFill>
          <a:latin typeface="Arial" pitchFamily="34" charset="0"/>
          <a:ea typeface="Arial" charset="0"/>
          <a:cs typeface="Arial" pitchFamily="34" charset="0"/>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jamie.parker@carradora.com"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hyperlink" Target="https://confluence.hl7.org/display/PHWG/MedMorph+November+2020+FHIR+Connectathon" TargetMode="External"/><Relationship Id="rId4" Type="http://schemas.openxmlformats.org/officeDocument/2006/relationships/hyperlink" Target="mailto:nagesh.bashyam@draj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October 22,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a:t>
            </a:r>
          </a:p>
          <a:p>
            <a:pPr lvl="1"/>
            <a:r>
              <a:rPr lang="en-US" sz="1400" dirty="0"/>
              <a:t>The Reference Architecture defines trigger events and timing offsets in relationship to trigger events, and actions to be performed based on trigger events.</a:t>
            </a:r>
          </a:p>
          <a:p>
            <a:r>
              <a:rPr lang="en-US" sz="1800" strike="sngStrike" dirty="0">
                <a:solidFill>
                  <a:srgbClr val="FF0000"/>
                </a:solidFill>
              </a:rPr>
              <a:t>Clinical trials (not observation) - data safety monitoring board - so there is a </a:t>
            </a:r>
            <a:r>
              <a:rPr lang="en-US" sz="1800" strike="sngStrike" dirty="0" err="1">
                <a:solidFill>
                  <a:srgbClr val="FF0000"/>
                </a:solidFill>
              </a:rPr>
              <a:t>realtime</a:t>
            </a:r>
            <a:r>
              <a:rPr lang="en-US" sz="1800" strike="sngStrike" dirty="0">
                <a:solidFill>
                  <a:srgbClr val="FF0000"/>
                </a:solidFill>
              </a:rPr>
              <a:t> use case for clinical trials (but maybe different for observational research) – HL7 Vulcan Accelerator program. Evolving standards for clinical research using FHIR is limited.</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2">
              <a:buFont typeface="Arial" panose="020B0604020202020204" pitchFamily="34" charset="0"/>
              <a:buChar char="•"/>
            </a:pPr>
            <a:r>
              <a:rPr lang="en-US" sz="1700" dirty="0">
                <a:solidFill>
                  <a:srgbClr val="FF0000"/>
                </a:solidFill>
              </a:rPr>
              <a:t>In the cancer specific IG, if possible, make this a SHOULD or MAY if possible. However, this is a change in workflow for physicians. Use both SNOMED and ICD. ICD10 has a lot of cancer codes but they are not being used.</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2">
              <a:buFont typeface="Arial" panose="020B0604020202020204" pitchFamily="34" charset="0"/>
              <a:buChar char="•"/>
            </a:pPr>
            <a:r>
              <a:rPr lang="en-US" sz="1700" dirty="0"/>
              <a:t>There are required elements across multiple use cases that will be present in the RA IG. Use case specific IGs will mark required elements as needed.</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2">
              <a:buFont typeface="Arial" panose="020B0604020202020204" pitchFamily="34" charset="0"/>
              <a:buChar char="•"/>
            </a:pPr>
            <a:r>
              <a:rPr lang="en-US" sz="1700" dirty="0">
                <a:solidFill>
                  <a:srgbClr val="FF0000"/>
                </a:solidFill>
              </a:rPr>
              <a:t>Acknowledgment that state laws and standards can preempt/modify/exclude data that could occur in a specific IG. (</a:t>
            </a:r>
            <a:r>
              <a:rPr lang="en-US" sz="1700" i="1" dirty="0">
                <a:solidFill>
                  <a:srgbClr val="FF0000"/>
                </a:solidFill>
              </a:rPr>
              <a:t>move up to </a:t>
            </a:r>
            <a:r>
              <a:rPr lang="en-US" sz="1700" i="1" dirty="0" err="1">
                <a:solidFill>
                  <a:srgbClr val="FF0000"/>
                </a:solidFill>
              </a:rPr>
              <a:t>medmorph</a:t>
            </a:r>
            <a:r>
              <a:rPr lang="en-US" sz="1700" i="1" dirty="0">
                <a:solidFill>
                  <a:srgbClr val="FF0000"/>
                </a:solidFill>
              </a:rPr>
              <a:t> non-technical consideration</a:t>
            </a:r>
            <a:r>
              <a:rPr lang="en-US" sz="1700" dirty="0">
                <a:solidFill>
                  <a:srgbClr val="FF0000"/>
                </a:solidFill>
              </a:rPr>
              <a:t>)</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a:t>
            </a:r>
            <a:br>
              <a:rPr lang="en-US" dirty="0"/>
            </a:br>
            <a:r>
              <a:rPr lang="en-US" dirty="0"/>
              <a:t>(Cancer, Health 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1153257620"/>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dirty="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dirty="0"/>
                        <a:t>Query the EHR for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dirty="0"/>
                        <a:t>Return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dirty="0"/>
                        <a:t>5</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dirty="0"/>
                        <a:t>FHIR validated bundle</a:t>
                      </a:r>
                    </a:p>
                  </a:txBody>
                  <a:tcPr/>
                </a:tc>
                <a:extLst>
                  <a:ext uri="{0D108BD9-81ED-4DB2-BD59-A6C34878D82A}">
                    <a16:rowId xmlns:a16="http://schemas.microsoft.com/office/drawing/2014/main" val="3337071368"/>
                  </a:ext>
                </a:extLst>
              </a:tr>
              <a:tr h="370840">
                <a:tc>
                  <a:txBody>
                    <a:bodyPr/>
                    <a:lstStyle/>
                    <a:p>
                      <a:pPr algn="l"/>
                      <a:r>
                        <a:rPr lang="en-US" sz="1300" i="1" dirty="0"/>
                        <a:t>6</a:t>
                      </a:r>
                    </a:p>
                  </a:txBody>
                  <a:tcPr/>
                </a:tc>
                <a:tc>
                  <a:txBody>
                    <a:bodyPr/>
                    <a:lstStyle/>
                    <a:p>
                      <a:pPr algn="l"/>
                      <a:r>
                        <a:rPr lang="en-US" sz="1300" i="1" dirty="0"/>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3722119833"/>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a:t>
                      </a:r>
                      <a:r>
                        <a:rPr lang="en-US" sz="1300" dirty="0">
                          <a:solidFill>
                            <a:srgbClr val="FF0000"/>
                          </a:solidFill>
                        </a:rPr>
                        <a:t>transformed</a:t>
                      </a:r>
                      <a:r>
                        <a:rPr lang="en-US" sz="1300" dirty="0"/>
                        <a:t> FHIR bundle to Central Cancer Registry /NCHS Data Store</a:t>
                      </a:r>
                    </a:p>
                  </a:txBody>
                  <a:tcPr/>
                </a:tc>
                <a:tc>
                  <a:txBody>
                    <a:bodyPr/>
                    <a:lstStyle/>
                    <a:p>
                      <a:pPr algn="l"/>
                      <a:r>
                        <a:rPr lang="en-US" sz="1300" dirty="0"/>
                        <a:t>FHIR </a:t>
                      </a:r>
                      <a:r>
                        <a:rPr lang="en-US" sz="1300" dirty="0">
                          <a:solidFill>
                            <a:srgbClr val="FF0000"/>
                          </a:solidFill>
                        </a:rPr>
                        <a:t>transformed</a:t>
                      </a:r>
                      <a:r>
                        <a:rPr lang="en-US" sz="1300" dirty="0"/>
                        <a:t> bundle</a:t>
                      </a:r>
                    </a:p>
                  </a:txBody>
                  <a:tcPr/>
                </a:tc>
                <a:tc>
                  <a:txBody>
                    <a:bodyPr/>
                    <a:lstStyle/>
                    <a:p>
                      <a:pPr algn="l"/>
                      <a:r>
                        <a:rPr lang="en-US" sz="1300" dirty="0"/>
                        <a:t>FHIR </a:t>
                      </a:r>
                      <a:r>
                        <a:rPr lang="en-US" sz="1300" dirty="0">
                          <a:solidFill>
                            <a:srgbClr val="FF0000"/>
                          </a:solidFill>
                        </a:rPr>
                        <a:t>transformed</a:t>
                      </a:r>
                      <a:r>
                        <a:rPr lang="en-US" sz="1300" dirty="0"/>
                        <a:t>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NCHS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24F9-7811-4B00-9F35-3B5E232F5E25}"/>
              </a:ext>
            </a:extLst>
          </p:cNvPr>
          <p:cNvSpPr>
            <a:spLocks noGrp="1"/>
          </p:cNvSpPr>
          <p:nvPr>
            <p:ph type="title"/>
          </p:nvPr>
        </p:nvSpPr>
        <p:spPr>
          <a:xfrm>
            <a:off x="457200" y="304800"/>
            <a:ext cx="8229600" cy="533395"/>
          </a:xfrm>
        </p:spPr>
        <p:txBody>
          <a:bodyPr>
            <a:normAutofit fontScale="90000"/>
          </a:bodyPr>
          <a:lstStyle/>
          <a:p>
            <a:r>
              <a:rPr lang="en-US" dirty="0"/>
              <a:t>Health Care Survey Workflow (Ambulatory setting)</a:t>
            </a:r>
          </a:p>
        </p:txBody>
      </p:sp>
      <p:graphicFrame>
        <p:nvGraphicFramePr>
          <p:cNvPr id="4" name="Table 5">
            <a:extLst>
              <a:ext uri="{FF2B5EF4-FFF2-40B4-BE49-F238E27FC236}">
                <a16:creationId xmlns:a16="http://schemas.microsoft.com/office/drawing/2014/main" id="{133F63C5-B657-4DBE-B825-26BB93935608}"/>
              </a:ext>
            </a:extLst>
          </p:cNvPr>
          <p:cNvGraphicFramePr>
            <a:graphicFrameLocks noGrp="1"/>
          </p:cNvGraphicFramePr>
          <p:nvPr>
            <p:ph idx="1"/>
            <p:extLst>
              <p:ext uri="{D42A27DB-BD31-4B8C-83A1-F6EECF244321}">
                <p14:modId xmlns:p14="http://schemas.microsoft.com/office/powerpoint/2010/main" val="817623671"/>
              </p:ext>
            </p:extLst>
          </p:nvPr>
        </p:nvGraphicFramePr>
        <p:xfrm>
          <a:off x="0" y="934720"/>
          <a:ext cx="9144000" cy="59232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143000">
                  <a:extLst>
                    <a:ext uri="{9D8B030D-6E8A-4147-A177-3AD203B41FA5}">
                      <a16:colId xmlns:a16="http://schemas.microsoft.com/office/drawing/2014/main" val="3285980560"/>
                    </a:ext>
                  </a:extLst>
                </a:gridCol>
                <a:gridCol w="1447800">
                  <a:extLst>
                    <a:ext uri="{9D8B030D-6E8A-4147-A177-3AD203B41FA5}">
                      <a16:colId xmlns:a16="http://schemas.microsoft.com/office/drawing/2014/main" val="2512663241"/>
                    </a:ext>
                  </a:extLst>
                </a:gridCol>
                <a:gridCol w="2209800">
                  <a:extLst>
                    <a:ext uri="{9D8B030D-6E8A-4147-A177-3AD203B41FA5}">
                      <a16:colId xmlns:a16="http://schemas.microsoft.com/office/drawing/2014/main" val="1557973473"/>
                    </a:ext>
                  </a:extLst>
                </a:gridCol>
                <a:gridCol w="1981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dirty="0"/>
                        <a:t>EHR System</a:t>
                      </a:r>
                    </a:p>
                    <a:p>
                      <a:pPr algn="l"/>
                      <a:r>
                        <a:rPr lang="en-US" sz="1300" dirty="0"/>
                        <a:t> </a:t>
                      </a:r>
                    </a:p>
                  </a:txBody>
                  <a:tcPr/>
                </a:tc>
                <a:tc>
                  <a:txBody>
                    <a:bodyPr/>
                    <a:lstStyle/>
                    <a:p>
                      <a:pPr algn="l"/>
                      <a:r>
                        <a:rPr lang="en-US" sz="1300"/>
                        <a:t>Notifier</a:t>
                      </a:r>
                    </a:p>
                  </a:txBody>
                  <a:tcPr/>
                </a:tc>
                <a:tc>
                  <a:txBody>
                    <a:bodyPr/>
                    <a:lstStyle/>
                    <a:p>
                      <a:pPr algn="l"/>
                      <a:r>
                        <a:rPr lang="en-US" sz="1300" dirty="0"/>
                        <a:t>Notify the Backend App that a trigger event has occurred</a:t>
                      </a:r>
                    </a:p>
                  </a:txBody>
                  <a:tcPr/>
                </a:tc>
                <a:tc>
                  <a:txBody>
                    <a:bodyPr/>
                    <a:lstStyle/>
                    <a:p>
                      <a:pPr algn="l"/>
                      <a:r>
                        <a:rPr lang="en-US" sz="1300" dirty="0"/>
                        <a:t>Trigger codes</a:t>
                      </a:r>
                    </a:p>
                  </a:txBody>
                  <a:tcPr/>
                </a:tc>
                <a:tc>
                  <a:txBody>
                    <a:bodyPr/>
                    <a:lstStyle/>
                    <a:p>
                      <a:pPr algn="l"/>
                      <a:r>
                        <a:rPr lang="en-US" sz="1300" dirty="0"/>
                        <a:t>Notification message (e.g., “completed encounter” event) for a topic</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dirty="0"/>
                        <a:t>Backend Services App</a:t>
                      </a:r>
                    </a:p>
                  </a:txBody>
                  <a:tcPr/>
                </a:tc>
                <a:tc>
                  <a:txBody>
                    <a:bodyPr/>
                    <a:lstStyle/>
                    <a:p>
                      <a:pPr algn="l"/>
                      <a:r>
                        <a:rPr lang="en-US" sz="1300"/>
                        <a:t>Evaluator</a:t>
                      </a:r>
                    </a:p>
                  </a:txBody>
                  <a:tcPr/>
                </a:tc>
                <a:tc>
                  <a:txBody>
                    <a:bodyPr/>
                    <a:lstStyle/>
                    <a:p>
                      <a:pPr algn="l"/>
                      <a:r>
                        <a:rPr lang="en-US" sz="1300"/>
                        <a:t>Evaluate notification message against criteria</a:t>
                      </a:r>
                      <a:endParaRPr lang="en-US" sz="1300" dirty="0"/>
                    </a:p>
                  </a:txBody>
                  <a:tcPr/>
                </a:tc>
                <a:tc>
                  <a:txBody>
                    <a:bodyPr/>
                    <a:lstStyle/>
                    <a:p>
                      <a:pPr algn="l"/>
                      <a:r>
                        <a:rPr lang="en-US" sz="1300"/>
                        <a:t>Notification message content</a:t>
                      </a:r>
                    </a:p>
                  </a:txBody>
                  <a:tcPr/>
                </a:tc>
                <a:tc>
                  <a:txBody>
                    <a:bodyPr/>
                    <a:lstStyle/>
                    <a:p>
                      <a:pPr algn="l"/>
                      <a:r>
                        <a:rPr lang="en-US" sz="1300" dirty="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solidFill>
                            <a:schemeClr val="tx1"/>
                          </a:solidFill>
                        </a:rPr>
                        <a:t>3</a:t>
                      </a:r>
                    </a:p>
                  </a:txBody>
                  <a:tcPr/>
                </a:tc>
                <a:tc>
                  <a:txBody>
                    <a:bodyPr/>
                    <a:lstStyle/>
                    <a:p>
                      <a:pPr algn="l"/>
                      <a:r>
                        <a:rPr lang="en-US" sz="1300" dirty="0">
                          <a:solidFill>
                            <a:schemeClr val="tx1"/>
                          </a:solidFill>
                        </a:rPr>
                        <a:t>Backend Services App</a:t>
                      </a:r>
                    </a:p>
                  </a:txBody>
                  <a:tcPr/>
                </a:tc>
                <a:tc>
                  <a:txBody>
                    <a:bodyPr/>
                    <a:lstStyle/>
                    <a:p>
                      <a:pPr algn="l"/>
                      <a:r>
                        <a:rPr lang="en-US" sz="1300">
                          <a:solidFill>
                            <a:schemeClr val="tx1"/>
                          </a:solidFill>
                        </a:rPr>
                        <a:t>Data Extractor</a:t>
                      </a:r>
                    </a:p>
                  </a:txBody>
                  <a:tcPr/>
                </a:tc>
                <a:tc>
                  <a:txBody>
                    <a:bodyPr/>
                    <a:lstStyle/>
                    <a:p>
                      <a:pPr algn="l"/>
                      <a:r>
                        <a:rPr lang="en-US" sz="1300" dirty="0">
                          <a:solidFill>
                            <a:schemeClr val="tx1"/>
                          </a:solidFill>
                        </a:rPr>
                        <a:t>Query the EHR for provider information </a:t>
                      </a:r>
                    </a:p>
                  </a:txBody>
                  <a:tcPr/>
                </a:tc>
                <a:tc>
                  <a:txBody>
                    <a:bodyPr/>
                    <a:lstStyle/>
                    <a:p>
                      <a:pPr algn="l"/>
                      <a:r>
                        <a:rPr lang="en-US" sz="1300">
                          <a:solidFill>
                            <a:schemeClr val="tx1"/>
                          </a:solidFill>
                        </a:rPr>
                        <a:t>Notification message</a:t>
                      </a:r>
                    </a:p>
                  </a:txBody>
                  <a:tcPr/>
                </a:tc>
                <a:tc>
                  <a:txBody>
                    <a:bodyPr/>
                    <a:lstStyle/>
                    <a:p>
                      <a:pPr algn="l"/>
                      <a:r>
                        <a:rPr lang="en-US" sz="1300" dirty="0">
                          <a:solidFill>
                            <a:schemeClr val="tx1"/>
                          </a:solidFill>
                        </a:rPr>
                        <a:t>FHIR query</a:t>
                      </a:r>
                    </a:p>
                  </a:txBody>
                  <a:tcPr/>
                </a:tc>
                <a:extLst>
                  <a:ext uri="{0D108BD9-81ED-4DB2-BD59-A6C34878D82A}">
                    <a16:rowId xmlns:a16="http://schemas.microsoft.com/office/drawing/2014/main" val="2347430408"/>
                  </a:ext>
                </a:extLst>
              </a:tr>
              <a:tr h="370840">
                <a:tc>
                  <a:txBody>
                    <a:bodyPr/>
                    <a:lstStyle/>
                    <a:p>
                      <a:pPr algn="l"/>
                      <a:r>
                        <a:rPr lang="en-US" sz="1300">
                          <a:solidFill>
                            <a:schemeClr val="tx1"/>
                          </a:solidFill>
                        </a:rPr>
                        <a:t>4</a:t>
                      </a:r>
                    </a:p>
                  </a:txBody>
                  <a:tcPr/>
                </a:tc>
                <a:tc>
                  <a:txBody>
                    <a:bodyPr/>
                    <a:lstStyle/>
                    <a:p>
                      <a:pPr algn="l"/>
                      <a:r>
                        <a:rPr lang="en-US" sz="1300">
                          <a:solidFill>
                            <a:schemeClr val="tx1"/>
                          </a:solidFill>
                        </a:rPr>
                        <a:t>EHR System</a:t>
                      </a:r>
                    </a:p>
                    <a:p>
                      <a:pPr algn="l"/>
                      <a:r>
                        <a:rPr lang="en-US" sz="1300">
                          <a:solidFill>
                            <a:schemeClr val="tx1"/>
                          </a:solidFill>
                        </a:rPr>
                        <a:t> </a:t>
                      </a:r>
                    </a:p>
                  </a:txBody>
                  <a:tcPr/>
                </a:tc>
                <a:tc>
                  <a:txBody>
                    <a:bodyPr/>
                    <a:lstStyle/>
                    <a:p>
                      <a:pPr algn="l"/>
                      <a:r>
                        <a:rPr lang="en-US" sz="1300">
                          <a:solidFill>
                            <a:schemeClr val="tx1"/>
                          </a:solidFill>
                        </a:rPr>
                        <a:t>Query Responder</a:t>
                      </a:r>
                    </a:p>
                  </a:txBody>
                  <a:tcPr/>
                </a:tc>
                <a:tc>
                  <a:txBody>
                    <a:bodyPr/>
                    <a:lstStyle/>
                    <a:p>
                      <a:pPr algn="l"/>
                      <a:r>
                        <a:rPr lang="en-US" sz="1300" dirty="0">
                          <a:solidFill>
                            <a:schemeClr val="tx1"/>
                          </a:solidFill>
                        </a:rPr>
                        <a:t>Return provider data</a:t>
                      </a:r>
                    </a:p>
                  </a:txBody>
                  <a:tcPr/>
                </a:tc>
                <a:tc>
                  <a:txBody>
                    <a:bodyPr/>
                    <a:lstStyle/>
                    <a:p>
                      <a:pPr algn="l"/>
                      <a:r>
                        <a:rPr lang="en-US" sz="1300">
                          <a:solidFill>
                            <a:schemeClr val="tx1"/>
                          </a:solidFill>
                        </a:rPr>
                        <a:t>FHIR query</a:t>
                      </a:r>
                    </a:p>
                  </a:txBody>
                  <a:tcPr/>
                </a:tc>
                <a:tc>
                  <a:txBody>
                    <a:bodyPr/>
                    <a:lstStyle/>
                    <a:p>
                      <a:pPr algn="l"/>
                      <a:r>
                        <a:rPr lang="en-US" sz="1300" dirty="0">
                          <a:solidFill>
                            <a:schemeClr val="tx1"/>
                          </a:solidFill>
                        </a:rPr>
                        <a:t>FHIR Provider Resource</a:t>
                      </a:r>
                    </a:p>
                  </a:txBody>
                  <a:tcPr/>
                </a:tc>
                <a:extLst>
                  <a:ext uri="{0D108BD9-81ED-4DB2-BD59-A6C34878D82A}">
                    <a16:rowId xmlns:a16="http://schemas.microsoft.com/office/drawing/2014/main" val="1569243985"/>
                  </a:ext>
                </a:extLst>
              </a:tr>
              <a:tr h="370840">
                <a:tc>
                  <a:txBody>
                    <a:bodyPr/>
                    <a:lstStyle/>
                    <a:p>
                      <a:pPr algn="l"/>
                      <a:r>
                        <a:rPr lang="en-US" sz="1300" i="0">
                          <a:solidFill>
                            <a:schemeClr val="tx1"/>
                          </a:solidFill>
                        </a:rPr>
                        <a:t>5</a:t>
                      </a:r>
                    </a:p>
                  </a:txBody>
                  <a:tcPr/>
                </a:tc>
                <a:tc>
                  <a:txBody>
                    <a:bodyPr/>
                    <a:lstStyle/>
                    <a:p>
                      <a:pPr algn="l"/>
                      <a:r>
                        <a:rPr lang="en-US" sz="1300" i="0" dirty="0">
                          <a:solidFill>
                            <a:schemeClr val="tx1"/>
                          </a:solidFill>
                        </a:rPr>
                        <a:t>Backend Services App</a:t>
                      </a:r>
                    </a:p>
                  </a:txBody>
                  <a:tcPr/>
                </a:tc>
                <a:tc>
                  <a:txBody>
                    <a:bodyPr/>
                    <a:lstStyle/>
                    <a:p>
                      <a:pPr algn="l"/>
                      <a:r>
                        <a:rPr lang="en-US" sz="1300" i="0" dirty="0">
                          <a:solidFill>
                            <a:schemeClr val="tx1"/>
                          </a:solidFill>
                        </a:rPr>
                        <a:t>Evaluator</a:t>
                      </a:r>
                    </a:p>
                  </a:txBody>
                  <a:tcPr/>
                </a:tc>
                <a:tc>
                  <a:txBody>
                    <a:bodyPr/>
                    <a:lstStyle/>
                    <a:p>
                      <a:pPr algn="l"/>
                      <a:r>
                        <a:rPr lang="en-US" sz="1300" i="0" dirty="0">
                          <a:solidFill>
                            <a:schemeClr val="tx1"/>
                          </a:solidFill>
                        </a:rPr>
                        <a:t>Evaluate provider information, notification message</a:t>
                      </a:r>
                    </a:p>
                  </a:txBody>
                  <a:tcPr/>
                </a:tc>
                <a:tc>
                  <a:txBody>
                    <a:bodyPr/>
                    <a:lstStyle/>
                    <a:p>
                      <a:pPr algn="l"/>
                      <a:r>
                        <a:rPr lang="en-US" sz="1300" dirty="0">
                          <a:solidFill>
                            <a:schemeClr val="tx1"/>
                          </a:solidFill>
                        </a:rPr>
                        <a:t>FHIR Provider Resource, Notification message</a:t>
                      </a:r>
                    </a:p>
                  </a:txBody>
                  <a:tcPr/>
                </a:tc>
                <a:tc>
                  <a:txBody>
                    <a:bodyPr/>
                    <a:lstStyle/>
                    <a:p>
                      <a:pPr algn="l"/>
                      <a:r>
                        <a:rPr lang="en-US" sz="1300" i="0" dirty="0">
                          <a:solidFill>
                            <a:schemeClr val="tx1"/>
                          </a:solidFill>
                        </a:rPr>
                        <a:t>Submittal decision based on available information</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dirty="0"/>
                        <a:t>Backend Services App</a:t>
                      </a:r>
                    </a:p>
                  </a:txBody>
                  <a:tcPr/>
                </a:tc>
                <a:tc>
                  <a:txBody>
                    <a:bodyPr/>
                    <a:lstStyle/>
                    <a:p>
                      <a:pPr algn="l"/>
                      <a:r>
                        <a:rPr lang="en-US" sz="1300" dirty="0"/>
                        <a:t>Data Extractor</a:t>
                      </a:r>
                    </a:p>
                  </a:txBody>
                  <a:tcPr/>
                </a:tc>
                <a:tc>
                  <a:txBody>
                    <a:bodyPr/>
                    <a:lstStyle/>
                    <a:p>
                      <a:pPr algn="l"/>
                      <a:r>
                        <a:rPr lang="en-US" sz="1300" dirty="0"/>
                        <a:t>Query the EHR System for survey data</a:t>
                      </a:r>
                    </a:p>
                  </a:txBody>
                  <a:tcPr/>
                </a:tc>
                <a:tc>
                  <a:txBody>
                    <a:bodyPr/>
                    <a:lstStyle/>
                    <a:p>
                      <a:pPr algn="l"/>
                      <a:r>
                        <a:rPr lang="en-US" sz="1300" dirty="0"/>
                        <a:t>Notification message, </a:t>
                      </a:r>
                      <a:r>
                        <a:rPr lang="en-US" sz="1300" i="1" dirty="0"/>
                        <a:t>timing, and other criteria</a:t>
                      </a:r>
                    </a:p>
                  </a:txBody>
                  <a:tcPr/>
                </a:tc>
                <a:tc>
                  <a:txBody>
                    <a:bodyPr/>
                    <a:lstStyle/>
                    <a:p>
                      <a:pPr algn="l"/>
                      <a:r>
                        <a:rPr lang="en-US" sz="1300" dirty="0"/>
                        <a:t>FHIR query</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EHR System</a:t>
                      </a:r>
                    </a:p>
                  </a:txBody>
                  <a:tcPr/>
                </a:tc>
                <a:tc>
                  <a:txBody>
                    <a:bodyPr/>
                    <a:lstStyle/>
                    <a:p>
                      <a:pPr algn="l"/>
                      <a:r>
                        <a:rPr lang="en-US" sz="1300" dirty="0"/>
                        <a:t>Query Responder</a:t>
                      </a:r>
                    </a:p>
                  </a:txBody>
                  <a:tcPr/>
                </a:tc>
                <a:tc>
                  <a:txBody>
                    <a:bodyPr/>
                    <a:lstStyle/>
                    <a:p>
                      <a:pPr algn="l"/>
                      <a:r>
                        <a:rPr lang="en-US" sz="1300" dirty="0"/>
                        <a:t>Return survey data</a:t>
                      </a:r>
                    </a:p>
                  </a:txBody>
                  <a:tcPr/>
                </a:tc>
                <a:tc>
                  <a:txBody>
                    <a:bodyPr/>
                    <a:lstStyle/>
                    <a:p>
                      <a:pPr algn="l"/>
                      <a:r>
                        <a:rPr lang="en-US" sz="1300" dirty="0"/>
                        <a:t>FHIR query</a:t>
                      </a:r>
                    </a:p>
                  </a:txBody>
                  <a:tcPr/>
                </a:tc>
                <a:tc>
                  <a:txBody>
                    <a:bodyPr/>
                    <a:lstStyle/>
                    <a:p>
                      <a:pPr algn="l"/>
                      <a:r>
                        <a:rPr lang="en-US" sz="1300" dirty="0"/>
                        <a:t>FHIR resources</a:t>
                      </a:r>
                    </a:p>
                  </a:txBody>
                  <a:tcPr/>
                </a:tc>
                <a:extLst>
                  <a:ext uri="{0D108BD9-81ED-4DB2-BD59-A6C34878D82A}">
                    <a16:rowId xmlns:a16="http://schemas.microsoft.com/office/drawing/2014/main" val="3501239483"/>
                  </a:ext>
                </a:extLst>
              </a:tr>
              <a:tr h="370840">
                <a:tc>
                  <a:txBody>
                    <a:bodyPr/>
                    <a:lstStyle/>
                    <a:p>
                      <a:pPr algn="l"/>
                      <a:r>
                        <a:rPr lang="en-US" sz="1300" dirty="0"/>
                        <a:t>8</a:t>
                      </a:r>
                    </a:p>
                  </a:txBody>
                  <a:tcPr/>
                </a:tc>
                <a:tc>
                  <a:txBody>
                    <a:bodyPr/>
                    <a:lstStyle/>
                    <a:p>
                      <a:pPr algn="l"/>
                      <a:r>
                        <a:rPr lang="en-US" sz="1300" dirty="0"/>
                        <a:t>Backend Services App</a:t>
                      </a:r>
                    </a:p>
                  </a:txBody>
                  <a:tcPr/>
                </a:tc>
                <a:tc>
                  <a:txBody>
                    <a:bodyPr/>
                    <a:lstStyle/>
                    <a:p>
                      <a:pPr algn="l"/>
                      <a:r>
                        <a:rPr lang="en-US" sz="1300" dirty="0"/>
                        <a:t>Data Receiver</a:t>
                      </a:r>
                    </a:p>
                  </a:txBody>
                  <a:tcPr/>
                </a:tc>
                <a:tc>
                  <a:txBody>
                    <a:bodyPr/>
                    <a:lstStyle/>
                    <a:p>
                      <a:pPr algn="l"/>
                      <a:r>
                        <a:rPr lang="en-US" sz="1300" dirty="0"/>
                        <a:t>Receive FHIR resources and validate FHIR bundle</a:t>
                      </a:r>
                    </a:p>
                  </a:txBody>
                  <a:tcPr/>
                </a:tc>
                <a:tc>
                  <a:txBody>
                    <a:bodyPr/>
                    <a:lstStyle/>
                    <a:p>
                      <a:pPr algn="l"/>
                      <a:r>
                        <a:rPr lang="en-US" sz="1300" dirty="0"/>
                        <a:t>FHIR resources</a:t>
                      </a:r>
                    </a:p>
                  </a:txBody>
                  <a:tcPr/>
                </a:tc>
                <a:tc>
                  <a:txBody>
                    <a:bodyPr/>
                    <a:lstStyle/>
                    <a:p>
                      <a:pPr algn="l"/>
                      <a:r>
                        <a:rPr lang="en-US" sz="1300" dirty="0"/>
                        <a:t>FHIR validated bundle</a:t>
                      </a:r>
                    </a:p>
                  </a:txBody>
                  <a:tcPr/>
                </a:tc>
                <a:extLst>
                  <a:ext uri="{0D108BD9-81ED-4DB2-BD59-A6C34878D82A}">
                    <a16:rowId xmlns:a16="http://schemas.microsoft.com/office/drawing/2014/main" val="396102531"/>
                  </a:ext>
                </a:extLst>
              </a:tr>
              <a:tr h="370840">
                <a:tc>
                  <a:txBody>
                    <a:bodyPr/>
                    <a:lstStyle/>
                    <a:p>
                      <a:pPr algn="l"/>
                      <a:r>
                        <a:rPr lang="en-US" sz="13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Backend Services App</a:t>
                      </a:r>
                    </a:p>
                  </a:txBody>
                  <a:tcPr/>
                </a:tc>
                <a:tc>
                  <a:txBody>
                    <a:bodyPr/>
                    <a:lstStyle/>
                    <a:p>
                      <a:pPr algn="l"/>
                      <a:r>
                        <a:rPr lang="en-US" sz="1300" dirty="0"/>
                        <a:t>Data Sender</a:t>
                      </a:r>
                    </a:p>
                  </a:txBody>
                  <a:tcPr/>
                </a:tc>
                <a:tc>
                  <a:txBody>
                    <a:bodyPr/>
                    <a:lstStyle/>
                    <a:p>
                      <a:pPr algn="l"/>
                      <a:r>
                        <a:rPr lang="en-US" sz="1300" dirty="0"/>
                        <a:t>Send validated FHIR bundle to NCHS Data Store</a:t>
                      </a:r>
                    </a:p>
                  </a:txBody>
                  <a:tcPr/>
                </a:tc>
                <a:tc>
                  <a:txBody>
                    <a:bodyPr/>
                    <a:lstStyle/>
                    <a:p>
                      <a:pPr algn="l"/>
                      <a:r>
                        <a:rPr lang="en-US" sz="1300" dirty="0"/>
                        <a:t>FHIR validated bundle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FHIR validated bundle</a:t>
                      </a:r>
                    </a:p>
                  </a:txBody>
                  <a:tcPr/>
                </a:tc>
                <a:extLst>
                  <a:ext uri="{0D108BD9-81ED-4DB2-BD59-A6C34878D82A}">
                    <a16:rowId xmlns:a16="http://schemas.microsoft.com/office/drawing/2014/main" val="695463651"/>
                  </a:ext>
                </a:extLst>
              </a:tr>
              <a:tr h="370840">
                <a:tc>
                  <a:txBody>
                    <a:bodyPr/>
                    <a:lstStyle/>
                    <a:p>
                      <a:pPr algn="l"/>
                      <a:r>
                        <a:rPr lang="en-US" sz="1300" dirty="0"/>
                        <a:t>10</a:t>
                      </a:r>
                    </a:p>
                  </a:txBody>
                  <a:tcPr/>
                </a:tc>
                <a:tc>
                  <a:txBody>
                    <a:bodyPr/>
                    <a:lstStyle/>
                    <a:p>
                      <a:pPr algn="l"/>
                      <a:r>
                        <a:rPr lang="en-US" sz="1300" dirty="0"/>
                        <a:t>NCHS Data Store</a:t>
                      </a:r>
                    </a:p>
                  </a:txBody>
                  <a:tcPr/>
                </a:tc>
                <a:tc>
                  <a:txBody>
                    <a:bodyPr/>
                    <a:lstStyle/>
                    <a:p>
                      <a:pPr algn="l"/>
                      <a:r>
                        <a:rPr lang="en-US" sz="1300" dirty="0"/>
                        <a:t>Data Receiver</a:t>
                      </a:r>
                    </a:p>
                  </a:txBody>
                  <a:tcPr/>
                </a:tc>
                <a:tc>
                  <a:txBody>
                    <a:bodyPr/>
                    <a:lstStyle/>
                    <a:p>
                      <a:pPr algn="l"/>
                      <a:r>
                        <a:rPr lang="en-US" sz="1300" dirty="0"/>
                        <a:t>Receive and validate FHIR bundle</a:t>
                      </a:r>
                    </a:p>
                  </a:txBody>
                  <a:tcPr/>
                </a:tc>
                <a:tc>
                  <a:txBody>
                    <a:bodyPr/>
                    <a:lstStyle/>
                    <a:p>
                      <a:pPr algn="l"/>
                      <a:r>
                        <a:rPr lang="en-US" sz="1300" dirty="0"/>
                        <a:t>FHIR bundle</a:t>
                      </a:r>
                    </a:p>
                  </a:txBody>
                  <a:tcPr/>
                </a:tc>
                <a:tc>
                  <a:txBody>
                    <a:bodyPr/>
                    <a:lstStyle/>
                    <a:p>
                      <a:pPr algn="l"/>
                      <a:r>
                        <a:rPr lang="en-US" sz="1300" dirty="0"/>
                        <a:t>Validated FHIR bundle</a:t>
                      </a:r>
                    </a:p>
                  </a:txBody>
                  <a:tcPr/>
                </a:tc>
                <a:extLst>
                  <a:ext uri="{0D108BD9-81ED-4DB2-BD59-A6C34878D82A}">
                    <a16:rowId xmlns:a16="http://schemas.microsoft.com/office/drawing/2014/main" val="3433023460"/>
                  </a:ext>
                </a:extLst>
              </a:tr>
            </a:tbl>
          </a:graphicData>
        </a:graphic>
      </p:graphicFrame>
    </p:spTree>
    <p:extLst>
      <p:ext uri="{BB962C8B-B14F-4D97-AF65-F5344CB8AC3E}">
        <p14:creationId xmlns:p14="http://schemas.microsoft.com/office/powerpoint/2010/main" val="2216236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Chronic Hepatitis C Surveillance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2270612949"/>
              </p:ext>
            </p:extLst>
          </p:nvPr>
        </p:nvGraphicFramePr>
        <p:xfrm>
          <a:off x="0" y="1104777"/>
          <a:ext cx="9144000" cy="515886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300" b="1" dirty="0">
                          <a:effectLst/>
                        </a:rPr>
                        <a:t>Step</a:t>
                      </a:r>
                      <a:endParaRPr lang="en-US" sz="1300" dirty="0">
                        <a:effectLst/>
                      </a:endParaRPr>
                    </a:p>
                  </a:txBody>
                  <a:tcPr anchor="ctr"/>
                </a:tc>
                <a:tc>
                  <a:txBody>
                    <a:bodyPr/>
                    <a:lstStyle/>
                    <a:p>
                      <a:r>
                        <a:rPr lang="en-US" sz="1300" b="1" dirty="0">
                          <a:effectLst/>
                        </a:rPr>
                        <a:t>Actor</a:t>
                      </a:r>
                      <a:endParaRPr lang="en-US" sz="1300" dirty="0">
                        <a:effectLst/>
                      </a:endParaRPr>
                    </a:p>
                  </a:txBody>
                  <a:tcPr anchor="ctr"/>
                </a:tc>
                <a:tc>
                  <a:txBody>
                    <a:bodyPr/>
                    <a:lstStyle/>
                    <a:p>
                      <a:r>
                        <a:rPr lang="en-US" sz="1300" b="1">
                          <a:effectLst/>
                        </a:rPr>
                        <a:t>Role</a:t>
                      </a:r>
                      <a:endParaRPr lang="en-US" sz="1300">
                        <a:effectLst/>
                      </a:endParaRPr>
                    </a:p>
                  </a:txBody>
                  <a:tcPr anchor="ctr"/>
                </a:tc>
                <a:tc>
                  <a:txBody>
                    <a:bodyPr/>
                    <a:lstStyle/>
                    <a:p>
                      <a:r>
                        <a:rPr lang="en-US" sz="1300" b="1" dirty="0">
                          <a:effectLst/>
                        </a:rPr>
                        <a:t>Activity</a:t>
                      </a:r>
                      <a:endParaRPr lang="en-US" sz="1300" dirty="0">
                        <a:effectLst/>
                      </a:endParaRPr>
                    </a:p>
                  </a:txBody>
                  <a:tcPr anchor="ctr"/>
                </a:tc>
                <a:tc>
                  <a:txBody>
                    <a:bodyPr/>
                    <a:lstStyle/>
                    <a:p>
                      <a:r>
                        <a:rPr lang="en-US" sz="1300" b="1">
                          <a:effectLst/>
                        </a:rPr>
                        <a:t>Input(s)</a:t>
                      </a:r>
                      <a:endParaRPr lang="en-US" sz="1300">
                        <a:effectLst/>
                      </a:endParaRPr>
                    </a:p>
                  </a:txBody>
                  <a:tcPr anchor="ctr"/>
                </a:tc>
                <a:tc>
                  <a:txBody>
                    <a:bodyPr/>
                    <a:lstStyle/>
                    <a:p>
                      <a:r>
                        <a:rPr lang="en-US" sz="1300" b="1">
                          <a:effectLst/>
                        </a:rPr>
                        <a:t>Output(s)</a:t>
                      </a:r>
                      <a:endParaRPr lang="en-US" sz="1300">
                        <a:effectLst/>
                      </a:endParaRPr>
                    </a:p>
                  </a:txBody>
                  <a:tcPr anchor="ctr"/>
                </a:tc>
                <a:extLst>
                  <a:ext uri="{0D108BD9-81ED-4DB2-BD59-A6C34878D82A}">
                    <a16:rowId xmlns:a16="http://schemas.microsoft.com/office/drawing/2014/main" val="1279592786"/>
                  </a:ext>
                </a:extLst>
              </a:tr>
              <a:tr h="0">
                <a:tc>
                  <a:txBody>
                    <a:bodyPr/>
                    <a:lstStyle/>
                    <a:p>
                      <a:r>
                        <a:rPr lang="en-US" sz="1300"/>
                        <a:t>1</a:t>
                      </a:r>
                    </a:p>
                  </a:txBody>
                  <a:tcPr anchor="ctr"/>
                </a:tc>
                <a:tc>
                  <a:txBody>
                    <a:bodyPr/>
                    <a:lstStyle/>
                    <a:p>
                      <a:r>
                        <a:rPr lang="en-US" sz="1300" dirty="0"/>
                        <a:t>EHR System</a:t>
                      </a:r>
                    </a:p>
                  </a:txBody>
                  <a:tcPr anchor="ctr"/>
                </a:tc>
                <a:tc>
                  <a:txBody>
                    <a:bodyPr/>
                    <a:lstStyle/>
                    <a:p>
                      <a:r>
                        <a:rPr lang="en-US" sz="1300"/>
                        <a:t>Notifier</a:t>
                      </a:r>
                    </a:p>
                  </a:txBody>
                  <a:tcPr anchor="ctr"/>
                </a:tc>
                <a:tc>
                  <a:txBody>
                    <a:bodyPr/>
                    <a:lstStyle/>
                    <a:p>
                      <a:r>
                        <a:rPr lang="en-US" sz="1300"/>
                        <a:t>Notify the Backend Services App that there has been activity in topics the app subscribes to</a:t>
                      </a:r>
                    </a:p>
                  </a:txBody>
                  <a:tcPr anchor="ctr"/>
                </a:tc>
                <a:tc>
                  <a:txBody>
                    <a:bodyPr/>
                    <a:lstStyle/>
                    <a:p>
                      <a:r>
                        <a:rPr lang="en-US" sz="1300"/>
                        <a:t>Trigger codes</a:t>
                      </a:r>
                    </a:p>
                  </a:txBody>
                  <a:tcPr anchor="ctr"/>
                </a:tc>
                <a:tc>
                  <a:txBody>
                    <a:bodyPr/>
                    <a:lstStyle/>
                    <a:p>
                      <a:r>
                        <a:rPr lang="en-US" sz="1300"/>
                        <a:t>Notification message</a:t>
                      </a:r>
                    </a:p>
                  </a:txBody>
                  <a:tcPr anchor="ctr"/>
                </a:tc>
                <a:extLst>
                  <a:ext uri="{0D108BD9-81ED-4DB2-BD59-A6C34878D82A}">
                    <a16:rowId xmlns:a16="http://schemas.microsoft.com/office/drawing/2014/main" val="999760381"/>
                  </a:ext>
                </a:extLst>
              </a:tr>
              <a:tr h="0">
                <a:tc>
                  <a:txBody>
                    <a:bodyPr/>
                    <a:lstStyle/>
                    <a:p>
                      <a:r>
                        <a:rPr lang="en-US" sz="1300"/>
                        <a:t>2</a:t>
                      </a:r>
                    </a:p>
                  </a:txBody>
                  <a:tcPr anchor="ctr"/>
                </a:tc>
                <a:tc>
                  <a:txBody>
                    <a:bodyPr/>
                    <a:lstStyle/>
                    <a:p>
                      <a:r>
                        <a:rPr lang="en-US" sz="1300"/>
                        <a:t>Backend Services App</a:t>
                      </a:r>
                    </a:p>
                  </a:txBody>
                  <a:tcPr anchor="ctr"/>
                </a:tc>
                <a:tc>
                  <a:txBody>
                    <a:bodyPr/>
                    <a:lstStyle/>
                    <a:p>
                      <a:r>
                        <a:rPr lang="en-US" sz="1300"/>
                        <a:t>Evaluator</a:t>
                      </a:r>
                    </a:p>
                  </a:txBody>
                  <a:tcPr anchor="ctr"/>
                </a:tc>
                <a:tc>
                  <a:txBody>
                    <a:bodyPr/>
                    <a:lstStyle/>
                    <a:p>
                      <a:r>
                        <a:rPr lang="en-US" sz="1300" dirty="0"/>
                        <a:t>Evaluates criteria (and timing if needed to wait on additional data (e.g., lab results))</a:t>
                      </a:r>
                    </a:p>
                  </a:txBody>
                  <a:tcPr anchor="ctr"/>
                </a:tc>
                <a:tc>
                  <a:txBody>
                    <a:bodyPr/>
                    <a:lstStyle/>
                    <a:p>
                      <a:r>
                        <a:rPr lang="en-US" sz="1300"/>
                        <a:t>Notification message, criteria, rules</a:t>
                      </a:r>
                    </a:p>
                  </a:txBody>
                  <a:tcPr anchor="ctr"/>
                </a:tc>
                <a:tc>
                  <a:txBody>
                    <a:bodyPr/>
                    <a:lstStyle/>
                    <a:p>
                      <a:r>
                        <a:rPr lang="en-US" sz="1300"/>
                        <a:t>Yes/No query decision</a:t>
                      </a:r>
                    </a:p>
                  </a:txBody>
                  <a:tcPr anchor="ctr"/>
                </a:tc>
                <a:extLst>
                  <a:ext uri="{0D108BD9-81ED-4DB2-BD59-A6C34878D82A}">
                    <a16:rowId xmlns:a16="http://schemas.microsoft.com/office/drawing/2014/main" val="3709903688"/>
                  </a:ext>
                </a:extLst>
              </a:tr>
              <a:tr h="0">
                <a:tc>
                  <a:txBody>
                    <a:bodyPr/>
                    <a:lstStyle/>
                    <a:p>
                      <a:r>
                        <a:rPr lang="en-US" sz="1300"/>
                        <a:t>3</a:t>
                      </a:r>
                    </a:p>
                  </a:txBody>
                  <a:tcPr anchor="ctr"/>
                </a:tc>
                <a:tc>
                  <a:txBody>
                    <a:bodyPr/>
                    <a:lstStyle/>
                    <a:p>
                      <a:r>
                        <a:rPr lang="en-US" sz="1300" dirty="0"/>
                        <a:t>Backend Services App</a:t>
                      </a:r>
                    </a:p>
                  </a:txBody>
                  <a:tcPr anchor="ctr"/>
                </a:tc>
                <a:tc>
                  <a:txBody>
                    <a:bodyPr/>
                    <a:lstStyle/>
                    <a:p>
                      <a:r>
                        <a:rPr lang="en-US" sz="1300"/>
                        <a:t>Data Extractor</a:t>
                      </a:r>
                    </a:p>
                  </a:txBody>
                  <a:tcPr anchor="ctr"/>
                </a:tc>
                <a:tc>
                  <a:txBody>
                    <a:bodyPr/>
                    <a:lstStyle/>
                    <a:p>
                      <a:r>
                        <a:rPr lang="en-US" sz="1300"/>
                        <a:t>Query the EHR for case data</a:t>
                      </a:r>
                    </a:p>
                  </a:txBody>
                  <a:tcPr anchor="ctr"/>
                </a:tc>
                <a:tc>
                  <a:txBody>
                    <a:bodyPr/>
                    <a:lstStyle/>
                    <a:p>
                      <a:r>
                        <a:rPr lang="en-US" sz="1300"/>
                        <a:t>Query decision</a:t>
                      </a:r>
                    </a:p>
                  </a:txBody>
                  <a:tcPr anchor="ctr"/>
                </a:tc>
                <a:tc>
                  <a:txBody>
                    <a:bodyPr/>
                    <a:lstStyle/>
                    <a:p>
                      <a:r>
                        <a:rPr lang="en-US" sz="1300"/>
                        <a:t>FHIR queries</a:t>
                      </a:r>
                    </a:p>
                  </a:txBody>
                  <a:tcPr anchor="ctr"/>
                </a:tc>
                <a:extLst>
                  <a:ext uri="{0D108BD9-81ED-4DB2-BD59-A6C34878D82A}">
                    <a16:rowId xmlns:a16="http://schemas.microsoft.com/office/drawing/2014/main" val="2911153869"/>
                  </a:ext>
                </a:extLst>
              </a:tr>
              <a:tr h="129417">
                <a:tc>
                  <a:txBody>
                    <a:bodyPr/>
                    <a:lstStyle/>
                    <a:p>
                      <a:r>
                        <a:rPr lang="en-US" sz="1300"/>
                        <a:t>4</a:t>
                      </a:r>
                    </a:p>
                  </a:txBody>
                  <a:tcPr anchor="ctr"/>
                </a:tc>
                <a:tc>
                  <a:txBody>
                    <a:bodyPr/>
                    <a:lstStyle/>
                    <a:p>
                      <a:r>
                        <a:rPr lang="en-US" sz="1300"/>
                        <a:t>EHR System</a:t>
                      </a:r>
                    </a:p>
                  </a:txBody>
                  <a:tcPr anchor="ctr"/>
                </a:tc>
                <a:tc>
                  <a:txBody>
                    <a:bodyPr/>
                    <a:lstStyle/>
                    <a:p>
                      <a:r>
                        <a:rPr lang="en-US" sz="1300"/>
                        <a:t>Query Responder</a:t>
                      </a:r>
                    </a:p>
                  </a:txBody>
                  <a:tcPr anchor="ctr"/>
                </a:tc>
                <a:tc>
                  <a:txBody>
                    <a:bodyPr/>
                    <a:lstStyle/>
                    <a:p>
                      <a:r>
                        <a:rPr lang="en-US" sz="1300"/>
                        <a:t>Return case data</a:t>
                      </a:r>
                    </a:p>
                  </a:txBody>
                  <a:tcPr anchor="ctr"/>
                </a:tc>
                <a:tc>
                  <a:txBody>
                    <a:bodyPr/>
                    <a:lstStyle/>
                    <a:p>
                      <a:r>
                        <a:rPr lang="en-US" sz="1300"/>
                        <a:t>FHIR queries</a:t>
                      </a:r>
                    </a:p>
                  </a:txBody>
                  <a:tcPr anchor="ctr"/>
                </a:tc>
                <a:tc>
                  <a:txBody>
                    <a:bodyPr/>
                    <a:lstStyle/>
                    <a:p>
                      <a:r>
                        <a:rPr lang="en-US" sz="1300"/>
                        <a:t>FHIR resources</a:t>
                      </a:r>
                    </a:p>
                  </a:txBody>
                  <a:tcPr anchor="ctr"/>
                </a:tc>
                <a:extLst>
                  <a:ext uri="{0D108BD9-81ED-4DB2-BD59-A6C34878D82A}">
                    <a16:rowId xmlns:a16="http://schemas.microsoft.com/office/drawing/2014/main" val="2891660052"/>
                  </a:ext>
                </a:extLst>
              </a:tr>
              <a:tr h="0">
                <a:tc>
                  <a:txBody>
                    <a:bodyPr/>
                    <a:lstStyle/>
                    <a:p>
                      <a:r>
                        <a:rPr lang="en-US" sz="1300"/>
                        <a:t>5</a:t>
                      </a:r>
                    </a:p>
                  </a:txBody>
                  <a:tcPr anchor="ctr"/>
                </a:tc>
                <a:tc>
                  <a:txBody>
                    <a:bodyPr/>
                    <a:lstStyle/>
                    <a:p>
                      <a:r>
                        <a:rPr lang="en-US" sz="1300"/>
                        <a:t>Backend Services App</a:t>
                      </a:r>
                    </a:p>
                  </a:txBody>
                  <a:tcPr anchor="ctr"/>
                </a:tc>
                <a:tc>
                  <a:txBody>
                    <a:bodyPr/>
                    <a:lstStyle/>
                    <a:p>
                      <a:r>
                        <a:rPr lang="en-US" sz="1300"/>
                        <a:t>Data Receiver</a:t>
                      </a:r>
                    </a:p>
                  </a:txBody>
                  <a:tcPr anchor="ctr"/>
                </a:tc>
                <a:tc>
                  <a:txBody>
                    <a:bodyPr/>
                    <a:lstStyle/>
                    <a:p>
                      <a:r>
                        <a:rPr lang="en-US" sz="1300"/>
                        <a:t>Receive and validate FHIR resources</a:t>
                      </a:r>
                    </a:p>
                  </a:txBody>
                  <a:tcPr anchor="ctr"/>
                </a:tc>
                <a:tc>
                  <a:txBody>
                    <a:bodyPr/>
                    <a:lstStyle/>
                    <a:p>
                      <a:r>
                        <a:rPr lang="en-US" sz="1300"/>
                        <a:t>FHIR resources</a:t>
                      </a:r>
                    </a:p>
                  </a:txBody>
                  <a:tcPr anchor="ctr"/>
                </a:tc>
                <a:tc>
                  <a:txBody>
                    <a:bodyPr/>
                    <a:lstStyle/>
                    <a:p>
                      <a:r>
                        <a:rPr lang="en-US" sz="1300"/>
                        <a:t>FHIR eICR validated bundle</a:t>
                      </a:r>
                    </a:p>
                  </a:txBody>
                  <a:tcPr anchor="ctr"/>
                </a:tc>
                <a:extLst>
                  <a:ext uri="{0D108BD9-81ED-4DB2-BD59-A6C34878D82A}">
                    <a16:rowId xmlns:a16="http://schemas.microsoft.com/office/drawing/2014/main" val="2899634207"/>
                  </a:ext>
                </a:extLst>
              </a:tr>
              <a:tr h="144657">
                <a:tc>
                  <a:txBody>
                    <a:bodyPr/>
                    <a:lstStyle/>
                    <a:p>
                      <a:r>
                        <a:rPr lang="en-US" sz="1300"/>
                        <a:t>6</a:t>
                      </a:r>
                    </a:p>
                  </a:txBody>
                  <a:tcPr anchor="ctr"/>
                </a:tc>
                <a:tc>
                  <a:txBody>
                    <a:bodyPr/>
                    <a:lstStyle/>
                    <a:p>
                      <a:r>
                        <a:rPr lang="en-US" sz="1300"/>
                        <a:t>Backend Services App</a:t>
                      </a:r>
                    </a:p>
                  </a:txBody>
                  <a:tcPr anchor="ctr"/>
                </a:tc>
                <a:tc>
                  <a:txBody>
                    <a:bodyPr/>
                    <a:lstStyle/>
                    <a:p>
                      <a:r>
                        <a:rPr lang="en-US" sz="1300"/>
                        <a:t>Data Sender</a:t>
                      </a:r>
                    </a:p>
                  </a:txBody>
                  <a:tcPr anchor="ctr"/>
                </a:tc>
                <a:tc>
                  <a:txBody>
                    <a:bodyPr/>
                    <a:lstStyle/>
                    <a:p>
                      <a:r>
                        <a:rPr lang="en-US" sz="1300"/>
                        <a:t>Send validated FHIR bundle as eICR to a Trusted Third Party</a:t>
                      </a:r>
                    </a:p>
                  </a:txBody>
                  <a:tcPr anchor="ctr"/>
                </a:tc>
                <a:tc>
                  <a:txBody>
                    <a:bodyPr/>
                    <a:lstStyle/>
                    <a:p>
                      <a:r>
                        <a:rPr lang="en-US" sz="1300"/>
                        <a:t>FHIR eICR validated bundle</a:t>
                      </a:r>
                    </a:p>
                  </a:txBody>
                  <a:tcPr anchor="ctr"/>
                </a:tc>
                <a:tc>
                  <a:txBody>
                    <a:bodyPr/>
                    <a:lstStyle/>
                    <a:p>
                      <a:r>
                        <a:rPr lang="en-US" sz="1300"/>
                        <a:t>FHIR eICR bundle</a:t>
                      </a:r>
                    </a:p>
                  </a:txBody>
                  <a:tcPr anchor="ctr"/>
                </a:tc>
                <a:extLst>
                  <a:ext uri="{0D108BD9-81ED-4DB2-BD59-A6C34878D82A}">
                    <a16:rowId xmlns:a16="http://schemas.microsoft.com/office/drawing/2014/main" val="3850574206"/>
                  </a:ext>
                </a:extLst>
              </a:tr>
              <a:tr h="0">
                <a:tc>
                  <a:txBody>
                    <a:bodyPr/>
                    <a:lstStyle/>
                    <a:p>
                      <a:r>
                        <a:rPr lang="en-US" sz="1300"/>
                        <a:t>7</a:t>
                      </a:r>
                    </a:p>
                  </a:txBody>
                  <a:tcPr anchor="ctr"/>
                </a:tc>
                <a:tc>
                  <a:txBody>
                    <a:bodyPr/>
                    <a:lstStyle/>
                    <a:p>
                      <a:r>
                        <a:rPr lang="en-US" sz="1300"/>
                        <a:t>Trusted Third Party</a:t>
                      </a:r>
                    </a:p>
                  </a:txBody>
                  <a:tcPr anchor="ctr"/>
                </a:tc>
                <a:tc>
                  <a:txBody>
                    <a:bodyPr/>
                    <a:lstStyle/>
                    <a:p>
                      <a:r>
                        <a:rPr lang="en-US" sz="1300"/>
                        <a:t>Data Receiver</a:t>
                      </a:r>
                    </a:p>
                  </a:txBody>
                  <a:tcPr anchor="ctr"/>
                </a:tc>
                <a:tc>
                  <a:txBody>
                    <a:bodyPr/>
                    <a:lstStyle/>
                    <a:p>
                      <a:r>
                        <a:rPr lang="en-US" sz="1300"/>
                        <a:t>Receive and validate FHIR bundle</a:t>
                      </a:r>
                    </a:p>
                  </a:txBody>
                  <a:tcPr anchor="ctr"/>
                </a:tc>
                <a:tc>
                  <a:txBody>
                    <a:bodyPr/>
                    <a:lstStyle/>
                    <a:p>
                      <a:r>
                        <a:rPr lang="en-US" sz="1300"/>
                        <a:t>FHIR eICR bundle</a:t>
                      </a:r>
                    </a:p>
                  </a:txBody>
                  <a:tcPr anchor="ctr"/>
                </a:tc>
                <a:tc>
                  <a:txBody>
                    <a:bodyPr/>
                    <a:lstStyle/>
                    <a:p>
                      <a:r>
                        <a:rPr lang="en-US" sz="1300"/>
                        <a:t>validated FHIR eICR bundle</a:t>
                      </a:r>
                    </a:p>
                  </a:txBody>
                  <a:tcPr anchor="ctr"/>
                </a:tc>
                <a:extLst>
                  <a:ext uri="{0D108BD9-81ED-4DB2-BD59-A6C34878D82A}">
                    <a16:rowId xmlns:a16="http://schemas.microsoft.com/office/drawing/2014/main" val="633991359"/>
                  </a:ext>
                </a:extLst>
              </a:tr>
              <a:tr h="0">
                <a:tc>
                  <a:txBody>
                    <a:bodyPr/>
                    <a:lstStyle/>
                    <a:p>
                      <a:r>
                        <a:rPr lang="en-US" sz="1300"/>
                        <a:t>8</a:t>
                      </a:r>
                    </a:p>
                  </a:txBody>
                  <a:tcPr anchor="ctr"/>
                </a:tc>
                <a:tc>
                  <a:txBody>
                    <a:bodyPr/>
                    <a:lstStyle/>
                    <a:p>
                      <a:r>
                        <a:rPr lang="en-US" sz="1300"/>
                        <a:t>Trusted Third Party</a:t>
                      </a:r>
                    </a:p>
                  </a:txBody>
                  <a:tcPr anchor="ctr"/>
                </a:tc>
                <a:tc>
                  <a:txBody>
                    <a:bodyPr/>
                    <a:lstStyle/>
                    <a:p>
                      <a:r>
                        <a:rPr lang="en-US" sz="1300"/>
                        <a:t>Evaluator</a:t>
                      </a:r>
                    </a:p>
                  </a:txBody>
                  <a:tcPr anchor="ctr"/>
                </a:tc>
                <a:tc>
                  <a:txBody>
                    <a:bodyPr/>
                    <a:lstStyle/>
                    <a:p>
                      <a:r>
                        <a:rPr lang="en-US" sz="1300"/>
                        <a:t>Confirms reportability of eICR and generates RR</a:t>
                      </a:r>
                    </a:p>
                  </a:txBody>
                  <a:tcPr anchor="ctr"/>
                </a:tc>
                <a:tc>
                  <a:txBody>
                    <a:bodyPr/>
                    <a:lstStyle/>
                    <a:p>
                      <a:r>
                        <a:rPr lang="en-US" sz="1300"/>
                        <a:t>FHIR eICR bundle</a:t>
                      </a:r>
                    </a:p>
                  </a:txBody>
                  <a:tcPr anchor="ctr"/>
                </a:tc>
                <a:tc>
                  <a:txBody>
                    <a:bodyPr/>
                    <a:lstStyle/>
                    <a:p>
                      <a:r>
                        <a:rPr lang="en-US" sz="1300"/>
                        <a:t>Reportability Response (RR)</a:t>
                      </a:r>
                    </a:p>
                  </a:txBody>
                  <a:tcPr anchor="ctr"/>
                </a:tc>
                <a:extLst>
                  <a:ext uri="{0D108BD9-81ED-4DB2-BD59-A6C34878D82A}">
                    <a16:rowId xmlns:a16="http://schemas.microsoft.com/office/drawing/2014/main" val="116102147"/>
                  </a:ext>
                </a:extLst>
              </a:tr>
              <a:tr h="129417">
                <a:tc>
                  <a:txBody>
                    <a:bodyPr/>
                    <a:lstStyle/>
                    <a:p>
                      <a:r>
                        <a:rPr lang="en-US" sz="1300"/>
                        <a:t>9</a:t>
                      </a:r>
                    </a:p>
                  </a:txBody>
                  <a:tcPr anchor="ctr"/>
                </a:tc>
                <a:tc>
                  <a:txBody>
                    <a:bodyPr/>
                    <a:lstStyle/>
                    <a:p>
                      <a:r>
                        <a:rPr lang="en-US" sz="1300"/>
                        <a:t>Trusted Third Party</a:t>
                      </a:r>
                    </a:p>
                  </a:txBody>
                  <a:tcPr anchor="ctr"/>
                </a:tc>
                <a:tc>
                  <a:txBody>
                    <a:bodyPr/>
                    <a:lstStyle/>
                    <a:p>
                      <a:r>
                        <a:rPr lang="en-US" sz="1300"/>
                        <a:t>RR Sender</a:t>
                      </a:r>
                    </a:p>
                  </a:txBody>
                  <a:tcPr anchor="ctr"/>
                </a:tc>
                <a:tc>
                  <a:txBody>
                    <a:bodyPr/>
                    <a:lstStyle/>
                    <a:p>
                      <a:r>
                        <a:rPr lang="en-US" sz="1300"/>
                        <a:t>Transmits RR to EHR System (option 1)/Backend Services App/PHA</a:t>
                      </a:r>
                    </a:p>
                  </a:txBody>
                  <a:tcPr anchor="ctr"/>
                </a:tc>
                <a:tc>
                  <a:txBody>
                    <a:bodyPr/>
                    <a:lstStyle/>
                    <a:p>
                      <a:r>
                        <a:rPr lang="en-US" sz="1300"/>
                        <a:t>RR</a:t>
                      </a:r>
                    </a:p>
                  </a:txBody>
                  <a:tcPr anchor="ctr"/>
                </a:tc>
                <a:tc>
                  <a:txBody>
                    <a:bodyPr/>
                    <a:lstStyle/>
                    <a:p>
                      <a:r>
                        <a:rPr lang="en-US" sz="13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Chronic Hepatitis C Surveillance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4168976718"/>
              </p:ext>
            </p:extLst>
          </p:nvPr>
        </p:nvGraphicFramePr>
        <p:xfrm>
          <a:off x="0" y="1143000"/>
          <a:ext cx="9144000" cy="3010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600200">
                  <a:extLst>
                    <a:ext uri="{9D8B030D-6E8A-4147-A177-3AD203B41FA5}">
                      <a16:colId xmlns:a16="http://schemas.microsoft.com/office/drawing/2014/main" val="4053312253"/>
                    </a:ext>
                  </a:extLst>
                </a:gridCol>
                <a:gridCol w="914400">
                  <a:extLst>
                    <a:ext uri="{9D8B030D-6E8A-4147-A177-3AD203B41FA5}">
                      <a16:colId xmlns:a16="http://schemas.microsoft.com/office/drawing/2014/main" val="2571421998"/>
                    </a:ext>
                  </a:extLst>
                </a:gridCol>
                <a:gridCol w="2590800">
                  <a:extLst>
                    <a:ext uri="{9D8B030D-6E8A-4147-A177-3AD203B41FA5}">
                      <a16:colId xmlns:a16="http://schemas.microsoft.com/office/drawing/2014/main" val="4181640141"/>
                    </a:ext>
                  </a:extLst>
                </a:gridCol>
                <a:gridCol w="1828800">
                  <a:extLst>
                    <a:ext uri="{9D8B030D-6E8A-4147-A177-3AD203B41FA5}">
                      <a16:colId xmlns:a16="http://schemas.microsoft.com/office/drawing/2014/main" val="2315041253"/>
                    </a:ext>
                  </a:extLst>
                </a:gridCol>
                <a:gridCol w="1600200">
                  <a:extLst>
                    <a:ext uri="{9D8B030D-6E8A-4147-A177-3AD203B41FA5}">
                      <a16:colId xmlns:a16="http://schemas.microsoft.com/office/drawing/2014/main" val="1601683398"/>
                    </a:ext>
                  </a:extLst>
                </a:gridCol>
              </a:tblGrid>
              <a:tr h="373503">
                <a:tc>
                  <a:txBody>
                    <a:bodyPr/>
                    <a:lstStyle/>
                    <a:p>
                      <a:r>
                        <a:rPr lang="en-US" sz="1300" b="1" dirty="0">
                          <a:effectLst/>
                        </a:rPr>
                        <a:t>Step</a:t>
                      </a:r>
                      <a:endParaRPr lang="en-US" sz="1300" dirty="0">
                        <a:effectLst/>
                      </a:endParaRPr>
                    </a:p>
                  </a:txBody>
                  <a:tcPr anchor="ctr"/>
                </a:tc>
                <a:tc>
                  <a:txBody>
                    <a:bodyPr/>
                    <a:lstStyle/>
                    <a:p>
                      <a:r>
                        <a:rPr lang="en-US" sz="1300" b="1">
                          <a:effectLst/>
                        </a:rPr>
                        <a:t>Actor</a:t>
                      </a:r>
                      <a:endParaRPr lang="en-US" sz="1300">
                        <a:effectLst/>
                      </a:endParaRPr>
                    </a:p>
                  </a:txBody>
                  <a:tcPr anchor="ctr"/>
                </a:tc>
                <a:tc>
                  <a:txBody>
                    <a:bodyPr/>
                    <a:lstStyle/>
                    <a:p>
                      <a:r>
                        <a:rPr lang="en-US" sz="1300" b="1">
                          <a:effectLst/>
                        </a:rPr>
                        <a:t>Role</a:t>
                      </a:r>
                      <a:endParaRPr lang="en-US" sz="1300">
                        <a:effectLst/>
                      </a:endParaRPr>
                    </a:p>
                  </a:txBody>
                  <a:tcPr anchor="ctr"/>
                </a:tc>
                <a:tc>
                  <a:txBody>
                    <a:bodyPr/>
                    <a:lstStyle/>
                    <a:p>
                      <a:r>
                        <a:rPr lang="en-US" sz="1300" b="1" dirty="0">
                          <a:effectLst/>
                        </a:rPr>
                        <a:t>Activity</a:t>
                      </a:r>
                      <a:endParaRPr lang="en-US" sz="1300" dirty="0">
                        <a:effectLst/>
                      </a:endParaRPr>
                    </a:p>
                  </a:txBody>
                  <a:tcPr anchor="ctr"/>
                </a:tc>
                <a:tc>
                  <a:txBody>
                    <a:bodyPr/>
                    <a:lstStyle/>
                    <a:p>
                      <a:r>
                        <a:rPr lang="en-US" sz="1300" b="1">
                          <a:effectLst/>
                        </a:rPr>
                        <a:t>Input(s)</a:t>
                      </a:r>
                      <a:endParaRPr lang="en-US" sz="1300">
                        <a:effectLst/>
                      </a:endParaRPr>
                    </a:p>
                  </a:txBody>
                  <a:tcPr anchor="ctr"/>
                </a:tc>
                <a:tc>
                  <a:txBody>
                    <a:bodyPr/>
                    <a:lstStyle/>
                    <a:p>
                      <a:r>
                        <a:rPr lang="en-US" sz="1300" b="1">
                          <a:effectLst/>
                        </a:rPr>
                        <a:t>Output(s)</a:t>
                      </a:r>
                      <a:endParaRPr lang="en-US" sz="1300">
                        <a:effectLst/>
                      </a:endParaRPr>
                    </a:p>
                  </a:txBody>
                  <a:tcPr anchor="ctr"/>
                </a:tc>
                <a:extLst>
                  <a:ext uri="{0D108BD9-81ED-4DB2-BD59-A6C34878D82A}">
                    <a16:rowId xmlns:a16="http://schemas.microsoft.com/office/drawing/2014/main" val="1279592786"/>
                  </a:ext>
                </a:extLst>
              </a:tr>
              <a:tr h="0">
                <a:tc>
                  <a:txBody>
                    <a:bodyPr/>
                    <a:lstStyle/>
                    <a:p>
                      <a:r>
                        <a:rPr lang="en-US" sz="1300"/>
                        <a:t>10</a:t>
                      </a:r>
                    </a:p>
                  </a:txBody>
                  <a:tcPr anchor="ctr"/>
                </a:tc>
                <a:tc>
                  <a:txBody>
                    <a:bodyPr/>
                    <a:lstStyle/>
                    <a:p>
                      <a:r>
                        <a:rPr lang="en-US" sz="1300"/>
                        <a:t>Trusted Third Party</a:t>
                      </a:r>
                    </a:p>
                  </a:txBody>
                  <a:tcPr anchor="ctr"/>
                </a:tc>
                <a:tc>
                  <a:txBody>
                    <a:bodyPr/>
                    <a:lstStyle/>
                    <a:p>
                      <a:r>
                        <a:rPr lang="en-US" sz="1300"/>
                        <a:t>Data Sender</a:t>
                      </a:r>
                    </a:p>
                  </a:txBody>
                  <a:tcPr anchor="ctr"/>
                </a:tc>
                <a:tc>
                  <a:txBody>
                    <a:bodyPr/>
                    <a:lstStyle/>
                    <a:p>
                      <a:r>
                        <a:rPr lang="en-US" sz="1300"/>
                        <a:t>Send FHIR eICR bundle</a:t>
                      </a:r>
                    </a:p>
                  </a:txBody>
                  <a:tcPr anchor="ctr"/>
                </a:tc>
                <a:tc>
                  <a:txBody>
                    <a:bodyPr/>
                    <a:lstStyle/>
                    <a:p>
                      <a:r>
                        <a:rPr lang="en-US" sz="1300"/>
                        <a:t>Validated eICR FHIR bundle</a:t>
                      </a:r>
                    </a:p>
                  </a:txBody>
                  <a:tcPr anchor="ctr"/>
                </a:tc>
                <a:tc>
                  <a:txBody>
                    <a:bodyPr/>
                    <a:lstStyle/>
                    <a:p>
                      <a:r>
                        <a:rPr lang="en-US" sz="1300" dirty="0"/>
                        <a:t>FHIR eICR bundle</a:t>
                      </a:r>
                    </a:p>
                  </a:txBody>
                  <a:tcPr anchor="ctr"/>
                </a:tc>
                <a:extLst>
                  <a:ext uri="{0D108BD9-81ED-4DB2-BD59-A6C34878D82A}">
                    <a16:rowId xmlns:a16="http://schemas.microsoft.com/office/drawing/2014/main" val="302664372"/>
                  </a:ext>
                </a:extLst>
              </a:tr>
              <a:tr h="144657">
                <a:tc>
                  <a:txBody>
                    <a:bodyPr/>
                    <a:lstStyle/>
                    <a:p>
                      <a:r>
                        <a:rPr lang="en-US" sz="1300"/>
                        <a:t>11</a:t>
                      </a:r>
                    </a:p>
                  </a:txBody>
                  <a:tcPr anchor="ctr"/>
                </a:tc>
                <a:tc>
                  <a:txBody>
                    <a:bodyPr/>
                    <a:lstStyle/>
                    <a:p>
                      <a:r>
                        <a:rPr lang="en-US" sz="1300" dirty="0"/>
                        <a:t>EHR System/ Backend Services App/PHA</a:t>
                      </a:r>
                    </a:p>
                  </a:txBody>
                  <a:tcPr anchor="ctr"/>
                </a:tc>
                <a:tc>
                  <a:txBody>
                    <a:bodyPr/>
                    <a:lstStyle/>
                    <a:p>
                      <a:r>
                        <a:rPr lang="en-US" sz="1300" dirty="0"/>
                        <a:t>Data Receiver</a:t>
                      </a:r>
                    </a:p>
                  </a:txBody>
                  <a:tcPr anchor="ctr"/>
                </a:tc>
                <a:tc>
                  <a:txBody>
                    <a:bodyPr/>
                    <a:lstStyle/>
                    <a:p>
                      <a:r>
                        <a:rPr lang="en-US" sz="1300"/>
                        <a:t>Receive and process RR</a:t>
                      </a:r>
                    </a:p>
                  </a:txBody>
                  <a:tcPr anchor="ctr"/>
                </a:tc>
                <a:tc>
                  <a:txBody>
                    <a:bodyPr/>
                    <a:lstStyle/>
                    <a:p>
                      <a:r>
                        <a:rPr lang="en-US" sz="1300"/>
                        <a:t>RR</a:t>
                      </a:r>
                    </a:p>
                  </a:txBody>
                  <a:tcPr anchor="ctr"/>
                </a:tc>
                <a:tc>
                  <a:txBody>
                    <a:bodyPr/>
                    <a:lstStyle/>
                    <a:p>
                      <a:r>
                        <a:rPr lang="en-US" sz="1300"/>
                        <a:t>processed RR</a:t>
                      </a:r>
                    </a:p>
                  </a:txBody>
                  <a:tcPr anchor="ctr"/>
                </a:tc>
                <a:extLst>
                  <a:ext uri="{0D108BD9-81ED-4DB2-BD59-A6C34878D82A}">
                    <a16:rowId xmlns:a16="http://schemas.microsoft.com/office/drawing/2014/main" val="171281715"/>
                  </a:ext>
                </a:extLst>
              </a:tr>
              <a:tr h="0">
                <a:tc>
                  <a:txBody>
                    <a:bodyPr/>
                    <a:lstStyle/>
                    <a:p>
                      <a:r>
                        <a:rPr lang="en-US" sz="1300" strike="sngStrike">
                          <a:solidFill>
                            <a:srgbClr val="FF0000"/>
                          </a:solidFill>
                        </a:rPr>
                        <a:t>12</a:t>
                      </a:r>
                    </a:p>
                  </a:txBody>
                  <a:tcPr anchor="ctr"/>
                </a:tc>
                <a:tc>
                  <a:txBody>
                    <a:bodyPr/>
                    <a:lstStyle/>
                    <a:p>
                      <a:r>
                        <a:rPr lang="en-US" sz="1300" strike="sngStrike">
                          <a:solidFill>
                            <a:srgbClr val="FF0000"/>
                          </a:solidFill>
                        </a:rPr>
                        <a:t>Backend Services App</a:t>
                      </a:r>
                    </a:p>
                  </a:txBody>
                  <a:tcPr anchor="ctr"/>
                </a:tc>
                <a:tc>
                  <a:txBody>
                    <a:bodyPr/>
                    <a:lstStyle/>
                    <a:p>
                      <a:r>
                        <a:rPr lang="en-US" sz="1300" strike="sngStrike">
                          <a:solidFill>
                            <a:srgbClr val="FF0000"/>
                          </a:solidFill>
                        </a:rPr>
                        <a:t>Data Sender</a:t>
                      </a:r>
                    </a:p>
                  </a:txBody>
                  <a:tcPr anchor="ctr"/>
                </a:tc>
                <a:tc>
                  <a:txBody>
                    <a:bodyPr/>
                    <a:lstStyle/>
                    <a:p>
                      <a:r>
                        <a:rPr lang="en-US" sz="1300" strike="sngStrike">
                          <a:solidFill>
                            <a:srgbClr val="FF0000"/>
                          </a:solidFill>
                        </a:rPr>
                        <a:t>Transmits RR to EHR System (option 2)</a:t>
                      </a:r>
                    </a:p>
                  </a:txBody>
                  <a:tcPr anchor="ctr"/>
                </a:tc>
                <a:tc>
                  <a:txBody>
                    <a:bodyPr/>
                    <a:lstStyle/>
                    <a:p>
                      <a:r>
                        <a:rPr lang="en-US" sz="1300" strike="sngStrike">
                          <a:solidFill>
                            <a:srgbClr val="FF0000"/>
                          </a:solidFill>
                        </a:rPr>
                        <a:t>RR</a:t>
                      </a:r>
                    </a:p>
                  </a:txBody>
                  <a:tcPr anchor="ctr"/>
                </a:tc>
                <a:tc>
                  <a:txBody>
                    <a:bodyPr/>
                    <a:lstStyle/>
                    <a:p>
                      <a:r>
                        <a:rPr lang="en-US" sz="1300" strike="sngStrike" dirty="0">
                          <a:solidFill>
                            <a:srgbClr val="FF0000"/>
                          </a:solidFill>
                        </a:rPr>
                        <a:t>RR</a:t>
                      </a:r>
                    </a:p>
                  </a:txBody>
                  <a:tcPr anchor="ctr"/>
                </a:tc>
                <a:extLst>
                  <a:ext uri="{0D108BD9-81ED-4DB2-BD59-A6C34878D82A}">
                    <a16:rowId xmlns:a16="http://schemas.microsoft.com/office/drawing/2014/main" val="1171095221"/>
                  </a:ext>
                </a:extLst>
              </a:tr>
              <a:tr h="144657">
                <a:tc>
                  <a:txBody>
                    <a:bodyPr/>
                    <a:lstStyle/>
                    <a:p>
                      <a:r>
                        <a:rPr lang="en-US" sz="1300"/>
                        <a:t>13</a:t>
                      </a:r>
                    </a:p>
                  </a:txBody>
                  <a:tcPr anchor="ctr"/>
                </a:tc>
                <a:tc>
                  <a:txBody>
                    <a:bodyPr/>
                    <a:lstStyle/>
                    <a:p>
                      <a:r>
                        <a:rPr lang="en-US" sz="1300"/>
                        <a:t>EHR System</a:t>
                      </a:r>
                    </a:p>
                  </a:txBody>
                  <a:tcPr anchor="ctr"/>
                </a:tc>
                <a:tc>
                  <a:txBody>
                    <a:bodyPr/>
                    <a:lstStyle/>
                    <a:p>
                      <a:r>
                        <a:rPr lang="en-US" sz="1300"/>
                        <a:t>Data Receiver</a:t>
                      </a:r>
                    </a:p>
                  </a:txBody>
                  <a:tcPr anchor="ctr"/>
                </a:tc>
                <a:tc>
                  <a:txBody>
                    <a:bodyPr/>
                    <a:lstStyle/>
                    <a:p>
                      <a:r>
                        <a:rPr lang="en-US" sz="1300"/>
                        <a:t>Receive RR</a:t>
                      </a:r>
                    </a:p>
                  </a:txBody>
                  <a:tcPr anchor="ctr"/>
                </a:tc>
                <a:tc>
                  <a:txBody>
                    <a:bodyPr/>
                    <a:lstStyle/>
                    <a:p>
                      <a:r>
                        <a:rPr lang="en-US" sz="1300"/>
                        <a:t>RR</a:t>
                      </a:r>
                    </a:p>
                  </a:txBody>
                  <a:tcPr anchor="ctr"/>
                </a:tc>
                <a:tc>
                  <a:txBody>
                    <a:bodyPr/>
                    <a:lstStyle/>
                    <a:p>
                      <a:r>
                        <a:rPr lang="en-US" sz="1300" dirty="0"/>
                        <a:t>RR</a:t>
                      </a:r>
                    </a:p>
                  </a:txBody>
                  <a:tcPr anchor="ctr"/>
                </a:tc>
                <a:extLst>
                  <a:ext uri="{0D108BD9-81ED-4DB2-BD59-A6C34878D82A}">
                    <a16:rowId xmlns:a16="http://schemas.microsoft.com/office/drawing/2014/main" val="2346547682"/>
                  </a:ext>
                </a:extLst>
              </a:tr>
              <a:tr h="0">
                <a:tc>
                  <a:txBody>
                    <a:bodyPr/>
                    <a:lstStyle/>
                    <a:p>
                      <a:r>
                        <a:rPr lang="en-US" sz="1300"/>
                        <a:t>14</a:t>
                      </a:r>
                    </a:p>
                  </a:txBody>
                  <a:tcPr anchor="ctr"/>
                </a:tc>
                <a:tc>
                  <a:txBody>
                    <a:bodyPr/>
                    <a:lstStyle/>
                    <a:p>
                      <a:r>
                        <a:rPr lang="en-US" sz="1300" dirty="0"/>
                        <a:t>PHA</a:t>
                      </a:r>
                    </a:p>
                  </a:txBody>
                  <a:tcPr anchor="ctr"/>
                </a:tc>
                <a:tc>
                  <a:txBody>
                    <a:bodyPr/>
                    <a:lstStyle/>
                    <a:p>
                      <a:r>
                        <a:rPr lang="en-US" sz="1300" dirty="0"/>
                        <a:t>Data Receiver</a:t>
                      </a:r>
                    </a:p>
                  </a:txBody>
                  <a:tcPr anchor="ctr"/>
                </a:tc>
                <a:tc>
                  <a:txBody>
                    <a:bodyPr/>
                    <a:lstStyle/>
                    <a:p>
                      <a:r>
                        <a:rPr lang="en-US" sz="1300" dirty="0"/>
                        <a:t>Receive and validate FHIR eICR bundle</a:t>
                      </a:r>
                    </a:p>
                  </a:txBody>
                  <a:tcPr anchor="ctr"/>
                </a:tc>
                <a:tc>
                  <a:txBody>
                    <a:bodyPr/>
                    <a:lstStyle/>
                    <a:p>
                      <a:r>
                        <a:rPr lang="en-US" sz="1300"/>
                        <a:t>FHIR eICR bundle</a:t>
                      </a:r>
                    </a:p>
                  </a:txBody>
                  <a:tcPr anchor="ctr"/>
                </a:tc>
                <a:tc>
                  <a:txBody>
                    <a:bodyPr/>
                    <a:lstStyle/>
                    <a:p>
                      <a:r>
                        <a:rPr lang="en-US" sz="13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CEE85-3E43-495D-B680-70CA2F32E4F8}"/>
              </a:ext>
            </a:extLst>
          </p:cNvPr>
          <p:cNvSpPr>
            <a:spLocks noGrp="1"/>
          </p:cNvSpPr>
          <p:nvPr>
            <p:ph type="title"/>
          </p:nvPr>
        </p:nvSpPr>
        <p:spPr/>
        <p:txBody>
          <a:bodyPr>
            <a:normAutofit fontScale="90000"/>
          </a:bodyPr>
          <a:lstStyle/>
          <a:p>
            <a:r>
              <a:rPr lang="en-US" dirty="0"/>
              <a:t>Terms and Definitions – Health Care Survey</a:t>
            </a:r>
          </a:p>
        </p:txBody>
      </p:sp>
      <p:sp>
        <p:nvSpPr>
          <p:cNvPr id="3" name="Content Placeholder 2">
            <a:extLst>
              <a:ext uri="{FF2B5EF4-FFF2-40B4-BE49-F238E27FC236}">
                <a16:creationId xmlns:a16="http://schemas.microsoft.com/office/drawing/2014/main" id="{90CC172B-1BF6-44ED-B8BA-1157CEF7D5B0}"/>
              </a:ext>
            </a:extLst>
          </p:cNvPr>
          <p:cNvSpPr>
            <a:spLocks noGrp="1"/>
          </p:cNvSpPr>
          <p:nvPr>
            <p:ph idx="1"/>
          </p:nvPr>
        </p:nvSpPr>
        <p:spPr>
          <a:xfrm>
            <a:off x="152400" y="1219200"/>
            <a:ext cx="8991600" cy="5791200"/>
          </a:xfrm>
        </p:spPr>
        <p:txBody>
          <a:bodyPr/>
          <a:lstStyle/>
          <a:p>
            <a:r>
              <a:rPr lang="en-US" sz="1400" dirty="0"/>
              <a:t>Ambulatory Setting: Medical services performed on an outpatient basis, without admission to a hospital or other facility. It is provided in settings such as physician offices, hospital outpatient departments, ambulatory surgical centers, and clinics (including Community Health Centers). (adapted from https://www.ipfcc.org/)</a:t>
            </a:r>
          </a:p>
          <a:p>
            <a:r>
              <a:rPr lang="en-US" sz="1400" dirty="0"/>
              <a:t>Clinical Encounter: Any physical or virtual contact between a patient (or trial subject) and healthcare provider at which an assessment or activity takes place. (from https://ncit.nci.nih.gov/)</a:t>
            </a:r>
          </a:p>
          <a:p>
            <a:r>
              <a:rPr lang="en-US" sz="1400" dirty="0"/>
              <a:t>Health Care Survey: Designed to answer key questions of interest to health care policy makers, public health professionals, and researchers. These can include the factors that influence the use of health care resources, the quality of health care, including safety, and disparities in health care services provided to population subgroups in the United States. (from https://www.cdc.gov/nchs/dhcs/index.htm )</a:t>
            </a:r>
          </a:p>
          <a:p>
            <a:r>
              <a:rPr lang="en-US" sz="1400" dirty="0"/>
              <a:t>HL7 FHIR Encounter Resource: An interaction between a patient and healthcare provider(s) for the purpose of providing healthcare service(s) or assessing the health status of a patient. (from http://hl7.org/fhir/R4/encounter.html)</a:t>
            </a:r>
          </a:p>
          <a:p>
            <a:r>
              <a:rPr lang="en-US" sz="1400" dirty="0"/>
              <a:t>Inpatient Setting: Medical services involving a patient treated for a brief but severe episode of illness, for conditions that are the result of disease or trauma, and during recovery from surgery.</a:t>
            </a:r>
          </a:p>
          <a:p>
            <a:r>
              <a:rPr lang="en-US" sz="1400" dirty="0"/>
              <a:t>SMART on FHIR: Substitutable Medical Applications, Reusable Technologies on Fast Healthcare Interoperability Resource.</a:t>
            </a:r>
          </a:p>
          <a:p>
            <a:r>
              <a:rPr lang="en-US" sz="1400" dirty="0"/>
              <a:t>Use Case: Document used to capture user (actor) point of view while describing functional requirements of the system. They describe the step by step process a user goes through to complete that goal using a software system. A Use Case is a description of the ways an end-user wants to "use" a system. Use Cases capture ways the user and system can interact that result in the user achieving the goal. (adapted from https://www.visual-paradigm.com/)</a:t>
            </a:r>
          </a:p>
          <a:p>
            <a:r>
              <a:rPr lang="en-US" sz="1400" dirty="0"/>
              <a:t>User Story: A User Story is a note that captures what a user does or needs to do as part of his/her work. Each User Story consists of a short description written from user's point of view, with natural language. (adapted from https://www.visual-paradigm.com/)</a:t>
            </a:r>
          </a:p>
        </p:txBody>
      </p:sp>
    </p:spTree>
    <p:extLst>
      <p:ext uri="{BB962C8B-B14F-4D97-AF65-F5344CB8AC3E}">
        <p14:creationId xmlns:p14="http://schemas.microsoft.com/office/powerpoint/2010/main" val="1264660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EB07-43ED-4486-9AF1-AB51B2F9C92F}"/>
              </a:ext>
            </a:extLst>
          </p:cNvPr>
          <p:cNvSpPr>
            <a:spLocks noGrp="1"/>
          </p:cNvSpPr>
          <p:nvPr>
            <p:ph type="title"/>
          </p:nvPr>
        </p:nvSpPr>
        <p:spPr/>
        <p:txBody>
          <a:bodyPr>
            <a:normAutofit fontScale="90000"/>
          </a:bodyPr>
          <a:lstStyle/>
          <a:p>
            <a:r>
              <a:rPr lang="en-US" dirty="0"/>
              <a:t>Terms and Definitions – Hepatitis C</a:t>
            </a:r>
          </a:p>
        </p:txBody>
      </p:sp>
      <p:sp>
        <p:nvSpPr>
          <p:cNvPr id="3" name="Content Placeholder 2">
            <a:extLst>
              <a:ext uri="{FF2B5EF4-FFF2-40B4-BE49-F238E27FC236}">
                <a16:creationId xmlns:a16="http://schemas.microsoft.com/office/drawing/2014/main" id="{E65D0CB9-C5CE-407A-B3B1-3C85B3332516}"/>
              </a:ext>
            </a:extLst>
          </p:cNvPr>
          <p:cNvSpPr>
            <a:spLocks noGrp="1"/>
          </p:cNvSpPr>
          <p:nvPr>
            <p:ph idx="1"/>
          </p:nvPr>
        </p:nvSpPr>
        <p:spPr>
          <a:xfrm>
            <a:off x="152400" y="1143000"/>
            <a:ext cx="8991600" cy="5715000"/>
          </a:xfrm>
        </p:spPr>
        <p:txBody>
          <a:bodyPr/>
          <a:lstStyle/>
          <a:p>
            <a:r>
              <a:rPr lang="en-US" sz="1600" dirty="0"/>
              <a:t>Direct Acting Antiviral (DAA) Therapy: Medications targeted at specific steps within the HCV life cycle.</a:t>
            </a:r>
          </a:p>
          <a:p>
            <a:r>
              <a:rPr lang="en-US" sz="1600" dirty="0"/>
              <a:t>electronic Case Reporting (eCR): The automated generation and electronic submission of reportable diseases and conditions from an electronic health record (EHR) to public health agencies.</a:t>
            </a:r>
          </a:p>
          <a:p>
            <a:r>
              <a:rPr lang="en-US" sz="1600" dirty="0"/>
              <a:t>HCV Antibody Test: Determines infection of the hepatitis C virus (HCV). The hepatitis C antibody test looks for antibodies that the body produces in response to the presence of HCV.</a:t>
            </a:r>
          </a:p>
          <a:p>
            <a:r>
              <a:rPr lang="en-US" sz="1600" dirty="0"/>
              <a:t>HCV Care Cascade: Includes a series of necessary and inter-linked steps including the following: HCV screening by antibody testing, HCV confirmation with HCV RNA testing, linkage to HCV care, retention in care, prescription of HCV therapy, adherence to treatment, and finally achievement of SVR.</a:t>
            </a:r>
          </a:p>
          <a:p>
            <a:r>
              <a:rPr lang="en-US" sz="1600" dirty="0"/>
              <a:t>HCV RNA Test: A blood test used to diagnose hepatitis C and measure the levels of virus in the bloodstream.</a:t>
            </a:r>
          </a:p>
          <a:p>
            <a:r>
              <a:rPr lang="en-US" sz="1600" dirty="0"/>
              <a:t>Hepatitis C: Hepatitis C is a liver infection caused by the hepatitis C virus. Hepatitis C can range from a mild illness lasting a few weeks to a serious, lifelong illness. Hepatitis C is often described as “acute,” meaning a new infection or “chronic,” meaning lifelong infection.</a:t>
            </a:r>
          </a:p>
          <a:p>
            <a:pPr lvl="1"/>
            <a:r>
              <a:rPr lang="en-US" sz="1400" dirty="0"/>
              <a:t>Acute hepatitis C occurs within the first 6 months after someone is exposed to the hepatitis C virus. Hepatitis C can be a short-term illness, but for most people, acute infection leads to chronic infection.</a:t>
            </a:r>
          </a:p>
          <a:p>
            <a:pPr lvl="1"/>
            <a:r>
              <a:rPr lang="en-US" sz="1400" dirty="0"/>
              <a:t>Chronic hepatitis C can be a lifelong infection with the hepatitis C virus if left untreated. Left untreated, chronic hepatitis C can cause serious health problems, including liver damage, cirrhosis (scarring of the liver), liver cancer, and even death.</a:t>
            </a:r>
          </a:p>
          <a:p>
            <a:r>
              <a:rPr lang="en-US" sz="1600" dirty="0"/>
              <a:t>Hepatitis C Virus (HCV): Causes hepatitis C.</a:t>
            </a:r>
          </a:p>
        </p:txBody>
      </p:sp>
    </p:spTree>
    <p:extLst>
      <p:ext uri="{BB962C8B-B14F-4D97-AF65-F5344CB8AC3E}">
        <p14:creationId xmlns:p14="http://schemas.microsoft.com/office/powerpoint/2010/main" val="1243621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EB07-43ED-4486-9AF1-AB51B2F9C92F}"/>
              </a:ext>
            </a:extLst>
          </p:cNvPr>
          <p:cNvSpPr>
            <a:spLocks noGrp="1"/>
          </p:cNvSpPr>
          <p:nvPr>
            <p:ph type="title"/>
          </p:nvPr>
        </p:nvSpPr>
        <p:spPr/>
        <p:txBody>
          <a:bodyPr>
            <a:normAutofit fontScale="90000"/>
          </a:bodyPr>
          <a:lstStyle/>
          <a:p>
            <a:r>
              <a:rPr lang="en-US" dirty="0"/>
              <a:t>Terms and Definitions – Hepatitis C (cont’d)</a:t>
            </a:r>
          </a:p>
        </p:txBody>
      </p:sp>
      <p:sp>
        <p:nvSpPr>
          <p:cNvPr id="3" name="Content Placeholder 2">
            <a:extLst>
              <a:ext uri="{FF2B5EF4-FFF2-40B4-BE49-F238E27FC236}">
                <a16:creationId xmlns:a16="http://schemas.microsoft.com/office/drawing/2014/main" id="{E65D0CB9-C5CE-407A-B3B1-3C85B3332516}"/>
              </a:ext>
            </a:extLst>
          </p:cNvPr>
          <p:cNvSpPr>
            <a:spLocks noGrp="1"/>
          </p:cNvSpPr>
          <p:nvPr>
            <p:ph idx="1"/>
          </p:nvPr>
        </p:nvSpPr>
        <p:spPr>
          <a:xfrm>
            <a:off x="152400" y="1143000"/>
            <a:ext cx="8991600" cy="5715000"/>
          </a:xfrm>
        </p:spPr>
        <p:txBody>
          <a:bodyPr/>
          <a:lstStyle/>
          <a:p>
            <a:r>
              <a:rPr lang="en-US" sz="1600" dirty="0"/>
              <a:t>Nucleic Acid Test (NAT): a technique used to detect a particular nucleic acid sequence and thus usually to detect and identify a particular species or subspecies of organism, often a virus or bacteria that acts as a pathogen in blood, tissue, urine, etc.</a:t>
            </a:r>
          </a:p>
          <a:p>
            <a:r>
              <a:rPr lang="en-US" sz="1600" dirty="0"/>
              <a:t>Use Case: Document used to capture user (actor) point of view while describing functional requirements of the system. They describe the step by step process a user goes through to complete that goal using a software system. A Use Case is a description of the ways an end-user wants to "use" a system. Use Cases capture ways the user and system can interact that result in the user achieving the goal. (adapted from https://www.visual-paradigm.com/)</a:t>
            </a:r>
          </a:p>
          <a:p>
            <a:r>
              <a:rPr lang="en-US" sz="1600" dirty="0"/>
              <a:t>User Story: A User Story is a note that captures what a user does or needs to do as part of his/her work. Each User Story consists of a short description written from user's point of view, with natural language. (adapted from: https://www.visual-paradigm.com/)</a:t>
            </a:r>
          </a:p>
        </p:txBody>
      </p:sp>
    </p:spTree>
    <p:extLst>
      <p:ext uri="{BB962C8B-B14F-4D97-AF65-F5344CB8AC3E}">
        <p14:creationId xmlns:p14="http://schemas.microsoft.com/office/powerpoint/2010/main" val="546266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AF82-9C52-4089-90BB-DB25635EF264}"/>
              </a:ext>
            </a:extLst>
          </p:cNvPr>
          <p:cNvSpPr>
            <a:spLocks noGrp="1"/>
          </p:cNvSpPr>
          <p:nvPr>
            <p:ph type="title"/>
          </p:nvPr>
        </p:nvSpPr>
        <p:spPr/>
        <p:txBody>
          <a:bodyPr>
            <a:normAutofit fontScale="90000"/>
          </a:bodyPr>
          <a:lstStyle/>
          <a:p>
            <a:r>
              <a:rPr lang="en-US" dirty="0"/>
              <a:t>Terms and Definitions - Cancer</a:t>
            </a:r>
          </a:p>
        </p:txBody>
      </p:sp>
      <p:sp>
        <p:nvSpPr>
          <p:cNvPr id="3" name="Content Placeholder 2">
            <a:extLst>
              <a:ext uri="{FF2B5EF4-FFF2-40B4-BE49-F238E27FC236}">
                <a16:creationId xmlns:a16="http://schemas.microsoft.com/office/drawing/2014/main" id="{7297F913-145B-4567-8E23-E041F3054559}"/>
              </a:ext>
            </a:extLst>
          </p:cNvPr>
          <p:cNvSpPr>
            <a:spLocks noGrp="1"/>
          </p:cNvSpPr>
          <p:nvPr>
            <p:ph idx="1"/>
          </p:nvPr>
        </p:nvSpPr>
        <p:spPr>
          <a:xfrm>
            <a:off x="76200" y="1143000"/>
            <a:ext cx="8991600" cy="4389437"/>
          </a:xfrm>
        </p:spPr>
        <p:txBody>
          <a:bodyPr/>
          <a:lstStyle/>
          <a:p>
            <a:r>
              <a:rPr lang="en-US" sz="1800" dirty="0"/>
              <a:t>Central Cancer Registry</a:t>
            </a:r>
            <a:r>
              <a:rPr lang="en-US" sz="1800" baseline="30000" dirty="0"/>
              <a:t>[3]</a:t>
            </a:r>
            <a:r>
              <a:rPr lang="en-US" sz="1800" dirty="0"/>
              <a:t>:  an information system designed for the collection, storage, and management of data on persons with cancer.  Registries play a critical role in cancer surveillance, which tells us where we are in the efforts to reduce the cancer burden. Surveillance data may also serve as a foundation for cancer research and are used to plan and evaluate cancer prevention and control interventions.</a:t>
            </a:r>
          </a:p>
          <a:p>
            <a:r>
              <a:rPr lang="en-US" sz="1800" dirty="0"/>
              <a:t>Electronic Health Record (EHR)</a:t>
            </a:r>
            <a:r>
              <a:rPr lang="en-US" sz="1800" baseline="30000" dirty="0"/>
              <a:t>[4]</a:t>
            </a:r>
            <a:r>
              <a:rPr lang="en-US" sz="1800" dirty="0"/>
              <a:t>: a real-time, patient-centered record that makes information available instantly and securely to authorized users. While an EHR contains the medical and treatment histories of patients, an EHR system is built to go beyond standard clinical data collected in a provider’s provision of care location and can be inclusive of a broader view of a patient’s care. EHRs are a vital part of health IT and can:</a:t>
            </a:r>
          </a:p>
          <a:p>
            <a:pPr lvl="1"/>
            <a:r>
              <a:rPr lang="en-US" sz="1600" dirty="0"/>
              <a:t>Contain a patient’s medical history, diagnoses, medications, treatment plans, immunization dates, allergies, radiology images, and laboratory and test results</a:t>
            </a:r>
          </a:p>
          <a:p>
            <a:pPr lvl="1"/>
            <a:r>
              <a:rPr lang="en-US" sz="1600" dirty="0"/>
              <a:t>Allow access to evidence-based tools that providers can use to make decisions about a patient’s care</a:t>
            </a:r>
          </a:p>
          <a:p>
            <a:pPr lvl="1"/>
            <a:r>
              <a:rPr lang="en-US" sz="1600" dirty="0"/>
              <a:t>Automate and streamline provider workflow</a:t>
            </a:r>
          </a:p>
        </p:txBody>
      </p:sp>
    </p:spTree>
    <p:extLst>
      <p:ext uri="{BB962C8B-B14F-4D97-AF65-F5344CB8AC3E}">
        <p14:creationId xmlns:p14="http://schemas.microsoft.com/office/powerpoint/2010/main" val="205878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471960176"/>
              </p:ext>
            </p:extLst>
          </p:nvPr>
        </p:nvGraphicFramePr>
        <p:xfrm>
          <a:off x="990600" y="1600200"/>
          <a:ext cx="6675120" cy="18542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11069653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MedMorph USCDI ONDEC Submission </a:t>
                      </a:r>
                    </a:p>
                  </a:txBody>
                  <a:tcPr/>
                </a:tc>
                <a:tc>
                  <a:txBody>
                    <a:bodyPr/>
                    <a:lstStyle/>
                    <a:p>
                      <a:pPr algn="l"/>
                      <a:r>
                        <a:rPr lang="en-US" dirty="0">
                          <a:latin typeface="Arial" panose="020B0604020202020204" pitchFamily="34" charset="0"/>
                          <a:cs typeface="Arial" panose="020B0604020202020204" pitchFamily="34" charset="0"/>
                        </a:rPr>
                        <a:t>10 mins</a:t>
                      </a:r>
                    </a:p>
                  </a:txBody>
                  <a:tcPr/>
                </a:tc>
                <a:extLst>
                  <a:ext uri="{0D108BD9-81ED-4DB2-BD59-A6C34878D82A}">
                    <a16:rowId xmlns:a16="http://schemas.microsoft.com/office/drawing/2014/main" val="184333053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40 mins</a:t>
                      </a:r>
                    </a:p>
                  </a:txBody>
                  <a:tcPr/>
                </a:tc>
                <a:extLst>
                  <a:ext uri="{0D108BD9-81ED-4DB2-BD59-A6C34878D82A}">
                    <a16:rowId xmlns:a16="http://schemas.microsoft.com/office/drawing/2014/main" val="732651948"/>
                  </a:ext>
                </a:extLst>
              </a:tr>
              <a:tr h="370840">
                <a:tc>
                  <a:txBody>
                    <a:bodyPr/>
                    <a:lstStyle/>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AF82-9C52-4089-90BB-DB25635EF264}"/>
              </a:ext>
            </a:extLst>
          </p:cNvPr>
          <p:cNvSpPr>
            <a:spLocks noGrp="1"/>
          </p:cNvSpPr>
          <p:nvPr>
            <p:ph type="title"/>
          </p:nvPr>
        </p:nvSpPr>
        <p:spPr/>
        <p:txBody>
          <a:bodyPr>
            <a:normAutofit fontScale="90000"/>
          </a:bodyPr>
          <a:lstStyle/>
          <a:p>
            <a:r>
              <a:rPr lang="en-US" dirty="0"/>
              <a:t>Terms and Definitions – Cancer (cont’d)</a:t>
            </a:r>
          </a:p>
        </p:txBody>
      </p:sp>
      <p:sp>
        <p:nvSpPr>
          <p:cNvPr id="3" name="Content Placeholder 2">
            <a:extLst>
              <a:ext uri="{FF2B5EF4-FFF2-40B4-BE49-F238E27FC236}">
                <a16:creationId xmlns:a16="http://schemas.microsoft.com/office/drawing/2014/main" id="{7297F913-145B-4567-8E23-E041F3054559}"/>
              </a:ext>
            </a:extLst>
          </p:cNvPr>
          <p:cNvSpPr>
            <a:spLocks noGrp="1"/>
          </p:cNvSpPr>
          <p:nvPr>
            <p:ph idx="1"/>
          </p:nvPr>
        </p:nvSpPr>
        <p:spPr>
          <a:xfrm>
            <a:off x="76200" y="1143000"/>
            <a:ext cx="8991600" cy="4389437"/>
          </a:xfrm>
        </p:spPr>
        <p:txBody>
          <a:bodyPr/>
          <a:lstStyle/>
          <a:p>
            <a:r>
              <a:rPr lang="en-US" sz="1800" dirty="0"/>
              <a:t>Use Case: Document used to capture user (actor) point of view while describing functional requirements of the system. They describe the step by step process a user goes through to complete that goal using a software system. A Use Case is a description of the ways an end-user wants to "use" a system. Use Cases capture ways the user and system can interact that result in the user achieving the goal. (adapted from https://www.visual-paradigm.com/)</a:t>
            </a:r>
          </a:p>
          <a:p>
            <a:r>
              <a:rPr lang="en-US" sz="1800" dirty="0"/>
              <a:t>User Story: A User Story is a note that captures what a user does or needs to do as part of his/her work. Each User Story consists of a short description written from user's point of view, with natural language. (adapted from https://www.visual-paradigm.com/)</a:t>
            </a:r>
          </a:p>
        </p:txBody>
      </p:sp>
    </p:spTree>
    <p:extLst>
      <p:ext uri="{BB962C8B-B14F-4D97-AF65-F5344CB8AC3E}">
        <p14:creationId xmlns:p14="http://schemas.microsoft.com/office/powerpoint/2010/main" val="2547323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October 29</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TBD</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Clinical Notes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199" cy="125984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Death Note</a:t>
                      </a:r>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11912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Pronounced Dead</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555934713"/>
                  </a:ext>
                </a:extLst>
              </a:tr>
            </a:tbl>
          </a:graphicData>
        </a:graphic>
      </p:graphicFrame>
    </p:spTree>
    <p:extLst>
      <p:ext uri="{BB962C8B-B14F-4D97-AF65-F5344CB8AC3E}">
        <p14:creationId xmlns:p14="http://schemas.microsoft.com/office/powerpoint/2010/main" val="3869666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Current Pregnancy</a:t>
            </a:r>
          </a:p>
        </p:txBody>
      </p:sp>
      <p:graphicFrame>
        <p:nvGraphicFramePr>
          <p:cNvPr id="5" name="Table 4">
            <a:extLst>
              <a:ext uri="{FF2B5EF4-FFF2-40B4-BE49-F238E27FC236}">
                <a16:creationId xmlns:a16="http://schemas.microsoft.com/office/drawing/2014/main" id="{8A15DD40-6E53-407A-AAB6-60DBAD7C7619}"/>
              </a:ext>
            </a:extLst>
          </p:cNvPr>
          <p:cNvGraphicFramePr>
            <a:graphicFrameLocks/>
          </p:cNvGraphicFramePr>
          <p:nvPr/>
        </p:nvGraphicFramePr>
        <p:xfrm>
          <a:off x="152400" y="1143000"/>
          <a:ext cx="8839199" cy="213868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Last Menstrual Period</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Estimated Date of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404216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a:t>
                      </a:r>
                      <a:r>
                        <a:rPr lang="en-US" sz="1400" dirty="0" err="1">
                          <a:solidFill>
                            <a:schemeClr val="tx1"/>
                          </a:solidFill>
                        </a:rPr>
                        <a:t>Prepregnancy</a:t>
                      </a:r>
                      <a:r>
                        <a:rPr lang="en-US" sz="1400" dirty="0">
                          <a:solidFill>
                            <a:schemeClr val="tx1"/>
                          </a:solidFill>
                        </a:rPr>
                        <a:t>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587707375"/>
                  </a:ext>
                </a:extLst>
              </a:tr>
            </a:tbl>
          </a:graphicData>
        </a:graphic>
      </p:graphicFrame>
    </p:spTree>
    <p:extLst>
      <p:ext uri="{BB962C8B-B14F-4D97-AF65-F5344CB8AC3E}">
        <p14:creationId xmlns:p14="http://schemas.microsoft.com/office/powerpoint/2010/main" val="4039589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674036" cy="56946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6001602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419808295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758183197"/>
                    </a:ext>
                  </a:extLst>
                </a:gridCol>
                <a:gridCol w="708343">
                  <a:extLst>
                    <a:ext uri="{9D8B030D-6E8A-4147-A177-3AD203B41FA5}">
                      <a16:colId xmlns:a16="http://schemas.microsoft.com/office/drawing/2014/main" val="4204738873"/>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Participant Overseeing the Encounter</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bl>
          </a:graphicData>
        </a:graphic>
      </p:graphicFrame>
    </p:spTree>
    <p:extLst>
      <p:ext uri="{BB962C8B-B14F-4D97-AF65-F5344CB8AC3E}">
        <p14:creationId xmlns:p14="http://schemas.microsoft.com/office/powerpoint/2010/main" val="2372893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202" cy="3027680"/>
        </p:xfrm>
        <a:graphic>
          <a:graphicData uri="http://schemas.openxmlformats.org/drawingml/2006/table">
            <a:tbl>
              <a:tblPr firstRow="1" bandRow="1">
                <a:tableStyleId>{5C22544A-7EE6-4342-B048-85BDC9FD1C3A}</a:tableStyleId>
              </a:tblPr>
              <a:tblGrid>
                <a:gridCol w="2259268">
                  <a:extLst>
                    <a:ext uri="{9D8B030D-6E8A-4147-A177-3AD203B41FA5}">
                      <a16:colId xmlns:a16="http://schemas.microsoft.com/office/drawing/2014/main" val="2277859855"/>
                    </a:ext>
                  </a:extLst>
                </a:gridCol>
                <a:gridCol w="887250">
                  <a:extLst>
                    <a:ext uri="{9D8B030D-6E8A-4147-A177-3AD203B41FA5}">
                      <a16:colId xmlns:a16="http://schemas.microsoft.com/office/drawing/2014/main" val="1398936617"/>
                    </a:ext>
                  </a:extLst>
                </a:gridCol>
                <a:gridCol w="641869">
                  <a:extLst>
                    <a:ext uri="{9D8B030D-6E8A-4147-A177-3AD203B41FA5}">
                      <a16:colId xmlns:a16="http://schemas.microsoft.com/office/drawing/2014/main" val="3002232379"/>
                    </a:ext>
                  </a:extLst>
                </a:gridCol>
                <a:gridCol w="752472">
                  <a:extLst>
                    <a:ext uri="{9D8B030D-6E8A-4147-A177-3AD203B41FA5}">
                      <a16:colId xmlns:a16="http://schemas.microsoft.com/office/drawing/2014/main" val="1274402840"/>
                    </a:ext>
                  </a:extLst>
                </a:gridCol>
                <a:gridCol w="654039">
                  <a:extLst>
                    <a:ext uri="{9D8B030D-6E8A-4147-A177-3AD203B41FA5}">
                      <a16:colId xmlns:a16="http://schemas.microsoft.com/office/drawing/2014/main" val="3340398012"/>
                    </a:ext>
                  </a:extLst>
                </a:gridCol>
                <a:gridCol w="641194">
                  <a:extLst>
                    <a:ext uri="{9D8B030D-6E8A-4147-A177-3AD203B41FA5}">
                      <a16:colId xmlns:a16="http://schemas.microsoft.com/office/drawing/2014/main" val="1511369816"/>
                    </a:ext>
                  </a:extLst>
                </a:gridCol>
                <a:gridCol w="713020">
                  <a:extLst>
                    <a:ext uri="{9D8B030D-6E8A-4147-A177-3AD203B41FA5}">
                      <a16:colId xmlns:a16="http://schemas.microsoft.com/office/drawing/2014/main" val="2609889970"/>
                    </a:ext>
                  </a:extLst>
                </a:gridCol>
                <a:gridCol w="1036041">
                  <a:extLst>
                    <a:ext uri="{9D8B030D-6E8A-4147-A177-3AD203B41FA5}">
                      <a16:colId xmlns:a16="http://schemas.microsoft.com/office/drawing/2014/main" val="453015358"/>
                    </a:ext>
                  </a:extLst>
                </a:gridCol>
                <a:gridCol w="568247">
                  <a:extLst>
                    <a:ext uri="{9D8B030D-6E8A-4147-A177-3AD203B41FA5}">
                      <a16:colId xmlns:a16="http://schemas.microsoft.com/office/drawing/2014/main" val="2583567510"/>
                    </a:ext>
                  </a:extLst>
                </a:gridCol>
                <a:gridCol w="685802">
                  <a:extLst>
                    <a:ext uri="{9D8B030D-6E8A-4147-A177-3AD203B41FA5}">
                      <a16:colId xmlns:a16="http://schemas.microsoft.com/office/drawing/2014/main" val="425453349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356395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1345374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73177" cy="214884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616688">
                  <a:extLst>
                    <a:ext uri="{9D8B030D-6E8A-4147-A177-3AD203B41FA5}">
                      <a16:colId xmlns:a16="http://schemas.microsoft.com/office/drawing/2014/main" val="869953629"/>
                    </a:ext>
                  </a:extLst>
                </a:gridCol>
                <a:gridCol w="729107">
                  <a:extLst>
                    <a:ext uri="{9D8B030D-6E8A-4147-A177-3AD203B41FA5}">
                      <a16:colId xmlns:a16="http://schemas.microsoft.com/office/drawing/2014/main" val="1274402840"/>
                    </a:ext>
                  </a:extLst>
                </a:gridCol>
                <a:gridCol w="616688">
                  <a:extLst>
                    <a:ext uri="{9D8B030D-6E8A-4147-A177-3AD203B41FA5}">
                      <a16:colId xmlns:a16="http://schemas.microsoft.com/office/drawing/2014/main" val="3060713541"/>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27814">
                  <a:extLst>
                    <a:ext uri="{9D8B030D-6E8A-4147-A177-3AD203B41FA5}">
                      <a16:colId xmlns:a16="http://schemas.microsoft.com/office/drawing/2014/main" val="453015358"/>
                    </a:ext>
                  </a:extLst>
                </a:gridCol>
                <a:gridCol w="890771">
                  <a:extLst>
                    <a:ext uri="{9D8B030D-6E8A-4147-A177-3AD203B41FA5}">
                      <a16:colId xmlns:a16="http://schemas.microsoft.com/office/drawing/2014/main" val="3883160645"/>
                    </a:ext>
                  </a:extLst>
                </a:gridCol>
                <a:gridCol w="890771">
                  <a:extLst>
                    <a:ext uri="{9D8B030D-6E8A-4147-A177-3AD203B41FA5}">
                      <a16:colId xmlns:a16="http://schemas.microsoft.com/office/drawing/2014/main" val="378886903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Code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Administered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190010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904120" cy="22961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677845844"/>
                    </a:ext>
                  </a:extLst>
                </a:gridCol>
                <a:gridCol w="713929">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843780063"/>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33827">
                  <a:extLst>
                    <a:ext uri="{9D8B030D-6E8A-4147-A177-3AD203B41FA5}">
                      <a16:colId xmlns:a16="http://schemas.microsoft.com/office/drawing/2014/main" val="3132001614"/>
                    </a:ext>
                  </a:extLst>
                </a:gridCol>
                <a:gridCol w="928108">
                  <a:extLst>
                    <a:ext uri="{9D8B030D-6E8A-4147-A177-3AD203B41FA5}">
                      <a16:colId xmlns:a16="http://schemas.microsoft.com/office/drawing/2014/main" val="233241238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3830798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992878" cy="533400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solidFill>
                            <a:schemeClr val="tx1"/>
                          </a:solidFill>
                        </a:rPr>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Reason Reference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439346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 Reference</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05605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Mother’s Delivery Info</a:t>
            </a:r>
          </a:p>
        </p:txBody>
      </p:sp>
      <p:graphicFrame>
        <p:nvGraphicFramePr>
          <p:cNvPr id="6" name="Table 4">
            <a:extLst>
              <a:ext uri="{FF2B5EF4-FFF2-40B4-BE49-F238E27FC236}">
                <a16:creationId xmlns:a16="http://schemas.microsoft.com/office/drawing/2014/main" id="{2BBF5DEF-DC4F-4E77-82E4-72D6D6FBA1E8}"/>
              </a:ext>
            </a:extLst>
          </p:cNvPr>
          <p:cNvGraphicFramePr>
            <a:graphicFrameLocks/>
          </p:cNvGraphicFramePr>
          <p:nvPr/>
        </p:nvGraphicFramePr>
        <p:xfrm>
          <a:off x="119699" y="1143000"/>
          <a:ext cx="8992878" cy="289052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of Prenatal Visits</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of First Prenatal Care Visit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Delivery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The number of fetal deaths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Live Births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Plurality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1284362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Newborn’s Delivery Info</a:t>
            </a:r>
          </a:p>
        </p:txBody>
      </p:sp>
      <p:graphicFrame>
        <p:nvGraphicFramePr>
          <p:cNvPr id="7" name="Table 4">
            <a:extLst>
              <a:ext uri="{FF2B5EF4-FFF2-40B4-BE49-F238E27FC236}">
                <a16:creationId xmlns:a16="http://schemas.microsoft.com/office/drawing/2014/main" id="{18D53744-96F3-4C2D-AF70-70569E83EF1C}"/>
              </a:ext>
            </a:extLst>
          </p:cNvPr>
          <p:cNvGraphicFramePr>
            <a:graphicFrameLocks/>
          </p:cNvGraphicFramePr>
          <p:nvPr/>
        </p:nvGraphicFramePr>
        <p:xfrm>
          <a:off x="75561" y="1167824"/>
          <a:ext cx="8992878" cy="222504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Gestational Age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Place of Birth</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APGAR Score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Pregnancy Outcome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Birth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2777118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0" y="1087120"/>
          <a:ext cx="9144000" cy="40030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7859855"/>
                    </a:ext>
                  </a:extLst>
                </a:gridCol>
                <a:gridCol w="830372">
                  <a:extLst>
                    <a:ext uri="{9D8B030D-6E8A-4147-A177-3AD203B41FA5}">
                      <a16:colId xmlns:a16="http://schemas.microsoft.com/office/drawing/2014/main" val="1398936617"/>
                    </a:ext>
                  </a:extLst>
                </a:gridCol>
                <a:gridCol w="598211">
                  <a:extLst>
                    <a:ext uri="{9D8B030D-6E8A-4147-A177-3AD203B41FA5}">
                      <a16:colId xmlns:a16="http://schemas.microsoft.com/office/drawing/2014/main" val="1157143571"/>
                    </a:ext>
                  </a:extLst>
                </a:gridCol>
                <a:gridCol w="746188">
                  <a:extLst>
                    <a:ext uri="{9D8B030D-6E8A-4147-A177-3AD203B41FA5}">
                      <a16:colId xmlns:a16="http://schemas.microsoft.com/office/drawing/2014/main" val="1274402840"/>
                    </a:ext>
                  </a:extLst>
                </a:gridCol>
                <a:gridCol w="648577">
                  <a:extLst>
                    <a:ext uri="{9D8B030D-6E8A-4147-A177-3AD203B41FA5}">
                      <a16:colId xmlns:a16="http://schemas.microsoft.com/office/drawing/2014/main" val="978735225"/>
                    </a:ext>
                  </a:extLst>
                </a:gridCol>
                <a:gridCol w="635839">
                  <a:extLst>
                    <a:ext uri="{9D8B030D-6E8A-4147-A177-3AD203B41FA5}">
                      <a16:colId xmlns:a16="http://schemas.microsoft.com/office/drawing/2014/main" val="1511369816"/>
                    </a:ext>
                  </a:extLst>
                </a:gridCol>
                <a:gridCol w="707066">
                  <a:extLst>
                    <a:ext uri="{9D8B030D-6E8A-4147-A177-3AD203B41FA5}">
                      <a16:colId xmlns:a16="http://schemas.microsoft.com/office/drawing/2014/main" val="2609889970"/>
                    </a:ext>
                  </a:extLst>
                </a:gridCol>
                <a:gridCol w="1027389">
                  <a:extLst>
                    <a:ext uri="{9D8B030D-6E8A-4147-A177-3AD203B41FA5}">
                      <a16:colId xmlns:a16="http://schemas.microsoft.com/office/drawing/2014/main" val="453015358"/>
                    </a:ext>
                  </a:extLst>
                </a:gridCol>
                <a:gridCol w="622582">
                  <a:extLst>
                    <a:ext uri="{9D8B030D-6E8A-4147-A177-3AD203B41FA5}">
                      <a16:colId xmlns:a16="http://schemas.microsoft.com/office/drawing/2014/main" val="285832612"/>
                    </a:ext>
                  </a:extLst>
                </a:gridCol>
                <a:gridCol w="736976">
                  <a:extLst>
                    <a:ext uri="{9D8B030D-6E8A-4147-A177-3AD203B41FA5}">
                      <a16:colId xmlns:a16="http://schemas.microsoft.com/office/drawing/2014/main" val="222712165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Address Use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219659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a:t>
                      </a:r>
                      <a:r>
                        <a:rPr lang="en-US" sz="1400" i="0" dirty="0">
                          <a:solidFill>
                            <a:schemeClr val="tx1"/>
                          </a:solidFill>
                        </a:rPr>
                        <a:t>Birth Place</a:t>
                      </a:r>
                      <a:endParaRPr lang="en-US" sz="1400" i="0" strike="sngStrike" dirty="0">
                        <a:solidFill>
                          <a:schemeClr val="tx1"/>
                        </a:solidFill>
                      </a:endParaRP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1419410"/>
                  </a:ext>
                </a:extLst>
              </a:tr>
            </a:tbl>
          </a:graphicData>
        </a:graphic>
      </p:graphicFrame>
    </p:spTree>
    <p:extLst>
      <p:ext uri="{BB962C8B-B14F-4D97-AF65-F5344CB8AC3E}">
        <p14:creationId xmlns:p14="http://schemas.microsoft.com/office/powerpoint/2010/main" val="2177898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Work</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12903" y="1143000"/>
          <a:ext cx="8918194" cy="25196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1571435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978735225"/>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85832612"/>
                    </a:ext>
                  </a:extLst>
                </a:gridCol>
                <a:gridCol w="685801">
                  <a:extLst>
                    <a:ext uri="{9D8B030D-6E8A-4147-A177-3AD203B41FA5}">
                      <a16:colId xmlns:a16="http://schemas.microsoft.com/office/drawing/2014/main" val="279183695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62462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Usual Occupation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3416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Industry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176237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Occupation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07260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Industry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3676947"/>
                  </a:ext>
                </a:extLst>
              </a:tr>
            </a:tbl>
          </a:graphicData>
        </a:graphic>
      </p:graphicFrame>
    </p:spTree>
    <p:extLst>
      <p:ext uri="{BB962C8B-B14F-4D97-AF65-F5344CB8AC3E}">
        <p14:creationId xmlns:p14="http://schemas.microsoft.com/office/powerpoint/2010/main" val="3915181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 (</a:t>
            </a:r>
            <a:r>
              <a:rPr lang="en-US" dirty="0">
                <a:solidFill>
                  <a:srgbClr val="FF0000"/>
                </a:solidFill>
              </a:rPr>
              <a:t>Rename to Condition)</a:t>
            </a:r>
            <a:endParaRPr lang="en-US" dirty="0"/>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93949" cy="22250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803501990"/>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75323677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22186">
                  <a:extLst>
                    <a:ext uri="{9D8B030D-6E8A-4147-A177-3AD203B41FA5}">
                      <a16:colId xmlns:a16="http://schemas.microsoft.com/office/drawing/2014/main" val="2775658430"/>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Abatement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588531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of Diagnosis (see notes below)</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Recorded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901421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39201" cy="111252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400307396"/>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2689742612"/>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762001">
                  <a:extLst>
                    <a:ext uri="{9D8B030D-6E8A-4147-A177-3AD203B41FA5}">
                      <a16:colId xmlns:a16="http://schemas.microsoft.com/office/drawing/2014/main" val="12042216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bl>
          </a:graphicData>
        </a:graphic>
      </p:graphicFrame>
    </p:spTree>
    <p:extLst>
      <p:ext uri="{BB962C8B-B14F-4D97-AF65-F5344CB8AC3E}">
        <p14:creationId xmlns:p14="http://schemas.microsoft.com/office/powerpoint/2010/main" val="1558583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a:t>
            </a:r>
            <a:r>
              <a:rPr lang="en-US" sz="1800" dirty="0">
                <a:solidFill>
                  <a:srgbClr val="FF0000"/>
                </a:solidFill>
              </a:rPr>
              <a:t>, IT/data governance and or versioning of </a:t>
            </a:r>
            <a:r>
              <a:rPr lang="en-US" sz="1800" dirty="0"/>
              <a:t>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a:t>
            </a:r>
            <a:r>
              <a:rPr lang="en-US" sz="1600" dirty="0">
                <a:solidFill>
                  <a:srgbClr val="FF0000"/>
                </a:solidFill>
              </a:rPr>
              <a:t>atitis</a:t>
            </a:r>
            <a:r>
              <a:rPr lang="en-US" sz="1600" dirty="0"/>
              <a:t> C is asking about drug use</a:t>
            </a:r>
          </a:p>
          <a:p>
            <a:r>
              <a:rPr lang="en-US" sz="1800" dirty="0"/>
              <a:t>Any activities that are not associated with a clinical order or clinical visit (e.g., drive-up COVID test, STD test, adult immunization at the pharmacy)</a:t>
            </a:r>
          </a:p>
          <a:p>
            <a:endParaRPr lang="en-US" sz="1800" dirty="0"/>
          </a:p>
        </p:txBody>
      </p:sp>
    </p:spTree>
    <p:extLst>
      <p:ext uri="{BB962C8B-B14F-4D97-AF65-F5344CB8AC3E}">
        <p14:creationId xmlns:p14="http://schemas.microsoft.com/office/powerpoint/2010/main" val="690483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Recap of Last Week</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MedMorph Data Classes and Elements submission to USCDI</a:t>
            </a:r>
          </a:p>
          <a:p>
            <a:r>
              <a:rPr lang="en-US" dirty="0"/>
              <a:t>Cross Use Case Similarities and Differences</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740" y="2228367"/>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2722880" y="1962632"/>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600200" y="44598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3249956" y="41913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sp>
        <p:nvSpPr>
          <p:cNvPr id="16" name="Rectangle 15">
            <a:extLst>
              <a:ext uri="{FF2B5EF4-FFF2-40B4-BE49-F238E27FC236}">
                <a16:creationId xmlns:a16="http://schemas.microsoft.com/office/drawing/2014/main" id="{5819CFE2-7315-4C09-8245-E6423BFFB46F}"/>
              </a:ext>
            </a:extLst>
          </p:cNvPr>
          <p:cNvSpPr/>
          <p:nvPr/>
        </p:nvSpPr>
        <p:spPr>
          <a:xfrm>
            <a:off x="1447800" y="1962633"/>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1447800" y="41910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29037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a:t>
            </a:r>
            <a:r>
              <a:rPr lang="en-US" sz="2000" dirty="0">
                <a:solidFill>
                  <a:srgbClr val="FF0000"/>
                </a:solidFill>
              </a:rPr>
              <a:t>(e.g., FHIR APIs)</a:t>
            </a:r>
            <a:r>
              <a:rPr lang="en-US" sz="2000" dirty="0"/>
              <a:t>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2578589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solidFill>
                  <a:srgbClr val="FF0000"/>
                </a:solidFill>
              </a:rPr>
              <a:t>Registries may have restrictions on collecting certain information. For example, cancer registries collect comorbidity information, but some of them are restricted from collecting information about AIDS or mental health conditions as a comorbidity</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2086448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1948527005"/>
              </p:ext>
            </p:extLst>
          </p:nvPr>
        </p:nvGraphicFramePr>
        <p:xfrm>
          <a:off x="1219200" y="1371600"/>
          <a:ext cx="6477000" cy="293116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latin typeface="+mn-lt"/>
                        </a:rPr>
                        <a:t>10/8/20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Hepatitis C Reporting Use Case Update</a:t>
                      </a:r>
                      <a:endParaRPr kumimoji="0" lang="en-US" strike="sngStrike" kern="120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 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2293479354"/>
                  </a:ext>
                </a:extLst>
              </a:tr>
              <a:tr h="370840">
                <a:tc>
                  <a:txBody>
                    <a:bodyPr/>
                    <a:lstStyle/>
                    <a:p>
                      <a:r>
                        <a:rPr lang="en-US" strike="sngStrike" dirty="0">
                          <a:latin typeface="+mn-lt"/>
                        </a:rPr>
                        <a:t>10/15/20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baseline="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1104101827"/>
                  </a:ext>
                </a:extLst>
              </a:tr>
              <a:tr h="0">
                <a:tc>
                  <a:txBody>
                    <a:bodyPr/>
                    <a:lstStyle/>
                    <a:p>
                      <a:r>
                        <a:rPr lang="en-US" dirty="0">
                          <a:latin typeface="+mn-lt"/>
                        </a:rPr>
                        <a:t>10/22/20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1219762155"/>
                  </a:ext>
                </a:extLst>
              </a:tr>
              <a:tr h="370840">
                <a:tc>
                  <a:txBody>
                    <a:bodyPr/>
                    <a:lstStyle/>
                    <a:p>
                      <a:r>
                        <a:rPr lang="en-US" dirty="0">
                          <a:latin typeface="+mn-lt"/>
                        </a:rPr>
                        <a:t>10/29/20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TBD</a:t>
                      </a:r>
                    </a:p>
                  </a:txBody>
                  <a:tcPr/>
                </a:tc>
                <a:extLst>
                  <a:ext uri="{0D108BD9-81ED-4DB2-BD59-A6C34878D82A}">
                    <a16:rowId xmlns:a16="http://schemas.microsoft.com/office/drawing/2014/main" val="2721634554"/>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 </a:t>
            </a:r>
            <a:r>
              <a:rPr lang="en-US" sz="1800" dirty="0">
                <a:solidFill>
                  <a:srgbClr val="FF0000"/>
                </a:solidFill>
              </a:rPr>
              <a:t>(Include this as a cross use case consideration – not just cancer )</a:t>
            </a:r>
            <a:endParaRPr lang="en-US" sz="1800" dirty="0"/>
          </a:p>
          <a:p>
            <a:pPr lvl="1"/>
            <a:r>
              <a:rPr lang="en-US" sz="1800" strike="sngStrike"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97353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a:bodyPr>
          <a:lstStyle/>
          <a:p>
            <a:r>
              <a:rPr lang="en-US" dirty="0"/>
              <a:t>MedMorph FHIR Connectathon -  Monday November 9th</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228600" y="1295402"/>
            <a:ext cx="8458200" cy="5029198"/>
          </a:xfrm>
        </p:spPr>
        <p:txBody>
          <a:bodyPr/>
          <a:lstStyle/>
          <a:p>
            <a:r>
              <a:rPr lang="en-US" sz="2000" dirty="0"/>
              <a:t>We will convene a MedMorph specific Connectathon</a:t>
            </a:r>
          </a:p>
          <a:p>
            <a:pPr lvl="1"/>
            <a:r>
              <a:rPr lang="en-US" sz="1700" dirty="0"/>
              <a:t>Required as part of the HL7 Ballot Process that we test with 3 sites representing different communities </a:t>
            </a:r>
          </a:p>
          <a:p>
            <a:r>
              <a:rPr lang="en-US" dirty="0"/>
              <a:t>Date will be November 9</a:t>
            </a:r>
            <a:r>
              <a:rPr lang="en-US" baseline="30000" dirty="0"/>
              <a:t>th</a:t>
            </a:r>
            <a:r>
              <a:rPr lang="en-US" dirty="0"/>
              <a:t>, 2020 from 11am-5pm ET (Virtual)</a:t>
            </a:r>
          </a:p>
          <a:p>
            <a:pPr lvl="2"/>
            <a:r>
              <a:rPr lang="en-US" sz="1600" dirty="0"/>
              <a:t>Invites have been sent to those who participated in the doodle poll as well as anyone who is interested – please email to be added (or use the chat feature in this WebEx)</a:t>
            </a:r>
          </a:p>
          <a:p>
            <a:pPr lvl="2"/>
            <a:r>
              <a:rPr lang="en-US" sz="1600" dirty="0">
                <a:hlinkClick r:id="rId3"/>
              </a:rPr>
              <a:t>jamie.parker@carradora.com</a:t>
            </a:r>
            <a:r>
              <a:rPr lang="en-US" sz="1600" dirty="0"/>
              <a:t> </a:t>
            </a:r>
          </a:p>
          <a:p>
            <a:pPr lvl="2"/>
            <a:r>
              <a:rPr lang="en-US" sz="1600" dirty="0">
                <a:hlinkClick r:id="rId4"/>
              </a:rPr>
              <a:t>nagesh.bashyam@drajer.com</a:t>
            </a:r>
            <a:endParaRPr lang="en-US" sz="1600" dirty="0"/>
          </a:p>
          <a:p>
            <a:r>
              <a:rPr lang="en-US" dirty="0"/>
              <a:t>We are still seeking an EHR vendor to participate as a “sender” in the connectathon activities</a:t>
            </a:r>
          </a:p>
          <a:p>
            <a:r>
              <a:rPr lang="en-US" dirty="0"/>
              <a:t>Connectathon logistics are posted on the HL7 PHWG MedMorph confluence: </a:t>
            </a:r>
            <a:r>
              <a:rPr lang="en-US" dirty="0">
                <a:hlinkClick r:id="rId5"/>
              </a:rPr>
              <a:t>https://confluence.hl7.org/display/PHWG/MedMorph+November+2020+FHIR+Connectathon</a:t>
            </a:r>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05405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USCDI ONDEC Submission</a:t>
            </a:r>
          </a:p>
        </p:txBody>
      </p:sp>
    </p:spTree>
    <p:extLst>
      <p:ext uri="{BB962C8B-B14F-4D97-AF65-F5344CB8AC3E}">
        <p14:creationId xmlns:p14="http://schemas.microsoft.com/office/powerpoint/2010/main" val="391399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F2C6-EEB0-4F6D-BF11-B52014BB9D1C}"/>
              </a:ext>
            </a:extLst>
          </p:cNvPr>
          <p:cNvSpPr>
            <a:spLocks noGrp="1"/>
          </p:cNvSpPr>
          <p:nvPr>
            <p:ph type="title"/>
          </p:nvPr>
        </p:nvSpPr>
        <p:spPr/>
        <p:txBody>
          <a:bodyPr>
            <a:normAutofit fontScale="90000"/>
          </a:bodyPr>
          <a:lstStyle/>
          <a:p>
            <a:r>
              <a:rPr lang="en-US" dirty="0" err="1"/>
              <a:t>MedMorph’s</a:t>
            </a:r>
            <a:r>
              <a:rPr lang="en-US" dirty="0"/>
              <a:t> USCDI ONDEC Submission</a:t>
            </a:r>
          </a:p>
        </p:txBody>
      </p:sp>
      <p:sp>
        <p:nvSpPr>
          <p:cNvPr id="3" name="Content Placeholder 2">
            <a:extLst>
              <a:ext uri="{FF2B5EF4-FFF2-40B4-BE49-F238E27FC236}">
                <a16:creationId xmlns:a16="http://schemas.microsoft.com/office/drawing/2014/main" id="{E092C170-5EFB-429D-AAC4-2D7CD7FFFCF3}"/>
              </a:ext>
            </a:extLst>
          </p:cNvPr>
          <p:cNvSpPr>
            <a:spLocks noGrp="1"/>
          </p:cNvSpPr>
          <p:nvPr>
            <p:ph idx="1"/>
          </p:nvPr>
        </p:nvSpPr>
        <p:spPr/>
        <p:txBody>
          <a:bodyPr/>
          <a:lstStyle/>
          <a:p>
            <a:r>
              <a:rPr lang="en-US" dirty="0" err="1"/>
              <a:t>MedMorph’s</a:t>
            </a:r>
            <a:r>
              <a:rPr lang="en-US" dirty="0"/>
              <a:t> USCDI ONDEC Submission will include:</a:t>
            </a:r>
          </a:p>
          <a:p>
            <a:pPr lvl="1"/>
            <a:r>
              <a:rPr lang="en-US" dirty="0"/>
              <a:t>12 Data Classes</a:t>
            </a:r>
          </a:p>
          <a:p>
            <a:pPr lvl="2"/>
            <a:r>
              <a:rPr lang="en-US" dirty="0"/>
              <a:t>5 New Classes</a:t>
            </a:r>
          </a:p>
          <a:p>
            <a:pPr lvl="2"/>
            <a:r>
              <a:rPr lang="en-US" dirty="0"/>
              <a:t>Updates to 7 Existing Classes</a:t>
            </a:r>
          </a:p>
          <a:p>
            <a:pPr lvl="1"/>
            <a:r>
              <a:rPr lang="en-US" dirty="0"/>
              <a:t>74 New Elements in total</a:t>
            </a:r>
          </a:p>
          <a:p>
            <a:pPr lvl="1"/>
            <a:endParaRPr lang="en-US" dirty="0"/>
          </a:p>
          <a:p>
            <a:r>
              <a:rPr lang="en-US" dirty="0"/>
              <a:t>A BIG thanks to all who contributed time, effort, brain power – especially:</a:t>
            </a:r>
          </a:p>
          <a:p>
            <a:pPr lvl="1"/>
            <a:r>
              <a:rPr lang="en-US" dirty="0"/>
              <a:t>Brian </a:t>
            </a:r>
            <a:r>
              <a:rPr lang="en-US" dirty="0" err="1"/>
              <a:t>Gugerty</a:t>
            </a:r>
            <a:r>
              <a:rPr lang="en-US" dirty="0"/>
              <a:t>, Cindy Bush, Wendy Blumenthal, Craig Newman, Genny </a:t>
            </a:r>
            <a:r>
              <a:rPr lang="en-US" dirty="0" err="1"/>
              <a:t>Luensman</a:t>
            </a:r>
            <a:r>
              <a:rPr lang="en-US" dirty="0"/>
              <a:t>, Jenna Norton, Steve Eichner, </a:t>
            </a:r>
            <a:r>
              <a:rPr lang="en-US" dirty="0" err="1"/>
              <a:t>Sameemuddin</a:t>
            </a:r>
            <a:r>
              <a:rPr lang="en-US" dirty="0"/>
              <a:t> Syed</a:t>
            </a:r>
          </a:p>
        </p:txBody>
      </p:sp>
    </p:spTree>
    <p:extLst>
      <p:ext uri="{BB962C8B-B14F-4D97-AF65-F5344CB8AC3E}">
        <p14:creationId xmlns:p14="http://schemas.microsoft.com/office/powerpoint/2010/main" val="153188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139368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107259</TotalTime>
  <Words>6314</Words>
  <Application>Microsoft Office PowerPoint</Application>
  <PresentationFormat>On-screen Show (4:3)</PresentationFormat>
  <Paragraphs>976</Paragraphs>
  <Slides>50</Slides>
  <Notes>23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50</vt:i4>
      </vt:variant>
    </vt:vector>
  </HeadingPairs>
  <TitlesOfParts>
    <vt:vector size="57" baseType="lpstr">
      <vt:lpstr>Arial</vt:lpstr>
      <vt:lpstr>Calibri</vt:lpstr>
      <vt:lpstr>Constantia</vt:lpstr>
      <vt:lpstr>Segoe UI</vt:lpstr>
      <vt:lpstr>Wingdings 2</vt:lpstr>
      <vt:lpstr>ESAC Theme</vt:lpstr>
      <vt:lpstr>1_ESAC Theme</vt:lpstr>
      <vt:lpstr>MedMorph Consolidated Use Case Workgroup   October 22, 2020 </vt:lpstr>
      <vt:lpstr>Meeting Agenda</vt:lpstr>
      <vt:lpstr>Use Case Workgroup Logistics</vt:lpstr>
      <vt:lpstr>Recap of Last Week</vt:lpstr>
      <vt:lpstr>Tentative Meeting Schedule / Topics</vt:lpstr>
      <vt:lpstr>MedMorph FHIR Connectathon -  Monday November 9th</vt:lpstr>
      <vt:lpstr>PowerPoint Presentation</vt:lpstr>
      <vt:lpstr>MedMorph’s USCDI ONDEC Submission</vt:lpstr>
      <vt:lpstr>PowerPoint Presentation</vt:lpstr>
      <vt:lpstr>Non-Technical Considerations (cont’d)</vt:lpstr>
      <vt:lpstr>Non-Technical Considerations</vt:lpstr>
      <vt:lpstr>Reporting Workflow  (Cancer, Health Care Survey (IP, ED))</vt:lpstr>
      <vt:lpstr>Health Care Survey Workflow (Ambulatory setting)</vt:lpstr>
      <vt:lpstr>Chronic Hepatitis C Surveillance – eICR Workflow</vt:lpstr>
      <vt:lpstr>Chronic Hepatitis C Surveillance – eICR Workflow (cont’d)</vt:lpstr>
      <vt:lpstr>Terms and Definitions – Health Care Survey</vt:lpstr>
      <vt:lpstr>Terms and Definitions – Hepatitis C</vt:lpstr>
      <vt:lpstr>Terms and Definitions – Hepatitis C (cont’d)</vt:lpstr>
      <vt:lpstr>Terms and Definitions - Cancer</vt:lpstr>
      <vt:lpstr>Terms and Definitions – Cancer (cont’d)</vt:lpstr>
      <vt:lpstr>Next Steps</vt:lpstr>
      <vt:lpstr>Contacts</vt:lpstr>
      <vt:lpstr>Resources/Useful Links</vt:lpstr>
      <vt:lpstr>PowerPoint Presentation</vt:lpstr>
      <vt:lpstr>Clinical Notes</vt:lpstr>
      <vt:lpstr>Current Pregnancy</vt:lpstr>
      <vt:lpstr>Encounter (part 1)</vt:lpstr>
      <vt:lpstr>Encounter (part 2)</vt:lpstr>
      <vt:lpstr>Immunizations</vt:lpstr>
      <vt:lpstr>Laboratory</vt:lpstr>
      <vt:lpstr>Medications</vt:lpstr>
      <vt:lpstr>Mother’s Delivery Info</vt:lpstr>
      <vt:lpstr>Newborn’s Delivery Info</vt:lpstr>
      <vt:lpstr>Patient Demographics</vt:lpstr>
      <vt:lpstr>Patient Work</vt:lpstr>
      <vt:lpstr>Problems (Rename to Condition)</vt:lpstr>
      <vt:lpstr>Procedures</vt:lpstr>
      <vt:lpstr>Non-Technical Considerations</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lpstr>Abstract Models</vt:lpstr>
      <vt:lpstr>Policy Considerations</vt:lpstr>
      <vt:lpstr>Policy Considerations (cont’d)</vt:lpstr>
      <vt:lpstr>Policy Considerations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545</cp:revision>
  <dcterms:created xsi:type="dcterms:W3CDTF">2013-08-15T04:40:34Z</dcterms:created>
  <dcterms:modified xsi:type="dcterms:W3CDTF">2020-10-27T18:12:01Z</dcterms:modified>
  <cp:category/>
</cp:coreProperties>
</file>