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  <p:sldMasterId id="2147483705" r:id="rId5"/>
    <p:sldMasterId id="2147483693" r:id="rId6"/>
    <p:sldMasterId id="2147483660" r:id="rId7"/>
    <p:sldMasterId id="2147483732" r:id="rId8"/>
    <p:sldMasterId id="2147483740" r:id="rId9"/>
  </p:sldMasterIdLst>
  <p:notesMasterIdLst>
    <p:notesMasterId r:id="rId24"/>
  </p:notesMasterIdLst>
  <p:sldIdLst>
    <p:sldId id="986" r:id="rId10"/>
    <p:sldId id="4775" r:id="rId11"/>
    <p:sldId id="4764" r:id="rId12"/>
    <p:sldId id="4758" r:id="rId13"/>
    <p:sldId id="4759" r:id="rId14"/>
    <p:sldId id="4777" r:id="rId15"/>
    <p:sldId id="4783" r:id="rId16"/>
    <p:sldId id="4780" r:id="rId17"/>
    <p:sldId id="4781" r:id="rId18"/>
    <p:sldId id="4782" r:id="rId19"/>
    <p:sldId id="4784" r:id="rId20"/>
    <p:sldId id="329" r:id="rId21"/>
    <p:sldId id="4776" r:id="rId22"/>
    <p:sldId id="33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umenthal, Wendy J. (CDC/DDNID/NCCDPHP/DCPC)" initials="BWJ(" lastIdx="2" clrIdx="0">
    <p:extLst>
      <p:ext uri="{19B8F6BF-5375-455C-9EA6-DF929625EA0E}">
        <p15:presenceInfo xmlns:p15="http://schemas.microsoft.com/office/powerpoint/2012/main" userId="S::wfb6@cdc.gov::f5e00f14-3ac2-427d-b616-ad8add26c74a" providerId="AD"/>
      </p:ext>
    </p:extLst>
  </p:cmAuthor>
  <p:cmAuthor id="2" name="Michaels, Maria (CDC/DDPHSS/CSELS/OD)" initials="MM(" lastIdx="7" clrIdx="1">
    <p:extLst>
      <p:ext uri="{19B8F6BF-5375-455C-9EA6-DF929625EA0E}">
        <p15:presenceInfo xmlns:p15="http://schemas.microsoft.com/office/powerpoint/2012/main" userId="S::ktx2@cdc.gov::90e940e6-b690-4d24-b80a-1bdfa10c37a1" providerId="AD"/>
      </p:ext>
    </p:extLst>
  </p:cmAuthor>
  <p:cmAuthor id="3" name="Viall, Abigail H. (CDC/DDID/NCHHSTP/OD)" initials="VAH(" lastIdx="5" clrIdx="2">
    <p:extLst>
      <p:ext uri="{19B8F6BF-5375-455C-9EA6-DF929625EA0E}">
        <p15:presenceInfo xmlns:p15="http://schemas.microsoft.com/office/powerpoint/2012/main" userId="S::bzv3@cdc.gov::f3d5871f-84bf-4875-9fb0-d00a2154068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9F9F9"/>
    <a:srgbClr val="0070C0"/>
    <a:srgbClr val="D06F1A"/>
    <a:srgbClr val="DE0D14"/>
    <a:srgbClr val="CCCCFF"/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02" autoAdjust="0"/>
    <p:restoredTop sz="81798" autoAdjust="0"/>
  </p:normalViewPr>
  <p:slideViewPr>
    <p:cSldViewPr snapToGrid="0">
      <p:cViewPr varScale="1">
        <p:scale>
          <a:sx n="97" d="100"/>
          <a:sy n="97" d="100"/>
        </p:scale>
        <p:origin x="11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Info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87A14C-DCF2-4F56-B485-06CA4A24CA6D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C74A9-4D30-4791-B820-2EF1388102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8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b="1" dirty="0">
              <a:solidFill>
                <a:srgbClr val="FFFFFF"/>
              </a:solidFill>
              <a:latin typeface="Calibri" pitchFamily="34" charset="0"/>
            </a:endParaRPr>
          </a:p>
          <a:p>
            <a:pPr>
              <a:spcBef>
                <a:spcPct val="0"/>
              </a:spcBef>
            </a:pPr>
            <a:endParaRPr lang="en-US" altLang="en-US" baseline="0" dirty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1pPr>
            <a:lvl2pPr marL="729646" indent="-280634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marL="1122531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marL="1571544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marL="2020556" indent="-224506"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2469569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2918581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3367593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3816606" indent="-22450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084AA2-EDF3-41B6-9BD5-4D1331E35CE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45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Documentation of the workflow using Knowledge Artifacts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One or More Knowledge Artifacts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PlanDefinition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Named Events for Triggers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Tasks/Actions to be executed along with timing constraints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Vocabularies to be used 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Logic (CQL/</a:t>
            </a:r>
            <a:r>
              <a:rPr lang="en-US" dirty="0" err="1"/>
              <a:t>FhirPath</a:t>
            </a:r>
            <a:r>
              <a:rPr lang="en-US" dirty="0"/>
              <a:t>) to be used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Inputs required</a:t>
            </a:r>
          </a:p>
          <a:p>
            <a:pPr lvl="4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Resources/Profiles</a:t>
            </a:r>
          </a:p>
          <a:p>
            <a:pPr lvl="3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Outputs produced</a:t>
            </a:r>
          </a:p>
          <a:p>
            <a:pPr lvl="4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Resources/Profiles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398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/>
              <a:t>Trigger values (e.g., reportability list of ICD-10-CM diagnosis codes that indicate cancer)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652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EHR Integration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Subscription topics and Notifications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Payload definitions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Notification mechanisms</a:t>
            </a:r>
          </a:p>
          <a:p>
            <a:pPr lvl="2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Queries to be used to get data out of EHRs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Security Mechanisms to integrate with EHRs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Submission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Authorities / Policies to be in place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Routing via Intermediaries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Handling Exceptions</a:t>
            </a:r>
          </a:p>
          <a:p>
            <a:pPr lvl="0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6C74A9-4D30-4791-B820-2EF13881027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29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F1C4AD-94D7-443E-B114-F0C84C8F8D8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3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0.jp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9F96C-B4DE-4B11-A080-84BAA30BD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50EC83-5DD7-4CA9-8FD5-D4E7578888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93D78-F78E-4BAF-A209-D0C0246A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30060-2AE9-40B5-917D-0658D344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27CCA-EF97-4416-AC03-713A1D6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13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BA953-3B04-41AB-886D-38A5CCDF7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D2829C-A657-4FF7-977F-B82D00588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00E49-A6E9-412E-8AD5-577528E6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E2B51-C039-467A-B51A-244DF629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D26E-8120-4979-914E-462A08867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97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70CAED-C59C-4648-803A-D6154C95FA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F3DAC3-7FE0-4017-BBEB-8CB41B4E8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B175B-03EF-4C20-BB10-46329CF7C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3F53F-1402-4653-B6DE-CEA971BC6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B970D-892B-428F-8D00-4F6668586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55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O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1" y="213961"/>
            <a:ext cx="12082115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4267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09600" y="3203632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4864927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chemeClr val="bg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1696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0453DD3-CCEA-4C03-AC76-50A204E0DD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0798"/>
          <a:stretch/>
        </p:blipFill>
        <p:spPr>
          <a:xfrm rot="10800000">
            <a:off x="0" y="5851492"/>
            <a:ext cx="12192000" cy="1006507"/>
          </a:xfrm>
          <a:prstGeom prst="rect">
            <a:avLst/>
          </a:prstGeom>
        </p:spPr>
      </p:pic>
      <p:sp>
        <p:nvSpPr>
          <p:cNvPr id="31" name="Title 30">
            <a:extLst>
              <a:ext uri="{FF2B5EF4-FFF2-40B4-BE49-F238E27FC236}">
                <a16:creationId xmlns:a16="http://schemas.microsoft.com/office/drawing/2014/main" id="{EB2B00A4-44A4-5444-BB95-619E809AC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981" y="365126"/>
            <a:ext cx="11060575" cy="537700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Heading - One Column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0DFAB-2070-204C-BF31-9DB0441C059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914" y="1757043"/>
            <a:ext cx="11060576" cy="3830957"/>
          </a:xfrm>
        </p:spPr>
        <p:txBody>
          <a:bodyPr numCol="2" spcCol="36576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Bullet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22C41"/>
                </a:solidFill>
                <a:effectLst/>
                <a:uLnTx/>
                <a:uFillTx/>
                <a:latin typeface="Gotham Rounded Book" pitchFamily="2" charset="77"/>
                <a:ea typeface="+mn-ea"/>
                <a:cs typeface="+mn-cs"/>
              </a:rPr>
              <a:t>Third level</a:t>
            </a: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48D2C72-75CE-AF4E-AF0B-15BD60BFFB01}"/>
              </a:ext>
            </a:extLst>
          </p:cNvPr>
          <p:cNvSpPr txBox="1">
            <a:spLocks/>
          </p:cNvSpPr>
          <p:nvPr userDrawn="1"/>
        </p:nvSpPr>
        <p:spPr>
          <a:xfrm>
            <a:off x="69449" y="6446576"/>
            <a:ext cx="66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80835D-B527-4B60-9321-B0FEC3043A53}" type="slidenum">
              <a:rPr lang="en-US" sz="1400" smtClean="0"/>
              <a:pPr algn="l"/>
              <a:t>‹#›</a:t>
            </a:fld>
            <a:endParaRPr lang="en-US" sz="1400" dirty="0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B2529E82-448C-1745-8E57-76443BAF3CAD}"/>
              </a:ext>
            </a:extLst>
          </p:cNvPr>
          <p:cNvSpPr txBox="1">
            <a:spLocks/>
          </p:cNvSpPr>
          <p:nvPr userDrawn="1"/>
        </p:nvSpPr>
        <p:spPr>
          <a:xfrm>
            <a:off x="570078" y="6423425"/>
            <a:ext cx="11598771" cy="41142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30000"/>
              </a:lnSpc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latin typeface="Gotham Rounded Book" pitchFamily="50" charset="0"/>
              </a:rPr>
              <a:t>Division of Cancer Prevention and Control	                                                        	               Reliable. Trusted. Scientific.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F8601-700F-40DD-A027-9AE61FC8AD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913" y="1069584"/>
            <a:ext cx="11060575" cy="537700"/>
          </a:xfrm>
        </p:spPr>
        <p:txBody>
          <a:bodyPr/>
          <a:lstStyle>
            <a:lvl1pPr marL="0" indent="0">
              <a:buNone/>
              <a:def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en-US" sz="1800" b="0" i="0" kern="1200" dirty="0">
                <a:solidFill>
                  <a:schemeClr val="bg2"/>
                </a:solidFill>
                <a:latin typeface="Gotham Rounded Book" pitchFamily="2" charset="77"/>
                <a:ea typeface="+mn-ea"/>
                <a:cs typeface="+mn-cs"/>
              </a:rPr>
              <a:t>Subheading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054" y="5852073"/>
            <a:ext cx="12193057" cy="1005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91636"/>
            <a:ext cx="10515600" cy="566928"/>
          </a:xfrm>
        </p:spPr>
        <p:txBody>
          <a:bodyPr anchor="t">
            <a:noAutofit/>
          </a:bodyPr>
          <a:lstStyle>
            <a:lvl1pPr>
              <a:defRPr sz="3600" b="1">
                <a:solidFill>
                  <a:srgbClr val="002F59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One Column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33856"/>
            <a:ext cx="10515600" cy="4744139"/>
          </a:xfrm>
        </p:spPr>
        <p:txBody>
          <a:bodyPr/>
          <a:lstStyle>
            <a:lvl1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1pPr>
            <a:lvl2pPr>
              <a:buClr>
                <a:srgbClr val="999E40"/>
              </a:buCl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2F59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944880" y="651256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7150" y="5877996"/>
            <a:ext cx="12058650" cy="256032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4D17E6C-88A5-4533-9D87-DA064254D01A}"/>
              </a:ext>
            </a:extLst>
          </p:cNvPr>
          <p:cNvSpPr txBox="1">
            <a:spLocks/>
          </p:cNvSpPr>
          <p:nvPr userDrawn="1"/>
        </p:nvSpPr>
        <p:spPr>
          <a:xfrm>
            <a:off x="69449" y="6469725"/>
            <a:ext cx="66361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914400" rtl="0" eaLnBrk="1" latinLnBrk="0" hangingPunct="1"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3A80835D-B527-4B60-9321-B0FEC3043A53}" type="slidenum">
              <a:rPr lang="en-US" sz="1400" smtClean="0">
                <a:solidFill>
                  <a:schemeClr val="bg1"/>
                </a:solidFill>
              </a:rPr>
              <a:pPr algn="l"/>
              <a:t>‹#›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23" name="Footer Placeholder 12">
            <a:extLst>
              <a:ext uri="{FF2B5EF4-FFF2-40B4-BE49-F238E27FC236}">
                <a16:creationId xmlns:a16="http://schemas.microsoft.com/office/drawing/2014/main" id="{DFB85663-5066-4190-A120-DE552C29F32A}"/>
              </a:ext>
            </a:extLst>
          </p:cNvPr>
          <p:cNvSpPr txBox="1">
            <a:spLocks/>
          </p:cNvSpPr>
          <p:nvPr userDrawn="1"/>
        </p:nvSpPr>
        <p:spPr>
          <a:xfrm>
            <a:off x="570079" y="6512559"/>
            <a:ext cx="11190122" cy="322291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r" defTabSz="914400" rtl="0" eaLnBrk="1" latinLnBrk="0" hangingPunct="1">
              <a:lnSpc>
                <a:spcPct val="130000"/>
              </a:lnSpc>
              <a:defRPr sz="1400" b="0" i="0" kern="1200">
                <a:solidFill>
                  <a:schemeClr val="bg1"/>
                </a:solidFill>
                <a:latin typeface="Gotham Rounded Medium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>
                <a:solidFill>
                  <a:schemeClr val="bg1"/>
                </a:solidFill>
              </a:rPr>
              <a:t>Division for Cancer Prevention and Control					                                   Reliable. Trusted. Scientific.</a:t>
            </a:r>
          </a:p>
        </p:txBody>
      </p:sp>
    </p:spTree>
    <p:extLst>
      <p:ext uri="{BB962C8B-B14F-4D97-AF65-F5344CB8AC3E}">
        <p14:creationId xmlns:p14="http://schemas.microsoft.com/office/powerpoint/2010/main" val="112585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2176D-A215-254E-8B98-69FC18840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CE4CA2-5020-EC4B-8928-14BE336B10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F7596-B7BB-F24E-BBEE-00E1525A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F79B0-E520-1D45-9B7B-F77BA7AD2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B7E61-7950-8B40-A3CD-648239EA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48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EDB4F-19B2-6043-93F4-143664AA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46B04-E790-F14C-A206-3792687F1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7BF48-20A8-944D-A0DF-DA911E5C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FDFC-5084-874D-A1B3-C9864C02E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C7995-AD39-6E4F-8AA9-6D2EA52A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59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22740-D305-224F-BDF9-CB88657E5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FEDD22-5BFA-3A42-8A82-2BCCAB250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6936C-6B57-9941-BAB4-4E7CB65F5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DE874-9296-DD45-934F-AF3AEF451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2F468-F703-1549-BADC-B5222EB4E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4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B815C-88FA-F048-999C-FDCFB1D2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907B8-6CFC-8940-B1EF-C0665182E1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0A028D-6BB9-E04B-BE13-C494BD659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F79FBF-8CFD-914C-8885-609F9524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D907FA-B68C-1D48-84E8-217FC9375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33C2A1-7E76-8C42-8AAD-70882B7BC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0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4AB6-C198-EF4A-A4E1-41F69B0D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7F003-212F-FB42-B0D5-107F43DE7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3A0F1-2067-3C4D-880B-249D9753C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DF901-A4B4-174E-BACD-3271C923D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5489CC-2905-4C41-B17E-9CA67ED24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6E570-95C4-5B4E-9AD3-93079EBA4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A2969-E120-A740-9C87-2C85E31F5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BDC608-40B2-D844-A900-EFAC9D0B1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8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2CF78-E187-4072-B96B-F2F9F2C4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A1F33-1BB5-4323-BB9B-72587D9BA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493BDC-0B4E-4F3D-B7D0-C5A93F28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48A052-E8E7-45B2-A9F9-7B5ED1385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43D06-3C0A-4B0E-A25D-BB5ED302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815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D646-7A2E-AE43-889D-B25DB6A76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B8513-C94E-0D44-AB02-DAF66206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3766D3-EAEE-D545-9C77-00DFCC73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15C1E-5332-3143-9BFA-F31C0347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04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A5895-9353-DC4E-BCB3-BF273E9B0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F1C284-10EE-994A-9749-5795C443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F9D975-783A-7C4A-9A32-ADA75D72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2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4B5B6-88A3-7045-A54C-610B5E5D51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30677-BADF-A248-B257-C73676625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2D46-80ED-C04F-B938-30327BD9B9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18EE3-667F-F146-AE8B-65B3DF85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2ED918-E58A-0748-B886-8D79509E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8B9E5-1B49-7C47-89CF-660542B8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61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5F376-6FCA-F744-80F3-D011143F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F99519-8FA5-B84F-8540-A84332EC24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6C198-940D-E14E-A2D6-3E9459AC60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B0AA3-72A6-E646-8BF9-FFCF25C61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A2037-4CB0-A845-829A-F39AF357A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6721EE-A687-2E4B-927E-EE9C5F949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9772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80D0-D4D2-1848-9AED-82610FEC3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CD153-4B24-B04F-BCB1-B31774C5D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F3605-4B39-8A41-AB6D-DCF76C6F9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B25270-C932-C54E-A1F5-C8CD5DBE8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7A8F0-1020-2644-8A7C-2F7316B5D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496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43FCB0-6E57-DC49-8713-438DCDB5B8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D562E-71EB-9946-B3ED-0E0934CFE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46D0E-1C75-EA47-8DD4-36F79B68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155C3-FEC7-054C-ADBC-80ED1CA54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339FA-DEE9-A045-A858-E034D31D4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68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327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2"/>
            <a:ext cx="109728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143000" indent="-22383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428750" indent="-228600">
              <a:buClr>
                <a:schemeClr val="tx2"/>
              </a:buClr>
              <a:buFont typeface="Wingdings" pitchFamily="2" charset="2"/>
              <a:buChar char="v"/>
              <a:defRPr/>
            </a:lvl4pPr>
            <a:lvl5pPr marL="1714500" indent="-228600">
              <a:buClr>
                <a:schemeClr val="tx2"/>
              </a:buCl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071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3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92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1A2CE-CFE0-4691-9A08-6176521A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AF126-6DEE-42AE-98E9-7E8D1090B9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0DB0F-F783-4A5E-8F59-ABA5D2086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CD40-B752-4673-83A5-27C841AEC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49B86-4764-4E3F-AC9D-7261348D5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576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77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633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1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9225"/>
            <a:ext cx="7315200" cy="330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6054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54480"/>
            <a:ext cx="10972800" cy="42557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64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23975"/>
            <a:ext cx="2743200" cy="48021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23975"/>
            <a:ext cx="8026400" cy="48021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370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482"/>
            <a:ext cx="10972800" cy="4525963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742950" indent="-285750">
              <a:buClr>
                <a:schemeClr val="tx2"/>
              </a:buClr>
              <a:buFont typeface="Arial" pitchFamily="34" charset="0"/>
              <a:buChar char="–"/>
              <a:defRPr/>
            </a:lvl2pPr>
            <a:lvl3pPr marL="1143000" indent="-223838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428750" indent="-228600">
              <a:buClr>
                <a:schemeClr val="tx2"/>
              </a:buClr>
              <a:buFont typeface="Wingdings" pitchFamily="2" charset="2"/>
              <a:buChar char="v"/>
              <a:defRPr/>
            </a:lvl4pPr>
            <a:lvl5pPr marL="1714500" indent="-228600">
              <a:buClr>
                <a:schemeClr val="tx2"/>
              </a:buClr>
              <a:tabLst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0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D7C4D-B996-4F7D-AA7B-3E5FE8D26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B5B71-A73A-4164-91BF-33181A48E8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13A2E8-AA06-4B7A-8C64-79B27F0E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B0408-F254-4A8C-9507-1BD77863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CE05F-C857-4826-BCC8-4DF245C01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50FB1-3F0C-4A04-A040-C7F18EA28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8796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2880"/>
            <a:ext cx="10972800" cy="914400"/>
          </a:xfrm>
        </p:spPr>
        <p:txBody>
          <a:bodyPr anchor="b">
            <a:normAutofit/>
          </a:bodyPr>
          <a:lstStyle>
            <a:lvl1pPr algn="ctr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7800"/>
            <a:ext cx="6815667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9225"/>
            <a:ext cx="7315200" cy="33083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54480"/>
            <a:ext cx="10972800" cy="42557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23975"/>
            <a:ext cx="2743200" cy="4802188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23975"/>
            <a:ext cx="8026400" cy="480218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609600" y="120204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>
                    <a:lumMod val="95000"/>
                  </a:schemeClr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2767573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0409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6C430-5A49-4194-8BF3-9B95ACBCF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4FB05-64D0-44FB-8A7E-ADFB7545D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2E3441-EF81-4CE6-A566-3D3B50C68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B50AEB-3BED-427A-B784-89874A50AF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3038BC-4761-4B9B-A840-8C6A6E089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06E6C6-1D80-438D-B816-EDC03F79B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8EA96C-4FDB-4E8D-89C2-6C2AC25D6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1F0FE-2363-47F8-9215-7C14AAD8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999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12912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011501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324E32-07CC-4F25-B881-53A6E0A49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12737-0911-4DB0-AB7F-7A9626FC00FC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7B16FE-8120-41EB-9058-593A9A78E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A9871E-E415-4A00-8F83-9380E7FBA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19C0F-C270-4191-8073-BFB3041723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01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-10179" y="3417821"/>
            <a:ext cx="12232912" cy="3169920"/>
          </a:xfrm>
          <a:prstGeom prst="rect">
            <a:avLst/>
          </a:prstGeom>
          <a:gradFill flip="none" rotWithShape="1">
            <a:gsLst>
              <a:gs pos="0">
                <a:srgbClr val="00AC4E"/>
              </a:gs>
              <a:gs pos="100000">
                <a:srgbClr val="00ADFF">
                  <a:alpha val="4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606800" y="3502489"/>
            <a:ext cx="8615933" cy="1688087"/>
          </a:xfrm>
          <a:prstGeom prst="rect">
            <a:avLst/>
          </a:prstGeom>
          <a:noFill/>
        </p:spPr>
        <p:txBody>
          <a:bodyPr wrap="square" lIns="365760" tIns="27432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3606800" y="5190576"/>
            <a:ext cx="8534397" cy="991441"/>
          </a:xfrm>
          <a:prstGeom prst="rect">
            <a:avLst/>
          </a:prstGeom>
          <a:noFill/>
        </p:spPr>
        <p:txBody>
          <a:bodyPr lIns="365760" tIns="0" rIns="0" bIns="0" anchor="ctr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FFFFFE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9" y="4105110"/>
            <a:ext cx="3002260" cy="1781340"/>
          </a:xfrm>
          <a:prstGeom prst="rect">
            <a:avLst/>
          </a:prstGeom>
        </p:spPr>
      </p:pic>
      <p:pic>
        <p:nvPicPr>
          <p:cNvPr id="37" name="Picture 36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865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Cover Hexagon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" y="1162565"/>
            <a:ext cx="2857500" cy="1693227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8474" y="3502490"/>
            <a:ext cx="8615933" cy="1340445"/>
          </a:xfrm>
          <a:prstGeom prst="rect">
            <a:avLst/>
          </a:prstGeom>
          <a:noFill/>
        </p:spPr>
        <p:txBody>
          <a:bodyPr wrap="square" lIns="0" tIns="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00AC4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58474" y="4842936"/>
            <a:ext cx="8615933" cy="99144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0970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HI PPT Template Cover Hexagons Lar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5" y="-1"/>
            <a:ext cx="12198348" cy="6871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7" y="1162565"/>
            <a:ext cx="2857500" cy="1693227"/>
          </a:xfrm>
          <a:prstGeom prst="rect">
            <a:avLst/>
          </a:prstGeom>
        </p:spPr>
      </p:pic>
      <p:sp>
        <p:nvSpPr>
          <p:cNvPr id="14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58474" y="3502490"/>
            <a:ext cx="8615933" cy="1340445"/>
          </a:xfrm>
          <a:prstGeom prst="rect">
            <a:avLst/>
          </a:prstGeom>
          <a:noFill/>
        </p:spPr>
        <p:txBody>
          <a:bodyPr wrap="square" lIns="0" tIns="0" rIns="274320" bIns="274320" anchor="t" anchorCtr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None/>
              <a:tabLst/>
              <a:defRPr sz="4800" b="1" baseline="0">
                <a:solidFill>
                  <a:srgbClr val="00AC4E"/>
                </a:solidFill>
              </a:defRPr>
            </a:lvl1pPr>
          </a:lstStyle>
          <a:p>
            <a:pPr lvl="0"/>
            <a:r>
              <a:rPr lang="en-US" dirty="0"/>
              <a:t>Presentation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58474" y="4842936"/>
            <a:ext cx="8615933" cy="991441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877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al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664634" y="1657887"/>
            <a:ext cx="10612967" cy="4421187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990599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656879" y="1367367"/>
            <a:ext cx="9294165" cy="732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00ADFF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4" y="2353733"/>
            <a:ext cx="10612967" cy="3725340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2423767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113672" y="0"/>
            <a:ext cx="6078329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51985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8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4" y="1691853"/>
            <a:ext cx="5177367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073326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p-Hexagon-Vitality-Gree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2" name="Picture 11" descr="Bottom Gradient Bar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3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664635" y="1691853"/>
            <a:ext cx="5126568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148805" y="1691853"/>
            <a:ext cx="5126568" cy="4520073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141370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6071F-CA94-4EBB-BD9E-7DBBFBD72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FF2AC-DA21-4D64-A201-C27882F00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EA3F9-62B2-4CA7-B4A7-588220A2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D1857-9F66-4BA9-A241-EDD0E5959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0551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PHI PPT Template Gradient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CE4C0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3" name="Picture 2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78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Vitality Green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CE4C0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6" name="Picture 5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071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PHI PPT Template Humanity Blu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2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C3E5E6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600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HI PPT Template Fresh Green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8348" cy="6871736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623012" y="5266267"/>
            <a:ext cx="9294165" cy="1232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400"/>
              </a:spcBef>
              <a:buNone/>
              <a:defRPr sz="3200">
                <a:solidFill>
                  <a:srgbClr val="E3EEBA"/>
                </a:solidFill>
                <a:latin typeface="Ubuntu"/>
                <a:cs typeface="Ubuntu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611724" y="3866446"/>
            <a:ext cx="9294165" cy="1399821"/>
          </a:xfrm>
          <a:prstGeom prst="rect">
            <a:avLst/>
          </a:prstGeom>
        </p:spPr>
        <p:txBody>
          <a:bodyPr lIns="9144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4800" b="1" baseline="0">
                <a:solidFill>
                  <a:srgbClr val="FFFFFE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pic>
        <p:nvPicPr>
          <p:cNvPr id="7" name="Picture 6" descr="Top-Hexagon-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04" y="-12192"/>
            <a:ext cx="609600" cy="28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772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846398711"/>
              </p:ext>
            </p:extLst>
          </p:nvPr>
        </p:nvGraphicFramePr>
        <p:xfrm>
          <a:off x="4744856" y="2218055"/>
          <a:ext cx="7058675" cy="3529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hart Placeholder 17"/>
          <p:cNvSpPr>
            <a:spLocks noGrp="1"/>
          </p:cNvSpPr>
          <p:nvPr>
            <p:ph type="chart" sz="quarter" idx="12" hasCustomPrompt="1"/>
          </p:nvPr>
        </p:nvSpPr>
        <p:spPr>
          <a:xfrm>
            <a:off x="4599517" y="1693340"/>
            <a:ext cx="6678083" cy="4140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1" name="Slide Number Placeholder 7"/>
          <p:cNvSpPr txBox="1">
            <a:spLocks/>
          </p:cNvSpPr>
          <p:nvPr/>
        </p:nvSpPr>
        <p:spPr>
          <a:xfrm>
            <a:off x="192873" y="643218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5" name="Picture 14" descr="Top-Hexagon-Vitality-Gree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16" name="Picture 15" descr="Bottom Gradient Ba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22" name="Title 4"/>
          <p:cNvSpPr>
            <a:spLocks noGrp="1"/>
          </p:cNvSpPr>
          <p:nvPr>
            <p:ph type="title"/>
          </p:nvPr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00AC4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 hasCustomPrompt="1"/>
          </p:nvPr>
        </p:nvSpPr>
        <p:spPr>
          <a:xfrm>
            <a:off x="664635" y="1691853"/>
            <a:ext cx="3813693" cy="4141688"/>
          </a:xfrm>
          <a:prstGeom prst="rect">
            <a:avLst/>
          </a:prstGeom>
        </p:spPr>
        <p:txBody>
          <a:bodyPr/>
          <a:lstStyle>
            <a:lvl1pPr marL="385224" indent="-385224">
              <a:buSzPct val="90000"/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1pPr>
            <a:lvl2pPr marL="761981" indent="-376757">
              <a:buClr>
                <a:schemeClr val="tx2"/>
              </a:buClr>
              <a:defRPr>
                <a:solidFill>
                  <a:schemeClr val="accent6"/>
                </a:solidFill>
              </a:defRPr>
            </a:lvl2pPr>
            <a:lvl3pPr marL="1142971" indent="-380990">
              <a:buClr>
                <a:schemeClr val="accent3"/>
              </a:buClr>
              <a:buFont typeface="Wingdings 2" panose="05020102010507070707" pitchFamily="18" charset="2"/>
              <a:buChar char=""/>
              <a:defRPr>
                <a:solidFill>
                  <a:schemeClr val="accent6"/>
                </a:solidFill>
              </a:defRPr>
            </a:lvl3pPr>
            <a:lvl4pPr marL="1523962" indent="-376757">
              <a:buClr>
                <a:schemeClr val="accent6"/>
              </a:buClr>
              <a:defRPr>
                <a:solidFill>
                  <a:schemeClr val="accent6"/>
                </a:solidFill>
              </a:defRPr>
            </a:lvl4pPr>
          </a:lstStyle>
          <a:p>
            <a:pPr lvl="0"/>
            <a:r>
              <a:rPr lang="en-US" dirty="0"/>
              <a:t>Content</a:t>
            </a:r>
          </a:p>
          <a:p>
            <a:pPr lvl="1"/>
            <a:r>
              <a:rPr lang="en-US" dirty="0"/>
              <a:t>Content</a:t>
            </a:r>
          </a:p>
          <a:p>
            <a:pPr lvl="2"/>
            <a:r>
              <a:rPr lang="en-US" dirty="0"/>
              <a:t>Content</a:t>
            </a:r>
          </a:p>
          <a:p>
            <a:pPr lvl="3"/>
            <a:r>
              <a:rPr lang="en-US" dirty="0"/>
              <a:t>Content</a:t>
            </a:r>
          </a:p>
        </p:txBody>
      </p:sp>
    </p:spTree>
    <p:extLst>
      <p:ext uri="{BB962C8B-B14F-4D97-AF65-F5344CB8AC3E}">
        <p14:creationId xmlns:p14="http://schemas.microsoft.com/office/powerpoint/2010/main" val="37452835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675476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Slide Number Placeholder 7"/>
          <p:cNvSpPr txBox="1">
            <a:spLocks/>
          </p:cNvSpPr>
          <p:nvPr/>
        </p:nvSpPr>
        <p:spPr>
          <a:xfrm>
            <a:off x="192873" y="6432186"/>
            <a:ext cx="2844800" cy="365125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E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C6909-76DB-DD44-B40F-DC1AA2F0D687}" type="slidenum">
              <a:rPr lang="en-US" sz="1600" smtClean="0"/>
              <a:pPr/>
              <a:t>‹#›</a:t>
            </a:fld>
            <a:endParaRPr lang="en-US" sz="1600" dirty="0"/>
          </a:p>
        </p:txBody>
      </p:sp>
      <p:pic>
        <p:nvPicPr>
          <p:cNvPr id="14" name="Picture 13" descr="Bottom Gradient Ba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17" name="Title 4"/>
          <p:cNvSpPr>
            <a:spLocks noGrp="1"/>
          </p:cNvSpPr>
          <p:nvPr>
            <p:ph type="title"/>
          </p:nvPr>
        </p:nvSpPr>
        <p:spPr>
          <a:xfrm>
            <a:off x="643467" y="1460500"/>
            <a:ext cx="10634133" cy="1143000"/>
          </a:xfrm>
          <a:prstGeom prst="rect">
            <a:avLst/>
          </a:prstGeom>
        </p:spPr>
        <p:txBody>
          <a:bodyPr vert="horz"/>
          <a:lstStyle>
            <a:lvl1pPr>
              <a:lnSpc>
                <a:spcPct val="90000"/>
              </a:lnSpc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55679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F9DC05-472A-4664-AA2D-65B7A2B8D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61C356-BD33-4C6A-9923-7616DED45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34D9E-03AC-4B28-AA11-920D94B3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60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2FE1F-C44F-4107-90AC-E84481BC9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3E6FF-0FE1-450E-81D9-EFD081648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8E3DB-107F-4DA2-85A1-11FC817AA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50D21-C050-4585-8974-D45FE6F8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2241B0-02CF-4B87-9228-596A9863D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75D476-F3CA-43C8-8AE2-EC506F79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100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1DD9-F54C-4B91-91F7-09BEFF9DB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D64CCB-BF1C-4539-8CFE-050D43057D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54720-C3D1-46F1-BEE9-20EEC9346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98E42-E34C-4273-A4BD-7100922E7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FCD466-BF45-49CA-B2B8-F8CE534E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25B80A-86F7-4ACC-9D3C-5B249FCE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93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6.tiff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6" Type="http://schemas.openxmlformats.org/officeDocument/2006/relationships/image" Target="../media/image10.jp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D437E6-FB29-41B9-8AD8-7AAA92FD1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39E7FA-80B0-4FB1-851A-7079A3B1B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79F94-08B0-4347-9E06-686CA1A838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0C18A-4C29-4697-9CC7-DD271098DDF9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6B8CA-E87A-425C-9847-6301CE295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07BEB-087A-4FDD-885C-0BEDFA9CC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229F5-FFF0-4246-8224-30069D4A7B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59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F2E96D-A649-FE41-B0C7-DC62002BD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1AD3C-4B1E-9640-A142-D005D4AE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507EA-C857-9949-AD1B-06E9EE7A0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39FBC-9559-854A-9E42-D61F16AE6318}" type="datetimeFigureOut">
              <a:rPr lang="en-US" smtClean="0"/>
              <a:t>3/17/2021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D9368-7288-4848-AA42-9B8B23BDA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08569-3210-E843-AFF0-595E479911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F2F74-FA48-2146-95CA-D552168A46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6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675"/>
            <a:ext cx="12192000" cy="1188720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71950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3"/>
            <a:ext cx="10972800" cy="91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31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3" y="675"/>
            <a:ext cx="12192000" cy="1188720"/>
          </a:xfrm>
          <a:prstGeom prst="rect">
            <a:avLst/>
          </a:prstGeom>
          <a:solidFill>
            <a:srgbClr val="205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noFill/>
              </a:ln>
              <a:solidFill>
                <a:srgbClr val="71950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82883"/>
            <a:ext cx="10972800" cy="914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4480"/>
            <a:ext cx="109728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96DA3-355D-4205-A8FE-CC73B70FC064}" type="datetimeFigureOut">
              <a:rPr lang="en-US" smtClean="0"/>
              <a:pPr/>
              <a:t>3/17/2021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B64BC-0584-4169-B40B-A384FD25F72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2" descr="Z:\ G R A P H I C  E L E M E N T S\Logos\DHHS\GIF PNG files\DHHS logo black.png">
            <a:extLst>
              <a:ext uri="{FF2B5EF4-FFF2-40B4-BE49-F238E27FC236}">
                <a16:creationId xmlns:a16="http://schemas.microsoft.com/office/drawing/2014/main" id="{21470569-A73E-465D-A858-18491C049A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9800" y="5744871"/>
            <a:ext cx="822960" cy="845747"/>
          </a:xfrm>
          <a:prstGeom prst="rect">
            <a:avLst/>
          </a:prstGeom>
          <a:noFill/>
        </p:spPr>
      </p:pic>
      <p:pic>
        <p:nvPicPr>
          <p:cNvPr id="12" name="Picture 2" descr="Z:\ G R A P H I C  E L E M E N T S\Logos\niddk\2013\NIH_NIDDK_Master_Logo\NIH_NIDDK_Master_Logo_2Color copy.png">
            <a:extLst>
              <a:ext uri="{FF2B5EF4-FFF2-40B4-BE49-F238E27FC236}">
                <a16:creationId xmlns:a16="http://schemas.microsoft.com/office/drawing/2014/main" id="{75D19FBD-7BFB-4F8D-A8DC-45F8CF9DCB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0400" y="5891008"/>
            <a:ext cx="2286000" cy="509792"/>
          </a:xfrm>
          <a:prstGeom prst="rect">
            <a:avLst/>
          </a:prstGeom>
          <a:noFill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6ACA18-AB6A-9E4E-9DFF-95BFE8510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/>
          <a:srcRect t="2" r="73239" b="-24667"/>
          <a:stretch/>
        </p:blipFill>
        <p:spPr>
          <a:xfrm>
            <a:off x="450508" y="5803576"/>
            <a:ext cx="1438607" cy="73152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750" indent="-228600" algn="l" defTabSz="914400" rtl="0" eaLnBrk="1" latinLnBrk="0" hangingPunct="1">
        <a:spcBef>
          <a:spcPct val="20000"/>
        </a:spcBef>
        <a:buSzPct val="85000"/>
        <a:buFont typeface="Wingdings" pitchFamily="2" charset="2"/>
        <a:buChar char="v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9" r:id="rId5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p-Hexagon-Vitality-Green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" y="-8467"/>
            <a:ext cx="604856" cy="281133"/>
          </a:xfrm>
          <a:prstGeom prst="rect">
            <a:avLst/>
          </a:prstGeom>
        </p:spPr>
      </p:pic>
      <p:pic>
        <p:nvPicPr>
          <p:cNvPr id="7" name="Picture 6" descr="Bottom Gradient Bar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79" y="6675478"/>
            <a:ext cx="12216384" cy="203605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1500556" y="6661367"/>
            <a:ext cx="721737" cy="2036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E"/>
                </a:solidFill>
                <a:latin typeface="Ubuntu"/>
                <a:cs typeface="Ubuntu"/>
              </a:defRPr>
            </a:lvl1pPr>
          </a:lstStyle>
          <a:p>
            <a:fld id="{9B6C6909-76DB-DD44-B40F-DC1AA2F0D6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4"/>
          <p:cNvSpPr txBox="1">
            <a:spLocks/>
          </p:cNvSpPr>
          <p:nvPr userDrawn="1"/>
        </p:nvSpPr>
        <p:spPr>
          <a:xfrm>
            <a:off x="643467" y="495300"/>
            <a:ext cx="10634133" cy="1143000"/>
          </a:xfrm>
          <a:prstGeom prst="rect">
            <a:avLst/>
          </a:prstGeom>
        </p:spPr>
        <p:txBody>
          <a:bodyPr vert="horz"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AC4E"/>
                </a:solidFill>
                <a:latin typeface="Ubuntu"/>
                <a:ea typeface="+mj-ea"/>
                <a:cs typeface="Ubuntu"/>
              </a:defRPr>
            </a:lvl1pPr>
          </a:lstStyle>
          <a:p>
            <a:r>
              <a:rPr lang="en-US" sz="4800" dirty="0"/>
              <a:t>Click to edit Master title style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52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800" b="0" kern="1200">
          <a:solidFill>
            <a:srgbClr val="007A88"/>
          </a:solidFill>
          <a:latin typeface="Ubuntu"/>
          <a:ea typeface="+mj-ea"/>
          <a:cs typeface="Ubuntu"/>
        </a:defRPr>
      </a:lvl1pPr>
    </p:titleStyle>
    <p:bodyStyle>
      <a:lvl1pPr marL="389457" indent="-389457" algn="l" defTabSz="1219170" rtl="0" eaLnBrk="1" latinLnBrk="0" hangingPunct="1">
        <a:spcBef>
          <a:spcPts val="667"/>
        </a:spcBef>
        <a:buClr>
          <a:srgbClr val="00AC4E"/>
        </a:buClr>
        <a:buSzPct val="95000"/>
        <a:buFont typeface="+mj-lt"/>
        <a:buAutoNum type="arabicPeriod"/>
        <a:defRPr sz="2667" kern="1200">
          <a:solidFill>
            <a:srgbClr val="393862"/>
          </a:solidFill>
          <a:latin typeface="Ubuntu"/>
          <a:ea typeface="+mn-ea"/>
          <a:cs typeface="Ubuntu"/>
        </a:defRPr>
      </a:lvl1pPr>
      <a:lvl2pPr marL="766214" indent="-380990" algn="l" defTabSz="1219170" rtl="0" eaLnBrk="1" latinLnBrk="0" hangingPunct="1">
        <a:spcBef>
          <a:spcPts val="667"/>
        </a:spcBef>
        <a:buClr>
          <a:schemeClr val="bg2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2pPr>
      <a:lvl3pPr marL="1071007" indent="-380990" algn="l" defTabSz="1219170" rtl="0" eaLnBrk="1" latinLnBrk="0" hangingPunct="1">
        <a:spcBef>
          <a:spcPts val="667"/>
        </a:spcBef>
        <a:buClr>
          <a:schemeClr val="tx2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3pPr>
      <a:lvl4pPr marL="1299601" indent="-304792" algn="l" defTabSz="1219170" rtl="0" eaLnBrk="1" latinLnBrk="0" hangingPunct="1">
        <a:spcBef>
          <a:spcPts val="667"/>
        </a:spcBef>
        <a:buClr>
          <a:schemeClr val="accent3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4pPr>
      <a:lvl5pPr marL="1604393" indent="-304792" algn="l" defTabSz="1219170" rtl="0" eaLnBrk="1" latinLnBrk="0" hangingPunct="1">
        <a:spcBef>
          <a:spcPts val="667"/>
        </a:spcBef>
        <a:buClr>
          <a:schemeClr val="accent6"/>
        </a:buClr>
        <a:buSzPct val="90000"/>
        <a:buFont typeface="Wingdings 2" panose="05020102010507070707" pitchFamily="18" charset="2"/>
        <a:buChar char=""/>
        <a:defRPr sz="2400" kern="1200">
          <a:solidFill>
            <a:srgbClr val="393862"/>
          </a:solidFill>
          <a:latin typeface="Ubuntu"/>
          <a:ea typeface="+mn-ea"/>
          <a:cs typeface="Ubuntu"/>
        </a:defRPr>
      </a:lvl5pPr>
      <a:lvl6pPr marL="1837221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37780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440456" indent="-304792" algn="l" defTabSz="121917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24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743131" indent="-304792" algn="l" defTabSz="121917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24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mailto:wso3@cdc.gov" TargetMode="External"/><Relationship Id="rId13" Type="http://schemas.openxmlformats.org/officeDocument/2006/relationships/hyperlink" Target="mailto:lober@uw.edu" TargetMode="External"/><Relationship Id="rId18" Type="http://schemas.openxmlformats.org/officeDocument/2006/relationships/hyperlink" Target="mailto:brett@waveoneassociates.com" TargetMode="External"/><Relationship Id="rId3" Type="http://schemas.openxmlformats.org/officeDocument/2006/relationships/hyperlink" Target="mailto:wfb6@cdc.gov" TargetMode="External"/><Relationship Id="rId7" Type="http://schemas.openxmlformats.org/officeDocument/2006/relationships/hyperlink" Target="mailto:ieo9@cdc.gov" TargetMode="External"/><Relationship Id="rId12" Type="http://schemas.openxmlformats.org/officeDocument/2006/relationships/hyperlink" Target="mailto:john.loonsk@jhu.edu" TargetMode="External"/><Relationship Id="rId17" Type="http://schemas.openxmlformats.org/officeDocument/2006/relationships/hyperlink" Target="mailto:mike.flanigan@carradora.com" TargetMode="External"/><Relationship Id="rId2" Type="http://schemas.openxmlformats.org/officeDocument/2006/relationships/hyperlink" Target="mailto:ktx2@cdc.gov" TargetMode="External"/><Relationship Id="rId16" Type="http://schemas.openxmlformats.org/officeDocument/2006/relationships/hyperlink" Target="mailto:kishore.bashyam@drajer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bzv3@cdc.gov" TargetMode="External"/><Relationship Id="rId11" Type="http://schemas.openxmlformats.org/officeDocument/2006/relationships/hyperlink" Target="mailto:lbk1@cdc.gov" TargetMode="External"/><Relationship Id="rId5" Type="http://schemas.openxmlformats.org/officeDocument/2006/relationships/hyperlink" Target="mailto:puv5@cdc.gov" TargetMode="External"/><Relationship Id="rId15" Type="http://schemas.openxmlformats.org/officeDocument/2006/relationships/hyperlink" Target="mailto:jamie.parker@carradora.com" TargetMode="External"/><Relationship Id="rId10" Type="http://schemas.openxmlformats.org/officeDocument/2006/relationships/hyperlink" Target="mailto:pdz1@cdc.gov" TargetMode="External"/><Relationship Id="rId19" Type="http://schemas.openxmlformats.org/officeDocument/2006/relationships/hyperlink" Target="mailto:nagesh.bashyam@drajer.com" TargetMode="External"/><Relationship Id="rId4" Type="http://schemas.openxmlformats.org/officeDocument/2006/relationships/hyperlink" Target="mailto:fos2@cdc.gov" TargetMode="External"/><Relationship Id="rId9" Type="http://schemas.openxmlformats.org/officeDocument/2006/relationships/hyperlink" Target="mailto:vaz6@cdc.gov" TargetMode="External"/><Relationship Id="rId14" Type="http://schemas.openxmlformats.org/officeDocument/2006/relationships/hyperlink" Target="mailto:becky.angeles@carradora.co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arradora.atlassian.net/wiki/spaces/MedMorph/pages/694452251/Hepatitis+C+Use+Case+-+DRAFT" TargetMode="External"/><Relationship Id="rId2" Type="http://schemas.openxmlformats.org/officeDocument/2006/relationships/hyperlink" Target="https://carradora.atlassian.net/wiki/spaces/MedMorph/pages/381780019/Use+Case+Work+Group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radora.atlassian.net/wiki/spaces/MedMorph/pages/545914881/Reference+Architecture+Document" TargetMode="External"/><Relationship Id="rId5" Type="http://schemas.openxmlformats.org/officeDocument/2006/relationships/hyperlink" Target="https://carradora.atlassian.net/wiki/spaces/MedMorph/pages/699990019/Cancer+Use+Case+-+DRAFT" TargetMode="External"/><Relationship Id="rId4" Type="http://schemas.openxmlformats.org/officeDocument/2006/relationships/hyperlink" Target="https://carradora.atlassian.net/wiki/spaces/MedMorph/pages/692060180/Health+Care+Survey+Use+Case+-+DRAF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3244241"/>
            <a:ext cx="12192000" cy="2937756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2400" dirty="0">
                <a:latin typeface="Calibri"/>
                <a:cs typeface="Calibri"/>
              </a:rPr>
              <a:t>March 18, 2021</a:t>
            </a:r>
          </a:p>
        </p:txBody>
      </p:sp>
      <p:pic>
        <p:nvPicPr>
          <p:cNvPr id="7172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6515102"/>
            <a:ext cx="2540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03618" y="676003"/>
            <a:ext cx="107847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Making EHR Data More Available for Research and Public Health (MedMorph)</a:t>
            </a:r>
          </a:p>
          <a:p>
            <a:pPr algn="ctr" defTabSz="1219140"/>
            <a:r>
              <a:rPr lang="en-US" sz="48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Consolidated Use Case WG</a:t>
            </a:r>
          </a:p>
        </p:txBody>
      </p:sp>
      <p:sp>
        <p:nvSpPr>
          <p:cNvPr id="9" name="Subtitle 1"/>
          <p:cNvSpPr txBox="1">
            <a:spLocks/>
          </p:cNvSpPr>
          <p:nvPr/>
        </p:nvSpPr>
        <p:spPr bwMode="auto">
          <a:xfrm>
            <a:off x="0" y="6226630"/>
            <a:ext cx="12192000" cy="5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b="1" kern="1200" baseline="0">
                <a:solidFill>
                  <a:schemeClr val="bg2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609585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733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1917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828754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438339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spcBef>
                <a:spcPts val="0"/>
              </a:spcBef>
            </a:pP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4100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3406-1CC2-40A8-828D-DBF4F12A5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 eICR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2BB45-A718-431F-99B3-022171C398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should align and use eICR as a model for pieces of the MedMorph Content IGs when applicable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69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Next Steps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059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C955C-2617-4206-B8C6-73851C1A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B34E8-43ED-4E7F-A602-69DDCFEBC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Next Meeting: </a:t>
            </a:r>
          </a:p>
          <a:p>
            <a:pPr lvl="1"/>
            <a:r>
              <a:rPr lang="en-US" dirty="0"/>
              <a:t>Thursday, March 20th</a:t>
            </a:r>
          </a:p>
          <a:p>
            <a:r>
              <a:rPr lang="en-US" b="1" dirty="0"/>
              <a:t>Focus of Next Meeting: </a:t>
            </a:r>
          </a:p>
          <a:p>
            <a:pPr lvl="1"/>
            <a:r>
              <a:rPr lang="en-US" dirty="0"/>
              <a:t>Content IGs</a:t>
            </a:r>
          </a:p>
          <a:p>
            <a:pPr lvl="1"/>
            <a:r>
              <a:rPr lang="en-US" dirty="0" err="1"/>
              <a:t>MedMorph’s</a:t>
            </a:r>
            <a:r>
              <a:rPr lang="en-US" dirty="0"/>
              <a:t> USCDI Comments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182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86105-5F9D-480F-8290-F12D673E6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722" y="504066"/>
            <a:ext cx="7886700" cy="994172"/>
          </a:xfrm>
        </p:spPr>
        <p:txBody>
          <a:bodyPr>
            <a:normAutofit/>
          </a:bodyPr>
          <a:lstStyle/>
          <a:p>
            <a:r>
              <a:rPr lang="en-US" dirty="0"/>
              <a:t>Contacts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CCA8F-DB0B-4AB2-A890-E69E3EFC8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745" y="1498237"/>
            <a:ext cx="4617954" cy="41405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CDC Team</a:t>
            </a:r>
          </a:p>
          <a:p>
            <a:pPr lvl="1"/>
            <a:r>
              <a:rPr lang="en-US" sz="1800" dirty="0"/>
              <a:t>Maria Michaels: </a:t>
            </a:r>
            <a:r>
              <a:rPr lang="en-US" sz="1800" dirty="0">
                <a:hlinkClick r:id="rId2"/>
              </a:rPr>
              <a:t>ktx2@cdc.gov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Wendy Blumenthal: </a:t>
            </a:r>
            <a:r>
              <a:rPr lang="en-US" sz="1800" dirty="0">
                <a:hlinkClick r:id="rId3"/>
              </a:rPr>
              <a:t>wfb6@cdc.gov</a:t>
            </a:r>
            <a:endParaRPr lang="en-US" sz="1800" dirty="0"/>
          </a:p>
          <a:p>
            <a:pPr lvl="1"/>
            <a:r>
              <a:rPr lang="en-US" sz="1800" dirty="0"/>
              <a:t>Arun Srinivasan: </a:t>
            </a:r>
            <a:r>
              <a:rPr lang="en-US" sz="1800" dirty="0">
                <a:hlinkClick r:id="rId4"/>
              </a:rPr>
              <a:t>fos2@cdc.gov</a:t>
            </a:r>
            <a:endParaRPr lang="en-US" sz="1800" dirty="0"/>
          </a:p>
          <a:p>
            <a:pPr lvl="1"/>
            <a:r>
              <a:rPr lang="en-US" sz="1800" dirty="0"/>
              <a:t>Syed Sameemuddin: </a:t>
            </a:r>
            <a:r>
              <a:rPr lang="en-US" sz="1800" dirty="0">
                <a:hlinkClick r:id="rId5"/>
              </a:rPr>
              <a:t>puv5@cdc.gov</a:t>
            </a:r>
            <a:endParaRPr lang="en-US" sz="1800" dirty="0"/>
          </a:p>
          <a:p>
            <a:pPr lvl="1"/>
            <a:r>
              <a:rPr lang="en-US" sz="1800" dirty="0"/>
              <a:t>Abigail Viall: </a:t>
            </a:r>
            <a:r>
              <a:rPr lang="en-US" sz="1800" dirty="0">
                <a:hlinkClick r:id="rId6"/>
              </a:rPr>
              <a:t>bzv3@cdc.gov</a:t>
            </a:r>
            <a:endParaRPr lang="en-US" sz="1800" dirty="0"/>
          </a:p>
          <a:p>
            <a:pPr lvl="1"/>
            <a:r>
              <a:rPr lang="en-US" sz="1800" dirty="0"/>
              <a:t>Aaron Harris: </a:t>
            </a:r>
            <a:r>
              <a:rPr lang="en-US" sz="1800" dirty="0">
                <a:hlinkClick r:id="rId7"/>
              </a:rPr>
              <a:t>ieo9@cdc.gov</a:t>
            </a:r>
            <a:endParaRPr lang="en-US" sz="1800" dirty="0"/>
          </a:p>
          <a:p>
            <a:pPr lvl="1"/>
            <a:r>
              <a:rPr lang="en-US" sz="1800" dirty="0" err="1"/>
              <a:t>Shaoman</a:t>
            </a:r>
            <a:r>
              <a:rPr lang="en-US" sz="1800" dirty="0"/>
              <a:t> Yin: </a:t>
            </a:r>
            <a:r>
              <a:rPr lang="en-US" sz="1800" dirty="0">
                <a:hlinkClick r:id="rId8"/>
              </a:rPr>
              <a:t>wso3@cdc.gov</a:t>
            </a:r>
            <a:endParaRPr lang="en-US" sz="1800" dirty="0"/>
          </a:p>
          <a:p>
            <a:pPr lvl="1"/>
            <a:r>
              <a:rPr lang="en-US" sz="1800" dirty="0"/>
              <a:t>Brian Gugerty: </a:t>
            </a:r>
            <a:r>
              <a:rPr lang="en-US" sz="1800" dirty="0">
                <a:hlinkClick r:id="rId9"/>
              </a:rPr>
              <a:t>vaz6@cdc.gov</a:t>
            </a:r>
            <a:endParaRPr lang="en-US" sz="1800" dirty="0"/>
          </a:p>
          <a:p>
            <a:pPr lvl="1"/>
            <a:r>
              <a:rPr lang="en-US" sz="1800" dirty="0"/>
              <a:t>Cynthia Bush: </a:t>
            </a:r>
            <a:r>
              <a:rPr lang="en-US" sz="1800" dirty="0">
                <a:hlinkClick r:id="rId10"/>
              </a:rPr>
              <a:t>pdz1@cdc.gov</a:t>
            </a:r>
            <a:endParaRPr lang="en-US" sz="1800" dirty="0"/>
          </a:p>
          <a:p>
            <a:pPr lvl="1"/>
            <a:r>
              <a:rPr lang="en-US" sz="1800" dirty="0"/>
              <a:t>Laura Conn: </a:t>
            </a:r>
            <a:r>
              <a:rPr lang="en-US" sz="1800" dirty="0">
                <a:hlinkClick r:id="rId11"/>
              </a:rPr>
              <a:t>lbk1@cdc.gov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TEP Co-Chairs</a:t>
            </a:r>
          </a:p>
          <a:p>
            <a:pPr lvl="1"/>
            <a:r>
              <a:rPr lang="en-US" sz="1800" dirty="0"/>
              <a:t>John Loonsk: </a:t>
            </a:r>
            <a:r>
              <a:rPr lang="en-US" sz="1800" dirty="0">
                <a:hlinkClick r:id="rId12"/>
              </a:rPr>
              <a:t>john.loonsk@jhu.edu</a:t>
            </a:r>
            <a:endParaRPr lang="en-US" sz="1800" dirty="0"/>
          </a:p>
          <a:p>
            <a:pPr lvl="1"/>
            <a:r>
              <a:rPr lang="en-US" sz="1800" dirty="0"/>
              <a:t>Bill Lober: </a:t>
            </a:r>
            <a:r>
              <a:rPr lang="en-US" sz="1800" dirty="0">
                <a:hlinkClick r:id="rId13"/>
              </a:rPr>
              <a:t>lober@uw.edu</a:t>
            </a:r>
            <a:endParaRPr lang="en-US" sz="1800" dirty="0"/>
          </a:p>
          <a:p>
            <a:endParaRPr lang="en-US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69ECA0-F2C7-46E4-81E1-1D6FC2AFB528}"/>
              </a:ext>
            </a:extLst>
          </p:cNvPr>
          <p:cNvSpPr txBox="1">
            <a:spLocks/>
          </p:cNvSpPr>
          <p:nvPr/>
        </p:nvSpPr>
        <p:spPr>
          <a:xfrm>
            <a:off x="903277" y="1498238"/>
            <a:ext cx="5837154" cy="414056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Use Case Development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Becky Angeles: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becky.angeles@carradora.com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Jamie Parker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jamie.parker@carradora.com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Kishore </a:t>
            </a:r>
            <a:r>
              <a:rPr lang="en-US" sz="1800" dirty="0" err="1">
                <a:cs typeface="Arial" panose="020B0604020202020204" pitchFamily="34" charset="0"/>
              </a:rPr>
              <a:t>Bashyam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kishore.bashyam@drajer.com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Mike Flanigan: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mike.flanigan@carradora.com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Technical SME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Brett </a:t>
            </a:r>
            <a:r>
              <a:rPr lang="en-US" sz="1800" dirty="0" err="1">
                <a:cs typeface="Arial" panose="020B0604020202020204" pitchFamily="34" charset="0"/>
              </a:rPr>
              <a:t>Marquard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brett@waveoneassociates.com</a:t>
            </a:r>
            <a:endParaRPr lang="en-US" sz="1800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1800" b="1" dirty="0">
                <a:cs typeface="Arial" panose="020B0604020202020204" pitchFamily="34" charset="0"/>
              </a:rPr>
              <a:t>Technical Lead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en-US" sz="1800" dirty="0">
                <a:cs typeface="Arial" panose="020B0604020202020204" pitchFamily="34" charset="0"/>
              </a:rPr>
              <a:t>Nagesh “Dragon” </a:t>
            </a:r>
            <a:r>
              <a:rPr lang="en-US" sz="1800" dirty="0" err="1">
                <a:cs typeface="Arial" panose="020B0604020202020204" pitchFamily="34" charset="0"/>
              </a:rPr>
              <a:t>Bashyam</a:t>
            </a:r>
            <a:r>
              <a:rPr lang="en-US" sz="1800" dirty="0"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nagesh.bashyam@drajer.com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1825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F26A-3EA9-4276-983E-AC73E6C1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Resources/Useful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E15A-6AE5-4FEE-BF60-E035A899A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435"/>
            <a:ext cx="10855235" cy="4389437"/>
          </a:xfrm>
        </p:spPr>
        <p:txBody>
          <a:bodyPr>
            <a:noAutofit/>
          </a:bodyPr>
          <a:lstStyle/>
          <a:p>
            <a:r>
              <a:rPr lang="en-US" dirty="0"/>
              <a:t>Use Cases:</a:t>
            </a:r>
          </a:p>
          <a:p>
            <a:pPr lvl="1"/>
            <a:r>
              <a:rPr lang="en-US" dirty="0"/>
              <a:t>Use Case Work Group: </a:t>
            </a:r>
            <a:r>
              <a:rPr lang="en-US" sz="2000" dirty="0">
                <a:hlinkClick r:id="rId2"/>
              </a:rPr>
              <a:t>https://carradora.atlassian.net/wiki/spaces/MedMorph/pages/381780019/Use+Case+Work+Groups</a:t>
            </a:r>
            <a:endParaRPr lang="en-US" sz="2000" dirty="0"/>
          </a:p>
          <a:p>
            <a:pPr lvl="1"/>
            <a:r>
              <a:rPr lang="en-US" dirty="0"/>
              <a:t>Hep C: </a:t>
            </a:r>
            <a:r>
              <a:rPr lang="en-US" sz="2000" dirty="0">
                <a:hlinkClick r:id="rId3"/>
              </a:rPr>
              <a:t>https://carradora.atlassian.net/wiki/spaces/MedMorph/pages/694452251/Hepatitis+C+Use+Case+-+DRAFT</a:t>
            </a:r>
            <a:endParaRPr lang="en-US" sz="2000" dirty="0"/>
          </a:p>
          <a:p>
            <a:pPr lvl="1"/>
            <a:r>
              <a:rPr lang="en-US" dirty="0"/>
              <a:t>Health Care Surveys: </a:t>
            </a:r>
            <a:r>
              <a:rPr lang="en-US" sz="2000" dirty="0">
                <a:hlinkClick r:id="rId4"/>
              </a:rPr>
              <a:t>https://carradora.atlassian.net/wiki/spaces/MedMorph/pages/692060180/Health+Care+Survey+Use+Case+-+DRAFT</a:t>
            </a:r>
            <a:endParaRPr lang="en-US" sz="2000" dirty="0"/>
          </a:p>
          <a:p>
            <a:pPr lvl="1"/>
            <a:r>
              <a:rPr lang="en-US" dirty="0"/>
              <a:t>Cancer: </a:t>
            </a:r>
            <a:r>
              <a:rPr lang="en-US" sz="2000" dirty="0">
                <a:hlinkClick r:id="rId5"/>
              </a:rPr>
              <a:t>https://carradora.atlassian.net/wiki/spaces/MedMorph/pages/699990019/Cancer+Use+Case+-+DRAFT</a:t>
            </a:r>
            <a:endParaRPr lang="en-US" sz="2000" dirty="0"/>
          </a:p>
          <a:p>
            <a:r>
              <a:rPr lang="en-US" dirty="0"/>
              <a:t>Reference Architecture: </a:t>
            </a:r>
            <a:r>
              <a:rPr lang="en-US" sz="2000" dirty="0">
                <a:hlinkClick r:id="rId6"/>
              </a:rPr>
              <a:t>https://carradora.atlassian.net/wiki/spaces/MedMorph/pages/545914881/Reference+Architecture+Document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442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3765EA-A145-4CC0-AF37-89C0A3F41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93" y="2764972"/>
            <a:ext cx="10515600" cy="97018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Planning for the MedMorph </a:t>
            </a:r>
            <a:br>
              <a:rPr lang="en-US" sz="4000" b="1" dirty="0">
                <a:solidFill>
                  <a:srgbClr val="0070C0"/>
                </a:solidFill>
                <a:latin typeface="+mn-lt"/>
              </a:rPr>
            </a:br>
            <a:r>
              <a:rPr lang="en-US" sz="4000" b="1" dirty="0">
                <a:solidFill>
                  <a:srgbClr val="0070C0"/>
                </a:solidFill>
                <a:latin typeface="+mn-lt"/>
              </a:rPr>
              <a:t>Use Case Content IGs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4D1D0-9658-4A6F-A17F-C71AC7C00927}"/>
              </a:ext>
            </a:extLst>
          </p:cNvPr>
          <p:cNvCxnSpPr/>
          <p:nvPr/>
        </p:nvCxnSpPr>
        <p:spPr>
          <a:xfrm>
            <a:off x="304800" y="3918857"/>
            <a:ext cx="1125582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88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EDA40-DA06-4C26-AC5E-6CB60934B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Case Content IGs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9177B-9715-43FD-97C1-B7DD5C713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7869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Chronic Hepatitis C Surveillance (Hep C)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Hepatitis C is a Public Health reportable disease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All MedMorph Chronic Hepatitis C Surveillance elements are in the FHIR eICR IG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FHIR eICR IG will be used for MedMorph Chronic Hepatitis C Surveillance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Cancer Reporting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MedMorph Cancer Reporting content IG will be created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Model after the eICR where applicable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Health Care Surveys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dirty="0"/>
              <a:t>MedMorph Health Care Survey content IG will be created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60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968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Content IG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00"/>
            <a:ext cx="10515600" cy="5173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Focus of the Content IG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Specific reporting programs </a:t>
            </a:r>
          </a:p>
          <a:p>
            <a:pPr marL="45720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Purpose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Implement one or more specific use cases for reporting programs leveraging the Reference Architecture IG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What should be present in the Content IG ? </a:t>
            </a:r>
          </a:p>
        </p:txBody>
      </p:sp>
    </p:spTree>
    <p:extLst>
      <p:ext uri="{BB962C8B-B14F-4D97-AF65-F5344CB8AC3E}">
        <p14:creationId xmlns:p14="http://schemas.microsoft.com/office/powerpoint/2010/main" val="2671745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0629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(1/3)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7" y="1217818"/>
            <a:ext cx="10515600" cy="503578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Documentation of the Use Case for the reporting program in detail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Problem Statement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Goals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In Scope, Out of Scope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Pre and Post Conditions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Policy and Non-Technical Considerations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Documentation of the workflow using Knowledge Artifacts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User story workflows / alternate flows / diagrams</a:t>
            </a:r>
          </a:p>
        </p:txBody>
      </p:sp>
    </p:spTree>
    <p:extLst>
      <p:ext uri="{BB962C8B-B14F-4D97-AF65-F5344CB8AC3E}">
        <p14:creationId xmlns:p14="http://schemas.microsoft.com/office/powerpoint/2010/main" val="183124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502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(2/3)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7" y="1353516"/>
            <a:ext cx="10515600" cy="4150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Data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List of data elements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Whether each element is required or optional (</a:t>
            </a:r>
            <a:r>
              <a:rPr lang="en-US" dirty="0" err="1"/>
              <a:t>MustSupport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Cardinality (how many instances of the data element are allowed)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Vocabulary (code system(s) and value set(s)) to be used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Workflow specific to the use case (e.g., what situations should trigger a cancer report to be sent)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Minimum necessary data for program requirements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i="1" dirty="0"/>
              <a:t>Pointer to Trigger values (e.g., reportability list of ICD-10-CM diagnosis codes that indicate cancer)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7998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AB96A-0C90-4D98-A761-1B49D715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737" y="25029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goes in a Content IG? (3/3)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D7F6-598F-4217-9BE1-E95266F7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736" y="1353516"/>
            <a:ext cx="11102543" cy="415096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Mappings of data elements to FHIR Resources and profiles of other IGs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Profiles to be reused from US Core, US Public Health Library, eCR FHIR IGs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Profiles to be extended based on US Core, US Public Health Library, eCR FHIR IGs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New Profiles and Extensions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EHR Integration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Submission Requirements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Operational considerations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advantages or disadvantages to reducing clinician burden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dirty="0"/>
              <a:t>Example scenarios and test harnesses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en-US" sz="24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969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3EC9-F8A5-4583-ACFF-0916FDBB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821"/>
            <a:ext cx="10515600" cy="1325563"/>
          </a:xfrm>
        </p:spPr>
        <p:txBody>
          <a:bodyPr/>
          <a:lstStyle/>
          <a:p>
            <a:r>
              <a:rPr lang="en-US" dirty="0"/>
              <a:t>MedMorph Cancer Reporting IG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A436-9303-4049-890E-D36DAD64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4544"/>
            <a:ext cx="10515600" cy="5553455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/>
              <a:t>Internal team is currently: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Identifying the list of Data Elements (80-90% complete)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Defining Data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Assigning </a:t>
            </a:r>
            <a:r>
              <a:rPr lang="en-US" sz="2600" dirty="0" err="1"/>
              <a:t>MustSupport</a:t>
            </a:r>
            <a:r>
              <a:rPr lang="en-US" sz="2600" dirty="0"/>
              <a:t> and Cardinality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Mapping to FHIR and US Core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Mapping to </a:t>
            </a:r>
            <a:r>
              <a:rPr lang="en-US" sz="2600" dirty="0" err="1"/>
              <a:t>mCode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sz="3000" dirty="0"/>
              <a:t>To Do: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Finalize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Identify Actions, Trigger Points, and Trigger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Map Use Case Workflows to RA Capabilities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600" dirty="0"/>
              <a:t>??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32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53EC9-F8A5-4583-ACFF-0916FDBB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133"/>
            <a:ext cx="10515600" cy="1325563"/>
          </a:xfrm>
        </p:spPr>
        <p:txBody>
          <a:bodyPr/>
          <a:lstStyle/>
          <a:p>
            <a:r>
              <a:rPr lang="en-US" dirty="0"/>
              <a:t>MedMorph Health Care Survey IG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CA436-9303-4049-890E-D36DAD64E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2185"/>
            <a:ext cx="10515600" cy="435133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Internal team has: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the list of Data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Mapped to US Core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Mapped to USCDI V1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Mandatory elements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Assigned </a:t>
            </a:r>
            <a:r>
              <a:rPr lang="en-US" dirty="0" err="1"/>
              <a:t>MustSupport</a:t>
            </a:r>
            <a:endParaRPr lang="en-US" dirty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Identified Value Sets (will use US Core)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To Do: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Assign Cardinality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Identify Actions, Trigger Points, and Trigger Value Sets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sz="2400" dirty="0"/>
              <a:t>Map Use Case Workflows to RA Capabilities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US" dirty="0"/>
              <a:t>Map to USCDI v2??</a:t>
            </a:r>
          </a:p>
        </p:txBody>
      </p:sp>
    </p:spTree>
    <p:extLst>
      <p:ext uri="{BB962C8B-B14F-4D97-AF65-F5344CB8AC3E}">
        <p14:creationId xmlns:p14="http://schemas.microsoft.com/office/powerpoint/2010/main" val="345678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ight Lower Logo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Right Lower Logo On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Default Theme">
  <a:themeElements>
    <a:clrScheme name="LPHI">
      <a:dk1>
        <a:srgbClr val="212120"/>
      </a:dk1>
      <a:lt1>
        <a:srgbClr val="FFFFFE"/>
      </a:lt1>
      <a:dk2>
        <a:srgbClr val="00ADCA"/>
      </a:dk2>
      <a:lt2>
        <a:srgbClr val="00AC4E"/>
      </a:lt2>
      <a:accent1>
        <a:srgbClr val="00AC4E"/>
      </a:accent1>
      <a:accent2>
        <a:srgbClr val="00ADCA"/>
      </a:accent2>
      <a:accent3>
        <a:srgbClr val="99CC33"/>
      </a:accent3>
      <a:accent4>
        <a:srgbClr val="FFBE10"/>
      </a:accent4>
      <a:accent5>
        <a:srgbClr val="168258"/>
      </a:accent5>
      <a:accent6>
        <a:srgbClr val="212120"/>
      </a:accent6>
      <a:hlink>
        <a:srgbClr val="00ADCA"/>
      </a:hlink>
      <a:folHlink>
        <a:srgbClr val="00AC38"/>
      </a:folHlink>
    </a:clrScheme>
    <a:fontScheme name="LPHI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PHI_PPT_TemplateFile [Read-Only]" id="{1342CE52-21EB-4EF5-891D-66B97E43B9E3}" vid="{AE04DADD-81F5-4AA2-AF11-D500E098ABC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A0B6AE90586B498E372650283B599F" ma:contentTypeVersion="15" ma:contentTypeDescription="Create a new document." ma:contentTypeScope="" ma:versionID="f994907f89457e6807e9108f5de8ac44">
  <xsd:schema xmlns:xsd="http://www.w3.org/2001/XMLSchema" xmlns:xs="http://www.w3.org/2001/XMLSchema" xmlns:p="http://schemas.microsoft.com/office/2006/metadata/properties" xmlns:ns1="http://schemas.microsoft.com/sharepoint/v3" xmlns:ns3="31912ff1-91bb-455a-93f4-4eefbe4b45dc" xmlns:ns4="83c27556-a946-441b-8e49-22dc5d76f230" targetNamespace="http://schemas.microsoft.com/office/2006/metadata/properties" ma:root="true" ma:fieldsID="f56c649683f97d5b7a7f7a632df42b95" ns1:_="" ns3:_="" ns4:_="">
    <xsd:import namespace="http://schemas.microsoft.com/sharepoint/v3"/>
    <xsd:import namespace="31912ff1-91bb-455a-93f4-4eefbe4b45dc"/>
    <xsd:import namespace="83c27556-a946-441b-8e49-22dc5d76f23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912ff1-91bb-455a-93f4-4eefbe4b45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c27556-a946-441b-8e49-22dc5d76f23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B6888C-D6E2-4459-8E6B-C3BD980B42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1912ff1-91bb-455a-93f4-4eefbe4b45dc"/>
    <ds:schemaRef ds:uri="83c27556-a946-441b-8e49-22dc5d76f2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2037C1-F425-4274-9C80-7DF8A1FBBA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2542A4-30FB-4249-8709-C3EA460485EC}">
  <ds:schemaRefs>
    <ds:schemaRef ds:uri="http://purl.org/dc/terms/"/>
    <ds:schemaRef ds:uri="http://www.w3.org/XML/1998/namespace"/>
    <ds:schemaRef ds:uri="http://schemas.microsoft.com/office/2006/metadata/properties"/>
    <ds:schemaRef ds:uri="31912ff1-91bb-455a-93f4-4eefbe4b45dc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83c27556-a946-441b-8e49-22dc5d76f23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118352</TotalTime>
  <Words>973</Words>
  <Application>Microsoft Office PowerPoint</Application>
  <PresentationFormat>Widescreen</PresentationFormat>
  <Paragraphs>143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Courier New</vt:lpstr>
      <vt:lpstr>Gotham Rounded Book</vt:lpstr>
      <vt:lpstr>Gotham Rounded Medium</vt:lpstr>
      <vt:lpstr>Myriad Web Pro</vt:lpstr>
      <vt:lpstr>Ubuntu</vt:lpstr>
      <vt:lpstr>Wingdings</vt:lpstr>
      <vt:lpstr>Wingdings 2</vt:lpstr>
      <vt:lpstr>Office Theme</vt:lpstr>
      <vt:lpstr>Custom Design</vt:lpstr>
      <vt:lpstr>1_Right Lower Logo Only</vt:lpstr>
      <vt:lpstr>Right Lower Logo Only</vt:lpstr>
      <vt:lpstr>NCEH_ATSDR_combined</vt:lpstr>
      <vt:lpstr>Default Theme</vt:lpstr>
      <vt:lpstr>PowerPoint Presentation</vt:lpstr>
      <vt:lpstr>Planning for the MedMorph  Use Case Content IGs</vt:lpstr>
      <vt:lpstr>Use Case Content IGs </vt:lpstr>
      <vt:lpstr>Content IG Discussion</vt:lpstr>
      <vt:lpstr>What goes in a Content IG? (1/3)</vt:lpstr>
      <vt:lpstr>What goes in a Content IG? (2/3)</vt:lpstr>
      <vt:lpstr>What goes in a Content IG? (3/3)</vt:lpstr>
      <vt:lpstr>MedMorph Cancer Reporting IG Progress</vt:lpstr>
      <vt:lpstr>MedMorph Health Care Survey IG Progress</vt:lpstr>
      <vt:lpstr>Leverage eICR </vt:lpstr>
      <vt:lpstr>Next Steps</vt:lpstr>
      <vt:lpstr>Next Steps</vt:lpstr>
      <vt:lpstr>Contacts</vt:lpstr>
      <vt:lpstr>Resources/Useful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Michaels, Maria (CDC/DDPHSS/CSELS/OD)</dc:creator>
  <cp:lastModifiedBy>Becky Angeles</cp:lastModifiedBy>
  <cp:revision>219</cp:revision>
  <dcterms:created xsi:type="dcterms:W3CDTF">2019-11-04T17:18:41Z</dcterms:created>
  <dcterms:modified xsi:type="dcterms:W3CDTF">2021-03-17T22:23:18Z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0x0101007EA0B6AE90586B498E372650283B599F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iteId">
    <vt:lpwstr>9ce70869-60db-44fd-abe8-d2767077fc8f</vt:lpwstr>
  </property>
  <property fmtid="{D5CDD505-2E9C-101B-9397-08002B2CF9AE}" pid="5" name="MSIP_Label_7b94a7b8-f06c-4dfe-bdcc-9b548fd58c31_Owner">
    <vt:lpwstr>pdz1@cdc.gov</vt:lpwstr>
  </property>
  <property fmtid="{D5CDD505-2E9C-101B-9397-08002B2CF9AE}" pid="6" name="MSIP_Label_7b94a7b8-f06c-4dfe-bdcc-9b548fd58c31_SetDate">
    <vt:lpwstr>2020-07-21T15:28:38.4084376Z</vt:lpwstr>
  </property>
  <property fmtid="{D5CDD505-2E9C-101B-9397-08002B2CF9AE}" pid="7" name="MSIP_Label_7b94a7b8-f06c-4dfe-bdcc-9b548fd58c31_Name">
    <vt:lpwstr>General</vt:lpwstr>
  </property>
  <property fmtid="{D5CDD505-2E9C-101B-9397-08002B2CF9AE}" pid="8" name="MSIP_Label_7b94a7b8-f06c-4dfe-bdcc-9b548fd58c31_Application">
    <vt:lpwstr>Microsoft Azure Information Protection</vt:lpwstr>
  </property>
  <property fmtid="{D5CDD505-2E9C-101B-9397-08002B2CF9AE}" pid="9" name="MSIP_Label_7b94a7b8-f06c-4dfe-bdcc-9b548fd58c31_ActionId">
    <vt:lpwstr>242c5a70-a0f0-49e9-878c-45a3360026ad</vt:lpwstr>
  </property>
  <property fmtid="{D5CDD505-2E9C-101B-9397-08002B2CF9AE}" pid="10" name="MSIP_Label_7b94a7b8-f06c-4dfe-bdcc-9b548fd58c31_Extended_MSFT_Method">
    <vt:lpwstr>Manual</vt:lpwstr>
  </property>
  <property fmtid="{D5CDD505-2E9C-101B-9397-08002B2CF9AE}" pid="11" name="Sensitivity">
    <vt:lpwstr>General</vt:lpwstr>
  </property>
</Properties>
</file>