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22"/>
  </p:notesMasterIdLst>
  <p:sldIdLst>
    <p:sldId id="986" r:id="rId10"/>
    <p:sldId id="992" r:id="rId11"/>
    <p:sldId id="4785" r:id="rId12"/>
    <p:sldId id="4770" r:id="rId13"/>
    <p:sldId id="4761" r:id="rId14"/>
    <p:sldId id="4763" r:id="rId15"/>
    <p:sldId id="4775" r:id="rId16"/>
    <p:sldId id="4764" r:id="rId17"/>
    <p:sldId id="4784" r:id="rId18"/>
    <p:sldId id="329" r:id="rId19"/>
    <p:sldId id="4776"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02" autoAdjust="0"/>
    <p:restoredTop sz="83402" autoAdjust="0"/>
  </p:normalViewPr>
  <p:slideViewPr>
    <p:cSldViewPr snapToGrid="0">
      <p:cViewPr varScale="1">
        <p:scale>
          <a:sx n="99" d="100"/>
          <a:sy n="99"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3/25/2021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5</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10</a:t>
            </a:fld>
            <a:endParaRPr lang="en-US" dirty="0"/>
          </a:p>
        </p:txBody>
      </p:sp>
    </p:spTree>
    <p:extLst>
      <p:ext uri="{BB962C8B-B14F-4D97-AF65-F5344CB8AC3E}">
        <p14:creationId xmlns:p14="http://schemas.microsoft.com/office/powerpoint/2010/main" val="941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3/25/2021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3/25/2021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3/25/2021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3/25/2021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3/25/2021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March 25,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April 1</a:t>
            </a:r>
            <a:r>
              <a:rPr lang="en-US" baseline="30000" dirty="0"/>
              <a:t>st</a:t>
            </a:r>
            <a:r>
              <a:rPr lang="en-US" dirty="0"/>
              <a:t> </a:t>
            </a:r>
          </a:p>
          <a:p>
            <a:r>
              <a:rPr lang="en-US" b="1" dirty="0"/>
              <a:t>Focus of Next Meeting: </a:t>
            </a:r>
          </a:p>
          <a:p>
            <a:pPr lvl="1"/>
            <a:r>
              <a:rPr lang="en-US" dirty="0"/>
              <a:t>Content IGs</a:t>
            </a:r>
          </a:p>
          <a:p>
            <a:pPr lvl="1"/>
            <a:r>
              <a:rPr lang="en-US" dirty="0" err="1"/>
              <a:t>MedMorph’s</a:t>
            </a:r>
            <a:r>
              <a:rPr lang="en-US" dirty="0"/>
              <a:t> USCDI Comments</a:t>
            </a:r>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3573468661"/>
              </p:ext>
            </p:extLst>
          </p:nvPr>
        </p:nvGraphicFramePr>
        <p:xfrm>
          <a:off x="1291771" y="1522306"/>
          <a:ext cx="8558811" cy="2372360"/>
        </p:xfrm>
        <a:graphic>
          <a:graphicData uri="http://schemas.openxmlformats.org/drawingml/2006/table">
            <a:tbl>
              <a:tblPr firstRow="1" bandRow="1">
                <a:tableStyleId>{5C22544A-7EE6-4342-B048-85BDC9FD1C3A}</a:tableStyleId>
              </a:tblPr>
              <a:tblGrid>
                <a:gridCol w="6352872">
                  <a:extLst>
                    <a:ext uri="{9D8B030D-6E8A-4147-A177-3AD203B41FA5}">
                      <a16:colId xmlns:a16="http://schemas.microsoft.com/office/drawing/2014/main" val="430683765"/>
                    </a:ext>
                  </a:extLst>
                </a:gridCol>
                <a:gridCol w="220593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rPr>
                        <a:t>Welcome &amp; Logistics</a:t>
                      </a:r>
                      <a:endParaRPr lang="en-US" sz="2400" dirty="0">
                        <a:effectLst/>
                        <a:latin typeface="+mn-lt"/>
                        <a:ea typeface="+mn-ea"/>
                      </a:endParaRPr>
                    </a:p>
                  </a:txBody>
                  <a:tcPr marL="76200" marR="76200" marT="0" marB="0"/>
                </a:tc>
                <a:tc>
                  <a:txBody>
                    <a:bodyPr/>
                    <a:lstStyle/>
                    <a:p>
                      <a:pPr marL="0" marR="0" algn="l">
                        <a:spcBef>
                          <a:spcPts val="0"/>
                        </a:spcBef>
                        <a:spcAft>
                          <a:spcPts val="600"/>
                        </a:spcAft>
                      </a:pPr>
                      <a:r>
                        <a:rPr lang="en-US" sz="2400" dirty="0">
                          <a:effectLst/>
                          <a:latin typeface="+mn-lt"/>
                        </a:rPr>
                        <a:t>5 mins</a:t>
                      </a:r>
                      <a:endParaRPr lang="en-US" sz="24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782361584"/>
                  </a:ext>
                </a:extLst>
              </a:tr>
              <a:tr h="370840">
                <a:tc>
                  <a:txBody>
                    <a:bodyPr/>
                    <a:lstStyle/>
                    <a:p>
                      <a:pPr marL="0" marR="0">
                        <a:spcBef>
                          <a:spcPts val="0"/>
                        </a:spcBef>
                        <a:spcAft>
                          <a:spcPts val="600"/>
                        </a:spcAft>
                      </a:pPr>
                      <a:r>
                        <a:rPr lang="en-US" sz="2400" dirty="0">
                          <a:effectLst/>
                          <a:latin typeface="+mn-lt"/>
                          <a:ea typeface="+mn-ea"/>
                        </a:rPr>
                        <a:t>USCDI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3164816960"/>
                  </a:ext>
                </a:extLst>
              </a:tr>
              <a:tr h="370840">
                <a:tc>
                  <a:txBody>
                    <a:bodyPr/>
                    <a:lstStyle/>
                    <a:p>
                      <a:pPr marL="0" marR="0">
                        <a:spcBef>
                          <a:spcPts val="0"/>
                        </a:spcBef>
                        <a:spcAft>
                          <a:spcPts val="600"/>
                        </a:spcAft>
                      </a:pPr>
                      <a:r>
                        <a:rPr lang="en-US" sz="2400" dirty="0">
                          <a:effectLst/>
                          <a:latin typeface="+mn-lt"/>
                          <a:ea typeface="+mn-ea"/>
                        </a:rPr>
                        <a:t>Cancer Reporting Content IG Proposal</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20 mins</a:t>
                      </a:r>
                    </a:p>
                  </a:txBody>
                  <a:tcPr marL="76200" marR="76200" marT="0" marB="0"/>
                </a:tc>
                <a:extLst>
                  <a:ext uri="{0D108BD9-81ED-4DB2-BD59-A6C34878D82A}">
                    <a16:rowId xmlns:a16="http://schemas.microsoft.com/office/drawing/2014/main" val="1304547210"/>
                  </a:ext>
                </a:extLst>
              </a:tr>
              <a:tr h="370840">
                <a:tc>
                  <a:txBody>
                    <a:bodyPr/>
                    <a:lstStyle/>
                    <a:p>
                      <a:pPr marL="0" marR="0">
                        <a:spcBef>
                          <a:spcPts val="0"/>
                        </a:spcBef>
                        <a:spcAft>
                          <a:spcPts val="600"/>
                        </a:spcAft>
                      </a:pPr>
                      <a:r>
                        <a:rPr lang="en-US" sz="2400" dirty="0">
                          <a:effectLst/>
                          <a:latin typeface="+mn-lt"/>
                          <a:ea typeface="+mn-ea"/>
                        </a:rPr>
                        <a:t>Health Care Survey Content IG Proposal</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20 mins</a:t>
                      </a:r>
                    </a:p>
                  </a:txBody>
                  <a:tcPr marL="76200" marR="76200" marT="0" marB="0"/>
                </a:tc>
                <a:extLst>
                  <a:ext uri="{0D108BD9-81ED-4DB2-BD59-A6C34878D82A}">
                    <a16:rowId xmlns:a16="http://schemas.microsoft.com/office/drawing/2014/main" val="3215211498"/>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189757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MedMorph and the USCDI</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20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365125"/>
            <a:ext cx="10515600" cy="1325563"/>
          </a:xfrm>
        </p:spPr>
        <p:txBody>
          <a:bodyPr>
            <a:normAutofit/>
          </a:bodyPr>
          <a:lstStyle/>
          <a:p>
            <a:r>
              <a:rPr lang="en-US"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838200" y="1825625"/>
            <a:ext cx="10515600" cy="4351338"/>
          </a:xfrm>
        </p:spPr>
        <p:txBody>
          <a:bodyPr>
            <a:normAutofit fontScale="92500" lnSpcReduction="20000"/>
          </a:bodyPr>
          <a:lstStyle/>
          <a:p>
            <a:pPr>
              <a:lnSpc>
                <a:spcPct val="120000"/>
              </a:lnSpc>
              <a:spcBef>
                <a:spcPts val="0"/>
              </a:spcBef>
            </a:pPr>
            <a:r>
              <a:rPr lang="en-US" dirty="0"/>
              <a:t>MedMorph analyzed data elements from the multiple MedMorph use cases. Identified elements that were used by 2 or more use cases that were not existing in USCDI</a:t>
            </a:r>
          </a:p>
          <a:p>
            <a:pPr>
              <a:lnSpc>
                <a:spcPct val="120000"/>
              </a:lnSpc>
              <a:spcBef>
                <a:spcPts val="0"/>
              </a:spcBef>
            </a:pPr>
            <a:r>
              <a:rPr lang="en-US" dirty="0"/>
              <a:t>MedMorph submitted 76 data elements to be considered added to USCDI</a:t>
            </a:r>
          </a:p>
          <a:p>
            <a:pPr lvl="1">
              <a:lnSpc>
                <a:spcPct val="120000"/>
              </a:lnSpc>
              <a:spcBef>
                <a:spcPts val="0"/>
              </a:spcBef>
            </a:pPr>
            <a:r>
              <a:rPr lang="en-US" dirty="0"/>
              <a:t>2 MedMorph elements were assigned USCDI Draft v2</a:t>
            </a:r>
          </a:p>
          <a:p>
            <a:pPr lvl="1">
              <a:lnSpc>
                <a:spcPct val="120000"/>
              </a:lnSpc>
              <a:spcBef>
                <a:spcPts val="0"/>
              </a:spcBef>
            </a:pPr>
            <a:r>
              <a:rPr lang="en-US" dirty="0"/>
              <a:t>19 MedMorph elements were assigned Level 2</a:t>
            </a:r>
          </a:p>
          <a:p>
            <a:pPr lvl="1">
              <a:lnSpc>
                <a:spcPct val="120000"/>
              </a:lnSpc>
              <a:spcBef>
                <a:spcPts val="0"/>
              </a:spcBef>
            </a:pPr>
            <a:r>
              <a:rPr lang="en-US" dirty="0"/>
              <a:t>3 MedMorph elements were assigned Level 1</a:t>
            </a:r>
          </a:p>
          <a:p>
            <a:pPr lvl="1">
              <a:lnSpc>
                <a:spcPct val="120000"/>
              </a:lnSpc>
              <a:spcBef>
                <a:spcPts val="0"/>
              </a:spcBef>
            </a:pPr>
            <a:r>
              <a:rPr lang="en-US" dirty="0"/>
              <a:t>10 MedMorph elements were assigned Comment Level</a:t>
            </a:r>
          </a:p>
          <a:p>
            <a:pPr lvl="1">
              <a:lnSpc>
                <a:spcPct val="120000"/>
              </a:lnSpc>
              <a:spcBef>
                <a:spcPts val="0"/>
              </a:spcBef>
            </a:pPr>
            <a:r>
              <a:rPr lang="en-US" dirty="0"/>
              <a:t>40 MedMorph elements were considered to be duplicates of existing USCDI v1 elements or other submissions</a:t>
            </a:r>
          </a:p>
          <a:p>
            <a:pPr lvl="1">
              <a:lnSpc>
                <a:spcPct val="120000"/>
              </a:lnSpc>
              <a:spcBef>
                <a:spcPts val="0"/>
              </a:spcBef>
            </a:pPr>
            <a:r>
              <a:rPr lang="en-US" dirty="0"/>
              <a:t>2 MedMorph elements are unknown</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nvPr>
        </p:nvGraphicFramePr>
        <p:xfrm>
          <a:off x="838200" y="1825625"/>
          <a:ext cx="11061192" cy="4000500"/>
        </p:xfrm>
        <a:graphic>
          <a:graphicData uri="http://schemas.openxmlformats.org/drawingml/2006/table">
            <a:tbl>
              <a:tblPr firstRow="1" bandRow="1">
                <a:tableStyleId>{5C22544A-7EE6-4342-B048-85BDC9FD1C3A}</a:tableStyleId>
              </a:tblPr>
              <a:tblGrid>
                <a:gridCol w="734568">
                  <a:extLst>
                    <a:ext uri="{9D8B030D-6E8A-4147-A177-3AD203B41FA5}">
                      <a16:colId xmlns:a16="http://schemas.microsoft.com/office/drawing/2014/main" val="1659199950"/>
                    </a:ext>
                  </a:extLst>
                </a:gridCol>
                <a:gridCol w="7644384">
                  <a:extLst>
                    <a:ext uri="{9D8B030D-6E8A-4147-A177-3AD203B41FA5}">
                      <a16:colId xmlns:a16="http://schemas.microsoft.com/office/drawing/2014/main" val="2038574813"/>
                    </a:ext>
                  </a:extLst>
                </a:gridCol>
                <a:gridCol w="2682240">
                  <a:extLst>
                    <a:ext uri="{9D8B030D-6E8A-4147-A177-3AD203B41FA5}">
                      <a16:colId xmlns:a16="http://schemas.microsoft.com/office/drawing/2014/main" val="2336852032"/>
                    </a:ext>
                  </a:extLst>
                </a:gridCol>
              </a:tblGrid>
              <a:tr h="297180">
                <a:tc>
                  <a:txBody>
                    <a:bodyPr/>
                    <a:lstStyle/>
                    <a:p>
                      <a:r>
                        <a:rPr lang="en-US" sz="2400" dirty="0"/>
                        <a:t>Step</a:t>
                      </a:r>
                    </a:p>
                  </a:txBody>
                  <a:tcPr marL="68580" marR="68580" marT="34290" marB="34290"/>
                </a:tc>
                <a:tc>
                  <a:txBody>
                    <a:bodyPr/>
                    <a:lstStyle/>
                    <a:p>
                      <a:r>
                        <a:rPr lang="en-US" sz="2400" dirty="0"/>
                        <a:t>Activity</a:t>
                      </a:r>
                    </a:p>
                  </a:txBody>
                  <a:tcPr marL="68580" marR="68580" marT="34290" marB="34290"/>
                </a:tc>
                <a:tc>
                  <a:txBody>
                    <a:bodyPr/>
                    <a:lstStyle/>
                    <a:p>
                      <a:r>
                        <a:rPr lang="en-US" sz="24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2400" dirty="0"/>
                        <a:t>1</a:t>
                      </a:r>
                    </a:p>
                  </a:txBody>
                  <a:tcPr marL="68580" marR="68580" marT="34290" marB="34290"/>
                </a:tc>
                <a:tc>
                  <a:txBody>
                    <a:bodyPr/>
                    <a:lstStyle/>
                    <a:p>
                      <a:r>
                        <a:rPr lang="en-US" sz="2400" dirty="0"/>
                        <a:t>Evaluate Draft USCDI v2 and submit comments via the ONDEC system</a:t>
                      </a:r>
                    </a:p>
                  </a:txBody>
                  <a:tcPr marL="68580" marR="68580" marT="34290" marB="34290"/>
                </a:tc>
                <a:tc>
                  <a:txBody>
                    <a:bodyPr/>
                    <a:lstStyle/>
                    <a:p>
                      <a:r>
                        <a:rPr lang="en-US" sz="24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24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ONC reviews comments and recommendations</a:t>
                      </a:r>
                    </a:p>
                  </a:txBody>
                  <a:tcPr marL="68580" marR="68580" marT="34290" marB="34290"/>
                </a:tc>
                <a:tc>
                  <a:txBody>
                    <a:bodyPr/>
                    <a:lstStyle/>
                    <a:p>
                      <a:r>
                        <a:rPr lang="en-US" sz="24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2400" dirty="0"/>
                        <a:t>3</a:t>
                      </a:r>
                    </a:p>
                  </a:txBody>
                  <a:tcPr marL="68580" marR="68580" marT="34290" marB="34290"/>
                </a:tc>
                <a:tc>
                  <a:txBody>
                    <a:bodyPr/>
                    <a:lstStyle/>
                    <a:p>
                      <a:r>
                        <a:rPr lang="en-US" sz="2400" dirty="0"/>
                        <a:t>ONC publishes USCDI v2</a:t>
                      </a:r>
                    </a:p>
                  </a:txBody>
                  <a:tcPr marL="68580" marR="68580" marT="34290" marB="34290"/>
                </a:tc>
                <a:tc>
                  <a:txBody>
                    <a:bodyPr/>
                    <a:lstStyle/>
                    <a:p>
                      <a:r>
                        <a:rPr lang="en-US" sz="24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2400" dirty="0"/>
                        <a:t>4</a:t>
                      </a:r>
                    </a:p>
                  </a:txBody>
                  <a:tcPr marL="68580" marR="68580" marT="34290" marB="34290"/>
                </a:tc>
                <a:tc>
                  <a:txBody>
                    <a:bodyPr/>
                    <a:lstStyle/>
                    <a:p>
                      <a:r>
                        <a:rPr lang="en-US" sz="2400" kern="1200" dirty="0">
                          <a:solidFill>
                            <a:schemeClr val="dk1"/>
                          </a:solidFill>
                          <a:effectLst/>
                          <a:latin typeface="+mn-lt"/>
                          <a:ea typeface="+mn-ea"/>
                          <a:cs typeface="+mn-cs"/>
                        </a:rPr>
                        <a:t>ONC considers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400" dirty="0"/>
                    </a:p>
                  </a:txBody>
                  <a:tcPr marL="68580" marR="68580" marT="34290" marB="34290"/>
                </a:tc>
                <a:tc>
                  <a:txBody>
                    <a:bodyPr/>
                    <a:lstStyle/>
                    <a:p>
                      <a:r>
                        <a:rPr lang="en-US" sz="24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 Proposals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488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p:txBody>
          <a:bodyPr>
            <a:normAutofit/>
          </a:bodyPr>
          <a:lstStyle/>
          <a:p>
            <a:r>
              <a:rPr lang="en-US" dirty="0"/>
              <a:t>Switch to Word Table</a:t>
            </a:r>
          </a:p>
        </p:txBody>
      </p:sp>
      <p:sp>
        <p:nvSpPr>
          <p:cNvPr id="4" name="Content Placeholder 3">
            <a:extLst>
              <a:ext uri="{FF2B5EF4-FFF2-40B4-BE49-F238E27FC236}">
                <a16:creationId xmlns:a16="http://schemas.microsoft.com/office/drawing/2014/main" id="{56F9177B-9715-43FD-97C1-B7DD5C713217}"/>
              </a:ext>
            </a:extLst>
          </p:cNvPr>
          <p:cNvSpPr>
            <a:spLocks noGrp="1"/>
          </p:cNvSpPr>
          <p:nvPr>
            <p:ph idx="1"/>
          </p:nvPr>
        </p:nvSpPr>
        <p:spPr>
          <a:xfrm>
            <a:off x="838200" y="1487869"/>
            <a:ext cx="10515600" cy="4351338"/>
          </a:xfrm>
        </p:spPr>
        <p:txBody>
          <a:bodyPr>
            <a:normAutofit/>
          </a:bodyPr>
          <a:lstStyle/>
          <a:p>
            <a:endParaRPr lang="en-US" dirty="0"/>
          </a:p>
        </p:txBody>
      </p:sp>
    </p:spTree>
    <p:extLst>
      <p:ext uri="{BB962C8B-B14F-4D97-AF65-F5344CB8AC3E}">
        <p14:creationId xmlns:p14="http://schemas.microsoft.com/office/powerpoint/2010/main" val="184646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118819</TotalTime>
  <Words>678</Words>
  <Application>Microsoft Office PowerPoint</Application>
  <PresentationFormat>Widescreen</PresentationFormat>
  <Paragraphs>95</Paragraphs>
  <Slides>12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12</vt:i4>
      </vt:variant>
    </vt:vector>
  </HeadingPairs>
  <TitlesOfParts>
    <vt:vector size="29" baseType="lpstr">
      <vt:lpstr>Arial</vt:lpstr>
      <vt:lpstr>Calibri</vt:lpstr>
      <vt:lpstr>Calibri Light</vt:lpstr>
      <vt:lpstr>Century Gothic</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Use Case Workgroup Logistics</vt:lpstr>
      <vt:lpstr>MedMorph and the USCDI</vt:lpstr>
      <vt:lpstr>MedMorph’s Submission to USCDI ONDEC</vt:lpstr>
      <vt:lpstr>USCDI Public Comment Process</vt:lpstr>
      <vt:lpstr>Content IG Proposals</vt:lpstr>
      <vt:lpstr>Switch to Word Table</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222</cp:revision>
  <dcterms:created xsi:type="dcterms:W3CDTF">2019-11-04T17:18:41Z</dcterms:created>
  <dcterms:modified xsi:type="dcterms:W3CDTF">2021-03-25T21:22:23Z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