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38"/>
  </p:notesMasterIdLst>
  <p:sldIdLst>
    <p:sldId id="986" r:id="rId10"/>
    <p:sldId id="992" r:id="rId11"/>
    <p:sldId id="4785" r:id="rId12"/>
    <p:sldId id="4770" r:id="rId13"/>
    <p:sldId id="4761" r:id="rId14"/>
    <p:sldId id="4763" r:id="rId15"/>
    <p:sldId id="4775" r:id="rId16"/>
    <p:sldId id="4764" r:id="rId17"/>
    <p:sldId id="4786" r:id="rId18"/>
    <p:sldId id="4795" r:id="rId19"/>
    <p:sldId id="2446" r:id="rId20"/>
    <p:sldId id="2490" r:id="rId21"/>
    <p:sldId id="4794" r:id="rId22"/>
    <p:sldId id="4787" r:id="rId23"/>
    <p:sldId id="4788" r:id="rId24"/>
    <p:sldId id="4789" r:id="rId25"/>
    <p:sldId id="4790" r:id="rId26"/>
    <p:sldId id="4797" r:id="rId27"/>
    <p:sldId id="4791" r:id="rId28"/>
    <p:sldId id="4792" r:id="rId29"/>
    <p:sldId id="4793" r:id="rId30"/>
    <p:sldId id="4798" r:id="rId31"/>
    <p:sldId id="4799" r:id="rId32"/>
    <p:sldId id="4800" r:id="rId33"/>
    <p:sldId id="4784" r:id="rId34"/>
    <p:sldId id="329" r:id="rId35"/>
    <p:sldId id="4776" r:id="rId36"/>
    <p:sldId id="33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13" autoAdjust="0"/>
    <p:restoredTop sz="87863" autoAdjust="0"/>
  </p:normalViewPr>
  <p:slideViewPr>
    <p:cSldViewPr snapToGrid="0">
      <p:cViewPr>
        <p:scale>
          <a:sx n="100" d="100"/>
          <a:sy n="100" d="100"/>
        </p:scale>
        <p:origin x="8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4/7/2021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 In the PlanDefinition, the event is encounter close but only when it is encounter close AND lab result is added. Is this only ONE event or can it be a combination of events?</a:t>
            </a:r>
          </a:p>
          <a:p>
            <a:endParaRPr lang="en-US" dirty="0"/>
          </a:p>
          <a:p>
            <a:r>
              <a:rPr lang="en-US" dirty="0"/>
              <a:t>MF: The encounter close is for the BSA to take some action.</a:t>
            </a:r>
          </a:p>
          <a:p>
            <a:endParaRPr lang="en-US" dirty="0"/>
          </a:p>
          <a:p>
            <a:r>
              <a:rPr lang="en-US" dirty="0"/>
              <a:t>BG: </a:t>
            </a:r>
            <a:r>
              <a:rPr lang="en-US" dirty="0" err="1"/>
              <a:t>Encounter.period.high</a:t>
            </a:r>
            <a:r>
              <a:rPr lang="en-US" dirty="0"/>
              <a:t> or </a:t>
            </a:r>
            <a:r>
              <a:rPr lang="en-US" dirty="0" err="1"/>
              <a:t>Encounter.status</a:t>
            </a:r>
            <a:r>
              <a:rPr lang="en-US" dirty="0"/>
              <a:t>=finished. Whatever the best indicator used by EHRs to indicate an Encounter is closed. </a:t>
            </a:r>
            <a:r>
              <a:rPr lang="en-US" b="1" dirty="0"/>
              <a:t>Can we add a </a:t>
            </a:r>
            <a:r>
              <a:rPr lang="en-US" b="1" dirty="0" err="1"/>
              <a:t>namedEvent</a:t>
            </a:r>
            <a:r>
              <a:rPr lang="en-US" b="1" dirty="0"/>
              <a:t> for Encounter status finished?</a:t>
            </a:r>
          </a:p>
          <a:p>
            <a:endParaRPr lang="en-US" b="1" dirty="0"/>
          </a:p>
          <a:p>
            <a:r>
              <a:rPr lang="en-US" b="0" dirty="0"/>
              <a:t>For Cancer, we only want Diagnoses that are related to Cancer. There would be some logic loaded to the BSA to only send when the diagnosis is related to cancer.</a:t>
            </a:r>
          </a:p>
          <a:p>
            <a:r>
              <a:rPr lang="en-US" b="0" dirty="0"/>
              <a:t>Michael </a:t>
            </a:r>
            <a:r>
              <a:rPr lang="en-US" b="0" dirty="0" err="1"/>
              <a:t>Castera</a:t>
            </a:r>
            <a:r>
              <a:rPr lang="en-US" b="0" dirty="0"/>
              <a:t>: We definitely need a value set to limit the diagnoses that we report on.</a:t>
            </a:r>
          </a:p>
        </p:txBody>
      </p:sp>
      <p:sp>
        <p:nvSpPr>
          <p:cNvPr id="4" name="Slide Number Placeholder 3"/>
          <p:cNvSpPr>
            <a:spLocks noGrp="1"/>
          </p:cNvSpPr>
          <p:nvPr>
            <p:ph type="sldNum" sz="quarter" idx="5"/>
          </p:nvPr>
        </p:nvSpPr>
        <p:spPr/>
        <p:txBody>
          <a:bodyPr/>
          <a:lstStyle/>
          <a:p>
            <a:fld id="{D76C74A9-4D30-4791-B820-2EF138810278}" type="slidenum">
              <a:rPr lang="en-US" smtClean="0"/>
              <a:t>21</a:t>
            </a:fld>
            <a:endParaRPr lang="en-US" dirty="0"/>
          </a:p>
        </p:txBody>
      </p:sp>
    </p:spTree>
    <p:extLst>
      <p:ext uri="{BB962C8B-B14F-4D97-AF65-F5344CB8AC3E}">
        <p14:creationId xmlns:p14="http://schemas.microsoft.com/office/powerpoint/2010/main" val="421590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a:t>
            </a:r>
          </a:p>
          <a:p>
            <a:r>
              <a:rPr lang="en-US" dirty="0"/>
              <a:t>WB: For cancer, we need to categorize the treatment types (first time of chemotherapy would trigger a report, subsequent </a:t>
            </a:r>
            <a:r>
              <a:rPr lang="en-US" dirty="0" err="1"/>
              <a:t>chemos</a:t>
            </a:r>
            <a:r>
              <a:rPr lang="en-US" dirty="0"/>
              <a:t> would not submit a report). If the treatment changes to hormone treatment, a report would be sent. </a:t>
            </a:r>
          </a:p>
          <a:p>
            <a:r>
              <a:rPr lang="en-US" dirty="0"/>
              <a:t>Medication = chemo, hormone, immunotherapy. </a:t>
            </a:r>
          </a:p>
          <a:p>
            <a:r>
              <a:rPr lang="en-US" dirty="0"/>
              <a:t>Need to discuss this with Cancer a bit more.</a:t>
            </a:r>
          </a:p>
          <a:p>
            <a:r>
              <a:rPr lang="en-US" b="1" dirty="0"/>
              <a:t>Michael </a:t>
            </a:r>
            <a:r>
              <a:rPr lang="en-US" b="1" dirty="0" err="1"/>
              <a:t>Castera</a:t>
            </a:r>
            <a:r>
              <a:rPr lang="en-US" b="1" dirty="0"/>
              <a:t>: Also, a report should be sent when there is a change in agent for those therapies.</a:t>
            </a:r>
          </a:p>
          <a:p>
            <a:endParaRPr lang="en-US" b="1" dirty="0"/>
          </a:p>
          <a:p>
            <a:r>
              <a:rPr lang="en-US" b="0" dirty="0" err="1"/>
              <a:t>LabResult</a:t>
            </a:r>
            <a:r>
              <a:rPr lang="en-US" b="0" dirty="0"/>
              <a:t>:</a:t>
            </a:r>
          </a:p>
          <a:p>
            <a:r>
              <a:rPr lang="en-US" b="0" dirty="0"/>
              <a:t>For HCS, adding this in would complicate the reporting.</a:t>
            </a:r>
          </a:p>
          <a:p>
            <a:r>
              <a:rPr lang="en-US" b="0" dirty="0"/>
              <a:t>For Cancer, if we could narrow this down to a specific lab result set we could use it. The BSA would have to include a specific value set.</a:t>
            </a:r>
          </a:p>
        </p:txBody>
      </p:sp>
      <p:sp>
        <p:nvSpPr>
          <p:cNvPr id="4" name="Slide Number Placeholder 3"/>
          <p:cNvSpPr>
            <a:spLocks noGrp="1"/>
          </p:cNvSpPr>
          <p:nvPr>
            <p:ph type="sldNum" sz="quarter" idx="5"/>
          </p:nvPr>
        </p:nvSpPr>
        <p:spPr/>
        <p:txBody>
          <a:bodyPr/>
          <a:lstStyle/>
          <a:p>
            <a:fld id="{D76C74A9-4D30-4791-B820-2EF138810278}" type="slidenum">
              <a:rPr lang="en-US" smtClean="0"/>
              <a:t>22</a:t>
            </a:fld>
            <a:endParaRPr lang="en-US" dirty="0"/>
          </a:p>
        </p:txBody>
      </p:sp>
    </p:spTree>
    <p:extLst>
      <p:ext uri="{BB962C8B-B14F-4D97-AF65-F5344CB8AC3E}">
        <p14:creationId xmlns:p14="http://schemas.microsoft.com/office/powerpoint/2010/main" val="426683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26</a:t>
            </a:fld>
            <a:endParaRPr lang="en-US" dirty="0"/>
          </a:p>
        </p:txBody>
      </p:sp>
    </p:spTree>
    <p:extLst>
      <p:ext uri="{BB962C8B-B14F-4D97-AF65-F5344CB8AC3E}">
        <p14:creationId xmlns:p14="http://schemas.microsoft.com/office/powerpoint/2010/main" val="9415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5</a:t>
            </a:fld>
            <a:endParaRPr lang="en-US" dirty="0"/>
          </a:p>
        </p:txBody>
      </p:sp>
    </p:spTree>
    <p:extLst>
      <p:ext uri="{BB962C8B-B14F-4D97-AF65-F5344CB8AC3E}">
        <p14:creationId xmlns:p14="http://schemas.microsoft.com/office/powerpoint/2010/main" val="349556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Sept HL7 Connectathon</a:t>
            </a:r>
          </a:p>
          <a:p>
            <a:pPr>
              <a:lnSpc>
                <a:spcPct val="107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We had one tester – eHealth Exchange</a:t>
            </a:r>
          </a:p>
          <a:p>
            <a:pPr>
              <a:lnSpc>
                <a:spcPct val="107000"/>
              </a:lnSpc>
              <a:spcBef>
                <a:spcPts val="0"/>
              </a:spcBef>
            </a:pPr>
            <a:r>
              <a:rPr lang="en-US" sz="2200" b="1" dirty="0">
                <a:latin typeface="Calibri" panose="020F0502020204030204" pitchFamily="34" charset="0"/>
                <a:ea typeface="Calibri" panose="020F0502020204030204" pitchFamily="34" charset="0"/>
                <a:cs typeface="Times New Roman" panose="02020603050405020304" pitchFamily="18" charset="0"/>
              </a:rPr>
              <a:t>Using the Reference Architecture we were able to show a successful exchange!!!</a:t>
            </a:r>
          </a:p>
          <a:p>
            <a:endParaRPr lang="en-US" dirty="0"/>
          </a:p>
          <a:p>
            <a:r>
              <a:rPr lang="en-US" dirty="0"/>
              <a:t>Potential additional pilots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rPr>
              <a:t>Cancer of American Pathologists (CAP) – Alex Goel</a:t>
            </a:r>
          </a:p>
          <a:p>
            <a:endParaRPr lang="en-US" dirty="0"/>
          </a:p>
        </p:txBody>
      </p:sp>
      <p:sp>
        <p:nvSpPr>
          <p:cNvPr id="4" name="Slide Number Placeholder 3"/>
          <p:cNvSpPr>
            <a:spLocks noGrp="1"/>
          </p:cNvSpPr>
          <p:nvPr>
            <p:ph type="sldNum" sz="quarter" idx="5"/>
          </p:nvPr>
        </p:nvSpPr>
        <p:spPr/>
        <p:txBody>
          <a:bodyPr/>
          <a:lstStyle/>
          <a:p>
            <a:fld id="{37F12F58-6429-4D90-B1D8-D10A8109C154}" type="slidenum">
              <a:rPr lang="en-US" smtClean="0"/>
              <a:t>11</a:t>
            </a:fld>
            <a:endParaRPr lang="en-US" dirty="0"/>
          </a:p>
        </p:txBody>
      </p:sp>
    </p:spTree>
    <p:extLst>
      <p:ext uri="{BB962C8B-B14F-4D97-AF65-F5344CB8AC3E}">
        <p14:creationId xmlns:p14="http://schemas.microsoft.com/office/powerpoint/2010/main" val="988966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WB: all CCRs are operated by PH or a bona fide agent of PH. PHA/Bona Fide Agent or State Cancer Registry may be needed – need cancer registries to weigh in on this. </a:t>
            </a:r>
          </a:p>
          <a:p>
            <a:r>
              <a:rPr lang="en-US" dirty="0"/>
              <a:t>SE: PHA or designated partner – straight from HIPAA from consistency.</a:t>
            </a:r>
          </a:p>
          <a:p>
            <a:r>
              <a:rPr lang="en-US" dirty="0"/>
              <a:t>GL: I like the use of Designated Partner </a:t>
            </a:r>
          </a:p>
          <a:p>
            <a:r>
              <a:rPr lang="en-US" dirty="0"/>
              <a:t>WB: Could put in a question to balloters as to how PHA should be listed.</a:t>
            </a:r>
          </a:p>
          <a:p>
            <a:endParaRPr lang="en-US" dirty="0"/>
          </a:p>
          <a:p>
            <a:r>
              <a:rPr lang="en-US" b="1" dirty="0"/>
              <a:t>The red text needs modified – It is not correct.</a:t>
            </a:r>
          </a:p>
          <a:p>
            <a:endParaRPr lang="en-US" b="1" dirty="0"/>
          </a:p>
          <a:p>
            <a:r>
              <a:rPr lang="en-US" b="0" dirty="0"/>
              <a:t>WB: Cancer may need trust service provider for hashing.</a:t>
            </a:r>
          </a:p>
          <a:p>
            <a:r>
              <a:rPr lang="en-US" b="0" dirty="0"/>
              <a:t>MF: We need to talk further about trust service provider and hashing for identifiers.</a:t>
            </a:r>
          </a:p>
          <a:p>
            <a:endParaRPr lang="en-US" b="0" dirty="0"/>
          </a:p>
          <a:p>
            <a:r>
              <a:rPr lang="en-US" b="0" dirty="0"/>
              <a:t>WB: Not every cancer registry will use a TTP, but some may want to.</a:t>
            </a:r>
          </a:p>
          <a:p>
            <a:r>
              <a:rPr lang="en-US" b="0" dirty="0"/>
              <a:t>CB: I believe HCS are sent directly to NCHS (no intermediaries). Double check with Brian</a:t>
            </a:r>
          </a:p>
          <a:p>
            <a:endParaRPr lang="en-US" b="0" dirty="0"/>
          </a:p>
          <a:p>
            <a:r>
              <a:rPr lang="en-US" b="0" dirty="0"/>
              <a:t>Double check with Research folks on TTP. Not aware of an intermediary for the 2 use cases (EHR or Data Mart). The PHA for Research is an organization that may need IRB approval.</a:t>
            </a:r>
          </a:p>
          <a:p>
            <a:endParaRPr lang="en-US" b="0" dirty="0"/>
          </a:p>
          <a:p>
            <a:r>
              <a:rPr lang="en-US" b="1" dirty="0"/>
              <a:t>May need to make PHA more generic or add new Cap Statement specific to each use case.</a:t>
            </a:r>
          </a:p>
        </p:txBody>
      </p:sp>
      <p:sp>
        <p:nvSpPr>
          <p:cNvPr id="4" name="Slide Number Placeholder 3"/>
          <p:cNvSpPr>
            <a:spLocks noGrp="1"/>
          </p:cNvSpPr>
          <p:nvPr>
            <p:ph type="sldNum" sz="quarter" idx="5"/>
          </p:nvPr>
        </p:nvSpPr>
        <p:spPr/>
        <p:txBody>
          <a:bodyPr/>
          <a:lstStyle/>
          <a:p>
            <a:fld id="{D76C74A9-4D30-4791-B820-2EF138810278}" type="slidenum">
              <a:rPr lang="en-US" smtClean="0"/>
              <a:t>14</a:t>
            </a:fld>
            <a:endParaRPr lang="en-US" dirty="0"/>
          </a:p>
        </p:txBody>
      </p:sp>
    </p:spTree>
    <p:extLst>
      <p:ext uri="{BB962C8B-B14F-4D97-AF65-F5344CB8AC3E}">
        <p14:creationId xmlns:p14="http://schemas.microsoft.com/office/powerpoint/2010/main" val="370627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Double check with Brian on HCS for all.</a:t>
            </a:r>
          </a:p>
          <a:p>
            <a:endParaRPr lang="en-US" dirty="0"/>
          </a:p>
          <a:p>
            <a:r>
              <a:rPr lang="en-US" dirty="0"/>
              <a:t>Action: Modify red text</a:t>
            </a:r>
          </a:p>
          <a:p>
            <a:endParaRPr lang="en-US" dirty="0"/>
          </a:p>
          <a:p>
            <a:r>
              <a:rPr lang="en-US" dirty="0"/>
              <a:t>WB: When registries are working with submitters, sometimes need CDC to help with issues (issue with structure, content, etc. of the report – usually during a testing/validation phase). CDC asks them to de-identify the information so we can help. Can the BSA help with the de-identify/anonymize in this situation?</a:t>
            </a:r>
          </a:p>
          <a:p>
            <a:r>
              <a:rPr lang="en-US" dirty="0"/>
              <a:t>MF: having these as services may be able to be used in the </a:t>
            </a:r>
            <a:r>
              <a:rPr lang="en-US" dirty="0" err="1"/>
              <a:t>medmorph</a:t>
            </a:r>
            <a:r>
              <a:rPr lang="en-US" dirty="0"/>
              <a:t> flow as needed.</a:t>
            </a:r>
          </a:p>
          <a:p>
            <a:r>
              <a:rPr lang="en-US" dirty="0"/>
              <a:t>WB: This situation is one-off and not in the regular flow so we wont include it here. </a:t>
            </a:r>
          </a:p>
          <a:p>
            <a:endParaRPr lang="en-US" dirty="0"/>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15</a:t>
            </a:fld>
            <a:endParaRPr lang="en-US" dirty="0"/>
          </a:p>
        </p:txBody>
      </p:sp>
    </p:spTree>
    <p:extLst>
      <p:ext uri="{BB962C8B-B14F-4D97-AF65-F5344CB8AC3E}">
        <p14:creationId xmlns:p14="http://schemas.microsoft.com/office/powerpoint/2010/main" val="409919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will probably use trigger codes, but at a more general level – not as specific as cancer and HCS.</a:t>
            </a:r>
          </a:p>
          <a:p>
            <a:endParaRPr lang="en-US" dirty="0"/>
          </a:p>
          <a:p>
            <a:r>
              <a:rPr lang="en-US" dirty="0"/>
              <a:t>Need clarification on create-report from Dragon. Is this for a specific patient?</a:t>
            </a:r>
          </a:p>
        </p:txBody>
      </p:sp>
      <p:sp>
        <p:nvSpPr>
          <p:cNvPr id="4" name="Slide Number Placeholder 3"/>
          <p:cNvSpPr>
            <a:spLocks noGrp="1"/>
          </p:cNvSpPr>
          <p:nvPr>
            <p:ph type="sldNum" sz="quarter" idx="5"/>
          </p:nvPr>
        </p:nvSpPr>
        <p:spPr/>
        <p:txBody>
          <a:bodyPr/>
          <a:lstStyle/>
          <a:p>
            <a:fld id="{D76C74A9-4D30-4791-B820-2EF138810278}" type="slidenum">
              <a:rPr lang="en-US" smtClean="0"/>
              <a:t>18</a:t>
            </a:fld>
            <a:endParaRPr lang="en-US" dirty="0"/>
          </a:p>
        </p:txBody>
      </p:sp>
    </p:spTree>
    <p:extLst>
      <p:ext uri="{BB962C8B-B14F-4D97-AF65-F5344CB8AC3E}">
        <p14:creationId xmlns:p14="http://schemas.microsoft.com/office/powerpoint/2010/main" val="2597091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 Need to verify with Dragon – encrypt at REST/received vs in transit?</a:t>
            </a:r>
          </a:p>
          <a:p>
            <a:endParaRPr lang="en-US" dirty="0"/>
          </a:p>
          <a:p>
            <a:r>
              <a:rPr lang="en-US" dirty="0"/>
              <a:t>WB: Need more detail on complete-report. Is this for a single instance or for that patient? </a:t>
            </a:r>
          </a:p>
          <a:p>
            <a:r>
              <a:rPr lang="en-US" dirty="0"/>
              <a:t>MF: For hep C there are timing parameters – if no new information is presented, don’t send.  </a:t>
            </a:r>
            <a:r>
              <a:rPr lang="en-US" b="1" dirty="0">
                <a:solidFill>
                  <a:srgbClr val="FF0000"/>
                </a:solidFill>
              </a:rPr>
              <a:t>Complete-reporting seems to be for Hep C and eICR only. Need to confirm this.</a:t>
            </a:r>
          </a:p>
          <a:p>
            <a:endParaRPr lang="en-US" b="0" dirty="0">
              <a:solidFill>
                <a:srgbClr val="FF0000"/>
              </a:solidFill>
            </a:endParaRPr>
          </a:p>
          <a:p>
            <a:r>
              <a:rPr lang="en-US" b="1" dirty="0">
                <a:solidFill>
                  <a:srgbClr val="FF0000"/>
                </a:solidFill>
              </a:rPr>
              <a:t>WB: Who does the request of the termination and the cancel? Is this the BSA – how would it know? (Ask Dragon)</a:t>
            </a:r>
          </a:p>
          <a:p>
            <a:r>
              <a:rPr lang="en-US" b="1" dirty="0">
                <a:solidFill>
                  <a:srgbClr val="FF0000"/>
                </a:solidFill>
              </a:rPr>
              <a:t>How can something be submitted be canceled? Is this a request for an already submitted report be canceled or withdrawn?</a:t>
            </a:r>
          </a:p>
          <a:p>
            <a:r>
              <a:rPr lang="en-US" b="1" dirty="0">
                <a:solidFill>
                  <a:srgbClr val="FF0000"/>
                </a:solidFill>
              </a:rPr>
              <a:t>Mac Schoen: Could this be from the receiver end?</a:t>
            </a:r>
          </a:p>
          <a:p>
            <a:r>
              <a:rPr lang="en-US" b="1" dirty="0">
                <a:solidFill>
                  <a:srgbClr val="FF0000"/>
                </a:solidFill>
              </a:rPr>
              <a:t>Steve: Is this a request to be withdrawn?</a:t>
            </a:r>
          </a:p>
          <a:p>
            <a:r>
              <a:rPr lang="en-US" b="1" dirty="0">
                <a:solidFill>
                  <a:srgbClr val="FF0000"/>
                </a:solidFill>
              </a:rPr>
              <a:t>WB: What does this mean for the receiver? Am I supposed to purge it?</a:t>
            </a:r>
          </a:p>
          <a:p>
            <a:r>
              <a:rPr lang="en-US" b="1" dirty="0">
                <a:solidFill>
                  <a:srgbClr val="FF0000"/>
                </a:solidFill>
              </a:rPr>
              <a:t>Steve: Mark it as don’t use?</a:t>
            </a:r>
          </a:p>
          <a:p>
            <a:endParaRPr lang="en-US" b="1" dirty="0">
              <a:solidFill>
                <a:srgbClr val="FF0000"/>
              </a:solidFill>
            </a:endParaRPr>
          </a:p>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D76C74A9-4D30-4791-B820-2EF138810278}" type="slidenum">
              <a:rPr lang="en-US" smtClean="0"/>
              <a:t>19</a:t>
            </a:fld>
            <a:endParaRPr lang="en-US" dirty="0"/>
          </a:p>
        </p:txBody>
      </p:sp>
    </p:spTree>
    <p:extLst>
      <p:ext uri="{BB962C8B-B14F-4D97-AF65-F5344CB8AC3E}">
        <p14:creationId xmlns:p14="http://schemas.microsoft.com/office/powerpoint/2010/main" val="1976219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 In HCS, it is a simple acknowledgement. If something goes wrong with the validation (e.g., timeframe, provider), does HCS have to do a validation check on their end?</a:t>
            </a:r>
          </a:p>
          <a:p>
            <a:r>
              <a:rPr lang="en-US" dirty="0"/>
              <a:t>MF: For HCS it would be routing through the KA to rest the provider.</a:t>
            </a:r>
          </a:p>
          <a:p>
            <a:endParaRPr lang="en-US" dirty="0"/>
          </a:p>
          <a:p>
            <a:r>
              <a:rPr lang="en-US" dirty="0"/>
              <a:t>WB: Cancer registry reporting is highly standardized. There may be some states that have differences. Working with RCKMS to get reportability lists in there. 2 list approach – already done for pathology reporting. Core list based on national standard. Additional list for a few states to include other reportability. Cancer may need this list for the additional reportability.</a:t>
            </a:r>
          </a:p>
          <a:p>
            <a:endParaRPr lang="en-US" dirty="0"/>
          </a:p>
          <a:p>
            <a:r>
              <a:rPr lang="en-US" b="1" dirty="0"/>
              <a:t>ASK John what the definition of “Reportable” is in these actions.</a:t>
            </a:r>
          </a:p>
          <a:p>
            <a:endParaRPr lang="en-US" dirty="0"/>
          </a:p>
          <a:p>
            <a:r>
              <a:rPr lang="en-US" dirty="0"/>
              <a:t>MF: These codes may be just used for Reportability Response – in the eICR.</a:t>
            </a:r>
          </a:p>
        </p:txBody>
      </p:sp>
      <p:sp>
        <p:nvSpPr>
          <p:cNvPr id="4" name="Slide Number Placeholder 3"/>
          <p:cNvSpPr>
            <a:spLocks noGrp="1"/>
          </p:cNvSpPr>
          <p:nvPr>
            <p:ph type="sldNum" sz="quarter" idx="5"/>
          </p:nvPr>
        </p:nvSpPr>
        <p:spPr/>
        <p:txBody>
          <a:bodyPr/>
          <a:lstStyle/>
          <a:p>
            <a:fld id="{D76C74A9-4D30-4791-B820-2EF138810278}" type="slidenum">
              <a:rPr lang="en-US" smtClean="0"/>
              <a:t>20</a:t>
            </a:fld>
            <a:endParaRPr lang="en-US" dirty="0"/>
          </a:p>
        </p:txBody>
      </p:sp>
    </p:spTree>
    <p:extLst>
      <p:ext uri="{BB962C8B-B14F-4D97-AF65-F5344CB8AC3E}">
        <p14:creationId xmlns:p14="http://schemas.microsoft.com/office/powerpoint/2010/main" val="205570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4/7/2021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4/7/2021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4/7/2021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10672234" y="5359401"/>
            <a:ext cx="207433"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sz="1800" dirty="0">
              <a:solidFill>
                <a:srgbClr val="FFFFFF"/>
              </a:solidFill>
              <a:latin typeface="Constantia" pitchFamily="18" charset="0"/>
            </a:endParaRPr>
          </a:p>
        </p:txBody>
      </p:sp>
    </p:spTree>
    <p:extLst>
      <p:ext uri="{BB962C8B-B14F-4D97-AF65-F5344CB8AC3E}">
        <p14:creationId xmlns:p14="http://schemas.microsoft.com/office/powerpoint/2010/main" val="230170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4/7/2021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4/7/2021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4/7/2021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4/7/2021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4/7/2021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4/7/2021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4/7/2021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4/7/2021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4/7/2021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4/7/2021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4/7/2021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4/7/2021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4/7/2021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4/7/2021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4/7/2021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4/7/2021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4/7/2021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4/7/2021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4/7/2021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4/7/2021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tif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0.jp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9.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4/7/2021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4/7/2021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4/7/2021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4/7/2021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confluence.hl7.org/pages/viewpage.action?pageId=10457814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hl7.org/fhir/us/medmorph/2021Jan/CapabilityStatement-medmorph-trusted-third-party.html" TargetMode="External"/><Relationship Id="rId3" Type="http://schemas.openxmlformats.org/officeDocument/2006/relationships/hyperlink" Target="http://hl7.org/fhir/us/medmorph/2021Jan/CapabilityStatement-medmorph-backend-service-app.html" TargetMode="External"/><Relationship Id="rId7" Type="http://schemas.openxmlformats.org/officeDocument/2006/relationships/hyperlink" Target="http://hl7.org/fhir/us/medmorph/2021Jan/CapabilityStatement-medmorph-trust-service-provider.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hl7.org/fhir/us/medmorph/2021Jan/CapabilityStatement-medmorph-public-health-authority.html" TargetMode="External"/><Relationship Id="rId5" Type="http://schemas.openxmlformats.org/officeDocument/2006/relationships/hyperlink" Target="http://hl7.org/fhir/us/medmorph/2021Jan/CapabilityStatement-medmorph-knowledge-artifact-repository.html" TargetMode="External"/><Relationship Id="rId4" Type="http://schemas.openxmlformats.org/officeDocument/2006/relationships/hyperlink" Target="http://hl7.org/fhir/us/medmorph/2021Jan/CapabilityStatement-medmorph-ehr.html" TargetMode="External"/><Relationship Id="rId9" Type="http://schemas.openxmlformats.org/officeDocument/2006/relationships/hyperlink" Target="http://hl7.org/fhir/us/medmorph/2021Jan/artifact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hl7.org/fhir/us/medmorph/2021Jan/OperationDefinition-Bundle-anonymize.html" TargetMode="External"/><Relationship Id="rId7" Type="http://schemas.openxmlformats.org/officeDocument/2006/relationships/hyperlink" Target="http://hl7.org/fhir/us/medmorph/2021Jan/artifact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hl7.org/fhir/us/medmorph/2021Jan/OperationDefinition-Bundle-re-identify.html" TargetMode="External"/><Relationship Id="rId5" Type="http://schemas.openxmlformats.org/officeDocument/2006/relationships/hyperlink" Target="http://hl7.org/fhir/us/medmorph/2021Jan/OperationDefinition-Bundle-pseudonymize.html" TargetMode="External"/><Relationship Id="rId4" Type="http://schemas.openxmlformats.org/officeDocument/2006/relationships/hyperlink" Target="http://hl7.org/fhir/us/medmorph/2021Jan/OperationDefinition-Bundle-de-identify.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hl7.org/fhir/us/medmorph/2021Jan/ValueSet-us-ph-plandefinition-action.html" TargetMode="External"/><Relationship Id="rId2" Type="http://schemas.openxmlformats.org/officeDocument/2006/relationships/hyperlink" Target="http://hl7.org/fhir/us/medmorph/2021Jan/ValueSet-us-ph-message-types.html" TargetMode="External"/><Relationship Id="rId1" Type="http://schemas.openxmlformats.org/officeDocument/2006/relationships/slideLayout" Target="../slideLayouts/slideLayout2.xml"/><Relationship Id="rId6" Type="http://schemas.openxmlformats.org/officeDocument/2006/relationships/hyperlink" Target="http://hl7.org/fhir/us/medmorph/2021Jan/artifacts.html" TargetMode="External"/><Relationship Id="rId5" Type="http://schemas.openxmlformats.org/officeDocument/2006/relationships/hyperlink" Target="http://hl7.org/fhir/us/medmorph/2021Jan/ValueSet-us-ph-triggerdefinition-namedevent.html" TargetMode="External"/><Relationship Id="rId4" Type="http://schemas.openxmlformats.org/officeDocument/2006/relationships/hyperlink" Target="http://hl7.org/fhir/us/medmorph/2021Jan/ValueSet-us-ph-response-message-processing-status-codes.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hl7.org/fhir/us/medmorph/2021Jan/CodeSystem-us-ph-messageheader-message-types.html#us-ph-messageheader-message-types-healthcare-survey-response-message" TargetMode="External"/><Relationship Id="rId3" Type="http://schemas.openxmlformats.org/officeDocument/2006/relationships/hyperlink" Target="http://hl7.org/fhir/us/medmorph/2021Jan/CodeSystem-us-ph-messageheader-message-types.html#us-ph-messageheader-message-types-cancer-report-message" TargetMode="External"/><Relationship Id="rId7" Type="http://schemas.openxmlformats.org/officeDocument/2006/relationships/hyperlink" Target="http://hl7.org/fhir/us/medmorph/2021Jan/CodeSystem-us-ph-messageheader-message-types.html#us-ph-messageheader-message-types-healthcare-survey-report-message" TargetMode="External"/><Relationship Id="rId2" Type="http://schemas.openxmlformats.org/officeDocument/2006/relationships/hyperlink" Target="http://hl7.org/fhir/us/medmorph/2021Jan/CodeSystem-us-ph-messageheader-message-types.html#us-ph-messageheader-message-types-message-report"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messageheader-message-types.html#us-ph-messageheader-message-types-hepc-response-message" TargetMode="External"/><Relationship Id="rId11" Type="http://schemas.openxmlformats.org/officeDocument/2006/relationships/hyperlink" Target="http://hl7.org/fhir/us/medmorph/2021Jan/ValueSet-us-ph-message-types.html" TargetMode="External"/><Relationship Id="rId5" Type="http://schemas.openxmlformats.org/officeDocument/2006/relationships/hyperlink" Target="http://hl7.org/fhir/us/medmorph/2021Jan/CodeSystem-us-ph-messageheader-message-types.html#us-ph-messageheader-message-types-hepc-report-message" TargetMode="External"/><Relationship Id="rId10" Type="http://schemas.openxmlformats.org/officeDocument/2006/relationships/hyperlink" Target="http://hl7.org/fhir/us/medmorph/2021Jan/CodeSystem-us-ph-messageheader-message-types.html#us-ph-messageheader-message-types-response-response-message" TargetMode="External"/><Relationship Id="rId4" Type="http://schemas.openxmlformats.org/officeDocument/2006/relationships/hyperlink" Target="http://hl7.org/fhir/us/medmorph/2021Jan/CodeSystem-us-ph-messageheader-message-types.html#us-ph-messageheader-message-types-cancer-response-message" TargetMode="External"/><Relationship Id="rId9" Type="http://schemas.openxmlformats.org/officeDocument/2006/relationships/hyperlink" Target="http://hl7.org/fhir/us/medmorph/2021Jan/CodeSystem-us-ph-messageheader-message-types.html#us-ph-messageheader-message-types-research-report-messag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hl7.org/fhir/us/medmorph/2021Jan/CodeSystem-us-ph-plandefinition-actions.html#us-ph-plandefinition-actions-validate-report" TargetMode="External"/><Relationship Id="rId3" Type="http://schemas.openxmlformats.org/officeDocument/2006/relationships/hyperlink" Target="http://hl7.org/fhir/us/medmorph/2021Jan/CodeSystem-us-ph-plandefinition-actions.html#us-ph-plandefinition-actions-initiate-reporting-workflow" TargetMode="External"/><Relationship Id="rId7" Type="http://schemas.openxmlformats.org/officeDocument/2006/relationships/hyperlink" Target="http://hl7.org/fhir/us/medmorph/2021Jan/CodeSystem-us-ph-plandefinition-actions.html#us-ph-plandefinition-actions-create-repor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hl7.org/fhir/us/medmorph/2021Jan/CodeSystem-us-ph-plandefinition-actions.html#us-ph-plandefinition-actions-check-participant-registration" TargetMode="External"/><Relationship Id="rId5" Type="http://schemas.openxmlformats.org/officeDocument/2006/relationships/hyperlink" Target="http://hl7.org/fhir/us/medmorph/2021Jan/CodeSystem-us-ph-plandefinition-actions.html#us-ph-plandefinition-actions-check-trigger-codes" TargetMode="External"/><Relationship Id="rId10" Type="http://schemas.openxmlformats.org/officeDocument/2006/relationships/hyperlink" Target="http://hl7.org/fhir/us/medmorph/2021Jan/ValueSet-us-ph-plandefinition-action.html" TargetMode="External"/><Relationship Id="rId4" Type="http://schemas.openxmlformats.org/officeDocument/2006/relationships/hyperlink" Target="http://hl7.org/fhir/us/medmorph/2021Jan/CodeSystem-us-ph-plandefinition-actions.html#us-ph-plandefinition-actions-execute-reporting-workflow" TargetMode="External"/><Relationship Id="rId9" Type="http://schemas.openxmlformats.org/officeDocument/2006/relationships/hyperlink" Target="http://hl7.org/fhir/us/medmorph/2021Jan/CodeSystem-us-ph-plandefinition-actions.html#us-ph-plandefinition-actions-submit-report"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hl7.org/fhir/us/medmorph/2021Jan/CodeSystem-us-ph-plandefinition-actions.html#us-ph-plandefinition-actions-extract-research-data" TargetMode="External"/><Relationship Id="rId3" Type="http://schemas.openxmlformats.org/officeDocument/2006/relationships/hyperlink" Target="http://hl7.org/fhir/us/medmorph/2021Jan/CodeSystem-us-ph-plandefinition-actions.html#us-ph-plandefinition-actions-deidentify-report" TargetMode="External"/><Relationship Id="rId7" Type="http://schemas.openxmlformats.org/officeDocument/2006/relationships/hyperlink" Target="http://hl7.org/fhir/us/medmorph/2021Jan/CodeSystem-us-ph-plandefinition-actions.html#us-ph-plandefinition-actions-complete-reporting" TargetMode="External"/><Relationship Id="rId12" Type="http://schemas.openxmlformats.org/officeDocument/2006/relationships/hyperlink" Target="http://hl7.org/fhir/us/medmorph/2021Jan/ValueSet-us-ph-plandefinition-actio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hl7.org/fhir/us/medmorph/2021Jan/CodeSystem-us-ph-plandefinition-actions.html#us-ph-plandefinition-actions-encrypt-report" TargetMode="External"/><Relationship Id="rId11" Type="http://schemas.openxmlformats.org/officeDocument/2006/relationships/hyperlink" Target="http://hl7.org/fhir/us/medmorph/2021Jan/CodeSystem-us-ph-plandefinition-actions.html#us-ph-plandefinition-actions-cancel-report" TargetMode="External"/><Relationship Id="rId5" Type="http://schemas.openxmlformats.org/officeDocument/2006/relationships/hyperlink" Target="http://hl7.org/fhir/us/medmorph/2021Jan/CodeSystem-us-ph-plandefinition-actions.html#us-ph-plandefinition-actions-pseudonymize-report" TargetMode="External"/><Relationship Id="rId10" Type="http://schemas.openxmlformats.org/officeDocument/2006/relationships/hyperlink" Target="http://hl7.org/fhir/us/medmorph/2021Jan/CodeSystem-us-ph-plandefinition-actions.html#us-ph-plandefinition-actions-terminate-reporting-workflow" TargetMode="External"/><Relationship Id="rId4" Type="http://schemas.openxmlformats.org/officeDocument/2006/relationships/hyperlink" Target="http://hl7.org/fhir/us/medmorph/2021Jan/CodeSystem-us-ph-plandefinition-actions.html#us-ph-plandefinition-actions-anonymize-report" TargetMode="External"/><Relationship Id="rId9" Type="http://schemas.openxmlformats.org/officeDocument/2006/relationships/hyperlink" Target="http://hl7.org/fhir/us/medmorph/2021Jan/CodeSystem-us-ph-plandefinition-actions.html#us-ph-plandefinition-actions-execute-research-quer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hl7.org/fhir/us/medmorph/2021Jan/CodeSystem-us-ph-response-message-processing-status.html#us-ph-response-message-processing-status-RRVS1" TargetMode="External"/><Relationship Id="rId7" Type="http://schemas.openxmlformats.org/officeDocument/2006/relationships/hyperlink" Target="http://hl7.org/fhir/us/medmorph/2021Jan/ValueSet-us-ph-response-message-processing-status-code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hl7.org/fhir/us/medmorph/2021Jan/CodeSystem-us-ph-response-message-processing-status.html#us-ph-response-message-processing-status-RRVS4" TargetMode="External"/><Relationship Id="rId5" Type="http://schemas.openxmlformats.org/officeDocument/2006/relationships/hyperlink" Target="http://hl7.org/fhir/us/medmorph/2021Jan/CodeSystem-us-ph-response-message-processing-status.html#us-ph-response-message-processing-status-RRVS3" TargetMode="External"/><Relationship Id="rId4" Type="http://schemas.openxmlformats.org/officeDocument/2006/relationships/hyperlink" Target="http://hl7.org/fhir/us/medmorph/2021Jan/CodeSystem-us-ph-response-message-processing-status.html#us-ph-response-message-processing-status-RRVS2"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new-diagnosis" TargetMode="External"/><Relationship Id="rId3" Type="http://schemas.openxmlformats.org/officeDocument/2006/relationships/hyperlink" Target="http://hl7.org/fhir/us/medmorph/2021Jan/CodeSystem-us-ph-triggerdefinition-namedevents.html#us-ph-triggerdefinition-namedevents-encounter-change" TargetMode="External"/><Relationship Id="rId7" Type="http://schemas.openxmlformats.org/officeDocument/2006/relationships/hyperlink" Target="http://hl7.org/fhir/us/medmorph/2021Jan/CodeSystem-us-ph-triggerdefinition-namedevents.html#us-ph-triggerdefinition-namedevents-diagnosis-chan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encounter-modified" TargetMode="External"/><Relationship Id="rId5" Type="http://schemas.openxmlformats.org/officeDocument/2006/relationships/hyperlink" Target="http://hl7.org/fhir/us/medmorph/2021Jan/CodeSystem-us-ph-triggerdefinition-namedevents.html#us-ph-triggerdefinition-namedevents-encounter-close" TargetMode="External"/><Relationship Id="rId10" Type="http://schemas.openxmlformats.org/officeDocument/2006/relationships/hyperlink" Target="http://hl7.org/fhir/us/medmorph/2021Jan/ValueSet-us-ph-triggerdefinition-namedevent.html" TargetMode="External"/><Relationship Id="rId4" Type="http://schemas.openxmlformats.org/officeDocument/2006/relationships/hyperlink" Target="http://hl7.org/fhir/us/medmorph/2021Jan/CodeSystem-us-ph-triggerdefinition-namedevents.html#us-ph-triggerdefinition-namedevents-encounter-start" TargetMode="External"/><Relationship Id="rId9" Type="http://schemas.openxmlformats.org/officeDocument/2006/relationships/hyperlink" Target="http://hl7.org/fhir/us/medmorph/2021Jan/CodeSystem-us-ph-triggerdefinition-namedevents.html#us-ph-triggerdefinition-namedevents-modified-diagnosi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modified-labresult" TargetMode="External"/><Relationship Id="rId3" Type="http://schemas.openxmlformats.org/officeDocument/2006/relationships/hyperlink" Target="http://hl7.org/fhir/us/medmorph/2021Jan/CodeSystem-us-ph-triggerdefinition-namedevents.html#us-ph-triggerdefinition-namedevents-medication-change" TargetMode="External"/><Relationship Id="rId7" Type="http://schemas.openxmlformats.org/officeDocument/2006/relationships/hyperlink" Target="http://hl7.org/fhir/us/medmorph/2021Jan/CodeSystem-us-ph-triggerdefinition-namedevents.html#us-ph-triggerdefinition-namedevents-new-labresul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labresult-change" TargetMode="External"/><Relationship Id="rId5" Type="http://schemas.openxmlformats.org/officeDocument/2006/relationships/hyperlink" Target="http://hl7.org/fhir/us/medmorph/2021Jan/CodeSystem-us-ph-triggerdefinition-namedevents.html#us-ph-triggerdefinition-namedevents-modified-medication" TargetMode="External"/><Relationship Id="rId4" Type="http://schemas.openxmlformats.org/officeDocument/2006/relationships/hyperlink" Target="http://hl7.org/fhir/us/medmorph/2021Jan/CodeSystem-us-ph-triggerdefinition-namedevents.html#us-ph-triggerdefinition-namedevents-new-medication" TargetMode="External"/><Relationship Id="rId9" Type="http://schemas.openxmlformats.org/officeDocument/2006/relationships/hyperlink" Target="http://hl7.org/fhir/us/medmorph/2021Jan/ValueSet-us-ph-triggerdefinition-namedevent.html"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hl7.org/fhir/us/medmorph/2021Jan/ValueSet-us-ph-triggerdefinition-namedevent.html" TargetMode="External"/><Relationship Id="rId3" Type="http://schemas.openxmlformats.org/officeDocument/2006/relationships/hyperlink" Target="http://hl7.org/fhir/us/medmorph/2021Jan/CodeSystem-us-ph-triggerdefinition-namedevents.html#us-ph-triggerdefinition-namedevents-new-order" TargetMode="External"/><Relationship Id="rId7" Type="http://schemas.openxmlformats.org/officeDocument/2006/relationships/hyperlink" Target="http://hl7.org/fhir/us/medmorph/2021Jan/CodeSystem-us-ph-triggerdefinition-namedevents.html#us-ph-triggerdefinition-namedevents-modified-procedure" TargetMode="External"/><Relationship Id="rId2" Type="http://schemas.openxmlformats.org/officeDocument/2006/relationships/hyperlink" Target="http://hl7.org/fhir/us/medmorph/2021Jan/CodeSystem-us-ph-triggerdefinition-namedevents.html#us-ph-triggerdefinition-namedevents-order-change"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new-procedure" TargetMode="External"/><Relationship Id="rId5" Type="http://schemas.openxmlformats.org/officeDocument/2006/relationships/hyperlink" Target="http://hl7.org/fhir/us/medmorph/2021Jan/CodeSystem-us-ph-triggerdefinition-namedevents.html#us-ph-triggerdefinition-namedevents-procedure-change" TargetMode="External"/><Relationship Id="rId4" Type="http://schemas.openxmlformats.org/officeDocument/2006/relationships/hyperlink" Target="http://hl7.org/fhir/us/medmorph/2021Jan/CodeSystem-us-ph-triggerdefinition-namedevents.html#us-ph-triggerdefinition-namedevents-modified-order"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hl7.org/fhir/us/medmorph/2021Jan/CodeSystem-us-ph-triggerdefinition-namedevents.html#us-ph-triggerdefinition-namedevents-manual-notification" TargetMode="External"/><Relationship Id="rId3" Type="http://schemas.openxmlformats.org/officeDocument/2006/relationships/hyperlink" Target="http://hl7.org/fhir/us/medmorph/2021Jan/CodeSystem-us-ph-triggerdefinition-namedevents.html#us-ph-triggerdefinition-namedevents-new-immunization" TargetMode="External"/><Relationship Id="rId7" Type="http://schemas.openxmlformats.org/officeDocument/2006/relationships/hyperlink" Target="http://hl7.org/fhir/us/medmorph/2021Jan/CodeSystem-us-ph-triggerdefinition-namedevents.html#us-ph-triggerdefinition-namedevents-received-public-health-response" TargetMode="External"/><Relationship Id="rId2" Type="http://schemas.openxmlformats.org/officeDocument/2006/relationships/hyperlink" Target="http://hl7.org/fhir/us/medmorph/2021Jan/CodeSystem-us-ph-triggerdefinition-namedevents.html#us-ph-triggerdefinition-namedevents-immunization-change" TargetMode="External"/><Relationship Id="rId1" Type="http://schemas.openxmlformats.org/officeDocument/2006/relationships/slideLayout" Target="../slideLayouts/slideLayout2.xml"/><Relationship Id="rId6" Type="http://schemas.openxmlformats.org/officeDocument/2006/relationships/hyperlink" Target="http://hl7.org/fhir/us/medmorph/2021Jan/CodeSystem-us-ph-triggerdefinition-namedevents.html#us-ph-triggerdefinition-namedevents-received-public-health-report" TargetMode="External"/><Relationship Id="rId5" Type="http://schemas.openxmlformats.org/officeDocument/2006/relationships/hyperlink" Target="http://hl7.org/fhir/us/medmorph/2021Jan/CodeSystem-us-ph-triggerdefinition-namedevents.html#us-ph-triggerdefinition-namedevents-demographic-change" TargetMode="External"/><Relationship Id="rId4" Type="http://schemas.openxmlformats.org/officeDocument/2006/relationships/hyperlink" Target="http://hl7.org/fhir/us/medmorph/2021Jan/CodeSystem-us-ph-triggerdefinition-namedevents.html#us-ph-triggerdefinition-namedevents-modified-immunization" TargetMode="External"/><Relationship Id="rId9" Type="http://schemas.openxmlformats.org/officeDocument/2006/relationships/hyperlink" Target="http://hl7.org/fhir/us/medmorph/2021Jan/ValueSet-us-ph-triggerdefinition-namedevent.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mailto:wso3@cdc.gov" TargetMode="External"/><Relationship Id="rId13" Type="http://schemas.openxmlformats.org/officeDocument/2006/relationships/hyperlink" Target="mailto:lober@uw.edu" TargetMode="External"/><Relationship Id="rId18" Type="http://schemas.openxmlformats.org/officeDocument/2006/relationships/hyperlink" Target="mailto:brett@waveoneassociates.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john.loonsk@jhu.edu" TargetMode="External"/><Relationship Id="rId17" Type="http://schemas.openxmlformats.org/officeDocument/2006/relationships/hyperlink" Target="mailto:mike.flanigan@carradora.com" TargetMode="External"/><Relationship Id="rId2" Type="http://schemas.openxmlformats.org/officeDocument/2006/relationships/hyperlink" Target="mailto:ktx2@cdc.gov" TargetMode="External"/><Relationship Id="rId16" Type="http://schemas.openxmlformats.org/officeDocument/2006/relationships/hyperlink" Target="mailto:kishore.bashyam@drajer.com" TargetMode="External"/><Relationship Id="rId1" Type="http://schemas.openxmlformats.org/officeDocument/2006/relationships/slideLayout" Target="../slideLayouts/slideLayout2.xml"/><Relationship Id="rId6" Type="http://schemas.openxmlformats.org/officeDocument/2006/relationships/hyperlink" Target="mailto:bzv3@cdc.gov" TargetMode="External"/><Relationship Id="rId11" Type="http://schemas.openxmlformats.org/officeDocument/2006/relationships/hyperlink" Target="mailto:lbk1@cdc.gov" TargetMode="External"/><Relationship Id="rId5" Type="http://schemas.openxmlformats.org/officeDocument/2006/relationships/hyperlink" Target="mailto:puv5@cdc.gov" TargetMode="External"/><Relationship Id="rId15" Type="http://schemas.openxmlformats.org/officeDocument/2006/relationships/hyperlink" Target="mailto:jamie.parker@carradora.com" TargetMode="External"/><Relationship Id="rId10" Type="http://schemas.openxmlformats.org/officeDocument/2006/relationships/hyperlink" Target="mailto:pdz1@cdc.gov" TargetMode="External"/><Relationship Id="rId19" Type="http://schemas.openxmlformats.org/officeDocument/2006/relationships/hyperlink" Target="mailto:nagesh.bashyam@drajer.com" TargetMode="External"/><Relationship Id="rId4" Type="http://schemas.openxmlformats.org/officeDocument/2006/relationships/hyperlink" Target="mailto:fos2@cdc.gov" TargetMode="External"/><Relationship Id="rId9" Type="http://schemas.openxmlformats.org/officeDocument/2006/relationships/hyperlink" Target="mailto:vaz6@cdc.gov" TargetMode="External"/><Relationship Id="rId14" Type="http://schemas.openxmlformats.org/officeDocument/2006/relationships/hyperlink" Target="mailto:becky.angeles@carradora.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arradora.atlassian.net/wiki/spaces/MedMorph/pages/694452251/Hepatitis+C+Use+Case+-+DRAFT" TargetMode="External"/><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2.xml"/><Relationship Id="rId6" Type="http://schemas.openxmlformats.org/officeDocument/2006/relationships/hyperlink" Target="https://carradora.atlassian.net/wiki/spaces/MedMorph/pages/545914881/Reference+Architecture+Document" TargetMode="Externa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2060180/Health+Care+Survey+Use+Case+-+DRAFT"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fmgcontact@hl7.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April 8,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Consolidated Use Case WG</a:t>
            </a: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A56C5-48ED-475F-9C30-0C70C9ADE898}"/>
              </a:ext>
            </a:extLst>
          </p:cNvPr>
          <p:cNvSpPr>
            <a:spLocks noGrp="1"/>
          </p:cNvSpPr>
          <p:nvPr>
            <p:ph type="title"/>
          </p:nvPr>
        </p:nvSpPr>
        <p:spPr/>
        <p:txBody>
          <a:bodyPr/>
          <a:lstStyle/>
          <a:p>
            <a:r>
              <a:rPr lang="en-US" dirty="0"/>
              <a:t>May 2021 HL7 FHIR Connectathon (Virtual)</a:t>
            </a:r>
          </a:p>
        </p:txBody>
      </p:sp>
      <p:sp>
        <p:nvSpPr>
          <p:cNvPr id="5" name="Content Placeholder 4">
            <a:extLst>
              <a:ext uri="{FF2B5EF4-FFF2-40B4-BE49-F238E27FC236}">
                <a16:creationId xmlns:a16="http://schemas.microsoft.com/office/drawing/2014/main" id="{CBE0C286-BFD2-460B-B48F-FA41ED43AB90}"/>
              </a:ext>
            </a:extLst>
          </p:cNvPr>
          <p:cNvSpPr>
            <a:spLocks noGrp="1"/>
          </p:cNvSpPr>
          <p:nvPr>
            <p:ph idx="1"/>
          </p:nvPr>
        </p:nvSpPr>
        <p:spPr/>
        <p:txBody>
          <a:bodyPr>
            <a:normAutofit fontScale="92500" lnSpcReduction="20000"/>
          </a:bodyPr>
          <a:lstStyle/>
          <a:p>
            <a:r>
              <a:rPr lang="en-US" dirty="0"/>
              <a:t>Date: May 18-19, 2021</a:t>
            </a:r>
          </a:p>
          <a:p>
            <a:r>
              <a:rPr lang="en-US" dirty="0"/>
              <a:t>Cost:</a:t>
            </a:r>
          </a:p>
          <a:p>
            <a:pPr lvl="1"/>
            <a:r>
              <a:rPr lang="en-US" dirty="0"/>
              <a:t>HL7 Members: $175 by April 23</a:t>
            </a:r>
            <a:r>
              <a:rPr lang="en-US" baseline="30000" dirty="0"/>
              <a:t>rd</a:t>
            </a:r>
            <a:r>
              <a:rPr lang="en-US" dirty="0"/>
              <a:t>, $275 until April 30</a:t>
            </a:r>
            <a:r>
              <a:rPr lang="en-US" baseline="30000" dirty="0"/>
              <a:t>th</a:t>
            </a:r>
            <a:r>
              <a:rPr lang="en-US" dirty="0"/>
              <a:t> </a:t>
            </a:r>
          </a:p>
          <a:p>
            <a:pPr lvl="1"/>
            <a:r>
              <a:rPr lang="en-US" dirty="0"/>
              <a:t>Non-Members: $275 by April 23</a:t>
            </a:r>
            <a:r>
              <a:rPr lang="en-US" baseline="30000" dirty="0"/>
              <a:t>rd</a:t>
            </a:r>
            <a:r>
              <a:rPr lang="en-US" dirty="0"/>
              <a:t>, $400 until April 30</a:t>
            </a:r>
            <a:r>
              <a:rPr lang="en-US" baseline="30000" dirty="0"/>
              <a:t>th</a:t>
            </a:r>
            <a:r>
              <a:rPr lang="en-US" dirty="0"/>
              <a:t> </a:t>
            </a:r>
          </a:p>
          <a:p>
            <a:r>
              <a:rPr lang="en-US" dirty="0"/>
              <a:t>MedMorph will be teaming up with the eCR team to host a track</a:t>
            </a:r>
          </a:p>
          <a:p>
            <a:pPr lvl="1"/>
            <a:r>
              <a:rPr lang="en-US" dirty="0">
                <a:hlinkClick r:id="rId2"/>
              </a:rPr>
              <a:t>2021-05 eCR/MedMorph Track</a:t>
            </a:r>
            <a:endParaRPr lang="en-US" dirty="0"/>
          </a:p>
          <a:p>
            <a:r>
              <a:rPr lang="en-US" dirty="0"/>
              <a:t>Important Dates:</a:t>
            </a:r>
          </a:p>
          <a:p>
            <a:pPr lvl="1"/>
            <a:r>
              <a:rPr lang="en-US" dirty="0"/>
              <a:t>4/23/2021: Last Day for Early Bird Registration</a:t>
            </a:r>
          </a:p>
          <a:p>
            <a:pPr lvl="1"/>
            <a:r>
              <a:rPr lang="en-US" dirty="0"/>
              <a:t>4/26/2021: FHIR Training for Beginners (2-5pm ET)</a:t>
            </a:r>
          </a:p>
          <a:p>
            <a:pPr lvl="1"/>
            <a:r>
              <a:rPr lang="en-US" dirty="0"/>
              <a:t>4/30/2021: Registration Deadline</a:t>
            </a:r>
          </a:p>
          <a:p>
            <a:pPr lvl="1"/>
            <a:r>
              <a:rPr lang="en-US" dirty="0"/>
              <a:t>5/3/2021: Participation Information Session</a:t>
            </a:r>
          </a:p>
          <a:p>
            <a:pPr lvl="1"/>
            <a:r>
              <a:rPr lang="en-US" dirty="0"/>
              <a:t>5/17/2021: Connectathon Kick Off (4pm UTC)</a:t>
            </a:r>
          </a:p>
          <a:p>
            <a:pPr marL="457200" lvl="1" indent="0">
              <a:buNone/>
            </a:pPr>
            <a:endParaRPr lang="en-US" dirty="0"/>
          </a:p>
        </p:txBody>
      </p:sp>
    </p:spTree>
    <p:extLst>
      <p:ext uri="{BB962C8B-B14F-4D97-AF65-F5344CB8AC3E}">
        <p14:creationId xmlns:p14="http://schemas.microsoft.com/office/powerpoint/2010/main" val="291345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732509" y="497048"/>
            <a:ext cx="9980232" cy="400046"/>
          </a:xfrm>
        </p:spPr>
        <p:txBody>
          <a:bodyPr>
            <a:normAutofit fontScale="90000"/>
          </a:bodyPr>
          <a:lstStyle/>
          <a:p>
            <a:r>
              <a:rPr lang="en-US" dirty="0"/>
              <a:t>Potential Connectathon Testing Organizations</a:t>
            </a:r>
          </a:p>
        </p:txBody>
      </p:sp>
      <p:graphicFrame>
        <p:nvGraphicFramePr>
          <p:cNvPr id="5" name="Table 6">
            <a:extLst>
              <a:ext uri="{FF2B5EF4-FFF2-40B4-BE49-F238E27FC236}">
                <a16:creationId xmlns:a16="http://schemas.microsoft.com/office/drawing/2014/main" id="{DF4CEFB3-9E96-D44A-BA9F-339314FC4CD1}"/>
              </a:ext>
            </a:extLst>
          </p:cNvPr>
          <p:cNvGraphicFramePr>
            <a:graphicFrameLocks noGrp="1"/>
          </p:cNvGraphicFramePr>
          <p:nvPr>
            <p:extLst>
              <p:ext uri="{D42A27DB-BD31-4B8C-83A1-F6EECF244321}">
                <p14:modId xmlns:p14="http://schemas.microsoft.com/office/powerpoint/2010/main" val="3286190519"/>
              </p:ext>
            </p:extLst>
          </p:nvPr>
        </p:nvGraphicFramePr>
        <p:xfrm>
          <a:off x="732509" y="1172447"/>
          <a:ext cx="9472958" cy="4892040"/>
        </p:xfrm>
        <a:graphic>
          <a:graphicData uri="http://schemas.openxmlformats.org/drawingml/2006/table">
            <a:tbl>
              <a:tblPr firstRow="1" bandRow="1">
                <a:tableStyleId>{5C22544A-7EE6-4342-B048-85BDC9FD1C3A}</a:tableStyleId>
              </a:tblPr>
              <a:tblGrid>
                <a:gridCol w="3579432">
                  <a:extLst>
                    <a:ext uri="{9D8B030D-6E8A-4147-A177-3AD203B41FA5}">
                      <a16:colId xmlns:a16="http://schemas.microsoft.com/office/drawing/2014/main" val="1732119194"/>
                    </a:ext>
                  </a:extLst>
                </a:gridCol>
                <a:gridCol w="3540154">
                  <a:extLst>
                    <a:ext uri="{9D8B030D-6E8A-4147-A177-3AD203B41FA5}">
                      <a16:colId xmlns:a16="http://schemas.microsoft.com/office/drawing/2014/main" val="3766408117"/>
                    </a:ext>
                  </a:extLst>
                </a:gridCol>
                <a:gridCol w="2353372">
                  <a:extLst>
                    <a:ext uri="{9D8B030D-6E8A-4147-A177-3AD203B41FA5}">
                      <a16:colId xmlns:a16="http://schemas.microsoft.com/office/drawing/2014/main" val="4273860414"/>
                    </a:ext>
                  </a:extLst>
                </a:gridCol>
              </a:tblGrid>
              <a:tr h="396240">
                <a:tc>
                  <a:txBody>
                    <a:bodyPr/>
                    <a:lstStyle/>
                    <a:p>
                      <a:r>
                        <a:rPr lang="en-US" sz="1600" dirty="0"/>
                        <a:t>Organization</a:t>
                      </a:r>
                    </a:p>
                  </a:txBody>
                  <a:tcPr/>
                </a:tc>
                <a:tc>
                  <a:txBody>
                    <a:bodyPr/>
                    <a:lstStyle/>
                    <a:p>
                      <a:r>
                        <a:rPr lang="en-US" sz="1600" dirty="0"/>
                        <a:t>Actors Supported</a:t>
                      </a:r>
                    </a:p>
                  </a:txBody>
                  <a:tcPr/>
                </a:tc>
                <a:tc>
                  <a:txBody>
                    <a:bodyPr/>
                    <a:lstStyle/>
                    <a:p>
                      <a:r>
                        <a:rPr lang="en-US" sz="1600" dirty="0"/>
                        <a:t>Server Testing URLs</a:t>
                      </a:r>
                    </a:p>
                  </a:txBody>
                  <a:tcPr/>
                </a:tc>
                <a:extLst>
                  <a:ext uri="{0D108BD9-81ED-4DB2-BD59-A6C34878D82A}">
                    <a16:rowId xmlns:a16="http://schemas.microsoft.com/office/drawing/2014/main" val="986710615"/>
                  </a:ext>
                </a:extLst>
              </a:tr>
              <a:tr h="370840">
                <a:tc>
                  <a:txBody>
                    <a:bodyPr/>
                    <a:lstStyle/>
                    <a:p>
                      <a:r>
                        <a:rPr lang="en-US" sz="1600" dirty="0" err="1"/>
                        <a:t>Altarum</a:t>
                      </a:r>
                      <a:endParaRPr lang="en-US" sz="1600" dirty="0"/>
                    </a:p>
                  </a:txBody>
                  <a:tcPr/>
                </a:tc>
                <a:tc>
                  <a:txBody>
                    <a:bodyPr/>
                    <a:lstStyle/>
                    <a:p>
                      <a:r>
                        <a:rPr lang="en-US" sz="1600" dirty="0"/>
                        <a:t>PHA</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344408305"/>
                  </a:ext>
                </a:extLst>
              </a:tr>
              <a:tr h="370840">
                <a:tc>
                  <a:txBody>
                    <a:bodyPr/>
                    <a:lstStyle/>
                    <a:p>
                      <a:r>
                        <a:rPr lang="en-US" sz="1600" dirty="0"/>
                        <a:t>Alphora/DCG</a:t>
                      </a:r>
                    </a:p>
                  </a:txBody>
                  <a:tcPr/>
                </a:tc>
                <a:tc>
                  <a:txBody>
                    <a:bodyPr/>
                    <a:lstStyle/>
                    <a:p>
                      <a:r>
                        <a:rPr lang="en-US" sz="1600" dirty="0"/>
                        <a:t>Knowledge Artifacts</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3139395009"/>
                  </a:ext>
                </a:extLst>
              </a:tr>
              <a:tr h="370840">
                <a:tc>
                  <a:txBody>
                    <a:bodyPr/>
                    <a:lstStyle/>
                    <a:p>
                      <a:r>
                        <a:rPr lang="en-US" sz="1600" dirty="0"/>
                        <a:t>California Dept of Health</a:t>
                      </a:r>
                    </a:p>
                  </a:txBody>
                  <a:tcPr/>
                </a:tc>
                <a:tc>
                  <a:txBody>
                    <a:bodyPr/>
                    <a:lstStyle/>
                    <a:p>
                      <a:r>
                        <a:rPr lang="en-US" sz="1600" dirty="0"/>
                        <a:t>PHA</a:t>
                      </a:r>
                    </a:p>
                  </a:txBody>
                  <a:tcPr/>
                </a:tc>
                <a:tc>
                  <a:txBody>
                    <a:bodyPr/>
                    <a:lstStyle/>
                    <a:p>
                      <a:endParaRPr lang="en-US" sz="1600" dirty="0"/>
                    </a:p>
                  </a:txBody>
                  <a:tcPr/>
                </a:tc>
                <a:extLst>
                  <a:ext uri="{0D108BD9-81ED-4DB2-BD59-A6C34878D82A}">
                    <a16:rowId xmlns:a16="http://schemas.microsoft.com/office/drawing/2014/main" val="322501508"/>
                  </a:ext>
                </a:extLst>
              </a:tr>
              <a:tr h="370840">
                <a:tc>
                  <a:txBody>
                    <a:bodyPr/>
                    <a:lstStyle/>
                    <a:p>
                      <a:r>
                        <a:rPr lang="en-US" sz="1600" dirty="0"/>
                        <a:t>CDC</a:t>
                      </a:r>
                    </a:p>
                  </a:txBody>
                  <a:tcPr/>
                </a:tc>
                <a:tc>
                  <a:txBody>
                    <a:bodyPr/>
                    <a:lstStyle/>
                    <a:p>
                      <a:r>
                        <a:rPr lang="en-US" sz="1600" dirty="0"/>
                        <a:t>PHA</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605474426"/>
                  </a:ext>
                </a:extLst>
              </a:tr>
              <a:tr h="370840">
                <a:tc>
                  <a:txBody>
                    <a:bodyPr/>
                    <a:lstStyle/>
                    <a:p>
                      <a:r>
                        <a:rPr lang="en-US" sz="1600" dirty="0" err="1"/>
                        <a:t>eHealthExchange</a:t>
                      </a:r>
                      <a:endParaRPr lang="en-US" sz="1600" dirty="0"/>
                    </a:p>
                  </a:txBody>
                  <a:tcPr/>
                </a:tc>
                <a:tc>
                  <a:txBody>
                    <a:bodyPr/>
                    <a:lstStyle/>
                    <a:p>
                      <a:r>
                        <a:rPr lang="en-US" sz="1600" dirty="0">
                          <a:solidFill>
                            <a:schemeClr val="tx1"/>
                          </a:solidFill>
                        </a:rPr>
                        <a:t>TTP</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2673039329"/>
                  </a:ext>
                </a:extLst>
              </a:tr>
              <a:tr h="370840">
                <a:tc>
                  <a:txBody>
                    <a:bodyPr/>
                    <a:lstStyle/>
                    <a:p>
                      <a:r>
                        <a:rPr lang="en-US" sz="1600" dirty="0" err="1"/>
                        <a:t>mTuitive</a:t>
                      </a:r>
                      <a:endParaRPr lang="en-US" sz="1600" dirty="0"/>
                    </a:p>
                  </a:txBody>
                  <a:tcPr/>
                </a:tc>
                <a:tc>
                  <a:txBody>
                    <a:bodyPr/>
                    <a:lstStyle/>
                    <a:p>
                      <a:r>
                        <a:rPr lang="en-US" sz="1600" dirty="0"/>
                        <a:t>EHR</a:t>
                      </a:r>
                    </a:p>
                  </a:txBody>
                  <a:tcPr/>
                </a:tc>
                <a:tc>
                  <a:txBody>
                    <a:bodyPr/>
                    <a:lstStyle/>
                    <a:p>
                      <a:endParaRPr lang="en-US" sz="1600" dirty="0"/>
                    </a:p>
                  </a:txBody>
                  <a:tcPr/>
                </a:tc>
                <a:extLst>
                  <a:ext uri="{0D108BD9-81ED-4DB2-BD59-A6C34878D82A}">
                    <a16:rowId xmlns:a16="http://schemas.microsoft.com/office/drawing/2014/main" val="846104193"/>
                  </a:ext>
                </a:extLst>
              </a:tr>
              <a:tr h="370840">
                <a:tc>
                  <a:txBody>
                    <a:bodyPr/>
                    <a:lstStyle/>
                    <a:p>
                      <a:r>
                        <a:rPr lang="en-US" sz="1600" dirty="0"/>
                        <a:t>Cerner Sandbox</a:t>
                      </a:r>
                    </a:p>
                  </a:txBody>
                  <a:tcPr/>
                </a:tc>
                <a:tc>
                  <a:txBody>
                    <a:bodyPr/>
                    <a:lstStyle/>
                    <a:p>
                      <a:r>
                        <a:rPr lang="en-US" sz="1600" dirty="0"/>
                        <a:t>EHR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0070C0"/>
                        </a:solidFill>
                        <a:effectLst/>
                        <a:latin typeface="+mn-lt"/>
                        <a:ea typeface="+mn-ea"/>
                        <a:cs typeface="+mn-cs"/>
                      </a:endParaRPr>
                    </a:p>
                  </a:txBody>
                  <a:tcPr/>
                </a:tc>
                <a:extLst>
                  <a:ext uri="{0D108BD9-81ED-4DB2-BD59-A6C34878D82A}">
                    <a16:rowId xmlns:a16="http://schemas.microsoft.com/office/drawing/2014/main" val="3051124305"/>
                  </a:ext>
                </a:extLst>
              </a:tr>
              <a:tr h="370840">
                <a:tc>
                  <a:txBody>
                    <a:bodyPr/>
                    <a:lstStyle/>
                    <a:p>
                      <a:r>
                        <a:rPr lang="en-US" sz="1600" dirty="0"/>
                        <a:t>CAP</a:t>
                      </a:r>
                    </a:p>
                  </a:txBody>
                  <a:tcPr/>
                </a:tc>
                <a:tc>
                  <a:txBody>
                    <a:bodyPr/>
                    <a:lstStyle/>
                    <a:p>
                      <a:r>
                        <a:rPr lang="en-US" sz="1600" dirty="0"/>
                        <a:t>Backend Service App</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1399207463"/>
                  </a:ext>
                </a:extLst>
              </a:tr>
              <a:tr h="370840">
                <a:tc>
                  <a:txBody>
                    <a:bodyPr/>
                    <a:lstStyle/>
                    <a:p>
                      <a:r>
                        <a:rPr lang="en-US" sz="1600" dirty="0"/>
                        <a:t>MITRE (</a:t>
                      </a:r>
                      <a:r>
                        <a:rPr lang="en-US" sz="1600" dirty="0" err="1"/>
                        <a:t>CodeX</a:t>
                      </a:r>
                      <a:r>
                        <a:rPr lang="en-US" sz="1600" dirty="0"/>
                        <a:t>)</a:t>
                      </a:r>
                    </a:p>
                  </a:txBody>
                  <a:tcPr/>
                </a:tc>
                <a:tc>
                  <a:txBody>
                    <a:bodyPr/>
                    <a:lstStyle/>
                    <a:p>
                      <a:endParaRPr lang="en-US" sz="1600" dirty="0"/>
                    </a:p>
                  </a:txBody>
                  <a:tcPr/>
                </a:tc>
                <a:tc>
                  <a:txBody>
                    <a:bodyPr/>
                    <a:lstStyle/>
                    <a:p>
                      <a:endParaRPr lang="en-US" sz="1600" dirty="0">
                        <a:solidFill>
                          <a:srgbClr val="0070C0"/>
                        </a:solidFill>
                      </a:endParaRPr>
                    </a:p>
                  </a:txBody>
                  <a:tcPr/>
                </a:tc>
                <a:extLst>
                  <a:ext uri="{0D108BD9-81ED-4DB2-BD59-A6C34878D82A}">
                    <a16:rowId xmlns:a16="http://schemas.microsoft.com/office/drawing/2014/main" val="2686420732"/>
                  </a:ext>
                </a:extLst>
              </a:tr>
              <a:tr h="370840">
                <a:tc>
                  <a:txBody>
                    <a:bodyPr/>
                    <a:lstStyle/>
                    <a:p>
                      <a:r>
                        <a:rPr lang="en-US" sz="1600" dirty="0"/>
                        <a:t>Allscripts? (to be confirmed in mid-April mid)</a:t>
                      </a:r>
                    </a:p>
                  </a:txBody>
                  <a:tcPr/>
                </a:tc>
                <a:tc>
                  <a:txBody>
                    <a:bodyPr/>
                    <a:lstStyle/>
                    <a:p>
                      <a:r>
                        <a:rPr lang="en-US" sz="1600" dirty="0"/>
                        <a:t>EHR</a:t>
                      </a:r>
                    </a:p>
                  </a:txBody>
                  <a:tcPr/>
                </a:tc>
                <a:tc>
                  <a:txBody>
                    <a:bodyPr/>
                    <a:lstStyle/>
                    <a:p>
                      <a:endParaRPr lang="en-US" sz="1600" dirty="0">
                        <a:solidFill>
                          <a:srgbClr val="0070C0"/>
                        </a:solidFill>
                      </a:endParaRPr>
                    </a:p>
                  </a:txBody>
                  <a:tcPr/>
                </a:tc>
                <a:extLst>
                  <a:ext uri="{0D108BD9-81ED-4DB2-BD59-A6C34878D82A}">
                    <a16:rowId xmlns:a16="http://schemas.microsoft.com/office/drawing/2014/main" val="490261009"/>
                  </a:ext>
                </a:extLst>
              </a:tr>
              <a:tr h="370840">
                <a:tc>
                  <a:txBody>
                    <a:bodyPr/>
                    <a:lstStyle/>
                    <a:p>
                      <a:r>
                        <a:rPr lang="en-US" sz="1600" dirty="0" err="1"/>
                        <a:t>MedMorph</a:t>
                      </a:r>
                      <a:r>
                        <a:rPr lang="en-US" sz="1600" dirty="0"/>
                        <a:t> contractor team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Backend Service App</a:t>
                      </a:r>
                    </a:p>
                    <a:p>
                      <a:endParaRPr lang="en-US" sz="1600" dirty="0"/>
                    </a:p>
                  </a:txBody>
                  <a:tcPr/>
                </a:tc>
                <a:tc>
                  <a:txBody>
                    <a:bodyPr/>
                    <a:lstStyle/>
                    <a:p>
                      <a:endParaRPr lang="en-US" sz="1600" dirty="0">
                        <a:solidFill>
                          <a:srgbClr val="0070C0"/>
                        </a:solidFill>
                      </a:endParaRPr>
                    </a:p>
                  </a:txBody>
                  <a:tcPr/>
                </a:tc>
                <a:extLst>
                  <a:ext uri="{0D108BD9-81ED-4DB2-BD59-A6C34878D82A}">
                    <a16:rowId xmlns:a16="http://schemas.microsoft.com/office/drawing/2014/main" val="3351327096"/>
                  </a:ext>
                </a:extLst>
              </a:tr>
            </a:tbl>
          </a:graphicData>
        </a:graphic>
      </p:graphicFrame>
      <p:sp>
        <p:nvSpPr>
          <p:cNvPr id="3" name="TextBox 2">
            <a:extLst>
              <a:ext uri="{FF2B5EF4-FFF2-40B4-BE49-F238E27FC236}">
                <a16:creationId xmlns:a16="http://schemas.microsoft.com/office/drawing/2014/main" id="{04389760-2D7B-CF46-84B0-27CE30AF90F0}"/>
              </a:ext>
            </a:extLst>
          </p:cNvPr>
          <p:cNvSpPr txBox="1"/>
          <p:nvPr/>
        </p:nvSpPr>
        <p:spPr>
          <a:xfrm>
            <a:off x="444617" y="6213447"/>
            <a:ext cx="10872132" cy="369332"/>
          </a:xfrm>
          <a:prstGeom prst="rect">
            <a:avLst/>
          </a:prstGeom>
          <a:noFill/>
        </p:spPr>
        <p:txBody>
          <a:bodyPr wrap="square" rtlCol="0">
            <a:spAutoFit/>
          </a:bodyPr>
          <a:lstStyle/>
          <a:p>
            <a:r>
              <a:rPr lang="en-US" dirty="0"/>
              <a:t>Note: Details will be tracked in the </a:t>
            </a:r>
            <a:r>
              <a:rPr lang="en-US" dirty="0" err="1"/>
              <a:t>ConMan</a:t>
            </a:r>
            <a:r>
              <a:rPr lang="en-US" dirty="0"/>
              <a:t> App as per HL7 Connectathon team. Additional details coming soon.</a:t>
            </a:r>
          </a:p>
        </p:txBody>
      </p:sp>
    </p:spTree>
    <p:extLst>
      <p:ext uri="{BB962C8B-B14F-4D97-AF65-F5344CB8AC3E}">
        <p14:creationId xmlns:p14="http://schemas.microsoft.com/office/powerpoint/2010/main" val="273625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CFB0C92-683C-064D-A175-6D0ECA2B3DDF}"/>
              </a:ext>
            </a:extLst>
          </p:cNvPr>
          <p:cNvSpPr>
            <a:spLocks noChangeArrowheads="1"/>
          </p:cNvSpPr>
          <p:nvPr/>
        </p:nvSpPr>
        <p:spPr bwMode="auto">
          <a:xfrm flipV="1">
            <a:off x="831688" y="1793379"/>
            <a:ext cx="150350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latin typeface="Arial" panose="020B0604020202020204" pitchFamily="34" charset="0"/>
              </a:rPr>
            </a:br>
            <a:endParaRPr lang="en-US" altLang="en-US">
              <a:latin typeface="Arial" panose="020B0604020202020204" pitchFamily="34" charset="0"/>
            </a:endParaRPr>
          </a:p>
        </p:txBody>
      </p:sp>
      <p:sp>
        <p:nvSpPr>
          <p:cNvPr id="5" name="Title 4">
            <a:extLst>
              <a:ext uri="{FF2B5EF4-FFF2-40B4-BE49-F238E27FC236}">
                <a16:creationId xmlns:a16="http://schemas.microsoft.com/office/drawing/2014/main" id="{7AE772D7-B329-4B9B-87F5-0F2ADB04C38B}"/>
              </a:ext>
            </a:extLst>
          </p:cNvPr>
          <p:cNvSpPr>
            <a:spLocks noGrp="1"/>
          </p:cNvSpPr>
          <p:nvPr>
            <p:ph type="title"/>
          </p:nvPr>
        </p:nvSpPr>
        <p:spPr>
          <a:xfrm>
            <a:off x="838200" y="163901"/>
            <a:ext cx="10515600" cy="853926"/>
          </a:xfrm>
        </p:spPr>
        <p:txBody>
          <a:bodyPr/>
          <a:lstStyle/>
          <a:p>
            <a:r>
              <a:rPr lang="en-US" dirty="0"/>
              <a:t>Draft Agenda</a:t>
            </a:r>
          </a:p>
        </p:txBody>
      </p:sp>
      <p:graphicFrame>
        <p:nvGraphicFramePr>
          <p:cNvPr id="7" name="Table 7">
            <a:extLst>
              <a:ext uri="{FF2B5EF4-FFF2-40B4-BE49-F238E27FC236}">
                <a16:creationId xmlns:a16="http://schemas.microsoft.com/office/drawing/2014/main" id="{9018295A-7876-4E5A-9C4A-886DFA434CE7}"/>
              </a:ext>
            </a:extLst>
          </p:cNvPr>
          <p:cNvGraphicFramePr>
            <a:graphicFrameLocks noGrp="1"/>
          </p:cNvGraphicFramePr>
          <p:nvPr>
            <p:ph idx="1"/>
            <p:extLst>
              <p:ext uri="{D42A27DB-BD31-4B8C-83A1-F6EECF244321}">
                <p14:modId xmlns:p14="http://schemas.microsoft.com/office/powerpoint/2010/main" val="453204354"/>
              </p:ext>
            </p:extLst>
          </p:nvPr>
        </p:nvGraphicFramePr>
        <p:xfrm>
          <a:off x="639793" y="1083756"/>
          <a:ext cx="10714008" cy="4876800"/>
        </p:xfrm>
        <a:graphic>
          <a:graphicData uri="http://schemas.openxmlformats.org/drawingml/2006/table">
            <a:tbl>
              <a:tblPr firstRow="1" bandRow="1">
                <a:tableStyleId>{5C22544A-7EE6-4342-B048-85BDC9FD1C3A}</a:tableStyleId>
              </a:tblPr>
              <a:tblGrid>
                <a:gridCol w="4173747">
                  <a:extLst>
                    <a:ext uri="{9D8B030D-6E8A-4147-A177-3AD203B41FA5}">
                      <a16:colId xmlns:a16="http://schemas.microsoft.com/office/drawing/2014/main" val="3928531390"/>
                    </a:ext>
                  </a:extLst>
                </a:gridCol>
                <a:gridCol w="3407434">
                  <a:extLst>
                    <a:ext uri="{9D8B030D-6E8A-4147-A177-3AD203B41FA5}">
                      <a16:colId xmlns:a16="http://schemas.microsoft.com/office/drawing/2014/main" val="355851088"/>
                    </a:ext>
                  </a:extLst>
                </a:gridCol>
                <a:gridCol w="3132827">
                  <a:extLst>
                    <a:ext uri="{9D8B030D-6E8A-4147-A177-3AD203B41FA5}">
                      <a16:colId xmlns:a16="http://schemas.microsoft.com/office/drawing/2014/main" val="1745104821"/>
                    </a:ext>
                  </a:extLst>
                </a:gridCol>
              </a:tblGrid>
              <a:tr h="370840">
                <a:tc>
                  <a:txBody>
                    <a:bodyPr/>
                    <a:lstStyle/>
                    <a:p>
                      <a:pPr marL="0" marR="0">
                        <a:spcBef>
                          <a:spcPts val="0"/>
                        </a:spcBef>
                        <a:spcAft>
                          <a:spcPts val="0"/>
                        </a:spcAft>
                      </a:pPr>
                      <a:r>
                        <a:rPr lang="en-US" sz="1400" b="1" dirty="0">
                          <a:effectLst/>
                          <a:latin typeface="Calibri" panose="020F0502020204030204" pitchFamily="34" charset="0"/>
                        </a:rPr>
                        <a:t>Topic</a:t>
                      </a:r>
                      <a:endParaRPr lang="en-US" sz="1400" dirty="0">
                        <a:effectLst/>
                        <a:latin typeface="Calibri" panose="020F0502020204030204" pitchFamily="34" charset="0"/>
                      </a:endParaRPr>
                    </a:p>
                  </a:txBody>
                  <a:tcPr marL="68580" marR="68580" marT="0" marB="0"/>
                </a:tc>
                <a:tc>
                  <a:txBody>
                    <a:bodyPr/>
                    <a:lstStyle/>
                    <a:p>
                      <a:pPr marL="0" marR="0">
                        <a:spcBef>
                          <a:spcPts val="0"/>
                        </a:spcBef>
                        <a:spcAft>
                          <a:spcPts val="0"/>
                        </a:spcAft>
                      </a:pPr>
                      <a:r>
                        <a:rPr lang="en-US" sz="1400" b="1" dirty="0">
                          <a:effectLst/>
                          <a:latin typeface="Calibri" panose="020F0502020204030204" pitchFamily="34" charset="0"/>
                        </a:rPr>
                        <a:t>May 18, 9am-5pm UTC (Timing to be confirmed in ET)</a:t>
                      </a:r>
                      <a:endParaRPr lang="en-US" sz="1400" dirty="0">
                        <a:effectLst/>
                        <a:latin typeface="Calibri" panose="020F0502020204030204" pitchFamily="34" charset="0"/>
                      </a:endParaRPr>
                    </a:p>
                  </a:txBody>
                  <a:tcPr marL="68580" marR="68580" marT="0" marB="0"/>
                </a:tc>
                <a:tc>
                  <a:txBody>
                    <a:bodyPr/>
                    <a:lstStyle/>
                    <a:p>
                      <a:pPr marL="0" marR="0">
                        <a:spcBef>
                          <a:spcPts val="0"/>
                        </a:spcBef>
                        <a:spcAft>
                          <a:spcPts val="0"/>
                        </a:spcAft>
                      </a:pPr>
                      <a:r>
                        <a:rPr lang="en-US" sz="1400" b="1" dirty="0">
                          <a:effectLst/>
                          <a:latin typeface="Calibri" panose="020F0502020204030204" pitchFamily="34" charset="0"/>
                        </a:rPr>
                        <a:t>May 19, 9am-5pm UTC (Timing to be confirmed in ET)</a:t>
                      </a:r>
                      <a:endParaRPr lang="en-US" sz="1400" dirty="0">
                        <a:effectLst/>
                        <a:latin typeface="Calibri" panose="020F0502020204030204" pitchFamily="34" charset="0"/>
                      </a:endParaRPr>
                    </a:p>
                  </a:txBody>
                  <a:tcPr marL="68580" marR="68580" marT="0" marB="0"/>
                </a:tc>
                <a:extLst>
                  <a:ext uri="{0D108BD9-81ED-4DB2-BD59-A6C34878D82A}">
                    <a16:rowId xmlns:a16="http://schemas.microsoft.com/office/drawing/2014/main" val="1504030619"/>
                  </a:ext>
                </a:extLst>
              </a:tr>
              <a:tr h="370840">
                <a:tc>
                  <a:txBody>
                    <a:bodyPr/>
                    <a:lstStyle/>
                    <a:p>
                      <a:pPr marL="0" marR="0">
                        <a:spcBef>
                          <a:spcPts val="0"/>
                        </a:spcBef>
                        <a:spcAft>
                          <a:spcPts val="0"/>
                        </a:spcAft>
                      </a:pPr>
                      <a:r>
                        <a:rPr lang="en-US" sz="1400" dirty="0">
                          <a:effectLst/>
                          <a:latin typeface="Calibri" panose="020F0502020204030204" pitchFamily="34" charset="0"/>
                        </a:rPr>
                        <a:t>Welcome, Goals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15 mins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 </a:t>
                      </a:r>
                    </a:p>
                  </a:txBody>
                  <a:tcPr marL="68580" marR="68580" marT="0" marB="0"/>
                </a:tc>
                <a:extLst>
                  <a:ext uri="{0D108BD9-81ED-4DB2-BD59-A6C34878D82A}">
                    <a16:rowId xmlns:a16="http://schemas.microsoft.com/office/drawing/2014/main" val="3499165826"/>
                  </a:ext>
                </a:extLst>
              </a:tr>
              <a:tr h="370840">
                <a:tc>
                  <a:txBody>
                    <a:bodyPr/>
                    <a:lstStyle/>
                    <a:p>
                      <a:pPr marL="0" marR="0">
                        <a:spcBef>
                          <a:spcPts val="0"/>
                        </a:spcBef>
                        <a:spcAft>
                          <a:spcPts val="0"/>
                        </a:spcAft>
                      </a:pPr>
                      <a:r>
                        <a:rPr lang="en-US" sz="1400">
                          <a:effectLst/>
                          <a:latin typeface="Calibri" panose="020F0502020204030204" pitchFamily="34" charset="0"/>
                        </a:rPr>
                        <a:t>Provisioning Workflow Demo</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3572273330"/>
                  </a:ext>
                </a:extLst>
              </a:tr>
              <a:tr h="370840">
                <a:tc>
                  <a:txBody>
                    <a:bodyPr/>
                    <a:lstStyle/>
                    <a:p>
                      <a:pPr marL="0" marR="0">
                        <a:spcBef>
                          <a:spcPts val="0"/>
                        </a:spcBef>
                        <a:spcAft>
                          <a:spcPts val="0"/>
                        </a:spcAft>
                      </a:pPr>
                      <a:r>
                        <a:rPr lang="en-US" sz="1400">
                          <a:effectLst/>
                          <a:latin typeface="Calibri" panose="020F0502020204030204" pitchFamily="34" charset="0"/>
                        </a:rPr>
                        <a:t>Provisioning Workflow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2793394629"/>
                  </a:ext>
                </a:extLst>
              </a:tr>
              <a:tr h="370840">
                <a:tc>
                  <a:txBody>
                    <a:bodyPr/>
                    <a:lstStyle/>
                    <a:p>
                      <a:pPr marL="0" marR="0">
                        <a:spcBef>
                          <a:spcPts val="0"/>
                        </a:spcBef>
                        <a:spcAft>
                          <a:spcPts val="0"/>
                        </a:spcAft>
                      </a:pPr>
                      <a:r>
                        <a:rPr lang="en-US" sz="1400">
                          <a:effectLst/>
                          <a:latin typeface="Calibri" panose="020F0502020204030204" pitchFamily="34" charset="0"/>
                        </a:rPr>
                        <a:t>ERSD Demo</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1764352005"/>
                  </a:ext>
                </a:extLst>
              </a:tr>
              <a:tr h="370840">
                <a:tc>
                  <a:txBody>
                    <a:bodyPr/>
                    <a:lstStyle/>
                    <a:p>
                      <a:pPr marL="0" marR="0">
                        <a:spcBef>
                          <a:spcPts val="0"/>
                        </a:spcBef>
                        <a:spcAft>
                          <a:spcPts val="0"/>
                        </a:spcAft>
                      </a:pPr>
                      <a:r>
                        <a:rPr lang="en-US" sz="1400">
                          <a:effectLst/>
                          <a:latin typeface="Calibri" panose="020F0502020204030204" pitchFamily="34" charset="0"/>
                        </a:rPr>
                        <a:t>PlanDefinition Design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698143615"/>
                  </a:ext>
                </a:extLst>
              </a:tr>
              <a:tr h="370840">
                <a:tc>
                  <a:txBody>
                    <a:bodyPr/>
                    <a:lstStyle/>
                    <a:p>
                      <a:pPr marL="0" marR="0">
                        <a:spcBef>
                          <a:spcPts val="0"/>
                        </a:spcBef>
                        <a:spcAft>
                          <a:spcPts val="0"/>
                        </a:spcAft>
                      </a:pPr>
                      <a:r>
                        <a:rPr lang="en-US" sz="1400">
                          <a:effectLst/>
                          <a:latin typeface="Calibri" panose="020F0502020204030204" pitchFamily="34" charset="0"/>
                        </a:rPr>
                        <a:t>Notification Workflow - Backend Service App Demos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extLst>
                  <a:ext uri="{0D108BD9-81ED-4DB2-BD59-A6C34878D82A}">
                    <a16:rowId xmlns:a16="http://schemas.microsoft.com/office/drawing/2014/main" val="1411185677"/>
                  </a:ext>
                </a:extLst>
              </a:tr>
              <a:tr h="370840">
                <a:tc>
                  <a:txBody>
                    <a:bodyPr/>
                    <a:lstStyle/>
                    <a:p>
                      <a:pPr marL="0" marR="0">
                        <a:spcBef>
                          <a:spcPts val="0"/>
                        </a:spcBef>
                        <a:spcAft>
                          <a:spcPts val="0"/>
                        </a:spcAft>
                      </a:pPr>
                      <a:r>
                        <a:rPr lang="en-US" sz="1400">
                          <a:effectLst/>
                          <a:latin typeface="Calibri" panose="020F0502020204030204" pitchFamily="34" charset="0"/>
                        </a:rPr>
                        <a:t>Backend Service App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minutes</a:t>
                      </a:r>
                    </a:p>
                  </a:txBody>
                  <a:tcPr marL="68580" marR="68580" marT="0" marB="0"/>
                </a:tc>
                <a:extLst>
                  <a:ext uri="{0D108BD9-81ED-4DB2-BD59-A6C34878D82A}">
                    <a16:rowId xmlns:a16="http://schemas.microsoft.com/office/drawing/2014/main" val="133748818"/>
                  </a:ext>
                </a:extLst>
              </a:tr>
              <a:tr h="370840">
                <a:tc>
                  <a:txBody>
                    <a:bodyPr/>
                    <a:lstStyle/>
                    <a:p>
                      <a:pPr marL="0" marR="0">
                        <a:spcBef>
                          <a:spcPts val="0"/>
                        </a:spcBef>
                        <a:spcAft>
                          <a:spcPts val="0"/>
                        </a:spcAft>
                      </a:pPr>
                      <a:r>
                        <a:rPr lang="en-US" sz="1400">
                          <a:effectLst/>
                          <a:latin typeface="Calibri" panose="020F0502020204030204" pitchFamily="34" charset="0"/>
                        </a:rPr>
                        <a:t>Backend Service App Notification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30 minutes </a:t>
                      </a:r>
                    </a:p>
                  </a:txBody>
                  <a:tcPr marL="68580" marR="68580" marT="0" marB="0"/>
                </a:tc>
                <a:extLst>
                  <a:ext uri="{0D108BD9-81ED-4DB2-BD59-A6C34878D82A}">
                    <a16:rowId xmlns:a16="http://schemas.microsoft.com/office/drawing/2014/main" val="203341499"/>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 Demos</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45 minutes</a:t>
                      </a:r>
                    </a:p>
                  </a:txBody>
                  <a:tcPr marL="68580" marR="68580" marT="0" marB="0"/>
                </a:tc>
                <a:extLst>
                  <a:ext uri="{0D108BD9-81ED-4DB2-BD59-A6C34878D82A}">
                    <a16:rowId xmlns:a16="http://schemas.microsoft.com/office/drawing/2014/main" val="2274135594"/>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workflows Testing</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90 minutes</a:t>
                      </a:r>
                    </a:p>
                  </a:txBody>
                  <a:tcPr marL="68580" marR="68580" marT="0" marB="0"/>
                </a:tc>
                <a:extLst>
                  <a:ext uri="{0D108BD9-81ED-4DB2-BD59-A6C34878D82A}">
                    <a16:rowId xmlns:a16="http://schemas.microsoft.com/office/drawing/2014/main" val="3574013582"/>
                  </a:ext>
                </a:extLst>
              </a:tr>
              <a:tr h="370840">
                <a:tc>
                  <a:txBody>
                    <a:bodyPr/>
                    <a:lstStyle/>
                    <a:p>
                      <a:pPr marL="0" marR="0">
                        <a:spcBef>
                          <a:spcPts val="0"/>
                        </a:spcBef>
                        <a:spcAft>
                          <a:spcPts val="0"/>
                        </a:spcAft>
                      </a:pPr>
                      <a:r>
                        <a:rPr lang="en-US" sz="1400">
                          <a:effectLst/>
                          <a:latin typeface="Calibri" panose="020F0502020204030204" pitchFamily="34" charset="0"/>
                        </a:rPr>
                        <a:t>Report creation and submission workflow Discussion</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 </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30 minutes</a:t>
                      </a:r>
                    </a:p>
                  </a:txBody>
                  <a:tcPr marL="68580" marR="68580" marT="0" marB="0"/>
                </a:tc>
                <a:extLst>
                  <a:ext uri="{0D108BD9-81ED-4DB2-BD59-A6C34878D82A}">
                    <a16:rowId xmlns:a16="http://schemas.microsoft.com/office/drawing/2014/main" val="553434535"/>
                  </a:ext>
                </a:extLst>
              </a:tr>
              <a:tr h="370840">
                <a:tc>
                  <a:txBody>
                    <a:bodyPr/>
                    <a:lstStyle/>
                    <a:p>
                      <a:pPr marL="0" marR="0">
                        <a:spcBef>
                          <a:spcPts val="0"/>
                        </a:spcBef>
                        <a:spcAft>
                          <a:spcPts val="0"/>
                        </a:spcAft>
                      </a:pPr>
                      <a:r>
                        <a:rPr lang="en-US" sz="1400">
                          <a:effectLst/>
                          <a:latin typeface="Calibri" panose="020F0502020204030204" pitchFamily="34" charset="0"/>
                        </a:rPr>
                        <a:t>Wrap –up</a:t>
                      </a:r>
                    </a:p>
                  </a:txBody>
                  <a:tcPr marL="68580" marR="68580" marT="0" marB="0"/>
                </a:tc>
                <a:tc>
                  <a:txBody>
                    <a:bodyPr/>
                    <a:lstStyle/>
                    <a:p>
                      <a:pPr marL="0" marR="0">
                        <a:spcBef>
                          <a:spcPts val="0"/>
                        </a:spcBef>
                        <a:spcAft>
                          <a:spcPts val="0"/>
                        </a:spcAft>
                      </a:pPr>
                      <a:r>
                        <a:rPr lang="en-US" sz="1400">
                          <a:effectLst/>
                          <a:latin typeface="Calibri" panose="020F0502020204030204" pitchFamily="34" charset="0"/>
                        </a:rPr>
                        <a:t>15 mins</a:t>
                      </a: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rPr>
                        <a:t>15 minutes </a:t>
                      </a:r>
                    </a:p>
                  </a:txBody>
                  <a:tcPr marL="68580" marR="68580" marT="0" marB="0"/>
                </a:tc>
                <a:extLst>
                  <a:ext uri="{0D108BD9-81ED-4DB2-BD59-A6C34878D82A}">
                    <a16:rowId xmlns:a16="http://schemas.microsoft.com/office/drawing/2014/main" val="3809130719"/>
                  </a:ext>
                </a:extLst>
              </a:tr>
            </a:tbl>
          </a:graphicData>
        </a:graphic>
      </p:graphicFrame>
    </p:spTree>
    <p:extLst>
      <p:ext uri="{BB962C8B-B14F-4D97-AF65-F5344CB8AC3E}">
        <p14:creationId xmlns:p14="http://schemas.microsoft.com/office/powerpoint/2010/main" val="357548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Content IGs Content</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819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Behavior: Capability Statements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484915379"/>
              </p:ext>
            </p:extLst>
          </p:nvPr>
        </p:nvGraphicFramePr>
        <p:xfrm>
          <a:off x="411060" y="851878"/>
          <a:ext cx="11409025" cy="539496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Capability Statement</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300" dirty="0">
                          <a:hlinkClick r:id="rId3" tooltip="CapabilityStatement/medmorph-backend-service-app"/>
                        </a:rPr>
                        <a:t>MedMorph Backend Service App</a:t>
                      </a:r>
                      <a:endParaRPr lang="en-US" sz="1300" dirty="0"/>
                    </a:p>
                  </a:txBody>
                  <a:tcPr/>
                </a:tc>
                <a:tc>
                  <a:txBody>
                    <a:bodyPr/>
                    <a:lstStyle/>
                    <a:p>
                      <a:r>
                        <a:rPr lang="en-US" sz="1300" dirty="0"/>
                        <a:t>This profile defines the expected capabilities of the ‘‘Backend Service App’’ actor when conforming to the MedMorph Architecture Implementation Guide.</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2063976227"/>
                  </a:ext>
                </a:extLst>
              </a:tr>
              <a:tr h="370840">
                <a:tc>
                  <a:txBody>
                    <a:bodyPr/>
                    <a:lstStyle/>
                    <a:p>
                      <a:r>
                        <a:rPr lang="en-US" sz="1300" dirty="0">
                          <a:hlinkClick r:id="rId4" tooltip="CapabilityStatement/medmorph-ehr"/>
                        </a:rPr>
                        <a:t>MedMorph EHR</a:t>
                      </a:r>
                      <a:endParaRPr lang="en-US" sz="1300" dirty="0"/>
                    </a:p>
                  </a:txBody>
                  <a:tcPr/>
                </a:tc>
                <a:tc>
                  <a:txBody>
                    <a:bodyPr/>
                    <a:lstStyle/>
                    <a:p>
                      <a:r>
                        <a:rPr lang="en-US" sz="1300" dirty="0"/>
                        <a:t>This profile defines the expected capabilities of the ‘‘EHR’’ actor when conforming to the MedMorph Architecture Implementation Guide. This role is responsible for allowing creation, modification and deletion of Subscriptions and allows searching and retrieval of resources using US Core APIs.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3728938592"/>
                  </a:ext>
                </a:extLst>
              </a:tr>
              <a:tr h="370840">
                <a:tc>
                  <a:txBody>
                    <a:bodyPr/>
                    <a:lstStyle/>
                    <a:p>
                      <a:r>
                        <a:rPr lang="en-US" sz="1300" dirty="0">
                          <a:hlinkClick r:id="rId5" tooltip="CapabilityStatement/medmorph-knowledge-artifact-repository"/>
                        </a:rPr>
                        <a:t>MedMorph Knowledge Artifact Repository</a:t>
                      </a:r>
                      <a:endParaRPr lang="en-US" sz="1300" dirty="0"/>
                    </a:p>
                  </a:txBody>
                  <a:tcPr/>
                </a:tc>
                <a:tc>
                  <a:txBody>
                    <a:bodyPr/>
                    <a:lstStyle/>
                    <a:p>
                      <a:r>
                        <a:rPr lang="en-US" sz="1300" dirty="0"/>
                        <a:t>This profile defines the expected capabilities of the ‘‘Knowledge Artifact Repository’’ actor when conforming to the MedMorph Architecture Implementation Guide. This role is responsible for allowing creation, modification, and hosting of the Knowledge Artifacts.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a:t>
                      </a:r>
                    </a:p>
                  </a:txBody>
                  <a:tcPr/>
                </a:tc>
                <a:extLst>
                  <a:ext uri="{0D108BD9-81ED-4DB2-BD59-A6C34878D82A}">
                    <a16:rowId xmlns:a16="http://schemas.microsoft.com/office/drawing/2014/main" val="3782769246"/>
                  </a:ext>
                </a:extLst>
              </a:tr>
              <a:tr h="370840">
                <a:tc>
                  <a:txBody>
                    <a:bodyPr/>
                    <a:lstStyle/>
                    <a:p>
                      <a:r>
                        <a:rPr lang="en-US" sz="1300" dirty="0">
                          <a:hlinkClick r:id="rId6" tooltip="CapabilityStatement/medmorph-public-health-authority"/>
                        </a:rPr>
                        <a:t>MedMorph Public Health Authority</a:t>
                      </a:r>
                      <a:endParaRPr lang="en-US" sz="1300" dirty="0"/>
                    </a:p>
                  </a:txBody>
                  <a:tcPr/>
                </a:tc>
                <a:tc>
                  <a:txBody>
                    <a:bodyPr/>
                    <a:lstStyle/>
                    <a:p>
                      <a:r>
                        <a:rPr lang="en-US" sz="1300" dirty="0"/>
                        <a:t>This profile defines the expected capabilities of the ‘‘Public Health Authority’’ actor when conforming to the MedMorph Architecture Implementation Guide. This role is responsible for defining Knowledge Artifacts, receiving public health reports, and submitting responses back to clinical care organizations.</a:t>
                      </a:r>
                    </a:p>
                  </a:txBody>
                  <a:tcPr/>
                </a:tc>
                <a:tc>
                  <a:txBody>
                    <a:bodyPr/>
                    <a:lstStyle/>
                    <a:p>
                      <a:r>
                        <a:rPr lang="en-US" sz="1300" dirty="0"/>
                        <a:t>Y</a:t>
                      </a:r>
                    </a:p>
                  </a:txBody>
                  <a:tcPr/>
                </a:tc>
                <a:tc>
                  <a:txBody>
                    <a:bodyPr/>
                    <a:lstStyle/>
                    <a:p>
                      <a:r>
                        <a:rPr lang="en-US" sz="1300" dirty="0"/>
                        <a:t>Y</a:t>
                      </a:r>
                    </a:p>
                  </a:txBody>
                  <a:tcPr/>
                </a:tc>
                <a:tc>
                  <a:txBody>
                    <a:bodyPr/>
                    <a:lstStyle/>
                    <a:p>
                      <a:r>
                        <a:rPr lang="en-US" sz="1300" dirty="0"/>
                        <a:t>Y, </a:t>
                      </a:r>
                      <a:r>
                        <a:rPr lang="en-US" sz="1000" dirty="0"/>
                        <a:t>but not PHA – need to add a Research Org or make PHA generic</a:t>
                      </a:r>
                    </a:p>
                  </a:txBody>
                  <a:tcPr/>
                </a:tc>
                <a:extLst>
                  <a:ext uri="{0D108BD9-81ED-4DB2-BD59-A6C34878D82A}">
                    <a16:rowId xmlns:a16="http://schemas.microsoft.com/office/drawing/2014/main" val="4192383859"/>
                  </a:ext>
                </a:extLst>
              </a:tr>
              <a:tr h="370840">
                <a:tc>
                  <a:txBody>
                    <a:bodyPr/>
                    <a:lstStyle/>
                    <a:p>
                      <a:r>
                        <a:rPr lang="en-US" sz="1300" dirty="0">
                          <a:hlinkClick r:id="rId7" tooltip="CapabilityStatement/medmorph-trust-service-provider"/>
                        </a:rPr>
                        <a:t>MedMorph Trust Service Provider</a:t>
                      </a:r>
                      <a:endParaRPr lang="en-US" sz="1300" dirty="0"/>
                    </a:p>
                  </a:txBody>
                  <a:tcPr/>
                </a:tc>
                <a:tc>
                  <a:txBody>
                    <a:bodyPr/>
                    <a:lstStyle/>
                    <a:p>
                      <a:r>
                        <a:rPr lang="en-US" sz="1300" dirty="0"/>
                        <a:t>This profile defines the expected capabilities of the ‘‘Trust Service Provider’’ actor when conforming to the MedMorph Architecture Implementation Guide. </a:t>
                      </a:r>
                      <a:r>
                        <a:rPr lang="en-US" sz="1300" dirty="0">
                          <a:solidFill>
                            <a:srgbClr val="FF0000"/>
                          </a:solidFill>
                        </a:rPr>
                        <a:t>This role is responsible for allowing creation, modification, and hosting of the Knowledge Artifacts.</a:t>
                      </a:r>
                    </a:p>
                  </a:txBody>
                  <a:tcPr/>
                </a:tc>
                <a:tc>
                  <a:txBody>
                    <a:bodyPr/>
                    <a:lstStyle/>
                    <a:p>
                      <a:r>
                        <a:rPr lang="en-US" sz="1300" dirty="0"/>
                        <a:t>Maybe</a:t>
                      </a:r>
                    </a:p>
                  </a:txBody>
                  <a:tcPr/>
                </a:tc>
                <a:tc>
                  <a:txBody>
                    <a:bodyPr/>
                    <a:lstStyle/>
                    <a:p>
                      <a:r>
                        <a:rPr lang="en-US" sz="1300" dirty="0"/>
                        <a:t>Maybe</a:t>
                      </a:r>
                    </a:p>
                  </a:txBody>
                  <a:tcPr/>
                </a:tc>
                <a:tc>
                  <a:txBody>
                    <a:bodyPr/>
                    <a:lstStyle/>
                    <a:p>
                      <a:r>
                        <a:rPr lang="en-US" sz="1300" dirty="0"/>
                        <a:t>Y</a:t>
                      </a:r>
                    </a:p>
                  </a:txBody>
                  <a:tcPr/>
                </a:tc>
                <a:extLst>
                  <a:ext uri="{0D108BD9-81ED-4DB2-BD59-A6C34878D82A}">
                    <a16:rowId xmlns:a16="http://schemas.microsoft.com/office/drawing/2014/main" val="3490924323"/>
                  </a:ext>
                </a:extLst>
              </a:tr>
              <a:tr h="370840">
                <a:tc>
                  <a:txBody>
                    <a:bodyPr/>
                    <a:lstStyle/>
                    <a:p>
                      <a:r>
                        <a:rPr lang="en-US" sz="1300" dirty="0">
                          <a:hlinkClick r:id="rId8" tooltip="CapabilityStatement/medmorph-trusted-third-party"/>
                        </a:rPr>
                        <a:t>MedMorph Trusted Third Party</a:t>
                      </a:r>
                      <a:endParaRPr lang="en-US" sz="1300" dirty="0"/>
                    </a:p>
                  </a:txBody>
                  <a:tcPr/>
                </a:tc>
                <a:tc>
                  <a:txBody>
                    <a:bodyPr/>
                    <a:lstStyle/>
                    <a:p>
                      <a:r>
                        <a:rPr lang="en-US" sz="1300" dirty="0"/>
                        <a:t>This profile defines the expected capabilities of the ‘‘Trusted Third Party’’ actor when conforming to the MedMorph Architecture Implementation Guide. This role is responsible for receiving messages and forwarding messages from clinical care to PHA/Research Organization and send responses back from PHA/Research Organization to clinical care.</a:t>
                      </a:r>
                    </a:p>
                  </a:txBody>
                  <a:tcPr/>
                </a:tc>
                <a:tc>
                  <a:txBody>
                    <a:bodyPr/>
                    <a:lstStyle/>
                    <a:p>
                      <a:r>
                        <a:rPr lang="en-US" sz="1300" dirty="0"/>
                        <a:t>Y</a:t>
                      </a:r>
                    </a:p>
                  </a:txBody>
                  <a:tcPr/>
                </a:tc>
                <a:tc>
                  <a:txBody>
                    <a:bodyPr/>
                    <a:lstStyle/>
                    <a:p>
                      <a:r>
                        <a:rPr lang="en-US" sz="1300" dirty="0"/>
                        <a:t>N</a:t>
                      </a:r>
                    </a:p>
                  </a:txBody>
                  <a:tcPr/>
                </a:tc>
                <a:tc>
                  <a:txBody>
                    <a:bodyPr/>
                    <a:lstStyle/>
                    <a:p>
                      <a:r>
                        <a:rPr lang="en-US" sz="1300" dirty="0"/>
                        <a:t>N</a:t>
                      </a:r>
                    </a:p>
                  </a:txBody>
                  <a:tcPr/>
                </a:tc>
                <a:extLst>
                  <a:ext uri="{0D108BD9-81ED-4DB2-BD59-A6C34878D82A}">
                    <a16:rowId xmlns:a16="http://schemas.microsoft.com/office/drawing/2014/main" val="2971670400"/>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7" y="6311900"/>
            <a:ext cx="6094602" cy="369332"/>
          </a:xfrm>
          <a:prstGeom prst="rect">
            <a:avLst/>
          </a:prstGeom>
          <a:noFill/>
        </p:spPr>
        <p:txBody>
          <a:bodyPr wrap="square">
            <a:spAutoFit/>
          </a:bodyPr>
          <a:lstStyle/>
          <a:p>
            <a:r>
              <a:rPr lang="en-US" dirty="0">
                <a:hlinkClick r:id="rId9"/>
              </a:rPr>
              <a:t>http://hl7.org/fhir/us/medmorph/2021Jan/artifacts.html</a:t>
            </a:r>
            <a:endParaRPr lang="en-US" dirty="0"/>
          </a:p>
        </p:txBody>
      </p:sp>
    </p:spTree>
    <p:extLst>
      <p:ext uri="{BB962C8B-B14F-4D97-AF65-F5344CB8AC3E}">
        <p14:creationId xmlns:p14="http://schemas.microsoft.com/office/powerpoint/2010/main" val="425102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Behavior: Operation Definitions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678078518"/>
              </p:ext>
            </p:extLst>
          </p:nvPr>
        </p:nvGraphicFramePr>
        <p:xfrm>
          <a:off x="411060" y="851878"/>
          <a:ext cx="11409025" cy="396240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Operation</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400" dirty="0">
                          <a:effectLst/>
                          <a:hlinkClick r:id="rId3" tooltip="OperationDefinition/Bundle-anonymize"/>
                        </a:rPr>
                        <a:t>Generate Anonymized Bundle</a:t>
                      </a:r>
                      <a:r>
                        <a:rPr lang="en-US" sz="1400" dirty="0">
                          <a:effectLst/>
                        </a:rPr>
                        <a:t> </a:t>
                      </a:r>
                    </a:p>
                  </a:txBody>
                  <a:tcPr anchor="ctr"/>
                </a:tc>
                <a:tc>
                  <a:txBody>
                    <a:bodyPr/>
                    <a:lstStyle/>
                    <a:p>
                      <a:r>
                        <a:rPr lang="en-US" sz="1400" dirty="0"/>
                        <a:t>Generates an anonymized bundle taking an instance of a Bundle containing Protected Health Information (PHI)/personally identifiable information (PII) data. The anonymization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2063976227"/>
                  </a:ext>
                </a:extLst>
              </a:tr>
              <a:tr h="370840">
                <a:tc>
                  <a:txBody>
                    <a:bodyPr/>
                    <a:lstStyle/>
                    <a:p>
                      <a:r>
                        <a:rPr lang="en-US" sz="1400">
                          <a:effectLst/>
                          <a:hlinkClick r:id="rId4" tooltip="OperationDefinition/Bundle-de-identify"/>
                        </a:rPr>
                        <a:t>Generate De-Identified Bundle</a:t>
                      </a:r>
                      <a:r>
                        <a:rPr lang="en-US" sz="1400">
                          <a:effectLst/>
                        </a:rPr>
                        <a:t> </a:t>
                      </a:r>
                    </a:p>
                  </a:txBody>
                  <a:tcPr anchor="ctr"/>
                </a:tc>
                <a:tc>
                  <a:txBody>
                    <a:bodyPr/>
                    <a:lstStyle/>
                    <a:p>
                      <a:r>
                        <a:rPr lang="en-US" sz="1400"/>
                        <a:t>Generates a de-identified bundle taking an instance of a Bundle containing PHI/PII data. The de-identification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3728938592"/>
                  </a:ext>
                </a:extLst>
              </a:tr>
              <a:tr h="370840">
                <a:tc>
                  <a:txBody>
                    <a:bodyPr/>
                    <a:lstStyle/>
                    <a:p>
                      <a:r>
                        <a:rPr lang="en-US" sz="1400">
                          <a:effectLst/>
                          <a:hlinkClick r:id="rId5" tooltip="OperationDefinition/Bundle-pseudonymize"/>
                        </a:rPr>
                        <a:t>Generate Pseudonymized Bundle</a:t>
                      </a:r>
                      <a:r>
                        <a:rPr lang="en-US" sz="1400">
                          <a:effectLst/>
                        </a:rPr>
                        <a:t> </a:t>
                      </a:r>
                    </a:p>
                  </a:txBody>
                  <a:tcPr anchor="ctr"/>
                </a:tc>
                <a:tc>
                  <a:txBody>
                    <a:bodyPr/>
                    <a:lstStyle/>
                    <a:p>
                      <a:r>
                        <a:rPr lang="en-US" sz="1400"/>
                        <a:t>Generates a pseudonymized bundle taking an instance of a Bundle containing PHI/PII data. The pseudonymization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3782769246"/>
                  </a:ext>
                </a:extLst>
              </a:tr>
              <a:tr h="370840">
                <a:tc>
                  <a:txBody>
                    <a:bodyPr/>
                    <a:lstStyle/>
                    <a:p>
                      <a:r>
                        <a:rPr lang="en-US" sz="1400" dirty="0">
                          <a:effectLst/>
                          <a:hlinkClick r:id="rId6" tooltip="OperationDefinition/Bundle-re-identify"/>
                        </a:rPr>
                        <a:t>Generate Re-Identified Bundle</a:t>
                      </a:r>
                      <a:r>
                        <a:rPr lang="en-US" sz="1400" dirty="0">
                          <a:effectLst/>
                        </a:rPr>
                        <a:t> </a:t>
                      </a:r>
                    </a:p>
                  </a:txBody>
                  <a:tcPr anchor="ctr"/>
                </a:tc>
                <a:tc>
                  <a:txBody>
                    <a:bodyPr/>
                    <a:lstStyle/>
                    <a:p>
                      <a:r>
                        <a:rPr lang="en-US" sz="1400" b="1" dirty="0">
                          <a:solidFill>
                            <a:srgbClr val="FF0000"/>
                          </a:solidFill>
                        </a:rPr>
                        <a:t>Generates a re-identified bundle taking an instance of a Bundle containing PHI/PII data. </a:t>
                      </a:r>
                      <a:r>
                        <a:rPr lang="en-US" sz="1400" dirty="0"/>
                        <a:t>The re-identification algorithm to be used is left to the implementers of the operation.</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4192383859"/>
                  </a:ext>
                </a:extLst>
              </a:tr>
              <a:tr h="370840">
                <a:tc>
                  <a:txBody>
                    <a:bodyPr/>
                    <a:lstStyle/>
                    <a:p>
                      <a:r>
                        <a:rPr lang="en-US" sz="1400" dirty="0">
                          <a:effectLst/>
                        </a:rPr>
                        <a:t>TBD – Hashing Bundle</a:t>
                      </a:r>
                    </a:p>
                  </a:txBody>
                  <a:tcPr anchor="ctr"/>
                </a:tc>
                <a:tc>
                  <a:txBody>
                    <a:bodyPr/>
                    <a:lstStyle/>
                    <a:p>
                      <a:endParaRPr lang="en-US" sz="1400" dirty="0"/>
                    </a:p>
                  </a:txBody>
                  <a:tcPr anchor="ctr"/>
                </a:tc>
                <a:tc>
                  <a:txBody>
                    <a:bodyPr/>
                    <a:lstStyle/>
                    <a:p>
                      <a:r>
                        <a:rPr lang="en-US" sz="1400" dirty="0"/>
                        <a:t>Maybe</a:t>
                      </a:r>
                    </a:p>
                  </a:txBody>
                  <a:tcPr/>
                </a:tc>
                <a:tc>
                  <a:txBody>
                    <a:bodyPr/>
                    <a:lstStyle/>
                    <a:p>
                      <a:r>
                        <a:rPr lang="en-US" sz="1400" dirty="0"/>
                        <a:t>N</a:t>
                      </a:r>
                    </a:p>
                  </a:txBody>
                  <a:tcPr/>
                </a:tc>
                <a:tc>
                  <a:txBody>
                    <a:bodyPr/>
                    <a:lstStyle/>
                    <a:p>
                      <a:r>
                        <a:rPr lang="en-US" sz="1400" dirty="0"/>
                        <a:t>Y</a:t>
                      </a:r>
                    </a:p>
                  </a:txBody>
                  <a:tcPr/>
                </a:tc>
                <a:extLst>
                  <a:ext uri="{0D108BD9-81ED-4DB2-BD59-A6C34878D82A}">
                    <a16:rowId xmlns:a16="http://schemas.microsoft.com/office/drawing/2014/main" val="2706434460"/>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7" y="6311900"/>
            <a:ext cx="6094602" cy="369332"/>
          </a:xfrm>
          <a:prstGeom prst="rect">
            <a:avLst/>
          </a:prstGeom>
          <a:noFill/>
        </p:spPr>
        <p:txBody>
          <a:bodyPr wrap="square">
            <a:spAutoFit/>
          </a:bodyPr>
          <a:lstStyle/>
          <a:p>
            <a:r>
              <a:rPr lang="en-US" dirty="0">
                <a:hlinkClick r:id="rId7"/>
              </a:rPr>
              <a:t>http://hl7.org/fhir/us/medmorph/2021Jan/artifacts.html</a:t>
            </a:r>
            <a:endParaRPr lang="en-US" dirty="0"/>
          </a:p>
        </p:txBody>
      </p:sp>
    </p:spTree>
    <p:extLst>
      <p:ext uri="{BB962C8B-B14F-4D97-AF65-F5344CB8AC3E}">
        <p14:creationId xmlns:p14="http://schemas.microsoft.com/office/powerpoint/2010/main" val="1670236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838200" y="176768"/>
            <a:ext cx="10515600" cy="675110"/>
          </a:xfrm>
        </p:spPr>
        <p:txBody>
          <a:bodyPr>
            <a:normAutofit fontScale="90000"/>
          </a:bodyPr>
          <a:lstStyle/>
          <a:p>
            <a:r>
              <a:rPr lang="en-US" dirty="0"/>
              <a:t>Terminology: Value Sets</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294567401"/>
              </p:ext>
            </p:extLst>
          </p:nvPr>
        </p:nvGraphicFramePr>
        <p:xfrm>
          <a:off x="411060" y="851878"/>
          <a:ext cx="11409025" cy="3870960"/>
        </p:xfrm>
        <a:graphic>
          <a:graphicData uri="http://schemas.openxmlformats.org/drawingml/2006/table">
            <a:tbl>
              <a:tblPr firstRow="1" bandRow="1">
                <a:tableStyleId>{5C22544A-7EE6-4342-B048-85BDC9FD1C3A}</a:tableStyleId>
              </a:tblPr>
              <a:tblGrid>
                <a:gridCol w="1551964">
                  <a:extLst>
                    <a:ext uri="{9D8B030D-6E8A-4147-A177-3AD203B41FA5}">
                      <a16:colId xmlns:a16="http://schemas.microsoft.com/office/drawing/2014/main" val="4134728265"/>
                    </a:ext>
                  </a:extLst>
                </a:gridCol>
                <a:gridCol w="6409189">
                  <a:extLst>
                    <a:ext uri="{9D8B030D-6E8A-4147-A177-3AD203B41FA5}">
                      <a16:colId xmlns:a16="http://schemas.microsoft.com/office/drawing/2014/main" val="2133941267"/>
                    </a:ext>
                  </a:extLst>
                </a:gridCol>
                <a:gridCol w="1442906">
                  <a:extLst>
                    <a:ext uri="{9D8B030D-6E8A-4147-A177-3AD203B41FA5}">
                      <a16:colId xmlns:a16="http://schemas.microsoft.com/office/drawing/2014/main" val="2686604126"/>
                    </a:ext>
                  </a:extLst>
                </a:gridCol>
                <a:gridCol w="1124125">
                  <a:extLst>
                    <a:ext uri="{9D8B030D-6E8A-4147-A177-3AD203B41FA5}">
                      <a16:colId xmlns:a16="http://schemas.microsoft.com/office/drawing/2014/main" val="2992369524"/>
                    </a:ext>
                  </a:extLst>
                </a:gridCol>
                <a:gridCol w="880841">
                  <a:extLst>
                    <a:ext uri="{9D8B030D-6E8A-4147-A177-3AD203B41FA5}">
                      <a16:colId xmlns:a16="http://schemas.microsoft.com/office/drawing/2014/main" val="1406782141"/>
                    </a:ext>
                  </a:extLst>
                </a:gridCol>
              </a:tblGrid>
              <a:tr h="370840">
                <a:tc>
                  <a:txBody>
                    <a:bodyPr/>
                    <a:lstStyle/>
                    <a:p>
                      <a:r>
                        <a:rPr lang="en-US" sz="1400" dirty="0"/>
                        <a:t>Value Set</a:t>
                      </a:r>
                    </a:p>
                  </a:txBody>
                  <a:tcPr/>
                </a:tc>
                <a:tc>
                  <a:txBody>
                    <a:bodyPr/>
                    <a:lstStyle/>
                    <a:p>
                      <a:r>
                        <a:rPr lang="en-US" sz="1400" dirty="0"/>
                        <a:t>Description</a:t>
                      </a:r>
                    </a:p>
                  </a:txBody>
                  <a:tcPr/>
                </a:tc>
                <a:tc>
                  <a:txBody>
                    <a:bodyPr/>
                    <a:lstStyle/>
                    <a:p>
                      <a:r>
                        <a:rPr lang="en-US" sz="1400" dirty="0"/>
                        <a:t>Cancer Registry Reporting</a:t>
                      </a:r>
                    </a:p>
                  </a:txBody>
                  <a:tcPr/>
                </a:tc>
                <a:tc>
                  <a:txBody>
                    <a:bodyPr/>
                    <a:lstStyle/>
                    <a:p>
                      <a:r>
                        <a:rPr lang="en-US" sz="1400" dirty="0"/>
                        <a:t>Health Care Survey</a:t>
                      </a:r>
                    </a:p>
                  </a:txBody>
                  <a:tcPr/>
                </a:tc>
                <a:tc>
                  <a:txBody>
                    <a:bodyPr/>
                    <a:lstStyle/>
                    <a:p>
                      <a:r>
                        <a:rPr lang="en-US" sz="1400" dirty="0"/>
                        <a:t>Research </a:t>
                      </a:r>
                    </a:p>
                  </a:txBody>
                  <a:tcPr/>
                </a:tc>
                <a:extLst>
                  <a:ext uri="{0D108BD9-81ED-4DB2-BD59-A6C34878D82A}">
                    <a16:rowId xmlns:a16="http://schemas.microsoft.com/office/drawing/2014/main" val="2244005617"/>
                  </a:ext>
                </a:extLst>
              </a:tr>
              <a:tr h="370840">
                <a:tc>
                  <a:txBody>
                    <a:bodyPr/>
                    <a:lstStyle/>
                    <a:p>
                      <a:r>
                        <a:rPr lang="en-US" sz="1400">
                          <a:effectLst/>
                          <a:hlinkClick r:id="rId2" tooltip="ValueSet/us-ph-message-types"/>
                        </a:rPr>
                        <a:t>US Public Health Message Types</a:t>
                      </a:r>
                      <a:r>
                        <a:rPr lang="en-US" sz="1400">
                          <a:effectLst/>
                        </a:rPr>
                        <a:t> </a:t>
                      </a:r>
                    </a:p>
                  </a:txBody>
                  <a:tcPr anchor="ctr"/>
                </a:tc>
                <a:tc>
                  <a:txBody>
                    <a:bodyPr/>
                    <a:lstStyle/>
                    <a:p>
                      <a:r>
                        <a:rPr lang="en-US" sz="1400"/>
                        <a:t>The US Public Health Message Types Value Set is a ‘starter set’ of codes for uniquely identifying messages in MessageHeader instances contained within a reporting bundle.</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63976227"/>
                  </a:ext>
                </a:extLst>
              </a:tr>
              <a:tr h="370840">
                <a:tc>
                  <a:txBody>
                    <a:bodyPr/>
                    <a:lstStyle/>
                    <a:p>
                      <a:r>
                        <a:rPr lang="en-US" sz="1400">
                          <a:effectLst/>
                          <a:hlinkClick r:id="rId3" tooltip="ValueSet/us-ph-plandefinition-action"/>
                        </a:rPr>
                        <a:t>US Public Health PlanDefinition Action</a:t>
                      </a:r>
                      <a:r>
                        <a:rPr lang="en-US" sz="1400">
                          <a:effectLst/>
                        </a:rPr>
                        <a:t> </a:t>
                      </a:r>
                    </a:p>
                  </a:txBody>
                  <a:tcPr anchor="ctr"/>
                </a:tc>
                <a:tc>
                  <a:txBody>
                    <a:bodyPr/>
                    <a:lstStyle/>
                    <a:p>
                      <a:r>
                        <a:rPr lang="en-US" sz="1400"/>
                        <a:t>The US Public Health PlanDefinition Action Value Set is a ‘starter set’ of codes for uniquely identifying actions in PlanDefinition instances.</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728938592"/>
                  </a:ext>
                </a:extLst>
              </a:tr>
              <a:tr h="370840">
                <a:tc>
                  <a:txBody>
                    <a:bodyPr/>
                    <a:lstStyle/>
                    <a:p>
                      <a:r>
                        <a:rPr lang="en-US" sz="1400">
                          <a:effectLst/>
                          <a:hlinkClick r:id="rId4" tooltip="ValueSet/us-ph-response-message-processing-status-codes"/>
                        </a:rPr>
                        <a:t>US Public Health Response Message Processing Status Codes</a:t>
                      </a:r>
                      <a:r>
                        <a:rPr lang="en-US" sz="1400">
                          <a:effectLst/>
                        </a:rPr>
                        <a:t> </a:t>
                      </a:r>
                    </a:p>
                  </a:txBody>
                  <a:tcPr anchor="ctr"/>
                </a:tc>
                <a:tc>
                  <a:txBody>
                    <a:bodyPr/>
                    <a:lstStyle/>
                    <a:p>
                      <a:r>
                        <a:rPr lang="en-US" sz="1400"/>
                        <a:t>The US Public Health Message Processing Status Codes Value Set is a ‘starter set’ of codes for identifying response message processing status for each message that was previously submitted from clinical care to PHA or Research Organizations.</a:t>
                      </a:r>
                    </a:p>
                  </a:txBody>
                  <a:tcPr anchor="ct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782769246"/>
                  </a:ext>
                </a:extLst>
              </a:tr>
              <a:tr h="370840">
                <a:tc>
                  <a:txBody>
                    <a:bodyPr/>
                    <a:lstStyle/>
                    <a:p>
                      <a:r>
                        <a:rPr lang="en-US" sz="1400">
                          <a:effectLst/>
                          <a:hlinkClick r:id="rId5" tooltip="ValueSet/us-ph-triggerdefinition-namedevent"/>
                        </a:rPr>
                        <a:t>US Public Health TriggerDefinition NamedEvent</a:t>
                      </a:r>
                      <a:r>
                        <a:rPr lang="en-US" sz="1400">
                          <a:effectLst/>
                        </a:rPr>
                        <a:t> </a:t>
                      </a:r>
                    </a:p>
                  </a:txBody>
                  <a:tcPr anchor="ctr"/>
                </a:tc>
                <a:tc>
                  <a:txBody>
                    <a:bodyPr/>
                    <a:lstStyle/>
                    <a:p>
                      <a:r>
                        <a:rPr lang="en-US" sz="1400" dirty="0"/>
                        <a:t>The US Public Health </a:t>
                      </a:r>
                      <a:r>
                        <a:rPr lang="en-US" sz="1400" dirty="0" err="1"/>
                        <a:t>TriggerDefinition</a:t>
                      </a:r>
                      <a:r>
                        <a:rPr lang="en-US" sz="1400" dirty="0"/>
                        <a:t> </a:t>
                      </a:r>
                      <a:r>
                        <a:rPr lang="en-US" sz="1400" dirty="0" err="1"/>
                        <a:t>NamedEvent</a:t>
                      </a:r>
                      <a:r>
                        <a:rPr lang="en-US" sz="1400" dirty="0"/>
                        <a:t> Value Set is a ‘starter set’ of codes for uniquely identifying named events in </a:t>
                      </a:r>
                      <a:r>
                        <a:rPr lang="en-US" sz="1400" dirty="0" err="1"/>
                        <a:t>TriggerDefinition</a:t>
                      </a:r>
                      <a:r>
                        <a:rPr lang="en-US" sz="1400" dirty="0"/>
                        <a:t> instances contained within a PlanDefinition.</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192383859"/>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7" y="6311900"/>
            <a:ext cx="6094602" cy="369332"/>
          </a:xfrm>
          <a:prstGeom prst="rect">
            <a:avLst/>
          </a:prstGeom>
          <a:noFill/>
        </p:spPr>
        <p:txBody>
          <a:bodyPr wrap="square">
            <a:spAutoFit/>
          </a:bodyPr>
          <a:lstStyle/>
          <a:p>
            <a:r>
              <a:rPr lang="en-US" dirty="0">
                <a:hlinkClick r:id="rId6"/>
              </a:rPr>
              <a:t>http://hl7.org/fhir/us/medmorph/2021Jan/artifacts.html</a:t>
            </a:r>
            <a:endParaRPr lang="en-US" dirty="0"/>
          </a:p>
        </p:txBody>
      </p:sp>
    </p:spTree>
    <p:extLst>
      <p:ext uri="{BB962C8B-B14F-4D97-AF65-F5344CB8AC3E}">
        <p14:creationId xmlns:p14="http://schemas.microsoft.com/office/powerpoint/2010/main" val="1187299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260952"/>
            <a:ext cx="11014276" cy="722895"/>
          </a:xfrm>
        </p:spPr>
        <p:txBody>
          <a:bodyPr>
            <a:noAutofit/>
          </a:bodyPr>
          <a:lstStyle/>
          <a:p>
            <a:r>
              <a:rPr lang="en-US" sz="3200" dirty="0"/>
              <a:t>Terminology: Value Sets - US Public Health Message Types </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160320187"/>
              </p:ext>
            </p:extLst>
          </p:nvPr>
        </p:nvGraphicFramePr>
        <p:xfrm>
          <a:off x="81444" y="684839"/>
          <a:ext cx="12029111" cy="549935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560353">
                  <a:extLst>
                    <a:ext uri="{9D8B030D-6E8A-4147-A177-3AD203B41FA5}">
                      <a16:colId xmlns:a16="http://schemas.microsoft.com/office/drawing/2014/main" val="2133941267"/>
                    </a:ext>
                  </a:extLst>
                </a:gridCol>
                <a:gridCol w="3498209">
                  <a:extLst>
                    <a:ext uri="{9D8B030D-6E8A-4147-A177-3AD203B41FA5}">
                      <a16:colId xmlns:a16="http://schemas.microsoft.com/office/drawing/2014/main" val="4096147708"/>
                    </a:ext>
                  </a:extLst>
                </a:gridCol>
                <a:gridCol w="3674881">
                  <a:extLst>
                    <a:ext uri="{9D8B030D-6E8A-4147-A177-3AD203B41FA5}">
                      <a16:colId xmlns:a16="http://schemas.microsoft.com/office/drawing/2014/main" val="1471404763"/>
                    </a:ext>
                  </a:extLst>
                </a:gridCol>
                <a:gridCol w="1214206">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200" dirty="0"/>
                        <a:t>0</a:t>
                      </a:r>
                    </a:p>
                  </a:txBody>
                  <a:tcPr anchor="ctr"/>
                </a:tc>
                <a:tc>
                  <a:txBody>
                    <a:bodyPr/>
                    <a:lstStyle/>
                    <a:p>
                      <a:r>
                        <a:rPr lang="en-US" sz="1200" dirty="0">
                          <a:effectLst/>
                          <a:hlinkClick r:id="rId2"/>
                        </a:rPr>
                        <a:t>message-report</a:t>
                      </a:r>
                      <a:endParaRPr lang="en-US" sz="1200" dirty="0">
                        <a:effectLst/>
                      </a:endParaRPr>
                    </a:p>
                  </a:txBody>
                  <a:tcPr anchor="ctr"/>
                </a:tc>
                <a:tc>
                  <a:txBody>
                    <a:bodyPr/>
                    <a:lstStyle/>
                    <a:p>
                      <a:r>
                        <a:rPr lang="en-US" sz="1200" dirty="0"/>
                        <a:t>Indicates a message containing a report exchanged between clinical care and PHA/Research Organization.</a:t>
                      </a:r>
                    </a:p>
                  </a:txBody>
                  <a:tcPr anchor="ctr"/>
                </a:tc>
                <a:tc>
                  <a:txBody>
                    <a:bodyPr/>
                    <a:lstStyle/>
                    <a:p>
                      <a:r>
                        <a:rPr lang="en-US" sz="1200"/>
                        <a:t>Indicates a message that contains data for a specific use case. Hep C, Cancer and Healthcare Surveys are example use cases etc.</a:t>
                      </a:r>
                    </a:p>
                  </a:txBody>
                  <a:tcPr anchor="ctr"/>
                </a:tc>
                <a:tc>
                  <a:txBody>
                    <a:bodyPr/>
                    <a:lstStyle/>
                    <a:p>
                      <a:r>
                        <a:rPr lang="en-US" sz="1200" dirty="0"/>
                        <a:t>Y</a:t>
                      </a:r>
                    </a:p>
                  </a:txBody>
                  <a:tcPr/>
                </a:tc>
                <a:tc>
                  <a:txBody>
                    <a:bodyPr/>
                    <a:lstStyle/>
                    <a:p>
                      <a:r>
                        <a:rPr lang="en-US" sz="1200" dirty="0"/>
                        <a:t>Y</a:t>
                      </a:r>
                    </a:p>
                  </a:txBody>
                  <a:tcPr/>
                </a:tc>
                <a:tc>
                  <a:txBody>
                    <a:bodyPr/>
                    <a:lstStyle/>
                    <a:p>
                      <a:r>
                        <a:rPr lang="en-US" sz="1200" dirty="0"/>
                        <a:t>Y</a:t>
                      </a:r>
                    </a:p>
                  </a:txBody>
                  <a:tcPr/>
                </a:tc>
                <a:extLst>
                  <a:ext uri="{0D108BD9-81ED-4DB2-BD59-A6C34878D82A}">
                    <a16:rowId xmlns:a16="http://schemas.microsoft.com/office/drawing/2014/main" val="2063976227"/>
                  </a:ext>
                </a:extLst>
              </a:tr>
              <a:tr h="0">
                <a:tc>
                  <a:txBody>
                    <a:bodyPr/>
                    <a:lstStyle/>
                    <a:p>
                      <a:r>
                        <a:rPr lang="en-US" sz="1200"/>
                        <a:t>1</a:t>
                      </a:r>
                    </a:p>
                  </a:txBody>
                  <a:tcPr anchor="ctr"/>
                </a:tc>
                <a:tc>
                  <a:txBody>
                    <a:bodyPr/>
                    <a:lstStyle/>
                    <a:p>
                      <a:r>
                        <a:rPr lang="en-US" sz="1200">
                          <a:effectLst/>
                        </a:rPr>
                        <a:t>  </a:t>
                      </a:r>
                      <a:r>
                        <a:rPr lang="en-US" sz="1200">
                          <a:effectLst/>
                          <a:hlinkClick r:id="rId3"/>
                        </a:rPr>
                        <a:t>cancer-report-message</a:t>
                      </a:r>
                      <a:endParaRPr lang="en-US" sz="1200">
                        <a:effectLst/>
                      </a:endParaRPr>
                    </a:p>
                  </a:txBody>
                  <a:tcPr anchor="ctr"/>
                </a:tc>
                <a:tc>
                  <a:txBody>
                    <a:bodyPr/>
                    <a:lstStyle/>
                    <a:p>
                      <a:r>
                        <a:rPr lang="en-US" sz="1200"/>
                        <a:t>Indicates a message containing cancer reporting data sent from clinical care to PHA.</a:t>
                      </a:r>
                    </a:p>
                  </a:txBody>
                  <a:tcPr anchor="ctr"/>
                </a:tc>
                <a:tc>
                  <a:txBody>
                    <a:bodyPr/>
                    <a:lstStyle/>
                    <a:p>
                      <a:r>
                        <a:rPr lang="en-US" sz="1200" dirty="0"/>
                        <a:t>Indicates that cancer data are present in the message being sent from clinical care to PHA.</a:t>
                      </a:r>
                    </a:p>
                  </a:txBody>
                  <a:tcPr anchor="ctr"/>
                </a:tc>
                <a:tc>
                  <a:txBody>
                    <a:bodyPr/>
                    <a:lstStyle/>
                    <a:p>
                      <a:r>
                        <a:rPr lang="en-US" sz="1200" dirty="0"/>
                        <a:t>Y</a:t>
                      </a:r>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1441748296"/>
                  </a:ext>
                </a:extLst>
              </a:tr>
              <a:tr h="0">
                <a:tc>
                  <a:txBody>
                    <a:bodyPr/>
                    <a:lstStyle/>
                    <a:p>
                      <a:r>
                        <a:rPr lang="en-US" sz="1200"/>
                        <a:t>1</a:t>
                      </a:r>
                    </a:p>
                  </a:txBody>
                  <a:tcPr anchor="ctr"/>
                </a:tc>
                <a:tc>
                  <a:txBody>
                    <a:bodyPr/>
                    <a:lstStyle/>
                    <a:p>
                      <a:r>
                        <a:rPr lang="en-US" sz="1200">
                          <a:effectLst/>
                        </a:rPr>
                        <a:t>  </a:t>
                      </a:r>
                      <a:r>
                        <a:rPr lang="en-US" sz="1200">
                          <a:effectLst/>
                          <a:hlinkClick r:id="rId4"/>
                        </a:rPr>
                        <a:t>cancer-response-message</a:t>
                      </a:r>
                      <a:endParaRPr lang="en-US" sz="1200">
                        <a:effectLst/>
                      </a:endParaRPr>
                    </a:p>
                  </a:txBody>
                  <a:tcPr anchor="ctr"/>
                </a:tc>
                <a:tc>
                  <a:txBody>
                    <a:bodyPr/>
                    <a:lstStyle/>
                    <a:p>
                      <a:r>
                        <a:rPr lang="en-US" sz="1200" dirty="0"/>
                        <a:t>Indicates a message containing cancer report response data sent from PHA to clinical care.</a:t>
                      </a:r>
                    </a:p>
                  </a:txBody>
                  <a:tcPr anchor="ctr"/>
                </a:tc>
                <a:tc>
                  <a:txBody>
                    <a:bodyPr/>
                    <a:lstStyle/>
                    <a:p>
                      <a:r>
                        <a:rPr lang="en-US" sz="1200"/>
                        <a:t>Indicates that a message containing response data for an already submitted cancer report is being sent from PHA to clinical care.</a:t>
                      </a:r>
                    </a:p>
                  </a:txBody>
                  <a:tcPr anchor="ctr"/>
                </a:tc>
                <a:tc>
                  <a:txBody>
                    <a:bodyPr/>
                    <a:lstStyle/>
                    <a:p>
                      <a:r>
                        <a:rPr lang="en-US" sz="1200" dirty="0"/>
                        <a:t>Y</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54088365"/>
                  </a:ext>
                </a:extLst>
              </a:tr>
              <a:tr h="0">
                <a:tc>
                  <a:txBody>
                    <a:bodyPr/>
                    <a:lstStyle/>
                    <a:p>
                      <a:r>
                        <a:rPr lang="en-US" sz="1200"/>
                        <a:t>1</a:t>
                      </a:r>
                    </a:p>
                  </a:txBody>
                  <a:tcPr anchor="ctr"/>
                </a:tc>
                <a:tc>
                  <a:txBody>
                    <a:bodyPr/>
                    <a:lstStyle/>
                    <a:p>
                      <a:r>
                        <a:rPr lang="en-US" sz="1200">
                          <a:effectLst/>
                        </a:rPr>
                        <a:t>  </a:t>
                      </a:r>
                      <a:r>
                        <a:rPr lang="en-US" sz="1200">
                          <a:effectLst/>
                          <a:hlinkClick r:id="rId5"/>
                        </a:rPr>
                        <a:t>hepc-report-message</a:t>
                      </a:r>
                      <a:endParaRPr lang="en-US" sz="1200">
                        <a:effectLst/>
                      </a:endParaRPr>
                    </a:p>
                  </a:txBody>
                  <a:tcPr anchor="ctr"/>
                </a:tc>
                <a:tc>
                  <a:txBody>
                    <a:bodyPr/>
                    <a:lstStyle/>
                    <a:p>
                      <a:r>
                        <a:rPr lang="en-US" sz="1200" dirty="0"/>
                        <a:t>Indicates a message containing Hep C data sent from clinical care to PHA.</a:t>
                      </a:r>
                    </a:p>
                  </a:txBody>
                  <a:tcPr anchor="ctr"/>
                </a:tc>
                <a:tc>
                  <a:txBody>
                    <a:bodyPr/>
                    <a:lstStyle/>
                    <a:p>
                      <a:r>
                        <a:rPr lang="en-US" sz="1200"/>
                        <a:t>Indicates that Hep C data are present in the message being sent from clinical care to PHA.</a:t>
                      </a:r>
                    </a:p>
                  </a:txBody>
                  <a:tcPr anchor="ct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406759678"/>
                  </a:ext>
                </a:extLst>
              </a:tr>
              <a:tr h="0">
                <a:tc>
                  <a:txBody>
                    <a:bodyPr/>
                    <a:lstStyle/>
                    <a:p>
                      <a:r>
                        <a:rPr lang="en-US" sz="1200"/>
                        <a:t>1</a:t>
                      </a:r>
                    </a:p>
                  </a:txBody>
                  <a:tcPr anchor="ctr"/>
                </a:tc>
                <a:tc>
                  <a:txBody>
                    <a:bodyPr/>
                    <a:lstStyle/>
                    <a:p>
                      <a:r>
                        <a:rPr lang="en-US" sz="1200">
                          <a:effectLst/>
                        </a:rPr>
                        <a:t>  </a:t>
                      </a:r>
                      <a:r>
                        <a:rPr lang="en-US" sz="1200">
                          <a:effectLst/>
                          <a:hlinkClick r:id="rId6"/>
                        </a:rPr>
                        <a:t>hepc-response-message</a:t>
                      </a:r>
                      <a:endParaRPr lang="en-US" sz="1200">
                        <a:effectLst/>
                      </a:endParaRPr>
                    </a:p>
                  </a:txBody>
                  <a:tcPr anchor="ctr"/>
                </a:tc>
                <a:tc>
                  <a:txBody>
                    <a:bodyPr/>
                    <a:lstStyle/>
                    <a:p>
                      <a:r>
                        <a:rPr lang="en-US" sz="1200"/>
                        <a:t>Hep C Response Message sent from PHA to clinical care.</a:t>
                      </a:r>
                    </a:p>
                  </a:txBody>
                  <a:tcPr anchor="ctr"/>
                </a:tc>
                <a:tc>
                  <a:txBody>
                    <a:bodyPr/>
                    <a:lstStyle/>
                    <a:p>
                      <a:r>
                        <a:rPr lang="en-US" sz="1200"/>
                        <a:t>Indicates that a message containing response data for an already submitted Hep C report message is being sent from PHA to clinical care.</a:t>
                      </a:r>
                    </a:p>
                  </a:txBody>
                  <a:tcPr anchor="ct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798689136"/>
                  </a:ext>
                </a:extLst>
              </a:tr>
              <a:tr h="0">
                <a:tc>
                  <a:txBody>
                    <a:bodyPr/>
                    <a:lstStyle/>
                    <a:p>
                      <a:r>
                        <a:rPr lang="en-US" sz="1200"/>
                        <a:t>1</a:t>
                      </a:r>
                    </a:p>
                  </a:txBody>
                  <a:tcPr anchor="ctr"/>
                </a:tc>
                <a:tc>
                  <a:txBody>
                    <a:bodyPr/>
                    <a:lstStyle/>
                    <a:p>
                      <a:r>
                        <a:rPr lang="en-US" sz="1200">
                          <a:effectLst/>
                        </a:rPr>
                        <a:t>  </a:t>
                      </a:r>
                      <a:r>
                        <a:rPr lang="en-US" sz="1200">
                          <a:effectLst/>
                          <a:hlinkClick r:id="rId7"/>
                        </a:rPr>
                        <a:t>healthcare-survey-report-message</a:t>
                      </a:r>
                      <a:endParaRPr lang="en-US" sz="1200">
                        <a:effectLst/>
                      </a:endParaRPr>
                    </a:p>
                  </a:txBody>
                  <a:tcPr anchor="ctr"/>
                </a:tc>
                <a:tc>
                  <a:txBody>
                    <a:bodyPr/>
                    <a:lstStyle/>
                    <a:p>
                      <a:r>
                        <a:rPr lang="en-US" sz="1200"/>
                        <a:t>Indicates a message containing healthcare survey data sent from clinical care to PHA.</a:t>
                      </a:r>
                    </a:p>
                  </a:txBody>
                  <a:tcPr anchor="ctr"/>
                </a:tc>
                <a:tc>
                  <a:txBody>
                    <a:bodyPr/>
                    <a:lstStyle/>
                    <a:p>
                      <a:r>
                        <a:rPr lang="en-US" sz="1200"/>
                        <a:t>Indicates that healthcare survey data are present in the message being sent from clinical care to PHA.</a:t>
                      </a:r>
                    </a:p>
                  </a:txBody>
                  <a:tcPr anchor="ctr"/>
                </a:tc>
                <a:tc>
                  <a:txBody>
                    <a:bodyPr/>
                    <a:lstStyle/>
                    <a:p>
                      <a:endParaRPr lang="en-US" sz="1200"/>
                    </a:p>
                  </a:txBody>
                  <a:tcPr/>
                </a:tc>
                <a:tc>
                  <a:txBody>
                    <a:bodyPr/>
                    <a:lstStyle/>
                    <a:p>
                      <a:r>
                        <a:rPr lang="en-US" sz="1200" dirty="0"/>
                        <a:t>Y</a:t>
                      </a:r>
                    </a:p>
                  </a:txBody>
                  <a:tcPr/>
                </a:tc>
                <a:tc>
                  <a:txBody>
                    <a:bodyPr/>
                    <a:lstStyle/>
                    <a:p>
                      <a:endParaRPr lang="en-US" sz="1200" dirty="0"/>
                    </a:p>
                  </a:txBody>
                  <a:tcPr/>
                </a:tc>
                <a:extLst>
                  <a:ext uri="{0D108BD9-81ED-4DB2-BD59-A6C34878D82A}">
                    <a16:rowId xmlns:a16="http://schemas.microsoft.com/office/drawing/2014/main" val="1911977202"/>
                  </a:ext>
                </a:extLst>
              </a:tr>
              <a:tr h="0">
                <a:tc>
                  <a:txBody>
                    <a:bodyPr/>
                    <a:lstStyle/>
                    <a:p>
                      <a:r>
                        <a:rPr lang="en-US" sz="1200"/>
                        <a:t>1</a:t>
                      </a:r>
                    </a:p>
                  </a:txBody>
                  <a:tcPr anchor="ctr"/>
                </a:tc>
                <a:tc>
                  <a:txBody>
                    <a:bodyPr/>
                    <a:lstStyle/>
                    <a:p>
                      <a:r>
                        <a:rPr lang="en-US" sz="1200">
                          <a:effectLst/>
                        </a:rPr>
                        <a:t>  </a:t>
                      </a:r>
                      <a:r>
                        <a:rPr lang="en-US" sz="1200">
                          <a:effectLst/>
                          <a:hlinkClick r:id="rId8"/>
                        </a:rPr>
                        <a:t>healthcare-survey-response-message</a:t>
                      </a:r>
                      <a:endParaRPr lang="en-US" sz="1200">
                        <a:effectLst/>
                      </a:endParaRPr>
                    </a:p>
                  </a:txBody>
                  <a:tcPr anchor="ctr"/>
                </a:tc>
                <a:tc>
                  <a:txBody>
                    <a:bodyPr/>
                    <a:lstStyle/>
                    <a:p>
                      <a:r>
                        <a:rPr lang="en-US" sz="1200"/>
                        <a:t>Indicates a message containing healthcare survey data sent from PHA to clinical care.</a:t>
                      </a:r>
                    </a:p>
                  </a:txBody>
                  <a:tcPr anchor="ctr"/>
                </a:tc>
                <a:tc>
                  <a:txBody>
                    <a:bodyPr/>
                    <a:lstStyle/>
                    <a:p>
                      <a:r>
                        <a:rPr lang="en-US" sz="1200"/>
                        <a:t>Indicates that healthcare survey data are present in the response being sent from PHA to clinical care in response to a healthcare survey report message.</a:t>
                      </a:r>
                    </a:p>
                  </a:txBody>
                  <a:tcPr anchor="ctr"/>
                </a:tc>
                <a:tc>
                  <a:txBody>
                    <a:bodyPr/>
                    <a:lstStyle/>
                    <a:p>
                      <a:endParaRPr lang="en-US" sz="1200"/>
                    </a:p>
                  </a:txBody>
                  <a:tcPr/>
                </a:tc>
                <a:tc>
                  <a:txBody>
                    <a:bodyPr/>
                    <a:lstStyle/>
                    <a:p>
                      <a:r>
                        <a:rPr lang="en-US" sz="1200" dirty="0"/>
                        <a:t>Y</a:t>
                      </a:r>
                    </a:p>
                  </a:txBody>
                  <a:tcPr/>
                </a:tc>
                <a:tc>
                  <a:txBody>
                    <a:bodyPr/>
                    <a:lstStyle/>
                    <a:p>
                      <a:endParaRPr lang="en-US" sz="1200" dirty="0"/>
                    </a:p>
                  </a:txBody>
                  <a:tcPr/>
                </a:tc>
                <a:extLst>
                  <a:ext uri="{0D108BD9-81ED-4DB2-BD59-A6C34878D82A}">
                    <a16:rowId xmlns:a16="http://schemas.microsoft.com/office/drawing/2014/main" val="2327102315"/>
                  </a:ext>
                </a:extLst>
              </a:tr>
              <a:tr h="0">
                <a:tc>
                  <a:txBody>
                    <a:bodyPr/>
                    <a:lstStyle/>
                    <a:p>
                      <a:r>
                        <a:rPr lang="en-US" sz="1200"/>
                        <a:t>1</a:t>
                      </a:r>
                    </a:p>
                  </a:txBody>
                  <a:tcPr anchor="ctr"/>
                </a:tc>
                <a:tc>
                  <a:txBody>
                    <a:bodyPr/>
                    <a:lstStyle/>
                    <a:p>
                      <a:r>
                        <a:rPr lang="en-US" sz="1200">
                          <a:effectLst/>
                        </a:rPr>
                        <a:t>  </a:t>
                      </a:r>
                      <a:r>
                        <a:rPr lang="en-US" sz="1200">
                          <a:effectLst/>
                          <a:hlinkClick r:id="rId9"/>
                        </a:rPr>
                        <a:t>research-report-message</a:t>
                      </a:r>
                      <a:endParaRPr lang="en-US" sz="1200">
                        <a:effectLst/>
                      </a:endParaRPr>
                    </a:p>
                  </a:txBody>
                  <a:tcPr anchor="ctr"/>
                </a:tc>
                <a:tc>
                  <a:txBody>
                    <a:bodyPr/>
                    <a:lstStyle/>
                    <a:p>
                      <a:r>
                        <a:rPr lang="en-US" sz="1200"/>
                        <a:t>Indicates a message containing healthcare data sent from clinical care to Research Organization.</a:t>
                      </a:r>
                    </a:p>
                  </a:txBody>
                  <a:tcPr anchor="ctr"/>
                </a:tc>
                <a:tc>
                  <a:txBody>
                    <a:bodyPr/>
                    <a:lstStyle/>
                    <a:p>
                      <a:r>
                        <a:rPr lang="en-US" sz="1200"/>
                        <a:t>Indicates that research data are present in the message being sent from clinical care to Research Organization.</a:t>
                      </a:r>
                    </a:p>
                  </a:txBody>
                  <a:tcPr anchor="ctr"/>
                </a:tc>
                <a:tc>
                  <a:txBody>
                    <a:bodyPr/>
                    <a:lstStyle/>
                    <a:p>
                      <a:endParaRPr lang="en-US" sz="1200"/>
                    </a:p>
                  </a:txBody>
                  <a:tcPr/>
                </a:tc>
                <a:tc>
                  <a:txBody>
                    <a:bodyPr/>
                    <a:lstStyle/>
                    <a:p>
                      <a:endParaRPr lang="en-US" sz="1200"/>
                    </a:p>
                  </a:txBody>
                  <a:tcPr/>
                </a:tc>
                <a:tc>
                  <a:txBody>
                    <a:bodyPr/>
                    <a:lstStyle/>
                    <a:p>
                      <a:r>
                        <a:rPr lang="en-US" sz="1200" dirty="0"/>
                        <a:t>Y</a:t>
                      </a:r>
                    </a:p>
                  </a:txBody>
                  <a:tcPr/>
                </a:tc>
                <a:extLst>
                  <a:ext uri="{0D108BD9-81ED-4DB2-BD59-A6C34878D82A}">
                    <a16:rowId xmlns:a16="http://schemas.microsoft.com/office/drawing/2014/main" val="2039138472"/>
                  </a:ext>
                </a:extLst>
              </a:tr>
              <a:tr h="805430">
                <a:tc>
                  <a:txBody>
                    <a:bodyPr/>
                    <a:lstStyle/>
                    <a:p>
                      <a:r>
                        <a:rPr lang="en-US" sz="1200"/>
                        <a:t>1</a:t>
                      </a:r>
                    </a:p>
                  </a:txBody>
                  <a:tcPr anchor="ctr"/>
                </a:tc>
                <a:tc>
                  <a:txBody>
                    <a:bodyPr/>
                    <a:lstStyle/>
                    <a:p>
                      <a:r>
                        <a:rPr lang="en-US" sz="1200">
                          <a:effectLst/>
                        </a:rPr>
                        <a:t>  </a:t>
                      </a:r>
                      <a:r>
                        <a:rPr lang="en-US" sz="1200">
                          <a:effectLst/>
                          <a:hlinkClick r:id="rId10"/>
                        </a:rPr>
                        <a:t>response-response-message</a:t>
                      </a:r>
                      <a:endParaRPr lang="en-US" sz="1200">
                        <a:effectLst/>
                      </a:endParaRPr>
                    </a:p>
                  </a:txBody>
                  <a:tcPr anchor="ctr"/>
                </a:tc>
                <a:tc>
                  <a:txBody>
                    <a:bodyPr/>
                    <a:lstStyle/>
                    <a:p>
                      <a:r>
                        <a:rPr lang="en-US" sz="1200"/>
                        <a:t>Indicates a message containing response data from Research Organization to clinical care.</a:t>
                      </a:r>
                    </a:p>
                  </a:txBody>
                  <a:tcPr anchor="ctr"/>
                </a:tc>
                <a:tc>
                  <a:txBody>
                    <a:bodyPr/>
                    <a:lstStyle/>
                    <a:p>
                      <a:r>
                        <a:rPr lang="en-US" sz="1200" dirty="0"/>
                        <a:t>Indicates that research data are present in the response being sent from Research Organization to clinical care in response to a submitted research report message.</a:t>
                      </a:r>
                    </a:p>
                  </a:txBody>
                  <a:tcPr anchor="ctr"/>
                </a:tc>
                <a:tc>
                  <a:txBody>
                    <a:bodyPr/>
                    <a:lstStyle/>
                    <a:p>
                      <a:endParaRPr lang="en-US" sz="1200"/>
                    </a:p>
                  </a:txBody>
                  <a:tcPr/>
                </a:tc>
                <a:tc>
                  <a:txBody>
                    <a:bodyPr/>
                    <a:lstStyle/>
                    <a:p>
                      <a:endParaRPr lang="en-US" sz="1200"/>
                    </a:p>
                  </a:txBody>
                  <a:tcPr/>
                </a:tc>
                <a:tc>
                  <a:txBody>
                    <a:bodyPr/>
                    <a:lstStyle/>
                    <a:p>
                      <a:r>
                        <a:rPr lang="en-US" sz="1200" dirty="0"/>
                        <a:t>Y</a:t>
                      </a:r>
                    </a:p>
                  </a:txBody>
                  <a:tcPr/>
                </a:tc>
                <a:extLst>
                  <a:ext uri="{0D108BD9-81ED-4DB2-BD59-A6C34878D82A}">
                    <a16:rowId xmlns:a16="http://schemas.microsoft.com/office/drawing/2014/main" val="3271583364"/>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6" y="6311900"/>
            <a:ext cx="7971173" cy="369332"/>
          </a:xfrm>
          <a:prstGeom prst="rect">
            <a:avLst/>
          </a:prstGeom>
          <a:noFill/>
        </p:spPr>
        <p:txBody>
          <a:bodyPr wrap="square">
            <a:spAutoFit/>
          </a:bodyPr>
          <a:lstStyle/>
          <a:p>
            <a:r>
              <a:rPr lang="en-US" dirty="0">
                <a:hlinkClick r:id="rId11"/>
              </a:rPr>
              <a:t>http://hl7.org/fhir/us/medmorph/2021Jan/ValueSet-us-ph-message-types.html</a:t>
            </a:r>
            <a:endParaRPr lang="en-US" dirty="0"/>
          </a:p>
        </p:txBody>
      </p:sp>
    </p:spTree>
    <p:extLst>
      <p:ext uri="{BB962C8B-B14F-4D97-AF65-F5344CB8AC3E}">
        <p14:creationId xmlns:p14="http://schemas.microsoft.com/office/powerpoint/2010/main" val="103796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94632"/>
            <a:ext cx="11014276" cy="722895"/>
          </a:xfrm>
        </p:spPr>
        <p:txBody>
          <a:bodyPr>
            <a:noAutofit/>
          </a:bodyPr>
          <a:lstStyle/>
          <a:p>
            <a:r>
              <a:rPr lang="en-US" sz="3200" dirty="0"/>
              <a:t>Terminology: Value Sets - US Public Health PlanDefinition Action (1/2)</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3541119656"/>
              </p:ext>
            </p:extLst>
          </p:nvPr>
        </p:nvGraphicFramePr>
        <p:xfrm>
          <a:off x="81444" y="1528119"/>
          <a:ext cx="12029111" cy="435864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478909">
                  <a:extLst>
                    <a:ext uri="{9D8B030D-6E8A-4147-A177-3AD203B41FA5}">
                      <a16:colId xmlns:a16="http://schemas.microsoft.com/office/drawing/2014/main" val="2133941267"/>
                    </a:ext>
                  </a:extLst>
                </a:gridCol>
                <a:gridCol w="3359045">
                  <a:extLst>
                    <a:ext uri="{9D8B030D-6E8A-4147-A177-3AD203B41FA5}">
                      <a16:colId xmlns:a16="http://schemas.microsoft.com/office/drawing/2014/main" val="4096147708"/>
                    </a:ext>
                  </a:extLst>
                </a:gridCol>
                <a:gridCol w="4778276">
                  <a:extLst>
                    <a:ext uri="{9D8B030D-6E8A-4147-A177-3AD203B41FA5}">
                      <a16:colId xmlns:a16="http://schemas.microsoft.com/office/drawing/2014/main" val="1471404763"/>
                    </a:ext>
                  </a:extLst>
                </a:gridCol>
                <a:gridCol w="587229">
                  <a:extLst>
                    <a:ext uri="{9D8B030D-6E8A-4147-A177-3AD203B41FA5}">
                      <a16:colId xmlns:a16="http://schemas.microsoft.com/office/drawing/2014/main" val="2686604126"/>
                    </a:ext>
                  </a:extLst>
                </a:gridCol>
                <a:gridCol w="562063">
                  <a:extLst>
                    <a:ext uri="{9D8B030D-6E8A-4147-A177-3AD203B41FA5}">
                      <a16:colId xmlns:a16="http://schemas.microsoft.com/office/drawing/2014/main" val="2992369524"/>
                    </a:ext>
                  </a:extLst>
                </a:gridCol>
                <a:gridCol w="869307">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0">
                <a:tc>
                  <a:txBody>
                    <a:bodyPr/>
                    <a:lstStyle/>
                    <a:p>
                      <a:r>
                        <a:rPr lang="en-US" sz="1400" dirty="0"/>
                        <a:t>0</a:t>
                      </a:r>
                    </a:p>
                  </a:txBody>
                  <a:tcPr anchor="ctr"/>
                </a:tc>
                <a:tc>
                  <a:txBody>
                    <a:bodyPr/>
                    <a:lstStyle/>
                    <a:p>
                      <a:r>
                        <a:rPr lang="en-US" sz="1400">
                          <a:effectLst/>
                          <a:hlinkClick r:id="rId3"/>
                        </a:rPr>
                        <a:t>initiate-reporting-workflow</a:t>
                      </a:r>
                      <a:endParaRPr lang="en-US" sz="1400">
                        <a:effectLst/>
                      </a:endParaRPr>
                    </a:p>
                  </a:txBody>
                  <a:tcPr anchor="ctr"/>
                </a:tc>
                <a:tc>
                  <a:txBody>
                    <a:bodyPr/>
                    <a:lstStyle/>
                    <a:p>
                      <a:r>
                        <a:rPr lang="en-US" sz="1400"/>
                        <a:t>Initiate a reporting workflow</a:t>
                      </a:r>
                    </a:p>
                  </a:txBody>
                  <a:tcPr anchor="ctr"/>
                </a:tc>
                <a:tc>
                  <a:txBody>
                    <a:bodyPr/>
                    <a:lstStyle/>
                    <a:p>
                      <a:r>
                        <a:rPr lang="en-US" sz="1400"/>
                        <a:t>Request the initiation of a reporting workflow for a patient for a specific context (e.g., encounter).</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2063976227"/>
                  </a:ext>
                </a:extLst>
              </a:tr>
              <a:tr h="0">
                <a:tc>
                  <a:txBody>
                    <a:bodyPr/>
                    <a:lstStyle/>
                    <a:p>
                      <a:r>
                        <a:rPr lang="en-US" sz="1400"/>
                        <a:t>0</a:t>
                      </a:r>
                    </a:p>
                  </a:txBody>
                  <a:tcPr anchor="ctr"/>
                </a:tc>
                <a:tc>
                  <a:txBody>
                    <a:bodyPr/>
                    <a:lstStyle/>
                    <a:p>
                      <a:r>
                        <a:rPr lang="en-US" sz="1400">
                          <a:effectLst/>
                          <a:hlinkClick r:id="rId4"/>
                        </a:rPr>
                        <a:t>execute-reporting-workflow</a:t>
                      </a:r>
                      <a:endParaRPr lang="en-US" sz="1400">
                        <a:effectLst/>
                      </a:endParaRPr>
                    </a:p>
                  </a:txBody>
                  <a:tcPr anchor="ctr"/>
                </a:tc>
                <a:tc>
                  <a:txBody>
                    <a:bodyPr/>
                    <a:lstStyle/>
                    <a:p>
                      <a:r>
                        <a:rPr lang="en-US" sz="1400"/>
                        <a:t>Execute a series of actions to accomplish reporting</a:t>
                      </a:r>
                    </a:p>
                  </a:txBody>
                  <a:tcPr anchor="ctr"/>
                </a:tc>
                <a:tc>
                  <a:txBody>
                    <a:bodyPr/>
                    <a:lstStyle/>
                    <a:p>
                      <a:r>
                        <a:rPr lang="en-US" sz="1400"/>
                        <a:t>This is top level action that uses other defined actions to accomplish reporting for a specific context (e.g., encounter).</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a:effectLst/>
                        </a:rPr>
                        <a:t>  </a:t>
                      </a:r>
                      <a:r>
                        <a:rPr lang="en-US" sz="1400">
                          <a:effectLst/>
                          <a:hlinkClick r:id="rId5"/>
                        </a:rPr>
                        <a:t>check-trigger-codes</a:t>
                      </a:r>
                      <a:endParaRPr lang="en-US" sz="1400">
                        <a:effectLst/>
                      </a:endParaRPr>
                    </a:p>
                  </a:txBody>
                  <a:tcPr anchor="ctr"/>
                </a:tc>
                <a:tc>
                  <a:txBody>
                    <a:bodyPr/>
                    <a:lstStyle/>
                    <a:p>
                      <a:r>
                        <a:rPr lang="en-US" sz="1400"/>
                        <a:t>Evaluate candidate patient's data against trigger codes to determine reportability</a:t>
                      </a:r>
                    </a:p>
                  </a:txBody>
                  <a:tcPr anchor="ctr"/>
                </a:tc>
                <a:tc>
                  <a:txBody>
                    <a:bodyPr/>
                    <a:lstStyle/>
                    <a:p>
                      <a:r>
                        <a:rPr lang="en-US" sz="1400"/>
                        <a:t>Evaluate candidate patient's data against trigger codes to determine reportability.</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054088365"/>
                  </a:ext>
                </a:extLst>
              </a:tr>
              <a:tr h="0">
                <a:tc>
                  <a:txBody>
                    <a:bodyPr/>
                    <a:lstStyle/>
                    <a:p>
                      <a:r>
                        <a:rPr lang="en-US" sz="1400"/>
                        <a:t>1</a:t>
                      </a:r>
                    </a:p>
                  </a:txBody>
                  <a:tcPr anchor="ctr"/>
                </a:tc>
                <a:tc>
                  <a:txBody>
                    <a:bodyPr/>
                    <a:lstStyle/>
                    <a:p>
                      <a:r>
                        <a:rPr lang="en-US" sz="1400">
                          <a:effectLst/>
                        </a:rPr>
                        <a:t>  </a:t>
                      </a:r>
                      <a:r>
                        <a:rPr lang="en-US" sz="1400">
                          <a:effectLst/>
                          <a:hlinkClick r:id="rId6"/>
                        </a:rPr>
                        <a:t>check-participant-registration</a:t>
                      </a:r>
                      <a:endParaRPr lang="en-US" sz="1400">
                        <a:effectLst/>
                      </a:endParaRPr>
                    </a:p>
                  </a:txBody>
                  <a:tcPr anchor="ctr"/>
                </a:tc>
                <a:tc>
                  <a:txBody>
                    <a:bodyPr/>
                    <a:lstStyle/>
                    <a:p>
                      <a:r>
                        <a:rPr lang="en-US" sz="1400"/>
                        <a:t>Evaluate participants in encounter for reportability</a:t>
                      </a:r>
                    </a:p>
                  </a:txBody>
                  <a:tcPr anchor="ctr"/>
                </a:tc>
                <a:tc>
                  <a:txBody>
                    <a:bodyPr/>
                    <a:lstStyle/>
                    <a:p>
                      <a:r>
                        <a:rPr lang="en-US" sz="1400"/>
                        <a:t>Evaluate encounter participants such as patient, practitioner, organization on whether they have been selected for reportability.</a:t>
                      </a:r>
                    </a:p>
                  </a:txBody>
                  <a:tcPr anchor="ctr"/>
                </a:tc>
                <a:tc>
                  <a:txBody>
                    <a:bodyPr/>
                    <a:lstStyle/>
                    <a:p>
                      <a:r>
                        <a:rPr lang="en-US" sz="1400" dirty="0"/>
                        <a:t>N</a:t>
                      </a:r>
                    </a:p>
                  </a:txBody>
                  <a:tcPr/>
                </a:tc>
                <a:tc>
                  <a:txBody>
                    <a:bodyPr/>
                    <a:lstStyle/>
                    <a:p>
                      <a:r>
                        <a:rPr lang="en-US" sz="1400" dirty="0"/>
                        <a:t>Y</a:t>
                      </a:r>
                    </a:p>
                  </a:txBody>
                  <a:tcPr/>
                </a:tc>
                <a:tc>
                  <a:txBody>
                    <a:bodyPr/>
                    <a:lstStyle/>
                    <a:p>
                      <a:r>
                        <a:rPr lang="en-US" sz="1400" dirty="0"/>
                        <a:t>N</a:t>
                      </a:r>
                    </a:p>
                  </a:txBody>
                  <a:tcPr/>
                </a:tc>
                <a:extLst>
                  <a:ext uri="{0D108BD9-81ED-4DB2-BD59-A6C34878D82A}">
                    <a16:rowId xmlns:a16="http://schemas.microsoft.com/office/drawing/2014/main" val="2406759678"/>
                  </a:ext>
                </a:extLst>
              </a:tr>
              <a:tr h="0">
                <a:tc>
                  <a:txBody>
                    <a:bodyPr/>
                    <a:lstStyle/>
                    <a:p>
                      <a:r>
                        <a:rPr lang="en-US" sz="1400"/>
                        <a:t>1</a:t>
                      </a:r>
                    </a:p>
                  </a:txBody>
                  <a:tcPr anchor="ctr"/>
                </a:tc>
                <a:tc>
                  <a:txBody>
                    <a:bodyPr/>
                    <a:lstStyle/>
                    <a:p>
                      <a:r>
                        <a:rPr lang="en-US" sz="1400" dirty="0">
                          <a:effectLst/>
                        </a:rPr>
                        <a:t>  </a:t>
                      </a:r>
                      <a:r>
                        <a:rPr lang="en-US" sz="1400" dirty="0">
                          <a:effectLst/>
                          <a:hlinkClick r:id="rId7"/>
                        </a:rPr>
                        <a:t>create-report</a:t>
                      </a:r>
                      <a:endParaRPr lang="en-US" sz="1400" dirty="0">
                        <a:effectLst/>
                      </a:endParaRPr>
                    </a:p>
                  </a:txBody>
                  <a:tcPr anchor="ctr"/>
                </a:tc>
                <a:tc>
                  <a:txBody>
                    <a:bodyPr/>
                    <a:lstStyle/>
                    <a:p>
                      <a:r>
                        <a:rPr lang="en-US" sz="1400"/>
                        <a:t>Create a Report containing Patient's data for patients who passed the check-reportability test</a:t>
                      </a:r>
                    </a:p>
                  </a:txBody>
                  <a:tcPr anchor="ctr"/>
                </a:tc>
                <a:tc>
                  <a:txBody>
                    <a:bodyPr/>
                    <a:lstStyle/>
                    <a:p>
                      <a:r>
                        <a:rPr lang="en-US" sz="1400"/>
                        <a:t>Create a Report containing Patient's data for patients who passed the check-reportability test.</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a:effectLst/>
                        </a:rPr>
                        <a:t>  </a:t>
                      </a:r>
                      <a:r>
                        <a:rPr lang="en-US" sz="1400">
                          <a:effectLst/>
                          <a:hlinkClick r:id="rId8"/>
                        </a:rPr>
                        <a:t>validate-report</a:t>
                      </a:r>
                      <a:endParaRPr lang="en-US" sz="1400">
                        <a:effectLst/>
                      </a:endParaRPr>
                    </a:p>
                  </a:txBody>
                  <a:tcPr anchor="ctr"/>
                </a:tc>
                <a:tc>
                  <a:txBody>
                    <a:bodyPr/>
                    <a:lstStyle/>
                    <a:p>
                      <a:r>
                        <a:rPr lang="en-US" sz="1400"/>
                        <a:t>Validate Report against specified profiles and terminologies.</a:t>
                      </a:r>
                    </a:p>
                  </a:txBody>
                  <a:tcPr anchor="ctr"/>
                </a:tc>
                <a:tc>
                  <a:txBody>
                    <a:bodyPr/>
                    <a:lstStyle/>
                    <a:p>
                      <a:r>
                        <a:rPr lang="en-US" sz="1400" dirty="0"/>
                        <a:t>Validate Report against specified profiles and terminologies.</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1911977202"/>
                  </a:ext>
                </a:extLst>
              </a:tr>
              <a:tr h="0">
                <a:tc>
                  <a:txBody>
                    <a:bodyPr/>
                    <a:lstStyle/>
                    <a:p>
                      <a:r>
                        <a:rPr lang="en-US" sz="1400"/>
                        <a:t>1</a:t>
                      </a:r>
                    </a:p>
                  </a:txBody>
                  <a:tcPr anchor="ctr"/>
                </a:tc>
                <a:tc>
                  <a:txBody>
                    <a:bodyPr/>
                    <a:lstStyle/>
                    <a:p>
                      <a:r>
                        <a:rPr lang="en-US" sz="1400">
                          <a:effectLst/>
                        </a:rPr>
                        <a:t>  </a:t>
                      </a:r>
                      <a:r>
                        <a:rPr lang="en-US" sz="1400">
                          <a:effectLst/>
                          <a:hlinkClick r:id="rId9"/>
                        </a:rPr>
                        <a:t>submit-report</a:t>
                      </a:r>
                      <a:endParaRPr lang="en-US" sz="1400">
                        <a:effectLst/>
                      </a:endParaRPr>
                    </a:p>
                  </a:txBody>
                  <a:tcPr anchor="ctr"/>
                </a:tc>
                <a:tc>
                  <a:txBody>
                    <a:bodyPr/>
                    <a:lstStyle/>
                    <a:p>
                      <a:r>
                        <a:rPr lang="en-US" sz="1400"/>
                        <a:t>Submit the report to specified endpoint</a:t>
                      </a:r>
                    </a:p>
                  </a:txBody>
                  <a:tcPr anchor="ctr"/>
                </a:tc>
                <a:tc>
                  <a:txBody>
                    <a:bodyPr/>
                    <a:lstStyle/>
                    <a:p>
                      <a:r>
                        <a:rPr lang="en-US" sz="1400"/>
                        <a:t>Submit the report to specified endpoint.</a:t>
                      </a:r>
                    </a:p>
                  </a:txBody>
                  <a:tcPr anchor="ctr"/>
                </a:tc>
                <a:tc>
                  <a:txBody>
                    <a:bodyPr/>
                    <a:lstStyle/>
                    <a:p>
                      <a:r>
                        <a:rPr lang="en-US" sz="1400" dirty="0"/>
                        <a:t>Y</a:t>
                      </a:r>
                    </a:p>
                  </a:txBody>
                  <a:tcPr/>
                </a:tc>
                <a:tc>
                  <a:txBody>
                    <a:bodyPr/>
                    <a:lstStyle/>
                    <a:p>
                      <a:r>
                        <a:rPr lang="en-US" sz="1400" dirty="0"/>
                        <a:t>Y</a:t>
                      </a:r>
                    </a:p>
                  </a:txBody>
                  <a:tcPr/>
                </a:tc>
                <a:tc>
                  <a:txBody>
                    <a:bodyPr/>
                    <a:lstStyle/>
                    <a:p>
                      <a:r>
                        <a:rPr lang="en-US" sz="1400" dirty="0"/>
                        <a:t>Y</a:t>
                      </a:r>
                    </a:p>
                  </a:txBody>
                  <a:tcPr/>
                </a:tc>
                <a:extLst>
                  <a:ext uri="{0D108BD9-81ED-4DB2-BD59-A6C34878D82A}">
                    <a16:rowId xmlns:a16="http://schemas.microsoft.com/office/drawing/2014/main" val="2327102315"/>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93626" y="6311900"/>
            <a:ext cx="8692533" cy="369332"/>
          </a:xfrm>
          <a:prstGeom prst="rect">
            <a:avLst/>
          </a:prstGeom>
          <a:noFill/>
        </p:spPr>
        <p:txBody>
          <a:bodyPr wrap="square">
            <a:spAutoFit/>
          </a:bodyPr>
          <a:lstStyle/>
          <a:p>
            <a:r>
              <a:rPr lang="en-US" dirty="0">
                <a:hlinkClick r:id="rId10"/>
              </a:rPr>
              <a:t>http://hl7.org/fhir/us/medmorph/2021Jan/ValueSet-us-ph-plandefinition-action.html</a:t>
            </a:r>
            <a:endParaRPr lang="en-US" dirty="0"/>
          </a:p>
        </p:txBody>
      </p:sp>
    </p:spTree>
    <p:extLst>
      <p:ext uri="{BB962C8B-B14F-4D97-AF65-F5344CB8AC3E}">
        <p14:creationId xmlns:p14="http://schemas.microsoft.com/office/powerpoint/2010/main" val="317901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2" y="484472"/>
            <a:ext cx="11863087" cy="722895"/>
          </a:xfrm>
        </p:spPr>
        <p:txBody>
          <a:bodyPr>
            <a:noAutofit/>
          </a:bodyPr>
          <a:lstStyle/>
          <a:p>
            <a:r>
              <a:rPr lang="en-US" sz="3200" dirty="0"/>
              <a:t>Terminology: Value Sets - US Public Health PlanDefinition Action (2/2)</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2056215701"/>
              </p:ext>
            </p:extLst>
          </p:nvPr>
        </p:nvGraphicFramePr>
        <p:xfrm>
          <a:off x="81444" y="1274119"/>
          <a:ext cx="12029111" cy="496824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478909">
                  <a:extLst>
                    <a:ext uri="{9D8B030D-6E8A-4147-A177-3AD203B41FA5}">
                      <a16:colId xmlns:a16="http://schemas.microsoft.com/office/drawing/2014/main" val="2133941267"/>
                    </a:ext>
                  </a:extLst>
                </a:gridCol>
                <a:gridCol w="3359045">
                  <a:extLst>
                    <a:ext uri="{9D8B030D-6E8A-4147-A177-3AD203B41FA5}">
                      <a16:colId xmlns:a16="http://schemas.microsoft.com/office/drawing/2014/main" val="4096147708"/>
                    </a:ext>
                  </a:extLst>
                </a:gridCol>
                <a:gridCol w="4778276">
                  <a:extLst>
                    <a:ext uri="{9D8B030D-6E8A-4147-A177-3AD203B41FA5}">
                      <a16:colId xmlns:a16="http://schemas.microsoft.com/office/drawing/2014/main" val="1471404763"/>
                    </a:ext>
                  </a:extLst>
                </a:gridCol>
                <a:gridCol w="587229">
                  <a:extLst>
                    <a:ext uri="{9D8B030D-6E8A-4147-A177-3AD203B41FA5}">
                      <a16:colId xmlns:a16="http://schemas.microsoft.com/office/drawing/2014/main" val="2686604126"/>
                    </a:ext>
                  </a:extLst>
                </a:gridCol>
                <a:gridCol w="562063">
                  <a:extLst>
                    <a:ext uri="{9D8B030D-6E8A-4147-A177-3AD203B41FA5}">
                      <a16:colId xmlns:a16="http://schemas.microsoft.com/office/drawing/2014/main" val="2992369524"/>
                    </a:ext>
                  </a:extLst>
                </a:gridCol>
                <a:gridCol w="869307">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0">
                <a:tc>
                  <a:txBody>
                    <a:bodyPr/>
                    <a:lstStyle/>
                    <a:p>
                      <a:r>
                        <a:rPr lang="en-US" sz="1400"/>
                        <a:t>1</a:t>
                      </a:r>
                    </a:p>
                  </a:txBody>
                  <a:tcPr anchor="ctr"/>
                </a:tc>
                <a:tc>
                  <a:txBody>
                    <a:bodyPr/>
                    <a:lstStyle/>
                    <a:p>
                      <a:r>
                        <a:rPr lang="en-US" sz="1400">
                          <a:effectLst/>
                        </a:rPr>
                        <a:t>  </a:t>
                      </a:r>
                      <a:r>
                        <a:rPr lang="en-US" sz="1400">
                          <a:effectLst/>
                          <a:hlinkClick r:id="rId3"/>
                        </a:rPr>
                        <a:t>deidentify-report</a:t>
                      </a:r>
                      <a:endParaRPr lang="en-US" sz="1400">
                        <a:effectLst/>
                      </a:endParaRPr>
                    </a:p>
                  </a:txBody>
                  <a:tcPr anchor="ctr"/>
                </a:tc>
                <a:tc>
                  <a:txBody>
                    <a:bodyPr/>
                    <a:lstStyle/>
                    <a:p>
                      <a:r>
                        <a:rPr lang="en-US" sz="1400"/>
                        <a:t>Deidentify the report before submitting the report</a:t>
                      </a:r>
                    </a:p>
                  </a:txBody>
                  <a:tcPr anchor="ctr"/>
                </a:tc>
                <a:tc>
                  <a:txBody>
                    <a:bodyPr/>
                    <a:lstStyle/>
                    <a:p>
                      <a:r>
                        <a:rPr lang="en-US" sz="1400" dirty="0"/>
                        <a:t>Deidentify the report before submitting the report.</a:t>
                      </a:r>
                    </a:p>
                  </a:txBody>
                  <a:tcPr anchor="ctr"/>
                </a:tc>
                <a:tc>
                  <a:txBody>
                    <a:bodyPr/>
                    <a:lstStyle/>
                    <a:p>
                      <a:r>
                        <a:rPr lang="en-US" sz="1400" dirty="0"/>
                        <a:t>N</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039138472"/>
                  </a:ext>
                </a:extLst>
              </a:tr>
              <a:tr h="0">
                <a:tc>
                  <a:txBody>
                    <a:bodyPr/>
                    <a:lstStyle/>
                    <a:p>
                      <a:r>
                        <a:rPr lang="en-US" sz="1400"/>
                        <a:t>1</a:t>
                      </a:r>
                    </a:p>
                  </a:txBody>
                  <a:tcPr anchor="ctr"/>
                </a:tc>
                <a:tc>
                  <a:txBody>
                    <a:bodyPr/>
                    <a:lstStyle/>
                    <a:p>
                      <a:r>
                        <a:rPr lang="en-US" sz="1400">
                          <a:effectLst/>
                        </a:rPr>
                        <a:t>  </a:t>
                      </a:r>
                      <a:r>
                        <a:rPr lang="en-US" sz="1400">
                          <a:effectLst/>
                          <a:hlinkClick r:id="rId4"/>
                        </a:rPr>
                        <a:t>anonymize-report</a:t>
                      </a:r>
                      <a:endParaRPr lang="en-US" sz="1400">
                        <a:effectLst/>
                      </a:endParaRPr>
                    </a:p>
                  </a:txBody>
                  <a:tcPr anchor="ctr"/>
                </a:tc>
                <a:tc>
                  <a:txBody>
                    <a:bodyPr/>
                    <a:lstStyle/>
                    <a:p>
                      <a:r>
                        <a:rPr lang="en-US" sz="1400"/>
                        <a:t>Anonymize the report before submitting the report</a:t>
                      </a:r>
                    </a:p>
                  </a:txBody>
                  <a:tcPr anchor="ctr"/>
                </a:tc>
                <a:tc>
                  <a:txBody>
                    <a:bodyPr/>
                    <a:lstStyle/>
                    <a:p>
                      <a:r>
                        <a:rPr lang="en-US" sz="1400"/>
                        <a:t>Anonymize the report before submitting the report.</a:t>
                      </a:r>
                    </a:p>
                  </a:txBody>
                  <a:tcPr anchor="ctr"/>
                </a:tc>
                <a:tc>
                  <a:txBody>
                    <a:bodyPr/>
                    <a:lstStyle/>
                    <a:p>
                      <a:r>
                        <a:rPr lang="en-US" sz="1400" dirty="0"/>
                        <a:t>N</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073506912"/>
                  </a:ext>
                </a:extLst>
              </a:tr>
              <a:tr h="0">
                <a:tc>
                  <a:txBody>
                    <a:bodyPr/>
                    <a:lstStyle/>
                    <a:p>
                      <a:r>
                        <a:rPr lang="en-US" sz="1400"/>
                        <a:t>1</a:t>
                      </a:r>
                    </a:p>
                  </a:txBody>
                  <a:tcPr anchor="ctr"/>
                </a:tc>
                <a:tc>
                  <a:txBody>
                    <a:bodyPr/>
                    <a:lstStyle/>
                    <a:p>
                      <a:r>
                        <a:rPr lang="en-US" sz="1400">
                          <a:effectLst/>
                        </a:rPr>
                        <a:t>  </a:t>
                      </a:r>
                      <a:r>
                        <a:rPr lang="en-US" sz="1400">
                          <a:effectLst/>
                          <a:hlinkClick r:id="rId5"/>
                        </a:rPr>
                        <a:t>pseudonymize-report</a:t>
                      </a:r>
                      <a:endParaRPr lang="en-US" sz="1400">
                        <a:effectLst/>
                      </a:endParaRPr>
                    </a:p>
                  </a:txBody>
                  <a:tcPr anchor="ctr"/>
                </a:tc>
                <a:tc>
                  <a:txBody>
                    <a:bodyPr/>
                    <a:lstStyle/>
                    <a:p>
                      <a:r>
                        <a:rPr lang="en-US" sz="1400"/>
                        <a:t>Pseudonymize the report before submitting the report</a:t>
                      </a:r>
                    </a:p>
                  </a:txBody>
                  <a:tcPr anchor="ctr"/>
                </a:tc>
                <a:tc>
                  <a:txBody>
                    <a:bodyPr/>
                    <a:lstStyle/>
                    <a:p>
                      <a:r>
                        <a:rPr lang="en-US" sz="1400"/>
                        <a:t>Pseudonymize the report before submitting the report.</a:t>
                      </a:r>
                    </a:p>
                  </a:txBody>
                  <a:tcPr anchor="ctr"/>
                </a:tc>
                <a:tc>
                  <a:txBody>
                    <a:bodyPr/>
                    <a:lstStyle/>
                    <a:p>
                      <a:r>
                        <a:rPr lang="en-US" sz="1400" dirty="0"/>
                        <a:t>N</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4233665111"/>
                  </a:ext>
                </a:extLst>
              </a:tr>
              <a:tr h="0">
                <a:tc>
                  <a:txBody>
                    <a:bodyPr/>
                    <a:lstStyle/>
                    <a:p>
                      <a:r>
                        <a:rPr lang="en-US" sz="1400"/>
                        <a:t>1</a:t>
                      </a:r>
                    </a:p>
                  </a:txBody>
                  <a:tcPr anchor="ctr"/>
                </a:tc>
                <a:tc>
                  <a:txBody>
                    <a:bodyPr/>
                    <a:lstStyle/>
                    <a:p>
                      <a:r>
                        <a:rPr lang="en-US" sz="1400" dirty="0">
                          <a:effectLst/>
                        </a:rPr>
                        <a:t>  </a:t>
                      </a:r>
                      <a:r>
                        <a:rPr lang="en-US" sz="1400" dirty="0">
                          <a:effectLst/>
                          <a:hlinkClick r:id="rId6"/>
                        </a:rPr>
                        <a:t>encrypt-report</a:t>
                      </a:r>
                      <a:endParaRPr lang="en-US" sz="1400" dirty="0">
                        <a:effectLst/>
                      </a:endParaRPr>
                    </a:p>
                  </a:txBody>
                  <a:tcPr anchor="ctr"/>
                </a:tc>
                <a:tc>
                  <a:txBody>
                    <a:bodyPr/>
                    <a:lstStyle/>
                    <a:p>
                      <a:r>
                        <a:rPr lang="en-US" sz="1400"/>
                        <a:t>Encrypt the report before submitting the report</a:t>
                      </a:r>
                    </a:p>
                  </a:txBody>
                  <a:tcPr anchor="ctr"/>
                </a:tc>
                <a:tc>
                  <a:txBody>
                    <a:bodyPr/>
                    <a:lstStyle/>
                    <a:p>
                      <a:r>
                        <a:rPr lang="en-US" sz="1400"/>
                        <a:t>Encrypt the report before submitting the report.</a:t>
                      </a:r>
                    </a:p>
                  </a:txBody>
                  <a:tcPr anchor="ctr"/>
                </a:tc>
                <a:tc>
                  <a:txBody>
                    <a:bodyPr/>
                    <a:lstStyle/>
                    <a:p>
                      <a:r>
                        <a:rPr lang="en-US" sz="1400" dirty="0"/>
                        <a:t>Y</a:t>
                      </a:r>
                    </a:p>
                  </a:txBody>
                  <a:tcPr/>
                </a:tc>
                <a:tc>
                  <a:txBody>
                    <a:bodyPr/>
                    <a:lstStyle/>
                    <a:p>
                      <a:r>
                        <a:rPr lang="en-US" sz="1400" dirty="0"/>
                        <a:t>Y</a:t>
                      </a:r>
                    </a:p>
                  </a:txBody>
                  <a:tcPr/>
                </a:tc>
                <a:tc>
                  <a:txBody>
                    <a:bodyPr/>
                    <a:lstStyle/>
                    <a:p>
                      <a:endParaRPr lang="en-US" sz="1400" dirty="0"/>
                    </a:p>
                  </a:txBody>
                  <a:tcPr/>
                </a:tc>
                <a:extLst>
                  <a:ext uri="{0D108BD9-81ED-4DB2-BD59-A6C34878D82A}">
                    <a16:rowId xmlns:a16="http://schemas.microsoft.com/office/drawing/2014/main" val="833056109"/>
                  </a:ext>
                </a:extLst>
              </a:tr>
              <a:tr h="0">
                <a:tc>
                  <a:txBody>
                    <a:bodyPr/>
                    <a:lstStyle/>
                    <a:p>
                      <a:r>
                        <a:rPr lang="en-US" sz="1400"/>
                        <a:t>1</a:t>
                      </a:r>
                    </a:p>
                  </a:txBody>
                  <a:tcPr anchor="ctr"/>
                </a:tc>
                <a:tc>
                  <a:txBody>
                    <a:bodyPr/>
                    <a:lstStyle/>
                    <a:p>
                      <a:r>
                        <a:rPr lang="en-US" sz="1400" dirty="0">
                          <a:effectLst/>
                        </a:rPr>
                        <a:t>  </a:t>
                      </a:r>
                      <a:r>
                        <a:rPr lang="en-US" sz="1400" dirty="0">
                          <a:effectLst/>
                          <a:hlinkClick r:id="rId7"/>
                        </a:rPr>
                        <a:t>complete-reporting</a:t>
                      </a:r>
                      <a:endParaRPr lang="en-US" sz="1400" dirty="0">
                        <a:effectLst/>
                      </a:endParaRPr>
                    </a:p>
                  </a:txBody>
                  <a:tcPr anchor="ctr"/>
                </a:tc>
                <a:tc>
                  <a:txBody>
                    <a:bodyPr/>
                    <a:lstStyle/>
                    <a:p>
                      <a:r>
                        <a:rPr lang="en-US" sz="1400"/>
                        <a:t>Complete reporting for the patient</a:t>
                      </a:r>
                    </a:p>
                  </a:txBody>
                  <a:tcPr anchor="ctr"/>
                </a:tc>
                <a:tc>
                  <a:txBody>
                    <a:bodyPr/>
                    <a:lstStyle/>
                    <a:p>
                      <a:r>
                        <a:rPr lang="en-US" sz="1400"/>
                        <a:t>Complete the reporting for the patient, after which no further reports will be sent for a specific context (e.g., Encounter).</a:t>
                      </a:r>
                    </a:p>
                  </a:txBody>
                  <a:tcPr anchor="ctr"/>
                </a:tc>
                <a:tc>
                  <a:txBody>
                    <a:bodyPr/>
                    <a:lstStyle/>
                    <a:p>
                      <a:r>
                        <a:rPr lang="en-US" sz="1400" dirty="0"/>
                        <a:t>N?</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1221181467"/>
                  </a:ext>
                </a:extLst>
              </a:tr>
              <a:tr h="0">
                <a:tc>
                  <a:txBody>
                    <a:bodyPr/>
                    <a:lstStyle/>
                    <a:p>
                      <a:r>
                        <a:rPr lang="en-US" sz="1400"/>
                        <a:t>1</a:t>
                      </a:r>
                    </a:p>
                  </a:txBody>
                  <a:tcPr anchor="ctr"/>
                </a:tc>
                <a:tc>
                  <a:txBody>
                    <a:bodyPr/>
                    <a:lstStyle/>
                    <a:p>
                      <a:r>
                        <a:rPr lang="en-US" sz="1400">
                          <a:effectLst/>
                        </a:rPr>
                        <a:t>  </a:t>
                      </a:r>
                      <a:r>
                        <a:rPr lang="en-US" sz="1400">
                          <a:effectLst/>
                          <a:hlinkClick r:id="rId8"/>
                        </a:rPr>
                        <a:t>extract-research-data</a:t>
                      </a:r>
                      <a:endParaRPr lang="en-US" sz="1400">
                        <a:effectLst/>
                      </a:endParaRPr>
                    </a:p>
                  </a:txBody>
                  <a:tcPr anchor="ctr"/>
                </a:tc>
                <a:tc>
                  <a:txBody>
                    <a:bodyPr/>
                    <a:lstStyle/>
                    <a:p>
                      <a:r>
                        <a:rPr lang="en-US" sz="1400"/>
                        <a:t>Extract data from an EHR for one or more patients.</a:t>
                      </a:r>
                    </a:p>
                  </a:txBody>
                  <a:tcPr anchor="ctr"/>
                </a:tc>
                <a:tc>
                  <a:txBody>
                    <a:bodyPr/>
                    <a:lstStyle/>
                    <a:p>
                      <a:r>
                        <a:rPr lang="en-US" sz="1400"/>
                        <a:t>Extract data from an EHR for one or more patients for research purposes.</a:t>
                      </a:r>
                    </a:p>
                  </a:txBody>
                  <a:tcPr anchor="ctr"/>
                </a:tc>
                <a:tc>
                  <a:txBody>
                    <a:bodyPr/>
                    <a:lstStyle/>
                    <a:p>
                      <a:endParaRPr lang="en-US" sz="1400" dirty="0"/>
                    </a:p>
                  </a:txBody>
                  <a:tcPr/>
                </a:tc>
                <a:tc>
                  <a:txBody>
                    <a:bodyPr/>
                    <a:lstStyle/>
                    <a:p>
                      <a:endParaRPr lang="en-US" sz="1400" dirty="0"/>
                    </a:p>
                  </a:txBody>
                  <a:tcPr/>
                </a:tc>
                <a:tc>
                  <a:txBody>
                    <a:bodyPr/>
                    <a:lstStyle/>
                    <a:p>
                      <a:r>
                        <a:rPr lang="en-US" sz="1400" dirty="0"/>
                        <a:t>Y</a:t>
                      </a:r>
                    </a:p>
                  </a:txBody>
                  <a:tcPr/>
                </a:tc>
                <a:extLst>
                  <a:ext uri="{0D108BD9-81ED-4DB2-BD59-A6C34878D82A}">
                    <a16:rowId xmlns:a16="http://schemas.microsoft.com/office/drawing/2014/main" val="3681542940"/>
                  </a:ext>
                </a:extLst>
              </a:tr>
              <a:tr h="0">
                <a:tc>
                  <a:txBody>
                    <a:bodyPr/>
                    <a:lstStyle/>
                    <a:p>
                      <a:r>
                        <a:rPr lang="en-US" sz="1400"/>
                        <a:t>1</a:t>
                      </a:r>
                    </a:p>
                  </a:txBody>
                  <a:tcPr anchor="ctr"/>
                </a:tc>
                <a:tc>
                  <a:txBody>
                    <a:bodyPr/>
                    <a:lstStyle/>
                    <a:p>
                      <a:r>
                        <a:rPr lang="en-US" sz="1400">
                          <a:effectLst/>
                        </a:rPr>
                        <a:t>  </a:t>
                      </a:r>
                      <a:r>
                        <a:rPr lang="en-US" sz="1400">
                          <a:effectLst/>
                          <a:hlinkClick r:id="rId9"/>
                        </a:rPr>
                        <a:t>execute-research-query</a:t>
                      </a:r>
                      <a:endParaRPr lang="en-US" sz="1400">
                        <a:effectLst/>
                      </a:endParaRPr>
                    </a:p>
                  </a:txBody>
                  <a:tcPr anchor="ctr"/>
                </a:tc>
                <a:tc>
                  <a:txBody>
                    <a:bodyPr/>
                    <a:lstStyle/>
                    <a:p>
                      <a:r>
                        <a:rPr lang="en-US" sz="1400"/>
                        <a:t>Execute a research query on the data mart.</a:t>
                      </a:r>
                    </a:p>
                  </a:txBody>
                  <a:tcPr anchor="ctr"/>
                </a:tc>
                <a:tc>
                  <a:txBody>
                    <a:bodyPr/>
                    <a:lstStyle/>
                    <a:p>
                      <a:r>
                        <a:rPr lang="en-US" sz="1400"/>
                        <a:t>Execute a research query on the data mart based on the PlanDefinition and create a result to be submitted.</a:t>
                      </a:r>
                    </a:p>
                  </a:txBody>
                  <a:tcPr anchor="ctr"/>
                </a:tc>
                <a:tc>
                  <a:txBody>
                    <a:bodyPr/>
                    <a:lstStyle/>
                    <a:p>
                      <a:endParaRPr lang="en-US" sz="1400"/>
                    </a:p>
                  </a:txBody>
                  <a:tcPr/>
                </a:tc>
                <a:tc>
                  <a:txBody>
                    <a:bodyPr/>
                    <a:lstStyle/>
                    <a:p>
                      <a:endParaRPr lang="en-US" sz="1400"/>
                    </a:p>
                  </a:txBody>
                  <a:tcPr/>
                </a:tc>
                <a:tc>
                  <a:txBody>
                    <a:bodyPr/>
                    <a:lstStyle/>
                    <a:p>
                      <a:r>
                        <a:rPr lang="en-US" sz="1400" dirty="0"/>
                        <a:t>Y</a:t>
                      </a:r>
                    </a:p>
                  </a:txBody>
                  <a:tcPr/>
                </a:tc>
                <a:extLst>
                  <a:ext uri="{0D108BD9-81ED-4DB2-BD59-A6C34878D82A}">
                    <a16:rowId xmlns:a16="http://schemas.microsoft.com/office/drawing/2014/main" val="973885656"/>
                  </a:ext>
                </a:extLst>
              </a:tr>
              <a:tr h="0">
                <a:tc>
                  <a:txBody>
                    <a:bodyPr/>
                    <a:lstStyle/>
                    <a:p>
                      <a:r>
                        <a:rPr lang="en-US" sz="1400"/>
                        <a:t>0</a:t>
                      </a:r>
                    </a:p>
                  </a:txBody>
                  <a:tcPr anchor="ctr"/>
                </a:tc>
                <a:tc>
                  <a:txBody>
                    <a:bodyPr/>
                    <a:lstStyle/>
                    <a:p>
                      <a:r>
                        <a:rPr lang="en-US" sz="1400">
                          <a:effectLst/>
                          <a:hlinkClick r:id="rId10"/>
                        </a:rPr>
                        <a:t>terminate-reporting-workflow</a:t>
                      </a:r>
                      <a:endParaRPr lang="en-US" sz="1400">
                        <a:effectLst/>
                      </a:endParaRPr>
                    </a:p>
                  </a:txBody>
                  <a:tcPr anchor="ctr"/>
                </a:tc>
                <a:tc>
                  <a:txBody>
                    <a:bodyPr/>
                    <a:lstStyle/>
                    <a:p>
                      <a:r>
                        <a:rPr lang="en-US" sz="1400" dirty="0"/>
                        <a:t>Terminate a reporting workflow</a:t>
                      </a:r>
                    </a:p>
                  </a:txBody>
                  <a:tcPr anchor="ctr"/>
                </a:tc>
                <a:tc>
                  <a:txBody>
                    <a:bodyPr/>
                    <a:lstStyle/>
                    <a:p>
                      <a:r>
                        <a:rPr lang="en-US" sz="1400" dirty="0"/>
                        <a:t>Request the initiation of terminating a reporting workflow.</a:t>
                      </a:r>
                    </a:p>
                  </a:txBody>
                  <a:tcPr anchor="ctr"/>
                </a:tc>
                <a:tc>
                  <a:txBody>
                    <a:bodyPr/>
                    <a:lstStyle/>
                    <a:p>
                      <a:endParaRPr lang="en-US" sz="1400" dirty="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677313938"/>
                  </a:ext>
                </a:extLst>
              </a:tr>
              <a:tr h="0">
                <a:tc>
                  <a:txBody>
                    <a:bodyPr/>
                    <a:lstStyle/>
                    <a:p>
                      <a:r>
                        <a:rPr lang="en-US" sz="1400"/>
                        <a:t>1</a:t>
                      </a:r>
                    </a:p>
                  </a:txBody>
                  <a:tcPr anchor="ctr"/>
                </a:tc>
                <a:tc>
                  <a:txBody>
                    <a:bodyPr/>
                    <a:lstStyle/>
                    <a:p>
                      <a:r>
                        <a:rPr lang="en-US" sz="1400">
                          <a:effectLst/>
                        </a:rPr>
                        <a:t>  </a:t>
                      </a:r>
                      <a:r>
                        <a:rPr lang="en-US" sz="1400">
                          <a:effectLst/>
                          <a:hlinkClick r:id="rId11"/>
                        </a:rPr>
                        <a:t>cancel-report</a:t>
                      </a:r>
                      <a:endParaRPr lang="en-US" sz="1400">
                        <a:effectLst/>
                      </a:endParaRPr>
                    </a:p>
                  </a:txBody>
                  <a:tcPr anchor="ctr"/>
                </a:tc>
                <a:tc>
                  <a:txBody>
                    <a:bodyPr/>
                    <a:lstStyle/>
                    <a:p>
                      <a:r>
                        <a:rPr lang="en-US" sz="1400"/>
                        <a:t>Cancel an already submitted report</a:t>
                      </a:r>
                    </a:p>
                  </a:txBody>
                  <a:tcPr anchor="ctr"/>
                </a:tc>
                <a:tc>
                  <a:txBody>
                    <a:bodyPr/>
                    <a:lstStyle/>
                    <a:p>
                      <a:r>
                        <a:rPr lang="en-US" sz="1400" dirty="0"/>
                        <a:t>Cancel an already submitted report.</a:t>
                      </a:r>
                    </a:p>
                  </a:txBody>
                  <a:tcPr anchor="ct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69706064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2450083" y="6309111"/>
            <a:ext cx="8692533" cy="369332"/>
          </a:xfrm>
          <a:prstGeom prst="rect">
            <a:avLst/>
          </a:prstGeom>
          <a:noFill/>
        </p:spPr>
        <p:txBody>
          <a:bodyPr wrap="square">
            <a:spAutoFit/>
          </a:bodyPr>
          <a:lstStyle/>
          <a:p>
            <a:r>
              <a:rPr lang="en-US" dirty="0">
                <a:hlinkClick r:id="rId12"/>
              </a:rPr>
              <a:t>http://hl7.org/fhir/us/medmorph/2021Jan/ValueSet-us-ph-plandefinition-action.html</a:t>
            </a:r>
            <a:endParaRPr lang="en-US" dirty="0"/>
          </a:p>
        </p:txBody>
      </p:sp>
    </p:spTree>
    <p:extLst>
      <p:ext uri="{BB962C8B-B14F-4D97-AF65-F5344CB8AC3E}">
        <p14:creationId xmlns:p14="http://schemas.microsoft.com/office/powerpoint/2010/main" val="348767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rgbClr val="0070C0"/>
              </a:solidFill>
              <a:latin typeface="+mn-lt"/>
            </a:endParaRPr>
          </a:p>
        </p:txBody>
      </p:sp>
      <p:sp>
        <p:nvSpPr>
          <p:cNvPr id="2" name="Title 1">
            <a:extLst>
              <a:ext uri="{FF2B5EF4-FFF2-40B4-BE49-F238E27FC236}">
                <a16:creationId xmlns:a16="http://schemas.microsoft.com/office/drawing/2014/main" id="{333EBEC8-B3D9-4A02-BF70-EDCF1D2DF710}"/>
              </a:ext>
            </a:extLst>
          </p:cNvPr>
          <p:cNvSpPr>
            <a:spLocks noGrp="1"/>
          </p:cNvSpPr>
          <p:nvPr>
            <p:ph type="title"/>
          </p:nvPr>
        </p:nvSpPr>
        <p:spPr/>
        <p:txBody>
          <a:bodyPr/>
          <a:lstStyle/>
          <a:p>
            <a:r>
              <a:rPr lang="en-US" sz="4400" dirty="0">
                <a:solidFill>
                  <a:srgbClr val="0070C0"/>
                </a:solidFill>
                <a:latin typeface="+mn-lt"/>
              </a:rPr>
              <a:t>Meeting Agenda</a:t>
            </a:r>
            <a:endParaRPr lang="en-US" dirty="0"/>
          </a:p>
        </p:txBody>
      </p:sp>
      <p:graphicFrame>
        <p:nvGraphicFramePr>
          <p:cNvPr id="3" name="Table 3">
            <a:extLst>
              <a:ext uri="{FF2B5EF4-FFF2-40B4-BE49-F238E27FC236}">
                <a16:creationId xmlns:a16="http://schemas.microsoft.com/office/drawing/2014/main" id="{5AA5BAB7-5336-496C-BBA6-ADA11ECE6B9C}"/>
              </a:ext>
            </a:extLst>
          </p:cNvPr>
          <p:cNvGraphicFramePr>
            <a:graphicFrameLocks noGrp="1"/>
          </p:cNvGraphicFramePr>
          <p:nvPr>
            <p:extLst>
              <p:ext uri="{D42A27DB-BD31-4B8C-83A1-F6EECF244321}">
                <p14:modId xmlns:p14="http://schemas.microsoft.com/office/powerpoint/2010/main" val="3306727794"/>
              </p:ext>
            </p:extLst>
          </p:nvPr>
        </p:nvGraphicFramePr>
        <p:xfrm>
          <a:off x="1291771" y="1522306"/>
          <a:ext cx="8558811" cy="2743200"/>
        </p:xfrm>
        <a:graphic>
          <a:graphicData uri="http://schemas.openxmlformats.org/drawingml/2006/table">
            <a:tbl>
              <a:tblPr firstRow="1" bandRow="1">
                <a:tableStyleId>{5C22544A-7EE6-4342-B048-85BDC9FD1C3A}</a:tableStyleId>
              </a:tblPr>
              <a:tblGrid>
                <a:gridCol w="6352872">
                  <a:extLst>
                    <a:ext uri="{9D8B030D-6E8A-4147-A177-3AD203B41FA5}">
                      <a16:colId xmlns:a16="http://schemas.microsoft.com/office/drawing/2014/main" val="430683765"/>
                    </a:ext>
                  </a:extLst>
                </a:gridCol>
                <a:gridCol w="2205939">
                  <a:extLst>
                    <a:ext uri="{9D8B030D-6E8A-4147-A177-3AD203B41FA5}">
                      <a16:colId xmlns:a16="http://schemas.microsoft.com/office/drawing/2014/main" val="40389439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Topic</a:t>
                      </a:r>
                    </a:p>
                  </a:txBody>
                  <a:tcPr/>
                </a:tc>
                <a:tc>
                  <a:txBody>
                    <a:bodyPr/>
                    <a:lstStyle/>
                    <a:p>
                      <a:pPr algn="l"/>
                      <a:r>
                        <a:rPr lang="en-US" sz="2800" dirty="0"/>
                        <a:t>Time</a:t>
                      </a:r>
                    </a:p>
                  </a:txBody>
                  <a:tcPr/>
                </a:tc>
                <a:extLst>
                  <a:ext uri="{0D108BD9-81ED-4DB2-BD59-A6C34878D82A}">
                    <a16:rowId xmlns:a16="http://schemas.microsoft.com/office/drawing/2014/main" val="860808486"/>
                  </a:ext>
                </a:extLst>
              </a:tr>
              <a:tr h="370840">
                <a:tc>
                  <a:txBody>
                    <a:bodyPr/>
                    <a:lstStyle/>
                    <a:p>
                      <a:pPr marL="0" marR="0">
                        <a:spcBef>
                          <a:spcPts val="0"/>
                        </a:spcBef>
                        <a:spcAft>
                          <a:spcPts val="600"/>
                        </a:spcAft>
                      </a:pPr>
                      <a:r>
                        <a:rPr lang="en-US" sz="2400" dirty="0">
                          <a:effectLst/>
                          <a:latin typeface="+mn-lt"/>
                        </a:rPr>
                        <a:t>Welcome &amp; Logistics</a:t>
                      </a:r>
                      <a:endParaRPr lang="en-US" sz="2400" dirty="0">
                        <a:effectLst/>
                        <a:latin typeface="+mn-lt"/>
                        <a:ea typeface="+mn-ea"/>
                      </a:endParaRPr>
                    </a:p>
                  </a:txBody>
                  <a:tcPr marL="76200" marR="76200" marT="0" marB="0"/>
                </a:tc>
                <a:tc>
                  <a:txBody>
                    <a:bodyPr/>
                    <a:lstStyle/>
                    <a:p>
                      <a:pPr marL="0" marR="0" algn="l">
                        <a:spcBef>
                          <a:spcPts val="0"/>
                        </a:spcBef>
                        <a:spcAft>
                          <a:spcPts val="600"/>
                        </a:spcAft>
                      </a:pPr>
                      <a:r>
                        <a:rPr lang="en-US" sz="2400" dirty="0">
                          <a:effectLst/>
                          <a:latin typeface="+mn-lt"/>
                        </a:rPr>
                        <a:t>5 mins</a:t>
                      </a:r>
                      <a:endParaRPr lang="en-US" sz="24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782361584"/>
                  </a:ext>
                </a:extLst>
              </a:tr>
              <a:tr h="370840">
                <a:tc>
                  <a:txBody>
                    <a:bodyPr/>
                    <a:lstStyle/>
                    <a:p>
                      <a:pPr marL="0" marR="0">
                        <a:spcBef>
                          <a:spcPts val="0"/>
                        </a:spcBef>
                        <a:spcAft>
                          <a:spcPts val="600"/>
                        </a:spcAft>
                      </a:pPr>
                      <a:r>
                        <a:rPr lang="en-US" sz="2400" dirty="0">
                          <a:effectLst/>
                          <a:latin typeface="+mn-lt"/>
                          <a:ea typeface="+mn-ea"/>
                        </a:rPr>
                        <a:t>USCDI Update</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3164816960"/>
                  </a:ext>
                </a:extLst>
              </a:tr>
              <a:tr h="370840">
                <a:tc>
                  <a:txBody>
                    <a:bodyPr/>
                    <a:lstStyle/>
                    <a:p>
                      <a:pPr marL="0" marR="0">
                        <a:spcBef>
                          <a:spcPts val="0"/>
                        </a:spcBef>
                        <a:spcAft>
                          <a:spcPts val="600"/>
                        </a:spcAft>
                      </a:pPr>
                      <a:r>
                        <a:rPr lang="en-US" sz="2400" dirty="0">
                          <a:effectLst/>
                          <a:latin typeface="+mn-lt"/>
                          <a:ea typeface="+mn-ea"/>
                        </a:rPr>
                        <a:t>Content IG FHIR IG Proposals Update</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304547210"/>
                  </a:ext>
                </a:extLst>
              </a:tr>
              <a:tr h="370840">
                <a:tc>
                  <a:txBody>
                    <a:bodyPr/>
                    <a:lstStyle/>
                    <a:p>
                      <a:pPr marL="0" marR="0">
                        <a:spcBef>
                          <a:spcPts val="0"/>
                        </a:spcBef>
                        <a:spcAft>
                          <a:spcPts val="600"/>
                        </a:spcAft>
                      </a:pPr>
                      <a:r>
                        <a:rPr lang="en-US" sz="2400" dirty="0">
                          <a:effectLst/>
                          <a:latin typeface="+mn-lt"/>
                          <a:ea typeface="+mn-ea"/>
                        </a:rPr>
                        <a:t>May 2021 HL7 FHIR Connectathon </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2934603085"/>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400" dirty="0">
                          <a:effectLst/>
                          <a:latin typeface="+mn-lt"/>
                          <a:ea typeface="+mn-ea"/>
                        </a:rPr>
                        <a:t>Content IGs Content</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35 mins</a:t>
                      </a:r>
                    </a:p>
                  </a:txBody>
                  <a:tcPr marL="76200" marR="76200" marT="0" marB="0"/>
                </a:tc>
                <a:extLst>
                  <a:ext uri="{0D108BD9-81ED-4DB2-BD59-A6C34878D82A}">
                    <a16:rowId xmlns:a16="http://schemas.microsoft.com/office/drawing/2014/main" val="3215211498"/>
                  </a:ext>
                </a:extLst>
              </a:tr>
              <a:tr h="370840">
                <a:tc>
                  <a:txBody>
                    <a:bodyPr/>
                    <a:lstStyle/>
                    <a:p>
                      <a:pPr marL="0" marR="0">
                        <a:spcBef>
                          <a:spcPts val="0"/>
                        </a:spcBef>
                        <a:spcAft>
                          <a:spcPts val="600"/>
                        </a:spcAft>
                      </a:pPr>
                      <a:r>
                        <a:rPr lang="en-US" sz="2400" dirty="0">
                          <a:effectLst/>
                          <a:latin typeface="+mn-lt"/>
                          <a:ea typeface="+mn-ea"/>
                        </a:rPr>
                        <a:t>Next Steps</a:t>
                      </a:r>
                    </a:p>
                  </a:txBody>
                  <a:tcPr marL="76200" marR="76200" marT="0" marB="0"/>
                </a:tc>
                <a:tc>
                  <a:txBody>
                    <a:bodyPr/>
                    <a:lstStyle/>
                    <a:p>
                      <a:pPr marL="0" marR="0" algn="l">
                        <a:spcBef>
                          <a:spcPts val="0"/>
                        </a:spcBef>
                        <a:spcAft>
                          <a:spcPts val="600"/>
                        </a:spcAft>
                      </a:pPr>
                      <a:r>
                        <a:rPr lang="en-US" sz="2400" dirty="0">
                          <a:effectLst/>
                          <a:latin typeface="+mn-lt"/>
                          <a:ea typeface="Calibri" panose="020F0502020204030204" pitchFamily="34" charset="0"/>
                        </a:rPr>
                        <a:t>5 mins</a:t>
                      </a:r>
                    </a:p>
                  </a:txBody>
                  <a:tcPr marL="76200" marR="76200" marT="0" marB="0"/>
                </a:tc>
                <a:extLst>
                  <a:ext uri="{0D108BD9-81ED-4DB2-BD59-A6C34878D82A}">
                    <a16:rowId xmlns:a16="http://schemas.microsoft.com/office/drawing/2014/main" val="1884909562"/>
                  </a:ext>
                </a:extLst>
              </a:tr>
            </a:tbl>
          </a:graphicData>
        </a:graphic>
      </p:graphicFrame>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Response Message Processing Status Codes</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17290554"/>
              </p:ext>
            </p:extLst>
          </p:nvPr>
        </p:nvGraphicFramePr>
        <p:xfrm>
          <a:off x="81444" y="1188179"/>
          <a:ext cx="11634829" cy="3230880"/>
        </p:xfrm>
        <a:graphic>
          <a:graphicData uri="http://schemas.openxmlformats.org/drawingml/2006/table">
            <a:tbl>
              <a:tblPr firstRow="1" bandRow="1">
                <a:tableStyleId>{5C22544A-7EE6-4342-B048-85BDC9FD1C3A}</a:tableStyleId>
              </a:tblPr>
              <a:tblGrid>
                <a:gridCol w="924396">
                  <a:extLst>
                    <a:ext uri="{9D8B030D-6E8A-4147-A177-3AD203B41FA5}">
                      <a16:colId xmlns:a16="http://schemas.microsoft.com/office/drawing/2014/main" val="2133941267"/>
                    </a:ext>
                  </a:extLst>
                </a:gridCol>
                <a:gridCol w="3586480">
                  <a:extLst>
                    <a:ext uri="{9D8B030D-6E8A-4147-A177-3AD203B41FA5}">
                      <a16:colId xmlns:a16="http://schemas.microsoft.com/office/drawing/2014/main" val="4096147708"/>
                    </a:ext>
                  </a:extLst>
                </a:gridCol>
                <a:gridCol w="4714240">
                  <a:extLst>
                    <a:ext uri="{9D8B030D-6E8A-4147-A177-3AD203B41FA5}">
                      <a16:colId xmlns:a16="http://schemas.microsoft.com/office/drawing/2014/main" val="1471404763"/>
                    </a:ext>
                  </a:extLst>
                </a:gridCol>
                <a:gridCol w="722533">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400" dirty="0">
                          <a:effectLst/>
                          <a:hlinkClick r:id="rId3"/>
                        </a:rPr>
                        <a:t>RRVS1</a:t>
                      </a:r>
                      <a:endParaRPr lang="en-US" sz="1400" dirty="0">
                        <a:effectLst/>
                      </a:endParaRPr>
                    </a:p>
                  </a:txBody>
                  <a:tcPr anchor="ctr"/>
                </a:tc>
                <a:tc>
                  <a:txBody>
                    <a:bodyPr/>
                    <a:lstStyle/>
                    <a:p>
                      <a:r>
                        <a:rPr lang="en-US" sz="1400"/>
                        <a:t>Reportable data sent from clinical care to PHA.</a:t>
                      </a:r>
                    </a:p>
                  </a:txBody>
                  <a:tcPr anchor="ctr"/>
                </a:tc>
                <a:tc>
                  <a:txBody>
                    <a:bodyPr/>
                    <a:lstStyle/>
                    <a:p>
                      <a:r>
                        <a:rPr lang="en-US" sz="1400"/>
                        <a:t>Reportable - the triggered condition was determined to be reportable for responsible jurisdiction on the basis of appropriate authoring jurisdiction rules.</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2063976227"/>
                  </a:ext>
                </a:extLst>
              </a:tr>
              <a:tr h="0">
                <a:tc>
                  <a:txBody>
                    <a:bodyPr/>
                    <a:lstStyle/>
                    <a:p>
                      <a:r>
                        <a:rPr lang="en-US" sz="1400">
                          <a:effectLst/>
                          <a:hlinkClick r:id="rId4"/>
                        </a:rPr>
                        <a:t>RRVS2</a:t>
                      </a:r>
                      <a:endParaRPr lang="en-US" sz="1400">
                        <a:effectLst/>
                      </a:endParaRPr>
                    </a:p>
                  </a:txBody>
                  <a:tcPr anchor="ctr"/>
                </a:tc>
                <a:tc>
                  <a:txBody>
                    <a:bodyPr/>
                    <a:lstStyle/>
                    <a:p>
                      <a:r>
                        <a:rPr lang="en-US" sz="1400"/>
                        <a:t>Data sent from clinical care to PHA may be reportable.</a:t>
                      </a:r>
                    </a:p>
                  </a:txBody>
                  <a:tcPr anchor="ctr"/>
                </a:tc>
                <a:tc>
                  <a:txBody>
                    <a:bodyPr/>
                    <a:lstStyle/>
                    <a:p>
                      <a:r>
                        <a:rPr lang="en-US" sz="1400"/>
                        <a:t>May be reportable - the triggered condition may be reportable, but a full disposition was not achieved</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1441748296"/>
                  </a:ext>
                </a:extLst>
              </a:tr>
              <a:tr h="0">
                <a:tc>
                  <a:txBody>
                    <a:bodyPr/>
                    <a:lstStyle/>
                    <a:p>
                      <a:r>
                        <a:rPr lang="en-US" sz="1400">
                          <a:effectLst/>
                          <a:hlinkClick r:id="rId5"/>
                        </a:rPr>
                        <a:t>RRVS3</a:t>
                      </a:r>
                      <a:endParaRPr lang="en-US" sz="1400">
                        <a:effectLst/>
                      </a:endParaRPr>
                    </a:p>
                  </a:txBody>
                  <a:tcPr anchor="ctr"/>
                </a:tc>
                <a:tc>
                  <a:txBody>
                    <a:bodyPr/>
                    <a:lstStyle/>
                    <a:p>
                      <a:r>
                        <a:rPr lang="en-US" sz="1400"/>
                        <a:t>Data sent from clinical care to PHA is not reportable.</a:t>
                      </a:r>
                    </a:p>
                  </a:txBody>
                  <a:tcPr anchor="ctr"/>
                </a:tc>
                <a:tc>
                  <a:txBody>
                    <a:bodyPr/>
                    <a:lstStyle/>
                    <a:p>
                      <a:r>
                        <a:rPr lang="en-US" sz="1400"/>
                        <a:t>Not reportable - all data needed for rule were available, but the condition was not determined to be reportable for the responsible jurisdiction on the basis of appropriate authoring jurisdiction rules.</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1054088365"/>
                  </a:ext>
                </a:extLst>
              </a:tr>
              <a:tr h="0">
                <a:tc>
                  <a:txBody>
                    <a:bodyPr/>
                    <a:lstStyle/>
                    <a:p>
                      <a:r>
                        <a:rPr lang="en-US" sz="1400">
                          <a:effectLst/>
                          <a:hlinkClick r:id="rId6"/>
                        </a:rPr>
                        <a:t>RRVS4</a:t>
                      </a:r>
                      <a:endParaRPr lang="en-US" sz="1400">
                        <a:effectLst/>
                      </a:endParaRPr>
                    </a:p>
                  </a:txBody>
                  <a:tcPr anchor="ctr"/>
                </a:tc>
                <a:tc>
                  <a:txBody>
                    <a:bodyPr/>
                    <a:lstStyle/>
                    <a:p>
                      <a:r>
                        <a:rPr lang="en-US" sz="1400"/>
                        <a:t>No Reporting rule met for the data sent from clinical care to PHA.</a:t>
                      </a:r>
                    </a:p>
                  </a:txBody>
                  <a:tcPr anchor="ctr"/>
                </a:tc>
                <a:tc>
                  <a:txBody>
                    <a:bodyPr/>
                    <a:lstStyle/>
                    <a:p>
                      <a:r>
                        <a:rPr lang="en-US" sz="1400" dirty="0"/>
                        <a:t>No reporting rule met – no reporting rule was completely met because needed data were not available or all needed data were available but did not meet reporting requirements.</a:t>
                      </a:r>
                    </a:p>
                  </a:txBody>
                  <a:tcPr anchor="ctr"/>
                </a:tc>
                <a:tc>
                  <a:txBody>
                    <a:bodyPr/>
                    <a:lstStyle/>
                    <a:p>
                      <a:r>
                        <a:rPr lang="en-US" sz="1400" dirty="0"/>
                        <a:t>?</a:t>
                      </a:r>
                    </a:p>
                  </a:txBody>
                  <a:tcPr/>
                </a:tc>
                <a:tc>
                  <a:txBody>
                    <a:bodyPr/>
                    <a:lstStyle/>
                    <a:p>
                      <a:r>
                        <a:rPr lang="en-US" sz="1400" dirty="0"/>
                        <a:t>N</a:t>
                      </a:r>
                    </a:p>
                  </a:txBody>
                  <a:tcPr/>
                </a:tc>
                <a:tc>
                  <a:txBody>
                    <a:bodyPr/>
                    <a:lstStyle/>
                    <a:p>
                      <a:r>
                        <a:rPr lang="en-US" sz="1400" dirty="0"/>
                        <a:t>N</a:t>
                      </a:r>
                    </a:p>
                  </a:txBody>
                  <a:tcPr/>
                </a:tc>
                <a:extLst>
                  <a:ext uri="{0D108BD9-81ED-4DB2-BD59-A6C34878D82A}">
                    <a16:rowId xmlns:a16="http://schemas.microsoft.com/office/drawing/2014/main" val="2406759678"/>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508000" y="6311900"/>
            <a:ext cx="10657839" cy="369332"/>
          </a:xfrm>
          <a:prstGeom prst="rect">
            <a:avLst/>
          </a:prstGeom>
          <a:noFill/>
        </p:spPr>
        <p:txBody>
          <a:bodyPr wrap="square">
            <a:spAutoFit/>
          </a:bodyPr>
          <a:lstStyle/>
          <a:p>
            <a:r>
              <a:rPr lang="en-US" dirty="0">
                <a:hlinkClick r:id="rId7"/>
              </a:rPr>
              <a:t>http://hl7.org/fhir/us/medmorph/2021Jan/ValueSet-us-ph-response-message-processing-status-codes.html</a:t>
            </a:r>
            <a:endParaRPr lang="en-US" dirty="0"/>
          </a:p>
        </p:txBody>
      </p:sp>
    </p:spTree>
    <p:extLst>
      <p:ext uri="{BB962C8B-B14F-4D97-AF65-F5344CB8AC3E}">
        <p14:creationId xmlns:p14="http://schemas.microsoft.com/office/powerpoint/2010/main" val="395147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(1/4)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616331069"/>
              </p:ext>
            </p:extLst>
          </p:nvPr>
        </p:nvGraphicFramePr>
        <p:xfrm>
          <a:off x="81444" y="1188179"/>
          <a:ext cx="12029111" cy="499872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560353">
                  <a:extLst>
                    <a:ext uri="{9D8B030D-6E8A-4147-A177-3AD203B41FA5}">
                      <a16:colId xmlns:a16="http://schemas.microsoft.com/office/drawing/2014/main" val="2133941267"/>
                    </a:ext>
                  </a:extLst>
                </a:gridCol>
                <a:gridCol w="2576561">
                  <a:extLst>
                    <a:ext uri="{9D8B030D-6E8A-4147-A177-3AD203B41FA5}">
                      <a16:colId xmlns:a16="http://schemas.microsoft.com/office/drawing/2014/main" val="4096147708"/>
                    </a:ext>
                  </a:extLst>
                </a:gridCol>
                <a:gridCol w="5120640">
                  <a:extLst>
                    <a:ext uri="{9D8B030D-6E8A-4147-A177-3AD203B41FA5}">
                      <a16:colId xmlns:a16="http://schemas.microsoft.com/office/drawing/2014/main" val="1471404763"/>
                    </a:ext>
                  </a:extLst>
                </a:gridCol>
                <a:gridCol w="69009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400" dirty="0" err="1"/>
                        <a:t>Lvl</a:t>
                      </a:r>
                      <a:endParaRPr lang="en-US" sz="1400" dirty="0"/>
                    </a:p>
                  </a:txBody>
                  <a:tcPr/>
                </a:tc>
                <a:tc>
                  <a:txBody>
                    <a:bodyPr/>
                    <a:lstStyle/>
                    <a:p>
                      <a:r>
                        <a:rPr lang="en-US" sz="1400" dirty="0"/>
                        <a:t>Code</a:t>
                      </a:r>
                    </a:p>
                  </a:txBody>
                  <a:tcPr/>
                </a:tc>
                <a:tc>
                  <a:txBody>
                    <a:bodyPr/>
                    <a:lstStyle/>
                    <a:p>
                      <a:r>
                        <a:rPr lang="en-US" sz="1400" dirty="0"/>
                        <a:t>Display</a:t>
                      </a:r>
                    </a:p>
                  </a:txBody>
                  <a:tcPr/>
                </a:tc>
                <a:tc>
                  <a:txBody>
                    <a:bodyPr/>
                    <a:lstStyle/>
                    <a:p>
                      <a:r>
                        <a:rPr lang="en-US" sz="1400" dirty="0"/>
                        <a:t>Definition</a:t>
                      </a:r>
                    </a:p>
                  </a:txBody>
                  <a:tcPr/>
                </a:tc>
                <a:tc>
                  <a:txBody>
                    <a:bodyPr/>
                    <a:lstStyle/>
                    <a:p>
                      <a:r>
                        <a:rPr lang="en-US" sz="1400" dirty="0"/>
                        <a:t>CRR</a:t>
                      </a:r>
                    </a:p>
                  </a:txBody>
                  <a:tcPr/>
                </a:tc>
                <a:tc>
                  <a:txBody>
                    <a:bodyPr/>
                    <a:lstStyle/>
                    <a:p>
                      <a:r>
                        <a:rPr lang="en-US" sz="1400" dirty="0"/>
                        <a:t>HCS</a:t>
                      </a:r>
                    </a:p>
                  </a:txBody>
                  <a:tcPr/>
                </a:tc>
                <a:tc>
                  <a:txBody>
                    <a:bodyPr/>
                    <a:lstStyle/>
                    <a:p>
                      <a:r>
                        <a:rPr lang="en-US" sz="1400" dirty="0"/>
                        <a:t>Research </a:t>
                      </a:r>
                    </a:p>
                  </a:txBody>
                  <a:tcPr/>
                </a:tc>
                <a:extLst>
                  <a:ext uri="{0D108BD9-81ED-4DB2-BD59-A6C34878D82A}">
                    <a16:rowId xmlns:a16="http://schemas.microsoft.com/office/drawing/2014/main" val="2244005617"/>
                  </a:ext>
                </a:extLst>
              </a:tr>
              <a:tr h="333882">
                <a:tc>
                  <a:txBody>
                    <a:bodyPr/>
                    <a:lstStyle/>
                    <a:p>
                      <a:r>
                        <a:rPr lang="en-US" sz="1400" dirty="0"/>
                        <a:t>0</a:t>
                      </a:r>
                    </a:p>
                  </a:txBody>
                  <a:tcPr anchor="ctr"/>
                </a:tc>
                <a:tc>
                  <a:txBody>
                    <a:bodyPr/>
                    <a:lstStyle/>
                    <a:p>
                      <a:r>
                        <a:rPr lang="en-US" sz="1400">
                          <a:effectLst/>
                          <a:hlinkClick r:id="rId3"/>
                        </a:rPr>
                        <a:t>encounter-change</a:t>
                      </a:r>
                      <a:endParaRPr lang="en-US" sz="1400">
                        <a:effectLst/>
                      </a:endParaRPr>
                    </a:p>
                  </a:txBody>
                  <a:tcPr anchor="ctr"/>
                </a:tc>
                <a:tc>
                  <a:txBody>
                    <a:bodyPr/>
                    <a:lstStyle/>
                    <a:p>
                      <a:r>
                        <a:rPr lang="en-US" sz="1400"/>
                        <a:t>Indicates a change in the patient's encounter records</a:t>
                      </a:r>
                    </a:p>
                  </a:txBody>
                  <a:tcPr anchor="ctr"/>
                </a:tc>
                <a:tc>
                  <a:txBody>
                    <a:bodyPr/>
                    <a:lstStyle/>
                    <a:p>
                      <a:r>
                        <a:rPr lang="en-US" sz="1400"/>
                        <a:t>Indicates a change in the patient's encounter records which includes starting an encounter, closing an encounter, modifying data elements of an encounter. Encounter change events would be triggered by monitoring the Encounter resource.</a:t>
                      </a:r>
                    </a:p>
                  </a:txBody>
                  <a:tcPr anchor="ctr"/>
                </a:tc>
                <a:tc>
                  <a:txBody>
                    <a:bodyPr/>
                    <a:lstStyle/>
                    <a:p>
                      <a:endParaRPr lang="en-US" sz="1400"/>
                    </a:p>
                  </a:txBody>
                  <a:tcPr/>
                </a:tc>
                <a:tc>
                  <a:txBody>
                    <a:bodyPr/>
                    <a:lstStyle/>
                    <a:p>
                      <a:r>
                        <a:rPr lang="en-US" sz="1400" dirty="0"/>
                        <a:t>N</a:t>
                      </a:r>
                    </a:p>
                  </a:txBody>
                  <a:tcPr/>
                </a:tc>
                <a:tc>
                  <a:txBody>
                    <a:bodyPr/>
                    <a:lstStyle/>
                    <a:p>
                      <a:endParaRPr lang="en-US" sz="1400"/>
                    </a:p>
                  </a:txBody>
                  <a:tcPr/>
                </a:tc>
                <a:extLst>
                  <a:ext uri="{0D108BD9-81ED-4DB2-BD59-A6C34878D82A}">
                    <a16:rowId xmlns:a16="http://schemas.microsoft.com/office/drawing/2014/main" val="2063976227"/>
                  </a:ext>
                </a:extLst>
              </a:tr>
              <a:tr h="0">
                <a:tc>
                  <a:txBody>
                    <a:bodyPr/>
                    <a:lstStyle/>
                    <a:p>
                      <a:r>
                        <a:rPr lang="en-US" sz="1400"/>
                        <a:t>1</a:t>
                      </a:r>
                    </a:p>
                  </a:txBody>
                  <a:tcPr anchor="ctr"/>
                </a:tc>
                <a:tc>
                  <a:txBody>
                    <a:bodyPr/>
                    <a:lstStyle/>
                    <a:p>
                      <a:r>
                        <a:rPr lang="en-US" sz="1400">
                          <a:effectLst/>
                        </a:rPr>
                        <a:t>  </a:t>
                      </a:r>
                      <a:r>
                        <a:rPr lang="en-US" sz="1400">
                          <a:effectLst/>
                          <a:hlinkClick r:id="rId4"/>
                        </a:rPr>
                        <a:t>encounter-start</a:t>
                      </a:r>
                      <a:endParaRPr lang="en-US" sz="1400">
                        <a:effectLst/>
                      </a:endParaRPr>
                    </a:p>
                  </a:txBody>
                  <a:tcPr anchor="ctr"/>
                </a:tc>
                <a:tc>
                  <a:txBody>
                    <a:bodyPr/>
                    <a:lstStyle/>
                    <a:p>
                      <a:r>
                        <a:rPr lang="en-US" sz="1400"/>
                        <a:t>Indicates the start of an encounter</a:t>
                      </a:r>
                    </a:p>
                  </a:txBody>
                  <a:tcPr anchor="ctr"/>
                </a:tc>
                <a:tc>
                  <a:txBody>
                    <a:bodyPr/>
                    <a:lstStyle/>
                    <a:p>
                      <a:r>
                        <a:rPr lang="en-US" sz="1400"/>
                        <a:t>Indicates the start of an encounter, where in encounter.period.low is populated with the start time.</a:t>
                      </a:r>
                    </a:p>
                  </a:txBody>
                  <a:tcPr anchor="ctr"/>
                </a:tc>
                <a:tc>
                  <a:txBody>
                    <a:bodyPr/>
                    <a:lstStyle/>
                    <a:p>
                      <a:endParaRPr lang="en-US" sz="1400"/>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a:effectLst/>
                        </a:rPr>
                        <a:t>  </a:t>
                      </a:r>
                      <a:r>
                        <a:rPr lang="en-US" sz="1400">
                          <a:effectLst/>
                          <a:hlinkClick r:id="rId5"/>
                        </a:rPr>
                        <a:t>encounter-close</a:t>
                      </a:r>
                      <a:endParaRPr lang="en-US" sz="1400">
                        <a:effectLst/>
                      </a:endParaRPr>
                    </a:p>
                  </a:txBody>
                  <a:tcPr anchor="ctr"/>
                </a:tc>
                <a:tc>
                  <a:txBody>
                    <a:bodyPr/>
                    <a:lstStyle/>
                    <a:p>
                      <a:r>
                        <a:rPr lang="en-US" sz="1400"/>
                        <a:t>Indicates the close of an encounter</a:t>
                      </a:r>
                    </a:p>
                  </a:txBody>
                  <a:tcPr anchor="ctr"/>
                </a:tc>
                <a:tc>
                  <a:txBody>
                    <a:bodyPr/>
                    <a:lstStyle/>
                    <a:p>
                      <a:r>
                        <a:rPr lang="en-US" sz="1400" dirty="0"/>
                        <a:t>Indicates the closure of an encounter, where in </a:t>
                      </a:r>
                      <a:r>
                        <a:rPr lang="en-US" sz="1400" dirty="0" err="1"/>
                        <a:t>encounter.period.high</a:t>
                      </a:r>
                      <a:r>
                        <a:rPr lang="en-US" sz="1400" dirty="0"/>
                        <a:t> is populated with the end time.</a:t>
                      </a:r>
                    </a:p>
                  </a:txBody>
                  <a:tcPr anchor="ctr"/>
                </a:tc>
                <a:tc>
                  <a:txBody>
                    <a:bodyPr/>
                    <a:lstStyle/>
                    <a:p>
                      <a:endParaRPr lang="en-US" sz="1400" dirty="0"/>
                    </a:p>
                  </a:txBody>
                  <a:tcPr/>
                </a:tc>
                <a:tc>
                  <a:txBody>
                    <a:bodyPr/>
                    <a:lstStyle/>
                    <a:p>
                      <a:r>
                        <a:rPr lang="en-US" sz="1400" dirty="0"/>
                        <a:t>Y</a:t>
                      </a:r>
                    </a:p>
                  </a:txBody>
                  <a:tcPr/>
                </a:tc>
                <a:tc>
                  <a:txBody>
                    <a:bodyPr/>
                    <a:lstStyle/>
                    <a:p>
                      <a:endParaRPr lang="en-US" sz="1400" dirty="0"/>
                    </a:p>
                  </a:txBody>
                  <a:tcPr/>
                </a:tc>
                <a:extLst>
                  <a:ext uri="{0D108BD9-81ED-4DB2-BD59-A6C34878D82A}">
                    <a16:rowId xmlns:a16="http://schemas.microsoft.com/office/drawing/2014/main" val="1054088365"/>
                  </a:ext>
                </a:extLst>
              </a:tr>
              <a:tr h="0">
                <a:tc>
                  <a:txBody>
                    <a:bodyPr/>
                    <a:lstStyle/>
                    <a:p>
                      <a:r>
                        <a:rPr lang="en-US" sz="1400"/>
                        <a:t>1</a:t>
                      </a:r>
                    </a:p>
                  </a:txBody>
                  <a:tcPr anchor="ctr"/>
                </a:tc>
                <a:tc>
                  <a:txBody>
                    <a:bodyPr/>
                    <a:lstStyle/>
                    <a:p>
                      <a:r>
                        <a:rPr lang="en-US" sz="1400">
                          <a:effectLst/>
                        </a:rPr>
                        <a:t>  </a:t>
                      </a:r>
                      <a:r>
                        <a:rPr lang="en-US" sz="1400">
                          <a:effectLst/>
                          <a:hlinkClick r:id="rId6"/>
                        </a:rPr>
                        <a:t>encounter-modified</a:t>
                      </a:r>
                      <a:endParaRPr lang="en-US" sz="1400">
                        <a:effectLst/>
                      </a:endParaRPr>
                    </a:p>
                  </a:txBody>
                  <a:tcPr anchor="ctr"/>
                </a:tc>
                <a:tc>
                  <a:txBody>
                    <a:bodyPr/>
                    <a:lstStyle/>
                    <a:p>
                      <a:r>
                        <a:rPr lang="en-US" sz="1400"/>
                        <a:t>Indicates modifications to data elements of an encounter</a:t>
                      </a:r>
                    </a:p>
                  </a:txBody>
                  <a:tcPr anchor="ctr"/>
                </a:tc>
                <a:tc>
                  <a:txBody>
                    <a:bodyPr/>
                    <a:lstStyle/>
                    <a:p>
                      <a:r>
                        <a:rPr lang="fr-FR" sz="1400"/>
                        <a:t>Indicates changes to encounter codes, times, reason codes, diagnosis, discharge dispositions, locations etc.</a:t>
                      </a:r>
                    </a:p>
                  </a:txBody>
                  <a:tcPr anchor="ctr"/>
                </a:tc>
                <a:tc>
                  <a:txBody>
                    <a:bodyPr/>
                    <a:lstStyle/>
                    <a:p>
                      <a:endParaRPr lang="en-US" sz="1400"/>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406759678"/>
                  </a:ext>
                </a:extLst>
              </a:tr>
              <a:tr h="0">
                <a:tc>
                  <a:txBody>
                    <a:bodyPr/>
                    <a:lstStyle/>
                    <a:p>
                      <a:r>
                        <a:rPr lang="en-US" sz="1400"/>
                        <a:t>0</a:t>
                      </a:r>
                    </a:p>
                  </a:txBody>
                  <a:tcPr anchor="ctr"/>
                </a:tc>
                <a:tc>
                  <a:txBody>
                    <a:bodyPr/>
                    <a:lstStyle/>
                    <a:p>
                      <a:r>
                        <a:rPr lang="en-US" sz="1400">
                          <a:effectLst/>
                          <a:hlinkClick r:id="rId7"/>
                        </a:rPr>
                        <a:t>diagnosis-change</a:t>
                      </a:r>
                      <a:endParaRPr lang="en-US" sz="1400">
                        <a:effectLst/>
                      </a:endParaRPr>
                    </a:p>
                  </a:txBody>
                  <a:tcPr anchor="ctr"/>
                </a:tc>
                <a:tc>
                  <a:txBody>
                    <a:bodyPr/>
                    <a:lstStyle/>
                    <a:p>
                      <a:r>
                        <a:rPr lang="en-US" sz="1400"/>
                        <a:t>Indicates a change in the patient's diagnosis</a:t>
                      </a:r>
                    </a:p>
                  </a:txBody>
                  <a:tcPr anchor="ctr"/>
                </a:tc>
                <a:tc>
                  <a:txBody>
                    <a:bodyPr/>
                    <a:lstStyle/>
                    <a:p>
                      <a:r>
                        <a:rPr lang="en-US" sz="1400" dirty="0"/>
                        <a:t>Indicates a change in the patient's diagnosis and it includes new diagnosis or modifications to existing diagnosis. Diagnosis change events would be triggered by monitoring the Condition resource.</a:t>
                      </a:r>
                    </a:p>
                  </a:txBody>
                  <a:tcPr anchor="ctr"/>
                </a:tc>
                <a:tc>
                  <a:txBody>
                    <a:bodyPr/>
                    <a:lstStyle/>
                    <a:p>
                      <a:r>
                        <a:rPr lang="en-US" sz="1400" dirty="0"/>
                        <a:t>Y</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a:effectLst/>
                        </a:rPr>
                        <a:t>  </a:t>
                      </a:r>
                      <a:r>
                        <a:rPr lang="en-US" sz="1400">
                          <a:effectLst/>
                          <a:hlinkClick r:id="rId8"/>
                        </a:rPr>
                        <a:t>new-diagnosis</a:t>
                      </a:r>
                      <a:endParaRPr lang="en-US" sz="1400">
                        <a:effectLst/>
                      </a:endParaRPr>
                    </a:p>
                  </a:txBody>
                  <a:tcPr anchor="ctr"/>
                </a:tc>
                <a:tc>
                  <a:txBody>
                    <a:bodyPr/>
                    <a:lstStyle/>
                    <a:p>
                      <a:r>
                        <a:rPr lang="en-US" sz="1400"/>
                        <a:t>New Diagnosis added</a:t>
                      </a:r>
                    </a:p>
                  </a:txBody>
                  <a:tcPr anchor="ctr"/>
                </a:tc>
                <a:tc>
                  <a:txBody>
                    <a:bodyPr/>
                    <a:lstStyle/>
                    <a:p>
                      <a:r>
                        <a:rPr lang="en-US" sz="1400"/>
                        <a:t>Indicates that a new diagnosis has been added to the patient's chart in the EHR</a:t>
                      </a:r>
                    </a:p>
                  </a:txBody>
                  <a:tcPr anchor="ctr"/>
                </a:tc>
                <a:tc>
                  <a:txBody>
                    <a:bodyPr/>
                    <a:lstStyle/>
                    <a:p>
                      <a:r>
                        <a:rPr lang="en-US" sz="1400" dirty="0"/>
                        <a:t>N/A</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1911977202"/>
                  </a:ext>
                </a:extLst>
              </a:tr>
              <a:tr h="0">
                <a:tc>
                  <a:txBody>
                    <a:bodyPr/>
                    <a:lstStyle/>
                    <a:p>
                      <a:r>
                        <a:rPr lang="en-US" sz="1400"/>
                        <a:t>1</a:t>
                      </a:r>
                    </a:p>
                  </a:txBody>
                  <a:tcPr anchor="ctr"/>
                </a:tc>
                <a:tc>
                  <a:txBody>
                    <a:bodyPr/>
                    <a:lstStyle/>
                    <a:p>
                      <a:r>
                        <a:rPr lang="en-US" sz="1400">
                          <a:effectLst/>
                        </a:rPr>
                        <a:t>  </a:t>
                      </a:r>
                      <a:r>
                        <a:rPr lang="en-US" sz="1400">
                          <a:effectLst/>
                          <a:hlinkClick r:id="rId9"/>
                        </a:rPr>
                        <a:t>modified-diagnosis</a:t>
                      </a:r>
                      <a:endParaRPr lang="en-US" sz="1400">
                        <a:effectLst/>
                      </a:endParaRPr>
                    </a:p>
                  </a:txBody>
                  <a:tcPr anchor="ctr"/>
                </a:tc>
                <a:tc>
                  <a:txBody>
                    <a:bodyPr/>
                    <a:lstStyle/>
                    <a:p>
                      <a:r>
                        <a:rPr lang="en-US" sz="1400"/>
                        <a:t>Existing Diagnosis record has been modified</a:t>
                      </a:r>
                    </a:p>
                  </a:txBody>
                  <a:tcPr anchor="ctr"/>
                </a:tc>
                <a:tc>
                  <a:txBody>
                    <a:bodyPr/>
                    <a:lstStyle/>
                    <a:p>
                      <a:r>
                        <a:rPr lang="en-US" sz="1400" dirty="0"/>
                        <a:t>Indicates that an existing diagnosis record in the patient's chart has been modified. Sometimes this is equivalent to removing an existing diagnosis record (which may have been entered in error) and adding a new diagnosis record.</a:t>
                      </a:r>
                    </a:p>
                  </a:txBody>
                  <a:tcPr anchor="ctr"/>
                </a:tc>
                <a:tc>
                  <a:txBody>
                    <a:bodyPr/>
                    <a:lstStyle/>
                    <a:p>
                      <a:r>
                        <a:rPr lang="en-US" sz="1400" dirty="0"/>
                        <a:t>N/A</a:t>
                      </a:r>
                    </a:p>
                  </a:txBody>
                  <a:tcPr/>
                </a:tc>
                <a:tc>
                  <a:txBody>
                    <a:bodyPr/>
                    <a:lstStyle/>
                    <a:p>
                      <a:r>
                        <a:rPr lang="en-US" sz="1400" dirty="0"/>
                        <a:t>N</a:t>
                      </a:r>
                    </a:p>
                  </a:txBody>
                  <a:tcPr/>
                </a:tc>
                <a:tc>
                  <a:txBody>
                    <a:bodyPr/>
                    <a:lstStyle/>
                    <a:p>
                      <a:endParaRPr lang="en-US" sz="1400" dirty="0"/>
                    </a:p>
                  </a:txBody>
                  <a:tcPr/>
                </a:tc>
                <a:extLst>
                  <a:ext uri="{0D108BD9-81ED-4DB2-BD59-A6C34878D82A}">
                    <a16:rowId xmlns:a16="http://schemas.microsoft.com/office/drawing/2014/main" val="2327102315"/>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10"/>
              </a:rPr>
              <a:t>http://hl7.org/fhir/us/medmorph/2021Jan/ValueSet-us-ph-triggerdefinition-namedevent.html</a:t>
            </a:r>
            <a:endParaRPr lang="en-US" dirty="0"/>
          </a:p>
        </p:txBody>
      </p:sp>
    </p:spTree>
    <p:extLst>
      <p:ext uri="{BB962C8B-B14F-4D97-AF65-F5344CB8AC3E}">
        <p14:creationId xmlns:p14="http://schemas.microsoft.com/office/powerpoint/2010/main" val="3751504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(2/4)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658971624"/>
              </p:ext>
            </p:extLst>
          </p:nvPr>
        </p:nvGraphicFramePr>
        <p:xfrm>
          <a:off x="81444" y="1096739"/>
          <a:ext cx="12029111" cy="519684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220994">
                  <a:extLst>
                    <a:ext uri="{9D8B030D-6E8A-4147-A177-3AD203B41FA5}">
                      <a16:colId xmlns:a16="http://schemas.microsoft.com/office/drawing/2014/main" val="2133941267"/>
                    </a:ext>
                  </a:extLst>
                </a:gridCol>
                <a:gridCol w="1991360">
                  <a:extLst>
                    <a:ext uri="{9D8B030D-6E8A-4147-A177-3AD203B41FA5}">
                      <a16:colId xmlns:a16="http://schemas.microsoft.com/office/drawing/2014/main" val="4096147708"/>
                    </a:ext>
                  </a:extLst>
                </a:gridCol>
                <a:gridCol w="6045200">
                  <a:extLst>
                    <a:ext uri="{9D8B030D-6E8A-4147-A177-3AD203B41FA5}">
                      <a16:colId xmlns:a16="http://schemas.microsoft.com/office/drawing/2014/main" val="1471404763"/>
                    </a:ext>
                  </a:extLst>
                </a:gridCol>
                <a:gridCol w="69009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300" dirty="0"/>
                        <a:t>0</a:t>
                      </a:r>
                    </a:p>
                  </a:txBody>
                  <a:tcPr anchor="ctr"/>
                </a:tc>
                <a:tc>
                  <a:txBody>
                    <a:bodyPr/>
                    <a:lstStyle/>
                    <a:p>
                      <a:r>
                        <a:rPr lang="en-US" sz="1300">
                          <a:effectLst/>
                          <a:hlinkClick r:id="rId3"/>
                        </a:rPr>
                        <a:t>medication-change</a:t>
                      </a:r>
                      <a:endParaRPr lang="en-US" sz="1300">
                        <a:effectLst/>
                      </a:endParaRPr>
                    </a:p>
                  </a:txBody>
                  <a:tcPr anchor="ctr"/>
                </a:tc>
                <a:tc>
                  <a:txBody>
                    <a:bodyPr/>
                    <a:lstStyle/>
                    <a:p>
                      <a:r>
                        <a:rPr lang="en-US" sz="1300" dirty="0"/>
                        <a:t>Indicates a change in the patient's medications</a:t>
                      </a:r>
                    </a:p>
                  </a:txBody>
                  <a:tcPr anchor="ctr"/>
                </a:tc>
                <a:tc>
                  <a:txBody>
                    <a:bodyPr/>
                    <a:lstStyle/>
                    <a:p>
                      <a:r>
                        <a:rPr lang="en-US" sz="1300"/>
                        <a:t>Indicates a change in the patient's medications and it includes changes to Administered medications or Requested medications or Dispensed medications. Medication change events would be triggered by monitoring the MedicationRequest, MedicationDispense, MedicationStatement and MedicationAdministration resources.</a:t>
                      </a:r>
                    </a:p>
                  </a:txBody>
                  <a:tcPr anchor="ctr"/>
                </a:tc>
                <a:tc>
                  <a:txBody>
                    <a:bodyPr/>
                    <a:lstStyle/>
                    <a:p>
                      <a:r>
                        <a:rPr lang="en-US" sz="1300" dirty="0"/>
                        <a:t>Y</a:t>
                      </a:r>
                    </a:p>
                  </a:txBody>
                  <a:tcPr/>
                </a:tc>
                <a:tc>
                  <a:txBody>
                    <a:bodyPr/>
                    <a:lstStyle/>
                    <a:p>
                      <a:r>
                        <a:rPr lang="en-US" sz="1300" dirty="0"/>
                        <a:t>N</a:t>
                      </a:r>
                    </a:p>
                  </a:txBody>
                  <a:tcPr/>
                </a:tc>
                <a:tc>
                  <a:txBody>
                    <a:bodyPr/>
                    <a:lstStyle/>
                    <a:p>
                      <a:endParaRPr lang="en-US" sz="1300"/>
                    </a:p>
                  </a:txBody>
                  <a:tcPr/>
                </a:tc>
                <a:extLst>
                  <a:ext uri="{0D108BD9-81ED-4DB2-BD59-A6C34878D82A}">
                    <a16:rowId xmlns:a16="http://schemas.microsoft.com/office/drawing/2014/main" val="2063976227"/>
                  </a:ext>
                </a:extLst>
              </a:tr>
              <a:tr h="0">
                <a:tc>
                  <a:txBody>
                    <a:bodyPr/>
                    <a:lstStyle/>
                    <a:p>
                      <a:r>
                        <a:rPr lang="en-US" sz="1300"/>
                        <a:t>1</a:t>
                      </a:r>
                    </a:p>
                  </a:txBody>
                  <a:tcPr anchor="ctr"/>
                </a:tc>
                <a:tc>
                  <a:txBody>
                    <a:bodyPr/>
                    <a:lstStyle/>
                    <a:p>
                      <a:r>
                        <a:rPr lang="en-US" sz="1300">
                          <a:effectLst/>
                        </a:rPr>
                        <a:t>  </a:t>
                      </a:r>
                      <a:r>
                        <a:rPr lang="en-US" sz="1300">
                          <a:effectLst/>
                          <a:hlinkClick r:id="rId4"/>
                        </a:rPr>
                        <a:t>new-medication</a:t>
                      </a:r>
                      <a:endParaRPr lang="en-US" sz="1300">
                        <a:effectLst/>
                      </a:endParaRPr>
                    </a:p>
                  </a:txBody>
                  <a:tcPr anchor="ctr"/>
                </a:tc>
                <a:tc>
                  <a:txBody>
                    <a:bodyPr/>
                    <a:lstStyle/>
                    <a:p>
                      <a:r>
                        <a:rPr lang="en-US" sz="1300"/>
                        <a:t>New Medication added</a:t>
                      </a:r>
                    </a:p>
                  </a:txBody>
                  <a:tcPr anchor="ctr"/>
                </a:tc>
                <a:tc>
                  <a:txBody>
                    <a:bodyPr/>
                    <a:lstStyle/>
                    <a:p>
                      <a:r>
                        <a:rPr lang="en-US" sz="1300"/>
                        <a:t>Indicates that a new MedicationRequest or MedicationDispense or MedicationAdministered or MedicationStatement has been added to the patient's chart in the EHR</a:t>
                      </a:r>
                    </a:p>
                  </a:txBody>
                  <a:tcPr anchor="ctr"/>
                </a:tc>
                <a:tc>
                  <a:txBody>
                    <a:bodyPr/>
                    <a:lstStyle/>
                    <a:p>
                      <a:r>
                        <a:rPr lang="en-US" sz="1300" dirty="0"/>
                        <a:t>N/A</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1441748296"/>
                  </a:ext>
                </a:extLst>
              </a:tr>
              <a:tr h="0">
                <a:tc>
                  <a:txBody>
                    <a:bodyPr/>
                    <a:lstStyle/>
                    <a:p>
                      <a:r>
                        <a:rPr lang="en-US" sz="1300"/>
                        <a:t>1</a:t>
                      </a:r>
                    </a:p>
                  </a:txBody>
                  <a:tcPr anchor="ctr"/>
                </a:tc>
                <a:tc>
                  <a:txBody>
                    <a:bodyPr/>
                    <a:lstStyle/>
                    <a:p>
                      <a:r>
                        <a:rPr lang="en-US" sz="1300">
                          <a:effectLst/>
                        </a:rPr>
                        <a:t>  </a:t>
                      </a:r>
                      <a:r>
                        <a:rPr lang="en-US" sz="1300">
                          <a:effectLst/>
                          <a:hlinkClick r:id="rId5"/>
                        </a:rPr>
                        <a:t>modified-medication</a:t>
                      </a:r>
                      <a:endParaRPr lang="en-US" sz="1300">
                        <a:effectLst/>
                      </a:endParaRPr>
                    </a:p>
                  </a:txBody>
                  <a:tcPr anchor="ctr"/>
                </a:tc>
                <a:tc>
                  <a:txBody>
                    <a:bodyPr/>
                    <a:lstStyle/>
                    <a:p>
                      <a:r>
                        <a:rPr lang="en-US" sz="1300"/>
                        <a:t>Existing Medication record has been modified</a:t>
                      </a:r>
                    </a:p>
                  </a:txBody>
                  <a:tcPr anchor="ctr"/>
                </a:tc>
                <a:tc>
                  <a:txBody>
                    <a:bodyPr/>
                    <a:lstStyle/>
                    <a:p>
                      <a:r>
                        <a:rPr lang="en-US" sz="1300"/>
                        <a:t>Indicates that an existing medication record in the patient's chart has been modified. Sometimes this is equivalent to removing an existing medication record (which may have been entered in error) and adding a new medication record.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N/A</a:t>
                      </a:r>
                    </a:p>
                    <a:p>
                      <a:endParaRPr lang="en-US" sz="1300" dirty="0"/>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1054088365"/>
                  </a:ext>
                </a:extLst>
              </a:tr>
              <a:tr h="0">
                <a:tc>
                  <a:txBody>
                    <a:bodyPr/>
                    <a:lstStyle/>
                    <a:p>
                      <a:r>
                        <a:rPr lang="en-US" sz="1300"/>
                        <a:t>0</a:t>
                      </a:r>
                    </a:p>
                  </a:txBody>
                  <a:tcPr anchor="ctr"/>
                </a:tc>
                <a:tc>
                  <a:txBody>
                    <a:bodyPr/>
                    <a:lstStyle/>
                    <a:p>
                      <a:r>
                        <a:rPr lang="en-US" sz="1300">
                          <a:effectLst/>
                          <a:hlinkClick r:id="rId6"/>
                        </a:rPr>
                        <a:t>labresult-change</a:t>
                      </a:r>
                      <a:endParaRPr lang="en-US" sz="1300">
                        <a:effectLst/>
                      </a:endParaRPr>
                    </a:p>
                  </a:txBody>
                  <a:tcPr anchor="ctr"/>
                </a:tc>
                <a:tc>
                  <a:txBody>
                    <a:bodyPr/>
                    <a:lstStyle/>
                    <a:p>
                      <a:r>
                        <a:rPr lang="en-US" sz="1300"/>
                        <a:t>Indicates a change in the patient's lab results</a:t>
                      </a:r>
                    </a:p>
                  </a:txBody>
                  <a:tcPr anchor="ctr"/>
                </a:tc>
                <a:tc>
                  <a:txBody>
                    <a:bodyPr/>
                    <a:lstStyle/>
                    <a:p>
                      <a:r>
                        <a:rPr lang="en-US" sz="1300" dirty="0"/>
                        <a:t>Indicates a change in the patient's lab results and it includes new lab results or modifications to existing lab results. Changes to lab results could be because of change in the lab result values, lab test names, times or other data elements of the Observation resource where the category is laboratory. </a:t>
                      </a:r>
                      <a:r>
                        <a:rPr lang="en-US" sz="1300" dirty="0" err="1"/>
                        <a:t>LabResult</a:t>
                      </a:r>
                      <a:r>
                        <a:rPr lang="en-US" sz="1300" dirty="0"/>
                        <a:t> events would be triggered by monitoring the Observation resource with an </a:t>
                      </a:r>
                      <a:r>
                        <a:rPr lang="en-US" sz="1300" dirty="0" err="1"/>
                        <a:t>Observation.category</a:t>
                      </a:r>
                      <a:r>
                        <a:rPr lang="en-US" sz="1300" dirty="0"/>
                        <a:t>=laboratory.</a:t>
                      </a:r>
                    </a:p>
                  </a:txBody>
                  <a:tcPr anchor="ctr"/>
                </a:tc>
                <a:tc>
                  <a:txBody>
                    <a:bodyPr/>
                    <a:lstStyle/>
                    <a:p>
                      <a:r>
                        <a:rPr lang="en-US" sz="1300" dirty="0"/>
                        <a:t>Y</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2406759678"/>
                  </a:ext>
                </a:extLst>
              </a:tr>
              <a:tr h="0">
                <a:tc>
                  <a:txBody>
                    <a:bodyPr/>
                    <a:lstStyle/>
                    <a:p>
                      <a:r>
                        <a:rPr lang="en-US" sz="1300"/>
                        <a:t>1</a:t>
                      </a:r>
                    </a:p>
                  </a:txBody>
                  <a:tcPr anchor="ctr"/>
                </a:tc>
                <a:tc>
                  <a:txBody>
                    <a:bodyPr/>
                    <a:lstStyle/>
                    <a:p>
                      <a:r>
                        <a:rPr lang="en-US" sz="1300">
                          <a:effectLst/>
                        </a:rPr>
                        <a:t>  </a:t>
                      </a:r>
                      <a:r>
                        <a:rPr lang="en-US" sz="1300">
                          <a:effectLst/>
                          <a:hlinkClick r:id="rId7"/>
                        </a:rPr>
                        <a:t>new-labresult</a:t>
                      </a:r>
                      <a:endParaRPr lang="en-US" sz="1300">
                        <a:effectLst/>
                      </a:endParaRPr>
                    </a:p>
                  </a:txBody>
                  <a:tcPr anchor="ctr"/>
                </a:tc>
                <a:tc>
                  <a:txBody>
                    <a:bodyPr/>
                    <a:lstStyle/>
                    <a:p>
                      <a:r>
                        <a:rPr lang="en-US" sz="1300"/>
                        <a:t>New Lab Result added</a:t>
                      </a:r>
                    </a:p>
                  </a:txBody>
                  <a:tcPr anchor="ctr"/>
                </a:tc>
                <a:tc>
                  <a:txBody>
                    <a:bodyPr/>
                    <a:lstStyle/>
                    <a:p>
                      <a:r>
                        <a:rPr lang="en-US" sz="1300"/>
                        <a:t>Indicates that a new Lab Result has been added to the patient's chart in the EHR</a:t>
                      </a:r>
                    </a:p>
                  </a:txBody>
                  <a:tcPr anchor="ctr"/>
                </a:tc>
                <a:tc>
                  <a:txBody>
                    <a:bodyPr/>
                    <a:lstStyle/>
                    <a:p>
                      <a:r>
                        <a:rPr lang="en-US" sz="1300" dirty="0"/>
                        <a:t>N/A</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3798689136"/>
                  </a:ext>
                </a:extLst>
              </a:tr>
              <a:tr h="0">
                <a:tc>
                  <a:txBody>
                    <a:bodyPr/>
                    <a:lstStyle/>
                    <a:p>
                      <a:r>
                        <a:rPr lang="en-US" sz="1300"/>
                        <a:t>1</a:t>
                      </a:r>
                    </a:p>
                  </a:txBody>
                  <a:tcPr anchor="ctr"/>
                </a:tc>
                <a:tc>
                  <a:txBody>
                    <a:bodyPr/>
                    <a:lstStyle/>
                    <a:p>
                      <a:r>
                        <a:rPr lang="en-US" sz="1300">
                          <a:effectLst/>
                        </a:rPr>
                        <a:t>  </a:t>
                      </a:r>
                      <a:r>
                        <a:rPr lang="en-US" sz="1300">
                          <a:effectLst/>
                          <a:hlinkClick r:id="rId8"/>
                        </a:rPr>
                        <a:t>modified-labresult</a:t>
                      </a:r>
                      <a:endParaRPr lang="en-US" sz="1300">
                        <a:effectLst/>
                      </a:endParaRPr>
                    </a:p>
                  </a:txBody>
                  <a:tcPr anchor="ctr"/>
                </a:tc>
                <a:tc>
                  <a:txBody>
                    <a:bodyPr/>
                    <a:lstStyle/>
                    <a:p>
                      <a:r>
                        <a:rPr lang="en-US" sz="1300"/>
                        <a:t>Existing Lab Result record has been modified</a:t>
                      </a:r>
                    </a:p>
                  </a:txBody>
                  <a:tcPr anchor="ctr"/>
                </a:tc>
                <a:tc>
                  <a:txBody>
                    <a:bodyPr/>
                    <a:lstStyle/>
                    <a:p>
                      <a:r>
                        <a:rPr lang="en-US" sz="1300" dirty="0"/>
                        <a:t>Indicates that an existing lab result record in the patient's chart has been modified. Sometimes this is equivalent to removing an existing lab result record (which may have been entered in error) and adding a new lab result record. Changes to lab results could be because of change in the lab result values, lab test names, times or other data elements of the Observation resource where the category is laboratory.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N/A</a:t>
                      </a:r>
                    </a:p>
                  </a:txBody>
                  <a:tcPr/>
                </a:tc>
                <a:tc>
                  <a:txBody>
                    <a:bodyPr/>
                    <a:lstStyle/>
                    <a:p>
                      <a:r>
                        <a:rPr lang="en-US" sz="1300" dirty="0"/>
                        <a:t>N</a:t>
                      </a:r>
                    </a:p>
                  </a:txBody>
                  <a:tcPr/>
                </a:tc>
                <a:tc>
                  <a:txBody>
                    <a:bodyPr/>
                    <a:lstStyle/>
                    <a:p>
                      <a:endParaRPr lang="en-US" sz="1300" dirty="0"/>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9"/>
              </a:rPr>
              <a:t>http://hl7.org/fhir/us/medmorph/2021Jan/ValueSet-us-ph-triggerdefinition-namedevent.html</a:t>
            </a:r>
            <a:endParaRPr lang="en-US" dirty="0"/>
          </a:p>
        </p:txBody>
      </p:sp>
    </p:spTree>
    <p:extLst>
      <p:ext uri="{BB962C8B-B14F-4D97-AF65-F5344CB8AC3E}">
        <p14:creationId xmlns:p14="http://schemas.microsoft.com/office/powerpoint/2010/main" val="3011133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(3/4)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3951276728"/>
              </p:ext>
            </p:extLst>
          </p:nvPr>
        </p:nvGraphicFramePr>
        <p:xfrm>
          <a:off x="81444" y="1096739"/>
          <a:ext cx="12029111" cy="446532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220994">
                  <a:extLst>
                    <a:ext uri="{9D8B030D-6E8A-4147-A177-3AD203B41FA5}">
                      <a16:colId xmlns:a16="http://schemas.microsoft.com/office/drawing/2014/main" val="2133941267"/>
                    </a:ext>
                  </a:extLst>
                </a:gridCol>
                <a:gridCol w="1991360">
                  <a:extLst>
                    <a:ext uri="{9D8B030D-6E8A-4147-A177-3AD203B41FA5}">
                      <a16:colId xmlns:a16="http://schemas.microsoft.com/office/drawing/2014/main" val="4096147708"/>
                    </a:ext>
                  </a:extLst>
                </a:gridCol>
                <a:gridCol w="6045200">
                  <a:extLst>
                    <a:ext uri="{9D8B030D-6E8A-4147-A177-3AD203B41FA5}">
                      <a16:colId xmlns:a16="http://schemas.microsoft.com/office/drawing/2014/main" val="1471404763"/>
                    </a:ext>
                  </a:extLst>
                </a:gridCol>
                <a:gridCol w="690095">
                  <a:extLst>
                    <a:ext uri="{9D8B030D-6E8A-4147-A177-3AD203B41FA5}">
                      <a16:colId xmlns:a16="http://schemas.microsoft.com/office/drawing/2014/main" val="2686604126"/>
                    </a:ext>
                  </a:extLst>
                </a:gridCol>
                <a:gridCol w="757769">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400"/>
                        <a:t>0</a:t>
                      </a:r>
                    </a:p>
                  </a:txBody>
                  <a:tcPr anchor="ctr"/>
                </a:tc>
                <a:tc>
                  <a:txBody>
                    <a:bodyPr/>
                    <a:lstStyle/>
                    <a:p>
                      <a:r>
                        <a:rPr lang="en-US" sz="1400">
                          <a:effectLst/>
                          <a:hlinkClick r:id="rId2"/>
                        </a:rPr>
                        <a:t>order-change</a:t>
                      </a:r>
                      <a:endParaRPr lang="en-US" sz="1400">
                        <a:effectLst/>
                      </a:endParaRPr>
                    </a:p>
                  </a:txBody>
                  <a:tcPr anchor="ctr"/>
                </a:tc>
                <a:tc>
                  <a:txBody>
                    <a:bodyPr/>
                    <a:lstStyle/>
                    <a:p>
                      <a:r>
                        <a:rPr lang="en-US" sz="1400"/>
                        <a:t>Indicates a change in the patient's orders</a:t>
                      </a:r>
                    </a:p>
                  </a:txBody>
                  <a:tcPr anchor="ctr"/>
                </a:tc>
                <a:tc>
                  <a:txBody>
                    <a:bodyPr/>
                    <a:lstStyle/>
                    <a:p>
                      <a:r>
                        <a:rPr lang="en-US" sz="1400"/>
                        <a:t>Indicates a change in the patient's orders and it includes new or modified ServiceRequests. Order change events would be triggered by monitoring the ServiceRequest resource.</a:t>
                      </a:r>
                    </a:p>
                  </a:txBody>
                  <a:tcPr anchor="ctr"/>
                </a:tc>
                <a:tc>
                  <a:txBody>
                    <a:bodyPr/>
                    <a:lstStyle/>
                    <a:p>
                      <a:endParaRPr lang="en-US" sz="1300"/>
                    </a:p>
                  </a:txBody>
                  <a:tcPr/>
                </a:tc>
                <a:tc>
                  <a:txBody>
                    <a:bodyPr/>
                    <a:lstStyle/>
                    <a:p>
                      <a:endParaRPr lang="en-US" sz="1300"/>
                    </a:p>
                  </a:txBody>
                  <a:tcPr/>
                </a:tc>
                <a:tc>
                  <a:txBody>
                    <a:bodyPr/>
                    <a:lstStyle/>
                    <a:p>
                      <a:endParaRPr lang="en-US" sz="1300"/>
                    </a:p>
                  </a:txBody>
                  <a:tcPr/>
                </a:tc>
                <a:extLst>
                  <a:ext uri="{0D108BD9-81ED-4DB2-BD59-A6C34878D82A}">
                    <a16:rowId xmlns:a16="http://schemas.microsoft.com/office/drawing/2014/main" val="2063976227"/>
                  </a:ext>
                </a:extLst>
              </a:tr>
              <a:tr h="0">
                <a:tc>
                  <a:txBody>
                    <a:bodyPr/>
                    <a:lstStyle/>
                    <a:p>
                      <a:r>
                        <a:rPr lang="en-US" sz="1400"/>
                        <a:t>1</a:t>
                      </a:r>
                    </a:p>
                  </a:txBody>
                  <a:tcPr anchor="ctr"/>
                </a:tc>
                <a:tc>
                  <a:txBody>
                    <a:bodyPr/>
                    <a:lstStyle/>
                    <a:p>
                      <a:r>
                        <a:rPr lang="en-US" sz="1400">
                          <a:effectLst/>
                        </a:rPr>
                        <a:t>  </a:t>
                      </a:r>
                      <a:r>
                        <a:rPr lang="en-US" sz="1400">
                          <a:effectLst/>
                          <a:hlinkClick r:id="rId3"/>
                        </a:rPr>
                        <a:t>new-order</a:t>
                      </a:r>
                      <a:endParaRPr lang="en-US" sz="1400">
                        <a:effectLst/>
                      </a:endParaRPr>
                    </a:p>
                  </a:txBody>
                  <a:tcPr anchor="ctr"/>
                </a:tc>
                <a:tc>
                  <a:txBody>
                    <a:bodyPr/>
                    <a:lstStyle/>
                    <a:p>
                      <a:r>
                        <a:rPr lang="en-US" sz="1400"/>
                        <a:t>New Order added</a:t>
                      </a:r>
                    </a:p>
                  </a:txBody>
                  <a:tcPr anchor="ctr"/>
                </a:tc>
                <a:tc>
                  <a:txBody>
                    <a:bodyPr/>
                    <a:lstStyle/>
                    <a:p>
                      <a:r>
                        <a:rPr lang="en-US" sz="1400"/>
                        <a:t>Indicates that a new ServiceRequest has been added to the patient's chart in the EHR</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441748296"/>
                  </a:ext>
                </a:extLst>
              </a:tr>
              <a:tr h="0">
                <a:tc>
                  <a:txBody>
                    <a:bodyPr/>
                    <a:lstStyle/>
                    <a:p>
                      <a:r>
                        <a:rPr lang="en-US" sz="1400"/>
                        <a:t>1</a:t>
                      </a:r>
                    </a:p>
                  </a:txBody>
                  <a:tcPr anchor="ctr"/>
                </a:tc>
                <a:tc>
                  <a:txBody>
                    <a:bodyPr/>
                    <a:lstStyle/>
                    <a:p>
                      <a:r>
                        <a:rPr lang="en-US" sz="1400">
                          <a:effectLst/>
                        </a:rPr>
                        <a:t>  </a:t>
                      </a:r>
                      <a:r>
                        <a:rPr lang="en-US" sz="1400">
                          <a:effectLst/>
                          <a:hlinkClick r:id="rId4"/>
                        </a:rPr>
                        <a:t>modified-order</a:t>
                      </a:r>
                      <a:endParaRPr lang="en-US" sz="1400">
                        <a:effectLst/>
                      </a:endParaRPr>
                    </a:p>
                  </a:txBody>
                  <a:tcPr anchor="ctr"/>
                </a:tc>
                <a:tc>
                  <a:txBody>
                    <a:bodyPr/>
                    <a:lstStyle/>
                    <a:p>
                      <a:r>
                        <a:rPr lang="en-US" sz="1400"/>
                        <a:t>Existing Order record has been modified</a:t>
                      </a:r>
                    </a:p>
                  </a:txBody>
                  <a:tcPr anchor="ctr"/>
                </a:tc>
                <a:tc>
                  <a:txBody>
                    <a:bodyPr/>
                    <a:lstStyle/>
                    <a:p>
                      <a:r>
                        <a:rPr lang="en-US" sz="1400"/>
                        <a:t>Indicates that an existing ServiceRequest record in the patient's chart has been modified. Sometimes this is equivalent to removing an existing ServiceRequest record (which may have been entered in error) and adding a new ServiceRequest record.</a:t>
                      </a:r>
                    </a:p>
                  </a:txBody>
                  <a:tcPr anchor="ctr"/>
                </a:tc>
                <a:tc>
                  <a:txBody>
                    <a:bodyPr/>
                    <a:lstStyle/>
                    <a:p>
                      <a:endParaRPr lang="en-US" sz="1300" dirty="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1054088365"/>
                  </a:ext>
                </a:extLst>
              </a:tr>
              <a:tr h="0">
                <a:tc>
                  <a:txBody>
                    <a:bodyPr/>
                    <a:lstStyle/>
                    <a:p>
                      <a:r>
                        <a:rPr lang="en-US" sz="1400"/>
                        <a:t>0</a:t>
                      </a:r>
                    </a:p>
                  </a:txBody>
                  <a:tcPr anchor="ctr"/>
                </a:tc>
                <a:tc>
                  <a:txBody>
                    <a:bodyPr/>
                    <a:lstStyle/>
                    <a:p>
                      <a:r>
                        <a:rPr lang="en-US" sz="1400">
                          <a:effectLst/>
                          <a:hlinkClick r:id="rId5"/>
                        </a:rPr>
                        <a:t>procedure-change</a:t>
                      </a:r>
                      <a:endParaRPr lang="en-US" sz="1400">
                        <a:effectLst/>
                      </a:endParaRPr>
                    </a:p>
                  </a:txBody>
                  <a:tcPr anchor="ctr"/>
                </a:tc>
                <a:tc>
                  <a:txBody>
                    <a:bodyPr/>
                    <a:lstStyle/>
                    <a:p>
                      <a:r>
                        <a:rPr lang="en-US" sz="1400"/>
                        <a:t>Indicates a change in the patient's procedures</a:t>
                      </a:r>
                    </a:p>
                  </a:txBody>
                  <a:tcPr anchor="ctr"/>
                </a:tc>
                <a:tc>
                  <a:txBody>
                    <a:bodyPr/>
                    <a:lstStyle/>
                    <a:p>
                      <a:r>
                        <a:rPr lang="en-US" sz="1400"/>
                        <a:t>Indicates a change in the patient's procedures and it includes new procedures or modifications to existing procedures. Procedure events would be triggered by monitoring the Procedure resource.</a:t>
                      </a:r>
                    </a:p>
                  </a:txBody>
                  <a:tcPr anchor="ctr"/>
                </a:tc>
                <a:tc>
                  <a:txBody>
                    <a:bodyPr/>
                    <a:lstStyle/>
                    <a:p>
                      <a:endParaRPr lang="en-US" sz="130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2406759678"/>
                  </a:ext>
                </a:extLst>
              </a:tr>
              <a:tr h="0">
                <a:tc>
                  <a:txBody>
                    <a:bodyPr/>
                    <a:lstStyle/>
                    <a:p>
                      <a:r>
                        <a:rPr lang="en-US" sz="1400"/>
                        <a:t>1</a:t>
                      </a:r>
                    </a:p>
                  </a:txBody>
                  <a:tcPr anchor="ctr"/>
                </a:tc>
                <a:tc>
                  <a:txBody>
                    <a:bodyPr/>
                    <a:lstStyle/>
                    <a:p>
                      <a:r>
                        <a:rPr lang="en-US" sz="1400">
                          <a:effectLst/>
                        </a:rPr>
                        <a:t>  </a:t>
                      </a:r>
                      <a:r>
                        <a:rPr lang="en-US" sz="1400">
                          <a:effectLst/>
                          <a:hlinkClick r:id="rId6"/>
                        </a:rPr>
                        <a:t>new-procedure</a:t>
                      </a:r>
                      <a:endParaRPr lang="en-US" sz="1400">
                        <a:effectLst/>
                      </a:endParaRPr>
                    </a:p>
                  </a:txBody>
                  <a:tcPr anchor="ctr"/>
                </a:tc>
                <a:tc>
                  <a:txBody>
                    <a:bodyPr/>
                    <a:lstStyle/>
                    <a:p>
                      <a:r>
                        <a:rPr lang="en-US" sz="1400"/>
                        <a:t>New Procedure added</a:t>
                      </a:r>
                    </a:p>
                  </a:txBody>
                  <a:tcPr anchor="ctr"/>
                </a:tc>
                <a:tc>
                  <a:txBody>
                    <a:bodyPr/>
                    <a:lstStyle/>
                    <a:p>
                      <a:r>
                        <a:rPr lang="en-US" sz="1400"/>
                        <a:t>Indicates that a new procedure has been added to the patient's chart in the EHR</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3798689136"/>
                  </a:ext>
                </a:extLst>
              </a:tr>
              <a:tr h="0">
                <a:tc>
                  <a:txBody>
                    <a:bodyPr/>
                    <a:lstStyle/>
                    <a:p>
                      <a:r>
                        <a:rPr lang="en-US" sz="1400"/>
                        <a:t>1</a:t>
                      </a:r>
                    </a:p>
                  </a:txBody>
                  <a:tcPr anchor="ctr"/>
                </a:tc>
                <a:tc>
                  <a:txBody>
                    <a:bodyPr/>
                    <a:lstStyle/>
                    <a:p>
                      <a:r>
                        <a:rPr lang="en-US" sz="1400">
                          <a:effectLst/>
                        </a:rPr>
                        <a:t>  </a:t>
                      </a:r>
                      <a:r>
                        <a:rPr lang="en-US" sz="1400">
                          <a:effectLst/>
                          <a:hlinkClick r:id="rId7"/>
                        </a:rPr>
                        <a:t>modified-procedure</a:t>
                      </a:r>
                      <a:endParaRPr lang="en-US" sz="1400">
                        <a:effectLst/>
                      </a:endParaRPr>
                    </a:p>
                  </a:txBody>
                  <a:tcPr anchor="ctr"/>
                </a:tc>
                <a:tc>
                  <a:txBody>
                    <a:bodyPr/>
                    <a:lstStyle/>
                    <a:p>
                      <a:r>
                        <a:rPr lang="en-US" sz="1400"/>
                        <a:t>Existing Procedure record has been modified</a:t>
                      </a:r>
                    </a:p>
                  </a:txBody>
                  <a:tcPr anchor="ctr"/>
                </a:tc>
                <a:tc>
                  <a:txBody>
                    <a:bodyPr/>
                    <a:lstStyle/>
                    <a:p>
                      <a:r>
                        <a:rPr lang="en-US" sz="1400" dirty="0"/>
                        <a:t>Indicates that an existing procedure record in the patient's chart has been modified. Sometimes this is equivalent to removing an existing procedure record (which may have been entered in error) and adding a new procedure record.</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8"/>
              </a:rPr>
              <a:t>http://hl7.org/fhir/us/medmorph/2021Jan/ValueSet-us-ph-triggerdefinition-namedevent.html</a:t>
            </a:r>
            <a:endParaRPr lang="en-US" dirty="0"/>
          </a:p>
        </p:txBody>
      </p:sp>
    </p:spTree>
    <p:extLst>
      <p:ext uri="{BB962C8B-B14F-4D97-AF65-F5344CB8AC3E}">
        <p14:creationId xmlns:p14="http://schemas.microsoft.com/office/powerpoint/2010/main" val="2404473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a:xfrm>
            <a:off x="328913" y="411954"/>
            <a:ext cx="11014276" cy="722895"/>
          </a:xfrm>
        </p:spPr>
        <p:txBody>
          <a:bodyPr>
            <a:noAutofit/>
          </a:bodyPr>
          <a:lstStyle/>
          <a:p>
            <a:r>
              <a:rPr lang="en-US" sz="3200" dirty="0"/>
              <a:t>Terminology: Value Sets – </a:t>
            </a:r>
            <a:br>
              <a:rPr lang="en-US" sz="3200" dirty="0"/>
            </a:br>
            <a:r>
              <a:rPr lang="en-US" sz="3200" dirty="0"/>
              <a:t>US Public Health </a:t>
            </a:r>
            <a:r>
              <a:rPr lang="en-US" sz="3200" dirty="0" err="1"/>
              <a:t>TriggerDefinition</a:t>
            </a:r>
            <a:r>
              <a:rPr lang="en-US" sz="3200" dirty="0"/>
              <a:t> </a:t>
            </a:r>
            <a:r>
              <a:rPr lang="en-US" sz="3200" dirty="0" err="1"/>
              <a:t>NamedEvent</a:t>
            </a:r>
            <a:r>
              <a:rPr lang="en-US" sz="3200" dirty="0"/>
              <a:t> (4/4)</a:t>
            </a:r>
            <a:br>
              <a:rPr lang="en-US" sz="3200" dirty="0"/>
            </a:br>
            <a:r>
              <a:rPr lang="en-US" sz="3200" dirty="0"/>
              <a:t> </a:t>
            </a:r>
          </a:p>
        </p:txBody>
      </p:sp>
      <p:graphicFrame>
        <p:nvGraphicFramePr>
          <p:cNvPr id="8" name="Table 8">
            <a:extLst>
              <a:ext uri="{FF2B5EF4-FFF2-40B4-BE49-F238E27FC236}">
                <a16:creationId xmlns:a16="http://schemas.microsoft.com/office/drawing/2014/main" id="{2E469925-5263-4787-A445-BBE63616DDD4}"/>
              </a:ext>
            </a:extLst>
          </p:cNvPr>
          <p:cNvGraphicFramePr>
            <a:graphicFrameLocks noGrp="1"/>
          </p:cNvGraphicFramePr>
          <p:nvPr>
            <p:ph idx="1"/>
            <p:extLst>
              <p:ext uri="{D42A27DB-BD31-4B8C-83A1-F6EECF244321}">
                <p14:modId xmlns:p14="http://schemas.microsoft.com/office/powerpoint/2010/main" val="144313782"/>
              </p:ext>
            </p:extLst>
          </p:nvPr>
        </p:nvGraphicFramePr>
        <p:xfrm>
          <a:off x="81444" y="1096739"/>
          <a:ext cx="12029111" cy="5090160"/>
        </p:xfrm>
        <a:graphic>
          <a:graphicData uri="http://schemas.openxmlformats.org/drawingml/2006/table">
            <a:tbl>
              <a:tblPr firstRow="1" bandRow="1">
                <a:tableStyleId>{5C22544A-7EE6-4342-B048-85BDC9FD1C3A}</a:tableStyleId>
              </a:tblPr>
              <a:tblGrid>
                <a:gridCol w="394282">
                  <a:extLst>
                    <a:ext uri="{9D8B030D-6E8A-4147-A177-3AD203B41FA5}">
                      <a16:colId xmlns:a16="http://schemas.microsoft.com/office/drawing/2014/main" val="4134728265"/>
                    </a:ext>
                  </a:extLst>
                </a:gridCol>
                <a:gridCol w="1220994">
                  <a:extLst>
                    <a:ext uri="{9D8B030D-6E8A-4147-A177-3AD203B41FA5}">
                      <a16:colId xmlns:a16="http://schemas.microsoft.com/office/drawing/2014/main" val="2133941267"/>
                    </a:ext>
                  </a:extLst>
                </a:gridCol>
                <a:gridCol w="2357120">
                  <a:extLst>
                    <a:ext uri="{9D8B030D-6E8A-4147-A177-3AD203B41FA5}">
                      <a16:colId xmlns:a16="http://schemas.microsoft.com/office/drawing/2014/main" val="4096147708"/>
                    </a:ext>
                  </a:extLst>
                </a:gridCol>
                <a:gridCol w="6014720">
                  <a:extLst>
                    <a:ext uri="{9D8B030D-6E8A-4147-A177-3AD203B41FA5}">
                      <a16:colId xmlns:a16="http://schemas.microsoft.com/office/drawing/2014/main" val="1471404763"/>
                    </a:ext>
                  </a:extLst>
                </a:gridCol>
                <a:gridCol w="609600">
                  <a:extLst>
                    <a:ext uri="{9D8B030D-6E8A-4147-A177-3AD203B41FA5}">
                      <a16:colId xmlns:a16="http://schemas.microsoft.com/office/drawing/2014/main" val="2686604126"/>
                    </a:ext>
                  </a:extLst>
                </a:gridCol>
                <a:gridCol w="502984">
                  <a:extLst>
                    <a:ext uri="{9D8B030D-6E8A-4147-A177-3AD203B41FA5}">
                      <a16:colId xmlns:a16="http://schemas.microsoft.com/office/drawing/2014/main" val="2992369524"/>
                    </a:ext>
                  </a:extLst>
                </a:gridCol>
                <a:gridCol w="929411">
                  <a:extLst>
                    <a:ext uri="{9D8B030D-6E8A-4147-A177-3AD203B41FA5}">
                      <a16:colId xmlns:a16="http://schemas.microsoft.com/office/drawing/2014/main" val="1406782141"/>
                    </a:ext>
                  </a:extLst>
                </a:gridCol>
              </a:tblGrid>
              <a:tr h="125389">
                <a:tc>
                  <a:txBody>
                    <a:bodyPr/>
                    <a:lstStyle/>
                    <a:p>
                      <a:r>
                        <a:rPr lang="en-US" sz="1300" dirty="0" err="1"/>
                        <a:t>Lvl</a:t>
                      </a:r>
                      <a:endParaRPr lang="en-US" sz="1300" dirty="0"/>
                    </a:p>
                  </a:txBody>
                  <a:tcPr/>
                </a:tc>
                <a:tc>
                  <a:txBody>
                    <a:bodyPr/>
                    <a:lstStyle/>
                    <a:p>
                      <a:r>
                        <a:rPr lang="en-US" sz="1300" dirty="0"/>
                        <a:t>Code</a:t>
                      </a:r>
                    </a:p>
                  </a:txBody>
                  <a:tcPr/>
                </a:tc>
                <a:tc>
                  <a:txBody>
                    <a:bodyPr/>
                    <a:lstStyle/>
                    <a:p>
                      <a:r>
                        <a:rPr lang="en-US" sz="1300" dirty="0"/>
                        <a:t>Display</a:t>
                      </a:r>
                    </a:p>
                  </a:txBody>
                  <a:tcPr/>
                </a:tc>
                <a:tc>
                  <a:txBody>
                    <a:bodyPr/>
                    <a:lstStyle/>
                    <a:p>
                      <a:r>
                        <a:rPr lang="en-US" sz="1300" dirty="0"/>
                        <a:t>Definition</a:t>
                      </a:r>
                    </a:p>
                  </a:txBody>
                  <a:tcPr/>
                </a:tc>
                <a:tc>
                  <a:txBody>
                    <a:bodyPr/>
                    <a:lstStyle/>
                    <a:p>
                      <a:r>
                        <a:rPr lang="en-US" sz="1300" dirty="0"/>
                        <a:t>CRR</a:t>
                      </a:r>
                    </a:p>
                  </a:txBody>
                  <a:tcPr/>
                </a:tc>
                <a:tc>
                  <a:txBody>
                    <a:bodyPr/>
                    <a:lstStyle/>
                    <a:p>
                      <a:r>
                        <a:rPr lang="en-US" sz="1300" dirty="0"/>
                        <a:t>HCS</a:t>
                      </a:r>
                    </a:p>
                  </a:txBody>
                  <a:tcPr/>
                </a:tc>
                <a:tc>
                  <a:txBody>
                    <a:bodyPr/>
                    <a:lstStyle/>
                    <a:p>
                      <a:r>
                        <a:rPr lang="en-US" sz="1300" dirty="0"/>
                        <a:t>Research </a:t>
                      </a:r>
                    </a:p>
                  </a:txBody>
                  <a:tcPr/>
                </a:tc>
                <a:extLst>
                  <a:ext uri="{0D108BD9-81ED-4DB2-BD59-A6C34878D82A}">
                    <a16:rowId xmlns:a16="http://schemas.microsoft.com/office/drawing/2014/main" val="2244005617"/>
                  </a:ext>
                </a:extLst>
              </a:tr>
              <a:tr h="333882">
                <a:tc>
                  <a:txBody>
                    <a:bodyPr/>
                    <a:lstStyle/>
                    <a:p>
                      <a:r>
                        <a:rPr lang="en-US" sz="1300" dirty="0"/>
                        <a:t>0</a:t>
                      </a:r>
                    </a:p>
                  </a:txBody>
                  <a:tcPr anchor="ctr"/>
                </a:tc>
                <a:tc>
                  <a:txBody>
                    <a:bodyPr/>
                    <a:lstStyle/>
                    <a:p>
                      <a:r>
                        <a:rPr lang="en-US" sz="1300">
                          <a:effectLst/>
                          <a:hlinkClick r:id="rId2"/>
                        </a:rPr>
                        <a:t>immunization-change</a:t>
                      </a:r>
                      <a:endParaRPr lang="en-US" sz="1300">
                        <a:effectLst/>
                      </a:endParaRPr>
                    </a:p>
                  </a:txBody>
                  <a:tcPr anchor="ctr"/>
                </a:tc>
                <a:tc>
                  <a:txBody>
                    <a:bodyPr/>
                    <a:lstStyle/>
                    <a:p>
                      <a:r>
                        <a:rPr lang="en-US" sz="1300"/>
                        <a:t>Indicates a change in the patient's immunizations</a:t>
                      </a:r>
                    </a:p>
                  </a:txBody>
                  <a:tcPr anchor="ctr"/>
                </a:tc>
                <a:tc>
                  <a:txBody>
                    <a:bodyPr/>
                    <a:lstStyle/>
                    <a:p>
                      <a:r>
                        <a:rPr lang="en-US" sz="1300"/>
                        <a:t>Indicates a change in the patient's immunization and it includes new immunizations or modifications to existing immunization records. Immunization change events would be triggered by monitoring the Immunization resource.</a:t>
                      </a:r>
                    </a:p>
                  </a:txBody>
                  <a:tcPr anchor="ctr"/>
                </a:tc>
                <a:tc>
                  <a:txBody>
                    <a:bodyPr/>
                    <a:lstStyle/>
                    <a:p>
                      <a:endParaRPr lang="en-US" sz="1300"/>
                    </a:p>
                  </a:txBody>
                  <a:tcPr/>
                </a:tc>
                <a:tc>
                  <a:txBody>
                    <a:bodyPr/>
                    <a:lstStyle/>
                    <a:p>
                      <a:endParaRPr lang="en-US" sz="1300"/>
                    </a:p>
                  </a:txBody>
                  <a:tcPr/>
                </a:tc>
                <a:tc>
                  <a:txBody>
                    <a:bodyPr/>
                    <a:lstStyle/>
                    <a:p>
                      <a:endParaRPr lang="en-US" sz="1300"/>
                    </a:p>
                  </a:txBody>
                  <a:tcPr/>
                </a:tc>
                <a:extLst>
                  <a:ext uri="{0D108BD9-81ED-4DB2-BD59-A6C34878D82A}">
                    <a16:rowId xmlns:a16="http://schemas.microsoft.com/office/drawing/2014/main" val="2063976227"/>
                  </a:ext>
                </a:extLst>
              </a:tr>
              <a:tr h="0">
                <a:tc>
                  <a:txBody>
                    <a:bodyPr/>
                    <a:lstStyle/>
                    <a:p>
                      <a:r>
                        <a:rPr lang="en-US" sz="1300"/>
                        <a:t>1</a:t>
                      </a:r>
                    </a:p>
                  </a:txBody>
                  <a:tcPr anchor="ctr"/>
                </a:tc>
                <a:tc>
                  <a:txBody>
                    <a:bodyPr/>
                    <a:lstStyle/>
                    <a:p>
                      <a:r>
                        <a:rPr lang="en-US" sz="1300">
                          <a:effectLst/>
                        </a:rPr>
                        <a:t>  </a:t>
                      </a:r>
                      <a:r>
                        <a:rPr lang="en-US" sz="1300">
                          <a:effectLst/>
                          <a:hlinkClick r:id="rId3"/>
                        </a:rPr>
                        <a:t>new-immunization</a:t>
                      </a:r>
                      <a:endParaRPr lang="en-US" sz="1300">
                        <a:effectLst/>
                      </a:endParaRPr>
                    </a:p>
                  </a:txBody>
                  <a:tcPr anchor="ctr"/>
                </a:tc>
                <a:tc>
                  <a:txBody>
                    <a:bodyPr/>
                    <a:lstStyle/>
                    <a:p>
                      <a:r>
                        <a:rPr lang="en-US" sz="1300"/>
                        <a:t>New Immunization added</a:t>
                      </a:r>
                    </a:p>
                  </a:txBody>
                  <a:tcPr anchor="ctr"/>
                </a:tc>
                <a:tc>
                  <a:txBody>
                    <a:bodyPr/>
                    <a:lstStyle/>
                    <a:p>
                      <a:r>
                        <a:rPr lang="en-US" sz="1300"/>
                        <a:t>Indicates that a new immunization has been added to the patient's chart in the EHR</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441748296"/>
                  </a:ext>
                </a:extLst>
              </a:tr>
              <a:tr h="0">
                <a:tc>
                  <a:txBody>
                    <a:bodyPr/>
                    <a:lstStyle/>
                    <a:p>
                      <a:r>
                        <a:rPr lang="en-US" sz="1300"/>
                        <a:t>1</a:t>
                      </a:r>
                    </a:p>
                  </a:txBody>
                  <a:tcPr anchor="ctr"/>
                </a:tc>
                <a:tc>
                  <a:txBody>
                    <a:bodyPr/>
                    <a:lstStyle/>
                    <a:p>
                      <a:r>
                        <a:rPr lang="en-US" sz="1300">
                          <a:effectLst/>
                        </a:rPr>
                        <a:t>  </a:t>
                      </a:r>
                      <a:r>
                        <a:rPr lang="en-US" sz="1300">
                          <a:effectLst/>
                          <a:hlinkClick r:id="rId4"/>
                        </a:rPr>
                        <a:t>modified-immunization</a:t>
                      </a:r>
                      <a:endParaRPr lang="en-US" sz="1300">
                        <a:effectLst/>
                      </a:endParaRPr>
                    </a:p>
                  </a:txBody>
                  <a:tcPr anchor="ctr"/>
                </a:tc>
                <a:tc>
                  <a:txBody>
                    <a:bodyPr/>
                    <a:lstStyle/>
                    <a:p>
                      <a:r>
                        <a:rPr lang="en-US" sz="1300"/>
                        <a:t>Existing immunization record has been modified</a:t>
                      </a:r>
                    </a:p>
                  </a:txBody>
                  <a:tcPr anchor="ctr"/>
                </a:tc>
                <a:tc>
                  <a:txBody>
                    <a:bodyPr/>
                    <a:lstStyle/>
                    <a:p>
                      <a:r>
                        <a:rPr lang="en-US" sz="1300" dirty="0"/>
                        <a:t>Indicates that an existing immunization record in the patient's chart has been modified. Sometimes this is equivalent to removing an existing immunization record (which may have been entered in error) and adding a new immunization record.</a:t>
                      </a:r>
                    </a:p>
                  </a:txBody>
                  <a:tcPr anchor="ctr"/>
                </a:tc>
                <a:tc>
                  <a:txBody>
                    <a:bodyPr/>
                    <a:lstStyle/>
                    <a:p>
                      <a:endParaRPr lang="en-US" sz="1300" dirty="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1054088365"/>
                  </a:ext>
                </a:extLst>
              </a:tr>
              <a:tr h="0">
                <a:tc>
                  <a:txBody>
                    <a:bodyPr/>
                    <a:lstStyle/>
                    <a:p>
                      <a:r>
                        <a:rPr lang="en-US" sz="1300" dirty="0"/>
                        <a:t>0</a:t>
                      </a:r>
                    </a:p>
                  </a:txBody>
                  <a:tcPr anchor="ctr"/>
                </a:tc>
                <a:tc>
                  <a:txBody>
                    <a:bodyPr/>
                    <a:lstStyle/>
                    <a:p>
                      <a:r>
                        <a:rPr lang="en-US" sz="1300">
                          <a:effectLst/>
                          <a:hlinkClick r:id="rId5"/>
                        </a:rPr>
                        <a:t>demographic-change</a:t>
                      </a:r>
                      <a:endParaRPr lang="en-US" sz="1300">
                        <a:effectLst/>
                      </a:endParaRPr>
                    </a:p>
                  </a:txBody>
                  <a:tcPr anchor="ctr"/>
                </a:tc>
                <a:tc>
                  <a:txBody>
                    <a:bodyPr/>
                    <a:lstStyle/>
                    <a:p>
                      <a:r>
                        <a:rPr lang="fr-FR" sz="1300"/>
                        <a:t>Indicates change in patient demographics</a:t>
                      </a:r>
                    </a:p>
                  </a:txBody>
                  <a:tcPr anchor="ctr"/>
                </a:tc>
                <a:tc>
                  <a:txBody>
                    <a:bodyPr/>
                    <a:lstStyle/>
                    <a:p>
                      <a:r>
                        <a:rPr lang="en-US" sz="1300"/>
                        <a:t>Indicates that the Patient demographic attributes such as Date of Birth, Race, Ethnicity, Deceased date, Address, Telecom, Names have changed. Demographic change events would be triggered by monitoring the Patient resource.</a:t>
                      </a:r>
                    </a:p>
                  </a:txBody>
                  <a:tcPr anchor="ctr"/>
                </a:tc>
                <a:tc>
                  <a:txBody>
                    <a:bodyPr/>
                    <a:lstStyle/>
                    <a:p>
                      <a:endParaRPr lang="en-US" sz="130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2406759678"/>
                  </a:ext>
                </a:extLst>
              </a:tr>
              <a:tr h="0">
                <a:tc>
                  <a:txBody>
                    <a:bodyPr/>
                    <a:lstStyle/>
                    <a:p>
                      <a:r>
                        <a:rPr lang="en-US" sz="1300"/>
                        <a:t>0</a:t>
                      </a:r>
                    </a:p>
                  </a:txBody>
                  <a:tcPr anchor="ctr"/>
                </a:tc>
                <a:tc>
                  <a:txBody>
                    <a:bodyPr/>
                    <a:lstStyle/>
                    <a:p>
                      <a:r>
                        <a:rPr lang="en-US" sz="1300">
                          <a:effectLst/>
                          <a:hlinkClick r:id="rId6"/>
                        </a:rPr>
                        <a:t>received-public-health-report</a:t>
                      </a:r>
                      <a:endParaRPr lang="en-US" sz="1300">
                        <a:effectLst/>
                      </a:endParaRPr>
                    </a:p>
                  </a:txBody>
                  <a:tcPr anchor="ctr"/>
                </a:tc>
                <a:tc>
                  <a:txBody>
                    <a:bodyPr/>
                    <a:lstStyle/>
                    <a:p>
                      <a:r>
                        <a:rPr lang="en-US" sz="1300"/>
                        <a:t>Indicates receipt of a public health report</a:t>
                      </a:r>
                    </a:p>
                  </a:txBody>
                  <a:tcPr anchor="ctr"/>
                </a:tc>
                <a:tc>
                  <a:txBody>
                    <a:bodyPr/>
                    <a:lstStyle/>
                    <a:p>
                      <a:r>
                        <a:rPr lang="en-US" sz="1300"/>
                        <a:t>Indicates that a public health report was submitted and received by a specific system. This event could trigger downstream processing and hence is designated as a named event.</a:t>
                      </a:r>
                    </a:p>
                  </a:txBody>
                  <a:tcPr anchor="ctr"/>
                </a:tc>
                <a:tc>
                  <a:txBody>
                    <a:bodyPr/>
                    <a:lstStyle/>
                    <a:p>
                      <a:endParaRPr lang="en-US" sz="1300"/>
                    </a:p>
                  </a:txBody>
                  <a:tcPr/>
                </a:tc>
                <a:tc>
                  <a:txBody>
                    <a:bodyPr/>
                    <a:lstStyle/>
                    <a:p>
                      <a:endParaRPr lang="en-US" sz="1300" dirty="0"/>
                    </a:p>
                  </a:txBody>
                  <a:tcPr/>
                </a:tc>
                <a:tc>
                  <a:txBody>
                    <a:bodyPr/>
                    <a:lstStyle/>
                    <a:p>
                      <a:endParaRPr lang="en-US" sz="1300" dirty="0"/>
                    </a:p>
                  </a:txBody>
                  <a:tcPr/>
                </a:tc>
                <a:extLst>
                  <a:ext uri="{0D108BD9-81ED-4DB2-BD59-A6C34878D82A}">
                    <a16:rowId xmlns:a16="http://schemas.microsoft.com/office/drawing/2014/main" val="4212612715"/>
                  </a:ext>
                </a:extLst>
              </a:tr>
              <a:tr h="0">
                <a:tc>
                  <a:txBody>
                    <a:bodyPr/>
                    <a:lstStyle/>
                    <a:p>
                      <a:r>
                        <a:rPr lang="en-US" sz="1300"/>
                        <a:t>0</a:t>
                      </a:r>
                    </a:p>
                  </a:txBody>
                  <a:tcPr anchor="ctr"/>
                </a:tc>
                <a:tc>
                  <a:txBody>
                    <a:bodyPr/>
                    <a:lstStyle/>
                    <a:p>
                      <a:r>
                        <a:rPr lang="en-US" sz="1300">
                          <a:effectLst/>
                          <a:hlinkClick r:id="rId7"/>
                        </a:rPr>
                        <a:t>received-public-health-response</a:t>
                      </a:r>
                      <a:endParaRPr lang="en-US" sz="1300">
                        <a:effectLst/>
                      </a:endParaRPr>
                    </a:p>
                  </a:txBody>
                  <a:tcPr anchor="ctr"/>
                </a:tc>
                <a:tc>
                  <a:txBody>
                    <a:bodyPr/>
                    <a:lstStyle/>
                    <a:p>
                      <a:r>
                        <a:rPr lang="en-US" sz="1300"/>
                        <a:t>Indicates receipt of a public health response for a submitted public health report</a:t>
                      </a:r>
                    </a:p>
                  </a:txBody>
                  <a:tcPr anchor="ctr"/>
                </a:tc>
                <a:tc>
                  <a:txBody>
                    <a:bodyPr/>
                    <a:lstStyle/>
                    <a:p>
                      <a:r>
                        <a:rPr lang="en-US" sz="1300"/>
                        <a:t>Indicates that a public health response was received by a specific system for an already submitted public health report. This event could trigger downstream processing and hence is designated as a named event.</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3798689136"/>
                  </a:ext>
                </a:extLst>
              </a:tr>
              <a:tr h="0">
                <a:tc>
                  <a:txBody>
                    <a:bodyPr/>
                    <a:lstStyle/>
                    <a:p>
                      <a:r>
                        <a:rPr lang="en-US" sz="1300"/>
                        <a:t>0</a:t>
                      </a:r>
                    </a:p>
                  </a:txBody>
                  <a:tcPr anchor="ctr"/>
                </a:tc>
                <a:tc>
                  <a:txBody>
                    <a:bodyPr/>
                    <a:lstStyle/>
                    <a:p>
                      <a:r>
                        <a:rPr lang="en-US" sz="1300">
                          <a:effectLst/>
                          <a:hlinkClick r:id="rId8"/>
                        </a:rPr>
                        <a:t>manual-notification</a:t>
                      </a:r>
                      <a:endParaRPr lang="en-US" sz="1300">
                        <a:effectLst/>
                      </a:endParaRPr>
                    </a:p>
                  </a:txBody>
                  <a:tcPr anchor="ctr"/>
                </a:tc>
                <a:tc>
                  <a:txBody>
                    <a:bodyPr/>
                    <a:lstStyle/>
                    <a:p>
                      <a:r>
                        <a:rPr lang="en-US" sz="1300"/>
                        <a:t>A Practitioner or their representatives notify the application about change in patient data</a:t>
                      </a:r>
                    </a:p>
                  </a:txBody>
                  <a:tcPr anchor="ctr"/>
                </a:tc>
                <a:tc>
                  <a:txBody>
                    <a:bodyPr/>
                    <a:lstStyle/>
                    <a:p>
                      <a:r>
                        <a:rPr lang="en-US" sz="1300" dirty="0"/>
                        <a:t>In some cases where automated notifications are not supported, a practitioner or their representative can initiate the public health report processing by notifying the application about change in a patient's data.</a:t>
                      </a:r>
                    </a:p>
                  </a:txBody>
                  <a:tcPr anchor="ctr"/>
                </a:tc>
                <a:tc>
                  <a:txBody>
                    <a:bodyPr/>
                    <a:lstStyle/>
                    <a:p>
                      <a:endParaRPr lang="en-US" sz="1300"/>
                    </a:p>
                  </a:txBody>
                  <a:tcPr/>
                </a:tc>
                <a:tc>
                  <a:txBody>
                    <a:bodyPr/>
                    <a:lstStyle/>
                    <a:p>
                      <a:endParaRPr lang="en-US" sz="1300"/>
                    </a:p>
                  </a:txBody>
                  <a:tcPr/>
                </a:tc>
                <a:tc>
                  <a:txBody>
                    <a:bodyPr/>
                    <a:lstStyle/>
                    <a:p>
                      <a:endParaRPr lang="en-US" sz="1300" dirty="0"/>
                    </a:p>
                  </a:txBody>
                  <a:tcPr/>
                </a:tc>
                <a:extLst>
                  <a:ext uri="{0D108BD9-81ED-4DB2-BD59-A6C34878D82A}">
                    <a16:rowId xmlns:a16="http://schemas.microsoft.com/office/drawing/2014/main" val="1911977202"/>
                  </a:ext>
                </a:extLst>
              </a:tr>
            </a:tbl>
          </a:graphicData>
        </a:graphic>
      </p:graphicFrame>
      <p:sp>
        <p:nvSpPr>
          <p:cNvPr id="7" name="TextBox 6">
            <a:extLst>
              <a:ext uri="{FF2B5EF4-FFF2-40B4-BE49-F238E27FC236}">
                <a16:creationId xmlns:a16="http://schemas.microsoft.com/office/drawing/2014/main" id="{3DA10AFD-A1C9-4B37-9647-B9122615BD87}"/>
              </a:ext>
            </a:extLst>
          </p:cNvPr>
          <p:cNvSpPr txBox="1"/>
          <p:nvPr/>
        </p:nvSpPr>
        <p:spPr>
          <a:xfrm>
            <a:off x="1483360" y="6261380"/>
            <a:ext cx="10068560" cy="369332"/>
          </a:xfrm>
          <a:prstGeom prst="rect">
            <a:avLst/>
          </a:prstGeom>
          <a:noFill/>
        </p:spPr>
        <p:txBody>
          <a:bodyPr wrap="square">
            <a:spAutoFit/>
          </a:bodyPr>
          <a:lstStyle/>
          <a:p>
            <a:r>
              <a:rPr lang="en-US" dirty="0">
                <a:hlinkClick r:id="rId9"/>
              </a:rPr>
              <a:t>http://hl7.org/fhir/us/medmorph/2021Jan/ValueSet-us-ph-triggerdefinition-namedevent.html</a:t>
            </a:r>
            <a:endParaRPr lang="en-US" dirty="0"/>
          </a:p>
        </p:txBody>
      </p:sp>
    </p:spTree>
    <p:extLst>
      <p:ext uri="{BB962C8B-B14F-4D97-AF65-F5344CB8AC3E}">
        <p14:creationId xmlns:p14="http://schemas.microsoft.com/office/powerpoint/2010/main" val="3368145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Next Steps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05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p:txBody>
          <a:bodyPr/>
          <a:lstStyle/>
          <a:p>
            <a:r>
              <a:rPr lang="en-US" b="1" dirty="0"/>
              <a:t>Next Meeting: </a:t>
            </a:r>
          </a:p>
          <a:p>
            <a:pPr lvl="1"/>
            <a:r>
              <a:rPr lang="en-US" dirty="0"/>
              <a:t>Thursday, April 15</a:t>
            </a:r>
            <a:r>
              <a:rPr lang="en-US" baseline="30000" dirty="0"/>
              <a:t>th</a:t>
            </a:r>
            <a:r>
              <a:rPr lang="en-US" dirty="0"/>
              <a:t>  </a:t>
            </a:r>
          </a:p>
          <a:p>
            <a:r>
              <a:rPr lang="en-US" b="1" dirty="0"/>
              <a:t>Focus of Next Meeting: </a:t>
            </a:r>
          </a:p>
          <a:p>
            <a:pPr lvl="1"/>
            <a:r>
              <a:rPr lang="en-US" dirty="0"/>
              <a:t>Content IGs</a:t>
            </a:r>
          </a:p>
          <a:p>
            <a:pPr lvl="1"/>
            <a:r>
              <a:rPr lang="en-US" dirty="0" err="1"/>
              <a:t>MedMorph’s</a:t>
            </a:r>
            <a:r>
              <a:rPr lang="en-US" dirty="0"/>
              <a:t> USCDI Comments</a:t>
            </a:r>
          </a:p>
          <a:p>
            <a:endParaRPr lang="en-US" sz="2000" dirty="0"/>
          </a:p>
        </p:txBody>
      </p:sp>
    </p:spTree>
    <p:extLst>
      <p:ext uri="{BB962C8B-B14F-4D97-AF65-F5344CB8AC3E}">
        <p14:creationId xmlns:p14="http://schemas.microsoft.com/office/powerpoint/2010/main" val="137182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833722" y="504066"/>
            <a:ext cx="7886700" cy="994172"/>
          </a:xfrm>
        </p:spPr>
        <p:txBody>
          <a:bodyPr>
            <a:normAutofit/>
          </a:bodyPr>
          <a:lstStyle/>
          <a:p>
            <a:r>
              <a:rPr lang="en-US"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6757745" y="1498237"/>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Abigail Viall: </a:t>
            </a:r>
            <a:r>
              <a:rPr lang="en-US" sz="1800" dirty="0">
                <a:hlinkClick r:id="rId6"/>
              </a:rPr>
              <a:t>bzv3@cdc.gov</a:t>
            </a:r>
            <a:endParaRPr lang="en-US" sz="1800" dirty="0"/>
          </a:p>
          <a:p>
            <a:pPr lvl="1"/>
            <a:r>
              <a:rPr lang="en-US" sz="1800" dirty="0"/>
              <a:t>Aaron Harris: </a:t>
            </a:r>
            <a:r>
              <a:rPr lang="en-US" sz="1800" dirty="0">
                <a:hlinkClick r:id="rId7"/>
              </a:rPr>
              <a:t>ieo9@cdc.gov</a:t>
            </a:r>
            <a:endParaRPr lang="en-US" sz="1800" dirty="0"/>
          </a:p>
          <a:p>
            <a:pPr lvl="1"/>
            <a:r>
              <a:rPr lang="en-US" sz="1800" dirty="0" err="1"/>
              <a:t>Shaoman</a:t>
            </a:r>
            <a:r>
              <a:rPr lang="en-US" sz="1800" dirty="0"/>
              <a:t> Yin: </a:t>
            </a:r>
            <a:r>
              <a:rPr lang="en-US" sz="1800" dirty="0">
                <a:hlinkClick r:id="rId8"/>
              </a:rPr>
              <a:t>wso3@cdc.gov</a:t>
            </a:r>
            <a:endParaRPr lang="en-US" sz="1800" dirty="0"/>
          </a:p>
          <a:p>
            <a:pPr lvl="1"/>
            <a:r>
              <a:rPr lang="en-US" sz="1800" dirty="0"/>
              <a:t>Brian Gugerty: </a:t>
            </a:r>
            <a:r>
              <a:rPr lang="en-US" sz="1800" dirty="0">
                <a:hlinkClick r:id="rId9"/>
              </a:rPr>
              <a:t>vaz6@cdc.gov</a:t>
            </a:r>
            <a:endParaRPr lang="en-US" sz="1800" dirty="0"/>
          </a:p>
          <a:p>
            <a:pPr lvl="1"/>
            <a:r>
              <a:rPr lang="en-US" sz="1800" dirty="0"/>
              <a:t>Cynthia Bush: </a:t>
            </a:r>
            <a:r>
              <a:rPr lang="en-US" sz="1800" dirty="0">
                <a:hlinkClick r:id="rId10"/>
              </a:rPr>
              <a:t>pdz1@cdc.gov</a:t>
            </a:r>
            <a:endParaRPr lang="en-US" sz="1800" dirty="0"/>
          </a:p>
          <a:p>
            <a:pPr lvl="1"/>
            <a:r>
              <a:rPr lang="en-US" sz="1800" dirty="0"/>
              <a:t>Laura Conn: </a:t>
            </a:r>
            <a:r>
              <a:rPr lang="en-US" sz="1800" dirty="0">
                <a:hlinkClick r:id="rId11"/>
              </a:rPr>
              <a:t>lbk1@cdc.gov</a:t>
            </a:r>
            <a:endParaRPr lang="en-US" sz="1800" dirty="0"/>
          </a:p>
          <a:p>
            <a:pPr marL="0" indent="0">
              <a:buNone/>
            </a:pPr>
            <a:r>
              <a:rPr lang="en-US" sz="1800" b="1" dirty="0"/>
              <a:t>TEP Co-Chairs</a:t>
            </a:r>
          </a:p>
          <a:p>
            <a:pPr lvl="1"/>
            <a:r>
              <a:rPr lang="en-US" sz="1800" dirty="0"/>
              <a:t>John Loonsk: </a:t>
            </a:r>
            <a:r>
              <a:rPr lang="en-US" sz="1800" dirty="0">
                <a:hlinkClick r:id="rId12"/>
              </a:rPr>
              <a:t>john.loonsk@jhu.edu</a:t>
            </a:r>
            <a:endParaRPr lang="en-US" sz="1800" dirty="0"/>
          </a:p>
          <a:p>
            <a:pPr lvl="1"/>
            <a:r>
              <a:rPr lang="en-US" sz="1800" dirty="0"/>
              <a:t>Bill Lober: </a:t>
            </a:r>
            <a:r>
              <a:rPr lang="en-US" sz="1800" dirty="0">
                <a:hlinkClick r:id="rId13"/>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903277" y="1498238"/>
            <a:ext cx="5837154"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cs typeface="Arial" panose="020B0604020202020204" pitchFamily="34" charset="0"/>
              </a:rPr>
              <a:t>Use Case Development</a:t>
            </a:r>
          </a:p>
          <a:p>
            <a:pPr>
              <a:buClr>
                <a:schemeClr val="accent1">
                  <a:lumMod val="75000"/>
                </a:schemeClr>
              </a:buClr>
            </a:pPr>
            <a:r>
              <a:rPr lang="en-US" sz="1800" dirty="0">
                <a:cs typeface="Arial" panose="020B0604020202020204" pitchFamily="34" charset="0"/>
              </a:rPr>
              <a:t>Becky Angeles: </a:t>
            </a:r>
            <a:r>
              <a:rPr lang="en-US" sz="1800" dirty="0">
                <a:solidFill>
                  <a:schemeClr val="accent1">
                    <a:lumMod val="75000"/>
                  </a:schemeClr>
                </a:solidFill>
                <a:cs typeface="Arial" panose="020B0604020202020204" pitchFamily="34" charset="0"/>
                <a:hlinkClick r:id="rId14">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Jamie Parker</a:t>
            </a:r>
            <a:r>
              <a:rPr lang="en-US" sz="1800" dirty="0">
                <a:solidFill>
                  <a:schemeClr val="accent1">
                    <a:lumMod val="75000"/>
                  </a:schemeClr>
                </a:solidFill>
                <a:cs typeface="Arial" panose="020B0604020202020204" pitchFamily="34" charset="0"/>
              </a:rPr>
              <a:t>: </a:t>
            </a:r>
            <a:r>
              <a:rPr lang="en-US" sz="1800" dirty="0">
                <a:solidFill>
                  <a:schemeClr val="accent1">
                    <a:lumMod val="7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Kishore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6">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cs typeface="Arial" panose="020B0604020202020204" pitchFamily="34" charset="0"/>
            </a:endParaRPr>
          </a:p>
          <a:p>
            <a:pPr>
              <a:buClr>
                <a:schemeClr val="accent1">
                  <a:lumMod val="75000"/>
                </a:schemeClr>
              </a:buClr>
            </a:pPr>
            <a:r>
              <a:rPr lang="en-US" sz="1800" dirty="0">
                <a:cs typeface="Arial" panose="020B0604020202020204" pitchFamily="34" charset="0"/>
              </a:rPr>
              <a:t>Mike Flanigan: </a:t>
            </a:r>
            <a:r>
              <a:rPr lang="en-US" sz="1800" dirty="0">
                <a:solidFill>
                  <a:schemeClr val="accent1">
                    <a:lumMod val="75000"/>
                  </a:schemeClr>
                </a:solidFill>
                <a:cs typeface="Arial" panose="020B0604020202020204" pitchFamily="34" charset="0"/>
                <a:hlinkClick r:id="rId17">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SME</a:t>
            </a:r>
          </a:p>
          <a:p>
            <a:pPr>
              <a:buClr>
                <a:schemeClr val="accent1">
                  <a:lumMod val="75000"/>
                </a:schemeClr>
              </a:buClr>
            </a:pPr>
            <a:r>
              <a:rPr lang="en-US" sz="1800" dirty="0">
                <a:cs typeface="Arial" panose="020B0604020202020204" pitchFamily="34" charset="0"/>
              </a:rPr>
              <a:t>Brett </a:t>
            </a:r>
            <a:r>
              <a:rPr lang="en-US" sz="1800" dirty="0" err="1">
                <a:cs typeface="Arial" panose="020B0604020202020204" pitchFamily="34" charset="0"/>
              </a:rPr>
              <a:t>Marquard</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8">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Lead</a:t>
            </a:r>
          </a:p>
          <a:p>
            <a:pPr>
              <a:buClr>
                <a:schemeClr val="accent1">
                  <a:lumMod val="75000"/>
                </a:schemeClr>
              </a:buClr>
            </a:pPr>
            <a:r>
              <a:rPr lang="en-US" sz="1800" dirty="0">
                <a:cs typeface="Arial" panose="020B0604020202020204" pitchFamily="34" charset="0"/>
              </a:rPr>
              <a:t>Nagesh “Dragon”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9">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91825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103868"/>
            <a:ext cx="10515600" cy="1325563"/>
          </a:xfrm>
        </p:spPr>
        <p:txBody>
          <a:bodyPr>
            <a:normAutofit/>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025435"/>
            <a:ext cx="10855235" cy="4389437"/>
          </a:xfrm>
        </p:spPr>
        <p:txBody>
          <a:bodyPr>
            <a:noAutofit/>
          </a:bodyPr>
          <a:lstStyle/>
          <a:p>
            <a:r>
              <a:rPr lang="en-US" dirty="0"/>
              <a:t>Use Cases:</a:t>
            </a:r>
          </a:p>
          <a:p>
            <a:pPr lvl="1"/>
            <a:r>
              <a:rPr lang="en-US" dirty="0"/>
              <a:t>Use Case Work Group: </a:t>
            </a:r>
            <a:r>
              <a:rPr lang="en-US" sz="2000" dirty="0">
                <a:hlinkClick r:id="rId2"/>
              </a:rPr>
              <a:t>https://carradora.atlassian.net/wiki/spaces/MedMorph/pages/381780019/Use+Case+Work+Groups</a:t>
            </a:r>
            <a:endParaRPr lang="en-US" sz="2000" dirty="0"/>
          </a:p>
          <a:p>
            <a:pPr lvl="1"/>
            <a:r>
              <a:rPr lang="en-US" dirty="0"/>
              <a:t>Hep C: </a:t>
            </a:r>
            <a:r>
              <a:rPr lang="en-US" sz="2000" dirty="0">
                <a:hlinkClick r:id="rId3"/>
              </a:rPr>
              <a:t>https://carradora.atlassian.net/wiki/spaces/MedMorph/pages/694452251/Hepatitis+C+Use+Case+-+DRAFT</a:t>
            </a:r>
            <a:endParaRPr lang="en-US" sz="2000" dirty="0"/>
          </a:p>
          <a:p>
            <a:pPr lvl="1"/>
            <a:r>
              <a:rPr lang="en-US" dirty="0"/>
              <a:t>Health Care Surveys: </a:t>
            </a:r>
            <a:r>
              <a:rPr lang="en-US" sz="2000" dirty="0">
                <a:hlinkClick r:id="rId4"/>
              </a:rPr>
              <a:t>https://carradora.atlassian.net/wiki/spaces/MedMorph/pages/692060180/Health+Care+Survey+Use+Case+-+DRAFT</a:t>
            </a:r>
            <a:endParaRPr lang="en-US" sz="2000" dirty="0"/>
          </a:p>
          <a:p>
            <a:pPr lvl="1"/>
            <a:r>
              <a:rPr lang="en-US" dirty="0"/>
              <a:t>Cancer: </a:t>
            </a:r>
            <a:r>
              <a:rPr lang="en-US" sz="2000" dirty="0">
                <a:hlinkClick r:id="rId5"/>
              </a:rPr>
              <a:t>https://carradora.atlassian.net/wiki/spaces/MedMorph/pages/699990019/Cancer+Use+Case+-+DRAFT</a:t>
            </a:r>
            <a:endParaRPr lang="en-US" sz="2000" dirty="0"/>
          </a:p>
          <a:p>
            <a:r>
              <a:rPr lang="en-US" dirty="0"/>
              <a:t>Reference Architecture: </a:t>
            </a:r>
            <a:r>
              <a:rPr lang="en-US" sz="2000" dirty="0">
                <a:hlinkClick r:id="rId6"/>
              </a:rPr>
              <a:t>https://carradora.atlassian.net/wiki/spaces/MedMorph/pages/545914881/Reference+Architecture+Document</a:t>
            </a:r>
            <a:endParaRPr lang="en-US" sz="2000" dirty="0"/>
          </a:p>
        </p:txBody>
      </p:sp>
    </p:spTree>
    <p:extLst>
      <p:ext uri="{BB962C8B-B14F-4D97-AF65-F5344CB8AC3E}">
        <p14:creationId xmlns:p14="http://schemas.microsoft.com/office/powerpoint/2010/main" val="154442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89D7-915F-4615-AE50-6104241FAFFB}"/>
              </a:ext>
            </a:extLst>
          </p:cNvPr>
          <p:cNvSpPr>
            <a:spLocks noGrp="1"/>
          </p:cNvSpPr>
          <p:nvPr>
            <p:ph type="title"/>
          </p:nvPr>
        </p:nvSpPr>
        <p:spPr/>
        <p:txBody>
          <a:bodyPr>
            <a:normAutofit/>
          </a:bodyPr>
          <a:lstStyle/>
          <a:p>
            <a:r>
              <a:rPr lang="en-US" dirty="0"/>
              <a:t>Use Case Workgroup Logistics</a:t>
            </a:r>
          </a:p>
        </p:txBody>
      </p:sp>
      <p:sp>
        <p:nvSpPr>
          <p:cNvPr id="3" name="Content Placeholder 2">
            <a:extLst>
              <a:ext uri="{FF2B5EF4-FFF2-40B4-BE49-F238E27FC236}">
                <a16:creationId xmlns:a16="http://schemas.microsoft.com/office/drawing/2014/main" id="{A962C1EE-6DF9-4575-B459-4DD79891A774}"/>
              </a:ext>
            </a:extLst>
          </p:cNvPr>
          <p:cNvSpPr>
            <a:spLocks noGrp="1"/>
          </p:cNvSpPr>
          <p:nvPr>
            <p:ph idx="1"/>
          </p:nvPr>
        </p:nvSpPr>
        <p:spPr/>
        <p:txBody>
          <a:bodyPr/>
          <a:lstStyle/>
          <a:p>
            <a:r>
              <a:rPr lang="en-US" dirty="0"/>
              <a:t>Use Cases can be found on our MedMorph Confluence site: </a:t>
            </a:r>
            <a:r>
              <a:rPr lang="en-US" dirty="0">
                <a:hlinkClick r:id="rId2"/>
              </a:rPr>
              <a:t>https://carradora.atlassian.net/wiki/spaces/MedMorph/pages/381780019/Use+Case+Work+Groups</a:t>
            </a:r>
            <a:endParaRPr lang="en-US" dirty="0"/>
          </a:p>
          <a:p>
            <a:r>
              <a:rPr lang="en-US" dirty="0"/>
              <a:t>Please provide feedback and comments directly on the Confluence page(s)</a:t>
            </a:r>
          </a:p>
          <a:p>
            <a:r>
              <a:rPr lang="en-US" dirty="0"/>
              <a:t>We will provide an agenda prior to each call so you can plan accordingly</a:t>
            </a:r>
          </a:p>
          <a:p>
            <a:pPr lvl="1"/>
            <a:r>
              <a:rPr lang="en-US" dirty="0"/>
              <a:t>We may focus on a particular use case or a common section for all use cases</a:t>
            </a:r>
          </a:p>
        </p:txBody>
      </p:sp>
    </p:spTree>
    <p:extLst>
      <p:ext uri="{BB962C8B-B14F-4D97-AF65-F5344CB8AC3E}">
        <p14:creationId xmlns:p14="http://schemas.microsoft.com/office/powerpoint/2010/main" val="189757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MedMorph and the USCDI</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720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838200" y="365125"/>
            <a:ext cx="10515600" cy="1325563"/>
          </a:xfrm>
        </p:spPr>
        <p:txBody>
          <a:bodyPr>
            <a:normAutofit/>
          </a:bodyPr>
          <a:lstStyle/>
          <a:p>
            <a:r>
              <a:rPr lang="en-US" dirty="0"/>
              <a:t>MedMorph’s Submission to USCDI ONDEC</a:t>
            </a:r>
          </a:p>
        </p:txBody>
      </p:sp>
      <p:sp>
        <p:nvSpPr>
          <p:cNvPr id="3" name="Content Placeholder 2">
            <a:extLst>
              <a:ext uri="{FF2B5EF4-FFF2-40B4-BE49-F238E27FC236}">
                <a16:creationId xmlns:a16="http://schemas.microsoft.com/office/drawing/2014/main" id="{15509205-F889-499F-BE6F-0FAD44583D26}"/>
              </a:ext>
            </a:extLst>
          </p:cNvPr>
          <p:cNvSpPr>
            <a:spLocks noGrp="1"/>
          </p:cNvSpPr>
          <p:nvPr>
            <p:ph idx="1"/>
          </p:nvPr>
        </p:nvSpPr>
        <p:spPr>
          <a:xfrm>
            <a:off x="838200" y="1825625"/>
            <a:ext cx="10515600" cy="4351338"/>
          </a:xfrm>
        </p:spPr>
        <p:txBody>
          <a:bodyPr>
            <a:normAutofit fontScale="92500" lnSpcReduction="20000"/>
          </a:bodyPr>
          <a:lstStyle/>
          <a:p>
            <a:pPr>
              <a:lnSpc>
                <a:spcPct val="120000"/>
              </a:lnSpc>
              <a:spcBef>
                <a:spcPts val="0"/>
              </a:spcBef>
            </a:pPr>
            <a:r>
              <a:rPr lang="en-US" dirty="0"/>
              <a:t>MedMorph analyzed data elements from the multiple MedMorph use cases. Identified elements that were used by 2 or more use cases that were not existing in USCDI</a:t>
            </a:r>
          </a:p>
          <a:p>
            <a:pPr>
              <a:lnSpc>
                <a:spcPct val="120000"/>
              </a:lnSpc>
              <a:spcBef>
                <a:spcPts val="0"/>
              </a:spcBef>
            </a:pPr>
            <a:r>
              <a:rPr lang="en-US" dirty="0"/>
              <a:t>MedMorph submitted 76 data elements to be considered added to USCDI</a:t>
            </a:r>
          </a:p>
          <a:p>
            <a:pPr lvl="1">
              <a:lnSpc>
                <a:spcPct val="120000"/>
              </a:lnSpc>
              <a:spcBef>
                <a:spcPts val="0"/>
              </a:spcBef>
            </a:pPr>
            <a:r>
              <a:rPr lang="en-US" dirty="0"/>
              <a:t>2 MedMorph elements were assigned USCDI Draft v2</a:t>
            </a:r>
          </a:p>
          <a:p>
            <a:pPr lvl="1">
              <a:lnSpc>
                <a:spcPct val="120000"/>
              </a:lnSpc>
              <a:spcBef>
                <a:spcPts val="0"/>
              </a:spcBef>
            </a:pPr>
            <a:r>
              <a:rPr lang="en-US" dirty="0"/>
              <a:t>19 MedMorph elements were assigned Level 2</a:t>
            </a:r>
          </a:p>
          <a:p>
            <a:pPr lvl="1">
              <a:lnSpc>
                <a:spcPct val="120000"/>
              </a:lnSpc>
              <a:spcBef>
                <a:spcPts val="0"/>
              </a:spcBef>
            </a:pPr>
            <a:r>
              <a:rPr lang="en-US" dirty="0"/>
              <a:t>3 MedMorph elements were assigned Level 1</a:t>
            </a:r>
          </a:p>
          <a:p>
            <a:pPr lvl="1">
              <a:lnSpc>
                <a:spcPct val="120000"/>
              </a:lnSpc>
              <a:spcBef>
                <a:spcPts val="0"/>
              </a:spcBef>
            </a:pPr>
            <a:r>
              <a:rPr lang="en-US" dirty="0"/>
              <a:t>10 MedMorph elements were assigned Comment Level</a:t>
            </a:r>
          </a:p>
          <a:p>
            <a:pPr lvl="1">
              <a:lnSpc>
                <a:spcPct val="120000"/>
              </a:lnSpc>
              <a:spcBef>
                <a:spcPts val="0"/>
              </a:spcBef>
            </a:pPr>
            <a:r>
              <a:rPr lang="en-US" dirty="0"/>
              <a:t>40 MedMorph elements were considered to be duplicates of existing USCDI v1 elements or other submissions</a:t>
            </a:r>
          </a:p>
          <a:p>
            <a:pPr lvl="1">
              <a:lnSpc>
                <a:spcPct val="120000"/>
              </a:lnSpc>
              <a:spcBef>
                <a:spcPts val="0"/>
              </a:spcBef>
            </a:pPr>
            <a:r>
              <a:rPr lang="en-US" dirty="0"/>
              <a:t>2 MedMorph elements are unknown</a:t>
            </a:r>
          </a:p>
          <a:p>
            <a:endParaRPr lang="en-US" dirty="0"/>
          </a:p>
          <a:p>
            <a:pPr lvl="2"/>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85066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DFE2-911D-40A3-847A-6DC95E0D9823}"/>
              </a:ext>
            </a:extLst>
          </p:cNvPr>
          <p:cNvSpPr>
            <a:spLocks noGrp="1"/>
          </p:cNvSpPr>
          <p:nvPr>
            <p:ph type="title"/>
          </p:nvPr>
        </p:nvSpPr>
        <p:spPr>
          <a:xfrm>
            <a:off x="838200" y="365125"/>
            <a:ext cx="10515600" cy="1325563"/>
          </a:xfrm>
        </p:spPr>
        <p:txBody>
          <a:bodyPr>
            <a:normAutofit/>
          </a:bodyPr>
          <a:lstStyle/>
          <a:p>
            <a:r>
              <a:rPr lang="en-US" dirty="0"/>
              <a:t>USCDI Public Comment Process</a:t>
            </a:r>
          </a:p>
        </p:txBody>
      </p:sp>
      <p:graphicFrame>
        <p:nvGraphicFramePr>
          <p:cNvPr id="4" name="Table 4">
            <a:extLst>
              <a:ext uri="{FF2B5EF4-FFF2-40B4-BE49-F238E27FC236}">
                <a16:creationId xmlns:a16="http://schemas.microsoft.com/office/drawing/2014/main" id="{1A3C0983-0E31-4DF0-9063-0B2F14F04A86}"/>
              </a:ext>
            </a:extLst>
          </p:cNvPr>
          <p:cNvGraphicFramePr>
            <a:graphicFrameLocks noGrp="1"/>
          </p:cNvGraphicFramePr>
          <p:nvPr>
            <p:ph idx="1"/>
          </p:nvPr>
        </p:nvGraphicFramePr>
        <p:xfrm>
          <a:off x="838200" y="1825625"/>
          <a:ext cx="11061192" cy="4000500"/>
        </p:xfrm>
        <a:graphic>
          <a:graphicData uri="http://schemas.openxmlformats.org/drawingml/2006/table">
            <a:tbl>
              <a:tblPr firstRow="1" bandRow="1">
                <a:tableStyleId>{5C22544A-7EE6-4342-B048-85BDC9FD1C3A}</a:tableStyleId>
              </a:tblPr>
              <a:tblGrid>
                <a:gridCol w="734568">
                  <a:extLst>
                    <a:ext uri="{9D8B030D-6E8A-4147-A177-3AD203B41FA5}">
                      <a16:colId xmlns:a16="http://schemas.microsoft.com/office/drawing/2014/main" val="1659199950"/>
                    </a:ext>
                  </a:extLst>
                </a:gridCol>
                <a:gridCol w="7644384">
                  <a:extLst>
                    <a:ext uri="{9D8B030D-6E8A-4147-A177-3AD203B41FA5}">
                      <a16:colId xmlns:a16="http://schemas.microsoft.com/office/drawing/2014/main" val="2038574813"/>
                    </a:ext>
                  </a:extLst>
                </a:gridCol>
                <a:gridCol w="2682240">
                  <a:extLst>
                    <a:ext uri="{9D8B030D-6E8A-4147-A177-3AD203B41FA5}">
                      <a16:colId xmlns:a16="http://schemas.microsoft.com/office/drawing/2014/main" val="2336852032"/>
                    </a:ext>
                  </a:extLst>
                </a:gridCol>
              </a:tblGrid>
              <a:tr h="297180">
                <a:tc>
                  <a:txBody>
                    <a:bodyPr/>
                    <a:lstStyle/>
                    <a:p>
                      <a:r>
                        <a:rPr lang="en-US" sz="2400" dirty="0"/>
                        <a:t>Step</a:t>
                      </a:r>
                    </a:p>
                  </a:txBody>
                  <a:tcPr marL="68580" marR="68580" marT="34290" marB="34290"/>
                </a:tc>
                <a:tc>
                  <a:txBody>
                    <a:bodyPr/>
                    <a:lstStyle/>
                    <a:p>
                      <a:r>
                        <a:rPr lang="en-US" sz="2400" dirty="0"/>
                        <a:t>Activity</a:t>
                      </a:r>
                    </a:p>
                  </a:txBody>
                  <a:tcPr marL="68580" marR="68580" marT="34290" marB="34290"/>
                </a:tc>
                <a:tc>
                  <a:txBody>
                    <a:bodyPr/>
                    <a:lstStyle/>
                    <a:p>
                      <a:r>
                        <a:rPr lang="en-US" sz="2400" dirty="0"/>
                        <a:t>Date</a:t>
                      </a:r>
                    </a:p>
                  </a:txBody>
                  <a:tcPr marL="68580" marR="68580" marT="34290" marB="34290"/>
                </a:tc>
                <a:extLst>
                  <a:ext uri="{0D108BD9-81ED-4DB2-BD59-A6C34878D82A}">
                    <a16:rowId xmlns:a16="http://schemas.microsoft.com/office/drawing/2014/main" val="1112645461"/>
                  </a:ext>
                </a:extLst>
              </a:tr>
              <a:tr h="297180">
                <a:tc>
                  <a:txBody>
                    <a:bodyPr/>
                    <a:lstStyle/>
                    <a:p>
                      <a:r>
                        <a:rPr lang="en-US" sz="2400" dirty="0"/>
                        <a:t>1</a:t>
                      </a:r>
                    </a:p>
                  </a:txBody>
                  <a:tcPr marL="68580" marR="68580" marT="34290" marB="34290"/>
                </a:tc>
                <a:tc>
                  <a:txBody>
                    <a:bodyPr/>
                    <a:lstStyle/>
                    <a:p>
                      <a:r>
                        <a:rPr lang="en-US" sz="2400" dirty="0"/>
                        <a:t>Evaluate Draft USCDI v2 and submit comments via the ONDEC system</a:t>
                      </a:r>
                    </a:p>
                  </a:txBody>
                  <a:tcPr marL="68580" marR="68580" marT="34290" marB="34290"/>
                </a:tc>
                <a:tc>
                  <a:txBody>
                    <a:bodyPr/>
                    <a:lstStyle/>
                    <a:p>
                      <a:r>
                        <a:rPr lang="en-US" sz="2400" dirty="0"/>
                        <a:t>By April 15, 2021</a:t>
                      </a:r>
                    </a:p>
                  </a:txBody>
                  <a:tcPr marL="68580" marR="68580" marT="34290" marB="34290"/>
                </a:tc>
                <a:extLst>
                  <a:ext uri="{0D108BD9-81ED-4DB2-BD59-A6C34878D82A}">
                    <a16:rowId xmlns:a16="http://schemas.microsoft.com/office/drawing/2014/main" val="739481757"/>
                  </a:ext>
                </a:extLst>
              </a:tr>
              <a:tr h="297180">
                <a:tc>
                  <a:txBody>
                    <a:bodyPr/>
                    <a:lstStyle/>
                    <a:p>
                      <a:r>
                        <a:rPr lang="en-US" sz="2400" dirty="0"/>
                        <a:t>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ONC reviews comments and recommendations</a:t>
                      </a:r>
                    </a:p>
                  </a:txBody>
                  <a:tcPr marL="68580" marR="68580" marT="34290" marB="34290"/>
                </a:tc>
                <a:tc>
                  <a:txBody>
                    <a:bodyPr/>
                    <a:lstStyle/>
                    <a:p>
                      <a:r>
                        <a:rPr lang="en-US" sz="2400" dirty="0"/>
                        <a:t>April 15 – July 2021</a:t>
                      </a:r>
                    </a:p>
                  </a:txBody>
                  <a:tcPr marL="68580" marR="68580" marT="34290" marB="34290"/>
                </a:tc>
                <a:extLst>
                  <a:ext uri="{0D108BD9-81ED-4DB2-BD59-A6C34878D82A}">
                    <a16:rowId xmlns:a16="http://schemas.microsoft.com/office/drawing/2014/main" val="2454292854"/>
                  </a:ext>
                </a:extLst>
              </a:tr>
              <a:tr h="297180">
                <a:tc>
                  <a:txBody>
                    <a:bodyPr/>
                    <a:lstStyle/>
                    <a:p>
                      <a:r>
                        <a:rPr lang="en-US" sz="2400" dirty="0"/>
                        <a:t>3</a:t>
                      </a:r>
                    </a:p>
                  </a:txBody>
                  <a:tcPr marL="68580" marR="68580" marT="34290" marB="34290"/>
                </a:tc>
                <a:tc>
                  <a:txBody>
                    <a:bodyPr/>
                    <a:lstStyle/>
                    <a:p>
                      <a:r>
                        <a:rPr lang="en-US" sz="2400" dirty="0"/>
                        <a:t>ONC publishes USCDI v2</a:t>
                      </a:r>
                    </a:p>
                  </a:txBody>
                  <a:tcPr marL="68580" marR="68580" marT="34290" marB="34290"/>
                </a:tc>
                <a:tc>
                  <a:txBody>
                    <a:bodyPr/>
                    <a:lstStyle/>
                    <a:p>
                      <a:r>
                        <a:rPr lang="en-US" sz="2400" dirty="0"/>
                        <a:t>July 2021</a:t>
                      </a:r>
                    </a:p>
                  </a:txBody>
                  <a:tcPr marL="68580" marR="68580" marT="34290" marB="34290"/>
                </a:tc>
                <a:extLst>
                  <a:ext uri="{0D108BD9-81ED-4DB2-BD59-A6C34878D82A}">
                    <a16:rowId xmlns:a16="http://schemas.microsoft.com/office/drawing/2014/main" val="1272888235"/>
                  </a:ext>
                </a:extLst>
              </a:tr>
              <a:tr h="982980">
                <a:tc>
                  <a:txBody>
                    <a:bodyPr/>
                    <a:lstStyle/>
                    <a:p>
                      <a:r>
                        <a:rPr lang="en-US" sz="2400" dirty="0"/>
                        <a:t>4</a:t>
                      </a:r>
                    </a:p>
                  </a:txBody>
                  <a:tcPr marL="68580" marR="68580" marT="34290" marB="34290"/>
                </a:tc>
                <a:tc>
                  <a:txBody>
                    <a:bodyPr/>
                    <a:lstStyle/>
                    <a:p>
                      <a:r>
                        <a:rPr lang="en-US" sz="2400" kern="1200" dirty="0">
                          <a:solidFill>
                            <a:schemeClr val="dk1"/>
                          </a:solidFill>
                          <a:effectLst/>
                          <a:latin typeface="+mn-lt"/>
                          <a:ea typeface="+mn-ea"/>
                          <a:cs typeface="+mn-cs"/>
                        </a:rPr>
                        <a:t>ONC considers USCDIv2 be included in a future cycle of the Standards Version Advancement Process (SVAP), which permits health IT developers to voluntarily update their certified health IT with these new USCDI data elements and provide those updates to their customers</a:t>
                      </a:r>
                      <a:endParaRPr lang="en-US" sz="2400" dirty="0"/>
                    </a:p>
                  </a:txBody>
                  <a:tcPr marL="68580" marR="68580" marT="34290" marB="34290"/>
                </a:tc>
                <a:tc>
                  <a:txBody>
                    <a:bodyPr/>
                    <a:lstStyle/>
                    <a:p>
                      <a:r>
                        <a:rPr lang="en-US" sz="2400" dirty="0"/>
                        <a:t>Aug 2021</a:t>
                      </a:r>
                    </a:p>
                  </a:txBody>
                  <a:tcPr marL="68580" marR="68580" marT="34290" marB="34290"/>
                </a:tc>
                <a:extLst>
                  <a:ext uri="{0D108BD9-81ED-4DB2-BD59-A6C34878D82A}">
                    <a16:rowId xmlns:a16="http://schemas.microsoft.com/office/drawing/2014/main" val="3341015509"/>
                  </a:ext>
                </a:extLst>
              </a:tr>
            </a:tbl>
          </a:graphicData>
        </a:graphic>
      </p:graphicFrame>
    </p:spTree>
    <p:extLst>
      <p:ext uri="{BB962C8B-B14F-4D97-AF65-F5344CB8AC3E}">
        <p14:creationId xmlns:p14="http://schemas.microsoft.com/office/powerpoint/2010/main" val="342523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Content IG Proposals</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488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DA40-DA06-4C26-AC5E-6CB60934B640}"/>
              </a:ext>
            </a:extLst>
          </p:cNvPr>
          <p:cNvSpPr>
            <a:spLocks noGrp="1"/>
          </p:cNvSpPr>
          <p:nvPr>
            <p:ph type="title"/>
          </p:nvPr>
        </p:nvSpPr>
        <p:spPr/>
        <p:txBody>
          <a:bodyPr>
            <a:normAutofit/>
          </a:bodyPr>
          <a:lstStyle/>
          <a:p>
            <a:r>
              <a:rPr lang="en-US" dirty="0"/>
              <a:t>Content IG Proposal Status</a:t>
            </a:r>
          </a:p>
        </p:txBody>
      </p:sp>
      <p:sp>
        <p:nvSpPr>
          <p:cNvPr id="4" name="Content Placeholder 3">
            <a:extLst>
              <a:ext uri="{FF2B5EF4-FFF2-40B4-BE49-F238E27FC236}">
                <a16:creationId xmlns:a16="http://schemas.microsoft.com/office/drawing/2014/main" id="{56F9177B-9715-43FD-97C1-B7DD5C713217}"/>
              </a:ext>
            </a:extLst>
          </p:cNvPr>
          <p:cNvSpPr>
            <a:spLocks noGrp="1"/>
          </p:cNvSpPr>
          <p:nvPr>
            <p:ph idx="1"/>
          </p:nvPr>
        </p:nvSpPr>
        <p:spPr>
          <a:xfrm>
            <a:off x="838200" y="1487869"/>
            <a:ext cx="10679884" cy="5005006"/>
          </a:xfrm>
        </p:spPr>
        <p:txBody>
          <a:bodyPr>
            <a:normAutofit lnSpcReduction="10000"/>
          </a:bodyPr>
          <a:lstStyle/>
          <a:p>
            <a:r>
              <a:rPr lang="en-US" dirty="0"/>
              <a:t>Cancer Registry Reporting </a:t>
            </a:r>
          </a:p>
          <a:p>
            <a:pPr lvl="1"/>
            <a:r>
              <a:rPr lang="en-US" dirty="0"/>
              <a:t>Creating the IG Proposal confluence form based on information from last week’s call</a:t>
            </a:r>
          </a:p>
          <a:p>
            <a:r>
              <a:rPr lang="en-US" dirty="0"/>
              <a:t>Health Care Survey </a:t>
            </a:r>
          </a:p>
          <a:p>
            <a:pPr lvl="1"/>
            <a:r>
              <a:rPr lang="en-US" dirty="0"/>
              <a:t>Finalizing the IG Proposal word document based on updates to the cancer proposal last week</a:t>
            </a:r>
          </a:p>
          <a:p>
            <a:pPr lvl="1"/>
            <a:r>
              <a:rPr lang="en-US" dirty="0"/>
              <a:t>Will create IG Proposal confluence form once word document is complete</a:t>
            </a:r>
          </a:p>
          <a:p>
            <a:r>
              <a:rPr lang="en-US" dirty="0"/>
              <a:t>Research</a:t>
            </a:r>
          </a:p>
          <a:p>
            <a:pPr lvl="1"/>
            <a:r>
              <a:rPr lang="en-US" dirty="0"/>
              <a:t>Working internally to draft content in the word document</a:t>
            </a:r>
          </a:p>
          <a:p>
            <a:pPr lvl="1"/>
            <a:r>
              <a:rPr lang="en-US" dirty="0"/>
              <a:t>Will create IG Proposal confluence form once word document is complete</a:t>
            </a:r>
          </a:p>
          <a:p>
            <a:r>
              <a:rPr lang="en-US" dirty="0"/>
              <a:t>Completed IG Proposal Confluence Forms will be submitted to </a:t>
            </a:r>
            <a:r>
              <a:rPr lang="en-US" dirty="0">
                <a:hlinkClick r:id="rId2"/>
              </a:rPr>
              <a:t>fmgcontact@hl7.org</a:t>
            </a:r>
            <a:r>
              <a:rPr lang="en-US" dirty="0"/>
              <a:t> to initiate the FHIR Resource Governance Process for approval</a:t>
            </a:r>
          </a:p>
        </p:txBody>
      </p:sp>
    </p:spTree>
    <p:extLst>
      <p:ext uri="{BB962C8B-B14F-4D97-AF65-F5344CB8AC3E}">
        <p14:creationId xmlns:p14="http://schemas.microsoft.com/office/powerpoint/2010/main" val="184646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765EA-A145-4CC0-AF37-89C0A3F419C2}"/>
              </a:ext>
            </a:extLst>
          </p:cNvPr>
          <p:cNvSpPr>
            <a:spLocks noGrp="1"/>
          </p:cNvSpPr>
          <p:nvPr>
            <p:ph type="title"/>
          </p:nvPr>
        </p:nvSpPr>
        <p:spPr>
          <a:xfrm>
            <a:off x="570593" y="2764972"/>
            <a:ext cx="10515600" cy="970189"/>
          </a:xfrm>
        </p:spPr>
        <p:txBody>
          <a:bodyPr>
            <a:normAutofit/>
          </a:bodyPr>
          <a:lstStyle/>
          <a:p>
            <a:r>
              <a:rPr lang="en-US" sz="4000" b="1" dirty="0">
                <a:solidFill>
                  <a:srgbClr val="0070C0"/>
                </a:solidFill>
                <a:latin typeface="+mn-lt"/>
              </a:rPr>
              <a:t>May 2021 HL7 FHIR Connectathon</a:t>
            </a:r>
          </a:p>
        </p:txBody>
      </p:sp>
      <p:cxnSp>
        <p:nvCxnSpPr>
          <p:cNvPr id="7" name="Straight Connector 6">
            <a:extLst>
              <a:ext uri="{FF2B5EF4-FFF2-40B4-BE49-F238E27FC236}">
                <a16:creationId xmlns:a16="http://schemas.microsoft.com/office/drawing/2014/main" id="{8664D1D0-9658-4A6F-A17F-C71AC7C00927}"/>
              </a:ext>
            </a:extLst>
          </p:cNvPr>
          <p:cNvCxnSpPr/>
          <p:nvPr/>
        </p:nvCxnSpPr>
        <p:spPr>
          <a:xfrm>
            <a:off x="304800" y="3918857"/>
            <a:ext cx="1125582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0122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2.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docProps/app.xml><?xml version="1.0" encoding="utf-8"?>
<Properties xmlns="http://schemas.openxmlformats.org/officeDocument/2006/extended-properties" xmlns:vt="http://schemas.openxmlformats.org/officeDocument/2006/docPropsVTypes">
  <TotalTime>123017</TotalTime>
  <Words>5151</Words>
  <Application>Microsoft Office PowerPoint</Application>
  <PresentationFormat>Widescreen</PresentationFormat>
  <Paragraphs>711</Paragraphs>
  <Slides>28</Slides>
  <Notes>12</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28</vt:i4>
      </vt:variant>
    </vt:vector>
  </HeadingPairs>
  <TitlesOfParts>
    <vt:vector size="46" baseType="lpstr">
      <vt:lpstr>Arial</vt:lpstr>
      <vt:lpstr>Calibri</vt:lpstr>
      <vt:lpstr>Calibri Light</vt:lpstr>
      <vt:lpstr>Century Gothic</vt:lpstr>
      <vt:lpstr>Constantia</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Meeting Agenda</vt:lpstr>
      <vt:lpstr>Use Case Workgroup Logistics</vt:lpstr>
      <vt:lpstr>MedMorph and the USCDI</vt:lpstr>
      <vt:lpstr>MedMorph’s Submission to USCDI ONDEC</vt:lpstr>
      <vt:lpstr>USCDI Public Comment Process</vt:lpstr>
      <vt:lpstr>Content IG Proposals</vt:lpstr>
      <vt:lpstr>Content IG Proposal Status</vt:lpstr>
      <vt:lpstr>May 2021 HL7 FHIR Connectathon</vt:lpstr>
      <vt:lpstr>May 2021 HL7 FHIR Connectathon (Virtual)</vt:lpstr>
      <vt:lpstr>Potential Connectathon Testing Organizations</vt:lpstr>
      <vt:lpstr>Draft Agenda</vt:lpstr>
      <vt:lpstr>Content IGs Content</vt:lpstr>
      <vt:lpstr>Behavior: Capability Statements</vt:lpstr>
      <vt:lpstr>Behavior: Operation Definitions</vt:lpstr>
      <vt:lpstr>Terminology: Value Sets</vt:lpstr>
      <vt:lpstr>Terminology: Value Sets - US Public Health Message Types   </vt:lpstr>
      <vt:lpstr>Terminology: Value Sets - US Public Health PlanDefinition Action (1/2)  </vt:lpstr>
      <vt:lpstr>Terminology: Value Sets - US Public Health PlanDefinition Action (2/2)  </vt:lpstr>
      <vt:lpstr>Terminology: Value Sets –  US Public Health Response Message Processing Status Codes  </vt:lpstr>
      <vt:lpstr>Terminology: Value Sets –  US Public Health TriggerDefinition NamedEvent (1/4)  </vt:lpstr>
      <vt:lpstr>Terminology: Value Sets –  US Public Health TriggerDefinition NamedEvent (2/4)  </vt:lpstr>
      <vt:lpstr>Terminology: Value Sets –  US Public Health TriggerDefinition NamedEvent (3/4)  </vt:lpstr>
      <vt:lpstr>Terminology: Value Sets –  US Public Health TriggerDefinition NamedEvent (4/4)  </vt:lpstr>
      <vt:lpstr>Next Steps</vt:lpstr>
      <vt:lpstr>Next Steps</vt:lpstr>
      <vt:lpstr>Contacts</vt:lpstr>
      <vt:lpstr>Resources/Useful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254</cp:revision>
  <dcterms:created xsi:type="dcterms:W3CDTF">2019-11-04T17:18:41Z</dcterms:created>
  <dcterms:modified xsi:type="dcterms:W3CDTF">2021-04-09T16:36:24Z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