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 id="2147483705" r:id="rId5"/>
    <p:sldMasterId id="2147483693" r:id="rId6"/>
    <p:sldMasterId id="2147483660" r:id="rId7"/>
    <p:sldMasterId id="2147483732" r:id="rId8"/>
    <p:sldMasterId id="2147483740" r:id="rId9"/>
  </p:sldMasterIdLst>
  <p:notesMasterIdLst>
    <p:notesMasterId r:id="rId35"/>
  </p:notesMasterIdLst>
  <p:sldIdLst>
    <p:sldId id="986" r:id="rId10"/>
    <p:sldId id="992" r:id="rId11"/>
    <p:sldId id="4770" r:id="rId12"/>
    <p:sldId id="4761" r:id="rId13"/>
    <p:sldId id="4763" r:id="rId14"/>
    <p:sldId id="4786" r:id="rId15"/>
    <p:sldId id="4795" r:id="rId16"/>
    <p:sldId id="2446" r:id="rId17"/>
    <p:sldId id="2490" r:id="rId18"/>
    <p:sldId id="4794" r:id="rId19"/>
    <p:sldId id="4787" r:id="rId20"/>
    <p:sldId id="4788" r:id="rId21"/>
    <p:sldId id="4789" r:id="rId22"/>
    <p:sldId id="4790" r:id="rId23"/>
    <p:sldId id="4797" r:id="rId24"/>
    <p:sldId id="4791" r:id="rId25"/>
    <p:sldId id="4792" r:id="rId26"/>
    <p:sldId id="4793" r:id="rId27"/>
    <p:sldId id="4798" r:id="rId28"/>
    <p:sldId id="4799" r:id="rId29"/>
    <p:sldId id="4800" r:id="rId30"/>
    <p:sldId id="4784" r:id="rId31"/>
    <p:sldId id="329" r:id="rId32"/>
    <p:sldId id="4776" r:id="rId33"/>
    <p:sldId id="33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umenthal, Wendy J. (CDC/DDNID/NCCDPHP/DCPC)" initials="BWJ(" lastIdx="2" clrIdx="0">
    <p:extLst>
      <p:ext uri="{19B8F6BF-5375-455C-9EA6-DF929625EA0E}">
        <p15:presenceInfo xmlns:p15="http://schemas.microsoft.com/office/powerpoint/2012/main" userId="S::wfb6@cdc.gov::f5e00f14-3ac2-427d-b616-ad8add26c74a" providerId="AD"/>
      </p:ext>
    </p:extLst>
  </p:cmAuthor>
  <p:cmAuthor id="2" name="Michaels, Maria (CDC/DDPHSS/CSELS/OD)" initials="MM(" lastIdx="7" clrIdx="1">
    <p:extLst>
      <p:ext uri="{19B8F6BF-5375-455C-9EA6-DF929625EA0E}">
        <p15:presenceInfo xmlns:p15="http://schemas.microsoft.com/office/powerpoint/2012/main" userId="S::ktx2@cdc.gov::90e940e6-b690-4d24-b80a-1bdfa10c37a1" providerId="AD"/>
      </p:ext>
    </p:extLst>
  </p:cmAuthor>
  <p:cmAuthor id="3" name="Viall, Abigail H. (CDC/DDID/NCHHSTP/OD)" initials="VAH(" lastIdx="5" clrIdx="2">
    <p:extLst>
      <p:ext uri="{19B8F6BF-5375-455C-9EA6-DF929625EA0E}">
        <p15:presenceInfo xmlns:p15="http://schemas.microsoft.com/office/powerpoint/2012/main" userId="S::bzv3@cdc.gov::f3d5871f-84bf-4875-9fb0-d00a215406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9F9F9"/>
    <a:srgbClr val="0070C0"/>
    <a:srgbClr val="D06F1A"/>
    <a:srgbClr val="DE0D14"/>
    <a:srgbClr val="CCCCFF"/>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13" autoAdjust="0"/>
    <p:restoredTop sz="86618" autoAdjust="0"/>
  </p:normalViewPr>
  <p:slideViewPr>
    <p:cSldViewPr snapToGrid="0">
      <p:cViewPr>
        <p:scale>
          <a:sx n="100" d="100"/>
          <a:sy n="100" d="100"/>
        </p:scale>
        <p:origin x="82" y="-3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dirty="0">
                <a:solidFill>
                  <a:schemeClr val="tx1"/>
                </a:solidFill>
              </a:rPr>
              <a:t>Info</a:t>
            </a:r>
          </a:p>
        </c:rich>
      </c:tx>
      <c:overlay val="0"/>
    </c:title>
    <c:autoTitleDeleted val="0"/>
    <c:plotArea>
      <c:layout/>
      <c:pieChart>
        <c:varyColors val="1"/>
        <c:dLbls>
          <c:showLegendKey val="0"/>
          <c:showVal val="0"/>
          <c:showCatName val="0"/>
          <c:showSerName val="0"/>
          <c:showPercent val="0"/>
          <c:showBubbleSize val="0"/>
          <c:showLeaderLines val="0"/>
        </c:dLbls>
        <c:firstSliceAng val="0"/>
      </c:pieChart>
    </c:plotArea>
    <c:legend>
      <c:legendPos val="r"/>
      <c:overlay val="0"/>
    </c:legend>
    <c:plotVisOnly val="1"/>
    <c:dispBlanksAs val="gap"/>
    <c:showDLblsOverMax val="0"/>
  </c:chart>
  <c:spPr>
    <a:noFill/>
    <a:ln>
      <a:noFill/>
    </a:ln>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7A14C-DCF2-4F56-B485-06CA4A24CA6D}" type="datetimeFigureOut">
              <a:rPr lang="en-US" smtClean="0"/>
              <a:t>4/12/2021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C74A9-4D30-4791-B820-2EF138810278}" type="slidenum">
              <a:rPr lang="en-US" smtClean="0"/>
              <a:t>‹#›</a:t>
            </a:fld>
            <a:endParaRPr lang="en-US" dirty="0"/>
          </a:p>
        </p:txBody>
      </p:sp>
    </p:spTree>
    <p:extLst>
      <p:ext uri="{BB962C8B-B14F-4D97-AF65-F5344CB8AC3E}">
        <p14:creationId xmlns:p14="http://schemas.microsoft.com/office/powerpoint/2010/main" val="3404288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b="1" dirty="0">
              <a:solidFill>
                <a:srgbClr val="FFFFFF"/>
              </a:solidFill>
              <a:latin typeface="Calibri" pitchFamily="34" charset="0"/>
            </a:endParaRPr>
          </a:p>
          <a:p>
            <a:pPr>
              <a:spcBef>
                <a:spcPct val="0"/>
              </a:spcBef>
            </a:pPr>
            <a:endParaRPr lang="en-US" altLang="en-US" baseline="0"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29646" indent="-280634">
              <a:defRPr>
                <a:solidFill>
                  <a:schemeClr val="tx1"/>
                </a:solidFill>
                <a:latin typeface="Myriad Web Pro" panose="020B0503030403020204" pitchFamily="34" charset="0"/>
              </a:defRPr>
            </a:lvl2pPr>
            <a:lvl3pPr marL="1122531" indent="-224506">
              <a:defRPr>
                <a:solidFill>
                  <a:schemeClr val="tx1"/>
                </a:solidFill>
                <a:latin typeface="Myriad Web Pro" panose="020B0503030403020204" pitchFamily="34" charset="0"/>
              </a:defRPr>
            </a:lvl3pPr>
            <a:lvl4pPr marL="1571544" indent="-224506">
              <a:defRPr>
                <a:solidFill>
                  <a:schemeClr val="tx1"/>
                </a:solidFill>
                <a:latin typeface="Myriad Web Pro" panose="020B0503030403020204" pitchFamily="34" charset="0"/>
              </a:defRPr>
            </a:lvl4pPr>
            <a:lvl5pPr marL="2020556" indent="-224506">
              <a:defRPr>
                <a:solidFill>
                  <a:schemeClr val="tx1"/>
                </a:solidFill>
                <a:latin typeface="Myriad Web Pro" panose="020B0503030403020204" pitchFamily="34" charset="0"/>
              </a:defRPr>
            </a:lvl5pPr>
            <a:lvl6pPr marL="2469569" indent="-224506" fontAlgn="base">
              <a:spcBef>
                <a:spcPct val="0"/>
              </a:spcBef>
              <a:spcAft>
                <a:spcPct val="0"/>
              </a:spcAft>
              <a:defRPr>
                <a:solidFill>
                  <a:schemeClr val="tx1"/>
                </a:solidFill>
                <a:latin typeface="Myriad Web Pro" panose="020B0503030403020204" pitchFamily="34" charset="0"/>
              </a:defRPr>
            </a:lvl6pPr>
            <a:lvl7pPr marL="2918581" indent="-224506" fontAlgn="base">
              <a:spcBef>
                <a:spcPct val="0"/>
              </a:spcBef>
              <a:spcAft>
                <a:spcPct val="0"/>
              </a:spcAft>
              <a:defRPr>
                <a:solidFill>
                  <a:schemeClr val="tx1"/>
                </a:solidFill>
                <a:latin typeface="Myriad Web Pro" panose="020B0503030403020204" pitchFamily="34" charset="0"/>
              </a:defRPr>
            </a:lvl7pPr>
            <a:lvl8pPr marL="3367593" indent="-224506" fontAlgn="base">
              <a:spcBef>
                <a:spcPct val="0"/>
              </a:spcBef>
              <a:spcAft>
                <a:spcPct val="0"/>
              </a:spcAft>
              <a:defRPr>
                <a:solidFill>
                  <a:schemeClr val="tx1"/>
                </a:solidFill>
                <a:latin typeface="Myriad Web Pro" panose="020B0503030403020204" pitchFamily="34" charset="0"/>
              </a:defRPr>
            </a:lvl8pPr>
            <a:lvl9pPr marL="3816606" indent="-224506" fontAlgn="base">
              <a:spcBef>
                <a:spcPct val="0"/>
              </a:spcBef>
              <a:spcAft>
                <a:spcPct val="0"/>
              </a:spcAft>
              <a:defRPr>
                <a:solidFill>
                  <a:schemeClr val="tx1"/>
                </a:solidFill>
                <a:latin typeface="Myriad Web Pro" panose="020B0503030403020204" pitchFamily="34" charset="0"/>
              </a:defRPr>
            </a:lvl9pPr>
          </a:lstStyle>
          <a:p>
            <a:pPr marL="0" marR="0" lvl="0" indent="0" algn="r" defTabSz="931774"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33451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WB: In the PlanDefinition, the event is encounter close but only when it is encounter close AND lab result is added. Is this only ONE event or can it be a combination of events?</a:t>
            </a:r>
          </a:p>
          <a:p>
            <a:endParaRPr lang="en-US" dirty="0"/>
          </a:p>
          <a:p>
            <a:r>
              <a:rPr lang="en-US" dirty="0"/>
              <a:t>MF: The encounter close is for the BSA to take some action.</a:t>
            </a:r>
          </a:p>
          <a:p>
            <a:endParaRPr lang="en-US" dirty="0"/>
          </a:p>
          <a:p>
            <a:r>
              <a:rPr lang="en-US" dirty="0"/>
              <a:t>BG: </a:t>
            </a:r>
            <a:r>
              <a:rPr lang="en-US" dirty="0" err="1"/>
              <a:t>Encounter.period.high</a:t>
            </a:r>
            <a:r>
              <a:rPr lang="en-US" dirty="0"/>
              <a:t> or </a:t>
            </a:r>
            <a:r>
              <a:rPr lang="en-US" dirty="0" err="1"/>
              <a:t>Encounter.status</a:t>
            </a:r>
            <a:r>
              <a:rPr lang="en-US" dirty="0"/>
              <a:t>=finished. Whatever the best indicator used by EHRs to indicate an Encounter is closed. </a:t>
            </a:r>
            <a:r>
              <a:rPr lang="en-US" dirty="0" err="1"/>
              <a:t>Encounter.status</a:t>
            </a:r>
            <a:r>
              <a:rPr lang="en-US" dirty="0"/>
              <a:t> = finished is when the Encounter can be billed. </a:t>
            </a:r>
            <a:r>
              <a:rPr lang="en-US" b="1" dirty="0"/>
              <a:t>Can we add a </a:t>
            </a:r>
            <a:r>
              <a:rPr lang="en-US" b="1" dirty="0" err="1"/>
              <a:t>namedEvent</a:t>
            </a:r>
            <a:r>
              <a:rPr lang="en-US" b="1" dirty="0"/>
              <a:t> for Encounter status finished?</a:t>
            </a:r>
          </a:p>
          <a:p>
            <a:endParaRPr lang="en-US" b="1" dirty="0"/>
          </a:p>
          <a:p>
            <a:r>
              <a:rPr lang="en-US" b="0" dirty="0"/>
              <a:t>For Cancer, we only want Diagnoses that are related to Cancer. There would be some logic loaded to the BSA to only send when the diagnosis is related to cancer. Dragon: The specific value sets will be checked.</a:t>
            </a:r>
          </a:p>
          <a:p>
            <a:r>
              <a:rPr lang="en-US" b="0" dirty="0"/>
              <a:t>Michael </a:t>
            </a:r>
            <a:r>
              <a:rPr lang="en-US" b="0" dirty="0" err="1"/>
              <a:t>Castera</a:t>
            </a:r>
            <a:r>
              <a:rPr lang="en-US" b="0" dirty="0"/>
              <a:t>: We definitely need a value set to limit the diagnoses that we report on.</a:t>
            </a:r>
          </a:p>
          <a:p>
            <a:endParaRPr lang="en-US" b="0" dirty="0"/>
          </a:p>
          <a:p>
            <a:r>
              <a:rPr lang="en-US" b="1" dirty="0"/>
              <a:t>Dragon: in content IG, we need to specify the status checking (confirmed, finished) of the diagnosis. The status fields are used differently by </a:t>
            </a:r>
            <a:r>
              <a:rPr lang="en-US" b="1" dirty="0" err="1"/>
              <a:t>ehr</a:t>
            </a:r>
            <a:r>
              <a:rPr lang="en-US" b="1" dirty="0"/>
              <a:t> vendors. We need to figure out what statuses to use to make this interoperable. </a:t>
            </a:r>
          </a:p>
        </p:txBody>
      </p:sp>
      <p:sp>
        <p:nvSpPr>
          <p:cNvPr id="4" name="Slide Number Placeholder 3"/>
          <p:cNvSpPr>
            <a:spLocks noGrp="1"/>
          </p:cNvSpPr>
          <p:nvPr>
            <p:ph type="sldNum" sz="quarter" idx="5"/>
          </p:nvPr>
        </p:nvSpPr>
        <p:spPr/>
        <p:txBody>
          <a:bodyPr/>
          <a:lstStyle/>
          <a:p>
            <a:fld id="{D76C74A9-4D30-4791-B820-2EF138810278}" type="slidenum">
              <a:rPr lang="en-US" smtClean="0"/>
              <a:t>18</a:t>
            </a:fld>
            <a:endParaRPr lang="en-US" dirty="0"/>
          </a:p>
        </p:txBody>
      </p:sp>
    </p:spTree>
    <p:extLst>
      <p:ext uri="{BB962C8B-B14F-4D97-AF65-F5344CB8AC3E}">
        <p14:creationId xmlns:p14="http://schemas.microsoft.com/office/powerpoint/2010/main" val="4215901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Medication:</a:t>
            </a:r>
          </a:p>
          <a:p>
            <a:r>
              <a:rPr lang="en-US" dirty="0"/>
              <a:t>WB: For cancer, we need to categorize the treatment types (first time of chemotherapy would trigger a report, subsequent </a:t>
            </a:r>
            <a:r>
              <a:rPr lang="en-US" dirty="0" err="1"/>
              <a:t>chemos</a:t>
            </a:r>
            <a:r>
              <a:rPr lang="en-US" dirty="0"/>
              <a:t> would not submit a report). If the treatment changes to hormone treatment, a report would be sent. </a:t>
            </a:r>
          </a:p>
          <a:p>
            <a:r>
              <a:rPr lang="en-US" dirty="0"/>
              <a:t>Medication = chemo, hormone, immunotherapy. </a:t>
            </a:r>
          </a:p>
          <a:p>
            <a:r>
              <a:rPr lang="en-US" dirty="0"/>
              <a:t>Need to discuss this with Cancer a bit more.</a:t>
            </a:r>
          </a:p>
          <a:p>
            <a:r>
              <a:rPr lang="en-US" b="1" dirty="0"/>
              <a:t>Michael </a:t>
            </a:r>
            <a:r>
              <a:rPr lang="en-US" b="1" dirty="0" err="1"/>
              <a:t>Castera</a:t>
            </a:r>
            <a:r>
              <a:rPr lang="en-US" b="1" dirty="0"/>
              <a:t>: Also, a report should be sent when there is a change in agent for those therapies.</a:t>
            </a:r>
          </a:p>
          <a:p>
            <a:endParaRPr lang="en-US" b="1" dirty="0"/>
          </a:p>
          <a:p>
            <a:r>
              <a:rPr lang="en-US" b="0" dirty="0" err="1"/>
              <a:t>LabResult</a:t>
            </a:r>
            <a:r>
              <a:rPr lang="en-US" b="0" dirty="0"/>
              <a:t>:</a:t>
            </a:r>
          </a:p>
          <a:p>
            <a:r>
              <a:rPr lang="en-US" b="0" dirty="0"/>
              <a:t>For HCS, adding this in would complicate the reporting.</a:t>
            </a:r>
          </a:p>
          <a:p>
            <a:r>
              <a:rPr lang="en-US" b="0" dirty="0"/>
              <a:t>For Cancer, if we could narrow this down to a specific lab result set we could use it. The BSA would have to include a specific value set.</a:t>
            </a:r>
          </a:p>
        </p:txBody>
      </p:sp>
      <p:sp>
        <p:nvSpPr>
          <p:cNvPr id="4" name="Slide Number Placeholder 3"/>
          <p:cNvSpPr>
            <a:spLocks noGrp="1"/>
          </p:cNvSpPr>
          <p:nvPr>
            <p:ph type="sldNum" sz="quarter" idx="5"/>
          </p:nvPr>
        </p:nvSpPr>
        <p:spPr/>
        <p:txBody>
          <a:bodyPr/>
          <a:lstStyle/>
          <a:p>
            <a:fld id="{D76C74A9-4D30-4791-B820-2EF138810278}" type="slidenum">
              <a:rPr lang="en-US" smtClean="0"/>
              <a:t>19</a:t>
            </a:fld>
            <a:endParaRPr lang="en-US" dirty="0"/>
          </a:p>
        </p:txBody>
      </p:sp>
    </p:spTree>
    <p:extLst>
      <p:ext uri="{BB962C8B-B14F-4D97-AF65-F5344CB8AC3E}">
        <p14:creationId xmlns:p14="http://schemas.microsoft.com/office/powerpoint/2010/main" val="4266831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F1C4AD-94D7-443E-B114-F0C84C8F8D87}" type="slidenum">
              <a:rPr lang="en-US" smtClean="0"/>
              <a:t>23</a:t>
            </a:fld>
            <a:endParaRPr lang="en-US" dirty="0"/>
          </a:p>
        </p:txBody>
      </p:sp>
    </p:spTree>
    <p:extLst>
      <p:ext uri="{BB962C8B-B14F-4D97-AF65-F5344CB8AC3E}">
        <p14:creationId xmlns:p14="http://schemas.microsoft.com/office/powerpoint/2010/main" val="94153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2</a:t>
            </a:fld>
            <a:endParaRPr lang="en-US" dirty="0"/>
          </a:p>
        </p:txBody>
      </p:sp>
    </p:spTree>
    <p:extLst>
      <p:ext uri="{BB962C8B-B14F-4D97-AF65-F5344CB8AC3E}">
        <p14:creationId xmlns:p14="http://schemas.microsoft.com/office/powerpoint/2010/main" val="4098903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F1C4AD-94D7-443E-B114-F0C84C8F8D87}" type="slidenum">
              <a:rPr lang="en-US" smtClean="0"/>
              <a:t>4</a:t>
            </a:fld>
            <a:endParaRPr lang="en-US" dirty="0"/>
          </a:p>
        </p:txBody>
      </p:sp>
    </p:spTree>
    <p:extLst>
      <p:ext uri="{BB962C8B-B14F-4D97-AF65-F5344CB8AC3E}">
        <p14:creationId xmlns:p14="http://schemas.microsoft.com/office/powerpoint/2010/main" val="3495562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Sept HL7 Connectathon</a:t>
            </a:r>
          </a:p>
          <a:p>
            <a:pPr>
              <a:lnSpc>
                <a:spcPct val="107000"/>
              </a:lnSpc>
              <a:spcBef>
                <a:spcPts val="0"/>
              </a:spcBef>
            </a:pPr>
            <a:r>
              <a:rPr lang="en-US" sz="2200" dirty="0">
                <a:latin typeface="Calibri" panose="020F0502020204030204" pitchFamily="34" charset="0"/>
                <a:ea typeface="Calibri" panose="020F0502020204030204" pitchFamily="34" charset="0"/>
                <a:cs typeface="Times New Roman" panose="02020603050405020304" pitchFamily="18" charset="0"/>
              </a:rPr>
              <a:t>We had one tester – eHealth Exchange</a:t>
            </a:r>
          </a:p>
          <a:p>
            <a:pPr>
              <a:lnSpc>
                <a:spcPct val="107000"/>
              </a:lnSpc>
              <a:spcBef>
                <a:spcPts val="0"/>
              </a:spcBef>
            </a:pPr>
            <a:r>
              <a:rPr lang="en-US" sz="2200" b="1" dirty="0">
                <a:latin typeface="Calibri" panose="020F0502020204030204" pitchFamily="34" charset="0"/>
                <a:ea typeface="Calibri" panose="020F0502020204030204" pitchFamily="34" charset="0"/>
                <a:cs typeface="Times New Roman" panose="02020603050405020304" pitchFamily="18" charset="0"/>
              </a:rPr>
              <a:t>Using the Reference Architecture we were able to show a successful exchange!!!</a:t>
            </a:r>
          </a:p>
          <a:p>
            <a:endParaRPr lang="en-US" dirty="0"/>
          </a:p>
          <a:p>
            <a:r>
              <a:rPr lang="en-US" dirty="0"/>
              <a:t>Potential additional pilots include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70C0"/>
                </a:solidFill>
              </a:rPr>
              <a:t>Cancer of American Pathologists (CAP) – Alex Goel</a:t>
            </a:r>
          </a:p>
          <a:p>
            <a:endParaRPr lang="en-US" dirty="0"/>
          </a:p>
        </p:txBody>
      </p:sp>
      <p:sp>
        <p:nvSpPr>
          <p:cNvPr id="4" name="Slide Number Placeholder 3"/>
          <p:cNvSpPr>
            <a:spLocks noGrp="1"/>
          </p:cNvSpPr>
          <p:nvPr>
            <p:ph type="sldNum" sz="quarter" idx="5"/>
          </p:nvPr>
        </p:nvSpPr>
        <p:spPr/>
        <p:txBody>
          <a:bodyPr/>
          <a:lstStyle/>
          <a:p>
            <a:fld id="{37F12F58-6429-4D90-B1D8-D10A8109C154}" type="slidenum">
              <a:rPr lang="en-US" smtClean="0"/>
              <a:t>8</a:t>
            </a:fld>
            <a:endParaRPr lang="en-US" dirty="0"/>
          </a:p>
        </p:txBody>
      </p:sp>
    </p:spTree>
    <p:extLst>
      <p:ext uri="{BB962C8B-B14F-4D97-AF65-F5344CB8AC3E}">
        <p14:creationId xmlns:p14="http://schemas.microsoft.com/office/powerpoint/2010/main" val="988966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WB: all CCRs are operated by PH or a bona fide agent of PH. PHA/Bona Fide Agent or State Cancer Registry may be needed – need cancer registries to weigh in on this. </a:t>
            </a:r>
          </a:p>
          <a:p>
            <a:r>
              <a:rPr lang="en-US" dirty="0"/>
              <a:t>SE: PHA or designated partner – straight from HIPAA from consistency.</a:t>
            </a:r>
          </a:p>
          <a:p>
            <a:r>
              <a:rPr lang="en-US" dirty="0"/>
              <a:t>GL: I like the use of Designated Partner </a:t>
            </a:r>
          </a:p>
          <a:p>
            <a:r>
              <a:rPr lang="en-US" dirty="0"/>
              <a:t>WB: Could put in a question to balloters as to how PHA should be listed.</a:t>
            </a:r>
          </a:p>
          <a:p>
            <a:endParaRPr lang="en-US" dirty="0"/>
          </a:p>
          <a:p>
            <a:r>
              <a:rPr lang="en-US" b="1" dirty="0"/>
              <a:t>The red text needs modified – It is not correct. Submit JIRA ticket.</a:t>
            </a:r>
          </a:p>
          <a:p>
            <a:endParaRPr lang="en-US" b="1" dirty="0"/>
          </a:p>
          <a:p>
            <a:r>
              <a:rPr lang="en-US" b="0" dirty="0"/>
              <a:t>WB: Cancer may need trust service provider for hashing. This would not be required, but could be an optional service. We need to explicitly state which operations would be used and under what conditions.</a:t>
            </a:r>
          </a:p>
          <a:p>
            <a:r>
              <a:rPr lang="en-US" b="0" dirty="0"/>
              <a:t>MF: We need to talk further about trust service provider and hashing for identifiers.</a:t>
            </a:r>
          </a:p>
          <a:p>
            <a:endParaRPr lang="en-US" b="0" dirty="0"/>
          </a:p>
          <a:p>
            <a:r>
              <a:rPr lang="en-US" b="0" dirty="0"/>
              <a:t>John: 2 use cases for hashing1. for record linking of identifiable data to develop a longitudinal record. 2. non-identified data to do deduplication (e.g., maybe for cancer).</a:t>
            </a:r>
          </a:p>
          <a:p>
            <a:endParaRPr lang="en-US" b="0" dirty="0"/>
          </a:p>
          <a:p>
            <a:r>
              <a:rPr lang="en-US" b="0" dirty="0"/>
              <a:t>WB: Not every cancer registry will use a TTP, but some may want to.</a:t>
            </a:r>
          </a:p>
          <a:p>
            <a:r>
              <a:rPr lang="en-US" b="0" dirty="0"/>
              <a:t>CB: I believe HCS are sent directly to NCHS (no intermediaries). Double check with Brian</a:t>
            </a:r>
          </a:p>
          <a:p>
            <a:endParaRPr lang="en-US" b="0" dirty="0"/>
          </a:p>
          <a:p>
            <a:r>
              <a:rPr lang="en-US" b="0" dirty="0"/>
              <a:t>Double check with Research folks on TTP. Not aware of an intermediary for the 2 use cases (EHR or Data Mart). The PHA for Research is an organization that may need IRB approval.</a:t>
            </a:r>
          </a:p>
          <a:p>
            <a:endParaRPr lang="en-US" b="0" dirty="0"/>
          </a:p>
          <a:p>
            <a:r>
              <a:rPr lang="en-US" b="1" dirty="0"/>
              <a:t>May need to make PHA more generic or add new Cap Statement specific to each use case.</a:t>
            </a:r>
          </a:p>
          <a:p>
            <a:endParaRPr lang="en-US" b="1" dirty="0"/>
          </a:p>
          <a:p>
            <a:r>
              <a:rPr lang="en-US" b="0" dirty="0"/>
              <a:t>Brian: HCS may use a TTP in the future – may make agreements with </a:t>
            </a:r>
            <a:r>
              <a:rPr lang="en-US" b="0" dirty="0" err="1"/>
              <a:t>Commonwell</a:t>
            </a:r>
            <a:r>
              <a:rPr lang="en-US" b="0" dirty="0"/>
              <a:t> or eHealth Exchanges which may make it easier to settings to sign up on the policy side. Need to talk with Dragon about the public key and TTP. Need to be discussed in HCS also.</a:t>
            </a:r>
          </a:p>
        </p:txBody>
      </p:sp>
      <p:sp>
        <p:nvSpPr>
          <p:cNvPr id="4" name="Slide Number Placeholder 3"/>
          <p:cNvSpPr>
            <a:spLocks noGrp="1"/>
          </p:cNvSpPr>
          <p:nvPr>
            <p:ph type="sldNum" sz="quarter" idx="5"/>
          </p:nvPr>
        </p:nvSpPr>
        <p:spPr/>
        <p:txBody>
          <a:bodyPr/>
          <a:lstStyle/>
          <a:p>
            <a:fld id="{D76C74A9-4D30-4791-B820-2EF138810278}" type="slidenum">
              <a:rPr lang="en-US" smtClean="0"/>
              <a:t>11</a:t>
            </a:fld>
            <a:endParaRPr lang="en-US" dirty="0"/>
          </a:p>
        </p:txBody>
      </p:sp>
    </p:spTree>
    <p:extLst>
      <p:ext uri="{BB962C8B-B14F-4D97-AF65-F5344CB8AC3E}">
        <p14:creationId xmlns:p14="http://schemas.microsoft.com/office/powerpoint/2010/main" val="3706272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Double check with Brian on HCS for all.</a:t>
            </a:r>
          </a:p>
          <a:p>
            <a:endParaRPr lang="en-US" dirty="0"/>
          </a:p>
          <a:p>
            <a:r>
              <a:rPr lang="en-US" dirty="0"/>
              <a:t>Action: Modify red text</a:t>
            </a:r>
          </a:p>
          <a:p>
            <a:endParaRPr lang="en-US" dirty="0"/>
          </a:p>
          <a:p>
            <a:r>
              <a:rPr lang="en-US" dirty="0"/>
              <a:t>WB: When registries are working with submitters, sometimes need CDC to help with issues (issue with structure, content, etc. of the report – usually during a testing/validation phase). CDC asks them to de-identify the information so we can help. Can the BSA help with the de-identify/anonymize in this situation?</a:t>
            </a:r>
          </a:p>
          <a:p>
            <a:r>
              <a:rPr lang="en-US" dirty="0"/>
              <a:t>MF: having these as services may be able to be used in the </a:t>
            </a:r>
            <a:r>
              <a:rPr lang="en-US" dirty="0" err="1"/>
              <a:t>medmorph</a:t>
            </a:r>
            <a:r>
              <a:rPr lang="en-US" dirty="0"/>
              <a:t> flow as needed.</a:t>
            </a:r>
          </a:p>
          <a:p>
            <a:r>
              <a:rPr lang="en-US" dirty="0"/>
              <a:t>WB: This situation is one-off and not in the regular flow so we wont include it here. </a:t>
            </a:r>
          </a:p>
          <a:p>
            <a:endParaRPr lang="en-US" dirty="0"/>
          </a:p>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12</a:t>
            </a:fld>
            <a:endParaRPr lang="en-US" dirty="0"/>
          </a:p>
        </p:txBody>
      </p:sp>
    </p:spTree>
    <p:extLst>
      <p:ext uri="{BB962C8B-B14F-4D97-AF65-F5344CB8AC3E}">
        <p14:creationId xmlns:p14="http://schemas.microsoft.com/office/powerpoint/2010/main" val="4099190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will probably use trigger codes, but at a more general level – not as specific as cancer and HCS.</a:t>
            </a:r>
          </a:p>
          <a:p>
            <a:endParaRPr lang="en-US" dirty="0"/>
          </a:p>
          <a:p>
            <a:r>
              <a:rPr lang="en-US" dirty="0"/>
              <a:t>Need clarification on create-report from Dragon. Is this for a specific patient and only includes patient data? </a:t>
            </a:r>
          </a:p>
          <a:p>
            <a:r>
              <a:rPr lang="en-US" dirty="0"/>
              <a:t>Dragon: This needs to be generalized – it will be the information needed in the report. Remove “patient” and update the “check-reportability” statement.</a:t>
            </a:r>
          </a:p>
          <a:p>
            <a:r>
              <a:rPr lang="en-US" dirty="0"/>
              <a:t>Double check the check trigger code for HCS – is this needed?</a:t>
            </a:r>
          </a:p>
        </p:txBody>
      </p:sp>
      <p:sp>
        <p:nvSpPr>
          <p:cNvPr id="4" name="Slide Number Placeholder 3"/>
          <p:cNvSpPr>
            <a:spLocks noGrp="1"/>
          </p:cNvSpPr>
          <p:nvPr>
            <p:ph type="sldNum" sz="quarter" idx="5"/>
          </p:nvPr>
        </p:nvSpPr>
        <p:spPr/>
        <p:txBody>
          <a:bodyPr/>
          <a:lstStyle/>
          <a:p>
            <a:fld id="{D76C74A9-4D30-4791-B820-2EF138810278}" type="slidenum">
              <a:rPr lang="en-US" smtClean="0"/>
              <a:t>15</a:t>
            </a:fld>
            <a:endParaRPr lang="en-US" dirty="0"/>
          </a:p>
        </p:txBody>
      </p:sp>
    </p:spTree>
    <p:extLst>
      <p:ext uri="{BB962C8B-B14F-4D97-AF65-F5344CB8AC3E}">
        <p14:creationId xmlns:p14="http://schemas.microsoft.com/office/powerpoint/2010/main" val="2597091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Cancer and HCS need to specify conditions when deidentify would be used.</a:t>
            </a:r>
          </a:p>
          <a:p>
            <a:r>
              <a:rPr lang="en-US" dirty="0"/>
              <a:t>MF: Need to verify with Dragon – encrypt at REST/received vs in transit? </a:t>
            </a:r>
          </a:p>
          <a:p>
            <a:r>
              <a:rPr lang="en-US" dirty="0"/>
              <a:t>Dragon: multiple levels of encryption that can be done. In FHIR HTTPS transport – encrypted on the channel. By default using </a:t>
            </a:r>
            <a:r>
              <a:rPr lang="en-US" dirty="0" err="1"/>
              <a:t>resftul</a:t>
            </a:r>
            <a:r>
              <a:rPr lang="en-US" dirty="0"/>
              <a:t> transport, the BSA with receiver will used https channel and data is encrypted by default. Data is encrypted in transit. </a:t>
            </a:r>
            <a:r>
              <a:rPr lang="en-US" b="1" dirty="0"/>
              <a:t>If you want the payload to be encrypted – this is when encrypt-report is used (e.g., when using an intermediary) – use PKI to </a:t>
            </a:r>
            <a:r>
              <a:rPr lang="en-US" b="1" dirty="0" err="1"/>
              <a:t>enrcypt</a:t>
            </a:r>
            <a:r>
              <a:rPr lang="en-US" b="1" dirty="0"/>
              <a:t>. The trusted third party only sees the headers of encrypted data. </a:t>
            </a:r>
            <a:r>
              <a:rPr lang="en-US" b="0" dirty="0"/>
              <a:t>Dragon expects this to be used sparingly.</a:t>
            </a:r>
          </a:p>
          <a:p>
            <a:r>
              <a:rPr lang="en-US" b="1" dirty="0"/>
              <a:t>Dragon recommends only including the required actions in this first round of </a:t>
            </a:r>
            <a:r>
              <a:rPr lang="en-US" b="1" dirty="0" err="1"/>
              <a:t>Igs</a:t>
            </a:r>
            <a:r>
              <a:rPr lang="en-US" b="1" dirty="0"/>
              <a:t>.</a:t>
            </a:r>
          </a:p>
          <a:p>
            <a:endParaRPr lang="en-US" dirty="0"/>
          </a:p>
          <a:p>
            <a:r>
              <a:rPr lang="en-US" dirty="0"/>
              <a:t>WB: Need more detail on complete-report. Is this for a single instance or for that patient? Dragon: It is for a single instance for that patient during a visit. There can be more than one report sent for a visit. For hep c, the reporting starts within an hour of the start of the encounter and there are timing points when a report is sent. Multiple reports are sent in an encounter. Everyone needs this. </a:t>
            </a:r>
          </a:p>
          <a:p>
            <a:r>
              <a:rPr lang="en-US" dirty="0"/>
              <a:t>If a lab result came in after the complete-report – a new report would be created for the lab result. Can include a timing requirement (wait 2 days after encounter close for lab results). The content </a:t>
            </a:r>
            <a:r>
              <a:rPr lang="en-US" dirty="0" err="1"/>
              <a:t>Igs</a:t>
            </a:r>
            <a:r>
              <a:rPr lang="en-US" dirty="0"/>
              <a:t> need to think through the reporting workflow to nail this down. Multiple reports or use timing delays to include in one report? A deciding factor could be how soon is the report needed?</a:t>
            </a:r>
          </a:p>
          <a:p>
            <a:r>
              <a:rPr lang="en-US" dirty="0"/>
              <a:t>Laura: some lab results won’t be tied to an encounter at all.</a:t>
            </a:r>
          </a:p>
          <a:p>
            <a:r>
              <a:rPr lang="en-US" dirty="0"/>
              <a:t>MF: For hep C there are timing parameters – if no new information is presented, don’t send.  </a:t>
            </a:r>
            <a:r>
              <a:rPr lang="en-US" b="1" dirty="0">
                <a:solidFill>
                  <a:srgbClr val="FF0000"/>
                </a:solidFill>
              </a:rPr>
              <a:t>Complete-reporting seems to be for Hep C and eICR only. Need to confirm this.</a:t>
            </a:r>
          </a:p>
          <a:p>
            <a:endParaRPr lang="en-US" b="0" dirty="0">
              <a:solidFill>
                <a:srgbClr val="FF0000"/>
              </a:solidFill>
            </a:endParaRPr>
          </a:p>
          <a:p>
            <a:r>
              <a:rPr lang="en-US" b="1" dirty="0">
                <a:solidFill>
                  <a:srgbClr val="FF0000"/>
                </a:solidFill>
              </a:rPr>
              <a:t>WB: Who does the request of the termination and the cancel? Is this the BSA – how would it know? (Ask Dragon) </a:t>
            </a:r>
            <a:r>
              <a:rPr lang="en-US" b="0" dirty="0">
                <a:solidFill>
                  <a:srgbClr val="FF0000"/>
                </a:solidFill>
              </a:rPr>
              <a:t>Once the reporting workflow has started, it could be terminated. If data is entered into EHR by mistake and a reporting workflow is kicked off – terminate the workflow. Patient linking, merging, relinking could use this. It is not thought through in the clinical workflow yet.</a:t>
            </a:r>
            <a:endParaRPr lang="en-US" b="1" dirty="0">
              <a:solidFill>
                <a:srgbClr val="FF0000"/>
              </a:solidFill>
            </a:endParaRPr>
          </a:p>
          <a:p>
            <a:r>
              <a:rPr lang="en-US" b="1" dirty="0">
                <a:solidFill>
                  <a:srgbClr val="FF0000"/>
                </a:solidFill>
              </a:rPr>
              <a:t>How can something be submitted be canceled? Is this a request for an already submitted report be canceled or withdrawn? </a:t>
            </a:r>
            <a:r>
              <a:rPr lang="en-US" b="0" dirty="0">
                <a:solidFill>
                  <a:srgbClr val="FF0000"/>
                </a:solidFill>
              </a:rPr>
              <a:t>Dragon: There is overlap between terminate and cancel (level 0,1). This could be used in data entry errors. John has seen this in pertussis reports. Another example could be when an </a:t>
            </a:r>
            <a:r>
              <a:rPr lang="en-US" b="0" dirty="0" err="1">
                <a:solidFill>
                  <a:srgbClr val="FF0000"/>
                </a:solidFill>
              </a:rPr>
              <a:t>encoutner</a:t>
            </a:r>
            <a:r>
              <a:rPr lang="en-US" b="0" dirty="0">
                <a:solidFill>
                  <a:srgbClr val="FF0000"/>
                </a:solidFill>
              </a:rPr>
              <a:t> is set up but then patient doesn’t show up – if a timer has already been started – this could be used. </a:t>
            </a:r>
            <a:r>
              <a:rPr lang="en-US" b="1" dirty="0">
                <a:solidFill>
                  <a:srgbClr val="FF0000"/>
                </a:solidFill>
              </a:rPr>
              <a:t>Create a ticket to flesh these out a bit more</a:t>
            </a:r>
          </a:p>
          <a:p>
            <a:r>
              <a:rPr lang="en-US" b="1" dirty="0">
                <a:solidFill>
                  <a:srgbClr val="FF0000"/>
                </a:solidFill>
              </a:rPr>
              <a:t>Mac Schoen: Could this be from the receiver end?</a:t>
            </a:r>
          </a:p>
          <a:p>
            <a:r>
              <a:rPr lang="en-US" b="1" dirty="0">
                <a:solidFill>
                  <a:srgbClr val="FF0000"/>
                </a:solidFill>
              </a:rPr>
              <a:t>Steve: Is this a request to be withdrawn?</a:t>
            </a:r>
          </a:p>
          <a:p>
            <a:r>
              <a:rPr lang="en-US" b="1" dirty="0">
                <a:solidFill>
                  <a:srgbClr val="FF0000"/>
                </a:solidFill>
              </a:rPr>
              <a:t>WB: What does this mean for the receiver? Am I supposed to purge it?</a:t>
            </a:r>
          </a:p>
          <a:p>
            <a:r>
              <a:rPr lang="en-US" b="1" dirty="0">
                <a:solidFill>
                  <a:srgbClr val="FF0000"/>
                </a:solidFill>
              </a:rPr>
              <a:t>Steve: Mark it as don’t use?</a:t>
            </a:r>
          </a:p>
          <a:p>
            <a:endParaRPr lang="en-US" b="1" dirty="0">
              <a:solidFill>
                <a:srgbClr val="FF0000"/>
              </a:solidFill>
            </a:endParaRPr>
          </a:p>
          <a:p>
            <a:endParaRPr lang="en-US" b="1" dirty="0">
              <a:solidFill>
                <a:srgbClr val="FF0000"/>
              </a:solidFill>
            </a:endParaRPr>
          </a:p>
        </p:txBody>
      </p:sp>
      <p:sp>
        <p:nvSpPr>
          <p:cNvPr id="4" name="Slide Number Placeholder 3"/>
          <p:cNvSpPr>
            <a:spLocks noGrp="1"/>
          </p:cNvSpPr>
          <p:nvPr>
            <p:ph type="sldNum" sz="quarter" idx="5"/>
          </p:nvPr>
        </p:nvSpPr>
        <p:spPr/>
        <p:txBody>
          <a:bodyPr/>
          <a:lstStyle/>
          <a:p>
            <a:fld id="{D76C74A9-4D30-4791-B820-2EF138810278}" type="slidenum">
              <a:rPr lang="en-US" smtClean="0"/>
              <a:t>16</a:t>
            </a:fld>
            <a:endParaRPr lang="en-US" dirty="0"/>
          </a:p>
        </p:txBody>
      </p:sp>
    </p:spTree>
    <p:extLst>
      <p:ext uri="{BB962C8B-B14F-4D97-AF65-F5344CB8AC3E}">
        <p14:creationId xmlns:p14="http://schemas.microsoft.com/office/powerpoint/2010/main" val="1976219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 In HCS, it is a simple acknowledgement. If something goes wrong with the validation (e.g., timeframe, provider), does HCS have to do a validation check on their end?</a:t>
            </a:r>
          </a:p>
          <a:p>
            <a:r>
              <a:rPr lang="en-US" dirty="0"/>
              <a:t>MF: For HCS it would be routing through the KA to rest the provider.</a:t>
            </a:r>
          </a:p>
          <a:p>
            <a:endParaRPr lang="en-US" dirty="0"/>
          </a:p>
          <a:p>
            <a:r>
              <a:rPr lang="en-US" dirty="0"/>
              <a:t>WB: Cancer registry reporting is highly standardized. There may be some states that have differences. Working with RCKMS to get reportability lists in there. 2 list approach – already done for pathology reporting. Core list based on national standard. Additional list for a few states to include other reportability. Cancer may need this list for the additional reportability.</a:t>
            </a:r>
          </a:p>
          <a:p>
            <a:endParaRPr lang="en-US" dirty="0"/>
          </a:p>
          <a:p>
            <a:r>
              <a:rPr lang="en-US" b="1" dirty="0"/>
              <a:t>ASK John what the definition of “Reportable” is in these actions.</a:t>
            </a:r>
          </a:p>
          <a:p>
            <a:endParaRPr lang="en-US" dirty="0"/>
          </a:p>
          <a:p>
            <a:r>
              <a:rPr lang="en-US" dirty="0"/>
              <a:t>MF: These codes may be just used for Reportability Response – in the eICR.</a:t>
            </a:r>
          </a:p>
        </p:txBody>
      </p:sp>
      <p:sp>
        <p:nvSpPr>
          <p:cNvPr id="4" name="Slide Number Placeholder 3"/>
          <p:cNvSpPr>
            <a:spLocks noGrp="1"/>
          </p:cNvSpPr>
          <p:nvPr>
            <p:ph type="sldNum" sz="quarter" idx="5"/>
          </p:nvPr>
        </p:nvSpPr>
        <p:spPr/>
        <p:txBody>
          <a:bodyPr/>
          <a:lstStyle/>
          <a:p>
            <a:fld id="{D76C74A9-4D30-4791-B820-2EF138810278}" type="slidenum">
              <a:rPr lang="en-US" smtClean="0"/>
              <a:t>17</a:t>
            </a:fld>
            <a:endParaRPr lang="en-US" dirty="0"/>
          </a:p>
        </p:txBody>
      </p:sp>
    </p:spTree>
    <p:extLst>
      <p:ext uri="{BB962C8B-B14F-4D97-AF65-F5344CB8AC3E}">
        <p14:creationId xmlns:p14="http://schemas.microsoft.com/office/powerpoint/2010/main" val="2055707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jp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Master" Target="../slideMasters/slideMaster6.xml"/><Relationship Id="rId4" Type="http://schemas.openxmlformats.org/officeDocument/2006/relationships/image" Target="../media/image10.jpg"/></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9F96C-B4DE-4B11-A080-84BAA30BD2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50EC83-5DD7-4CA9-8FD5-D4E7578888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493D78-F78E-4BAF-A209-D0C0246A8D93}"/>
              </a:ext>
            </a:extLst>
          </p:cNvPr>
          <p:cNvSpPr>
            <a:spLocks noGrp="1"/>
          </p:cNvSpPr>
          <p:nvPr>
            <p:ph type="dt" sz="half" idx="10"/>
          </p:nvPr>
        </p:nvSpPr>
        <p:spPr/>
        <p:txBody>
          <a:bodyPr/>
          <a:lstStyle/>
          <a:p>
            <a:fld id="{3FF0C18A-4C29-4697-9CC7-DD271098DDF9}" type="datetimeFigureOut">
              <a:rPr lang="en-US" smtClean="0"/>
              <a:t>4/12/2021</a:t>
            </a:fld>
            <a:endParaRPr lang="en-US" dirty="0"/>
          </a:p>
        </p:txBody>
      </p:sp>
      <p:sp>
        <p:nvSpPr>
          <p:cNvPr id="5" name="Footer Placeholder 4">
            <a:extLst>
              <a:ext uri="{FF2B5EF4-FFF2-40B4-BE49-F238E27FC236}">
                <a16:creationId xmlns:a16="http://schemas.microsoft.com/office/drawing/2014/main" id="{CC330060-2AE9-40B5-917D-0658D3446F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427CCA-EF97-4416-AC03-713A1D60FEFF}"/>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985132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BA953-3B04-41AB-886D-38A5CCDF73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D2829C-A657-4FF7-977F-B82D00588F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100E49-A6E9-412E-8AD5-577528E6DEF4}"/>
              </a:ext>
            </a:extLst>
          </p:cNvPr>
          <p:cNvSpPr>
            <a:spLocks noGrp="1"/>
          </p:cNvSpPr>
          <p:nvPr>
            <p:ph type="dt" sz="half" idx="10"/>
          </p:nvPr>
        </p:nvSpPr>
        <p:spPr/>
        <p:txBody>
          <a:bodyPr/>
          <a:lstStyle/>
          <a:p>
            <a:fld id="{3FF0C18A-4C29-4697-9CC7-DD271098DDF9}" type="datetimeFigureOut">
              <a:rPr lang="en-US" smtClean="0"/>
              <a:t>4/12/2021</a:t>
            </a:fld>
            <a:endParaRPr lang="en-US" dirty="0"/>
          </a:p>
        </p:txBody>
      </p:sp>
      <p:sp>
        <p:nvSpPr>
          <p:cNvPr id="5" name="Footer Placeholder 4">
            <a:extLst>
              <a:ext uri="{FF2B5EF4-FFF2-40B4-BE49-F238E27FC236}">
                <a16:creationId xmlns:a16="http://schemas.microsoft.com/office/drawing/2014/main" id="{228E2B51-C039-467A-B51A-244DF62951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76D26E-8120-4979-914E-462A088678EC}"/>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705972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70CAED-C59C-4648-803A-D6154C95FA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F3DAC3-7FE0-4017-BBEB-8CB41B4E83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B175B-03EF-4C20-BB10-46329CF7C5FB}"/>
              </a:ext>
            </a:extLst>
          </p:cNvPr>
          <p:cNvSpPr>
            <a:spLocks noGrp="1"/>
          </p:cNvSpPr>
          <p:nvPr>
            <p:ph type="dt" sz="half" idx="10"/>
          </p:nvPr>
        </p:nvSpPr>
        <p:spPr/>
        <p:txBody>
          <a:bodyPr/>
          <a:lstStyle/>
          <a:p>
            <a:fld id="{3FF0C18A-4C29-4697-9CC7-DD271098DDF9}" type="datetimeFigureOut">
              <a:rPr lang="en-US" smtClean="0"/>
              <a:t>4/12/2021</a:t>
            </a:fld>
            <a:endParaRPr lang="en-US" dirty="0"/>
          </a:p>
        </p:txBody>
      </p:sp>
      <p:sp>
        <p:nvSpPr>
          <p:cNvPr id="5" name="Footer Placeholder 4">
            <a:extLst>
              <a:ext uri="{FF2B5EF4-FFF2-40B4-BE49-F238E27FC236}">
                <a16:creationId xmlns:a16="http://schemas.microsoft.com/office/drawing/2014/main" id="{2C33F53F-1402-4653-B6DE-CEA971BC62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7B970D-892B-428F-8D00-4F6668586B01}"/>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43255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_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609601" y="213961"/>
            <a:ext cx="12082115" cy="1155779"/>
          </a:xfrm>
          <a:prstGeom prst="rect">
            <a:avLst/>
          </a:prstGeom>
        </p:spPr>
        <p:txBody>
          <a:bodyPr/>
          <a:lstStyle>
            <a:lvl1pPr algn="l">
              <a:lnSpc>
                <a:spcPts val="4000"/>
              </a:lnSpc>
              <a:defRPr sz="4267" b="1" baseline="0">
                <a:solidFill>
                  <a:schemeClr val="bg2"/>
                </a:solidFill>
                <a:effectLst/>
                <a:latin typeface="Calibri" pitchFamily="34" charset="0"/>
              </a:defRPr>
            </a:lvl1pPr>
          </a:lstStyle>
          <a:p>
            <a:endParaRPr lang="en-US" dirty="0"/>
          </a:p>
        </p:txBody>
      </p:sp>
      <p:sp>
        <p:nvSpPr>
          <p:cNvPr id="5" name="Subtitle 2"/>
          <p:cNvSpPr>
            <a:spLocks noGrp="1"/>
          </p:cNvSpPr>
          <p:nvPr>
            <p:ph type="subTitle" idx="1"/>
          </p:nvPr>
        </p:nvSpPr>
        <p:spPr>
          <a:xfrm>
            <a:off x="609600" y="3203632"/>
            <a:ext cx="8534400" cy="457200"/>
          </a:xfrm>
          <a:prstGeom prst="rect">
            <a:avLst/>
          </a:prstGeom>
        </p:spPr>
        <p:txBody>
          <a:bodyPr/>
          <a:lstStyle>
            <a:lvl1pPr marL="0" indent="0" algn="l">
              <a:buNone/>
              <a:defRPr sz="2667" b="1" baseline="0">
                <a:solidFill>
                  <a:schemeClr val="bg2"/>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609600" y="4864927"/>
            <a:ext cx="8534400" cy="1295400"/>
          </a:xfrm>
          <a:prstGeom prst="rect">
            <a:avLst/>
          </a:prstGeom>
        </p:spPr>
        <p:txBody>
          <a:bodyPr/>
          <a:lstStyle>
            <a:lvl1pPr marL="0" indent="0" algn="l">
              <a:lnSpc>
                <a:spcPts val="2667"/>
              </a:lnSpc>
              <a:buNone/>
              <a:defRPr sz="2400" baseline="0">
                <a:solidFill>
                  <a:schemeClr val="bg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158016960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 One Colum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453DD3-CCEA-4C03-AC76-50A204E0DD65}"/>
              </a:ext>
            </a:extLst>
          </p:cNvPr>
          <p:cNvPicPr>
            <a:picLocks noChangeAspect="1"/>
          </p:cNvPicPr>
          <p:nvPr userDrawn="1"/>
        </p:nvPicPr>
        <p:blipFill rotWithShape="1">
          <a:blip r:embed="rId2"/>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2"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4" name="Text Placeholder 3">
            <a:extLst>
              <a:ext uri="{FF2B5EF4-FFF2-40B4-BE49-F238E27FC236}">
                <a16:creationId xmlns:a16="http://schemas.microsoft.com/office/drawing/2014/main" id="{CC3F8601-700F-40DD-A027-9AE61FC8ADBD}"/>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235938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0054" y="5852073"/>
            <a:ext cx="12193057" cy="1005927"/>
          </a:xfrm>
          <a:prstGeom prst="rect">
            <a:avLst/>
          </a:prstGeom>
        </p:spPr>
      </p:pic>
      <p:sp>
        <p:nvSpPr>
          <p:cNvPr id="2" name="Title 1"/>
          <p:cNvSpPr>
            <a:spLocks noGrp="1"/>
          </p:cNvSpPr>
          <p:nvPr>
            <p:ph type="title" hasCustomPrompt="1"/>
          </p:nvPr>
        </p:nvSpPr>
        <p:spPr>
          <a:xfrm>
            <a:off x="838200" y="491636"/>
            <a:ext cx="10515600" cy="566928"/>
          </a:xfrm>
        </p:spPr>
        <p:txBody>
          <a:bodyPr anchor="t">
            <a:noAutofit/>
          </a:bodyPr>
          <a:lstStyle>
            <a:lvl1pPr>
              <a:defRPr sz="3600" b="1">
                <a:solidFill>
                  <a:srgbClr val="002F59"/>
                </a:solidFill>
                <a:latin typeface="Century Gothic" panose="020B0502020202020204" pitchFamily="34" charset="0"/>
              </a:defRPr>
            </a:lvl1pPr>
          </a:lstStyle>
          <a:p>
            <a:r>
              <a:rPr lang="en-US" dirty="0"/>
              <a:t>One Column</a:t>
            </a:r>
          </a:p>
        </p:txBody>
      </p:sp>
      <p:sp>
        <p:nvSpPr>
          <p:cNvPr id="3" name="Content Placeholder 2"/>
          <p:cNvSpPr>
            <a:spLocks noGrp="1"/>
          </p:cNvSpPr>
          <p:nvPr>
            <p:ph idx="1"/>
          </p:nvPr>
        </p:nvSpPr>
        <p:spPr>
          <a:xfrm>
            <a:off x="838200" y="1133856"/>
            <a:ext cx="10515600" cy="4744139"/>
          </a:xfrm>
        </p:spPr>
        <p:txBody>
          <a:bodyPr/>
          <a:lstStyle>
            <a:lvl1pPr>
              <a:defRPr>
                <a:solidFill>
                  <a:srgbClr val="002F59"/>
                </a:solidFill>
                <a:latin typeface="Century Gothic" panose="020B0502020202020204" pitchFamily="34" charset="0"/>
              </a:defRPr>
            </a:lvl1pPr>
            <a:lvl2pPr>
              <a:buClr>
                <a:srgbClr val="999E40"/>
              </a:buClr>
              <a:defRPr>
                <a:solidFill>
                  <a:srgbClr val="002F59"/>
                </a:solidFill>
                <a:latin typeface="Century Gothic" panose="020B0502020202020204" pitchFamily="34" charset="0"/>
              </a:defRPr>
            </a:lvl2pPr>
            <a:lvl3pPr marL="1143000" indent="-228600">
              <a:buFont typeface="Wingdings" panose="05000000000000000000" pitchFamily="2" charset="2"/>
              <a:buChar char="§"/>
              <a:defRPr>
                <a:solidFill>
                  <a:srgbClr val="002F59"/>
                </a:solidFill>
                <a:latin typeface="Century Gothic" panose="020B0502020202020204" pitchFamily="34" charset="0"/>
              </a:defRPr>
            </a:lvl3pPr>
            <a:lvl4pPr>
              <a:defRPr>
                <a:solidFill>
                  <a:srgbClr val="002F59"/>
                </a:solidFill>
                <a:latin typeface="Century Gothic" panose="020B0502020202020204" pitchFamily="34" charset="0"/>
              </a:defRPr>
            </a:lvl4pPr>
            <a:lvl5pPr>
              <a:defRPr>
                <a:solidFill>
                  <a:srgbClr val="002F59"/>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AutoShape 3"/>
          <p:cNvSpPr>
            <a:spLocks noChangeAspect="1" noChangeArrowheads="1" noTextEdit="1"/>
          </p:cNvSpPr>
          <p:nvPr/>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Text Placeholder 5"/>
          <p:cNvSpPr>
            <a:spLocks noGrp="1"/>
          </p:cNvSpPr>
          <p:nvPr>
            <p:ph type="body" sz="quarter" idx="10" hasCustomPrompt="1"/>
          </p:nvPr>
        </p:nvSpPr>
        <p:spPr>
          <a:xfrm>
            <a:off x="57150" y="5877996"/>
            <a:ext cx="12058650" cy="256032"/>
          </a:xfrm>
        </p:spPr>
        <p:txBody>
          <a:bodyPr>
            <a:noAutofit/>
          </a:bodyPr>
          <a:lstStyle>
            <a:lvl1pPr marL="0" indent="0">
              <a:buNone/>
              <a:defRPr sz="1200">
                <a:solidFill>
                  <a:schemeClr val="bg1">
                    <a:lumMod val="50000"/>
                  </a:schemeClr>
                </a:solidFill>
              </a:defRPr>
            </a:lvl1pPr>
            <a:lvl2pPr>
              <a:defRPr sz="1200"/>
            </a:lvl2pPr>
            <a:lvl3pPr>
              <a:defRPr sz="1200"/>
            </a:lvl3pPr>
            <a:lvl4pPr>
              <a:defRPr sz="1200"/>
            </a:lvl4pPr>
            <a:lvl5pPr>
              <a:defRPr sz="1200"/>
            </a:lvl5pPr>
          </a:lstStyle>
          <a:p>
            <a:pPr lvl="0"/>
            <a:r>
              <a:rPr lang="en-US" dirty="0"/>
              <a:t>Caption</a:t>
            </a:r>
          </a:p>
        </p:txBody>
      </p:sp>
      <p:sp>
        <p:nvSpPr>
          <p:cNvPr id="22" name="Slide Number Placeholder 5">
            <a:extLst>
              <a:ext uri="{FF2B5EF4-FFF2-40B4-BE49-F238E27FC236}">
                <a16:creationId xmlns:a16="http://schemas.microsoft.com/office/drawing/2014/main" id="{A4D17E6C-88A5-4533-9D87-DA064254D01A}"/>
              </a:ext>
            </a:extLst>
          </p:cNvPr>
          <p:cNvSpPr txBox="1">
            <a:spLocks/>
          </p:cNvSpPr>
          <p:nvPr userDrawn="1"/>
        </p:nvSpPr>
        <p:spPr>
          <a:xfrm>
            <a:off x="69449" y="6469725"/>
            <a:ext cx="663616" cy="365125"/>
          </a:xfrm>
          <a:prstGeom prst="rect">
            <a:avLst/>
          </a:prstGeom>
        </p:spPr>
        <p:txBody>
          <a:bodyPr vert="horz" lIns="91440" tIns="45720" rIns="91440" bIns="45720" rtlCol="0" anchor="b"/>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1"/>
                </a:solidFill>
              </a:rPr>
              <a:pPr algn="l"/>
              <a:t>‹#›</a:t>
            </a:fld>
            <a:endParaRPr lang="en-US" sz="1400" dirty="0">
              <a:solidFill>
                <a:schemeClr val="bg1"/>
              </a:solidFill>
            </a:endParaRPr>
          </a:p>
        </p:txBody>
      </p:sp>
      <p:sp>
        <p:nvSpPr>
          <p:cNvPr id="23" name="Footer Placeholder 12">
            <a:extLst>
              <a:ext uri="{FF2B5EF4-FFF2-40B4-BE49-F238E27FC236}">
                <a16:creationId xmlns:a16="http://schemas.microsoft.com/office/drawing/2014/main" id="{DFB85663-5066-4190-A120-DE552C29F32A}"/>
              </a:ext>
            </a:extLst>
          </p:cNvPr>
          <p:cNvSpPr txBox="1">
            <a:spLocks/>
          </p:cNvSpPr>
          <p:nvPr userDrawn="1"/>
        </p:nvSpPr>
        <p:spPr>
          <a:xfrm>
            <a:off x="570079" y="6512559"/>
            <a:ext cx="11190122" cy="322291"/>
          </a:xfrm>
          <a:prstGeom prst="rect">
            <a:avLst/>
          </a:prstGeom>
        </p:spPr>
        <p:txBody>
          <a:bodyPr vert="horz" lIns="0" tIns="0" rIns="0" bIns="0" rtlCol="0" anchor="b"/>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1"/>
                </a:solidFill>
              </a:rPr>
              <a:t>Division for Cancer Prevention and Control					                                   Reliable. Trusted. Scientific.</a:t>
            </a:r>
          </a:p>
        </p:txBody>
      </p:sp>
    </p:spTree>
    <p:extLst>
      <p:ext uri="{BB962C8B-B14F-4D97-AF65-F5344CB8AC3E}">
        <p14:creationId xmlns:p14="http://schemas.microsoft.com/office/powerpoint/2010/main" val="1125851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Picture with Caption">
    <p:spTree>
      <p:nvGrpSpPr>
        <p:cNvPr id="1" name=""/>
        <p:cNvGrpSpPr/>
        <p:nvPr/>
      </p:nvGrpSpPr>
      <p:grpSpPr>
        <a:xfrm>
          <a:off x="0" y="0"/>
          <a:ext cx="0" cy="0"/>
          <a:chOff x="0" y="0"/>
          <a:chExt cx="0" cy="0"/>
        </a:xfrm>
      </p:grpSpPr>
      <p:sp>
        <p:nvSpPr>
          <p:cNvPr id="6" name="Right Triangle 14"/>
          <p:cNvSpPr>
            <a:spLocks noChangeArrowheads="1"/>
          </p:cNvSpPr>
          <p:nvPr/>
        </p:nvSpPr>
        <p:spPr bwMode="auto">
          <a:xfrm rot="420000" flipV="1">
            <a:off x="10672234" y="5359401"/>
            <a:ext cx="207433" cy="155575"/>
          </a:xfrm>
          <a:prstGeom prst="rtTriangle">
            <a:avLst/>
          </a:prstGeom>
          <a:solidFill>
            <a:srgbClr val="FFFFFF"/>
          </a:solidFill>
          <a:ln w="12700">
            <a:solidFill>
              <a:srgbClr val="FFFFFF"/>
            </a:solidFill>
            <a:bevel/>
            <a:headEnd/>
            <a:tailEnd/>
          </a:ln>
          <a:effectLst>
            <a:outerShdw dist="6350" dir="12899787" algn="tl" rotWithShape="0">
              <a:srgbClr val="808080">
                <a:alpha val="46999"/>
              </a:srgbClr>
            </a:outerShdw>
          </a:effectLst>
        </p:spPr>
        <p:txBody>
          <a:bodyPr anchor="ctr"/>
          <a:lstStyle/>
          <a:p>
            <a:pPr algn="ctr" defTabSz="457200"/>
            <a:endParaRPr lang="en-US" sz="1800" dirty="0">
              <a:solidFill>
                <a:srgbClr val="FFFFFF"/>
              </a:solidFill>
              <a:latin typeface="Constantia" pitchFamily="18" charset="0"/>
            </a:endParaRPr>
          </a:p>
        </p:txBody>
      </p:sp>
    </p:spTree>
    <p:extLst>
      <p:ext uri="{BB962C8B-B14F-4D97-AF65-F5344CB8AC3E}">
        <p14:creationId xmlns:p14="http://schemas.microsoft.com/office/powerpoint/2010/main" val="2301706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2176D-A215-254E-8B98-69FC18840C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CE4CA2-5020-EC4B-8928-14BE336B10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AF7596-B7BB-F24E-BBEE-00E1525A5880}"/>
              </a:ext>
            </a:extLst>
          </p:cNvPr>
          <p:cNvSpPr>
            <a:spLocks noGrp="1"/>
          </p:cNvSpPr>
          <p:nvPr>
            <p:ph type="dt" sz="half" idx="10"/>
          </p:nvPr>
        </p:nvSpPr>
        <p:spPr/>
        <p:txBody>
          <a:bodyPr/>
          <a:lstStyle/>
          <a:p>
            <a:fld id="{43639FBC-9559-854A-9E42-D61F16AE6318}" type="datetimeFigureOut">
              <a:rPr lang="en-US" smtClean="0"/>
              <a:t>4/12/2021</a:t>
            </a:fld>
            <a:endParaRPr lang="en-US" dirty="0"/>
          </a:p>
        </p:txBody>
      </p:sp>
      <p:sp>
        <p:nvSpPr>
          <p:cNvPr id="5" name="Footer Placeholder 4">
            <a:extLst>
              <a:ext uri="{FF2B5EF4-FFF2-40B4-BE49-F238E27FC236}">
                <a16:creationId xmlns:a16="http://schemas.microsoft.com/office/drawing/2014/main" id="{FDEF79B0-E520-1D45-9B7B-F77BA7AD27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1B7E61-7950-8B40-A3CD-648239EAB35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639848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EDB4F-19B2-6043-93F4-143664AA6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B46B04-E790-F14C-A206-3792687F12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E7BF48-20A8-944D-A0DF-DA911E5CFCF5}"/>
              </a:ext>
            </a:extLst>
          </p:cNvPr>
          <p:cNvSpPr>
            <a:spLocks noGrp="1"/>
          </p:cNvSpPr>
          <p:nvPr>
            <p:ph type="dt" sz="half" idx="10"/>
          </p:nvPr>
        </p:nvSpPr>
        <p:spPr/>
        <p:txBody>
          <a:bodyPr/>
          <a:lstStyle/>
          <a:p>
            <a:fld id="{43639FBC-9559-854A-9E42-D61F16AE6318}" type="datetimeFigureOut">
              <a:rPr lang="en-US" smtClean="0"/>
              <a:t>4/12/2021</a:t>
            </a:fld>
            <a:endParaRPr lang="en-US" dirty="0"/>
          </a:p>
        </p:txBody>
      </p:sp>
      <p:sp>
        <p:nvSpPr>
          <p:cNvPr id="5" name="Footer Placeholder 4">
            <a:extLst>
              <a:ext uri="{FF2B5EF4-FFF2-40B4-BE49-F238E27FC236}">
                <a16:creationId xmlns:a16="http://schemas.microsoft.com/office/drawing/2014/main" id="{BA16FDFC-5084-874D-A1B3-C9864C02EA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EC7995-AD39-6E4F-8AA9-6D2EA52ABDE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742159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22740-D305-224F-BDF9-CB88657E54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FEDD22-5BFA-3A42-8A82-2BCCAB2503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D6936C-6B57-9941-BAB4-4E7CB65F544C}"/>
              </a:ext>
            </a:extLst>
          </p:cNvPr>
          <p:cNvSpPr>
            <a:spLocks noGrp="1"/>
          </p:cNvSpPr>
          <p:nvPr>
            <p:ph type="dt" sz="half" idx="10"/>
          </p:nvPr>
        </p:nvSpPr>
        <p:spPr/>
        <p:txBody>
          <a:bodyPr/>
          <a:lstStyle/>
          <a:p>
            <a:fld id="{43639FBC-9559-854A-9E42-D61F16AE6318}" type="datetimeFigureOut">
              <a:rPr lang="en-US" smtClean="0"/>
              <a:t>4/12/2021</a:t>
            </a:fld>
            <a:endParaRPr lang="en-US" dirty="0"/>
          </a:p>
        </p:txBody>
      </p:sp>
      <p:sp>
        <p:nvSpPr>
          <p:cNvPr id="5" name="Footer Placeholder 4">
            <a:extLst>
              <a:ext uri="{FF2B5EF4-FFF2-40B4-BE49-F238E27FC236}">
                <a16:creationId xmlns:a16="http://schemas.microsoft.com/office/drawing/2014/main" id="{653DE874-9296-DD45-934F-AF3AEF451F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12F468-F703-1549-BADC-B5222EB4E704}"/>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858145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B815C-88FA-F048-999C-FDCFB1D28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E907B8-6CFC-8940-B1EF-C0665182E1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0A028D-6BB9-E04B-BE13-C494BD659F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F79FBF-8CFD-914C-8885-609F9524069A}"/>
              </a:ext>
            </a:extLst>
          </p:cNvPr>
          <p:cNvSpPr>
            <a:spLocks noGrp="1"/>
          </p:cNvSpPr>
          <p:nvPr>
            <p:ph type="dt" sz="half" idx="10"/>
          </p:nvPr>
        </p:nvSpPr>
        <p:spPr/>
        <p:txBody>
          <a:bodyPr/>
          <a:lstStyle/>
          <a:p>
            <a:fld id="{43639FBC-9559-854A-9E42-D61F16AE6318}" type="datetimeFigureOut">
              <a:rPr lang="en-US" smtClean="0"/>
              <a:t>4/12/2021</a:t>
            </a:fld>
            <a:endParaRPr lang="en-US" dirty="0"/>
          </a:p>
        </p:txBody>
      </p:sp>
      <p:sp>
        <p:nvSpPr>
          <p:cNvPr id="6" name="Footer Placeholder 5">
            <a:extLst>
              <a:ext uri="{FF2B5EF4-FFF2-40B4-BE49-F238E27FC236}">
                <a16:creationId xmlns:a16="http://schemas.microsoft.com/office/drawing/2014/main" id="{50D907FA-B68C-1D48-84E8-217FC93750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33C2A1-7E76-8C42-8AAD-70882B7BC69A}"/>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98180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CF78-E187-4072-B96B-F2F9F2C4B066}"/>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7C7A1F33-1BB5-4323-BB9B-72587D9BA0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93BDC-0B4E-4F3D-B7D0-C5A93F281833}"/>
              </a:ext>
            </a:extLst>
          </p:cNvPr>
          <p:cNvSpPr>
            <a:spLocks noGrp="1"/>
          </p:cNvSpPr>
          <p:nvPr>
            <p:ph type="dt" sz="half" idx="10"/>
          </p:nvPr>
        </p:nvSpPr>
        <p:spPr/>
        <p:txBody>
          <a:bodyPr/>
          <a:lstStyle/>
          <a:p>
            <a:fld id="{3FF0C18A-4C29-4697-9CC7-DD271098DDF9}" type="datetimeFigureOut">
              <a:rPr lang="en-US" smtClean="0"/>
              <a:t>4/12/2021</a:t>
            </a:fld>
            <a:endParaRPr lang="en-US" dirty="0"/>
          </a:p>
        </p:txBody>
      </p:sp>
      <p:sp>
        <p:nvSpPr>
          <p:cNvPr id="5" name="Footer Placeholder 4">
            <a:extLst>
              <a:ext uri="{FF2B5EF4-FFF2-40B4-BE49-F238E27FC236}">
                <a16:creationId xmlns:a16="http://schemas.microsoft.com/office/drawing/2014/main" id="{9748A052-E8E7-45B2-A9F9-7B5ED1385B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443D06-3C0A-4B0E-A25D-BB5ED30289BA}"/>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635815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84AB6-C198-EF4A-A4E1-41F69B0D8A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87F003-212F-FB42-B0D5-107F43DE79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43A0F1-2067-3C4D-880B-249D9753C4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1DF901-A4B4-174E-BACD-3271C923DB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5489CC-2905-4C41-B17E-9CA67ED241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46E570-95C4-5B4E-9AD3-93079EBA428F}"/>
              </a:ext>
            </a:extLst>
          </p:cNvPr>
          <p:cNvSpPr>
            <a:spLocks noGrp="1"/>
          </p:cNvSpPr>
          <p:nvPr>
            <p:ph type="dt" sz="half" idx="10"/>
          </p:nvPr>
        </p:nvSpPr>
        <p:spPr/>
        <p:txBody>
          <a:bodyPr/>
          <a:lstStyle/>
          <a:p>
            <a:fld id="{43639FBC-9559-854A-9E42-D61F16AE6318}" type="datetimeFigureOut">
              <a:rPr lang="en-US" smtClean="0"/>
              <a:t>4/12/2021</a:t>
            </a:fld>
            <a:endParaRPr lang="en-US" dirty="0"/>
          </a:p>
        </p:txBody>
      </p:sp>
      <p:sp>
        <p:nvSpPr>
          <p:cNvPr id="8" name="Footer Placeholder 7">
            <a:extLst>
              <a:ext uri="{FF2B5EF4-FFF2-40B4-BE49-F238E27FC236}">
                <a16:creationId xmlns:a16="http://schemas.microsoft.com/office/drawing/2014/main" id="{320A2969-E120-A740-9C87-2C85E31F587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7BDC608-40B2-D844-A900-EFAC9D0B13D8}"/>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103980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7D646-7A2E-AE43-889D-B25DB6A76C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1B8513-C94E-0D44-AB02-DAF662066E19}"/>
              </a:ext>
            </a:extLst>
          </p:cNvPr>
          <p:cNvSpPr>
            <a:spLocks noGrp="1"/>
          </p:cNvSpPr>
          <p:nvPr>
            <p:ph type="dt" sz="half" idx="10"/>
          </p:nvPr>
        </p:nvSpPr>
        <p:spPr/>
        <p:txBody>
          <a:bodyPr/>
          <a:lstStyle/>
          <a:p>
            <a:fld id="{43639FBC-9559-854A-9E42-D61F16AE6318}" type="datetimeFigureOut">
              <a:rPr lang="en-US" smtClean="0"/>
              <a:t>4/12/2021</a:t>
            </a:fld>
            <a:endParaRPr lang="en-US" dirty="0"/>
          </a:p>
        </p:txBody>
      </p:sp>
      <p:sp>
        <p:nvSpPr>
          <p:cNvPr id="4" name="Footer Placeholder 3">
            <a:extLst>
              <a:ext uri="{FF2B5EF4-FFF2-40B4-BE49-F238E27FC236}">
                <a16:creationId xmlns:a16="http://schemas.microsoft.com/office/drawing/2014/main" id="{6C3766D3-EAEE-D545-9C77-00DFCC73DFC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9D15C1E-5332-3143-9BFA-F31C0347CF4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458004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A5895-9353-DC4E-BCB3-BF273E9B03BB}"/>
              </a:ext>
            </a:extLst>
          </p:cNvPr>
          <p:cNvSpPr>
            <a:spLocks noGrp="1"/>
          </p:cNvSpPr>
          <p:nvPr>
            <p:ph type="dt" sz="half" idx="10"/>
          </p:nvPr>
        </p:nvSpPr>
        <p:spPr/>
        <p:txBody>
          <a:bodyPr/>
          <a:lstStyle/>
          <a:p>
            <a:fld id="{43639FBC-9559-854A-9E42-D61F16AE6318}" type="datetimeFigureOut">
              <a:rPr lang="en-US" smtClean="0"/>
              <a:t>4/12/2021</a:t>
            </a:fld>
            <a:endParaRPr lang="en-US" dirty="0"/>
          </a:p>
        </p:txBody>
      </p:sp>
      <p:sp>
        <p:nvSpPr>
          <p:cNvPr id="3" name="Footer Placeholder 2">
            <a:extLst>
              <a:ext uri="{FF2B5EF4-FFF2-40B4-BE49-F238E27FC236}">
                <a16:creationId xmlns:a16="http://schemas.microsoft.com/office/drawing/2014/main" id="{34F1C284-10EE-994A-9749-5795C443D48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9F9D975-783A-7C4A-9A32-ADA75D726141}"/>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154412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B5B6-88A3-7045-A54C-610B5E5D51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330677-BADF-A248-B257-C73676625A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E32D46-80ED-C04F-B938-30327BD9B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818EE3-667F-F146-AE8B-65B3DF85FEBC}"/>
              </a:ext>
            </a:extLst>
          </p:cNvPr>
          <p:cNvSpPr>
            <a:spLocks noGrp="1"/>
          </p:cNvSpPr>
          <p:nvPr>
            <p:ph type="dt" sz="half" idx="10"/>
          </p:nvPr>
        </p:nvSpPr>
        <p:spPr/>
        <p:txBody>
          <a:bodyPr/>
          <a:lstStyle/>
          <a:p>
            <a:fld id="{43639FBC-9559-854A-9E42-D61F16AE6318}" type="datetimeFigureOut">
              <a:rPr lang="en-US" smtClean="0"/>
              <a:t>4/12/2021</a:t>
            </a:fld>
            <a:endParaRPr lang="en-US" dirty="0"/>
          </a:p>
        </p:txBody>
      </p:sp>
      <p:sp>
        <p:nvSpPr>
          <p:cNvPr id="6" name="Footer Placeholder 5">
            <a:extLst>
              <a:ext uri="{FF2B5EF4-FFF2-40B4-BE49-F238E27FC236}">
                <a16:creationId xmlns:a16="http://schemas.microsoft.com/office/drawing/2014/main" id="{862ED918-E58A-0748-B886-8D79509E2D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A8B9E5-1B49-7C47-89CF-660542B8AD0A}"/>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994061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5F376-6FCA-F744-80F3-D011143F99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F99519-8FA5-B84F-8540-A84332EC24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076C198-940D-E14E-A2D6-3E9459AC60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3B0AA3-72A6-E646-8BF9-FFCF25C61EDA}"/>
              </a:ext>
            </a:extLst>
          </p:cNvPr>
          <p:cNvSpPr>
            <a:spLocks noGrp="1"/>
          </p:cNvSpPr>
          <p:nvPr>
            <p:ph type="dt" sz="half" idx="10"/>
          </p:nvPr>
        </p:nvSpPr>
        <p:spPr/>
        <p:txBody>
          <a:bodyPr/>
          <a:lstStyle/>
          <a:p>
            <a:fld id="{43639FBC-9559-854A-9E42-D61F16AE6318}" type="datetimeFigureOut">
              <a:rPr lang="en-US" smtClean="0"/>
              <a:t>4/12/2021</a:t>
            </a:fld>
            <a:endParaRPr lang="en-US" dirty="0"/>
          </a:p>
        </p:txBody>
      </p:sp>
      <p:sp>
        <p:nvSpPr>
          <p:cNvPr id="6" name="Footer Placeholder 5">
            <a:extLst>
              <a:ext uri="{FF2B5EF4-FFF2-40B4-BE49-F238E27FC236}">
                <a16:creationId xmlns:a16="http://schemas.microsoft.com/office/drawing/2014/main" id="{196A2037-4CB0-A845-829A-F39AF357A3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26721EE-A687-2E4B-927E-EE9C5F94978C}"/>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1704977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B80D0-D4D2-1848-9AED-82610FEC3B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5CD153-4B24-B04F-BCB1-B31774C5DF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6F3605-4B39-8A41-AB6D-DCF76C6F9559}"/>
              </a:ext>
            </a:extLst>
          </p:cNvPr>
          <p:cNvSpPr>
            <a:spLocks noGrp="1"/>
          </p:cNvSpPr>
          <p:nvPr>
            <p:ph type="dt" sz="half" idx="10"/>
          </p:nvPr>
        </p:nvSpPr>
        <p:spPr/>
        <p:txBody>
          <a:bodyPr/>
          <a:lstStyle/>
          <a:p>
            <a:fld id="{43639FBC-9559-854A-9E42-D61F16AE6318}" type="datetimeFigureOut">
              <a:rPr lang="en-US" smtClean="0"/>
              <a:t>4/12/2021</a:t>
            </a:fld>
            <a:endParaRPr lang="en-US" dirty="0"/>
          </a:p>
        </p:txBody>
      </p:sp>
      <p:sp>
        <p:nvSpPr>
          <p:cNvPr id="5" name="Footer Placeholder 4">
            <a:extLst>
              <a:ext uri="{FF2B5EF4-FFF2-40B4-BE49-F238E27FC236}">
                <a16:creationId xmlns:a16="http://schemas.microsoft.com/office/drawing/2014/main" id="{64B25270-C932-C54E-A1F5-C8CD5DBE86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F7A8F0-1020-2644-8A7C-2F7316B5D419}"/>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062496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43FCB0-6E57-DC49-8713-438DCDB5B8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8D562E-71EB-9946-B3ED-0E0934CFE2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46D0E-1C75-EA47-8DD4-36F79B686F66}"/>
              </a:ext>
            </a:extLst>
          </p:cNvPr>
          <p:cNvSpPr>
            <a:spLocks noGrp="1"/>
          </p:cNvSpPr>
          <p:nvPr>
            <p:ph type="dt" sz="half" idx="10"/>
          </p:nvPr>
        </p:nvSpPr>
        <p:spPr/>
        <p:txBody>
          <a:bodyPr/>
          <a:lstStyle/>
          <a:p>
            <a:fld id="{43639FBC-9559-854A-9E42-D61F16AE6318}" type="datetimeFigureOut">
              <a:rPr lang="en-US" smtClean="0"/>
              <a:t>4/12/2021</a:t>
            </a:fld>
            <a:endParaRPr lang="en-US" dirty="0"/>
          </a:p>
        </p:txBody>
      </p:sp>
      <p:sp>
        <p:nvSpPr>
          <p:cNvPr id="5" name="Footer Placeholder 4">
            <a:extLst>
              <a:ext uri="{FF2B5EF4-FFF2-40B4-BE49-F238E27FC236}">
                <a16:creationId xmlns:a16="http://schemas.microsoft.com/office/drawing/2014/main" id="{132155C3-FEC7-054C-ADBC-80ED1CA541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0339FA-DEE9-A045-A858-E034D31D4F44}"/>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1501068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296DA3-355D-4205-A8FE-CC73B70FC064}" type="datetimeFigureOut">
              <a:rPr lang="en-US" smtClean="0"/>
              <a:pPr/>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7931327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554482"/>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4290717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296DA3-355D-4205-A8FE-CC73B70FC064}" type="datetimeFigureOut">
              <a:rPr lang="en-US" smtClean="0"/>
              <a:pPr/>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663538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1A2CE-CFE0-4691-9A08-6176521A3474}"/>
              </a:ext>
            </a:extLst>
          </p:cNvPr>
          <p:cNvSpPr>
            <a:spLocks noGrp="1"/>
          </p:cNvSpPr>
          <p:nvPr>
            <p:ph type="title"/>
          </p:nvPr>
        </p:nvSpPr>
        <p:spPr>
          <a:xfrm>
            <a:off x="831850" y="1709738"/>
            <a:ext cx="10515600" cy="2852737"/>
          </a:xfrm>
        </p:spPr>
        <p:txBody>
          <a:bodyPr anchor="b"/>
          <a:lstStyle>
            <a:lvl1pPr>
              <a:defRPr sz="6000"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7BAAF126-6DEE-42AE-98E9-7E8D1090B9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F0DB0F-F783-4A5E-8F59-ABA5D2086438}"/>
              </a:ext>
            </a:extLst>
          </p:cNvPr>
          <p:cNvSpPr>
            <a:spLocks noGrp="1"/>
          </p:cNvSpPr>
          <p:nvPr>
            <p:ph type="dt" sz="half" idx="10"/>
          </p:nvPr>
        </p:nvSpPr>
        <p:spPr/>
        <p:txBody>
          <a:bodyPr/>
          <a:lstStyle/>
          <a:p>
            <a:fld id="{3FF0C18A-4C29-4697-9CC7-DD271098DDF9}" type="datetimeFigureOut">
              <a:rPr lang="en-US" smtClean="0"/>
              <a:t>4/12/2021</a:t>
            </a:fld>
            <a:endParaRPr lang="en-US" dirty="0"/>
          </a:p>
        </p:txBody>
      </p:sp>
      <p:sp>
        <p:nvSpPr>
          <p:cNvPr id="5" name="Footer Placeholder 4">
            <a:extLst>
              <a:ext uri="{FF2B5EF4-FFF2-40B4-BE49-F238E27FC236}">
                <a16:creationId xmlns:a16="http://schemas.microsoft.com/office/drawing/2014/main" id="{FC15CD40-B752-4673-83A5-27C841AEC8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C49B86-4764-4E3F-AC9D-7261348D5136}"/>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65057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96DA3-355D-4205-A8FE-CC73B70FC064}" type="datetimeFigureOut">
              <a:rPr lang="en-US" smtClean="0"/>
              <a:pPr/>
              <a:t>4/12/2021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812992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96DA3-355D-4205-A8FE-CC73B70FC064}" type="datetimeFigureOut">
              <a:rPr lang="en-US" smtClean="0"/>
              <a:pPr/>
              <a:t>4/12/2021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048477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96DA3-355D-4205-A8FE-CC73B70FC064}" type="datetimeFigureOut">
              <a:rPr lang="en-US" smtClean="0"/>
              <a:pPr/>
              <a:t>4/12/2021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348363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96DA3-355D-4205-A8FE-CC73B70FC064}" type="datetimeFigureOut">
              <a:rPr lang="en-US" smtClean="0"/>
              <a:pPr/>
              <a:t>4/12/2021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534511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dirty="0"/>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4/12/2021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543703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4/12/2021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3646054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10497644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7183700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296DA3-355D-4205-A8FE-CC73B70FC064}" type="datetimeFigureOut">
              <a:rPr lang="en-US" smtClean="0"/>
              <a:pPr/>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554482"/>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D7C4D-B996-4F7D-AA7B-3E5FE8D262D2}"/>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5DDB5B71-A73A-4164-91BF-33181A48E8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13A2E8-AA06-4B7A-8C64-79B27F0EA7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BB0408-F254-4A8C-9507-1BD77863FB53}"/>
              </a:ext>
            </a:extLst>
          </p:cNvPr>
          <p:cNvSpPr>
            <a:spLocks noGrp="1"/>
          </p:cNvSpPr>
          <p:nvPr>
            <p:ph type="dt" sz="half" idx="10"/>
          </p:nvPr>
        </p:nvSpPr>
        <p:spPr/>
        <p:txBody>
          <a:bodyPr/>
          <a:lstStyle/>
          <a:p>
            <a:fld id="{3FF0C18A-4C29-4697-9CC7-DD271098DDF9}" type="datetimeFigureOut">
              <a:rPr lang="en-US" smtClean="0"/>
              <a:t>4/12/2021</a:t>
            </a:fld>
            <a:endParaRPr lang="en-US" dirty="0"/>
          </a:p>
        </p:txBody>
      </p:sp>
      <p:sp>
        <p:nvSpPr>
          <p:cNvPr id="6" name="Footer Placeholder 5">
            <a:extLst>
              <a:ext uri="{FF2B5EF4-FFF2-40B4-BE49-F238E27FC236}">
                <a16:creationId xmlns:a16="http://schemas.microsoft.com/office/drawing/2014/main" id="{2C8CE05F-C857-4826-BCC8-4DF245C0107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650FB1-3F0C-4A04-A040-C7F18EA289C1}"/>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10428796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296DA3-355D-4205-A8FE-CC73B70FC064}" type="datetimeFigureOut">
              <a:rPr lang="en-US" smtClean="0"/>
              <a:pPr/>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96DA3-355D-4205-A8FE-CC73B70FC064}" type="datetimeFigureOut">
              <a:rPr lang="en-US" smtClean="0"/>
              <a:pPr/>
              <a:t>4/12/2021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96DA3-355D-4205-A8FE-CC73B70FC064}" type="datetimeFigureOut">
              <a:rPr lang="en-US" smtClean="0"/>
              <a:pPr/>
              <a:t>4/12/2021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96DA3-355D-4205-A8FE-CC73B70FC064}" type="datetimeFigureOut">
              <a:rPr lang="en-US" smtClean="0"/>
              <a:pPr/>
              <a:t>4/12/2021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96DA3-355D-4205-A8FE-CC73B70FC064}" type="datetimeFigureOut">
              <a:rPr lang="en-US" smtClean="0"/>
              <a:pPr/>
              <a:t>4/12/2021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dirty="0"/>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4/12/2021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4/12/2021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27675730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6C430-5A49-4194-8BF3-9B95ACBCFB78}"/>
              </a:ext>
            </a:extLst>
          </p:cNvPr>
          <p:cNvSpPr>
            <a:spLocks noGrp="1"/>
          </p:cNvSpPr>
          <p:nvPr>
            <p:ph type="title"/>
          </p:nvPr>
        </p:nvSpPr>
        <p:spPr>
          <a:xfrm>
            <a:off x="839788" y="365125"/>
            <a:ext cx="10515600" cy="1325563"/>
          </a:xfrm>
        </p:spPr>
        <p:txBody>
          <a:bodyPr/>
          <a:lstStyle>
            <a:lvl1pPr>
              <a:defRPr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4A24FB05-64D0-44FB-8A7E-ADFB7545DA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2E3441-EF81-4CE6-A566-3D3B50C68C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B50AEB-3BED-427A-B784-89874A50AF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3038BC-4761-4B9B-A840-8C6A6E089B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06E6C6-1D80-438D-B816-EDC03F79BDDC}"/>
              </a:ext>
            </a:extLst>
          </p:cNvPr>
          <p:cNvSpPr>
            <a:spLocks noGrp="1"/>
          </p:cNvSpPr>
          <p:nvPr>
            <p:ph type="dt" sz="half" idx="10"/>
          </p:nvPr>
        </p:nvSpPr>
        <p:spPr/>
        <p:txBody>
          <a:bodyPr/>
          <a:lstStyle/>
          <a:p>
            <a:fld id="{3FF0C18A-4C29-4697-9CC7-DD271098DDF9}" type="datetimeFigureOut">
              <a:rPr lang="en-US" smtClean="0"/>
              <a:t>4/12/2021</a:t>
            </a:fld>
            <a:endParaRPr lang="en-US" dirty="0"/>
          </a:p>
        </p:txBody>
      </p:sp>
      <p:sp>
        <p:nvSpPr>
          <p:cNvPr id="8" name="Footer Placeholder 7">
            <a:extLst>
              <a:ext uri="{FF2B5EF4-FFF2-40B4-BE49-F238E27FC236}">
                <a16:creationId xmlns:a16="http://schemas.microsoft.com/office/drawing/2014/main" id="{568EA96C-4FDB-4E8D-89C2-6C2AC25D624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D91F0FE-2363-47F8-9215-7C14AAD89D42}"/>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367999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008BB0"/>
              </a:buClr>
              <a:defRPr sz="2667">
                <a:solidFill>
                  <a:schemeClr val="accent4">
                    <a:lumMod val="75000"/>
                  </a:schemeClr>
                </a:solidFill>
              </a:defRPr>
            </a:lvl2pPr>
            <a:lvl3pPr>
              <a:buClr>
                <a:srgbClr val="695E4A"/>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31090409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18891291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04011501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324E32-07CC-4F25-B881-53A6E0A49453}"/>
              </a:ext>
            </a:extLst>
          </p:cNvPr>
          <p:cNvSpPr>
            <a:spLocks noGrp="1"/>
          </p:cNvSpPr>
          <p:nvPr>
            <p:ph type="dt" sz="half" idx="10"/>
          </p:nvPr>
        </p:nvSpPr>
        <p:spPr/>
        <p:txBody>
          <a:bodyPr/>
          <a:lstStyle/>
          <a:p>
            <a:fld id="{64212737-0911-4DB0-AB7F-7A9626FC00FC}" type="datetimeFigureOut">
              <a:rPr lang="en-US" smtClean="0"/>
              <a:t>4/12/2021</a:t>
            </a:fld>
            <a:endParaRPr lang="en-US" dirty="0"/>
          </a:p>
        </p:txBody>
      </p:sp>
      <p:sp>
        <p:nvSpPr>
          <p:cNvPr id="3" name="Footer Placeholder 2">
            <a:extLst>
              <a:ext uri="{FF2B5EF4-FFF2-40B4-BE49-F238E27FC236}">
                <a16:creationId xmlns:a16="http://schemas.microsoft.com/office/drawing/2014/main" id="{EE7B16FE-8120-41EB-9058-593A9A78EC9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8A9871E-E415-4A00-8F83-9380E7FBA459}"/>
              </a:ext>
            </a:extLst>
          </p:cNvPr>
          <p:cNvSpPr>
            <a:spLocks noGrp="1"/>
          </p:cNvSpPr>
          <p:nvPr>
            <p:ph type="sldNum" sz="quarter" idx="12"/>
          </p:nvPr>
        </p:nvSpPr>
        <p:spPr/>
        <p:txBody>
          <a:bodyPr/>
          <a:lstStyle/>
          <a:p>
            <a:fld id="{2E219C0F-C270-4191-8073-BFB30417233C}" type="slidenum">
              <a:rPr lang="en-US" smtClean="0"/>
              <a:t>‹#›</a:t>
            </a:fld>
            <a:endParaRPr lang="en-US" dirty="0"/>
          </a:p>
        </p:txBody>
      </p:sp>
    </p:spTree>
    <p:extLst>
      <p:ext uri="{BB962C8B-B14F-4D97-AF65-F5344CB8AC3E}">
        <p14:creationId xmlns:p14="http://schemas.microsoft.com/office/powerpoint/2010/main" val="13335501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Rectangle 38"/>
          <p:cNvSpPr/>
          <p:nvPr userDrawn="1"/>
        </p:nvSpPr>
        <p:spPr>
          <a:xfrm>
            <a:off x="-10179" y="3417821"/>
            <a:ext cx="12232912" cy="3169920"/>
          </a:xfrm>
          <a:prstGeom prst="rect">
            <a:avLst/>
          </a:prstGeom>
          <a:gradFill flip="none" rotWithShape="1">
            <a:gsLst>
              <a:gs pos="0">
                <a:srgbClr val="00AC4E"/>
              </a:gs>
              <a:gs pos="100000">
                <a:srgbClr val="00ADFF">
                  <a:alpha val="40000"/>
                </a:srgbClr>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14" name="Text Placeholder 18"/>
          <p:cNvSpPr>
            <a:spLocks noGrp="1"/>
          </p:cNvSpPr>
          <p:nvPr>
            <p:ph type="body" sz="quarter" idx="12" hasCustomPrompt="1"/>
          </p:nvPr>
        </p:nvSpPr>
        <p:spPr>
          <a:xfrm>
            <a:off x="3606800" y="3502489"/>
            <a:ext cx="8615933" cy="1688087"/>
          </a:xfrm>
          <a:prstGeom prst="rect">
            <a:avLst/>
          </a:prstGeom>
          <a:noFill/>
        </p:spPr>
        <p:txBody>
          <a:bodyPr wrap="square" lIns="365760" tIns="27432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FFFFF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3606800" y="5190576"/>
            <a:ext cx="8534397" cy="991441"/>
          </a:xfrm>
          <a:prstGeom prst="rect">
            <a:avLst/>
          </a:prstGeom>
          <a:noFill/>
        </p:spPr>
        <p:txBody>
          <a:bodyPr lIns="365760" tIns="0" rIns="0" bIns="0" anchor="ctr" anchorCtr="0">
            <a:noAutofit/>
          </a:bodyPr>
          <a:lstStyle>
            <a:lvl1pPr marL="0" indent="0" algn="l">
              <a:lnSpc>
                <a:spcPct val="90000"/>
              </a:lnSpc>
              <a:spcBef>
                <a:spcPts val="400"/>
              </a:spcBef>
              <a:buNone/>
              <a:defRPr sz="3200">
                <a:solidFill>
                  <a:srgbClr val="FFFFFE"/>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589" y="4105110"/>
            <a:ext cx="3002260" cy="1781340"/>
          </a:xfrm>
          <a:prstGeom prst="rect">
            <a:avLst/>
          </a:prstGeom>
        </p:spPr>
      </p:pic>
      <p:pic>
        <p:nvPicPr>
          <p:cNvPr id="37" name="Picture 36"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Tree>
    <p:extLst>
      <p:ext uri="{BB962C8B-B14F-4D97-AF65-F5344CB8AC3E}">
        <p14:creationId xmlns:p14="http://schemas.microsoft.com/office/powerpoint/2010/main" val="2479865021"/>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2" descr="LPHI PPT Template Cover Hexagon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357" y="1162565"/>
            <a:ext cx="2857500" cy="1693227"/>
          </a:xfrm>
          <a:prstGeom prst="rect">
            <a:avLst/>
          </a:prstGeom>
        </p:spPr>
      </p:pic>
      <p:sp>
        <p:nvSpPr>
          <p:cNvPr id="14" name="Text Placeholder 18"/>
          <p:cNvSpPr>
            <a:spLocks noGrp="1"/>
          </p:cNvSpPr>
          <p:nvPr>
            <p:ph type="body" sz="quarter" idx="12" hasCustomPrompt="1"/>
          </p:nvPr>
        </p:nvSpPr>
        <p:spPr>
          <a:xfrm>
            <a:off x="758474" y="3502490"/>
            <a:ext cx="8615933" cy="1340445"/>
          </a:xfrm>
          <a:prstGeom prst="rect">
            <a:avLst/>
          </a:prstGeom>
          <a:noFill/>
        </p:spPr>
        <p:txBody>
          <a:bodyPr wrap="square" lIns="0" tIns="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00AC4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758474" y="4842936"/>
            <a:ext cx="8615933" cy="991441"/>
          </a:xfrm>
          <a:prstGeom prst="rect">
            <a:avLst/>
          </a:prstGeom>
          <a:noFill/>
        </p:spPr>
        <p:txBody>
          <a:bodyPr lIns="0" tIns="0" rIns="0" bIns="0" anchor="t" anchorCtr="0">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10" name="Picture 9" descr="Top-Hexagon-Vitality-Gree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Tree>
    <p:extLst>
      <p:ext uri="{BB962C8B-B14F-4D97-AF65-F5344CB8AC3E}">
        <p14:creationId xmlns:p14="http://schemas.microsoft.com/office/powerpoint/2010/main" val="257509704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2" name="Picture 1" descr="LPHI PPT Template Cover Hexagons Lar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95" y="-1"/>
            <a:ext cx="12198348" cy="687173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357" y="1162565"/>
            <a:ext cx="2857500" cy="1693227"/>
          </a:xfrm>
          <a:prstGeom prst="rect">
            <a:avLst/>
          </a:prstGeom>
        </p:spPr>
      </p:pic>
      <p:sp>
        <p:nvSpPr>
          <p:cNvPr id="14" name="Text Placeholder 18"/>
          <p:cNvSpPr>
            <a:spLocks noGrp="1"/>
          </p:cNvSpPr>
          <p:nvPr>
            <p:ph type="body" sz="quarter" idx="12" hasCustomPrompt="1"/>
          </p:nvPr>
        </p:nvSpPr>
        <p:spPr>
          <a:xfrm>
            <a:off x="758474" y="3502490"/>
            <a:ext cx="8615933" cy="1340445"/>
          </a:xfrm>
          <a:prstGeom prst="rect">
            <a:avLst/>
          </a:prstGeom>
          <a:noFill/>
        </p:spPr>
        <p:txBody>
          <a:bodyPr wrap="square" lIns="0" tIns="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00AC4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758474" y="4842936"/>
            <a:ext cx="8615933" cy="991441"/>
          </a:xfrm>
          <a:prstGeom prst="rect">
            <a:avLst/>
          </a:prstGeom>
          <a:noFill/>
        </p:spPr>
        <p:txBody>
          <a:bodyPr lIns="0" tIns="0" rIns="0" bIns="0" anchor="t" anchorCtr="0">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10" name="Picture 9" descr="Top-Hexagon-Vitality-Gree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Tree>
    <p:extLst>
      <p:ext uri="{BB962C8B-B14F-4D97-AF65-F5344CB8AC3E}">
        <p14:creationId xmlns:p14="http://schemas.microsoft.com/office/powerpoint/2010/main" val="3756587704"/>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General templat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664634" y="1657887"/>
            <a:ext cx="10612967" cy="4421187"/>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spTree>
    <p:extLst>
      <p:ext uri="{BB962C8B-B14F-4D97-AF65-F5344CB8AC3E}">
        <p14:creationId xmlns:p14="http://schemas.microsoft.com/office/powerpoint/2010/main" val="1475579261"/>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 Subtitle">
    <p:spTree>
      <p:nvGrpSpPr>
        <p:cNvPr id="1" name=""/>
        <p:cNvGrpSpPr/>
        <p:nvPr/>
      </p:nvGrpSpPr>
      <p:grpSpPr>
        <a:xfrm>
          <a:off x="0" y="0"/>
          <a:ext cx="0" cy="0"/>
          <a:chOff x="0" y="0"/>
          <a:chExt cx="0" cy="0"/>
        </a:xfrm>
      </p:grpSpPr>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990599"/>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sp>
        <p:nvSpPr>
          <p:cNvPr id="7" name="Subtitle 2"/>
          <p:cNvSpPr>
            <a:spLocks noGrp="1"/>
          </p:cNvSpPr>
          <p:nvPr>
            <p:ph type="subTitle" idx="11" hasCustomPrompt="1"/>
          </p:nvPr>
        </p:nvSpPr>
        <p:spPr>
          <a:xfrm>
            <a:off x="656879" y="1367367"/>
            <a:ext cx="9294165" cy="732368"/>
          </a:xfrm>
          <a:prstGeom prst="rect">
            <a:avLst/>
          </a:prstGeom>
        </p:spPr>
        <p:txBody>
          <a:bodyPr>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9" name="Content Placeholder 3"/>
          <p:cNvSpPr>
            <a:spLocks noGrp="1"/>
          </p:cNvSpPr>
          <p:nvPr>
            <p:ph sz="quarter" idx="12" hasCustomPrompt="1"/>
          </p:nvPr>
        </p:nvSpPr>
        <p:spPr>
          <a:xfrm>
            <a:off x="664634" y="2353733"/>
            <a:ext cx="10612967" cy="3725340"/>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2423767093"/>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Half page picture">
    <p:spTree>
      <p:nvGrpSpPr>
        <p:cNvPr id="1" name=""/>
        <p:cNvGrpSpPr/>
        <p:nvPr/>
      </p:nvGrpSpPr>
      <p:grpSpPr>
        <a:xfrm>
          <a:off x="0" y="0"/>
          <a:ext cx="0" cy="0"/>
          <a:chOff x="0" y="0"/>
          <a:chExt cx="0" cy="0"/>
        </a:xfrm>
      </p:grpSpPr>
      <p:sp>
        <p:nvSpPr>
          <p:cNvPr id="7" name="Picture Placeholder 10"/>
          <p:cNvSpPr>
            <a:spLocks noGrp="1"/>
          </p:cNvSpPr>
          <p:nvPr>
            <p:ph type="pic" sz="quarter" idx="11"/>
          </p:nvPr>
        </p:nvSpPr>
        <p:spPr>
          <a:xfrm>
            <a:off x="6113672" y="0"/>
            <a:ext cx="6078329" cy="6858000"/>
          </a:xfrm>
          <a:prstGeom prst="rect">
            <a:avLst/>
          </a:prstGeom>
        </p:spPr>
        <p:txBody>
          <a:bodyPr/>
          <a:lstStyle/>
          <a:p>
            <a:r>
              <a:rPr lang="en-US" dirty="0"/>
              <a:t>Click icon to add picture</a:t>
            </a:r>
          </a:p>
        </p:txBody>
      </p:sp>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5198533" cy="1143000"/>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8" name="Content Placeholder 3"/>
          <p:cNvSpPr>
            <a:spLocks noGrp="1"/>
          </p:cNvSpPr>
          <p:nvPr>
            <p:ph sz="quarter" idx="12" hasCustomPrompt="1"/>
          </p:nvPr>
        </p:nvSpPr>
        <p:spPr>
          <a:xfrm>
            <a:off x="664634" y="1691853"/>
            <a:ext cx="5177367"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307332610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071F-CA94-4EBB-BD9E-7DBBFBD72331}"/>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Date Placeholder 2">
            <a:extLst>
              <a:ext uri="{FF2B5EF4-FFF2-40B4-BE49-F238E27FC236}">
                <a16:creationId xmlns:a16="http://schemas.microsoft.com/office/drawing/2014/main" id="{ED3FF2AC-DA21-4D64-A201-C27882F00F8F}"/>
              </a:ext>
            </a:extLst>
          </p:cNvPr>
          <p:cNvSpPr>
            <a:spLocks noGrp="1"/>
          </p:cNvSpPr>
          <p:nvPr>
            <p:ph type="dt" sz="half" idx="10"/>
          </p:nvPr>
        </p:nvSpPr>
        <p:spPr/>
        <p:txBody>
          <a:bodyPr/>
          <a:lstStyle/>
          <a:p>
            <a:fld id="{3FF0C18A-4C29-4697-9CC7-DD271098DDF9}" type="datetimeFigureOut">
              <a:rPr lang="en-US" smtClean="0"/>
              <a:t>4/12/2021</a:t>
            </a:fld>
            <a:endParaRPr lang="en-US" dirty="0"/>
          </a:p>
        </p:txBody>
      </p:sp>
      <p:sp>
        <p:nvSpPr>
          <p:cNvPr id="4" name="Footer Placeholder 3">
            <a:extLst>
              <a:ext uri="{FF2B5EF4-FFF2-40B4-BE49-F238E27FC236}">
                <a16:creationId xmlns:a16="http://schemas.microsoft.com/office/drawing/2014/main" id="{967EA3F9-62B2-4CA7-B4A7-588220A280E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89D1857-9F66-4BA9-A241-EDD0E5959BD2}"/>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29330055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wo column">
    <p:spTree>
      <p:nvGrpSpPr>
        <p:cNvPr id="1" name=""/>
        <p:cNvGrpSpPr/>
        <p:nvPr/>
      </p:nvGrpSpPr>
      <p:grpSpPr>
        <a:xfrm>
          <a:off x="0" y="0"/>
          <a:ext cx="0" cy="0"/>
          <a:chOff x="0" y="0"/>
          <a:chExt cx="0" cy="0"/>
        </a:xfrm>
      </p:grpSpPr>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p>
        </p:txBody>
      </p:sp>
      <p:sp>
        <p:nvSpPr>
          <p:cNvPr id="11" name="Content Placeholder 3"/>
          <p:cNvSpPr>
            <a:spLocks noGrp="1"/>
          </p:cNvSpPr>
          <p:nvPr>
            <p:ph sz="quarter" idx="12" hasCustomPrompt="1"/>
          </p:nvPr>
        </p:nvSpPr>
        <p:spPr>
          <a:xfrm>
            <a:off x="664635" y="1691853"/>
            <a:ext cx="5126568"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
        <p:nvSpPr>
          <p:cNvPr id="13" name="Content Placeholder 3"/>
          <p:cNvSpPr>
            <a:spLocks noGrp="1"/>
          </p:cNvSpPr>
          <p:nvPr>
            <p:ph sz="quarter" idx="13" hasCustomPrompt="1"/>
          </p:nvPr>
        </p:nvSpPr>
        <p:spPr>
          <a:xfrm>
            <a:off x="6148805" y="1691853"/>
            <a:ext cx="5126568"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141370096"/>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pic>
        <p:nvPicPr>
          <p:cNvPr id="9" name="Picture 8" descr="LPHI PPT Template Gradient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4"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CE4C0"/>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5"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3" name="Picture 2"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22088780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pic>
        <p:nvPicPr>
          <p:cNvPr id="3" name="Picture 2" descr="LPHI PPT Template Vitality Green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6"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CE4C0"/>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7"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6" name="Picture 5"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16874071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spTree>
      <p:nvGrpSpPr>
        <p:cNvPr id="1" name=""/>
        <p:cNvGrpSpPr/>
        <p:nvPr/>
      </p:nvGrpSpPr>
      <p:grpSpPr>
        <a:xfrm>
          <a:off x="0" y="0"/>
          <a:ext cx="0" cy="0"/>
          <a:chOff x="0" y="0"/>
          <a:chExt cx="0" cy="0"/>
        </a:xfrm>
      </p:grpSpPr>
      <p:pic>
        <p:nvPicPr>
          <p:cNvPr id="3" name="Picture 2" descr="LPHI PPT Template Humanity Blue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21"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3E5E6"/>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22"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7" name="Picture 6"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3115600819"/>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pic>
        <p:nvPicPr>
          <p:cNvPr id="2" name="Picture 1" descr="LPHI PPT Template Fresh Green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6"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E3EEBA"/>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7"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7" name="Picture 6"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13231772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Graph with Text">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3846398711"/>
              </p:ext>
            </p:extLst>
          </p:nvPr>
        </p:nvGraphicFramePr>
        <p:xfrm>
          <a:off x="4744856" y="2218055"/>
          <a:ext cx="7058675" cy="3529339"/>
        </p:xfrm>
        <a:graphic>
          <a:graphicData uri="http://schemas.openxmlformats.org/drawingml/2006/chart">
            <c:chart xmlns:c="http://schemas.openxmlformats.org/drawingml/2006/chart" xmlns:r="http://schemas.openxmlformats.org/officeDocument/2006/relationships" r:id="rId2"/>
          </a:graphicData>
        </a:graphic>
      </p:graphicFrame>
      <p:sp>
        <p:nvSpPr>
          <p:cNvPr id="18" name="Chart Placeholder 17"/>
          <p:cNvSpPr>
            <a:spLocks noGrp="1"/>
          </p:cNvSpPr>
          <p:nvPr>
            <p:ph type="chart" sz="quarter" idx="12" hasCustomPrompt="1"/>
          </p:nvPr>
        </p:nvSpPr>
        <p:spPr>
          <a:xfrm>
            <a:off x="4599517" y="1693340"/>
            <a:ext cx="6678083" cy="4140200"/>
          </a:xfrm>
          <a:prstGeom prst="rect">
            <a:avLst/>
          </a:prstGeom>
        </p:spPr>
        <p:txBody>
          <a:bodyPr/>
          <a:lstStyle>
            <a:lvl1pPr marL="0" indent="0">
              <a:buNone/>
              <a:defRPr/>
            </a:lvl1pPr>
          </a:lstStyle>
          <a:p>
            <a:r>
              <a:rPr lang="en-US" dirty="0"/>
              <a:t>Graph</a:t>
            </a:r>
          </a:p>
        </p:txBody>
      </p:sp>
      <p:sp>
        <p:nvSpPr>
          <p:cNvPr id="21" name="Slide Number Placeholder 7"/>
          <p:cNvSpPr txBox="1">
            <a:spLocks/>
          </p:cNvSpPr>
          <p:nvPr/>
        </p:nvSpPr>
        <p:spPr>
          <a:xfrm>
            <a:off x="192873" y="6432186"/>
            <a:ext cx="2844800" cy="365125"/>
          </a:xfrm>
          <a:prstGeom prst="rect">
            <a:avLst/>
          </a:prstGeom>
        </p:spPr>
        <p:txBody>
          <a:bodyPr vert="horz" lIns="121920" tIns="60960" rIns="121920" bIns="6096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z="1600" smtClean="0"/>
              <a:pPr/>
              <a:t>‹#›</a:t>
            </a:fld>
            <a:endParaRPr lang="en-US" sz="1600" dirty="0"/>
          </a:p>
        </p:txBody>
      </p:sp>
      <p:pic>
        <p:nvPicPr>
          <p:cNvPr id="15" name="Picture 14" descr="Top-Hexagon-Vitality-Gree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6" name="Picture 15" descr="Bottom Gradient 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2"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p>
        </p:txBody>
      </p:sp>
      <p:sp>
        <p:nvSpPr>
          <p:cNvPr id="12" name="Content Placeholder 3"/>
          <p:cNvSpPr>
            <a:spLocks noGrp="1"/>
          </p:cNvSpPr>
          <p:nvPr>
            <p:ph sz="quarter" idx="13" hasCustomPrompt="1"/>
          </p:nvPr>
        </p:nvSpPr>
        <p:spPr>
          <a:xfrm>
            <a:off x="664635" y="1691853"/>
            <a:ext cx="3813693" cy="4141688"/>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374528357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Full Photo">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1"/>
            <a:ext cx="12192000" cy="6675476"/>
          </a:xfrm>
          <a:prstGeom prst="rect">
            <a:avLst/>
          </a:prstGeom>
        </p:spPr>
        <p:txBody>
          <a:bodyPr anchor="t"/>
          <a:lstStyle/>
          <a:p>
            <a:r>
              <a:rPr lang="en-US" dirty="0"/>
              <a:t>Click icon to add picture</a:t>
            </a:r>
          </a:p>
        </p:txBody>
      </p:sp>
      <p:sp>
        <p:nvSpPr>
          <p:cNvPr id="5" name="Slide Number Placeholder 7"/>
          <p:cNvSpPr txBox="1">
            <a:spLocks/>
          </p:cNvSpPr>
          <p:nvPr/>
        </p:nvSpPr>
        <p:spPr>
          <a:xfrm>
            <a:off x="192873" y="6432186"/>
            <a:ext cx="2844800" cy="365125"/>
          </a:xfrm>
          <a:prstGeom prst="rect">
            <a:avLst/>
          </a:prstGeom>
        </p:spPr>
        <p:txBody>
          <a:bodyPr vert="horz" lIns="121920" tIns="60960" rIns="121920" bIns="6096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z="1600" smtClean="0"/>
              <a:pPr/>
              <a:t>‹#›</a:t>
            </a:fld>
            <a:endParaRPr lang="en-US" sz="1600" dirty="0"/>
          </a:p>
        </p:txBody>
      </p:sp>
      <p:pic>
        <p:nvPicPr>
          <p:cNvPr id="14" name="Picture 13" descr="Bottom Gradient B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17" name="Title 4"/>
          <p:cNvSpPr>
            <a:spLocks noGrp="1"/>
          </p:cNvSpPr>
          <p:nvPr>
            <p:ph type="title"/>
          </p:nvPr>
        </p:nvSpPr>
        <p:spPr>
          <a:xfrm>
            <a:off x="643467" y="1460500"/>
            <a:ext cx="10634133" cy="1143000"/>
          </a:xfrm>
          <a:prstGeom prst="rect">
            <a:avLst/>
          </a:prstGeom>
        </p:spPr>
        <p:txBody>
          <a:bodyPr vert="horz"/>
          <a:lstStyle>
            <a:lvl1pPr>
              <a:lnSpc>
                <a:spcPct val="90000"/>
              </a:lnSpc>
              <a:defRPr b="1">
                <a:solidFill>
                  <a:srgbClr val="FFFFFF"/>
                </a:solidFill>
              </a:defRPr>
            </a:lvl1pPr>
          </a:lstStyle>
          <a:p>
            <a:r>
              <a:rPr lang="en-US"/>
              <a:t>Click to edit Master title style</a:t>
            </a:r>
          </a:p>
        </p:txBody>
      </p:sp>
    </p:spTree>
    <p:extLst>
      <p:ext uri="{BB962C8B-B14F-4D97-AF65-F5344CB8AC3E}">
        <p14:creationId xmlns:p14="http://schemas.microsoft.com/office/powerpoint/2010/main" val="254556790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F9DC05-472A-4664-AA2D-65B7A2B8DF90}"/>
              </a:ext>
            </a:extLst>
          </p:cNvPr>
          <p:cNvSpPr>
            <a:spLocks noGrp="1"/>
          </p:cNvSpPr>
          <p:nvPr>
            <p:ph type="dt" sz="half" idx="10"/>
          </p:nvPr>
        </p:nvSpPr>
        <p:spPr/>
        <p:txBody>
          <a:bodyPr/>
          <a:lstStyle/>
          <a:p>
            <a:fld id="{3FF0C18A-4C29-4697-9CC7-DD271098DDF9}" type="datetimeFigureOut">
              <a:rPr lang="en-US" smtClean="0"/>
              <a:t>4/12/2021</a:t>
            </a:fld>
            <a:endParaRPr lang="en-US" dirty="0"/>
          </a:p>
        </p:txBody>
      </p:sp>
      <p:sp>
        <p:nvSpPr>
          <p:cNvPr id="3" name="Footer Placeholder 2">
            <a:extLst>
              <a:ext uri="{FF2B5EF4-FFF2-40B4-BE49-F238E27FC236}">
                <a16:creationId xmlns:a16="http://schemas.microsoft.com/office/drawing/2014/main" id="{F761C356-BD33-4C6A-9923-7616DED45D3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FB34D9E-03AC-4B28-AA11-920D94B3FBDE}"/>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976860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2FE1F-C44F-4107-90AC-E84481BC9B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C3E6FF-0FE1-450E-81D9-EFD0816483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28E3DB-107F-4DA2-85A1-11FC817AA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850D21-C050-4585-8974-D45FE6F8DE6D}"/>
              </a:ext>
            </a:extLst>
          </p:cNvPr>
          <p:cNvSpPr>
            <a:spLocks noGrp="1"/>
          </p:cNvSpPr>
          <p:nvPr>
            <p:ph type="dt" sz="half" idx="10"/>
          </p:nvPr>
        </p:nvSpPr>
        <p:spPr/>
        <p:txBody>
          <a:bodyPr/>
          <a:lstStyle/>
          <a:p>
            <a:fld id="{3FF0C18A-4C29-4697-9CC7-DD271098DDF9}" type="datetimeFigureOut">
              <a:rPr lang="en-US" smtClean="0"/>
              <a:t>4/12/2021</a:t>
            </a:fld>
            <a:endParaRPr lang="en-US" dirty="0"/>
          </a:p>
        </p:txBody>
      </p:sp>
      <p:sp>
        <p:nvSpPr>
          <p:cNvPr id="6" name="Footer Placeholder 5">
            <a:extLst>
              <a:ext uri="{FF2B5EF4-FFF2-40B4-BE49-F238E27FC236}">
                <a16:creationId xmlns:a16="http://schemas.microsoft.com/office/drawing/2014/main" id="{AD2241B0-02CF-4B87-9228-596A9863DA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75D476-F3CA-43C8-8AE2-EC506F79DE0C}"/>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09910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61DD9-F54C-4B91-91F7-09BEFF9DBF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D64CCB-BF1C-4539-8CFE-050D43057D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A354720-C3D1-46F1-BEE9-20EEC9346F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F98E42-E34C-4273-A4BD-7100922E7A79}"/>
              </a:ext>
            </a:extLst>
          </p:cNvPr>
          <p:cNvSpPr>
            <a:spLocks noGrp="1"/>
          </p:cNvSpPr>
          <p:nvPr>
            <p:ph type="dt" sz="half" idx="10"/>
          </p:nvPr>
        </p:nvSpPr>
        <p:spPr/>
        <p:txBody>
          <a:bodyPr/>
          <a:lstStyle/>
          <a:p>
            <a:fld id="{3FF0C18A-4C29-4697-9CC7-DD271098DDF9}" type="datetimeFigureOut">
              <a:rPr lang="en-US" smtClean="0"/>
              <a:t>4/12/2021</a:t>
            </a:fld>
            <a:endParaRPr lang="en-US" dirty="0"/>
          </a:p>
        </p:txBody>
      </p:sp>
      <p:sp>
        <p:nvSpPr>
          <p:cNvPr id="6" name="Footer Placeholder 5">
            <a:extLst>
              <a:ext uri="{FF2B5EF4-FFF2-40B4-BE49-F238E27FC236}">
                <a16:creationId xmlns:a16="http://schemas.microsoft.com/office/drawing/2014/main" id="{20FCD466-BF45-49CA-B2B8-F8CE534EAE6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25B80A-86F7-4ACC-9D3C-5B249FCEFE2D}"/>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496935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4.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6.tiff"/><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theme" Target="../theme/theme5.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10.jp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9.pn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D437E6-FB29-41B9-8AD8-7AAA92FD1B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39E7FA-80B0-4FB1-851A-7079A3B1BC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79F94-08B0-4347-9E06-686CA1A838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0C18A-4C29-4697-9CC7-DD271098DDF9}" type="datetimeFigureOut">
              <a:rPr lang="en-US" smtClean="0"/>
              <a:t>4/12/2021</a:t>
            </a:fld>
            <a:endParaRPr lang="en-US" dirty="0"/>
          </a:p>
        </p:txBody>
      </p:sp>
      <p:sp>
        <p:nvSpPr>
          <p:cNvPr id="5" name="Footer Placeholder 4">
            <a:extLst>
              <a:ext uri="{FF2B5EF4-FFF2-40B4-BE49-F238E27FC236}">
                <a16:creationId xmlns:a16="http://schemas.microsoft.com/office/drawing/2014/main" id="{F846B8CA-E87A-425C-9847-6301CE295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207BEB-087A-4FDD-885C-0BEDFA9CC8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229F5-FFF0-4246-8224-30069D4A7BA3}" type="slidenum">
              <a:rPr lang="en-US" smtClean="0"/>
              <a:t>‹#›</a:t>
            </a:fld>
            <a:endParaRPr lang="en-US" dirty="0"/>
          </a:p>
        </p:txBody>
      </p:sp>
    </p:spTree>
    <p:extLst>
      <p:ext uri="{BB962C8B-B14F-4D97-AF65-F5344CB8AC3E}">
        <p14:creationId xmlns:p14="http://schemas.microsoft.com/office/powerpoint/2010/main" val="167259516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5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E96D-A649-FE41-B0C7-DC62002BD7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31AD3C-4B1E-9640-A142-D005D4AE47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507EA-C857-9949-AD1B-06E9EE7A03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39FBC-9559-854A-9E42-D61F16AE6318}" type="datetimeFigureOut">
              <a:rPr lang="en-US" smtClean="0"/>
              <a:t>4/12/2021</a:t>
            </a:fld>
            <a:endParaRPr lang="en-US" dirty="0"/>
          </a:p>
        </p:txBody>
      </p:sp>
      <p:sp>
        <p:nvSpPr>
          <p:cNvPr id="5" name="Footer Placeholder 4">
            <a:extLst>
              <a:ext uri="{FF2B5EF4-FFF2-40B4-BE49-F238E27FC236}">
                <a16:creationId xmlns:a16="http://schemas.microsoft.com/office/drawing/2014/main" id="{6AFD9368-7288-4848-AA42-9B8B23BDAB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5608569-3210-E843-AFF0-595E479911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F2F74-FA48-2146-95CA-D552168A46DD}" type="slidenum">
              <a:rPr lang="en-US" smtClean="0"/>
              <a:t>‹#›</a:t>
            </a:fld>
            <a:endParaRPr lang="en-US" dirty="0"/>
          </a:p>
        </p:txBody>
      </p:sp>
    </p:spTree>
    <p:extLst>
      <p:ext uri="{BB962C8B-B14F-4D97-AF65-F5344CB8AC3E}">
        <p14:creationId xmlns:p14="http://schemas.microsoft.com/office/powerpoint/2010/main" val="392456508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solidFill>
                <a:srgbClr val="719501"/>
              </a:solidFill>
            </a:endParaRPr>
          </a:p>
        </p:txBody>
      </p:sp>
      <p:sp>
        <p:nvSpPr>
          <p:cNvPr id="2" name="Title Placeholder 1"/>
          <p:cNvSpPr>
            <a:spLocks noGrp="1"/>
          </p:cNvSpPr>
          <p:nvPr>
            <p:ph type="title"/>
          </p:nvPr>
        </p:nvSpPr>
        <p:spPr>
          <a:xfrm>
            <a:off x="609600" y="182883"/>
            <a:ext cx="10972800" cy="914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6DA3-355D-4205-A8FE-CC73B70FC064}" type="datetimeFigureOut">
              <a:rPr lang="en-US" smtClean="0"/>
              <a:pPr/>
              <a:t>4/12/2021</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105431809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solidFill>
                <a:srgbClr val="719501"/>
              </a:solidFill>
            </a:endParaRPr>
          </a:p>
        </p:txBody>
      </p:sp>
      <p:sp>
        <p:nvSpPr>
          <p:cNvPr id="2" name="Title Placeholder 1"/>
          <p:cNvSpPr>
            <a:spLocks noGrp="1"/>
          </p:cNvSpPr>
          <p:nvPr>
            <p:ph type="title"/>
          </p:nvPr>
        </p:nvSpPr>
        <p:spPr>
          <a:xfrm>
            <a:off x="609600" y="182883"/>
            <a:ext cx="10972800" cy="914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6DA3-355D-4205-A8FE-CC73B70FC064}" type="datetimeFigureOut">
              <a:rPr lang="en-US" smtClean="0"/>
              <a:pPr/>
              <a:t>4/12/2021</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dirty="0"/>
          </a:p>
        </p:txBody>
      </p:sp>
      <p:pic>
        <p:nvPicPr>
          <p:cNvPr id="11" name="Picture 2" descr="Z:\ G R A P H I C  E L E M E N T S\Logos\DHHS\GIF PNG files\DHHS logo black.png">
            <a:extLst>
              <a:ext uri="{FF2B5EF4-FFF2-40B4-BE49-F238E27FC236}">
                <a16:creationId xmlns:a16="http://schemas.microsoft.com/office/drawing/2014/main" id="{21470569-A73E-465D-A858-18491C049A4B}"/>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8559800" y="5744871"/>
            <a:ext cx="822960" cy="845747"/>
          </a:xfrm>
          <a:prstGeom prst="rect">
            <a:avLst/>
          </a:prstGeom>
          <a:noFill/>
        </p:spPr>
      </p:pic>
      <p:pic>
        <p:nvPicPr>
          <p:cNvPr id="12" name="Picture 2" descr="Z:\ G R A P H I C  E L E M E N T S\Logos\niddk\2013\NIH_NIDDK_Master_Logo\NIH_NIDDK_Master_Logo_2Color copy.png">
            <a:extLst>
              <a:ext uri="{FF2B5EF4-FFF2-40B4-BE49-F238E27FC236}">
                <a16:creationId xmlns:a16="http://schemas.microsoft.com/office/drawing/2014/main" id="{75D19FBD-7BFB-4F8D-A8DC-45F8CF9DCBE4}"/>
              </a:ext>
            </a:extLst>
          </p:cNvPr>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9550400" y="5891008"/>
            <a:ext cx="2286000" cy="509792"/>
          </a:xfrm>
          <a:prstGeom prst="rect">
            <a:avLst/>
          </a:prstGeom>
          <a:noFill/>
        </p:spPr>
      </p:pic>
      <p:pic>
        <p:nvPicPr>
          <p:cNvPr id="13" name="Picture 12">
            <a:extLst>
              <a:ext uri="{FF2B5EF4-FFF2-40B4-BE49-F238E27FC236}">
                <a16:creationId xmlns:a16="http://schemas.microsoft.com/office/drawing/2014/main" id="{BF6ACA18-AB6A-9E4E-9DFF-95BFE851064C}"/>
              </a:ext>
            </a:extLst>
          </p:cNvPr>
          <p:cNvPicPr>
            <a:picLocks noChangeAspect="1"/>
          </p:cNvPicPr>
          <p:nvPr userDrawn="1"/>
        </p:nvPicPr>
        <p:blipFill rotWithShape="1">
          <a:blip r:embed="rId15"/>
          <a:srcRect t="2" r="73239" b="-24667"/>
          <a:stretch/>
        </p:blipFill>
        <p:spPr>
          <a:xfrm>
            <a:off x="450508" y="5803576"/>
            <a:ext cx="1438607" cy="73152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7432497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9" r:id="rId5"/>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E"/>
        </a:solidFill>
        <a:effectLst/>
      </p:bgPr>
    </p:bg>
    <p:spTree>
      <p:nvGrpSpPr>
        <p:cNvPr id="1" name=""/>
        <p:cNvGrpSpPr/>
        <p:nvPr/>
      </p:nvGrpSpPr>
      <p:grpSpPr>
        <a:xfrm>
          <a:off x="0" y="0"/>
          <a:ext cx="0" cy="0"/>
          <a:chOff x="0" y="0"/>
          <a:chExt cx="0" cy="0"/>
        </a:xfrm>
      </p:grpSpPr>
      <p:pic>
        <p:nvPicPr>
          <p:cNvPr id="6" name="Picture 5" descr="Top-Hexagon-Vitality-Green.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7" name="Picture 6" descr="Bottom Gradient Bar.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8"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10" name="Title 4"/>
          <p:cNvSpPr txBox="1">
            <a:spLocks/>
          </p:cNvSpPr>
          <p:nvPr userDrawn="1"/>
        </p:nvSpPr>
        <p:spPr>
          <a:xfrm>
            <a:off x="643467" y="495300"/>
            <a:ext cx="10634133" cy="1143000"/>
          </a:xfrm>
          <a:prstGeom prst="rect">
            <a:avLst/>
          </a:prstGeom>
        </p:spPr>
        <p:txBody>
          <a:bodyPr vert="horz"/>
          <a:lstStyle>
            <a:lvl1pPr algn="l" defTabSz="914400" rtl="0" eaLnBrk="1" latinLnBrk="0" hangingPunct="1">
              <a:spcBef>
                <a:spcPct val="0"/>
              </a:spcBef>
              <a:buNone/>
              <a:defRPr sz="3600" b="1" kern="1200">
                <a:solidFill>
                  <a:srgbClr val="00AC4E"/>
                </a:solidFill>
                <a:latin typeface="Ubuntu"/>
                <a:ea typeface="+mj-ea"/>
                <a:cs typeface="Ubuntu"/>
              </a:defRPr>
            </a:lvl1pPr>
          </a:lstStyle>
          <a:p>
            <a:r>
              <a:rPr lang="en-US" sz="4800" dirty="0"/>
              <a:t>Click to edit Master title style</a:t>
            </a:r>
          </a:p>
        </p:txBody>
      </p:sp>
      <p:sp>
        <p:nvSpPr>
          <p:cNvPr id="2" name="Text Placeholder 1"/>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852629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hf hdr="0" ftr="0" dt="0"/>
  <p:txStyles>
    <p:titleStyle>
      <a:lvl1pPr algn="l" defTabSz="1219170" rtl="0" eaLnBrk="1" latinLnBrk="0" hangingPunct="1">
        <a:spcBef>
          <a:spcPct val="0"/>
        </a:spcBef>
        <a:buNone/>
        <a:defRPr sz="4800" b="0" kern="1200">
          <a:solidFill>
            <a:srgbClr val="007A88"/>
          </a:solidFill>
          <a:latin typeface="Ubuntu"/>
          <a:ea typeface="+mj-ea"/>
          <a:cs typeface="Ubuntu"/>
        </a:defRPr>
      </a:lvl1pPr>
    </p:titleStyle>
    <p:bodyStyle>
      <a:lvl1pPr marL="389457" indent="-389457" algn="l" defTabSz="1219170" rtl="0" eaLnBrk="1" latinLnBrk="0" hangingPunct="1">
        <a:spcBef>
          <a:spcPts val="667"/>
        </a:spcBef>
        <a:buClr>
          <a:srgbClr val="00AC4E"/>
        </a:buClr>
        <a:buSzPct val="95000"/>
        <a:buFont typeface="+mj-lt"/>
        <a:buAutoNum type="arabicPeriod"/>
        <a:defRPr sz="2667" kern="1200">
          <a:solidFill>
            <a:srgbClr val="393862"/>
          </a:solidFill>
          <a:latin typeface="Ubuntu"/>
          <a:ea typeface="+mn-ea"/>
          <a:cs typeface="Ubuntu"/>
        </a:defRPr>
      </a:lvl1pPr>
      <a:lvl2pPr marL="766214" indent="-380990" algn="l" defTabSz="1219170" rtl="0" eaLnBrk="1" latinLnBrk="0" hangingPunct="1">
        <a:spcBef>
          <a:spcPts val="667"/>
        </a:spcBef>
        <a:buClr>
          <a:schemeClr val="bg2"/>
        </a:buClr>
        <a:buSzPct val="90000"/>
        <a:buFont typeface="Wingdings 2" panose="05020102010507070707" pitchFamily="18" charset="2"/>
        <a:buChar char=""/>
        <a:defRPr sz="2400" kern="1200">
          <a:solidFill>
            <a:srgbClr val="393862"/>
          </a:solidFill>
          <a:latin typeface="Ubuntu"/>
          <a:ea typeface="+mn-ea"/>
          <a:cs typeface="Ubuntu"/>
        </a:defRPr>
      </a:lvl2pPr>
      <a:lvl3pPr marL="1071007" indent="-380990" algn="l" defTabSz="1219170" rtl="0" eaLnBrk="1" latinLnBrk="0" hangingPunct="1">
        <a:spcBef>
          <a:spcPts val="667"/>
        </a:spcBef>
        <a:buClr>
          <a:schemeClr val="tx2"/>
        </a:buClr>
        <a:buSzPct val="90000"/>
        <a:buFont typeface="Wingdings 2" panose="05020102010507070707" pitchFamily="18" charset="2"/>
        <a:buChar char=""/>
        <a:defRPr sz="2400" kern="1200">
          <a:solidFill>
            <a:srgbClr val="393862"/>
          </a:solidFill>
          <a:latin typeface="Ubuntu"/>
          <a:ea typeface="+mn-ea"/>
          <a:cs typeface="Ubuntu"/>
        </a:defRPr>
      </a:lvl3pPr>
      <a:lvl4pPr marL="1299601" indent="-304792" algn="l" defTabSz="1219170" rtl="0" eaLnBrk="1" latinLnBrk="0" hangingPunct="1">
        <a:spcBef>
          <a:spcPts val="667"/>
        </a:spcBef>
        <a:buClr>
          <a:schemeClr val="accent3"/>
        </a:buClr>
        <a:buSzPct val="90000"/>
        <a:buFont typeface="Wingdings 2" panose="05020102010507070707" pitchFamily="18" charset="2"/>
        <a:buChar char=""/>
        <a:defRPr sz="2400" kern="1200">
          <a:solidFill>
            <a:srgbClr val="393862"/>
          </a:solidFill>
          <a:latin typeface="Ubuntu"/>
          <a:ea typeface="+mn-ea"/>
          <a:cs typeface="Ubuntu"/>
        </a:defRPr>
      </a:lvl4pPr>
      <a:lvl5pPr marL="1604393" indent="-304792" algn="l" defTabSz="1219170" rtl="0" eaLnBrk="1" latinLnBrk="0" hangingPunct="1">
        <a:spcBef>
          <a:spcPts val="667"/>
        </a:spcBef>
        <a:buClr>
          <a:schemeClr val="accent6"/>
        </a:buClr>
        <a:buSzPct val="90000"/>
        <a:buFont typeface="Wingdings 2" panose="05020102010507070707" pitchFamily="18" charset="2"/>
        <a:buChar char=""/>
        <a:defRPr sz="2400" kern="1200">
          <a:solidFill>
            <a:srgbClr val="393862"/>
          </a:solidFill>
          <a:latin typeface="Ubuntu"/>
          <a:ea typeface="+mn-ea"/>
          <a:cs typeface="Ubuntu"/>
        </a:defRPr>
      </a:lvl5pPr>
      <a:lvl6pPr marL="1837221" indent="-304792" algn="l" defTabSz="1219170" rtl="0" eaLnBrk="1" latinLnBrk="0" hangingPunct="1">
        <a:spcBef>
          <a:spcPct val="20000"/>
        </a:spcBef>
        <a:buClr>
          <a:schemeClr val="accent1">
            <a:lumMod val="60000"/>
            <a:lumOff val="40000"/>
          </a:schemeClr>
        </a:buClr>
        <a:buSzPct val="75000"/>
        <a:buFont typeface="Wingdings" pitchFamily="2" charset="2"/>
        <a:buChar char=""/>
        <a:defRPr lang="en-US" sz="2400" kern="1200" dirty="0" smtClean="0">
          <a:solidFill>
            <a:schemeClr val="tx1">
              <a:lumMod val="65000"/>
              <a:lumOff val="35000"/>
            </a:schemeClr>
          </a:solidFill>
          <a:latin typeface="+mn-lt"/>
          <a:ea typeface="+mn-ea"/>
          <a:cs typeface="+mn-cs"/>
        </a:defRPr>
      </a:lvl6pPr>
      <a:lvl7pPr marL="2137780" indent="-304792" algn="l" defTabSz="1219170" rtl="0" eaLnBrk="1" latinLnBrk="0" hangingPunct="1">
        <a:spcBef>
          <a:spcPct val="20000"/>
        </a:spcBef>
        <a:buClr>
          <a:schemeClr val="accent1"/>
        </a:buClr>
        <a:buSzPct val="75000"/>
        <a:buFont typeface="Wingdings" pitchFamily="2" charset="2"/>
        <a:buChar char=""/>
        <a:defRPr lang="en-US" sz="2400" kern="1200" baseline="0" dirty="0" smtClean="0">
          <a:solidFill>
            <a:schemeClr val="tx1">
              <a:lumMod val="65000"/>
              <a:lumOff val="35000"/>
            </a:schemeClr>
          </a:solidFill>
          <a:latin typeface="+mn-lt"/>
          <a:ea typeface="+mn-ea"/>
          <a:cs typeface="+mn-cs"/>
        </a:defRPr>
      </a:lvl7pPr>
      <a:lvl8pPr marL="2440456" indent="-304792" algn="l" defTabSz="1219170" rtl="0" eaLnBrk="1" latinLnBrk="0" hangingPunct="1">
        <a:spcBef>
          <a:spcPct val="20000"/>
        </a:spcBef>
        <a:buClr>
          <a:schemeClr val="accent1">
            <a:lumMod val="60000"/>
            <a:lumOff val="40000"/>
          </a:schemeClr>
        </a:buClr>
        <a:buSzPct val="75000"/>
        <a:buFont typeface="Wingdings" pitchFamily="2" charset="2"/>
        <a:buChar char=""/>
        <a:defRPr lang="en-US" sz="2400" kern="1200" baseline="0" dirty="0" smtClean="0">
          <a:solidFill>
            <a:schemeClr val="tx1">
              <a:lumMod val="65000"/>
              <a:lumOff val="35000"/>
            </a:schemeClr>
          </a:solidFill>
          <a:latin typeface="+mn-lt"/>
          <a:ea typeface="+mn-ea"/>
          <a:cs typeface="+mn-cs"/>
        </a:defRPr>
      </a:lvl8pPr>
      <a:lvl9pPr marL="2743131" indent="-304792" algn="l" defTabSz="1219170" rtl="0" eaLnBrk="1" latinLnBrk="0" hangingPunct="1">
        <a:spcBef>
          <a:spcPct val="20000"/>
        </a:spcBef>
        <a:buClr>
          <a:schemeClr val="accent1"/>
        </a:buClr>
        <a:buSzPct val="75000"/>
        <a:buFont typeface="Wingdings" pitchFamily="2" charset="2"/>
        <a:buChar char=""/>
        <a:defRPr lang="en-US" sz="2400" kern="1200" baseline="0" dirty="0">
          <a:solidFill>
            <a:schemeClr val="tx1">
              <a:lumMod val="65000"/>
              <a:lumOff val="35000"/>
            </a:schemeClr>
          </a:solidFill>
          <a:latin typeface="+mn-lt"/>
          <a:ea typeface="+mn-ea"/>
          <a:cs typeface="+mn-cs"/>
        </a:defRPr>
      </a:lvl9pPr>
    </p:bodyStyle>
    <p:otherStyle>
      <a:defPPr>
        <a:defRP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hl7.org/fhir/us/medmorph/2021Jan/CapabilityStatement-medmorph-trusted-third-party.html" TargetMode="External"/><Relationship Id="rId3" Type="http://schemas.openxmlformats.org/officeDocument/2006/relationships/hyperlink" Target="http://hl7.org/fhir/us/medmorph/2021Jan/CapabilityStatement-medmorph-backend-service-app.html" TargetMode="External"/><Relationship Id="rId7" Type="http://schemas.openxmlformats.org/officeDocument/2006/relationships/hyperlink" Target="http://hl7.org/fhir/us/medmorph/2021Jan/CapabilityStatement-medmorph-trust-service-provider.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hl7.org/fhir/us/medmorph/2021Jan/CapabilityStatement-medmorph-public-health-authority.html" TargetMode="External"/><Relationship Id="rId5" Type="http://schemas.openxmlformats.org/officeDocument/2006/relationships/hyperlink" Target="http://hl7.org/fhir/us/medmorph/2021Jan/CapabilityStatement-medmorph-knowledge-artifact-repository.html" TargetMode="External"/><Relationship Id="rId4" Type="http://schemas.openxmlformats.org/officeDocument/2006/relationships/hyperlink" Target="http://hl7.org/fhir/us/medmorph/2021Jan/CapabilityStatement-medmorph-ehr.html" TargetMode="External"/><Relationship Id="rId9" Type="http://schemas.openxmlformats.org/officeDocument/2006/relationships/hyperlink" Target="http://hl7.org/fhir/us/medmorph/2021Jan/artifacts.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hl7.org/fhir/us/medmorph/2021Jan/OperationDefinition-Bundle-anonymize.html" TargetMode="External"/><Relationship Id="rId7" Type="http://schemas.openxmlformats.org/officeDocument/2006/relationships/hyperlink" Target="http://hl7.org/fhir/us/medmorph/2021Jan/artifact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hl7.org/fhir/us/medmorph/2021Jan/OperationDefinition-Bundle-re-identify.html" TargetMode="External"/><Relationship Id="rId5" Type="http://schemas.openxmlformats.org/officeDocument/2006/relationships/hyperlink" Target="http://hl7.org/fhir/us/medmorph/2021Jan/OperationDefinition-Bundle-pseudonymize.html" TargetMode="External"/><Relationship Id="rId4" Type="http://schemas.openxmlformats.org/officeDocument/2006/relationships/hyperlink" Target="http://hl7.org/fhir/us/medmorph/2021Jan/OperationDefinition-Bundle-de-identify.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hl7.org/fhir/us/medmorph/2021Jan/ValueSet-us-ph-plandefinition-action.html" TargetMode="External"/><Relationship Id="rId2" Type="http://schemas.openxmlformats.org/officeDocument/2006/relationships/hyperlink" Target="http://hl7.org/fhir/us/medmorph/2021Jan/ValueSet-us-ph-message-types.html" TargetMode="External"/><Relationship Id="rId1" Type="http://schemas.openxmlformats.org/officeDocument/2006/relationships/slideLayout" Target="../slideLayouts/slideLayout2.xml"/><Relationship Id="rId6" Type="http://schemas.openxmlformats.org/officeDocument/2006/relationships/hyperlink" Target="http://hl7.org/fhir/us/medmorph/2021Jan/artifacts.html" TargetMode="External"/><Relationship Id="rId5" Type="http://schemas.openxmlformats.org/officeDocument/2006/relationships/hyperlink" Target="http://hl7.org/fhir/us/medmorph/2021Jan/ValueSet-us-ph-triggerdefinition-namedevent.html" TargetMode="External"/><Relationship Id="rId4" Type="http://schemas.openxmlformats.org/officeDocument/2006/relationships/hyperlink" Target="http://hl7.org/fhir/us/medmorph/2021Jan/ValueSet-us-ph-response-message-processing-status-codes.html"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hl7.org/fhir/us/medmorph/2021Jan/CodeSystem-us-ph-messageheader-message-types.html#us-ph-messageheader-message-types-healthcare-survey-response-message" TargetMode="External"/><Relationship Id="rId3" Type="http://schemas.openxmlformats.org/officeDocument/2006/relationships/hyperlink" Target="http://hl7.org/fhir/us/medmorph/2021Jan/CodeSystem-us-ph-messageheader-message-types.html#us-ph-messageheader-message-types-cancer-report-message" TargetMode="External"/><Relationship Id="rId7" Type="http://schemas.openxmlformats.org/officeDocument/2006/relationships/hyperlink" Target="http://hl7.org/fhir/us/medmorph/2021Jan/CodeSystem-us-ph-messageheader-message-types.html#us-ph-messageheader-message-types-healthcare-survey-report-message" TargetMode="External"/><Relationship Id="rId2" Type="http://schemas.openxmlformats.org/officeDocument/2006/relationships/hyperlink" Target="http://hl7.org/fhir/us/medmorph/2021Jan/CodeSystem-us-ph-messageheader-message-types.html#us-ph-messageheader-message-types-message-report" TargetMode="External"/><Relationship Id="rId1" Type="http://schemas.openxmlformats.org/officeDocument/2006/relationships/slideLayout" Target="../slideLayouts/slideLayout2.xml"/><Relationship Id="rId6" Type="http://schemas.openxmlformats.org/officeDocument/2006/relationships/hyperlink" Target="http://hl7.org/fhir/us/medmorph/2021Jan/CodeSystem-us-ph-messageheader-message-types.html#us-ph-messageheader-message-types-hepc-response-message" TargetMode="External"/><Relationship Id="rId11" Type="http://schemas.openxmlformats.org/officeDocument/2006/relationships/hyperlink" Target="http://hl7.org/fhir/us/medmorph/2021Jan/ValueSet-us-ph-message-types.html" TargetMode="External"/><Relationship Id="rId5" Type="http://schemas.openxmlformats.org/officeDocument/2006/relationships/hyperlink" Target="http://hl7.org/fhir/us/medmorph/2021Jan/CodeSystem-us-ph-messageheader-message-types.html#us-ph-messageheader-message-types-hepc-report-message" TargetMode="External"/><Relationship Id="rId10" Type="http://schemas.openxmlformats.org/officeDocument/2006/relationships/hyperlink" Target="http://hl7.org/fhir/us/medmorph/2021Jan/CodeSystem-us-ph-messageheader-message-types.html#us-ph-messageheader-message-types-response-response-message" TargetMode="External"/><Relationship Id="rId4" Type="http://schemas.openxmlformats.org/officeDocument/2006/relationships/hyperlink" Target="http://hl7.org/fhir/us/medmorph/2021Jan/CodeSystem-us-ph-messageheader-message-types.html#us-ph-messageheader-message-types-cancer-response-message" TargetMode="External"/><Relationship Id="rId9" Type="http://schemas.openxmlformats.org/officeDocument/2006/relationships/hyperlink" Target="http://hl7.org/fhir/us/medmorph/2021Jan/CodeSystem-us-ph-messageheader-message-types.html#us-ph-messageheader-message-types-research-report-message"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hl7.org/fhir/us/medmorph/2021Jan/CodeSystem-us-ph-plandefinition-actions.html#us-ph-plandefinition-actions-validate-report" TargetMode="External"/><Relationship Id="rId3" Type="http://schemas.openxmlformats.org/officeDocument/2006/relationships/hyperlink" Target="http://hl7.org/fhir/us/medmorph/2021Jan/CodeSystem-us-ph-plandefinition-actions.html#us-ph-plandefinition-actions-initiate-reporting-workflow" TargetMode="External"/><Relationship Id="rId7" Type="http://schemas.openxmlformats.org/officeDocument/2006/relationships/hyperlink" Target="http://hl7.org/fhir/us/medmorph/2021Jan/CodeSystem-us-ph-plandefinition-actions.html#us-ph-plandefinition-actions-create-repor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hl7.org/fhir/us/medmorph/2021Jan/CodeSystem-us-ph-plandefinition-actions.html#us-ph-plandefinition-actions-check-participant-registration" TargetMode="External"/><Relationship Id="rId5" Type="http://schemas.openxmlformats.org/officeDocument/2006/relationships/hyperlink" Target="http://hl7.org/fhir/us/medmorph/2021Jan/CodeSystem-us-ph-plandefinition-actions.html#us-ph-plandefinition-actions-check-trigger-codes" TargetMode="External"/><Relationship Id="rId10" Type="http://schemas.openxmlformats.org/officeDocument/2006/relationships/hyperlink" Target="http://hl7.org/fhir/us/medmorph/2021Jan/ValueSet-us-ph-plandefinition-action.html" TargetMode="External"/><Relationship Id="rId4" Type="http://schemas.openxmlformats.org/officeDocument/2006/relationships/hyperlink" Target="http://hl7.org/fhir/us/medmorph/2021Jan/CodeSystem-us-ph-plandefinition-actions.html#us-ph-plandefinition-actions-execute-reporting-workflow" TargetMode="External"/><Relationship Id="rId9" Type="http://schemas.openxmlformats.org/officeDocument/2006/relationships/hyperlink" Target="http://hl7.org/fhir/us/medmorph/2021Jan/CodeSystem-us-ph-plandefinition-actions.html#us-ph-plandefinition-actions-submit-report"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hl7.org/fhir/us/medmorph/2021Jan/CodeSystem-us-ph-plandefinition-actions.html#us-ph-plandefinition-actions-extract-research-data" TargetMode="External"/><Relationship Id="rId3" Type="http://schemas.openxmlformats.org/officeDocument/2006/relationships/hyperlink" Target="http://hl7.org/fhir/us/medmorph/2021Jan/CodeSystem-us-ph-plandefinition-actions.html#us-ph-plandefinition-actions-deidentify-report" TargetMode="External"/><Relationship Id="rId7" Type="http://schemas.openxmlformats.org/officeDocument/2006/relationships/hyperlink" Target="http://hl7.org/fhir/us/medmorph/2021Jan/CodeSystem-us-ph-plandefinition-actions.html#us-ph-plandefinition-actions-complete-reporting" TargetMode="External"/><Relationship Id="rId12" Type="http://schemas.openxmlformats.org/officeDocument/2006/relationships/hyperlink" Target="http://hl7.org/fhir/us/medmorph/2021Jan/ValueSet-us-ph-plandefinition-action.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hl7.org/fhir/us/medmorph/2021Jan/CodeSystem-us-ph-plandefinition-actions.html#us-ph-plandefinition-actions-encrypt-report" TargetMode="External"/><Relationship Id="rId11" Type="http://schemas.openxmlformats.org/officeDocument/2006/relationships/hyperlink" Target="http://hl7.org/fhir/us/medmorph/2021Jan/CodeSystem-us-ph-plandefinition-actions.html#us-ph-plandefinition-actions-cancel-report" TargetMode="External"/><Relationship Id="rId5" Type="http://schemas.openxmlformats.org/officeDocument/2006/relationships/hyperlink" Target="http://hl7.org/fhir/us/medmorph/2021Jan/CodeSystem-us-ph-plandefinition-actions.html#us-ph-plandefinition-actions-pseudonymize-report" TargetMode="External"/><Relationship Id="rId10" Type="http://schemas.openxmlformats.org/officeDocument/2006/relationships/hyperlink" Target="http://hl7.org/fhir/us/medmorph/2021Jan/CodeSystem-us-ph-plandefinition-actions.html#us-ph-plandefinition-actions-terminate-reporting-workflow" TargetMode="External"/><Relationship Id="rId4" Type="http://schemas.openxmlformats.org/officeDocument/2006/relationships/hyperlink" Target="http://hl7.org/fhir/us/medmorph/2021Jan/CodeSystem-us-ph-plandefinition-actions.html#us-ph-plandefinition-actions-anonymize-report" TargetMode="External"/><Relationship Id="rId9" Type="http://schemas.openxmlformats.org/officeDocument/2006/relationships/hyperlink" Target="http://hl7.org/fhir/us/medmorph/2021Jan/CodeSystem-us-ph-plandefinition-actions.html#us-ph-plandefinition-actions-execute-research-query"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hl7.org/fhir/us/medmorph/2021Jan/CodeSystem-us-ph-response-message-processing-status.html#us-ph-response-message-processing-status-RRVS1" TargetMode="External"/><Relationship Id="rId7" Type="http://schemas.openxmlformats.org/officeDocument/2006/relationships/hyperlink" Target="http://hl7.org/fhir/us/medmorph/2021Jan/ValueSet-us-ph-response-message-processing-status-codes.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hl7.org/fhir/us/medmorph/2021Jan/CodeSystem-us-ph-response-message-processing-status.html#us-ph-response-message-processing-status-RRVS4" TargetMode="External"/><Relationship Id="rId5" Type="http://schemas.openxmlformats.org/officeDocument/2006/relationships/hyperlink" Target="http://hl7.org/fhir/us/medmorph/2021Jan/CodeSystem-us-ph-response-message-processing-status.html#us-ph-response-message-processing-status-RRVS3" TargetMode="External"/><Relationship Id="rId4" Type="http://schemas.openxmlformats.org/officeDocument/2006/relationships/hyperlink" Target="http://hl7.org/fhir/us/medmorph/2021Jan/CodeSystem-us-ph-response-message-processing-status.html#us-ph-response-message-processing-status-RRVS2"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hl7.org/fhir/us/medmorph/2021Jan/CodeSystem-us-ph-triggerdefinition-namedevents.html#us-ph-triggerdefinition-namedevents-new-diagnosis" TargetMode="External"/><Relationship Id="rId3" Type="http://schemas.openxmlformats.org/officeDocument/2006/relationships/hyperlink" Target="http://hl7.org/fhir/us/medmorph/2021Jan/CodeSystem-us-ph-triggerdefinition-namedevents.html#us-ph-triggerdefinition-namedevents-encounter-change" TargetMode="External"/><Relationship Id="rId7" Type="http://schemas.openxmlformats.org/officeDocument/2006/relationships/hyperlink" Target="http://hl7.org/fhir/us/medmorph/2021Jan/CodeSystem-us-ph-triggerdefinition-namedevents.html#us-ph-triggerdefinition-namedevents-diagnosis-chang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hl7.org/fhir/us/medmorph/2021Jan/CodeSystem-us-ph-triggerdefinition-namedevents.html#us-ph-triggerdefinition-namedevents-encounter-modified" TargetMode="External"/><Relationship Id="rId5" Type="http://schemas.openxmlformats.org/officeDocument/2006/relationships/hyperlink" Target="http://hl7.org/fhir/us/medmorph/2021Jan/CodeSystem-us-ph-triggerdefinition-namedevents.html#us-ph-triggerdefinition-namedevents-encounter-close" TargetMode="External"/><Relationship Id="rId10" Type="http://schemas.openxmlformats.org/officeDocument/2006/relationships/hyperlink" Target="http://hl7.org/fhir/us/medmorph/2021Jan/ValueSet-us-ph-triggerdefinition-namedevent.html" TargetMode="External"/><Relationship Id="rId4" Type="http://schemas.openxmlformats.org/officeDocument/2006/relationships/hyperlink" Target="http://hl7.org/fhir/us/medmorph/2021Jan/CodeSystem-us-ph-triggerdefinition-namedevents.html#us-ph-triggerdefinition-namedevents-encounter-start" TargetMode="External"/><Relationship Id="rId9" Type="http://schemas.openxmlformats.org/officeDocument/2006/relationships/hyperlink" Target="http://hl7.org/fhir/us/medmorph/2021Jan/CodeSystem-us-ph-triggerdefinition-namedevents.html#us-ph-triggerdefinition-namedevents-modified-diagnosis"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hl7.org/fhir/us/medmorph/2021Jan/CodeSystem-us-ph-triggerdefinition-namedevents.html#us-ph-triggerdefinition-namedevents-modified-labresult" TargetMode="External"/><Relationship Id="rId3" Type="http://schemas.openxmlformats.org/officeDocument/2006/relationships/hyperlink" Target="http://hl7.org/fhir/us/medmorph/2021Jan/CodeSystem-us-ph-triggerdefinition-namedevents.html#us-ph-triggerdefinition-namedevents-medication-change" TargetMode="External"/><Relationship Id="rId7" Type="http://schemas.openxmlformats.org/officeDocument/2006/relationships/hyperlink" Target="http://hl7.org/fhir/us/medmorph/2021Jan/CodeSystem-us-ph-triggerdefinition-namedevents.html#us-ph-triggerdefinition-namedevents-new-labresul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hl7.org/fhir/us/medmorph/2021Jan/CodeSystem-us-ph-triggerdefinition-namedevents.html#us-ph-triggerdefinition-namedevents-labresult-change" TargetMode="External"/><Relationship Id="rId5" Type="http://schemas.openxmlformats.org/officeDocument/2006/relationships/hyperlink" Target="http://hl7.org/fhir/us/medmorph/2021Jan/CodeSystem-us-ph-triggerdefinition-namedevents.html#us-ph-triggerdefinition-namedevents-modified-medication" TargetMode="External"/><Relationship Id="rId4" Type="http://schemas.openxmlformats.org/officeDocument/2006/relationships/hyperlink" Target="http://hl7.org/fhir/us/medmorph/2021Jan/CodeSystem-us-ph-triggerdefinition-namedevents.html#us-ph-triggerdefinition-namedevents-new-medication" TargetMode="External"/><Relationship Id="rId9" Type="http://schemas.openxmlformats.org/officeDocument/2006/relationships/hyperlink" Target="http://hl7.org/fhir/us/medmorph/2021Jan/ValueSet-us-ph-triggerdefinition-namedevent.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hyperlink" Target="http://hl7.org/fhir/us/medmorph/2021Jan/ValueSet-us-ph-triggerdefinition-namedevent.html" TargetMode="External"/><Relationship Id="rId3" Type="http://schemas.openxmlformats.org/officeDocument/2006/relationships/hyperlink" Target="http://hl7.org/fhir/us/medmorph/2021Jan/CodeSystem-us-ph-triggerdefinition-namedevents.html#us-ph-triggerdefinition-namedevents-new-order" TargetMode="External"/><Relationship Id="rId7" Type="http://schemas.openxmlformats.org/officeDocument/2006/relationships/hyperlink" Target="http://hl7.org/fhir/us/medmorph/2021Jan/CodeSystem-us-ph-triggerdefinition-namedevents.html#us-ph-triggerdefinition-namedevents-modified-procedure" TargetMode="External"/><Relationship Id="rId2" Type="http://schemas.openxmlformats.org/officeDocument/2006/relationships/hyperlink" Target="http://hl7.org/fhir/us/medmorph/2021Jan/CodeSystem-us-ph-triggerdefinition-namedevents.html#us-ph-triggerdefinition-namedevents-order-change" TargetMode="External"/><Relationship Id="rId1" Type="http://schemas.openxmlformats.org/officeDocument/2006/relationships/slideLayout" Target="../slideLayouts/slideLayout2.xml"/><Relationship Id="rId6" Type="http://schemas.openxmlformats.org/officeDocument/2006/relationships/hyperlink" Target="http://hl7.org/fhir/us/medmorph/2021Jan/CodeSystem-us-ph-triggerdefinition-namedevents.html#us-ph-triggerdefinition-namedevents-new-procedure" TargetMode="External"/><Relationship Id="rId5" Type="http://schemas.openxmlformats.org/officeDocument/2006/relationships/hyperlink" Target="http://hl7.org/fhir/us/medmorph/2021Jan/CodeSystem-us-ph-triggerdefinition-namedevents.html#us-ph-triggerdefinition-namedevents-procedure-change" TargetMode="External"/><Relationship Id="rId4" Type="http://schemas.openxmlformats.org/officeDocument/2006/relationships/hyperlink" Target="http://hl7.org/fhir/us/medmorph/2021Jan/CodeSystem-us-ph-triggerdefinition-namedevents.html#us-ph-triggerdefinition-namedevents-modified-order"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hl7.org/fhir/us/medmorph/2021Jan/CodeSystem-us-ph-triggerdefinition-namedevents.html#us-ph-triggerdefinition-namedevents-manual-notification" TargetMode="External"/><Relationship Id="rId3" Type="http://schemas.openxmlformats.org/officeDocument/2006/relationships/hyperlink" Target="http://hl7.org/fhir/us/medmorph/2021Jan/CodeSystem-us-ph-triggerdefinition-namedevents.html#us-ph-triggerdefinition-namedevents-new-immunization" TargetMode="External"/><Relationship Id="rId7" Type="http://schemas.openxmlformats.org/officeDocument/2006/relationships/hyperlink" Target="http://hl7.org/fhir/us/medmorph/2021Jan/CodeSystem-us-ph-triggerdefinition-namedevents.html#us-ph-triggerdefinition-namedevents-received-public-health-response" TargetMode="External"/><Relationship Id="rId2" Type="http://schemas.openxmlformats.org/officeDocument/2006/relationships/hyperlink" Target="http://hl7.org/fhir/us/medmorph/2021Jan/CodeSystem-us-ph-triggerdefinition-namedevents.html#us-ph-triggerdefinition-namedevents-immunization-change" TargetMode="External"/><Relationship Id="rId1" Type="http://schemas.openxmlformats.org/officeDocument/2006/relationships/slideLayout" Target="../slideLayouts/slideLayout2.xml"/><Relationship Id="rId6" Type="http://schemas.openxmlformats.org/officeDocument/2006/relationships/hyperlink" Target="http://hl7.org/fhir/us/medmorph/2021Jan/CodeSystem-us-ph-triggerdefinition-namedevents.html#us-ph-triggerdefinition-namedevents-received-public-health-report" TargetMode="External"/><Relationship Id="rId5" Type="http://schemas.openxmlformats.org/officeDocument/2006/relationships/hyperlink" Target="http://hl7.org/fhir/us/medmorph/2021Jan/CodeSystem-us-ph-triggerdefinition-namedevents.html#us-ph-triggerdefinition-namedevents-demographic-change" TargetMode="External"/><Relationship Id="rId4" Type="http://schemas.openxmlformats.org/officeDocument/2006/relationships/hyperlink" Target="http://hl7.org/fhir/us/medmorph/2021Jan/CodeSystem-us-ph-triggerdefinition-namedevents.html#us-ph-triggerdefinition-namedevents-modified-immunization" TargetMode="External"/><Relationship Id="rId9" Type="http://schemas.openxmlformats.org/officeDocument/2006/relationships/hyperlink" Target="http://hl7.org/fhir/us/medmorph/2021Jan/ValueSet-us-ph-triggerdefinition-namedevent.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mailto:wso3@cdc.gov" TargetMode="External"/><Relationship Id="rId13" Type="http://schemas.openxmlformats.org/officeDocument/2006/relationships/hyperlink" Target="mailto:lober@uw.edu" TargetMode="External"/><Relationship Id="rId18" Type="http://schemas.openxmlformats.org/officeDocument/2006/relationships/hyperlink" Target="mailto:brett@waveoneassociates.com" TargetMode="External"/><Relationship Id="rId3" Type="http://schemas.openxmlformats.org/officeDocument/2006/relationships/hyperlink" Target="mailto:wfb6@cdc.gov" TargetMode="External"/><Relationship Id="rId7" Type="http://schemas.openxmlformats.org/officeDocument/2006/relationships/hyperlink" Target="mailto:ieo9@cdc.gov" TargetMode="External"/><Relationship Id="rId12" Type="http://schemas.openxmlformats.org/officeDocument/2006/relationships/hyperlink" Target="mailto:john.loonsk@jhu.edu" TargetMode="External"/><Relationship Id="rId17" Type="http://schemas.openxmlformats.org/officeDocument/2006/relationships/hyperlink" Target="mailto:mike.flanigan@carradora.com" TargetMode="External"/><Relationship Id="rId2" Type="http://schemas.openxmlformats.org/officeDocument/2006/relationships/hyperlink" Target="mailto:ktx2@cdc.gov" TargetMode="External"/><Relationship Id="rId16" Type="http://schemas.openxmlformats.org/officeDocument/2006/relationships/hyperlink" Target="mailto:kishore.bashyam@drajer.com" TargetMode="External"/><Relationship Id="rId1" Type="http://schemas.openxmlformats.org/officeDocument/2006/relationships/slideLayout" Target="../slideLayouts/slideLayout2.xml"/><Relationship Id="rId6" Type="http://schemas.openxmlformats.org/officeDocument/2006/relationships/hyperlink" Target="mailto:bzv3@cdc.gov" TargetMode="External"/><Relationship Id="rId11" Type="http://schemas.openxmlformats.org/officeDocument/2006/relationships/hyperlink" Target="mailto:lbk1@cdc.gov" TargetMode="External"/><Relationship Id="rId5" Type="http://schemas.openxmlformats.org/officeDocument/2006/relationships/hyperlink" Target="mailto:puv5@cdc.gov" TargetMode="External"/><Relationship Id="rId15" Type="http://schemas.openxmlformats.org/officeDocument/2006/relationships/hyperlink" Target="mailto:jamie.parker@carradora.com" TargetMode="External"/><Relationship Id="rId10" Type="http://schemas.openxmlformats.org/officeDocument/2006/relationships/hyperlink" Target="mailto:pdz1@cdc.gov" TargetMode="External"/><Relationship Id="rId19" Type="http://schemas.openxmlformats.org/officeDocument/2006/relationships/hyperlink" Target="mailto:nagesh.bashyam@drajer.com" TargetMode="External"/><Relationship Id="rId4" Type="http://schemas.openxmlformats.org/officeDocument/2006/relationships/hyperlink" Target="mailto:fos2@cdc.gov" TargetMode="External"/><Relationship Id="rId9" Type="http://schemas.openxmlformats.org/officeDocument/2006/relationships/hyperlink" Target="mailto:vaz6@cdc.gov" TargetMode="External"/><Relationship Id="rId14" Type="http://schemas.openxmlformats.org/officeDocument/2006/relationships/hyperlink" Target="mailto:becky.angeles@carradora.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carradora.atlassian.net/wiki/spaces/MedMorph/pages/694452251/Hepatitis+C+Use+Case+-+DRAFT" TargetMode="External"/><Relationship Id="rId2" Type="http://schemas.openxmlformats.org/officeDocument/2006/relationships/hyperlink" Target="https://carradora.atlassian.net/wiki/spaces/MedMorph/pages/381780019/Use+Case+Work+Groups" TargetMode="External"/><Relationship Id="rId1" Type="http://schemas.openxmlformats.org/officeDocument/2006/relationships/slideLayout" Target="../slideLayouts/slideLayout2.xml"/><Relationship Id="rId6" Type="http://schemas.openxmlformats.org/officeDocument/2006/relationships/hyperlink" Target="https://carradora.atlassian.net/wiki/spaces/MedMorph/pages/545914881/Reference+Architecture+Document" TargetMode="External"/><Relationship Id="rId5" Type="http://schemas.openxmlformats.org/officeDocument/2006/relationships/hyperlink" Target="https://carradora.atlassian.net/wiki/spaces/MedMorph/pages/699990019/Cancer+Use+Case+-+DRAFT" TargetMode="External"/><Relationship Id="rId4" Type="http://schemas.openxmlformats.org/officeDocument/2006/relationships/hyperlink" Target="https://carradora.atlassian.net/wiki/spaces/MedMorph/pages/692060180/Health+Care+Survey+Use+Case+-+DRAF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confluence.hl7.org/pages/viewpage.action?pageId=10457814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3244241"/>
            <a:ext cx="12192000" cy="2937756"/>
          </a:xfrm>
        </p:spPr>
        <p:txBody>
          <a:bodyPr vert="horz" lIns="91440" tIns="45720" rIns="91440" bIns="45720" rtlCol="0" anchor="t">
            <a:noAutofit/>
          </a:bodyPr>
          <a:lstStyle/>
          <a:p>
            <a:pPr algn="ctr"/>
            <a:r>
              <a:rPr lang="en-US" sz="2400" dirty="0">
                <a:latin typeface="Calibri"/>
                <a:cs typeface="Calibri"/>
              </a:rPr>
              <a:t>April 15, 2021</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2"/>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703618" y="676003"/>
            <a:ext cx="10784764" cy="2308324"/>
          </a:xfrm>
          <a:prstGeom prst="rect">
            <a:avLst/>
          </a:prstGeom>
        </p:spPr>
        <p:txBody>
          <a:bodyPr wrap="square">
            <a:spAutoFit/>
          </a:bodyPr>
          <a:lstStyle/>
          <a:p>
            <a:pPr algn="ctr" defTabSz="1219140"/>
            <a:r>
              <a:rPr lang="en-US" sz="4800" b="1" dirty="0">
                <a:solidFill>
                  <a:srgbClr val="FFFFFF"/>
                </a:solidFill>
                <a:latin typeface="Calibri" panose="020F0502020204030204" pitchFamily="34" charset="0"/>
                <a:cs typeface="Calibri" panose="020F0502020204030204" pitchFamily="34" charset="0"/>
              </a:rPr>
              <a:t>Making EHR Data More Available for Research and Public Health (MedMorph)</a:t>
            </a:r>
          </a:p>
          <a:p>
            <a:pPr algn="ctr" defTabSz="1219140"/>
            <a:r>
              <a:rPr lang="en-US" sz="4800" b="1" dirty="0">
                <a:solidFill>
                  <a:srgbClr val="FFFFFF"/>
                </a:solidFill>
                <a:latin typeface="Calibri" panose="020F0502020204030204" pitchFamily="34" charset="0"/>
                <a:cs typeface="Calibri" panose="020F0502020204030204" pitchFamily="34" charset="0"/>
              </a:rPr>
              <a:t>Consolidated Use Case WG</a:t>
            </a:r>
          </a:p>
        </p:txBody>
      </p:sp>
      <p:sp>
        <p:nvSpPr>
          <p:cNvPr id="9" name="Subtitle 1"/>
          <p:cNvSpPr txBox="1">
            <a:spLocks/>
          </p:cNvSpPr>
          <p:nvPr/>
        </p:nvSpPr>
        <p:spPr bwMode="auto">
          <a:xfrm>
            <a:off x="0" y="6226630"/>
            <a:ext cx="12192000" cy="5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Font typeface="Arial" panose="020B0604020202020204" pitchFamily="34" charset="0"/>
              <a:buNone/>
              <a:defRPr sz="2667" b="1" kern="1200" baseline="0">
                <a:solidFill>
                  <a:schemeClr val="bg2"/>
                </a:solidFill>
                <a:effectLst/>
                <a:latin typeface="Calibri" pitchFamily="34" charset="0"/>
                <a:ea typeface="+mn-ea"/>
                <a:cs typeface="+mn-cs"/>
              </a:defRPr>
            </a:lvl1pPr>
            <a:lvl2pPr marL="609585" indent="0" algn="ctr" rtl="0" eaLnBrk="0" fontAlgn="base" hangingPunct="0">
              <a:spcBef>
                <a:spcPct val="20000"/>
              </a:spcBef>
              <a:spcAft>
                <a:spcPct val="0"/>
              </a:spcAft>
              <a:buFont typeface="Arial" panose="020B0604020202020204" pitchFamily="34" charset="0"/>
              <a:buNone/>
              <a:defRPr sz="3733" kern="1200">
                <a:solidFill>
                  <a:schemeClr val="tx1">
                    <a:tint val="75000"/>
                  </a:schemeClr>
                </a:solidFill>
                <a:latin typeface="Calibri" panose="020F0502020204030204" pitchFamily="34" charset="0"/>
                <a:ea typeface="+mn-ea"/>
                <a:cs typeface="+mn-cs"/>
              </a:defRPr>
            </a:lvl2pPr>
            <a:lvl3pPr marL="121917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Calibri" panose="020F0502020204030204" pitchFamily="34" charset="0"/>
                <a:ea typeface="+mn-ea"/>
                <a:cs typeface="+mn-cs"/>
              </a:defRPr>
            </a:lvl3pPr>
            <a:lvl4pPr marL="1828754"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4pPr>
            <a:lvl5pPr marL="2438339"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pPr algn="ctr" defTabSz="914377">
              <a:spcBef>
                <a:spcPts val="0"/>
              </a:spcBef>
            </a:pPr>
            <a:endParaRPr lang="en-US" sz="2000" dirty="0">
              <a:solidFill>
                <a:srgbClr val="FFFFFF"/>
              </a:solidFill>
            </a:endParaRPr>
          </a:p>
        </p:txBody>
      </p:sp>
    </p:spTree>
    <p:extLst>
      <p:ext uri="{BB962C8B-B14F-4D97-AF65-F5344CB8AC3E}">
        <p14:creationId xmlns:p14="http://schemas.microsoft.com/office/powerpoint/2010/main" val="33304100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3765EA-A145-4CC0-AF37-89C0A3F419C2}"/>
              </a:ext>
            </a:extLst>
          </p:cNvPr>
          <p:cNvSpPr>
            <a:spLocks noGrp="1"/>
          </p:cNvSpPr>
          <p:nvPr>
            <p:ph type="title"/>
          </p:nvPr>
        </p:nvSpPr>
        <p:spPr>
          <a:xfrm>
            <a:off x="570593" y="2764972"/>
            <a:ext cx="10515600" cy="970189"/>
          </a:xfrm>
        </p:spPr>
        <p:txBody>
          <a:bodyPr>
            <a:normAutofit/>
          </a:bodyPr>
          <a:lstStyle/>
          <a:p>
            <a:r>
              <a:rPr lang="en-US" sz="4000" b="1" dirty="0">
                <a:solidFill>
                  <a:srgbClr val="0070C0"/>
                </a:solidFill>
                <a:latin typeface="+mn-lt"/>
              </a:rPr>
              <a:t>Content IGs Content</a:t>
            </a:r>
          </a:p>
        </p:txBody>
      </p:sp>
      <p:cxnSp>
        <p:nvCxnSpPr>
          <p:cNvPr id="7" name="Straight Connector 6">
            <a:extLst>
              <a:ext uri="{FF2B5EF4-FFF2-40B4-BE49-F238E27FC236}">
                <a16:creationId xmlns:a16="http://schemas.microsoft.com/office/drawing/2014/main" id="{8664D1D0-9658-4A6F-A17F-C71AC7C00927}"/>
              </a:ext>
            </a:extLst>
          </p:cNvPr>
          <p:cNvCxnSpPr/>
          <p:nvPr/>
        </p:nvCxnSpPr>
        <p:spPr>
          <a:xfrm>
            <a:off x="304800" y="3918857"/>
            <a:ext cx="11255829"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28193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a:xfrm>
            <a:off x="838200" y="176768"/>
            <a:ext cx="10515600" cy="675110"/>
          </a:xfrm>
        </p:spPr>
        <p:txBody>
          <a:bodyPr>
            <a:normAutofit fontScale="90000"/>
          </a:bodyPr>
          <a:lstStyle/>
          <a:p>
            <a:r>
              <a:rPr lang="en-US" dirty="0"/>
              <a:t>Behavior: Capability Statements</a:t>
            </a:r>
          </a:p>
        </p:txBody>
      </p:sp>
      <p:graphicFrame>
        <p:nvGraphicFramePr>
          <p:cNvPr id="8" name="Table 8">
            <a:extLst>
              <a:ext uri="{FF2B5EF4-FFF2-40B4-BE49-F238E27FC236}">
                <a16:creationId xmlns:a16="http://schemas.microsoft.com/office/drawing/2014/main" id="{2E469925-5263-4787-A445-BBE63616DDD4}"/>
              </a:ext>
            </a:extLst>
          </p:cNvPr>
          <p:cNvGraphicFramePr>
            <a:graphicFrameLocks noGrp="1"/>
          </p:cNvGraphicFramePr>
          <p:nvPr>
            <p:ph idx="1"/>
            <p:extLst>
              <p:ext uri="{D42A27DB-BD31-4B8C-83A1-F6EECF244321}">
                <p14:modId xmlns:p14="http://schemas.microsoft.com/office/powerpoint/2010/main" val="725485466"/>
              </p:ext>
            </p:extLst>
          </p:nvPr>
        </p:nvGraphicFramePr>
        <p:xfrm>
          <a:off x="411060" y="851878"/>
          <a:ext cx="11409025" cy="5394960"/>
        </p:xfrm>
        <a:graphic>
          <a:graphicData uri="http://schemas.openxmlformats.org/drawingml/2006/table">
            <a:tbl>
              <a:tblPr firstRow="1" bandRow="1">
                <a:tableStyleId>{5C22544A-7EE6-4342-B048-85BDC9FD1C3A}</a:tableStyleId>
              </a:tblPr>
              <a:tblGrid>
                <a:gridCol w="1551964">
                  <a:extLst>
                    <a:ext uri="{9D8B030D-6E8A-4147-A177-3AD203B41FA5}">
                      <a16:colId xmlns:a16="http://schemas.microsoft.com/office/drawing/2014/main" val="4134728265"/>
                    </a:ext>
                  </a:extLst>
                </a:gridCol>
                <a:gridCol w="6409189">
                  <a:extLst>
                    <a:ext uri="{9D8B030D-6E8A-4147-A177-3AD203B41FA5}">
                      <a16:colId xmlns:a16="http://schemas.microsoft.com/office/drawing/2014/main" val="2133941267"/>
                    </a:ext>
                  </a:extLst>
                </a:gridCol>
                <a:gridCol w="1442906">
                  <a:extLst>
                    <a:ext uri="{9D8B030D-6E8A-4147-A177-3AD203B41FA5}">
                      <a16:colId xmlns:a16="http://schemas.microsoft.com/office/drawing/2014/main" val="2686604126"/>
                    </a:ext>
                  </a:extLst>
                </a:gridCol>
                <a:gridCol w="1124125">
                  <a:extLst>
                    <a:ext uri="{9D8B030D-6E8A-4147-A177-3AD203B41FA5}">
                      <a16:colId xmlns:a16="http://schemas.microsoft.com/office/drawing/2014/main" val="2992369524"/>
                    </a:ext>
                  </a:extLst>
                </a:gridCol>
                <a:gridCol w="880841">
                  <a:extLst>
                    <a:ext uri="{9D8B030D-6E8A-4147-A177-3AD203B41FA5}">
                      <a16:colId xmlns:a16="http://schemas.microsoft.com/office/drawing/2014/main" val="1406782141"/>
                    </a:ext>
                  </a:extLst>
                </a:gridCol>
              </a:tblGrid>
              <a:tr h="370840">
                <a:tc>
                  <a:txBody>
                    <a:bodyPr/>
                    <a:lstStyle/>
                    <a:p>
                      <a:r>
                        <a:rPr lang="en-US" sz="1400" dirty="0"/>
                        <a:t>Capability Statement</a:t>
                      </a:r>
                    </a:p>
                  </a:txBody>
                  <a:tcPr/>
                </a:tc>
                <a:tc>
                  <a:txBody>
                    <a:bodyPr/>
                    <a:lstStyle/>
                    <a:p>
                      <a:r>
                        <a:rPr lang="en-US" sz="1400" dirty="0"/>
                        <a:t>Description</a:t>
                      </a:r>
                    </a:p>
                  </a:txBody>
                  <a:tcPr/>
                </a:tc>
                <a:tc>
                  <a:txBody>
                    <a:bodyPr/>
                    <a:lstStyle/>
                    <a:p>
                      <a:r>
                        <a:rPr lang="en-US" sz="1400" dirty="0"/>
                        <a:t>Cancer Registry Reporting</a:t>
                      </a:r>
                    </a:p>
                  </a:txBody>
                  <a:tcPr/>
                </a:tc>
                <a:tc>
                  <a:txBody>
                    <a:bodyPr/>
                    <a:lstStyle/>
                    <a:p>
                      <a:r>
                        <a:rPr lang="en-US" sz="1400" dirty="0"/>
                        <a:t>Health Care Survey</a:t>
                      </a:r>
                    </a:p>
                  </a:txBody>
                  <a:tcPr/>
                </a:tc>
                <a:tc>
                  <a:txBody>
                    <a:bodyPr/>
                    <a:lstStyle/>
                    <a:p>
                      <a:r>
                        <a:rPr lang="en-US" sz="1400" dirty="0"/>
                        <a:t>Research </a:t>
                      </a:r>
                    </a:p>
                  </a:txBody>
                  <a:tcPr/>
                </a:tc>
                <a:extLst>
                  <a:ext uri="{0D108BD9-81ED-4DB2-BD59-A6C34878D82A}">
                    <a16:rowId xmlns:a16="http://schemas.microsoft.com/office/drawing/2014/main" val="2244005617"/>
                  </a:ext>
                </a:extLst>
              </a:tr>
              <a:tr h="370840">
                <a:tc>
                  <a:txBody>
                    <a:bodyPr/>
                    <a:lstStyle/>
                    <a:p>
                      <a:r>
                        <a:rPr lang="en-US" sz="1300" dirty="0">
                          <a:hlinkClick r:id="rId3" tooltip="CapabilityStatement/medmorph-backend-service-app"/>
                        </a:rPr>
                        <a:t>MedMorph Backend Service App</a:t>
                      </a:r>
                      <a:endParaRPr lang="en-US" sz="1300" dirty="0"/>
                    </a:p>
                  </a:txBody>
                  <a:tcPr/>
                </a:tc>
                <a:tc>
                  <a:txBody>
                    <a:bodyPr/>
                    <a:lstStyle/>
                    <a:p>
                      <a:r>
                        <a:rPr lang="en-US" sz="1300" dirty="0"/>
                        <a:t>This profile defines the expected capabilities of the ‘‘Backend Service App’’ actor when conforming to the MedMorph Architecture Implementation Guide.</a:t>
                      </a:r>
                    </a:p>
                  </a:txBody>
                  <a:tcPr/>
                </a:tc>
                <a:tc>
                  <a:txBody>
                    <a:bodyPr/>
                    <a:lstStyle/>
                    <a:p>
                      <a:r>
                        <a:rPr lang="en-US" sz="1300" dirty="0"/>
                        <a:t>Y</a:t>
                      </a:r>
                    </a:p>
                  </a:txBody>
                  <a:tcPr/>
                </a:tc>
                <a:tc>
                  <a:txBody>
                    <a:bodyPr/>
                    <a:lstStyle/>
                    <a:p>
                      <a:r>
                        <a:rPr lang="en-US" sz="1300" dirty="0"/>
                        <a:t>Y</a:t>
                      </a:r>
                    </a:p>
                  </a:txBody>
                  <a:tcPr/>
                </a:tc>
                <a:tc>
                  <a:txBody>
                    <a:bodyPr/>
                    <a:lstStyle/>
                    <a:p>
                      <a:r>
                        <a:rPr lang="en-US" sz="1300" dirty="0"/>
                        <a:t>Y</a:t>
                      </a:r>
                    </a:p>
                  </a:txBody>
                  <a:tcPr/>
                </a:tc>
                <a:extLst>
                  <a:ext uri="{0D108BD9-81ED-4DB2-BD59-A6C34878D82A}">
                    <a16:rowId xmlns:a16="http://schemas.microsoft.com/office/drawing/2014/main" val="2063976227"/>
                  </a:ext>
                </a:extLst>
              </a:tr>
              <a:tr h="370840">
                <a:tc>
                  <a:txBody>
                    <a:bodyPr/>
                    <a:lstStyle/>
                    <a:p>
                      <a:r>
                        <a:rPr lang="en-US" sz="1300" dirty="0">
                          <a:hlinkClick r:id="rId4" tooltip="CapabilityStatement/medmorph-ehr"/>
                        </a:rPr>
                        <a:t>MedMorph EHR</a:t>
                      </a:r>
                      <a:endParaRPr lang="en-US" sz="1300" dirty="0"/>
                    </a:p>
                  </a:txBody>
                  <a:tcPr/>
                </a:tc>
                <a:tc>
                  <a:txBody>
                    <a:bodyPr/>
                    <a:lstStyle/>
                    <a:p>
                      <a:r>
                        <a:rPr lang="en-US" sz="1300" dirty="0"/>
                        <a:t>This profile defines the expected capabilities of the ‘‘EHR’’ actor when conforming to the MedMorph Architecture Implementation Guide. This role is responsible for allowing creation, modification and deletion of Subscriptions and allows searching and retrieval of resources using US Core APIs.</a:t>
                      </a:r>
                    </a:p>
                  </a:txBody>
                  <a:tcPr/>
                </a:tc>
                <a:tc>
                  <a:txBody>
                    <a:bodyPr/>
                    <a:lstStyle/>
                    <a:p>
                      <a:r>
                        <a:rPr lang="en-US" sz="1300" dirty="0"/>
                        <a:t>Y</a:t>
                      </a:r>
                    </a:p>
                  </a:txBody>
                  <a:tcPr/>
                </a:tc>
                <a:tc>
                  <a:txBody>
                    <a:bodyPr/>
                    <a:lstStyle/>
                    <a:p>
                      <a:r>
                        <a:rPr lang="en-US" sz="1300" dirty="0"/>
                        <a:t>Y</a:t>
                      </a:r>
                    </a:p>
                  </a:txBody>
                  <a:tcPr/>
                </a:tc>
                <a:tc>
                  <a:txBody>
                    <a:bodyPr/>
                    <a:lstStyle/>
                    <a:p>
                      <a:r>
                        <a:rPr lang="en-US" sz="1300" dirty="0"/>
                        <a:t>Y</a:t>
                      </a:r>
                    </a:p>
                  </a:txBody>
                  <a:tcPr/>
                </a:tc>
                <a:extLst>
                  <a:ext uri="{0D108BD9-81ED-4DB2-BD59-A6C34878D82A}">
                    <a16:rowId xmlns:a16="http://schemas.microsoft.com/office/drawing/2014/main" val="3728938592"/>
                  </a:ext>
                </a:extLst>
              </a:tr>
              <a:tr h="370840">
                <a:tc>
                  <a:txBody>
                    <a:bodyPr/>
                    <a:lstStyle/>
                    <a:p>
                      <a:r>
                        <a:rPr lang="en-US" sz="1300" dirty="0">
                          <a:hlinkClick r:id="rId5" tooltip="CapabilityStatement/medmorph-knowledge-artifact-repository"/>
                        </a:rPr>
                        <a:t>MedMorph Knowledge Artifact Repository</a:t>
                      </a:r>
                      <a:endParaRPr lang="en-US" sz="1300" dirty="0"/>
                    </a:p>
                  </a:txBody>
                  <a:tcPr/>
                </a:tc>
                <a:tc>
                  <a:txBody>
                    <a:bodyPr/>
                    <a:lstStyle/>
                    <a:p>
                      <a:r>
                        <a:rPr lang="en-US" sz="1300" dirty="0"/>
                        <a:t>This profile defines the expected capabilities of the ‘‘Knowledge Artifact Repository’’ actor when conforming to the MedMorph Architecture Implementation Guide. This role is responsible for allowing creation, modification, and hosting of the Knowledge Artifacts.</a:t>
                      </a:r>
                    </a:p>
                  </a:txBody>
                  <a:tcPr/>
                </a:tc>
                <a:tc>
                  <a:txBody>
                    <a:bodyPr/>
                    <a:lstStyle/>
                    <a:p>
                      <a:r>
                        <a:rPr lang="en-US" sz="1300" dirty="0"/>
                        <a:t>Y</a:t>
                      </a:r>
                    </a:p>
                  </a:txBody>
                  <a:tcPr/>
                </a:tc>
                <a:tc>
                  <a:txBody>
                    <a:bodyPr/>
                    <a:lstStyle/>
                    <a:p>
                      <a:r>
                        <a:rPr lang="en-US" sz="1300" dirty="0"/>
                        <a:t>Y</a:t>
                      </a:r>
                    </a:p>
                  </a:txBody>
                  <a:tcPr/>
                </a:tc>
                <a:tc>
                  <a:txBody>
                    <a:bodyPr/>
                    <a:lstStyle/>
                    <a:p>
                      <a:r>
                        <a:rPr lang="en-US" sz="1300" dirty="0"/>
                        <a:t>Y</a:t>
                      </a:r>
                    </a:p>
                  </a:txBody>
                  <a:tcPr/>
                </a:tc>
                <a:extLst>
                  <a:ext uri="{0D108BD9-81ED-4DB2-BD59-A6C34878D82A}">
                    <a16:rowId xmlns:a16="http://schemas.microsoft.com/office/drawing/2014/main" val="3782769246"/>
                  </a:ext>
                </a:extLst>
              </a:tr>
              <a:tr h="370840">
                <a:tc>
                  <a:txBody>
                    <a:bodyPr/>
                    <a:lstStyle/>
                    <a:p>
                      <a:r>
                        <a:rPr lang="en-US" sz="1300" dirty="0">
                          <a:hlinkClick r:id="rId6" tooltip="CapabilityStatement/medmorph-public-health-authority"/>
                        </a:rPr>
                        <a:t>MedMorph Public Health Authority</a:t>
                      </a:r>
                      <a:endParaRPr lang="en-US" sz="1300" dirty="0"/>
                    </a:p>
                  </a:txBody>
                  <a:tcPr/>
                </a:tc>
                <a:tc>
                  <a:txBody>
                    <a:bodyPr/>
                    <a:lstStyle/>
                    <a:p>
                      <a:r>
                        <a:rPr lang="en-US" sz="1300" dirty="0"/>
                        <a:t>This profile defines the expected capabilities of the ‘‘Public Health Authority’’ actor when conforming to the MedMorph Architecture Implementation Guide. This role is responsible for defining Knowledge Artifacts, receiving public health reports, and submitting responses back to clinical care organizations.</a:t>
                      </a:r>
                    </a:p>
                  </a:txBody>
                  <a:tcPr/>
                </a:tc>
                <a:tc>
                  <a:txBody>
                    <a:bodyPr/>
                    <a:lstStyle/>
                    <a:p>
                      <a:r>
                        <a:rPr lang="en-US" sz="1300" dirty="0"/>
                        <a:t>Y</a:t>
                      </a:r>
                    </a:p>
                  </a:txBody>
                  <a:tcPr/>
                </a:tc>
                <a:tc>
                  <a:txBody>
                    <a:bodyPr/>
                    <a:lstStyle/>
                    <a:p>
                      <a:r>
                        <a:rPr lang="en-US" sz="1300" dirty="0"/>
                        <a:t>Y</a:t>
                      </a:r>
                    </a:p>
                  </a:txBody>
                  <a:tcPr/>
                </a:tc>
                <a:tc>
                  <a:txBody>
                    <a:bodyPr/>
                    <a:lstStyle/>
                    <a:p>
                      <a:r>
                        <a:rPr lang="en-US" sz="1300" dirty="0"/>
                        <a:t>Y, </a:t>
                      </a:r>
                      <a:r>
                        <a:rPr lang="en-US" sz="1000" dirty="0"/>
                        <a:t>but not PHA – need to add a Research Org or make PHA generic</a:t>
                      </a:r>
                    </a:p>
                  </a:txBody>
                  <a:tcPr/>
                </a:tc>
                <a:extLst>
                  <a:ext uri="{0D108BD9-81ED-4DB2-BD59-A6C34878D82A}">
                    <a16:rowId xmlns:a16="http://schemas.microsoft.com/office/drawing/2014/main" val="4192383859"/>
                  </a:ext>
                </a:extLst>
              </a:tr>
              <a:tr h="370840">
                <a:tc>
                  <a:txBody>
                    <a:bodyPr/>
                    <a:lstStyle/>
                    <a:p>
                      <a:r>
                        <a:rPr lang="en-US" sz="1300" dirty="0">
                          <a:hlinkClick r:id="rId7" tooltip="CapabilityStatement/medmorph-trust-service-provider"/>
                        </a:rPr>
                        <a:t>MedMorph Trust Service Provider</a:t>
                      </a:r>
                      <a:endParaRPr lang="en-US" sz="1300" dirty="0"/>
                    </a:p>
                  </a:txBody>
                  <a:tcPr/>
                </a:tc>
                <a:tc>
                  <a:txBody>
                    <a:bodyPr/>
                    <a:lstStyle/>
                    <a:p>
                      <a:r>
                        <a:rPr lang="en-US" sz="1300" dirty="0"/>
                        <a:t>This profile defines the expected capabilities of the ‘‘Trust Service Provider’’ actor when conforming to the MedMorph Architecture Implementation Guide. </a:t>
                      </a:r>
                      <a:r>
                        <a:rPr lang="en-US" sz="1300" dirty="0">
                          <a:solidFill>
                            <a:srgbClr val="FF0000"/>
                          </a:solidFill>
                        </a:rPr>
                        <a:t>This role is responsible for allowing creation, modification, and hosting of the Knowledge Artifacts.</a:t>
                      </a:r>
                    </a:p>
                  </a:txBody>
                  <a:tcPr/>
                </a:tc>
                <a:tc>
                  <a:txBody>
                    <a:bodyPr/>
                    <a:lstStyle/>
                    <a:p>
                      <a:r>
                        <a:rPr lang="en-US" sz="1300" dirty="0"/>
                        <a:t>Y – Optional (hashing)</a:t>
                      </a:r>
                    </a:p>
                  </a:txBody>
                  <a:tcPr/>
                </a:tc>
                <a:tc>
                  <a:txBody>
                    <a:bodyPr/>
                    <a:lstStyle/>
                    <a:p>
                      <a:r>
                        <a:rPr lang="en-US" sz="1300" dirty="0"/>
                        <a:t>Y – Optional (deidentify, reidentify)</a:t>
                      </a:r>
                    </a:p>
                  </a:txBody>
                  <a:tcPr/>
                </a:tc>
                <a:tc>
                  <a:txBody>
                    <a:bodyPr/>
                    <a:lstStyle/>
                    <a:p>
                      <a:r>
                        <a:rPr lang="en-US" sz="1300" dirty="0"/>
                        <a:t>Y</a:t>
                      </a:r>
                    </a:p>
                  </a:txBody>
                  <a:tcPr/>
                </a:tc>
                <a:extLst>
                  <a:ext uri="{0D108BD9-81ED-4DB2-BD59-A6C34878D82A}">
                    <a16:rowId xmlns:a16="http://schemas.microsoft.com/office/drawing/2014/main" val="3490924323"/>
                  </a:ext>
                </a:extLst>
              </a:tr>
              <a:tr h="370840">
                <a:tc>
                  <a:txBody>
                    <a:bodyPr/>
                    <a:lstStyle/>
                    <a:p>
                      <a:r>
                        <a:rPr lang="en-US" sz="1300" dirty="0">
                          <a:hlinkClick r:id="rId8" tooltip="CapabilityStatement/medmorph-trusted-third-party"/>
                        </a:rPr>
                        <a:t>MedMorph Trusted Third Party</a:t>
                      </a:r>
                      <a:endParaRPr lang="en-US" sz="1300" dirty="0"/>
                    </a:p>
                  </a:txBody>
                  <a:tcPr/>
                </a:tc>
                <a:tc>
                  <a:txBody>
                    <a:bodyPr/>
                    <a:lstStyle/>
                    <a:p>
                      <a:r>
                        <a:rPr lang="en-US" sz="1300" dirty="0"/>
                        <a:t>This profile defines the expected capabilities of the ‘‘Trusted Third Party’’ actor when conforming to the MedMorph Architecture Implementation Guide. This role is responsible for receiving messages and forwarding messages from clinical care to PHA/Research Organization and send responses back from PHA/Research Organization to clinical care.</a:t>
                      </a:r>
                    </a:p>
                  </a:txBody>
                  <a:tcPr/>
                </a:tc>
                <a:tc>
                  <a:txBody>
                    <a:bodyPr/>
                    <a:lstStyle/>
                    <a:p>
                      <a:r>
                        <a:rPr lang="en-US" sz="1300" dirty="0"/>
                        <a:t>Y</a:t>
                      </a:r>
                    </a:p>
                  </a:txBody>
                  <a:tcPr/>
                </a:tc>
                <a:tc>
                  <a:txBody>
                    <a:bodyPr/>
                    <a:lstStyle/>
                    <a:p>
                      <a:r>
                        <a:rPr lang="en-US" sz="1300" dirty="0"/>
                        <a:t>Maybe</a:t>
                      </a:r>
                    </a:p>
                  </a:txBody>
                  <a:tcPr/>
                </a:tc>
                <a:tc>
                  <a:txBody>
                    <a:bodyPr/>
                    <a:lstStyle/>
                    <a:p>
                      <a:r>
                        <a:rPr lang="en-US" sz="1300" dirty="0"/>
                        <a:t>N</a:t>
                      </a:r>
                    </a:p>
                  </a:txBody>
                  <a:tcPr/>
                </a:tc>
                <a:extLst>
                  <a:ext uri="{0D108BD9-81ED-4DB2-BD59-A6C34878D82A}">
                    <a16:rowId xmlns:a16="http://schemas.microsoft.com/office/drawing/2014/main" val="2971670400"/>
                  </a:ext>
                </a:extLst>
              </a:tr>
            </a:tbl>
          </a:graphicData>
        </a:graphic>
      </p:graphicFrame>
      <p:sp>
        <p:nvSpPr>
          <p:cNvPr id="7" name="TextBox 6">
            <a:extLst>
              <a:ext uri="{FF2B5EF4-FFF2-40B4-BE49-F238E27FC236}">
                <a16:creationId xmlns:a16="http://schemas.microsoft.com/office/drawing/2014/main" id="{3DA10AFD-A1C9-4B37-9647-B9122615BD87}"/>
              </a:ext>
            </a:extLst>
          </p:cNvPr>
          <p:cNvSpPr txBox="1"/>
          <p:nvPr/>
        </p:nvSpPr>
        <p:spPr>
          <a:xfrm>
            <a:off x="2493627" y="6311900"/>
            <a:ext cx="6094602" cy="369332"/>
          </a:xfrm>
          <a:prstGeom prst="rect">
            <a:avLst/>
          </a:prstGeom>
          <a:noFill/>
        </p:spPr>
        <p:txBody>
          <a:bodyPr wrap="square">
            <a:spAutoFit/>
          </a:bodyPr>
          <a:lstStyle/>
          <a:p>
            <a:r>
              <a:rPr lang="en-US" dirty="0">
                <a:hlinkClick r:id="rId9"/>
              </a:rPr>
              <a:t>http://hl7.org/fhir/us/medmorph/2021Jan/artifacts.html</a:t>
            </a:r>
            <a:endParaRPr lang="en-US" dirty="0"/>
          </a:p>
        </p:txBody>
      </p:sp>
    </p:spTree>
    <p:extLst>
      <p:ext uri="{BB962C8B-B14F-4D97-AF65-F5344CB8AC3E}">
        <p14:creationId xmlns:p14="http://schemas.microsoft.com/office/powerpoint/2010/main" val="4251020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a:xfrm>
            <a:off x="838200" y="176768"/>
            <a:ext cx="10515600" cy="675110"/>
          </a:xfrm>
        </p:spPr>
        <p:txBody>
          <a:bodyPr>
            <a:normAutofit fontScale="90000"/>
          </a:bodyPr>
          <a:lstStyle/>
          <a:p>
            <a:r>
              <a:rPr lang="en-US" dirty="0"/>
              <a:t>Behavior: Operation Definitions</a:t>
            </a:r>
          </a:p>
        </p:txBody>
      </p:sp>
      <p:graphicFrame>
        <p:nvGraphicFramePr>
          <p:cNvPr id="8" name="Table 8">
            <a:extLst>
              <a:ext uri="{FF2B5EF4-FFF2-40B4-BE49-F238E27FC236}">
                <a16:creationId xmlns:a16="http://schemas.microsoft.com/office/drawing/2014/main" id="{2E469925-5263-4787-A445-BBE63616DDD4}"/>
              </a:ext>
            </a:extLst>
          </p:cNvPr>
          <p:cNvGraphicFramePr>
            <a:graphicFrameLocks noGrp="1"/>
          </p:cNvGraphicFramePr>
          <p:nvPr>
            <p:ph idx="1"/>
            <p:extLst>
              <p:ext uri="{D42A27DB-BD31-4B8C-83A1-F6EECF244321}">
                <p14:modId xmlns:p14="http://schemas.microsoft.com/office/powerpoint/2010/main" val="2878313520"/>
              </p:ext>
            </p:extLst>
          </p:nvPr>
        </p:nvGraphicFramePr>
        <p:xfrm>
          <a:off x="411060" y="851878"/>
          <a:ext cx="11409025" cy="3962400"/>
        </p:xfrm>
        <a:graphic>
          <a:graphicData uri="http://schemas.openxmlformats.org/drawingml/2006/table">
            <a:tbl>
              <a:tblPr firstRow="1" bandRow="1">
                <a:tableStyleId>{5C22544A-7EE6-4342-B048-85BDC9FD1C3A}</a:tableStyleId>
              </a:tblPr>
              <a:tblGrid>
                <a:gridCol w="1551964">
                  <a:extLst>
                    <a:ext uri="{9D8B030D-6E8A-4147-A177-3AD203B41FA5}">
                      <a16:colId xmlns:a16="http://schemas.microsoft.com/office/drawing/2014/main" val="4134728265"/>
                    </a:ext>
                  </a:extLst>
                </a:gridCol>
                <a:gridCol w="6409189">
                  <a:extLst>
                    <a:ext uri="{9D8B030D-6E8A-4147-A177-3AD203B41FA5}">
                      <a16:colId xmlns:a16="http://schemas.microsoft.com/office/drawing/2014/main" val="2133941267"/>
                    </a:ext>
                  </a:extLst>
                </a:gridCol>
                <a:gridCol w="1442906">
                  <a:extLst>
                    <a:ext uri="{9D8B030D-6E8A-4147-A177-3AD203B41FA5}">
                      <a16:colId xmlns:a16="http://schemas.microsoft.com/office/drawing/2014/main" val="2686604126"/>
                    </a:ext>
                  </a:extLst>
                </a:gridCol>
                <a:gridCol w="1124125">
                  <a:extLst>
                    <a:ext uri="{9D8B030D-6E8A-4147-A177-3AD203B41FA5}">
                      <a16:colId xmlns:a16="http://schemas.microsoft.com/office/drawing/2014/main" val="2992369524"/>
                    </a:ext>
                  </a:extLst>
                </a:gridCol>
                <a:gridCol w="880841">
                  <a:extLst>
                    <a:ext uri="{9D8B030D-6E8A-4147-A177-3AD203B41FA5}">
                      <a16:colId xmlns:a16="http://schemas.microsoft.com/office/drawing/2014/main" val="1406782141"/>
                    </a:ext>
                  </a:extLst>
                </a:gridCol>
              </a:tblGrid>
              <a:tr h="370840">
                <a:tc>
                  <a:txBody>
                    <a:bodyPr/>
                    <a:lstStyle/>
                    <a:p>
                      <a:r>
                        <a:rPr lang="en-US" sz="1400" dirty="0"/>
                        <a:t>Operation</a:t>
                      </a:r>
                    </a:p>
                  </a:txBody>
                  <a:tcPr/>
                </a:tc>
                <a:tc>
                  <a:txBody>
                    <a:bodyPr/>
                    <a:lstStyle/>
                    <a:p>
                      <a:r>
                        <a:rPr lang="en-US" sz="1400" dirty="0"/>
                        <a:t>Description</a:t>
                      </a:r>
                    </a:p>
                  </a:txBody>
                  <a:tcPr/>
                </a:tc>
                <a:tc>
                  <a:txBody>
                    <a:bodyPr/>
                    <a:lstStyle/>
                    <a:p>
                      <a:r>
                        <a:rPr lang="en-US" sz="1400" dirty="0"/>
                        <a:t>Cancer Registry Reporting</a:t>
                      </a:r>
                    </a:p>
                  </a:txBody>
                  <a:tcPr/>
                </a:tc>
                <a:tc>
                  <a:txBody>
                    <a:bodyPr/>
                    <a:lstStyle/>
                    <a:p>
                      <a:r>
                        <a:rPr lang="en-US" sz="1400" dirty="0"/>
                        <a:t>Health Care Survey</a:t>
                      </a:r>
                    </a:p>
                  </a:txBody>
                  <a:tcPr/>
                </a:tc>
                <a:tc>
                  <a:txBody>
                    <a:bodyPr/>
                    <a:lstStyle/>
                    <a:p>
                      <a:r>
                        <a:rPr lang="en-US" sz="1400" dirty="0"/>
                        <a:t>Research </a:t>
                      </a:r>
                    </a:p>
                  </a:txBody>
                  <a:tcPr/>
                </a:tc>
                <a:extLst>
                  <a:ext uri="{0D108BD9-81ED-4DB2-BD59-A6C34878D82A}">
                    <a16:rowId xmlns:a16="http://schemas.microsoft.com/office/drawing/2014/main" val="2244005617"/>
                  </a:ext>
                </a:extLst>
              </a:tr>
              <a:tr h="370840">
                <a:tc>
                  <a:txBody>
                    <a:bodyPr/>
                    <a:lstStyle/>
                    <a:p>
                      <a:r>
                        <a:rPr lang="en-US" sz="1400" dirty="0">
                          <a:effectLst/>
                          <a:hlinkClick r:id="rId3" tooltip="OperationDefinition/Bundle-anonymize"/>
                        </a:rPr>
                        <a:t>Generate Anonymized Bundle</a:t>
                      </a:r>
                      <a:r>
                        <a:rPr lang="en-US" sz="1400" dirty="0">
                          <a:effectLst/>
                        </a:rPr>
                        <a:t> </a:t>
                      </a:r>
                    </a:p>
                  </a:txBody>
                  <a:tcPr anchor="ctr"/>
                </a:tc>
                <a:tc>
                  <a:txBody>
                    <a:bodyPr/>
                    <a:lstStyle/>
                    <a:p>
                      <a:r>
                        <a:rPr lang="en-US" sz="1400" dirty="0"/>
                        <a:t>Generates an anonymized bundle taking an instance of a Bundle containing Protected Health Information (PHI)/personally identifiable information (PII) data. The anonymization algorithm to be used is left to the implementers of the operation.</a:t>
                      </a:r>
                    </a:p>
                  </a:txBody>
                  <a:tcPr anchor="ctr"/>
                </a:tc>
                <a:tc>
                  <a:txBody>
                    <a:bodyPr/>
                    <a:lstStyle/>
                    <a:p>
                      <a:r>
                        <a:rPr lang="en-US" sz="1400" dirty="0"/>
                        <a:t>N</a:t>
                      </a:r>
                    </a:p>
                  </a:txBody>
                  <a:tcPr/>
                </a:tc>
                <a:tc>
                  <a:txBody>
                    <a:bodyPr/>
                    <a:lstStyle/>
                    <a:p>
                      <a:r>
                        <a:rPr lang="en-US" sz="1400" dirty="0"/>
                        <a:t>N</a:t>
                      </a:r>
                    </a:p>
                  </a:txBody>
                  <a:tcPr/>
                </a:tc>
                <a:tc>
                  <a:txBody>
                    <a:bodyPr/>
                    <a:lstStyle/>
                    <a:p>
                      <a:r>
                        <a:rPr lang="en-US" sz="1400" dirty="0"/>
                        <a:t>Y</a:t>
                      </a:r>
                    </a:p>
                  </a:txBody>
                  <a:tcPr/>
                </a:tc>
                <a:extLst>
                  <a:ext uri="{0D108BD9-81ED-4DB2-BD59-A6C34878D82A}">
                    <a16:rowId xmlns:a16="http://schemas.microsoft.com/office/drawing/2014/main" val="2063976227"/>
                  </a:ext>
                </a:extLst>
              </a:tr>
              <a:tr h="370840">
                <a:tc>
                  <a:txBody>
                    <a:bodyPr/>
                    <a:lstStyle/>
                    <a:p>
                      <a:r>
                        <a:rPr lang="en-US" sz="1400">
                          <a:effectLst/>
                          <a:hlinkClick r:id="rId4" tooltip="OperationDefinition/Bundle-de-identify"/>
                        </a:rPr>
                        <a:t>Generate De-Identified Bundle</a:t>
                      </a:r>
                      <a:r>
                        <a:rPr lang="en-US" sz="1400">
                          <a:effectLst/>
                        </a:rPr>
                        <a:t> </a:t>
                      </a:r>
                    </a:p>
                  </a:txBody>
                  <a:tcPr anchor="ctr"/>
                </a:tc>
                <a:tc>
                  <a:txBody>
                    <a:bodyPr/>
                    <a:lstStyle/>
                    <a:p>
                      <a:r>
                        <a:rPr lang="en-US" sz="1400"/>
                        <a:t>Generates a de-identified bundle taking an instance of a Bundle containing PHI/PII data. The de-identification algorithm to be used is left to the implementers of the operation.</a:t>
                      </a:r>
                    </a:p>
                  </a:txBody>
                  <a:tcPr anchor="ctr"/>
                </a:tc>
                <a:tc>
                  <a:txBody>
                    <a:bodyPr/>
                    <a:lstStyle/>
                    <a:p>
                      <a:r>
                        <a:rPr lang="en-US" sz="1400" dirty="0"/>
                        <a:t>N</a:t>
                      </a:r>
                    </a:p>
                  </a:txBody>
                  <a:tcPr/>
                </a:tc>
                <a:tc>
                  <a:txBody>
                    <a:bodyPr/>
                    <a:lstStyle/>
                    <a:p>
                      <a:r>
                        <a:rPr lang="en-US" sz="1400" dirty="0"/>
                        <a:t>Y - optional</a:t>
                      </a:r>
                    </a:p>
                  </a:txBody>
                  <a:tcPr/>
                </a:tc>
                <a:tc>
                  <a:txBody>
                    <a:bodyPr/>
                    <a:lstStyle/>
                    <a:p>
                      <a:r>
                        <a:rPr lang="en-US" sz="1400" dirty="0"/>
                        <a:t>Y</a:t>
                      </a:r>
                    </a:p>
                  </a:txBody>
                  <a:tcPr/>
                </a:tc>
                <a:extLst>
                  <a:ext uri="{0D108BD9-81ED-4DB2-BD59-A6C34878D82A}">
                    <a16:rowId xmlns:a16="http://schemas.microsoft.com/office/drawing/2014/main" val="3728938592"/>
                  </a:ext>
                </a:extLst>
              </a:tr>
              <a:tr h="370840">
                <a:tc>
                  <a:txBody>
                    <a:bodyPr/>
                    <a:lstStyle/>
                    <a:p>
                      <a:r>
                        <a:rPr lang="en-US" sz="1400">
                          <a:effectLst/>
                          <a:hlinkClick r:id="rId5" tooltip="OperationDefinition/Bundle-pseudonymize"/>
                        </a:rPr>
                        <a:t>Generate Pseudonymized Bundle</a:t>
                      </a:r>
                      <a:r>
                        <a:rPr lang="en-US" sz="1400">
                          <a:effectLst/>
                        </a:rPr>
                        <a:t> </a:t>
                      </a:r>
                    </a:p>
                  </a:txBody>
                  <a:tcPr anchor="ctr"/>
                </a:tc>
                <a:tc>
                  <a:txBody>
                    <a:bodyPr/>
                    <a:lstStyle/>
                    <a:p>
                      <a:r>
                        <a:rPr lang="en-US" sz="1400"/>
                        <a:t>Generates a pseudonymized bundle taking an instance of a Bundle containing PHI/PII data. The pseudonymization algorithm to be used is left to the implementers of the operation.</a:t>
                      </a:r>
                    </a:p>
                  </a:txBody>
                  <a:tcPr anchor="ctr"/>
                </a:tc>
                <a:tc>
                  <a:txBody>
                    <a:bodyPr/>
                    <a:lstStyle/>
                    <a:p>
                      <a:r>
                        <a:rPr lang="en-US" sz="1400" dirty="0"/>
                        <a:t>N</a:t>
                      </a:r>
                    </a:p>
                  </a:txBody>
                  <a:tcPr/>
                </a:tc>
                <a:tc>
                  <a:txBody>
                    <a:bodyPr/>
                    <a:lstStyle/>
                    <a:p>
                      <a:r>
                        <a:rPr lang="en-US" sz="1400" dirty="0"/>
                        <a:t>N</a:t>
                      </a:r>
                    </a:p>
                  </a:txBody>
                  <a:tcPr/>
                </a:tc>
                <a:tc>
                  <a:txBody>
                    <a:bodyPr/>
                    <a:lstStyle/>
                    <a:p>
                      <a:r>
                        <a:rPr lang="en-US" sz="1400" dirty="0"/>
                        <a:t>Y</a:t>
                      </a:r>
                    </a:p>
                  </a:txBody>
                  <a:tcPr/>
                </a:tc>
                <a:extLst>
                  <a:ext uri="{0D108BD9-81ED-4DB2-BD59-A6C34878D82A}">
                    <a16:rowId xmlns:a16="http://schemas.microsoft.com/office/drawing/2014/main" val="3782769246"/>
                  </a:ext>
                </a:extLst>
              </a:tr>
              <a:tr h="463842">
                <a:tc>
                  <a:txBody>
                    <a:bodyPr/>
                    <a:lstStyle/>
                    <a:p>
                      <a:r>
                        <a:rPr lang="en-US" sz="1400" dirty="0">
                          <a:effectLst/>
                          <a:hlinkClick r:id="rId6" tooltip="OperationDefinition/Bundle-re-identify"/>
                        </a:rPr>
                        <a:t>Generate Re-Identified Bundle</a:t>
                      </a:r>
                      <a:r>
                        <a:rPr lang="en-US" sz="1400" dirty="0">
                          <a:effectLst/>
                        </a:rPr>
                        <a:t> </a:t>
                      </a:r>
                    </a:p>
                  </a:txBody>
                  <a:tcPr anchor="ctr"/>
                </a:tc>
                <a:tc>
                  <a:txBody>
                    <a:bodyPr/>
                    <a:lstStyle/>
                    <a:p>
                      <a:r>
                        <a:rPr lang="en-US" sz="1400" b="1" dirty="0">
                          <a:solidFill>
                            <a:srgbClr val="FF0000"/>
                          </a:solidFill>
                        </a:rPr>
                        <a:t>Generates a re-identified bundle taking an instance of a Bundle containing PHI/PII data. </a:t>
                      </a:r>
                      <a:r>
                        <a:rPr lang="en-US" sz="1400" dirty="0"/>
                        <a:t>The re-identification algorithm to be used is left to the implementers of the operation.</a:t>
                      </a:r>
                    </a:p>
                  </a:txBody>
                  <a:tcPr anchor="ctr"/>
                </a:tc>
                <a:tc>
                  <a:txBody>
                    <a:bodyPr/>
                    <a:lstStyle/>
                    <a:p>
                      <a:r>
                        <a:rPr lang="en-US" sz="1400" dirty="0"/>
                        <a:t>N</a:t>
                      </a:r>
                    </a:p>
                  </a:txBody>
                  <a:tcPr/>
                </a:tc>
                <a:tc>
                  <a:txBody>
                    <a:bodyPr/>
                    <a:lstStyle/>
                    <a:p>
                      <a:r>
                        <a:rPr lang="en-US" sz="1400" dirty="0"/>
                        <a:t>Y - optional</a:t>
                      </a:r>
                    </a:p>
                  </a:txBody>
                  <a:tcPr/>
                </a:tc>
                <a:tc>
                  <a:txBody>
                    <a:bodyPr/>
                    <a:lstStyle/>
                    <a:p>
                      <a:r>
                        <a:rPr lang="en-US" sz="1400" dirty="0"/>
                        <a:t>Y</a:t>
                      </a:r>
                    </a:p>
                  </a:txBody>
                  <a:tcPr/>
                </a:tc>
                <a:extLst>
                  <a:ext uri="{0D108BD9-81ED-4DB2-BD59-A6C34878D82A}">
                    <a16:rowId xmlns:a16="http://schemas.microsoft.com/office/drawing/2014/main" val="4192383859"/>
                  </a:ext>
                </a:extLst>
              </a:tr>
              <a:tr h="370840">
                <a:tc>
                  <a:txBody>
                    <a:bodyPr/>
                    <a:lstStyle/>
                    <a:p>
                      <a:r>
                        <a:rPr lang="en-US" sz="1400" dirty="0">
                          <a:effectLst/>
                        </a:rPr>
                        <a:t>TBD – Hashing Bundle</a:t>
                      </a:r>
                    </a:p>
                  </a:txBody>
                  <a:tcPr anchor="ctr"/>
                </a:tc>
                <a:tc>
                  <a:txBody>
                    <a:bodyPr/>
                    <a:lstStyle/>
                    <a:p>
                      <a:endParaRPr lang="en-US" sz="1400" dirty="0"/>
                    </a:p>
                  </a:txBody>
                  <a:tcPr anchor="ctr"/>
                </a:tc>
                <a:tc>
                  <a:txBody>
                    <a:bodyPr/>
                    <a:lstStyle/>
                    <a:p>
                      <a:r>
                        <a:rPr lang="en-US" sz="1400" dirty="0"/>
                        <a:t>Y - optional</a:t>
                      </a:r>
                    </a:p>
                  </a:txBody>
                  <a:tcPr/>
                </a:tc>
                <a:tc>
                  <a:txBody>
                    <a:bodyPr/>
                    <a:lstStyle/>
                    <a:p>
                      <a:r>
                        <a:rPr lang="en-US" sz="1400" dirty="0"/>
                        <a:t>N</a:t>
                      </a:r>
                    </a:p>
                  </a:txBody>
                  <a:tcPr/>
                </a:tc>
                <a:tc>
                  <a:txBody>
                    <a:bodyPr/>
                    <a:lstStyle/>
                    <a:p>
                      <a:r>
                        <a:rPr lang="en-US" sz="1400" dirty="0"/>
                        <a:t>Y</a:t>
                      </a:r>
                    </a:p>
                  </a:txBody>
                  <a:tcPr/>
                </a:tc>
                <a:extLst>
                  <a:ext uri="{0D108BD9-81ED-4DB2-BD59-A6C34878D82A}">
                    <a16:rowId xmlns:a16="http://schemas.microsoft.com/office/drawing/2014/main" val="2706434460"/>
                  </a:ext>
                </a:extLst>
              </a:tr>
            </a:tbl>
          </a:graphicData>
        </a:graphic>
      </p:graphicFrame>
      <p:sp>
        <p:nvSpPr>
          <p:cNvPr id="7" name="TextBox 6">
            <a:extLst>
              <a:ext uri="{FF2B5EF4-FFF2-40B4-BE49-F238E27FC236}">
                <a16:creationId xmlns:a16="http://schemas.microsoft.com/office/drawing/2014/main" id="{3DA10AFD-A1C9-4B37-9647-B9122615BD87}"/>
              </a:ext>
            </a:extLst>
          </p:cNvPr>
          <p:cNvSpPr txBox="1"/>
          <p:nvPr/>
        </p:nvSpPr>
        <p:spPr>
          <a:xfrm>
            <a:off x="2493627" y="6311900"/>
            <a:ext cx="6094602" cy="369332"/>
          </a:xfrm>
          <a:prstGeom prst="rect">
            <a:avLst/>
          </a:prstGeom>
          <a:noFill/>
        </p:spPr>
        <p:txBody>
          <a:bodyPr wrap="square">
            <a:spAutoFit/>
          </a:bodyPr>
          <a:lstStyle/>
          <a:p>
            <a:r>
              <a:rPr lang="en-US" dirty="0">
                <a:hlinkClick r:id="rId7"/>
              </a:rPr>
              <a:t>http://hl7.org/fhir/us/medmorph/2021Jan/artifacts.html</a:t>
            </a:r>
            <a:endParaRPr lang="en-US" dirty="0"/>
          </a:p>
        </p:txBody>
      </p:sp>
    </p:spTree>
    <p:extLst>
      <p:ext uri="{BB962C8B-B14F-4D97-AF65-F5344CB8AC3E}">
        <p14:creationId xmlns:p14="http://schemas.microsoft.com/office/powerpoint/2010/main" val="1670236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a:xfrm>
            <a:off x="838200" y="176768"/>
            <a:ext cx="10515600" cy="675110"/>
          </a:xfrm>
        </p:spPr>
        <p:txBody>
          <a:bodyPr>
            <a:normAutofit fontScale="90000"/>
          </a:bodyPr>
          <a:lstStyle/>
          <a:p>
            <a:r>
              <a:rPr lang="en-US" dirty="0"/>
              <a:t>Terminology: Value Sets</a:t>
            </a:r>
          </a:p>
        </p:txBody>
      </p:sp>
      <p:graphicFrame>
        <p:nvGraphicFramePr>
          <p:cNvPr id="8" name="Table 8">
            <a:extLst>
              <a:ext uri="{FF2B5EF4-FFF2-40B4-BE49-F238E27FC236}">
                <a16:creationId xmlns:a16="http://schemas.microsoft.com/office/drawing/2014/main" id="{2E469925-5263-4787-A445-BBE63616DDD4}"/>
              </a:ext>
            </a:extLst>
          </p:cNvPr>
          <p:cNvGraphicFramePr>
            <a:graphicFrameLocks noGrp="1"/>
          </p:cNvGraphicFramePr>
          <p:nvPr>
            <p:ph idx="1"/>
            <p:extLst>
              <p:ext uri="{D42A27DB-BD31-4B8C-83A1-F6EECF244321}">
                <p14:modId xmlns:p14="http://schemas.microsoft.com/office/powerpoint/2010/main" val="1294567401"/>
              </p:ext>
            </p:extLst>
          </p:nvPr>
        </p:nvGraphicFramePr>
        <p:xfrm>
          <a:off x="411060" y="851878"/>
          <a:ext cx="11409025" cy="3870960"/>
        </p:xfrm>
        <a:graphic>
          <a:graphicData uri="http://schemas.openxmlformats.org/drawingml/2006/table">
            <a:tbl>
              <a:tblPr firstRow="1" bandRow="1">
                <a:tableStyleId>{5C22544A-7EE6-4342-B048-85BDC9FD1C3A}</a:tableStyleId>
              </a:tblPr>
              <a:tblGrid>
                <a:gridCol w="1551964">
                  <a:extLst>
                    <a:ext uri="{9D8B030D-6E8A-4147-A177-3AD203B41FA5}">
                      <a16:colId xmlns:a16="http://schemas.microsoft.com/office/drawing/2014/main" val="4134728265"/>
                    </a:ext>
                  </a:extLst>
                </a:gridCol>
                <a:gridCol w="6409189">
                  <a:extLst>
                    <a:ext uri="{9D8B030D-6E8A-4147-A177-3AD203B41FA5}">
                      <a16:colId xmlns:a16="http://schemas.microsoft.com/office/drawing/2014/main" val="2133941267"/>
                    </a:ext>
                  </a:extLst>
                </a:gridCol>
                <a:gridCol w="1442906">
                  <a:extLst>
                    <a:ext uri="{9D8B030D-6E8A-4147-A177-3AD203B41FA5}">
                      <a16:colId xmlns:a16="http://schemas.microsoft.com/office/drawing/2014/main" val="2686604126"/>
                    </a:ext>
                  </a:extLst>
                </a:gridCol>
                <a:gridCol w="1124125">
                  <a:extLst>
                    <a:ext uri="{9D8B030D-6E8A-4147-A177-3AD203B41FA5}">
                      <a16:colId xmlns:a16="http://schemas.microsoft.com/office/drawing/2014/main" val="2992369524"/>
                    </a:ext>
                  </a:extLst>
                </a:gridCol>
                <a:gridCol w="880841">
                  <a:extLst>
                    <a:ext uri="{9D8B030D-6E8A-4147-A177-3AD203B41FA5}">
                      <a16:colId xmlns:a16="http://schemas.microsoft.com/office/drawing/2014/main" val="1406782141"/>
                    </a:ext>
                  </a:extLst>
                </a:gridCol>
              </a:tblGrid>
              <a:tr h="370840">
                <a:tc>
                  <a:txBody>
                    <a:bodyPr/>
                    <a:lstStyle/>
                    <a:p>
                      <a:r>
                        <a:rPr lang="en-US" sz="1400" dirty="0"/>
                        <a:t>Value Set</a:t>
                      </a:r>
                    </a:p>
                  </a:txBody>
                  <a:tcPr/>
                </a:tc>
                <a:tc>
                  <a:txBody>
                    <a:bodyPr/>
                    <a:lstStyle/>
                    <a:p>
                      <a:r>
                        <a:rPr lang="en-US" sz="1400" dirty="0"/>
                        <a:t>Description</a:t>
                      </a:r>
                    </a:p>
                  </a:txBody>
                  <a:tcPr/>
                </a:tc>
                <a:tc>
                  <a:txBody>
                    <a:bodyPr/>
                    <a:lstStyle/>
                    <a:p>
                      <a:r>
                        <a:rPr lang="en-US" sz="1400" dirty="0"/>
                        <a:t>Cancer Registry Reporting</a:t>
                      </a:r>
                    </a:p>
                  </a:txBody>
                  <a:tcPr/>
                </a:tc>
                <a:tc>
                  <a:txBody>
                    <a:bodyPr/>
                    <a:lstStyle/>
                    <a:p>
                      <a:r>
                        <a:rPr lang="en-US" sz="1400" dirty="0"/>
                        <a:t>Health Care Survey</a:t>
                      </a:r>
                    </a:p>
                  </a:txBody>
                  <a:tcPr/>
                </a:tc>
                <a:tc>
                  <a:txBody>
                    <a:bodyPr/>
                    <a:lstStyle/>
                    <a:p>
                      <a:r>
                        <a:rPr lang="en-US" sz="1400" dirty="0"/>
                        <a:t>Research </a:t>
                      </a:r>
                    </a:p>
                  </a:txBody>
                  <a:tcPr/>
                </a:tc>
                <a:extLst>
                  <a:ext uri="{0D108BD9-81ED-4DB2-BD59-A6C34878D82A}">
                    <a16:rowId xmlns:a16="http://schemas.microsoft.com/office/drawing/2014/main" val="2244005617"/>
                  </a:ext>
                </a:extLst>
              </a:tr>
              <a:tr h="370840">
                <a:tc>
                  <a:txBody>
                    <a:bodyPr/>
                    <a:lstStyle/>
                    <a:p>
                      <a:r>
                        <a:rPr lang="en-US" sz="1400">
                          <a:effectLst/>
                          <a:hlinkClick r:id="rId2" tooltip="ValueSet/us-ph-message-types"/>
                        </a:rPr>
                        <a:t>US Public Health Message Types</a:t>
                      </a:r>
                      <a:r>
                        <a:rPr lang="en-US" sz="1400">
                          <a:effectLst/>
                        </a:rPr>
                        <a:t> </a:t>
                      </a:r>
                    </a:p>
                  </a:txBody>
                  <a:tcPr anchor="ctr"/>
                </a:tc>
                <a:tc>
                  <a:txBody>
                    <a:bodyPr/>
                    <a:lstStyle/>
                    <a:p>
                      <a:r>
                        <a:rPr lang="en-US" sz="1400"/>
                        <a:t>The US Public Health Message Types Value Set is a ‘starter set’ of codes for uniquely identifying messages in MessageHeader instances contained within a reporting bundle.</a:t>
                      </a:r>
                    </a:p>
                  </a:txBody>
                  <a:tcPr anchor="ct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063976227"/>
                  </a:ext>
                </a:extLst>
              </a:tr>
              <a:tr h="370840">
                <a:tc>
                  <a:txBody>
                    <a:bodyPr/>
                    <a:lstStyle/>
                    <a:p>
                      <a:r>
                        <a:rPr lang="en-US" sz="1400">
                          <a:effectLst/>
                          <a:hlinkClick r:id="rId3" tooltip="ValueSet/us-ph-plandefinition-action"/>
                        </a:rPr>
                        <a:t>US Public Health PlanDefinition Action</a:t>
                      </a:r>
                      <a:r>
                        <a:rPr lang="en-US" sz="1400">
                          <a:effectLst/>
                        </a:rPr>
                        <a:t> </a:t>
                      </a:r>
                    </a:p>
                  </a:txBody>
                  <a:tcPr anchor="ctr"/>
                </a:tc>
                <a:tc>
                  <a:txBody>
                    <a:bodyPr/>
                    <a:lstStyle/>
                    <a:p>
                      <a:r>
                        <a:rPr lang="en-US" sz="1400"/>
                        <a:t>The US Public Health PlanDefinition Action Value Set is a ‘starter set’ of codes for uniquely identifying actions in PlanDefinition instances.</a:t>
                      </a:r>
                    </a:p>
                  </a:txBody>
                  <a:tcPr anchor="ct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728938592"/>
                  </a:ext>
                </a:extLst>
              </a:tr>
              <a:tr h="370840">
                <a:tc>
                  <a:txBody>
                    <a:bodyPr/>
                    <a:lstStyle/>
                    <a:p>
                      <a:r>
                        <a:rPr lang="en-US" sz="1400">
                          <a:effectLst/>
                          <a:hlinkClick r:id="rId4" tooltip="ValueSet/us-ph-response-message-processing-status-codes"/>
                        </a:rPr>
                        <a:t>US Public Health Response Message Processing Status Codes</a:t>
                      </a:r>
                      <a:r>
                        <a:rPr lang="en-US" sz="1400">
                          <a:effectLst/>
                        </a:rPr>
                        <a:t> </a:t>
                      </a:r>
                    </a:p>
                  </a:txBody>
                  <a:tcPr anchor="ctr"/>
                </a:tc>
                <a:tc>
                  <a:txBody>
                    <a:bodyPr/>
                    <a:lstStyle/>
                    <a:p>
                      <a:r>
                        <a:rPr lang="en-US" sz="1400"/>
                        <a:t>The US Public Health Message Processing Status Codes Value Set is a ‘starter set’ of codes for identifying response message processing status for each message that was previously submitted from clinical care to PHA or Research Organizations.</a:t>
                      </a:r>
                    </a:p>
                  </a:txBody>
                  <a:tcPr anchor="ct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782769246"/>
                  </a:ext>
                </a:extLst>
              </a:tr>
              <a:tr h="370840">
                <a:tc>
                  <a:txBody>
                    <a:bodyPr/>
                    <a:lstStyle/>
                    <a:p>
                      <a:r>
                        <a:rPr lang="en-US" sz="1400">
                          <a:effectLst/>
                          <a:hlinkClick r:id="rId5" tooltip="ValueSet/us-ph-triggerdefinition-namedevent"/>
                        </a:rPr>
                        <a:t>US Public Health TriggerDefinition NamedEvent</a:t>
                      </a:r>
                      <a:r>
                        <a:rPr lang="en-US" sz="1400">
                          <a:effectLst/>
                        </a:rPr>
                        <a:t> </a:t>
                      </a:r>
                    </a:p>
                  </a:txBody>
                  <a:tcPr anchor="ctr"/>
                </a:tc>
                <a:tc>
                  <a:txBody>
                    <a:bodyPr/>
                    <a:lstStyle/>
                    <a:p>
                      <a:r>
                        <a:rPr lang="en-US" sz="1400" dirty="0"/>
                        <a:t>The US Public Health </a:t>
                      </a:r>
                      <a:r>
                        <a:rPr lang="en-US" sz="1400" dirty="0" err="1"/>
                        <a:t>TriggerDefinition</a:t>
                      </a:r>
                      <a:r>
                        <a:rPr lang="en-US" sz="1400" dirty="0"/>
                        <a:t> </a:t>
                      </a:r>
                      <a:r>
                        <a:rPr lang="en-US" sz="1400" dirty="0" err="1"/>
                        <a:t>NamedEvent</a:t>
                      </a:r>
                      <a:r>
                        <a:rPr lang="en-US" sz="1400" dirty="0"/>
                        <a:t> Value Set is a ‘starter set’ of codes for uniquely identifying named events in </a:t>
                      </a:r>
                      <a:r>
                        <a:rPr lang="en-US" sz="1400" dirty="0" err="1"/>
                        <a:t>TriggerDefinition</a:t>
                      </a:r>
                      <a:r>
                        <a:rPr lang="en-US" sz="1400" dirty="0"/>
                        <a:t> instances contained within a PlanDefinition.</a:t>
                      </a:r>
                    </a:p>
                  </a:txBody>
                  <a:tcPr anchor="ctr"/>
                </a:tc>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4192383859"/>
                  </a:ext>
                </a:extLst>
              </a:tr>
            </a:tbl>
          </a:graphicData>
        </a:graphic>
      </p:graphicFrame>
      <p:sp>
        <p:nvSpPr>
          <p:cNvPr id="7" name="TextBox 6">
            <a:extLst>
              <a:ext uri="{FF2B5EF4-FFF2-40B4-BE49-F238E27FC236}">
                <a16:creationId xmlns:a16="http://schemas.microsoft.com/office/drawing/2014/main" id="{3DA10AFD-A1C9-4B37-9647-B9122615BD87}"/>
              </a:ext>
            </a:extLst>
          </p:cNvPr>
          <p:cNvSpPr txBox="1"/>
          <p:nvPr/>
        </p:nvSpPr>
        <p:spPr>
          <a:xfrm>
            <a:off x="2493627" y="6311900"/>
            <a:ext cx="6094602" cy="369332"/>
          </a:xfrm>
          <a:prstGeom prst="rect">
            <a:avLst/>
          </a:prstGeom>
          <a:noFill/>
        </p:spPr>
        <p:txBody>
          <a:bodyPr wrap="square">
            <a:spAutoFit/>
          </a:bodyPr>
          <a:lstStyle/>
          <a:p>
            <a:r>
              <a:rPr lang="en-US" dirty="0">
                <a:hlinkClick r:id="rId6"/>
              </a:rPr>
              <a:t>http://hl7.org/fhir/us/medmorph/2021Jan/artifacts.html</a:t>
            </a:r>
            <a:endParaRPr lang="en-US" dirty="0"/>
          </a:p>
        </p:txBody>
      </p:sp>
    </p:spTree>
    <p:extLst>
      <p:ext uri="{BB962C8B-B14F-4D97-AF65-F5344CB8AC3E}">
        <p14:creationId xmlns:p14="http://schemas.microsoft.com/office/powerpoint/2010/main" val="1187299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a:xfrm>
            <a:off x="328913" y="260952"/>
            <a:ext cx="11014276" cy="722895"/>
          </a:xfrm>
        </p:spPr>
        <p:txBody>
          <a:bodyPr>
            <a:noAutofit/>
          </a:bodyPr>
          <a:lstStyle/>
          <a:p>
            <a:r>
              <a:rPr lang="en-US" sz="3200" dirty="0"/>
              <a:t>Terminology: Value Sets - US Public Health Message Types </a:t>
            </a:r>
            <a:br>
              <a:rPr lang="en-US" sz="3200" dirty="0"/>
            </a:br>
            <a:r>
              <a:rPr lang="en-US" sz="3200" dirty="0"/>
              <a:t> </a:t>
            </a:r>
          </a:p>
        </p:txBody>
      </p:sp>
      <p:graphicFrame>
        <p:nvGraphicFramePr>
          <p:cNvPr id="8" name="Table 8">
            <a:extLst>
              <a:ext uri="{FF2B5EF4-FFF2-40B4-BE49-F238E27FC236}">
                <a16:creationId xmlns:a16="http://schemas.microsoft.com/office/drawing/2014/main" id="{2E469925-5263-4787-A445-BBE63616DDD4}"/>
              </a:ext>
            </a:extLst>
          </p:cNvPr>
          <p:cNvGraphicFramePr>
            <a:graphicFrameLocks noGrp="1"/>
          </p:cNvGraphicFramePr>
          <p:nvPr>
            <p:ph idx="1"/>
            <p:extLst>
              <p:ext uri="{D42A27DB-BD31-4B8C-83A1-F6EECF244321}">
                <p14:modId xmlns:p14="http://schemas.microsoft.com/office/powerpoint/2010/main" val="3739278356"/>
              </p:ext>
            </p:extLst>
          </p:nvPr>
        </p:nvGraphicFramePr>
        <p:xfrm>
          <a:off x="81444" y="684839"/>
          <a:ext cx="12029111" cy="5316470"/>
        </p:xfrm>
        <a:graphic>
          <a:graphicData uri="http://schemas.openxmlformats.org/drawingml/2006/table">
            <a:tbl>
              <a:tblPr firstRow="1" bandRow="1">
                <a:tableStyleId>{5C22544A-7EE6-4342-B048-85BDC9FD1C3A}</a:tableStyleId>
              </a:tblPr>
              <a:tblGrid>
                <a:gridCol w="394282">
                  <a:extLst>
                    <a:ext uri="{9D8B030D-6E8A-4147-A177-3AD203B41FA5}">
                      <a16:colId xmlns:a16="http://schemas.microsoft.com/office/drawing/2014/main" val="4134728265"/>
                    </a:ext>
                  </a:extLst>
                </a:gridCol>
                <a:gridCol w="1560353">
                  <a:extLst>
                    <a:ext uri="{9D8B030D-6E8A-4147-A177-3AD203B41FA5}">
                      <a16:colId xmlns:a16="http://schemas.microsoft.com/office/drawing/2014/main" val="2133941267"/>
                    </a:ext>
                  </a:extLst>
                </a:gridCol>
                <a:gridCol w="3498209">
                  <a:extLst>
                    <a:ext uri="{9D8B030D-6E8A-4147-A177-3AD203B41FA5}">
                      <a16:colId xmlns:a16="http://schemas.microsoft.com/office/drawing/2014/main" val="4096147708"/>
                    </a:ext>
                  </a:extLst>
                </a:gridCol>
                <a:gridCol w="4219312">
                  <a:extLst>
                    <a:ext uri="{9D8B030D-6E8A-4147-A177-3AD203B41FA5}">
                      <a16:colId xmlns:a16="http://schemas.microsoft.com/office/drawing/2014/main" val="1471404763"/>
                    </a:ext>
                  </a:extLst>
                </a:gridCol>
                <a:gridCol w="669775">
                  <a:extLst>
                    <a:ext uri="{9D8B030D-6E8A-4147-A177-3AD203B41FA5}">
                      <a16:colId xmlns:a16="http://schemas.microsoft.com/office/drawing/2014/main" val="2686604126"/>
                    </a:ext>
                  </a:extLst>
                </a:gridCol>
                <a:gridCol w="757769">
                  <a:extLst>
                    <a:ext uri="{9D8B030D-6E8A-4147-A177-3AD203B41FA5}">
                      <a16:colId xmlns:a16="http://schemas.microsoft.com/office/drawing/2014/main" val="2992369524"/>
                    </a:ext>
                  </a:extLst>
                </a:gridCol>
                <a:gridCol w="929411">
                  <a:extLst>
                    <a:ext uri="{9D8B030D-6E8A-4147-A177-3AD203B41FA5}">
                      <a16:colId xmlns:a16="http://schemas.microsoft.com/office/drawing/2014/main" val="1406782141"/>
                    </a:ext>
                  </a:extLst>
                </a:gridCol>
              </a:tblGrid>
              <a:tr h="125389">
                <a:tc>
                  <a:txBody>
                    <a:bodyPr/>
                    <a:lstStyle/>
                    <a:p>
                      <a:r>
                        <a:rPr lang="en-US" sz="1400" dirty="0" err="1"/>
                        <a:t>Lvl</a:t>
                      </a:r>
                      <a:endParaRPr lang="en-US" sz="1400" dirty="0"/>
                    </a:p>
                  </a:txBody>
                  <a:tcPr/>
                </a:tc>
                <a:tc>
                  <a:txBody>
                    <a:bodyPr/>
                    <a:lstStyle/>
                    <a:p>
                      <a:r>
                        <a:rPr lang="en-US" sz="1400" dirty="0"/>
                        <a:t>Code</a:t>
                      </a:r>
                    </a:p>
                  </a:txBody>
                  <a:tcPr/>
                </a:tc>
                <a:tc>
                  <a:txBody>
                    <a:bodyPr/>
                    <a:lstStyle/>
                    <a:p>
                      <a:r>
                        <a:rPr lang="en-US" sz="1400" dirty="0"/>
                        <a:t>Display</a:t>
                      </a:r>
                    </a:p>
                  </a:txBody>
                  <a:tcPr/>
                </a:tc>
                <a:tc>
                  <a:txBody>
                    <a:bodyPr/>
                    <a:lstStyle/>
                    <a:p>
                      <a:r>
                        <a:rPr lang="en-US" sz="1400" dirty="0"/>
                        <a:t>Definition</a:t>
                      </a:r>
                    </a:p>
                  </a:txBody>
                  <a:tcPr/>
                </a:tc>
                <a:tc>
                  <a:txBody>
                    <a:bodyPr/>
                    <a:lstStyle/>
                    <a:p>
                      <a:r>
                        <a:rPr lang="en-US" sz="1400" dirty="0"/>
                        <a:t>CRR</a:t>
                      </a:r>
                    </a:p>
                  </a:txBody>
                  <a:tcPr/>
                </a:tc>
                <a:tc>
                  <a:txBody>
                    <a:bodyPr/>
                    <a:lstStyle/>
                    <a:p>
                      <a:r>
                        <a:rPr lang="en-US" sz="1400" dirty="0"/>
                        <a:t>HCS</a:t>
                      </a:r>
                    </a:p>
                  </a:txBody>
                  <a:tcPr/>
                </a:tc>
                <a:tc>
                  <a:txBody>
                    <a:bodyPr/>
                    <a:lstStyle/>
                    <a:p>
                      <a:r>
                        <a:rPr lang="en-US" sz="1400" dirty="0"/>
                        <a:t>Research </a:t>
                      </a:r>
                    </a:p>
                  </a:txBody>
                  <a:tcPr/>
                </a:tc>
                <a:extLst>
                  <a:ext uri="{0D108BD9-81ED-4DB2-BD59-A6C34878D82A}">
                    <a16:rowId xmlns:a16="http://schemas.microsoft.com/office/drawing/2014/main" val="2244005617"/>
                  </a:ext>
                </a:extLst>
              </a:tr>
              <a:tr h="333882">
                <a:tc>
                  <a:txBody>
                    <a:bodyPr/>
                    <a:lstStyle/>
                    <a:p>
                      <a:r>
                        <a:rPr lang="en-US" sz="1200" dirty="0"/>
                        <a:t>0</a:t>
                      </a:r>
                    </a:p>
                  </a:txBody>
                  <a:tcPr anchor="ctr"/>
                </a:tc>
                <a:tc>
                  <a:txBody>
                    <a:bodyPr/>
                    <a:lstStyle/>
                    <a:p>
                      <a:r>
                        <a:rPr lang="en-US" sz="1200" dirty="0">
                          <a:effectLst/>
                          <a:hlinkClick r:id="rId2"/>
                        </a:rPr>
                        <a:t>message-report</a:t>
                      </a:r>
                      <a:endParaRPr lang="en-US" sz="1200" dirty="0">
                        <a:effectLst/>
                      </a:endParaRPr>
                    </a:p>
                  </a:txBody>
                  <a:tcPr anchor="ctr"/>
                </a:tc>
                <a:tc>
                  <a:txBody>
                    <a:bodyPr/>
                    <a:lstStyle/>
                    <a:p>
                      <a:r>
                        <a:rPr lang="en-US" sz="1200" dirty="0"/>
                        <a:t>Indicates a message containing a report exchanged between clinical care and PHA/Research Organization.</a:t>
                      </a:r>
                    </a:p>
                  </a:txBody>
                  <a:tcPr anchor="ctr"/>
                </a:tc>
                <a:tc>
                  <a:txBody>
                    <a:bodyPr/>
                    <a:lstStyle/>
                    <a:p>
                      <a:r>
                        <a:rPr lang="en-US" sz="1200"/>
                        <a:t>Indicates a message that contains data for a specific use case. Hep C, Cancer and Healthcare Surveys are example use cases etc.</a:t>
                      </a:r>
                    </a:p>
                  </a:txBody>
                  <a:tcPr anchor="ctr"/>
                </a:tc>
                <a:tc>
                  <a:txBody>
                    <a:bodyPr/>
                    <a:lstStyle/>
                    <a:p>
                      <a:r>
                        <a:rPr lang="en-US" sz="1200" dirty="0"/>
                        <a:t>Y</a:t>
                      </a:r>
                    </a:p>
                  </a:txBody>
                  <a:tcPr/>
                </a:tc>
                <a:tc>
                  <a:txBody>
                    <a:bodyPr/>
                    <a:lstStyle/>
                    <a:p>
                      <a:r>
                        <a:rPr lang="en-US" sz="1200" dirty="0"/>
                        <a:t>Y</a:t>
                      </a:r>
                    </a:p>
                  </a:txBody>
                  <a:tcPr/>
                </a:tc>
                <a:tc>
                  <a:txBody>
                    <a:bodyPr/>
                    <a:lstStyle/>
                    <a:p>
                      <a:r>
                        <a:rPr lang="en-US" sz="1200" dirty="0"/>
                        <a:t>Y</a:t>
                      </a:r>
                    </a:p>
                  </a:txBody>
                  <a:tcPr/>
                </a:tc>
                <a:extLst>
                  <a:ext uri="{0D108BD9-81ED-4DB2-BD59-A6C34878D82A}">
                    <a16:rowId xmlns:a16="http://schemas.microsoft.com/office/drawing/2014/main" val="2063976227"/>
                  </a:ext>
                </a:extLst>
              </a:tr>
              <a:tr h="0">
                <a:tc>
                  <a:txBody>
                    <a:bodyPr/>
                    <a:lstStyle/>
                    <a:p>
                      <a:r>
                        <a:rPr lang="en-US" sz="1200"/>
                        <a:t>1</a:t>
                      </a:r>
                    </a:p>
                  </a:txBody>
                  <a:tcPr anchor="ctr"/>
                </a:tc>
                <a:tc>
                  <a:txBody>
                    <a:bodyPr/>
                    <a:lstStyle/>
                    <a:p>
                      <a:r>
                        <a:rPr lang="en-US" sz="1200">
                          <a:effectLst/>
                        </a:rPr>
                        <a:t>  </a:t>
                      </a:r>
                      <a:r>
                        <a:rPr lang="en-US" sz="1200">
                          <a:effectLst/>
                          <a:hlinkClick r:id="rId3"/>
                        </a:rPr>
                        <a:t>cancer-report-message</a:t>
                      </a:r>
                      <a:endParaRPr lang="en-US" sz="1200">
                        <a:effectLst/>
                      </a:endParaRPr>
                    </a:p>
                  </a:txBody>
                  <a:tcPr anchor="ctr"/>
                </a:tc>
                <a:tc>
                  <a:txBody>
                    <a:bodyPr/>
                    <a:lstStyle/>
                    <a:p>
                      <a:r>
                        <a:rPr lang="en-US" sz="1200"/>
                        <a:t>Indicates a message containing cancer reporting data sent from clinical care to PHA.</a:t>
                      </a:r>
                    </a:p>
                  </a:txBody>
                  <a:tcPr anchor="ctr"/>
                </a:tc>
                <a:tc>
                  <a:txBody>
                    <a:bodyPr/>
                    <a:lstStyle/>
                    <a:p>
                      <a:r>
                        <a:rPr lang="en-US" sz="1200" dirty="0"/>
                        <a:t>Indicates that cancer data are present in the message being sent from clinical care to PHA.</a:t>
                      </a:r>
                    </a:p>
                  </a:txBody>
                  <a:tcPr anchor="ctr"/>
                </a:tc>
                <a:tc>
                  <a:txBody>
                    <a:bodyPr/>
                    <a:lstStyle/>
                    <a:p>
                      <a:r>
                        <a:rPr lang="en-US" sz="1200" dirty="0"/>
                        <a:t>Y</a:t>
                      </a:r>
                    </a:p>
                  </a:txBody>
                  <a:tcPr/>
                </a:tc>
                <a:tc>
                  <a:txBody>
                    <a:bodyPr/>
                    <a:lstStyle/>
                    <a:p>
                      <a:r>
                        <a:rPr lang="en-US" sz="1200" dirty="0"/>
                        <a:t>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a:t>
                      </a:r>
                    </a:p>
                    <a:p>
                      <a:endParaRPr lang="en-US" sz="1200" dirty="0"/>
                    </a:p>
                  </a:txBody>
                  <a:tcPr/>
                </a:tc>
                <a:extLst>
                  <a:ext uri="{0D108BD9-81ED-4DB2-BD59-A6C34878D82A}">
                    <a16:rowId xmlns:a16="http://schemas.microsoft.com/office/drawing/2014/main" val="1441748296"/>
                  </a:ext>
                </a:extLst>
              </a:tr>
              <a:tr h="0">
                <a:tc>
                  <a:txBody>
                    <a:bodyPr/>
                    <a:lstStyle/>
                    <a:p>
                      <a:r>
                        <a:rPr lang="en-US" sz="1200"/>
                        <a:t>1</a:t>
                      </a:r>
                    </a:p>
                  </a:txBody>
                  <a:tcPr anchor="ctr"/>
                </a:tc>
                <a:tc>
                  <a:txBody>
                    <a:bodyPr/>
                    <a:lstStyle/>
                    <a:p>
                      <a:r>
                        <a:rPr lang="en-US" sz="1200">
                          <a:effectLst/>
                        </a:rPr>
                        <a:t>  </a:t>
                      </a:r>
                      <a:r>
                        <a:rPr lang="en-US" sz="1200">
                          <a:effectLst/>
                          <a:hlinkClick r:id="rId4"/>
                        </a:rPr>
                        <a:t>cancer-response-message</a:t>
                      </a:r>
                      <a:endParaRPr lang="en-US" sz="1200">
                        <a:effectLst/>
                      </a:endParaRPr>
                    </a:p>
                  </a:txBody>
                  <a:tcPr anchor="ctr"/>
                </a:tc>
                <a:tc>
                  <a:txBody>
                    <a:bodyPr/>
                    <a:lstStyle/>
                    <a:p>
                      <a:r>
                        <a:rPr lang="en-US" sz="1200" dirty="0"/>
                        <a:t>Indicates a message containing cancer report response data sent from PHA to clinical care.</a:t>
                      </a:r>
                    </a:p>
                  </a:txBody>
                  <a:tcPr anchor="ctr"/>
                </a:tc>
                <a:tc>
                  <a:txBody>
                    <a:bodyPr/>
                    <a:lstStyle/>
                    <a:p>
                      <a:r>
                        <a:rPr lang="en-US" sz="1200"/>
                        <a:t>Indicates that a message containing response data for an already submitted cancer report is being sent from PHA to clinical care.</a:t>
                      </a:r>
                    </a:p>
                  </a:txBody>
                  <a:tcPr anchor="ctr"/>
                </a:tc>
                <a:tc>
                  <a:txBody>
                    <a:bodyPr/>
                    <a:lstStyle/>
                    <a:p>
                      <a:r>
                        <a:rPr lang="en-US" sz="1200" dirty="0"/>
                        <a: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a:t>
                      </a:r>
                    </a:p>
                    <a:p>
                      <a:endParaRPr lang="en-US" sz="1200" dirty="0"/>
                    </a:p>
                  </a:txBody>
                  <a:tcPr/>
                </a:tc>
                <a:extLst>
                  <a:ext uri="{0D108BD9-81ED-4DB2-BD59-A6C34878D82A}">
                    <a16:rowId xmlns:a16="http://schemas.microsoft.com/office/drawing/2014/main" val="1054088365"/>
                  </a:ext>
                </a:extLst>
              </a:tr>
              <a:tr h="0">
                <a:tc>
                  <a:txBody>
                    <a:bodyPr/>
                    <a:lstStyle/>
                    <a:p>
                      <a:r>
                        <a:rPr lang="en-US" sz="1200"/>
                        <a:t>1</a:t>
                      </a:r>
                    </a:p>
                  </a:txBody>
                  <a:tcPr anchor="ctr"/>
                </a:tc>
                <a:tc>
                  <a:txBody>
                    <a:bodyPr/>
                    <a:lstStyle/>
                    <a:p>
                      <a:r>
                        <a:rPr lang="en-US" sz="1200">
                          <a:effectLst/>
                        </a:rPr>
                        <a:t>  </a:t>
                      </a:r>
                      <a:r>
                        <a:rPr lang="en-US" sz="1200">
                          <a:effectLst/>
                          <a:hlinkClick r:id="rId5"/>
                        </a:rPr>
                        <a:t>hepc-report-message</a:t>
                      </a:r>
                      <a:endParaRPr lang="en-US" sz="1200">
                        <a:effectLst/>
                      </a:endParaRPr>
                    </a:p>
                  </a:txBody>
                  <a:tcPr anchor="ctr"/>
                </a:tc>
                <a:tc>
                  <a:txBody>
                    <a:bodyPr/>
                    <a:lstStyle/>
                    <a:p>
                      <a:r>
                        <a:rPr lang="en-US" sz="1200" dirty="0"/>
                        <a:t>Indicates a message containing Hep C data sent from clinical care to PHA.</a:t>
                      </a:r>
                    </a:p>
                  </a:txBody>
                  <a:tcPr anchor="ctr"/>
                </a:tc>
                <a:tc>
                  <a:txBody>
                    <a:bodyPr/>
                    <a:lstStyle/>
                    <a:p>
                      <a:r>
                        <a:rPr lang="en-US" sz="1200"/>
                        <a:t>Indicates that Hep C data are present in the message being sent from clinical care to PHA.</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a:t>
                      </a:r>
                    </a:p>
                    <a:p>
                      <a:endParaRPr lang="en-US" sz="1200" dirty="0"/>
                    </a:p>
                  </a:txBody>
                  <a:tcPr/>
                </a:tc>
                <a:extLst>
                  <a:ext uri="{0D108BD9-81ED-4DB2-BD59-A6C34878D82A}">
                    <a16:rowId xmlns:a16="http://schemas.microsoft.com/office/drawing/2014/main" val="2406759678"/>
                  </a:ext>
                </a:extLst>
              </a:tr>
              <a:tr h="0">
                <a:tc>
                  <a:txBody>
                    <a:bodyPr/>
                    <a:lstStyle/>
                    <a:p>
                      <a:r>
                        <a:rPr lang="en-US" sz="1200"/>
                        <a:t>1</a:t>
                      </a:r>
                    </a:p>
                  </a:txBody>
                  <a:tcPr anchor="ctr"/>
                </a:tc>
                <a:tc>
                  <a:txBody>
                    <a:bodyPr/>
                    <a:lstStyle/>
                    <a:p>
                      <a:r>
                        <a:rPr lang="en-US" sz="1200">
                          <a:effectLst/>
                        </a:rPr>
                        <a:t>  </a:t>
                      </a:r>
                      <a:r>
                        <a:rPr lang="en-US" sz="1200">
                          <a:effectLst/>
                          <a:hlinkClick r:id="rId6"/>
                        </a:rPr>
                        <a:t>hepc-response-message</a:t>
                      </a:r>
                      <a:endParaRPr lang="en-US" sz="1200">
                        <a:effectLst/>
                      </a:endParaRPr>
                    </a:p>
                  </a:txBody>
                  <a:tcPr anchor="ctr"/>
                </a:tc>
                <a:tc>
                  <a:txBody>
                    <a:bodyPr/>
                    <a:lstStyle/>
                    <a:p>
                      <a:r>
                        <a:rPr lang="en-US" sz="1200"/>
                        <a:t>Hep C Response Message sent from PHA to clinical care.</a:t>
                      </a:r>
                    </a:p>
                  </a:txBody>
                  <a:tcPr anchor="ctr"/>
                </a:tc>
                <a:tc>
                  <a:txBody>
                    <a:bodyPr/>
                    <a:lstStyle/>
                    <a:p>
                      <a:r>
                        <a:rPr lang="en-US" sz="1200"/>
                        <a:t>Indicates that a message containing response data for an already submitted Hep C report message is being sent from PHA to clinical care.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a:t>
                      </a:r>
                    </a:p>
                    <a:p>
                      <a:endParaRPr lang="en-US" sz="1200" dirty="0"/>
                    </a:p>
                  </a:txBody>
                  <a:tcPr/>
                </a:tc>
                <a:extLst>
                  <a:ext uri="{0D108BD9-81ED-4DB2-BD59-A6C34878D82A}">
                    <a16:rowId xmlns:a16="http://schemas.microsoft.com/office/drawing/2014/main" val="3798689136"/>
                  </a:ext>
                </a:extLst>
              </a:tr>
              <a:tr h="0">
                <a:tc>
                  <a:txBody>
                    <a:bodyPr/>
                    <a:lstStyle/>
                    <a:p>
                      <a:r>
                        <a:rPr lang="en-US" sz="1200"/>
                        <a:t>1</a:t>
                      </a:r>
                    </a:p>
                  </a:txBody>
                  <a:tcPr anchor="ctr"/>
                </a:tc>
                <a:tc>
                  <a:txBody>
                    <a:bodyPr/>
                    <a:lstStyle/>
                    <a:p>
                      <a:r>
                        <a:rPr lang="en-US" sz="1200" dirty="0">
                          <a:effectLst/>
                        </a:rPr>
                        <a:t>  </a:t>
                      </a:r>
                      <a:r>
                        <a:rPr lang="en-US" sz="1200" dirty="0">
                          <a:effectLst/>
                          <a:hlinkClick r:id="rId7"/>
                        </a:rPr>
                        <a:t>healthcare-survey-report-message</a:t>
                      </a:r>
                      <a:endParaRPr lang="en-US" sz="1200" dirty="0">
                        <a:effectLst/>
                      </a:endParaRPr>
                    </a:p>
                  </a:txBody>
                  <a:tcPr anchor="ctr"/>
                </a:tc>
                <a:tc>
                  <a:txBody>
                    <a:bodyPr/>
                    <a:lstStyle/>
                    <a:p>
                      <a:r>
                        <a:rPr lang="en-US" sz="1200" dirty="0"/>
                        <a:t>Indicates a message containing healthcare survey data sent from clinical care to PHA.</a:t>
                      </a:r>
                    </a:p>
                  </a:txBody>
                  <a:tcPr anchor="ctr"/>
                </a:tc>
                <a:tc>
                  <a:txBody>
                    <a:bodyPr/>
                    <a:lstStyle/>
                    <a:p>
                      <a:r>
                        <a:rPr lang="en-US" sz="1200"/>
                        <a:t>Indicates that healthcare survey data are present in the message being sent from clinical care to PHA.</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a:t>
                      </a:r>
                    </a:p>
                    <a:p>
                      <a:endParaRPr lang="en-US" sz="1200" dirty="0"/>
                    </a:p>
                  </a:txBody>
                  <a:tcPr/>
                </a:tc>
                <a:tc>
                  <a:txBody>
                    <a:bodyPr/>
                    <a:lstStyle/>
                    <a:p>
                      <a:r>
                        <a:rPr lang="en-US" sz="1200" dirty="0"/>
                        <a: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a:t>
                      </a:r>
                    </a:p>
                    <a:p>
                      <a:endParaRPr lang="en-US" sz="1200" dirty="0"/>
                    </a:p>
                  </a:txBody>
                  <a:tcPr/>
                </a:tc>
                <a:extLst>
                  <a:ext uri="{0D108BD9-81ED-4DB2-BD59-A6C34878D82A}">
                    <a16:rowId xmlns:a16="http://schemas.microsoft.com/office/drawing/2014/main" val="1911977202"/>
                  </a:ext>
                </a:extLst>
              </a:tr>
              <a:tr h="0">
                <a:tc>
                  <a:txBody>
                    <a:bodyPr/>
                    <a:lstStyle/>
                    <a:p>
                      <a:r>
                        <a:rPr lang="en-US" sz="1200"/>
                        <a:t>1</a:t>
                      </a:r>
                    </a:p>
                  </a:txBody>
                  <a:tcPr anchor="ctr"/>
                </a:tc>
                <a:tc>
                  <a:txBody>
                    <a:bodyPr/>
                    <a:lstStyle/>
                    <a:p>
                      <a:r>
                        <a:rPr lang="en-US" sz="1200">
                          <a:effectLst/>
                        </a:rPr>
                        <a:t>  </a:t>
                      </a:r>
                      <a:r>
                        <a:rPr lang="en-US" sz="1200">
                          <a:effectLst/>
                          <a:hlinkClick r:id="rId8"/>
                        </a:rPr>
                        <a:t>healthcare-survey-response-message</a:t>
                      </a:r>
                      <a:endParaRPr lang="en-US" sz="1200">
                        <a:effectLst/>
                      </a:endParaRPr>
                    </a:p>
                  </a:txBody>
                  <a:tcPr anchor="ctr"/>
                </a:tc>
                <a:tc>
                  <a:txBody>
                    <a:bodyPr/>
                    <a:lstStyle/>
                    <a:p>
                      <a:r>
                        <a:rPr lang="en-US" sz="1200"/>
                        <a:t>Indicates a message containing healthcare survey data sent from PHA to clinical care.</a:t>
                      </a:r>
                    </a:p>
                  </a:txBody>
                  <a:tcPr anchor="ctr"/>
                </a:tc>
                <a:tc>
                  <a:txBody>
                    <a:bodyPr/>
                    <a:lstStyle/>
                    <a:p>
                      <a:r>
                        <a:rPr lang="en-US" sz="1200"/>
                        <a:t>Indicates that healthcare survey data are present in the response being sent from PHA to clinical care in response to a healthcare survey report message.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a:t>
                      </a:r>
                    </a:p>
                    <a:p>
                      <a:endParaRPr lang="en-US" sz="1200" dirty="0"/>
                    </a:p>
                  </a:txBody>
                  <a:tcPr/>
                </a:tc>
                <a:tc>
                  <a:txBody>
                    <a:bodyPr/>
                    <a:lstStyle/>
                    <a:p>
                      <a:r>
                        <a:rPr lang="en-US" sz="1200" dirty="0"/>
                        <a: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a:t>
                      </a:r>
                    </a:p>
                    <a:p>
                      <a:endParaRPr lang="en-US" sz="1200" dirty="0"/>
                    </a:p>
                  </a:txBody>
                  <a:tcPr/>
                </a:tc>
                <a:extLst>
                  <a:ext uri="{0D108BD9-81ED-4DB2-BD59-A6C34878D82A}">
                    <a16:rowId xmlns:a16="http://schemas.microsoft.com/office/drawing/2014/main" val="2327102315"/>
                  </a:ext>
                </a:extLst>
              </a:tr>
              <a:tr h="0">
                <a:tc>
                  <a:txBody>
                    <a:bodyPr/>
                    <a:lstStyle/>
                    <a:p>
                      <a:r>
                        <a:rPr lang="en-US" sz="1200"/>
                        <a:t>1</a:t>
                      </a:r>
                    </a:p>
                  </a:txBody>
                  <a:tcPr anchor="ctr"/>
                </a:tc>
                <a:tc>
                  <a:txBody>
                    <a:bodyPr/>
                    <a:lstStyle/>
                    <a:p>
                      <a:r>
                        <a:rPr lang="en-US" sz="1200">
                          <a:effectLst/>
                        </a:rPr>
                        <a:t>  </a:t>
                      </a:r>
                      <a:r>
                        <a:rPr lang="en-US" sz="1200">
                          <a:effectLst/>
                          <a:hlinkClick r:id="rId9"/>
                        </a:rPr>
                        <a:t>research-report-message</a:t>
                      </a:r>
                      <a:endParaRPr lang="en-US" sz="1200">
                        <a:effectLst/>
                      </a:endParaRPr>
                    </a:p>
                  </a:txBody>
                  <a:tcPr anchor="ctr"/>
                </a:tc>
                <a:tc>
                  <a:txBody>
                    <a:bodyPr/>
                    <a:lstStyle/>
                    <a:p>
                      <a:r>
                        <a:rPr lang="en-US" sz="1200"/>
                        <a:t>Indicates a message containing healthcare data sent from clinical care to Research Organization.</a:t>
                      </a:r>
                    </a:p>
                  </a:txBody>
                  <a:tcPr anchor="ctr"/>
                </a:tc>
                <a:tc>
                  <a:txBody>
                    <a:bodyPr/>
                    <a:lstStyle/>
                    <a:p>
                      <a:r>
                        <a:rPr lang="en-US" sz="1200"/>
                        <a:t>Indicates that research data are present in the message being sent from clinical care to Research Organization.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a:t>
                      </a:r>
                    </a:p>
                    <a:p>
                      <a:endParaRPr lang="en-US" sz="1200" dirty="0"/>
                    </a:p>
                  </a:txBody>
                  <a:tcPr/>
                </a:tc>
                <a:tc>
                  <a:txBody>
                    <a:bodyPr/>
                    <a:lstStyle/>
                    <a:p>
                      <a:r>
                        <a:rPr lang="en-US" sz="1200" dirty="0"/>
                        <a:t>Y</a:t>
                      </a:r>
                    </a:p>
                  </a:txBody>
                  <a:tcPr/>
                </a:tc>
                <a:extLst>
                  <a:ext uri="{0D108BD9-81ED-4DB2-BD59-A6C34878D82A}">
                    <a16:rowId xmlns:a16="http://schemas.microsoft.com/office/drawing/2014/main" val="2039138472"/>
                  </a:ext>
                </a:extLst>
              </a:tr>
              <a:tr h="805430">
                <a:tc>
                  <a:txBody>
                    <a:bodyPr/>
                    <a:lstStyle/>
                    <a:p>
                      <a:r>
                        <a:rPr lang="en-US" sz="1200"/>
                        <a:t>1</a:t>
                      </a:r>
                    </a:p>
                  </a:txBody>
                  <a:tcPr anchor="ctr"/>
                </a:tc>
                <a:tc>
                  <a:txBody>
                    <a:bodyPr/>
                    <a:lstStyle/>
                    <a:p>
                      <a:r>
                        <a:rPr lang="en-US" sz="1200">
                          <a:effectLst/>
                        </a:rPr>
                        <a:t>  </a:t>
                      </a:r>
                      <a:r>
                        <a:rPr lang="en-US" sz="1200">
                          <a:effectLst/>
                          <a:hlinkClick r:id="rId10"/>
                        </a:rPr>
                        <a:t>response-response-message</a:t>
                      </a:r>
                      <a:endParaRPr lang="en-US" sz="1200">
                        <a:effectLst/>
                      </a:endParaRPr>
                    </a:p>
                  </a:txBody>
                  <a:tcPr anchor="ctr"/>
                </a:tc>
                <a:tc>
                  <a:txBody>
                    <a:bodyPr/>
                    <a:lstStyle/>
                    <a:p>
                      <a:r>
                        <a:rPr lang="en-US" sz="1200"/>
                        <a:t>Indicates a message containing response data from Research Organization to clinical care.</a:t>
                      </a:r>
                    </a:p>
                  </a:txBody>
                  <a:tcPr anchor="ctr"/>
                </a:tc>
                <a:tc>
                  <a:txBody>
                    <a:bodyPr/>
                    <a:lstStyle/>
                    <a:p>
                      <a:r>
                        <a:rPr lang="en-US" sz="1200" dirty="0"/>
                        <a:t>Indicates that research data are present in the response being sent from Research Organization to clinical care in response to a submitted research report message.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a:t>
                      </a:r>
                    </a:p>
                    <a:p>
                      <a:endParaRPr lang="en-US" sz="1200" dirty="0"/>
                    </a:p>
                  </a:txBody>
                  <a:tcPr/>
                </a:tc>
                <a:tc>
                  <a:txBody>
                    <a:bodyPr/>
                    <a:lstStyle/>
                    <a:p>
                      <a:r>
                        <a:rPr lang="en-US" sz="1200" dirty="0"/>
                        <a:t>Y</a:t>
                      </a:r>
                    </a:p>
                  </a:txBody>
                  <a:tcPr/>
                </a:tc>
                <a:extLst>
                  <a:ext uri="{0D108BD9-81ED-4DB2-BD59-A6C34878D82A}">
                    <a16:rowId xmlns:a16="http://schemas.microsoft.com/office/drawing/2014/main" val="3271583364"/>
                  </a:ext>
                </a:extLst>
              </a:tr>
            </a:tbl>
          </a:graphicData>
        </a:graphic>
      </p:graphicFrame>
      <p:sp>
        <p:nvSpPr>
          <p:cNvPr id="7" name="TextBox 6">
            <a:extLst>
              <a:ext uri="{FF2B5EF4-FFF2-40B4-BE49-F238E27FC236}">
                <a16:creationId xmlns:a16="http://schemas.microsoft.com/office/drawing/2014/main" id="{3DA10AFD-A1C9-4B37-9647-B9122615BD87}"/>
              </a:ext>
            </a:extLst>
          </p:cNvPr>
          <p:cNvSpPr txBox="1"/>
          <p:nvPr/>
        </p:nvSpPr>
        <p:spPr>
          <a:xfrm>
            <a:off x="2493626" y="6311900"/>
            <a:ext cx="7971173" cy="369332"/>
          </a:xfrm>
          <a:prstGeom prst="rect">
            <a:avLst/>
          </a:prstGeom>
          <a:noFill/>
        </p:spPr>
        <p:txBody>
          <a:bodyPr wrap="square">
            <a:spAutoFit/>
          </a:bodyPr>
          <a:lstStyle/>
          <a:p>
            <a:r>
              <a:rPr lang="en-US" dirty="0">
                <a:hlinkClick r:id="rId11"/>
              </a:rPr>
              <a:t>http://hl7.org/fhir/us/medmorph/2021Jan/ValueSet-us-ph-message-types.html</a:t>
            </a:r>
            <a:endParaRPr lang="en-US" dirty="0"/>
          </a:p>
        </p:txBody>
      </p:sp>
    </p:spTree>
    <p:extLst>
      <p:ext uri="{BB962C8B-B14F-4D97-AF65-F5344CB8AC3E}">
        <p14:creationId xmlns:p14="http://schemas.microsoft.com/office/powerpoint/2010/main" val="1037969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a:xfrm>
            <a:off x="328913" y="494632"/>
            <a:ext cx="11014276" cy="722895"/>
          </a:xfrm>
        </p:spPr>
        <p:txBody>
          <a:bodyPr>
            <a:noAutofit/>
          </a:bodyPr>
          <a:lstStyle/>
          <a:p>
            <a:r>
              <a:rPr lang="en-US" sz="3200" dirty="0"/>
              <a:t>Terminology: Value Sets - US Public Health PlanDefinition Action (1/2)</a:t>
            </a:r>
            <a:br>
              <a:rPr lang="en-US" sz="3200" dirty="0"/>
            </a:br>
            <a:r>
              <a:rPr lang="en-US" sz="3200" dirty="0"/>
              <a:t> </a:t>
            </a:r>
          </a:p>
        </p:txBody>
      </p:sp>
      <p:graphicFrame>
        <p:nvGraphicFramePr>
          <p:cNvPr id="8" name="Table 8">
            <a:extLst>
              <a:ext uri="{FF2B5EF4-FFF2-40B4-BE49-F238E27FC236}">
                <a16:creationId xmlns:a16="http://schemas.microsoft.com/office/drawing/2014/main" id="{2E469925-5263-4787-A445-BBE63616DDD4}"/>
              </a:ext>
            </a:extLst>
          </p:cNvPr>
          <p:cNvGraphicFramePr>
            <a:graphicFrameLocks noGrp="1"/>
          </p:cNvGraphicFramePr>
          <p:nvPr>
            <p:ph idx="1"/>
            <p:extLst>
              <p:ext uri="{D42A27DB-BD31-4B8C-83A1-F6EECF244321}">
                <p14:modId xmlns:p14="http://schemas.microsoft.com/office/powerpoint/2010/main" val="428324505"/>
              </p:ext>
            </p:extLst>
          </p:nvPr>
        </p:nvGraphicFramePr>
        <p:xfrm>
          <a:off x="81444" y="1528119"/>
          <a:ext cx="12029111" cy="4358640"/>
        </p:xfrm>
        <a:graphic>
          <a:graphicData uri="http://schemas.openxmlformats.org/drawingml/2006/table">
            <a:tbl>
              <a:tblPr firstRow="1" bandRow="1">
                <a:tableStyleId>{5C22544A-7EE6-4342-B048-85BDC9FD1C3A}</a:tableStyleId>
              </a:tblPr>
              <a:tblGrid>
                <a:gridCol w="394282">
                  <a:extLst>
                    <a:ext uri="{9D8B030D-6E8A-4147-A177-3AD203B41FA5}">
                      <a16:colId xmlns:a16="http://schemas.microsoft.com/office/drawing/2014/main" val="4134728265"/>
                    </a:ext>
                  </a:extLst>
                </a:gridCol>
                <a:gridCol w="1478909">
                  <a:extLst>
                    <a:ext uri="{9D8B030D-6E8A-4147-A177-3AD203B41FA5}">
                      <a16:colId xmlns:a16="http://schemas.microsoft.com/office/drawing/2014/main" val="2133941267"/>
                    </a:ext>
                  </a:extLst>
                </a:gridCol>
                <a:gridCol w="3359045">
                  <a:extLst>
                    <a:ext uri="{9D8B030D-6E8A-4147-A177-3AD203B41FA5}">
                      <a16:colId xmlns:a16="http://schemas.microsoft.com/office/drawing/2014/main" val="4096147708"/>
                    </a:ext>
                  </a:extLst>
                </a:gridCol>
                <a:gridCol w="4778276">
                  <a:extLst>
                    <a:ext uri="{9D8B030D-6E8A-4147-A177-3AD203B41FA5}">
                      <a16:colId xmlns:a16="http://schemas.microsoft.com/office/drawing/2014/main" val="1471404763"/>
                    </a:ext>
                  </a:extLst>
                </a:gridCol>
                <a:gridCol w="587229">
                  <a:extLst>
                    <a:ext uri="{9D8B030D-6E8A-4147-A177-3AD203B41FA5}">
                      <a16:colId xmlns:a16="http://schemas.microsoft.com/office/drawing/2014/main" val="2686604126"/>
                    </a:ext>
                  </a:extLst>
                </a:gridCol>
                <a:gridCol w="562063">
                  <a:extLst>
                    <a:ext uri="{9D8B030D-6E8A-4147-A177-3AD203B41FA5}">
                      <a16:colId xmlns:a16="http://schemas.microsoft.com/office/drawing/2014/main" val="2992369524"/>
                    </a:ext>
                  </a:extLst>
                </a:gridCol>
                <a:gridCol w="869307">
                  <a:extLst>
                    <a:ext uri="{9D8B030D-6E8A-4147-A177-3AD203B41FA5}">
                      <a16:colId xmlns:a16="http://schemas.microsoft.com/office/drawing/2014/main" val="1406782141"/>
                    </a:ext>
                  </a:extLst>
                </a:gridCol>
              </a:tblGrid>
              <a:tr h="125389">
                <a:tc>
                  <a:txBody>
                    <a:bodyPr/>
                    <a:lstStyle/>
                    <a:p>
                      <a:r>
                        <a:rPr lang="en-US" sz="1400" dirty="0" err="1"/>
                        <a:t>Lvl</a:t>
                      </a:r>
                      <a:endParaRPr lang="en-US" sz="1400" dirty="0"/>
                    </a:p>
                  </a:txBody>
                  <a:tcPr/>
                </a:tc>
                <a:tc>
                  <a:txBody>
                    <a:bodyPr/>
                    <a:lstStyle/>
                    <a:p>
                      <a:r>
                        <a:rPr lang="en-US" sz="1400" dirty="0"/>
                        <a:t>Code</a:t>
                      </a:r>
                    </a:p>
                  </a:txBody>
                  <a:tcPr/>
                </a:tc>
                <a:tc>
                  <a:txBody>
                    <a:bodyPr/>
                    <a:lstStyle/>
                    <a:p>
                      <a:r>
                        <a:rPr lang="en-US" sz="1400" dirty="0"/>
                        <a:t>Display</a:t>
                      </a:r>
                    </a:p>
                  </a:txBody>
                  <a:tcPr/>
                </a:tc>
                <a:tc>
                  <a:txBody>
                    <a:bodyPr/>
                    <a:lstStyle/>
                    <a:p>
                      <a:r>
                        <a:rPr lang="en-US" sz="1400" dirty="0"/>
                        <a:t>Definition</a:t>
                      </a:r>
                    </a:p>
                  </a:txBody>
                  <a:tcPr/>
                </a:tc>
                <a:tc>
                  <a:txBody>
                    <a:bodyPr/>
                    <a:lstStyle/>
                    <a:p>
                      <a:r>
                        <a:rPr lang="en-US" sz="1400" dirty="0"/>
                        <a:t>CRR</a:t>
                      </a:r>
                    </a:p>
                  </a:txBody>
                  <a:tcPr/>
                </a:tc>
                <a:tc>
                  <a:txBody>
                    <a:bodyPr/>
                    <a:lstStyle/>
                    <a:p>
                      <a:r>
                        <a:rPr lang="en-US" sz="1400" dirty="0"/>
                        <a:t>HCS</a:t>
                      </a:r>
                    </a:p>
                  </a:txBody>
                  <a:tcPr/>
                </a:tc>
                <a:tc>
                  <a:txBody>
                    <a:bodyPr/>
                    <a:lstStyle/>
                    <a:p>
                      <a:r>
                        <a:rPr lang="en-US" sz="1400" dirty="0"/>
                        <a:t>Research </a:t>
                      </a:r>
                    </a:p>
                  </a:txBody>
                  <a:tcPr/>
                </a:tc>
                <a:extLst>
                  <a:ext uri="{0D108BD9-81ED-4DB2-BD59-A6C34878D82A}">
                    <a16:rowId xmlns:a16="http://schemas.microsoft.com/office/drawing/2014/main" val="2244005617"/>
                  </a:ext>
                </a:extLst>
              </a:tr>
              <a:tr h="0">
                <a:tc>
                  <a:txBody>
                    <a:bodyPr/>
                    <a:lstStyle/>
                    <a:p>
                      <a:r>
                        <a:rPr lang="en-US" sz="1400" dirty="0"/>
                        <a:t>0</a:t>
                      </a:r>
                    </a:p>
                  </a:txBody>
                  <a:tcPr anchor="ctr"/>
                </a:tc>
                <a:tc>
                  <a:txBody>
                    <a:bodyPr/>
                    <a:lstStyle/>
                    <a:p>
                      <a:r>
                        <a:rPr lang="en-US" sz="1400">
                          <a:effectLst/>
                          <a:hlinkClick r:id="rId3"/>
                        </a:rPr>
                        <a:t>initiate-reporting-workflow</a:t>
                      </a:r>
                      <a:endParaRPr lang="en-US" sz="1400">
                        <a:effectLst/>
                      </a:endParaRPr>
                    </a:p>
                  </a:txBody>
                  <a:tcPr anchor="ctr"/>
                </a:tc>
                <a:tc>
                  <a:txBody>
                    <a:bodyPr/>
                    <a:lstStyle/>
                    <a:p>
                      <a:r>
                        <a:rPr lang="en-US" sz="1400"/>
                        <a:t>Initiate a reporting workflow</a:t>
                      </a:r>
                    </a:p>
                  </a:txBody>
                  <a:tcPr anchor="ctr"/>
                </a:tc>
                <a:tc>
                  <a:txBody>
                    <a:bodyPr/>
                    <a:lstStyle/>
                    <a:p>
                      <a:r>
                        <a:rPr lang="en-US" sz="1400" dirty="0"/>
                        <a:t>Request the initiation of a reporting workflow for a patient for a specific context (e.g., encounter).</a:t>
                      </a:r>
                    </a:p>
                  </a:txBody>
                  <a:tcPr anchor="ctr"/>
                </a:tc>
                <a:tc>
                  <a:txBody>
                    <a:bodyPr/>
                    <a:lstStyle/>
                    <a:p>
                      <a:r>
                        <a:rPr lang="en-US" sz="1400" dirty="0"/>
                        <a:t>Y</a:t>
                      </a:r>
                    </a:p>
                  </a:txBody>
                  <a:tcPr/>
                </a:tc>
                <a:tc>
                  <a:txBody>
                    <a:bodyPr/>
                    <a:lstStyle/>
                    <a:p>
                      <a:r>
                        <a:rPr lang="en-US" sz="1400" dirty="0"/>
                        <a:t>Y</a:t>
                      </a:r>
                    </a:p>
                  </a:txBody>
                  <a:tcPr/>
                </a:tc>
                <a:tc>
                  <a:txBody>
                    <a:bodyPr/>
                    <a:lstStyle/>
                    <a:p>
                      <a:r>
                        <a:rPr lang="en-US" sz="1400" dirty="0"/>
                        <a:t>Y</a:t>
                      </a:r>
                    </a:p>
                  </a:txBody>
                  <a:tcPr/>
                </a:tc>
                <a:extLst>
                  <a:ext uri="{0D108BD9-81ED-4DB2-BD59-A6C34878D82A}">
                    <a16:rowId xmlns:a16="http://schemas.microsoft.com/office/drawing/2014/main" val="2063976227"/>
                  </a:ext>
                </a:extLst>
              </a:tr>
              <a:tr h="0">
                <a:tc>
                  <a:txBody>
                    <a:bodyPr/>
                    <a:lstStyle/>
                    <a:p>
                      <a:r>
                        <a:rPr lang="en-US" sz="1400"/>
                        <a:t>0</a:t>
                      </a:r>
                    </a:p>
                  </a:txBody>
                  <a:tcPr anchor="ctr"/>
                </a:tc>
                <a:tc>
                  <a:txBody>
                    <a:bodyPr/>
                    <a:lstStyle/>
                    <a:p>
                      <a:r>
                        <a:rPr lang="en-US" sz="1400">
                          <a:effectLst/>
                          <a:hlinkClick r:id="rId4"/>
                        </a:rPr>
                        <a:t>execute-reporting-workflow</a:t>
                      </a:r>
                      <a:endParaRPr lang="en-US" sz="1400">
                        <a:effectLst/>
                      </a:endParaRPr>
                    </a:p>
                  </a:txBody>
                  <a:tcPr anchor="ctr"/>
                </a:tc>
                <a:tc>
                  <a:txBody>
                    <a:bodyPr/>
                    <a:lstStyle/>
                    <a:p>
                      <a:r>
                        <a:rPr lang="en-US" sz="1400"/>
                        <a:t>Execute a series of actions to accomplish reporting</a:t>
                      </a:r>
                    </a:p>
                  </a:txBody>
                  <a:tcPr anchor="ctr"/>
                </a:tc>
                <a:tc>
                  <a:txBody>
                    <a:bodyPr/>
                    <a:lstStyle/>
                    <a:p>
                      <a:r>
                        <a:rPr lang="en-US" sz="1400"/>
                        <a:t>This is top level action that uses other defined actions to accomplish reporting for a specific context (e.g., encounter).</a:t>
                      </a:r>
                    </a:p>
                  </a:txBody>
                  <a:tcPr anchor="ctr"/>
                </a:tc>
                <a:tc>
                  <a:txBody>
                    <a:bodyPr/>
                    <a:lstStyle/>
                    <a:p>
                      <a:r>
                        <a:rPr lang="en-US" sz="1400" dirty="0"/>
                        <a:t>Y</a:t>
                      </a:r>
                    </a:p>
                  </a:txBody>
                  <a:tcPr/>
                </a:tc>
                <a:tc>
                  <a:txBody>
                    <a:bodyPr/>
                    <a:lstStyle/>
                    <a:p>
                      <a:r>
                        <a:rPr lang="en-US" sz="1400" dirty="0"/>
                        <a:t>Y</a:t>
                      </a:r>
                    </a:p>
                  </a:txBody>
                  <a:tcPr/>
                </a:tc>
                <a:tc>
                  <a:txBody>
                    <a:bodyPr/>
                    <a:lstStyle/>
                    <a:p>
                      <a:r>
                        <a:rPr lang="en-US" sz="1400" dirty="0"/>
                        <a:t>Y</a:t>
                      </a:r>
                    </a:p>
                  </a:txBody>
                  <a:tcPr/>
                </a:tc>
                <a:extLst>
                  <a:ext uri="{0D108BD9-81ED-4DB2-BD59-A6C34878D82A}">
                    <a16:rowId xmlns:a16="http://schemas.microsoft.com/office/drawing/2014/main" val="1441748296"/>
                  </a:ext>
                </a:extLst>
              </a:tr>
              <a:tr h="0">
                <a:tc>
                  <a:txBody>
                    <a:bodyPr/>
                    <a:lstStyle/>
                    <a:p>
                      <a:r>
                        <a:rPr lang="en-US" sz="1400"/>
                        <a:t>1</a:t>
                      </a:r>
                    </a:p>
                  </a:txBody>
                  <a:tcPr anchor="ctr"/>
                </a:tc>
                <a:tc>
                  <a:txBody>
                    <a:bodyPr/>
                    <a:lstStyle/>
                    <a:p>
                      <a:r>
                        <a:rPr lang="en-US" sz="1400" dirty="0">
                          <a:effectLst/>
                        </a:rPr>
                        <a:t>  </a:t>
                      </a:r>
                      <a:r>
                        <a:rPr lang="en-US" sz="1400" dirty="0">
                          <a:effectLst/>
                          <a:hlinkClick r:id="rId5"/>
                        </a:rPr>
                        <a:t>check-trigger-codes</a:t>
                      </a:r>
                      <a:endParaRPr lang="en-US" sz="1400" dirty="0">
                        <a:effectLst/>
                      </a:endParaRPr>
                    </a:p>
                  </a:txBody>
                  <a:tcPr anchor="ctr"/>
                </a:tc>
                <a:tc>
                  <a:txBody>
                    <a:bodyPr/>
                    <a:lstStyle/>
                    <a:p>
                      <a:r>
                        <a:rPr lang="en-US" sz="1400" dirty="0"/>
                        <a:t>Evaluate candidate patient's data against trigger codes to determine reportability</a:t>
                      </a:r>
                    </a:p>
                  </a:txBody>
                  <a:tcPr anchor="ctr"/>
                </a:tc>
                <a:tc>
                  <a:txBody>
                    <a:bodyPr/>
                    <a:lstStyle/>
                    <a:p>
                      <a:r>
                        <a:rPr lang="en-US" sz="1400" dirty="0"/>
                        <a:t>Evaluate candidate patient's data against trigger codes to determine reportability.</a:t>
                      </a:r>
                    </a:p>
                  </a:txBody>
                  <a:tcPr anchor="ctr"/>
                </a:tc>
                <a:tc>
                  <a:txBody>
                    <a:bodyPr/>
                    <a:lstStyle/>
                    <a:p>
                      <a:r>
                        <a:rPr lang="en-US" sz="1400" dirty="0"/>
                        <a:t>Y</a:t>
                      </a:r>
                    </a:p>
                  </a:txBody>
                  <a:tcPr/>
                </a:tc>
                <a:tc>
                  <a:txBody>
                    <a:bodyPr/>
                    <a:lstStyle/>
                    <a:p>
                      <a:r>
                        <a:rPr lang="en-US" sz="1400" dirty="0"/>
                        <a:t>N</a:t>
                      </a:r>
                    </a:p>
                  </a:txBody>
                  <a:tcPr/>
                </a:tc>
                <a:tc>
                  <a:txBody>
                    <a:bodyPr/>
                    <a:lstStyle/>
                    <a:p>
                      <a:r>
                        <a:rPr lang="en-US" sz="1400" dirty="0"/>
                        <a:t>Y</a:t>
                      </a:r>
                    </a:p>
                  </a:txBody>
                  <a:tcPr/>
                </a:tc>
                <a:extLst>
                  <a:ext uri="{0D108BD9-81ED-4DB2-BD59-A6C34878D82A}">
                    <a16:rowId xmlns:a16="http://schemas.microsoft.com/office/drawing/2014/main" val="1054088365"/>
                  </a:ext>
                </a:extLst>
              </a:tr>
              <a:tr h="0">
                <a:tc>
                  <a:txBody>
                    <a:bodyPr/>
                    <a:lstStyle/>
                    <a:p>
                      <a:r>
                        <a:rPr lang="en-US" sz="1400"/>
                        <a:t>1</a:t>
                      </a:r>
                    </a:p>
                  </a:txBody>
                  <a:tcPr anchor="ctr"/>
                </a:tc>
                <a:tc>
                  <a:txBody>
                    <a:bodyPr/>
                    <a:lstStyle/>
                    <a:p>
                      <a:r>
                        <a:rPr lang="en-US" sz="1400" dirty="0">
                          <a:effectLst/>
                        </a:rPr>
                        <a:t>  </a:t>
                      </a:r>
                      <a:r>
                        <a:rPr lang="en-US" sz="1400" dirty="0">
                          <a:effectLst/>
                          <a:hlinkClick r:id="rId6"/>
                        </a:rPr>
                        <a:t>check-participant-registration</a:t>
                      </a:r>
                      <a:endParaRPr lang="en-US" sz="1400" dirty="0">
                        <a:effectLst/>
                      </a:endParaRPr>
                    </a:p>
                  </a:txBody>
                  <a:tcPr anchor="ctr"/>
                </a:tc>
                <a:tc>
                  <a:txBody>
                    <a:bodyPr/>
                    <a:lstStyle/>
                    <a:p>
                      <a:r>
                        <a:rPr lang="en-US" sz="1400" dirty="0"/>
                        <a:t>Evaluate participants in encounter for reportability</a:t>
                      </a:r>
                    </a:p>
                  </a:txBody>
                  <a:tcPr anchor="ctr"/>
                </a:tc>
                <a:tc>
                  <a:txBody>
                    <a:bodyPr/>
                    <a:lstStyle/>
                    <a:p>
                      <a:r>
                        <a:rPr lang="en-US" sz="1400" dirty="0"/>
                        <a:t>Evaluate encounter participants such as patient, practitioner, organization on whether they have been selected for reportability.</a:t>
                      </a:r>
                    </a:p>
                  </a:txBody>
                  <a:tcPr anchor="ctr"/>
                </a:tc>
                <a:tc>
                  <a:txBody>
                    <a:bodyPr/>
                    <a:lstStyle/>
                    <a:p>
                      <a:r>
                        <a:rPr lang="en-US" sz="1400" dirty="0"/>
                        <a:t>N</a:t>
                      </a:r>
                    </a:p>
                  </a:txBody>
                  <a:tcPr/>
                </a:tc>
                <a:tc>
                  <a:txBody>
                    <a:bodyPr/>
                    <a:lstStyle/>
                    <a:p>
                      <a:r>
                        <a:rPr lang="en-US" sz="1400" dirty="0"/>
                        <a:t>Y</a:t>
                      </a:r>
                    </a:p>
                  </a:txBody>
                  <a:tcPr/>
                </a:tc>
                <a:tc>
                  <a:txBody>
                    <a:bodyPr/>
                    <a:lstStyle/>
                    <a:p>
                      <a:r>
                        <a:rPr lang="en-US" sz="1400" dirty="0"/>
                        <a:t>N</a:t>
                      </a:r>
                    </a:p>
                  </a:txBody>
                  <a:tcPr/>
                </a:tc>
                <a:extLst>
                  <a:ext uri="{0D108BD9-81ED-4DB2-BD59-A6C34878D82A}">
                    <a16:rowId xmlns:a16="http://schemas.microsoft.com/office/drawing/2014/main" val="2406759678"/>
                  </a:ext>
                </a:extLst>
              </a:tr>
              <a:tr h="0">
                <a:tc>
                  <a:txBody>
                    <a:bodyPr/>
                    <a:lstStyle/>
                    <a:p>
                      <a:r>
                        <a:rPr lang="en-US" sz="1400"/>
                        <a:t>1</a:t>
                      </a:r>
                    </a:p>
                  </a:txBody>
                  <a:tcPr anchor="ctr"/>
                </a:tc>
                <a:tc>
                  <a:txBody>
                    <a:bodyPr/>
                    <a:lstStyle/>
                    <a:p>
                      <a:r>
                        <a:rPr lang="en-US" sz="1400" dirty="0">
                          <a:effectLst/>
                        </a:rPr>
                        <a:t>  </a:t>
                      </a:r>
                      <a:r>
                        <a:rPr lang="en-US" sz="1400" dirty="0">
                          <a:effectLst/>
                          <a:hlinkClick r:id="rId7"/>
                        </a:rPr>
                        <a:t>create-report</a:t>
                      </a:r>
                      <a:endParaRPr lang="en-US" sz="1400" dirty="0">
                        <a:effectLst/>
                      </a:endParaRPr>
                    </a:p>
                  </a:txBody>
                  <a:tcPr anchor="ctr"/>
                </a:tc>
                <a:tc>
                  <a:txBody>
                    <a:bodyPr/>
                    <a:lstStyle/>
                    <a:p>
                      <a:r>
                        <a:rPr lang="en-US" sz="1400" b="1" dirty="0">
                          <a:solidFill>
                            <a:srgbClr val="FF0000"/>
                          </a:solidFill>
                        </a:rPr>
                        <a:t>Create a Report containing Patient's data for patients who passed the check-reportability test</a:t>
                      </a:r>
                    </a:p>
                  </a:txBody>
                  <a:tcPr anchor="ctr"/>
                </a:tc>
                <a:tc>
                  <a:txBody>
                    <a:bodyPr/>
                    <a:lstStyle/>
                    <a:p>
                      <a:r>
                        <a:rPr lang="en-US" sz="1400" b="1" dirty="0">
                          <a:solidFill>
                            <a:srgbClr val="FF0000"/>
                          </a:solidFill>
                        </a:rPr>
                        <a:t>Create a Report containing Patient's data for patients who passed the check-reportability test.</a:t>
                      </a:r>
                    </a:p>
                  </a:txBody>
                  <a:tcPr anchor="ctr"/>
                </a:tc>
                <a:tc>
                  <a:txBody>
                    <a:bodyPr/>
                    <a:lstStyle/>
                    <a:p>
                      <a:r>
                        <a:rPr lang="en-US" sz="1400" dirty="0"/>
                        <a:t>Y</a:t>
                      </a:r>
                    </a:p>
                  </a:txBody>
                  <a:tcPr/>
                </a:tc>
                <a:tc>
                  <a:txBody>
                    <a:bodyPr/>
                    <a:lstStyle/>
                    <a:p>
                      <a:r>
                        <a:rPr lang="en-US" sz="1400" dirty="0"/>
                        <a:t>Y</a:t>
                      </a:r>
                    </a:p>
                  </a:txBody>
                  <a:tcPr/>
                </a:tc>
                <a:tc>
                  <a:txBody>
                    <a:bodyPr/>
                    <a:lstStyle/>
                    <a:p>
                      <a:r>
                        <a:rPr lang="en-US" sz="1400" dirty="0"/>
                        <a:t>Y</a:t>
                      </a:r>
                    </a:p>
                  </a:txBody>
                  <a:tcPr/>
                </a:tc>
                <a:extLst>
                  <a:ext uri="{0D108BD9-81ED-4DB2-BD59-A6C34878D82A}">
                    <a16:rowId xmlns:a16="http://schemas.microsoft.com/office/drawing/2014/main" val="3798689136"/>
                  </a:ext>
                </a:extLst>
              </a:tr>
              <a:tr h="0">
                <a:tc>
                  <a:txBody>
                    <a:bodyPr/>
                    <a:lstStyle/>
                    <a:p>
                      <a:r>
                        <a:rPr lang="en-US" sz="1400"/>
                        <a:t>1</a:t>
                      </a:r>
                    </a:p>
                  </a:txBody>
                  <a:tcPr anchor="ctr"/>
                </a:tc>
                <a:tc>
                  <a:txBody>
                    <a:bodyPr/>
                    <a:lstStyle/>
                    <a:p>
                      <a:r>
                        <a:rPr lang="en-US" sz="1400" dirty="0">
                          <a:effectLst/>
                        </a:rPr>
                        <a:t>  </a:t>
                      </a:r>
                      <a:r>
                        <a:rPr lang="en-US" sz="1400" dirty="0">
                          <a:effectLst/>
                          <a:hlinkClick r:id="rId8"/>
                        </a:rPr>
                        <a:t>validate-report</a:t>
                      </a:r>
                      <a:endParaRPr lang="en-US" sz="1400" dirty="0">
                        <a:effectLst/>
                      </a:endParaRPr>
                    </a:p>
                  </a:txBody>
                  <a:tcPr anchor="ctr"/>
                </a:tc>
                <a:tc>
                  <a:txBody>
                    <a:bodyPr/>
                    <a:lstStyle/>
                    <a:p>
                      <a:r>
                        <a:rPr lang="en-US" sz="1400"/>
                        <a:t>Validate Report against specified profiles and terminologies.</a:t>
                      </a:r>
                    </a:p>
                  </a:txBody>
                  <a:tcPr anchor="ctr"/>
                </a:tc>
                <a:tc>
                  <a:txBody>
                    <a:bodyPr/>
                    <a:lstStyle/>
                    <a:p>
                      <a:r>
                        <a:rPr lang="en-US" sz="1400" dirty="0"/>
                        <a:t>Validate Report against specified profiles and terminologies.</a:t>
                      </a:r>
                    </a:p>
                  </a:txBody>
                  <a:tcPr anchor="ctr"/>
                </a:tc>
                <a:tc>
                  <a:txBody>
                    <a:bodyPr/>
                    <a:lstStyle/>
                    <a:p>
                      <a:r>
                        <a:rPr lang="en-US" sz="1400" dirty="0"/>
                        <a:t>Y</a:t>
                      </a:r>
                    </a:p>
                  </a:txBody>
                  <a:tcPr/>
                </a:tc>
                <a:tc>
                  <a:txBody>
                    <a:bodyPr/>
                    <a:lstStyle/>
                    <a:p>
                      <a:r>
                        <a:rPr lang="en-US" sz="1400" dirty="0"/>
                        <a:t>Y</a:t>
                      </a:r>
                    </a:p>
                  </a:txBody>
                  <a:tcPr/>
                </a:tc>
                <a:tc>
                  <a:txBody>
                    <a:bodyPr/>
                    <a:lstStyle/>
                    <a:p>
                      <a:r>
                        <a:rPr lang="en-US" sz="1400" dirty="0"/>
                        <a:t>Y</a:t>
                      </a:r>
                    </a:p>
                  </a:txBody>
                  <a:tcPr/>
                </a:tc>
                <a:extLst>
                  <a:ext uri="{0D108BD9-81ED-4DB2-BD59-A6C34878D82A}">
                    <a16:rowId xmlns:a16="http://schemas.microsoft.com/office/drawing/2014/main" val="1911977202"/>
                  </a:ext>
                </a:extLst>
              </a:tr>
              <a:tr h="0">
                <a:tc>
                  <a:txBody>
                    <a:bodyPr/>
                    <a:lstStyle/>
                    <a:p>
                      <a:r>
                        <a:rPr lang="en-US" sz="1400"/>
                        <a:t>1</a:t>
                      </a:r>
                    </a:p>
                  </a:txBody>
                  <a:tcPr anchor="ctr"/>
                </a:tc>
                <a:tc>
                  <a:txBody>
                    <a:bodyPr/>
                    <a:lstStyle/>
                    <a:p>
                      <a:r>
                        <a:rPr lang="en-US" sz="1400" dirty="0">
                          <a:effectLst/>
                        </a:rPr>
                        <a:t>  </a:t>
                      </a:r>
                      <a:r>
                        <a:rPr lang="en-US" sz="1400" dirty="0">
                          <a:effectLst/>
                          <a:hlinkClick r:id="rId9"/>
                        </a:rPr>
                        <a:t>submit-report</a:t>
                      </a:r>
                      <a:endParaRPr lang="en-US" sz="1400" dirty="0">
                        <a:effectLst/>
                      </a:endParaRPr>
                    </a:p>
                  </a:txBody>
                  <a:tcPr anchor="ctr"/>
                </a:tc>
                <a:tc>
                  <a:txBody>
                    <a:bodyPr/>
                    <a:lstStyle/>
                    <a:p>
                      <a:r>
                        <a:rPr lang="en-US" sz="1400"/>
                        <a:t>Submit the report to specified endpoint</a:t>
                      </a:r>
                    </a:p>
                  </a:txBody>
                  <a:tcPr anchor="ctr"/>
                </a:tc>
                <a:tc>
                  <a:txBody>
                    <a:bodyPr/>
                    <a:lstStyle/>
                    <a:p>
                      <a:r>
                        <a:rPr lang="en-US" sz="1400"/>
                        <a:t>Submit the report to specified endpoint.</a:t>
                      </a:r>
                    </a:p>
                  </a:txBody>
                  <a:tcPr anchor="ctr"/>
                </a:tc>
                <a:tc>
                  <a:txBody>
                    <a:bodyPr/>
                    <a:lstStyle/>
                    <a:p>
                      <a:r>
                        <a:rPr lang="en-US" sz="1400" dirty="0"/>
                        <a:t>Y</a:t>
                      </a:r>
                    </a:p>
                  </a:txBody>
                  <a:tcPr/>
                </a:tc>
                <a:tc>
                  <a:txBody>
                    <a:bodyPr/>
                    <a:lstStyle/>
                    <a:p>
                      <a:r>
                        <a:rPr lang="en-US" sz="1400" dirty="0"/>
                        <a:t>Y</a:t>
                      </a:r>
                    </a:p>
                  </a:txBody>
                  <a:tcPr/>
                </a:tc>
                <a:tc>
                  <a:txBody>
                    <a:bodyPr/>
                    <a:lstStyle/>
                    <a:p>
                      <a:r>
                        <a:rPr lang="en-US" sz="1400" dirty="0"/>
                        <a:t>Y</a:t>
                      </a:r>
                    </a:p>
                  </a:txBody>
                  <a:tcPr/>
                </a:tc>
                <a:extLst>
                  <a:ext uri="{0D108BD9-81ED-4DB2-BD59-A6C34878D82A}">
                    <a16:rowId xmlns:a16="http://schemas.microsoft.com/office/drawing/2014/main" val="2327102315"/>
                  </a:ext>
                </a:extLst>
              </a:tr>
            </a:tbl>
          </a:graphicData>
        </a:graphic>
      </p:graphicFrame>
      <p:sp>
        <p:nvSpPr>
          <p:cNvPr id="7" name="TextBox 6">
            <a:extLst>
              <a:ext uri="{FF2B5EF4-FFF2-40B4-BE49-F238E27FC236}">
                <a16:creationId xmlns:a16="http://schemas.microsoft.com/office/drawing/2014/main" id="{3DA10AFD-A1C9-4B37-9647-B9122615BD87}"/>
              </a:ext>
            </a:extLst>
          </p:cNvPr>
          <p:cNvSpPr txBox="1"/>
          <p:nvPr/>
        </p:nvSpPr>
        <p:spPr>
          <a:xfrm>
            <a:off x="2493626" y="6311900"/>
            <a:ext cx="8692533" cy="369332"/>
          </a:xfrm>
          <a:prstGeom prst="rect">
            <a:avLst/>
          </a:prstGeom>
          <a:noFill/>
        </p:spPr>
        <p:txBody>
          <a:bodyPr wrap="square">
            <a:spAutoFit/>
          </a:bodyPr>
          <a:lstStyle/>
          <a:p>
            <a:r>
              <a:rPr lang="en-US" dirty="0">
                <a:hlinkClick r:id="rId10"/>
              </a:rPr>
              <a:t>http://hl7.org/fhir/us/medmorph/2021Jan/ValueSet-us-ph-plandefinition-action.html</a:t>
            </a:r>
            <a:endParaRPr lang="en-US" dirty="0"/>
          </a:p>
        </p:txBody>
      </p:sp>
    </p:spTree>
    <p:extLst>
      <p:ext uri="{BB962C8B-B14F-4D97-AF65-F5344CB8AC3E}">
        <p14:creationId xmlns:p14="http://schemas.microsoft.com/office/powerpoint/2010/main" val="3179010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a:xfrm>
            <a:off x="328912" y="484472"/>
            <a:ext cx="11863087" cy="722895"/>
          </a:xfrm>
        </p:spPr>
        <p:txBody>
          <a:bodyPr>
            <a:noAutofit/>
          </a:bodyPr>
          <a:lstStyle/>
          <a:p>
            <a:r>
              <a:rPr lang="en-US" sz="3200" dirty="0"/>
              <a:t>Terminology: Value Sets - US Public Health PlanDefinition Action (2/2)</a:t>
            </a:r>
            <a:br>
              <a:rPr lang="en-US" sz="3200" dirty="0"/>
            </a:br>
            <a:r>
              <a:rPr lang="en-US" sz="3200" dirty="0"/>
              <a:t> </a:t>
            </a:r>
          </a:p>
        </p:txBody>
      </p:sp>
      <p:graphicFrame>
        <p:nvGraphicFramePr>
          <p:cNvPr id="8" name="Table 8">
            <a:extLst>
              <a:ext uri="{FF2B5EF4-FFF2-40B4-BE49-F238E27FC236}">
                <a16:creationId xmlns:a16="http://schemas.microsoft.com/office/drawing/2014/main" id="{2E469925-5263-4787-A445-BBE63616DDD4}"/>
              </a:ext>
            </a:extLst>
          </p:cNvPr>
          <p:cNvGraphicFramePr>
            <a:graphicFrameLocks noGrp="1"/>
          </p:cNvGraphicFramePr>
          <p:nvPr>
            <p:ph idx="1"/>
            <p:extLst>
              <p:ext uri="{D42A27DB-BD31-4B8C-83A1-F6EECF244321}">
                <p14:modId xmlns:p14="http://schemas.microsoft.com/office/powerpoint/2010/main" val="494038442"/>
              </p:ext>
            </p:extLst>
          </p:nvPr>
        </p:nvGraphicFramePr>
        <p:xfrm>
          <a:off x="81444" y="1274119"/>
          <a:ext cx="12029111" cy="5394960"/>
        </p:xfrm>
        <a:graphic>
          <a:graphicData uri="http://schemas.openxmlformats.org/drawingml/2006/table">
            <a:tbl>
              <a:tblPr firstRow="1" bandRow="1">
                <a:tableStyleId>{5C22544A-7EE6-4342-B048-85BDC9FD1C3A}</a:tableStyleId>
              </a:tblPr>
              <a:tblGrid>
                <a:gridCol w="394282">
                  <a:extLst>
                    <a:ext uri="{9D8B030D-6E8A-4147-A177-3AD203B41FA5}">
                      <a16:colId xmlns:a16="http://schemas.microsoft.com/office/drawing/2014/main" val="4134728265"/>
                    </a:ext>
                  </a:extLst>
                </a:gridCol>
                <a:gridCol w="1478909">
                  <a:extLst>
                    <a:ext uri="{9D8B030D-6E8A-4147-A177-3AD203B41FA5}">
                      <a16:colId xmlns:a16="http://schemas.microsoft.com/office/drawing/2014/main" val="2133941267"/>
                    </a:ext>
                  </a:extLst>
                </a:gridCol>
                <a:gridCol w="3359045">
                  <a:extLst>
                    <a:ext uri="{9D8B030D-6E8A-4147-A177-3AD203B41FA5}">
                      <a16:colId xmlns:a16="http://schemas.microsoft.com/office/drawing/2014/main" val="4096147708"/>
                    </a:ext>
                  </a:extLst>
                </a:gridCol>
                <a:gridCol w="4778276">
                  <a:extLst>
                    <a:ext uri="{9D8B030D-6E8A-4147-A177-3AD203B41FA5}">
                      <a16:colId xmlns:a16="http://schemas.microsoft.com/office/drawing/2014/main" val="1471404763"/>
                    </a:ext>
                  </a:extLst>
                </a:gridCol>
                <a:gridCol w="587229">
                  <a:extLst>
                    <a:ext uri="{9D8B030D-6E8A-4147-A177-3AD203B41FA5}">
                      <a16:colId xmlns:a16="http://schemas.microsoft.com/office/drawing/2014/main" val="2686604126"/>
                    </a:ext>
                  </a:extLst>
                </a:gridCol>
                <a:gridCol w="562063">
                  <a:extLst>
                    <a:ext uri="{9D8B030D-6E8A-4147-A177-3AD203B41FA5}">
                      <a16:colId xmlns:a16="http://schemas.microsoft.com/office/drawing/2014/main" val="2992369524"/>
                    </a:ext>
                  </a:extLst>
                </a:gridCol>
                <a:gridCol w="869307">
                  <a:extLst>
                    <a:ext uri="{9D8B030D-6E8A-4147-A177-3AD203B41FA5}">
                      <a16:colId xmlns:a16="http://schemas.microsoft.com/office/drawing/2014/main" val="1406782141"/>
                    </a:ext>
                  </a:extLst>
                </a:gridCol>
              </a:tblGrid>
              <a:tr h="125389">
                <a:tc>
                  <a:txBody>
                    <a:bodyPr/>
                    <a:lstStyle/>
                    <a:p>
                      <a:r>
                        <a:rPr lang="en-US" sz="1400" dirty="0" err="1"/>
                        <a:t>Lvl</a:t>
                      </a:r>
                      <a:endParaRPr lang="en-US" sz="1400" dirty="0"/>
                    </a:p>
                  </a:txBody>
                  <a:tcPr/>
                </a:tc>
                <a:tc>
                  <a:txBody>
                    <a:bodyPr/>
                    <a:lstStyle/>
                    <a:p>
                      <a:r>
                        <a:rPr lang="en-US" sz="1400" dirty="0"/>
                        <a:t>Code</a:t>
                      </a:r>
                    </a:p>
                  </a:txBody>
                  <a:tcPr/>
                </a:tc>
                <a:tc>
                  <a:txBody>
                    <a:bodyPr/>
                    <a:lstStyle/>
                    <a:p>
                      <a:r>
                        <a:rPr lang="en-US" sz="1400" dirty="0"/>
                        <a:t>Display</a:t>
                      </a:r>
                    </a:p>
                  </a:txBody>
                  <a:tcPr/>
                </a:tc>
                <a:tc>
                  <a:txBody>
                    <a:bodyPr/>
                    <a:lstStyle/>
                    <a:p>
                      <a:r>
                        <a:rPr lang="en-US" sz="1400" dirty="0"/>
                        <a:t>Definition</a:t>
                      </a:r>
                    </a:p>
                  </a:txBody>
                  <a:tcPr/>
                </a:tc>
                <a:tc>
                  <a:txBody>
                    <a:bodyPr/>
                    <a:lstStyle/>
                    <a:p>
                      <a:r>
                        <a:rPr lang="en-US" sz="1400" dirty="0"/>
                        <a:t>CRR</a:t>
                      </a:r>
                    </a:p>
                  </a:txBody>
                  <a:tcPr/>
                </a:tc>
                <a:tc>
                  <a:txBody>
                    <a:bodyPr/>
                    <a:lstStyle/>
                    <a:p>
                      <a:r>
                        <a:rPr lang="en-US" sz="1400" dirty="0"/>
                        <a:t>HCS</a:t>
                      </a:r>
                    </a:p>
                  </a:txBody>
                  <a:tcPr/>
                </a:tc>
                <a:tc>
                  <a:txBody>
                    <a:bodyPr/>
                    <a:lstStyle/>
                    <a:p>
                      <a:r>
                        <a:rPr lang="en-US" sz="1400" dirty="0"/>
                        <a:t>Research </a:t>
                      </a:r>
                    </a:p>
                  </a:txBody>
                  <a:tcPr/>
                </a:tc>
                <a:extLst>
                  <a:ext uri="{0D108BD9-81ED-4DB2-BD59-A6C34878D82A}">
                    <a16:rowId xmlns:a16="http://schemas.microsoft.com/office/drawing/2014/main" val="2244005617"/>
                  </a:ext>
                </a:extLst>
              </a:tr>
              <a:tr h="0">
                <a:tc>
                  <a:txBody>
                    <a:bodyPr/>
                    <a:lstStyle/>
                    <a:p>
                      <a:r>
                        <a:rPr lang="en-US" sz="1400"/>
                        <a:t>1</a:t>
                      </a:r>
                    </a:p>
                  </a:txBody>
                  <a:tcPr anchor="ctr"/>
                </a:tc>
                <a:tc>
                  <a:txBody>
                    <a:bodyPr/>
                    <a:lstStyle/>
                    <a:p>
                      <a:r>
                        <a:rPr lang="en-US" sz="1400">
                          <a:effectLst/>
                        </a:rPr>
                        <a:t>  </a:t>
                      </a:r>
                      <a:r>
                        <a:rPr lang="en-US" sz="1400">
                          <a:effectLst/>
                          <a:hlinkClick r:id="rId3"/>
                        </a:rPr>
                        <a:t>deidentify-report</a:t>
                      </a:r>
                      <a:endParaRPr lang="en-US" sz="1400">
                        <a:effectLst/>
                      </a:endParaRPr>
                    </a:p>
                  </a:txBody>
                  <a:tcPr anchor="ctr"/>
                </a:tc>
                <a:tc>
                  <a:txBody>
                    <a:bodyPr/>
                    <a:lstStyle/>
                    <a:p>
                      <a:r>
                        <a:rPr lang="en-US" sz="1400"/>
                        <a:t>Deidentify the report before submitting the report</a:t>
                      </a:r>
                    </a:p>
                  </a:txBody>
                  <a:tcPr anchor="ctr"/>
                </a:tc>
                <a:tc>
                  <a:txBody>
                    <a:bodyPr/>
                    <a:lstStyle/>
                    <a:p>
                      <a:r>
                        <a:rPr lang="en-US" sz="1400" dirty="0"/>
                        <a:t>Deidentify the report before submitting the report.</a:t>
                      </a:r>
                    </a:p>
                  </a:txBody>
                  <a:tcPr anchor="ctr"/>
                </a:tc>
                <a:tc>
                  <a:txBody>
                    <a:bodyPr/>
                    <a:lstStyle/>
                    <a:p>
                      <a:r>
                        <a:rPr lang="en-US" sz="1400" dirty="0"/>
                        <a:t>Y - optional</a:t>
                      </a:r>
                    </a:p>
                  </a:txBody>
                  <a:tcPr/>
                </a:tc>
                <a:tc>
                  <a:txBody>
                    <a:bodyPr/>
                    <a:lstStyle/>
                    <a:p>
                      <a:r>
                        <a:rPr lang="en-US" sz="1400" dirty="0"/>
                        <a:t>Y - optional</a:t>
                      </a:r>
                    </a:p>
                  </a:txBody>
                  <a:tcPr/>
                </a:tc>
                <a:tc>
                  <a:txBody>
                    <a:bodyPr/>
                    <a:lstStyle/>
                    <a:p>
                      <a:endParaRPr lang="en-US" sz="1400" dirty="0"/>
                    </a:p>
                  </a:txBody>
                  <a:tcPr/>
                </a:tc>
                <a:extLst>
                  <a:ext uri="{0D108BD9-81ED-4DB2-BD59-A6C34878D82A}">
                    <a16:rowId xmlns:a16="http://schemas.microsoft.com/office/drawing/2014/main" val="2039138472"/>
                  </a:ext>
                </a:extLst>
              </a:tr>
              <a:tr h="0">
                <a:tc>
                  <a:txBody>
                    <a:bodyPr/>
                    <a:lstStyle/>
                    <a:p>
                      <a:r>
                        <a:rPr lang="en-US" sz="1400"/>
                        <a:t>1</a:t>
                      </a:r>
                    </a:p>
                  </a:txBody>
                  <a:tcPr anchor="ctr"/>
                </a:tc>
                <a:tc>
                  <a:txBody>
                    <a:bodyPr/>
                    <a:lstStyle/>
                    <a:p>
                      <a:r>
                        <a:rPr lang="en-US" sz="1400">
                          <a:effectLst/>
                        </a:rPr>
                        <a:t>  </a:t>
                      </a:r>
                      <a:r>
                        <a:rPr lang="en-US" sz="1400">
                          <a:effectLst/>
                          <a:hlinkClick r:id="rId4"/>
                        </a:rPr>
                        <a:t>anonymize-report</a:t>
                      </a:r>
                      <a:endParaRPr lang="en-US" sz="1400">
                        <a:effectLst/>
                      </a:endParaRPr>
                    </a:p>
                  </a:txBody>
                  <a:tcPr anchor="ctr"/>
                </a:tc>
                <a:tc>
                  <a:txBody>
                    <a:bodyPr/>
                    <a:lstStyle/>
                    <a:p>
                      <a:r>
                        <a:rPr lang="en-US" sz="1400"/>
                        <a:t>Anonymize the report before submitting the report</a:t>
                      </a:r>
                    </a:p>
                  </a:txBody>
                  <a:tcPr anchor="ctr"/>
                </a:tc>
                <a:tc>
                  <a:txBody>
                    <a:bodyPr/>
                    <a:lstStyle/>
                    <a:p>
                      <a:r>
                        <a:rPr lang="en-US" sz="1400"/>
                        <a:t>Anonymize the report before submitting the report.</a:t>
                      </a:r>
                    </a:p>
                  </a:txBody>
                  <a:tcPr anchor="ctr"/>
                </a:tc>
                <a:tc>
                  <a:txBody>
                    <a:bodyPr/>
                    <a:lstStyle/>
                    <a:p>
                      <a:r>
                        <a:rPr lang="en-US" sz="1400" dirty="0"/>
                        <a:t>N</a:t>
                      </a:r>
                    </a:p>
                  </a:txBody>
                  <a:tcPr/>
                </a:tc>
                <a:tc>
                  <a:txBody>
                    <a:bodyPr/>
                    <a:lstStyle/>
                    <a:p>
                      <a:r>
                        <a:rPr lang="en-US" sz="1400" dirty="0"/>
                        <a:t>N</a:t>
                      </a:r>
                    </a:p>
                  </a:txBody>
                  <a:tcPr/>
                </a:tc>
                <a:tc>
                  <a:txBody>
                    <a:bodyPr/>
                    <a:lstStyle/>
                    <a:p>
                      <a:endParaRPr lang="en-US" sz="1400" dirty="0"/>
                    </a:p>
                  </a:txBody>
                  <a:tcPr/>
                </a:tc>
                <a:extLst>
                  <a:ext uri="{0D108BD9-81ED-4DB2-BD59-A6C34878D82A}">
                    <a16:rowId xmlns:a16="http://schemas.microsoft.com/office/drawing/2014/main" val="2073506912"/>
                  </a:ext>
                </a:extLst>
              </a:tr>
              <a:tr h="0">
                <a:tc>
                  <a:txBody>
                    <a:bodyPr/>
                    <a:lstStyle/>
                    <a:p>
                      <a:r>
                        <a:rPr lang="en-US" sz="1400"/>
                        <a:t>1</a:t>
                      </a:r>
                    </a:p>
                  </a:txBody>
                  <a:tcPr anchor="ctr"/>
                </a:tc>
                <a:tc>
                  <a:txBody>
                    <a:bodyPr/>
                    <a:lstStyle/>
                    <a:p>
                      <a:r>
                        <a:rPr lang="en-US" sz="1400">
                          <a:effectLst/>
                        </a:rPr>
                        <a:t>  </a:t>
                      </a:r>
                      <a:r>
                        <a:rPr lang="en-US" sz="1400">
                          <a:effectLst/>
                          <a:hlinkClick r:id="rId5"/>
                        </a:rPr>
                        <a:t>pseudonymize-report</a:t>
                      </a:r>
                      <a:endParaRPr lang="en-US" sz="1400">
                        <a:effectLst/>
                      </a:endParaRPr>
                    </a:p>
                  </a:txBody>
                  <a:tcPr anchor="ctr"/>
                </a:tc>
                <a:tc>
                  <a:txBody>
                    <a:bodyPr/>
                    <a:lstStyle/>
                    <a:p>
                      <a:r>
                        <a:rPr lang="en-US" sz="1400"/>
                        <a:t>Pseudonymize the report before submitting the report</a:t>
                      </a:r>
                    </a:p>
                  </a:txBody>
                  <a:tcPr anchor="ctr"/>
                </a:tc>
                <a:tc>
                  <a:txBody>
                    <a:bodyPr/>
                    <a:lstStyle/>
                    <a:p>
                      <a:r>
                        <a:rPr lang="en-US" sz="1400"/>
                        <a:t>Pseudonymize the report before submitting the report.</a:t>
                      </a:r>
                    </a:p>
                  </a:txBody>
                  <a:tcPr anchor="ctr"/>
                </a:tc>
                <a:tc>
                  <a:txBody>
                    <a:bodyPr/>
                    <a:lstStyle/>
                    <a:p>
                      <a:r>
                        <a:rPr lang="en-US" sz="1400" dirty="0"/>
                        <a:t>N</a:t>
                      </a:r>
                    </a:p>
                  </a:txBody>
                  <a:tcPr/>
                </a:tc>
                <a:tc>
                  <a:txBody>
                    <a:bodyPr/>
                    <a:lstStyle/>
                    <a:p>
                      <a:r>
                        <a:rPr lang="en-US" sz="1400" dirty="0"/>
                        <a:t>N</a:t>
                      </a:r>
                    </a:p>
                  </a:txBody>
                  <a:tcPr/>
                </a:tc>
                <a:tc>
                  <a:txBody>
                    <a:bodyPr/>
                    <a:lstStyle/>
                    <a:p>
                      <a:endParaRPr lang="en-US" sz="1400" dirty="0"/>
                    </a:p>
                  </a:txBody>
                  <a:tcPr/>
                </a:tc>
                <a:extLst>
                  <a:ext uri="{0D108BD9-81ED-4DB2-BD59-A6C34878D82A}">
                    <a16:rowId xmlns:a16="http://schemas.microsoft.com/office/drawing/2014/main" val="4233665111"/>
                  </a:ext>
                </a:extLst>
              </a:tr>
              <a:tr h="0">
                <a:tc>
                  <a:txBody>
                    <a:bodyPr/>
                    <a:lstStyle/>
                    <a:p>
                      <a:r>
                        <a:rPr lang="en-US" sz="1400"/>
                        <a:t>1</a:t>
                      </a:r>
                    </a:p>
                  </a:txBody>
                  <a:tcPr anchor="ctr"/>
                </a:tc>
                <a:tc>
                  <a:txBody>
                    <a:bodyPr/>
                    <a:lstStyle/>
                    <a:p>
                      <a:r>
                        <a:rPr lang="en-US" sz="1400" dirty="0">
                          <a:effectLst/>
                        </a:rPr>
                        <a:t>  </a:t>
                      </a:r>
                      <a:r>
                        <a:rPr lang="en-US" sz="1400" dirty="0">
                          <a:effectLst/>
                          <a:hlinkClick r:id="rId6"/>
                        </a:rPr>
                        <a:t>encrypt-report</a:t>
                      </a:r>
                      <a:endParaRPr lang="en-US" sz="1400" dirty="0">
                        <a:effectLst/>
                      </a:endParaRPr>
                    </a:p>
                  </a:txBody>
                  <a:tcPr anchor="ctr"/>
                </a:tc>
                <a:tc>
                  <a:txBody>
                    <a:bodyPr/>
                    <a:lstStyle/>
                    <a:p>
                      <a:r>
                        <a:rPr lang="en-US" sz="1400" dirty="0"/>
                        <a:t>Encrypt the report before submitting the report</a:t>
                      </a:r>
                    </a:p>
                  </a:txBody>
                  <a:tcPr anchor="ctr"/>
                </a:tc>
                <a:tc>
                  <a:txBody>
                    <a:bodyPr/>
                    <a:lstStyle/>
                    <a:p>
                      <a:r>
                        <a:rPr lang="en-US" sz="1400"/>
                        <a:t>Encrypt the report before submitting the report.</a:t>
                      </a:r>
                    </a:p>
                  </a:txBody>
                  <a:tcPr anchor="ctr"/>
                </a:tc>
                <a:tc>
                  <a:txBody>
                    <a:bodyPr/>
                    <a:lstStyle/>
                    <a:p>
                      <a:r>
                        <a:rPr lang="en-US" sz="1400" dirty="0"/>
                        <a:t>Y - optional</a:t>
                      </a:r>
                    </a:p>
                  </a:txBody>
                  <a:tcPr/>
                </a:tc>
                <a:tc>
                  <a:txBody>
                    <a:bodyPr/>
                    <a:lstStyle/>
                    <a:p>
                      <a:r>
                        <a:rPr lang="en-US" sz="1400" dirty="0"/>
                        <a:t>Y - optional</a:t>
                      </a:r>
                    </a:p>
                  </a:txBody>
                  <a:tcPr/>
                </a:tc>
                <a:tc>
                  <a:txBody>
                    <a:bodyPr/>
                    <a:lstStyle/>
                    <a:p>
                      <a:endParaRPr lang="en-US" sz="1400" dirty="0"/>
                    </a:p>
                  </a:txBody>
                  <a:tcPr/>
                </a:tc>
                <a:extLst>
                  <a:ext uri="{0D108BD9-81ED-4DB2-BD59-A6C34878D82A}">
                    <a16:rowId xmlns:a16="http://schemas.microsoft.com/office/drawing/2014/main" val="833056109"/>
                  </a:ext>
                </a:extLst>
              </a:tr>
              <a:tr h="0">
                <a:tc>
                  <a:txBody>
                    <a:bodyPr/>
                    <a:lstStyle/>
                    <a:p>
                      <a:r>
                        <a:rPr lang="en-US" sz="1400"/>
                        <a:t>1</a:t>
                      </a:r>
                    </a:p>
                  </a:txBody>
                  <a:tcPr anchor="ctr"/>
                </a:tc>
                <a:tc>
                  <a:txBody>
                    <a:bodyPr/>
                    <a:lstStyle/>
                    <a:p>
                      <a:r>
                        <a:rPr lang="en-US" sz="1400" dirty="0">
                          <a:effectLst/>
                        </a:rPr>
                        <a:t>  </a:t>
                      </a:r>
                      <a:r>
                        <a:rPr lang="en-US" sz="1400" dirty="0">
                          <a:effectLst/>
                          <a:hlinkClick r:id="rId7"/>
                        </a:rPr>
                        <a:t>complete-reporting</a:t>
                      </a:r>
                      <a:endParaRPr lang="en-US" sz="1400" dirty="0">
                        <a:effectLst/>
                      </a:endParaRPr>
                    </a:p>
                  </a:txBody>
                  <a:tcPr anchor="ctr"/>
                </a:tc>
                <a:tc>
                  <a:txBody>
                    <a:bodyPr/>
                    <a:lstStyle/>
                    <a:p>
                      <a:r>
                        <a:rPr lang="en-US" sz="1400"/>
                        <a:t>Complete reporting for the patient</a:t>
                      </a:r>
                    </a:p>
                  </a:txBody>
                  <a:tcPr anchor="ctr"/>
                </a:tc>
                <a:tc>
                  <a:txBody>
                    <a:bodyPr/>
                    <a:lstStyle/>
                    <a:p>
                      <a:r>
                        <a:rPr lang="en-US" sz="1400"/>
                        <a:t>Complete the reporting for the patient, after which no further reports will be sent for a specific context (e.g., Encounter).</a:t>
                      </a:r>
                    </a:p>
                  </a:txBody>
                  <a:tcPr anchor="ctr"/>
                </a:tc>
                <a:tc>
                  <a:txBody>
                    <a:bodyPr/>
                    <a:lstStyle/>
                    <a:p>
                      <a:r>
                        <a:rPr lang="en-US" sz="1400" dirty="0"/>
                        <a:t>Y</a:t>
                      </a:r>
                    </a:p>
                  </a:txBody>
                  <a:tcPr/>
                </a:tc>
                <a:tc>
                  <a:txBody>
                    <a:bodyPr/>
                    <a:lstStyle/>
                    <a:p>
                      <a:r>
                        <a:rPr lang="en-US" sz="1400" dirty="0"/>
                        <a:t>Y</a:t>
                      </a:r>
                    </a:p>
                  </a:txBody>
                  <a:tcPr/>
                </a:tc>
                <a:tc>
                  <a:txBody>
                    <a:bodyPr/>
                    <a:lstStyle/>
                    <a:p>
                      <a:r>
                        <a:rPr lang="en-US" sz="1400" dirty="0"/>
                        <a:t>Y</a:t>
                      </a:r>
                    </a:p>
                  </a:txBody>
                  <a:tcPr/>
                </a:tc>
                <a:extLst>
                  <a:ext uri="{0D108BD9-81ED-4DB2-BD59-A6C34878D82A}">
                    <a16:rowId xmlns:a16="http://schemas.microsoft.com/office/drawing/2014/main" val="1221181467"/>
                  </a:ext>
                </a:extLst>
              </a:tr>
              <a:tr h="0">
                <a:tc>
                  <a:txBody>
                    <a:bodyPr/>
                    <a:lstStyle/>
                    <a:p>
                      <a:r>
                        <a:rPr lang="en-US" sz="1400"/>
                        <a:t>1</a:t>
                      </a:r>
                    </a:p>
                  </a:txBody>
                  <a:tcPr anchor="ctr"/>
                </a:tc>
                <a:tc>
                  <a:txBody>
                    <a:bodyPr/>
                    <a:lstStyle/>
                    <a:p>
                      <a:r>
                        <a:rPr lang="en-US" sz="1400">
                          <a:effectLst/>
                        </a:rPr>
                        <a:t>  </a:t>
                      </a:r>
                      <a:r>
                        <a:rPr lang="en-US" sz="1400">
                          <a:effectLst/>
                          <a:hlinkClick r:id="rId8"/>
                        </a:rPr>
                        <a:t>extract-research-data</a:t>
                      </a:r>
                      <a:endParaRPr lang="en-US" sz="1400">
                        <a:effectLst/>
                      </a:endParaRPr>
                    </a:p>
                  </a:txBody>
                  <a:tcPr anchor="ctr"/>
                </a:tc>
                <a:tc>
                  <a:txBody>
                    <a:bodyPr/>
                    <a:lstStyle/>
                    <a:p>
                      <a:r>
                        <a:rPr lang="en-US" sz="1400"/>
                        <a:t>Extract data from an EHR for one or more patients.</a:t>
                      </a:r>
                    </a:p>
                  </a:txBody>
                  <a:tcPr anchor="ctr"/>
                </a:tc>
                <a:tc>
                  <a:txBody>
                    <a:bodyPr/>
                    <a:lstStyle/>
                    <a:p>
                      <a:r>
                        <a:rPr lang="en-US" sz="1400"/>
                        <a:t>Extract data from an EHR for one or more patients for research purposes.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N/A</a:t>
                      </a:r>
                    </a:p>
                    <a:p>
                      <a:endParaRPr lang="en-US" sz="1400" dirty="0"/>
                    </a:p>
                  </a:txBody>
                  <a:tcPr/>
                </a:tc>
                <a:tc>
                  <a:txBody>
                    <a:bodyPr/>
                    <a:lstStyle/>
                    <a:p>
                      <a:r>
                        <a:rPr lang="en-US" sz="1400" dirty="0"/>
                        <a:t>N/A</a:t>
                      </a:r>
                    </a:p>
                  </a:txBody>
                  <a:tcPr/>
                </a:tc>
                <a:tc>
                  <a:txBody>
                    <a:bodyPr/>
                    <a:lstStyle/>
                    <a:p>
                      <a:r>
                        <a:rPr lang="en-US" sz="1400" dirty="0"/>
                        <a:t>Y</a:t>
                      </a:r>
                    </a:p>
                  </a:txBody>
                  <a:tcPr/>
                </a:tc>
                <a:extLst>
                  <a:ext uri="{0D108BD9-81ED-4DB2-BD59-A6C34878D82A}">
                    <a16:rowId xmlns:a16="http://schemas.microsoft.com/office/drawing/2014/main" val="3681542940"/>
                  </a:ext>
                </a:extLst>
              </a:tr>
              <a:tr h="0">
                <a:tc>
                  <a:txBody>
                    <a:bodyPr/>
                    <a:lstStyle/>
                    <a:p>
                      <a:r>
                        <a:rPr lang="en-US" sz="1400"/>
                        <a:t>1</a:t>
                      </a:r>
                    </a:p>
                  </a:txBody>
                  <a:tcPr anchor="ctr"/>
                </a:tc>
                <a:tc>
                  <a:txBody>
                    <a:bodyPr/>
                    <a:lstStyle/>
                    <a:p>
                      <a:r>
                        <a:rPr lang="en-US" sz="1400">
                          <a:effectLst/>
                        </a:rPr>
                        <a:t>  </a:t>
                      </a:r>
                      <a:r>
                        <a:rPr lang="en-US" sz="1400">
                          <a:effectLst/>
                          <a:hlinkClick r:id="rId9"/>
                        </a:rPr>
                        <a:t>execute-research-query</a:t>
                      </a:r>
                      <a:endParaRPr lang="en-US" sz="1400">
                        <a:effectLst/>
                      </a:endParaRPr>
                    </a:p>
                  </a:txBody>
                  <a:tcPr anchor="ctr"/>
                </a:tc>
                <a:tc>
                  <a:txBody>
                    <a:bodyPr/>
                    <a:lstStyle/>
                    <a:p>
                      <a:r>
                        <a:rPr lang="en-US" sz="1400"/>
                        <a:t>Execute a research query on the data mart.</a:t>
                      </a:r>
                    </a:p>
                  </a:txBody>
                  <a:tcPr anchor="ctr"/>
                </a:tc>
                <a:tc>
                  <a:txBody>
                    <a:bodyPr/>
                    <a:lstStyle/>
                    <a:p>
                      <a:r>
                        <a:rPr lang="en-US" sz="1400"/>
                        <a:t>Execute a research query on the data mart based on the PlanDefinition and create a result to be submitted.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N/A</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N/A</a:t>
                      </a:r>
                    </a:p>
                    <a:p>
                      <a:endParaRPr lang="en-US" sz="1400" dirty="0"/>
                    </a:p>
                  </a:txBody>
                  <a:tcPr/>
                </a:tc>
                <a:tc>
                  <a:txBody>
                    <a:bodyPr/>
                    <a:lstStyle/>
                    <a:p>
                      <a:r>
                        <a:rPr lang="en-US" sz="1400" dirty="0"/>
                        <a:t>Y</a:t>
                      </a:r>
                    </a:p>
                  </a:txBody>
                  <a:tcPr/>
                </a:tc>
                <a:extLst>
                  <a:ext uri="{0D108BD9-81ED-4DB2-BD59-A6C34878D82A}">
                    <a16:rowId xmlns:a16="http://schemas.microsoft.com/office/drawing/2014/main" val="973885656"/>
                  </a:ext>
                </a:extLst>
              </a:tr>
              <a:tr h="0">
                <a:tc>
                  <a:txBody>
                    <a:bodyPr/>
                    <a:lstStyle/>
                    <a:p>
                      <a:r>
                        <a:rPr lang="en-US" sz="1400"/>
                        <a:t>0</a:t>
                      </a:r>
                    </a:p>
                  </a:txBody>
                  <a:tcPr anchor="ctr"/>
                </a:tc>
                <a:tc>
                  <a:txBody>
                    <a:bodyPr/>
                    <a:lstStyle/>
                    <a:p>
                      <a:r>
                        <a:rPr lang="en-US" sz="1400">
                          <a:effectLst/>
                          <a:hlinkClick r:id="rId10"/>
                        </a:rPr>
                        <a:t>terminate-reporting-workflow</a:t>
                      </a:r>
                      <a:endParaRPr lang="en-US" sz="1400">
                        <a:effectLst/>
                      </a:endParaRPr>
                    </a:p>
                  </a:txBody>
                  <a:tcPr anchor="ctr"/>
                </a:tc>
                <a:tc>
                  <a:txBody>
                    <a:bodyPr/>
                    <a:lstStyle/>
                    <a:p>
                      <a:r>
                        <a:rPr lang="en-US" sz="1400" dirty="0"/>
                        <a:t>Terminate a reporting workflow</a:t>
                      </a:r>
                    </a:p>
                  </a:txBody>
                  <a:tcPr anchor="ctr"/>
                </a:tc>
                <a:tc>
                  <a:txBody>
                    <a:bodyPr/>
                    <a:lstStyle/>
                    <a:p>
                      <a:r>
                        <a:rPr lang="en-US" sz="1400" dirty="0"/>
                        <a:t>Request the initiation of terminating a reporting workflow.</a:t>
                      </a:r>
                    </a:p>
                  </a:txBody>
                  <a:tcPr anchor="ctr"/>
                </a:tc>
                <a:tc>
                  <a:txBody>
                    <a:bodyPr/>
                    <a:lstStyle/>
                    <a:p>
                      <a:r>
                        <a:rPr lang="en-US" sz="1400" dirty="0"/>
                        <a:t>N</a:t>
                      </a:r>
                    </a:p>
                  </a:txBody>
                  <a:tcPr/>
                </a:tc>
                <a:tc>
                  <a:txBody>
                    <a:bodyPr/>
                    <a:lstStyle/>
                    <a:p>
                      <a:r>
                        <a:rPr lang="en-US" sz="1400" dirty="0"/>
                        <a:t>N</a:t>
                      </a:r>
                    </a:p>
                  </a:txBody>
                  <a:tcPr/>
                </a:tc>
                <a:tc>
                  <a:txBody>
                    <a:bodyPr/>
                    <a:lstStyle/>
                    <a:p>
                      <a:r>
                        <a:rPr lang="en-US" sz="1400" dirty="0"/>
                        <a:t>N</a:t>
                      </a:r>
                    </a:p>
                  </a:txBody>
                  <a:tcPr/>
                </a:tc>
                <a:extLst>
                  <a:ext uri="{0D108BD9-81ED-4DB2-BD59-A6C34878D82A}">
                    <a16:rowId xmlns:a16="http://schemas.microsoft.com/office/drawing/2014/main" val="3677313938"/>
                  </a:ext>
                </a:extLst>
              </a:tr>
              <a:tr h="0">
                <a:tc>
                  <a:txBody>
                    <a:bodyPr/>
                    <a:lstStyle/>
                    <a:p>
                      <a:r>
                        <a:rPr lang="en-US" sz="1400"/>
                        <a:t>1</a:t>
                      </a:r>
                    </a:p>
                  </a:txBody>
                  <a:tcPr anchor="ctr"/>
                </a:tc>
                <a:tc>
                  <a:txBody>
                    <a:bodyPr/>
                    <a:lstStyle/>
                    <a:p>
                      <a:r>
                        <a:rPr lang="en-US" sz="1400">
                          <a:effectLst/>
                        </a:rPr>
                        <a:t>  </a:t>
                      </a:r>
                      <a:r>
                        <a:rPr lang="en-US" sz="1400">
                          <a:effectLst/>
                          <a:hlinkClick r:id="rId11"/>
                        </a:rPr>
                        <a:t>cancel-report</a:t>
                      </a:r>
                      <a:endParaRPr lang="en-US" sz="1400">
                        <a:effectLst/>
                      </a:endParaRPr>
                    </a:p>
                  </a:txBody>
                  <a:tcPr anchor="ctr"/>
                </a:tc>
                <a:tc>
                  <a:txBody>
                    <a:bodyPr/>
                    <a:lstStyle/>
                    <a:p>
                      <a:r>
                        <a:rPr lang="en-US" sz="1400"/>
                        <a:t>Cancel an already submitted report</a:t>
                      </a:r>
                    </a:p>
                  </a:txBody>
                  <a:tcPr anchor="ctr"/>
                </a:tc>
                <a:tc>
                  <a:txBody>
                    <a:bodyPr/>
                    <a:lstStyle/>
                    <a:p>
                      <a:r>
                        <a:rPr lang="en-US" sz="1400" dirty="0"/>
                        <a:t>Cancel an already submitted report.</a:t>
                      </a:r>
                    </a:p>
                  </a:txBody>
                  <a:tcPr anchor="ctr"/>
                </a:tc>
                <a:tc>
                  <a:txBody>
                    <a:bodyPr/>
                    <a:lstStyle/>
                    <a:p>
                      <a:r>
                        <a:rPr lang="en-US" sz="1400" dirty="0"/>
                        <a:t>N</a:t>
                      </a:r>
                    </a:p>
                  </a:txBody>
                  <a:tcPr/>
                </a:tc>
                <a:tc>
                  <a:txBody>
                    <a:bodyPr/>
                    <a:lstStyle/>
                    <a:p>
                      <a:r>
                        <a:rPr lang="en-US" sz="1400" dirty="0"/>
                        <a:t>N</a:t>
                      </a:r>
                    </a:p>
                  </a:txBody>
                  <a:tcPr/>
                </a:tc>
                <a:tc>
                  <a:txBody>
                    <a:bodyPr/>
                    <a:lstStyle/>
                    <a:p>
                      <a:r>
                        <a:rPr lang="en-US" sz="1400" dirty="0"/>
                        <a:t>N</a:t>
                      </a:r>
                    </a:p>
                  </a:txBody>
                  <a:tcPr/>
                </a:tc>
                <a:extLst>
                  <a:ext uri="{0D108BD9-81ED-4DB2-BD59-A6C34878D82A}">
                    <a16:rowId xmlns:a16="http://schemas.microsoft.com/office/drawing/2014/main" val="1697060642"/>
                  </a:ext>
                </a:extLst>
              </a:tr>
            </a:tbl>
          </a:graphicData>
        </a:graphic>
      </p:graphicFrame>
      <p:sp>
        <p:nvSpPr>
          <p:cNvPr id="7" name="TextBox 6">
            <a:extLst>
              <a:ext uri="{FF2B5EF4-FFF2-40B4-BE49-F238E27FC236}">
                <a16:creationId xmlns:a16="http://schemas.microsoft.com/office/drawing/2014/main" id="{3DA10AFD-A1C9-4B37-9647-B9122615BD87}"/>
              </a:ext>
            </a:extLst>
          </p:cNvPr>
          <p:cNvSpPr txBox="1"/>
          <p:nvPr/>
        </p:nvSpPr>
        <p:spPr>
          <a:xfrm>
            <a:off x="2526283" y="6613911"/>
            <a:ext cx="8692533" cy="369332"/>
          </a:xfrm>
          <a:prstGeom prst="rect">
            <a:avLst/>
          </a:prstGeom>
          <a:noFill/>
        </p:spPr>
        <p:txBody>
          <a:bodyPr wrap="square">
            <a:spAutoFit/>
          </a:bodyPr>
          <a:lstStyle/>
          <a:p>
            <a:r>
              <a:rPr lang="en-US" dirty="0">
                <a:hlinkClick r:id="rId12"/>
              </a:rPr>
              <a:t>http://hl7.org/fhir/us/medmorph/2021Jan/ValueSet-us-ph-plandefinition-action.html</a:t>
            </a:r>
            <a:endParaRPr lang="en-US" dirty="0"/>
          </a:p>
        </p:txBody>
      </p:sp>
    </p:spTree>
    <p:extLst>
      <p:ext uri="{BB962C8B-B14F-4D97-AF65-F5344CB8AC3E}">
        <p14:creationId xmlns:p14="http://schemas.microsoft.com/office/powerpoint/2010/main" val="3487676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a:xfrm>
            <a:off x="328913" y="411954"/>
            <a:ext cx="11014276" cy="722895"/>
          </a:xfrm>
        </p:spPr>
        <p:txBody>
          <a:bodyPr>
            <a:noAutofit/>
          </a:bodyPr>
          <a:lstStyle/>
          <a:p>
            <a:r>
              <a:rPr lang="en-US" sz="3200" dirty="0"/>
              <a:t>Terminology: Value Sets – </a:t>
            </a:r>
            <a:br>
              <a:rPr lang="en-US" sz="3200" dirty="0"/>
            </a:br>
            <a:r>
              <a:rPr lang="en-US" sz="3200" dirty="0"/>
              <a:t>US Public Health Response Message Processing Status Codes</a:t>
            </a:r>
            <a:br>
              <a:rPr lang="en-US" sz="3200" dirty="0"/>
            </a:br>
            <a:r>
              <a:rPr lang="en-US" sz="3200" dirty="0"/>
              <a:t> </a:t>
            </a:r>
          </a:p>
        </p:txBody>
      </p:sp>
      <p:graphicFrame>
        <p:nvGraphicFramePr>
          <p:cNvPr id="8" name="Table 8">
            <a:extLst>
              <a:ext uri="{FF2B5EF4-FFF2-40B4-BE49-F238E27FC236}">
                <a16:creationId xmlns:a16="http://schemas.microsoft.com/office/drawing/2014/main" id="{2E469925-5263-4787-A445-BBE63616DDD4}"/>
              </a:ext>
            </a:extLst>
          </p:cNvPr>
          <p:cNvGraphicFramePr>
            <a:graphicFrameLocks noGrp="1"/>
          </p:cNvGraphicFramePr>
          <p:nvPr>
            <p:ph idx="1"/>
            <p:extLst>
              <p:ext uri="{D42A27DB-BD31-4B8C-83A1-F6EECF244321}">
                <p14:modId xmlns:p14="http://schemas.microsoft.com/office/powerpoint/2010/main" val="117290554"/>
              </p:ext>
            </p:extLst>
          </p:nvPr>
        </p:nvGraphicFramePr>
        <p:xfrm>
          <a:off x="81444" y="1188179"/>
          <a:ext cx="11634829" cy="3230880"/>
        </p:xfrm>
        <a:graphic>
          <a:graphicData uri="http://schemas.openxmlformats.org/drawingml/2006/table">
            <a:tbl>
              <a:tblPr firstRow="1" bandRow="1">
                <a:tableStyleId>{5C22544A-7EE6-4342-B048-85BDC9FD1C3A}</a:tableStyleId>
              </a:tblPr>
              <a:tblGrid>
                <a:gridCol w="924396">
                  <a:extLst>
                    <a:ext uri="{9D8B030D-6E8A-4147-A177-3AD203B41FA5}">
                      <a16:colId xmlns:a16="http://schemas.microsoft.com/office/drawing/2014/main" val="2133941267"/>
                    </a:ext>
                  </a:extLst>
                </a:gridCol>
                <a:gridCol w="3586480">
                  <a:extLst>
                    <a:ext uri="{9D8B030D-6E8A-4147-A177-3AD203B41FA5}">
                      <a16:colId xmlns:a16="http://schemas.microsoft.com/office/drawing/2014/main" val="4096147708"/>
                    </a:ext>
                  </a:extLst>
                </a:gridCol>
                <a:gridCol w="4714240">
                  <a:extLst>
                    <a:ext uri="{9D8B030D-6E8A-4147-A177-3AD203B41FA5}">
                      <a16:colId xmlns:a16="http://schemas.microsoft.com/office/drawing/2014/main" val="1471404763"/>
                    </a:ext>
                  </a:extLst>
                </a:gridCol>
                <a:gridCol w="722533">
                  <a:extLst>
                    <a:ext uri="{9D8B030D-6E8A-4147-A177-3AD203B41FA5}">
                      <a16:colId xmlns:a16="http://schemas.microsoft.com/office/drawing/2014/main" val="2686604126"/>
                    </a:ext>
                  </a:extLst>
                </a:gridCol>
                <a:gridCol w="757769">
                  <a:extLst>
                    <a:ext uri="{9D8B030D-6E8A-4147-A177-3AD203B41FA5}">
                      <a16:colId xmlns:a16="http://schemas.microsoft.com/office/drawing/2014/main" val="2992369524"/>
                    </a:ext>
                  </a:extLst>
                </a:gridCol>
                <a:gridCol w="929411">
                  <a:extLst>
                    <a:ext uri="{9D8B030D-6E8A-4147-A177-3AD203B41FA5}">
                      <a16:colId xmlns:a16="http://schemas.microsoft.com/office/drawing/2014/main" val="1406782141"/>
                    </a:ext>
                  </a:extLst>
                </a:gridCol>
              </a:tblGrid>
              <a:tr h="125389">
                <a:tc>
                  <a:txBody>
                    <a:bodyPr/>
                    <a:lstStyle/>
                    <a:p>
                      <a:r>
                        <a:rPr lang="en-US" sz="1400" dirty="0"/>
                        <a:t>Code</a:t>
                      </a:r>
                    </a:p>
                  </a:txBody>
                  <a:tcPr/>
                </a:tc>
                <a:tc>
                  <a:txBody>
                    <a:bodyPr/>
                    <a:lstStyle/>
                    <a:p>
                      <a:r>
                        <a:rPr lang="en-US" sz="1400" dirty="0"/>
                        <a:t>Display</a:t>
                      </a:r>
                    </a:p>
                  </a:txBody>
                  <a:tcPr/>
                </a:tc>
                <a:tc>
                  <a:txBody>
                    <a:bodyPr/>
                    <a:lstStyle/>
                    <a:p>
                      <a:r>
                        <a:rPr lang="en-US" sz="1400" dirty="0"/>
                        <a:t>Definition</a:t>
                      </a:r>
                    </a:p>
                  </a:txBody>
                  <a:tcPr/>
                </a:tc>
                <a:tc>
                  <a:txBody>
                    <a:bodyPr/>
                    <a:lstStyle/>
                    <a:p>
                      <a:r>
                        <a:rPr lang="en-US" sz="1400" dirty="0"/>
                        <a:t>CRR</a:t>
                      </a:r>
                    </a:p>
                  </a:txBody>
                  <a:tcPr/>
                </a:tc>
                <a:tc>
                  <a:txBody>
                    <a:bodyPr/>
                    <a:lstStyle/>
                    <a:p>
                      <a:r>
                        <a:rPr lang="en-US" sz="1400" dirty="0"/>
                        <a:t>HCS</a:t>
                      </a:r>
                    </a:p>
                  </a:txBody>
                  <a:tcPr/>
                </a:tc>
                <a:tc>
                  <a:txBody>
                    <a:bodyPr/>
                    <a:lstStyle/>
                    <a:p>
                      <a:r>
                        <a:rPr lang="en-US" sz="1400" dirty="0"/>
                        <a:t>Research </a:t>
                      </a:r>
                    </a:p>
                  </a:txBody>
                  <a:tcPr/>
                </a:tc>
                <a:extLst>
                  <a:ext uri="{0D108BD9-81ED-4DB2-BD59-A6C34878D82A}">
                    <a16:rowId xmlns:a16="http://schemas.microsoft.com/office/drawing/2014/main" val="2244005617"/>
                  </a:ext>
                </a:extLst>
              </a:tr>
              <a:tr h="333882">
                <a:tc>
                  <a:txBody>
                    <a:bodyPr/>
                    <a:lstStyle/>
                    <a:p>
                      <a:r>
                        <a:rPr lang="en-US" sz="1400" dirty="0">
                          <a:effectLst/>
                          <a:hlinkClick r:id="rId3"/>
                        </a:rPr>
                        <a:t>RRVS1</a:t>
                      </a:r>
                      <a:endParaRPr lang="en-US" sz="1400" dirty="0">
                        <a:effectLst/>
                      </a:endParaRPr>
                    </a:p>
                  </a:txBody>
                  <a:tcPr anchor="ctr"/>
                </a:tc>
                <a:tc>
                  <a:txBody>
                    <a:bodyPr/>
                    <a:lstStyle/>
                    <a:p>
                      <a:r>
                        <a:rPr lang="en-US" sz="1400"/>
                        <a:t>Reportable data sent from clinical care to PHA.</a:t>
                      </a:r>
                    </a:p>
                  </a:txBody>
                  <a:tcPr anchor="ctr"/>
                </a:tc>
                <a:tc>
                  <a:txBody>
                    <a:bodyPr/>
                    <a:lstStyle/>
                    <a:p>
                      <a:r>
                        <a:rPr lang="en-US" sz="1400"/>
                        <a:t>Reportable - the triggered condition was determined to be reportable for responsible jurisdiction on the basis of appropriate authoring jurisdiction rules.</a:t>
                      </a:r>
                    </a:p>
                  </a:txBody>
                  <a:tcPr anchor="ctr"/>
                </a:tc>
                <a:tc>
                  <a:txBody>
                    <a:bodyPr/>
                    <a:lstStyle/>
                    <a:p>
                      <a:r>
                        <a:rPr lang="en-US" sz="1400" dirty="0"/>
                        <a:t>?</a:t>
                      </a:r>
                    </a:p>
                  </a:txBody>
                  <a:tcPr/>
                </a:tc>
                <a:tc>
                  <a:txBody>
                    <a:bodyPr/>
                    <a:lstStyle/>
                    <a:p>
                      <a:r>
                        <a:rPr lang="en-US" sz="1400" dirty="0"/>
                        <a:t>N</a:t>
                      </a:r>
                    </a:p>
                  </a:txBody>
                  <a:tcPr/>
                </a:tc>
                <a:tc>
                  <a:txBody>
                    <a:bodyPr/>
                    <a:lstStyle/>
                    <a:p>
                      <a:r>
                        <a:rPr lang="en-US" sz="1400" dirty="0"/>
                        <a:t>N</a:t>
                      </a:r>
                    </a:p>
                  </a:txBody>
                  <a:tcPr/>
                </a:tc>
                <a:extLst>
                  <a:ext uri="{0D108BD9-81ED-4DB2-BD59-A6C34878D82A}">
                    <a16:rowId xmlns:a16="http://schemas.microsoft.com/office/drawing/2014/main" val="2063976227"/>
                  </a:ext>
                </a:extLst>
              </a:tr>
              <a:tr h="0">
                <a:tc>
                  <a:txBody>
                    <a:bodyPr/>
                    <a:lstStyle/>
                    <a:p>
                      <a:r>
                        <a:rPr lang="en-US" sz="1400">
                          <a:effectLst/>
                          <a:hlinkClick r:id="rId4"/>
                        </a:rPr>
                        <a:t>RRVS2</a:t>
                      </a:r>
                      <a:endParaRPr lang="en-US" sz="1400">
                        <a:effectLst/>
                      </a:endParaRPr>
                    </a:p>
                  </a:txBody>
                  <a:tcPr anchor="ctr"/>
                </a:tc>
                <a:tc>
                  <a:txBody>
                    <a:bodyPr/>
                    <a:lstStyle/>
                    <a:p>
                      <a:r>
                        <a:rPr lang="en-US" sz="1400"/>
                        <a:t>Data sent from clinical care to PHA may be reportable.</a:t>
                      </a:r>
                    </a:p>
                  </a:txBody>
                  <a:tcPr anchor="ctr"/>
                </a:tc>
                <a:tc>
                  <a:txBody>
                    <a:bodyPr/>
                    <a:lstStyle/>
                    <a:p>
                      <a:r>
                        <a:rPr lang="en-US" sz="1400"/>
                        <a:t>May be reportable - the triggered condition may be reportable, but a full disposition was not achieved</a:t>
                      </a:r>
                    </a:p>
                  </a:txBody>
                  <a:tcPr anchor="ctr"/>
                </a:tc>
                <a:tc>
                  <a:txBody>
                    <a:bodyPr/>
                    <a:lstStyle/>
                    <a:p>
                      <a:r>
                        <a:rPr lang="en-US" sz="1400" dirty="0"/>
                        <a:t>?</a:t>
                      </a:r>
                    </a:p>
                  </a:txBody>
                  <a:tcPr/>
                </a:tc>
                <a:tc>
                  <a:txBody>
                    <a:bodyPr/>
                    <a:lstStyle/>
                    <a:p>
                      <a:r>
                        <a:rPr lang="en-US" sz="1400" dirty="0"/>
                        <a:t>N</a:t>
                      </a:r>
                    </a:p>
                  </a:txBody>
                  <a:tcPr/>
                </a:tc>
                <a:tc>
                  <a:txBody>
                    <a:bodyPr/>
                    <a:lstStyle/>
                    <a:p>
                      <a:r>
                        <a:rPr lang="en-US" sz="1400" dirty="0"/>
                        <a:t>N</a:t>
                      </a:r>
                    </a:p>
                  </a:txBody>
                  <a:tcPr/>
                </a:tc>
                <a:extLst>
                  <a:ext uri="{0D108BD9-81ED-4DB2-BD59-A6C34878D82A}">
                    <a16:rowId xmlns:a16="http://schemas.microsoft.com/office/drawing/2014/main" val="1441748296"/>
                  </a:ext>
                </a:extLst>
              </a:tr>
              <a:tr h="0">
                <a:tc>
                  <a:txBody>
                    <a:bodyPr/>
                    <a:lstStyle/>
                    <a:p>
                      <a:r>
                        <a:rPr lang="en-US" sz="1400">
                          <a:effectLst/>
                          <a:hlinkClick r:id="rId5"/>
                        </a:rPr>
                        <a:t>RRVS3</a:t>
                      </a:r>
                      <a:endParaRPr lang="en-US" sz="1400">
                        <a:effectLst/>
                      </a:endParaRPr>
                    </a:p>
                  </a:txBody>
                  <a:tcPr anchor="ctr"/>
                </a:tc>
                <a:tc>
                  <a:txBody>
                    <a:bodyPr/>
                    <a:lstStyle/>
                    <a:p>
                      <a:r>
                        <a:rPr lang="en-US" sz="1400"/>
                        <a:t>Data sent from clinical care to PHA is not reportable.</a:t>
                      </a:r>
                    </a:p>
                  </a:txBody>
                  <a:tcPr anchor="ctr"/>
                </a:tc>
                <a:tc>
                  <a:txBody>
                    <a:bodyPr/>
                    <a:lstStyle/>
                    <a:p>
                      <a:r>
                        <a:rPr lang="en-US" sz="1400"/>
                        <a:t>Not reportable - all data needed for rule were available, but the condition was not determined to be reportable for the responsible jurisdiction on the basis of appropriate authoring jurisdiction rules.</a:t>
                      </a:r>
                    </a:p>
                  </a:txBody>
                  <a:tcPr anchor="ctr"/>
                </a:tc>
                <a:tc>
                  <a:txBody>
                    <a:bodyPr/>
                    <a:lstStyle/>
                    <a:p>
                      <a:r>
                        <a:rPr lang="en-US" sz="1400" dirty="0"/>
                        <a:t>?</a:t>
                      </a:r>
                    </a:p>
                  </a:txBody>
                  <a:tcPr/>
                </a:tc>
                <a:tc>
                  <a:txBody>
                    <a:bodyPr/>
                    <a:lstStyle/>
                    <a:p>
                      <a:r>
                        <a:rPr lang="en-US" sz="1400" dirty="0"/>
                        <a:t>N</a:t>
                      </a:r>
                    </a:p>
                  </a:txBody>
                  <a:tcPr/>
                </a:tc>
                <a:tc>
                  <a:txBody>
                    <a:bodyPr/>
                    <a:lstStyle/>
                    <a:p>
                      <a:r>
                        <a:rPr lang="en-US" sz="1400" dirty="0"/>
                        <a:t>N</a:t>
                      </a:r>
                    </a:p>
                  </a:txBody>
                  <a:tcPr/>
                </a:tc>
                <a:extLst>
                  <a:ext uri="{0D108BD9-81ED-4DB2-BD59-A6C34878D82A}">
                    <a16:rowId xmlns:a16="http://schemas.microsoft.com/office/drawing/2014/main" val="1054088365"/>
                  </a:ext>
                </a:extLst>
              </a:tr>
              <a:tr h="0">
                <a:tc>
                  <a:txBody>
                    <a:bodyPr/>
                    <a:lstStyle/>
                    <a:p>
                      <a:r>
                        <a:rPr lang="en-US" sz="1400">
                          <a:effectLst/>
                          <a:hlinkClick r:id="rId6"/>
                        </a:rPr>
                        <a:t>RRVS4</a:t>
                      </a:r>
                      <a:endParaRPr lang="en-US" sz="1400">
                        <a:effectLst/>
                      </a:endParaRPr>
                    </a:p>
                  </a:txBody>
                  <a:tcPr anchor="ctr"/>
                </a:tc>
                <a:tc>
                  <a:txBody>
                    <a:bodyPr/>
                    <a:lstStyle/>
                    <a:p>
                      <a:r>
                        <a:rPr lang="en-US" sz="1400"/>
                        <a:t>No Reporting rule met for the data sent from clinical care to PHA.</a:t>
                      </a:r>
                    </a:p>
                  </a:txBody>
                  <a:tcPr anchor="ctr"/>
                </a:tc>
                <a:tc>
                  <a:txBody>
                    <a:bodyPr/>
                    <a:lstStyle/>
                    <a:p>
                      <a:r>
                        <a:rPr lang="en-US" sz="1400" dirty="0"/>
                        <a:t>No reporting rule met – no reporting rule was completely met because needed data were not available or all needed data were available but did not meet reporting requirements.</a:t>
                      </a:r>
                    </a:p>
                  </a:txBody>
                  <a:tcPr anchor="ctr"/>
                </a:tc>
                <a:tc>
                  <a:txBody>
                    <a:bodyPr/>
                    <a:lstStyle/>
                    <a:p>
                      <a:r>
                        <a:rPr lang="en-US" sz="1400" dirty="0"/>
                        <a:t>?</a:t>
                      </a:r>
                    </a:p>
                  </a:txBody>
                  <a:tcPr/>
                </a:tc>
                <a:tc>
                  <a:txBody>
                    <a:bodyPr/>
                    <a:lstStyle/>
                    <a:p>
                      <a:r>
                        <a:rPr lang="en-US" sz="1400" dirty="0"/>
                        <a:t>N</a:t>
                      </a:r>
                    </a:p>
                  </a:txBody>
                  <a:tcPr/>
                </a:tc>
                <a:tc>
                  <a:txBody>
                    <a:bodyPr/>
                    <a:lstStyle/>
                    <a:p>
                      <a:r>
                        <a:rPr lang="en-US" sz="1400" dirty="0"/>
                        <a:t>N</a:t>
                      </a:r>
                    </a:p>
                  </a:txBody>
                  <a:tcPr/>
                </a:tc>
                <a:extLst>
                  <a:ext uri="{0D108BD9-81ED-4DB2-BD59-A6C34878D82A}">
                    <a16:rowId xmlns:a16="http://schemas.microsoft.com/office/drawing/2014/main" val="2406759678"/>
                  </a:ext>
                </a:extLst>
              </a:tr>
            </a:tbl>
          </a:graphicData>
        </a:graphic>
      </p:graphicFrame>
      <p:sp>
        <p:nvSpPr>
          <p:cNvPr id="7" name="TextBox 6">
            <a:extLst>
              <a:ext uri="{FF2B5EF4-FFF2-40B4-BE49-F238E27FC236}">
                <a16:creationId xmlns:a16="http://schemas.microsoft.com/office/drawing/2014/main" id="{3DA10AFD-A1C9-4B37-9647-B9122615BD87}"/>
              </a:ext>
            </a:extLst>
          </p:cNvPr>
          <p:cNvSpPr txBox="1"/>
          <p:nvPr/>
        </p:nvSpPr>
        <p:spPr>
          <a:xfrm>
            <a:off x="508000" y="6311900"/>
            <a:ext cx="10657839" cy="369332"/>
          </a:xfrm>
          <a:prstGeom prst="rect">
            <a:avLst/>
          </a:prstGeom>
          <a:noFill/>
        </p:spPr>
        <p:txBody>
          <a:bodyPr wrap="square">
            <a:spAutoFit/>
          </a:bodyPr>
          <a:lstStyle/>
          <a:p>
            <a:r>
              <a:rPr lang="en-US" dirty="0">
                <a:hlinkClick r:id="rId7"/>
              </a:rPr>
              <a:t>http://hl7.org/fhir/us/medmorph/2021Jan/ValueSet-us-ph-response-message-processing-status-codes.html</a:t>
            </a:r>
            <a:endParaRPr lang="en-US" dirty="0"/>
          </a:p>
        </p:txBody>
      </p:sp>
    </p:spTree>
    <p:extLst>
      <p:ext uri="{BB962C8B-B14F-4D97-AF65-F5344CB8AC3E}">
        <p14:creationId xmlns:p14="http://schemas.microsoft.com/office/powerpoint/2010/main" val="3951478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a:xfrm>
            <a:off x="328913" y="411954"/>
            <a:ext cx="11014276" cy="722895"/>
          </a:xfrm>
        </p:spPr>
        <p:txBody>
          <a:bodyPr>
            <a:noAutofit/>
          </a:bodyPr>
          <a:lstStyle/>
          <a:p>
            <a:r>
              <a:rPr lang="en-US" sz="3200" dirty="0"/>
              <a:t>Terminology: Value Sets – </a:t>
            </a:r>
            <a:br>
              <a:rPr lang="en-US" sz="3200" dirty="0"/>
            </a:br>
            <a:r>
              <a:rPr lang="en-US" sz="3200" dirty="0"/>
              <a:t>US Public Health </a:t>
            </a:r>
            <a:r>
              <a:rPr lang="en-US" sz="3200" dirty="0" err="1"/>
              <a:t>TriggerDefinition</a:t>
            </a:r>
            <a:r>
              <a:rPr lang="en-US" sz="3200" dirty="0"/>
              <a:t> </a:t>
            </a:r>
            <a:r>
              <a:rPr lang="en-US" sz="3200" dirty="0" err="1"/>
              <a:t>NamedEvent</a:t>
            </a:r>
            <a:r>
              <a:rPr lang="en-US" sz="3200" dirty="0"/>
              <a:t> (1/4)</a:t>
            </a:r>
            <a:br>
              <a:rPr lang="en-US" sz="3200" dirty="0"/>
            </a:br>
            <a:r>
              <a:rPr lang="en-US" sz="3200" dirty="0"/>
              <a:t> </a:t>
            </a:r>
          </a:p>
        </p:txBody>
      </p:sp>
      <p:graphicFrame>
        <p:nvGraphicFramePr>
          <p:cNvPr id="8" name="Table 8">
            <a:extLst>
              <a:ext uri="{FF2B5EF4-FFF2-40B4-BE49-F238E27FC236}">
                <a16:creationId xmlns:a16="http://schemas.microsoft.com/office/drawing/2014/main" id="{2E469925-5263-4787-A445-BBE63616DDD4}"/>
              </a:ext>
            </a:extLst>
          </p:cNvPr>
          <p:cNvGraphicFramePr>
            <a:graphicFrameLocks noGrp="1"/>
          </p:cNvGraphicFramePr>
          <p:nvPr>
            <p:ph idx="1"/>
            <p:extLst>
              <p:ext uri="{D42A27DB-BD31-4B8C-83A1-F6EECF244321}">
                <p14:modId xmlns:p14="http://schemas.microsoft.com/office/powerpoint/2010/main" val="867099522"/>
              </p:ext>
            </p:extLst>
          </p:nvPr>
        </p:nvGraphicFramePr>
        <p:xfrm>
          <a:off x="81444" y="1188179"/>
          <a:ext cx="12029111" cy="5212080"/>
        </p:xfrm>
        <a:graphic>
          <a:graphicData uri="http://schemas.openxmlformats.org/drawingml/2006/table">
            <a:tbl>
              <a:tblPr firstRow="1" bandRow="1">
                <a:tableStyleId>{5C22544A-7EE6-4342-B048-85BDC9FD1C3A}</a:tableStyleId>
              </a:tblPr>
              <a:tblGrid>
                <a:gridCol w="394282">
                  <a:extLst>
                    <a:ext uri="{9D8B030D-6E8A-4147-A177-3AD203B41FA5}">
                      <a16:colId xmlns:a16="http://schemas.microsoft.com/office/drawing/2014/main" val="4134728265"/>
                    </a:ext>
                  </a:extLst>
                </a:gridCol>
                <a:gridCol w="1560353">
                  <a:extLst>
                    <a:ext uri="{9D8B030D-6E8A-4147-A177-3AD203B41FA5}">
                      <a16:colId xmlns:a16="http://schemas.microsoft.com/office/drawing/2014/main" val="2133941267"/>
                    </a:ext>
                  </a:extLst>
                </a:gridCol>
                <a:gridCol w="2576561">
                  <a:extLst>
                    <a:ext uri="{9D8B030D-6E8A-4147-A177-3AD203B41FA5}">
                      <a16:colId xmlns:a16="http://schemas.microsoft.com/office/drawing/2014/main" val="4096147708"/>
                    </a:ext>
                  </a:extLst>
                </a:gridCol>
                <a:gridCol w="5120640">
                  <a:extLst>
                    <a:ext uri="{9D8B030D-6E8A-4147-A177-3AD203B41FA5}">
                      <a16:colId xmlns:a16="http://schemas.microsoft.com/office/drawing/2014/main" val="1471404763"/>
                    </a:ext>
                  </a:extLst>
                </a:gridCol>
                <a:gridCol w="690095">
                  <a:extLst>
                    <a:ext uri="{9D8B030D-6E8A-4147-A177-3AD203B41FA5}">
                      <a16:colId xmlns:a16="http://schemas.microsoft.com/office/drawing/2014/main" val="2686604126"/>
                    </a:ext>
                  </a:extLst>
                </a:gridCol>
                <a:gridCol w="757769">
                  <a:extLst>
                    <a:ext uri="{9D8B030D-6E8A-4147-A177-3AD203B41FA5}">
                      <a16:colId xmlns:a16="http://schemas.microsoft.com/office/drawing/2014/main" val="2992369524"/>
                    </a:ext>
                  </a:extLst>
                </a:gridCol>
                <a:gridCol w="929411">
                  <a:extLst>
                    <a:ext uri="{9D8B030D-6E8A-4147-A177-3AD203B41FA5}">
                      <a16:colId xmlns:a16="http://schemas.microsoft.com/office/drawing/2014/main" val="1406782141"/>
                    </a:ext>
                  </a:extLst>
                </a:gridCol>
              </a:tblGrid>
              <a:tr h="125389">
                <a:tc>
                  <a:txBody>
                    <a:bodyPr/>
                    <a:lstStyle/>
                    <a:p>
                      <a:r>
                        <a:rPr lang="en-US" sz="1400" dirty="0" err="1"/>
                        <a:t>Lvl</a:t>
                      </a:r>
                      <a:endParaRPr lang="en-US" sz="1400" dirty="0"/>
                    </a:p>
                  </a:txBody>
                  <a:tcPr/>
                </a:tc>
                <a:tc>
                  <a:txBody>
                    <a:bodyPr/>
                    <a:lstStyle/>
                    <a:p>
                      <a:r>
                        <a:rPr lang="en-US" sz="1400" dirty="0"/>
                        <a:t>Code</a:t>
                      </a:r>
                    </a:p>
                  </a:txBody>
                  <a:tcPr/>
                </a:tc>
                <a:tc>
                  <a:txBody>
                    <a:bodyPr/>
                    <a:lstStyle/>
                    <a:p>
                      <a:r>
                        <a:rPr lang="en-US" sz="1400" dirty="0"/>
                        <a:t>Display</a:t>
                      </a:r>
                    </a:p>
                  </a:txBody>
                  <a:tcPr/>
                </a:tc>
                <a:tc>
                  <a:txBody>
                    <a:bodyPr/>
                    <a:lstStyle/>
                    <a:p>
                      <a:r>
                        <a:rPr lang="en-US" sz="1400" dirty="0"/>
                        <a:t>Definition</a:t>
                      </a:r>
                    </a:p>
                  </a:txBody>
                  <a:tcPr/>
                </a:tc>
                <a:tc>
                  <a:txBody>
                    <a:bodyPr/>
                    <a:lstStyle/>
                    <a:p>
                      <a:r>
                        <a:rPr lang="en-US" sz="1400" dirty="0"/>
                        <a:t>CRR</a:t>
                      </a:r>
                    </a:p>
                  </a:txBody>
                  <a:tcPr/>
                </a:tc>
                <a:tc>
                  <a:txBody>
                    <a:bodyPr/>
                    <a:lstStyle/>
                    <a:p>
                      <a:r>
                        <a:rPr lang="en-US" sz="1400" dirty="0"/>
                        <a:t>HCS</a:t>
                      </a:r>
                    </a:p>
                  </a:txBody>
                  <a:tcPr/>
                </a:tc>
                <a:tc>
                  <a:txBody>
                    <a:bodyPr/>
                    <a:lstStyle/>
                    <a:p>
                      <a:r>
                        <a:rPr lang="en-US" sz="1400" dirty="0"/>
                        <a:t>Research </a:t>
                      </a:r>
                    </a:p>
                  </a:txBody>
                  <a:tcPr/>
                </a:tc>
                <a:extLst>
                  <a:ext uri="{0D108BD9-81ED-4DB2-BD59-A6C34878D82A}">
                    <a16:rowId xmlns:a16="http://schemas.microsoft.com/office/drawing/2014/main" val="2244005617"/>
                  </a:ext>
                </a:extLst>
              </a:tr>
              <a:tr h="333882">
                <a:tc>
                  <a:txBody>
                    <a:bodyPr/>
                    <a:lstStyle/>
                    <a:p>
                      <a:r>
                        <a:rPr lang="en-US" sz="1400" dirty="0"/>
                        <a:t>0</a:t>
                      </a:r>
                    </a:p>
                  </a:txBody>
                  <a:tcPr anchor="ctr"/>
                </a:tc>
                <a:tc>
                  <a:txBody>
                    <a:bodyPr/>
                    <a:lstStyle/>
                    <a:p>
                      <a:r>
                        <a:rPr lang="en-US" sz="1400">
                          <a:effectLst/>
                          <a:hlinkClick r:id="rId3"/>
                        </a:rPr>
                        <a:t>encounter-change</a:t>
                      </a:r>
                      <a:endParaRPr lang="en-US" sz="1400">
                        <a:effectLst/>
                      </a:endParaRPr>
                    </a:p>
                  </a:txBody>
                  <a:tcPr anchor="ctr"/>
                </a:tc>
                <a:tc>
                  <a:txBody>
                    <a:bodyPr/>
                    <a:lstStyle/>
                    <a:p>
                      <a:r>
                        <a:rPr lang="en-US" sz="1400"/>
                        <a:t>Indicates a change in the patient's encounter records</a:t>
                      </a:r>
                    </a:p>
                  </a:txBody>
                  <a:tcPr anchor="ctr"/>
                </a:tc>
                <a:tc>
                  <a:txBody>
                    <a:bodyPr/>
                    <a:lstStyle/>
                    <a:p>
                      <a:r>
                        <a:rPr lang="en-US" sz="1400"/>
                        <a:t>Indicates a change in the patient's encounter records which includes starting an encounter, closing an encounter, modifying data elements of an encounter. Encounter change events would be triggered by monitoring the Encounter resource.</a:t>
                      </a:r>
                    </a:p>
                  </a:txBody>
                  <a:tcPr anchor="ctr"/>
                </a:tc>
                <a:tc>
                  <a:txBody>
                    <a:bodyPr/>
                    <a:lstStyle/>
                    <a:p>
                      <a:endParaRPr lang="en-US" sz="1400"/>
                    </a:p>
                  </a:txBody>
                  <a:tcPr/>
                </a:tc>
                <a:tc>
                  <a:txBody>
                    <a:bodyPr/>
                    <a:lstStyle/>
                    <a:p>
                      <a:r>
                        <a:rPr lang="en-US" sz="1400" dirty="0"/>
                        <a:t>N</a:t>
                      </a:r>
                    </a:p>
                  </a:txBody>
                  <a:tcPr/>
                </a:tc>
                <a:tc>
                  <a:txBody>
                    <a:bodyPr/>
                    <a:lstStyle/>
                    <a:p>
                      <a:endParaRPr lang="en-US" sz="1400"/>
                    </a:p>
                  </a:txBody>
                  <a:tcPr/>
                </a:tc>
                <a:extLst>
                  <a:ext uri="{0D108BD9-81ED-4DB2-BD59-A6C34878D82A}">
                    <a16:rowId xmlns:a16="http://schemas.microsoft.com/office/drawing/2014/main" val="2063976227"/>
                  </a:ext>
                </a:extLst>
              </a:tr>
              <a:tr h="0">
                <a:tc>
                  <a:txBody>
                    <a:bodyPr/>
                    <a:lstStyle/>
                    <a:p>
                      <a:r>
                        <a:rPr lang="en-US" sz="1400"/>
                        <a:t>1</a:t>
                      </a:r>
                    </a:p>
                  </a:txBody>
                  <a:tcPr anchor="ctr"/>
                </a:tc>
                <a:tc>
                  <a:txBody>
                    <a:bodyPr/>
                    <a:lstStyle/>
                    <a:p>
                      <a:r>
                        <a:rPr lang="en-US" sz="1400">
                          <a:effectLst/>
                        </a:rPr>
                        <a:t>  </a:t>
                      </a:r>
                      <a:r>
                        <a:rPr lang="en-US" sz="1400">
                          <a:effectLst/>
                          <a:hlinkClick r:id="rId4"/>
                        </a:rPr>
                        <a:t>encounter-start</a:t>
                      </a:r>
                      <a:endParaRPr lang="en-US" sz="1400">
                        <a:effectLst/>
                      </a:endParaRPr>
                    </a:p>
                  </a:txBody>
                  <a:tcPr anchor="ctr"/>
                </a:tc>
                <a:tc>
                  <a:txBody>
                    <a:bodyPr/>
                    <a:lstStyle/>
                    <a:p>
                      <a:r>
                        <a:rPr lang="en-US" sz="1400"/>
                        <a:t>Indicates the start of an encounter</a:t>
                      </a:r>
                    </a:p>
                  </a:txBody>
                  <a:tcPr anchor="ctr"/>
                </a:tc>
                <a:tc>
                  <a:txBody>
                    <a:bodyPr/>
                    <a:lstStyle/>
                    <a:p>
                      <a:r>
                        <a:rPr lang="en-US" sz="1400"/>
                        <a:t>Indicates the start of an encounter, where in encounter.period.low is populated with the start time.</a:t>
                      </a:r>
                    </a:p>
                  </a:txBody>
                  <a:tcPr anchor="ctr"/>
                </a:tc>
                <a:tc>
                  <a:txBody>
                    <a:bodyPr/>
                    <a:lstStyle/>
                    <a:p>
                      <a:endParaRPr lang="en-US" sz="1400"/>
                    </a:p>
                  </a:txBody>
                  <a:tcPr/>
                </a:tc>
                <a:tc>
                  <a:txBody>
                    <a:bodyPr/>
                    <a:lstStyle/>
                    <a:p>
                      <a:r>
                        <a:rPr lang="en-US" sz="1400" dirty="0"/>
                        <a:t>N</a:t>
                      </a:r>
                    </a:p>
                  </a:txBody>
                  <a:tcPr/>
                </a:tc>
                <a:tc>
                  <a:txBody>
                    <a:bodyPr/>
                    <a:lstStyle/>
                    <a:p>
                      <a:endParaRPr lang="en-US" sz="1400" dirty="0"/>
                    </a:p>
                  </a:txBody>
                  <a:tcPr/>
                </a:tc>
                <a:extLst>
                  <a:ext uri="{0D108BD9-81ED-4DB2-BD59-A6C34878D82A}">
                    <a16:rowId xmlns:a16="http://schemas.microsoft.com/office/drawing/2014/main" val="1441748296"/>
                  </a:ext>
                </a:extLst>
              </a:tr>
              <a:tr h="0">
                <a:tc>
                  <a:txBody>
                    <a:bodyPr/>
                    <a:lstStyle/>
                    <a:p>
                      <a:r>
                        <a:rPr lang="en-US" sz="1400"/>
                        <a:t>1</a:t>
                      </a:r>
                    </a:p>
                  </a:txBody>
                  <a:tcPr anchor="ctr"/>
                </a:tc>
                <a:tc>
                  <a:txBody>
                    <a:bodyPr/>
                    <a:lstStyle/>
                    <a:p>
                      <a:r>
                        <a:rPr lang="en-US" sz="1400">
                          <a:effectLst/>
                        </a:rPr>
                        <a:t>  </a:t>
                      </a:r>
                      <a:r>
                        <a:rPr lang="en-US" sz="1400">
                          <a:effectLst/>
                          <a:hlinkClick r:id="rId5"/>
                        </a:rPr>
                        <a:t>encounter-close</a:t>
                      </a:r>
                      <a:endParaRPr lang="en-US" sz="1400">
                        <a:effectLst/>
                      </a:endParaRPr>
                    </a:p>
                  </a:txBody>
                  <a:tcPr anchor="ctr"/>
                </a:tc>
                <a:tc>
                  <a:txBody>
                    <a:bodyPr/>
                    <a:lstStyle/>
                    <a:p>
                      <a:r>
                        <a:rPr lang="en-US" sz="1400"/>
                        <a:t>Indicates the close of an encounter</a:t>
                      </a:r>
                    </a:p>
                  </a:txBody>
                  <a:tcPr anchor="ctr"/>
                </a:tc>
                <a:tc>
                  <a:txBody>
                    <a:bodyPr/>
                    <a:lstStyle/>
                    <a:p>
                      <a:r>
                        <a:rPr lang="en-US" sz="1400" dirty="0"/>
                        <a:t>Indicates the closure of an encounter, where in </a:t>
                      </a:r>
                      <a:r>
                        <a:rPr lang="en-US" sz="1400" dirty="0" err="1"/>
                        <a:t>encounter.period.high</a:t>
                      </a:r>
                      <a:r>
                        <a:rPr lang="en-US" sz="1400" dirty="0"/>
                        <a:t> is populated </a:t>
                      </a:r>
                      <a:r>
                        <a:rPr lang="en-US" sz="1400" b="1" dirty="0">
                          <a:solidFill>
                            <a:srgbClr val="FF0000"/>
                          </a:solidFill>
                        </a:rPr>
                        <a:t>AND OR </a:t>
                      </a:r>
                      <a:r>
                        <a:rPr lang="en-US" sz="1400" b="1" dirty="0" err="1">
                          <a:solidFill>
                            <a:srgbClr val="FF0000"/>
                          </a:solidFill>
                        </a:rPr>
                        <a:t>encounter.status</a:t>
                      </a:r>
                      <a:r>
                        <a:rPr lang="en-US" sz="1400" b="1" dirty="0">
                          <a:solidFill>
                            <a:srgbClr val="FF0000"/>
                          </a:solidFill>
                        </a:rPr>
                        <a:t>=finished </a:t>
                      </a:r>
                      <a:r>
                        <a:rPr lang="en-US" sz="1400" dirty="0"/>
                        <a:t>with the end time.</a:t>
                      </a:r>
                    </a:p>
                  </a:txBody>
                  <a:tcPr anchor="ctr"/>
                </a:tc>
                <a:tc>
                  <a:txBody>
                    <a:bodyPr/>
                    <a:lstStyle/>
                    <a:p>
                      <a:endParaRPr lang="en-US" sz="1400" dirty="0"/>
                    </a:p>
                  </a:txBody>
                  <a:tcPr/>
                </a:tc>
                <a:tc>
                  <a:txBody>
                    <a:bodyPr/>
                    <a:lstStyle/>
                    <a:p>
                      <a:r>
                        <a:rPr lang="en-US" sz="1400" dirty="0"/>
                        <a:t>Y</a:t>
                      </a:r>
                    </a:p>
                  </a:txBody>
                  <a:tcPr/>
                </a:tc>
                <a:tc>
                  <a:txBody>
                    <a:bodyPr/>
                    <a:lstStyle/>
                    <a:p>
                      <a:endParaRPr lang="en-US" sz="1400" dirty="0"/>
                    </a:p>
                  </a:txBody>
                  <a:tcPr/>
                </a:tc>
                <a:extLst>
                  <a:ext uri="{0D108BD9-81ED-4DB2-BD59-A6C34878D82A}">
                    <a16:rowId xmlns:a16="http://schemas.microsoft.com/office/drawing/2014/main" val="1054088365"/>
                  </a:ext>
                </a:extLst>
              </a:tr>
              <a:tr h="0">
                <a:tc>
                  <a:txBody>
                    <a:bodyPr/>
                    <a:lstStyle/>
                    <a:p>
                      <a:r>
                        <a:rPr lang="en-US" sz="1400"/>
                        <a:t>1</a:t>
                      </a:r>
                    </a:p>
                  </a:txBody>
                  <a:tcPr anchor="ctr"/>
                </a:tc>
                <a:tc>
                  <a:txBody>
                    <a:bodyPr/>
                    <a:lstStyle/>
                    <a:p>
                      <a:r>
                        <a:rPr lang="en-US" sz="1400">
                          <a:effectLst/>
                        </a:rPr>
                        <a:t>  </a:t>
                      </a:r>
                      <a:r>
                        <a:rPr lang="en-US" sz="1400">
                          <a:effectLst/>
                          <a:hlinkClick r:id="rId6"/>
                        </a:rPr>
                        <a:t>encounter-modified</a:t>
                      </a:r>
                      <a:endParaRPr lang="en-US" sz="1400">
                        <a:effectLst/>
                      </a:endParaRPr>
                    </a:p>
                  </a:txBody>
                  <a:tcPr anchor="ctr"/>
                </a:tc>
                <a:tc>
                  <a:txBody>
                    <a:bodyPr/>
                    <a:lstStyle/>
                    <a:p>
                      <a:r>
                        <a:rPr lang="en-US" sz="1400"/>
                        <a:t>Indicates modifications to data elements of an encounter</a:t>
                      </a:r>
                    </a:p>
                  </a:txBody>
                  <a:tcPr anchor="ctr"/>
                </a:tc>
                <a:tc>
                  <a:txBody>
                    <a:bodyPr/>
                    <a:lstStyle/>
                    <a:p>
                      <a:r>
                        <a:rPr lang="fr-FR" sz="1400" dirty="0" err="1"/>
                        <a:t>Indicates</a:t>
                      </a:r>
                      <a:r>
                        <a:rPr lang="fr-FR" sz="1400" dirty="0"/>
                        <a:t> changes to </a:t>
                      </a:r>
                      <a:r>
                        <a:rPr lang="fr-FR" sz="1400" dirty="0" err="1"/>
                        <a:t>encounter</a:t>
                      </a:r>
                      <a:r>
                        <a:rPr lang="fr-FR" sz="1400" dirty="0"/>
                        <a:t> codes, times, </a:t>
                      </a:r>
                      <a:r>
                        <a:rPr lang="fr-FR" sz="1400" dirty="0" err="1"/>
                        <a:t>reason</a:t>
                      </a:r>
                      <a:r>
                        <a:rPr lang="fr-FR" sz="1400" dirty="0"/>
                        <a:t> codes, </a:t>
                      </a:r>
                      <a:r>
                        <a:rPr lang="fr-FR" sz="1400" dirty="0" err="1"/>
                        <a:t>diagnosis</a:t>
                      </a:r>
                      <a:r>
                        <a:rPr lang="fr-FR" sz="1400" dirty="0"/>
                        <a:t>, </a:t>
                      </a:r>
                      <a:r>
                        <a:rPr lang="fr-FR" sz="1400" dirty="0" err="1"/>
                        <a:t>discharge</a:t>
                      </a:r>
                      <a:r>
                        <a:rPr lang="fr-FR" sz="1400" dirty="0"/>
                        <a:t> dispositions, locations etc.</a:t>
                      </a:r>
                    </a:p>
                  </a:txBody>
                  <a:tcPr anchor="ctr"/>
                </a:tc>
                <a:tc>
                  <a:txBody>
                    <a:bodyPr/>
                    <a:lstStyle/>
                    <a:p>
                      <a:endParaRPr lang="en-US" sz="1400"/>
                    </a:p>
                  </a:txBody>
                  <a:tcPr/>
                </a:tc>
                <a:tc>
                  <a:txBody>
                    <a:bodyPr/>
                    <a:lstStyle/>
                    <a:p>
                      <a:r>
                        <a:rPr lang="en-US" sz="1400" dirty="0"/>
                        <a:t>N</a:t>
                      </a:r>
                    </a:p>
                  </a:txBody>
                  <a:tcPr/>
                </a:tc>
                <a:tc>
                  <a:txBody>
                    <a:bodyPr/>
                    <a:lstStyle/>
                    <a:p>
                      <a:endParaRPr lang="en-US" sz="1400" dirty="0"/>
                    </a:p>
                  </a:txBody>
                  <a:tcPr/>
                </a:tc>
                <a:extLst>
                  <a:ext uri="{0D108BD9-81ED-4DB2-BD59-A6C34878D82A}">
                    <a16:rowId xmlns:a16="http://schemas.microsoft.com/office/drawing/2014/main" val="2406759678"/>
                  </a:ext>
                </a:extLst>
              </a:tr>
              <a:tr h="0">
                <a:tc>
                  <a:txBody>
                    <a:bodyPr/>
                    <a:lstStyle/>
                    <a:p>
                      <a:r>
                        <a:rPr lang="en-US" sz="1400"/>
                        <a:t>0</a:t>
                      </a:r>
                    </a:p>
                  </a:txBody>
                  <a:tcPr anchor="ctr"/>
                </a:tc>
                <a:tc>
                  <a:txBody>
                    <a:bodyPr/>
                    <a:lstStyle/>
                    <a:p>
                      <a:r>
                        <a:rPr lang="en-US" sz="1400" dirty="0">
                          <a:effectLst/>
                          <a:hlinkClick r:id="rId7"/>
                        </a:rPr>
                        <a:t>diagnosis-change</a:t>
                      </a:r>
                      <a:endParaRPr lang="en-US" sz="1400" dirty="0">
                        <a:effectLst/>
                      </a:endParaRPr>
                    </a:p>
                  </a:txBody>
                  <a:tcPr anchor="ctr"/>
                </a:tc>
                <a:tc>
                  <a:txBody>
                    <a:bodyPr/>
                    <a:lstStyle/>
                    <a:p>
                      <a:r>
                        <a:rPr lang="en-US" sz="1400"/>
                        <a:t>Indicates a change in the patient's diagnosis</a:t>
                      </a:r>
                    </a:p>
                  </a:txBody>
                  <a:tcPr anchor="ctr"/>
                </a:tc>
                <a:tc>
                  <a:txBody>
                    <a:bodyPr/>
                    <a:lstStyle/>
                    <a:p>
                      <a:r>
                        <a:rPr lang="en-US" sz="1400" dirty="0"/>
                        <a:t>Indicates a change in the patient's diagnosis and it includes new diagnosis or modifications to existing diagnosis. Diagnosis change events would be triggered by monitoring the Condition resource.</a:t>
                      </a:r>
                    </a:p>
                  </a:txBody>
                  <a:tcPr anchor="ctr"/>
                </a:tc>
                <a:tc>
                  <a:txBody>
                    <a:bodyPr/>
                    <a:lstStyle/>
                    <a:p>
                      <a:r>
                        <a:rPr lang="en-US" sz="1400" dirty="0"/>
                        <a:t>Y</a:t>
                      </a:r>
                    </a:p>
                  </a:txBody>
                  <a:tcPr/>
                </a:tc>
                <a:tc>
                  <a:txBody>
                    <a:bodyPr/>
                    <a:lstStyle/>
                    <a:p>
                      <a:r>
                        <a:rPr lang="en-US" sz="1400" dirty="0"/>
                        <a:t>N</a:t>
                      </a:r>
                    </a:p>
                  </a:txBody>
                  <a:tcPr/>
                </a:tc>
                <a:tc>
                  <a:txBody>
                    <a:bodyPr/>
                    <a:lstStyle/>
                    <a:p>
                      <a:endParaRPr lang="en-US" sz="1400" dirty="0"/>
                    </a:p>
                  </a:txBody>
                  <a:tcPr/>
                </a:tc>
                <a:extLst>
                  <a:ext uri="{0D108BD9-81ED-4DB2-BD59-A6C34878D82A}">
                    <a16:rowId xmlns:a16="http://schemas.microsoft.com/office/drawing/2014/main" val="3798689136"/>
                  </a:ext>
                </a:extLst>
              </a:tr>
              <a:tr h="0">
                <a:tc>
                  <a:txBody>
                    <a:bodyPr/>
                    <a:lstStyle/>
                    <a:p>
                      <a:r>
                        <a:rPr lang="en-US" sz="1400"/>
                        <a:t>1</a:t>
                      </a:r>
                    </a:p>
                  </a:txBody>
                  <a:tcPr anchor="ctr"/>
                </a:tc>
                <a:tc>
                  <a:txBody>
                    <a:bodyPr/>
                    <a:lstStyle/>
                    <a:p>
                      <a:r>
                        <a:rPr lang="en-US" sz="1400">
                          <a:effectLst/>
                        </a:rPr>
                        <a:t>  </a:t>
                      </a:r>
                      <a:r>
                        <a:rPr lang="en-US" sz="1400">
                          <a:effectLst/>
                          <a:hlinkClick r:id="rId8"/>
                        </a:rPr>
                        <a:t>new-diagnosis</a:t>
                      </a:r>
                      <a:endParaRPr lang="en-US" sz="1400">
                        <a:effectLst/>
                      </a:endParaRPr>
                    </a:p>
                  </a:txBody>
                  <a:tcPr anchor="ctr"/>
                </a:tc>
                <a:tc>
                  <a:txBody>
                    <a:bodyPr/>
                    <a:lstStyle/>
                    <a:p>
                      <a:r>
                        <a:rPr lang="en-US" sz="1400"/>
                        <a:t>New Diagnosis added</a:t>
                      </a:r>
                    </a:p>
                  </a:txBody>
                  <a:tcPr anchor="ctr"/>
                </a:tc>
                <a:tc>
                  <a:txBody>
                    <a:bodyPr/>
                    <a:lstStyle/>
                    <a:p>
                      <a:r>
                        <a:rPr lang="en-US" sz="1400"/>
                        <a:t>Indicates that a new diagnosis has been added to the patient's chart in the EHR</a:t>
                      </a:r>
                    </a:p>
                  </a:txBody>
                  <a:tcPr anchor="ctr"/>
                </a:tc>
                <a:tc>
                  <a:txBody>
                    <a:bodyPr/>
                    <a:lstStyle/>
                    <a:p>
                      <a:r>
                        <a:rPr lang="en-US" sz="1400" dirty="0"/>
                        <a:t>N/A</a:t>
                      </a:r>
                    </a:p>
                  </a:txBody>
                  <a:tcPr/>
                </a:tc>
                <a:tc>
                  <a:txBody>
                    <a:bodyPr/>
                    <a:lstStyle/>
                    <a:p>
                      <a:r>
                        <a:rPr lang="en-US" sz="1400" dirty="0"/>
                        <a:t>N</a:t>
                      </a:r>
                    </a:p>
                  </a:txBody>
                  <a:tcPr/>
                </a:tc>
                <a:tc>
                  <a:txBody>
                    <a:bodyPr/>
                    <a:lstStyle/>
                    <a:p>
                      <a:endParaRPr lang="en-US" sz="1400" dirty="0"/>
                    </a:p>
                  </a:txBody>
                  <a:tcPr/>
                </a:tc>
                <a:extLst>
                  <a:ext uri="{0D108BD9-81ED-4DB2-BD59-A6C34878D82A}">
                    <a16:rowId xmlns:a16="http://schemas.microsoft.com/office/drawing/2014/main" val="1911977202"/>
                  </a:ext>
                </a:extLst>
              </a:tr>
              <a:tr h="0">
                <a:tc>
                  <a:txBody>
                    <a:bodyPr/>
                    <a:lstStyle/>
                    <a:p>
                      <a:r>
                        <a:rPr lang="en-US" sz="1400"/>
                        <a:t>1</a:t>
                      </a:r>
                    </a:p>
                  </a:txBody>
                  <a:tcPr anchor="ctr"/>
                </a:tc>
                <a:tc>
                  <a:txBody>
                    <a:bodyPr/>
                    <a:lstStyle/>
                    <a:p>
                      <a:r>
                        <a:rPr lang="en-US" sz="1400">
                          <a:effectLst/>
                        </a:rPr>
                        <a:t>  </a:t>
                      </a:r>
                      <a:r>
                        <a:rPr lang="en-US" sz="1400">
                          <a:effectLst/>
                          <a:hlinkClick r:id="rId9"/>
                        </a:rPr>
                        <a:t>modified-diagnosis</a:t>
                      </a:r>
                      <a:endParaRPr lang="en-US" sz="1400">
                        <a:effectLst/>
                      </a:endParaRPr>
                    </a:p>
                  </a:txBody>
                  <a:tcPr anchor="ctr"/>
                </a:tc>
                <a:tc>
                  <a:txBody>
                    <a:bodyPr/>
                    <a:lstStyle/>
                    <a:p>
                      <a:r>
                        <a:rPr lang="en-US" sz="1400"/>
                        <a:t>Existing Diagnosis record has been modified</a:t>
                      </a:r>
                    </a:p>
                  </a:txBody>
                  <a:tcPr anchor="ctr"/>
                </a:tc>
                <a:tc>
                  <a:txBody>
                    <a:bodyPr/>
                    <a:lstStyle/>
                    <a:p>
                      <a:r>
                        <a:rPr lang="en-US" sz="1400" dirty="0"/>
                        <a:t>Indicates that an existing diagnosis record in the patient's chart has been modified. Sometimes this is equivalent to removing an existing diagnosis record (which may have been entered in error) and adding a new diagnosis record.</a:t>
                      </a:r>
                    </a:p>
                  </a:txBody>
                  <a:tcPr anchor="ctr"/>
                </a:tc>
                <a:tc>
                  <a:txBody>
                    <a:bodyPr/>
                    <a:lstStyle/>
                    <a:p>
                      <a:r>
                        <a:rPr lang="en-US" sz="1400" dirty="0"/>
                        <a:t>N/A</a:t>
                      </a:r>
                    </a:p>
                  </a:txBody>
                  <a:tcPr/>
                </a:tc>
                <a:tc>
                  <a:txBody>
                    <a:bodyPr/>
                    <a:lstStyle/>
                    <a:p>
                      <a:r>
                        <a:rPr lang="en-US" sz="1400" dirty="0"/>
                        <a:t>N</a:t>
                      </a:r>
                    </a:p>
                  </a:txBody>
                  <a:tcPr/>
                </a:tc>
                <a:tc>
                  <a:txBody>
                    <a:bodyPr/>
                    <a:lstStyle/>
                    <a:p>
                      <a:endParaRPr lang="en-US" sz="1400" dirty="0"/>
                    </a:p>
                  </a:txBody>
                  <a:tcPr/>
                </a:tc>
                <a:extLst>
                  <a:ext uri="{0D108BD9-81ED-4DB2-BD59-A6C34878D82A}">
                    <a16:rowId xmlns:a16="http://schemas.microsoft.com/office/drawing/2014/main" val="2327102315"/>
                  </a:ext>
                </a:extLst>
              </a:tr>
            </a:tbl>
          </a:graphicData>
        </a:graphic>
      </p:graphicFrame>
      <p:sp>
        <p:nvSpPr>
          <p:cNvPr id="7" name="TextBox 6">
            <a:extLst>
              <a:ext uri="{FF2B5EF4-FFF2-40B4-BE49-F238E27FC236}">
                <a16:creationId xmlns:a16="http://schemas.microsoft.com/office/drawing/2014/main" id="{3DA10AFD-A1C9-4B37-9647-B9122615BD87}"/>
              </a:ext>
            </a:extLst>
          </p:cNvPr>
          <p:cNvSpPr txBox="1"/>
          <p:nvPr/>
        </p:nvSpPr>
        <p:spPr>
          <a:xfrm>
            <a:off x="1483360" y="6383300"/>
            <a:ext cx="10068560" cy="369332"/>
          </a:xfrm>
          <a:prstGeom prst="rect">
            <a:avLst/>
          </a:prstGeom>
          <a:noFill/>
        </p:spPr>
        <p:txBody>
          <a:bodyPr wrap="square">
            <a:spAutoFit/>
          </a:bodyPr>
          <a:lstStyle/>
          <a:p>
            <a:r>
              <a:rPr lang="en-US" dirty="0">
                <a:hlinkClick r:id="rId10"/>
              </a:rPr>
              <a:t>http://hl7.org/fhir/us/medmorph/2021Jan/ValueSet-us-ph-triggerdefinition-namedevent.html</a:t>
            </a:r>
            <a:endParaRPr lang="en-US" dirty="0"/>
          </a:p>
        </p:txBody>
      </p:sp>
    </p:spTree>
    <p:extLst>
      <p:ext uri="{BB962C8B-B14F-4D97-AF65-F5344CB8AC3E}">
        <p14:creationId xmlns:p14="http://schemas.microsoft.com/office/powerpoint/2010/main" val="3751504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a:xfrm>
            <a:off x="328913" y="411954"/>
            <a:ext cx="11014276" cy="722895"/>
          </a:xfrm>
        </p:spPr>
        <p:txBody>
          <a:bodyPr>
            <a:noAutofit/>
          </a:bodyPr>
          <a:lstStyle/>
          <a:p>
            <a:r>
              <a:rPr lang="en-US" sz="3200" dirty="0"/>
              <a:t>Terminology: Value Sets – </a:t>
            </a:r>
            <a:br>
              <a:rPr lang="en-US" sz="3200" dirty="0"/>
            </a:br>
            <a:r>
              <a:rPr lang="en-US" sz="3200" dirty="0"/>
              <a:t>US Public Health </a:t>
            </a:r>
            <a:r>
              <a:rPr lang="en-US" sz="3200" dirty="0" err="1"/>
              <a:t>TriggerDefinition</a:t>
            </a:r>
            <a:r>
              <a:rPr lang="en-US" sz="3200" dirty="0"/>
              <a:t> </a:t>
            </a:r>
            <a:r>
              <a:rPr lang="en-US" sz="3200" dirty="0" err="1"/>
              <a:t>NamedEvent</a:t>
            </a:r>
            <a:r>
              <a:rPr lang="en-US" sz="3200" dirty="0"/>
              <a:t> (2/4)</a:t>
            </a:r>
            <a:br>
              <a:rPr lang="en-US" sz="3200" dirty="0"/>
            </a:br>
            <a:r>
              <a:rPr lang="en-US" sz="3200" dirty="0"/>
              <a:t> </a:t>
            </a:r>
          </a:p>
        </p:txBody>
      </p:sp>
      <p:graphicFrame>
        <p:nvGraphicFramePr>
          <p:cNvPr id="8" name="Table 8">
            <a:extLst>
              <a:ext uri="{FF2B5EF4-FFF2-40B4-BE49-F238E27FC236}">
                <a16:creationId xmlns:a16="http://schemas.microsoft.com/office/drawing/2014/main" id="{2E469925-5263-4787-A445-BBE63616DDD4}"/>
              </a:ext>
            </a:extLst>
          </p:cNvPr>
          <p:cNvGraphicFramePr>
            <a:graphicFrameLocks noGrp="1"/>
          </p:cNvGraphicFramePr>
          <p:nvPr>
            <p:ph idx="1"/>
            <p:extLst>
              <p:ext uri="{D42A27DB-BD31-4B8C-83A1-F6EECF244321}">
                <p14:modId xmlns:p14="http://schemas.microsoft.com/office/powerpoint/2010/main" val="658971624"/>
              </p:ext>
            </p:extLst>
          </p:nvPr>
        </p:nvGraphicFramePr>
        <p:xfrm>
          <a:off x="81444" y="1096739"/>
          <a:ext cx="12029111" cy="5196840"/>
        </p:xfrm>
        <a:graphic>
          <a:graphicData uri="http://schemas.openxmlformats.org/drawingml/2006/table">
            <a:tbl>
              <a:tblPr firstRow="1" bandRow="1">
                <a:tableStyleId>{5C22544A-7EE6-4342-B048-85BDC9FD1C3A}</a:tableStyleId>
              </a:tblPr>
              <a:tblGrid>
                <a:gridCol w="394282">
                  <a:extLst>
                    <a:ext uri="{9D8B030D-6E8A-4147-A177-3AD203B41FA5}">
                      <a16:colId xmlns:a16="http://schemas.microsoft.com/office/drawing/2014/main" val="4134728265"/>
                    </a:ext>
                  </a:extLst>
                </a:gridCol>
                <a:gridCol w="1220994">
                  <a:extLst>
                    <a:ext uri="{9D8B030D-6E8A-4147-A177-3AD203B41FA5}">
                      <a16:colId xmlns:a16="http://schemas.microsoft.com/office/drawing/2014/main" val="2133941267"/>
                    </a:ext>
                  </a:extLst>
                </a:gridCol>
                <a:gridCol w="1991360">
                  <a:extLst>
                    <a:ext uri="{9D8B030D-6E8A-4147-A177-3AD203B41FA5}">
                      <a16:colId xmlns:a16="http://schemas.microsoft.com/office/drawing/2014/main" val="4096147708"/>
                    </a:ext>
                  </a:extLst>
                </a:gridCol>
                <a:gridCol w="6045200">
                  <a:extLst>
                    <a:ext uri="{9D8B030D-6E8A-4147-A177-3AD203B41FA5}">
                      <a16:colId xmlns:a16="http://schemas.microsoft.com/office/drawing/2014/main" val="1471404763"/>
                    </a:ext>
                  </a:extLst>
                </a:gridCol>
                <a:gridCol w="690095">
                  <a:extLst>
                    <a:ext uri="{9D8B030D-6E8A-4147-A177-3AD203B41FA5}">
                      <a16:colId xmlns:a16="http://schemas.microsoft.com/office/drawing/2014/main" val="2686604126"/>
                    </a:ext>
                  </a:extLst>
                </a:gridCol>
                <a:gridCol w="757769">
                  <a:extLst>
                    <a:ext uri="{9D8B030D-6E8A-4147-A177-3AD203B41FA5}">
                      <a16:colId xmlns:a16="http://schemas.microsoft.com/office/drawing/2014/main" val="2992369524"/>
                    </a:ext>
                  </a:extLst>
                </a:gridCol>
                <a:gridCol w="929411">
                  <a:extLst>
                    <a:ext uri="{9D8B030D-6E8A-4147-A177-3AD203B41FA5}">
                      <a16:colId xmlns:a16="http://schemas.microsoft.com/office/drawing/2014/main" val="1406782141"/>
                    </a:ext>
                  </a:extLst>
                </a:gridCol>
              </a:tblGrid>
              <a:tr h="125389">
                <a:tc>
                  <a:txBody>
                    <a:bodyPr/>
                    <a:lstStyle/>
                    <a:p>
                      <a:r>
                        <a:rPr lang="en-US" sz="1300" dirty="0" err="1"/>
                        <a:t>Lvl</a:t>
                      </a:r>
                      <a:endParaRPr lang="en-US" sz="1300" dirty="0"/>
                    </a:p>
                  </a:txBody>
                  <a:tcPr/>
                </a:tc>
                <a:tc>
                  <a:txBody>
                    <a:bodyPr/>
                    <a:lstStyle/>
                    <a:p>
                      <a:r>
                        <a:rPr lang="en-US" sz="1300" dirty="0"/>
                        <a:t>Code</a:t>
                      </a:r>
                    </a:p>
                  </a:txBody>
                  <a:tcPr/>
                </a:tc>
                <a:tc>
                  <a:txBody>
                    <a:bodyPr/>
                    <a:lstStyle/>
                    <a:p>
                      <a:r>
                        <a:rPr lang="en-US" sz="1300" dirty="0"/>
                        <a:t>Display</a:t>
                      </a:r>
                    </a:p>
                  </a:txBody>
                  <a:tcPr/>
                </a:tc>
                <a:tc>
                  <a:txBody>
                    <a:bodyPr/>
                    <a:lstStyle/>
                    <a:p>
                      <a:r>
                        <a:rPr lang="en-US" sz="1300" dirty="0"/>
                        <a:t>Definition</a:t>
                      </a:r>
                    </a:p>
                  </a:txBody>
                  <a:tcPr/>
                </a:tc>
                <a:tc>
                  <a:txBody>
                    <a:bodyPr/>
                    <a:lstStyle/>
                    <a:p>
                      <a:r>
                        <a:rPr lang="en-US" sz="1300" dirty="0"/>
                        <a:t>CRR</a:t>
                      </a:r>
                    </a:p>
                  </a:txBody>
                  <a:tcPr/>
                </a:tc>
                <a:tc>
                  <a:txBody>
                    <a:bodyPr/>
                    <a:lstStyle/>
                    <a:p>
                      <a:r>
                        <a:rPr lang="en-US" sz="1300" dirty="0"/>
                        <a:t>HCS</a:t>
                      </a:r>
                    </a:p>
                  </a:txBody>
                  <a:tcPr/>
                </a:tc>
                <a:tc>
                  <a:txBody>
                    <a:bodyPr/>
                    <a:lstStyle/>
                    <a:p>
                      <a:r>
                        <a:rPr lang="en-US" sz="1300" dirty="0"/>
                        <a:t>Research </a:t>
                      </a:r>
                    </a:p>
                  </a:txBody>
                  <a:tcPr/>
                </a:tc>
                <a:extLst>
                  <a:ext uri="{0D108BD9-81ED-4DB2-BD59-A6C34878D82A}">
                    <a16:rowId xmlns:a16="http://schemas.microsoft.com/office/drawing/2014/main" val="2244005617"/>
                  </a:ext>
                </a:extLst>
              </a:tr>
              <a:tr h="333882">
                <a:tc>
                  <a:txBody>
                    <a:bodyPr/>
                    <a:lstStyle/>
                    <a:p>
                      <a:r>
                        <a:rPr lang="en-US" sz="1300" dirty="0"/>
                        <a:t>0</a:t>
                      </a:r>
                    </a:p>
                  </a:txBody>
                  <a:tcPr anchor="ctr"/>
                </a:tc>
                <a:tc>
                  <a:txBody>
                    <a:bodyPr/>
                    <a:lstStyle/>
                    <a:p>
                      <a:r>
                        <a:rPr lang="en-US" sz="1300">
                          <a:effectLst/>
                          <a:hlinkClick r:id="rId3"/>
                        </a:rPr>
                        <a:t>medication-change</a:t>
                      </a:r>
                      <a:endParaRPr lang="en-US" sz="1300">
                        <a:effectLst/>
                      </a:endParaRPr>
                    </a:p>
                  </a:txBody>
                  <a:tcPr anchor="ctr"/>
                </a:tc>
                <a:tc>
                  <a:txBody>
                    <a:bodyPr/>
                    <a:lstStyle/>
                    <a:p>
                      <a:r>
                        <a:rPr lang="en-US" sz="1300" dirty="0"/>
                        <a:t>Indicates a change in the patient's medications</a:t>
                      </a:r>
                    </a:p>
                  </a:txBody>
                  <a:tcPr anchor="ctr"/>
                </a:tc>
                <a:tc>
                  <a:txBody>
                    <a:bodyPr/>
                    <a:lstStyle/>
                    <a:p>
                      <a:r>
                        <a:rPr lang="en-US" sz="1300"/>
                        <a:t>Indicates a change in the patient's medications and it includes changes to Administered medications or Requested medications or Dispensed medications. Medication change events would be triggered by monitoring the MedicationRequest, MedicationDispense, MedicationStatement and MedicationAdministration resources.</a:t>
                      </a:r>
                    </a:p>
                  </a:txBody>
                  <a:tcPr anchor="ctr"/>
                </a:tc>
                <a:tc>
                  <a:txBody>
                    <a:bodyPr/>
                    <a:lstStyle/>
                    <a:p>
                      <a:r>
                        <a:rPr lang="en-US" sz="1300" dirty="0"/>
                        <a:t>Y</a:t>
                      </a:r>
                    </a:p>
                  </a:txBody>
                  <a:tcPr/>
                </a:tc>
                <a:tc>
                  <a:txBody>
                    <a:bodyPr/>
                    <a:lstStyle/>
                    <a:p>
                      <a:r>
                        <a:rPr lang="en-US" sz="1300" dirty="0"/>
                        <a:t>N</a:t>
                      </a:r>
                    </a:p>
                  </a:txBody>
                  <a:tcPr/>
                </a:tc>
                <a:tc>
                  <a:txBody>
                    <a:bodyPr/>
                    <a:lstStyle/>
                    <a:p>
                      <a:endParaRPr lang="en-US" sz="1300"/>
                    </a:p>
                  </a:txBody>
                  <a:tcPr/>
                </a:tc>
                <a:extLst>
                  <a:ext uri="{0D108BD9-81ED-4DB2-BD59-A6C34878D82A}">
                    <a16:rowId xmlns:a16="http://schemas.microsoft.com/office/drawing/2014/main" val="2063976227"/>
                  </a:ext>
                </a:extLst>
              </a:tr>
              <a:tr h="0">
                <a:tc>
                  <a:txBody>
                    <a:bodyPr/>
                    <a:lstStyle/>
                    <a:p>
                      <a:r>
                        <a:rPr lang="en-US" sz="1300"/>
                        <a:t>1</a:t>
                      </a:r>
                    </a:p>
                  </a:txBody>
                  <a:tcPr anchor="ctr"/>
                </a:tc>
                <a:tc>
                  <a:txBody>
                    <a:bodyPr/>
                    <a:lstStyle/>
                    <a:p>
                      <a:r>
                        <a:rPr lang="en-US" sz="1300">
                          <a:effectLst/>
                        </a:rPr>
                        <a:t>  </a:t>
                      </a:r>
                      <a:r>
                        <a:rPr lang="en-US" sz="1300">
                          <a:effectLst/>
                          <a:hlinkClick r:id="rId4"/>
                        </a:rPr>
                        <a:t>new-medication</a:t>
                      </a:r>
                      <a:endParaRPr lang="en-US" sz="1300">
                        <a:effectLst/>
                      </a:endParaRPr>
                    </a:p>
                  </a:txBody>
                  <a:tcPr anchor="ctr"/>
                </a:tc>
                <a:tc>
                  <a:txBody>
                    <a:bodyPr/>
                    <a:lstStyle/>
                    <a:p>
                      <a:r>
                        <a:rPr lang="en-US" sz="1300"/>
                        <a:t>New Medication added</a:t>
                      </a:r>
                    </a:p>
                  </a:txBody>
                  <a:tcPr anchor="ctr"/>
                </a:tc>
                <a:tc>
                  <a:txBody>
                    <a:bodyPr/>
                    <a:lstStyle/>
                    <a:p>
                      <a:r>
                        <a:rPr lang="en-US" sz="1300"/>
                        <a:t>Indicates that a new MedicationRequest or MedicationDispense or MedicationAdministered or MedicationStatement has been added to the patient's chart in the EHR</a:t>
                      </a:r>
                    </a:p>
                  </a:txBody>
                  <a:tcPr anchor="ctr"/>
                </a:tc>
                <a:tc>
                  <a:txBody>
                    <a:bodyPr/>
                    <a:lstStyle/>
                    <a:p>
                      <a:r>
                        <a:rPr lang="en-US" sz="1300" dirty="0"/>
                        <a:t>N/A</a:t>
                      </a:r>
                    </a:p>
                  </a:txBody>
                  <a:tcPr/>
                </a:tc>
                <a:tc>
                  <a:txBody>
                    <a:bodyPr/>
                    <a:lstStyle/>
                    <a:p>
                      <a:r>
                        <a:rPr lang="en-US" sz="1300" dirty="0"/>
                        <a:t>N</a:t>
                      </a:r>
                    </a:p>
                  </a:txBody>
                  <a:tcPr/>
                </a:tc>
                <a:tc>
                  <a:txBody>
                    <a:bodyPr/>
                    <a:lstStyle/>
                    <a:p>
                      <a:endParaRPr lang="en-US" sz="1300" dirty="0"/>
                    </a:p>
                  </a:txBody>
                  <a:tcPr/>
                </a:tc>
                <a:extLst>
                  <a:ext uri="{0D108BD9-81ED-4DB2-BD59-A6C34878D82A}">
                    <a16:rowId xmlns:a16="http://schemas.microsoft.com/office/drawing/2014/main" val="1441748296"/>
                  </a:ext>
                </a:extLst>
              </a:tr>
              <a:tr h="0">
                <a:tc>
                  <a:txBody>
                    <a:bodyPr/>
                    <a:lstStyle/>
                    <a:p>
                      <a:r>
                        <a:rPr lang="en-US" sz="1300"/>
                        <a:t>1</a:t>
                      </a:r>
                    </a:p>
                  </a:txBody>
                  <a:tcPr anchor="ctr"/>
                </a:tc>
                <a:tc>
                  <a:txBody>
                    <a:bodyPr/>
                    <a:lstStyle/>
                    <a:p>
                      <a:r>
                        <a:rPr lang="en-US" sz="1300">
                          <a:effectLst/>
                        </a:rPr>
                        <a:t>  </a:t>
                      </a:r>
                      <a:r>
                        <a:rPr lang="en-US" sz="1300">
                          <a:effectLst/>
                          <a:hlinkClick r:id="rId5"/>
                        </a:rPr>
                        <a:t>modified-medication</a:t>
                      </a:r>
                      <a:endParaRPr lang="en-US" sz="1300">
                        <a:effectLst/>
                      </a:endParaRPr>
                    </a:p>
                  </a:txBody>
                  <a:tcPr anchor="ctr"/>
                </a:tc>
                <a:tc>
                  <a:txBody>
                    <a:bodyPr/>
                    <a:lstStyle/>
                    <a:p>
                      <a:r>
                        <a:rPr lang="en-US" sz="1300"/>
                        <a:t>Existing Medication record has been modified</a:t>
                      </a:r>
                    </a:p>
                  </a:txBody>
                  <a:tcPr anchor="ctr"/>
                </a:tc>
                <a:tc>
                  <a:txBody>
                    <a:bodyPr/>
                    <a:lstStyle/>
                    <a:p>
                      <a:r>
                        <a:rPr lang="en-US" sz="1300"/>
                        <a:t>Indicates that an existing medication record in the patient's chart has been modified. Sometimes this is equivalent to removing an existing medication record (which may have been entered in error) and adding a new medication record.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N/A</a:t>
                      </a:r>
                    </a:p>
                    <a:p>
                      <a:endParaRPr lang="en-US" sz="1300" dirty="0"/>
                    </a:p>
                  </a:txBody>
                  <a:tcPr/>
                </a:tc>
                <a:tc>
                  <a:txBody>
                    <a:bodyPr/>
                    <a:lstStyle/>
                    <a:p>
                      <a:r>
                        <a:rPr lang="en-US" sz="1300" dirty="0"/>
                        <a:t>N</a:t>
                      </a:r>
                    </a:p>
                  </a:txBody>
                  <a:tcPr/>
                </a:tc>
                <a:tc>
                  <a:txBody>
                    <a:bodyPr/>
                    <a:lstStyle/>
                    <a:p>
                      <a:endParaRPr lang="en-US" sz="1300" dirty="0"/>
                    </a:p>
                  </a:txBody>
                  <a:tcPr/>
                </a:tc>
                <a:extLst>
                  <a:ext uri="{0D108BD9-81ED-4DB2-BD59-A6C34878D82A}">
                    <a16:rowId xmlns:a16="http://schemas.microsoft.com/office/drawing/2014/main" val="1054088365"/>
                  </a:ext>
                </a:extLst>
              </a:tr>
              <a:tr h="0">
                <a:tc>
                  <a:txBody>
                    <a:bodyPr/>
                    <a:lstStyle/>
                    <a:p>
                      <a:r>
                        <a:rPr lang="en-US" sz="1300"/>
                        <a:t>0</a:t>
                      </a:r>
                    </a:p>
                  </a:txBody>
                  <a:tcPr anchor="ctr"/>
                </a:tc>
                <a:tc>
                  <a:txBody>
                    <a:bodyPr/>
                    <a:lstStyle/>
                    <a:p>
                      <a:r>
                        <a:rPr lang="en-US" sz="1300">
                          <a:effectLst/>
                          <a:hlinkClick r:id="rId6"/>
                        </a:rPr>
                        <a:t>labresult-change</a:t>
                      </a:r>
                      <a:endParaRPr lang="en-US" sz="1300">
                        <a:effectLst/>
                      </a:endParaRPr>
                    </a:p>
                  </a:txBody>
                  <a:tcPr anchor="ctr"/>
                </a:tc>
                <a:tc>
                  <a:txBody>
                    <a:bodyPr/>
                    <a:lstStyle/>
                    <a:p>
                      <a:r>
                        <a:rPr lang="en-US" sz="1300"/>
                        <a:t>Indicates a change in the patient's lab results</a:t>
                      </a:r>
                    </a:p>
                  </a:txBody>
                  <a:tcPr anchor="ctr"/>
                </a:tc>
                <a:tc>
                  <a:txBody>
                    <a:bodyPr/>
                    <a:lstStyle/>
                    <a:p>
                      <a:r>
                        <a:rPr lang="en-US" sz="1300" dirty="0"/>
                        <a:t>Indicates a change in the patient's lab results and it includes new lab results or modifications to existing lab results. Changes to lab results could be because of change in the lab result values, lab test names, times or other data elements of the Observation resource where the category is laboratory. </a:t>
                      </a:r>
                      <a:r>
                        <a:rPr lang="en-US" sz="1300" dirty="0" err="1"/>
                        <a:t>LabResult</a:t>
                      </a:r>
                      <a:r>
                        <a:rPr lang="en-US" sz="1300" dirty="0"/>
                        <a:t> events would be triggered by monitoring the Observation resource with an </a:t>
                      </a:r>
                      <a:r>
                        <a:rPr lang="en-US" sz="1300" dirty="0" err="1"/>
                        <a:t>Observation.category</a:t>
                      </a:r>
                      <a:r>
                        <a:rPr lang="en-US" sz="1300" dirty="0"/>
                        <a:t>=laboratory.</a:t>
                      </a:r>
                    </a:p>
                  </a:txBody>
                  <a:tcPr anchor="ctr"/>
                </a:tc>
                <a:tc>
                  <a:txBody>
                    <a:bodyPr/>
                    <a:lstStyle/>
                    <a:p>
                      <a:r>
                        <a:rPr lang="en-US" sz="1300" dirty="0"/>
                        <a:t>Y</a:t>
                      </a:r>
                    </a:p>
                  </a:txBody>
                  <a:tcPr/>
                </a:tc>
                <a:tc>
                  <a:txBody>
                    <a:bodyPr/>
                    <a:lstStyle/>
                    <a:p>
                      <a:r>
                        <a:rPr lang="en-US" sz="1300" dirty="0"/>
                        <a:t>N</a:t>
                      </a:r>
                    </a:p>
                  </a:txBody>
                  <a:tcPr/>
                </a:tc>
                <a:tc>
                  <a:txBody>
                    <a:bodyPr/>
                    <a:lstStyle/>
                    <a:p>
                      <a:endParaRPr lang="en-US" sz="1300" dirty="0"/>
                    </a:p>
                  </a:txBody>
                  <a:tcPr/>
                </a:tc>
                <a:extLst>
                  <a:ext uri="{0D108BD9-81ED-4DB2-BD59-A6C34878D82A}">
                    <a16:rowId xmlns:a16="http://schemas.microsoft.com/office/drawing/2014/main" val="2406759678"/>
                  </a:ext>
                </a:extLst>
              </a:tr>
              <a:tr h="0">
                <a:tc>
                  <a:txBody>
                    <a:bodyPr/>
                    <a:lstStyle/>
                    <a:p>
                      <a:r>
                        <a:rPr lang="en-US" sz="1300"/>
                        <a:t>1</a:t>
                      </a:r>
                    </a:p>
                  </a:txBody>
                  <a:tcPr anchor="ctr"/>
                </a:tc>
                <a:tc>
                  <a:txBody>
                    <a:bodyPr/>
                    <a:lstStyle/>
                    <a:p>
                      <a:r>
                        <a:rPr lang="en-US" sz="1300">
                          <a:effectLst/>
                        </a:rPr>
                        <a:t>  </a:t>
                      </a:r>
                      <a:r>
                        <a:rPr lang="en-US" sz="1300">
                          <a:effectLst/>
                          <a:hlinkClick r:id="rId7"/>
                        </a:rPr>
                        <a:t>new-labresult</a:t>
                      </a:r>
                      <a:endParaRPr lang="en-US" sz="1300">
                        <a:effectLst/>
                      </a:endParaRPr>
                    </a:p>
                  </a:txBody>
                  <a:tcPr anchor="ctr"/>
                </a:tc>
                <a:tc>
                  <a:txBody>
                    <a:bodyPr/>
                    <a:lstStyle/>
                    <a:p>
                      <a:r>
                        <a:rPr lang="en-US" sz="1300"/>
                        <a:t>New Lab Result added</a:t>
                      </a:r>
                    </a:p>
                  </a:txBody>
                  <a:tcPr anchor="ctr"/>
                </a:tc>
                <a:tc>
                  <a:txBody>
                    <a:bodyPr/>
                    <a:lstStyle/>
                    <a:p>
                      <a:r>
                        <a:rPr lang="en-US" sz="1300"/>
                        <a:t>Indicates that a new Lab Result has been added to the patient's chart in the EHR</a:t>
                      </a:r>
                    </a:p>
                  </a:txBody>
                  <a:tcPr anchor="ctr"/>
                </a:tc>
                <a:tc>
                  <a:txBody>
                    <a:bodyPr/>
                    <a:lstStyle/>
                    <a:p>
                      <a:r>
                        <a:rPr lang="en-US" sz="1300" dirty="0"/>
                        <a:t>N/A</a:t>
                      </a:r>
                    </a:p>
                  </a:txBody>
                  <a:tcPr/>
                </a:tc>
                <a:tc>
                  <a:txBody>
                    <a:bodyPr/>
                    <a:lstStyle/>
                    <a:p>
                      <a:r>
                        <a:rPr lang="en-US" sz="1300" dirty="0"/>
                        <a:t>N</a:t>
                      </a:r>
                    </a:p>
                  </a:txBody>
                  <a:tcPr/>
                </a:tc>
                <a:tc>
                  <a:txBody>
                    <a:bodyPr/>
                    <a:lstStyle/>
                    <a:p>
                      <a:endParaRPr lang="en-US" sz="1300" dirty="0"/>
                    </a:p>
                  </a:txBody>
                  <a:tcPr/>
                </a:tc>
                <a:extLst>
                  <a:ext uri="{0D108BD9-81ED-4DB2-BD59-A6C34878D82A}">
                    <a16:rowId xmlns:a16="http://schemas.microsoft.com/office/drawing/2014/main" val="3798689136"/>
                  </a:ext>
                </a:extLst>
              </a:tr>
              <a:tr h="0">
                <a:tc>
                  <a:txBody>
                    <a:bodyPr/>
                    <a:lstStyle/>
                    <a:p>
                      <a:r>
                        <a:rPr lang="en-US" sz="1300"/>
                        <a:t>1</a:t>
                      </a:r>
                    </a:p>
                  </a:txBody>
                  <a:tcPr anchor="ctr"/>
                </a:tc>
                <a:tc>
                  <a:txBody>
                    <a:bodyPr/>
                    <a:lstStyle/>
                    <a:p>
                      <a:r>
                        <a:rPr lang="en-US" sz="1300">
                          <a:effectLst/>
                        </a:rPr>
                        <a:t>  </a:t>
                      </a:r>
                      <a:r>
                        <a:rPr lang="en-US" sz="1300">
                          <a:effectLst/>
                          <a:hlinkClick r:id="rId8"/>
                        </a:rPr>
                        <a:t>modified-labresult</a:t>
                      </a:r>
                      <a:endParaRPr lang="en-US" sz="1300">
                        <a:effectLst/>
                      </a:endParaRPr>
                    </a:p>
                  </a:txBody>
                  <a:tcPr anchor="ctr"/>
                </a:tc>
                <a:tc>
                  <a:txBody>
                    <a:bodyPr/>
                    <a:lstStyle/>
                    <a:p>
                      <a:r>
                        <a:rPr lang="en-US" sz="1300"/>
                        <a:t>Existing Lab Result record has been modified</a:t>
                      </a:r>
                    </a:p>
                  </a:txBody>
                  <a:tcPr anchor="ctr"/>
                </a:tc>
                <a:tc>
                  <a:txBody>
                    <a:bodyPr/>
                    <a:lstStyle/>
                    <a:p>
                      <a:r>
                        <a:rPr lang="en-US" sz="1300" dirty="0"/>
                        <a:t>Indicates that an existing lab result record in the patient's chart has been modified. Sometimes this is equivalent to removing an existing lab result record (which may have been entered in error) and adding a new lab result record. Changes to lab results could be because of change in the lab result values, lab test names, times or other data elements of the Observation resource where the category is laboratory.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N/A</a:t>
                      </a:r>
                    </a:p>
                  </a:txBody>
                  <a:tcPr/>
                </a:tc>
                <a:tc>
                  <a:txBody>
                    <a:bodyPr/>
                    <a:lstStyle/>
                    <a:p>
                      <a:r>
                        <a:rPr lang="en-US" sz="1300" dirty="0"/>
                        <a:t>N</a:t>
                      </a:r>
                    </a:p>
                  </a:txBody>
                  <a:tcPr/>
                </a:tc>
                <a:tc>
                  <a:txBody>
                    <a:bodyPr/>
                    <a:lstStyle/>
                    <a:p>
                      <a:endParaRPr lang="en-US" sz="1300" dirty="0"/>
                    </a:p>
                  </a:txBody>
                  <a:tcPr/>
                </a:tc>
                <a:extLst>
                  <a:ext uri="{0D108BD9-81ED-4DB2-BD59-A6C34878D82A}">
                    <a16:rowId xmlns:a16="http://schemas.microsoft.com/office/drawing/2014/main" val="1911977202"/>
                  </a:ext>
                </a:extLst>
              </a:tr>
            </a:tbl>
          </a:graphicData>
        </a:graphic>
      </p:graphicFrame>
      <p:sp>
        <p:nvSpPr>
          <p:cNvPr id="7" name="TextBox 6">
            <a:extLst>
              <a:ext uri="{FF2B5EF4-FFF2-40B4-BE49-F238E27FC236}">
                <a16:creationId xmlns:a16="http://schemas.microsoft.com/office/drawing/2014/main" id="{3DA10AFD-A1C9-4B37-9647-B9122615BD87}"/>
              </a:ext>
            </a:extLst>
          </p:cNvPr>
          <p:cNvSpPr txBox="1"/>
          <p:nvPr/>
        </p:nvSpPr>
        <p:spPr>
          <a:xfrm>
            <a:off x="1483360" y="6261380"/>
            <a:ext cx="10068560" cy="369332"/>
          </a:xfrm>
          <a:prstGeom prst="rect">
            <a:avLst/>
          </a:prstGeom>
          <a:noFill/>
        </p:spPr>
        <p:txBody>
          <a:bodyPr wrap="square">
            <a:spAutoFit/>
          </a:bodyPr>
          <a:lstStyle/>
          <a:p>
            <a:r>
              <a:rPr lang="en-US" dirty="0">
                <a:hlinkClick r:id="rId9"/>
              </a:rPr>
              <a:t>http://hl7.org/fhir/us/medmorph/2021Jan/ValueSet-us-ph-triggerdefinition-namedevent.html</a:t>
            </a:r>
            <a:endParaRPr lang="en-US" dirty="0"/>
          </a:p>
        </p:txBody>
      </p:sp>
    </p:spTree>
    <p:extLst>
      <p:ext uri="{BB962C8B-B14F-4D97-AF65-F5344CB8AC3E}">
        <p14:creationId xmlns:p14="http://schemas.microsoft.com/office/powerpoint/2010/main" val="3011133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271EC2C5-B78C-4875-A70A-44F2C3EB30B5}"/>
              </a:ext>
            </a:extLst>
          </p:cNvPr>
          <p:cNvSpPr txBox="1">
            <a:spLocks/>
          </p:cNvSpPr>
          <p:nvPr/>
        </p:nvSpPr>
        <p:spPr>
          <a:xfrm>
            <a:off x="315568" y="243744"/>
            <a:ext cx="10913164" cy="7253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solidFill>
                <a:srgbClr val="0070C0"/>
              </a:solidFill>
              <a:latin typeface="+mn-lt"/>
            </a:endParaRPr>
          </a:p>
        </p:txBody>
      </p:sp>
      <p:sp>
        <p:nvSpPr>
          <p:cNvPr id="2" name="Title 1">
            <a:extLst>
              <a:ext uri="{FF2B5EF4-FFF2-40B4-BE49-F238E27FC236}">
                <a16:creationId xmlns:a16="http://schemas.microsoft.com/office/drawing/2014/main" id="{333EBEC8-B3D9-4A02-BF70-EDCF1D2DF710}"/>
              </a:ext>
            </a:extLst>
          </p:cNvPr>
          <p:cNvSpPr>
            <a:spLocks noGrp="1"/>
          </p:cNvSpPr>
          <p:nvPr>
            <p:ph type="title"/>
          </p:nvPr>
        </p:nvSpPr>
        <p:spPr/>
        <p:txBody>
          <a:bodyPr/>
          <a:lstStyle/>
          <a:p>
            <a:r>
              <a:rPr lang="en-US" sz="4400" dirty="0">
                <a:solidFill>
                  <a:srgbClr val="0070C0"/>
                </a:solidFill>
                <a:latin typeface="+mn-lt"/>
              </a:rPr>
              <a:t>Meeting Agenda</a:t>
            </a:r>
            <a:endParaRPr lang="en-US" dirty="0"/>
          </a:p>
        </p:txBody>
      </p:sp>
      <p:graphicFrame>
        <p:nvGraphicFramePr>
          <p:cNvPr id="3" name="Table 3">
            <a:extLst>
              <a:ext uri="{FF2B5EF4-FFF2-40B4-BE49-F238E27FC236}">
                <a16:creationId xmlns:a16="http://schemas.microsoft.com/office/drawing/2014/main" id="{5AA5BAB7-5336-496C-BBA6-ADA11ECE6B9C}"/>
              </a:ext>
            </a:extLst>
          </p:cNvPr>
          <p:cNvGraphicFramePr>
            <a:graphicFrameLocks noGrp="1"/>
          </p:cNvGraphicFramePr>
          <p:nvPr>
            <p:extLst>
              <p:ext uri="{D42A27DB-BD31-4B8C-83A1-F6EECF244321}">
                <p14:modId xmlns:p14="http://schemas.microsoft.com/office/powerpoint/2010/main" val="936084341"/>
              </p:ext>
            </p:extLst>
          </p:nvPr>
        </p:nvGraphicFramePr>
        <p:xfrm>
          <a:off x="1291771" y="1522306"/>
          <a:ext cx="8558811" cy="2001520"/>
        </p:xfrm>
        <a:graphic>
          <a:graphicData uri="http://schemas.openxmlformats.org/drawingml/2006/table">
            <a:tbl>
              <a:tblPr firstRow="1" bandRow="1">
                <a:tableStyleId>{5C22544A-7EE6-4342-B048-85BDC9FD1C3A}</a:tableStyleId>
              </a:tblPr>
              <a:tblGrid>
                <a:gridCol w="6352872">
                  <a:extLst>
                    <a:ext uri="{9D8B030D-6E8A-4147-A177-3AD203B41FA5}">
                      <a16:colId xmlns:a16="http://schemas.microsoft.com/office/drawing/2014/main" val="430683765"/>
                    </a:ext>
                  </a:extLst>
                </a:gridCol>
                <a:gridCol w="2205939">
                  <a:extLst>
                    <a:ext uri="{9D8B030D-6E8A-4147-A177-3AD203B41FA5}">
                      <a16:colId xmlns:a16="http://schemas.microsoft.com/office/drawing/2014/main" val="4038943982"/>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Topic</a:t>
                      </a:r>
                    </a:p>
                  </a:txBody>
                  <a:tcPr/>
                </a:tc>
                <a:tc>
                  <a:txBody>
                    <a:bodyPr/>
                    <a:lstStyle/>
                    <a:p>
                      <a:pPr algn="l"/>
                      <a:r>
                        <a:rPr lang="en-US" sz="2800" dirty="0"/>
                        <a:t>Time</a:t>
                      </a:r>
                    </a:p>
                  </a:txBody>
                  <a:tcPr/>
                </a:tc>
                <a:extLst>
                  <a:ext uri="{0D108BD9-81ED-4DB2-BD59-A6C34878D82A}">
                    <a16:rowId xmlns:a16="http://schemas.microsoft.com/office/drawing/2014/main" val="860808486"/>
                  </a:ext>
                </a:extLst>
              </a:tr>
              <a:tr h="370840">
                <a:tc>
                  <a:txBody>
                    <a:bodyPr/>
                    <a:lstStyle/>
                    <a:p>
                      <a:pPr marL="0" marR="0">
                        <a:spcBef>
                          <a:spcPts val="0"/>
                        </a:spcBef>
                        <a:spcAft>
                          <a:spcPts val="600"/>
                        </a:spcAft>
                      </a:pPr>
                      <a:r>
                        <a:rPr lang="en-US" sz="2400" dirty="0">
                          <a:effectLst/>
                          <a:latin typeface="+mn-lt"/>
                          <a:ea typeface="+mn-ea"/>
                        </a:rPr>
                        <a:t>USCDI Update</a:t>
                      </a:r>
                    </a:p>
                  </a:txBody>
                  <a:tcPr marL="76200" marR="76200" marT="0" marB="0"/>
                </a:tc>
                <a:tc>
                  <a:txBody>
                    <a:bodyPr/>
                    <a:lstStyle/>
                    <a:p>
                      <a:pPr marL="0" marR="0" algn="l">
                        <a:spcBef>
                          <a:spcPts val="0"/>
                        </a:spcBef>
                        <a:spcAft>
                          <a:spcPts val="600"/>
                        </a:spcAft>
                      </a:pPr>
                      <a:r>
                        <a:rPr lang="en-US" sz="2400" dirty="0">
                          <a:effectLst/>
                          <a:latin typeface="+mn-lt"/>
                          <a:ea typeface="Calibri" panose="020F0502020204030204" pitchFamily="34" charset="0"/>
                        </a:rPr>
                        <a:t>5 mins</a:t>
                      </a:r>
                    </a:p>
                  </a:txBody>
                  <a:tcPr marL="76200" marR="76200" marT="0" marB="0"/>
                </a:tc>
                <a:extLst>
                  <a:ext uri="{0D108BD9-81ED-4DB2-BD59-A6C34878D82A}">
                    <a16:rowId xmlns:a16="http://schemas.microsoft.com/office/drawing/2014/main" val="3164816960"/>
                  </a:ext>
                </a:extLst>
              </a:tr>
              <a:tr h="370840">
                <a:tc>
                  <a:txBody>
                    <a:bodyPr/>
                    <a:lstStyle/>
                    <a:p>
                      <a:pPr marL="0" marR="0">
                        <a:spcBef>
                          <a:spcPts val="0"/>
                        </a:spcBef>
                        <a:spcAft>
                          <a:spcPts val="600"/>
                        </a:spcAft>
                      </a:pPr>
                      <a:r>
                        <a:rPr lang="en-US" sz="2400" dirty="0">
                          <a:effectLst/>
                          <a:latin typeface="+mn-lt"/>
                          <a:ea typeface="+mn-ea"/>
                        </a:rPr>
                        <a:t>May 2021 HL7 FHIR Connectathon </a:t>
                      </a:r>
                    </a:p>
                  </a:txBody>
                  <a:tcPr marL="76200" marR="76200" marT="0" marB="0"/>
                </a:tc>
                <a:tc>
                  <a:txBody>
                    <a:bodyPr/>
                    <a:lstStyle/>
                    <a:p>
                      <a:pPr marL="0" marR="0" algn="l">
                        <a:spcBef>
                          <a:spcPts val="0"/>
                        </a:spcBef>
                        <a:spcAft>
                          <a:spcPts val="600"/>
                        </a:spcAft>
                      </a:pPr>
                      <a:r>
                        <a:rPr lang="en-US" sz="2400" dirty="0">
                          <a:effectLst/>
                          <a:latin typeface="+mn-lt"/>
                          <a:ea typeface="Calibri" panose="020F0502020204030204" pitchFamily="34" charset="0"/>
                        </a:rPr>
                        <a:t>5 mins</a:t>
                      </a:r>
                    </a:p>
                  </a:txBody>
                  <a:tcPr marL="76200" marR="76200" marT="0" marB="0"/>
                </a:tc>
                <a:extLst>
                  <a:ext uri="{0D108BD9-81ED-4DB2-BD59-A6C34878D82A}">
                    <a16:rowId xmlns:a16="http://schemas.microsoft.com/office/drawing/2014/main" val="2934603085"/>
                  </a:ext>
                </a:extLst>
              </a:tr>
              <a:tr h="37084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400" dirty="0">
                          <a:effectLst/>
                          <a:latin typeface="+mn-lt"/>
                          <a:ea typeface="+mn-ea"/>
                        </a:rPr>
                        <a:t>Content IGs Content</a:t>
                      </a:r>
                    </a:p>
                  </a:txBody>
                  <a:tcPr marL="76200" marR="76200" marT="0" marB="0"/>
                </a:tc>
                <a:tc>
                  <a:txBody>
                    <a:bodyPr/>
                    <a:lstStyle/>
                    <a:p>
                      <a:pPr marL="0" marR="0" algn="l">
                        <a:spcBef>
                          <a:spcPts val="0"/>
                        </a:spcBef>
                        <a:spcAft>
                          <a:spcPts val="600"/>
                        </a:spcAft>
                      </a:pPr>
                      <a:r>
                        <a:rPr lang="en-US" sz="2400" dirty="0">
                          <a:effectLst/>
                          <a:latin typeface="+mn-lt"/>
                          <a:ea typeface="Calibri" panose="020F0502020204030204" pitchFamily="34" charset="0"/>
                        </a:rPr>
                        <a:t>35 mins</a:t>
                      </a:r>
                    </a:p>
                  </a:txBody>
                  <a:tcPr marL="76200" marR="76200" marT="0" marB="0"/>
                </a:tc>
                <a:extLst>
                  <a:ext uri="{0D108BD9-81ED-4DB2-BD59-A6C34878D82A}">
                    <a16:rowId xmlns:a16="http://schemas.microsoft.com/office/drawing/2014/main" val="3215211498"/>
                  </a:ext>
                </a:extLst>
              </a:tr>
              <a:tr h="370840">
                <a:tc>
                  <a:txBody>
                    <a:bodyPr/>
                    <a:lstStyle/>
                    <a:p>
                      <a:pPr marL="0" marR="0">
                        <a:spcBef>
                          <a:spcPts val="0"/>
                        </a:spcBef>
                        <a:spcAft>
                          <a:spcPts val="600"/>
                        </a:spcAft>
                      </a:pPr>
                      <a:r>
                        <a:rPr lang="en-US" sz="2400" dirty="0">
                          <a:effectLst/>
                          <a:latin typeface="+mn-lt"/>
                          <a:ea typeface="+mn-ea"/>
                        </a:rPr>
                        <a:t>Next Steps</a:t>
                      </a:r>
                    </a:p>
                  </a:txBody>
                  <a:tcPr marL="76200" marR="76200" marT="0" marB="0"/>
                </a:tc>
                <a:tc>
                  <a:txBody>
                    <a:bodyPr/>
                    <a:lstStyle/>
                    <a:p>
                      <a:pPr marL="0" marR="0" algn="l">
                        <a:spcBef>
                          <a:spcPts val="0"/>
                        </a:spcBef>
                        <a:spcAft>
                          <a:spcPts val="600"/>
                        </a:spcAft>
                      </a:pPr>
                      <a:r>
                        <a:rPr lang="en-US" sz="2400" dirty="0">
                          <a:effectLst/>
                          <a:latin typeface="+mn-lt"/>
                          <a:ea typeface="Calibri" panose="020F0502020204030204" pitchFamily="34" charset="0"/>
                        </a:rPr>
                        <a:t>5 mins</a:t>
                      </a:r>
                    </a:p>
                  </a:txBody>
                  <a:tcPr marL="76200" marR="76200" marT="0" marB="0"/>
                </a:tc>
                <a:extLst>
                  <a:ext uri="{0D108BD9-81ED-4DB2-BD59-A6C34878D82A}">
                    <a16:rowId xmlns:a16="http://schemas.microsoft.com/office/drawing/2014/main" val="1884909562"/>
                  </a:ext>
                </a:extLst>
              </a:tr>
            </a:tbl>
          </a:graphicData>
        </a:graphic>
      </p:graphicFrame>
    </p:spTree>
    <p:extLst>
      <p:ext uri="{BB962C8B-B14F-4D97-AF65-F5344CB8AC3E}">
        <p14:creationId xmlns:p14="http://schemas.microsoft.com/office/powerpoint/2010/main" val="1836419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a:xfrm>
            <a:off x="328913" y="411954"/>
            <a:ext cx="11014276" cy="722895"/>
          </a:xfrm>
        </p:spPr>
        <p:txBody>
          <a:bodyPr>
            <a:noAutofit/>
          </a:bodyPr>
          <a:lstStyle/>
          <a:p>
            <a:r>
              <a:rPr lang="en-US" sz="3200" dirty="0"/>
              <a:t>Terminology: Value Sets – </a:t>
            </a:r>
            <a:br>
              <a:rPr lang="en-US" sz="3200" dirty="0"/>
            </a:br>
            <a:r>
              <a:rPr lang="en-US" sz="3200" dirty="0"/>
              <a:t>US Public Health </a:t>
            </a:r>
            <a:r>
              <a:rPr lang="en-US" sz="3200" dirty="0" err="1"/>
              <a:t>TriggerDefinition</a:t>
            </a:r>
            <a:r>
              <a:rPr lang="en-US" sz="3200" dirty="0"/>
              <a:t> </a:t>
            </a:r>
            <a:r>
              <a:rPr lang="en-US" sz="3200" dirty="0" err="1"/>
              <a:t>NamedEvent</a:t>
            </a:r>
            <a:r>
              <a:rPr lang="en-US" sz="3200" dirty="0"/>
              <a:t> (3/4)</a:t>
            </a:r>
            <a:br>
              <a:rPr lang="en-US" sz="3200" dirty="0"/>
            </a:br>
            <a:r>
              <a:rPr lang="en-US" sz="3200" dirty="0"/>
              <a:t> </a:t>
            </a:r>
          </a:p>
        </p:txBody>
      </p:sp>
      <p:graphicFrame>
        <p:nvGraphicFramePr>
          <p:cNvPr id="8" name="Table 8">
            <a:extLst>
              <a:ext uri="{FF2B5EF4-FFF2-40B4-BE49-F238E27FC236}">
                <a16:creationId xmlns:a16="http://schemas.microsoft.com/office/drawing/2014/main" id="{2E469925-5263-4787-A445-BBE63616DDD4}"/>
              </a:ext>
            </a:extLst>
          </p:cNvPr>
          <p:cNvGraphicFramePr>
            <a:graphicFrameLocks noGrp="1"/>
          </p:cNvGraphicFramePr>
          <p:nvPr>
            <p:ph idx="1"/>
            <p:extLst>
              <p:ext uri="{D42A27DB-BD31-4B8C-83A1-F6EECF244321}">
                <p14:modId xmlns:p14="http://schemas.microsoft.com/office/powerpoint/2010/main" val="3951276728"/>
              </p:ext>
            </p:extLst>
          </p:nvPr>
        </p:nvGraphicFramePr>
        <p:xfrm>
          <a:off x="81444" y="1096739"/>
          <a:ext cx="12029111" cy="4465320"/>
        </p:xfrm>
        <a:graphic>
          <a:graphicData uri="http://schemas.openxmlformats.org/drawingml/2006/table">
            <a:tbl>
              <a:tblPr firstRow="1" bandRow="1">
                <a:tableStyleId>{5C22544A-7EE6-4342-B048-85BDC9FD1C3A}</a:tableStyleId>
              </a:tblPr>
              <a:tblGrid>
                <a:gridCol w="394282">
                  <a:extLst>
                    <a:ext uri="{9D8B030D-6E8A-4147-A177-3AD203B41FA5}">
                      <a16:colId xmlns:a16="http://schemas.microsoft.com/office/drawing/2014/main" val="4134728265"/>
                    </a:ext>
                  </a:extLst>
                </a:gridCol>
                <a:gridCol w="1220994">
                  <a:extLst>
                    <a:ext uri="{9D8B030D-6E8A-4147-A177-3AD203B41FA5}">
                      <a16:colId xmlns:a16="http://schemas.microsoft.com/office/drawing/2014/main" val="2133941267"/>
                    </a:ext>
                  </a:extLst>
                </a:gridCol>
                <a:gridCol w="1991360">
                  <a:extLst>
                    <a:ext uri="{9D8B030D-6E8A-4147-A177-3AD203B41FA5}">
                      <a16:colId xmlns:a16="http://schemas.microsoft.com/office/drawing/2014/main" val="4096147708"/>
                    </a:ext>
                  </a:extLst>
                </a:gridCol>
                <a:gridCol w="6045200">
                  <a:extLst>
                    <a:ext uri="{9D8B030D-6E8A-4147-A177-3AD203B41FA5}">
                      <a16:colId xmlns:a16="http://schemas.microsoft.com/office/drawing/2014/main" val="1471404763"/>
                    </a:ext>
                  </a:extLst>
                </a:gridCol>
                <a:gridCol w="690095">
                  <a:extLst>
                    <a:ext uri="{9D8B030D-6E8A-4147-A177-3AD203B41FA5}">
                      <a16:colId xmlns:a16="http://schemas.microsoft.com/office/drawing/2014/main" val="2686604126"/>
                    </a:ext>
                  </a:extLst>
                </a:gridCol>
                <a:gridCol w="757769">
                  <a:extLst>
                    <a:ext uri="{9D8B030D-6E8A-4147-A177-3AD203B41FA5}">
                      <a16:colId xmlns:a16="http://schemas.microsoft.com/office/drawing/2014/main" val="2992369524"/>
                    </a:ext>
                  </a:extLst>
                </a:gridCol>
                <a:gridCol w="929411">
                  <a:extLst>
                    <a:ext uri="{9D8B030D-6E8A-4147-A177-3AD203B41FA5}">
                      <a16:colId xmlns:a16="http://schemas.microsoft.com/office/drawing/2014/main" val="1406782141"/>
                    </a:ext>
                  </a:extLst>
                </a:gridCol>
              </a:tblGrid>
              <a:tr h="125389">
                <a:tc>
                  <a:txBody>
                    <a:bodyPr/>
                    <a:lstStyle/>
                    <a:p>
                      <a:r>
                        <a:rPr lang="en-US" sz="1300" dirty="0" err="1"/>
                        <a:t>Lvl</a:t>
                      </a:r>
                      <a:endParaRPr lang="en-US" sz="1300" dirty="0"/>
                    </a:p>
                  </a:txBody>
                  <a:tcPr/>
                </a:tc>
                <a:tc>
                  <a:txBody>
                    <a:bodyPr/>
                    <a:lstStyle/>
                    <a:p>
                      <a:r>
                        <a:rPr lang="en-US" sz="1300" dirty="0"/>
                        <a:t>Code</a:t>
                      </a:r>
                    </a:p>
                  </a:txBody>
                  <a:tcPr/>
                </a:tc>
                <a:tc>
                  <a:txBody>
                    <a:bodyPr/>
                    <a:lstStyle/>
                    <a:p>
                      <a:r>
                        <a:rPr lang="en-US" sz="1300" dirty="0"/>
                        <a:t>Display</a:t>
                      </a:r>
                    </a:p>
                  </a:txBody>
                  <a:tcPr/>
                </a:tc>
                <a:tc>
                  <a:txBody>
                    <a:bodyPr/>
                    <a:lstStyle/>
                    <a:p>
                      <a:r>
                        <a:rPr lang="en-US" sz="1300" dirty="0"/>
                        <a:t>Definition</a:t>
                      </a:r>
                    </a:p>
                  </a:txBody>
                  <a:tcPr/>
                </a:tc>
                <a:tc>
                  <a:txBody>
                    <a:bodyPr/>
                    <a:lstStyle/>
                    <a:p>
                      <a:r>
                        <a:rPr lang="en-US" sz="1300" dirty="0"/>
                        <a:t>CRR</a:t>
                      </a:r>
                    </a:p>
                  </a:txBody>
                  <a:tcPr/>
                </a:tc>
                <a:tc>
                  <a:txBody>
                    <a:bodyPr/>
                    <a:lstStyle/>
                    <a:p>
                      <a:r>
                        <a:rPr lang="en-US" sz="1300" dirty="0"/>
                        <a:t>HCS</a:t>
                      </a:r>
                    </a:p>
                  </a:txBody>
                  <a:tcPr/>
                </a:tc>
                <a:tc>
                  <a:txBody>
                    <a:bodyPr/>
                    <a:lstStyle/>
                    <a:p>
                      <a:r>
                        <a:rPr lang="en-US" sz="1300" dirty="0"/>
                        <a:t>Research </a:t>
                      </a:r>
                    </a:p>
                  </a:txBody>
                  <a:tcPr/>
                </a:tc>
                <a:extLst>
                  <a:ext uri="{0D108BD9-81ED-4DB2-BD59-A6C34878D82A}">
                    <a16:rowId xmlns:a16="http://schemas.microsoft.com/office/drawing/2014/main" val="2244005617"/>
                  </a:ext>
                </a:extLst>
              </a:tr>
              <a:tr h="333882">
                <a:tc>
                  <a:txBody>
                    <a:bodyPr/>
                    <a:lstStyle/>
                    <a:p>
                      <a:r>
                        <a:rPr lang="en-US" sz="1400"/>
                        <a:t>0</a:t>
                      </a:r>
                    </a:p>
                  </a:txBody>
                  <a:tcPr anchor="ctr"/>
                </a:tc>
                <a:tc>
                  <a:txBody>
                    <a:bodyPr/>
                    <a:lstStyle/>
                    <a:p>
                      <a:r>
                        <a:rPr lang="en-US" sz="1400">
                          <a:effectLst/>
                          <a:hlinkClick r:id="rId2"/>
                        </a:rPr>
                        <a:t>order-change</a:t>
                      </a:r>
                      <a:endParaRPr lang="en-US" sz="1400">
                        <a:effectLst/>
                      </a:endParaRPr>
                    </a:p>
                  </a:txBody>
                  <a:tcPr anchor="ctr"/>
                </a:tc>
                <a:tc>
                  <a:txBody>
                    <a:bodyPr/>
                    <a:lstStyle/>
                    <a:p>
                      <a:r>
                        <a:rPr lang="en-US" sz="1400"/>
                        <a:t>Indicates a change in the patient's orders</a:t>
                      </a:r>
                    </a:p>
                  </a:txBody>
                  <a:tcPr anchor="ctr"/>
                </a:tc>
                <a:tc>
                  <a:txBody>
                    <a:bodyPr/>
                    <a:lstStyle/>
                    <a:p>
                      <a:r>
                        <a:rPr lang="en-US" sz="1400"/>
                        <a:t>Indicates a change in the patient's orders and it includes new or modified ServiceRequests. Order change events would be triggered by monitoring the ServiceRequest resource.</a:t>
                      </a:r>
                    </a:p>
                  </a:txBody>
                  <a:tcPr anchor="ctr"/>
                </a:tc>
                <a:tc>
                  <a:txBody>
                    <a:bodyPr/>
                    <a:lstStyle/>
                    <a:p>
                      <a:endParaRPr lang="en-US" sz="1300"/>
                    </a:p>
                  </a:txBody>
                  <a:tcPr/>
                </a:tc>
                <a:tc>
                  <a:txBody>
                    <a:bodyPr/>
                    <a:lstStyle/>
                    <a:p>
                      <a:endParaRPr lang="en-US" sz="1300"/>
                    </a:p>
                  </a:txBody>
                  <a:tcPr/>
                </a:tc>
                <a:tc>
                  <a:txBody>
                    <a:bodyPr/>
                    <a:lstStyle/>
                    <a:p>
                      <a:endParaRPr lang="en-US" sz="1300"/>
                    </a:p>
                  </a:txBody>
                  <a:tcPr/>
                </a:tc>
                <a:extLst>
                  <a:ext uri="{0D108BD9-81ED-4DB2-BD59-A6C34878D82A}">
                    <a16:rowId xmlns:a16="http://schemas.microsoft.com/office/drawing/2014/main" val="2063976227"/>
                  </a:ext>
                </a:extLst>
              </a:tr>
              <a:tr h="0">
                <a:tc>
                  <a:txBody>
                    <a:bodyPr/>
                    <a:lstStyle/>
                    <a:p>
                      <a:r>
                        <a:rPr lang="en-US" sz="1400"/>
                        <a:t>1</a:t>
                      </a:r>
                    </a:p>
                  </a:txBody>
                  <a:tcPr anchor="ctr"/>
                </a:tc>
                <a:tc>
                  <a:txBody>
                    <a:bodyPr/>
                    <a:lstStyle/>
                    <a:p>
                      <a:r>
                        <a:rPr lang="en-US" sz="1400">
                          <a:effectLst/>
                        </a:rPr>
                        <a:t>  </a:t>
                      </a:r>
                      <a:r>
                        <a:rPr lang="en-US" sz="1400">
                          <a:effectLst/>
                          <a:hlinkClick r:id="rId3"/>
                        </a:rPr>
                        <a:t>new-order</a:t>
                      </a:r>
                      <a:endParaRPr lang="en-US" sz="1400">
                        <a:effectLst/>
                      </a:endParaRPr>
                    </a:p>
                  </a:txBody>
                  <a:tcPr anchor="ctr"/>
                </a:tc>
                <a:tc>
                  <a:txBody>
                    <a:bodyPr/>
                    <a:lstStyle/>
                    <a:p>
                      <a:r>
                        <a:rPr lang="en-US" sz="1400"/>
                        <a:t>New Order added</a:t>
                      </a:r>
                    </a:p>
                  </a:txBody>
                  <a:tcPr anchor="ctr"/>
                </a:tc>
                <a:tc>
                  <a:txBody>
                    <a:bodyPr/>
                    <a:lstStyle/>
                    <a:p>
                      <a:r>
                        <a:rPr lang="en-US" sz="1400"/>
                        <a:t>Indicates that a new ServiceRequest has been added to the patient's chart in the EHR</a:t>
                      </a:r>
                    </a:p>
                  </a:txBody>
                  <a:tcPr anchor="ctr"/>
                </a:tc>
                <a:tc>
                  <a:txBody>
                    <a:bodyPr/>
                    <a:lstStyle/>
                    <a:p>
                      <a:endParaRPr lang="en-US" sz="1300"/>
                    </a:p>
                  </a:txBody>
                  <a:tcPr/>
                </a:tc>
                <a:tc>
                  <a:txBody>
                    <a:bodyPr/>
                    <a:lstStyle/>
                    <a:p>
                      <a:endParaRPr lang="en-US" sz="1300"/>
                    </a:p>
                  </a:txBody>
                  <a:tcPr/>
                </a:tc>
                <a:tc>
                  <a:txBody>
                    <a:bodyPr/>
                    <a:lstStyle/>
                    <a:p>
                      <a:endParaRPr lang="en-US" sz="1300" dirty="0"/>
                    </a:p>
                  </a:txBody>
                  <a:tcPr/>
                </a:tc>
                <a:extLst>
                  <a:ext uri="{0D108BD9-81ED-4DB2-BD59-A6C34878D82A}">
                    <a16:rowId xmlns:a16="http://schemas.microsoft.com/office/drawing/2014/main" val="1441748296"/>
                  </a:ext>
                </a:extLst>
              </a:tr>
              <a:tr h="0">
                <a:tc>
                  <a:txBody>
                    <a:bodyPr/>
                    <a:lstStyle/>
                    <a:p>
                      <a:r>
                        <a:rPr lang="en-US" sz="1400"/>
                        <a:t>1</a:t>
                      </a:r>
                    </a:p>
                  </a:txBody>
                  <a:tcPr anchor="ctr"/>
                </a:tc>
                <a:tc>
                  <a:txBody>
                    <a:bodyPr/>
                    <a:lstStyle/>
                    <a:p>
                      <a:r>
                        <a:rPr lang="en-US" sz="1400">
                          <a:effectLst/>
                        </a:rPr>
                        <a:t>  </a:t>
                      </a:r>
                      <a:r>
                        <a:rPr lang="en-US" sz="1400">
                          <a:effectLst/>
                          <a:hlinkClick r:id="rId4"/>
                        </a:rPr>
                        <a:t>modified-order</a:t>
                      </a:r>
                      <a:endParaRPr lang="en-US" sz="1400">
                        <a:effectLst/>
                      </a:endParaRPr>
                    </a:p>
                  </a:txBody>
                  <a:tcPr anchor="ctr"/>
                </a:tc>
                <a:tc>
                  <a:txBody>
                    <a:bodyPr/>
                    <a:lstStyle/>
                    <a:p>
                      <a:r>
                        <a:rPr lang="en-US" sz="1400"/>
                        <a:t>Existing Order record has been modified</a:t>
                      </a:r>
                    </a:p>
                  </a:txBody>
                  <a:tcPr anchor="ctr"/>
                </a:tc>
                <a:tc>
                  <a:txBody>
                    <a:bodyPr/>
                    <a:lstStyle/>
                    <a:p>
                      <a:r>
                        <a:rPr lang="en-US" sz="1400"/>
                        <a:t>Indicates that an existing ServiceRequest record in the patient's chart has been modified. Sometimes this is equivalent to removing an existing ServiceRequest record (which may have been entered in error) and adding a new ServiceRequest record.</a:t>
                      </a:r>
                    </a:p>
                  </a:txBody>
                  <a:tcPr anchor="ctr"/>
                </a:tc>
                <a:tc>
                  <a:txBody>
                    <a:bodyPr/>
                    <a:lstStyle/>
                    <a:p>
                      <a:endParaRPr lang="en-US" sz="1300" dirty="0"/>
                    </a:p>
                  </a:txBody>
                  <a:tcPr/>
                </a:tc>
                <a:tc>
                  <a:txBody>
                    <a:bodyPr/>
                    <a:lstStyle/>
                    <a:p>
                      <a:endParaRPr lang="en-US" sz="1300" dirty="0"/>
                    </a:p>
                  </a:txBody>
                  <a:tcPr/>
                </a:tc>
                <a:tc>
                  <a:txBody>
                    <a:bodyPr/>
                    <a:lstStyle/>
                    <a:p>
                      <a:endParaRPr lang="en-US" sz="1300" dirty="0"/>
                    </a:p>
                  </a:txBody>
                  <a:tcPr/>
                </a:tc>
                <a:extLst>
                  <a:ext uri="{0D108BD9-81ED-4DB2-BD59-A6C34878D82A}">
                    <a16:rowId xmlns:a16="http://schemas.microsoft.com/office/drawing/2014/main" val="1054088365"/>
                  </a:ext>
                </a:extLst>
              </a:tr>
              <a:tr h="0">
                <a:tc>
                  <a:txBody>
                    <a:bodyPr/>
                    <a:lstStyle/>
                    <a:p>
                      <a:r>
                        <a:rPr lang="en-US" sz="1400"/>
                        <a:t>0</a:t>
                      </a:r>
                    </a:p>
                  </a:txBody>
                  <a:tcPr anchor="ctr"/>
                </a:tc>
                <a:tc>
                  <a:txBody>
                    <a:bodyPr/>
                    <a:lstStyle/>
                    <a:p>
                      <a:r>
                        <a:rPr lang="en-US" sz="1400">
                          <a:effectLst/>
                          <a:hlinkClick r:id="rId5"/>
                        </a:rPr>
                        <a:t>procedure-change</a:t>
                      </a:r>
                      <a:endParaRPr lang="en-US" sz="1400">
                        <a:effectLst/>
                      </a:endParaRPr>
                    </a:p>
                  </a:txBody>
                  <a:tcPr anchor="ctr"/>
                </a:tc>
                <a:tc>
                  <a:txBody>
                    <a:bodyPr/>
                    <a:lstStyle/>
                    <a:p>
                      <a:r>
                        <a:rPr lang="en-US" sz="1400"/>
                        <a:t>Indicates a change in the patient's procedures</a:t>
                      </a:r>
                    </a:p>
                  </a:txBody>
                  <a:tcPr anchor="ctr"/>
                </a:tc>
                <a:tc>
                  <a:txBody>
                    <a:bodyPr/>
                    <a:lstStyle/>
                    <a:p>
                      <a:r>
                        <a:rPr lang="en-US" sz="1400"/>
                        <a:t>Indicates a change in the patient's procedures and it includes new procedures or modifications to existing procedures. Procedure events would be triggered by monitoring the Procedure resource.</a:t>
                      </a:r>
                    </a:p>
                  </a:txBody>
                  <a:tcPr anchor="ctr"/>
                </a:tc>
                <a:tc>
                  <a:txBody>
                    <a:bodyPr/>
                    <a:lstStyle/>
                    <a:p>
                      <a:endParaRPr lang="en-US" sz="1300"/>
                    </a:p>
                  </a:txBody>
                  <a:tcPr/>
                </a:tc>
                <a:tc>
                  <a:txBody>
                    <a:bodyPr/>
                    <a:lstStyle/>
                    <a:p>
                      <a:endParaRPr lang="en-US" sz="1300" dirty="0"/>
                    </a:p>
                  </a:txBody>
                  <a:tcPr/>
                </a:tc>
                <a:tc>
                  <a:txBody>
                    <a:bodyPr/>
                    <a:lstStyle/>
                    <a:p>
                      <a:endParaRPr lang="en-US" sz="1300" dirty="0"/>
                    </a:p>
                  </a:txBody>
                  <a:tcPr/>
                </a:tc>
                <a:extLst>
                  <a:ext uri="{0D108BD9-81ED-4DB2-BD59-A6C34878D82A}">
                    <a16:rowId xmlns:a16="http://schemas.microsoft.com/office/drawing/2014/main" val="2406759678"/>
                  </a:ext>
                </a:extLst>
              </a:tr>
              <a:tr h="0">
                <a:tc>
                  <a:txBody>
                    <a:bodyPr/>
                    <a:lstStyle/>
                    <a:p>
                      <a:r>
                        <a:rPr lang="en-US" sz="1400"/>
                        <a:t>1</a:t>
                      </a:r>
                    </a:p>
                  </a:txBody>
                  <a:tcPr anchor="ctr"/>
                </a:tc>
                <a:tc>
                  <a:txBody>
                    <a:bodyPr/>
                    <a:lstStyle/>
                    <a:p>
                      <a:r>
                        <a:rPr lang="en-US" sz="1400">
                          <a:effectLst/>
                        </a:rPr>
                        <a:t>  </a:t>
                      </a:r>
                      <a:r>
                        <a:rPr lang="en-US" sz="1400">
                          <a:effectLst/>
                          <a:hlinkClick r:id="rId6"/>
                        </a:rPr>
                        <a:t>new-procedure</a:t>
                      </a:r>
                      <a:endParaRPr lang="en-US" sz="1400">
                        <a:effectLst/>
                      </a:endParaRPr>
                    </a:p>
                  </a:txBody>
                  <a:tcPr anchor="ctr"/>
                </a:tc>
                <a:tc>
                  <a:txBody>
                    <a:bodyPr/>
                    <a:lstStyle/>
                    <a:p>
                      <a:r>
                        <a:rPr lang="en-US" sz="1400"/>
                        <a:t>New Procedure added</a:t>
                      </a:r>
                    </a:p>
                  </a:txBody>
                  <a:tcPr anchor="ctr"/>
                </a:tc>
                <a:tc>
                  <a:txBody>
                    <a:bodyPr/>
                    <a:lstStyle/>
                    <a:p>
                      <a:r>
                        <a:rPr lang="en-US" sz="1400"/>
                        <a:t>Indicates that a new procedure has been added to the patient's chart in the EHR</a:t>
                      </a:r>
                    </a:p>
                  </a:txBody>
                  <a:tcPr anchor="ctr"/>
                </a:tc>
                <a:tc>
                  <a:txBody>
                    <a:bodyPr/>
                    <a:lstStyle/>
                    <a:p>
                      <a:endParaRPr lang="en-US" sz="1300"/>
                    </a:p>
                  </a:txBody>
                  <a:tcPr/>
                </a:tc>
                <a:tc>
                  <a:txBody>
                    <a:bodyPr/>
                    <a:lstStyle/>
                    <a:p>
                      <a:endParaRPr lang="en-US" sz="1300"/>
                    </a:p>
                  </a:txBody>
                  <a:tcPr/>
                </a:tc>
                <a:tc>
                  <a:txBody>
                    <a:bodyPr/>
                    <a:lstStyle/>
                    <a:p>
                      <a:endParaRPr lang="en-US" sz="1300" dirty="0"/>
                    </a:p>
                  </a:txBody>
                  <a:tcPr/>
                </a:tc>
                <a:extLst>
                  <a:ext uri="{0D108BD9-81ED-4DB2-BD59-A6C34878D82A}">
                    <a16:rowId xmlns:a16="http://schemas.microsoft.com/office/drawing/2014/main" val="3798689136"/>
                  </a:ext>
                </a:extLst>
              </a:tr>
              <a:tr h="0">
                <a:tc>
                  <a:txBody>
                    <a:bodyPr/>
                    <a:lstStyle/>
                    <a:p>
                      <a:r>
                        <a:rPr lang="en-US" sz="1400"/>
                        <a:t>1</a:t>
                      </a:r>
                    </a:p>
                  </a:txBody>
                  <a:tcPr anchor="ctr"/>
                </a:tc>
                <a:tc>
                  <a:txBody>
                    <a:bodyPr/>
                    <a:lstStyle/>
                    <a:p>
                      <a:r>
                        <a:rPr lang="en-US" sz="1400">
                          <a:effectLst/>
                        </a:rPr>
                        <a:t>  </a:t>
                      </a:r>
                      <a:r>
                        <a:rPr lang="en-US" sz="1400">
                          <a:effectLst/>
                          <a:hlinkClick r:id="rId7"/>
                        </a:rPr>
                        <a:t>modified-procedure</a:t>
                      </a:r>
                      <a:endParaRPr lang="en-US" sz="1400">
                        <a:effectLst/>
                      </a:endParaRPr>
                    </a:p>
                  </a:txBody>
                  <a:tcPr anchor="ctr"/>
                </a:tc>
                <a:tc>
                  <a:txBody>
                    <a:bodyPr/>
                    <a:lstStyle/>
                    <a:p>
                      <a:r>
                        <a:rPr lang="en-US" sz="1400"/>
                        <a:t>Existing Procedure record has been modified</a:t>
                      </a:r>
                    </a:p>
                  </a:txBody>
                  <a:tcPr anchor="ctr"/>
                </a:tc>
                <a:tc>
                  <a:txBody>
                    <a:bodyPr/>
                    <a:lstStyle/>
                    <a:p>
                      <a:r>
                        <a:rPr lang="en-US" sz="1400" dirty="0"/>
                        <a:t>Indicates that an existing procedure record in the patient's chart has been modified. Sometimes this is equivalent to removing an existing procedure record (which may have been entered in error) and adding a new procedure record.</a:t>
                      </a:r>
                    </a:p>
                  </a:txBody>
                  <a:tcPr anchor="ctr"/>
                </a:tc>
                <a:tc>
                  <a:txBody>
                    <a:bodyPr/>
                    <a:lstStyle/>
                    <a:p>
                      <a:endParaRPr lang="en-US" sz="1300"/>
                    </a:p>
                  </a:txBody>
                  <a:tcPr/>
                </a:tc>
                <a:tc>
                  <a:txBody>
                    <a:bodyPr/>
                    <a:lstStyle/>
                    <a:p>
                      <a:endParaRPr lang="en-US" sz="1300"/>
                    </a:p>
                  </a:txBody>
                  <a:tcPr/>
                </a:tc>
                <a:tc>
                  <a:txBody>
                    <a:bodyPr/>
                    <a:lstStyle/>
                    <a:p>
                      <a:endParaRPr lang="en-US" sz="1300" dirty="0"/>
                    </a:p>
                  </a:txBody>
                  <a:tcPr/>
                </a:tc>
                <a:extLst>
                  <a:ext uri="{0D108BD9-81ED-4DB2-BD59-A6C34878D82A}">
                    <a16:rowId xmlns:a16="http://schemas.microsoft.com/office/drawing/2014/main" val="1911977202"/>
                  </a:ext>
                </a:extLst>
              </a:tr>
            </a:tbl>
          </a:graphicData>
        </a:graphic>
      </p:graphicFrame>
      <p:sp>
        <p:nvSpPr>
          <p:cNvPr id="7" name="TextBox 6">
            <a:extLst>
              <a:ext uri="{FF2B5EF4-FFF2-40B4-BE49-F238E27FC236}">
                <a16:creationId xmlns:a16="http://schemas.microsoft.com/office/drawing/2014/main" id="{3DA10AFD-A1C9-4B37-9647-B9122615BD87}"/>
              </a:ext>
            </a:extLst>
          </p:cNvPr>
          <p:cNvSpPr txBox="1"/>
          <p:nvPr/>
        </p:nvSpPr>
        <p:spPr>
          <a:xfrm>
            <a:off x="1483360" y="6261380"/>
            <a:ext cx="10068560" cy="369332"/>
          </a:xfrm>
          <a:prstGeom prst="rect">
            <a:avLst/>
          </a:prstGeom>
          <a:noFill/>
        </p:spPr>
        <p:txBody>
          <a:bodyPr wrap="square">
            <a:spAutoFit/>
          </a:bodyPr>
          <a:lstStyle/>
          <a:p>
            <a:r>
              <a:rPr lang="en-US" dirty="0">
                <a:hlinkClick r:id="rId8"/>
              </a:rPr>
              <a:t>http://hl7.org/fhir/us/medmorph/2021Jan/ValueSet-us-ph-triggerdefinition-namedevent.html</a:t>
            </a:r>
            <a:endParaRPr lang="en-US" dirty="0"/>
          </a:p>
        </p:txBody>
      </p:sp>
    </p:spTree>
    <p:extLst>
      <p:ext uri="{BB962C8B-B14F-4D97-AF65-F5344CB8AC3E}">
        <p14:creationId xmlns:p14="http://schemas.microsoft.com/office/powerpoint/2010/main" val="2404473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a:xfrm>
            <a:off x="328913" y="411954"/>
            <a:ext cx="11014276" cy="722895"/>
          </a:xfrm>
        </p:spPr>
        <p:txBody>
          <a:bodyPr>
            <a:noAutofit/>
          </a:bodyPr>
          <a:lstStyle/>
          <a:p>
            <a:r>
              <a:rPr lang="en-US" sz="3200" dirty="0"/>
              <a:t>Terminology: Value Sets – </a:t>
            </a:r>
            <a:br>
              <a:rPr lang="en-US" sz="3200" dirty="0"/>
            </a:br>
            <a:r>
              <a:rPr lang="en-US" sz="3200" dirty="0"/>
              <a:t>US Public Health </a:t>
            </a:r>
            <a:r>
              <a:rPr lang="en-US" sz="3200" dirty="0" err="1"/>
              <a:t>TriggerDefinition</a:t>
            </a:r>
            <a:r>
              <a:rPr lang="en-US" sz="3200" dirty="0"/>
              <a:t> </a:t>
            </a:r>
            <a:r>
              <a:rPr lang="en-US" sz="3200" dirty="0" err="1"/>
              <a:t>NamedEvent</a:t>
            </a:r>
            <a:r>
              <a:rPr lang="en-US" sz="3200" dirty="0"/>
              <a:t> (4/4)</a:t>
            </a:r>
            <a:br>
              <a:rPr lang="en-US" sz="3200" dirty="0"/>
            </a:br>
            <a:r>
              <a:rPr lang="en-US" sz="3200" dirty="0"/>
              <a:t> </a:t>
            </a:r>
          </a:p>
        </p:txBody>
      </p:sp>
      <p:graphicFrame>
        <p:nvGraphicFramePr>
          <p:cNvPr id="8" name="Table 8">
            <a:extLst>
              <a:ext uri="{FF2B5EF4-FFF2-40B4-BE49-F238E27FC236}">
                <a16:creationId xmlns:a16="http://schemas.microsoft.com/office/drawing/2014/main" id="{2E469925-5263-4787-A445-BBE63616DDD4}"/>
              </a:ext>
            </a:extLst>
          </p:cNvPr>
          <p:cNvGraphicFramePr>
            <a:graphicFrameLocks noGrp="1"/>
          </p:cNvGraphicFramePr>
          <p:nvPr>
            <p:ph idx="1"/>
            <p:extLst>
              <p:ext uri="{D42A27DB-BD31-4B8C-83A1-F6EECF244321}">
                <p14:modId xmlns:p14="http://schemas.microsoft.com/office/powerpoint/2010/main" val="144313782"/>
              </p:ext>
            </p:extLst>
          </p:nvPr>
        </p:nvGraphicFramePr>
        <p:xfrm>
          <a:off x="81444" y="1096739"/>
          <a:ext cx="12029111" cy="5090160"/>
        </p:xfrm>
        <a:graphic>
          <a:graphicData uri="http://schemas.openxmlformats.org/drawingml/2006/table">
            <a:tbl>
              <a:tblPr firstRow="1" bandRow="1">
                <a:tableStyleId>{5C22544A-7EE6-4342-B048-85BDC9FD1C3A}</a:tableStyleId>
              </a:tblPr>
              <a:tblGrid>
                <a:gridCol w="394282">
                  <a:extLst>
                    <a:ext uri="{9D8B030D-6E8A-4147-A177-3AD203B41FA5}">
                      <a16:colId xmlns:a16="http://schemas.microsoft.com/office/drawing/2014/main" val="4134728265"/>
                    </a:ext>
                  </a:extLst>
                </a:gridCol>
                <a:gridCol w="1220994">
                  <a:extLst>
                    <a:ext uri="{9D8B030D-6E8A-4147-A177-3AD203B41FA5}">
                      <a16:colId xmlns:a16="http://schemas.microsoft.com/office/drawing/2014/main" val="2133941267"/>
                    </a:ext>
                  </a:extLst>
                </a:gridCol>
                <a:gridCol w="2357120">
                  <a:extLst>
                    <a:ext uri="{9D8B030D-6E8A-4147-A177-3AD203B41FA5}">
                      <a16:colId xmlns:a16="http://schemas.microsoft.com/office/drawing/2014/main" val="4096147708"/>
                    </a:ext>
                  </a:extLst>
                </a:gridCol>
                <a:gridCol w="6014720">
                  <a:extLst>
                    <a:ext uri="{9D8B030D-6E8A-4147-A177-3AD203B41FA5}">
                      <a16:colId xmlns:a16="http://schemas.microsoft.com/office/drawing/2014/main" val="1471404763"/>
                    </a:ext>
                  </a:extLst>
                </a:gridCol>
                <a:gridCol w="609600">
                  <a:extLst>
                    <a:ext uri="{9D8B030D-6E8A-4147-A177-3AD203B41FA5}">
                      <a16:colId xmlns:a16="http://schemas.microsoft.com/office/drawing/2014/main" val="2686604126"/>
                    </a:ext>
                  </a:extLst>
                </a:gridCol>
                <a:gridCol w="502984">
                  <a:extLst>
                    <a:ext uri="{9D8B030D-6E8A-4147-A177-3AD203B41FA5}">
                      <a16:colId xmlns:a16="http://schemas.microsoft.com/office/drawing/2014/main" val="2992369524"/>
                    </a:ext>
                  </a:extLst>
                </a:gridCol>
                <a:gridCol w="929411">
                  <a:extLst>
                    <a:ext uri="{9D8B030D-6E8A-4147-A177-3AD203B41FA5}">
                      <a16:colId xmlns:a16="http://schemas.microsoft.com/office/drawing/2014/main" val="1406782141"/>
                    </a:ext>
                  </a:extLst>
                </a:gridCol>
              </a:tblGrid>
              <a:tr h="125389">
                <a:tc>
                  <a:txBody>
                    <a:bodyPr/>
                    <a:lstStyle/>
                    <a:p>
                      <a:r>
                        <a:rPr lang="en-US" sz="1300" dirty="0" err="1"/>
                        <a:t>Lvl</a:t>
                      </a:r>
                      <a:endParaRPr lang="en-US" sz="1300" dirty="0"/>
                    </a:p>
                  </a:txBody>
                  <a:tcPr/>
                </a:tc>
                <a:tc>
                  <a:txBody>
                    <a:bodyPr/>
                    <a:lstStyle/>
                    <a:p>
                      <a:r>
                        <a:rPr lang="en-US" sz="1300" dirty="0"/>
                        <a:t>Code</a:t>
                      </a:r>
                    </a:p>
                  </a:txBody>
                  <a:tcPr/>
                </a:tc>
                <a:tc>
                  <a:txBody>
                    <a:bodyPr/>
                    <a:lstStyle/>
                    <a:p>
                      <a:r>
                        <a:rPr lang="en-US" sz="1300" dirty="0"/>
                        <a:t>Display</a:t>
                      </a:r>
                    </a:p>
                  </a:txBody>
                  <a:tcPr/>
                </a:tc>
                <a:tc>
                  <a:txBody>
                    <a:bodyPr/>
                    <a:lstStyle/>
                    <a:p>
                      <a:r>
                        <a:rPr lang="en-US" sz="1300" dirty="0"/>
                        <a:t>Definition</a:t>
                      </a:r>
                    </a:p>
                  </a:txBody>
                  <a:tcPr/>
                </a:tc>
                <a:tc>
                  <a:txBody>
                    <a:bodyPr/>
                    <a:lstStyle/>
                    <a:p>
                      <a:r>
                        <a:rPr lang="en-US" sz="1300" dirty="0"/>
                        <a:t>CRR</a:t>
                      </a:r>
                    </a:p>
                  </a:txBody>
                  <a:tcPr/>
                </a:tc>
                <a:tc>
                  <a:txBody>
                    <a:bodyPr/>
                    <a:lstStyle/>
                    <a:p>
                      <a:r>
                        <a:rPr lang="en-US" sz="1300" dirty="0"/>
                        <a:t>HCS</a:t>
                      </a:r>
                    </a:p>
                  </a:txBody>
                  <a:tcPr/>
                </a:tc>
                <a:tc>
                  <a:txBody>
                    <a:bodyPr/>
                    <a:lstStyle/>
                    <a:p>
                      <a:r>
                        <a:rPr lang="en-US" sz="1300" dirty="0"/>
                        <a:t>Research </a:t>
                      </a:r>
                    </a:p>
                  </a:txBody>
                  <a:tcPr/>
                </a:tc>
                <a:extLst>
                  <a:ext uri="{0D108BD9-81ED-4DB2-BD59-A6C34878D82A}">
                    <a16:rowId xmlns:a16="http://schemas.microsoft.com/office/drawing/2014/main" val="2244005617"/>
                  </a:ext>
                </a:extLst>
              </a:tr>
              <a:tr h="333882">
                <a:tc>
                  <a:txBody>
                    <a:bodyPr/>
                    <a:lstStyle/>
                    <a:p>
                      <a:r>
                        <a:rPr lang="en-US" sz="1300" dirty="0"/>
                        <a:t>0</a:t>
                      </a:r>
                    </a:p>
                  </a:txBody>
                  <a:tcPr anchor="ctr"/>
                </a:tc>
                <a:tc>
                  <a:txBody>
                    <a:bodyPr/>
                    <a:lstStyle/>
                    <a:p>
                      <a:r>
                        <a:rPr lang="en-US" sz="1300">
                          <a:effectLst/>
                          <a:hlinkClick r:id="rId2"/>
                        </a:rPr>
                        <a:t>immunization-change</a:t>
                      </a:r>
                      <a:endParaRPr lang="en-US" sz="1300">
                        <a:effectLst/>
                      </a:endParaRPr>
                    </a:p>
                  </a:txBody>
                  <a:tcPr anchor="ctr"/>
                </a:tc>
                <a:tc>
                  <a:txBody>
                    <a:bodyPr/>
                    <a:lstStyle/>
                    <a:p>
                      <a:r>
                        <a:rPr lang="en-US" sz="1300"/>
                        <a:t>Indicates a change in the patient's immunizations</a:t>
                      </a:r>
                    </a:p>
                  </a:txBody>
                  <a:tcPr anchor="ctr"/>
                </a:tc>
                <a:tc>
                  <a:txBody>
                    <a:bodyPr/>
                    <a:lstStyle/>
                    <a:p>
                      <a:r>
                        <a:rPr lang="en-US" sz="1300"/>
                        <a:t>Indicates a change in the patient's immunization and it includes new immunizations or modifications to existing immunization records. Immunization change events would be triggered by monitoring the Immunization resource.</a:t>
                      </a:r>
                    </a:p>
                  </a:txBody>
                  <a:tcPr anchor="ctr"/>
                </a:tc>
                <a:tc>
                  <a:txBody>
                    <a:bodyPr/>
                    <a:lstStyle/>
                    <a:p>
                      <a:endParaRPr lang="en-US" sz="1300"/>
                    </a:p>
                  </a:txBody>
                  <a:tcPr/>
                </a:tc>
                <a:tc>
                  <a:txBody>
                    <a:bodyPr/>
                    <a:lstStyle/>
                    <a:p>
                      <a:endParaRPr lang="en-US" sz="1300"/>
                    </a:p>
                  </a:txBody>
                  <a:tcPr/>
                </a:tc>
                <a:tc>
                  <a:txBody>
                    <a:bodyPr/>
                    <a:lstStyle/>
                    <a:p>
                      <a:endParaRPr lang="en-US" sz="1300"/>
                    </a:p>
                  </a:txBody>
                  <a:tcPr/>
                </a:tc>
                <a:extLst>
                  <a:ext uri="{0D108BD9-81ED-4DB2-BD59-A6C34878D82A}">
                    <a16:rowId xmlns:a16="http://schemas.microsoft.com/office/drawing/2014/main" val="2063976227"/>
                  </a:ext>
                </a:extLst>
              </a:tr>
              <a:tr h="0">
                <a:tc>
                  <a:txBody>
                    <a:bodyPr/>
                    <a:lstStyle/>
                    <a:p>
                      <a:r>
                        <a:rPr lang="en-US" sz="1300"/>
                        <a:t>1</a:t>
                      </a:r>
                    </a:p>
                  </a:txBody>
                  <a:tcPr anchor="ctr"/>
                </a:tc>
                <a:tc>
                  <a:txBody>
                    <a:bodyPr/>
                    <a:lstStyle/>
                    <a:p>
                      <a:r>
                        <a:rPr lang="en-US" sz="1300">
                          <a:effectLst/>
                        </a:rPr>
                        <a:t>  </a:t>
                      </a:r>
                      <a:r>
                        <a:rPr lang="en-US" sz="1300">
                          <a:effectLst/>
                          <a:hlinkClick r:id="rId3"/>
                        </a:rPr>
                        <a:t>new-immunization</a:t>
                      </a:r>
                      <a:endParaRPr lang="en-US" sz="1300">
                        <a:effectLst/>
                      </a:endParaRPr>
                    </a:p>
                  </a:txBody>
                  <a:tcPr anchor="ctr"/>
                </a:tc>
                <a:tc>
                  <a:txBody>
                    <a:bodyPr/>
                    <a:lstStyle/>
                    <a:p>
                      <a:r>
                        <a:rPr lang="en-US" sz="1300"/>
                        <a:t>New Immunization added</a:t>
                      </a:r>
                    </a:p>
                  </a:txBody>
                  <a:tcPr anchor="ctr"/>
                </a:tc>
                <a:tc>
                  <a:txBody>
                    <a:bodyPr/>
                    <a:lstStyle/>
                    <a:p>
                      <a:r>
                        <a:rPr lang="en-US" sz="1300"/>
                        <a:t>Indicates that a new immunization has been added to the patient's chart in the EHR</a:t>
                      </a:r>
                    </a:p>
                  </a:txBody>
                  <a:tcPr anchor="ctr"/>
                </a:tc>
                <a:tc>
                  <a:txBody>
                    <a:bodyPr/>
                    <a:lstStyle/>
                    <a:p>
                      <a:endParaRPr lang="en-US" sz="1300"/>
                    </a:p>
                  </a:txBody>
                  <a:tcPr/>
                </a:tc>
                <a:tc>
                  <a:txBody>
                    <a:bodyPr/>
                    <a:lstStyle/>
                    <a:p>
                      <a:endParaRPr lang="en-US" sz="1300"/>
                    </a:p>
                  </a:txBody>
                  <a:tcPr/>
                </a:tc>
                <a:tc>
                  <a:txBody>
                    <a:bodyPr/>
                    <a:lstStyle/>
                    <a:p>
                      <a:endParaRPr lang="en-US" sz="1300" dirty="0"/>
                    </a:p>
                  </a:txBody>
                  <a:tcPr/>
                </a:tc>
                <a:extLst>
                  <a:ext uri="{0D108BD9-81ED-4DB2-BD59-A6C34878D82A}">
                    <a16:rowId xmlns:a16="http://schemas.microsoft.com/office/drawing/2014/main" val="1441748296"/>
                  </a:ext>
                </a:extLst>
              </a:tr>
              <a:tr h="0">
                <a:tc>
                  <a:txBody>
                    <a:bodyPr/>
                    <a:lstStyle/>
                    <a:p>
                      <a:r>
                        <a:rPr lang="en-US" sz="1300"/>
                        <a:t>1</a:t>
                      </a:r>
                    </a:p>
                  </a:txBody>
                  <a:tcPr anchor="ctr"/>
                </a:tc>
                <a:tc>
                  <a:txBody>
                    <a:bodyPr/>
                    <a:lstStyle/>
                    <a:p>
                      <a:r>
                        <a:rPr lang="en-US" sz="1300">
                          <a:effectLst/>
                        </a:rPr>
                        <a:t>  </a:t>
                      </a:r>
                      <a:r>
                        <a:rPr lang="en-US" sz="1300">
                          <a:effectLst/>
                          <a:hlinkClick r:id="rId4"/>
                        </a:rPr>
                        <a:t>modified-immunization</a:t>
                      </a:r>
                      <a:endParaRPr lang="en-US" sz="1300">
                        <a:effectLst/>
                      </a:endParaRPr>
                    </a:p>
                  </a:txBody>
                  <a:tcPr anchor="ctr"/>
                </a:tc>
                <a:tc>
                  <a:txBody>
                    <a:bodyPr/>
                    <a:lstStyle/>
                    <a:p>
                      <a:r>
                        <a:rPr lang="en-US" sz="1300"/>
                        <a:t>Existing immunization record has been modified</a:t>
                      </a:r>
                    </a:p>
                  </a:txBody>
                  <a:tcPr anchor="ctr"/>
                </a:tc>
                <a:tc>
                  <a:txBody>
                    <a:bodyPr/>
                    <a:lstStyle/>
                    <a:p>
                      <a:r>
                        <a:rPr lang="en-US" sz="1300" dirty="0"/>
                        <a:t>Indicates that an existing immunization record in the patient's chart has been modified. Sometimes this is equivalent to removing an existing immunization record (which may have been entered in error) and adding a new immunization record.</a:t>
                      </a:r>
                    </a:p>
                  </a:txBody>
                  <a:tcPr anchor="ctr"/>
                </a:tc>
                <a:tc>
                  <a:txBody>
                    <a:bodyPr/>
                    <a:lstStyle/>
                    <a:p>
                      <a:endParaRPr lang="en-US" sz="1300" dirty="0"/>
                    </a:p>
                  </a:txBody>
                  <a:tcPr/>
                </a:tc>
                <a:tc>
                  <a:txBody>
                    <a:bodyPr/>
                    <a:lstStyle/>
                    <a:p>
                      <a:endParaRPr lang="en-US" sz="1300" dirty="0"/>
                    </a:p>
                  </a:txBody>
                  <a:tcPr/>
                </a:tc>
                <a:tc>
                  <a:txBody>
                    <a:bodyPr/>
                    <a:lstStyle/>
                    <a:p>
                      <a:endParaRPr lang="en-US" sz="1300" dirty="0"/>
                    </a:p>
                  </a:txBody>
                  <a:tcPr/>
                </a:tc>
                <a:extLst>
                  <a:ext uri="{0D108BD9-81ED-4DB2-BD59-A6C34878D82A}">
                    <a16:rowId xmlns:a16="http://schemas.microsoft.com/office/drawing/2014/main" val="1054088365"/>
                  </a:ext>
                </a:extLst>
              </a:tr>
              <a:tr h="0">
                <a:tc>
                  <a:txBody>
                    <a:bodyPr/>
                    <a:lstStyle/>
                    <a:p>
                      <a:r>
                        <a:rPr lang="en-US" sz="1300" dirty="0"/>
                        <a:t>0</a:t>
                      </a:r>
                    </a:p>
                  </a:txBody>
                  <a:tcPr anchor="ctr"/>
                </a:tc>
                <a:tc>
                  <a:txBody>
                    <a:bodyPr/>
                    <a:lstStyle/>
                    <a:p>
                      <a:r>
                        <a:rPr lang="en-US" sz="1300">
                          <a:effectLst/>
                          <a:hlinkClick r:id="rId5"/>
                        </a:rPr>
                        <a:t>demographic-change</a:t>
                      </a:r>
                      <a:endParaRPr lang="en-US" sz="1300">
                        <a:effectLst/>
                      </a:endParaRPr>
                    </a:p>
                  </a:txBody>
                  <a:tcPr anchor="ctr"/>
                </a:tc>
                <a:tc>
                  <a:txBody>
                    <a:bodyPr/>
                    <a:lstStyle/>
                    <a:p>
                      <a:r>
                        <a:rPr lang="fr-FR" sz="1300"/>
                        <a:t>Indicates change in patient demographics</a:t>
                      </a:r>
                    </a:p>
                  </a:txBody>
                  <a:tcPr anchor="ctr"/>
                </a:tc>
                <a:tc>
                  <a:txBody>
                    <a:bodyPr/>
                    <a:lstStyle/>
                    <a:p>
                      <a:r>
                        <a:rPr lang="en-US" sz="1300"/>
                        <a:t>Indicates that the Patient demographic attributes such as Date of Birth, Race, Ethnicity, Deceased date, Address, Telecom, Names have changed. Demographic change events would be triggered by monitoring the Patient resource.</a:t>
                      </a:r>
                    </a:p>
                  </a:txBody>
                  <a:tcPr anchor="ctr"/>
                </a:tc>
                <a:tc>
                  <a:txBody>
                    <a:bodyPr/>
                    <a:lstStyle/>
                    <a:p>
                      <a:endParaRPr lang="en-US" sz="1300"/>
                    </a:p>
                  </a:txBody>
                  <a:tcPr/>
                </a:tc>
                <a:tc>
                  <a:txBody>
                    <a:bodyPr/>
                    <a:lstStyle/>
                    <a:p>
                      <a:endParaRPr lang="en-US" sz="1300" dirty="0"/>
                    </a:p>
                  </a:txBody>
                  <a:tcPr/>
                </a:tc>
                <a:tc>
                  <a:txBody>
                    <a:bodyPr/>
                    <a:lstStyle/>
                    <a:p>
                      <a:endParaRPr lang="en-US" sz="1300" dirty="0"/>
                    </a:p>
                  </a:txBody>
                  <a:tcPr/>
                </a:tc>
                <a:extLst>
                  <a:ext uri="{0D108BD9-81ED-4DB2-BD59-A6C34878D82A}">
                    <a16:rowId xmlns:a16="http://schemas.microsoft.com/office/drawing/2014/main" val="2406759678"/>
                  </a:ext>
                </a:extLst>
              </a:tr>
              <a:tr h="0">
                <a:tc>
                  <a:txBody>
                    <a:bodyPr/>
                    <a:lstStyle/>
                    <a:p>
                      <a:r>
                        <a:rPr lang="en-US" sz="1300"/>
                        <a:t>0</a:t>
                      </a:r>
                    </a:p>
                  </a:txBody>
                  <a:tcPr anchor="ctr"/>
                </a:tc>
                <a:tc>
                  <a:txBody>
                    <a:bodyPr/>
                    <a:lstStyle/>
                    <a:p>
                      <a:r>
                        <a:rPr lang="en-US" sz="1300">
                          <a:effectLst/>
                          <a:hlinkClick r:id="rId6"/>
                        </a:rPr>
                        <a:t>received-public-health-report</a:t>
                      </a:r>
                      <a:endParaRPr lang="en-US" sz="1300">
                        <a:effectLst/>
                      </a:endParaRPr>
                    </a:p>
                  </a:txBody>
                  <a:tcPr anchor="ctr"/>
                </a:tc>
                <a:tc>
                  <a:txBody>
                    <a:bodyPr/>
                    <a:lstStyle/>
                    <a:p>
                      <a:r>
                        <a:rPr lang="en-US" sz="1300"/>
                        <a:t>Indicates receipt of a public health report</a:t>
                      </a:r>
                    </a:p>
                  </a:txBody>
                  <a:tcPr anchor="ctr"/>
                </a:tc>
                <a:tc>
                  <a:txBody>
                    <a:bodyPr/>
                    <a:lstStyle/>
                    <a:p>
                      <a:r>
                        <a:rPr lang="en-US" sz="1300"/>
                        <a:t>Indicates that a public health report was submitted and received by a specific system. This event could trigger downstream processing and hence is designated as a named event.</a:t>
                      </a:r>
                    </a:p>
                  </a:txBody>
                  <a:tcPr anchor="ctr"/>
                </a:tc>
                <a:tc>
                  <a:txBody>
                    <a:bodyPr/>
                    <a:lstStyle/>
                    <a:p>
                      <a:endParaRPr lang="en-US" sz="1300"/>
                    </a:p>
                  </a:txBody>
                  <a:tcPr/>
                </a:tc>
                <a:tc>
                  <a:txBody>
                    <a:bodyPr/>
                    <a:lstStyle/>
                    <a:p>
                      <a:endParaRPr lang="en-US" sz="1300" dirty="0"/>
                    </a:p>
                  </a:txBody>
                  <a:tcPr/>
                </a:tc>
                <a:tc>
                  <a:txBody>
                    <a:bodyPr/>
                    <a:lstStyle/>
                    <a:p>
                      <a:endParaRPr lang="en-US" sz="1300" dirty="0"/>
                    </a:p>
                  </a:txBody>
                  <a:tcPr/>
                </a:tc>
                <a:extLst>
                  <a:ext uri="{0D108BD9-81ED-4DB2-BD59-A6C34878D82A}">
                    <a16:rowId xmlns:a16="http://schemas.microsoft.com/office/drawing/2014/main" val="4212612715"/>
                  </a:ext>
                </a:extLst>
              </a:tr>
              <a:tr h="0">
                <a:tc>
                  <a:txBody>
                    <a:bodyPr/>
                    <a:lstStyle/>
                    <a:p>
                      <a:r>
                        <a:rPr lang="en-US" sz="1300"/>
                        <a:t>0</a:t>
                      </a:r>
                    </a:p>
                  </a:txBody>
                  <a:tcPr anchor="ctr"/>
                </a:tc>
                <a:tc>
                  <a:txBody>
                    <a:bodyPr/>
                    <a:lstStyle/>
                    <a:p>
                      <a:r>
                        <a:rPr lang="en-US" sz="1300">
                          <a:effectLst/>
                          <a:hlinkClick r:id="rId7"/>
                        </a:rPr>
                        <a:t>received-public-health-response</a:t>
                      </a:r>
                      <a:endParaRPr lang="en-US" sz="1300">
                        <a:effectLst/>
                      </a:endParaRPr>
                    </a:p>
                  </a:txBody>
                  <a:tcPr anchor="ctr"/>
                </a:tc>
                <a:tc>
                  <a:txBody>
                    <a:bodyPr/>
                    <a:lstStyle/>
                    <a:p>
                      <a:r>
                        <a:rPr lang="en-US" sz="1300"/>
                        <a:t>Indicates receipt of a public health response for a submitted public health report</a:t>
                      </a:r>
                    </a:p>
                  </a:txBody>
                  <a:tcPr anchor="ctr"/>
                </a:tc>
                <a:tc>
                  <a:txBody>
                    <a:bodyPr/>
                    <a:lstStyle/>
                    <a:p>
                      <a:r>
                        <a:rPr lang="en-US" sz="1300"/>
                        <a:t>Indicates that a public health response was received by a specific system for an already submitted public health report. This event could trigger downstream processing and hence is designated as a named event.</a:t>
                      </a:r>
                    </a:p>
                  </a:txBody>
                  <a:tcPr anchor="ctr"/>
                </a:tc>
                <a:tc>
                  <a:txBody>
                    <a:bodyPr/>
                    <a:lstStyle/>
                    <a:p>
                      <a:endParaRPr lang="en-US" sz="1300"/>
                    </a:p>
                  </a:txBody>
                  <a:tcPr/>
                </a:tc>
                <a:tc>
                  <a:txBody>
                    <a:bodyPr/>
                    <a:lstStyle/>
                    <a:p>
                      <a:endParaRPr lang="en-US" sz="1300"/>
                    </a:p>
                  </a:txBody>
                  <a:tcPr/>
                </a:tc>
                <a:tc>
                  <a:txBody>
                    <a:bodyPr/>
                    <a:lstStyle/>
                    <a:p>
                      <a:endParaRPr lang="en-US" sz="1300" dirty="0"/>
                    </a:p>
                  </a:txBody>
                  <a:tcPr/>
                </a:tc>
                <a:extLst>
                  <a:ext uri="{0D108BD9-81ED-4DB2-BD59-A6C34878D82A}">
                    <a16:rowId xmlns:a16="http://schemas.microsoft.com/office/drawing/2014/main" val="3798689136"/>
                  </a:ext>
                </a:extLst>
              </a:tr>
              <a:tr h="0">
                <a:tc>
                  <a:txBody>
                    <a:bodyPr/>
                    <a:lstStyle/>
                    <a:p>
                      <a:r>
                        <a:rPr lang="en-US" sz="1300"/>
                        <a:t>0</a:t>
                      </a:r>
                    </a:p>
                  </a:txBody>
                  <a:tcPr anchor="ctr"/>
                </a:tc>
                <a:tc>
                  <a:txBody>
                    <a:bodyPr/>
                    <a:lstStyle/>
                    <a:p>
                      <a:r>
                        <a:rPr lang="en-US" sz="1300">
                          <a:effectLst/>
                          <a:hlinkClick r:id="rId8"/>
                        </a:rPr>
                        <a:t>manual-notification</a:t>
                      </a:r>
                      <a:endParaRPr lang="en-US" sz="1300">
                        <a:effectLst/>
                      </a:endParaRPr>
                    </a:p>
                  </a:txBody>
                  <a:tcPr anchor="ctr"/>
                </a:tc>
                <a:tc>
                  <a:txBody>
                    <a:bodyPr/>
                    <a:lstStyle/>
                    <a:p>
                      <a:r>
                        <a:rPr lang="en-US" sz="1300"/>
                        <a:t>A Practitioner or their representatives notify the application about change in patient data</a:t>
                      </a:r>
                    </a:p>
                  </a:txBody>
                  <a:tcPr anchor="ctr"/>
                </a:tc>
                <a:tc>
                  <a:txBody>
                    <a:bodyPr/>
                    <a:lstStyle/>
                    <a:p>
                      <a:r>
                        <a:rPr lang="en-US" sz="1300" dirty="0"/>
                        <a:t>In some cases where automated notifications are not supported, a practitioner or their representative can initiate the public health report processing by notifying the application about change in a patient's data.</a:t>
                      </a:r>
                    </a:p>
                  </a:txBody>
                  <a:tcPr anchor="ctr"/>
                </a:tc>
                <a:tc>
                  <a:txBody>
                    <a:bodyPr/>
                    <a:lstStyle/>
                    <a:p>
                      <a:endParaRPr lang="en-US" sz="1300"/>
                    </a:p>
                  </a:txBody>
                  <a:tcPr/>
                </a:tc>
                <a:tc>
                  <a:txBody>
                    <a:bodyPr/>
                    <a:lstStyle/>
                    <a:p>
                      <a:endParaRPr lang="en-US" sz="1300"/>
                    </a:p>
                  </a:txBody>
                  <a:tcPr/>
                </a:tc>
                <a:tc>
                  <a:txBody>
                    <a:bodyPr/>
                    <a:lstStyle/>
                    <a:p>
                      <a:endParaRPr lang="en-US" sz="1300" dirty="0"/>
                    </a:p>
                  </a:txBody>
                  <a:tcPr/>
                </a:tc>
                <a:extLst>
                  <a:ext uri="{0D108BD9-81ED-4DB2-BD59-A6C34878D82A}">
                    <a16:rowId xmlns:a16="http://schemas.microsoft.com/office/drawing/2014/main" val="1911977202"/>
                  </a:ext>
                </a:extLst>
              </a:tr>
            </a:tbl>
          </a:graphicData>
        </a:graphic>
      </p:graphicFrame>
      <p:sp>
        <p:nvSpPr>
          <p:cNvPr id="7" name="TextBox 6">
            <a:extLst>
              <a:ext uri="{FF2B5EF4-FFF2-40B4-BE49-F238E27FC236}">
                <a16:creationId xmlns:a16="http://schemas.microsoft.com/office/drawing/2014/main" id="{3DA10AFD-A1C9-4B37-9647-B9122615BD87}"/>
              </a:ext>
            </a:extLst>
          </p:cNvPr>
          <p:cNvSpPr txBox="1"/>
          <p:nvPr/>
        </p:nvSpPr>
        <p:spPr>
          <a:xfrm>
            <a:off x="1483360" y="6261380"/>
            <a:ext cx="10068560" cy="369332"/>
          </a:xfrm>
          <a:prstGeom prst="rect">
            <a:avLst/>
          </a:prstGeom>
          <a:noFill/>
        </p:spPr>
        <p:txBody>
          <a:bodyPr wrap="square">
            <a:spAutoFit/>
          </a:bodyPr>
          <a:lstStyle/>
          <a:p>
            <a:r>
              <a:rPr lang="en-US" dirty="0">
                <a:hlinkClick r:id="rId9"/>
              </a:rPr>
              <a:t>http://hl7.org/fhir/us/medmorph/2021Jan/ValueSet-us-ph-triggerdefinition-namedevent.html</a:t>
            </a:r>
            <a:endParaRPr lang="en-US" dirty="0"/>
          </a:p>
        </p:txBody>
      </p:sp>
    </p:spTree>
    <p:extLst>
      <p:ext uri="{BB962C8B-B14F-4D97-AF65-F5344CB8AC3E}">
        <p14:creationId xmlns:p14="http://schemas.microsoft.com/office/powerpoint/2010/main" val="3368145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3765EA-A145-4CC0-AF37-89C0A3F419C2}"/>
              </a:ext>
            </a:extLst>
          </p:cNvPr>
          <p:cNvSpPr>
            <a:spLocks noGrp="1"/>
          </p:cNvSpPr>
          <p:nvPr>
            <p:ph type="title"/>
          </p:nvPr>
        </p:nvSpPr>
        <p:spPr>
          <a:xfrm>
            <a:off x="570593" y="2764972"/>
            <a:ext cx="10515600" cy="970189"/>
          </a:xfrm>
        </p:spPr>
        <p:txBody>
          <a:bodyPr>
            <a:normAutofit/>
          </a:bodyPr>
          <a:lstStyle/>
          <a:p>
            <a:r>
              <a:rPr lang="en-US" sz="4000" b="1" dirty="0">
                <a:solidFill>
                  <a:srgbClr val="0070C0"/>
                </a:solidFill>
                <a:latin typeface="+mn-lt"/>
              </a:rPr>
              <a:t>Next Steps</a:t>
            </a:r>
          </a:p>
        </p:txBody>
      </p:sp>
      <p:cxnSp>
        <p:nvCxnSpPr>
          <p:cNvPr id="7" name="Straight Connector 6">
            <a:extLst>
              <a:ext uri="{FF2B5EF4-FFF2-40B4-BE49-F238E27FC236}">
                <a16:creationId xmlns:a16="http://schemas.microsoft.com/office/drawing/2014/main" id="{8664D1D0-9658-4A6F-A17F-C71AC7C00927}"/>
              </a:ext>
            </a:extLst>
          </p:cNvPr>
          <p:cNvCxnSpPr/>
          <p:nvPr/>
        </p:nvCxnSpPr>
        <p:spPr>
          <a:xfrm>
            <a:off x="304800" y="3918857"/>
            <a:ext cx="11255829"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05059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C955C-2617-4206-B8C6-73851C1ACF6B}"/>
              </a:ext>
            </a:extLst>
          </p:cNvPr>
          <p:cNvSpPr>
            <a:spLocks noGrp="1"/>
          </p:cNvSpPr>
          <p:nvPr>
            <p:ph type="title"/>
          </p:nvPr>
        </p:nvSpPr>
        <p:spPr/>
        <p:txBody>
          <a:bodyPr>
            <a:normAutofit/>
          </a:bodyPr>
          <a:lstStyle/>
          <a:p>
            <a:r>
              <a:rPr lang="en-US" dirty="0"/>
              <a:t>Next Steps</a:t>
            </a:r>
          </a:p>
        </p:txBody>
      </p:sp>
      <p:sp>
        <p:nvSpPr>
          <p:cNvPr id="3" name="Content Placeholder 2">
            <a:extLst>
              <a:ext uri="{FF2B5EF4-FFF2-40B4-BE49-F238E27FC236}">
                <a16:creationId xmlns:a16="http://schemas.microsoft.com/office/drawing/2014/main" id="{FB0B34E8-43ED-4E7F-A602-69DDCFEBC48A}"/>
              </a:ext>
            </a:extLst>
          </p:cNvPr>
          <p:cNvSpPr>
            <a:spLocks noGrp="1"/>
          </p:cNvSpPr>
          <p:nvPr>
            <p:ph idx="1"/>
          </p:nvPr>
        </p:nvSpPr>
        <p:spPr/>
        <p:txBody>
          <a:bodyPr/>
          <a:lstStyle/>
          <a:p>
            <a:r>
              <a:rPr lang="en-US" b="1" dirty="0"/>
              <a:t>Next Meeting: </a:t>
            </a:r>
          </a:p>
          <a:p>
            <a:pPr lvl="1"/>
            <a:r>
              <a:rPr lang="en-US" dirty="0"/>
              <a:t>Thursday, April 22nd </a:t>
            </a:r>
          </a:p>
          <a:p>
            <a:r>
              <a:rPr lang="en-US" b="1" dirty="0"/>
              <a:t>Focus of Next Meeting: </a:t>
            </a:r>
          </a:p>
          <a:p>
            <a:pPr lvl="1"/>
            <a:r>
              <a:rPr lang="en-US" dirty="0"/>
              <a:t>Content IGs</a:t>
            </a:r>
          </a:p>
        </p:txBody>
      </p:sp>
    </p:spTree>
    <p:extLst>
      <p:ext uri="{BB962C8B-B14F-4D97-AF65-F5344CB8AC3E}">
        <p14:creationId xmlns:p14="http://schemas.microsoft.com/office/powerpoint/2010/main" val="1371825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86105-5F9D-480F-8290-F12D673E69A9}"/>
              </a:ext>
            </a:extLst>
          </p:cNvPr>
          <p:cNvSpPr>
            <a:spLocks noGrp="1"/>
          </p:cNvSpPr>
          <p:nvPr>
            <p:ph type="title"/>
          </p:nvPr>
        </p:nvSpPr>
        <p:spPr>
          <a:xfrm>
            <a:off x="833722" y="504066"/>
            <a:ext cx="7886700" cy="994172"/>
          </a:xfrm>
        </p:spPr>
        <p:txBody>
          <a:bodyPr>
            <a:normAutofit/>
          </a:bodyPr>
          <a:lstStyle/>
          <a:p>
            <a:r>
              <a:rPr lang="en-US" dirty="0"/>
              <a:t>Contacts</a:t>
            </a:r>
          </a:p>
        </p:txBody>
      </p:sp>
      <p:sp>
        <p:nvSpPr>
          <p:cNvPr id="3" name="Content Placeholder 2">
            <a:extLst>
              <a:ext uri="{FF2B5EF4-FFF2-40B4-BE49-F238E27FC236}">
                <a16:creationId xmlns:a16="http://schemas.microsoft.com/office/drawing/2014/main" id="{F1FCCA8F-DB0B-4AB2-A890-E69E3EFC86E0}"/>
              </a:ext>
            </a:extLst>
          </p:cNvPr>
          <p:cNvSpPr>
            <a:spLocks noGrp="1"/>
          </p:cNvSpPr>
          <p:nvPr>
            <p:ph idx="1"/>
          </p:nvPr>
        </p:nvSpPr>
        <p:spPr>
          <a:xfrm>
            <a:off x="6757745" y="1498237"/>
            <a:ext cx="4617954" cy="4140561"/>
          </a:xfrm>
        </p:spPr>
        <p:txBody>
          <a:bodyPr>
            <a:noAutofit/>
          </a:bodyPr>
          <a:lstStyle/>
          <a:p>
            <a:pPr marL="0" indent="0">
              <a:buNone/>
            </a:pPr>
            <a:r>
              <a:rPr lang="en-US" sz="1800" b="1" dirty="0"/>
              <a:t>CDC Team</a:t>
            </a:r>
          </a:p>
          <a:p>
            <a:pPr lvl="1"/>
            <a:r>
              <a:rPr lang="en-US" sz="1800" dirty="0"/>
              <a:t>Maria Michaels: </a:t>
            </a:r>
            <a:r>
              <a:rPr lang="en-US" sz="1800" dirty="0">
                <a:hlinkClick r:id="rId2"/>
              </a:rPr>
              <a:t>ktx2@cdc.gov</a:t>
            </a:r>
            <a:r>
              <a:rPr lang="en-US" sz="1800" dirty="0"/>
              <a:t> </a:t>
            </a:r>
          </a:p>
          <a:p>
            <a:pPr lvl="1"/>
            <a:r>
              <a:rPr lang="en-US" sz="1800" dirty="0"/>
              <a:t>Wendy Blumenthal: </a:t>
            </a:r>
            <a:r>
              <a:rPr lang="en-US" sz="1800" dirty="0">
                <a:hlinkClick r:id="rId3"/>
              </a:rPr>
              <a:t>wfb6@cdc.gov</a:t>
            </a:r>
            <a:endParaRPr lang="en-US" sz="1800" dirty="0"/>
          </a:p>
          <a:p>
            <a:pPr lvl="1"/>
            <a:r>
              <a:rPr lang="en-US" sz="1800" dirty="0"/>
              <a:t>Arun Srinivasan: </a:t>
            </a:r>
            <a:r>
              <a:rPr lang="en-US" sz="1800" dirty="0">
                <a:hlinkClick r:id="rId4"/>
              </a:rPr>
              <a:t>fos2@cdc.gov</a:t>
            </a:r>
            <a:endParaRPr lang="en-US" sz="1800" dirty="0"/>
          </a:p>
          <a:p>
            <a:pPr lvl="1"/>
            <a:r>
              <a:rPr lang="en-US" sz="1800" dirty="0"/>
              <a:t>Syed Sameemuddin: </a:t>
            </a:r>
            <a:r>
              <a:rPr lang="en-US" sz="1800" dirty="0">
                <a:hlinkClick r:id="rId5"/>
              </a:rPr>
              <a:t>puv5@cdc.gov</a:t>
            </a:r>
            <a:endParaRPr lang="en-US" sz="1800" dirty="0"/>
          </a:p>
          <a:p>
            <a:pPr lvl="1"/>
            <a:r>
              <a:rPr lang="en-US" sz="1800" dirty="0"/>
              <a:t>Abigail Viall: </a:t>
            </a:r>
            <a:r>
              <a:rPr lang="en-US" sz="1800" dirty="0">
                <a:hlinkClick r:id="rId6"/>
              </a:rPr>
              <a:t>bzv3@cdc.gov</a:t>
            </a:r>
            <a:endParaRPr lang="en-US" sz="1800" dirty="0"/>
          </a:p>
          <a:p>
            <a:pPr lvl="1"/>
            <a:r>
              <a:rPr lang="en-US" sz="1800" dirty="0"/>
              <a:t>Aaron Harris: </a:t>
            </a:r>
            <a:r>
              <a:rPr lang="en-US" sz="1800" dirty="0">
                <a:hlinkClick r:id="rId7"/>
              </a:rPr>
              <a:t>ieo9@cdc.gov</a:t>
            </a:r>
            <a:endParaRPr lang="en-US" sz="1800" dirty="0"/>
          </a:p>
          <a:p>
            <a:pPr lvl="1"/>
            <a:r>
              <a:rPr lang="en-US" sz="1800" dirty="0" err="1"/>
              <a:t>Shaoman</a:t>
            </a:r>
            <a:r>
              <a:rPr lang="en-US" sz="1800" dirty="0"/>
              <a:t> Yin: </a:t>
            </a:r>
            <a:r>
              <a:rPr lang="en-US" sz="1800" dirty="0">
                <a:hlinkClick r:id="rId8"/>
              </a:rPr>
              <a:t>wso3@cdc.gov</a:t>
            </a:r>
            <a:endParaRPr lang="en-US" sz="1800" dirty="0"/>
          </a:p>
          <a:p>
            <a:pPr lvl="1"/>
            <a:r>
              <a:rPr lang="en-US" sz="1800" dirty="0"/>
              <a:t>Brian Gugerty: </a:t>
            </a:r>
            <a:r>
              <a:rPr lang="en-US" sz="1800" dirty="0">
                <a:hlinkClick r:id="rId9"/>
              </a:rPr>
              <a:t>vaz6@cdc.gov</a:t>
            </a:r>
            <a:endParaRPr lang="en-US" sz="1800" dirty="0"/>
          </a:p>
          <a:p>
            <a:pPr lvl="1"/>
            <a:r>
              <a:rPr lang="en-US" sz="1800" dirty="0"/>
              <a:t>Cynthia Bush: </a:t>
            </a:r>
            <a:r>
              <a:rPr lang="en-US" sz="1800" dirty="0">
                <a:hlinkClick r:id="rId10"/>
              </a:rPr>
              <a:t>pdz1@cdc.gov</a:t>
            </a:r>
            <a:endParaRPr lang="en-US" sz="1800" dirty="0"/>
          </a:p>
          <a:p>
            <a:pPr lvl="1"/>
            <a:r>
              <a:rPr lang="en-US" sz="1800" dirty="0"/>
              <a:t>Laura Conn: </a:t>
            </a:r>
            <a:r>
              <a:rPr lang="en-US" sz="1800" dirty="0">
                <a:hlinkClick r:id="rId11"/>
              </a:rPr>
              <a:t>lbk1@cdc.gov</a:t>
            </a:r>
            <a:endParaRPr lang="en-US" sz="1800" dirty="0"/>
          </a:p>
          <a:p>
            <a:pPr marL="0" indent="0">
              <a:buNone/>
            </a:pPr>
            <a:r>
              <a:rPr lang="en-US" sz="1800" b="1" dirty="0"/>
              <a:t>TEP Co-Chairs</a:t>
            </a:r>
          </a:p>
          <a:p>
            <a:pPr lvl="1"/>
            <a:r>
              <a:rPr lang="en-US" sz="1800" dirty="0"/>
              <a:t>John Loonsk: </a:t>
            </a:r>
            <a:r>
              <a:rPr lang="en-US" sz="1800" dirty="0">
                <a:hlinkClick r:id="rId12"/>
              </a:rPr>
              <a:t>john.loonsk@jhu.edu</a:t>
            </a:r>
            <a:endParaRPr lang="en-US" sz="1800" dirty="0"/>
          </a:p>
          <a:p>
            <a:pPr lvl="1"/>
            <a:r>
              <a:rPr lang="en-US" sz="1800" dirty="0"/>
              <a:t>Bill Lober: </a:t>
            </a:r>
            <a:r>
              <a:rPr lang="en-US" sz="1800" dirty="0">
                <a:hlinkClick r:id="rId13"/>
              </a:rPr>
              <a:t>lober@uw.edu</a:t>
            </a:r>
            <a:endParaRPr lang="en-US" sz="1800" dirty="0"/>
          </a:p>
          <a:p>
            <a:endParaRPr lang="en-US" sz="1800" dirty="0"/>
          </a:p>
        </p:txBody>
      </p:sp>
      <p:sp>
        <p:nvSpPr>
          <p:cNvPr id="4" name="Content Placeholder 2">
            <a:extLst>
              <a:ext uri="{FF2B5EF4-FFF2-40B4-BE49-F238E27FC236}">
                <a16:creationId xmlns:a16="http://schemas.microsoft.com/office/drawing/2014/main" id="{E169ECA0-F2C7-46E4-81E1-1D6FC2AFB528}"/>
              </a:ext>
            </a:extLst>
          </p:cNvPr>
          <p:cNvSpPr txBox="1">
            <a:spLocks/>
          </p:cNvSpPr>
          <p:nvPr/>
        </p:nvSpPr>
        <p:spPr>
          <a:xfrm>
            <a:off x="903277" y="1498238"/>
            <a:ext cx="5837154" cy="414056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lumMod val="75000"/>
                </a:schemeClr>
              </a:buClr>
              <a:buNone/>
            </a:pPr>
            <a:r>
              <a:rPr lang="en-US" sz="1800" b="1" dirty="0">
                <a:cs typeface="Arial" panose="020B0604020202020204" pitchFamily="34" charset="0"/>
              </a:rPr>
              <a:t>Use Case Development</a:t>
            </a:r>
          </a:p>
          <a:p>
            <a:pPr>
              <a:buClr>
                <a:schemeClr val="accent1">
                  <a:lumMod val="75000"/>
                </a:schemeClr>
              </a:buClr>
            </a:pPr>
            <a:r>
              <a:rPr lang="en-US" sz="1800" dirty="0">
                <a:cs typeface="Arial" panose="020B0604020202020204" pitchFamily="34" charset="0"/>
              </a:rPr>
              <a:t>Becky Angeles: </a:t>
            </a:r>
            <a:r>
              <a:rPr lang="en-US" sz="1800" dirty="0">
                <a:solidFill>
                  <a:schemeClr val="accent1">
                    <a:lumMod val="75000"/>
                  </a:schemeClr>
                </a:solidFill>
                <a:cs typeface="Arial" panose="020B0604020202020204" pitchFamily="34" charset="0"/>
                <a:hlinkClick r:id="rId14">
                  <a:extLst>
                    <a:ext uri="{A12FA001-AC4F-418D-AE19-62706E023703}">
                      <ahyp:hlinkClr xmlns:ahyp="http://schemas.microsoft.com/office/drawing/2018/hyperlinkcolor" val="tx"/>
                    </a:ext>
                  </a:extLst>
                </a:hlinkClick>
              </a:rPr>
              <a:t>becky.angeles@carradora.com</a:t>
            </a:r>
            <a:r>
              <a:rPr lang="en-US" sz="1800" dirty="0">
                <a:solidFill>
                  <a:schemeClr val="accent1">
                    <a:lumMod val="75000"/>
                  </a:schemeClr>
                </a:solidFill>
                <a:cs typeface="Arial" panose="020B0604020202020204" pitchFamily="34" charset="0"/>
              </a:rPr>
              <a:t>  </a:t>
            </a:r>
          </a:p>
          <a:p>
            <a:pPr>
              <a:buClr>
                <a:schemeClr val="accent1">
                  <a:lumMod val="75000"/>
                </a:schemeClr>
              </a:buClr>
            </a:pPr>
            <a:r>
              <a:rPr lang="en-US" sz="1800" dirty="0">
                <a:cs typeface="Arial" panose="020B0604020202020204" pitchFamily="34" charset="0"/>
              </a:rPr>
              <a:t>Jamie Parker</a:t>
            </a:r>
            <a:r>
              <a:rPr lang="en-US" sz="1800" dirty="0">
                <a:solidFill>
                  <a:schemeClr val="accent1">
                    <a:lumMod val="75000"/>
                  </a:schemeClr>
                </a:solidFill>
                <a:cs typeface="Arial" panose="020B0604020202020204" pitchFamily="34" charset="0"/>
              </a:rPr>
              <a:t>: </a:t>
            </a:r>
            <a:r>
              <a:rPr lang="en-US" sz="1800" dirty="0">
                <a:solidFill>
                  <a:schemeClr val="accent1">
                    <a:lumMod val="75000"/>
                  </a:schemeClr>
                </a:solidFill>
                <a:cs typeface="Arial" panose="020B0604020202020204" pitchFamily="34" charset="0"/>
                <a:hlinkClick r:id="rId15">
                  <a:extLst>
                    <a:ext uri="{A12FA001-AC4F-418D-AE19-62706E023703}">
                      <ahyp:hlinkClr xmlns:ahyp="http://schemas.microsoft.com/office/drawing/2018/hyperlinkcolor" val="tx"/>
                    </a:ext>
                  </a:extLst>
                </a:hlinkClick>
              </a:rPr>
              <a:t>jamie.parker@carradora.com</a:t>
            </a:r>
            <a:r>
              <a:rPr lang="en-US" sz="1800" dirty="0">
                <a:solidFill>
                  <a:schemeClr val="accent1">
                    <a:lumMod val="75000"/>
                  </a:schemeClr>
                </a:solidFill>
                <a:cs typeface="Arial" panose="020B0604020202020204" pitchFamily="34" charset="0"/>
              </a:rPr>
              <a:t> </a:t>
            </a:r>
          </a:p>
          <a:p>
            <a:pPr>
              <a:buClr>
                <a:schemeClr val="accent1">
                  <a:lumMod val="75000"/>
                </a:schemeClr>
              </a:buClr>
            </a:pPr>
            <a:r>
              <a:rPr lang="en-US" sz="1800" dirty="0">
                <a:cs typeface="Arial" panose="020B0604020202020204" pitchFamily="34" charset="0"/>
              </a:rPr>
              <a:t>Kishore </a:t>
            </a:r>
            <a:r>
              <a:rPr lang="en-US" sz="1800" dirty="0" err="1">
                <a:cs typeface="Arial" panose="020B0604020202020204" pitchFamily="34" charset="0"/>
              </a:rPr>
              <a:t>Bashyam</a:t>
            </a:r>
            <a:r>
              <a:rPr lang="en-US" sz="1800" dirty="0">
                <a:cs typeface="Arial" panose="020B0604020202020204" pitchFamily="34" charset="0"/>
              </a:rPr>
              <a:t>: </a:t>
            </a:r>
            <a:r>
              <a:rPr lang="en-US" sz="1800" dirty="0">
                <a:solidFill>
                  <a:schemeClr val="accent1">
                    <a:lumMod val="75000"/>
                  </a:schemeClr>
                </a:solidFill>
                <a:cs typeface="Arial" panose="020B0604020202020204" pitchFamily="34" charset="0"/>
                <a:hlinkClick r:id="rId16">
                  <a:extLst>
                    <a:ext uri="{A12FA001-AC4F-418D-AE19-62706E023703}">
                      <ahyp:hlinkClr xmlns:ahyp="http://schemas.microsoft.com/office/drawing/2018/hyperlinkcolor" val="tx"/>
                    </a:ext>
                  </a:extLst>
                </a:hlinkClick>
              </a:rPr>
              <a:t>kishore.bashyam@drajer.com</a:t>
            </a:r>
            <a:endParaRPr lang="en-US" sz="1800" dirty="0">
              <a:solidFill>
                <a:schemeClr val="accent1">
                  <a:lumMod val="75000"/>
                </a:schemeClr>
              </a:solidFill>
              <a:cs typeface="Arial" panose="020B0604020202020204" pitchFamily="34" charset="0"/>
            </a:endParaRPr>
          </a:p>
          <a:p>
            <a:pPr>
              <a:buClr>
                <a:schemeClr val="accent1">
                  <a:lumMod val="75000"/>
                </a:schemeClr>
              </a:buClr>
            </a:pPr>
            <a:r>
              <a:rPr lang="en-US" sz="1800" dirty="0">
                <a:cs typeface="Arial" panose="020B0604020202020204" pitchFamily="34" charset="0"/>
              </a:rPr>
              <a:t>Mike Flanigan: </a:t>
            </a:r>
            <a:r>
              <a:rPr lang="en-US" sz="1800" dirty="0">
                <a:solidFill>
                  <a:schemeClr val="accent1">
                    <a:lumMod val="75000"/>
                  </a:schemeClr>
                </a:solidFill>
                <a:cs typeface="Arial" panose="020B0604020202020204" pitchFamily="34" charset="0"/>
                <a:hlinkClick r:id="rId17">
                  <a:extLst>
                    <a:ext uri="{A12FA001-AC4F-418D-AE19-62706E023703}">
                      <ahyp:hlinkClr xmlns:ahyp="http://schemas.microsoft.com/office/drawing/2018/hyperlinkcolor" val="tx"/>
                    </a:ext>
                  </a:extLst>
                </a:hlinkClick>
              </a:rPr>
              <a:t>mike.flanigan@carradora.com</a:t>
            </a:r>
            <a:endParaRPr lang="en-US" sz="1800" dirty="0">
              <a:solidFill>
                <a:schemeClr val="accent1">
                  <a:lumMod val="75000"/>
                </a:schemeClr>
              </a:solidFill>
              <a:cs typeface="Arial" panose="020B0604020202020204" pitchFamily="34" charset="0"/>
            </a:endParaRPr>
          </a:p>
          <a:p>
            <a:pPr marL="0" indent="0">
              <a:buClr>
                <a:schemeClr val="accent1">
                  <a:lumMod val="75000"/>
                </a:schemeClr>
              </a:buClr>
              <a:buNone/>
            </a:pPr>
            <a:r>
              <a:rPr lang="en-US" sz="1800" b="1" dirty="0">
                <a:cs typeface="Arial" panose="020B0604020202020204" pitchFamily="34" charset="0"/>
              </a:rPr>
              <a:t>Technical SME</a:t>
            </a:r>
          </a:p>
          <a:p>
            <a:pPr>
              <a:buClr>
                <a:schemeClr val="accent1">
                  <a:lumMod val="75000"/>
                </a:schemeClr>
              </a:buClr>
            </a:pPr>
            <a:r>
              <a:rPr lang="en-US" sz="1800" dirty="0">
                <a:cs typeface="Arial" panose="020B0604020202020204" pitchFamily="34" charset="0"/>
              </a:rPr>
              <a:t>Brett </a:t>
            </a:r>
            <a:r>
              <a:rPr lang="en-US" sz="1800" dirty="0" err="1">
                <a:cs typeface="Arial" panose="020B0604020202020204" pitchFamily="34" charset="0"/>
              </a:rPr>
              <a:t>Marquard</a:t>
            </a:r>
            <a:r>
              <a:rPr lang="en-US" sz="1800" dirty="0">
                <a:cs typeface="Arial" panose="020B0604020202020204" pitchFamily="34" charset="0"/>
              </a:rPr>
              <a:t>: </a:t>
            </a:r>
            <a:r>
              <a:rPr lang="en-US" sz="1800" dirty="0">
                <a:solidFill>
                  <a:schemeClr val="accent1">
                    <a:lumMod val="75000"/>
                  </a:schemeClr>
                </a:solidFill>
                <a:cs typeface="Arial" panose="020B0604020202020204" pitchFamily="34" charset="0"/>
                <a:hlinkClick r:id="rId18">
                  <a:extLst>
                    <a:ext uri="{A12FA001-AC4F-418D-AE19-62706E023703}">
                      <ahyp:hlinkClr xmlns:ahyp="http://schemas.microsoft.com/office/drawing/2018/hyperlinkcolor" val="tx"/>
                    </a:ext>
                  </a:extLst>
                </a:hlinkClick>
              </a:rPr>
              <a:t>brett@waveoneassociates.com</a:t>
            </a:r>
            <a:endParaRPr lang="en-US" sz="1800" dirty="0">
              <a:solidFill>
                <a:schemeClr val="accent1">
                  <a:lumMod val="75000"/>
                </a:schemeClr>
              </a:solidFill>
              <a:cs typeface="Arial" panose="020B0604020202020204" pitchFamily="34" charset="0"/>
            </a:endParaRPr>
          </a:p>
          <a:p>
            <a:pPr marL="0" indent="0">
              <a:buClr>
                <a:schemeClr val="accent1">
                  <a:lumMod val="75000"/>
                </a:schemeClr>
              </a:buClr>
              <a:buNone/>
            </a:pPr>
            <a:r>
              <a:rPr lang="en-US" sz="1800" b="1" dirty="0">
                <a:cs typeface="Arial" panose="020B0604020202020204" pitchFamily="34" charset="0"/>
              </a:rPr>
              <a:t>Technical Lead</a:t>
            </a:r>
          </a:p>
          <a:p>
            <a:pPr>
              <a:buClr>
                <a:schemeClr val="accent1">
                  <a:lumMod val="75000"/>
                </a:schemeClr>
              </a:buClr>
            </a:pPr>
            <a:r>
              <a:rPr lang="en-US" sz="1800" dirty="0">
                <a:cs typeface="Arial" panose="020B0604020202020204" pitchFamily="34" charset="0"/>
              </a:rPr>
              <a:t>Nagesh “Dragon” </a:t>
            </a:r>
            <a:r>
              <a:rPr lang="en-US" sz="1800" dirty="0" err="1">
                <a:cs typeface="Arial" panose="020B0604020202020204" pitchFamily="34" charset="0"/>
              </a:rPr>
              <a:t>Bashyam</a:t>
            </a:r>
            <a:r>
              <a:rPr lang="en-US" sz="1800" dirty="0">
                <a:cs typeface="Arial" panose="020B0604020202020204" pitchFamily="34" charset="0"/>
              </a:rPr>
              <a:t>: </a:t>
            </a:r>
            <a:r>
              <a:rPr lang="en-US" sz="1800" dirty="0">
                <a:solidFill>
                  <a:schemeClr val="accent1">
                    <a:lumMod val="75000"/>
                  </a:schemeClr>
                </a:solidFill>
                <a:cs typeface="Arial" panose="020B0604020202020204" pitchFamily="34" charset="0"/>
                <a:hlinkClick r:id="rId19">
                  <a:extLst>
                    <a:ext uri="{A12FA001-AC4F-418D-AE19-62706E023703}">
                      <ahyp:hlinkClr xmlns:ahyp="http://schemas.microsoft.com/office/drawing/2018/hyperlinkcolor" val="tx"/>
                    </a:ext>
                  </a:extLst>
                </a:hlinkClick>
              </a:rPr>
              <a:t>nagesh.bashyam@drajer.com</a:t>
            </a:r>
            <a:r>
              <a:rPr lang="en-US" sz="1800" dirty="0">
                <a:solidFill>
                  <a:schemeClr val="accent1">
                    <a:lumMod val="75000"/>
                  </a:schemeClr>
                </a:solidFill>
                <a:cs typeface="Arial" panose="020B0604020202020204" pitchFamily="34" charset="0"/>
              </a:rPr>
              <a:t> </a:t>
            </a:r>
          </a:p>
          <a:p>
            <a:pPr>
              <a:buClr>
                <a:schemeClr val="accent1">
                  <a:lumMod val="75000"/>
                </a:schemeClr>
              </a:buClr>
            </a:pPr>
            <a:endParaRPr lang="en-US" sz="1800" dirty="0"/>
          </a:p>
        </p:txBody>
      </p:sp>
    </p:spTree>
    <p:extLst>
      <p:ext uri="{BB962C8B-B14F-4D97-AF65-F5344CB8AC3E}">
        <p14:creationId xmlns:p14="http://schemas.microsoft.com/office/powerpoint/2010/main" val="91825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F26A-3EA9-4276-983E-AC73E6C184C6}"/>
              </a:ext>
            </a:extLst>
          </p:cNvPr>
          <p:cNvSpPr>
            <a:spLocks noGrp="1"/>
          </p:cNvSpPr>
          <p:nvPr>
            <p:ph type="title"/>
          </p:nvPr>
        </p:nvSpPr>
        <p:spPr>
          <a:xfrm>
            <a:off x="838200" y="103868"/>
            <a:ext cx="10515600" cy="1325563"/>
          </a:xfrm>
        </p:spPr>
        <p:txBody>
          <a:bodyPr>
            <a:normAutofit/>
          </a:bodyPr>
          <a:lstStyle/>
          <a:p>
            <a:r>
              <a:rPr lang="en-US" dirty="0"/>
              <a:t>Resources/Useful Links</a:t>
            </a:r>
          </a:p>
        </p:txBody>
      </p:sp>
      <p:sp>
        <p:nvSpPr>
          <p:cNvPr id="3" name="Content Placeholder 2">
            <a:extLst>
              <a:ext uri="{FF2B5EF4-FFF2-40B4-BE49-F238E27FC236}">
                <a16:creationId xmlns:a16="http://schemas.microsoft.com/office/drawing/2014/main" id="{1A0FE15A-6AE5-4FEE-BF60-E035A899AD09}"/>
              </a:ext>
            </a:extLst>
          </p:cNvPr>
          <p:cNvSpPr>
            <a:spLocks noGrp="1"/>
          </p:cNvSpPr>
          <p:nvPr>
            <p:ph idx="1"/>
          </p:nvPr>
        </p:nvSpPr>
        <p:spPr>
          <a:xfrm>
            <a:off x="838200" y="1025435"/>
            <a:ext cx="10855235" cy="4389437"/>
          </a:xfrm>
        </p:spPr>
        <p:txBody>
          <a:bodyPr>
            <a:noAutofit/>
          </a:bodyPr>
          <a:lstStyle/>
          <a:p>
            <a:r>
              <a:rPr lang="en-US" dirty="0"/>
              <a:t>Use Cases:</a:t>
            </a:r>
          </a:p>
          <a:p>
            <a:pPr lvl="1"/>
            <a:r>
              <a:rPr lang="en-US" dirty="0"/>
              <a:t>Use Case Work Group: </a:t>
            </a:r>
            <a:r>
              <a:rPr lang="en-US" sz="2000" dirty="0">
                <a:hlinkClick r:id="rId2"/>
              </a:rPr>
              <a:t>https://carradora.atlassian.net/wiki/spaces/MedMorph/pages/381780019/Use+Case+Work+Groups</a:t>
            </a:r>
            <a:endParaRPr lang="en-US" sz="2000" dirty="0"/>
          </a:p>
          <a:p>
            <a:pPr lvl="1"/>
            <a:r>
              <a:rPr lang="en-US" dirty="0"/>
              <a:t>Hep C: </a:t>
            </a:r>
            <a:r>
              <a:rPr lang="en-US" sz="2000" dirty="0">
                <a:hlinkClick r:id="rId3"/>
              </a:rPr>
              <a:t>https://carradora.atlassian.net/wiki/spaces/MedMorph/pages/694452251/Hepatitis+C+Use+Case+-+DRAFT</a:t>
            </a:r>
            <a:endParaRPr lang="en-US" sz="2000" dirty="0"/>
          </a:p>
          <a:p>
            <a:pPr lvl="1"/>
            <a:r>
              <a:rPr lang="en-US" dirty="0"/>
              <a:t>Health Care Surveys: </a:t>
            </a:r>
            <a:r>
              <a:rPr lang="en-US" sz="2000" dirty="0">
                <a:hlinkClick r:id="rId4"/>
              </a:rPr>
              <a:t>https://carradora.atlassian.net/wiki/spaces/MedMorph/pages/692060180/Health+Care+Survey+Use+Case+-+DRAFT</a:t>
            </a:r>
            <a:endParaRPr lang="en-US" sz="2000" dirty="0"/>
          </a:p>
          <a:p>
            <a:pPr lvl="1"/>
            <a:r>
              <a:rPr lang="en-US" dirty="0"/>
              <a:t>Cancer: </a:t>
            </a:r>
            <a:r>
              <a:rPr lang="en-US" sz="2000" dirty="0">
                <a:hlinkClick r:id="rId5"/>
              </a:rPr>
              <a:t>https://carradora.atlassian.net/wiki/spaces/MedMorph/pages/699990019/Cancer+Use+Case+-+DRAFT</a:t>
            </a:r>
            <a:endParaRPr lang="en-US" sz="2000" dirty="0"/>
          </a:p>
          <a:p>
            <a:r>
              <a:rPr lang="en-US" dirty="0"/>
              <a:t>Reference Architecture: </a:t>
            </a:r>
            <a:r>
              <a:rPr lang="en-US" sz="2000" dirty="0">
                <a:hlinkClick r:id="rId6"/>
              </a:rPr>
              <a:t>https://carradora.atlassian.net/wiki/spaces/MedMorph/pages/545914881/Reference+Architecture+Document</a:t>
            </a:r>
            <a:endParaRPr lang="en-US" sz="2000" dirty="0"/>
          </a:p>
        </p:txBody>
      </p:sp>
    </p:spTree>
    <p:extLst>
      <p:ext uri="{BB962C8B-B14F-4D97-AF65-F5344CB8AC3E}">
        <p14:creationId xmlns:p14="http://schemas.microsoft.com/office/powerpoint/2010/main" val="1544421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3765EA-A145-4CC0-AF37-89C0A3F419C2}"/>
              </a:ext>
            </a:extLst>
          </p:cNvPr>
          <p:cNvSpPr>
            <a:spLocks noGrp="1"/>
          </p:cNvSpPr>
          <p:nvPr>
            <p:ph type="title"/>
          </p:nvPr>
        </p:nvSpPr>
        <p:spPr>
          <a:xfrm>
            <a:off x="570593" y="2764972"/>
            <a:ext cx="10515600" cy="970189"/>
          </a:xfrm>
        </p:spPr>
        <p:txBody>
          <a:bodyPr>
            <a:normAutofit/>
          </a:bodyPr>
          <a:lstStyle/>
          <a:p>
            <a:r>
              <a:rPr lang="en-US" sz="4000" b="1" dirty="0">
                <a:solidFill>
                  <a:srgbClr val="0070C0"/>
                </a:solidFill>
                <a:latin typeface="+mn-lt"/>
              </a:rPr>
              <a:t>MedMorph and the USCDI</a:t>
            </a:r>
          </a:p>
        </p:txBody>
      </p:sp>
      <p:cxnSp>
        <p:nvCxnSpPr>
          <p:cNvPr id="7" name="Straight Connector 6">
            <a:extLst>
              <a:ext uri="{FF2B5EF4-FFF2-40B4-BE49-F238E27FC236}">
                <a16:creationId xmlns:a16="http://schemas.microsoft.com/office/drawing/2014/main" id="{8664D1D0-9658-4A6F-A17F-C71AC7C00927}"/>
              </a:ext>
            </a:extLst>
          </p:cNvPr>
          <p:cNvCxnSpPr/>
          <p:nvPr/>
        </p:nvCxnSpPr>
        <p:spPr>
          <a:xfrm>
            <a:off x="304800" y="3918857"/>
            <a:ext cx="11255829"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77204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4AA45-E2A9-4D85-87A0-2020B959D500}"/>
              </a:ext>
            </a:extLst>
          </p:cNvPr>
          <p:cNvSpPr>
            <a:spLocks noGrp="1"/>
          </p:cNvSpPr>
          <p:nvPr>
            <p:ph type="title"/>
          </p:nvPr>
        </p:nvSpPr>
        <p:spPr>
          <a:xfrm>
            <a:off x="838200" y="365125"/>
            <a:ext cx="10515600" cy="1325563"/>
          </a:xfrm>
        </p:spPr>
        <p:txBody>
          <a:bodyPr>
            <a:normAutofit/>
          </a:bodyPr>
          <a:lstStyle/>
          <a:p>
            <a:r>
              <a:rPr lang="en-US" dirty="0"/>
              <a:t>MedMorph’s Submission to USCDI ONDEC</a:t>
            </a:r>
          </a:p>
        </p:txBody>
      </p:sp>
      <p:sp>
        <p:nvSpPr>
          <p:cNvPr id="3" name="Content Placeholder 2">
            <a:extLst>
              <a:ext uri="{FF2B5EF4-FFF2-40B4-BE49-F238E27FC236}">
                <a16:creationId xmlns:a16="http://schemas.microsoft.com/office/drawing/2014/main" id="{15509205-F889-499F-BE6F-0FAD44583D26}"/>
              </a:ext>
            </a:extLst>
          </p:cNvPr>
          <p:cNvSpPr>
            <a:spLocks noGrp="1"/>
          </p:cNvSpPr>
          <p:nvPr>
            <p:ph idx="1"/>
          </p:nvPr>
        </p:nvSpPr>
        <p:spPr>
          <a:xfrm>
            <a:off x="838200" y="1825625"/>
            <a:ext cx="10515600" cy="4351338"/>
          </a:xfrm>
        </p:spPr>
        <p:txBody>
          <a:bodyPr>
            <a:normAutofit fontScale="92500" lnSpcReduction="20000"/>
          </a:bodyPr>
          <a:lstStyle/>
          <a:p>
            <a:pPr>
              <a:lnSpc>
                <a:spcPct val="120000"/>
              </a:lnSpc>
              <a:spcBef>
                <a:spcPts val="0"/>
              </a:spcBef>
            </a:pPr>
            <a:r>
              <a:rPr lang="en-US" dirty="0"/>
              <a:t>MedMorph analyzed data elements from the multiple MedMorph use cases. Identified elements that were used by 2 or more use cases that were not existing in USCDI</a:t>
            </a:r>
          </a:p>
          <a:p>
            <a:pPr>
              <a:lnSpc>
                <a:spcPct val="120000"/>
              </a:lnSpc>
              <a:spcBef>
                <a:spcPts val="0"/>
              </a:spcBef>
            </a:pPr>
            <a:r>
              <a:rPr lang="en-US" dirty="0"/>
              <a:t>MedMorph submitted 76 data elements to be considered added to USCDI</a:t>
            </a:r>
          </a:p>
          <a:p>
            <a:pPr lvl="1">
              <a:lnSpc>
                <a:spcPct val="120000"/>
              </a:lnSpc>
              <a:spcBef>
                <a:spcPts val="0"/>
              </a:spcBef>
            </a:pPr>
            <a:r>
              <a:rPr lang="en-US" dirty="0"/>
              <a:t>4 MedMorph elements were assigned USCDI Draft v2</a:t>
            </a:r>
          </a:p>
          <a:p>
            <a:pPr lvl="1">
              <a:lnSpc>
                <a:spcPct val="120000"/>
              </a:lnSpc>
              <a:spcBef>
                <a:spcPts val="0"/>
              </a:spcBef>
            </a:pPr>
            <a:r>
              <a:rPr lang="en-US" dirty="0"/>
              <a:t>25 MedMorph elements were assigned Level 2</a:t>
            </a:r>
          </a:p>
          <a:p>
            <a:pPr lvl="1">
              <a:lnSpc>
                <a:spcPct val="120000"/>
              </a:lnSpc>
              <a:spcBef>
                <a:spcPts val="0"/>
              </a:spcBef>
            </a:pPr>
            <a:r>
              <a:rPr lang="en-US" dirty="0"/>
              <a:t>6 MedMorph elements were assigned Level 1</a:t>
            </a:r>
          </a:p>
          <a:p>
            <a:pPr lvl="1">
              <a:lnSpc>
                <a:spcPct val="120000"/>
              </a:lnSpc>
              <a:spcBef>
                <a:spcPts val="0"/>
              </a:spcBef>
            </a:pPr>
            <a:r>
              <a:rPr lang="en-US" dirty="0"/>
              <a:t>16 MedMorph elements were assigned Comment Level</a:t>
            </a:r>
          </a:p>
          <a:p>
            <a:pPr lvl="1">
              <a:lnSpc>
                <a:spcPct val="120000"/>
              </a:lnSpc>
              <a:spcBef>
                <a:spcPts val="0"/>
              </a:spcBef>
            </a:pPr>
            <a:r>
              <a:rPr lang="en-US" dirty="0"/>
              <a:t>41 MedMorph elements were considered to be duplicates of existing USCDI v1 elements or other submissions</a:t>
            </a:r>
          </a:p>
          <a:p>
            <a:pPr lvl="2">
              <a:lnSpc>
                <a:spcPct val="120000"/>
              </a:lnSpc>
              <a:spcBef>
                <a:spcPts val="0"/>
              </a:spcBef>
            </a:pPr>
            <a:r>
              <a:rPr lang="en-US" dirty="0"/>
              <a:t>We agree that 18 are duplicates</a:t>
            </a:r>
          </a:p>
          <a:p>
            <a:pPr lvl="1">
              <a:lnSpc>
                <a:spcPct val="120000"/>
              </a:lnSpc>
              <a:spcBef>
                <a:spcPts val="0"/>
              </a:spcBef>
            </a:pPr>
            <a:r>
              <a:rPr lang="en-US" dirty="0"/>
              <a:t>1 MedMorph element is unknown</a:t>
            </a:r>
          </a:p>
          <a:p>
            <a:endParaRPr lang="en-US" dirty="0"/>
          </a:p>
          <a:p>
            <a:pPr lvl="2"/>
            <a:endParaRPr lang="en-US" dirty="0"/>
          </a:p>
          <a:p>
            <a:pPr lvl="1"/>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1850660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1DFE2-911D-40A3-847A-6DC95E0D9823}"/>
              </a:ext>
            </a:extLst>
          </p:cNvPr>
          <p:cNvSpPr>
            <a:spLocks noGrp="1"/>
          </p:cNvSpPr>
          <p:nvPr>
            <p:ph type="title"/>
          </p:nvPr>
        </p:nvSpPr>
        <p:spPr>
          <a:xfrm>
            <a:off x="838200" y="365125"/>
            <a:ext cx="10515600" cy="1325563"/>
          </a:xfrm>
        </p:spPr>
        <p:txBody>
          <a:bodyPr>
            <a:normAutofit/>
          </a:bodyPr>
          <a:lstStyle/>
          <a:p>
            <a:r>
              <a:rPr lang="en-US" dirty="0"/>
              <a:t>USCDI Public Comment Process</a:t>
            </a:r>
          </a:p>
        </p:txBody>
      </p:sp>
      <p:graphicFrame>
        <p:nvGraphicFramePr>
          <p:cNvPr id="4" name="Table 4">
            <a:extLst>
              <a:ext uri="{FF2B5EF4-FFF2-40B4-BE49-F238E27FC236}">
                <a16:creationId xmlns:a16="http://schemas.microsoft.com/office/drawing/2014/main" id="{1A3C0983-0E31-4DF0-9063-0B2F14F04A86}"/>
              </a:ext>
            </a:extLst>
          </p:cNvPr>
          <p:cNvGraphicFramePr>
            <a:graphicFrameLocks noGrp="1"/>
          </p:cNvGraphicFramePr>
          <p:nvPr>
            <p:ph idx="1"/>
          </p:nvPr>
        </p:nvGraphicFramePr>
        <p:xfrm>
          <a:off x="838200" y="1825625"/>
          <a:ext cx="11061192" cy="4000500"/>
        </p:xfrm>
        <a:graphic>
          <a:graphicData uri="http://schemas.openxmlformats.org/drawingml/2006/table">
            <a:tbl>
              <a:tblPr firstRow="1" bandRow="1">
                <a:tableStyleId>{5C22544A-7EE6-4342-B048-85BDC9FD1C3A}</a:tableStyleId>
              </a:tblPr>
              <a:tblGrid>
                <a:gridCol w="734568">
                  <a:extLst>
                    <a:ext uri="{9D8B030D-6E8A-4147-A177-3AD203B41FA5}">
                      <a16:colId xmlns:a16="http://schemas.microsoft.com/office/drawing/2014/main" val="1659199950"/>
                    </a:ext>
                  </a:extLst>
                </a:gridCol>
                <a:gridCol w="7644384">
                  <a:extLst>
                    <a:ext uri="{9D8B030D-6E8A-4147-A177-3AD203B41FA5}">
                      <a16:colId xmlns:a16="http://schemas.microsoft.com/office/drawing/2014/main" val="2038574813"/>
                    </a:ext>
                  </a:extLst>
                </a:gridCol>
                <a:gridCol w="2682240">
                  <a:extLst>
                    <a:ext uri="{9D8B030D-6E8A-4147-A177-3AD203B41FA5}">
                      <a16:colId xmlns:a16="http://schemas.microsoft.com/office/drawing/2014/main" val="2336852032"/>
                    </a:ext>
                  </a:extLst>
                </a:gridCol>
              </a:tblGrid>
              <a:tr h="297180">
                <a:tc>
                  <a:txBody>
                    <a:bodyPr/>
                    <a:lstStyle/>
                    <a:p>
                      <a:r>
                        <a:rPr lang="en-US" sz="2400" dirty="0"/>
                        <a:t>Step</a:t>
                      </a:r>
                    </a:p>
                  </a:txBody>
                  <a:tcPr marL="68580" marR="68580" marT="34290" marB="34290"/>
                </a:tc>
                <a:tc>
                  <a:txBody>
                    <a:bodyPr/>
                    <a:lstStyle/>
                    <a:p>
                      <a:r>
                        <a:rPr lang="en-US" sz="2400" dirty="0"/>
                        <a:t>Activity</a:t>
                      </a:r>
                    </a:p>
                  </a:txBody>
                  <a:tcPr marL="68580" marR="68580" marT="34290" marB="34290"/>
                </a:tc>
                <a:tc>
                  <a:txBody>
                    <a:bodyPr/>
                    <a:lstStyle/>
                    <a:p>
                      <a:r>
                        <a:rPr lang="en-US" sz="2400" dirty="0"/>
                        <a:t>Date</a:t>
                      </a:r>
                    </a:p>
                  </a:txBody>
                  <a:tcPr marL="68580" marR="68580" marT="34290" marB="34290"/>
                </a:tc>
                <a:extLst>
                  <a:ext uri="{0D108BD9-81ED-4DB2-BD59-A6C34878D82A}">
                    <a16:rowId xmlns:a16="http://schemas.microsoft.com/office/drawing/2014/main" val="1112645461"/>
                  </a:ext>
                </a:extLst>
              </a:tr>
              <a:tr h="297180">
                <a:tc>
                  <a:txBody>
                    <a:bodyPr/>
                    <a:lstStyle/>
                    <a:p>
                      <a:r>
                        <a:rPr lang="en-US" sz="2400" dirty="0"/>
                        <a:t>1</a:t>
                      </a:r>
                    </a:p>
                  </a:txBody>
                  <a:tcPr marL="68580" marR="68580" marT="34290" marB="34290"/>
                </a:tc>
                <a:tc>
                  <a:txBody>
                    <a:bodyPr/>
                    <a:lstStyle/>
                    <a:p>
                      <a:r>
                        <a:rPr lang="en-US" sz="2400" dirty="0"/>
                        <a:t>Evaluate Draft USCDI v2 and submit comments via the ONDEC system</a:t>
                      </a:r>
                    </a:p>
                  </a:txBody>
                  <a:tcPr marL="68580" marR="68580" marT="34290" marB="34290"/>
                </a:tc>
                <a:tc>
                  <a:txBody>
                    <a:bodyPr/>
                    <a:lstStyle/>
                    <a:p>
                      <a:r>
                        <a:rPr lang="en-US" sz="2400" dirty="0"/>
                        <a:t>By April 15, 2021</a:t>
                      </a:r>
                    </a:p>
                  </a:txBody>
                  <a:tcPr marL="68580" marR="68580" marT="34290" marB="34290"/>
                </a:tc>
                <a:extLst>
                  <a:ext uri="{0D108BD9-81ED-4DB2-BD59-A6C34878D82A}">
                    <a16:rowId xmlns:a16="http://schemas.microsoft.com/office/drawing/2014/main" val="739481757"/>
                  </a:ext>
                </a:extLst>
              </a:tr>
              <a:tr h="297180">
                <a:tc>
                  <a:txBody>
                    <a:bodyPr/>
                    <a:lstStyle/>
                    <a:p>
                      <a:r>
                        <a:rPr lang="en-US" sz="2400" dirty="0"/>
                        <a:t>2</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ONC reviews comments and recommendations</a:t>
                      </a:r>
                    </a:p>
                  </a:txBody>
                  <a:tcPr marL="68580" marR="68580" marT="34290" marB="34290"/>
                </a:tc>
                <a:tc>
                  <a:txBody>
                    <a:bodyPr/>
                    <a:lstStyle/>
                    <a:p>
                      <a:r>
                        <a:rPr lang="en-US" sz="2400" dirty="0"/>
                        <a:t>April 15 – July 2021</a:t>
                      </a:r>
                    </a:p>
                  </a:txBody>
                  <a:tcPr marL="68580" marR="68580" marT="34290" marB="34290"/>
                </a:tc>
                <a:extLst>
                  <a:ext uri="{0D108BD9-81ED-4DB2-BD59-A6C34878D82A}">
                    <a16:rowId xmlns:a16="http://schemas.microsoft.com/office/drawing/2014/main" val="2454292854"/>
                  </a:ext>
                </a:extLst>
              </a:tr>
              <a:tr h="297180">
                <a:tc>
                  <a:txBody>
                    <a:bodyPr/>
                    <a:lstStyle/>
                    <a:p>
                      <a:r>
                        <a:rPr lang="en-US" sz="2400" dirty="0"/>
                        <a:t>3</a:t>
                      </a:r>
                    </a:p>
                  </a:txBody>
                  <a:tcPr marL="68580" marR="68580" marT="34290" marB="34290"/>
                </a:tc>
                <a:tc>
                  <a:txBody>
                    <a:bodyPr/>
                    <a:lstStyle/>
                    <a:p>
                      <a:r>
                        <a:rPr lang="en-US" sz="2400" dirty="0"/>
                        <a:t>ONC publishes USCDI v2</a:t>
                      </a:r>
                    </a:p>
                  </a:txBody>
                  <a:tcPr marL="68580" marR="68580" marT="34290" marB="34290"/>
                </a:tc>
                <a:tc>
                  <a:txBody>
                    <a:bodyPr/>
                    <a:lstStyle/>
                    <a:p>
                      <a:r>
                        <a:rPr lang="en-US" sz="2400" dirty="0"/>
                        <a:t>July 2021</a:t>
                      </a:r>
                    </a:p>
                  </a:txBody>
                  <a:tcPr marL="68580" marR="68580" marT="34290" marB="34290"/>
                </a:tc>
                <a:extLst>
                  <a:ext uri="{0D108BD9-81ED-4DB2-BD59-A6C34878D82A}">
                    <a16:rowId xmlns:a16="http://schemas.microsoft.com/office/drawing/2014/main" val="1272888235"/>
                  </a:ext>
                </a:extLst>
              </a:tr>
              <a:tr h="982980">
                <a:tc>
                  <a:txBody>
                    <a:bodyPr/>
                    <a:lstStyle/>
                    <a:p>
                      <a:r>
                        <a:rPr lang="en-US" sz="2400" dirty="0"/>
                        <a:t>4</a:t>
                      </a:r>
                    </a:p>
                  </a:txBody>
                  <a:tcPr marL="68580" marR="68580" marT="34290" marB="34290"/>
                </a:tc>
                <a:tc>
                  <a:txBody>
                    <a:bodyPr/>
                    <a:lstStyle/>
                    <a:p>
                      <a:r>
                        <a:rPr lang="en-US" sz="2400" kern="1200" dirty="0">
                          <a:solidFill>
                            <a:schemeClr val="dk1"/>
                          </a:solidFill>
                          <a:effectLst/>
                          <a:latin typeface="+mn-lt"/>
                          <a:ea typeface="+mn-ea"/>
                          <a:cs typeface="+mn-cs"/>
                        </a:rPr>
                        <a:t>ONC considers USCDIv2 be included in a future cycle of the Standards Version Advancement Process (SVAP), which permits health IT developers to voluntarily update their certified health IT with these new USCDI data elements and provide those updates to their customers</a:t>
                      </a:r>
                      <a:endParaRPr lang="en-US" sz="2400" dirty="0"/>
                    </a:p>
                  </a:txBody>
                  <a:tcPr marL="68580" marR="68580" marT="34290" marB="34290"/>
                </a:tc>
                <a:tc>
                  <a:txBody>
                    <a:bodyPr/>
                    <a:lstStyle/>
                    <a:p>
                      <a:r>
                        <a:rPr lang="en-US" sz="2400" dirty="0"/>
                        <a:t>Aug 2021</a:t>
                      </a:r>
                    </a:p>
                  </a:txBody>
                  <a:tcPr marL="68580" marR="68580" marT="34290" marB="34290"/>
                </a:tc>
                <a:extLst>
                  <a:ext uri="{0D108BD9-81ED-4DB2-BD59-A6C34878D82A}">
                    <a16:rowId xmlns:a16="http://schemas.microsoft.com/office/drawing/2014/main" val="3341015509"/>
                  </a:ext>
                </a:extLst>
              </a:tr>
            </a:tbl>
          </a:graphicData>
        </a:graphic>
      </p:graphicFrame>
    </p:spTree>
    <p:extLst>
      <p:ext uri="{BB962C8B-B14F-4D97-AF65-F5344CB8AC3E}">
        <p14:creationId xmlns:p14="http://schemas.microsoft.com/office/powerpoint/2010/main" val="3425233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3765EA-A145-4CC0-AF37-89C0A3F419C2}"/>
              </a:ext>
            </a:extLst>
          </p:cNvPr>
          <p:cNvSpPr>
            <a:spLocks noGrp="1"/>
          </p:cNvSpPr>
          <p:nvPr>
            <p:ph type="title"/>
          </p:nvPr>
        </p:nvSpPr>
        <p:spPr>
          <a:xfrm>
            <a:off x="570593" y="2764972"/>
            <a:ext cx="10515600" cy="970189"/>
          </a:xfrm>
        </p:spPr>
        <p:txBody>
          <a:bodyPr>
            <a:normAutofit/>
          </a:bodyPr>
          <a:lstStyle/>
          <a:p>
            <a:r>
              <a:rPr lang="en-US" sz="4000" b="1" dirty="0">
                <a:solidFill>
                  <a:srgbClr val="0070C0"/>
                </a:solidFill>
                <a:latin typeface="+mn-lt"/>
              </a:rPr>
              <a:t>May 2021 HL7 FHIR Connectathon</a:t>
            </a:r>
          </a:p>
        </p:txBody>
      </p:sp>
      <p:cxnSp>
        <p:nvCxnSpPr>
          <p:cNvPr id="7" name="Straight Connector 6">
            <a:extLst>
              <a:ext uri="{FF2B5EF4-FFF2-40B4-BE49-F238E27FC236}">
                <a16:creationId xmlns:a16="http://schemas.microsoft.com/office/drawing/2014/main" id="{8664D1D0-9658-4A6F-A17F-C71AC7C00927}"/>
              </a:ext>
            </a:extLst>
          </p:cNvPr>
          <p:cNvCxnSpPr/>
          <p:nvPr/>
        </p:nvCxnSpPr>
        <p:spPr>
          <a:xfrm>
            <a:off x="304800" y="3918857"/>
            <a:ext cx="11255829"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30122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EA56C5-48ED-475F-9C30-0C70C9ADE898}"/>
              </a:ext>
            </a:extLst>
          </p:cNvPr>
          <p:cNvSpPr>
            <a:spLocks noGrp="1"/>
          </p:cNvSpPr>
          <p:nvPr>
            <p:ph type="title"/>
          </p:nvPr>
        </p:nvSpPr>
        <p:spPr/>
        <p:txBody>
          <a:bodyPr/>
          <a:lstStyle/>
          <a:p>
            <a:r>
              <a:rPr lang="en-US" dirty="0"/>
              <a:t>May 2021 HL7 FHIR Connectathon (Virtual)</a:t>
            </a:r>
          </a:p>
        </p:txBody>
      </p:sp>
      <p:sp>
        <p:nvSpPr>
          <p:cNvPr id="5" name="Content Placeholder 4">
            <a:extLst>
              <a:ext uri="{FF2B5EF4-FFF2-40B4-BE49-F238E27FC236}">
                <a16:creationId xmlns:a16="http://schemas.microsoft.com/office/drawing/2014/main" id="{CBE0C286-BFD2-460B-B48F-FA41ED43AB90}"/>
              </a:ext>
            </a:extLst>
          </p:cNvPr>
          <p:cNvSpPr>
            <a:spLocks noGrp="1"/>
          </p:cNvSpPr>
          <p:nvPr>
            <p:ph idx="1"/>
          </p:nvPr>
        </p:nvSpPr>
        <p:spPr/>
        <p:txBody>
          <a:bodyPr>
            <a:normAutofit fontScale="92500" lnSpcReduction="20000"/>
          </a:bodyPr>
          <a:lstStyle/>
          <a:p>
            <a:r>
              <a:rPr lang="en-US" dirty="0"/>
              <a:t>Date: May 18-19, 2021</a:t>
            </a:r>
          </a:p>
          <a:p>
            <a:r>
              <a:rPr lang="en-US" dirty="0"/>
              <a:t>Cost:</a:t>
            </a:r>
          </a:p>
          <a:p>
            <a:pPr lvl="1"/>
            <a:r>
              <a:rPr lang="en-US" dirty="0"/>
              <a:t>HL7 Members: $175 by April 23</a:t>
            </a:r>
            <a:r>
              <a:rPr lang="en-US" baseline="30000" dirty="0"/>
              <a:t>rd</a:t>
            </a:r>
            <a:r>
              <a:rPr lang="en-US" dirty="0"/>
              <a:t>, $275 until April 30</a:t>
            </a:r>
            <a:r>
              <a:rPr lang="en-US" baseline="30000" dirty="0"/>
              <a:t>th</a:t>
            </a:r>
            <a:r>
              <a:rPr lang="en-US" dirty="0"/>
              <a:t> </a:t>
            </a:r>
          </a:p>
          <a:p>
            <a:pPr lvl="1"/>
            <a:r>
              <a:rPr lang="en-US" dirty="0"/>
              <a:t>Non-Members: $275 by April 23</a:t>
            </a:r>
            <a:r>
              <a:rPr lang="en-US" baseline="30000" dirty="0"/>
              <a:t>rd</a:t>
            </a:r>
            <a:r>
              <a:rPr lang="en-US" dirty="0"/>
              <a:t>, $400 until April 30</a:t>
            </a:r>
            <a:r>
              <a:rPr lang="en-US" baseline="30000" dirty="0"/>
              <a:t>th</a:t>
            </a:r>
            <a:r>
              <a:rPr lang="en-US" dirty="0"/>
              <a:t> </a:t>
            </a:r>
          </a:p>
          <a:p>
            <a:r>
              <a:rPr lang="en-US" dirty="0"/>
              <a:t>MedMorph will be teaming up with the eCR team to host a track</a:t>
            </a:r>
          </a:p>
          <a:p>
            <a:pPr lvl="1"/>
            <a:r>
              <a:rPr lang="en-US" dirty="0">
                <a:hlinkClick r:id="rId2"/>
              </a:rPr>
              <a:t>2021-05 eCR/MedMorph Track</a:t>
            </a:r>
            <a:endParaRPr lang="en-US" dirty="0"/>
          </a:p>
          <a:p>
            <a:r>
              <a:rPr lang="en-US" dirty="0"/>
              <a:t>Important Dates:</a:t>
            </a:r>
          </a:p>
          <a:p>
            <a:pPr lvl="1"/>
            <a:r>
              <a:rPr lang="en-US" dirty="0"/>
              <a:t>4/23/2021: Last Day for Early Bird Registration</a:t>
            </a:r>
          </a:p>
          <a:p>
            <a:pPr lvl="1"/>
            <a:r>
              <a:rPr lang="en-US" dirty="0"/>
              <a:t>4/26/2021: FHIR Training for Beginners (2-5pm ET)</a:t>
            </a:r>
          </a:p>
          <a:p>
            <a:pPr lvl="1"/>
            <a:r>
              <a:rPr lang="en-US" dirty="0"/>
              <a:t>4/30/2021: Registration Deadline</a:t>
            </a:r>
          </a:p>
          <a:p>
            <a:pPr lvl="1"/>
            <a:r>
              <a:rPr lang="en-US" dirty="0"/>
              <a:t>5/3/2021: Participation Information Session</a:t>
            </a:r>
          </a:p>
          <a:p>
            <a:pPr lvl="1"/>
            <a:r>
              <a:rPr lang="en-US" dirty="0"/>
              <a:t>5/17/2021: Connectathon Kick Off (4pm UTC)</a:t>
            </a:r>
          </a:p>
          <a:p>
            <a:pPr marL="457200" lvl="1" indent="0">
              <a:buNone/>
            </a:pPr>
            <a:endParaRPr lang="en-US" dirty="0"/>
          </a:p>
        </p:txBody>
      </p:sp>
    </p:spTree>
    <p:extLst>
      <p:ext uri="{BB962C8B-B14F-4D97-AF65-F5344CB8AC3E}">
        <p14:creationId xmlns:p14="http://schemas.microsoft.com/office/powerpoint/2010/main" val="2913457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4AA45-E2A9-4D85-87A0-2020B959D500}"/>
              </a:ext>
            </a:extLst>
          </p:cNvPr>
          <p:cNvSpPr>
            <a:spLocks noGrp="1"/>
          </p:cNvSpPr>
          <p:nvPr>
            <p:ph type="title"/>
          </p:nvPr>
        </p:nvSpPr>
        <p:spPr>
          <a:xfrm>
            <a:off x="732509" y="497048"/>
            <a:ext cx="9980232" cy="400046"/>
          </a:xfrm>
        </p:spPr>
        <p:txBody>
          <a:bodyPr>
            <a:normAutofit fontScale="90000"/>
          </a:bodyPr>
          <a:lstStyle/>
          <a:p>
            <a:r>
              <a:rPr lang="en-US" dirty="0"/>
              <a:t>Potential Connectathon Testing Organizations</a:t>
            </a:r>
          </a:p>
        </p:txBody>
      </p:sp>
      <p:graphicFrame>
        <p:nvGraphicFramePr>
          <p:cNvPr id="5" name="Table 6">
            <a:extLst>
              <a:ext uri="{FF2B5EF4-FFF2-40B4-BE49-F238E27FC236}">
                <a16:creationId xmlns:a16="http://schemas.microsoft.com/office/drawing/2014/main" id="{DF4CEFB3-9E96-D44A-BA9F-339314FC4CD1}"/>
              </a:ext>
            </a:extLst>
          </p:cNvPr>
          <p:cNvGraphicFramePr>
            <a:graphicFrameLocks noGrp="1"/>
          </p:cNvGraphicFramePr>
          <p:nvPr>
            <p:extLst>
              <p:ext uri="{D42A27DB-BD31-4B8C-83A1-F6EECF244321}">
                <p14:modId xmlns:p14="http://schemas.microsoft.com/office/powerpoint/2010/main" val="3423369440"/>
              </p:ext>
            </p:extLst>
          </p:nvPr>
        </p:nvGraphicFramePr>
        <p:xfrm>
          <a:off x="732509" y="1109250"/>
          <a:ext cx="9472958" cy="4892040"/>
        </p:xfrm>
        <a:graphic>
          <a:graphicData uri="http://schemas.openxmlformats.org/drawingml/2006/table">
            <a:tbl>
              <a:tblPr firstRow="1" bandRow="1">
                <a:tableStyleId>{5C22544A-7EE6-4342-B048-85BDC9FD1C3A}</a:tableStyleId>
              </a:tblPr>
              <a:tblGrid>
                <a:gridCol w="3579432">
                  <a:extLst>
                    <a:ext uri="{9D8B030D-6E8A-4147-A177-3AD203B41FA5}">
                      <a16:colId xmlns:a16="http://schemas.microsoft.com/office/drawing/2014/main" val="1732119194"/>
                    </a:ext>
                  </a:extLst>
                </a:gridCol>
                <a:gridCol w="3540154">
                  <a:extLst>
                    <a:ext uri="{9D8B030D-6E8A-4147-A177-3AD203B41FA5}">
                      <a16:colId xmlns:a16="http://schemas.microsoft.com/office/drawing/2014/main" val="3766408117"/>
                    </a:ext>
                  </a:extLst>
                </a:gridCol>
                <a:gridCol w="2353372">
                  <a:extLst>
                    <a:ext uri="{9D8B030D-6E8A-4147-A177-3AD203B41FA5}">
                      <a16:colId xmlns:a16="http://schemas.microsoft.com/office/drawing/2014/main" val="4273860414"/>
                    </a:ext>
                  </a:extLst>
                </a:gridCol>
              </a:tblGrid>
              <a:tr h="396240">
                <a:tc>
                  <a:txBody>
                    <a:bodyPr/>
                    <a:lstStyle/>
                    <a:p>
                      <a:r>
                        <a:rPr lang="en-US" sz="1600" dirty="0"/>
                        <a:t>Organization</a:t>
                      </a:r>
                    </a:p>
                  </a:txBody>
                  <a:tcPr/>
                </a:tc>
                <a:tc>
                  <a:txBody>
                    <a:bodyPr/>
                    <a:lstStyle/>
                    <a:p>
                      <a:r>
                        <a:rPr lang="en-US" sz="1600" dirty="0"/>
                        <a:t>Actors Supported</a:t>
                      </a:r>
                    </a:p>
                  </a:txBody>
                  <a:tcPr/>
                </a:tc>
                <a:tc>
                  <a:txBody>
                    <a:bodyPr/>
                    <a:lstStyle/>
                    <a:p>
                      <a:r>
                        <a:rPr lang="en-US" sz="1600" dirty="0"/>
                        <a:t>Server Testing URLs</a:t>
                      </a:r>
                    </a:p>
                  </a:txBody>
                  <a:tcPr/>
                </a:tc>
                <a:extLst>
                  <a:ext uri="{0D108BD9-81ED-4DB2-BD59-A6C34878D82A}">
                    <a16:rowId xmlns:a16="http://schemas.microsoft.com/office/drawing/2014/main" val="986710615"/>
                  </a:ext>
                </a:extLst>
              </a:tr>
              <a:tr h="370840">
                <a:tc>
                  <a:txBody>
                    <a:bodyPr/>
                    <a:lstStyle/>
                    <a:p>
                      <a:r>
                        <a:rPr lang="en-US" sz="1600" dirty="0" err="1"/>
                        <a:t>Altarum</a:t>
                      </a:r>
                      <a:endParaRPr lang="en-US" sz="1600" dirty="0"/>
                    </a:p>
                  </a:txBody>
                  <a:tcPr/>
                </a:tc>
                <a:tc>
                  <a:txBody>
                    <a:bodyPr/>
                    <a:lstStyle/>
                    <a:p>
                      <a:r>
                        <a:rPr lang="en-US" sz="1600" dirty="0"/>
                        <a:t>PHA</a:t>
                      </a:r>
                    </a:p>
                  </a:txBody>
                  <a:tcPr/>
                </a:tc>
                <a:tc>
                  <a:txBody>
                    <a:bodyPr/>
                    <a:lstStyle/>
                    <a:p>
                      <a:endParaRPr lang="en-US" sz="1600" dirty="0">
                        <a:solidFill>
                          <a:srgbClr val="0070C0"/>
                        </a:solidFill>
                      </a:endParaRPr>
                    </a:p>
                  </a:txBody>
                  <a:tcPr/>
                </a:tc>
                <a:extLst>
                  <a:ext uri="{0D108BD9-81ED-4DB2-BD59-A6C34878D82A}">
                    <a16:rowId xmlns:a16="http://schemas.microsoft.com/office/drawing/2014/main" val="344408305"/>
                  </a:ext>
                </a:extLst>
              </a:tr>
              <a:tr h="370840">
                <a:tc>
                  <a:txBody>
                    <a:bodyPr/>
                    <a:lstStyle/>
                    <a:p>
                      <a:r>
                        <a:rPr lang="en-US" sz="1600" dirty="0"/>
                        <a:t>Alphora/DCG</a:t>
                      </a:r>
                    </a:p>
                  </a:txBody>
                  <a:tcPr/>
                </a:tc>
                <a:tc>
                  <a:txBody>
                    <a:bodyPr/>
                    <a:lstStyle/>
                    <a:p>
                      <a:r>
                        <a:rPr lang="en-US" sz="1600" dirty="0"/>
                        <a:t>Knowledge Artifacts</a:t>
                      </a:r>
                    </a:p>
                  </a:txBody>
                  <a:tcPr/>
                </a:tc>
                <a:tc>
                  <a:txBody>
                    <a:bodyPr/>
                    <a:lstStyle/>
                    <a:p>
                      <a:endParaRPr lang="en-US" sz="1600" dirty="0">
                        <a:solidFill>
                          <a:srgbClr val="0070C0"/>
                        </a:solidFill>
                      </a:endParaRPr>
                    </a:p>
                  </a:txBody>
                  <a:tcPr/>
                </a:tc>
                <a:extLst>
                  <a:ext uri="{0D108BD9-81ED-4DB2-BD59-A6C34878D82A}">
                    <a16:rowId xmlns:a16="http://schemas.microsoft.com/office/drawing/2014/main" val="3139395009"/>
                  </a:ext>
                </a:extLst>
              </a:tr>
              <a:tr h="370840">
                <a:tc>
                  <a:txBody>
                    <a:bodyPr/>
                    <a:lstStyle/>
                    <a:p>
                      <a:r>
                        <a:rPr lang="en-US" sz="1600" dirty="0"/>
                        <a:t>California Dept of Health</a:t>
                      </a:r>
                    </a:p>
                  </a:txBody>
                  <a:tcPr/>
                </a:tc>
                <a:tc>
                  <a:txBody>
                    <a:bodyPr/>
                    <a:lstStyle/>
                    <a:p>
                      <a:r>
                        <a:rPr lang="en-US" sz="1600" dirty="0"/>
                        <a:t>PHA</a:t>
                      </a:r>
                    </a:p>
                  </a:txBody>
                  <a:tcPr/>
                </a:tc>
                <a:tc>
                  <a:txBody>
                    <a:bodyPr/>
                    <a:lstStyle/>
                    <a:p>
                      <a:endParaRPr lang="en-US" sz="1600" dirty="0"/>
                    </a:p>
                  </a:txBody>
                  <a:tcPr/>
                </a:tc>
                <a:extLst>
                  <a:ext uri="{0D108BD9-81ED-4DB2-BD59-A6C34878D82A}">
                    <a16:rowId xmlns:a16="http://schemas.microsoft.com/office/drawing/2014/main" val="322501508"/>
                  </a:ext>
                </a:extLst>
              </a:tr>
              <a:tr h="370840">
                <a:tc>
                  <a:txBody>
                    <a:bodyPr/>
                    <a:lstStyle/>
                    <a:p>
                      <a:r>
                        <a:rPr lang="en-US" sz="1600" dirty="0"/>
                        <a:t>CDC</a:t>
                      </a:r>
                    </a:p>
                  </a:txBody>
                  <a:tcPr/>
                </a:tc>
                <a:tc>
                  <a:txBody>
                    <a:bodyPr/>
                    <a:lstStyle/>
                    <a:p>
                      <a:r>
                        <a:rPr lang="en-US" sz="1600" dirty="0"/>
                        <a:t>PHA</a:t>
                      </a:r>
                    </a:p>
                  </a:txBody>
                  <a:tcPr/>
                </a:tc>
                <a:tc>
                  <a:txBody>
                    <a:bodyPr/>
                    <a:lstStyle/>
                    <a:p>
                      <a:endParaRPr lang="en-US" sz="1600" dirty="0">
                        <a:solidFill>
                          <a:srgbClr val="0070C0"/>
                        </a:solidFill>
                      </a:endParaRPr>
                    </a:p>
                  </a:txBody>
                  <a:tcPr/>
                </a:tc>
                <a:extLst>
                  <a:ext uri="{0D108BD9-81ED-4DB2-BD59-A6C34878D82A}">
                    <a16:rowId xmlns:a16="http://schemas.microsoft.com/office/drawing/2014/main" val="605474426"/>
                  </a:ext>
                </a:extLst>
              </a:tr>
              <a:tr h="370840">
                <a:tc>
                  <a:txBody>
                    <a:bodyPr/>
                    <a:lstStyle/>
                    <a:p>
                      <a:r>
                        <a:rPr lang="en-US" sz="1600" dirty="0" err="1"/>
                        <a:t>eHealthExchange</a:t>
                      </a:r>
                      <a:endParaRPr lang="en-US" sz="1600" dirty="0"/>
                    </a:p>
                  </a:txBody>
                  <a:tcPr/>
                </a:tc>
                <a:tc>
                  <a:txBody>
                    <a:bodyPr/>
                    <a:lstStyle/>
                    <a:p>
                      <a:r>
                        <a:rPr lang="en-US" sz="1600" dirty="0">
                          <a:solidFill>
                            <a:schemeClr val="tx1"/>
                          </a:solidFill>
                        </a:rPr>
                        <a:t>TTP</a:t>
                      </a:r>
                    </a:p>
                  </a:txBody>
                  <a:tcPr/>
                </a:tc>
                <a:tc>
                  <a:txBody>
                    <a:bodyPr/>
                    <a:lstStyle/>
                    <a:p>
                      <a:endParaRPr lang="en-US" sz="1600" dirty="0">
                        <a:solidFill>
                          <a:srgbClr val="0070C0"/>
                        </a:solidFill>
                      </a:endParaRPr>
                    </a:p>
                  </a:txBody>
                  <a:tcPr/>
                </a:tc>
                <a:extLst>
                  <a:ext uri="{0D108BD9-81ED-4DB2-BD59-A6C34878D82A}">
                    <a16:rowId xmlns:a16="http://schemas.microsoft.com/office/drawing/2014/main" val="2673039329"/>
                  </a:ext>
                </a:extLst>
              </a:tr>
              <a:tr h="370840">
                <a:tc>
                  <a:txBody>
                    <a:bodyPr/>
                    <a:lstStyle/>
                    <a:p>
                      <a:r>
                        <a:rPr lang="en-US" sz="1600" dirty="0" err="1"/>
                        <a:t>mTuitive</a:t>
                      </a:r>
                      <a:endParaRPr lang="en-US" sz="1600" dirty="0"/>
                    </a:p>
                  </a:txBody>
                  <a:tcPr/>
                </a:tc>
                <a:tc>
                  <a:txBody>
                    <a:bodyPr/>
                    <a:lstStyle/>
                    <a:p>
                      <a:r>
                        <a:rPr lang="en-US" sz="1600" dirty="0"/>
                        <a:t>EHR</a:t>
                      </a:r>
                    </a:p>
                  </a:txBody>
                  <a:tcPr/>
                </a:tc>
                <a:tc>
                  <a:txBody>
                    <a:bodyPr/>
                    <a:lstStyle/>
                    <a:p>
                      <a:endParaRPr lang="en-US" sz="1600" dirty="0"/>
                    </a:p>
                  </a:txBody>
                  <a:tcPr/>
                </a:tc>
                <a:extLst>
                  <a:ext uri="{0D108BD9-81ED-4DB2-BD59-A6C34878D82A}">
                    <a16:rowId xmlns:a16="http://schemas.microsoft.com/office/drawing/2014/main" val="846104193"/>
                  </a:ext>
                </a:extLst>
              </a:tr>
              <a:tr h="370840">
                <a:tc>
                  <a:txBody>
                    <a:bodyPr/>
                    <a:lstStyle/>
                    <a:p>
                      <a:r>
                        <a:rPr lang="en-US" sz="1600" dirty="0"/>
                        <a:t>Cerner Sandbox</a:t>
                      </a:r>
                    </a:p>
                  </a:txBody>
                  <a:tcPr/>
                </a:tc>
                <a:tc>
                  <a:txBody>
                    <a:bodyPr/>
                    <a:lstStyle/>
                    <a:p>
                      <a:r>
                        <a:rPr lang="en-US" sz="1600" dirty="0"/>
                        <a:t>EHR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kern="1200" dirty="0">
                        <a:solidFill>
                          <a:srgbClr val="0070C0"/>
                        </a:solidFill>
                        <a:effectLst/>
                        <a:latin typeface="+mn-lt"/>
                        <a:ea typeface="+mn-ea"/>
                        <a:cs typeface="+mn-cs"/>
                      </a:endParaRPr>
                    </a:p>
                  </a:txBody>
                  <a:tcPr/>
                </a:tc>
                <a:extLst>
                  <a:ext uri="{0D108BD9-81ED-4DB2-BD59-A6C34878D82A}">
                    <a16:rowId xmlns:a16="http://schemas.microsoft.com/office/drawing/2014/main" val="3051124305"/>
                  </a:ext>
                </a:extLst>
              </a:tr>
              <a:tr h="370840">
                <a:tc>
                  <a:txBody>
                    <a:bodyPr/>
                    <a:lstStyle/>
                    <a:p>
                      <a:r>
                        <a:rPr lang="en-US" sz="1600" dirty="0"/>
                        <a:t>CAP</a:t>
                      </a:r>
                    </a:p>
                  </a:txBody>
                  <a:tcPr/>
                </a:tc>
                <a:tc>
                  <a:txBody>
                    <a:bodyPr/>
                    <a:lstStyle/>
                    <a:p>
                      <a:r>
                        <a:rPr lang="en-US" sz="1600" dirty="0"/>
                        <a:t>Backend Service App</a:t>
                      </a:r>
                    </a:p>
                  </a:txBody>
                  <a:tcPr/>
                </a:tc>
                <a:tc>
                  <a:txBody>
                    <a:bodyPr/>
                    <a:lstStyle/>
                    <a:p>
                      <a:endParaRPr lang="en-US" sz="1600" dirty="0">
                        <a:solidFill>
                          <a:srgbClr val="0070C0"/>
                        </a:solidFill>
                      </a:endParaRPr>
                    </a:p>
                  </a:txBody>
                  <a:tcPr/>
                </a:tc>
                <a:extLst>
                  <a:ext uri="{0D108BD9-81ED-4DB2-BD59-A6C34878D82A}">
                    <a16:rowId xmlns:a16="http://schemas.microsoft.com/office/drawing/2014/main" val="1399207463"/>
                  </a:ext>
                </a:extLst>
              </a:tr>
              <a:tr h="370840">
                <a:tc>
                  <a:txBody>
                    <a:bodyPr/>
                    <a:lstStyle/>
                    <a:p>
                      <a:r>
                        <a:rPr lang="en-US" sz="1600" dirty="0"/>
                        <a:t>MITRE (</a:t>
                      </a:r>
                      <a:r>
                        <a:rPr lang="en-US" sz="1600" dirty="0" err="1"/>
                        <a:t>CodeX</a:t>
                      </a:r>
                      <a:r>
                        <a:rPr lang="en-US" sz="1600" dirty="0"/>
                        <a:t>)</a:t>
                      </a:r>
                    </a:p>
                  </a:txBody>
                  <a:tcPr/>
                </a:tc>
                <a:tc>
                  <a:txBody>
                    <a:bodyPr/>
                    <a:lstStyle/>
                    <a:p>
                      <a:endParaRPr lang="en-US" sz="1600" dirty="0"/>
                    </a:p>
                  </a:txBody>
                  <a:tcPr/>
                </a:tc>
                <a:tc>
                  <a:txBody>
                    <a:bodyPr/>
                    <a:lstStyle/>
                    <a:p>
                      <a:endParaRPr lang="en-US" sz="1600" dirty="0">
                        <a:solidFill>
                          <a:srgbClr val="0070C0"/>
                        </a:solidFill>
                      </a:endParaRPr>
                    </a:p>
                  </a:txBody>
                  <a:tcPr/>
                </a:tc>
                <a:extLst>
                  <a:ext uri="{0D108BD9-81ED-4DB2-BD59-A6C34878D82A}">
                    <a16:rowId xmlns:a16="http://schemas.microsoft.com/office/drawing/2014/main" val="2686420732"/>
                  </a:ext>
                </a:extLst>
              </a:tr>
              <a:tr h="370840">
                <a:tc>
                  <a:txBody>
                    <a:bodyPr/>
                    <a:lstStyle/>
                    <a:p>
                      <a:r>
                        <a:rPr lang="en-US" sz="1600" dirty="0"/>
                        <a:t>Allscripts? (to be confirmed in mid-April mid)</a:t>
                      </a:r>
                    </a:p>
                  </a:txBody>
                  <a:tcPr/>
                </a:tc>
                <a:tc>
                  <a:txBody>
                    <a:bodyPr/>
                    <a:lstStyle/>
                    <a:p>
                      <a:r>
                        <a:rPr lang="en-US" sz="1600" dirty="0"/>
                        <a:t>EHR</a:t>
                      </a:r>
                    </a:p>
                  </a:txBody>
                  <a:tcPr/>
                </a:tc>
                <a:tc>
                  <a:txBody>
                    <a:bodyPr/>
                    <a:lstStyle/>
                    <a:p>
                      <a:endParaRPr lang="en-US" sz="1600" dirty="0">
                        <a:solidFill>
                          <a:srgbClr val="0070C0"/>
                        </a:solidFill>
                      </a:endParaRPr>
                    </a:p>
                  </a:txBody>
                  <a:tcPr/>
                </a:tc>
                <a:extLst>
                  <a:ext uri="{0D108BD9-81ED-4DB2-BD59-A6C34878D82A}">
                    <a16:rowId xmlns:a16="http://schemas.microsoft.com/office/drawing/2014/main" val="490261009"/>
                  </a:ext>
                </a:extLst>
              </a:tr>
              <a:tr h="370840">
                <a:tc>
                  <a:txBody>
                    <a:bodyPr/>
                    <a:lstStyle/>
                    <a:p>
                      <a:r>
                        <a:rPr lang="en-US" sz="1600" dirty="0" err="1"/>
                        <a:t>MedMorph</a:t>
                      </a:r>
                      <a:r>
                        <a:rPr lang="en-US" sz="1600" dirty="0"/>
                        <a:t> contractor team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Backend Service App</a:t>
                      </a:r>
                    </a:p>
                    <a:p>
                      <a:endParaRPr lang="en-US" sz="1600" dirty="0"/>
                    </a:p>
                  </a:txBody>
                  <a:tcPr/>
                </a:tc>
                <a:tc>
                  <a:txBody>
                    <a:bodyPr/>
                    <a:lstStyle/>
                    <a:p>
                      <a:endParaRPr lang="en-US" sz="1600" dirty="0">
                        <a:solidFill>
                          <a:srgbClr val="0070C0"/>
                        </a:solidFill>
                      </a:endParaRPr>
                    </a:p>
                  </a:txBody>
                  <a:tcPr/>
                </a:tc>
                <a:extLst>
                  <a:ext uri="{0D108BD9-81ED-4DB2-BD59-A6C34878D82A}">
                    <a16:rowId xmlns:a16="http://schemas.microsoft.com/office/drawing/2014/main" val="3351327096"/>
                  </a:ext>
                </a:extLst>
              </a:tr>
            </a:tbl>
          </a:graphicData>
        </a:graphic>
      </p:graphicFrame>
      <p:sp>
        <p:nvSpPr>
          <p:cNvPr id="3" name="TextBox 2">
            <a:extLst>
              <a:ext uri="{FF2B5EF4-FFF2-40B4-BE49-F238E27FC236}">
                <a16:creationId xmlns:a16="http://schemas.microsoft.com/office/drawing/2014/main" id="{04389760-2D7B-CF46-84B0-27CE30AF90F0}"/>
              </a:ext>
            </a:extLst>
          </p:cNvPr>
          <p:cNvSpPr txBox="1"/>
          <p:nvPr/>
        </p:nvSpPr>
        <p:spPr>
          <a:xfrm>
            <a:off x="444617" y="6213447"/>
            <a:ext cx="10872132" cy="369332"/>
          </a:xfrm>
          <a:prstGeom prst="rect">
            <a:avLst/>
          </a:prstGeom>
          <a:noFill/>
        </p:spPr>
        <p:txBody>
          <a:bodyPr wrap="square" rtlCol="0">
            <a:spAutoFit/>
          </a:bodyPr>
          <a:lstStyle/>
          <a:p>
            <a:r>
              <a:rPr lang="en-US" dirty="0"/>
              <a:t>Note: Details will be tracked in the </a:t>
            </a:r>
            <a:r>
              <a:rPr lang="en-US" dirty="0" err="1"/>
              <a:t>ConMan</a:t>
            </a:r>
            <a:r>
              <a:rPr lang="en-US" dirty="0"/>
              <a:t> App as per HL7 Connectathon team. Additional details coming soon.</a:t>
            </a:r>
          </a:p>
        </p:txBody>
      </p:sp>
    </p:spTree>
    <p:extLst>
      <p:ext uri="{BB962C8B-B14F-4D97-AF65-F5344CB8AC3E}">
        <p14:creationId xmlns:p14="http://schemas.microsoft.com/office/powerpoint/2010/main" val="2736251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7CFB0C92-683C-064D-A175-6D0ECA2B3DDF}"/>
              </a:ext>
            </a:extLst>
          </p:cNvPr>
          <p:cNvSpPr>
            <a:spLocks noChangeArrowheads="1"/>
          </p:cNvSpPr>
          <p:nvPr/>
        </p:nvSpPr>
        <p:spPr bwMode="auto">
          <a:xfrm flipV="1">
            <a:off x="831688" y="1793379"/>
            <a:ext cx="150350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br>
              <a:rPr lang="en-US" altLang="en-US">
                <a:latin typeface="Arial" panose="020B0604020202020204" pitchFamily="34" charset="0"/>
              </a:rPr>
            </a:br>
            <a:endParaRPr lang="en-US" altLang="en-US">
              <a:latin typeface="Arial" panose="020B0604020202020204" pitchFamily="34" charset="0"/>
            </a:endParaRPr>
          </a:p>
        </p:txBody>
      </p:sp>
      <p:sp>
        <p:nvSpPr>
          <p:cNvPr id="5" name="Title 4">
            <a:extLst>
              <a:ext uri="{FF2B5EF4-FFF2-40B4-BE49-F238E27FC236}">
                <a16:creationId xmlns:a16="http://schemas.microsoft.com/office/drawing/2014/main" id="{7AE772D7-B329-4B9B-87F5-0F2ADB04C38B}"/>
              </a:ext>
            </a:extLst>
          </p:cNvPr>
          <p:cNvSpPr>
            <a:spLocks noGrp="1"/>
          </p:cNvSpPr>
          <p:nvPr>
            <p:ph type="title"/>
          </p:nvPr>
        </p:nvSpPr>
        <p:spPr>
          <a:xfrm>
            <a:off x="838200" y="163901"/>
            <a:ext cx="10515600" cy="853926"/>
          </a:xfrm>
        </p:spPr>
        <p:txBody>
          <a:bodyPr/>
          <a:lstStyle/>
          <a:p>
            <a:r>
              <a:rPr lang="en-US" dirty="0"/>
              <a:t>Draft Agenda</a:t>
            </a:r>
          </a:p>
        </p:txBody>
      </p:sp>
      <p:graphicFrame>
        <p:nvGraphicFramePr>
          <p:cNvPr id="7" name="Table 7">
            <a:extLst>
              <a:ext uri="{FF2B5EF4-FFF2-40B4-BE49-F238E27FC236}">
                <a16:creationId xmlns:a16="http://schemas.microsoft.com/office/drawing/2014/main" id="{9018295A-7876-4E5A-9C4A-886DFA434CE7}"/>
              </a:ext>
            </a:extLst>
          </p:cNvPr>
          <p:cNvGraphicFramePr>
            <a:graphicFrameLocks noGrp="1"/>
          </p:cNvGraphicFramePr>
          <p:nvPr>
            <p:ph idx="1"/>
            <p:extLst>
              <p:ext uri="{D42A27DB-BD31-4B8C-83A1-F6EECF244321}">
                <p14:modId xmlns:p14="http://schemas.microsoft.com/office/powerpoint/2010/main" val="453204354"/>
              </p:ext>
            </p:extLst>
          </p:nvPr>
        </p:nvGraphicFramePr>
        <p:xfrm>
          <a:off x="639793" y="1083756"/>
          <a:ext cx="10714008" cy="4876800"/>
        </p:xfrm>
        <a:graphic>
          <a:graphicData uri="http://schemas.openxmlformats.org/drawingml/2006/table">
            <a:tbl>
              <a:tblPr firstRow="1" bandRow="1">
                <a:tableStyleId>{5C22544A-7EE6-4342-B048-85BDC9FD1C3A}</a:tableStyleId>
              </a:tblPr>
              <a:tblGrid>
                <a:gridCol w="4173747">
                  <a:extLst>
                    <a:ext uri="{9D8B030D-6E8A-4147-A177-3AD203B41FA5}">
                      <a16:colId xmlns:a16="http://schemas.microsoft.com/office/drawing/2014/main" val="3928531390"/>
                    </a:ext>
                  </a:extLst>
                </a:gridCol>
                <a:gridCol w="3407434">
                  <a:extLst>
                    <a:ext uri="{9D8B030D-6E8A-4147-A177-3AD203B41FA5}">
                      <a16:colId xmlns:a16="http://schemas.microsoft.com/office/drawing/2014/main" val="355851088"/>
                    </a:ext>
                  </a:extLst>
                </a:gridCol>
                <a:gridCol w="3132827">
                  <a:extLst>
                    <a:ext uri="{9D8B030D-6E8A-4147-A177-3AD203B41FA5}">
                      <a16:colId xmlns:a16="http://schemas.microsoft.com/office/drawing/2014/main" val="1745104821"/>
                    </a:ext>
                  </a:extLst>
                </a:gridCol>
              </a:tblGrid>
              <a:tr h="370840">
                <a:tc>
                  <a:txBody>
                    <a:bodyPr/>
                    <a:lstStyle/>
                    <a:p>
                      <a:pPr marL="0" marR="0">
                        <a:spcBef>
                          <a:spcPts val="0"/>
                        </a:spcBef>
                        <a:spcAft>
                          <a:spcPts val="0"/>
                        </a:spcAft>
                      </a:pPr>
                      <a:r>
                        <a:rPr lang="en-US" sz="1400" b="1" dirty="0">
                          <a:effectLst/>
                          <a:latin typeface="Calibri" panose="020F0502020204030204" pitchFamily="34" charset="0"/>
                        </a:rPr>
                        <a:t>Topic</a:t>
                      </a:r>
                      <a:endParaRPr lang="en-US" sz="1400" dirty="0">
                        <a:effectLst/>
                        <a:latin typeface="Calibri" panose="020F0502020204030204" pitchFamily="34" charset="0"/>
                      </a:endParaRPr>
                    </a:p>
                  </a:txBody>
                  <a:tcPr marL="68580" marR="68580" marT="0" marB="0"/>
                </a:tc>
                <a:tc>
                  <a:txBody>
                    <a:bodyPr/>
                    <a:lstStyle/>
                    <a:p>
                      <a:pPr marL="0" marR="0">
                        <a:spcBef>
                          <a:spcPts val="0"/>
                        </a:spcBef>
                        <a:spcAft>
                          <a:spcPts val="0"/>
                        </a:spcAft>
                      </a:pPr>
                      <a:r>
                        <a:rPr lang="en-US" sz="1400" b="1" dirty="0">
                          <a:effectLst/>
                          <a:latin typeface="Calibri" panose="020F0502020204030204" pitchFamily="34" charset="0"/>
                        </a:rPr>
                        <a:t>May 18, 9am-5pm UTC (Timing to be confirmed in ET)</a:t>
                      </a:r>
                      <a:endParaRPr lang="en-US" sz="1400" dirty="0">
                        <a:effectLst/>
                        <a:latin typeface="Calibri" panose="020F0502020204030204" pitchFamily="34" charset="0"/>
                      </a:endParaRPr>
                    </a:p>
                  </a:txBody>
                  <a:tcPr marL="68580" marR="68580" marT="0" marB="0"/>
                </a:tc>
                <a:tc>
                  <a:txBody>
                    <a:bodyPr/>
                    <a:lstStyle/>
                    <a:p>
                      <a:pPr marL="0" marR="0">
                        <a:spcBef>
                          <a:spcPts val="0"/>
                        </a:spcBef>
                        <a:spcAft>
                          <a:spcPts val="0"/>
                        </a:spcAft>
                      </a:pPr>
                      <a:r>
                        <a:rPr lang="en-US" sz="1400" b="1" dirty="0">
                          <a:effectLst/>
                          <a:latin typeface="Calibri" panose="020F0502020204030204" pitchFamily="34" charset="0"/>
                        </a:rPr>
                        <a:t>May 19, 9am-5pm UTC (Timing to be confirmed in ET)</a:t>
                      </a:r>
                      <a:endParaRPr lang="en-US" sz="1400" dirty="0">
                        <a:effectLst/>
                        <a:latin typeface="Calibri" panose="020F0502020204030204" pitchFamily="34" charset="0"/>
                      </a:endParaRPr>
                    </a:p>
                  </a:txBody>
                  <a:tcPr marL="68580" marR="68580" marT="0" marB="0"/>
                </a:tc>
                <a:extLst>
                  <a:ext uri="{0D108BD9-81ED-4DB2-BD59-A6C34878D82A}">
                    <a16:rowId xmlns:a16="http://schemas.microsoft.com/office/drawing/2014/main" val="1504030619"/>
                  </a:ext>
                </a:extLst>
              </a:tr>
              <a:tr h="370840">
                <a:tc>
                  <a:txBody>
                    <a:bodyPr/>
                    <a:lstStyle/>
                    <a:p>
                      <a:pPr marL="0" marR="0">
                        <a:spcBef>
                          <a:spcPts val="0"/>
                        </a:spcBef>
                        <a:spcAft>
                          <a:spcPts val="0"/>
                        </a:spcAft>
                      </a:pPr>
                      <a:r>
                        <a:rPr lang="en-US" sz="1400" dirty="0">
                          <a:effectLst/>
                          <a:latin typeface="Calibri" panose="020F0502020204030204" pitchFamily="34" charset="0"/>
                        </a:rPr>
                        <a:t>Welcome, Goals</a:t>
                      </a:r>
                    </a:p>
                  </a:txBody>
                  <a:tcPr marL="68580" marR="68580" marT="0" marB="0"/>
                </a:tc>
                <a:tc>
                  <a:txBody>
                    <a:bodyPr/>
                    <a:lstStyle/>
                    <a:p>
                      <a:pPr marL="0" marR="0">
                        <a:spcBef>
                          <a:spcPts val="0"/>
                        </a:spcBef>
                        <a:spcAft>
                          <a:spcPts val="0"/>
                        </a:spcAft>
                      </a:pPr>
                      <a:r>
                        <a:rPr lang="en-US" sz="1400" dirty="0">
                          <a:effectLst/>
                          <a:latin typeface="Calibri" panose="020F0502020204030204" pitchFamily="34" charset="0"/>
                        </a:rPr>
                        <a:t>15 mins</a:t>
                      </a:r>
                    </a:p>
                  </a:txBody>
                  <a:tcPr marL="68580" marR="68580" marT="0" marB="0"/>
                </a:tc>
                <a:tc>
                  <a:txBody>
                    <a:bodyPr/>
                    <a:lstStyle/>
                    <a:p>
                      <a:pPr marL="0" marR="0">
                        <a:spcBef>
                          <a:spcPts val="0"/>
                        </a:spcBef>
                        <a:spcAft>
                          <a:spcPts val="0"/>
                        </a:spcAft>
                      </a:pPr>
                      <a:r>
                        <a:rPr lang="en-US" sz="1400" dirty="0">
                          <a:effectLst/>
                          <a:latin typeface="Calibri" panose="020F0502020204030204" pitchFamily="34" charset="0"/>
                        </a:rPr>
                        <a:t> </a:t>
                      </a:r>
                    </a:p>
                  </a:txBody>
                  <a:tcPr marL="68580" marR="68580" marT="0" marB="0"/>
                </a:tc>
                <a:extLst>
                  <a:ext uri="{0D108BD9-81ED-4DB2-BD59-A6C34878D82A}">
                    <a16:rowId xmlns:a16="http://schemas.microsoft.com/office/drawing/2014/main" val="3499165826"/>
                  </a:ext>
                </a:extLst>
              </a:tr>
              <a:tr h="370840">
                <a:tc>
                  <a:txBody>
                    <a:bodyPr/>
                    <a:lstStyle/>
                    <a:p>
                      <a:pPr marL="0" marR="0">
                        <a:spcBef>
                          <a:spcPts val="0"/>
                        </a:spcBef>
                        <a:spcAft>
                          <a:spcPts val="0"/>
                        </a:spcAft>
                      </a:pPr>
                      <a:r>
                        <a:rPr lang="en-US" sz="1400">
                          <a:effectLst/>
                          <a:latin typeface="Calibri" panose="020F0502020204030204" pitchFamily="34" charset="0"/>
                        </a:rPr>
                        <a:t>Provisioning Workflow Demo</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45 mins</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 </a:t>
                      </a:r>
                    </a:p>
                  </a:txBody>
                  <a:tcPr marL="68580" marR="68580" marT="0" marB="0"/>
                </a:tc>
                <a:extLst>
                  <a:ext uri="{0D108BD9-81ED-4DB2-BD59-A6C34878D82A}">
                    <a16:rowId xmlns:a16="http://schemas.microsoft.com/office/drawing/2014/main" val="3572273330"/>
                  </a:ext>
                </a:extLst>
              </a:tr>
              <a:tr h="370840">
                <a:tc>
                  <a:txBody>
                    <a:bodyPr/>
                    <a:lstStyle/>
                    <a:p>
                      <a:pPr marL="0" marR="0">
                        <a:spcBef>
                          <a:spcPts val="0"/>
                        </a:spcBef>
                        <a:spcAft>
                          <a:spcPts val="0"/>
                        </a:spcAft>
                      </a:pPr>
                      <a:r>
                        <a:rPr lang="en-US" sz="1400">
                          <a:effectLst/>
                          <a:latin typeface="Calibri" panose="020F0502020204030204" pitchFamily="34" charset="0"/>
                        </a:rPr>
                        <a:t>Provisioning Workflow Testing</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90 mins</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 </a:t>
                      </a:r>
                    </a:p>
                  </a:txBody>
                  <a:tcPr marL="68580" marR="68580" marT="0" marB="0"/>
                </a:tc>
                <a:extLst>
                  <a:ext uri="{0D108BD9-81ED-4DB2-BD59-A6C34878D82A}">
                    <a16:rowId xmlns:a16="http://schemas.microsoft.com/office/drawing/2014/main" val="2793394629"/>
                  </a:ext>
                </a:extLst>
              </a:tr>
              <a:tr h="370840">
                <a:tc>
                  <a:txBody>
                    <a:bodyPr/>
                    <a:lstStyle/>
                    <a:p>
                      <a:pPr marL="0" marR="0">
                        <a:spcBef>
                          <a:spcPts val="0"/>
                        </a:spcBef>
                        <a:spcAft>
                          <a:spcPts val="0"/>
                        </a:spcAft>
                      </a:pPr>
                      <a:r>
                        <a:rPr lang="en-US" sz="1400">
                          <a:effectLst/>
                          <a:latin typeface="Calibri" panose="020F0502020204030204" pitchFamily="34" charset="0"/>
                        </a:rPr>
                        <a:t>ERSD Demo</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45 mins</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 </a:t>
                      </a:r>
                    </a:p>
                  </a:txBody>
                  <a:tcPr marL="68580" marR="68580" marT="0" marB="0"/>
                </a:tc>
                <a:extLst>
                  <a:ext uri="{0D108BD9-81ED-4DB2-BD59-A6C34878D82A}">
                    <a16:rowId xmlns:a16="http://schemas.microsoft.com/office/drawing/2014/main" val="1764352005"/>
                  </a:ext>
                </a:extLst>
              </a:tr>
              <a:tr h="370840">
                <a:tc>
                  <a:txBody>
                    <a:bodyPr/>
                    <a:lstStyle/>
                    <a:p>
                      <a:pPr marL="0" marR="0">
                        <a:spcBef>
                          <a:spcPts val="0"/>
                        </a:spcBef>
                        <a:spcAft>
                          <a:spcPts val="0"/>
                        </a:spcAft>
                      </a:pPr>
                      <a:r>
                        <a:rPr lang="en-US" sz="1400">
                          <a:effectLst/>
                          <a:latin typeface="Calibri" panose="020F0502020204030204" pitchFamily="34" charset="0"/>
                        </a:rPr>
                        <a:t>PlanDefinition Design Discussion</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45 mins</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 </a:t>
                      </a:r>
                    </a:p>
                  </a:txBody>
                  <a:tcPr marL="68580" marR="68580" marT="0" marB="0"/>
                </a:tc>
                <a:extLst>
                  <a:ext uri="{0D108BD9-81ED-4DB2-BD59-A6C34878D82A}">
                    <a16:rowId xmlns:a16="http://schemas.microsoft.com/office/drawing/2014/main" val="698143615"/>
                  </a:ext>
                </a:extLst>
              </a:tr>
              <a:tr h="370840">
                <a:tc>
                  <a:txBody>
                    <a:bodyPr/>
                    <a:lstStyle/>
                    <a:p>
                      <a:pPr marL="0" marR="0">
                        <a:spcBef>
                          <a:spcPts val="0"/>
                        </a:spcBef>
                        <a:spcAft>
                          <a:spcPts val="0"/>
                        </a:spcAft>
                      </a:pPr>
                      <a:r>
                        <a:rPr lang="en-US" sz="1400">
                          <a:effectLst/>
                          <a:latin typeface="Calibri" panose="020F0502020204030204" pitchFamily="34" charset="0"/>
                        </a:rPr>
                        <a:t>Notification Workflow - Backend Service App Demos</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45 min</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 </a:t>
                      </a:r>
                    </a:p>
                  </a:txBody>
                  <a:tcPr marL="68580" marR="68580" marT="0" marB="0"/>
                </a:tc>
                <a:extLst>
                  <a:ext uri="{0D108BD9-81ED-4DB2-BD59-A6C34878D82A}">
                    <a16:rowId xmlns:a16="http://schemas.microsoft.com/office/drawing/2014/main" val="1411185677"/>
                  </a:ext>
                </a:extLst>
              </a:tr>
              <a:tr h="370840">
                <a:tc>
                  <a:txBody>
                    <a:bodyPr/>
                    <a:lstStyle/>
                    <a:p>
                      <a:pPr marL="0" marR="0">
                        <a:spcBef>
                          <a:spcPts val="0"/>
                        </a:spcBef>
                        <a:spcAft>
                          <a:spcPts val="0"/>
                        </a:spcAft>
                      </a:pPr>
                      <a:r>
                        <a:rPr lang="en-US" sz="1400">
                          <a:effectLst/>
                          <a:latin typeface="Calibri" panose="020F0502020204030204" pitchFamily="34" charset="0"/>
                        </a:rPr>
                        <a:t>Backend Service App Testing</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 </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90 minutes</a:t>
                      </a:r>
                    </a:p>
                  </a:txBody>
                  <a:tcPr marL="68580" marR="68580" marT="0" marB="0"/>
                </a:tc>
                <a:extLst>
                  <a:ext uri="{0D108BD9-81ED-4DB2-BD59-A6C34878D82A}">
                    <a16:rowId xmlns:a16="http://schemas.microsoft.com/office/drawing/2014/main" val="133748818"/>
                  </a:ext>
                </a:extLst>
              </a:tr>
              <a:tr h="370840">
                <a:tc>
                  <a:txBody>
                    <a:bodyPr/>
                    <a:lstStyle/>
                    <a:p>
                      <a:pPr marL="0" marR="0">
                        <a:spcBef>
                          <a:spcPts val="0"/>
                        </a:spcBef>
                        <a:spcAft>
                          <a:spcPts val="0"/>
                        </a:spcAft>
                      </a:pPr>
                      <a:r>
                        <a:rPr lang="en-US" sz="1400">
                          <a:effectLst/>
                          <a:latin typeface="Calibri" panose="020F0502020204030204" pitchFamily="34" charset="0"/>
                        </a:rPr>
                        <a:t>Backend Service App Notification Discussion</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 </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30 minutes </a:t>
                      </a:r>
                    </a:p>
                  </a:txBody>
                  <a:tcPr marL="68580" marR="68580" marT="0" marB="0"/>
                </a:tc>
                <a:extLst>
                  <a:ext uri="{0D108BD9-81ED-4DB2-BD59-A6C34878D82A}">
                    <a16:rowId xmlns:a16="http://schemas.microsoft.com/office/drawing/2014/main" val="203341499"/>
                  </a:ext>
                </a:extLst>
              </a:tr>
              <a:tr h="370840">
                <a:tc>
                  <a:txBody>
                    <a:bodyPr/>
                    <a:lstStyle/>
                    <a:p>
                      <a:pPr marL="0" marR="0">
                        <a:spcBef>
                          <a:spcPts val="0"/>
                        </a:spcBef>
                        <a:spcAft>
                          <a:spcPts val="0"/>
                        </a:spcAft>
                      </a:pPr>
                      <a:r>
                        <a:rPr lang="en-US" sz="1400">
                          <a:effectLst/>
                          <a:latin typeface="Calibri" panose="020F0502020204030204" pitchFamily="34" charset="0"/>
                        </a:rPr>
                        <a:t>Report Creation and Submission Workflow Demos</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 </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45 minutes</a:t>
                      </a:r>
                    </a:p>
                  </a:txBody>
                  <a:tcPr marL="68580" marR="68580" marT="0" marB="0"/>
                </a:tc>
                <a:extLst>
                  <a:ext uri="{0D108BD9-81ED-4DB2-BD59-A6C34878D82A}">
                    <a16:rowId xmlns:a16="http://schemas.microsoft.com/office/drawing/2014/main" val="2274135594"/>
                  </a:ext>
                </a:extLst>
              </a:tr>
              <a:tr h="370840">
                <a:tc>
                  <a:txBody>
                    <a:bodyPr/>
                    <a:lstStyle/>
                    <a:p>
                      <a:pPr marL="0" marR="0">
                        <a:spcBef>
                          <a:spcPts val="0"/>
                        </a:spcBef>
                        <a:spcAft>
                          <a:spcPts val="0"/>
                        </a:spcAft>
                      </a:pPr>
                      <a:r>
                        <a:rPr lang="en-US" sz="1400">
                          <a:effectLst/>
                          <a:latin typeface="Calibri" panose="020F0502020204030204" pitchFamily="34" charset="0"/>
                        </a:rPr>
                        <a:t>Report Creation and Submission workflows Testing</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 </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90 minutes</a:t>
                      </a:r>
                    </a:p>
                  </a:txBody>
                  <a:tcPr marL="68580" marR="68580" marT="0" marB="0"/>
                </a:tc>
                <a:extLst>
                  <a:ext uri="{0D108BD9-81ED-4DB2-BD59-A6C34878D82A}">
                    <a16:rowId xmlns:a16="http://schemas.microsoft.com/office/drawing/2014/main" val="3574013582"/>
                  </a:ext>
                </a:extLst>
              </a:tr>
              <a:tr h="370840">
                <a:tc>
                  <a:txBody>
                    <a:bodyPr/>
                    <a:lstStyle/>
                    <a:p>
                      <a:pPr marL="0" marR="0">
                        <a:spcBef>
                          <a:spcPts val="0"/>
                        </a:spcBef>
                        <a:spcAft>
                          <a:spcPts val="0"/>
                        </a:spcAft>
                      </a:pPr>
                      <a:r>
                        <a:rPr lang="en-US" sz="1400">
                          <a:effectLst/>
                          <a:latin typeface="Calibri" panose="020F0502020204030204" pitchFamily="34" charset="0"/>
                        </a:rPr>
                        <a:t>Report creation and submission workflow Discussion</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 </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30 minutes</a:t>
                      </a:r>
                    </a:p>
                  </a:txBody>
                  <a:tcPr marL="68580" marR="68580" marT="0" marB="0"/>
                </a:tc>
                <a:extLst>
                  <a:ext uri="{0D108BD9-81ED-4DB2-BD59-A6C34878D82A}">
                    <a16:rowId xmlns:a16="http://schemas.microsoft.com/office/drawing/2014/main" val="553434535"/>
                  </a:ext>
                </a:extLst>
              </a:tr>
              <a:tr h="370840">
                <a:tc>
                  <a:txBody>
                    <a:bodyPr/>
                    <a:lstStyle/>
                    <a:p>
                      <a:pPr marL="0" marR="0">
                        <a:spcBef>
                          <a:spcPts val="0"/>
                        </a:spcBef>
                        <a:spcAft>
                          <a:spcPts val="0"/>
                        </a:spcAft>
                      </a:pPr>
                      <a:r>
                        <a:rPr lang="en-US" sz="1400">
                          <a:effectLst/>
                          <a:latin typeface="Calibri" panose="020F0502020204030204" pitchFamily="34" charset="0"/>
                        </a:rPr>
                        <a:t>Wrap –up</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15 mins</a:t>
                      </a:r>
                    </a:p>
                  </a:txBody>
                  <a:tcPr marL="68580" marR="68580" marT="0" marB="0"/>
                </a:tc>
                <a:tc>
                  <a:txBody>
                    <a:bodyPr/>
                    <a:lstStyle/>
                    <a:p>
                      <a:pPr marL="0" marR="0">
                        <a:spcBef>
                          <a:spcPts val="0"/>
                        </a:spcBef>
                        <a:spcAft>
                          <a:spcPts val="0"/>
                        </a:spcAft>
                      </a:pPr>
                      <a:r>
                        <a:rPr lang="en-US" sz="1400" dirty="0">
                          <a:effectLst/>
                          <a:latin typeface="Calibri" panose="020F0502020204030204" pitchFamily="34" charset="0"/>
                        </a:rPr>
                        <a:t>15 minutes </a:t>
                      </a:r>
                    </a:p>
                  </a:txBody>
                  <a:tcPr marL="68580" marR="68580" marT="0" marB="0"/>
                </a:tc>
                <a:extLst>
                  <a:ext uri="{0D108BD9-81ED-4DB2-BD59-A6C34878D82A}">
                    <a16:rowId xmlns:a16="http://schemas.microsoft.com/office/drawing/2014/main" val="3809130719"/>
                  </a:ext>
                </a:extLst>
              </a:tr>
            </a:tbl>
          </a:graphicData>
        </a:graphic>
      </p:graphicFrame>
    </p:spTree>
    <p:extLst>
      <p:ext uri="{BB962C8B-B14F-4D97-AF65-F5344CB8AC3E}">
        <p14:creationId xmlns:p14="http://schemas.microsoft.com/office/powerpoint/2010/main" val="3575483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Default Theme">
  <a:themeElements>
    <a:clrScheme name="LPHI">
      <a:dk1>
        <a:srgbClr val="212120"/>
      </a:dk1>
      <a:lt1>
        <a:srgbClr val="FFFFFE"/>
      </a:lt1>
      <a:dk2>
        <a:srgbClr val="00ADCA"/>
      </a:dk2>
      <a:lt2>
        <a:srgbClr val="00AC4E"/>
      </a:lt2>
      <a:accent1>
        <a:srgbClr val="00AC4E"/>
      </a:accent1>
      <a:accent2>
        <a:srgbClr val="00ADCA"/>
      </a:accent2>
      <a:accent3>
        <a:srgbClr val="99CC33"/>
      </a:accent3>
      <a:accent4>
        <a:srgbClr val="FFBE10"/>
      </a:accent4>
      <a:accent5>
        <a:srgbClr val="168258"/>
      </a:accent5>
      <a:accent6>
        <a:srgbClr val="212120"/>
      </a:accent6>
      <a:hlink>
        <a:srgbClr val="00ADCA"/>
      </a:hlink>
      <a:folHlink>
        <a:srgbClr val="00AC38"/>
      </a:folHlink>
    </a:clrScheme>
    <a:fontScheme name="LPHI">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PHI_PPT_TemplateFile [Read-Only]" id="{1342CE52-21EB-4EF5-891D-66B97E43B9E3}" vid="{AE04DADD-81F5-4AA2-AF11-D500E098ABC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A0B6AE90586B498E372650283B599F" ma:contentTypeVersion="15" ma:contentTypeDescription="Create a new document." ma:contentTypeScope="" ma:versionID="f994907f89457e6807e9108f5de8ac44">
  <xsd:schema xmlns:xsd="http://www.w3.org/2001/XMLSchema" xmlns:xs="http://www.w3.org/2001/XMLSchema" xmlns:p="http://schemas.microsoft.com/office/2006/metadata/properties" xmlns:ns1="http://schemas.microsoft.com/sharepoint/v3" xmlns:ns3="31912ff1-91bb-455a-93f4-4eefbe4b45dc" xmlns:ns4="83c27556-a946-441b-8e49-22dc5d76f230" targetNamespace="http://schemas.microsoft.com/office/2006/metadata/properties" ma:root="true" ma:fieldsID="f56c649683f97d5b7a7f7a632df42b95" ns1:_="" ns3:_="" ns4:_="">
    <xsd:import namespace="http://schemas.microsoft.com/sharepoint/v3"/>
    <xsd:import namespace="31912ff1-91bb-455a-93f4-4eefbe4b45dc"/>
    <xsd:import namespace="83c27556-a946-441b-8e49-22dc5d76f23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912ff1-91bb-455a-93f4-4eefbe4b45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c27556-a946-441b-8e49-22dc5d76f23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3B6888C-D6E2-4459-8E6B-C3BD980B42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912ff1-91bb-455a-93f4-4eefbe4b45dc"/>
    <ds:schemaRef ds:uri="83c27556-a946-441b-8e49-22dc5d76f2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2037C1-F425-4274-9C80-7DF8A1FBBAA7}">
  <ds:schemaRefs>
    <ds:schemaRef ds:uri="http://schemas.microsoft.com/sharepoint/v3/contenttype/forms"/>
  </ds:schemaRefs>
</ds:datastoreItem>
</file>

<file path=customXml/itemProps3.xml><?xml version="1.0" encoding="utf-8"?>
<ds:datastoreItem xmlns:ds="http://schemas.openxmlformats.org/officeDocument/2006/customXml" ds:itemID="{F22542A4-30FB-4249-8709-C3EA460485EC}">
  <ds:schemaRefs>
    <ds:schemaRef ds:uri="http://purl.org/dc/terms/"/>
    <ds:schemaRef ds:uri="http://www.w3.org/XML/1998/namespace"/>
    <ds:schemaRef ds:uri="http://schemas.microsoft.com/office/2006/metadata/properties"/>
    <ds:schemaRef ds:uri="31912ff1-91bb-455a-93f4-4eefbe4b45dc"/>
    <ds:schemaRef ds:uri="http://schemas.microsoft.com/office/infopath/2007/PartnerControls"/>
    <ds:schemaRef ds:uri="http://purl.org/dc/dcmitype/"/>
    <ds:schemaRef ds:uri="http://purl.org/dc/elements/1.1/"/>
    <ds:schemaRef ds:uri="http://schemas.microsoft.com/office/2006/documentManagement/types"/>
    <ds:schemaRef ds:uri="http://schemas.microsoft.com/sharepoint/v3"/>
    <ds:schemaRef ds:uri="http://schemas.openxmlformats.org/package/2006/metadata/core-properties"/>
    <ds:schemaRef ds:uri="83c27556-a946-441b-8e49-22dc5d76f230"/>
  </ds:schemaRefs>
</ds:datastoreItem>
</file>

<file path=docProps/app.xml><?xml version="1.0" encoding="utf-8"?>
<Properties xmlns="http://schemas.openxmlformats.org/officeDocument/2006/extended-properties" xmlns:vt="http://schemas.openxmlformats.org/officeDocument/2006/docPropsVTypes">
  <TotalTime>127270</TotalTime>
  <Words>5708</Words>
  <Application>Microsoft Office PowerPoint</Application>
  <PresentationFormat>Widescreen</PresentationFormat>
  <Paragraphs>732</Paragraphs>
  <Slides>25</Slides>
  <Notes>12</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25</vt:i4>
      </vt:variant>
    </vt:vector>
  </HeadingPairs>
  <TitlesOfParts>
    <vt:vector size="43" baseType="lpstr">
      <vt:lpstr>Arial</vt:lpstr>
      <vt:lpstr>Calibri</vt:lpstr>
      <vt:lpstr>Calibri Light</vt:lpstr>
      <vt:lpstr>Century Gothic</vt:lpstr>
      <vt:lpstr>Constantia</vt:lpstr>
      <vt:lpstr>Courier New</vt:lpstr>
      <vt:lpstr>Gotham Rounded Book</vt:lpstr>
      <vt:lpstr>Gotham Rounded Medium</vt:lpstr>
      <vt:lpstr>Myriad Web Pro</vt:lpstr>
      <vt:lpstr>Ubuntu</vt:lpstr>
      <vt:lpstr>Wingdings</vt:lpstr>
      <vt:lpstr>Wingdings 2</vt:lpstr>
      <vt:lpstr>Office Theme</vt:lpstr>
      <vt:lpstr>Custom Design</vt:lpstr>
      <vt:lpstr>1_Right Lower Logo Only</vt:lpstr>
      <vt:lpstr>Right Lower Logo Only</vt:lpstr>
      <vt:lpstr>NCEH_ATSDR_combined</vt:lpstr>
      <vt:lpstr>Default Theme</vt:lpstr>
      <vt:lpstr>PowerPoint Presentation</vt:lpstr>
      <vt:lpstr>Meeting Agenda</vt:lpstr>
      <vt:lpstr>MedMorph and the USCDI</vt:lpstr>
      <vt:lpstr>MedMorph’s Submission to USCDI ONDEC</vt:lpstr>
      <vt:lpstr>USCDI Public Comment Process</vt:lpstr>
      <vt:lpstr>May 2021 HL7 FHIR Connectathon</vt:lpstr>
      <vt:lpstr>May 2021 HL7 FHIR Connectathon (Virtual)</vt:lpstr>
      <vt:lpstr>Potential Connectathon Testing Organizations</vt:lpstr>
      <vt:lpstr>Draft Agenda</vt:lpstr>
      <vt:lpstr>Content IGs Content</vt:lpstr>
      <vt:lpstr>Behavior: Capability Statements</vt:lpstr>
      <vt:lpstr>Behavior: Operation Definitions</vt:lpstr>
      <vt:lpstr>Terminology: Value Sets</vt:lpstr>
      <vt:lpstr>Terminology: Value Sets - US Public Health Message Types   </vt:lpstr>
      <vt:lpstr>Terminology: Value Sets - US Public Health PlanDefinition Action (1/2)  </vt:lpstr>
      <vt:lpstr>Terminology: Value Sets - US Public Health PlanDefinition Action (2/2)  </vt:lpstr>
      <vt:lpstr>Terminology: Value Sets –  US Public Health Response Message Processing Status Codes  </vt:lpstr>
      <vt:lpstr>Terminology: Value Sets –  US Public Health TriggerDefinition NamedEvent (1/4)  </vt:lpstr>
      <vt:lpstr>Terminology: Value Sets –  US Public Health TriggerDefinition NamedEvent (2/4)  </vt:lpstr>
      <vt:lpstr>Terminology: Value Sets –  US Public Health TriggerDefinition NamedEvent (3/4)  </vt:lpstr>
      <vt:lpstr>Terminology: Value Sets –  US Public Health TriggerDefinition NamedEvent (4/4)  </vt:lpstr>
      <vt:lpstr>Next Steps</vt:lpstr>
      <vt:lpstr>Next Steps</vt:lpstr>
      <vt:lpstr>Contacts</vt:lpstr>
      <vt:lpstr>Resources/Useful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Michaels, Maria (CDC/DDPHSS/CSELS/OD)</dc:creator>
  <cp:lastModifiedBy>Becky Angeles</cp:lastModifiedBy>
  <cp:revision>270</cp:revision>
  <dcterms:created xsi:type="dcterms:W3CDTF">2019-11-04T17:18:41Z</dcterms:created>
  <dcterms:modified xsi:type="dcterms:W3CDTF">2021-04-15T18:19:39Z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0x0101007EA0B6AE90586B498E372650283B599F</vt:lpwstr>
  </property>
  <property fmtid="{D5CDD505-2E9C-101B-9397-08002B2CF9AE}" pid="3" name="MSIP_Label_7b94a7b8-f06c-4dfe-bdcc-9b548fd58c31_Enabled">
    <vt:lpwstr>True</vt:lpwstr>
  </property>
  <property fmtid="{D5CDD505-2E9C-101B-9397-08002B2CF9AE}" pid="4" name="MSIP_Label_7b94a7b8-f06c-4dfe-bdcc-9b548fd58c31_SiteId">
    <vt:lpwstr>9ce70869-60db-44fd-abe8-d2767077fc8f</vt:lpwstr>
  </property>
  <property fmtid="{D5CDD505-2E9C-101B-9397-08002B2CF9AE}" pid="5" name="MSIP_Label_7b94a7b8-f06c-4dfe-bdcc-9b548fd58c31_Owner">
    <vt:lpwstr>pdz1@cdc.gov</vt:lpwstr>
  </property>
  <property fmtid="{D5CDD505-2E9C-101B-9397-08002B2CF9AE}" pid="6" name="MSIP_Label_7b94a7b8-f06c-4dfe-bdcc-9b548fd58c31_SetDate">
    <vt:lpwstr>2020-07-21T15:28:38.4084376Z</vt:lpwstr>
  </property>
  <property fmtid="{D5CDD505-2E9C-101B-9397-08002B2CF9AE}" pid="7" name="MSIP_Label_7b94a7b8-f06c-4dfe-bdcc-9b548fd58c31_Name">
    <vt:lpwstr>General</vt:lpwstr>
  </property>
  <property fmtid="{D5CDD505-2E9C-101B-9397-08002B2CF9AE}" pid="8" name="MSIP_Label_7b94a7b8-f06c-4dfe-bdcc-9b548fd58c31_Application">
    <vt:lpwstr>Microsoft Azure Information Protection</vt:lpwstr>
  </property>
  <property fmtid="{D5CDD505-2E9C-101B-9397-08002B2CF9AE}" pid="9" name="MSIP_Label_7b94a7b8-f06c-4dfe-bdcc-9b548fd58c31_ActionId">
    <vt:lpwstr>242c5a70-a0f0-49e9-878c-45a3360026ad</vt:lpwstr>
  </property>
  <property fmtid="{D5CDD505-2E9C-101B-9397-08002B2CF9AE}" pid="10" name="MSIP_Label_7b94a7b8-f06c-4dfe-bdcc-9b548fd58c31_Extended_MSFT_Method">
    <vt:lpwstr>Manual</vt:lpwstr>
  </property>
  <property fmtid="{D5CDD505-2E9C-101B-9397-08002B2CF9AE}" pid="11" name="Sensitivity">
    <vt:lpwstr>General</vt:lpwstr>
  </property>
</Properties>
</file>