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7"/>
  </p:notesMasterIdLst>
  <p:sldIdLst>
    <p:sldId id="986" r:id="rId10"/>
    <p:sldId id="992" r:id="rId11"/>
    <p:sldId id="4786" r:id="rId12"/>
    <p:sldId id="4795" r:id="rId13"/>
    <p:sldId id="2446" r:id="rId14"/>
    <p:sldId id="2490" r:id="rId15"/>
    <p:sldId id="4794" r:id="rId16"/>
    <p:sldId id="4787" r:id="rId17"/>
    <p:sldId id="4788" r:id="rId18"/>
    <p:sldId id="4789" r:id="rId19"/>
    <p:sldId id="4790" r:id="rId20"/>
    <p:sldId id="4797" r:id="rId21"/>
    <p:sldId id="4791" r:id="rId22"/>
    <p:sldId id="4792" r:id="rId23"/>
    <p:sldId id="4793" r:id="rId24"/>
    <p:sldId id="4798" r:id="rId25"/>
    <p:sldId id="4799" r:id="rId26"/>
    <p:sldId id="4800" r:id="rId27"/>
    <p:sldId id="4801" r:id="rId28"/>
    <p:sldId id="4802" r:id="rId29"/>
    <p:sldId id="4803" r:id="rId30"/>
    <p:sldId id="4804" r:id="rId31"/>
    <p:sldId id="4805" r:id="rId32"/>
    <p:sldId id="4784" r:id="rId33"/>
    <p:sldId id="329" r:id="rId34"/>
    <p:sldId id="4776" r:id="rId35"/>
    <p:sldId id="33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3" autoAdjust="0"/>
    <p:restoredTop sz="83091" autoAdjust="0"/>
  </p:normalViewPr>
  <p:slideViewPr>
    <p:cSldViewPr snapToGrid="0">
      <p:cViewPr varScale="1">
        <p:scale>
          <a:sx n="86" d="100"/>
          <a:sy n="86" d="100"/>
        </p:scale>
        <p:origin x="62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4/19/2021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a:t>
            </a:r>
          </a:p>
          <a:p>
            <a:r>
              <a:rPr lang="en-US" dirty="0"/>
              <a:t>WB: For cancer, we need to categorize the treatment types (first time of chemotherapy would trigger a report, subsequent </a:t>
            </a:r>
            <a:r>
              <a:rPr lang="en-US" dirty="0" err="1"/>
              <a:t>chemos</a:t>
            </a:r>
            <a:r>
              <a:rPr lang="en-US" dirty="0"/>
              <a:t> would not submit a report). If the treatment changes to hormone treatment, a report would be sent. </a:t>
            </a:r>
          </a:p>
          <a:p>
            <a:r>
              <a:rPr lang="en-US" dirty="0"/>
              <a:t>Medication = chemo, hormone, immunotherapy. </a:t>
            </a:r>
          </a:p>
          <a:p>
            <a:r>
              <a:rPr lang="en-US" dirty="0"/>
              <a:t>Need to discuss this with Cancer a bit more.</a:t>
            </a:r>
          </a:p>
          <a:p>
            <a:r>
              <a:rPr lang="en-US" b="1" dirty="0"/>
              <a:t>Michael </a:t>
            </a:r>
            <a:r>
              <a:rPr lang="en-US" b="1" dirty="0" err="1"/>
              <a:t>Castera</a:t>
            </a:r>
            <a:r>
              <a:rPr lang="en-US" b="1" dirty="0"/>
              <a:t>: Also, a report should be sent when there is a change in agent for those therapies.</a:t>
            </a:r>
          </a:p>
          <a:p>
            <a:endParaRPr lang="en-US" b="1" dirty="0"/>
          </a:p>
          <a:p>
            <a:r>
              <a:rPr lang="en-US" b="0" dirty="0" err="1"/>
              <a:t>LabResult</a:t>
            </a:r>
            <a:r>
              <a:rPr lang="en-US" b="0" dirty="0"/>
              <a:t>:</a:t>
            </a:r>
          </a:p>
          <a:p>
            <a:r>
              <a:rPr lang="en-US" b="0" dirty="0"/>
              <a:t>For HCS, adding this in would complicate the reporting.</a:t>
            </a:r>
          </a:p>
          <a:p>
            <a:r>
              <a:rPr lang="en-US" b="0" dirty="0"/>
              <a:t>For Cancer, if we could narrow this down to a specific lab result set we could use it. The BSA would have to include a specific value set.</a:t>
            </a:r>
          </a:p>
        </p:txBody>
      </p:sp>
      <p:sp>
        <p:nvSpPr>
          <p:cNvPr id="4" name="Slide Number Placeholder 3"/>
          <p:cNvSpPr>
            <a:spLocks noGrp="1"/>
          </p:cNvSpPr>
          <p:nvPr>
            <p:ph type="sldNum" sz="quarter" idx="5"/>
          </p:nvPr>
        </p:nvSpPr>
        <p:spPr/>
        <p:txBody>
          <a:bodyPr/>
          <a:lstStyle/>
          <a:p>
            <a:fld id="{D76C74A9-4D30-4791-B820-2EF138810278}" type="slidenum">
              <a:rPr lang="en-US" smtClean="0"/>
              <a:t>16</a:t>
            </a:fld>
            <a:endParaRPr lang="en-US" dirty="0"/>
          </a:p>
        </p:txBody>
      </p:sp>
    </p:spTree>
    <p:extLst>
      <p:ext uri="{BB962C8B-B14F-4D97-AF65-F5344CB8AC3E}">
        <p14:creationId xmlns:p14="http://schemas.microsoft.com/office/powerpoint/2010/main" val="426683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Dragon: Orders include labs, procedures, therapies (in the future). For cancer, orders probably won’t trigger, it would be when the service occurred.</a:t>
            </a:r>
          </a:p>
          <a:p>
            <a:r>
              <a:rPr lang="en-US" dirty="0"/>
              <a:t>John: Orders are used in eCR for reporting under suspicion.</a:t>
            </a:r>
          </a:p>
          <a:p>
            <a:r>
              <a:rPr lang="en-US" dirty="0"/>
              <a:t>Ryan: To minimize the burden, were orders and procedures triggers in the paper world? Wendy: It depends on the setting. Providers wait until they have a lot of information and then send a report (delayed). Michael: for physician reporting, there is a delay. Hoping this project would reduce the number of triggers in the workflow they came about from MU. Wendy: In the UC, we would like to get an initial report and then also get the treatment that was added later – only report when first treatment was given. Wendy will be talking with more registries to iron this out. Michael: As long as the data is in the first course of treatment, this information is collected.</a:t>
            </a:r>
          </a:p>
          <a:p>
            <a:r>
              <a:rPr lang="en-US" dirty="0"/>
              <a:t>Ryan: at a bare minimum for case reporting there are base triggers, but other triggers can help drive research.  </a:t>
            </a:r>
          </a:p>
        </p:txBody>
      </p:sp>
      <p:sp>
        <p:nvSpPr>
          <p:cNvPr id="4" name="Slide Number Placeholder 3"/>
          <p:cNvSpPr>
            <a:spLocks noGrp="1"/>
          </p:cNvSpPr>
          <p:nvPr>
            <p:ph type="sldNum" sz="quarter" idx="5"/>
          </p:nvPr>
        </p:nvSpPr>
        <p:spPr/>
        <p:txBody>
          <a:bodyPr/>
          <a:lstStyle/>
          <a:p>
            <a:fld id="{D76C74A9-4D30-4791-B820-2EF138810278}" type="slidenum">
              <a:rPr lang="en-US" smtClean="0"/>
              <a:t>17</a:t>
            </a:fld>
            <a:endParaRPr lang="en-US" dirty="0"/>
          </a:p>
        </p:txBody>
      </p:sp>
    </p:spTree>
    <p:extLst>
      <p:ext uri="{BB962C8B-B14F-4D97-AF65-F5344CB8AC3E}">
        <p14:creationId xmlns:p14="http://schemas.microsoft.com/office/powerpoint/2010/main" val="303317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Demographic-change:</a:t>
            </a:r>
          </a:p>
          <a:p>
            <a:r>
              <a:rPr lang="en-US" dirty="0"/>
              <a:t>Dragon: This was created for birth and death reporting. </a:t>
            </a:r>
          </a:p>
          <a:p>
            <a:r>
              <a:rPr lang="en-US" dirty="0"/>
              <a:t>Wendy: We would only use demographics if a cancer trigger was matched.</a:t>
            </a:r>
          </a:p>
          <a:p>
            <a:r>
              <a:rPr lang="en-US" dirty="0"/>
              <a:t>Wendy: Can you indicate which demographic elements? Dragon: any demographic change will trigger an event.</a:t>
            </a:r>
          </a:p>
          <a:p>
            <a:r>
              <a:rPr lang="en-US" dirty="0"/>
              <a:t>Ryan: I wouldn’t want a change in every demographic.</a:t>
            </a:r>
          </a:p>
          <a:p>
            <a:r>
              <a:rPr lang="en-US" dirty="0"/>
              <a:t>Dragon: This event would trigger an event on its own. If we want to use it in other use cases we need to modify this. </a:t>
            </a:r>
          </a:p>
          <a:p>
            <a:r>
              <a:rPr lang="en-US" dirty="0"/>
              <a:t>Wendy: IF a cancer report was sent and then a birth date was changed, we would want to know.</a:t>
            </a:r>
          </a:p>
          <a:p>
            <a:r>
              <a:rPr lang="en-US" dirty="0"/>
              <a:t>John: In </a:t>
            </a:r>
            <a:r>
              <a:rPr lang="en-US" dirty="0" err="1"/>
              <a:t>ecr</a:t>
            </a:r>
            <a:r>
              <a:rPr lang="en-US" dirty="0"/>
              <a:t>, if data was entered wrong, an update to the report is sent. This is not a trigger action, but an update action.</a:t>
            </a:r>
          </a:p>
          <a:p>
            <a:r>
              <a:rPr lang="en-US" dirty="0"/>
              <a:t>Wendy: there are linkages with vital records reporting already (when linkages are made varies). Using the deceased date may get us the report quicker.</a:t>
            </a:r>
          </a:p>
          <a:p>
            <a:r>
              <a:rPr lang="en-US" b="1" dirty="0"/>
              <a:t>Flesh out the demographic change a bit more. Maybe break it down into different elements.</a:t>
            </a:r>
          </a:p>
          <a:p>
            <a:r>
              <a:rPr lang="en-US" b="0" dirty="0"/>
              <a:t>Dragon: received indicates that a report was sent (PHA) and the response is the receipt of the report (clinical side). If there are workflows that need to be done after a report has been sent or received, this is important. Used for business processing.  The response named event could be used for updates. </a:t>
            </a:r>
            <a:r>
              <a:rPr lang="en-US" b="1" dirty="0"/>
              <a:t>Need to update the triggering action on these.</a:t>
            </a:r>
          </a:p>
          <a:p>
            <a:r>
              <a:rPr lang="en-US" b="1" dirty="0"/>
              <a:t>John: it may help to indicate which of these triggers are actionable in the EHRs and need to update which triggers are for reporting or business processing. </a:t>
            </a:r>
          </a:p>
          <a:p>
            <a:endParaRPr lang="en-US" b="1" dirty="0"/>
          </a:p>
          <a:p>
            <a:r>
              <a:rPr lang="en-US" b="0" dirty="0"/>
              <a:t>Manual is to initiate a report for any reason.</a:t>
            </a:r>
          </a:p>
          <a:p>
            <a:r>
              <a:rPr lang="en-US" b="0" dirty="0"/>
              <a:t>John: in eICR this was there from the start. A provider could click  a button to report – sent on to clinical decision support. This has been expanded since then because EHRs have implemented quasi-automatic reporting. EHR initiated report that is not triggered. </a:t>
            </a:r>
          </a:p>
          <a:p>
            <a:r>
              <a:rPr lang="en-US" b="0" dirty="0"/>
              <a:t>Ryan: we didn’t have the right covid codes at first, so this could’ve been useful.</a:t>
            </a:r>
          </a:p>
          <a:p>
            <a:r>
              <a:rPr lang="en-US" b="0" dirty="0"/>
              <a:t>Ryan; This may be useful in research arena. To identify complications from COVID, there weren’t codes that went live – want to provide notifications on a previous case. It could be complicated in the workflow. </a:t>
            </a:r>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77521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 Each content IG would create new examples and may reuse them in RA IG.</a:t>
            </a:r>
          </a:p>
        </p:txBody>
      </p:sp>
      <p:sp>
        <p:nvSpPr>
          <p:cNvPr id="4" name="Slide Number Placeholder 3"/>
          <p:cNvSpPr>
            <a:spLocks noGrp="1"/>
          </p:cNvSpPr>
          <p:nvPr>
            <p:ph type="sldNum" sz="quarter" idx="5"/>
          </p:nvPr>
        </p:nvSpPr>
        <p:spPr/>
        <p:txBody>
          <a:bodyPr/>
          <a:lstStyle/>
          <a:p>
            <a:fld id="{D76C74A9-4D30-4791-B820-2EF138810278}" type="slidenum">
              <a:rPr lang="en-US" smtClean="0"/>
              <a:t>20</a:t>
            </a:fld>
            <a:endParaRPr lang="en-US" dirty="0"/>
          </a:p>
        </p:txBody>
      </p:sp>
    </p:spTree>
    <p:extLst>
      <p:ext uri="{BB962C8B-B14F-4D97-AF65-F5344CB8AC3E}">
        <p14:creationId xmlns:p14="http://schemas.microsoft.com/office/powerpoint/2010/main" val="212352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4/22: Each content IG would create new examples and may reuse them in RA IG.</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21</a:t>
            </a:fld>
            <a:endParaRPr lang="en-US" dirty="0"/>
          </a:p>
        </p:txBody>
      </p:sp>
    </p:spTree>
    <p:extLst>
      <p:ext uri="{BB962C8B-B14F-4D97-AF65-F5344CB8AC3E}">
        <p14:creationId xmlns:p14="http://schemas.microsoft.com/office/powerpoint/2010/main" val="423461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4/22: These diagrams would be replaced with the UC diagrams for each content IG.</a:t>
            </a:r>
          </a:p>
          <a:p>
            <a:endParaRPr lang="en-US" dirty="0"/>
          </a:p>
          <a:p>
            <a:r>
              <a:rPr lang="en-US" dirty="0"/>
              <a:t>MedMorph Knowledge Artifacts follow the general Event, Condition, Action (ECA) rule in computer programming. An occurrence of an event triggers specific actions which are only executed when certain conditions are met. In MedMorph these ECA rules are used to enable public health reporting from clinical care without increasing the burden on providers. The figure below gives an overview of ECA rule and examples of how it could be applied for the Cancer Reporting and Healthcare Survey use cases.</a:t>
            </a:r>
          </a:p>
        </p:txBody>
      </p:sp>
      <p:sp>
        <p:nvSpPr>
          <p:cNvPr id="4" name="Slide Number Placeholder 3"/>
          <p:cNvSpPr>
            <a:spLocks noGrp="1"/>
          </p:cNvSpPr>
          <p:nvPr>
            <p:ph type="sldNum" sz="quarter" idx="5"/>
          </p:nvPr>
        </p:nvSpPr>
        <p:spPr/>
        <p:txBody>
          <a:bodyPr/>
          <a:lstStyle/>
          <a:p>
            <a:fld id="{D76C74A9-4D30-4791-B820-2EF138810278}" type="slidenum">
              <a:rPr lang="en-US" smtClean="0"/>
              <a:t>22</a:t>
            </a:fld>
            <a:endParaRPr lang="en-US" dirty="0"/>
          </a:p>
        </p:txBody>
      </p:sp>
    </p:spTree>
    <p:extLst>
      <p:ext uri="{BB962C8B-B14F-4D97-AF65-F5344CB8AC3E}">
        <p14:creationId xmlns:p14="http://schemas.microsoft.com/office/powerpoint/2010/main" val="356105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4/22: These diagrams would be replaced with the UC diagrams for each content 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MedMorph Knowledge Artifacts follow the general Event, Condition, Action (ECA) rule in computer programming. An occurrence of an event triggers specific actions which are only executed when certain conditions are met. In MedMorph these ECA rules are used to enable public health reporting from clinical care without increasing the burden on providers. The figure below gives an overview of ECA rule and examples of how it could be applied for the Cancer Reporting and Healthcare Survey use cases.</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23</a:t>
            </a:fld>
            <a:endParaRPr lang="en-US" dirty="0"/>
          </a:p>
        </p:txBody>
      </p:sp>
    </p:spTree>
    <p:extLst>
      <p:ext uri="{BB962C8B-B14F-4D97-AF65-F5344CB8AC3E}">
        <p14:creationId xmlns:p14="http://schemas.microsoft.com/office/powerpoint/2010/main" val="129778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25</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Sept HL7 Connectathon</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We had one tester – eHealth Exchange</a:t>
            </a:r>
          </a:p>
          <a:p>
            <a:pPr>
              <a:lnSpc>
                <a:spcPct val="107000"/>
              </a:lnSpc>
              <a:spcBef>
                <a:spcPts val="0"/>
              </a:spcBef>
            </a:pPr>
            <a:r>
              <a:rPr lang="en-US" sz="2200" b="1" dirty="0">
                <a:latin typeface="Calibri" panose="020F0502020204030204" pitchFamily="34" charset="0"/>
                <a:ea typeface="Calibri" panose="020F0502020204030204" pitchFamily="34" charset="0"/>
                <a:cs typeface="Times New Roman" panose="02020603050405020304" pitchFamily="18" charset="0"/>
              </a:rPr>
              <a:t>Using the Reference Architecture we were able to show a successful exchange!!!</a:t>
            </a:r>
          </a:p>
          <a:p>
            <a:endParaRPr lang="en-US" dirty="0"/>
          </a:p>
          <a:p>
            <a:r>
              <a:rPr lang="en-US" dirty="0"/>
              <a:t>Potential additional pilots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Cancer of American Pathologists (CAP) – Alex Goel</a:t>
            </a:r>
          </a:p>
          <a:p>
            <a:endParaRPr lang="en-US" dirty="0"/>
          </a:p>
        </p:txBody>
      </p:sp>
      <p:sp>
        <p:nvSpPr>
          <p:cNvPr id="4" name="Slide Number Placeholder 3"/>
          <p:cNvSpPr>
            <a:spLocks noGrp="1"/>
          </p:cNvSpPr>
          <p:nvPr>
            <p:ph type="sldNum" sz="quarter" idx="5"/>
          </p:nvPr>
        </p:nvSpPr>
        <p:spPr/>
        <p:txBody>
          <a:bodyPr/>
          <a:lstStyle/>
          <a:p>
            <a:fld id="{37F12F58-6429-4D90-B1D8-D10A8109C154}" type="slidenum">
              <a:rPr lang="en-US" smtClean="0"/>
              <a:t>5</a:t>
            </a:fld>
            <a:endParaRPr lang="en-US" dirty="0"/>
          </a:p>
        </p:txBody>
      </p:sp>
    </p:spTree>
    <p:extLst>
      <p:ext uri="{BB962C8B-B14F-4D97-AF65-F5344CB8AC3E}">
        <p14:creationId xmlns:p14="http://schemas.microsoft.com/office/powerpoint/2010/main" val="98896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all CCRs are operated by PH or a bona fide agent of PH. PHA/Bona Fide Agent or State Cancer Registry may be needed – need cancer registries to weigh in on this. </a:t>
            </a:r>
          </a:p>
          <a:p>
            <a:r>
              <a:rPr lang="en-US" dirty="0"/>
              <a:t>SE: PHA or designated partner – straight from HIPAA from consistency.</a:t>
            </a:r>
          </a:p>
          <a:p>
            <a:r>
              <a:rPr lang="en-US" dirty="0"/>
              <a:t>GL: I like the use of Designated Partner </a:t>
            </a:r>
          </a:p>
          <a:p>
            <a:r>
              <a:rPr lang="en-US" dirty="0"/>
              <a:t>WB: Could put in a question to balloters as to how PHA should be listed.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red text needs modified – It is not correct. Submit JIRA ticket. JIRA 31922 has been created.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will be 2 </a:t>
            </a:r>
            <a:r>
              <a:rPr lang="en-US" b="1" dirty="0" err="1"/>
              <a:t>reeivers</a:t>
            </a:r>
            <a:r>
              <a:rPr lang="en-US" b="1" dirty="0"/>
              <a:t> – PHA and Research Organization</a:t>
            </a:r>
          </a:p>
          <a:p>
            <a:endParaRPr lang="en-US" b="1" dirty="0"/>
          </a:p>
          <a:p>
            <a:endParaRPr lang="en-US" b="1" dirty="0"/>
          </a:p>
          <a:p>
            <a:r>
              <a:rPr lang="en-US" b="0" dirty="0"/>
              <a:t>WB: Cancer may need trust service provider for hashing. This would not be required, but could be an optional service. We need to explicitly state which operations would be used and under what conditions.</a:t>
            </a:r>
          </a:p>
          <a:p>
            <a:r>
              <a:rPr lang="en-US" b="0" dirty="0"/>
              <a:t>MF: We need to talk further about trust service provider and hashing for identifiers.</a:t>
            </a:r>
          </a:p>
          <a:p>
            <a:endParaRPr lang="en-US" b="0" dirty="0"/>
          </a:p>
          <a:p>
            <a:r>
              <a:rPr lang="en-US" b="0" dirty="0"/>
              <a:t>John: 2 use cases for hashing1. for record linking of identifiable data to develop a longitudinal record. 2. non-identified data to do deduplication (e.g., maybe for cancer).</a:t>
            </a:r>
          </a:p>
          <a:p>
            <a:endParaRPr lang="en-US" b="0" dirty="0"/>
          </a:p>
          <a:p>
            <a:r>
              <a:rPr lang="en-US" b="0" dirty="0"/>
              <a:t>WB: Not every cancer registry will use a TTP, but some may want to.</a:t>
            </a:r>
          </a:p>
          <a:p>
            <a:r>
              <a:rPr lang="en-US" b="0" dirty="0"/>
              <a:t>CB: I believe HCS are sent directly to NCHS (no intermediaries). Double check with Brian</a:t>
            </a:r>
          </a:p>
          <a:p>
            <a:endParaRPr lang="en-US" b="0" dirty="0"/>
          </a:p>
          <a:p>
            <a:r>
              <a:rPr lang="en-US" b="0" dirty="0"/>
              <a:t>Double check with Research folks on TTP. Not aware of an intermediary for the 2 use cases (EHR or Data Mart). The PHA for Research is an organization that may need IRB approval.</a:t>
            </a:r>
          </a:p>
          <a:p>
            <a:endParaRPr lang="en-US" b="0" dirty="0"/>
          </a:p>
          <a:p>
            <a:r>
              <a:rPr lang="en-US" b="1" dirty="0"/>
              <a:t>May need to make PHA more generic or add new Cap Statement specific to each use case.</a:t>
            </a:r>
          </a:p>
          <a:p>
            <a:endParaRPr lang="en-US" b="1" dirty="0"/>
          </a:p>
          <a:p>
            <a:r>
              <a:rPr lang="en-US" b="0" dirty="0"/>
              <a:t>Brian: HCS may use a TTP in the future – may make agreements with </a:t>
            </a:r>
            <a:r>
              <a:rPr lang="en-US" b="0" dirty="0" err="1"/>
              <a:t>Commonwell</a:t>
            </a:r>
            <a:r>
              <a:rPr lang="en-US" b="0" dirty="0"/>
              <a:t> or eHealth Exchanges which may make it easier to settings to sign up on the policy side. Need to talk with Dragon about the public key and TTP. Need to be discussed in HCS also.</a:t>
            </a:r>
          </a:p>
        </p:txBody>
      </p:sp>
      <p:sp>
        <p:nvSpPr>
          <p:cNvPr id="4" name="Slide Number Placeholder 3"/>
          <p:cNvSpPr>
            <a:spLocks noGrp="1"/>
          </p:cNvSpPr>
          <p:nvPr>
            <p:ph type="sldNum" sz="quarter" idx="5"/>
          </p:nvPr>
        </p:nvSpPr>
        <p:spPr/>
        <p:txBody>
          <a:bodyPr/>
          <a:lstStyle/>
          <a:p>
            <a:fld id="{D76C74A9-4D30-4791-B820-2EF138810278}" type="slidenum">
              <a:rPr lang="en-US" smtClean="0"/>
              <a:t>8</a:t>
            </a:fld>
            <a:endParaRPr lang="en-US" dirty="0"/>
          </a:p>
        </p:txBody>
      </p:sp>
    </p:spTree>
    <p:extLst>
      <p:ext uri="{BB962C8B-B14F-4D97-AF65-F5344CB8AC3E}">
        <p14:creationId xmlns:p14="http://schemas.microsoft.com/office/powerpoint/2010/main" val="370627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check with Brian on HCS for all.</a:t>
            </a:r>
          </a:p>
          <a:p>
            <a:endParaRPr lang="en-US" dirty="0"/>
          </a:p>
          <a:p>
            <a:r>
              <a:rPr lang="en-US" b="1" dirty="0"/>
              <a:t>Action: Modify red text. </a:t>
            </a:r>
            <a:endParaRPr lang="en-US" dirty="0"/>
          </a:p>
          <a:p>
            <a:r>
              <a:rPr lang="en-US" dirty="0"/>
              <a:t>WB: When registries are working with submitters, sometimes need CDC to help with issues (issue with structure, content, etc. of the report – usually during a testing/validation phase). CDC asks them to de-identify the information so we can help. Can the BSA help with the de-identify/anonymize in this situation?</a:t>
            </a:r>
          </a:p>
          <a:p>
            <a:r>
              <a:rPr lang="en-US" dirty="0"/>
              <a:t>MF: having these as services may be able to be used in the </a:t>
            </a:r>
            <a:r>
              <a:rPr lang="en-US" dirty="0" err="1"/>
              <a:t>medmorph</a:t>
            </a:r>
            <a:r>
              <a:rPr lang="en-US" dirty="0"/>
              <a:t> flow as needed.</a:t>
            </a:r>
          </a:p>
          <a:p>
            <a:r>
              <a:rPr lang="en-US" dirty="0"/>
              <a:t>WB: This situation is one-off and not in the regular flow so we wont include it here. </a:t>
            </a:r>
          </a:p>
          <a:p>
            <a:endParaRPr lang="en-US" dirty="0"/>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9</a:t>
            </a:fld>
            <a:endParaRPr lang="en-US" dirty="0"/>
          </a:p>
        </p:txBody>
      </p:sp>
    </p:spTree>
    <p:extLst>
      <p:ext uri="{BB962C8B-B14F-4D97-AF65-F5344CB8AC3E}">
        <p14:creationId xmlns:p14="http://schemas.microsoft.com/office/powerpoint/2010/main" val="409919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will probably use trigger codes, but at a more general level – not as specific as cancer and HCS.</a:t>
            </a:r>
          </a:p>
          <a:p>
            <a:endParaRPr lang="en-US" dirty="0"/>
          </a:p>
          <a:p>
            <a:r>
              <a:rPr lang="en-US" dirty="0"/>
              <a:t>Need clarification on create-report from Dragon. Is this for a specific patient and only includes patient data? </a:t>
            </a:r>
          </a:p>
          <a:p>
            <a:r>
              <a:rPr lang="en-US" dirty="0"/>
              <a:t>Dragon: This needs to be generalized – it will be the information needed in the report. Remove “patient” and update the “check-reportability” statement.</a:t>
            </a:r>
          </a:p>
          <a:p>
            <a:r>
              <a:rPr lang="en-US" dirty="0"/>
              <a:t>Double check the check trigger code for HCS – is this needed?</a:t>
            </a:r>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dirty="0"/>
          </a:p>
        </p:txBody>
      </p:sp>
    </p:spTree>
    <p:extLst>
      <p:ext uri="{BB962C8B-B14F-4D97-AF65-F5344CB8AC3E}">
        <p14:creationId xmlns:p14="http://schemas.microsoft.com/office/powerpoint/2010/main" val="259709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and HCS need to specify conditions when deidentify would be used.</a:t>
            </a:r>
          </a:p>
          <a:p>
            <a:r>
              <a:rPr lang="en-US" dirty="0"/>
              <a:t>MF: Need to verify with Dragon – encrypt at REST/received vs in transit? </a:t>
            </a:r>
          </a:p>
          <a:p>
            <a:r>
              <a:rPr lang="en-US" dirty="0"/>
              <a:t>Dragon: multiple levels of encryption that can be done. In FHIR HTTPS transport – encrypted on the channel. By default using </a:t>
            </a:r>
            <a:r>
              <a:rPr lang="en-US" dirty="0" err="1"/>
              <a:t>resftul</a:t>
            </a:r>
            <a:r>
              <a:rPr lang="en-US" dirty="0"/>
              <a:t> transport, the BSA with receiver will used https channel and data is encrypted by default. Data is encrypted in transit. </a:t>
            </a:r>
            <a:r>
              <a:rPr lang="en-US" b="1" dirty="0"/>
              <a:t>If you want the payload to be encrypted – this is when encrypt-report is used (e.g., when using an intermediary) – use PKI to </a:t>
            </a:r>
            <a:r>
              <a:rPr lang="en-US" b="1" dirty="0" err="1"/>
              <a:t>enrcypt</a:t>
            </a:r>
            <a:r>
              <a:rPr lang="en-US" b="1" dirty="0"/>
              <a:t>. The trusted third party only sees the headers of encrypted data. </a:t>
            </a:r>
            <a:r>
              <a:rPr lang="en-US" b="0" dirty="0"/>
              <a:t>Dragon expects this to be used sparingly.</a:t>
            </a:r>
          </a:p>
          <a:p>
            <a:r>
              <a:rPr lang="en-US" b="1" dirty="0"/>
              <a:t>Dragon recommends only including the required actions in this first round of </a:t>
            </a:r>
            <a:r>
              <a:rPr lang="en-US" b="1" dirty="0" err="1"/>
              <a:t>Igs</a:t>
            </a:r>
            <a:r>
              <a:rPr lang="en-US" b="1" dirty="0"/>
              <a:t>.</a:t>
            </a:r>
          </a:p>
          <a:p>
            <a:endParaRPr lang="en-US" dirty="0"/>
          </a:p>
          <a:p>
            <a:r>
              <a:rPr lang="en-US" dirty="0"/>
              <a:t>WB: Need more detail on complete-report. Is this for a single instance or for that patient? Dragon: It is for a single instance for that patient during a visit. There can be more than one report sent for a visit. For hep c, the reporting starts within an hour of the start of the encounter and there are timing points when a report is sent. Multiple reports are sent in an encounter. Everyone needs this. </a:t>
            </a:r>
          </a:p>
          <a:p>
            <a:r>
              <a:rPr lang="en-US" dirty="0"/>
              <a:t>If a lab result came in after the complete-report – a new report would be created for the lab result. Can include a timing requirement (wait 2 days after encounter close for lab results). The content </a:t>
            </a:r>
            <a:r>
              <a:rPr lang="en-US" dirty="0" err="1"/>
              <a:t>Igs</a:t>
            </a:r>
            <a:r>
              <a:rPr lang="en-US" dirty="0"/>
              <a:t> need to think through the reporting workflow to nail this down. Multiple reports or use timing delays to include in one report? A deciding factor could be how soon is the report needed?</a:t>
            </a:r>
          </a:p>
          <a:p>
            <a:r>
              <a:rPr lang="en-US" dirty="0"/>
              <a:t>Laura: some lab results won’t be tied to an encounter at all.</a:t>
            </a:r>
          </a:p>
          <a:p>
            <a:r>
              <a:rPr lang="en-US" dirty="0"/>
              <a:t>MF: For hep C there are timing parameters – if no new information is presented, don’t send.  </a:t>
            </a:r>
            <a:r>
              <a:rPr lang="en-US" b="1" dirty="0">
                <a:solidFill>
                  <a:srgbClr val="FF0000"/>
                </a:solidFill>
              </a:rPr>
              <a:t>Complete-reporting seems to be for Hep C and eICR only. Need to confirm this.</a:t>
            </a:r>
          </a:p>
          <a:p>
            <a:endParaRPr lang="en-US" b="0" dirty="0">
              <a:solidFill>
                <a:srgbClr val="FF0000"/>
              </a:solidFill>
            </a:endParaRPr>
          </a:p>
          <a:p>
            <a:r>
              <a:rPr lang="en-US" b="1" dirty="0">
                <a:solidFill>
                  <a:srgbClr val="FF0000"/>
                </a:solidFill>
              </a:rPr>
              <a:t>WB: Who does the request of the termination and the cancel? Is this the BSA – how would it know? (Ask Dragon) </a:t>
            </a:r>
            <a:r>
              <a:rPr lang="en-US" b="0" dirty="0">
                <a:solidFill>
                  <a:srgbClr val="FF0000"/>
                </a:solidFill>
              </a:rPr>
              <a:t>Once the reporting workflow has started, it could be terminated. If data is entered into EHR by mistake and a reporting workflow is kicked off – terminate the workflow. Patient linking, merging, relinking could use this. It is not thought through in the clinical workflow yet.</a:t>
            </a:r>
            <a:endParaRPr lang="en-US" b="1" dirty="0">
              <a:solidFill>
                <a:srgbClr val="FF0000"/>
              </a:solidFill>
            </a:endParaRPr>
          </a:p>
          <a:p>
            <a:r>
              <a:rPr lang="en-US" b="1" dirty="0">
                <a:solidFill>
                  <a:srgbClr val="FF0000"/>
                </a:solidFill>
              </a:rPr>
              <a:t>How can something be submitted be canceled? Is this a request for an already submitted report be canceled or withdrawn? </a:t>
            </a:r>
            <a:r>
              <a:rPr lang="en-US" b="0" dirty="0">
                <a:solidFill>
                  <a:srgbClr val="FF0000"/>
                </a:solidFill>
              </a:rPr>
              <a:t>Dragon: There is overlap between terminate and cancel (level 0,1). This could be used in data entry errors. John has seen this in pertussis reports. Another example could be when an </a:t>
            </a:r>
            <a:r>
              <a:rPr lang="en-US" b="0" dirty="0" err="1">
                <a:solidFill>
                  <a:srgbClr val="FF0000"/>
                </a:solidFill>
              </a:rPr>
              <a:t>encoutner</a:t>
            </a:r>
            <a:r>
              <a:rPr lang="en-US" b="0" dirty="0">
                <a:solidFill>
                  <a:srgbClr val="FF0000"/>
                </a:solidFill>
              </a:rPr>
              <a:t> is set up but then patient doesn’t show up – if a timer has already been started – this could be used. </a:t>
            </a:r>
            <a:r>
              <a:rPr lang="en-US" b="1" dirty="0">
                <a:solidFill>
                  <a:srgbClr val="FF0000"/>
                </a:solidFill>
              </a:rPr>
              <a:t>Create a ticket to flesh these out a bit more</a:t>
            </a:r>
          </a:p>
          <a:p>
            <a:r>
              <a:rPr lang="en-US" b="1" dirty="0">
                <a:solidFill>
                  <a:srgbClr val="FF0000"/>
                </a:solidFill>
              </a:rPr>
              <a:t>Mac Schoen: Could this be from the receiver end?</a:t>
            </a:r>
          </a:p>
          <a:p>
            <a:r>
              <a:rPr lang="en-US" b="1" dirty="0">
                <a:solidFill>
                  <a:srgbClr val="FF0000"/>
                </a:solidFill>
              </a:rPr>
              <a:t>Steve: Is this a request to be withdrawn?</a:t>
            </a:r>
          </a:p>
          <a:p>
            <a:r>
              <a:rPr lang="en-US" b="1" dirty="0">
                <a:solidFill>
                  <a:srgbClr val="FF0000"/>
                </a:solidFill>
              </a:rPr>
              <a:t>WB: What does this mean for the receiver? Am I supposed to purge it?</a:t>
            </a:r>
          </a:p>
          <a:p>
            <a:r>
              <a:rPr lang="en-US" b="1" dirty="0">
                <a:solidFill>
                  <a:srgbClr val="FF0000"/>
                </a:solidFill>
              </a:rPr>
              <a:t>Steve: Mark it as don’t use?</a:t>
            </a:r>
          </a:p>
          <a:p>
            <a:endParaRPr lang="en-US" b="1"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D76C74A9-4D30-4791-B820-2EF138810278}" type="slidenum">
              <a:rPr lang="en-US" smtClean="0"/>
              <a:t>13</a:t>
            </a:fld>
            <a:endParaRPr lang="en-US" dirty="0"/>
          </a:p>
        </p:txBody>
      </p:sp>
    </p:spTree>
    <p:extLst>
      <p:ext uri="{BB962C8B-B14F-4D97-AF65-F5344CB8AC3E}">
        <p14:creationId xmlns:p14="http://schemas.microsoft.com/office/powerpoint/2010/main" val="197621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RA IG: The US Public Health Message Processing Status Codes Value Set is a 'starter set' of codes for identifying response message processing status for each message that was previously submitted from clinical care to PHA or Research Organizations.</a:t>
            </a:r>
          </a:p>
          <a:p>
            <a:endParaRPr lang="en-US" dirty="0"/>
          </a:p>
          <a:p>
            <a:r>
              <a:rPr lang="en-US" dirty="0"/>
              <a:t>Brian: In HCS, it is a simple acknowledgement. If something goes wrong with the validation (e.g., timeframe, provider), does HCS have to do a validation check on their end?</a:t>
            </a:r>
          </a:p>
          <a:p>
            <a:r>
              <a:rPr lang="en-US" dirty="0"/>
              <a:t>MF: For HCS it would be routing through the KA to rest the provider.</a:t>
            </a:r>
          </a:p>
          <a:p>
            <a:endParaRPr lang="en-US" dirty="0"/>
          </a:p>
          <a:p>
            <a:r>
              <a:rPr lang="en-US" dirty="0"/>
              <a:t>WB: Cancer registry reporting is highly standardized. There may be some states that have differences. Working with RCKMS to get reportability lists in there. 2 list approach – already done for pathology reporting. Core list based on national standard. Additional list for a few states to include other reportability. Cancer may need this list for the additional reportability.</a:t>
            </a:r>
          </a:p>
          <a:p>
            <a:endParaRPr lang="en-US" dirty="0"/>
          </a:p>
          <a:p>
            <a:r>
              <a:rPr lang="en-US" b="1" dirty="0"/>
              <a:t>ASK John what the definition of “Reportable” is in these actions.</a:t>
            </a:r>
          </a:p>
          <a:p>
            <a:endParaRPr lang="en-US" dirty="0"/>
          </a:p>
          <a:p>
            <a:r>
              <a:rPr lang="en-US" dirty="0"/>
              <a:t>MF: These codes may be just used for Reportability Response – in the eICR.</a:t>
            </a:r>
          </a:p>
          <a:p>
            <a:endParaRPr lang="en-US" dirty="0"/>
          </a:p>
          <a:p>
            <a:r>
              <a:rPr lang="en-US" b="1" dirty="0"/>
              <a:t>Dragon: These will be generalized and will be used in the PH Library for all reporting.</a:t>
            </a:r>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205570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In the PlanDefinition, the event is encounter close but only when it is encounter close AND lab result is added. Is this only ONE event or can it be a combination of events?</a:t>
            </a:r>
          </a:p>
          <a:p>
            <a:endParaRPr lang="en-US" dirty="0"/>
          </a:p>
          <a:p>
            <a:r>
              <a:rPr lang="en-US" dirty="0"/>
              <a:t>MF: The encounter close is for the BSA to take some action.</a:t>
            </a:r>
          </a:p>
          <a:p>
            <a:endParaRPr lang="en-US" dirty="0"/>
          </a:p>
          <a:p>
            <a:r>
              <a:rPr lang="en-US" dirty="0"/>
              <a:t>BG: </a:t>
            </a:r>
            <a:r>
              <a:rPr lang="en-US" dirty="0" err="1"/>
              <a:t>Encounter.period.high</a:t>
            </a:r>
            <a:r>
              <a:rPr lang="en-US" dirty="0"/>
              <a:t> or </a:t>
            </a:r>
            <a:r>
              <a:rPr lang="en-US" dirty="0" err="1"/>
              <a:t>Encounter.status</a:t>
            </a:r>
            <a:r>
              <a:rPr lang="en-US" dirty="0"/>
              <a:t>=finished. Whatever the best indicator used by EHRs to indicate an Encounter is closed. </a:t>
            </a:r>
            <a:r>
              <a:rPr lang="en-US" dirty="0" err="1"/>
              <a:t>Encounter.status</a:t>
            </a:r>
            <a:r>
              <a:rPr lang="en-US" dirty="0"/>
              <a:t> = finished is when the Encounter can be billed. </a:t>
            </a:r>
            <a:r>
              <a:rPr lang="en-US" b="1" dirty="0"/>
              <a:t>Can we add a </a:t>
            </a:r>
            <a:r>
              <a:rPr lang="en-US" b="1" dirty="0" err="1"/>
              <a:t>namedEvent</a:t>
            </a:r>
            <a:r>
              <a:rPr lang="en-US" b="1" dirty="0"/>
              <a:t> for Encounter status finished? JIRA 31923 has been created.</a:t>
            </a:r>
          </a:p>
          <a:p>
            <a:endParaRPr lang="en-US" b="1" dirty="0"/>
          </a:p>
          <a:p>
            <a:r>
              <a:rPr lang="en-US" b="0" dirty="0"/>
              <a:t>For Cancer, we only want Diagnoses that are related to Cancer. There would be some logic loaded to the BSA to only send when the diagnosis is related to cancer. Dragon: The specific value sets will be checked.</a:t>
            </a:r>
          </a:p>
          <a:p>
            <a:r>
              <a:rPr lang="en-US" b="0" dirty="0"/>
              <a:t>Michael </a:t>
            </a:r>
            <a:r>
              <a:rPr lang="en-US" b="0" dirty="0" err="1"/>
              <a:t>Castera</a:t>
            </a:r>
            <a:r>
              <a:rPr lang="en-US" b="0" dirty="0"/>
              <a:t>: We definitely need a value set to limit the diagnoses that we report on.</a:t>
            </a:r>
          </a:p>
          <a:p>
            <a:endParaRPr lang="en-US" b="0" dirty="0"/>
          </a:p>
          <a:p>
            <a:r>
              <a:rPr lang="en-US" b="1" dirty="0"/>
              <a:t>Dragon: in content IG, we need to specify the status checking (confirmed, finished) of the diagnosis. The status fields are used differently by </a:t>
            </a:r>
            <a:r>
              <a:rPr lang="en-US" b="1" dirty="0" err="1"/>
              <a:t>ehr</a:t>
            </a:r>
            <a:r>
              <a:rPr lang="en-US" b="1" dirty="0"/>
              <a:t> vendors. We need to figure out what statuses to use to make this interoperable. </a:t>
            </a:r>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421590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4/19/2021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4/19/2021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4/19/2021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4/19/2021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4/19/2021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4/19/2021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hl7.org/fhir/us/medmorph/2021Jan/ValueSet-us-ph-plandefinition-action.html" TargetMode="External"/><Relationship Id="rId2" Type="http://schemas.openxmlformats.org/officeDocument/2006/relationships/hyperlink" Target="http://hl7.org/fhir/us/medmorph/2021Jan/ValueSet-us-ph-message-types.html" TargetMode="External"/><Relationship Id="rId1" Type="http://schemas.openxmlformats.org/officeDocument/2006/relationships/slideLayout" Target="../slideLayouts/slideLayout2.xml"/><Relationship Id="rId6" Type="http://schemas.openxmlformats.org/officeDocument/2006/relationships/hyperlink" Target="http://hl7.org/fhir/us/medmorph/2021Jan/artifacts.html" TargetMode="External"/><Relationship Id="rId5"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ValueSet-us-ph-response-message-processing-status-codes.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hl7.org/fhir/us/medmorph/2021Jan/CodeSystem-us-ph-messageheader-message-types.html#us-ph-messageheader-message-types-healthcare-survey-response-message" TargetMode="External"/><Relationship Id="rId3" Type="http://schemas.openxmlformats.org/officeDocument/2006/relationships/hyperlink" Target="http://hl7.org/fhir/us/medmorph/2021Jan/CodeSystem-us-ph-messageheader-message-types.html#us-ph-messageheader-message-types-cancer-report-message" TargetMode="External"/><Relationship Id="rId7" Type="http://schemas.openxmlformats.org/officeDocument/2006/relationships/hyperlink" Target="http://hl7.org/fhir/us/medmorph/2021Jan/CodeSystem-us-ph-messageheader-message-types.html#us-ph-messageheader-message-types-healthcare-survey-report-message" TargetMode="External"/><Relationship Id="rId2" Type="http://schemas.openxmlformats.org/officeDocument/2006/relationships/hyperlink" Target="http://hl7.org/fhir/us/medmorph/2021Jan/CodeSystem-us-ph-messageheader-message-types.html#us-ph-messageheader-message-types-message-report"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messageheader-message-types.html#us-ph-messageheader-message-types-hepc-response-message" TargetMode="External"/><Relationship Id="rId11" Type="http://schemas.openxmlformats.org/officeDocument/2006/relationships/hyperlink" Target="http://hl7.org/fhir/us/medmorph/2021Jan/ValueSet-us-ph-message-types.html" TargetMode="External"/><Relationship Id="rId5" Type="http://schemas.openxmlformats.org/officeDocument/2006/relationships/hyperlink" Target="http://hl7.org/fhir/us/medmorph/2021Jan/CodeSystem-us-ph-messageheader-message-types.html#us-ph-messageheader-message-types-hepc-report-message" TargetMode="External"/><Relationship Id="rId10" Type="http://schemas.openxmlformats.org/officeDocument/2006/relationships/hyperlink" Target="http://hl7.org/fhir/us/medmorph/2021Jan/CodeSystem-us-ph-messageheader-message-types.html#us-ph-messageheader-message-types-response-response-message" TargetMode="External"/><Relationship Id="rId4" Type="http://schemas.openxmlformats.org/officeDocument/2006/relationships/hyperlink" Target="http://hl7.org/fhir/us/medmorph/2021Jan/CodeSystem-us-ph-messageheader-message-types.html#us-ph-messageheader-message-types-cancer-response-message" TargetMode="External"/><Relationship Id="rId9" Type="http://schemas.openxmlformats.org/officeDocument/2006/relationships/hyperlink" Target="http://hl7.org/fhir/us/medmorph/2021Jan/CodeSystem-us-ph-messageheader-message-types.html#us-ph-messageheader-message-types-research-report-messag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validate-report" TargetMode="External"/><Relationship Id="rId3" Type="http://schemas.openxmlformats.org/officeDocument/2006/relationships/hyperlink" Target="http://hl7.org/fhir/us/medmorph/2021Jan/CodeSystem-us-ph-plandefinition-actions.html#us-ph-plandefinition-actions-initiate-reporting-workflow" TargetMode="External"/><Relationship Id="rId7" Type="http://schemas.openxmlformats.org/officeDocument/2006/relationships/hyperlink" Target="http://hl7.org/fhir/us/medmorph/2021Jan/CodeSystem-us-ph-plandefinition-actions.html#us-ph-plandefinition-actions-create-re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check-participant-registration" TargetMode="External"/><Relationship Id="rId5" Type="http://schemas.openxmlformats.org/officeDocument/2006/relationships/hyperlink" Target="http://hl7.org/fhir/us/medmorph/2021Jan/CodeSystem-us-ph-plandefinition-actions.html#us-ph-plandefinition-actions-check-trigger-codes" TargetMode="External"/><Relationship Id="rId10" Type="http://schemas.openxmlformats.org/officeDocument/2006/relationships/hyperlink" Target="http://hl7.org/fhir/us/medmorph/2021Jan/ValueSet-us-ph-plandefinition-action.html" TargetMode="External"/><Relationship Id="rId4" Type="http://schemas.openxmlformats.org/officeDocument/2006/relationships/hyperlink" Target="http://hl7.org/fhir/us/medmorph/2021Jan/CodeSystem-us-ph-plandefinition-actions.html#us-ph-plandefinition-actions-execute-reporting-workflow" TargetMode="External"/><Relationship Id="rId9" Type="http://schemas.openxmlformats.org/officeDocument/2006/relationships/hyperlink" Target="http://hl7.org/fhir/us/medmorph/2021Jan/CodeSystem-us-ph-plandefinition-actions.html#us-ph-plandefinition-actions-submit-repor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extract-research-data" TargetMode="External"/><Relationship Id="rId3" Type="http://schemas.openxmlformats.org/officeDocument/2006/relationships/hyperlink" Target="http://hl7.org/fhir/us/medmorph/2021Jan/CodeSystem-us-ph-plandefinition-actions.html#us-ph-plandefinition-actions-deidentify-report" TargetMode="External"/><Relationship Id="rId7" Type="http://schemas.openxmlformats.org/officeDocument/2006/relationships/hyperlink" Target="http://hl7.org/fhir/us/medmorph/2021Jan/CodeSystem-us-ph-plandefinition-actions.html#us-ph-plandefinition-actions-complete-reporting" TargetMode="External"/><Relationship Id="rId12" Type="http://schemas.openxmlformats.org/officeDocument/2006/relationships/hyperlink" Target="http://hl7.org/fhir/us/medmorph/2021Jan/ValueSet-us-ph-plandefinition-actio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encrypt-report" TargetMode="External"/><Relationship Id="rId11" Type="http://schemas.openxmlformats.org/officeDocument/2006/relationships/hyperlink" Target="http://hl7.org/fhir/us/medmorph/2021Jan/CodeSystem-us-ph-plandefinition-actions.html#us-ph-plandefinition-actions-cancel-report" TargetMode="External"/><Relationship Id="rId5" Type="http://schemas.openxmlformats.org/officeDocument/2006/relationships/hyperlink" Target="http://hl7.org/fhir/us/medmorph/2021Jan/CodeSystem-us-ph-plandefinition-actions.html#us-ph-plandefinition-actions-pseudonymize-report" TargetMode="External"/><Relationship Id="rId10" Type="http://schemas.openxmlformats.org/officeDocument/2006/relationships/hyperlink" Target="http://hl7.org/fhir/us/medmorph/2021Jan/CodeSystem-us-ph-plandefinition-actions.html#us-ph-plandefinition-actions-terminate-reporting-workflow" TargetMode="External"/><Relationship Id="rId4" Type="http://schemas.openxmlformats.org/officeDocument/2006/relationships/hyperlink" Target="http://hl7.org/fhir/us/medmorph/2021Jan/CodeSystem-us-ph-plandefinition-actions.html#us-ph-plandefinition-actions-anonymize-report" TargetMode="External"/><Relationship Id="rId9" Type="http://schemas.openxmlformats.org/officeDocument/2006/relationships/hyperlink" Target="http://hl7.org/fhir/us/medmorph/2021Jan/CodeSystem-us-ph-plandefinition-actions.html#us-ph-plandefinition-actions-execute-research-quer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hl7.org/fhir/us/medmorph/2021Jan/CodeSystem-us-ph-response-message-processing-status.html#us-ph-response-message-processing-status-RRVS1" TargetMode="External"/><Relationship Id="rId7" Type="http://schemas.openxmlformats.org/officeDocument/2006/relationships/hyperlink" Target="http://hl7.org/fhir/us/medmorph/2021Jan/ValueSet-us-ph-response-message-processing-status-cod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l7.org/fhir/us/medmorph/2021Jan/CodeSystem-us-ph-response-message-processing-status.html#us-ph-response-message-processing-status-RRVS4" TargetMode="External"/><Relationship Id="rId5" Type="http://schemas.openxmlformats.org/officeDocument/2006/relationships/hyperlink" Target="http://hl7.org/fhir/us/medmorph/2021Jan/CodeSystem-us-ph-response-message-processing-status.html#us-ph-response-message-processing-status-RRVS3" TargetMode="External"/><Relationship Id="rId4" Type="http://schemas.openxmlformats.org/officeDocument/2006/relationships/hyperlink" Target="http://hl7.org/fhir/us/medmorph/2021Jan/CodeSystem-us-ph-response-message-processing-status.html#us-ph-response-message-processing-status-RRVS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new-diagnosis" TargetMode="External"/><Relationship Id="rId3" Type="http://schemas.openxmlformats.org/officeDocument/2006/relationships/hyperlink" Target="http://hl7.org/fhir/us/medmorph/2021Jan/CodeSystem-us-ph-triggerdefinition-namedevents.html#us-ph-triggerdefinition-namedevents-encounter-change" TargetMode="External"/><Relationship Id="rId7" Type="http://schemas.openxmlformats.org/officeDocument/2006/relationships/hyperlink" Target="http://hl7.org/fhir/us/medmorph/2021Jan/CodeSystem-us-ph-triggerdefinition-namedevents.html#us-ph-triggerdefinition-namedevents-diagnosis-chan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encounter-modified" TargetMode="External"/><Relationship Id="rId5" Type="http://schemas.openxmlformats.org/officeDocument/2006/relationships/hyperlink" Target="http://hl7.org/fhir/us/medmorph/2021Jan/CodeSystem-us-ph-triggerdefinition-namedevents.html#us-ph-triggerdefinition-namedevents-encounter-close" TargetMode="External"/><Relationship Id="rId10"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CodeSystem-us-ph-triggerdefinition-namedevents.html#us-ph-triggerdefinition-namedevents-encounter-start" TargetMode="External"/><Relationship Id="rId9" Type="http://schemas.openxmlformats.org/officeDocument/2006/relationships/hyperlink" Target="http://hl7.org/fhir/us/medmorph/2021Jan/CodeSystem-us-ph-triggerdefinition-namedevents.html#us-ph-triggerdefinition-namedevents-modified-diagnosi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odified-labresult" TargetMode="External"/><Relationship Id="rId3" Type="http://schemas.openxmlformats.org/officeDocument/2006/relationships/hyperlink" Target="http://hl7.org/fhir/us/medmorph/2021Jan/CodeSystem-us-ph-triggerdefinition-namedevents.html#us-ph-triggerdefinition-namedevents-medication-change" TargetMode="External"/><Relationship Id="rId7" Type="http://schemas.openxmlformats.org/officeDocument/2006/relationships/hyperlink" Target="http://hl7.org/fhir/us/medmorph/2021Jan/CodeSystem-us-ph-triggerdefinition-namedevents.html#us-ph-triggerdefinition-namedevents-new-labresul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labresult-change" TargetMode="External"/><Relationship Id="rId5" Type="http://schemas.openxmlformats.org/officeDocument/2006/relationships/hyperlink" Target="http://hl7.org/fhir/us/medmorph/2021Jan/CodeSystem-us-ph-triggerdefinition-namedevents.html#us-ph-triggerdefinition-namedevents-modified-medication" TargetMode="External"/><Relationship Id="rId4" Type="http://schemas.openxmlformats.org/officeDocument/2006/relationships/hyperlink" Target="http://hl7.org/fhir/us/medmorph/2021Jan/CodeSystem-us-ph-triggerdefinition-namedevents.html#us-ph-triggerdefinition-namedevents-new-medication" TargetMode="External"/><Relationship Id="rId9" Type="http://schemas.openxmlformats.org/officeDocument/2006/relationships/hyperlink" Target="http://hl7.org/fhir/us/medmorph/2021Jan/ValueSet-us-ph-triggerdefinition-namedevent.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odified-procedure" TargetMode="External"/><Relationship Id="rId3" Type="http://schemas.openxmlformats.org/officeDocument/2006/relationships/hyperlink" Target="http://hl7.org/fhir/us/medmorph/2021Jan/CodeSystem-us-ph-triggerdefinition-namedevents.html#us-ph-triggerdefinition-namedevents-order-change" TargetMode="External"/><Relationship Id="rId7" Type="http://schemas.openxmlformats.org/officeDocument/2006/relationships/hyperlink" Target="http://hl7.org/fhir/us/medmorph/2021Jan/CodeSystem-us-ph-triggerdefinition-namedevents.html#us-ph-triggerdefinition-namedevents-new-procedu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procedure-change" TargetMode="External"/><Relationship Id="rId5" Type="http://schemas.openxmlformats.org/officeDocument/2006/relationships/hyperlink" Target="http://hl7.org/fhir/us/medmorph/2021Jan/CodeSystem-us-ph-triggerdefinition-namedevents.html#us-ph-triggerdefinition-namedevents-modified-order" TargetMode="External"/><Relationship Id="rId4" Type="http://schemas.openxmlformats.org/officeDocument/2006/relationships/hyperlink" Target="http://hl7.org/fhir/us/medmorph/2021Jan/CodeSystem-us-ph-triggerdefinition-namedevents.html#us-ph-triggerdefinition-namedevents-new-order" TargetMode="External"/><Relationship Id="rId9" Type="http://schemas.openxmlformats.org/officeDocument/2006/relationships/hyperlink" Target="http://hl7.org/fhir/us/medmorph/2021Jan/ValueSet-us-ph-triggerdefinition-namedevent.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received-public-health-response" TargetMode="External"/><Relationship Id="rId3" Type="http://schemas.openxmlformats.org/officeDocument/2006/relationships/hyperlink" Target="http://hl7.org/fhir/us/medmorph/2021Jan/CodeSystem-us-ph-triggerdefinition-namedevents.html#us-ph-triggerdefinition-namedevents-immunization-change" TargetMode="External"/><Relationship Id="rId7" Type="http://schemas.openxmlformats.org/officeDocument/2006/relationships/hyperlink" Target="http://hl7.org/fhir/us/medmorph/2021Jan/CodeSystem-us-ph-triggerdefinition-namedevents.html#us-ph-triggerdefinition-namedevents-received-public-health-repo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demographic-change" TargetMode="External"/><Relationship Id="rId5" Type="http://schemas.openxmlformats.org/officeDocument/2006/relationships/hyperlink" Target="http://hl7.org/fhir/us/medmorph/2021Jan/CodeSystem-us-ph-triggerdefinition-namedevents.html#us-ph-triggerdefinition-namedevents-modified-immunization" TargetMode="External"/><Relationship Id="rId10"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CodeSystem-us-ph-triggerdefinition-namedevents.html#us-ph-triggerdefinition-namedevents-new-immunization" TargetMode="External"/><Relationship Id="rId9" Type="http://schemas.openxmlformats.org/officeDocument/2006/relationships/hyperlink" Target="http://hl7.org/fhir/us/medmorph/2021Jan/CodeSystem-us-ph-triggerdefinition-namedevents.html#us-ph-triggerdefinition-namedevents-manual-notification"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hl7.org/fhir/us/medmorph/2021Jan/CodeSystem-us-ph-valueset-usecontext-cod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hl7.org/fhir/us/medmorph/2021Jan/Endpoint-example-healthcare-endpoint.html" TargetMode="External"/><Relationship Id="rId3" Type="http://schemas.openxmlformats.org/officeDocument/2006/relationships/hyperlink" Target="http://hl7.org/fhir/us/medmorph/2021Jan/Patient-1.html" TargetMode="External"/><Relationship Id="rId7" Type="http://schemas.openxmlformats.org/officeDocument/2006/relationships/hyperlink" Target="http://hl7.org/fhir/us/medmorph/2021Jan/Endpoint-example-ph-endpoint.html" TargetMode="External"/><Relationship Id="rId12" Type="http://schemas.openxmlformats.org/officeDocument/2006/relationships/hyperlink" Target="http://hl7.org/fhir/us/medmorph/2021Jan/artifact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hl7.org/fhir/us/medmorph/2021Jan/Organization-example-healthcare-org.html" TargetMode="External"/><Relationship Id="rId11" Type="http://schemas.openxmlformats.org/officeDocument/2006/relationships/hyperlink" Target="http://hl7.org/fhir/us/medmorph/2021Jan/ValueSet-valueset-cancer-trigger-codes-example.html" TargetMode="External"/><Relationship Id="rId5" Type="http://schemas.openxmlformats.org/officeDocument/2006/relationships/hyperlink" Target="http://hl7.org/fhir/us/medmorph/2021Jan/Organization-example-pha-org.html" TargetMode="External"/><Relationship Id="rId10" Type="http://schemas.openxmlformats.org/officeDocument/2006/relationships/hyperlink" Target="http://hl7.org/fhir/us/medmorph/2021Jan/MessageHeader-messageheader-example-reportheader.html" TargetMode="External"/><Relationship Id="rId4" Type="http://schemas.openxmlformats.org/officeDocument/2006/relationships/hyperlink" Target="http://hl7.org/fhir/us/medmorph/2021Jan/Practitioner-1.html" TargetMode="External"/><Relationship Id="rId9" Type="http://schemas.openxmlformats.org/officeDocument/2006/relationships/hyperlink" Target="http://hl7.org/fhir/us/medmorph/2021Jan/PlanDefinition-plandefinition-cancer-example.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hl7.org/fhir/us/medmorph/2021Jan/Bundle-specification-bundle-example.html" TargetMode="External"/><Relationship Id="rId3" Type="http://schemas.openxmlformats.org/officeDocument/2006/relationships/hyperlink" Target="http://hl7.org/fhir/us/medmorph/2021Jan/Group-group-example-research.html" TargetMode="External"/><Relationship Id="rId7" Type="http://schemas.openxmlformats.org/officeDocument/2006/relationships/hyperlink" Target="http://hl7.org/fhir/us/medmorph/2021Jan/Bundle-reporting-bundle-exampl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hl7.org/fhir/us/medmorph/2021Jan/Bundle-content-bundle-example.html" TargetMode="External"/><Relationship Id="rId5" Type="http://schemas.openxmlformats.org/officeDocument/2006/relationships/hyperlink" Target="http://hl7.org/fhir/us/medmorph/2021Jan/Communication-communication-example-cancer-pha-response.html" TargetMode="External"/><Relationship Id="rId10" Type="http://schemas.openxmlformats.org/officeDocument/2006/relationships/hyperlink" Target="http://hl7.org/fhir/us/medmorph/2021Jan/artifacts.html" TargetMode="External"/><Relationship Id="rId4" Type="http://schemas.openxmlformats.org/officeDocument/2006/relationships/hyperlink" Target="http://hl7.org/fhir/us/medmorph/2021Jan/Group-group-example-survey.html" TargetMode="External"/><Relationship Id="rId9" Type="http://schemas.openxmlformats.org/officeDocument/2006/relationships/hyperlink" Target="http://hl7.org/fhir/us/medmorph/2021Jan/Bundle-response-bundle-example.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hl7.org/fhir/us/medmorph/2021Jan/provisioning.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l7.org/fhir/us/medmorph/2021Jan/provisioning.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confluence.hl7.org/pages/viewpage.action?pageId=10457814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hl7.org/fhir/us/medmorph/2021Jan/CapabilityStatement-medmorph-trusted-third-party.html" TargetMode="External"/><Relationship Id="rId3" Type="http://schemas.openxmlformats.org/officeDocument/2006/relationships/hyperlink" Target="http://hl7.org/fhir/us/medmorph/2021Jan/CapabilityStatement-medmorph-backend-service-app.html" TargetMode="External"/><Relationship Id="rId7" Type="http://schemas.openxmlformats.org/officeDocument/2006/relationships/hyperlink" Target="http://hl7.org/fhir/us/medmorph/2021Jan/CapabilityStatement-medmorph-trust-service-provide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hl7.org/fhir/us/medmorph/2021Jan/CapabilityStatement-medmorph-public-health-authority.html" TargetMode="External"/><Relationship Id="rId5" Type="http://schemas.openxmlformats.org/officeDocument/2006/relationships/hyperlink" Target="http://hl7.org/fhir/us/medmorph/2021Jan/CapabilityStatement-medmorph-knowledge-artifact-repository.html" TargetMode="External"/><Relationship Id="rId4" Type="http://schemas.openxmlformats.org/officeDocument/2006/relationships/hyperlink" Target="http://hl7.org/fhir/us/medmorph/2021Jan/CapabilityStatement-medmorph-ehr.html" TargetMode="External"/><Relationship Id="rId9" Type="http://schemas.openxmlformats.org/officeDocument/2006/relationships/hyperlink" Target="http://hl7.org/fhir/us/medmorph/2021Jan/artifact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hl7.org/fhir/us/medmorph/2021Jan/OperationDefinition-Bundle-anonymize.html" TargetMode="External"/><Relationship Id="rId7" Type="http://schemas.openxmlformats.org/officeDocument/2006/relationships/hyperlink" Target="http://hl7.org/fhir/us/medmorph/2021Jan/artifac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hl7.org/fhir/us/medmorph/2021Jan/OperationDefinition-Bundle-re-identify.html" TargetMode="External"/><Relationship Id="rId5" Type="http://schemas.openxmlformats.org/officeDocument/2006/relationships/hyperlink" Target="http://hl7.org/fhir/us/medmorph/2021Jan/OperationDefinition-Bundle-pseudonymize.html" TargetMode="External"/><Relationship Id="rId4" Type="http://schemas.openxmlformats.org/officeDocument/2006/relationships/hyperlink" Target="http://hl7.org/fhir/us/medmorph/2021Jan/OperationDefinition-Bundle-de-identif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April 22,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Consolidated Use Case WG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Terminology: Value Sets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294567401"/>
              </p:ext>
            </p:extLst>
          </p:nvPr>
        </p:nvGraphicFramePr>
        <p:xfrm>
          <a:off x="411060" y="851878"/>
          <a:ext cx="11409025" cy="3870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Value Set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a:effectLst/>
                          <a:hlinkClick r:id="rId2" tooltip="ValueSet/us-ph-message-types"/>
                        </a:rPr>
                        <a:t>US Public Health Message Types</a:t>
                      </a:r>
                      <a:r>
                        <a:rPr lang="en-US" sz="1400">
                          <a:effectLst/>
                        </a:rPr>
                        <a:t> </a:t>
                      </a:r>
                    </a:p>
                  </a:txBody>
                  <a:tcPr anchor="ctr"/>
                </a:tc>
                <a:tc>
                  <a:txBody>
                    <a:bodyPr/>
                    <a:lstStyle/>
                    <a:p>
                      <a:r>
                        <a:rPr lang="en-US" sz="1400"/>
                        <a:t>The US Public Health Message Types Value Set is a ‘starter set’ of codes for uniquely identifying messages in MessageHeader instances contained within a reporting bundle.</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63976227"/>
                  </a:ext>
                </a:extLst>
              </a:tr>
              <a:tr h="370840">
                <a:tc>
                  <a:txBody>
                    <a:bodyPr/>
                    <a:lstStyle/>
                    <a:p>
                      <a:r>
                        <a:rPr lang="en-US" sz="1400">
                          <a:effectLst/>
                          <a:hlinkClick r:id="rId3" tooltip="ValueSet/us-ph-plandefinition-action"/>
                        </a:rPr>
                        <a:t>US Public Health PlanDefinition Action</a:t>
                      </a:r>
                      <a:r>
                        <a:rPr lang="en-US" sz="1400">
                          <a:effectLst/>
                        </a:rPr>
                        <a:t> </a:t>
                      </a:r>
                    </a:p>
                  </a:txBody>
                  <a:tcPr anchor="ctr"/>
                </a:tc>
                <a:tc>
                  <a:txBody>
                    <a:bodyPr/>
                    <a:lstStyle/>
                    <a:p>
                      <a:r>
                        <a:rPr lang="en-US" sz="1400"/>
                        <a:t>The US Public Health PlanDefinition Action Value Set is a ‘starter set’ of codes for uniquely identifying actions in PlanDefinition instances.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28938592"/>
                  </a:ext>
                </a:extLst>
              </a:tr>
              <a:tr h="370840">
                <a:tc>
                  <a:txBody>
                    <a:bodyPr/>
                    <a:lstStyle/>
                    <a:p>
                      <a:r>
                        <a:rPr lang="en-US" sz="1400">
                          <a:effectLst/>
                          <a:hlinkClick r:id="rId4" tooltip="ValueSet/us-ph-response-message-processing-status-codes"/>
                        </a:rPr>
                        <a:t>US Public Health Response Message Processing Status Codes</a:t>
                      </a:r>
                      <a:r>
                        <a:rPr lang="en-US" sz="1400">
                          <a:effectLst/>
                        </a:rPr>
                        <a:t> </a:t>
                      </a:r>
                    </a:p>
                  </a:txBody>
                  <a:tcPr anchor="ctr"/>
                </a:tc>
                <a:tc>
                  <a:txBody>
                    <a:bodyPr/>
                    <a:lstStyle/>
                    <a:p>
                      <a:r>
                        <a:rPr lang="en-US" sz="1400"/>
                        <a:t>The US Public Health Message Processing Status Codes Value Set is a ‘starter set’ of codes for identifying response message processing status for each message that was previously submitted from clinical care to PHA or Research Organizations.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82769246"/>
                  </a:ext>
                </a:extLst>
              </a:tr>
              <a:tr h="370840">
                <a:tc>
                  <a:txBody>
                    <a:bodyPr/>
                    <a:lstStyle/>
                    <a:p>
                      <a:r>
                        <a:rPr lang="en-US" sz="1400">
                          <a:effectLst/>
                          <a:hlinkClick r:id="rId5" tooltip="ValueSet/us-ph-triggerdefinition-namedevent"/>
                        </a:rPr>
                        <a:t>US Public Health TriggerDefinition NamedEvent</a:t>
                      </a:r>
                      <a:r>
                        <a:rPr lang="en-US" sz="1400">
                          <a:effectLst/>
                        </a:rPr>
                        <a:t> </a:t>
                      </a:r>
                    </a:p>
                  </a:txBody>
                  <a:tcPr anchor="ctr"/>
                </a:tc>
                <a:tc>
                  <a:txBody>
                    <a:bodyPr/>
                    <a:lstStyle/>
                    <a:p>
                      <a:r>
                        <a:rPr lang="en-US" sz="1400" dirty="0"/>
                        <a:t>The US Public Health </a:t>
                      </a:r>
                      <a:r>
                        <a:rPr lang="en-US" sz="1400" dirty="0" err="1"/>
                        <a:t>TriggerDefinition</a:t>
                      </a:r>
                      <a:r>
                        <a:rPr lang="en-US" sz="1400" dirty="0"/>
                        <a:t> </a:t>
                      </a:r>
                      <a:r>
                        <a:rPr lang="en-US" sz="1400" dirty="0" err="1"/>
                        <a:t>NamedEvent</a:t>
                      </a:r>
                      <a:r>
                        <a:rPr lang="en-US" sz="1400" dirty="0"/>
                        <a:t> Value Set is a ‘starter set’ of codes for uniquely identifying named events in </a:t>
                      </a:r>
                      <a:r>
                        <a:rPr lang="en-US" sz="1400" dirty="0" err="1"/>
                        <a:t>TriggerDefinition</a:t>
                      </a:r>
                      <a:r>
                        <a:rPr lang="en-US" sz="1400" dirty="0"/>
                        <a:t> instances contained within a PlanDefinition.</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192383859"/>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6"/>
              </a:rPr>
              <a:t>http://hl7.org/fhir/us/medmorph/2021Jan/artifacts.html</a:t>
            </a:r>
            <a:endParaRPr lang="en-US" dirty="0"/>
          </a:p>
        </p:txBody>
      </p:sp>
    </p:spTree>
    <p:extLst>
      <p:ext uri="{BB962C8B-B14F-4D97-AF65-F5344CB8AC3E}">
        <p14:creationId xmlns:p14="http://schemas.microsoft.com/office/powerpoint/2010/main" val="118729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260952"/>
            <a:ext cx="11014276" cy="722895"/>
          </a:xfrm>
        </p:spPr>
        <p:txBody>
          <a:bodyPr>
            <a:noAutofit/>
          </a:bodyPr>
          <a:lstStyle/>
          <a:p>
            <a:r>
              <a:rPr lang="en-US" sz="3200" dirty="0"/>
              <a:t>Terminology: Value Sets - US Public Health Message Types </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739278356"/>
              </p:ext>
            </p:extLst>
          </p:nvPr>
        </p:nvGraphicFramePr>
        <p:xfrm>
          <a:off x="81444" y="684839"/>
          <a:ext cx="12029111" cy="531647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3498209">
                  <a:extLst>
                    <a:ext uri="{9D8B030D-6E8A-4147-A177-3AD203B41FA5}">
                      <a16:colId xmlns:a16="http://schemas.microsoft.com/office/drawing/2014/main" val="4096147708"/>
                    </a:ext>
                  </a:extLst>
                </a:gridCol>
                <a:gridCol w="4219312">
                  <a:extLst>
                    <a:ext uri="{9D8B030D-6E8A-4147-A177-3AD203B41FA5}">
                      <a16:colId xmlns:a16="http://schemas.microsoft.com/office/drawing/2014/main" val="1471404763"/>
                    </a:ext>
                  </a:extLst>
                </a:gridCol>
                <a:gridCol w="66977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200" dirty="0"/>
                        <a:t>0</a:t>
                      </a:r>
                    </a:p>
                  </a:txBody>
                  <a:tcPr anchor="ctr"/>
                </a:tc>
                <a:tc>
                  <a:txBody>
                    <a:bodyPr/>
                    <a:lstStyle/>
                    <a:p>
                      <a:r>
                        <a:rPr lang="en-US" sz="1200" dirty="0">
                          <a:effectLst/>
                          <a:hlinkClick r:id="rId2"/>
                        </a:rPr>
                        <a:t>message-report</a:t>
                      </a:r>
                      <a:endParaRPr lang="en-US" sz="1200" dirty="0">
                        <a:effectLst/>
                      </a:endParaRPr>
                    </a:p>
                  </a:txBody>
                  <a:tcPr anchor="ctr"/>
                </a:tc>
                <a:tc>
                  <a:txBody>
                    <a:bodyPr/>
                    <a:lstStyle/>
                    <a:p>
                      <a:r>
                        <a:rPr lang="en-US" sz="1200" dirty="0"/>
                        <a:t>Indicates a message containing a report exchanged between clinical care and PHA/Research Organization.</a:t>
                      </a:r>
                    </a:p>
                  </a:txBody>
                  <a:tcPr anchor="ctr"/>
                </a:tc>
                <a:tc>
                  <a:txBody>
                    <a:bodyPr/>
                    <a:lstStyle/>
                    <a:p>
                      <a:r>
                        <a:rPr lang="en-US" sz="1200"/>
                        <a:t>Indicates a message that contains data for a specific use case. Hep C, Cancer and Healthcare Surveys are example use cases etc.</a:t>
                      </a:r>
                    </a:p>
                  </a:txBody>
                  <a:tcPr anchor="ctr"/>
                </a:tc>
                <a:tc>
                  <a:txBody>
                    <a:bodyPr/>
                    <a:lstStyle/>
                    <a:p>
                      <a:r>
                        <a:rPr lang="en-US" sz="1200" dirty="0"/>
                        <a:t>Y</a:t>
                      </a:r>
                    </a:p>
                  </a:txBody>
                  <a:tcPr/>
                </a:tc>
                <a:tc>
                  <a:txBody>
                    <a:bodyPr/>
                    <a:lstStyle/>
                    <a:p>
                      <a:r>
                        <a:rPr lang="en-US" sz="1200" dirty="0"/>
                        <a:t>Y</a:t>
                      </a:r>
                    </a:p>
                  </a:txBody>
                  <a:tcPr/>
                </a:tc>
                <a:tc>
                  <a:txBody>
                    <a:bodyPr/>
                    <a:lstStyle/>
                    <a:p>
                      <a:r>
                        <a:rPr lang="en-US" sz="1200" dirty="0"/>
                        <a:t>Y</a:t>
                      </a:r>
                    </a:p>
                  </a:txBody>
                  <a:tcPr/>
                </a:tc>
                <a:extLst>
                  <a:ext uri="{0D108BD9-81ED-4DB2-BD59-A6C34878D82A}">
                    <a16:rowId xmlns:a16="http://schemas.microsoft.com/office/drawing/2014/main" val="2063976227"/>
                  </a:ext>
                </a:extLst>
              </a:tr>
              <a:tr h="0">
                <a:tc>
                  <a:txBody>
                    <a:bodyPr/>
                    <a:lstStyle/>
                    <a:p>
                      <a:r>
                        <a:rPr lang="en-US" sz="1200"/>
                        <a:t>1</a:t>
                      </a:r>
                    </a:p>
                  </a:txBody>
                  <a:tcPr anchor="ctr"/>
                </a:tc>
                <a:tc>
                  <a:txBody>
                    <a:bodyPr/>
                    <a:lstStyle/>
                    <a:p>
                      <a:r>
                        <a:rPr lang="en-US" sz="1200">
                          <a:effectLst/>
                        </a:rPr>
                        <a:t>  </a:t>
                      </a:r>
                      <a:r>
                        <a:rPr lang="en-US" sz="1200">
                          <a:effectLst/>
                          <a:hlinkClick r:id="rId3"/>
                        </a:rPr>
                        <a:t>cancer-report-message</a:t>
                      </a:r>
                      <a:endParaRPr lang="en-US" sz="1200">
                        <a:effectLst/>
                      </a:endParaRPr>
                    </a:p>
                  </a:txBody>
                  <a:tcPr anchor="ctr"/>
                </a:tc>
                <a:tc>
                  <a:txBody>
                    <a:bodyPr/>
                    <a:lstStyle/>
                    <a:p>
                      <a:r>
                        <a:rPr lang="en-US" sz="1200"/>
                        <a:t>Indicates a message containing cancer reporting data sent from clinical care to PHA.</a:t>
                      </a:r>
                    </a:p>
                  </a:txBody>
                  <a:tcPr anchor="ctr"/>
                </a:tc>
                <a:tc>
                  <a:txBody>
                    <a:bodyPr/>
                    <a:lstStyle/>
                    <a:p>
                      <a:r>
                        <a:rPr lang="en-US" sz="1200" dirty="0"/>
                        <a:t>Indicates that cancer data are present in the message being sent from clinical care to PHA.</a:t>
                      </a:r>
                    </a:p>
                  </a:txBody>
                  <a:tcPr anchor="ctr"/>
                </a:tc>
                <a:tc>
                  <a:txBody>
                    <a:bodyPr/>
                    <a:lstStyle/>
                    <a:p>
                      <a:r>
                        <a:rPr lang="en-US" sz="1200" dirty="0"/>
                        <a:t>Y</a:t>
                      </a:r>
                    </a:p>
                  </a:txBody>
                  <a:tcPr/>
                </a:tc>
                <a:tc>
                  <a:txBody>
                    <a:bodyPr/>
                    <a:lstStyle/>
                    <a:p>
                      <a:r>
                        <a:rPr lang="en-US" sz="120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1441748296"/>
                  </a:ext>
                </a:extLst>
              </a:tr>
              <a:tr h="0">
                <a:tc>
                  <a:txBody>
                    <a:bodyPr/>
                    <a:lstStyle/>
                    <a:p>
                      <a:r>
                        <a:rPr lang="en-US" sz="1200"/>
                        <a:t>1</a:t>
                      </a:r>
                    </a:p>
                  </a:txBody>
                  <a:tcPr anchor="ctr"/>
                </a:tc>
                <a:tc>
                  <a:txBody>
                    <a:bodyPr/>
                    <a:lstStyle/>
                    <a:p>
                      <a:r>
                        <a:rPr lang="en-US" sz="1200">
                          <a:effectLst/>
                        </a:rPr>
                        <a:t>  </a:t>
                      </a:r>
                      <a:r>
                        <a:rPr lang="en-US" sz="1200">
                          <a:effectLst/>
                          <a:hlinkClick r:id="rId4"/>
                        </a:rPr>
                        <a:t>cancer-response-message</a:t>
                      </a:r>
                      <a:endParaRPr lang="en-US" sz="1200">
                        <a:effectLst/>
                      </a:endParaRPr>
                    </a:p>
                  </a:txBody>
                  <a:tcPr anchor="ctr"/>
                </a:tc>
                <a:tc>
                  <a:txBody>
                    <a:bodyPr/>
                    <a:lstStyle/>
                    <a:p>
                      <a:r>
                        <a:rPr lang="en-US" sz="1200" dirty="0"/>
                        <a:t>Indicates a message containing cancer report response data sent from PHA to clinical care.</a:t>
                      </a:r>
                    </a:p>
                  </a:txBody>
                  <a:tcPr anchor="ctr"/>
                </a:tc>
                <a:tc>
                  <a:txBody>
                    <a:bodyPr/>
                    <a:lstStyle/>
                    <a:p>
                      <a:r>
                        <a:rPr lang="en-US" sz="1200"/>
                        <a:t>Indicates that a message containing response data for an already submitted cancer report is being sent from PHA to clinical care.</a:t>
                      </a:r>
                    </a:p>
                  </a:txBody>
                  <a:tcPr anchor="ctr"/>
                </a:tc>
                <a:tc>
                  <a:txBody>
                    <a:bodyPr/>
                    <a:lstStyle/>
                    <a:p>
                      <a:r>
                        <a:rPr lang="en-US" sz="1200"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1054088365"/>
                  </a:ext>
                </a:extLst>
              </a:tr>
              <a:tr h="0">
                <a:tc>
                  <a:txBody>
                    <a:bodyPr/>
                    <a:lstStyle/>
                    <a:p>
                      <a:r>
                        <a:rPr lang="en-US" sz="1200"/>
                        <a:t>1</a:t>
                      </a:r>
                    </a:p>
                  </a:txBody>
                  <a:tcPr anchor="ctr"/>
                </a:tc>
                <a:tc>
                  <a:txBody>
                    <a:bodyPr/>
                    <a:lstStyle/>
                    <a:p>
                      <a:r>
                        <a:rPr lang="en-US" sz="1200">
                          <a:effectLst/>
                        </a:rPr>
                        <a:t>  </a:t>
                      </a:r>
                      <a:r>
                        <a:rPr lang="en-US" sz="1200">
                          <a:effectLst/>
                          <a:hlinkClick r:id="rId5"/>
                        </a:rPr>
                        <a:t>hepc-report-message</a:t>
                      </a:r>
                      <a:endParaRPr lang="en-US" sz="1200">
                        <a:effectLst/>
                      </a:endParaRPr>
                    </a:p>
                  </a:txBody>
                  <a:tcPr anchor="ctr"/>
                </a:tc>
                <a:tc>
                  <a:txBody>
                    <a:bodyPr/>
                    <a:lstStyle/>
                    <a:p>
                      <a:r>
                        <a:rPr lang="en-US" sz="1200" dirty="0"/>
                        <a:t>Indicates a message containing Hep C data sent from clinical care to PHA.</a:t>
                      </a:r>
                    </a:p>
                  </a:txBody>
                  <a:tcPr anchor="ctr"/>
                </a:tc>
                <a:tc>
                  <a:txBody>
                    <a:bodyPr/>
                    <a:lstStyle/>
                    <a:p>
                      <a:r>
                        <a:rPr lang="en-US" sz="1200"/>
                        <a:t>Indicates that Hep C data are present in the message being sent from clinical care to PHA.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2406759678"/>
                  </a:ext>
                </a:extLst>
              </a:tr>
              <a:tr h="0">
                <a:tc>
                  <a:txBody>
                    <a:bodyPr/>
                    <a:lstStyle/>
                    <a:p>
                      <a:r>
                        <a:rPr lang="en-US" sz="1200"/>
                        <a:t>1</a:t>
                      </a:r>
                    </a:p>
                  </a:txBody>
                  <a:tcPr anchor="ctr"/>
                </a:tc>
                <a:tc>
                  <a:txBody>
                    <a:bodyPr/>
                    <a:lstStyle/>
                    <a:p>
                      <a:r>
                        <a:rPr lang="en-US" sz="1200">
                          <a:effectLst/>
                        </a:rPr>
                        <a:t>  </a:t>
                      </a:r>
                      <a:r>
                        <a:rPr lang="en-US" sz="1200">
                          <a:effectLst/>
                          <a:hlinkClick r:id="rId6"/>
                        </a:rPr>
                        <a:t>hepc-response-message</a:t>
                      </a:r>
                      <a:endParaRPr lang="en-US" sz="1200">
                        <a:effectLst/>
                      </a:endParaRPr>
                    </a:p>
                  </a:txBody>
                  <a:tcPr anchor="ctr"/>
                </a:tc>
                <a:tc>
                  <a:txBody>
                    <a:bodyPr/>
                    <a:lstStyle/>
                    <a:p>
                      <a:r>
                        <a:rPr lang="en-US" sz="1200"/>
                        <a:t>Hep C Response Message sent from PHA to clinical care.</a:t>
                      </a:r>
                    </a:p>
                  </a:txBody>
                  <a:tcPr anchor="ctr"/>
                </a:tc>
                <a:tc>
                  <a:txBody>
                    <a:bodyPr/>
                    <a:lstStyle/>
                    <a:p>
                      <a:r>
                        <a:rPr lang="en-US" sz="1200"/>
                        <a:t>Indicates that a message containing response data for an already submitted Hep C report message is being sent from PHA to clinical care.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3798689136"/>
                  </a:ext>
                </a:extLst>
              </a:tr>
              <a:tr h="0">
                <a:tc>
                  <a:txBody>
                    <a:bodyPr/>
                    <a:lstStyle/>
                    <a:p>
                      <a:r>
                        <a:rPr lang="en-US" sz="1200"/>
                        <a:t>1</a:t>
                      </a:r>
                    </a:p>
                  </a:txBody>
                  <a:tcPr anchor="ctr"/>
                </a:tc>
                <a:tc>
                  <a:txBody>
                    <a:bodyPr/>
                    <a:lstStyle/>
                    <a:p>
                      <a:r>
                        <a:rPr lang="en-US" sz="1200" dirty="0">
                          <a:effectLst/>
                        </a:rPr>
                        <a:t>  </a:t>
                      </a:r>
                      <a:r>
                        <a:rPr lang="en-US" sz="1200" dirty="0">
                          <a:effectLst/>
                          <a:hlinkClick r:id="rId7"/>
                        </a:rPr>
                        <a:t>healthcare-survey-report-message</a:t>
                      </a:r>
                      <a:endParaRPr lang="en-US" sz="1200" dirty="0">
                        <a:effectLst/>
                      </a:endParaRPr>
                    </a:p>
                  </a:txBody>
                  <a:tcPr anchor="ctr"/>
                </a:tc>
                <a:tc>
                  <a:txBody>
                    <a:bodyPr/>
                    <a:lstStyle/>
                    <a:p>
                      <a:r>
                        <a:rPr lang="en-US" sz="1200" dirty="0"/>
                        <a:t>Indicates a message containing healthcare survey data sent from clinical care to PHA.</a:t>
                      </a:r>
                    </a:p>
                  </a:txBody>
                  <a:tcPr anchor="ctr"/>
                </a:tc>
                <a:tc>
                  <a:txBody>
                    <a:bodyPr/>
                    <a:lstStyle/>
                    <a:p>
                      <a:r>
                        <a:rPr lang="en-US" sz="1200"/>
                        <a:t>Indicates that healthcare survey data are present in the message being sent from clinical care to PHA.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1911977202"/>
                  </a:ext>
                </a:extLst>
              </a:tr>
              <a:tr h="0">
                <a:tc>
                  <a:txBody>
                    <a:bodyPr/>
                    <a:lstStyle/>
                    <a:p>
                      <a:r>
                        <a:rPr lang="en-US" sz="1200"/>
                        <a:t>1</a:t>
                      </a:r>
                    </a:p>
                  </a:txBody>
                  <a:tcPr anchor="ctr"/>
                </a:tc>
                <a:tc>
                  <a:txBody>
                    <a:bodyPr/>
                    <a:lstStyle/>
                    <a:p>
                      <a:r>
                        <a:rPr lang="en-US" sz="1200">
                          <a:effectLst/>
                        </a:rPr>
                        <a:t>  </a:t>
                      </a:r>
                      <a:r>
                        <a:rPr lang="en-US" sz="1200">
                          <a:effectLst/>
                          <a:hlinkClick r:id="rId8"/>
                        </a:rPr>
                        <a:t>healthcare-survey-response-message</a:t>
                      </a:r>
                      <a:endParaRPr lang="en-US" sz="1200">
                        <a:effectLst/>
                      </a:endParaRPr>
                    </a:p>
                  </a:txBody>
                  <a:tcPr anchor="ctr"/>
                </a:tc>
                <a:tc>
                  <a:txBody>
                    <a:bodyPr/>
                    <a:lstStyle/>
                    <a:p>
                      <a:r>
                        <a:rPr lang="en-US" sz="1200"/>
                        <a:t>Indicates a message containing healthcare survey data sent from PHA to clinical care.</a:t>
                      </a:r>
                    </a:p>
                  </a:txBody>
                  <a:tcPr anchor="ctr"/>
                </a:tc>
                <a:tc>
                  <a:txBody>
                    <a:bodyPr/>
                    <a:lstStyle/>
                    <a:p>
                      <a:r>
                        <a:rPr lang="en-US" sz="1200"/>
                        <a:t>Indicates that healthcare survey data are present in the response being sent from PHA to clinical care in response to a healthcare survey report message.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extLst>
                  <a:ext uri="{0D108BD9-81ED-4DB2-BD59-A6C34878D82A}">
                    <a16:rowId xmlns:a16="http://schemas.microsoft.com/office/drawing/2014/main" val="2327102315"/>
                  </a:ext>
                </a:extLst>
              </a:tr>
              <a:tr h="0">
                <a:tc>
                  <a:txBody>
                    <a:bodyPr/>
                    <a:lstStyle/>
                    <a:p>
                      <a:r>
                        <a:rPr lang="en-US" sz="1200"/>
                        <a:t>1</a:t>
                      </a:r>
                    </a:p>
                  </a:txBody>
                  <a:tcPr anchor="ctr"/>
                </a:tc>
                <a:tc>
                  <a:txBody>
                    <a:bodyPr/>
                    <a:lstStyle/>
                    <a:p>
                      <a:r>
                        <a:rPr lang="en-US" sz="1200">
                          <a:effectLst/>
                        </a:rPr>
                        <a:t>  </a:t>
                      </a:r>
                      <a:r>
                        <a:rPr lang="en-US" sz="1200">
                          <a:effectLst/>
                          <a:hlinkClick r:id="rId9"/>
                        </a:rPr>
                        <a:t>research-report-message</a:t>
                      </a:r>
                      <a:endParaRPr lang="en-US" sz="1200">
                        <a:effectLst/>
                      </a:endParaRPr>
                    </a:p>
                  </a:txBody>
                  <a:tcPr anchor="ctr"/>
                </a:tc>
                <a:tc>
                  <a:txBody>
                    <a:bodyPr/>
                    <a:lstStyle/>
                    <a:p>
                      <a:r>
                        <a:rPr lang="en-US" sz="1200"/>
                        <a:t>Indicates a message containing healthcare data sent from clinical care to Research Organization.</a:t>
                      </a:r>
                    </a:p>
                  </a:txBody>
                  <a:tcPr anchor="ctr"/>
                </a:tc>
                <a:tc>
                  <a:txBody>
                    <a:bodyPr/>
                    <a:lstStyle/>
                    <a:p>
                      <a:r>
                        <a:rPr lang="en-US" sz="1200"/>
                        <a:t>Indicates that research data are present in the message being sent from clinical care to Research Organization.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extLst>
                  <a:ext uri="{0D108BD9-81ED-4DB2-BD59-A6C34878D82A}">
                    <a16:rowId xmlns:a16="http://schemas.microsoft.com/office/drawing/2014/main" val="2039138472"/>
                  </a:ext>
                </a:extLst>
              </a:tr>
              <a:tr h="805430">
                <a:tc>
                  <a:txBody>
                    <a:bodyPr/>
                    <a:lstStyle/>
                    <a:p>
                      <a:r>
                        <a:rPr lang="en-US" sz="1200"/>
                        <a:t>1</a:t>
                      </a:r>
                    </a:p>
                  </a:txBody>
                  <a:tcPr anchor="ctr"/>
                </a:tc>
                <a:tc>
                  <a:txBody>
                    <a:bodyPr/>
                    <a:lstStyle/>
                    <a:p>
                      <a:r>
                        <a:rPr lang="en-US" sz="1200">
                          <a:effectLst/>
                        </a:rPr>
                        <a:t>  </a:t>
                      </a:r>
                      <a:r>
                        <a:rPr lang="en-US" sz="1200">
                          <a:effectLst/>
                          <a:hlinkClick r:id="rId10"/>
                        </a:rPr>
                        <a:t>response-response-message</a:t>
                      </a:r>
                      <a:endParaRPr lang="en-US" sz="1200">
                        <a:effectLst/>
                      </a:endParaRPr>
                    </a:p>
                  </a:txBody>
                  <a:tcPr anchor="ctr"/>
                </a:tc>
                <a:tc>
                  <a:txBody>
                    <a:bodyPr/>
                    <a:lstStyle/>
                    <a:p>
                      <a:r>
                        <a:rPr lang="en-US" sz="1200"/>
                        <a:t>Indicates a message containing response data from Research Organization to clinical care.</a:t>
                      </a:r>
                    </a:p>
                  </a:txBody>
                  <a:tcPr anchor="ctr"/>
                </a:tc>
                <a:tc>
                  <a:txBody>
                    <a:bodyPr/>
                    <a:lstStyle/>
                    <a:p>
                      <a:r>
                        <a:rPr lang="en-US" sz="1200" dirty="0"/>
                        <a:t>Indicates that research data are present in the response being sent from Research Organization to clinical care in response to a submitted research report message.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a:t>
                      </a:r>
                    </a:p>
                    <a:p>
                      <a:endParaRPr lang="en-US" sz="1200" dirty="0"/>
                    </a:p>
                  </a:txBody>
                  <a:tcPr/>
                </a:tc>
                <a:tc>
                  <a:txBody>
                    <a:bodyPr/>
                    <a:lstStyle/>
                    <a:p>
                      <a:r>
                        <a:rPr lang="en-US" sz="1200" dirty="0"/>
                        <a:t>Y</a:t>
                      </a:r>
                    </a:p>
                  </a:txBody>
                  <a:tcPr/>
                </a:tc>
                <a:extLst>
                  <a:ext uri="{0D108BD9-81ED-4DB2-BD59-A6C34878D82A}">
                    <a16:rowId xmlns:a16="http://schemas.microsoft.com/office/drawing/2014/main" val="3271583364"/>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7971173" cy="369332"/>
          </a:xfrm>
          <a:prstGeom prst="rect">
            <a:avLst/>
          </a:prstGeom>
          <a:noFill/>
        </p:spPr>
        <p:txBody>
          <a:bodyPr wrap="square">
            <a:spAutoFit/>
          </a:bodyPr>
          <a:lstStyle/>
          <a:p>
            <a:r>
              <a:rPr lang="en-US" dirty="0">
                <a:hlinkClick r:id="rId11"/>
              </a:rPr>
              <a:t>http://hl7.org/fhir/us/medmorph/2021Jan/ValueSet-us-ph-message-types.html</a:t>
            </a:r>
            <a:endParaRPr lang="en-US" dirty="0"/>
          </a:p>
        </p:txBody>
      </p:sp>
    </p:spTree>
    <p:extLst>
      <p:ext uri="{BB962C8B-B14F-4D97-AF65-F5344CB8AC3E}">
        <p14:creationId xmlns:p14="http://schemas.microsoft.com/office/powerpoint/2010/main" val="103796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94632"/>
            <a:ext cx="11014276" cy="722895"/>
          </a:xfrm>
        </p:spPr>
        <p:txBody>
          <a:bodyPr>
            <a:noAutofit/>
          </a:bodyPr>
          <a:lstStyle/>
          <a:p>
            <a:r>
              <a:rPr lang="en-US" sz="3200" dirty="0"/>
              <a:t>Terminology: Value Sets - US Public Health PlanDefinition Action (1/2)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428324505"/>
              </p:ext>
            </p:extLst>
          </p:nvPr>
        </p:nvGraphicFramePr>
        <p:xfrm>
          <a:off x="81444" y="1528119"/>
          <a:ext cx="12029111" cy="43586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dirty="0"/>
                        <a:t>0</a:t>
                      </a:r>
                    </a:p>
                  </a:txBody>
                  <a:tcPr anchor="ctr"/>
                </a:tc>
                <a:tc>
                  <a:txBody>
                    <a:bodyPr/>
                    <a:lstStyle/>
                    <a:p>
                      <a:r>
                        <a:rPr lang="en-US" sz="1400">
                          <a:effectLst/>
                          <a:hlinkClick r:id="rId3"/>
                        </a:rPr>
                        <a:t>initiate-reporting-workflow</a:t>
                      </a:r>
                      <a:endParaRPr lang="en-US" sz="1400">
                        <a:effectLst/>
                      </a:endParaRPr>
                    </a:p>
                  </a:txBody>
                  <a:tcPr anchor="ctr"/>
                </a:tc>
                <a:tc>
                  <a:txBody>
                    <a:bodyPr/>
                    <a:lstStyle/>
                    <a:p>
                      <a:r>
                        <a:rPr lang="en-US" sz="1400"/>
                        <a:t>Initiate a reporting workflow</a:t>
                      </a:r>
                    </a:p>
                  </a:txBody>
                  <a:tcPr anchor="ctr"/>
                </a:tc>
                <a:tc>
                  <a:txBody>
                    <a:bodyPr/>
                    <a:lstStyle/>
                    <a:p>
                      <a:r>
                        <a:rPr lang="en-US" sz="1400" dirty="0"/>
                        <a:t>Request the initiation of a reporting workflow for a patient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063976227"/>
                  </a:ext>
                </a:extLst>
              </a:tr>
              <a:tr h="0">
                <a:tc>
                  <a:txBody>
                    <a:bodyPr/>
                    <a:lstStyle/>
                    <a:p>
                      <a:r>
                        <a:rPr lang="en-US" sz="1400"/>
                        <a:t>0</a:t>
                      </a:r>
                    </a:p>
                  </a:txBody>
                  <a:tcPr anchor="ctr"/>
                </a:tc>
                <a:tc>
                  <a:txBody>
                    <a:bodyPr/>
                    <a:lstStyle/>
                    <a:p>
                      <a:r>
                        <a:rPr lang="en-US" sz="1400">
                          <a:effectLst/>
                          <a:hlinkClick r:id="rId4"/>
                        </a:rPr>
                        <a:t>execute-reporting-workflow</a:t>
                      </a:r>
                      <a:endParaRPr lang="en-US" sz="1400">
                        <a:effectLst/>
                      </a:endParaRPr>
                    </a:p>
                  </a:txBody>
                  <a:tcPr anchor="ctr"/>
                </a:tc>
                <a:tc>
                  <a:txBody>
                    <a:bodyPr/>
                    <a:lstStyle/>
                    <a:p>
                      <a:r>
                        <a:rPr lang="en-US" sz="1400"/>
                        <a:t>Execute a series of actions to accomplish reporting</a:t>
                      </a:r>
                    </a:p>
                  </a:txBody>
                  <a:tcPr anchor="ctr"/>
                </a:tc>
                <a:tc>
                  <a:txBody>
                    <a:bodyPr/>
                    <a:lstStyle/>
                    <a:p>
                      <a:r>
                        <a:rPr lang="en-US" sz="1400"/>
                        <a:t>This is top level action that uses other defined actions to accomplish reporting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dirty="0">
                          <a:effectLst/>
                        </a:rPr>
                        <a:t>  </a:t>
                      </a:r>
                      <a:r>
                        <a:rPr lang="en-US" sz="1400" dirty="0">
                          <a:effectLst/>
                          <a:hlinkClick r:id="rId5"/>
                        </a:rPr>
                        <a:t>check-trigger-codes</a:t>
                      </a:r>
                      <a:endParaRPr lang="en-US" sz="1400" dirty="0">
                        <a:effectLst/>
                      </a:endParaRPr>
                    </a:p>
                  </a:txBody>
                  <a:tcPr anchor="ctr"/>
                </a:tc>
                <a:tc>
                  <a:txBody>
                    <a:bodyPr/>
                    <a:lstStyle/>
                    <a:p>
                      <a:r>
                        <a:rPr lang="en-US" sz="1400" dirty="0"/>
                        <a:t>Evaluate candidate patient's data against trigger codes to determine reportability</a:t>
                      </a:r>
                    </a:p>
                  </a:txBody>
                  <a:tcPr anchor="ctr"/>
                </a:tc>
                <a:tc>
                  <a:txBody>
                    <a:bodyPr/>
                    <a:lstStyle/>
                    <a:p>
                      <a:r>
                        <a:rPr lang="en-US" sz="1400" dirty="0"/>
                        <a:t>Evaluate candidate patient's data against trigger codes to determine reportability.</a:t>
                      </a:r>
                    </a:p>
                  </a:txBody>
                  <a:tcPr anchor="ctr"/>
                </a:tc>
                <a:tc>
                  <a:txBody>
                    <a:bodyPr/>
                    <a:lstStyle/>
                    <a:p>
                      <a:r>
                        <a:rPr lang="en-US" sz="1400" dirty="0"/>
                        <a:t>Y</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dirty="0">
                          <a:effectLst/>
                        </a:rPr>
                        <a:t>  </a:t>
                      </a:r>
                      <a:r>
                        <a:rPr lang="en-US" sz="1400" dirty="0">
                          <a:effectLst/>
                          <a:hlinkClick r:id="rId6"/>
                        </a:rPr>
                        <a:t>check-participant-registration</a:t>
                      </a:r>
                      <a:endParaRPr lang="en-US" sz="1400" dirty="0">
                        <a:effectLst/>
                      </a:endParaRPr>
                    </a:p>
                  </a:txBody>
                  <a:tcPr anchor="ctr"/>
                </a:tc>
                <a:tc>
                  <a:txBody>
                    <a:bodyPr/>
                    <a:lstStyle/>
                    <a:p>
                      <a:r>
                        <a:rPr lang="en-US" sz="1400" dirty="0"/>
                        <a:t>Evaluate participants in encounter for reportability</a:t>
                      </a:r>
                    </a:p>
                  </a:txBody>
                  <a:tcPr anchor="ctr"/>
                </a:tc>
                <a:tc>
                  <a:txBody>
                    <a:bodyPr/>
                    <a:lstStyle/>
                    <a:p>
                      <a:r>
                        <a:rPr lang="en-US" sz="1400" dirty="0"/>
                        <a:t>Evaluate encounter participants such as patient, practitioner, organization on whether they have been selected for reportability.</a:t>
                      </a:r>
                    </a:p>
                  </a:txBody>
                  <a:tcPr anchor="ctr"/>
                </a:tc>
                <a:tc>
                  <a:txBody>
                    <a:bodyPr/>
                    <a:lstStyle/>
                    <a:p>
                      <a:r>
                        <a:rPr lang="en-US" sz="1400" dirty="0"/>
                        <a:t>N</a:t>
                      </a:r>
                    </a:p>
                  </a:txBody>
                  <a:tcPr/>
                </a:tc>
                <a:tc>
                  <a:txBody>
                    <a:bodyPr/>
                    <a:lstStyle/>
                    <a:p>
                      <a:r>
                        <a:rPr lang="en-US" sz="1400" dirty="0"/>
                        <a:t>Y</a:t>
                      </a:r>
                    </a:p>
                  </a:txBody>
                  <a:tcPr/>
                </a:tc>
                <a:tc>
                  <a:txBody>
                    <a:bodyPr/>
                    <a:lstStyle/>
                    <a:p>
                      <a:r>
                        <a:rPr lang="en-US" sz="1400" dirty="0"/>
                        <a:t>N</a:t>
                      </a:r>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dirty="0">
                          <a:effectLst/>
                        </a:rPr>
                        <a:t>  </a:t>
                      </a:r>
                      <a:r>
                        <a:rPr lang="en-US" sz="1400" dirty="0">
                          <a:effectLst/>
                          <a:hlinkClick r:id="rId7"/>
                        </a:rPr>
                        <a:t>create-report</a:t>
                      </a:r>
                      <a:endParaRPr lang="en-US" sz="1400" dirty="0">
                        <a:effectLst/>
                      </a:endParaRPr>
                    </a:p>
                  </a:txBody>
                  <a:tcPr anchor="ctr"/>
                </a:tc>
                <a:tc>
                  <a:txBody>
                    <a:bodyPr/>
                    <a:lstStyle/>
                    <a:p>
                      <a:r>
                        <a:rPr lang="en-US" sz="1400" b="1" dirty="0">
                          <a:solidFill>
                            <a:srgbClr val="FF0000"/>
                          </a:solidFill>
                        </a:rPr>
                        <a:t>Create a Report containing Patient's data for patients who passed the check-reportability test</a:t>
                      </a:r>
                    </a:p>
                  </a:txBody>
                  <a:tcPr anchor="ctr"/>
                </a:tc>
                <a:tc>
                  <a:txBody>
                    <a:bodyPr/>
                    <a:lstStyle/>
                    <a:p>
                      <a:r>
                        <a:rPr lang="en-US" sz="1400" b="1" dirty="0">
                          <a:solidFill>
                            <a:srgbClr val="FF0000"/>
                          </a:solidFill>
                        </a:rPr>
                        <a:t>Create a Report containing Patient's data for patients who passed the check-reportability test.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dirty="0">
                          <a:effectLst/>
                        </a:rPr>
                        <a:t>  </a:t>
                      </a:r>
                      <a:r>
                        <a:rPr lang="en-US" sz="1400" dirty="0">
                          <a:effectLst/>
                          <a:hlinkClick r:id="rId8"/>
                        </a:rPr>
                        <a:t>validate-report</a:t>
                      </a:r>
                      <a:endParaRPr lang="en-US" sz="1400" dirty="0">
                        <a:effectLst/>
                      </a:endParaRPr>
                    </a:p>
                  </a:txBody>
                  <a:tcPr anchor="ctr"/>
                </a:tc>
                <a:tc>
                  <a:txBody>
                    <a:bodyPr/>
                    <a:lstStyle/>
                    <a:p>
                      <a:r>
                        <a:rPr lang="en-US" sz="1400"/>
                        <a:t>Validate Report against specified profiles and terminologies.</a:t>
                      </a:r>
                    </a:p>
                  </a:txBody>
                  <a:tcPr anchor="ctr"/>
                </a:tc>
                <a:tc>
                  <a:txBody>
                    <a:bodyPr/>
                    <a:lstStyle/>
                    <a:p>
                      <a:r>
                        <a:rPr lang="en-US" sz="1400" dirty="0"/>
                        <a:t>Validate Report against specified profiles and terminologies.</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dirty="0">
                          <a:effectLst/>
                        </a:rPr>
                        <a:t>  </a:t>
                      </a:r>
                      <a:r>
                        <a:rPr lang="en-US" sz="1400" dirty="0">
                          <a:effectLst/>
                          <a:hlinkClick r:id="rId9"/>
                        </a:rPr>
                        <a:t>submit-report</a:t>
                      </a:r>
                      <a:endParaRPr lang="en-US" sz="1400" dirty="0">
                        <a:effectLst/>
                      </a:endParaRPr>
                    </a:p>
                  </a:txBody>
                  <a:tcPr anchor="ctr"/>
                </a:tc>
                <a:tc>
                  <a:txBody>
                    <a:bodyPr/>
                    <a:lstStyle/>
                    <a:p>
                      <a:r>
                        <a:rPr lang="en-US" sz="1400"/>
                        <a:t>Submit the report to specified endpoint</a:t>
                      </a:r>
                    </a:p>
                  </a:txBody>
                  <a:tcPr anchor="ctr"/>
                </a:tc>
                <a:tc>
                  <a:txBody>
                    <a:bodyPr/>
                    <a:lstStyle/>
                    <a:p>
                      <a:r>
                        <a:rPr lang="en-US" sz="1400"/>
                        <a:t>Submit the report to specified endpoint.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8692533" cy="369332"/>
          </a:xfrm>
          <a:prstGeom prst="rect">
            <a:avLst/>
          </a:prstGeom>
          <a:noFill/>
        </p:spPr>
        <p:txBody>
          <a:bodyPr wrap="square">
            <a:spAutoFit/>
          </a:bodyPr>
          <a:lstStyle/>
          <a:p>
            <a:r>
              <a:rPr lang="en-US" dirty="0">
                <a:hlinkClick r:id="rId10"/>
              </a:rPr>
              <a:t>http://hl7.org/fhir/us/medmorph/2021Jan/ValueSet-us-ph-plandefinition-action.html</a:t>
            </a:r>
            <a:endParaRPr lang="en-US" dirty="0"/>
          </a:p>
        </p:txBody>
      </p:sp>
    </p:spTree>
    <p:extLst>
      <p:ext uri="{BB962C8B-B14F-4D97-AF65-F5344CB8AC3E}">
        <p14:creationId xmlns:p14="http://schemas.microsoft.com/office/powerpoint/2010/main" val="317901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2" y="484472"/>
            <a:ext cx="11863087" cy="722895"/>
          </a:xfrm>
        </p:spPr>
        <p:txBody>
          <a:bodyPr>
            <a:noAutofit/>
          </a:bodyPr>
          <a:lstStyle/>
          <a:p>
            <a:r>
              <a:rPr lang="en-US" sz="3200" dirty="0"/>
              <a:t>Terminology: Value Sets - US Public Health PlanDefinition Action (2/2)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4088914874"/>
              </p:ext>
            </p:extLst>
          </p:nvPr>
        </p:nvGraphicFramePr>
        <p:xfrm>
          <a:off x="81444" y="1274119"/>
          <a:ext cx="12029111" cy="518160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364649">
                  <a:extLst>
                    <a:ext uri="{9D8B030D-6E8A-4147-A177-3AD203B41FA5}">
                      <a16:colId xmlns:a16="http://schemas.microsoft.com/office/drawing/2014/main" val="2133941267"/>
                    </a:ext>
                  </a:extLst>
                </a:gridCol>
                <a:gridCol w="3125164">
                  <a:extLst>
                    <a:ext uri="{9D8B030D-6E8A-4147-A177-3AD203B41FA5}">
                      <a16:colId xmlns:a16="http://schemas.microsoft.com/office/drawing/2014/main" val="4096147708"/>
                    </a:ext>
                  </a:extLst>
                </a:gridCol>
                <a:gridCol w="4409955">
                  <a:extLst>
                    <a:ext uri="{9D8B030D-6E8A-4147-A177-3AD203B41FA5}">
                      <a16:colId xmlns:a16="http://schemas.microsoft.com/office/drawing/2014/main" val="1471404763"/>
                    </a:ext>
                  </a:extLst>
                </a:gridCol>
                <a:gridCol w="1030147">
                  <a:extLst>
                    <a:ext uri="{9D8B030D-6E8A-4147-A177-3AD203B41FA5}">
                      <a16:colId xmlns:a16="http://schemas.microsoft.com/office/drawing/2014/main" val="2686604126"/>
                    </a:ext>
                  </a:extLst>
                </a:gridCol>
                <a:gridCol w="844951">
                  <a:extLst>
                    <a:ext uri="{9D8B030D-6E8A-4147-A177-3AD203B41FA5}">
                      <a16:colId xmlns:a16="http://schemas.microsoft.com/office/drawing/2014/main" val="2992369524"/>
                    </a:ext>
                  </a:extLst>
                </a:gridCol>
                <a:gridCol w="859963">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a:t>1</a:t>
                      </a:r>
                    </a:p>
                  </a:txBody>
                  <a:tcPr anchor="ctr"/>
                </a:tc>
                <a:tc>
                  <a:txBody>
                    <a:bodyPr/>
                    <a:lstStyle/>
                    <a:p>
                      <a:r>
                        <a:rPr lang="en-US" sz="1400">
                          <a:effectLst/>
                        </a:rPr>
                        <a:t>  </a:t>
                      </a:r>
                      <a:r>
                        <a:rPr lang="en-US" sz="1400">
                          <a:effectLst/>
                          <a:hlinkClick r:id="rId3"/>
                        </a:rPr>
                        <a:t>deidentify-report</a:t>
                      </a:r>
                      <a:endParaRPr lang="en-US" sz="1400">
                        <a:effectLst/>
                      </a:endParaRPr>
                    </a:p>
                  </a:txBody>
                  <a:tcPr anchor="ctr"/>
                </a:tc>
                <a:tc>
                  <a:txBody>
                    <a:bodyPr/>
                    <a:lstStyle/>
                    <a:p>
                      <a:r>
                        <a:rPr lang="en-US" sz="1400"/>
                        <a:t>Deidentify the report before submitting the report</a:t>
                      </a:r>
                    </a:p>
                  </a:txBody>
                  <a:tcPr anchor="ctr"/>
                </a:tc>
                <a:tc>
                  <a:txBody>
                    <a:bodyPr/>
                    <a:lstStyle/>
                    <a:p>
                      <a:r>
                        <a:rPr lang="en-US" sz="1400" dirty="0"/>
                        <a:t>Deidentify the report before submitting the report.</a:t>
                      </a:r>
                    </a:p>
                  </a:txBody>
                  <a:tcPr anchor="ctr"/>
                </a:tc>
                <a:tc>
                  <a:txBody>
                    <a:bodyPr/>
                    <a:lstStyle/>
                    <a:p>
                      <a:r>
                        <a:rPr lang="en-US" sz="1400" dirty="0"/>
                        <a:t>Y - optional</a:t>
                      </a:r>
                    </a:p>
                  </a:txBody>
                  <a:tcPr/>
                </a:tc>
                <a:tc>
                  <a:txBody>
                    <a:bodyPr/>
                    <a:lstStyle/>
                    <a:p>
                      <a:r>
                        <a:rPr lang="en-US" sz="1400" dirty="0"/>
                        <a:t>Y - optional</a:t>
                      </a:r>
                    </a:p>
                  </a:txBody>
                  <a:tcPr/>
                </a:tc>
                <a:tc>
                  <a:txBody>
                    <a:bodyPr/>
                    <a:lstStyle/>
                    <a:p>
                      <a:endParaRPr lang="en-US" sz="1400" dirty="0"/>
                    </a:p>
                  </a:txBody>
                  <a:tcPr/>
                </a:tc>
                <a:extLst>
                  <a:ext uri="{0D108BD9-81ED-4DB2-BD59-A6C34878D82A}">
                    <a16:rowId xmlns:a16="http://schemas.microsoft.com/office/drawing/2014/main" val="2039138472"/>
                  </a:ext>
                </a:extLst>
              </a:tr>
              <a:tr h="0">
                <a:tc>
                  <a:txBody>
                    <a:bodyPr/>
                    <a:lstStyle/>
                    <a:p>
                      <a:r>
                        <a:rPr lang="en-US" sz="1400"/>
                        <a:t>1</a:t>
                      </a:r>
                    </a:p>
                  </a:txBody>
                  <a:tcPr anchor="ctr"/>
                </a:tc>
                <a:tc>
                  <a:txBody>
                    <a:bodyPr/>
                    <a:lstStyle/>
                    <a:p>
                      <a:r>
                        <a:rPr lang="en-US" sz="1400">
                          <a:effectLst/>
                        </a:rPr>
                        <a:t>  </a:t>
                      </a:r>
                      <a:r>
                        <a:rPr lang="en-US" sz="1400">
                          <a:effectLst/>
                          <a:hlinkClick r:id="rId4"/>
                        </a:rPr>
                        <a:t>anonymize-report</a:t>
                      </a:r>
                      <a:endParaRPr lang="en-US" sz="1400">
                        <a:effectLst/>
                      </a:endParaRPr>
                    </a:p>
                  </a:txBody>
                  <a:tcPr anchor="ctr"/>
                </a:tc>
                <a:tc>
                  <a:txBody>
                    <a:bodyPr/>
                    <a:lstStyle/>
                    <a:p>
                      <a:r>
                        <a:rPr lang="en-US" sz="1400"/>
                        <a:t>Anonymize the report before submitting the report</a:t>
                      </a:r>
                    </a:p>
                  </a:txBody>
                  <a:tcPr anchor="ctr"/>
                </a:tc>
                <a:tc>
                  <a:txBody>
                    <a:bodyPr/>
                    <a:lstStyle/>
                    <a:p>
                      <a:r>
                        <a:rPr lang="en-US" sz="1400"/>
                        <a:t>Anonymize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073506912"/>
                  </a:ext>
                </a:extLst>
              </a:tr>
              <a:tr h="0">
                <a:tc>
                  <a:txBody>
                    <a:bodyPr/>
                    <a:lstStyle/>
                    <a:p>
                      <a:r>
                        <a:rPr lang="en-US" sz="1400"/>
                        <a:t>1</a:t>
                      </a:r>
                    </a:p>
                  </a:txBody>
                  <a:tcPr anchor="ctr"/>
                </a:tc>
                <a:tc>
                  <a:txBody>
                    <a:bodyPr/>
                    <a:lstStyle/>
                    <a:p>
                      <a:r>
                        <a:rPr lang="en-US" sz="1400">
                          <a:effectLst/>
                        </a:rPr>
                        <a:t>  </a:t>
                      </a:r>
                      <a:r>
                        <a:rPr lang="en-US" sz="1400">
                          <a:effectLst/>
                          <a:hlinkClick r:id="rId5"/>
                        </a:rPr>
                        <a:t>pseudonymize-report</a:t>
                      </a:r>
                      <a:endParaRPr lang="en-US" sz="1400">
                        <a:effectLst/>
                      </a:endParaRPr>
                    </a:p>
                  </a:txBody>
                  <a:tcPr anchor="ctr"/>
                </a:tc>
                <a:tc>
                  <a:txBody>
                    <a:bodyPr/>
                    <a:lstStyle/>
                    <a:p>
                      <a:r>
                        <a:rPr lang="en-US" sz="1400"/>
                        <a:t>Pseudonymize the report before submitting the report</a:t>
                      </a:r>
                    </a:p>
                  </a:txBody>
                  <a:tcPr anchor="ctr"/>
                </a:tc>
                <a:tc>
                  <a:txBody>
                    <a:bodyPr/>
                    <a:lstStyle/>
                    <a:p>
                      <a:r>
                        <a:rPr lang="en-US" sz="1400"/>
                        <a:t>Pseudonymize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4233665111"/>
                  </a:ext>
                </a:extLst>
              </a:tr>
              <a:tr h="0">
                <a:tc>
                  <a:txBody>
                    <a:bodyPr/>
                    <a:lstStyle/>
                    <a:p>
                      <a:r>
                        <a:rPr lang="en-US" sz="1400"/>
                        <a:t>1</a:t>
                      </a:r>
                    </a:p>
                  </a:txBody>
                  <a:tcPr anchor="ctr"/>
                </a:tc>
                <a:tc>
                  <a:txBody>
                    <a:bodyPr/>
                    <a:lstStyle/>
                    <a:p>
                      <a:r>
                        <a:rPr lang="en-US" sz="1400" dirty="0">
                          <a:effectLst/>
                        </a:rPr>
                        <a:t>  </a:t>
                      </a:r>
                      <a:r>
                        <a:rPr lang="en-US" sz="1400" dirty="0">
                          <a:effectLst/>
                          <a:hlinkClick r:id="rId6"/>
                        </a:rPr>
                        <a:t>encrypt-report</a:t>
                      </a:r>
                      <a:endParaRPr lang="en-US" sz="1400" dirty="0">
                        <a:effectLst/>
                      </a:endParaRPr>
                    </a:p>
                  </a:txBody>
                  <a:tcPr anchor="ctr"/>
                </a:tc>
                <a:tc>
                  <a:txBody>
                    <a:bodyPr/>
                    <a:lstStyle/>
                    <a:p>
                      <a:r>
                        <a:rPr lang="en-US" sz="1400" dirty="0"/>
                        <a:t>Encrypt the report before submitting the report</a:t>
                      </a:r>
                    </a:p>
                  </a:txBody>
                  <a:tcPr anchor="ctr"/>
                </a:tc>
                <a:tc>
                  <a:txBody>
                    <a:bodyPr/>
                    <a:lstStyle/>
                    <a:p>
                      <a:r>
                        <a:rPr lang="en-US" sz="1400"/>
                        <a:t>Encrypt the report before submitting the report.</a:t>
                      </a:r>
                    </a:p>
                  </a:txBody>
                  <a:tcPr anchor="ctr"/>
                </a:tc>
                <a:tc>
                  <a:txBody>
                    <a:bodyPr/>
                    <a:lstStyle/>
                    <a:p>
                      <a:r>
                        <a:rPr lang="en-US" sz="1400" dirty="0"/>
                        <a:t>Y - optional</a:t>
                      </a:r>
                    </a:p>
                  </a:txBody>
                  <a:tcPr/>
                </a:tc>
                <a:tc>
                  <a:txBody>
                    <a:bodyPr/>
                    <a:lstStyle/>
                    <a:p>
                      <a:r>
                        <a:rPr lang="en-US" sz="1400" dirty="0"/>
                        <a:t>Y - optional</a:t>
                      </a:r>
                    </a:p>
                  </a:txBody>
                  <a:tcPr/>
                </a:tc>
                <a:tc>
                  <a:txBody>
                    <a:bodyPr/>
                    <a:lstStyle/>
                    <a:p>
                      <a:endParaRPr lang="en-US" sz="1400" dirty="0"/>
                    </a:p>
                  </a:txBody>
                  <a:tcPr/>
                </a:tc>
                <a:extLst>
                  <a:ext uri="{0D108BD9-81ED-4DB2-BD59-A6C34878D82A}">
                    <a16:rowId xmlns:a16="http://schemas.microsoft.com/office/drawing/2014/main" val="833056109"/>
                  </a:ext>
                </a:extLst>
              </a:tr>
              <a:tr h="0">
                <a:tc>
                  <a:txBody>
                    <a:bodyPr/>
                    <a:lstStyle/>
                    <a:p>
                      <a:r>
                        <a:rPr lang="en-US" sz="1400"/>
                        <a:t>1</a:t>
                      </a:r>
                    </a:p>
                  </a:txBody>
                  <a:tcPr anchor="ctr"/>
                </a:tc>
                <a:tc>
                  <a:txBody>
                    <a:bodyPr/>
                    <a:lstStyle/>
                    <a:p>
                      <a:r>
                        <a:rPr lang="en-US" sz="1400" dirty="0">
                          <a:effectLst/>
                        </a:rPr>
                        <a:t>  </a:t>
                      </a:r>
                      <a:r>
                        <a:rPr lang="en-US" sz="1400" dirty="0">
                          <a:effectLst/>
                          <a:hlinkClick r:id="rId7"/>
                        </a:rPr>
                        <a:t>complete-reporting</a:t>
                      </a:r>
                      <a:endParaRPr lang="en-US" sz="1400" dirty="0">
                        <a:effectLst/>
                      </a:endParaRPr>
                    </a:p>
                  </a:txBody>
                  <a:tcPr anchor="ctr"/>
                </a:tc>
                <a:tc>
                  <a:txBody>
                    <a:bodyPr/>
                    <a:lstStyle/>
                    <a:p>
                      <a:r>
                        <a:rPr lang="en-US" sz="1400"/>
                        <a:t>Complete reporting for the patient</a:t>
                      </a:r>
                    </a:p>
                  </a:txBody>
                  <a:tcPr anchor="ctr"/>
                </a:tc>
                <a:tc>
                  <a:txBody>
                    <a:bodyPr/>
                    <a:lstStyle/>
                    <a:p>
                      <a:r>
                        <a:rPr lang="en-US" sz="1400"/>
                        <a:t>Complete the reporting for the patient, after which no further reports will be sent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221181467"/>
                  </a:ext>
                </a:extLst>
              </a:tr>
              <a:tr h="0">
                <a:tc>
                  <a:txBody>
                    <a:bodyPr/>
                    <a:lstStyle/>
                    <a:p>
                      <a:r>
                        <a:rPr lang="en-US" sz="1400"/>
                        <a:t>1</a:t>
                      </a:r>
                    </a:p>
                  </a:txBody>
                  <a:tcPr anchor="ctr"/>
                </a:tc>
                <a:tc>
                  <a:txBody>
                    <a:bodyPr/>
                    <a:lstStyle/>
                    <a:p>
                      <a:r>
                        <a:rPr lang="en-US" sz="1400">
                          <a:effectLst/>
                        </a:rPr>
                        <a:t>  </a:t>
                      </a:r>
                      <a:r>
                        <a:rPr lang="en-US" sz="1400">
                          <a:effectLst/>
                          <a:hlinkClick r:id="rId8"/>
                        </a:rPr>
                        <a:t>extract-research-data</a:t>
                      </a:r>
                      <a:endParaRPr lang="en-US" sz="1400">
                        <a:effectLst/>
                      </a:endParaRPr>
                    </a:p>
                  </a:txBody>
                  <a:tcPr anchor="ctr"/>
                </a:tc>
                <a:tc>
                  <a:txBody>
                    <a:bodyPr/>
                    <a:lstStyle/>
                    <a:p>
                      <a:r>
                        <a:rPr lang="en-US" sz="1400"/>
                        <a:t>Extract data from an EHR for one or more patients.</a:t>
                      </a:r>
                    </a:p>
                  </a:txBody>
                  <a:tcPr anchor="ctr"/>
                </a:tc>
                <a:tc>
                  <a:txBody>
                    <a:bodyPr/>
                    <a:lstStyle/>
                    <a:p>
                      <a:r>
                        <a:rPr lang="en-US" sz="1400"/>
                        <a:t>Extract data from an EHR for one or more patients for research purposes.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r>
                        <a:rPr lang="en-US" sz="1400" dirty="0"/>
                        <a:t>N/A</a:t>
                      </a:r>
                    </a:p>
                  </a:txBody>
                  <a:tcPr/>
                </a:tc>
                <a:tc>
                  <a:txBody>
                    <a:bodyPr/>
                    <a:lstStyle/>
                    <a:p>
                      <a:r>
                        <a:rPr lang="en-US" sz="1400" dirty="0"/>
                        <a:t>Y</a:t>
                      </a:r>
                    </a:p>
                  </a:txBody>
                  <a:tcPr/>
                </a:tc>
                <a:extLst>
                  <a:ext uri="{0D108BD9-81ED-4DB2-BD59-A6C34878D82A}">
                    <a16:rowId xmlns:a16="http://schemas.microsoft.com/office/drawing/2014/main" val="3681542940"/>
                  </a:ext>
                </a:extLst>
              </a:tr>
              <a:tr h="0">
                <a:tc>
                  <a:txBody>
                    <a:bodyPr/>
                    <a:lstStyle/>
                    <a:p>
                      <a:r>
                        <a:rPr lang="en-US" sz="1400"/>
                        <a:t>1</a:t>
                      </a:r>
                    </a:p>
                  </a:txBody>
                  <a:tcPr anchor="ctr"/>
                </a:tc>
                <a:tc>
                  <a:txBody>
                    <a:bodyPr/>
                    <a:lstStyle/>
                    <a:p>
                      <a:r>
                        <a:rPr lang="en-US" sz="1400">
                          <a:effectLst/>
                        </a:rPr>
                        <a:t>  </a:t>
                      </a:r>
                      <a:r>
                        <a:rPr lang="en-US" sz="1400">
                          <a:effectLst/>
                          <a:hlinkClick r:id="rId9"/>
                        </a:rPr>
                        <a:t>execute-research-query</a:t>
                      </a:r>
                      <a:endParaRPr lang="en-US" sz="1400">
                        <a:effectLst/>
                      </a:endParaRPr>
                    </a:p>
                  </a:txBody>
                  <a:tcPr anchor="ctr"/>
                </a:tc>
                <a:tc>
                  <a:txBody>
                    <a:bodyPr/>
                    <a:lstStyle/>
                    <a:p>
                      <a:r>
                        <a:rPr lang="en-US" sz="1400"/>
                        <a:t>Execute a research query on the data mart.</a:t>
                      </a:r>
                    </a:p>
                  </a:txBody>
                  <a:tcPr anchor="ctr"/>
                </a:tc>
                <a:tc>
                  <a:txBody>
                    <a:bodyPr/>
                    <a:lstStyle/>
                    <a:p>
                      <a:r>
                        <a:rPr lang="en-US" sz="1400"/>
                        <a:t>Execute a research query on the data mart based on the PlanDefinition and create a result to be submitted.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r>
                        <a:rPr lang="en-US" sz="1400" dirty="0"/>
                        <a:t>Y</a:t>
                      </a:r>
                    </a:p>
                  </a:txBody>
                  <a:tcPr/>
                </a:tc>
                <a:extLst>
                  <a:ext uri="{0D108BD9-81ED-4DB2-BD59-A6C34878D82A}">
                    <a16:rowId xmlns:a16="http://schemas.microsoft.com/office/drawing/2014/main" val="973885656"/>
                  </a:ext>
                </a:extLst>
              </a:tr>
              <a:tr h="0">
                <a:tc>
                  <a:txBody>
                    <a:bodyPr/>
                    <a:lstStyle/>
                    <a:p>
                      <a:r>
                        <a:rPr lang="en-US" sz="1400"/>
                        <a:t>0</a:t>
                      </a:r>
                    </a:p>
                  </a:txBody>
                  <a:tcPr anchor="ctr"/>
                </a:tc>
                <a:tc>
                  <a:txBody>
                    <a:bodyPr/>
                    <a:lstStyle/>
                    <a:p>
                      <a:r>
                        <a:rPr lang="en-US" sz="1400">
                          <a:effectLst/>
                          <a:hlinkClick r:id="rId10"/>
                        </a:rPr>
                        <a:t>terminate-reporting-workflow</a:t>
                      </a:r>
                      <a:endParaRPr lang="en-US" sz="1400">
                        <a:effectLst/>
                      </a:endParaRPr>
                    </a:p>
                  </a:txBody>
                  <a:tcPr anchor="ctr"/>
                </a:tc>
                <a:tc>
                  <a:txBody>
                    <a:bodyPr/>
                    <a:lstStyle/>
                    <a:p>
                      <a:r>
                        <a:rPr lang="en-US" sz="1400" dirty="0"/>
                        <a:t>Terminate a reporting workflow</a:t>
                      </a:r>
                    </a:p>
                  </a:txBody>
                  <a:tcPr anchor="ctr"/>
                </a:tc>
                <a:tc>
                  <a:txBody>
                    <a:bodyPr/>
                    <a:lstStyle/>
                    <a:p>
                      <a:r>
                        <a:rPr lang="en-US" sz="1400" dirty="0"/>
                        <a:t>Request the initiation of terminating a reporting workflow.</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3677313938"/>
                  </a:ext>
                </a:extLst>
              </a:tr>
              <a:tr h="0">
                <a:tc>
                  <a:txBody>
                    <a:bodyPr/>
                    <a:lstStyle/>
                    <a:p>
                      <a:r>
                        <a:rPr lang="en-US" sz="1400"/>
                        <a:t>1</a:t>
                      </a:r>
                    </a:p>
                  </a:txBody>
                  <a:tcPr anchor="ctr"/>
                </a:tc>
                <a:tc>
                  <a:txBody>
                    <a:bodyPr/>
                    <a:lstStyle/>
                    <a:p>
                      <a:r>
                        <a:rPr lang="en-US" sz="1400">
                          <a:effectLst/>
                        </a:rPr>
                        <a:t>  </a:t>
                      </a:r>
                      <a:r>
                        <a:rPr lang="en-US" sz="1400">
                          <a:effectLst/>
                          <a:hlinkClick r:id="rId11"/>
                        </a:rPr>
                        <a:t>cancel-report</a:t>
                      </a:r>
                      <a:endParaRPr lang="en-US" sz="1400">
                        <a:effectLst/>
                      </a:endParaRPr>
                    </a:p>
                  </a:txBody>
                  <a:tcPr anchor="ctr"/>
                </a:tc>
                <a:tc>
                  <a:txBody>
                    <a:bodyPr/>
                    <a:lstStyle/>
                    <a:p>
                      <a:r>
                        <a:rPr lang="en-US" sz="1400"/>
                        <a:t>Cancel an already submitted report</a:t>
                      </a:r>
                    </a:p>
                  </a:txBody>
                  <a:tcPr anchor="ctr"/>
                </a:tc>
                <a:tc>
                  <a:txBody>
                    <a:bodyPr/>
                    <a:lstStyle/>
                    <a:p>
                      <a:r>
                        <a:rPr lang="en-US" sz="1400" dirty="0"/>
                        <a:t>Cancel an already submitted report.</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69706064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526283" y="6613911"/>
            <a:ext cx="8692533" cy="369332"/>
          </a:xfrm>
          <a:prstGeom prst="rect">
            <a:avLst/>
          </a:prstGeom>
          <a:noFill/>
        </p:spPr>
        <p:txBody>
          <a:bodyPr wrap="square">
            <a:spAutoFit/>
          </a:bodyPr>
          <a:lstStyle/>
          <a:p>
            <a:r>
              <a:rPr lang="en-US" dirty="0">
                <a:hlinkClick r:id="rId12"/>
              </a:rPr>
              <a:t>http://hl7.org/fhir/us/medmorph/2021Jan/ValueSet-us-ph-plandefinition-action.html</a:t>
            </a:r>
            <a:endParaRPr lang="en-US" dirty="0"/>
          </a:p>
        </p:txBody>
      </p:sp>
    </p:spTree>
    <p:extLst>
      <p:ext uri="{BB962C8B-B14F-4D97-AF65-F5344CB8AC3E}">
        <p14:creationId xmlns:p14="http://schemas.microsoft.com/office/powerpoint/2010/main" val="348767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Response Message Processing Status Codes</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17290554"/>
              </p:ext>
            </p:extLst>
          </p:nvPr>
        </p:nvGraphicFramePr>
        <p:xfrm>
          <a:off x="81444" y="1188179"/>
          <a:ext cx="11634829" cy="3230880"/>
        </p:xfrm>
        <a:graphic>
          <a:graphicData uri="http://schemas.openxmlformats.org/drawingml/2006/table">
            <a:tbl>
              <a:tblPr firstRow="1" bandRow="1">
                <a:tableStyleId>{5C22544A-7EE6-4342-B048-85BDC9FD1C3A}</a:tableStyleId>
              </a:tblPr>
              <a:tblGrid>
                <a:gridCol w="924396">
                  <a:extLst>
                    <a:ext uri="{9D8B030D-6E8A-4147-A177-3AD203B41FA5}">
                      <a16:colId xmlns:a16="http://schemas.microsoft.com/office/drawing/2014/main" val="2133941267"/>
                    </a:ext>
                  </a:extLst>
                </a:gridCol>
                <a:gridCol w="3586480">
                  <a:extLst>
                    <a:ext uri="{9D8B030D-6E8A-4147-A177-3AD203B41FA5}">
                      <a16:colId xmlns:a16="http://schemas.microsoft.com/office/drawing/2014/main" val="4096147708"/>
                    </a:ext>
                  </a:extLst>
                </a:gridCol>
                <a:gridCol w="4714240">
                  <a:extLst>
                    <a:ext uri="{9D8B030D-6E8A-4147-A177-3AD203B41FA5}">
                      <a16:colId xmlns:a16="http://schemas.microsoft.com/office/drawing/2014/main" val="1471404763"/>
                    </a:ext>
                  </a:extLst>
                </a:gridCol>
                <a:gridCol w="722533">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effectLst/>
                          <a:hlinkClick r:id="rId3"/>
                        </a:rPr>
                        <a:t>RRVS1</a:t>
                      </a:r>
                      <a:endParaRPr lang="en-US" sz="1400" dirty="0">
                        <a:effectLst/>
                      </a:endParaRPr>
                    </a:p>
                  </a:txBody>
                  <a:tcPr anchor="ctr"/>
                </a:tc>
                <a:tc>
                  <a:txBody>
                    <a:bodyPr/>
                    <a:lstStyle/>
                    <a:p>
                      <a:r>
                        <a:rPr lang="en-US" sz="1400"/>
                        <a:t>Reportable data sent from clinical care to PHA.</a:t>
                      </a:r>
                    </a:p>
                  </a:txBody>
                  <a:tcPr anchor="ctr"/>
                </a:tc>
                <a:tc>
                  <a:txBody>
                    <a:bodyPr/>
                    <a:lstStyle/>
                    <a:p>
                      <a:r>
                        <a:rPr lang="en-US" sz="1400"/>
                        <a:t>Reportable - the triggered condition was determined to be reportable for responsible jurisdiction on the basis of appropriate authoring jurisdiction rules.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2063976227"/>
                  </a:ext>
                </a:extLst>
              </a:tr>
              <a:tr h="0">
                <a:tc>
                  <a:txBody>
                    <a:bodyPr/>
                    <a:lstStyle/>
                    <a:p>
                      <a:r>
                        <a:rPr lang="en-US" sz="1400">
                          <a:effectLst/>
                          <a:hlinkClick r:id="rId4"/>
                        </a:rPr>
                        <a:t>RRVS2</a:t>
                      </a:r>
                      <a:endParaRPr lang="en-US" sz="1400">
                        <a:effectLst/>
                      </a:endParaRPr>
                    </a:p>
                  </a:txBody>
                  <a:tcPr anchor="ctr"/>
                </a:tc>
                <a:tc>
                  <a:txBody>
                    <a:bodyPr/>
                    <a:lstStyle/>
                    <a:p>
                      <a:r>
                        <a:rPr lang="en-US" sz="1400"/>
                        <a:t>Data sent from clinical care to PHA may be reportable.</a:t>
                      </a:r>
                    </a:p>
                  </a:txBody>
                  <a:tcPr anchor="ctr"/>
                </a:tc>
                <a:tc>
                  <a:txBody>
                    <a:bodyPr/>
                    <a:lstStyle/>
                    <a:p>
                      <a:r>
                        <a:rPr lang="en-US" sz="1400"/>
                        <a:t>May be reportable - the triggered condition may be reportable, but a full disposition was not achieved</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441748296"/>
                  </a:ext>
                </a:extLst>
              </a:tr>
              <a:tr h="0">
                <a:tc>
                  <a:txBody>
                    <a:bodyPr/>
                    <a:lstStyle/>
                    <a:p>
                      <a:r>
                        <a:rPr lang="en-US" sz="1400">
                          <a:effectLst/>
                          <a:hlinkClick r:id="rId5"/>
                        </a:rPr>
                        <a:t>RRVS3</a:t>
                      </a:r>
                      <a:endParaRPr lang="en-US" sz="1400">
                        <a:effectLst/>
                      </a:endParaRPr>
                    </a:p>
                  </a:txBody>
                  <a:tcPr anchor="ctr"/>
                </a:tc>
                <a:tc>
                  <a:txBody>
                    <a:bodyPr/>
                    <a:lstStyle/>
                    <a:p>
                      <a:r>
                        <a:rPr lang="en-US" sz="1400"/>
                        <a:t>Data sent from clinical care to PHA is not reportable.</a:t>
                      </a:r>
                    </a:p>
                  </a:txBody>
                  <a:tcPr anchor="ctr"/>
                </a:tc>
                <a:tc>
                  <a:txBody>
                    <a:bodyPr/>
                    <a:lstStyle/>
                    <a:p>
                      <a:r>
                        <a:rPr lang="en-US" sz="1400"/>
                        <a:t>Not reportable - all data needed for rule were available, but the condition was not determined to be reportable for the responsible jurisdiction on the basis of appropriate authoring jurisdiction rules.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054088365"/>
                  </a:ext>
                </a:extLst>
              </a:tr>
              <a:tr h="0">
                <a:tc>
                  <a:txBody>
                    <a:bodyPr/>
                    <a:lstStyle/>
                    <a:p>
                      <a:r>
                        <a:rPr lang="en-US" sz="1400">
                          <a:effectLst/>
                          <a:hlinkClick r:id="rId6"/>
                        </a:rPr>
                        <a:t>RRVS4</a:t>
                      </a:r>
                      <a:endParaRPr lang="en-US" sz="1400">
                        <a:effectLst/>
                      </a:endParaRPr>
                    </a:p>
                  </a:txBody>
                  <a:tcPr anchor="ctr"/>
                </a:tc>
                <a:tc>
                  <a:txBody>
                    <a:bodyPr/>
                    <a:lstStyle/>
                    <a:p>
                      <a:r>
                        <a:rPr lang="en-US" sz="1400"/>
                        <a:t>No Reporting rule met for the data sent from clinical care to PHA.</a:t>
                      </a:r>
                    </a:p>
                  </a:txBody>
                  <a:tcPr anchor="ctr"/>
                </a:tc>
                <a:tc>
                  <a:txBody>
                    <a:bodyPr/>
                    <a:lstStyle/>
                    <a:p>
                      <a:r>
                        <a:rPr lang="en-US" sz="1400" dirty="0"/>
                        <a:t>No reporting rule met – no reporting rule was completely met because needed data were not available or all needed data were available but did not meet reporting requirements.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2406759678"/>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508000" y="6311900"/>
            <a:ext cx="10657839" cy="369332"/>
          </a:xfrm>
          <a:prstGeom prst="rect">
            <a:avLst/>
          </a:prstGeom>
          <a:noFill/>
        </p:spPr>
        <p:txBody>
          <a:bodyPr wrap="square">
            <a:spAutoFit/>
          </a:bodyPr>
          <a:lstStyle/>
          <a:p>
            <a:r>
              <a:rPr lang="en-US" dirty="0">
                <a:hlinkClick r:id="rId7"/>
              </a:rPr>
              <a:t>http://hl7.org/fhir/us/medmorph/2021Jan/ValueSet-us-ph-response-message-processing-status-codes.html</a:t>
            </a:r>
            <a:endParaRPr lang="en-US" dirty="0"/>
          </a:p>
        </p:txBody>
      </p:sp>
    </p:spTree>
    <p:extLst>
      <p:ext uri="{BB962C8B-B14F-4D97-AF65-F5344CB8AC3E}">
        <p14:creationId xmlns:p14="http://schemas.microsoft.com/office/powerpoint/2010/main" val="395147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(1/4)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867099522"/>
              </p:ext>
            </p:extLst>
          </p:nvPr>
        </p:nvGraphicFramePr>
        <p:xfrm>
          <a:off x="81444" y="1188179"/>
          <a:ext cx="12029111" cy="521208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2576561">
                  <a:extLst>
                    <a:ext uri="{9D8B030D-6E8A-4147-A177-3AD203B41FA5}">
                      <a16:colId xmlns:a16="http://schemas.microsoft.com/office/drawing/2014/main" val="4096147708"/>
                    </a:ext>
                  </a:extLst>
                </a:gridCol>
                <a:gridCol w="512064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t>0</a:t>
                      </a:r>
                    </a:p>
                  </a:txBody>
                  <a:tcPr anchor="ctr"/>
                </a:tc>
                <a:tc>
                  <a:txBody>
                    <a:bodyPr/>
                    <a:lstStyle/>
                    <a:p>
                      <a:r>
                        <a:rPr lang="en-US" sz="1400">
                          <a:effectLst/>
                          <a:hlinkClick r:id="rId3"/>
                        </a:rPr>
                        <a:t>encounter-change</a:t>
                      </a:r>
                      <a:endParaRPr lang="en-US" sz="1400">
                        <a:effectLst/>
                      </a:endParaRPr>
                    </a:p>
                  </a:txBody>
                  <a:tcPr anchor="ctr"/>
                </a:tc>
                <a:tc>
                  <a:txBody>
                    <a:bodyPr/>
                    <a:lstStyle/>
                    <a:p>
                      <a:r>
                        <a:rPr lang="en-US" sz="1400"/>
                        <a:t>Indicates a change in the patient's encounter records</a:t>
                      </a:r>
                    </a:p>
                  </a:txBody>
                  <a:tcPr anchor="ctr"/>
                </a:tc>
                <a:tc>
                  <a:txBody>
                    <a:bodyPr/>
                    <a:lstStyle/>
                    <a:p>
                      <a:r>
                        <a:rPr lang="en-US" sz="1400"/>
                        <a:t>Indicates a change in the patient's encounter records which includes starting an encounter, closing an encounter, modifying data elements of an encounter. Encounter change events would be triggered by monitoring the Encounter resource.</a:t>
                      </a:r>
                    </a:p>
                  </a:txBody>
                  <a:tcPr anchor="ctr"/>
                </a:tc>
                <a:tc>
                  <a:txBody>
                    <a:bodyPr/>
                    <a:lstStyle/>
                    <a:p>
                      <a:endParaRPr lang="en-US" sz="1400"/>
                    </a:p>
                  </a:txBody>
                  <a:tcPr/>
                </a:tc>
                <a:tc>
                  <a:txBody>
                    <a:bodyPr/>
                    <a:lstStyle/>
                    <a:p>
                      <a:r>
                        <a:rPr lang="en-US" sz="1400" dirty="0"/>
                        <a:t>N</a:t>
                      </a:r>
                    </a:p>
                  </a:txBody>
                  <a:tcPr/>
                </a:tc>
                <a:tc>
                  <a:txBody>
                    <a:bodyPr/>
                    <a:lstStyle/>
                    <a:p>
                      <a:endParaRPr lang="en-US" sz="14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4"/>
                        </a:rPr>
                        <a:t>encounter-start</a:t>
                      </a:r>
                      <a:endParaRPr lang="en-US" sz="1400">
                        <a:effectLst/>
                      </a:endParaRPr>
                    </a:p>
                  </a:txBody>
                  <a:tcPr anchor="ctr"/>
                </a:tc>
                <a:tc>
                  <a:txBody>
                    <a:bodyPr/>
                    <a:lstStyle/>
                    <a:p>
                      <a:r>
                        <a:rPr lang="en-US" sz="1400"/>
                        <a:t>Indicates the start of an encounter</a:t>
                      </a:r>
                    </a:p>
                  </a:txBody>
                  <a:tcPr anchor="ctr"/>
                </a:tc>
                <a:tc>
                  <a:txBody>
                    <a:bodyPr/>
                    <a:lstStyle/>
                    <a:p>
                      <a:r>
                        <a:rPr lang="en-US" sz="1400"/>
                        <a:t>Indicates the start of an encounter, where in encounter.period.low is populated with the start time.</a:t>
                      </a:r>
                    </a:p>
                  </a:txBody>
                  <a:tcPr anchor="ctr"/>
                </a:tc>
                <a:tc>
                  <a:txBody>
                    <a:bodyPr/>
                    <a:lstStyle/>
                    <a:p>
                      <a:endParaRPr lang="en-US" sz="1400"/>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5"/>
                        </a:rPr>
                        <a:t>encounter-close</a:t>
                      </a:r>
                      <a:endParaRPr lang="en-US" sz="1400">
                        <a:effectLst/>
                      </a:endParaRPr>
                    </a:p>
                  </a:txBody>
                  <a:tcPr anchor="ctr"/>
                </a:tc>
                <a:tc>
                  <a:txBody>
                    <a:bodyPr/>
                    <a:lstStyle/>
                    <a:p>
                      <a:r>
                        <a:rPr lang="en-US" sz="1400"/>
                        <a:t>Indicates the close of an encounter</a:t>
                      </a:r>
                    </a:p>
                  </a:txBody>
                  <a:tcPr anchor="ctr"/>
                </a:tc>
                <a:tc>
                  <a:txBody>
                    <a:bodyPr/>
                    <a:lstStyle/>
                    <a:p>
                      <a:r>
                        <a:rPr lang="en-US" sz="1400" dirty="0"/>
                        <a:t>Indicates the closure of an encounter, where in </a:t>
                      </a:r>
                      <a:r>
                        <a:rPr lang="en-US" sz="1400" dirty="0" err="1"/>
                        <a:t>encounter.period.high</a:t>
                      </a:r>
                      <a:r>
                        <a:rPr lang="en-US" sz="1400" dirty="0"/>
                        <a:t> is populated </a:t>
                      </a:r>
                      <a:r>
                        <a:rPr lang="en-US" sz="1400" b="1" dirty="0">
                          <a:solidFill>
                            <a:srgbClr val="FF0000"/>
                          </a:solidFill>
                        </a:rPr>
                        <a:t>AND OR </a:t>
                      </a:r>
                      <a:r>
                        <a:rPr lang="en-US" sz="1400" b="1" dirty="0" err="1">
                          <a:solidFill>
                            <a:srgbClr val="FF0000"/>
                          </a:solidFill>
                        </a:rPr>
                        <a:t>encounter.status</a:t>
                      </a:r>
                      <a:r>
                        <a:rPr lang="en-US" sz="1400" b="1" dirty="0">
                          <a:solidFill>
                            <a:srgbClr val="FF0000"/>
                          </a:solidFill>
                        </a:rPr>
                        <a:t>=finished </a:t>
                      </a:r>
                      <a:r>
                        <a:rPr lang="en-US" sz="1400" dirty="0"/>
                        <a:t>with the end time.</a:t>
                      </a:r>
                    </a:p>
                  </a:txBody>
                  <a:tcPr anchor="ctr"/>
                </a:tc>
                <a:tc>
                  <a:txBody>
                    <a:bodyPr/>
                    <a:lstStyle/>
                    <a:p>
                      <a:endParaRPr lang="en-US" sz="1400" dirty="0"/>
                    </a:p>
                  </a:txBody>
                  <a:tcPr/>
                </a:tc>
                <a:tc>
                  <a:txBody>
                    <a:bodyPr/>
                    <a:lstStyle/>
                    <a:p>
                      <a:r>
                        <a:rPr lang="en-US" sz="1400" dirty="0"/>
                        <a:t>Y</a:t>
                      </a:r>
                    </a:p>
                  </a:txBody>
                  <a:tcPr/>
                </a:tc>
                <a:tc>
                  <a:txBody>
                    <a:bodyPr/>
                    <a:lstStyle/>
                    <a:p>
                      <a:endParaRPr lang="en-US" sz="1400" dirty="0"/>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a:effectLst/>
                        </a:rPr>
                        <a:t>  </a:t>
                      </a:r>
                      <a:r>
                        <a:rPr lang="en-US" sz="1400">
                          <a:effectLst/>
                          <a:hlinkClick r:id="rId6"/>
                        </a:rPr>
                        <a:t>encounter-modified</a:t>
                      </a:r>
                      <a:endParaRPr lang="en-US" sz="1400">
                        <a:effectLst/>
                      </a:endParaRPr>
                    </a:p>
                  </a:txBody>
                  <a:tcPr anchor="ctr"/>
                </a:tc>
                <a:tc>
                  <a:txBody>
                    <a:bodyPr/>
                    <a:lstStyle/>
                    <a:p>
                      <a:r>
                        <a:rPr lang="en-US" sz="1400"/>
                        <a:t>Indicates modifications to data elements of an encounter</a:t>
                      </a:r>
                    </a:p>
                  </a:txBody>
                  <a:tcPr anchor="ctr"/>
                </a:tc>
                <a:tc>
                  <a:txBody>
                    <a:bodyPr/>
                    <a:lstStyle/>
                    <a:p>
                      <a:r>
                        <a:rPr lang="fr-FR" sz="1400" dirty="0" err="1"/>
                        <a:t>Indicates</a:t>
                      </a:r>
                      <a:r>
                        <a:rPr lang="fr-FR" sz="1400" dirty="0"/>
                        <a:t> changes to </a:t>
                      </a:r>
                      <a:r>
                        <a:rPr lang="fr-FR" sz="1400" dirty="0" err="1"/>
                        <a:t>encounter</a:t>
                      </a:r>
                      <a:r>
                        <a:rPr lang="fr-FR" sz="1400" dirty="0"/>
                        <a:t> codes, times, </a:t>
                      </a:r>
                      <a:r>
                        <a:rPr lang="fr-FR" sz="1400" dirty="0" err="1"/>
                        <a:t>reason</a:t>
                      </a:r>
                      <a:r>
                        <a:rPr lang="fr-FR" sz="1400" dirty="0"/>
                        <a:t> codes, </a:t>
                      </a:r>
                      <a:r>
                        <a:rPr lang="fr-FR" sz="1400" dirty="0" err="1"/>
                        <a:t>diagnosis</a:t>
                      </a:r>
                      <a:r>
                        <a:rPr lang="fr-FR" sz="1400" dirty="0"/>
                        <a:t>, </a:t>
                      </a:r>
                      <a:r>
                        <a:rPr lang="fr-FR" sz="1400" dirty="0" err="1"/>
                        <a:t>discharge</a:t>
                      </a:r>
                      <a:r>
                        <a:rPr lang="fr-FR" sz="1400" dirty="0"/>
                        <a:t> dispositions, locations etc.</a:t>
                      </a:r>
                    </a:p>
                  </a:txBody>
                  <a:tcPr anchor="ctr"/>
                </a:tc>
                <a:tc>
                  <a:txBody>
                    <a:bodyPr/>
                    <a:lstStyle/>
                    <a:p>
                      <a:endParaRPr lang="en-US" sz="1400"/>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406759678"/>
                  </a:ext>
                </a:extLst>
              </a:tr>
              <a:tr h="0">
                <a:tc>
                  <a:txBody>
                    <a:bodyPr/>
                    <a:lstStyle/>
                    <a:p>
                      <a:r>
                        <a:rPr lang="en-US" sz="1400"/>
                        <a:t>0</a:t>
                      </a:r>
                    </a:p>
                  </a:txBody>
                  <a:tcPr anchor="ctr"/>
                </a:tc>
                <a:tc>
                  <a:txBody>
                    <a:bodyPr/>
                    <a:lstStyle/>
                    <a:p>
                      <a:r>
                        <a:rPr lang="en-US" sz="1400" dirty="0">
                          <a:effectLst/>
                          <a:hlinkClick r:id="rId7"/>
                        </a:rPr>
                        <a:t>diagnosis-change</a:t>
                      </a:r>
                      <a:endParaRPr lang="en-US" sz="1400" dirty="0">
                        <a:effectLst/>
                      </a:endParaRPr>
                    </a:p>
                  </a:txBody>
                  <a:tcPr anchor="ctr"/>
                </a:tc>
                <a:tc>
                  <a:txBody>
                    <a:bodyPr/>
                    <a:lstStyle/>
                    <a:p>
                      <a:r>
                        <a:rPr lang="en-US" sz="1400"/>
                        <a:t>Indicates a change in the patient's diagnosis</a:t>
                      </a:r>
                    </a:p>
                  </a:txBody>
                  <a:tcPr anchor="ctr"/>
                </a:tc>
                <a:tc>
                  <a:txBody>
                    <a:bodyPr/>
                    <a:lstStyle/>
                    <a:p>
                      <a:r>
                        <a:rPr lang="en-US" sz="1400" dirty="0"/>
                        <a:t>Indicates a change in the patient's diagnosis and it includes new diagnosis or modifications to existing diagnosis. Diagnosis change events would be triggered by monitoring the Condition resource.</a:t>
                      </a:r>
                    </a:p>
                  </a:txBody>
                  <a:tcPr anchor="ctr"/>
                </a:tc>
                <a:tc>
                  <a:txBody>
                    <a:bodyPr/>
                    <a:lstStyle/>
                    <a:p>
                      <a:r>
                        <a:rPr lang="en-US" sz="1400" dirty="0"/>
                        <a:t>Y</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8"/>
                        </a:rPr>
                        <a:t>new-diagnosis</a:t>
                      </a:r>
                      <a:endParaRPr lang="en-US" sz="1400">
                        <a:effectLst/>
                      </a:endParaRPr>
                    </a:p>
                  </a:txBody>
                  <a:tcPr anchor="ctr"/>
                </a:tc>
                <a:tc>
                  <a:txBody>
                    <a:bodyPr/>
                    <a:lstStyle/>
                    <a:p>
                      <a:r>
                        <a:rPr lang="en-US" sz="1400"/>
                        <a:t>New Diagnosis added</a:t>
                      </a:r>
                    </a:p>
                  </a:txBody>
                  <a:tcPr anchor="ctr"/>
                </a:tc>
                <a:tc>
                  <a:txBody>
                    <a:bodyPr/>
                    <a:lstStyle/>
                    <a:p>
                      <a:r>
                        <a:rPr lang="en-US" sz="1400"/>
                        <a:t>Indicates that a new diagnosis has been added to the patient's chart in the EHR</a:t>
                      </a:r>
                    </a:p>
                  </a:txBody>
                  <a:tcPr anchor="ctr"/>
                </a:tc>
                <a:tc>
                  <a:txBody>
                    <a:bodyPr/>
                    <a:lstStyle/>
                    <a:p>
                      <a:r>
                        <a:rPr lang="en-US" sz="1400" dirty="0"/>
                        <a:t>N/A</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a:effectLst/>
                        </a:rPr>
                        <a:t>  </a:t>
                      </a:r>
                      <a:r>
                        <a:rPr lang="en-US" sz="1400">
                          <a:effectLst/>
                          <a:hlinkClick r:id="rId9"/>
                        </a:rPr>
                        <a:t>modified-diagnosis</a:t>
                      </a:r>
                      <a:endParaRPr lang="en-US" sz="1400">
                        <a:effectLst/>
                      </a:endParaRPr>
                    </a:p>
                  </a:txBody>
                  <a:tcPr anchor="ctr"/>
                </a:tc>
                <a:tc>
                  <a:txBody>
                    <a:bodyPr/>
                    <a:lstStyle/>
                    <a:p>
                      <a:r>
                        <a:rPr lang="en-US" sz="1400"/>
                        <a:t>Existing Diagnosis record has been modified</a:t>
                      </a:r>
                    </a:p>
                  </a:txBody>
                  <a:tcPr anchor="ctr"/>
                </a:tc>
                <a:tc>
                  <a:txBody>
                    <a:bodyPr/>
                    <a:lstStyle/>
                    <a:p>
                      <a:r>
                        <a:rPr lang="en-US" sz="1400" dirty="0"/>
                        <a:t>Indicates that an existing diagnosis record in the patient's chart has been modified. Sometimes this is equivalent to removing an existing diagnosis record (which may have been entered in error) and adding a new diagnosis record.</a:t>
                      </a:r>
                    </a:p>
                  </a:txBody>
                  <a:tcPr anchor="ctr"/>
                </a:tc>
                <a:tc>
                  <a:txBody>
                    <a:bodyPr/>
                    <a:lstStyle/>
                    <a:p>
                      <a:r>
                        <a:rPr lang="en-US" sz="1400" dirty="0"/>
                        <a:t>N/A</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383300"/>
            <a:ext cx="10068560" cy="369332"/>
          </a:xfrm>
          <a:prstGeom prst="rect">
            <a:avLst/>
          </a:prstGeom>
          <a:noFill/>
        </p:spPr>
        <p:txBody>
          <a:bodyPr wrap="square">
            <a:spAutoFit/>
          </a:bodyPr>
          <a:lstStyle/>
          <a:p>
            <a:r>
              <a:rPr lang="en-US" dirty="0">
                <a:hlinkClick r:id="rId10"/>
              </a:rPr>
              <a:t>http://hl7.org/fhir/us/medmorph/2021Jan/ValueSet-us-ph-triggerdefinition-namedevent.html</a:t>
            </a:r>
            <a:endParaRPr lang="en-US" dirty="0"/>
          </a:p>
        </p:txBody>
      </p:sp>
    </p:spTree>
    <p:extLst>
      <p:ext uri="{BB962C8B-B14F-4D97-AF65-F5344CB8AC3E}">
        <p14:creationId xmlns:p14="http://schemas.microsoft.com/office/powerpoint/2010/main" val="3751504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(2/4)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658971624"/>
              </p:ext>
            </p:extLst>
          </p:nvPr>
        </p:nvGraphicFramePr>
        <p:xfrm>
          <a:off x="81444" y="1096739"/>
          <a:ext cx="12029111" cy="51968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3"/>
                        </a:rPr>
                        <a:t>medication-change</a:t>
                      </a:r>
                      <a:endParaRPr lang="en-US" sz="1300">
                        <a:effectLst/>
                      </a:endParaRPr>
                    </a:p>
                  </a:txBody>
                  <a:tcPr anchor="ctr"/>
                </a:tc>
                <a:tc>
                  <a:txBody>
                    <a:bodyPr/>
                    <a:lstStyle/>
                    <a:p>
                      <a:r>
                        <a:rPr lang="en-US" sz="1300" dirty="0"/>
                        <a:t>Indicates a change in the patient's medications</a:t>
                      </a:r>
                    </a:p>
                  </a:txBody>
                  <a:tcPr anchor="ctr"/>
                </a:tc>
                <a:tc>
                  <a:txBody>
                    <a:bodyPr/>
                    <a:lstStyle/>
                    <a:p>
                      <a:r>
                        <a:rPr lang="en-US" sz="1300"/>
                        <a:t>Indicates a change in the patient's medications and it includes changes to Administered medications or Requested medications or Dispensed medications. Medication change events would be triggered by monitoring the MedicationRequest, MedicationDispense, MedicationStatement and MedicationAdministration resources.</a:t>
                      </a:r>
                    </a:p>
                  </a:txBody>
                  <a:tcPr anchor="ctr"/>
                </a:tc>
                <a:tc>
                  <a:txBody>
                    <a:bodyPr/>
                    <a:lstStyle/>
                    <a:p>
                      <a:r>
                        <a:rPr lang="en-US" sz="1300" dirty="0"/>
                        <a:t>Y</a:t>
                      </a:r>
                    </a:p>
                  </a:txBody>
                  <a:tcPr/>
                </a:tc>
                <a:tc>
                  <a:txBody>
                    <a:bodyPr/>
                    <a:lstStyle/>
                    <a:p>
                      <a:r>
                        <a:rPr lang="en-US" sz="1300" dirty="0"/>
                        <a:t>N</a:t>
                      </a:r>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4"/>
                        </a:rPr>
                        <a:t>new-medication</a:t>
                      </a:r>
                      <a:endParaRPr lang="en-US" sz="1300">
                        <a:effectLst/>
                      </a:endParaRPr>
                    </a:p>
                  </a:txBody>
                  <a:tcPr anchor="ctr"/>
                </a:tc>
                <a:tc>
                  <a:txBody>
                    <a:bodyPr/>
                    <a:lstStyle/>
                    <a:p>
                      <a:r>
                        <a:rPr lang="en-US" sz="1300"/>
                        <a:t>New Medication added</a:t>
                      </a:r>
                    </a:p>
                  </a:txBody>
                  <a:tcPr anchor="ctr"/>
                </a:tc>
                <a:tc>
                  <a:txBody>
                    <a:bodyPr/>
                    <a:lstStyle/>
                    <a:p>
                      <a:r>
                        <a:rPr lang="en-US" sz="1300"/>
                        <a:t>Indicates that a new MedicationRequest or MedicationDispense or MedicationAdministered or MedicationStatement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5"/>
                        </a:rPr>
                        <a:t>modified-medication</a:t>
                      </a:r>
                      <a:endParaRPr lang="en-US" sz="1300">
                        <a:effectLst/>
                      </a:endParaRPr>
                    </a:p>
                  </a:txBody>
                  <a:tcPr anchor="ctr"/>
                </a:tc>
                <a:tc>
                  <a:txBody>
                    <a:bodyPr/>
                    <a:lstStyle/>
                    <a:p>
                      <a:r>
                        <a:rPr lang="en-US" sz="1300"/>
                        <a:t>Existing Medication record has been modified</a:t>
                      </a:r>
                    </a:p>
                  </a:txBody>
                  <a:tcPr anchor="ctr"/>
                </a:tc>
                <a:tc>
                  <a:txBody>
                    <a:bodyPr/>
                    <a:lstStyle/>
                    <a:p>
                      <a:r>
                        <a:rPr lang="en-US" sz="1300"/>
                        <a:t>Indicates that an existing medication record in the patient's chart has been modified. Sometimes this is equivalent to removing an existing medication record (which may have been entered in error) and adding a new medication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a:t>
                      </a:r>
                    </a:p>
                    <a:p>
                      <a:endParaRPr lang="en-US" sz="1300" dirty="0"/>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a:t>0</a:t>
                      </a:r>
                    </a:p>
                  </a:txBody>
                  <a:tcPr anchor="ctr"/>
                </a:tc>
                <a:tc>
                  <a:txBody>
                    <a:bodyPr/>
                    <a:lstStyle/>
                    <a:p>
                      <a:r>
                        <a:rPr lang="en-US" sz="1300">
                          <a:effectLst/>
                          <a:hlinkClick r:id="rId6"/>
                        </a:rPr>
                        <a:t>labresult-change</a:t>
                      </a:r>
                      <a:endParaRPr lang="en-US" sz="1300">
                        <a:effectLst/>
                      </a:endParaRPr>
                    </a:p>
                  </a:txBody>
                  <a:tcPr anchor="ctr"/>
                </a:tc>
                <a:tc>
                  <a:txBody>
                    <a:bodyPr/>
                    <a:lstStyle/>
                    <a:p>
                      <a:r>
                        <a:rPr lang="en-US" sz="1300"/>
                        <a:t>Indicates a change in the patient's lab results</a:t>
                      </a:r>
                    </a:p>
                  </a:txBody>
                  <a:tcPr anchor="ctr"/>
                </a:tc>
                <a:tc>
                  <a:txBody>
                    <a:bodyPr/>
                    <a:lstStyle/>
                    <a:p>
                      <a:r>
                        <a:rPr lang="en-US" sz="1300" dirty="0"/>
                        <a:t>Indicates a change in the patient's lab results and it includes new lab results or modifications to existing lab results. Changes to lab results could be because of change in the lab result values, lab test names, times or other data elements of the Observation resource where the category is laboratory. </a:t>
                      </a:r>
                      <a:r>
                        <a:rPr lang="en-US" sz="1300" dirty="0" err="1"/>
                        <a:t>LabResult</a:t>
                      </a:r>
                      <a:r>
                        <a:rPr lang="en-US" sz="1300" dirty="0"/>
                        <a:t> events would be triggered by monitoring the Observation resource with an </a:t>
                      </a:r>
                      <a:r>
                        <a:rPr lang="en-US" sz="1300" dirty="0" err="1"/>
                        <a:t>Observation.category</a:t>
                      </a:r>
                      <a:r>
                        <a:rPr lang="en-US" sz="1300" dirty="0"/>
                        <a:t>=laboratory.</a:t>
                      </a:r>
                    </a:p>
                  </a:txBody>
                  <a:tcPr anchor="ctr"/>
                </a:tc>
                <a:tc>
                  <a:txBody>
                    <a:bodyPr/>
                    <a:lstStyle/>
                    <a:p>
                      <a:r>
                        <a:rPr lang="en-US" sz="1300" dirty="0"/>
                        <a:t>Y</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1</a:t>
                      </a:r>
                    </a:p>
                  </a:txBody>
                  <a:tcPr anchor="ctr"/>
                </a:tc>
                <a:tc>
                  <a:txBody>
                    <a:bodyPr/>
                    <a:lstStyle/>
                    <a:p>
                      <a:r>
                        <a:rPr lang="en-US" sz="1300">
                          <a:effectLst/>
                        </a:rPr>
                        <a:t>  </a:t>
                      </a:r>
                      <a:r>
                        <a:rPr lang="en-US" sz="1300">
                          <a:effectLst/>
                          <a:hlinkClick r:id="rId7"/>
                        </a:rPr>
                        <a:t>new-labresult</a:t>
                      </a:r>
                      <a:endParaRPr lang="en-US" sz="1300">
                        <a:effectLst/>
                      </a:endParaRPr>
                    </a:p>
                  </a:txBody>
                  <a:tcPr anchor="ctr"/>
                </a:tc>
                <a:tc>
                  <a:txBody>
                    <a:bodyPr/>
                    <a:lstStyle/>
                    <a:p>
                      <a:r>
                        <a:rPr lang="en-US" sz="1300"/>
                        <a:t>New Lab Result added</a:t>
                      </a:r>
                    </a:p>
                  </a:txBody>
                  <a:tcPr anchor="ctr"/>
                </a:tc>
                <a:tc>
                  <a:txBody>
                    <a:bodyPr/>
                    <a:lstStyle/>
                    <a:p>
                      <a:r>
                        <a:rPr lang="en-US" sz="1300"/>
                        <a:t>Indicates that a new Lab Result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1</a:t>
                      </a:r>
                    </a:p>
                  </a:txBody>
                  <a:tcPr anchor="ctr"/>
                </a:tc>
                <a:tc>
                  <a:txBody>
                    <a:bodyPr/>
                    <a:lstStyle/>
                    <a:p>
                      <a:r>
                        <a:rPr lang="en-US" sz="1300">
                          <a:effectLst/>
                        </a:rPr>
                        <a:t>  </a:t>
                      </a:r>
                      <a:r>
                        <a:rPr lang="en-US" sz="1300">
                          <a:effectLst/>
                          <a:hlinkClick r:id="rId8"/>
                        </a:rPr>
                        <a:t>modified-labresult</a:t>
                      </a:r>
                      <a:endParaRPr lang="en-US" sz="1300">
                        <a:effectLst/>
                      </a:endParaRPr>
                    </a:p>
                  </a:txBody>
                  <a:tcPr anchor="ctr"/>
                </a:tc>
                <a:tc>
                  <a:txBody>
                    <a:bodyPr/>
                    <a:lstStyle/>
                    <a:p>
                      <a:r>
                        <a:rPr lang="en-US" sz="1300"/>
                        <a:t>Existing Lab Result record has been modified</a:t>
                      </a:r>
                    </a:p>
                  </a:txBody>
                  <a:tcPr anchor="ctr"/>
                </a:tc>
                <a:tc>
                  <a:txBody>
                    <a:bodyPr/>
                    <a:lstStyle/>
                    <a:p>
                      <a:r>
                        <a:rPr lang="en-US" sz="1300" dirty="0"/>
                        <a:t>Indicates that an existing lab result record in the patient's chart has been modified. Sometimes this is equivalent to removing an existing lab result record (which may have been entered in error) and adding a new lab result record. Changes to lab results could be because of change in the lab result values, lab test names, times or other data elements of the Observation resource where the category is laboratory.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01113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(3/4)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592075485"/>
              </p:ext>
            </p:extLst>
          </p:nvPr>
        </p:nvGraphicFramePr>
        <p:xfrm>
          <a:off x="81444" y="1096739"/>
          <a:ext cx="12029111" cy="467868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5884288">
                  <a:extLst>
                    <a:ext uri="{9D8B030D-6E8A-4147-A177-3AD203B41FA5}">
                      <a16:colId xmlns:a16="http://schemas.microsoft.com/office/drawing/2014/main" val="1471404763"/>
                    </a:ext>
                  </a:extLst>
                </a:gridCol>
                <a:gridCol w="851007">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400"/>
                        <a:t>0</a:t>
                      </a:r>
                    </a:p>
                  </a:txBody>
                  <a:tcPr anchor="ctr"/>
                </a:tc>
                <a:tc>
                  <a:txBody>
                    <a:bodyPr/>
                    <a:lstStyle/>
                    <a:p>
                      <a:r>
                        <a:rPr lang="en-US" sz="1400">
                          <a:effectLst/>
                          <a:hlinkClick r:id="rId3"/>
                        </a:rPr>
                        <a:t>order-change</a:t>
                      </a:r>
                      <a:endParaRPr lang="en-US" sz="1400">
                        <a:effectLst/>
                      </a:endParaRPr>
                    </a:p>
                  </a:txBody>
                  <a:tcPr anchor="ctr"/>
                </a:tc>
                <a:tc>
                  <a:txBody>
                    <a:bodyPr/>
                    <a:lstStyle/>
                    <a:p>
                      <a:r>
                        <a:rPr lang="en-US" sz="1400"/>
                        <a:t>Indicates a change in the patient's orders</a:t>
                      </a:r>
                    </a:p>
                  </a:txBody>
                  <a:tcPr anchor="ctr"/>
                </a:tc>
                <a:tc>
                  <a:txBody>
                    <a:bodyPr/>
                    <a:lstStyle/>
                    <a:p>
                      <a:r>
                        <a:rPr lang="en-US" sz="1400"/>
                        <a:t>Indicates a change in the patient's orders and it includes new or modified ServiceRequests. Order change events would be triggered by monitoring the ServiceRequest resource.</a:t>
                      </a:r>
                    </a:p>
                  </a:txBody>
                  <a:tcPr anchor="ctr"/>
                </a:tc>
                <a:tc>
                  <a:txBody>
                    <a:bodyPr/>
                    <a:lstStyle/>
                    <a:p>
                      <a:r>
                        <a:rPr lang="en-US" sz="1300" dirty="0"/>
                        <a:t>Y - optional</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4"/>
                        </a:rPr>
                        <a:t>new-order</a:t>
                      </a:r>
                      <a:endParaRPr lang="en-US" sz="1400">
                        <a:effectLst/>
                      </a:endParaRPr>
                    </a:p>
                  </a:txBody>
                  <a:tcPr anchor="ctr"/>
                </a:tc>
                <a:tc>
                  <a:txBody>
                    <a:bodyPr/>
                    <a:lstStyle/>
                    <a:p>
                      <a:r>
                        <a:rPr lang="en-US" sz="1400"/>
                        <a:t>New Order added</a:t>
                      </a:r>
                    </a:p>
                  </a:txBody>
                  <a:tcPr anchor="ctr"/>
                </a:tc>
                <a:tc>
                  <a:txBody>
                    <a:bodyPr/>
                    <a:lstStyle/>
                    <a:p>
                      <a:r>
                        <a:rPr lang="en-US" sz="1400"/>
                        <a:t>Indicates that a new ServiceRequest has been added to the patient's chart in the EHR</a:t>
                      </a:r>
                    </a:p>
                  </a:txBody>
                  <a:tcPr anchor="ctr"/>
                </a:tc>
                <a:tc>
                  <a:txBody>
                    <a:bodyPr/>
                    <a:lstStyle/>
                    <a:p>
                      <a:r>
                        <a:rPr lang="en-US" sz="1300" dirty="0"/>
                        <a:t>Y - optional</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5"/>
                        </a:rPr>
                        <a:t>modified-order</a:t>
                      </a:r>
                      <a:endParaRPr lang="en-US" sz="1400">
                        <a:effectLst/>
                      </a:endParaRPr>
                    </a:p>
                  </a:txBody>
                  <a:tcPr anchor="ctr"/>
                </a:tc>
                <a:tc>
                  <a:txBody>
                    <a:bodyPr/>
                    <a:lstStyle/>
                    <a:p>
                      <a:r>
                        <a:rPr lang="en-US" sz="1400"/>
                        <a:t>Existing Order record has been modified</a:t>
                      </a:r>
                    </a:p>
                  </a:txBody>
                  <a:tcPr anchor="ctr"/>
                </a:tc>
                <a:tc>
                  <a:txBody>
                    <a:bodyPr/>
                    <a:lstStyle/>
                    <a:p>
                      <a:r>
                        <a:rPr lang="en-US" sz="1400"/>
                        <a:t>Indicates that an existing ServiceRequest record in the patient's chart has been modified. Sometimes this is equivalent to removing an existing ServiceRequest record (which may have been entered in error) and adding a new ServiceRequest record.</a:t>
                      </a:r>
                    </a:p>
                  </a:txBody>
                  <a:tcPr anchor="ctr"/>
                </a:tc>
                <a:tc>
                  <a:txBody>
                    <a:bodyPr/>
                    <a:lstStyle/>
                    <a:p>
                      <a:r>
                        <a:rPr lang="en-US" sz="1300" dirty="0"/>
                        <a:t>Y - optional</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1054088365"/>
                  </a:ext>
                </a:extLst>
              </a:tr>
              <a:tr h="0">
                <a:tc>
                  <a:txBody>
                    <a:bodyPr/>
                    <a:lstStyle/>
                    <a:p>
                      <a:r>
                        <a:rPr lang="en-US" sz="1400"/>
                        <a:t>0</a:t>
                      </a:r>
                    </a:p>
                  </a:txBody>
                  <a:tcPr anchor="ctr"/>
                </a:tc>
                <a:tc>
                  <a:txBody>
                    <a:bodyPr/>
                    <a:lstStyle/>
                    <a:p>
                      <a:r>
                        <a:rPr lang="en-US" sz="1400">
                          <a:effectLst/>
                          <a:hlinkClick r:id="rId6"/>
                        </a:rPr>
                        <a:t>procedure-change</a:t>
                      </a:r>
                      <a:endParaRPr lang="en-US" sz="1400">
                        <a:effectLst/>
                      </a:endParaRPr>
                    </a:p>
                  </a:txBody>
                  <a:tcPr anchor="ctr"/>
                </a:tc>
                <a:tc>
                  <a:txBody>
                    <a:bodyPr/>
                    <a:lstStyle/>
                    <a:p>
                      <a:r>
                        <a:rPr lang="en-US" sz="1400"/>
                        <a:t>Indicates a change in the patient's procedures</a:t>
                      </a:r>
                    </a:p>
                  </a:txBody>
                  <a:tcPr anchor="ctr"/>
                </a:tc>
                <a:tc>
                  <a:txBody>
                    <a:bodyPr/>
                    <a:lstStyle/>
                    <a:p>
                      <a:r>
                        <a:rPr lang="en-US" sz="1400" dirty="0"/>
                        <a:t>Indicates a change in the patient's procedures and it includes new procedures or modifications to existing procedures. Procedure events would be triggered by monitoring the Procedure resource.</a:t>
                      </a:r>
                    </a:p>
                  </a:txBody>
                  <a:tcPr anchor="ctr"/>
                </a:tc>
                <a:tc>
                  <a:txBody>
                    <a:bodyPr/>
                    <a:lstStyle/>
                    <a:p>
                      <a:r>
                        <a:rPr lang="en-US" sz="1300" dirty="0"/>
                        <a:t>Y</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a:effectLst/>
                        </a:rPr>
                        <a:t>  </a:t>
                      </a:r>
                      <a:r>
                        <a:rPr lang="en-US" sz="1400">
                          <a:effectLst/>
                          <a:hlinkClick r:id="rId7"/>
                        </a:rPr>
                        <a:t>new-procedure</a:t>
                      </a:r>
                      <a:endParaRPr lang="en-US" sz="1400">
                        <a:effectLst/>
                      </a:endParaRPr>
                    </a:p>
                  </a:txBody>
                  <a:tcPr anchor="ctr"/>
                </a:tc>
                <a:tc>
                  <a:txBody>
                    <a:bodyPr/>
                    <a:lstStyle/>
                    <a:p>
                      <a:r>
                        <a:rPr lang="en-US" sz="1400"/>
                        <a:t>New Procedure added</a:t>
                      </a:r>
                    </a:p>
                  </a:txBody>
                  <a:tcPr anchor="ctr"/>
                </a:tc>
                <a:tc>
                  <a:txBody>
                    <a:bodyPr/>
                    <a:lstStyle/>
                    <a:p>
                      <a:r>
                        <a:rPr lang="en-US" sz="1400"/>
                        <a:t>Indicates that a new procedure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8"/>
                        </a:rPr>
                        <a:t>modified-procedure</a:t>
                      </a:r>
                      <a:endParaRPr lang="en-US" sz="1400">
                        <a:effectLst/>
                      </a:endParaRPr>
                    </a:p>
                  </a:txBody>
                  <a:tcPr anchor="ctr"/>
                </a:tc>
                <a:tc>
                  <a:txBody>
                    <a:bodyPr/>
                    <a:lstStyle/>
                    <a:p>
                      <a:r>
                        <a:rPr lang="en-US" sz="1400"/>
                        <a:t>Existing Procedure record has been modified</a:t>
                      </a:r>
                    </a:p>
                  </a:txBody>
                  <a:tcPr anchor="ctr"/>
                </a:tc>
                <a:tc>
                  <a:txBody>
                    <a:bodyPr/>
                    <a:lstStyle/>
                    <a:p>
                      <a:r>
                        <a:rPr lang="en-US" sz="1400" dirty="0"/>
                        <a:t>Indicates that an existing procedure record in the patient's chart has been modified. Sometimes this is equivalent to removing an existing procedure record (which may have been entered in error) and adding a new procedure record.</a:t>
                      </a:r>
                    </a:p>
                  </a:txBody>
                  <a:tcPr anchor="ctr"/>
                </a:tc>
                <a:tc>
                  <a:txBody>
                    <a:bodyPr/>
                    <a:lstStyle/>
                    <a:p>
                      <a:r>
                        <a:rPr lang="en-US" sz="1300" dirty="0"/>
                        <a:t>N/A</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240447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(4/4)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896675829"/>
              </p:ext>
            </p:extLst>
          </p:nvPr>
        </p:nvGraphicFramePr>
        <p:xfrm>
          <a:off x="81444" y="1096739"/>
          <a:ext cx="12029111" cy="5090160"/>
        </p:xfrm>
        <a:graphic>
          <a:graphicData uri="http://schemas.openxmlformats.org/drawingml/2006/table">
            <a:tbl>
              <a:tblPr firstRow="1" bandRow="1">
                <a:tableStyleId>{5C22544A-7EE6-4342-B048-85BDC9FD1C3A}</a:tableStyleId>
              </a:tblPr>
              <a:tblGrid>
                <a:gridCol w="375756">
                  <a:extLst>
                    <a:ext uri="{9D8B030D-6E8A-4147-A177-3AD203B41FA5}">
                      <a16:colId xmlns:a16="http://schemas.microsoft.com/office/drawing/2014/main" val="4134728265"/>
                    </a:ext>
                  </a:extLst>
                </a:gridCol>
                <a:gridCol w="1181100">
                  <a:extLst>
                    <a:ext uri="{9D8B030D-6E8A-4147-A177-3AD203B41FA5}">
                      <a16:colId xmlns:a16="http://schemas.microsoft.com/office/drawing/2014/main" val="2133941267"/>
                    </a:ext>
                  </a:extLst>
                </a:gridCol>
                <a:gridCol w="2266950">
                  <a:extLst>
                    <a:ext uri="{9D8B030D-6E8A-4147-A177-3AD203B41FA5}">
                      <a16:colId xmlns:a16="http://schemas.microsoft.com/office/drawing/2014/main" val="4096147708"/>
                    </a:ext>
                  </a:extLst>
                </a:gridCol>
                <a:gridCol w="5857875">
                  <a:extLst>
                    <a:ext uri="{9D8B030D-6E8A-4147-A177-3AD203B41FA5}">
                      <a16:colId xmlns:a16="http://schemas.microsoft.com/office/drawing/2014/main" val="1471404763"/>
                    </a:ext>
                  </a:extLst>
                </a:gridCol>
                <a:gridCol w="800100">
                  <a:extLst>
                    <a:ext uri="{9D8B030D-6E8A-4147-A177-3AD203B41FA5}">
                      <a16:colId xmlns:a16="http://schemas.microsoft.com/office/drawing/2014/main" val="2686604126"/>
                    </a:ext>
                  </a:extLst>
                </a:gridCol>
                <a:gridCol w="495300">
                  <a:extLst>
                    <a:ext uri="{9D8B030D-6E8A-4147-A177-3AD203B41FA5}">
                      <a16:colId xmlns:a16="http://schemas.microsoft.com/office/drawing/2014/main" val="2992369524"/>
                    </a:ext>
                  </a:extLst>
                </a:gridCol>
                <a:gridCol w="1052030">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3"/>
                        </a:rPr>
                        <a:t>immunization-change</a:t>
                      </a:r>
                      <a:endParaRPr lang="en-US" sz="1300">
                        <a:effectLst/>
                      </a:endParaRPr>
                    </a:p>
                  </a:txBody>
                  <a:tcPr anchor="ctr"/>
                </a:tc>
                <a:tc>
                  <a:txBody>
                    <a:bodyPr/>
                    <a:lstStyle/>
                    <a:p>
                      <a:r>
                        <a:rPr lang="en-US" sz="1300" dirty="0"/>
                        <a:t>Indicates a change in the patient's immunizations</a:t>
                      </a:r>
                    </a:p>
                  </a:txBody>
                  <a:tcPr anchor="ctr"/>
                </a:tc>
                <a:tc>
                  <a:txBody>
                    <a:bodyPr/>
                    <a:lstStyle/>
                    <a:p>
                      <a:r>
                        <a:rPr lang="en-US" sz="1300"/>
                        <a:t>Indicates a change in the patient's immunization and it includes new immunizations or modifications to existing immunization records. Immunization change events would be triggered by monitoring the Immunization resource.</a:t>
                      </a:r>
                    </a:p>
                  </a:txBody>
                  <a:tcPr anchor="ctr"/>
                </a:tc>
                <a:tc>
                  <a:txBody>
                    <a:bodyPr/>
                    <a:lstStyle/>
                    <a:p>
                      <a:r>
                        <a:rPr lang="en-US" sz="1300" dirty="0"/>
                        <a:t>N</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4"/>
                        </a:rPr>
                        <a:t>new-immunization</a:t>
                      </a:r>
                      <a:endParaRPr lang="en-US" sz="1300">
                        <a:effectLst/>
                      </a:endParaRPr>
                    </a:p>
                  </a:txBody>
                  <a:tcPr anchor="ctr"/>
                </a:tc>
                <a:tc>
                  <a:txBody>
                    <a:bodyPr/>
                    <a:lstStyle/>
                    <a:p>
                      <a:r>
                        <a:rPr lang="en-US" sz="1300"/>
                        <a:t>New Immunization added</a:t>
                      </a:r>
                    </a:p>
                  </a:txBody>
                  <a:tcPr anchor="ctr"/>
                </a:tc>
                <a:tc>
                  <a:txBody>
                    <a:bodyPr/>
                    <a:lstStyle/>
                    <a:p>
                      <a:r>
                        <a:rPr lang="en-US" sz="1300"/>
                        <a:t>Indicates that a new immunization has been added to the patient's chart in the EHR</a:t>
                      </a:r>
                    </a:p>
                  </a:txBody>
                  <a:tcPr anchor="ctr"/>
                </a:tc>
                <a:tc>
                  <a:txBody>
                    <a:bodyPr/>
                    <a:lstStyle/>
                    <a:p>
                      <a:r>
                        <a:rPr lang="en-US" sz="1300" dirty="0"/>
                        <a:t>N</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5"/>
                        </a:rPr>
                        <a:t>modified-immunization</a:t>
                      </a:r>
                      <a:endParaRPr lang="en-US" sz="1300">
                        <a:effectLst/>
                      </a:endParaRPr>
                    </a:p>
                  </a:txBody>
                  <a:tcPr anchor="ctr"/>
                </a:tc>
                <a:tc>
                  <a:txBody>
                    <a:bodyPr/>
                    <a:lstStyle/>
                    <a:p>
                      <a:r>
                        <a:rPr lang="en-US" sz="1300"/>
                        <a:t>Existing immunization record has been modified</a:t>
                      </a:r>
                    </a:p>
                  </a:txBody>
                  <a:tcPr anchor="ctr"/>
                </a:tc>
                <a:tc>
                  <a:txBody>
                    <a:bodyPr/>
                    <a:lstStyle/>
                    <a:p>
                      <a:r>
                        <a:rPr lang="en-US" sz="1300" dirty="0"/>
                        <a:t>Indicates that an existing immunization record in the patient's chart has been modified. Sometimes this is equivalent to removing an existing immunization record (which may have been entered in error) and adding a new immunization record.</a:t>
                      </a:r>
                    </a:p>
                  </a:txBody>
                  <a:tcPr anchor="ctr"/>
                </a:tc>
                <a:tc>
                  <a:txBody>
                    <a:bodyPr/>
                    <a:lstStyle/>
                    <a:p>
                      <a:r>
                        <a:rPr lang="en-US" sz="1300" dirty="0"/>
                        <a:t>N</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1054088365"/>
                  </a:ext>
                </a:extLst>
              </a:tr>
              <a:tr h="0">
                <a:tc>
                  <a:txBody>
                    <a:bodyPr/>
                    <a:lstStyle/>
                    <a:p>
                      <a:r>
                        <a:rPr lang="en-US" sz="1300" dirty="0"/>
                        <a:t>0</a:t>
                      </a:r>
                    </a:p>
                  </a:txBody>
                  <a:tcPr anchor="ctr"/>
                </a:tc>
                <a:tc>
                  <a:txBody>
                    <a:bodyPr/>
                    <a:lstStyle/>
                    <a:p>
                      <a:r>
                        <a:rPr lang="en-US" sz="1300">
                          <a:effectLst/>
                          <a:hlinkClick r:id="rId6"/>
                        </a:rPr>
                        <a:t>demographic-change</a:t>
                      </a:r>
                      <a:endParaRPr lang="en-US" sz="1300">
                        <a:effectLst/>
                      </a:endParaRPr>
                    </a:p>
                  </a:txBody>
                  <a:tcPr anchor="ctr"/>
                </a:tc>
                <a:tc>
                  <a:txBody>
                    <a:bodyPr/>
                    <a:lstStyle/>
                    <a:p>
                      <a:r>
                        <a:rPr lang="fr-FR" sz="1300"/>
                        <a:t>Indicates change in patient demographics</a:t>
                      </a:r>
                    </a:p>
                  </a:txBody>
                  <a:tcPr anchor="ctr"/>
                </a:tc>
                <a:tc>
                  <a:txBody>
                    <a:bodyPr/>
                    <a:lstStyle/>
                    <a:p>
                      <a:r>
                        <a:rPr lang="en-US" sz="1300"/>
                        <a:t>Indicates that the Patient demographic attributes such as Date of Birth, Race, Ethnicity, Deceased date, Address, Telecom, Names have changed. Demographic change events would be triggered by monitoring the Patient resource.</a:t>
                      </a:r>
                    </a:p>
                  </a:txBody>
                  <a:tcPr anchor="ctr"/>
                </a:tc>
                <a:tc>
                  <a:txBody>
                    <a:bodyPr/>
                    <a:lstStyle/>
                    <a:p>
                      <a:endParaRPr lang="en-US" sz="1300" dirty="0"/>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0</a:t>
                      </a:r>
                    </a:p>
                  </a:txBody>
                  <a:tcPr anchor="ctr"/>
                </a:tc>
                <a:tc>
                  <a:txBody>
                    <a:bodyPr/>
                    <a:lstStyle/>
                    <a:p>
                      <a:r>
                        <a:rPr lang="en-US" sz="1300">
                          <a:effectLst/>
                          <a:hlinkClick r:id="rId7"/>
                        </a:rPr>
                        <a:t>received-public-health-report</a:t>
                      </a:r>
                      <a:endParaRPr lang="en-US" sz="1300">
                        <a:effectLst/>
                      </a:endParaRPr>
                    </a:p>
                  </a:txBody>
                  <a:tcPr anchor="ctr"/>
                </a:tc>
                <a:tc>
                  <a:txBody>
                    <a:bodyPr/>
                    <a:lstStyle/>
                    <a:p>
                      <a:r>
                        <a:rPr lang="en-US" sz="1300"/>
                        <a:t>Indicates receipt of a public health report</a:t>
                      </a:r>
                    </a:p>
                  </a:txBody>
                  <a:tcPr anchor="ctr"/>
                </a:tc>
                <a:tc>
                  <a:txBody>
                    <a:bodyPr/>
                    <a:lstStyle/>
                    <a:p>
                      <a:r>
                        <a:rPr lang="en-US" sz="1300"/>
                        <a:t>Indicates that a public health report was submitted and received by a specific system. This event could trigger downstream processing and hence is designated as a named event.</a:t>
                      </a:r>
                    </a:p>
                  </a:txBody>
                  <a:tcPr anchor="ctr"/>
                </a:tc>
                <a:tc>
                  <a:txBody>
                    <a:bodyPr/>
                    <a:lstStyle/>
                    <a:p>
                      <a:r>
                        <a:rPr lang="en-US" sz="1300" dirty="0"/>
                        <a:t>Y - optional</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4212612715"/>
                  </a:ext>
                </a:extLst>
              </a:tr>
              <a:tr h="0">
                <a:tc>
                  <a:txBody>
                    <a:bodyPr/>
                    <a:lstStyle/>
                    <a:p>
                      <a:r>
                        <a:rPr lang="en-US" sz="1300"/>
                        <a:t>0</a:t>
                      </a:r>
                    </a:p>
                  </a:txBody>
                  <a:tcPr anchor="ctr"/>
                </a:tc>
                <a:tc>
                  <a:txBody>
                    <a:bodyPr/>
                    <a:lstStyle/>
                    <a:p>
                      <a:r>
                        <a:rPr lang="en-US" sz="1300">
                          <a:effectLst/>
                          <a:hlinkClick r:id="rId8"/>
                        </a:rPr>
                        <a:t>received-public-health-response</a:t>
                      </a:r>
                      <a:endParaRPr lang="en-US" sz="1300">
                        <a:effectLst/>
                      </a:endParaRPr>
                    </a:p>
                  </a:txBody>
                  <a:tcPr anchor="ctr"/>
                </a:tc>
                <a:tc>
                  <a:txBody>
                    <a:bodyPr/>
                    <a:lstStyle/>
                    <a:p>
                      <a:r>
                        <a:rPr lang="en-US" sz="1300"/>
                        <a:t>Indicates receipt of a public health response for a submitted public health report</a:t>
                      </a:r>
                    </a:p>
                  </a:txBody>
                  <a:tcPr anchor="ctr"/>
                </a:tc>
                <a:tc>
                  <a:txBody>
                    <a:bodyPr/>
                    <a:lstStyle/>
                    <a:p>
                      <a:r>
                        <a:rPr lang="en-US" sz="1300"/>
                        <a:t>Indicates that a public health response was received by a specific system for an already submitted public health report. This event could trigger downstream processing and hence is designated as a named event.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Y - optional</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3798689136"/>
                  </a:ext>
                </a:extLst>
              </a:tr>
              <a:tr h="0">
                <a:tc>
                  <a:txBody>
                    <a:bodyPr/>
                    <a:lstStyle/>
                    <a:p>
                      <a:r>
                        <a:rPr lang="en-US" sz="1300"/>
                        <a:t>0</a:t>
                      </a:r>
                    </a:p>
                  </a:txBody>
                  <a:tcPr anchor="ctr"/>
                </a:tc>
                <a:tc>
                  <a:txBody>
                    <a:bodyPr/>
                    <a:lstStyle/>
                    <a:p>
                      <a:r>
                        <a:rPr lang="en-US" sz="1300">
                          <a:effectLst/>
                          <a:hlinkClick r:id="rId9"/>
                        </a:rPr>
                        <a:t>manual-notification</a:t>
                      </a:r>
                      <a:endParaRPr lang="en-US" sz="1300">
                        <a:effectLst/>
                      </a:endParaRPr>
                    </a:p>
                  </a:txBody>
                  <a:tcPr anchor="ctr"/>
                </a:tc>
                <a:tc>
                  <a:txBody>
                    <a:bodyPr/>
                    <a:lstStyle/>
                    <a:p>
                      <a:r>
                        <a:rPr lang="en-US" sz="1300"/>
                        <a:t>A Practitioner or their representatives notify the application about change in patient data</a:t>
                      </a:r>
                    </a:p>
                  </a:txBody>
                  <a:tcPr anchor="ctr"/>
                </a:tc>
                <a:tc>
                  <a:txBody>
                    <a:bodyPr/>
                    <a:lstStyle/>
                    <a:p>
                      <a:r>
                        <a:rPr lang="en-US" sz="1300" dirty="0"/>
                        <a:t>In some cases where automated notifications are not supported, a practitioner or their representative can initiate the public health report processing by notifying the application about change in a patient's data.</a:t>
                      </a:r>
                    </a:p>
                  </a:txBody>
                  <a:tcPr anchor="ctr"/>
                </a:tc>
                <a:tc>
                  <a:txBody>
                    <a:bodyPr/>
                    <a:lstStyle/>
                    <a:p>
                      <a:r>
                        <a:rPr lang="en-US" sz="1300" dirty="0"/>
                        <a:t>N</a:t>
                      </a:r>
                    </a:p>
                  </a:txBody>
                  <a:tcPr/>
                </a:tc>
                <a:tc>
                  <a:txBody>
                    <a:bodyPr/>
                    <a:lstStyle/>
                    <a:p>
                      <a:r>
                        <a:rPr lang="en-US" sz="1300" dirty="0"/>
                        <a:t>N</a:t>
                      </a:r>
                    </a:p>
                  </a:txBody>
                  <a:tcPr/>
                </a:tc>
                <a:tc>
                  <a:txBody>
                    <a:bodyPr/>
                    <a:lstStyle/>
                    <a:p>
                      <a:r>
                        <a:rPr lang="en-US" sz="1300" dirty="0"/>
                        <a:t>N - future consideration</a:t>
                      </a:r>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10"/>
              </a:rPr>
              <a:t>http://hl7.org/fhir/us/medmorph/2021Jan/ValueSet-us-ph-triggerdefinition-namedevent.html</a:t>
            </a:r>
            <a:endParaRPr lang="en-US" dirty="0"/>
          </a:p>
        </p:txBody>
      </p:sp>
    </p:spTree>
    <p:extLst>
      <p:ext uri="{BB962C8B-B14F-4D97-AF65-F5344CB8AC3E}">
        <p14:creationId xmlns:p14="http://schemas.microsoft.com/office/powerpoint/2010/main" val="336814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Code Systems– </a:t>
            </a:r>
            <a:br>
              <a:rPr lang="en-US" sz="3200" dirty="0"/>
            </a:br>
            <a:r>
              <a:rPr lang="en-US" sz="3200" dirty="0"/>
              <a:t>US Public Health </a:t>
            </a:r>
            <a:r>
              <a:rPr lang="en-US" sz="3200" dirty="0" err="1"/>
              <a:t>CodeSystem</a:t>
            </a:r>
            <a:r>
              <a:rPr lang="en-US" sz="3200" dirty="0"/>
              <a:t> for </a:t>
            </a:r>
            <a:r>
              <a:rPr lang="en-US" sz="3200" dirty="0" err="1"/>
              <a:t>ValueSet</a:t>
            </a:r>
            <a:r>
              <a:rPr lang="en-US" sz="3200" dirty="0"/>
              <a:t> Use Context Codes</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2800154457"/>
              </p:ext>
            </p:extLst>
          </p:nvPr>
        </p:nvGraphicFramePr>
        <p:xfrm>
          <a:off x="81444" y="1096739"/>
          <a:ext cx="11634829" cy="1325880"/>
        </p:xfrm>
        <a:graphic>
          <a:graphicData uri="http://schemas.openxmlformats.org/drawingml/2006/table">
            <a:tbl>
              <a:tblPr firstRow="1" bandRow="1">
                <a:tableStyleId>{5C22544A-7EE6-4342-B048-85BDC9FD1C3A}</a:tableStyleId>
              </a:tblPr>
              <a:tblGrid>
                <a:gridCol w="1220994">
                  <a:extLst>
                    <a:ext uri="{9D8B030D-6E8A-4147-A177-3AD203B41FA5}">
                      <a16:colId xmlns:a16="http://schemas.microsoft.com/office/drawing/2014/main" val="2133941267"/>
                    </a:ext>
                  </a:extLst>
                </a:gridCol>
                <a:gridCol w="4106141">
                  <a:extLst>
                    <a:ext uri="{9D8B030D-6E8A-4147-A177-3AD203B41FA5}">
                      <a16:colId xmlns:a16="http://schemas.microsoft.com/office/drawing/2014/main" val="4096147708"/>
                    </a:ext>
                  </a:extLst>
                </a:gridCol>
                <a:gridCol w="4265699">
                  <a:extLst>
                    <a:ext uri="{9D8B030D-6E8A-4147-A177-3AD203B41FA5}">
                      <a16:colId xmlns:a16="http://schemas.microsoft.com/office/drawing/2014/main" val="1471404763"/>
                    </a:ext>
                  </a:extLst>
                </a:gridCol>
                <a:gridCol w="609600">
                  <a:extLst>
                    <a:ext uri="{9D8B030D-6E8A-4147-A177-3AD203B41FA5}">
                      <a16:colId xmlns:a16="http://schemas.microsoft.com/office/drawing/2014/main" val="2686604126"/>
                    </a:ext>
                  </a:extLst>
                </a:gridCol>
                <a:gridCol w="502984">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400" dirty="0" err="1">
                          <a:effectLst/>
                        </a:rPr>
                        <a:t>ph</a:t>
                      </a:r>
                      <a:r>
                        <a:rPr lang="en-US" sz="1400" dirty="0">
                          <a:effectLst/>
                        </a:rPr>
                        <a:t>-reporting </a:t>
                      </a:r>
                    </a:p>
                  </a:txBody>
                  <a:tcPr anchor="ctr"/>
                </a:tc>
                <a:tc>
                  <a:txBody>
                    <a:bodyPr/>
                    <a:lstStyle/>
                    <a:p>
                      <a:r>
                        <a:rPr lang="en-US" sz="1400" dirty="0" err="1"/>
                        <a:t>ValueSet</a:t>
                      </a:r>
                      <a:r>
                        <a:rPr lang="en-US" sz="1400" dirty="0"/>
                        <a:t> is to be used in the context of public health reporting use cases.</a:t>
                      </a:r>
                    </a:p>
                  </a:txBody>
                  <a:tcPr anchor="ctr"/>
                </a:tc>
                <a:tc>
                  <a:txBody>
                    <a:bodyPr/>
                    <a:lstStyle/>
                    <a:p>
                      <a:r>
                        <a:rPr lang="en-US" sz="1400"/>
                        <a:t>ValueSet is to be used for the purposes of public health reporting.</a:t>
                      </a:r>
                    </a:p>
                  </a:txBody>
                  <a:tcPr anchor="ctr"/>
                </a:tc>
                <a:tc>
                  <a:txBody>
                    <a:bodyPr/>
                    <a:lstStyle/>
                    <a:p>
                      <a:r>
                        <a:rPr lang="en-US" sz="1300" dirty="0"/>
                        <a:t>Y</a:t>
                      </a:r>
                    </a:p>
                  </a:txBody>
                  <a:tcPr/>
                </a:tc>
                <a:tc>
                  <a:txBody>
                    <a:bodyPr/>
                    <a:lstStyle/>
                    <a:p>
                      <a:r>
                        <a:rPr lang="en-US" sz="1300" dirty="0"/>
                        <a:t>Y</a:t>
                      </a:r>
                    </a:p>
                  </a:txBody>
                  <a:tcPr/>
                </a:tc>
                <a:tc>
                  <a:txBody>
                    <a:bodyPr/>
                    <a:lstStyle/>
                    <a:p>
                      <a:r>
                        <a:rPr lang="en-US" sz="1300" dirty="0"/>
                        <a:t>N</a:t>
                      </a:r>
                    </a:p>
                  </a:txBody>
                  <a:tcPr/>
                </a:tc>
                <a:extLst>
                  <a:ext uri="{0D108BD9-81ED-4DB2-BD59-A6C34878D82A}">
                    <a16:rowId xmlns:a16="http://schemas.microsoft.com/office/drawing/2014/main" val="2063976227"/>
                  </a:ext>
                </a:extLst>
              </a:tr>
              <a:tr h="0">
                <a:tc>
                  <a:txBody>
                    <a:bodyPr/>
                    <a:lstStyle/>
                    <a:p>
                      <a:r>
                        <a:rPr lang="en-US" sz="1400">
                          <a:effectLst/>
                        </a:rPr>
                        <a:t>research-reporting </a:t>
                      </a:r>
                    </a:p>
                  </a:txBody>
                  <a:tcPr anchor="ctr"/>
                </a:tc>
                <a:tc>
                  <a:txBody>
                    <a:bodyPr/>
                    <a:lstStyle/>
                    <a:p>
                      <a:r>
                        <a:rPr lang="en-US" sz="1400"/>
                        <a:t>ValueSet is to be used in the context of research reporting use cases.</a:t>
                      </a:r>
                    </a:p>
                  </a:txBody>
                  <a:tcPr anchor="ctr"/>
                </a:tc>
                <a:tc>
                  <a:txBody>
                    <a:bodyPr/>
                    <a:lstStyle/>
                    <a:p>
                      <a:r>
                        <a:rPr lang="en-US" sz="1400" dirty="0" err="1"/>
                        <a:t>ValueSet</a:t>
                      </a:r>
                      <a:r>
                        <a:rPr lang="en-US" sz="1400" dirty="0"/>
                        <a:t> is to be used for the purposes of research reporting.</a:t>
                      </a:r>
                    </a:p>
                  </a:txBody>
                  <a:tcPr anchor="ctr"/>
                </a:tc>
                <a:tc>
                  <a:txBody>
                    <a:bodyPr/>
                    <a:lstStyle/>
                    <a:p>
                      <a:r>
                        <a:rPr lang="en-US" sz="1300" dirty="0"/>
                        <a:t>N</a:t>
                      </a:r>
                    </a:p>
                  </a:txBody>
                  <a:tcPr/>
                </a:tc>
                <a:tc>
                  <a:txBody>
                    <a:bodyPr/>
                    <a:lstStyle/>
                    <a:p>
                      <a:r>
                        <a:rPr lang="en-US" sz="1300" dirty="0"/>
                        <a:t>N</a:t>
                      </a:r>
                    </a:p>
                  </a:txBody>
                  <a:tcPr/>
                </a:tc>
                <a:tc>
                  <a:txBody>
                    <a:bodyPr/>
                    <a:lstStyle/>
                    <a:p>
                      <a:r>
                        <a:rPr lang="en-US" sz="1300" dirty="0"/>
                        <a:t>Y</a:t>
                      </a:r>
                    </a:p>
                  </a:txBody>
                  <a:tcPr/>
                </a:tc>
                <a:extLst>
                  <a:ext uri="{0D108BD9-81ED-4DB2-BD59-A6C34878D82A}">
                    <a16:rowId xmlns:a16="http://schemas.microsoft.com/office/drawing/2014/main" val="1441748296"/>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2"/>
              </a:rPr>
              <a:t>http://hl7.org/fhir/us/medmorph/2021Jan/CodeSystem-us-ph-valueset-usecontext-codes.html</a:t>
            </a:r>
            <a:endParaRPr lang="en-US" dirty="0"/>
          </a:p>
        </p:txBody>
      </p:sp>
    </p:spTree>
    <p:extLst>
      <p:ext uri="{BB962C8B-B14F-4D97-AF65-F5344CB8AC3E}">
        <p14:creationId xmlns:p14="http://schemas.microsoft.com/office/powerpoint/2010/main" val="299290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p:txBody>
          <a:bodyPr/>
          <a:lstStyle/>
          <a:p>
            <a:r>
              <a:rPr lang="en-US" sz="4400" dirty="0">
                <a:solidFill>
                  <a:srgbClr val="0070C0"/>
                </a:solidFill>
                <a:latin typeface="+mn-lt"/>
              </a:rPr>
              <a:t>Meeting Agenda</a:t>
            </a:r>
            <a:endParaRPr lang="en-US" dirty="0"/>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2191826264"/>
              </p:ext>
            </p:extLst>
          </p:nvPr>
        </p:nvGraphicFramePr>
        <p:xfrm>
          <a:off x="1291771" y="1522306"/>
          <a:ext cx="8558811" cy="1630680"/>
        </p:xfrm>
        <a:graphic>
          <a:graphicData uri="http://schemas.openxmlformats.org/drawingml/2006/table">
            <a:tbl>
              <a:tblPr firstRow="1" bandRow="1">
                <a:tableStyleId>{5C22544A-7EE6-4342-B048-85BDC9FD1C3A}</a:tableStyleId>
              </a:tblPr>
              <a:tblGrid>
                <a:gridCol w="6352872">
                  <a:extLst>
                    <a:ext uri="{9D8B030D-6E8A-4147-A177-3AD203B41FA5}">
                      <a16:colId xmlns:a16="http://schemas.microsoft.com/office/drawing/2014/main" val="430683765"/>
                    </a:ext>
                  </a:extLst>
                </a:gridCol>
                <a:gridCol w="220593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ea typeface="+mn-ea"/>
                        </a:rPr>
                        <a:t>May 2021 HL7 FHIR Connectathon </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Content IGs Content</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50 mins</a:t>
                      </a:r>
                    </a:p>
                  </a:txBody>
                  <a:tcPr marL="76200" marR="76200" marT="0" marB="0"/>
                </a:tc>
                <a:extLst>
                  <a:ext uri="{0D108BD9-81ED-4DB2-BD59-A6C34878D82A}">
                    <a16:rowId xmlns:a16="http://schemas.microsoft.com/office/drawing/2014/main" val="3215211498"/>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Example: Example Instances (1/2)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472153103"/>
              </p:ext>
            </p:extLst>
          </p:nvPr>
        </p:nvGraphicFramePr>
        <p:xfrm>
          <a:off x="81443" y="775728"/>
          <a:ext cx="11781642" cy="3840480"/>
        </p:xfrm>
        <a:graphic>
          <a:graphicData uri="http://schemas.openxmlformats.org/drawingml/2006/table">
            <a:tbl>
              <a:tblPr firstRow="1" bandRow="1">
                <a:tableStyleId>{5C22544A-7EE6-4342-B048-85BDC9FD1C3A}</a:tableStyleId>
              </a:tblPr>
              <a:tblGrid>
                <a:gridCol w="4779924">
                  <a:extLst>
                    <a:ext uri="{9D8B030D-6E8A-4147-A177-3AD203B41FA5}">
                      <a16:colId xmlns:a16="http://schemas.microsoft.com/office/drawing/2014/main" val="2133941267"/>
                    </a:ext>
                  </a:extLst>
                </a:gridCol>
                <a:gridCol w="5011838">
                  <a:extLst>
                    <a:ext uri="{9D8B030D-6E8A-4147-A177-3AD203B41FA5}">
                      <a16:colId xmlns:a16="http://schemas.microsoft.com/office/drawing/2014/main" val="4096147708"/>
                    </a:ext>
                  </a:extLst>
                </a:gridCol>
                <a:gridCol w="520861">
                  <a:extLst>
                    <a:ext uri="{9D8B030D-6E8A-4147-A177-3AD203B41FA5}">
                      <a16:colId xmlns:a16="http://schemas.microsoft.com/office/drawing/2014/main" val="2686604126"/>
                    </a:ext>
                  </a:extLst>
                </a:gridCol>
                <a:gridCol w="520861">
                  <a:extLst>
                    <a:ext uri="{9D8B030D-6E8A-4147-A177-3AD203B41FA5}">
                      <a16:colId xmlns:a16="http://schemas.microsoft.com/office/drawing/2014/main" val="2992369524"/>
                    </a:ext>
                  </a:extLst>
                </a:gridCol>
                <a:gridCol w="948158">
                  <a:extLst>
                    <a:ext uri="{9D8B030D-6E8A-4147-A177-3AD203B41FA5}">
                      <a16:colId xmlns:a16="http://schemas.microsoft.com/office/drawing/2014/main" val="1406782141"/>
                    </a:ext>
                  </a:extLst>
                </a:gridCol>
              </a:tblGrid>
              <a:tr h="125389">
                <a:tc>
                  <a:txBody>
                    <a:bodyPr/>
                    <a:lstStyle/>
                    <a:p>
                      <a:r>
                        <a:rPr lang="en-US" sz="1600" dirty="0"/>
                        <a:t>Example</a:t>
                      </a:r>
                    </a:p>
                  </a:txBody>
                  <a:tcPr/>
                </a:tc>
                <a:tc>
                  <a:txBody>
                    <a:bodyPr/>
                    <a:lstStyle/>
                    <a:p>
                      <a:r>
                        <a:rPr lang="en-US" sz="1600" dirty="0"/>
                        <a:t>Description</a:t>
                      </a:r>
                    </a:p>
                  </a:txBody>
                  <a:tcPr/>
                </a:tc>
                <a:tc>
                  <a:txBody>
                    <a:bodyPr/>
                    <a:lstStyle/>
                    <a:p>
                      <a:r>
                        <a:rPr lang="en-US" sz="1600" dirty="0"/>
                        <a:t>CRR</a:t>
                      </a:r>
                    </a:p>
                  </a:txBody>
                  <a:tcPr/>
                </a:tc>
                <a:tc>
                  <a:txBody>
                    <a:bodyPr/>
                    <a:lstStyle/>
                    <a:p>
                      <a:r>
                        <a:rPr lang="en-US" sz="1600" dirty="0"/>
                        <a:t>HCS</a:t>
                      </a:r>
                    </a:p>
                  </a:txBody>
                  <a:tcPr/>
                </a:tc>
                <a:tc>
                  <a:txBody>
                    <a:bodyPr/>
                    <a:lstStyle/>
                    <a:p>
                      <a:r>
                        <a:rPr lang="en-US" sz="1600" dirty="0"/>
                        <a:t>Research </a:t>
                      </a:r>
                    </a:p>
                  </a:txBody>
                  <a:tcPr/>
                </a:tc>
                <a:extLst>
                  <a:ext uri="{0D108BD9-81ED-4DB2-BD59-A6C34878D82A}">
                    <a16:rowId xmlns:a16="http://schemas.microsoft.com/office/drawing/2014/main" val="2244005617"/>
                  </a:ext>
                </a:extLst>
              </a:tr>
              <a:tr h="333882">
                <a:tc>
                  <a:txBody>
                    <a:bodyPr/>
                    <a:lstStyle/>
                    <a:p>
                      <a:r>
                        <a:rPr lang="en-US" sz="1600" dirty="0">
                          <a:effectLst/>
                          <a:hlinkClick r:id="rId3" tooltip="Patient/1"/>
                        </a:rPr>
                        <a:t>Patient 1 - Example</a:t>
                      </a:r>
                      <a:r>
                        <a:rPr lang="en-US" sz="1600" dirty="0">
                          <a:effectLst/>
                        </a:rPr>
                        <a:t> </a:t>
                      </a:r>
                    </a:p>
                  </a:txBody>
                  <a:tcPr anchor="ctr"/>
                </a:tc>
                <a:tc>
                  <a:txBody>
                    <a:bodyPr/>
                    <a:lstStyle/>
                    <a:p>
                      <a:r>
                        <a:rPr lang="en-US" sz="1600"/>
                        <a:t>An example showing a Patient</a:t>
                      </a:r>
                    </a:p>
                  </a:txBody>
                  <a:tcPr anchor="ctr"/>
                </a:tc>
                <a:tc>
                  <a:txBody>
                    <a:bodyPr/>
                    <a:lstStyle/>
                    <a:p>
                      <a:endParaRPr lang="en-US" sz="1600" dirty="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63976227"/>
                  </a:ext>
                </a:extLst>
              </a:tr>
              <a:tr h="333882">
                <a:tc>
                  <a:txBody>
                    <a:bodyPr/>
                    <a:lstStyle/>
                    <a:p>
                      <a:r>
                        <a:rPr lang="en-US" sz="1600">
                          <a:effectLst/>
                          <a:hlinkClick r:id="rId4" tooltip="Practitioner/1"/>
                        </a:rPr>
                        <a:t>Practitioner Example</a:t>
                      </a:r>
                      <a:r>
                        <a:rPr lang="en-US" sz="1600">
                          <a:effectLst/>
                        </a:rPr>
                        <a:t> </a:t>
                      </a:r>
                    </a:p>
                  </a:txBody>
                  <a:tcPr anchor="ctr"/>
                </a:tc>
                <a:tc>
                  <a:txBody>
                    <a:bodyPr/>
                    <a:lstStyle/>
                    <a:p>
                      <a:r>
                        <a:rPr lang="en-US" sz="1600" dirty="0"/>
                        <a:t>An example showing a Practitioner</a:t>
                      </a:r>
                    </a:p>
                  </a:txBody>
                  <a:tcPr anchor="ctr"/>
                </a:tc>
                <a:tc>
                  <a:txBody>
                    <a:bodyPr/>
                    <a:lstStyle/>
                    <a:p>
                      <a:endParaRPr lang="en-US" sz="1600" dirty="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173046064"/>
                  </a:ext>
                </a:extLst>
              </a:tr>
              <a:tr h="333882">
                <a:tc>
                  <a:txBody>
                    <a:bodyPr/>
                    <a:lstStyle/>
                    <a:p>
                      <a:r>
                        <a:rPr lang="en-US" sz="1600">
                          <a:effectLst/>
                          <a:hlinkClick r:id="rId5" tooltip="Organization/example-pha-org"/>
                        </a:rPr>
                        <a:t>Public Health Organization Example</a:t>
                      </a:r>
                      <a:r>
                        <a:rPr lang="en-US" sz="1600">
                          <a:effectLst/>
                        </a:rPr>
                        <a:t> </a:t>
                      </a:r>
                    </a:p>
                  </a:txBody>
                  <a:tcPr anchor="ctr"/>
                </a:tc>
                <a:tc>
                  <a:txBody>
                    <a:bodyPr/>
                    <a:lstStyle/>
                    <a:p>
                      <a:r>
                        <a:rPr lang="en-US" sz="1600"/>
                        <a:t>An example showing a Public Health Organization</a:t>
                      </a:r>
                    </a:p>
                  </a:txBody>
                  <a:tcPr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56085673"/>
                  </a:ext>
                </a:extLst>
              </a:tr>
              <a:tr h="333882">
                <a:tc>
                  <a:txBody>
                    <a:bodyPr/>
                    <a:lstStyle/>
                    <a:p>
                      <a:r>
                        <a:rPr lang="en-US" sz="1600">
                          <a:effectLst/>
                          <a:hlinkClick r:id="rId6" tooltip="Organization/example-healthcare-org"/>
                        </a:rPr>
                        <a:t>Healthcare Organization Example</a:t>
                      </a:r>
                      <a:r>
                        <a:rPr lang="en-US" sz="1600">
                          <a:effectLst/>
                        </a:rPr>
                        <a:t> </a:t>
                      </a:r>
                    </a:p>
                  </a:txBody>
                  <a:tcPr anchor="ctr"/>
                </a:tc>
                <a:tc>
                  <a:txBody>
                    <a:bodyPr/>
                    <a:lstStyle/>
                    <a:p>
                      <a:r>
                        <a:rPr lang="en-US" sz="1600"/>
                        <a:t>An example showing a HealthCare Organization</a:t>
                      </a:r>
                    </a:p>
                  </a:txBody>
                  <a:tcPr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712586264"/>
                  </a:ext>
                </a:extLst>
              </a:tr>
              <a:tr h="333882">
                <a:tc>
                  <a:txBody>
                    <a:bodyPr/>
                    <a:lstStyle/>
                    <a:p>
                      <a:r>
                        <a:rPr lang="en-US" sz="1600" dirty="0">
                          <a:effectLst/>
                          <a:hlinkClick r:id="rId7" tooltip="Endpoint/example-ph-endpoint"/>
                        </a:rPr>
                        <a:t>Public Health Organization Endpoint example</a:t>
                      </a:r>
                      <a:r>
                        <a:rPr lang="en-US" sz="1600" dirty="0">
                          <a:effectLst/>
                        </a:rPr>
                        <a:t> </a:t>
                      </a:r>
                    </a:p>
                  </a:txBody>
                  <a:tcPr anchor="ctr"/>
                </a:tc>
                <a:tc>
                  <a:txBody>
                    <a:bodyPr/>
                    <a:lstStyle/>
                    <a:p>
                      <a:r>
                        <a:rPr lang="en-US" sz="1600"/>
                        <a:t>An example showing a Public Health Organization Endpoint</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652121205"/>
                  </a:ext>
                </a:extLst>
              </a:tr>
              <a:tr h="333882">
                <a:tc>
                  <a:txBody>
                    <a:bodyPr/>
                    <a:lstStyle/>
                    <a:p>
                      <a:r>
                        <a:rPr lang="en-US" sz="1600">
                          <a:effectLst/>
                          <a:hlinkClick r:id="rId8" tooltip="Endpoint/example-healthcare-endpoint"/>
                        </a:rPr>
                        <a:t>Healthcare Organization Endpoint example</a:t>
                      </a:r>
                      <a:r>
                        <a:rPr lang="en-US" sz="1600">
                          <a:effectLst/>
                        </a:rPr>
                        <a:t> </a:t>
                      </a:r>
                    </a:p>
                  </a:txBody>
                  <a:tcPr anchor="ctr"/>
                </a:tc>
                <a:tc>
                  <a:txBody>
                    <a:bodyPr/>
                    <a:lstStyle/>
                    <a:p>
                      <a:r>
                        <a:rPr lang="en-US" sz="1600"/>
                        <a:t>An example showing a Healthcare Organization Endpoint</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587467495"/>
                  </a:ext>
                </a:extLst>
              </a:tr>
              <a:tr h="333882">
                <a:tc>
                  <a:txBody>
                    <a:bodyPr/>
                    <a:lstStyle/>
                    <a:p>
                      <a:r>
                        <a:rPr lang="en-US" sz="1600">
                          <a:effectLst/>
                          <a:hlinkClick r:id="rId9" tooltip="PlanDefinition/plandefinition-cancer-example"/>
                        </a:rPr>
                        <a:t>Plan Definition example for Cancer Reporting</a:t>
                      </a:r>
                      <a:r>
                        <a:rPr lang="en-US" sz="1600">
                          <a:effectLst/>
                        </a:rPr>
                        <a:t> </a:t>
                      </a:r>
                    </a:p>
                  </a:txBody>
                  <a:tcPr anchor="ctr"/>
                </a:tc>
                <a:tc>
                  <a:txBody>
                    <a:bodyPr/>
                    <a:lstStyle/>
                    <a:p>
                      <a:r>
                        <a:rPr lang="en-US" sz="1600"/>
                        <a:t>An example showing a Plan Definition for Cancer reporting</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226291902"/>
                  </a:ext>
                </a:extLst>
              </a:tr>
              <a:tr h="333882">
                <a:tc>
                  <a:txBody>
                    <a:bodyPr/>
                    <a:lstStyle/>
                    <a:p>
                      <a:r>
                        <a:rPr lang="en-US" sz="1600">
                          <a:effectLst/>
                          <a:hlinkClick r:id="rId10" tooltip="MessageHeader/messageheader-example-reportheader"/>
                        </a:rPr>
                        <a:t>MessageHeader example used in the Cancer Reporting Bundle sent from Healthcare org to PHA</a:t>
                      </a:r>
                      <a:r>
                        <a:rPr lang="en-US" sz="1600">
                          <a:effectLst/>
                        </a:rPr>
                        <a:t> </a:t>
                      </a:r>
                    </a:p>
                  </a:txBody>
                  <a:tcPr anchor="ctr"/>
                </a:tc>
                <a:tc>
                  <a:txBody>
                    <a:bodyPr/>
                    <a:lstStyle/>
                    <a:p>
                      <a:r>
                        <a:rPr lang="en-US" sz="1600"/>
                        <a:t>MessageHeader example used in the Cancer Reporting Bundle sent from Healthcare org to PHA</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591231374"/>
                  </a:ext>
                </a:extLst>
              </a:tr>
              <a:tr h="333882">
                <a:tc>
                  <a:txBody>
                    <a:bodyPr/>
                    <a:lstStyle/>
                    <a:p>
                      <a:r>
                        <a:rPr lang="en-US" sz="1600">
                          <a:effectLst/>
                          <a:hlinkClick r:id="rId11" tooltip="ValueSet/valueset-cancer-trigger-codes-example"/>
                        </a:rPr>
                        <a:t>ValueSet example for Cancer Reporting</a:t>
                      </a:r>
                      <a:r>
                        <a:rPr lang="en-US" sz="1600">
                          <a:effectLst/>
                        </a:rPr>
                        <a:t> </a:t>
                      </a:r>
                    </a:p>
                  </a:txBody>
                  <a:tcPr anchor="ctr"/>
                </a:tc>
                <a:tc>
                  <a:txBody>
                    <a:bodyPr/>
                    <a:lstStyle/>
                    <a:p>
                      <a:r>
                        <a:rPr lang="en-US" sz="1600"/>
                        <a:t>An example showing a ValueSet for Cancer reporting</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128318161"/>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923054" y="6352327"/>
            <a:ext cx="5666469" cy="369332"/>
          </a:xfrm>
          <a:prstGeom prst="rect">
            <a:avLst/>
          </a:prstGeom>
          <a:noFill/>
        </p:spPr>
        <p:txBody>
          <a:bodyPr wrap="square">
            <a:spAutoFit/>
          </a:bodyPr>
          <a:lstStyle/>
          <a:p>
            <a:r>
              <a:rPr lang="en-US" dirty="0">
                <a:hlinkClick r:id="rId12"/>
              </a:rPr>
              <a:t>http://hl7.org/fhir/us/medmorph/2021Jan/artifacts.html</a:t>
            </a:r>
            <a:endParaRPr lang="en-US" dirty="0"/>
          </a:p>
        </p:txBody>
      </p:sp>
    </p:spTree>
    <p:extLst>
      <p:ext uri="{BB962C8B-B14F-4D97-AF65-F5344CB8AC3E}">
        <p14:creationId xmlns:p14="http://schemas.microsoft.com/office/powerpoint/2010/main" val="375743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Example: Example Instances (2/2)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570253915"/>
              </p:ext>
            </p:extLst>
          </p:nvPr>
        </p:nvGraphicFramePr>
        <p:xfrm>
          <a:off x="81443" y="775728"/>
          <a:ext cx="11781642" cy="4145280"/>
        </p:xfrm>
        <a:graphic>
          <a:graphicData uri="http://schemas.openxmlformats.org/drawingml/2006/table">
            <a:tbl>
              <a:tblPr firstRow="1" bandRow="1">
                <a:tableStyleId>{5C22544A-7EE6-4342-B048-85BDC9FD1C3A}</a:tableStyleId>
              </a:tblPr>
              <a:tblGrid>
                <a:gridCol w="4803073">
                  <a:extLst>
                    <a:ext uri="{9D8B030D-6E8A-4147-A177-3AD203B41FA5}">
                      <a16:colId xmlns:a16="http://schemas.microsoft.com/office/drawing/2014/main" val="2133941267"/>
                    </a:ext>
                  </a:extLst>
                </a:gridCol>
                <a:gridCol w="4745621">
                  <a:extLst>
                    <a:ext uri="{9D8B030D-6E8A-4147-A177-3AD203B41FA5}">
                      <a16:colId xmlns:a16="http://schemas.microsoft.com/office/drawing/2014/main" val="4096147708"/>
                    </a:ext>
                  </a:extLst>
                </a:gridCol>
                <a:gridCol w="544010">
                  <a:extLst>
                    <a:ext uri="{9D8B030D-6E8A-4147-A177-3AD203B41FA5}">
                      <a16:colId xmlns:a16="http://schemas.microsoft.com/office/drawing/2014/main" val="2686604126"/>
                    </a:ext>
                  </a:extLst>
                </a:gridCol>
                <a:gridCol w="636607">
                  <a:extLst>
                    <a:ext uri="{9D8B030D-6E8A-4147-A177-3AD203B41FA5}">
                      <a16:colId xmlns:a16="http://schemas.microsoft.com/office/drawing/2014/main" val="2992369524"/>
                    </a:ext>
                  </a:extLst>
                </a:gridCol>
                <a:gridCol w="1052331">
                  <a:extLst>
                    <a:ext uri="{9D8B030D-6E8A-4147-A177-3AD203B41FA5}">
                      <a16:colId xmlns:a16="http://schemas.microsoft.com/office/drawing/2014/main" val="1406782141"/>
                    </a:ext>
                  </a:extLst>
                </a:gridCol>
              </a:tblGrid>
              <a:tr h="125389">
                <a:tc>
                  <a:txBody>
                    <a:bodyPr/>
                    <a:lstStyle/>
                    <a:p>
                      <a:r>
                        <a:rPr lang="en-US" sz="1600" dirty="0"/>
                        <a:t>Example</a:t>
                      </a:r>
                    </a:p>
                  </a:txBody>
                  <a:tcPr/>
                </a:tc>
                <a:tc>
                  <a:txBody>
                    <a:bodyPr/>
                    <a:lstStyle/>
                    <a:p>
                      <a:r>
                        <a:rPr lang="en-US" sz="1600" dirty="0"/>
                        <a:t>Description</a:t>
                      </a:r>
                    </a:p>
                  </a:txBody>
                  <a:tcPr/>
                </a:tc>
                <a:tc>
                  <a:txBody>
                    <a:bodyPr/>
                    <a:lstStyle/>
                    <a:p>
                      <a:r>
                        <a:rPr lang="en-US" sz="1600" dirty="0"/>
                        <a:t>CRR</a:t>
                      </a:r>
                    </a:p>
                  </a:txBody>
                  <a:tcPr/>
                </a:tc>
                <a:tc>
                  <a:txBody>
                    <a:bodyPr/>
                    <a:lstStyle/>
                    <a:p>
                      <a:r>
                        <a:rPr lang="en-US" sz="1600" dirty="0"/>
                        <a:t>HCS</a:t>
                      </a:r>
                    </a:p>
                  </a:txBody>
                  <a:tcPr/>
                </a:tc>
                <a:tc>
                  <a:txBody>
                    <a:bodyPr/>
                    <a:lstStyle/>
                    <a:p>
                      <a:r>
                        <a:rPr lang="en-US" sz="1600" dirty="0"/>
                        <a:t>Research </a:t>
                      </a:r>
                    </a:p>
                  </a:txBody>
                  <a:tcPr/>
                </a:tc>
                <a:extLst>
                  <a:ext uri="{0D108BD9-81ED-4DB2-BD59-A6C34878D82A}">
                    <a16:rowId xmlns:a16="http://schemas.microsoft.com/office/drawing/2014/main" val="2244005617"/>
                  </a:ext>
                </a:extLst>
              </a:tr>
              <a:tr h="333882">
                <a:tc>
                  <a:txBody>
                    <a:bodyPr/>
                    <a:lstStyle/>
                    <a:p>
                      <a:r>
                        <a:rPr lang="en-US" sz="1600">
                          <a:effectLst/>
                          <a:hlinkClick r:id="rId3" tooltip="Group/group-example-research"/>
                        </a:rPr>
                        <a:t>Group example showing patients participating in research at a healthcare organization</a:t>
                      </a:r>
                      <a:r>
                        <a:rPr lang="en-US" sz="1600">
                          <a:effectLst/>
                        </a:rPr>
                        <a:t> </a:t>
                      </a:r>
                    </a:p>
                  </a:txBody>
                  <a:tcPr anchor="ctr"/>
                </a:tc>
                <a:tc>
                  <a:txBody>
                    <a:bodyPr/>
                    <a:lstStyle/>
                    <a:p>
                      <a:r>
                        <a:rPr lang="en-US" sz="1600"/>
                        <a:t>Group example showing patients participating in research at a healthcare organization</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472258662"/>
                  </a:ext>
                </a:extLst>
              </a:tr>
              <a:tr h="333882">
                <a:tc>
                  <a:txBody>
                    <a:bodyPr/>
                    <a:lstStyle/>
                    <a:p>
                      <a:r>
                        <a:rPr lang="en-US" sz="1600">
                          <a:effectLst/>
                          <a:hlinkClick r:id="rId4" tooltip="Group/group-example-survey"/>
                        </a:rPr>
                        <a:t>Group example showing Providers participating in healthcare surveys</a:t>
                      </a:r>
                      <a:r>
                        <a:rPr lang="en-US" sz="1600">
                          <a:effectLst/>
                        </a:rPr>
                        <a:t> </a:t>
                      </a:r>
                    </a:p>
                  </a:txBody>
                  <a:tcPr anchor="ctr"/>
                </a:tc>
                <a:tc>
                  <a:txBody>
                    <a:bodyPr/>
                    <a:lstStyle/>
                    <a:p>
                      <a:r>
                        <a:rPr lang="en-US" sz="1600"/>
                        <a:t>Group example showing Providers participating in healthcare surveys</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047910864"/>
                  </a:ext>
                </a:extLst>
              </a:tr>
              <a:tr h="333882">
                <a:tc>
                  <a:txBody>
                    <a:bodyPr/>
                    <a:lstStyle/>
                    <a:p>
                      <a:r>
                        <a:rPr lang="en-US" sz="1600">
                          <a:effectLst/>
                          <a:hlinkClick r:id="rId5" tooltip="Communication/communication-example-cancer-pha-response"/>
                        </a:rPr>
                        <a:t>Communication example from PHA to Healthcare in response to a received cancer report</a:t>
                      </a:r>
                      <a:r>
                        <a:rPr lang="en-US" sz="1600">
                          <a:effectLst/>
                        </a:rPr>
                        <a:t> </a:t>
                      </a:r>
                    </a:p>
                  </a:txBody>
                  <a:tcPr anchor="ctr"/>
                </a:tc>
                <a:tc>
                  <a:txBody>
                    <a:bodyPr/>
                    <a:lstStyle/>
                    <a:p>
                      <a:r>
                        <a:rPr lang="en-US" sz="1600"/>
                        <a:t>Communication example from PHA to Healthcare in response to a received cancer report</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269713692"/>
                  </a:ext>
                </a:extLst>
              </a:tr>
              <a:tr h="333882">
                <a:tc>
                  <a:txBody>
                    <a:bodyPr/>
                    <a:lstStyle/>
                    <a:p>
                      <a:r>
                        <a:rPr lang="en-US" sz="1600">
                          <a:effectLst/>
                          <a:hlinkClick r:id="rId6" tooltip="Bundle/content-bundle-example"/>
                        </a:rPr>
                        <a:t>Example of a Content Bundle containing Patient Data</a:t>
                      </a:r>
                      <a:r>
                        <a:rPr lang="en-US" sz="1600">
                          <a:effectLst/>
                        </a:rPr>
                        <a:t> </a:t>
                      </a:r>
                    </a:p>
                  </a:txBody>
                  <a:tcPr anchor="ctr"/>
                </a:tc>
                <a:tc>
                  <a:txBody>
                    <a:bodyPr/>
                    <a:lstStyle/>
                    <a:p>
                      <a:r>
                        <a:rPr lang="en-US" sz="1600"/>
                        <a:t>Example of a Content Bundle containing Patient Data</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534155195"/>
                  </a:ext>
                </a:extLst>
              </a:tr>
              <a:tr h="333882">
                <a:tc>
                  <a:txBody>
                    <a:bodyPr/>
                    <a:lstStyle/>
                    <a:p>
                      <a:r>
                        <a:rPr lang="en-US" sz="1600">
                          <a:effectLst/>
                          <a:hlinkClick r:id="rId7" tooltip="Bundle/reporting-bundle-example"/>
                        </a:rPr>
                        <a:t>Example of a Reporting Bundle containing Message Header and Content Bundle</a:t>
                      </a:r>
                      <a:r>
                        <a:rPr lang="en-US" sz="1600">
                          <a:effectLst/>
                        </a:rPr>
                        <a:t> </a:t>
                      </a:r>
                    </a:p>
                  </a:txBody>
                  <a:tcPr anchor="ctr"/>
                </a:tc>
                <a:tc>
                  <a:txBody>
                    <a:bodyPr/>
                    <a:lstStyle/>
                    <a:p>
                      <a:r>
                        <a:rPr lang="en-US" sz="1600"/>
                        <a:t>Example of a Reporting Bundle containing Message Header and Content Bundle</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4083902556"/>
                  </a:ext>
                </a:extLst>
              </a:tr>
              <a:tr h="360182">
                <a:tc>
                  <a:txBody>
                    <a:bodyPr/>
                    <a:lstStyle/>
                    <a:p>
                      <a:r>
                        <a:rPr lang="en-US" sz="1600">
                          <a:effectLst/>
                          <a:hlinkClick r:id="rId8" tooltip="Bundle/specification-bundle-example"/>
                        </a:rPr>
                        <a:t>Example of a Specification Bundle for a Knowledge Artifact containing a PlanDefinition and ValueSet</a:t>
                      </a:r>
                      <a:r>
                        <a:rPr lang="en-US" sz="1600">
                          <a:effectLst/>
                        </a:rPr>
                        <a:t> </a:t>
                      </a:r>
                    </a:p>
                  </a:txBody>
                  <a:tcPr anchor="ctr"/>
                </a:tc>
                <a:tc>
                  <a:txBody>
                    <a:bodyPr/>
                    <a:lstStyle/>
                    <a:p>
                      <a:r>
                        <a:rPr lang="en-US" sz="1600"/>
                        <a:t>Example of a Specification Bundle for a Knowledge Artifact containing a PlanDefinition and ValueSet</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77781285"/>
                  </a:ext>
                </a:extLst>
              </a:tr>
              <a:tr h="0">
                <a:tc>
                  <a:txBody>
                    <a:bodyPr/>
                    <a:lstStyle/>
                    <a:p>
                      <a:r>
                        <a:rPr lang="en-US" sz="1600">
                          <a:effectLst/>
                          <a:hlinkClick r:id="rId9" tooltip="Bundle/response-bundle-example"/>
                        </a:rPr>
                        <a:t>Example of a Response Bundle for a submitted message containing a communication resource.</a:t>
                      </a:r>
                      <a:r>
                        <a:rPr lang="en-US" sz="1600">
                          <a:effectLst/>
                        </a:rPr>
                        <a:t> </a:t>
                      </a:r>
                    </a:p>
                  </a:txBody>
                  <a:tcPr anchor="ctr"/>
                </a:tc>
                <a:tc>
                  <a:txBody>
                    <a:bodyPr/>
                    <a:lstStyle/>
                    <a:p>
                      <a:r>
                        <a:rPr lang="en-US" sz="1600" dirty="0"/>
                        <a:t>Example of a Response Bundle for a submitted message containing a communication resource.</a:t>
                      </a:r>
                    </a:p>
                  </a:txBody>
                  <a:tcPr anchor="ct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441748296"/>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923054" y="6352327"/>
            <a:ext cx="5666469" cy="369332"/>
          </a:xfrm>
          <a:prstGeom prst="rect">
            <a:avLst/>
          </a:prstGeom>
          <a:noFill/>
        </p:spPr>
        <p:txBody>
          <a:bodyPr wrap="square">
            <a:spAutoFit/>
          </a:bodyPr>
          <a:lstStyle/>
          <a:p>
            <a:r>
              <a:rPr lang="en-US" dirty="0">
                <a:hlinkClick r:id="rId10"/>
              </a:rPr>
              <a:t>http://hl7.org/fhir/us/medmorph/2021Jan/artifacts.html</a:t>
            </a:r>
            <a:endParaRPr lang="en-US" dirty="0"/>
          </a:p>
        </p:txBody>
      </p:sp>
    </p:spTree>
    <p:extLst>
      <p:ext uri="{BB962C8B-B14F-4D97-AF65-F5344CB8AC3E}">
        <p14:creationId xmlns:p14="http://schemas.microsoft.com/office/powerpoint/2010/main" val="165694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D9C9-A4F0-41CE-88A1-E017085200A8}"/>
              </a:ext>
            </a:extLst>
          </p:cNvPr>
          <p:cNvSpPr>
            <a:spLocks noGrp="1"/>
          </p:cNvSpPr>
          <p:nvPr>
            <p:ph type="title"/>
          </p:nvPr>
        </p:nvSpPr>
        <p:spPr/>
        <p:txBody>
          <a:bodyPr/>
          <a:lstStyle/>
          <a:p>
            <a:r>
              <a:rPr lang="en-US" dirty="0"/>
              <a:t>Cancer ECA Example</a:t>
            </a:r>
          </a:p>
        </p:txBody>
      </p:sp>
      <p:cxnSp>
        <p:nvCxnSpPr>
          <p:cNvPr id="20" name="Straight Arrow Connector 19">
            <a:extLst>
              <a:ext uri="{FF2B5EF4-FFF2-40B4-BE49-F238E27FC236}">
                <a16:creationId xmlns:a16="http://schemas.microsoft.com/office/drawing/2014/main" id="{E7CDC9F8-92A6-4F46-8C58-AE0C1F9FACD3}"/>
              </a:ext>
            </a:extLst>
          </p:cNvPr>
          <p:cNvCxnSpPr/>
          <p:nvPr/>
        </p:nvCxnSpPr>
        <p:spPr>
          <a:xfrm>
            <a:off x="722681" y="2826222"/>
            <a:ext cx="1453703" cy="0"/>
          </a:xfrm>
          <a:prstGeom prst="straightConnector1">
            <a:avLst/>
          </a:prstGeom>
          <a:noFill/>
          <a:ln w="25400" cap="flat" cmpd="sng" algn="ctr">
            <a:solidFill>
              <a:sysClr val="windowText" lastClr="000000"/>
            </a:solidFill>
            <a:prstDash val="solid"/>
            <a:tailEnd type="triangle"/>
          </a:ln>
          <a:effectLst/>
        </p:spPr>
      </p:cxnSp>
      <p:sp>
        <p:nvSpPr>
          <p:cNvPr id="21" name="TextBox 20">
            <a:extLst>
              <a:ext uri="{FF2B5EF4-FFF2-40B4-BE49-F238E27FC236}">
                <a16:creationId xmlns:a16="http://schemas.microsoft.com/office/drawing/2014/main" id="{326C62F1-0F8B-4FA3-94EA-2022C6D64844}"/>
              </a:ext>
            </a:extLst>
          </p:cNvPr>
          <p:cNvSpPr txBox="1"/>
          <p:nvPr/>
        </p:nvSpPr>
        <p:spPr>
          <a:xfrm>
            <a:off x="376561" y="2581580"/>
            <a:ext cx="1626999"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nstantia"/>
              </a:rPr>
              <a:t>New Diagnosis is entered in EHR by Practitioner for a patient </a:t>
            </a:r>
          </a:p>
        </p:txBody>
      </p:sp>
      <p:sp>
        <p:nvSpPr>
          <p:cNvPr id="22" name="Rectangle 21">
            <a:extLst>
              <a:ext uri="{FF2B5EF4-FFF2-40B4-BE49-F238E27FC236}">
                <a16:creationId xmlns:a16="http://schemas.microsoft.com/office/drawing/2014/main" id="{8B8F8DD7-5834-4F5D-9BC7-3A026B668ECF}"/>
              </a:ext>
            </a:extLst>
          </p:cNvPr>
          <p:cNvSpPr/>
          <p:nvPr/>
        </p:nvSpPr>
        <p:spPr>
          <a:xfrm>
            <a:off x="2176384" y="2625696"/>
            <a:ext cx="1592151" cy="441158"/>
          </a:xfrm>
          <a:prstGeom prst="rect">
            <a:avLst/>
          </a:prstGeom>
          <a:solidFill>
            <a:srgbClr val="0070C0"/>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New Diagnosis Notification</a:t>
            </a:r>
          </a:p>
        </p:txBody>
      </p:sp>
      <p:cxnSp>
        <p:nvCxnSpPr>
          <p:cNvPr id="23" name="Straight Arrow Connector 22">
            <a:extLst>
              <a:ext uri="{FF2B5EF4-FFF2-40B4-BE49-F238E27FC236}">
                <a16:creationId xmlns:a16="http://schemas.microsoft.com/office/drawing/2014/main" id="{80790AB1-F2B9-4176-9416-6022F9C00CB6}"/>
              </a:ext>
            </a:extLst>
          </p:cNvPr>
          <p:cNvCxnSpPr>
            <a:cxnSpLocks/>
            <a:stCxn id="22" idx="3"/>
            <a:endCxn id="24" idx="1"/>
          </p:cNvCxnSpPr>
          <p:nvPr/>
        </p:nvCxnSpPr>
        <p:spPr>
          <a:xfrm>
            <a:off x="3768534" y="2846275"/>
            <a:ext cx="1488315" cy="0"/>
          </a:xfrm>
          <a:prstGeom prst="straightConnector1">
            <a:avLst/>
          </a:prstGeom>
          <a:noFill/>
          <a:ln w="25400" cap="flat" cmpd="sng" algn="ctr">
            <a:solidFill>
              <a:sysClr val="windowText" lastClr="000000"/>
            </a:solidFill>
            <a:prstDash val="solid"/>
            <a:tailEnd type="triangle"/>
          </a:ln>
          <a:effectLst/>
        </p:spPr>
      </p:cxnSp>
      <p:sp>
        <p:nvSpPr>
          <p:cNvPr id="24" name="Rectangle 23">
            <a:extLst>
              <a:ext uri="{FF2B5EF4-FFF2-40B4-BE49-F238E27FC236}">
                <a16:creationId xmlns:a16="http://schemas.microsoft.com/office/drawing/2014/main" id="{E796EAFC-CF6E-4A3E-BD6C-EEE550A5B03D}"/>
              </a:ext>
            </a:extLst>
          </p:cNvPr>
          <p:cNvSpPr/>
          <p:nvPr/>
        </p:nvSpPr>
        <p:spPr>
          <a:xfrm>
            <a:off x="5256849" y="2625696"/>
            <a:ext cx="1592151" cy="441158"/>
          </a:xfrm>
          <a:prstGeom prst="rect">
            <a:avLst/>
          </a:prstGeom>
          <a:solidFill>
            <a:srgbClr val="0070C0"/>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Does Patient have Cancer diagnosis </a:t>
            </a:r>
          </a:p>
        </p:txBody>
      </p:sp>
      <p:sp>
        <p:nvSpPr>
          <p:cNvPr id="25" name="TextBox 24">
            <a:extLst>
              <a:ext uri="{FF2B5EF4-FFF2-40B4-BE49-F238E27FC236}">
                <a16:creationId xmlns:a16="http://schemas.microsoft.com/office/drawing/2014/main" id="{1851C5BB-4224-4CCC-BDA6-C7D0911A7E1E}"/>
              </a:ext>
            </a:extLst>
          </p:cNvPr>
          <p:cNvSpPr txBox="1"/>
          <p:nvPr/>
        </p:nvSpPr>
        <p:spPr>
          <a:xfrm>
            <a:off x="3936625" y="2598806"/>
            <a:ext cx="121165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nstantia"/>
              </a:rPr>
              <a:t>Patient, Encounter, Practitioner</a:t>
            </a:r>
          </a:p>
        </p:txBody>
      </p:sp>
      <p:cxnSp>
        <p:nvCxnSpPr>
          <p:cNvPr id="26" name="Straight Arrow Connector 25">
            <a:extLst>
              <a:ext uri="{FF2B5EF4-FFF2-40B4-BE49-F238E27FC236}">
                <a16:creationId xmlns:a16="http://schemas.microsoft.com/office/drawing/2014/main" id="{45FC5616-CC56-4D2E-B920-C2BF93193867}"/>
              </a:ext>
            </a:extLst>
          </p:cNvPr>
          <p:cNvCxnSpPr>
            <a:cxnSpLocks/>
            <a:stCxn id="24" idx="3"/>
            <a:endCxn id="27" idx="1"/>
          </p:cNvCxnSpPr>
          <p:nvPr/>
        </p:nvCxnSpPr>
        <p:spPr>
          <a:xfrm>
            <a:off x="6849000" y="2846275"/>
            <a:ext cx="1765211" cy="0"/>
          </a:xfrm>
          <a:prstGeom prst="straightConnector1">
            <a:avLst/>
          </a:prstGeom>
          <a:noFill/>
          <a:ln w="25400" cap="flat" cmpd="sng" algn="ctr">
            <a:solidFill>
              <a:sysClr val="windowText" lastClr="000000"/>
            </a:solidFill>
            <a:prstDash val="solid"/>
            <a:tailEnd type="triangle"/>
          </a:ln>
          <a:effectLst/>
        </p:spPr>
      </p:cxnSp>
      <p:sp>
        <p:nvSpPr>
          <p:cNvPr id="27" name="Rectangle 26">
            <a:extLst>
              <a:ext uri="{FF2B5EF4-FFF2-40B4-BE49-F238E27FC236}">
                <a16:creationId xmlns:a16="http://schemas.microsoft.com/office/drawing/2014/main" id="{61882605-2B82-480B-B1DD-D59632E3FE99}"/>
              </a:ext>
            </a:extLst>
          </p:cNvPr>
          <p:cNvSpPr/>
          <p:nvPr/>
        </p:nvSpPr>
        <p:spPr>
          <a:xfrm>
            <a:off x="8614210" y="2625696"/>
            <a:ext cx="1592151" cy="441158"/>
          </a:xfrm>
          <a:prstGeom prst="rect">
            <a:avLst/>
          </a:prstGeom>
          <a:solidFill>
            <a:srgbClr val="0070C0"/>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Report Cancer data to PHA</a:t>
            </a:r>
          </a:p>
        </p:txBody>
      </p:sp>
      <p:sp>
        <p:nvSpPr>
          <p:cNvPr id="28" name="TextBox 27">
            <a:extLst>
              <a:ext uri="{FF2B5EF4-FFF2-40B4-BE49-F238E27FC236}">
                <a16:creationId xmlns:a16="http://schemas.microsoft.com/office/drawing/2014/main" id="{F7E8D1CB-111F-4D09-8701-9BCD1C716C8F}"/>
              </a:ext>
            </a:extLst>
          </p:cNvPr>
          <p:cNvSpPr txBox="1"/>
          <p:nvPr/>
        </p:nvSpPr>
        <p:spPr>
          <a:xfrm>
            <a:off x="7139683" y="2600246"/>
            <a:ext cx="1211655"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nstantia"/>
              </a:rPr>
              <a:t>New Diagnosis indicates Lung Cancer </a:t>
            </a:r>
          </a:p>
        </p:txBody>
      </p:sp>
      <p:sp>
        <p:nvSpPr>
          <p:cNvPr id="29" name="Rectangle 28">
            <a:extLst>
              <a:ext uri="{FF2B5EF4-FFF2-40B4-BE49-F238E27FC236}">
                <a16:creationId xmlns:a16="http://schemas.microsoft.com/office/drawing/2014/main" id="{AE96619D-86EA-4D5E-A4EA-965A2A9F69C5}"/>
              </a:ext>
            </a:extLst>
          </p:cNvPr>
          <p:cNvSpPr/>
          <p:nvPr/>
        </p:nvSpPr>
        <p:spPr>
          <a:xfrm>
            <a:off x="5256849" y="3588222"/>
            <a:ext cx="1592151" cy="441158"/>
          </a:xfrm>
          <a:prstGeom prst="rect">
            <a:avLst/>
          </a:prstGeom>
          <a:solidFill>
            <a:srgbClr val="0070C0"/>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Terminate Processing</a:t>
            </a:r>
          </a:p>
        </p:txBody>
      </p:sp>
      <p:cxnSp>
        <p:nvCxnSpPr>
          <p:cNvPr id="31" name="Elbow Connector 59">
            <a:extLst>
              <a:ext uri="{FF2B5EF4-FFF2-40B4-BE49-F238E27FC236}">
                <a16:creationId xmlns:a16="http://schemas.microsoft.com/office/drawing/2014/main" id="{BA52BBA3-F43B-44DF-80BF-25A5FED6DEF9}"/>
              </a:ext>
            </a:extLst>
          </p:cNvPr>
          <p:cNvCxnSpPr>
            <a:cxnSpLocks/>
            <a:stCxn id="27" idx="2"/>
            <a:endCxn id="29" idx="3"/>
          </p:cNvCxnSpPr>
          <p:nvPr/>
        </p:nvCxnSpPr>
        <p:spPr>
          <a:xfrm rot="5400000">
            <a:off x="7758670" y="2157184"/>
            <a:ext cx="741947" cy="2561286"/>
          </a:xfrm>
          <a:prstGeom prst="bentConnector2">
            <a:avLst/>
          </a:prstGeom>
          <a:noFill/>
          <a:ln w="25400" cap="flat" cmpd="sng" algn="ctr">
            <a:solidFill>
              <a:srgbClr val="549E39">
                <a:shade val="50000"/>
                <a:satMod val="103000"/>
              </a:srgbClr>
            </a:solidFill>
            <a:prstDash val="solid"/>
            <a:tailEnd type="triangle"/>
          </a:ln>
          <a:effectLst/>
        </p:spPr>
      </p:cxnSp>
      <p:sp>
        <p:nvSpPr>
          <p:cNvPr id="32" name="TextBox 31">
            <a:extLst>
              <a:ext uri="{FF2B5EF4-FFF2-40B4-BE49-F238E27FC236}">
                <a16:creationId xmlns:a16="http://schemas.microsoft.com/office/drawing/2014/main" id="{301105BF-342A-459C-8B96-990EE1C31891}"/>
              </a:ext>
            </a:extLst>
          </p:cNvPr>
          <p:cNvSpPr txBox="1"/>
          <p:nvPr/>
        </p:nvSpPr>
        <p:spPr>
          <a:xfrm>
            <a:off x="7235282" y="3775966"/>
            <a:ext cx="2302299" cy="307777"/>
          </a:xfrm>
          <a:prstGeom prst="rect">
            <a:avLst/>
          </a:prstGeom>
          <a:noFill/>
        </p:spPr>
        <p:txBody>
          <a:bodyPr wrap="square" rtlCol="0">
            <a:spAutoFit/>
          </a:bodyPr>
          <a:lstStyle/>
          <a:p>
            <a:r>
              <a:rPr lang="en-US" sz="1400" dirty="0">
                <a:solidFill>
                  <a:prstClr val="black"/>
                </a:solidFill>
                <a:latin typeface="Constantia"/>
              </a:rPr>
              <a:t>Completed Reporting</a:t>
            </a:r>
          </a:p>
        </p:txBody>
      </p:sp>
      <p:sp>
        <p:nvSpPr>
          <p:cNvPr id="34" name="TextBox 33">
            <a:extLst>
              <a:ext uri="{FF2B5EF4-FFF2-40B4-BE49-F238E27FC236}">
                <a16:creationId xmlns:a16="http://schemas.microsoft.com/office/drawing/2014/main" id="{DAAE5F15-FBB9-49AE-A954-E521E9E964B3}"/>
              </a:ext>
            </a:extLst>
          </p:cNvPr>
          <p:cNvSpPr txBox="1"/>
          <p:nvPr/>
        </p:nvSpPr>
        <p:spPr>
          <a:xfrm>
            <a:off x="2972459" y="5724209"/>
            <a:ext cx="6094070" cy="369332"/>
          </a:xfrm>
          <a:prstGeom prst="rect">
            <a:avLst/>
          </a:prstGeom>
          <a:noFill/>
        </p:spPr>
        <p:txBody>
          <a:bodyPr wrap="square">
            <a:spAutoFit/>
          </a:bodyPr>
          <a:lstStyle/>
          <a:p>
            <a:r>
              <a:rPr lang="en-US" dirty="0">
                <a:hlinkClick r:id="rId3"/>
              </a:rPr>
              <a:t>http://hl7.org/fhir/us/medmorph/2021Jan/provisioning.html</a:t>
            </a:r>
            <a:endParaRPr lang="en-US" dirty="0"/>
          </a:p>
        </p:txBody>
      </p:sp>
      <p:cxnSp>
        <p:nvCxnSpPr>
          <p:cNvPr id="35" name="Straight Arrow Connector 34">
            <a:extLst>
              <a:ext uri="{FF2B5EF4-FFF2-40B4-BE49-F238E27FC236}">
                <a16:creationId xmlns:a16="http://schemas.microsoft.com/office/drawing/2014/main" id="{80638625-F058-4E14-8A77-396463C798B9}"/>
              </a:ext>
            </a:extLst>
          </p:cNvPr>
          <p:cNvCxnSpPr>
            <a:cxnSpLocks/>
          </p:cNvCxnSpPr>
          <p:nvPr/>
        </p:nvCxnSpPr>
        <p:spPr>
          <a:xfrm>
            <a:off x="6075023" y="3066853"/>
            <a:ext cx="0" cy="521369"/>
          </a:xfrm>
          <a:prstGeom prst="straightConnector1">
            <a:avLst/>
          </a:prstGeom>
          <a:noFill/>
          <a:ln w="25400" cap="flat" cmpd="sng" algn="ctr">
            <a:solidFill>
              <a:srgbClr val="FF0000"/>
            </a:solidFill>
            <a:prstDash val="solid"/>
            <a:tailEnd type="triangle"/>
          </a:ln>
          <a:effectLst/>
        </p:spPr>
      </p:cxnSp>
      <p:sp>
        <p:nvSpPr>
          <p:cNvPr id="37" name="TextBox 36">
            <a:extLst>
              <a:ext uri="{FF2B5EF4-FFF2-40B4-BE49-F238E27FC236}">
                <a16:creationId xmlns:a16="http://schemas.microsoft.com/office/drawing/2014/main" id="{70EE7C6C-7A72-43A8-8170-338CDAF8A6F0}"/>
              </a:ext>
            </a:extLst>
          </p:cNvPr>
          <p:cNvSpPr txBox="1"/>
          <p:nvPr/>
        </p:nvSpPr>
        <p:spPr>
          <a:xfrm>
            <a:off x="6019495" y="3169638"/>
            <a:ext cx="5666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Constantia"/>
              </a:rPr>
              <a:t>No</a:t>
            </a:r>
          </a:p>
        </p:txBody>
      </p:sp>
    </p:spTree>
    <p:extLst>
      <p:ext uri="{BB962C8B-B14F-4D97-AF65-F5344CB8AC3E}">
        <p14:creationId xmlns:p14="http://schemas.microsoft.com/office/powerpoint/2010/main" val="31277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4281-89F0-4965-8AA3-639CADFEE06A}"/>
              </a:ext>
            </a:extLst>
          </p:cNvPr>
          <p:cNvSpPr>
            <a:spLocks noGrp="1"/>
          </p:cNvSpPr>
          <p:nvPr>
            <p:ph type="title"/>
          </p:nvPr>
        </p:nvSpPr>
        <p:spPr/>
        <p:txBody>
          <a:bodyPr/>
          <a:lstStyle/>
          <a:p>
            <a:r>
              <a:rPr lang="en-US" dirty="0"/>
              <a:t>Health Care Survey ECA Example</a:t>
            </a:r>
          </a:p>
        </p:txBody>
      </p:sp>
      <p:grpSp>
        <p:nvGrpSpPr>
          <p:cNvPr id="4" name="Group 3">
            <a:extLst>
              <a:ext uri="{FF2B5EF4-FFF2-40B4-BE49-F238E27FC236}">
                <a16:creationId xmlns:a16="http://schemas.microsoft.com/office/drawing/2014/main" id="{CB0B77BC-59C7-4C97-AA5A-709BAE797DC5}"/>
              </a:ext>
            </a:extLst>
          </p:cNvPr>
          <p:cNvGrpSpPr/>
          <p:nvPr/>
        </p:nvGrpSpPr>
        <p:grpSpPr>
          <a:xfrm>
            <a:off x="382348" y="2710055"/>
            <a:ext cx="9829800" cy="1453163"/>
            <a:chOff x="304800" y="286990"/>
            <a:chExt cx="10820400" cy="2761010"/>
          </a:xfrm>
        </p:grpSpPr>
        <p:cxnSp>
          <p:nvCxnSpPr>
            <p:cNvPr id="5" name="Straight Arrow Connector 4">
              <a:extLst>
                <a:ext uri="{FF2B5EF4-FFF2-40B4-BE49-F238E27FC236}">
                  <a16:creationId xmlns:a16="http://schemas.microsoft.com/office/drawing/2014/main" id="{37F94D14-5245-4A02-BCB6-D4B8330C605A}"/>
                </a:ext>
              </a:extLst>
            </p:cNvPr>
            <p:cNvCxnSpPr/>
            <p:nvPr/>
          </p:nvCxnSpPr>
          <p:spPr>
            <a:xfrm>
              <a:off x="685800" y="762000"/>
              <a:ext cx="1600200" cy="0"/>
            </a:xfrm>
            <a:prstGeom prst="straightConnector1">
              <a:avLst/>
            </a:prstGeom>
            <a:noFill/>
            <a:ln w="25400" cap="flat" cmpd="sng" algn="ctr">
              <a:solidFill>
                <a:sysClr val="windowText" lastClr="000000"/>
              </a:solidFill>
              <a:prstDash val="solid"/>
              <a:tailEnd type="triangle"/>
            </a:ln>
            <a:effectLst/>
          </p:spPr>
        </p:cxnSp>
        <p:sp>
          <p:nvSpPr>
            <p:cNvPr id="6" name="TextBox 5">
              <a:extLst>
                <a:ext uri="{FF2B5EF4-FFF2-40B4-BE49-F238E27FC236}">
                  <a16:creationId xmlns:a16="http://schemas.microsoft.com/office/drawing/2014/main" id="{64605434-F9EE-46B5-AFA7-041BDF187A74}"/>
                </a:ext>
              </a:extLst>
            </p:cNvPr>
            <p:cNvSpPr txBox="1"/>
            <p:nvPr/>
          </p:nvSpPr>
          <p:spPr>
            <a:xfrm>
              <a:off x="304800" y="297180"/>
              <a:ext cx="1790960" cy="18128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nstantia"/>
                </a:rPr>
                <a:t>A Patient Encounter was closed by Practitioner</a:t>
              </a:r>
            </a:p>
          </p:txBody>
        </p:sp>
        <p:sp>
          <p:nvSpPr>
            <p:cNvPr id="7" name="Rectangle 6">
              <a:extLst>
                <a:ext uri="{FF2B5EF4-FFF2-40B4-BE49-F238E27FC236}">
                  <a16:creationId xmlns:a16="http://schemas.microsoft.com/office/drawing/2014/main" id="{1E8020E8-CDAA-4BB1-AB4D-32D53F7E856D}"/>
                </a:ext>
              </a:extLst>
            </p:cNvPr>
            <p:cNvSpPr/>
            <p:nvPr/>
          </p:nvSpPr>
          <p:spPr>
            <a:xfrm>
              <a:off x="2286000" y="381000"/>
              <a:ext cx="1752600" cy="838200"/>
            </a:xfrm>
            <a:prstGeom prst="rect">
              <a:avLst/>
            </a:prstGeom>
            <a:solidFill>
              <a:srgbClr val="455F51"/>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Encounter Close Notification</a:t>
              </a:r>
            </a:p>
          </p:txBody>
        </p:sp>
        <p:cxnSp>
          <p:nvCxnSpPr>
            <p:cNvPr id="8" name="Straight Arrow Connector 7">
              <a:extLst>
                <a:ext uri="{FF2B5EF4-FFF2-40B4-BE49-F238E27FC236}">
                  <a16:creationId xmlns:a16="http://schemas.microsoft.com/office/drawing/2014/main" id="{CDEBD280-EE77-4542-9B5E-EFB1D8FD22BF}"/>
                </a:ext>
              </a:extLst>
            </p:cNvPr>
            <p:cNvCxnSpPr>
              <a:cxnSpLocks/>
              <a:stCxn id="7" idx="3"/>
              <a:endCxn id="9" idx="1"/>
            </p:cNvCxnSpPr>
            <p:nvPr/>
          </p:nvCxnSpPr>
          <p:spPr>
            <a:xfrm>
              <a:off x="4038601" y="800100"/>
              <a:ext cx="1638299" cy="0"/>
            </a:xfrm>
            <a:prstGeom prst="straightConnector1">
              <a:avLst/>
            </a:prstGeom>
            <a:noFill/>
            <a:ln w="25400" cap="flat" cmpd="sng" algn="ctr">
              <a:solidFill>
                <a:sysClr val="windowText" lastClr="000000"/>
              </a:solidFill>
              <a:prstDash val="solid"/>
              <a:tailEnd type="triangle"/>
            </a:ln>
            <a:effectLst/>
          </p:spPr>
        </p:cxnSp>
        <p:sp>
          <p:nvSpPr>
            <p:cNvPr id="9" name="Rectangle 8">
              <a:extLst>
                <a:ext uri="{FF2B5EF4-FFF2-40B4-BE49-F238E27FC236}">
                  <a16:creationId xmlns:a16="http://schemas.microsoft.com/office/drawing/2014/main" id="{5CE55325-F8FD-4D60-99BD-988F814282A9}"/>
                </a:ext>
              </a:extLst>
            </p:cNvPr>
            <p:cNvSpPr/>
            <p:nvPr/>
          </p:nvSpPr>
          <p:spPr>
            <a:xfrm>
              <a:off x="5676900" y="381000"/>
              <a:ext cx="2329827" cy="838200"/>
            </a:xfrm>
            <a:prstGeom prst="rect">
              <a:avLst/>
            </a:prstGeom>
            <a:solidFill>
              <a:srgbClr val="455F51"/>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Is Practitioner enrolled for Healthcare Survey</a:t>
              </a:r>
            </a:p>
          </p:txBody>
        </p:sp>
        <p:sp>
          <p:nvSpPr>
            <p:cNvPr id="10" name="TextBox 9">
              <a:extLst>
                <a:ext uri="{FF2B5EF4-FFF2-40B4-BE49-F238E27FC236}">
                  <a16:creationId xmlns:a16="http://schemas.microsoft.com/office/drawing/2014/main" id="{75163B46-DDCB-4F10-A193-4A3C38BFB20E}"/>
                </a:ext>
              </a:extLst>
            </p:cNvPr>
            <p:cNvSpPr txBox="1"/>
            <p:nvPr/>
          </p:nvSpPr>
          <p:spPr>
            <a:xfrm>
              <a:off x="4228841" y="313860"/>
              <a:ext cx="1333760" cy="14034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nstantia"/>
                </a:rPr>
                <a:t>Patient, Encounter, Practitioner</a:t>
              </a:r>
            </a:p>
          </p:txBody>
        </p:sp>
        <p:cxnSp>
          <p:nvCxnSpPr>
            <p:cNvPr id="11" name="Straight Arrow Connector 10">
              <a:extLst>
                <a:ext uri="{FF2B5EF4-FFF2-40B4-BE49-F238E27FC236}">
                  <a16:creationId xmlns:a16="http://schemas.microsoft.com/office/drawing/2014/main" id="{E045ACF2-C16A-4703-AE57-0EF8CA0E3239}"/>
                </a:ext>
              </a:extLst>
            </p:cNvPr>
            <p:cNvCxnSpPr>
              <a:cxnSpLocks/>
              <a:stCxn id="9" idx="3"/>
              <a:endCxn id="12" idx="1"/>
            </p:cNvCxnSpPr>
            <p:nvPr/>
          </p:nvCxnSpPr>
          <p:spPr>
            <a:xfrm>
              <a:off x="8006727" y="800100"/>
              <a:ext cx="1365873" cy="0"/>
            </a:xfrm>
            <a:prstGeom prst="straightConnector1">
              <a:avLst/>
            </a:prstGeom>
            <a:noFill/>
            <a:ln w="25400" cap="flat" cmpd="sng" algn="ctr">
              <a:solidFill>
                <a:sysClr val="windowText" lastClr="000000"/>
              </a:solidFill>
              <a:prstDash val="solid"/>
              <a:tailEnd type="triangle"/>
            </a:ln>
            <a:effectLst/>
          </p:spPr>
        </p:cxnSp>
        <p:sp>
          <p:nvSpPr>
            <p:cNvPr id="12" name="Rectangle 11">
              <a:extLst>
                <a:ext uri="{FF2B5EF4-FFF2-40B4-BE49-F238E27FC236}">
                  <a16:creationId xmlns:a16="http://schemas.microsoft.com/office/drawing/2014/main" id="{55C30C98-DEF3-467D-934E-B81AF020BFFA}"/>
                </a:ext>
              </a:extLst>
            </p:cNvPr>
            <p:cNvSpPr/>
            <p:nvPr/>
          </p:nvSpPr>
          <p:spPr>
            <a:xfrm>
              <a:off x="9372600" y="381000"/>
              <a:ext cx="1752600" cy="838200"/>
            </a:xfrm>
            <a:prstGeom prst="rect">
              <a:avLst/>
            </a:prstGeom>
            <a:solidFill>
              <a:srgbClr val="455F51"/>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Report Survey data to NHCS</a:t>
              </a:r>
            </a:p>
          </p:txBody>
        </p:sp>
        <p:sp>
          <p:nvSpPr>
            <p:cNvPr id="13" name="TextBox 12">
              <a:extLst>
                <a:ext uri="{FF2B5EF4-FFF2-40B4-BE49-F238E27FC236}">
                  <a16:creationId xmlns:a16="http://schemas.microsoft.com/office/drawing/2014/main" id="{3BE4A269-0899-4B96-B30A-A8C70913173F}"/>
                </a:ext>
              </a:extLst>
            </p:cNvPr>
            <p:cNvSpPr txBox="1"/>
            <p:nvPr/>
          </p:nvSpPr>
          <p:spPr>
            <a:xfrm>
              <a:off x="8315687" y="286990"/>
              <a:ext cx="721298" cy="584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nstantia"/>
                </a:rPr>
                <a:t>Yes</a:t>
              </a:r>
            </a:p>
          </p:txBody>
        </p:sp>
        <p:sp>
          <p:nvSpPr>
            <p:cNvPr id="14" name="Rectangle 13">
              <a:extLst>
                <a:ext uri="{FF2B5EF4-FFF2-40B4-BE49-F238E27FC236}">
                  <a16:creationId xmlns:a16="http://schemas.microsoft.com/office/drawing/2014/main" id="{962DCD4A-6D7E-405E-90A6-E65F765A2330}"/>
                </a:ext>
              </a:extLst>
            </p:cNvPr>
            <p:cNvSpPr/>
            <p:nvPr/>
          </p:nvSpPr>
          <p:spPr>
            <a:xfrm>
              <a:off x="5676900" y="2209800"/>
              <a:ext cx="1752600" cy="838200"/>
            </a:xfrm>
            <a:prstGeom prst="rect">
              <a:avLst/>
            </a:prstGeom>
            <a:solidFill>
              <a:srgbClr val="455F51"/>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onstantia"/>
                  <a:ea typeface="+mn-ea"/>
                  <a:cs typeface="+mn-cs"/>
                </a:rPr>
                <a:t>Terminate Processing</a:t>
              </a:r>
            </a:p>
          </p:txBody>
        </p:sp>
      </p:grpSp>
      <p:cxnSp>
        <p:nvCxnSpPr>
          <p:cNvPr id="16" name="Elbow Connector 66">
            <a:extLst>
              <a:ext uri="{FF2B5EF4-FFF2-40B4-BE49-F238E27FC236}">
                <a16:creationId xmlns:a16="http://schemas.microsoft.com/office/drawing/2014/main" id="{ED001674-2C43-45F6-B41E-1D605923372D}"/>
              </a:ext>
            </a:extLst>
          </p:cNvPr>
          <p:cNvCxnSpPr>
            <a:cxnSpLocks/>
            <a:stCxn id="12" idx="2"/>
            <a:endCxn id="14" idx="3"/>
          </p:cNvCxnSpPr>
          <p:nvPr/>
        </p:nvCxnSpPr>
        <p:spPr>
          <a:xfrm rot="5400000">
            <a:off x="7764457" y="2291022"/>
            <a:ext cx="741947" cy="2561286"/>
          </a:xfrm>
          <a:prstGeom prst="bentConnector2">
            <a:avLst/>
          </a:prstGeom>
          <a:noFill/>
          <a:ln w="25400" cap="flat" cmpd="sng" algn="ctr">
            <a:solidFill>
              <a:srgbClr val="549E39">
                <a:shade val="50000"/>
                <a:satMod val="103000"/>
              </a:srgbClr>
            </a:solidFill>
            <a:prstDash val="solid"/>
            <a:tailEnd type="triangle"/>
          </a:ln>
          <a:effectLst/>
        </p:spPr>
      </p:cxnSp>
      <p:sp>
        <p:nvSpPr>
          <p:cNvPr id="17" name="TextBox 16">
            <a:extLst>
              <a:ext uri="{FF2B5EF4-FFF2-40B4-BE49-F238E27FC236}">
                <a16:creationId xmlns:a16="http://schemas.microsoft.com/office/drawing/2014/main" id="{88D81733-6BD0-4ECC-AFA8-2BDF5FA0B65A}"/>
              </a:ext>
            </a:extLst>
          </p:cNvPr>
          <p:cNvSpPr txBox="1"/>
          <p:nvPr/>
        </p:nvSpPr>
        <p:spPr>
          <a:xfrm>
            <a:off x="7235282" y="3979662"/>
            <a:ext cx="2302299" cy="307777"/>
          </a:xfrm>
          <a:prstGeom prst="rect">
            <a:avLst/>
          </a:prstGeom>
          <a:noFill/>
        </p:spPr>
        <p:txBody>
          <a:bodyPr wrap="square" rtlCol="0">
            <a:spAutoFit/>
          </a:bodyPr>
          <a:lstStyle/>
          <a:p>
            <a:r>
              <a:rPr lang="en-US" sz="1400" dirty="0">
                <a:solidFill>
                  <a:prstClr val="black"/>
                </a:solidFill>
                <a:latin typeface="Constantia"/>
              </a:rPr>
              <a:t>Completed Reporting</a:t>
            </a:r>
          </a:p>
        </p:txBody>
      </p:sp>
      <p:sp>
        <p:nvSpPr>
          <p:cNvPr id="18" name="TextBox 17">
            <a:extLst>
              <a:ext uri="{FF2B5EF4-FFF2-40B4-BE49-F238E27FC236}">
                <a16:creationId xmlns:a16="http://schemas.microsoft.com/office/drawing/2014/main" id="{ADA94163-4082-441B-92E7-C309B3E2E84B}"/>
              </a:ext>
            </a:extLst>
          </p:cNvPr>
          <p:cNvSpPr txBox="1"/>
          <p:nvPr/>
        </p:nvSpPr>
        <p:spPr>
          <a:xfrm>
            <a:off x="2972459" y="5724209"/>
            <a:ext cx="6094070" cy="369332"/>
          </a:xfrm>
          <a:prstGeom prst="rect">
            <a:avLst/>
          </a:prstGeom>
          <a:noFill/>
        </p:spPr>
        <p:txBody>
          <a:bodyPr wrap="square">
            <a:spAutoFit/>
          </a:bodyPr>
          <a:lstStyle/>
          <a:p>
            <a:r>
              <a:rPr lang="en-US" dirty="0">
                <a:hlinkClick r:id="rId3"/>
              </a:rPr>
              <a:t>http://hl7.org/fhir/us/medmorph/2021Jan/provisioning.html</a:t>
            </a:r>
            <a:endParaRPr lang="en-US" dirty="0"/>
          </a:p>
        </p:txBody>
      </p:sp>
      <p:cxnSp>
        <p:nvCxnSpPr>
          <p:cNvPr id="19" name="Straight Arrow Connector 18">
            <a:extLst>
              <a:ext uri="{FF2B5EF4-FFF2-40B4-BE49-F238E27FC236}">
                <a16:creationId xmlns:a16="http://schemas.microsoft.com/office/drawing/2014/main" id="{8310E704-EC47-4871-AEEA-C0CDCA691D8B}"/>
              </a:ext>
            </a:extLst>
          </p:cNvPr>
          <p:cNvCxnSpPr>
            <a:cxnSpLocks/>
          </p:cNvCxnSpPr>
          <p:nvPr/>
        </p:nvCxnSpPr>
        <p:spPr>
          <a:xfrm>
            <a:off x="6075023" y="3202321"/>
            <a:ext cx="0" cy="521369"/>
          </a:xfrm>
          <a:prstGeom prst="straightConnector1">
            <a:avLst/>
          </a:prstGeom>
          <a:noFill/>
          <a:ln w="25400" cap="flat" cmpd="sng" algn="ctr">
            <a:solidFill>
              <a:srgbClr val="FF0000"/>
            </a:solidFill>
            <a:prstDash val="solid"/>
            <a:tailEnd type="triangle"/>
          </a:ln>
          <a:effectLst/>
        </p:spPr>
      </p:cxnSp>
      <p:sp>
        <p:nvSpPr>
          <p:cNvPr id="20" name="TextBox 19">
            <a:extLst>
              <a:ext uri="{FF2B5EF4-FFF2-40B4-BE49-F238E27FC236}">
                <a16:creationId xmlns:a16="http://schemas.microsoft.com/office/drawing/2014/main" id="{85FD740A-7B4D-4A01-8842-22D03FA4855A}"/>
              </a:ext>
            </a:extLst>
          </p:cNvPr>
          <p:cNvSpPr txBox="1"/>
          <p:nvPr/>
        </p:nvSpPr>
        <p:spPr>
          <a:xfrm>
            <a:off x="6019495" y="3305106"/>
            <a:ext cx="56663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Constantia"/>
              </a:rPr>
              <a:t>No</a:t>
            </a:r>
          </a:p>
        </p:txBody>
      </p:sp>
    </p:spTree>
    <p:extLst>
      <p:ext uri="{BB962C8B-B14F-4D97-AF65-F5344CB8AC3E}">
        <p14:creationId xmlns:p14="http://schemas.microsoft.com/office/powerpoint/2010/main" val="279598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b="1" dirty="0"/>
              <a:t>Next Meeting: </a:t>
            </a:r>
          </a:p>
          <a:p>
            <a:pPr lvl="1"/>
            <a:r>
              <a:rPr lang="en-US" dirty="0"/>
              <a:t>Thursday, April 29</a:t>
            </a:r>
            <a:r>
              <a:rPr lang="en-US" baseline="30000" dirty="0"/>
              <a:t>th</a:t>
            </a:r>
            <a:r>
              <a:rPr lang="en-US" dirty="0"/>
              <a:t>  </a:t>
            </a:r>
          </a:p>
          <a:p>
            <a:r>
              <a:rPr lang="en-US" b="1" dirty="0"/>
              <a:t>Focus of Next Meeting: </a:t>
            </a:r>
          </a:p>
          <a:p>
            <a:pPr lvl="1"/>
            <a:r>
              <a:rPr lang="en-US" dirty="0"/>
              <a:t>Content IGs</a:t>
            </a:r>
          </a:p>
        </p:txBody>
      </p:sp>
    </p:spTree>
    <p:extLst>
      <p:ext uri="{BB962C8B-B14F-4D97-AF65-F5344CB8AC3E}">
        <p14:creationId xmlns:p14="http://schemas.microsoft.com/office/powerpoint/2010/main" val="137182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025435"/>
            <a:ext cx="10855235" cy="4389437"/>
          </a:xfrm>
        </p:spPr>
        <p:txBody>
          <a:bodyPr>
            <a:noAutofit/>
          </a:bodyPr>
          <a:lstStyle/>
          <a:p>
            <a:r>
              <a:rPr lang="en-US" dirty="0"/>
              <a:t>Use Cases:</a:t>
            </a:r>
          </a:p>
          <a:p>
            <a:pPr lvl="1"/>
            <a:r>
              <a:rPr lang="en-US" dirty="0"/>
              <a:t>Use Case Work Group: </a:t>
            </a:r>
            <a:r>
              <a:rPr lang="en-US" sz="2000" dirty="0">
                <a:hlinkClick r:id="rId2"/>
              </a:rPr>
              <a:t>https://carradora.atlassian.net/wiki/spaces/MedMorph/pages/381780019/Use+Case+Work+Groups</a:t>
            </a:r>
            <a:endParaRPr lang="en-US" sz="2000" dirty="0"/>
          </a:p>
          <a:p>
            <a:pPr lvl="1"/>
            <a:r>
              <a:rPr lang="en-US" dirty="0"/>
              <a:t>Hep C: </a:t>
            </a:r>
            <a:r>
              <a:rPr lang="en-US" sz="2000" dirty="0">
                <a:hlinkClick r:id="rId3"/>
              </a:rPr>
              <a:t>https://carradora.atlassian.net/wiki/spaces/MedMorph/pages/694452251/Hepatitis+C+Use+Case+-+DRAFT</a:t>
            </a:r>
            <a:endParaRPr lang="en-US" sz="2000" dirty="0"/>
          </a:p>
          <a:p>
            <a:pPr lvl="1"/>
            <a:r>
              <a:rPr lang="en-US" dirty="0"/>
              <a:t>Health Care Surveys: </a:t>
            </a:r>
            <a:r>
              <a:rPr lang="en-US" sz="2000" dirty="0">
                <a:hlinkClick r:id="rId4"/>
              </a:rPr>
              <a:t>https://carradora.atlassian.net/wiki/spaces/MedMorph/pages/692060180/Health+Care+Survey+Use+Case+-+DRAFT</a:t>
            </a:r>
            <a:endParaRPr lang="en-US" sz="2000" dirty="0"/>
          </a:p>
          <a:p>
            <a:pPr lvl="1"/>
            <a:r>
              <a:rPr lang="en-US" dirty="0"/>
              <a:t>Cancer: </a:t>
            </a:r>
            <a:r>
              <a:rPr lang="en-US" sz="2000" dirty="0">
                <a:hlinkClick r:id="rId5"/>
              </a:rPr>
              <a:t>https://carradora.atlassian.net/wiki/spaces/MedMorph/pages/699990019/Cancer+Use+Case+-+DRAFT</a:t>
            </a:r>
            <a:endParaRPr lang="en-US" sz="2000" dirty="0"/>
          </a:p>
          <a:p>
            <a:r>
              <a:rPr lang="en-US" dirty="0"/>
              <a:t>Reference Architecture: </a:t>
            </a:r>
            <a:r>
              <a:rPr lang="en-US" sz="2000" dirty="0">
                <a:hlinkClick r:id="rId6"/>
              </a:rPr>
              <a:t>https://carradora.atlassian.net/wiki/spaces/MedMorph/pages/545914881/Reference+Architecture+Document</a:t>
            </a: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May 2021 HL7 FHIR Connectathon</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12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A56C5-48ED-475F-9C30-0C70C9ADE898}"/>
              </a:ext>
            </a:extLst>
          </p:cNvPr>
          <p:cNvSpPr>
            <a:spLocks noGrp="1"/>
          </p:cNvSpPr>
          <p:nvPr>
            <p:ph type="title"/>
          </p:nvPr>
        </p:nvSpPr>
        <p:spPr/>
        <p:txBody>
          <a:bodyPr/>
          <a:lstStyle/>
          <a:p>
            <a:r>
              <a:rPr lang="en-US" dirty="0"/>
              <a:t>May 2021 HL7 FHIR Connectathon (Virtual)</a:t>
            </a:r>
          </a:p>
        </p:txBody>
      </p:sp>
      <p:sp>
        <p:nvSpPr>
          <p:cNvPr id="5" name="Content Placeholder 4">
            <a:extLst>
              <a:ext uri="{FF2B5EF4-FFF2-40B4-BE49-F238E27FC236}">
                <a16:creationId xmlns:a16="http://schemas.microsoft.com/office/drawing/2014/main" id="{CBE0C286-BFD2-460B-B48F-FA41ED43AB90}"/>
              </a:ext>
            </a:extLst>
          </p:cNvPr>
          <p:cNvSpPr>
            <a:spLocks noGrp="1"/>
          </p:cNvSpPr>
          <p:nvPr>
            <p:ph idx="1"/>
          </p:nvPr>
        </p:nvSpPr>
        <p:spPr/>
        <p:txBody>
          <a:bodyPr>
            <a:normAutofit fontScale="92500" lnSpcReduction="20000"/>
          </a:bodyPr>
          <a:lstStyle/>
          <a:p>
            <a:r>
              <a:rPr lang="en-US" dirty="0"/>
              <a:t>Date: May 18-19, 2021</a:t>
            </a:r>
          </a:p>
          <a:p>
            <a:r>
              <a:rPr lang="en-US" dirty="0"/>
              <a:t>Cost:</a:t>
            </a:r>
          </a:p>
          <a:p>
            <a:pPr lvl="1"/>
            <a:r>
              <a:rPr lang="en-US" dirty="0"/>
              <a:t>HL7 Members: $175 by April 23</a:t>
            </a:r>
            <a:r>
              <a:rPr lang="en-US" baseline="30000" dirty="0"/>
              <a:t>rd</a:t>
            </a:r>
            <a:r>
              <a:rPr lang="en-US" dirty="0"/>
              <a:t>, $275 until April 30</a:t>
            </a:r>
            <a:r>
              <a:rPr lang="en-US" baseline="30000" dirty="0"/>
              <a:t>th</a:t>
            </a:r>
            <a:r>
              <a:rPr lang="en-US" dirty="0"/>
              <a:t> </a:t>
            </a:r>
          </a:p>
          <a:p>
            <a:pPr lvl="1"/>
            <a:r>
              <a:rPr lang="en-US" dirty="0"/>
              <a:t>Non-Members: $275 by April 23</a:t>
            </a:r>
            <a:r>
              <a:rPr lang="en-US" baseline="30000" dirty="0"/>
              <a:t>rd</a:t>
            </a:r>
            <a:r>
              <a:rPr lang="en-US" dirty="0"/>
              <a:t>, $400 until April 30</a:t>
            </a:r>
            <a:r>
              <a:rPr lang="en-US" baseline="30000" dirty="0"/>
              <a:t>th</a:t>
            </a:r>
            <a:r>
              <a:rPr lang="en-US" dirty="0"/>
              <a:t> </a:t>
            </a:r>
          </a:p>
          <a:p>
            <a:r>
              <a:rPr lang="en-US" dirty="0"/>
              <a:t>The MedMorph and eCR teams are hosting a track</a:t>
            </a:r>
          </a:p>
          <a:p>
            <a:pPr lvl="1"/>
            <a:r>
              <a:rPr lang="en-US" dirty="0">
                <a:hlinkClick r:id="rId2"/>
              </a:rPr>
              <a:t>2021-05 eCR/MedMorph Track</a:t>
            </a:r>
            <a:endParaRPr lang="en-US" dirty="0"/>
          </a:p>
          <a:p>
            <a:r>
              <a:rPr lang="en-US" dirty="0"/>
              <a:t>Important Dates:</a:t>
            </a:r>
          </a:p>
          <a:p>
            <a:pPr lvl="1"/>
            <a:r>
              <a:rPr lang="en-US" dirty="0"/>
              <a:t>4/23/2021: Last Day for Early Bird Registration</a:t>
            </a:r>
          </a:p>
          <a:p>
            <a:pPr lvl="1"/>
            <a:r>
              <a:rPr lang="en-US" dirty="0"/>
              <a:t>4/26/2021: FHIR Training for Beginners (2-5pm ET)</a:t>
            </a:r>
          </a:p>
          <a:p>
            <a:pPr lvl="1"/>
            <a:r>
              <a:rPr lang="en-US" dirty="0"/>
              <a:t>4/30/2021: Registration Deadline</a:t>
            </a:r>
          </a:p>
          <a:p>
            <a:pPr lvl="1"/>
            <a:r>
              <a:rPr lang="en-US" dirty="0"/>
              <a:t>5/3/2021: Participation Information Session</a:t>
            </a:r>
          </a:p>
          <a:p>
            <a:pPr lvl="1"/>
            <a:r>
              <a:rPr lang="en-US" dirty="0"/>
              <a:t>5/17/2021: Connectathon Kick Off (4pm UTC)</a:t>
            </a:r>
          </a:p>
          <a:p>
            <a:pPr marL="457200" lvl="1" indent="0">
              <a:buNone/>
            </a:pPr>
            <a:endParaRPr lang="en-US" dirty="0"/>
          </a:p>
        </p:txBody>
      </p:sp>
    </p:spTree>
    <p:extLst>
      <p:ext uri="{BB962C8B-B14F-4D97-AF65-F5344CB8AC3E}">
        <p14:creationId xmlns:p14="http://schemas.microsoft.com/office/powerpoint/2010/main" val="291345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732509" y="497048"/>
            <a:ext cx="9980232" cy="400046"/>
          </a:xfrm>
        </p:spPr>
        <p:txBody>
          <a:bodyPr>
            <a:normAutofit fontScale="90000"/>
          </a:bodyPr>
          <a:lstStyle/>
          <a:p>
            <a:r>
              <a:rPr lang="en-US" dirty="0"/>
              <a:t>Potential Connectathon Testing Organizations</a:t>
            </a:r>
          </a:p>
        </p:txBody>
      </p:sp>
      <p:graphicFrame>
        <p:nvGraphicFramePr>
          <p:cNvPr id="5" name="Table 6">
            <a:extLst>
              <a:ext uri="{FF2B5EF4-FFF2-40B4-BE49-F238E27FC236}">
                <a16:creationId xmlns:a16="http://schemas.microsoft.com/office/drawing/2014/main" id="{DF4CEFB3-9E96-D44A-BA9F-339314FC4CD1}"/>
              </a:ext>
            </a:extLst>
          </p:cNvPr>
          <p:cNvGraphicFramePr>
            <a:graphicFrameLocks noGrp="1"/>
          </p:cNvGraphicFramePr>
          <p:nvPr>
            <p:extLst>
              <p:ext uri="{D42A27DB-BD31-4B8C-83A1-F6EECF244321}">
                <p14:modId xmlns:p14="http://schemas.microsoft.com/office/powerpoint/2010/main" val="3423369440"/>
              </p:ext>
            </p:extLst>
          </p:nvPr>
        </p:nvGraphicFramePr>
        <p:xfrm>
          <a:off x="732509" y="1109250"/>
          <a:ext cx="9472958" cy="4892040"/>
        </p:xfrm>
        <a:graphic>
          <a:graphicData uri="http://schemas.openxmlformats.org/drawingml/2006/table">
            <a:tbl>
              <a:tblPr firstRow="1" bandRow="1">
                <a:tableStyleId>{5C22544A-7EE6-4342-B048-85BDC9FD1C3A}</a:tableStyleId>
              </a:tblPr>
              <a:tblGrid>
                <a:gridCol w="3579432">
                  <a:extLst>
                    <a:ext uri="{9D8B030D-6E8A-4147-A177-3AD203B41FA5}">
                      <a16:colId xmlns:a16="http://schemas.microsoft.com/office/drawing/2014/main" val="1732119194"/>
                    </a:ext>
                  </a:extLst>
                </a:gridCol>
                <a:gridCol w="3540154">
                  <a:extLst>
                    <a:ext uri="{9D8B030D-6E8A-4147-A177-3AD203B41FA5}">
                      <a16:colId xmlns:a16="http://schemas.microsoft.com/office/drawing/2014/main" val="3766408117"/>
                    </a:ext>
                  </a:extLst>
                </a:gridCol>
                <a:gridCol w="2353372">
                  <a:extLst>
                    <a:ext uri="{9D8B030D-6E8A-4147-A177-3AD203B41FA5}">
                      <a16:colId xmlns:a16="http://schemas.microsoft.com/office/drawing/2014/main" val="4273860414"/>
                    </a:ext>
                  </a:extLst>
                </a:gridCol>
              </a:tblGrid>
              <a:tr h="396240">
                <a:tc>
                  <a:txBody>
                    <a:bodyPr/>
                    <a:lstStyle/>
                    <a:p>
                      <a:r>
                        <a:rPr lang="en-US" sz="1600" dirty="0"/>
                        <a:t>Organization</a:t>
                      </a:r>
                    </a:p>
                  </a:txBody>
                  <a:tcPr/>
                </a:tc>
                <a:tc>
                  <a:txBody>
                    <a:bodyPr/>
                    <a:lstStyle/>
                    <a:p>
                      <a:r>
                        <a:rPr lang="en-US" sz="1600" dirty="0"/>
                        <a:t>Actors Supported</a:t>
                      </a:r>
                    </a:p>
                  </a:txBody>
                  <a:tcPr/>
                </a:tc>
                <a:tc>
                  <a:txBody>
                    <a:bodyPr/>
                    <a:lstStyle/>
                    <a:p>
                      <a:r>
                        <a:rPr lang="en-US" sz="1600" dirty="0"/>
                        <a:t>Server Testing URLs</a:t>
                      </a:r>
                    </a:p>
                  </a:txBody>
                  <a:tcPr/>
                </a:tc>
                <a:extLst>
                  <a:ext uri="{0D108BD9-81ED-4DB2-BD59-A6C34878D82A}">
                    <a16:rowId xmlns:a16="http://schemas.microsoft.com/office/drawing/2014/main" val="986710615"/>
                  </a:ext>
                </a:extLst>
              </a:tr>
              <a:tr h="370840">
                <a:tc>
                  <a:txBody>
                    <a:bodyPr/>
                    <a:lstStyle/>
                    <a:p>
                      <a:r>
                        <a:rPr lang="en-US" sz="1600" dirty="0" err="1"/>
                        <a:t>Altarum</a:t>
                      </a:r>
                      <a:endParaRPr lang="en-US" sz="1600" dirty="0"/>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44408305"/>
                  </a:ext>
                </a:extLst>
              </a:tr>
              <a:tr h="370840">
                <a:tc>
                  <a:txBody>
                    <a:bodyPr/>
                    <a:lstStyle/>
                    <a:p>
                      <a:r>
                        <a:rPr lang="en-US" sz="1600" dirty="0"/>
                        <a:t>Alphora/DCG</a:t>
                      </a:r>
                    </a:p>
                  </a:txBody>
                  <a:tcPr/>
                </a:tc>
                <a:tc>
                  <a:txBody>
                    <a:bodyPr/>
                    <a:lstStyle/>
                    <a:p>
                      <a:r>
                        <a:rPr lang="en-US" sz="1600" dirty="0"/>
                        <a:t>Knowledge Artifacts</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139395009"/>
                  </a:ext>
                </a:extLst>
              </a:tr>
              <a:tr h="370840">
                <a:tc>
                  <a:txBody>
                    <a:bodyPr/>
                    <a:lstStyle/>
                    <a:p>
                      <a:r>
                        <a:rPr lang="en-US" sz="1600" dirty="0"/>
                        <a:t>California Dept of Health</a:t>
                      </a:r>
                    </a:p>
                  </a:txBody>
                  <a:tcPr/>
                </a:tc>
                <a:tc>
                  <a:txBody>
                    <a:bodyPr/>
                    <a:lstStyle/>
                    <a:p>
                      <a:r>
                        <a:rPr lang="en-US" sz="1600" dirty="0"/>
                        <a:t>PHA</a:t>
                      </a:r>
                    </a:p>
                  </a:txBody>
                  <a:tcPr/>
                </a:tc>
                <a:tc>
                  <a:txBody>
                    <a:bodyPr/>
                    <a:lstStyle/>
                    <a:p>
                      <a:endParaRPr lang="en-US" sz="1600" dirty="0"/>
                    </a:p>
                  </a:txBody>
                  <a:tcPr/>
                </a:tc>
                <a:extLst>
                  <a:ext uri="{0D108BD9-81ED-4DB2-BD59-A6C34878D82A}">
                    <a16:rowId xmlns:a16="http://schemas.microsoft.com/office/drawing/2014/main" val="322501508"/>
                  </a:ext>
                </a:extLst>
              </a:tr>
              <a:tr h="370840">
                <a:tc>
                  <a:txBody>
                    <a:bodyPr/>
                    <a:lstStyle/>
                    <a:p>
                      <a:r>
                        <a:rPr lang="en-US" sz="1600" dirty="0"/>
                        <a:t>CDC</a:t>
                      </a:r>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605474426"/>
                  </a:ext>
                </a:extLst>
              </a:tr>
              <a:tr h="370840">
                <a:tc>
                  <a:txBody>
                    <a:bodyPr/>
                    <a:lstStyle/>
                    <a:p>
                      <a:r>
                        <a:rPr lang="en-US" sz="1600" dirty="0" err="1"/>
                        <a:t>eHealthExchange</a:t>
                      </a:r>
                      <a:endParaRPr lang="en-US" sz="1600" dirty="0"/>
                    </a:p>
                  </a:txBody>
                  <a:tcPr/>
                </a:tc>
                <a:tc>
                  <a:txBody>
                    <a:bodyPr/>
                    <a:lstStyle/>
                    <a:p>
                      <a:r>
                        <a:rPr lang="en-US" sz="1600" dirty="0">
                          <a:solidFill>
                            <a:schemeClr val="tx1"/>
                          </a:solidFill>
                        </a:rPr>
                        <a:t>TTP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73039329"/>
                  </a:ext>
                </a:extLst>
              </a:tr>
              <a:tr h="370840">
                <a:tc>
                  <a:txBody>
                    <a:bodyPr/>
                    <a:lstStyle/>
                    <a:p>
                      <a:r>
                        <a:rPr lang="en-US" sz="1600" dirty="0" err="1"/>
                        <a:t>mTuitive</a:t>
                      </a:r>
                      <a:endParaRPr lang="en-US" sz="1600" dirty="0"/>
                    </a:p>
                  </a:txBody>
                  <a:tcPr/>
                </a:tc>
                <a:tc>
                  <a:txBody>
                    <a:bodyPr/>
                    <a:lstStyle/>
                    <a:p>
                      <a:r>
                        <a:rPr lang="en-US" sz="1600" dirty="0"/>
                        <a:t>EHR</a:t>
                      </a:r>
                    </a:p>
                  </a:txBody>
                  <a:tcPr/>
                </a:tc>
                <a:tc>
                  <a:txBody>
                    <a:bodyPr/>
                    <a:lstStyle/>
                    <a:p>
                      <a:endParaRPr lang="en-US" sz="1600" dirty="0"/>
                    </a:p>
                  </a:txBody>
                  <a:tcPr/>
                </a:tc>
                <a:extLst>
                  <a:ext uri="{0D108BD9-81ED-4DB2-BD59-A6C34878D82A}">
                    <a16:rowId xmlns:a16="http://schemas.microsoft.com/office/drawing/2014/main" val="846104193"/>
                  </a:ext>
                </a:extLst>
              </a:tr>
              <a:tr h="370840">
                <a:tc>
                  <a:txBody>
                    <a:bodyPr/>
                    <a:lstStyle/>
                    <a:p>
                      <a:r>
                        <a:rPr lang="en-US" sz="1600" dirty="0"/>
                        <a:t>Cerner Sandbox</a:t>
                      </a:r>
                    </a:p>
                  </a:txBody>
                  <a:tcPr/>
                </a:tc>
                <a:tc>
                  <a:txBody>
                    <a:bodyPr/>
                    <a:lstStyle/>
                    <a:p>
                      <a:r>
                        <a:rPr lang="en-US" sz="1600" dirty="0"/>
                        <a:t>EHR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0070C0"/>
                        </a:solidFill>
                        <a:effectLst/>
                        <a:latin typeface="+mn-lt"/>
                        <a:ea typeface="+mn-ea"/>
                        <a:cs typeface="+mn-cs"/>
                      </a:endParaRPr>
                    </a:p>
                  </a:txBody>
                  <a:tcPr/>
                </a:tc>
                <a:extLst>
                  <a:ext uri="{0D108BD9-81ED-4DB2-BD59-A6C34878D82A}">
                    <a16:rowId xmlns:a16="http://schemas.microsoft.com/office/drawing/2014/main" val="3051124305"/>
                  </a:ext>
                </a:extLst>
              </a:tr>
              <a:tr h="370840">
                <a:tc>
                  <a:txBody>
                    <a:bodyPr/>
                    <a:lstStyle/>
                    <a:p>
                      <a:r>
                        <a:rPr lang="en-US" sz="1600" dirty="0"/>
                        <a:t>CAP</a:t>
                      </a:r>
                    </a:p>
                  </a:txBody>
                  <a:tcPr/>
                </a:tc>
                <a:tc>
                  <a:txBody>
                    <a:bodyPr/>
                    <a:lstStyle/>
                    <a:p>
                      <a:r>
                        <a:rPr lang="en-US" sz="1600" dirty="0"/>
                        <a:t>Backend Service App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1399207463"/>
                  </a:ext>
                </a:extLst>
              </a:tr>
              <a:tr h="370840">
                <a:tc>
                  <a:txBody>
                    <a:bodyPr/>
                    <a:lstStyle/>
                    <a:p>
                      <a:r>
                        <a:rPr lang="en-US" sz="1600" dirty="0"/>
                        <a:t>MITRE (</a:t>
                      </a:r>
                      <a:r>
                        <a:rPr lang="en-US" sz="1600" dirty="0" err="1"/>
                        <a:t>CodeX</a:t>
                      </a:r>
                      <a:r>
                        <a:rPr lang="en-US" sz="1600" dirty="0"/>
                        <a:t>)</a:t>
                      </a:r>
                    </a:p>
                  </a:txBody>
                  <a:tcPr/>
                </a:tc>
                <a:tc>
                  <a:txBody>
                    <a:bodyPr/>
                    <a:lstStyle/>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86420732"/>
                  </a:ext>
                </a:extLst>
              </a:tr>
              <a:tr h="370840">
                <a:tc>
                  <a:txBody>
                    <a:bodyPr/>
                    <a:lstStyle/>
                    <a:p>
                      <a:r>
                        <a:rPr lang="en-US" sz="1600" dirty="0"/>
                        <a:t>Allscripts? (to be confirmed in mid-April mid)</a:t>
                      </a:r>
                    </a:p>
                  </a:txBody>
                  <a:tcPr/>
                </a:tc>
                <a:tc>
                  <a:txBody>
                    <a:bodyPr/>
                    <a:lstStyle/>
                    <a:p>
                      <a:r>
                        <a:rPr lang="en-US" sz="1600" dirty="0"/>
                        <a:t>EHR</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490261009"/>
                  </a:ext>
                </a:extLst>
              </a:tr>
              <a:tr h="370840">
                <a:tc>
                  <a:txBody>
                    <a:bodyPr/>
                    <a:lstStyle/>
                    <a:p>
                      <a:r>
                        <a:rPr lang="en-US" sz="1600" dirty="0" err="1"/>
                        <a:t>MedMorph</a:t>
                      </a:r>
                      <a:r>
                        <a:rPr lang="en-US" sz="1600" dirty="0"/>
                        <a:t> contractor 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Backend Service App</a:t>
                      </a:r>
                    </a:p>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3351327096"/>
                  </a:ext>
                </a:extLst>
              </a:tr>
            </a:tbl>
          </a:graphicData>
        </a:graphic>
      </p:graphicFrame>
      <p:sp>
        <p:nvSpPr>
          <p:cNvPr id="3" name="TextBox 2">
            <a:extLst>
              <a:ext uri="{FF2B5EF4-FFF2-40B4-BE49-F238E27FC236}">
                <a16:creationId xmlns:a16="http://schemas.microsoft.com/office/drawing/2014/main" id="{04389760-2D7B-CF46-84B0-27CE30AF90F0}"/>
              </a:ext>
            </a:extLst>
          </p:cNvPr>
          <p:cNvSpPr txBox="1"/>
          <p:nvPr/>
        </p:nvSpPr>
        <p:spPr>
          <a:xfrm>
            <a:off x="444617" y="6213447"/>
            <a:ext cx="10872132" cy="369332"/>
          </a:xfrm>
          <a:prstGeom prst="rect">
            <a:avLst/>
          </a:prstGeom>
          <a:noFill/>
        </p:spPr>
        <p:txBody>
          <a:bodyPr wrap="square" rtlCol="0">
            <a:spAutoFit/>
          </a:bodyPr>
          <a:lstStyle/>
          <a:p>
            <a:r>
              <a:rPr lang="en-US" dirty="0"/>
              <a:t>Note: Details will be tracked in the </a:t>
            </a:r>
            <a:r>
              <a:rPr lang="en-US" dirty="0" err="1"/>
              <a:t>ConMan</a:t>
            </a:r>
            <a:r>
              <a:rPr lang="en-US" dirty="0"/>
              <a:t> App as per HL7 Connectathon team. Additional details coming soon.</a:t>
            </a:r>
          </a:p>
        </p:txBody>
      </p:sp>
    </p:spTree>
    <p:extLst>
      <p:ext uri="{BB962C8B-B14F-4D97-AF65-F5344CB8AC3E}">
        <p14:creationId xmlns:p14="http://schemas.microsoft.com/office/powerpoint/2010/main" val="273625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CFB0C92-683C-064D-A175-6D0ECA2B3DDF}"/>
              </a:ext>
            </a:extLst>
          </p:cNvPr>
          <p:cNvSpPr>
            <a:spLocks noChangeArrowheads="1"/>
          </p:cNvSpPr>
          <p:nvPr/>
        </p:nvSpPr>
        <p:spPr bwMode="auto">
          <a:xfrm flipV="1">
            <a:off x="831688" y="1793379"/>
            <a:ext cx="150350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5" name="Title 4">
            <a:extLst>
              <a:ext uri="{FF2B5EF4-FFF2-40B4-BE49-F238E27FC236}">
                <a16:creationId xmlns:a16="http://schemas.microsoft.com/office/drawing/2014/main" id="{7AE772D7-B329-4B9B-87F5-0F2ADB04C38B}"/>
              </a:ext>
            </a:extLst>
          </p:cNvPr>
          <p:cNvSpPr>
            <a:spLocks noGrp="1"/>
          </p:cNvSpPr>
          <p:nvPr>
            <p:ph type="title"/>
          </p:nvPr>
        </p:nvSpPr>
        <p:spPr>
          <a:xfrm>
            <a:off x="838200" y="163901"/>
            <a:ext cx="10515600" cy="853926"/>
          </a:xfrm>
        </p:spPr>
        <p:txBody>
          <a:bodyPr/>
          <a:lstStyle/>
          <a:p>
            <a:r>
              <a:rPr lang="en-US" dirty="0"/>
              <a:t>Draft Agenda</a:t>
            </a:r>
          </a:p>
        </p:txBody>
      </p:sp>
      <p:graphicFrame>
        <p:nvGraphicFramePr>
          <p:cNvPr id="7" name="Table 7">
            <a:extLst>
              <a:ext uri="{FF2B5EF4-FFF2-40B4-BE49-F238E27FC236}">
                <a16:creationId xmlns:a16="http://schemas.microsoft.com/office/drawing/2014/main" id="{9018295A-7876-4E5A-9C4A-886DFA434CE7}"/>
              </a:ext>
            </a:extLst>
          </p:cNvPr>
          <p:cNvGraphicFramePr>
            <a:graphicFrameLocks noGrp="1"/>
          </p:cNvGraphicFramePr>
          <p:nvPr>
            <p:ph idx="1"/>
            <p:extLst>
              <p:ext uri="{D42A27DB-BD31-4B8C-83A1-F6EECF244321}">
                <p14:modId xmlns:p14="http://schemas.microsoft.com/office/powerpoint/2010/main" val="453204354"/>
              </p:ext>
            </p:extLst>
          </p:nvPr>
        </p:nvGraphicFramePr>
        <p:xfrm>
          <a:off x="639793" y="1083756"/>
          <a:ext cx="10714008" cy="4876800"/>
        </p:xfrm>
        <a:graphic>
          <a:graphicData uri="http://schemas.openxmlformats.org/drawingml/2006/table">
            <a:tbl>
              <a:tblPr firstRow="1" bandRow="1">
                <a:tableStyleId>{5C22544A-7EE6-4342-B048-85BDC9FD1C3A}</a:tableStyleId>
              </a:tblPr>
              <a:tblGrid>
                <a:gridCol w="4173747">
                  <a:extLst>
                    <a:ext uri="{9D8B030D-6E8A-4147-A177-3AD203B41FA5}">
                      <a16:colId xmlns:a16="http://schemas.microsoft.com/office/drawing/2014/main" val="3928531390"/>
                    </a:ext>
                  </a:extLst>
                </a:gridCol>
                <a:gridCol w="3407434">
                  <a:extLst>
                    <a:ext uri="{9D8B030D-6E8A-4147-A177-3AD203B41FA5}">
                      <a16:colId xmlns:a16="http://schemas.microsoft.com/office/drawing/2014/main" val="355851088"/>
                    </a:ext>
                  </a:extLst>
                </a:gridCol>
                <a:gridCol w="3132827">
                  <a:extLst>
                    <a:ext uri="{9D8B030D-6E8A-4147-A177-3AD203B41FA5}">
                      <a16:colId xmlns:a16="http://schemas.microsoft.com/office/drawing/2014/main" val="1745104821"/>
                    </a:ext>
                  </a:extLst>
                </a:gridCol>
              </a:tblGrid>
              <a:tr h="370840">
                <a:tc>
                  <a:txBody>
                    <a:bodyPr/>
                    <a:lstStyle/>
                    <a:p>
                      <a:pPr marL="0" marR="0">
                        <a:spcBef>
                          <a:spcPts val="0"/>
                        </a:spcBef>
                        <a:spcAft>
                          <a:spcPts val="0"/>
                        </a:spcAft>
                      </a:pPr>
                      <a:r>
                        <a:rPr lang="en-US" sz="1400" b="1" dirty="0">
                          <a:effectLst/>
                          <a:latin typeface="Calibri" panose="020F0502020204030204" pitchFamily="34" charset="0"/>
                        </a:rPr>
                        <a:t>Topic</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18, 9am-5pm UTC (Timing to be confirmed in ET)</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19, 9am-5pm UTC (Timing to be confirmed in ET)</a:t>
                      </a:r>
                      <a:endParaRPr lang="en-US" sz="1400" dirty="0">
                        <a:effectLst/>
                        <a:latin typeface="Calibri" panose="020F0502020204030204" pitchFamily="34" charset="0"/>
                      </a:endParaRPr>
                    </a:p>
                  </a:txBody>
                  <a:tcPr marL="68580" marR="68580" marT="0" marB="0"/>
                </a:tc>
                <a:extLst>
                  <a:ext uri="{0D108BD9-81ED-4DB2-BD59-A6C34878D82A}">
                    <a16:rowId xmlns:a16="http://schemas.microsoft.com/office/drawing/2014/main" val="1504030619"/>
                  </a:ext>
                </a:extLst>
              </a:tr>
              <a:tr h="370840">
                <a:tc>
                  <a:txBody>
                    <a:bodyPr/>
                    <a:lstStyle/>
                    <a:p>
                      <a:pPr marL="0" marR="0">
                        <a:spcBef>
                          <a:spcPts val="0"/>
                        </a:spcBef>
                        <a:spcAft>
                          <a:spcPts val="0"/>
                        </a:spcAft>
                      </a:pPr>
                      <a:r>
                        <a:rPr lang="en-US" sz="1400" dirty="0">
                          <a:effectLst/>
                          <a:latin typeface="Calibri" panose="020F0502020204030204" pitchFamily="34" charset="0"/>
                        </a:rPr>
                        <a:t>Welcome, Goals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 </a:t>
                      </a:r>
                    </a:p>
                  </a:txBody>
                  <a:tcPr marL="68580" marR="68580" marT="0" marB="0"/>
                </a:tc>
                <a:extLst>
                  <a:ext uri="{0D108BD9-81ED-4DB2-BD59-A6C34878D82A}">
                    <a16:rowId xmlns:a16="http://schemas.microsoft.com/office/drawing/2014/main" val="3499165826"/>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3572273330"/>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2793394629"/>
                  </a:ext>
                </a:extLst>
              </a:tr>
              <a:tr h="370840">
                <a:tc>
                  <a:txBody>
                    <a:bodyPr/>
                    <a:lstStyle/>
                    <a:p>
                      <a:pPr marL="0" marR="0">
                        <a:spcBef>
                          <a:spcPts val="0"/>
                        </a:spcBef>
                        <a:spcAft>
                          <a:spcPts val="0"/>
                        </a:spcAft>
                      </a:pPr>
                      <a:r>
                        <a:rPr lang="en-US" sz="1400">
                          <a:effectLst/>
                          <a:latin typeface="Calibri" panose="020F0502020204030204" pitchFamily="34" charset="0"/>
                        </a:rPr>
                        <a:t>ERSD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764352005"/>
                  </a:ext>
                </a:extLst>
              </a:tr>
              <a:tr h="370840">
                <a:tc>
                  <a:txBody>
                    <a:bodyPr/>
                    <a:lstStyle/>
                    <a:p>
                      <a:pPr marL="0" marR="0">
                        <a:spcBef>
                          <a:spcPts val="0"/>
                        </a:spcBef>
                        <a:spcAft>
                          <a:spcPts val="0"/>
                        </a:spcAft>
                      </a:pPr>
                      <a:r>
                        <a:rPr lang="en-US" sz="1400">
                          <a:effectLst/>
                          <a:latin typeface="Calibri" panose="020F0502020204030204" pitchFamily="34" charset="0"/>
                        </a:rPr>
                        <a:t>PlanDefinition Design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698143615"/>
                  </a:ext>
                </a:extLst>
              </a:tr>
              <a:tr h="370840">
                <a:tc>
                  <a:txBody>
                    <a:bodyPr/>
                    <a:lstStyle/>
                    <a:p>
                      <a:pPr marL="0" marR="0">
                        <a:spcBef>
                          <a:spcPts val="0"/>
                        </a:spcBef>
                        <a:spcAft>
                          <a:spcPts val="0"/>
                        </a:spcAft>
                      </a:pPr>
                      <a:r>
                        <a:rPr lang="en-US" sz="1400">
                          <a:effectLst/>
                          <a:latin typeface="Calibri" panose="020F0502020204030204" pitchFamily="34" charset="0"/>
                        </a:rPr>
                        <a:t>Notification Workflow - Backend Service App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411185677"/>
                  </a:ext>
                </a:extLst>
              </a:tr>
              <a:tr h="370840">
                <a:tc>
                  <a:txBody>
                    <a:bodyPr/>
                    <a:lstStyle/>
                    <a:p>
                      <a:pPr marL="0" marR="0">
                        <a:spcBef>
                          <a:spcPts val="0"/>
                        </a:spcBef>
                        <a:spcAft>
                          <a:spcPts val="0"/>
                        </a:spcAft>
                      </a:pPr>
                      <a:r>
                        <a:rPr lang="en-US" sz="1400">
                          <a:effectLst/>
                          <a:latin typeface="Calibri" panose="020F0502020204030204" pitchFamily="34" charset="0"/>
                        </a:rPr>
                        <a:t>Backend Service App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133748818"/>
                  </a:ext>
                </a:extLst>
              </a:tr>
              <a:tr h="370840">
                <a:tc>
                  <a:txBody>
                    <a:bodyPr/>
                    <a:lstStyle/>
                    <a:p>
                      <a:pPr marL="0" marR="0">
                        <a:spcBef>
                          <a:spcPts val="0"/>
                        </a:spcBef>
                        <a:spcAft>
                          <a:spcPts val="0"/>
                        </a:spcAft>
                      </a:pPr>
                      <a:r>
                        <a:rPr lang="en-US" sz="1400">
                          <a:effectLst/>
                          <a:latin typeface="Calibri" panose="020F0502020204030204" pitchFamily="34" charset="0"/>
                        </a:rPr>
                        <a:t>Backend Service App Notification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 </a:t>
                      </a:r>
                    </a:p>
                  </a:txBody>
                  <a:tcPr marL="68580" marR="68580" marT="0" marB="0"/>
                </a:tc>
                <a:extLst>
                  <a:ext uri="{0D108BD9-81ED-4DB2-BD59-A6C34878D82A}">
                    <a16:rowId xmlns:a16="http://schemas.microsoft.com/office/drawing/2014/main" val="203341499"/>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minutes</a:t>
                      </a:r>
                    </a:p>
                  </a:txBody>
                  <a:tcPr marL="68580" marR="68580" marT="0" marB="0"/>
                </a:tc>
                <a:extLst>
                  <a:ext uri="{0D108BD9-81ED-4DB2-BD59-A6C34878D82A}">
                    <a16:rowId xmlns:a16="http://schemas.microsoft.com/office/drawing/2014/main" val="2274135594"/>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workflows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3574013582"/>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a:t>
                      </a:r>
                    </a:p>
                  </a:txBody>
                  <a:tcPr marL="68580" marR="68580" marT="0" marB="0"/>
                </a:tc>
                <a:extLst>
                  <a:ext uri="{0D108BD9-81ED-4DB2-BD59-A6C34878D82A}">
                    <a16:rowId xmlns:a16="http://schemas.microsoft.com/office/drawing/2014/main" val="553434535"/>
                  </a:ext>
                </a:extLst>
              </a:tr>
              <a:tr h="370840">
                <a:tc>
                  <a:txBody>
                    <a:bodyPr/>
                    <a:lstStyle/>
                    <a:p>
                      <a:pPr marL="0" marR="0">
                        <a:spcBef>
                          <a:spcPts val="0"/>
                        </a:spcBef>
                        <a:spcAft>
                          <a:spcPts val="0"/>
                        </a:spcAft>
                      </a:pPr>
                      <a:r>
                        <a:rPr lang="en-US" sz="1400">
                          <a:effectLst/>
                          <a:latin typeface="Calibri" panose="020F0502020204030204" pitchFamily="34" charset="0"/>
                        </a:rPr>
                        <a:t>Wrap –up</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minutes </a:t>
                      </a:r>
                    </a:p>
                  </a:txBody>
                  <a:tcPr marL="68580" marR="68580" marT="0" marB="0"/>
                </a:tc>
                <a:extLst>
                  <a:ext uri="{0D108BD9-81ED-4DB2-BD59-A6C34878D82A}">
                    <a16:rowId xmlns:a16="http://schemas.microsoft.com/office/drawing/2014/main" val="3809130719"/>
                  </a:ext>
                </a:extLst>
              </a:tr>
            </a:tbl>
          </a:graphicData>
        </a:graphic>
      </p:graphicFrame>
    </p:spTree>
    <p:extLst>
      <p:ext uri="{BB962C8B-B14F-4D97-AF65-F5344CB8AC3E}">
        <p14:creationId xmlns:p14="http://schemas.microsoft.com/office/powerpoint/2010/main" val="357548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IGs Content</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819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Capability Statements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518165464"/>
              </p:ext>
            </p:extLst>
          </p:nvPr>
        </p:nvGraphicFramePr>
        <p:xfrm>
          <a:off x="411060" y="851878"/>
          <a:ext cx="11409025" cy="5394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Capability Statement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300" dirty="0">
                          <a:hlinkClick r:id="rId3" tooltip="CapabilityStatement/medmorph-backend-service-app"/>
                        </a:rPr>
                        <a:t>MedMorph Backend Service App</a:t>
                      </a:r>
                      <a:endParaRPr lang="en-US" sz="1300" dirty="0"/>
                    </a:p>
                  </a:txBody>
                  <a:tcPr/>
                </a:tc>
                <a:tc>
                  <a:txBody>
                    <a:bodyPr/>
                    <a:lstStyle/>
                    <a:p>
                      <a:r>
                        <a:rPr lang="en-US" sz="1300" dirty="0"/>
                        <a:t>This profile defines the expected capabilities of the ‘‘Backend Service App’’ actor when conforming to the MedMorph Architecture Implementation Guide.</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2063976227"/>
                  </a:ext>
                </a:extLst>
              </a:tr>
              <a:tr h="370840">
                <a:tc>
                  <a:txBody>
                    <a:bodyPr/>
                    <a:lstStyle/>
                    <a:p>
                      <a:r>
                        <a:rPr lang="en-US" sz="1300" dirty="0">
                          <a:hlinkClick r:id="rId4" tooltip="CapabilityStatement/medmorph-ehr"/>
                        </a:rPr>
                        <a:t>MedMorph EHR</a:t>
                      </a:r>
                      <a:endParaRPr lang="en-US" sz="1300" dirty="0"/>
                    </a:p>
                  </a:txBody>
                  <a:tcPr/>
                </a:tc>
                <a:tc>
                  <a:txBody>
                    <a:bodyPr/>
                    <a:lstStyle/>
                    <a:p>
                      <a:r>
                        <a:rPr lang="en-US" sz="1300" dirty="0"/>
                        <a:t>This profile defines the expected capabilities of the ‘‘EHR’’ actor when conforming to the MedMorph Architecture Implementation Guide. This role is responsible for allowing creation, modification and deletion of Subscriptions and allows searching and retrieval of resources using US Core APIs.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28938592"/>
                  </a:ext>
                </a:extLst>
              </a:tr>
              <a:tr h="370840">
                <a:tc>
                  <a:txBody>
                    <a:bodyPr/>
                    <a:lstStyle/>
                    <a:p>
                      <a:r>
                        <a:rPr lang="en-US" sz="1300" dirty="0">
                          <a:hlinkClick r:id="rId5" tooltip="CapabilityStatement/medmorph-knowledge-artifact-repository"/>
                        </a:rPr>
                        <a:t>MedMorph Knowledge Artifact Repository</a:t>
                      </a:r>
                      <a:endParaRPr lang="en-US" sz="1300" dirty="0"/>
                    </a:p>
                  </a:txBody>
                  <a:tcPr/>
                </a:tc>
                <a:tc>
                  <a:txBody>
                    <a:bodyPr/>
                    <a:lstStyle/>
                    <a:p>
                      <a:r>
                        <a:rPr lang="en-US" sz="1300" dirty="0"/>
                        <a:t>This profile defines the expected capabilities of the ‘‘Knowledge Artifact Repository’’ actor when conforming to the MedMorph Architecture Implementation Guide. This role is responsible for allowing creation, modification, and hosting of the Knowledge Artifacts.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82769246"/>
                  </a:ext>
                </a:extLst>
              </a:tr>
              <a:tr h="370840">
                <a:tc>
                  <a:txBody>
                    <a:bodyPr/>
                    <a:lstStyle/>
                    <a:p>
                      <a:r>
                        <a:rPr lang="en-US" sz="1300" dirty="0">
                          <a:hlinkClick r:id="rId6" tooltip="CapabilityStatement/medmorph-public-health-authority"/>
                        </a:rPr>
                        <a:t>MedMorph Public Health Authority</a:t>
                      </a:r>
                      <a:endParaRPr lang="en-US" sz="1300" dirty="0"/>
                    </a:p>
                  </a:txBody>
                  <a:tcPr/>
                </a:tc>
                <a:tc>
                  <a:txBody>
                    <a:bodyPr/>
                    <a:lstStyle/>
                    <a:p>
                      <a:r>
                        <a:rPr lang="en-US" sz="1300" dirty="0"/>
                        <a:t>This profile defines the expected capabilities of the ‘‘Public Health Authority’’ actor when conforming to the MedMorph Architecture Implementation Guide. This role is responsible for defining Knowledge Artifacts, receiving public health reports, and submitting responses back to clinical care organizations.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 </a:t>
                      </a:r>
                      <a:r>
                        <a:rPr lang="en-US" sz="1000" b="1" dirty="0">
                          <a:solidFill>
                            <a:srgbClr val="FF0000"/>
                          </a:solidFill>
                        </a:rPr>
                        <a:t>but not PHA – need to add a Research Org or make PHA generic</a:t>
                      </a:r>
                    </a:p>
                  </a:txBody>
                  <a:tcPr/>
                </a:tc>
                <a:extLst>
                  <a:ext uri="{0D108BD9-81ED-4DB2-BD59-A6C34878D82A}">
                    <a16:rowId xmlns:a16="http://schemas.microsoft.com/office/drawing/2014/main" val="4192383859"/>
                  </a:ext>
                </a:extLst>
              </a:tr>
              <a:tr h="370840">
                <a:tc>
                  <a:txBody>
                    <a:bodyPr/>
                    <a:lstStyle/>
                    <a:p>
                      <a:r>
                        <a:rPr lang="en-US" sz="1300" dirty="0">
                          <a:hlinkClick r:id="rId7" tooltip="CapabilityStatement/medmorph-trust-service-provider"/>
                        </a:rPr>
                        <a:t>MedMorph Trust Service Provider</a:t>
                      </a:r>
                      <a:endParaRPr lang="en-US" sz="1300" dirty="0"/>
                    </a:p>
                  </a:txBody>
                  <a:tcPr/>
                </a:tc>
                <a:tc>
                  <a:txBody>
                    <a:bodyPr/>
                    <a:lstStyle/>
                    <a:p>
                      <a:r>
                        <a:rPr lang="en-US" sz="1300" dirty="0"/>
                        <a:t>This profile defines the expected capabilities of the ‘‘Trust Service Provider’’ actor when conforming to the MedMorph Architecture Implementation Guide. </a:t>
                      </a:r>
                      <a:r>
                        <a:rPr lang="en-US" sz="1300" dirty="0">
                          <a:solidFill>
                            <a:srgbClr val="FF0000"/>
                          </a:solidFill>
                        </a:rPr>
                        <a:t>This role is responsible for allowing creation, modification, and hosting of the Knowledge Artifacts.</a:t>
                      </a:r>
                    </a:p>
                  </a:txBody>
                  <a:tcPr/>
                </a:tc>
                <a:tc>
                  <a:txBody>
                    <a:bodyPr/>
                    <a:lstStyle/>
                    <a:p>
                      <a:r>
                        <a:rPr lang="en-US" sz="1300" dirty="0"/>
                        <a:t>Y – Optional (hashing)</a:t>
                      </a:r>
                    </a:p>
                  </a:txBody>
                  <a:tcPr/>
                </a:tc>
                <a:tc>
                  <a:txBody>
                    <a:bodyPr/>
                    <a:lstStyle/>
                    <a:p>
                      <a:r>
                        <a:rPr lang="en-US" sz="1300" dirty="0"/>
                        <a:t>Y – Optional (deidentify, reidentify)</a:t>
                      </a:r>
                    </a:p>
                  </a:txBody>
                  <a:tcPr/>
                </a:tc>
                <a:tc>
                  <a:txBody>
                    <a:bodyPr/>
                    <a:lstStyle/>
                    <a:p>
                      <a:r>
                        <a:rPr lang="en-US" sz="1300" dirty="0"/>
                        <a:t>Y</a:t>
                      </a:r>
                    </a:p>
                  </a:txBody>
                  <a:tcPr/>
                </a:tc>
                <a:extLst>
                  <a:ext uri="{0D108BD9-81ED-4DB2-BD59-A6C34878D82A}">
                    <a16:rowId xmlns:a16="http://schemas.microsoft.com/office/drawing/2014/main" val="3490924323"/>
                  </a:ext>
                </a:extLst>
              </a:tr>
              <a:tr h="370840">
                <a:tc>
                  <a:txBody>
                    <a:bodyPr/>
                    <a:lstStyle/>
                    <a:p>
                      <a:r>
                        <a:rPr lang="en-US" sz="1300" dirty="0">
                          <a:hlinkClick r:id="rId8" tooltip="CapabilityStatement/medmorph-trusted-third-party"/>
                        </a:rPr>
                        <a:t>MedMorph Trusted Third Party</a:t>
                      </a:r>
                      <a:endParaRPr lang="en-US" sz="1300" dirty="0"/>
                    </a:p>
                  </a:txBody>
                  <a:tcPr/>
                </a:tc>
                <a:tc>
                  <a:txBody>
                    <a:bodyPr/>
                    <a:lstStyle/>
                    <a:p>
                      <a:r>
                        <a:rPr lang="en-US" sz="1300" dirty="0"/>
                        <a:t>This profile defines the expected capabilities of the ‘‘Trusted Third Party’’ actor when conforming to the MedMorph Architecture Implementation Guide. This role is responsible for receiving messages and forwarding messages from clinical care to PHA/Research Organization and send responses back from PHA/Research Organization to clinical care.</a:t>
                      </a:r>
                    </a:p>
                  </a:txBody>
                  <a:tcPr/>
                </a:tc>
                <a:tc>
                  <a:txBody>
                    <a:bodyPr/>
                    <a:lstStyle/>
                    <a:p>
                      <a:r>
                        <a:rPr lang="en-US" sz="1300" dirty="0"/>
                        <a:t>Y</a:t>
                      </a:r>
                    </a:p>
                  </a:txBody>
                  <a:tcPr/>
                </a:tc>
                <a:tc>
                  <a:txBody>
                    <a:bodyPr/>
                    <a:lstStyle/>
                    <a:p>
                      <a:r>
                        <a:rPr lang="en-US" sz="1300" dirty="0"/>
                        <a:t>Maybe</a:t>
                      </a:r>
                    </a:p>
                  </a:txBody>
                  <a:tcPr/>
                </a:tc>
                <a:tc>
                  <a:txBody>
                    <a:bodyPr/>
                    <a:lstStyle/>
                    <a:p>
                      <a:r>
                        <a:rPr lang="en-US" sz="1300" dirty="0"/>
                        <a:t>N</a:t>
                      </a:r>
                    </a:p>
                  </a:txBody>
                  <a:tcPr/>
                </a:tc>
                <a:extLst>
                  <a:ext uri="{0D108BD9-81ED-4DB2-BD59-A6C34878D82A}">
                    <a16:rowId xmlns:a16="http://schemas.microsoft.com/office/drawing/2014/main" val="297167040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9"/>
              </a:rPr>
              <a:t>http://hl7.org/fhir/us/medmorph/2021Jan/artifacts.html</a:t>
            </a:r>
            <a:endParaRPr lang="en-US" dirty="0"/>
          </a:p>
        </p:txBody>
      </p:sp>
    </p:spTree>
    <p:extLst>
      <p:ext uri="{BB962C8B-B14F-4D97-AF65-F5344CB8AC3E}">
        <p14:creationId xmlns:p14="http://schemas.microsoft.com/office/powerpoint/2010/main" val="425102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Operation Definitions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2878313520"/>
              </p:ext>
            </p:extLst>
          </p:nvPr>
        </p:nvGraphicFramePr>
        <p:xfrm>
          <a:off x="411060" y="851878"/>
          <a:ext cx="11409025" cy="396240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Operation</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dirty="0">
                          <a:effectLst/>
                          <a:hlinkClick r:id="rId3" tooltip="OperationDefinition/Bundle-anonymize"/>
                        </a:rPr>
                        <a:t>Generate Anonymized Bundle</a:t>
                      </a:r>
                      <a:r>
                        <a:rPr lang="en-US" sz="1400" dirty="0">
                          <a:effectLst/>
                        </a:rPr>
                        <a:t> </a:t>
                      </a:r>
                    </a:p>
                  </a:txBody>
                  <a:tcPr anchor="ctr"/>
                </a:tc>
                <a:tc>
                  <a:txBody>
                    <a:bodyPr/>
                    <a:lstStyle/>
                    <a:p>
                      <a:r>
                        <a:rPr lang="en-US" sz="1400" dirty="0"/>
                        <a:t>Generates an anonymized bundle taking an instance of a Bundle containing Protected Health Information (PHI)/personally identifiable information (PII) data. The anonymization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063976227"/>
                  </a:ext>
                </a:extLst>
              </a:tr>
              <a:tr h="370840">
                <a:tc>
                  <a:txBody>
                    <a:bodyPr/>
                    <a:lstStyle/>
                    <a:p>
                      <a:r>
                        <a:rPr lang="en-US" sz="1400">
                          <a:effectLst/>
                          <a:hlinkClick r:id="rId4" tooltip="OperationDefinition/Bundle-de-identify"/>
                        </a:rPr>
                        <a:t>Generate De-Identified Bundle</a:t>
                      </a:r>
                      <a:r>
                        <a:rPr lang="en-US" sz="1400">
                          <a:effectLst/>
                        </a:rPr>
                        <a:t> </a:t>
                      </a:r>
                    </a:p>
                  </a:txBody>
                  <a:tcPr anchor="ctr"/>
                </a:tc>
                <a:tc>
                  <a:txBody>
                    <a:bodyPr/>
                    <a:lstStyle/>
                    <a:p>
                      <a:r>
                        <a:rPr lang="en-US" sz="1400"/>
                        <a:t>Generates a de-identified bundle taking an instance of a Bundle containing PHI/PII data. The de-identification algorithm to be used is left to the implementers of the operation.</a:t>
                      </a:r>
                    </a:p>
                  </a:txBody>
                  <a:tcPr anchor="ctr"/>
                </a:tc>
                <a:tc>
                  <a:txBody>
                    <a:bodyPr/>
                    <a:lstStyle/>
                    <a:p>
                      <a:r>
                        <a:rPr lang="en-US" sz="1400" dirty="0"/>
                        <a:t>N</a:t>
                      </a:r>
                    </a:p>
                  </a:txBody>
                  <a:tcPr/>
                </a:tc>
                <a:tc>
                  <a:txBody>
                    <a:bodyPr/>
                    <a:lstStyle/>
                    <a:p>
                      <a:r>
                        <a:rPr lang="en-US" sz="1400" dirty="0"/>
                        <a:t>Y - optional</a:t>
                      </a:r>
                    </a:p>
                  </a:txBody>
                  <a:tcPr/>
                </a:tc>
                <a:tc>
                  <a:txBody>
                    <a:bodyPr/>
                    <a:lstStyle/>
                    <a:p>
                      <a:r>
                        <a:rPr lang="en-US" sz="1400" dirty="0"/>
                        <a:t>Y</a:t>
                      </a:r>
                    </a:p>
                  </a:txBody>
                  <a:tcPr/>
                </a:tc>
                <a:extLst>
                  <a:ext uri="{0D108BD9-81ED-4DB2-BD59-A6C34878D82A}">
                    <a16:rowId xmlns:a16="http://schemas.microsoft.com/office/drawing/2014/main" val="3728938592"/>
                  </a:ext>
                </a:extLst>
              </a:tr>
              <a:tr h="370840">
                <a:tc>
                  <a:txBody>
                    <a:bodyPr/>
                    <a:lstStyle/>
                    <a:p>
                      <a:r>
                        <a:rPr lang="en-US" sz="1400">
                          <a:effectLst/>
                          <a:hlinkClick r:id="rId5" tooltip="OperationDefinition/Bundle-pseudonymize"/>
                        </a:rPr>
                        <a:t>Generate Pseudonymized Bundle</a:t>
                      </a:r>
                      <a:r>
                        <a:rPr lang="en-US" sz="1400">
                          <a:effectLst/>
                        </a:rPr>
                        <a:t> </a:t>
                      </a:r>
                    </a:p>
                  </a:txBody>
                  <a:tcPr anchor="ctr"/>
                </a:tc>
                <a:tc>
                  <a:txBody>
                    <a:bodyPr/>
                    <a:lstStyle/>
                    <a:p>
                      <a:r>
                        <a:rPr lang="en-US" sz="1400"/>
                        <a:t>Generates a pseudonymized bundle taking an instance of a Bundle containing PHI/PII data. The pseudonymization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3782769246"/>
                  </a:ext>
                </a:extLst>
              </a:tr>
              <a:tr h="463842">
                <a:tc>
                  <a:txBody>
                    <a:bodyPr/>
                    <a:lstStyle/>
                    <a:p>
                      <a:r>
                        <a:rPr lang="en-US" sz="1400" dirty="0">
                          <a:effectLst/>
                          <a:hlinkClick r:id="rId6" tooltip="OperationDefinition/Bundle-re-identify"/>
                        </a:rPr>
                        <a:t>Generate Re-Identified Bundle</a:t>
                      </a:r>
                      <a:r>
                        <a:rPr lang="en-US" sz="1400" dirty="0">
                          <a:effectLst/>
                        </a:rPr>
                        <a:t> </a:t>
                      </a:r>
                    </a:p>
                  </a:txBody>
                  <a:tcPr anchor="ctr"/>
                </a:tc>
                <a:tc>
                  <a:txBody>
                    <a:bodyPr/>
                    <a:lstStyle/>
                    <a:p>
                      <a:r>
                        <a:rPr lang="en-US" sz="1400" b="1" dirty="0">
                          <a:solidFill>
                            <a:srgbClr val="FF0000"/>
                          </a:solidFill>
                        </a:rPr>
                        <a:t>Generates a re-identified bundle taking an instance of a Bundle containing PHI/PII data. </a:t>
                      </a:r>
                      <a:r>
                        <a:rPr lang="en-US" sz="1400" dirty="0"/>
                        <a:t>The re-identification algorithm to be used is left to the implementers of the operation.</a:t>
                      </a:r>
                    </a:p>
                  </a:txBody>
                  <a:tcPr anchor="ctr"/>
                </a:tc>
                <a:tc>
                  <a:txBody>
                    <a:bodyPr/>
                    <a:lstStyle/>
                    <a:p>
                      <a:r>
                        <a:rPr lang="en-US" sz="1400" dirty="0"/>
                        <a:t>N</a:t>
                      </a:r>
                    </a:p>
                  </a:txBody>
                  <a:tcPr/>
                </a:tc>
                <a:tc>
                  <a:txBody>
                    <a:bodyPr/>
                    <a:lstStyle/>
                    <a:p>
                      <a:r>
                        <a:rPr lang="en-US" sz="1400" dirty="0"/>
                        <a:t>Y - optional</a:t>
                      </a:r>
                    </a:p>
                  </a:txBody>
                  <a:tcPr/>
                </a:tc>
                <a:tc>
                  <a:txBody>
                    <a:bodyPr/>
                    <a:lstStyle/>
                    <a:p>
                      <a:r>
                        <a:rPr lang="en-US" sz="1400" dirty="0"/>
                        <a:t>Y</a:t>
                      </a:r>
                    </a:p>
                  </a:txBody>
                  <a:tcPr/>
                </a:tc>
                <a:extLst>
                  <a:ext uri="{0D108BD9-81ED-4DB2-BD59-A6C34878D82A}">
                    <a16:rowId xmlns:a16="http://schemas.microsoft.com/office/drawing/2014/main" val="4192383859"/>
                  </a:ext>
                </a:extLst>
              </a:tr>
              <a:tr h="370840">
                <a:tc>
                  <a:txBody>
                    <a:bodyPr/>
                    <a:lstStyle/>
                    <a:p>
                      <a:r>
                        <a:rPr lang="en-US" sz="1400" dirty="0">
                          <a:effectLst/>
                        </a:rPr>
                        <a:t>TBD – Hashing Bundle</a:t>
                      </a:r>
                    </a:p>
                  </a:txBody>
                  <a:tcPr anchor="ctr"/>
                </a:tc>
                <a:tc>
                  <a:txBody>
                    <a:bodyPr/>
                    <a:lstStyle/>
                    <a:p>
                      <a:endParaRPr lang="en-US" sz="1400" dirty="0"/>
                    </a:p>
                  </a:txBody>
                  <a:tcPr anchor="ctr"/>
                </a:tc>
                <a:tc>
                  <a:txBody>
                    <a:bodyPr/>
                    <a:lstStyle/>
                    <a:p>
                      <a:r>
                        <a:rPr lang="en-US" sz="1400" dirty="0"/>
                        <a:t>Y - optional</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70643446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873006" y="6311900"/>
            <a:ext cx="6094602" cy="369332"/>
          </a:xfrm>
          <a:prstGeom prst="rect">
            <a:avLst/>
          </a:prstGeom>
          <a:noFill/>
        </p:spPr>
        <p:txBody>
          <a:bodyPr wrap="square">
            <a:spAutoFit/>
          </a:bodyPr>
          <a:lstStyle/>
          <a:p>
            <a:r>
              <a:rPr lang="en-US" dirty="0">
                <a:hlinkClick r:id="rId7"/>
              </a:rPr>
              <a:t>http://hl7.org/fhir/us/medmorph/2021Jan/artifacts.html</a:t>
            </a:r>
            <a:endParaRPr lang="en-US" dirty="0"/>
          </a:p>
        </p:txBody>
      </p:sp>
    </p:spTree>
    <p:extLst>
      <p:ext uri="{BB962C8B-B14F-4D97-AF65-F5344CB8AC3E}">
        <p14:creationId xmlns:p14="http://schemas.microsoft.com/office/powerpoint/2010/main" val="1670236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131333</TotalTime>
  <Words>7039</Words>
  <Application>Microsoft Office PowerPoint</Application>
  <PresentationFormat>Widescreen</PresentationFormat>
  <Paragraphs>863</Paragraphs>
  <Slides>27</Slides>
  <Notes>17</Notes>
  <HiddenSlides>1</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27</vt:i4>
      </vt:variant>
    </vt:vector>
  </HeadingPairs>
  <TitlesOfParts>
    <vt:vector size="45"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May 2021 HL7 FHIR Connectathon</vt:lpstr>
      <vt:lpstr>May 2021 HL7 FHIR Connectathon (Virtual)</vt:lpstr>
      <vt:lpstr>Potential Connectathon Testing Organizations</vt:lpstr>
      <vt:lpstr>Draft Agenda</vt:lpstr>
      <vt:lpstr>Content IGs Content</vt:lpstr>
      <vt:lpstr>Behavior: Capability Statements</vt:lpstr>
      <vt:lpstr>Behavior: Operation Definitions</vt:lpstr>
      <vt:lpstr>Terminology: Value Sets</vt:lpstr>
      <vt:lpstr>Terminology: Value Sets - US Public Health Message Types   </vt:lpstr>
      <vt:lpstr>Terminology: Value Sets - US Public Health PlanDefinition Action (1/2)  </vt:lpstr>
      <vt:lpstr>Terminology: Value Sets - US Public Health PlanDefinition Action (2/2)  </vt:lpstr>
      <vt:lpstr>Terminology: Value Sets –  US Public Health Response Message Processing Status Codes  </vt:lpstr>
      <vt:lpstr>Terminology: Value Sets –  US Public Health TriggerDefinition NamedEvent (1/4)  </vt:lpstr>
      <vt:lpstr>Terminology: Value Sets –  US Public Health TriggerDefinition NamedEvent (2/4)  </vt:lpstr>
      <vt:lpstr>Terminology: Value Sets –  US Public Health TriggerDefinition NamedEvent (3/4)  </vt:lpstr>
      <vt:lpstr>Terminology: Value Sets –  US Public Health TriggerDefinition NamedEvent (4/4)  </vt:lpstr>
      <vt:lpstr>Terminology: Code Systems–  US Public Health CodeSystem for ValueSet Use Context Codes  </vt:lpstr>
      <vt:lpstr>Example: Example Instances (1/2)  </vt:lpstr>
      <vt:lpstr>Example: Example Instances (2/2)  </vt:lpstr>
      <vt:lpstr>Cancer ECA Example</vt:lpstr>
      <vt:lpstr>Health Care Survey ECA Example</vt:lpstr>
      <vt:lpstr>Next Steps</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290</cp:revision>
  <dcterms:created xsi:type="dcterms:W3CDTF">2019-11-04T17:18:41Z</dcterms:created>
  <dcterms:modified xsi:type="dcterms:W3CDTF">2021-04-22T17:35:06Z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