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46"/>
  </p:notesMasterIdLst>
  <p:sldIdLst>
    <p:sldId id="986" r:id="rId10"/>
    <p:sldId id="992" r:id="rId11"/>
    <p:sldId id="4832" r:id="rId12"/>
    <p:sldId id="4813" r:id="rId13"/>
    <p:sldId id="4839" r:id="rId14"/>
    <p:sldId id="4820" r:id="rId15"/>
    <p:sldId id="4834" r:id="rId16"/>
    <p:sldId id="4835" r:id="rId17"/>
    <p:sldId id="4833" r:id="rId18"/>
    <p:sldId id="4836" r:id="rId19"/>
    <p:sldId id="4837" r:id="rId20"/>
    <p:sldId id="4838" r:id="rId21"/>
    <p:sldId id="4824" r:id="rId22"/>
    <p:sldId id="4825" r:id="rId23"/>
    <p:sldId id="4784" r:id="rId24"/>
    <p:sldId id="329" r:id="rId25"/>
    <p:sldId id="4776" r:id="rId26"/>
    <p:sldId id="331" r:id="rId27"/>
    <p:sldId id="4714" r:id="rId28"/>
    <p:sldId id="2395" r:id="rId29"/>
    <p:sldId id="2393" r:id="rId30"/>
    <p:sldId id="4831" r:id="rId31"/>
    <p:sldId id="4829" r:id="rId32"/>
    <p:sldId id="382" r:id="rId33"/>
    <p:sldId id="3754" r:id="rId34"/>
    <p:sldId id="4812" r:id="rId35"/>
    <p:sldId id="4819" r:id="rId36"/>
    <p:sldId id="4818" r:id="rId37"/>
    <p:sldId id="4816" r:id="rId38"/>
    <p:sldId id="4814" r:id="rId39"/>
    <p:sldId id="4828" r:id="rId40"/>
    <p:sldId id="4815" r:id="rId41"/>
    <p:sldId id="4821" r:id="rId42"/>
    <p:sldId id="4826" r:id="rId43"/>
    <p:sldId id="4827" r:id="rId44"/>
    <p:sldId id="482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93" autoAdjust="0"/>
    <p:restoredTop sz="84379" autoAdjust="0"/>
  </p:normalViewPr>
  <p:slideViewPr>
    <p:cSldViewPr snapToGrid="0">
      <p:cViewPr varScale="1">
        <p:scale>
          <a:sx n="74" d="100"/>
          <a:sy n="74" d="100"/>
        </p:scale>
        <p:origin x="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5/17/2021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16</a:t>
            </a:fld>
            <a:endParaRPr lang="en-US" dirty="0"/>
          </a:p>
        </p:txBody>
      </p:sp>
    </p:spTree>
    <p:extLst>
      <p:ext uri="{BB962C8B-B14F-4D97-AF65-F5344CB8AC3E}">
        <p14:creationId xmlns:p14="http://schemas.microsoft.com/office/powerpoint/2010/main" val="94153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Structuring recommendations</a:t>
            </a:r>
            <a:r>
              <a:rPr lang="en-US" baseline="0" dirty="0"/>
              <a:t> and using standards-based shareable CDS ultimately helps the data lifecycle. Computable guidelines (recommendations, guidance, etc.) help apply the evidence in practice more consistently since they are translated from the source of truth. Data resulting from the actions taken in practice would be more easily extracted to perform analyses that lead to information that can be incorporated into the knowledge that gets translated to practice… and the cycle begins anew. FHIR can help facilitate the data lifecycle by providing an interoperability standard for data exchange on its own or in partnership with existing widely used standards.</a:t>
            </a:r>
            <a:endParaRPr lang="en-US" dirty="0"/>
          </a:p>
          <a:p>
            <a:endParaRPr lang="en-US" dirty="0"/>
          </a:p>
          <a:p>
            <a:r>
              <a:rPr lang="en-US" dirty="0"/>
              <a:t>Data to Action patient-generated examples:</a:t>
            </a:r>
          </a:p>
          <a:p>
            <a:pPr marL="171450" indent="-171450">
              <a:buFont typeface="Arial" panose="020B0604020202020204" pitchFamily="34" charset="0"/>
              <a:buChar char="•"/>
            </a:pPr>
            <a:r>
              <a:rPr lang="en-US" dirty="0"/>
              <a:t>Patient takes a walk, pedometer records data that can be uploaded to patient’s chart</a:t>
            </a:r>
          </a:p>
          <a:p>
            <a:pPr marL="171450" indent="-171450">
              <a:buFont typeface="Arial" panose="020B0604020202020204" pitchFamily="34" charset="0"/>
              <a:buChar char="•"/>
            </a:pPr>
            <a:r>
              <a:rPr lang="en-US" dirty="0"/>
              <a:t>Patient uses CPAP, machine records sleep-related data, data is accessed remotely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CB5C4-54A0-4C41-8064-7D48DD009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746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https://aspe.hhs.gov/making-electronic-health-record-ehr-data-more-available-research-and-public-health </a:t>
            </a:r>
          </a:p>
          <a:p>
            <a:r>
              <a:rPr lang="en-US" dirty="0"/>
              <a:t> </a:t>
            </a:r>
          </a:p>
        </p:txBody>
      </p:sp>
    </p:spTree>
    <p:extLst>
      <p:ext uri="{BB962C8B-B14F-4D97-AF65-F5344CB8AC3E}">
        <p14:creationId xmlns:p14="http://schemas.microsoft.com/office/powerpoint/2010/main" val="2243996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Began with one workgroup per use case to be modeled for public health purposes (i.e., Hepatitis C Reporting, Cancer Reporting, Health Care Surveys), which included SMEs from other use cases as well, and across all use cases for a “Research Use Case”.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Switched to technical workgroups to identify Data Flows &amp; Clinical Workflows, Data Standards, and Reference Architecture/Authorities/Policies based on the use case requirements drafted. Each of the technical workgroups had a mix of use case SMEs.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Eventually combined use case workgroups into one consolidated use case workgroup in order to better identify commonalities and differences. This workgroup will take the lead on defining requirements for content implementation guides (IGs), where applicable. </a:t>
            </a:r>
            <a:endParaRPr lang="en-US" b="0" dirty="0"/>
          </a:p>
          <a:p>
            <a:pPr marL="228600" indent="-228600">
              <a:buAutoNum type="arabicPeriod"/>
            </a:pPr>
            <a:r>
              <a:rPr lang="en-US" b="0" dirty="0"/>
              <a:t>When each use case defined its requirements and then further identified commonalities and differences</a:t>
            </a:r>
            <a:r>
              <a:rPr lang="en-US" dirty="0"/>
              <a:t>, a consolidated “Reference Architecture (RA)” WG focuses on technical requirements for the RA IG, and eventually the use case content IGs, where applicable. There may be iteration between the use case WG and RA WG, in agile fashion.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An evaluation workgroup works in parallel to the use case and RA WGs to develop short-term and long-term evaluation plans. The short-term evaluation plan will be part of the real-world pilots, and the long-term evaluation plan will be part of the roadmap (i.e., long-term evaluation is beyond the current scope of MedMorph, which is a time-limited PCORTF project).</a:t>
            </a:r>
          </a:p>
          <a:p>
            <a:pPr marL="228600" indent="-228600">
              <a:buAutoNum type="arabicPeriod"/>
            </a:pPr>
            <a:r>
              <a:rPr lang="en-US" dirty="0"/>
              <a:t>Initial testing occurred in sandbox environments and then will be moving to real-world pilots.</a:t>
            </a:r>
          </a:p>
        </p:txBody>
      </p:sp>
      <p:sp>
        <p:nvSpPr>
          <p:cNvPr id="4" name="Slide Number Placeholder 3"/>
          <p:cNvSpPr>
            <a:spLocks noGrp="1"/>
          </p:cNvSpPr>
          <p:nvPr>
            <p:ph type="sldNum" sz="quarter" idx="5"/>
          </p:nvPr>
        </p:nvSpPr>
        <p:spPr/>
        <p:txBody>
          <a:bodyPr/>
          <a:lstStyle/>
          <a:p>
            <a:fld id="{B67FDBFD-F607-43DE-8B95-2484341E6B3B}" type="slidenum">
              <a:rPr lang="en-US" smtClean="0"/>
              <a:t>23</a:t>
            </a:fld>
            <a:endParaRPr lang="en-US" dirty="0"/>
          </a:p>
        </p:txBody>
      </p:sp>
    </p:spTree>
    <p:extLst>
      <p:ext uri="{BB962C8B-B14F-4D97-AF65-F5344CB8AC3E}">
        <p14:creationId xmlns:p14="http://schemas.microsoft.com/office/powerpoint/2010/main" val="402876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29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a step to include a Data Quality Assessment after the query.</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32</a:t>
            </a:fld>
            <a:endParaRPr lang="en-US" dirty="0"/>
          </a:p>
        </p:txBody>
      </p:sp>
    </p:spTree>
    <p:extLst>
      <p:ext uri="{BB962C8B-B14F-4D97-AF65-F5344CB8AC3E}">
        <p14:creationId xmlns:p14="http://schemas.microsoft.com/office/powerpoint/2010/main" val="2376936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 processing step is needed after transformation from PCOR to FHIR</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33</a:t>
            </a:fld>
            <a:endParaRPr lang="en-US" dirty="0"/>
          </a:p>
        </p:txBody>
      </p:sp>
    </p:spTree>
    <p:extLst>
      <p:ext uri="{BB962C8B-B14F-4D97-AF65-F5344CB8AC3E}">
        <p14:creationId xmlns:p14="http://schemas.microsoft.com/office/powerpoint/2010/main" val="388217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6</a:t>
            </a:fld>
            <a:endParaRPr lang="en-US" dirty="0"/>
          </a:p>
        </p:txBody>
      </p:sp>
    </p:spTree>
    <p:extLst>
      <p:ext uri="{BB962C8B-B14F-4D97-AF65-F5344CB8AC3E}">
        <p14:creationId xmlns:p14="http://schemas.microsoft.com/office/powerpoint/2010/main" val="415419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7</a:t>
            </a:fld>
            <a:endParaRPr lang="en-US" dirty="0"/>
          </a:p>
        </p:txBody>
      </p:sp>
    </p:spTree>
    <p:extLst>
      <p:ext uri="{BB962C8B-B14F-4D97-AF65-F5344CB8AC3E}">
        <p14:creationId xmlns:p14="http://schemas.microsoft.com/office/powerpoint/2010/main" val="119940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8</a:t>
            </a:fld>
            <a:endParaRPr lang="en-US" dirty="0"/>
          </a:p>
        </p:txBody>
      </p:sp>
    </p:spTree>
    <p:extLst>
      <p:ext uri="{BB962C8B-B14F-4D97-AF65-F5344CB8AC3E}">
        <p14:creationId xmlns:p14="http://schemas.microsoft.com/office/powerpoint/2010/main" val="97646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Extracted from LPHI: If a request comes in for data that is not regularly collected by the data mart, data partners are approached through a governance process to determine willingness to participate in the study. The research network informatics team works with the data partner to determine the feasibility of extracting data that is not customarily collected as part of the PCORnet CDM. If data is available, the research network works with the study sponsor to clarify requirements (e.g., value sets) and formatting of additional data elements. A study-specific data sharing and use agreement (DSUA) is executed with the research partner, as dictated by the research network’s Master DSUA. The data partner provides (or the research network extracts the data under the data lake/views models) and the research network ingests the additional data.</a:t>
            </a:r>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9</a:t>
            </a:fld>
            <a:endParaRPr lang="en-US" dirty="0"/>
          </a:p>
        </p:txBody>
      </p:sp>
    </p:spTree>
    <p:extLst>
      <p:ext uri="{BB962C8B-B14F-4D97-AF65-F5344CB8AC3E}">
        <p14:creationId xmlns:p14="http://schemas.microsoft.com/office/powerpoint/2010/main" val="400902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10</a:t>
            </a:fld>
            <a:endParaRPr lang="en-US" dirty="0"/>
          </a:p>
        </p:txBody>
      </p:sp>
    </p:spTree>
    <p:extLst>
      <p:ext uri="{BB962C8B-B14F-4D97-AF65-F5344CB8AC3E}">
        <p14:creationId xmlns:p14="http://schemas.microsoft.com/office/powerpoint/2010/main" val="173882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11</a:t>
            </a:fld>
            <a:endParaRPr lang="en-US" dirty="0"/>
          </a:p>
        </p:txBody>
      </p:sp>
    </p:spTree>
    <p:extLst>
      <p:ext uri="{BB962C8B-B14F-4D97-AF65-F5344CB8AC3E}">
        <p14:creationId xmlns:p14="http://schemas.microsoft.com/office/powerpoint/2010/main" val="298324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12</a:t>
            </a:fld>
            <a:endParaRPr lang="en-US" dirty="0"/>
          </a:p>
        </p:txBody>
      </p:sp>
    </p:spTree>
    <p:extLst>
      <p:ext uri="{BB962C8B-B14F-4D97-AF65-F5344CB8AC3E}">
        <p14:creationId xmlns:p14="http://schemas.microsoft.com/office/powerpoint/2010/main" val="302552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6" name="Right Triangle 14"/>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sz="1800" dirty="0">
              <a:solidFill>
                <a:srgbClr val="FFFFFF"/>
              </a:solidFill>
              <a:latin typeface="Constantia" pitchFamily="18" charset="0"/>
            </a:endParaRPr>
          </a:p>
        </p:txBody>
      </p:sp>
    </p:spTree>
    <p:extLst>
      <p:ext uri="{BB962C8B-B14F-4D97-AF65-F5344CB8AC3E}">
        <p14:creationId xmlns:p14="http://schemas.microsoft.com/office/powerpoint/2010/main" val="230170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5/17/2021</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tif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0.jp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9.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5/17/2021</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5/17/2021</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hl7.org/fhir/us/medmorph/2021Jan/StructureDefinition-research-participant-group.html" TargetMode="External"/><Relationship Id="rId2" Type="http://schemas.openxmlformats.org/officeDocument/2006/relationships/hyperlink" Target="http://hl7.org/fhir/us/medmorph/2021Jan/artifact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doodle.com/poll/btprmipxxak3kcqg?utm_source=poll&amp;utm_medium=lin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wso3@cdc.gov" TargetMode="External"/><Relationship Id="rId13" Type="http://schemas.openxmlformats.org/officeDocument/2006/relationships/hyperlink" Target="mailto:lober@uw.edu" TargetMode="External"/><Relationship Id="rId18" Type="http://schemas.openxmlformats.org/officeDocument/2006/relationships/hyperlink" Target="mailto:brett@waveoneassociates.com" TargetMode="External"/><Relationship Id="rId3" Type="http://schemas.openxmlformats.org/officeDocument/2006/relationships/hyperlink" Target="mailto:wfb6@cdc.gov" TargetMode="External"/><Relationship Id="rId7" Type="http://schemas.openxmlformats.org/officeDocument/2006/relationships/hyperlink" Target="mailto:ieo9@cdc.gov" TargetMode="External"/><Relationship Id="rId12" Type="http://schemas.openxmlformats.org/officeDocument/2006/relationships/hyperlink" Target="mailto:john.loonsk@jhu.edu" TargetMode="External"/><Relationship Id="rId17" Type="http://schemas.openxmlformats.org/officeDocument/2006/relationships/hyperlink" Target="mailto:mike.flanigan@carradora.com" TargetMode="External"/><Relationship Id="rId2" Type="http://schemas.openxmlformats.org/officeDocument/2006/relationships/hyperlink" Target="mailto:ktx2@cdc.gov" TargetMode="External"/><Relationship Id="rId16" Type="http://schemas.openxmlformats.org/officeDocument/2006/relationships/hyperlink" Target="mailto:kishore.bashyam@drajer.com" TargetMode="External"/><Relationship Id="rId1" Type="http://schemas.openxmlformats.org/officeDocument/2006/relationships/slideLayout" Target="../slideLayouts/slideLayout2.xml"/><Relationship Id="rId6" Type="http://schemas.openxmlformats.org/officeDocument/2006/relationships/hyperlink" Target="mailto:bzv3@cdc.gov" TargetMode="External"/><Relationship Id="rId11" Type="http://schemas.openxmlformats.org/officeDocument/2006/relationships/hyperlink" Target="mailto:lbk1@cdc.gov" TargetMode="External"/><Relationship Id="rId5" Type="http://schemas.openxmlformats.org/officeDocument/2006/relationships/hyperlink" Target="mailto:puv5@cdc.gov" TargetMode="External"/><Relationship Id="rId15" Type="http://schemas.openxmlformats.org/officeDocument/2006/relationships/hyperlink" Target="mailto:jamie.parker@carradora.com" TargetMode="External"/><Relationship Id="rId10" Type="http://schemas.openxmlformats.org/officeDocument/2006/relationships/hyperlink" Target="mailto:pdz1@cdc.gov" TargetMode="External"/><Relationship Id="rId19" Type="http://schemas.openxmlformats.org/officeDocument/2006/relationships/hyperlink" Target="mailto:nagesh.bashyam@drajer.com" TargetMode="External"/><Relationship Id="rId4" Type="http://schemas.openxmlformats.org/officeDocument/2006/relationships/hyperlink" Target="mailto:fos2@cdc.gov" TargetMode="External"/><Relationship Id="rId9" Type="http://schemas.openxmlformats.org/officeDocument/2006/relationships/hyperlink" Target="mailto:vaz6@cdc.gov" TargetMode="External"/><Relationship Id="rId14" Type="http://schemas.openxmlformats.org/officeDocument/2006/relationships/hyperlink" Target="mailto:becky.angeles@carradora.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nfluence.hl7.org/display/FHIR/Research+Data+Exchange" TargetMode="External"/><Relationship Id="rId2" Type="http://schemas.openxmlformats.org/officeDocument/2006/relationships/hyperlink" Target="https://carradora.atlassian.net/wiki/spaces/MedMorph/pages/858980359/Research+Use+Case+-+DRAFT" TargetMode="External"/><Relationship Id="rId1" Type="http://schemas.openxmlformats.org/officeDocument/2006/relationships/slideLayout" Target="../slideLayouts/slideLayout2.xml"/><Relationship Id="rId4" Type="http://schemas.openxmlformats.org/officeDocument/2006/relationships/hyperlink" Target="http://hl7.org/fhir/us/medmorph/2021Ja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csels/phio/making-ehr-data-more-available.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carradora.atlassian.net/wiki/spaces/MedMorph/pages/858980359/Research+Use+Case+-+DRAF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hl7.org/fhir/us/medmorph/2021Jan/researchdataextraction.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hl7.org/fhir/us/medmorph/2021Jan/researchdataquery.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confluence.hl7.org/display/FHIR/Research+Data+Exchang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onfluence.hl7.org/display/FHIR/Research+Data+Exchang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4309957"/>
            <a:ext cx="12192000" cy="1872040"/>
          </a:xfrm>
        </p:spPr>
        <p:txBody>
          <a:bodyPr vert="horz" lIns="91440" tIns="45720" rIns="91440" bIns="45720" rtlCol="0" anchor="t">
            <a:noAutofit/>
          </a:bodyPr>
          <a:lstStyle/>
          <a:p>
            <a:pPr algn="ctr"/>
            <a:r>
              <a:rPr lang="en-US" sz="2400" dirty="0">
                <a:latin typeface="Calibri"/>
                <a:cs typeface="Calibri"/>
              </a:rPr>
              <a:t>May 13, 2021</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3785652"/>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endParaRPr lang="en-US" sz="4800" b="1" dirty="0">
              <a:solidFill>
                <a:srgbClr val="FFFFFF"/>
              </a:solidFill>
              <a:latin typeface="Calibri" panose="020F0502020204030204" pitchFamily="34" charset="0"/>
              <a:cs typeface="Calibri" panose="020F0502020204030204" pitchFamily="34" charset="0"/>
            </a:endParaRPr>
          </a:p>
          <a:p>
            <a:pPr algn="ctr" defTabSz="1219140"/>
            <a:r>
              <a:rPr lang="en-US" sz="4800" b="1" dirty="0">
                <a:solidFill>
                  <a:srgbClr val="FFFFFF"/>
                </a:solidFill>
                <a:latin typeface="Calibri" panose="020F0502020204030204" pitchFamily="34" charset="0"/>
                <a:cs typeface="Calibri" panose="020F0502020204030204" pitchFamily="34" charset="0"/>
              </a:rPr>
              <a:t>PCORnet and the Research Content Implementation Guide (IG)</a:t>
            </a: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2 – Accessing Additional Data for a Specific Research Question </a:t>
            </a:r>
            <a:r>
              <a:rPr lang="en-US" sz="2800" dirty="0"/>
              <a:t>(2/4)</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a:xfrm>
            <a:off x="838200" y="1825625"/>
            <a:ext cx="10515600" cy="4773958"/>
          </a:xfrm>
        </p:spPr>
        <p:txBody>
          <a:bodyPr>
            <a:normAutofit fontScale="85000" lnSpcReduction="20000"/>
          </a:bodyPr>
          <a:lstStyle/>
          <a:p>
            <a:r>
              <a:rPr lang="en-US" dirty="0"/>
              <a:t>Requirements for Query Translator and Submitter</a:t>
            </a:r>
          </a:p>
          <a:p>
            <a:pPr lvl="1"/>
            <a:r>
              <a:rPr lang="en-US" dirty="0"/>
              <a:t>The Query Translator and Submitter will translate the FHIR Path or CQL Query to a format desired by the Data Mart based on the Data Mart Endpoint information.</a:t>
            </a:r>
          </a:p>
          <a:p>
            <a:pPr lvl="1"/>
            <a:r>
              <a:rPr lang="en-US" dirty="0"/>
              <a:t>The Query Translator and Submitter will create a Task for each Data Mart to which the query is submitted. The parent Task for each of the created Tasks is set to the one created by the Researcher Portal. This will ensure tracking of a single query across all Data Marts and allows for monitoring and management of the Tasks.</a:t>
            </a:r>
          </a:p>
          <a:p>
            <a:pPr lvl="1"/>
            <a:r>
              <a:rPr lang="en-US" dirty="0"/>
              <a:t>The Query Translator and Submitter will allow the retrieval of Tasks specific to each Data Mart using search mechanisms.</a:t>
            </a:r>
          </a:p>
          <a:p>
            <a:pPr lvl="1"/>
            <a:r>
              <a:rPr lang="en-US" dirty="0"/>
              <a:t>The Query Translator and Submitter will allow the update of the Task Status by the Backend Service App as the Task gets executed in the data mart.</a:t>
            </a:r>
          </a:p>
          <a:p>
            <a:r>
              <a:rPr lang="en-US" dirty="0"/>
              <a:t>Feedback Requested</a:t>
            </a:r>
          </a:p>
          <a:p>
            <a:pPr lvl="1"/>
            <a:r>
              <a:rPr lang="en-US" dirty="0"/>
              <a:t>In the current CDMH architecture, the Query Translator and Submitter is a common service that can be used to translate queries. </a:t>
            </a:r>
          </a:p>
          <a:p>
            <a:pPr lvl="1"/>
            <a:r>
              <a:rPr lang="en-US" dirty="0"/>
              <a:t>Should the query translation services be subsumed into the Backend Service App which can leverage common Data/Trust Services for conversion as needed?</a:t>
            </a:r>
          </a:p>
          <a:p>
            <a:pPr lvl="1"/>
            <a:r>
              <a:rPr lang="en-US" dirty="0"/>
              <a:t>Or should the Query Translator and Submitter be a distinct actor as currently shown in the abstract model?</a:t>
            </a:r>
          </a:p>
        </p:txBody>
      </p:sp>
    </p:spTree>
    <p:extLst>
      <p:ext uri="{BB962C8B-B14F-4D97-AF65-F5344CB8AC3E}">
        <p14:creationId xmlns:p14="http://schemas.microsoft.com/office/powerpoint/2010/main" val="173725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2 – Accessing Additional Data for a Specific Research Question </a:t>
            </a:r>
            <a:r>
              <a:rPr lang="en-US" sz="2800" dirty="0"/>
              <a:t>(3/4)</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a:xfrm>
            <a:off x="838200" y="1825625"/>
            <a:ext cx="10515600" cy="4773958"/>
          </a:xfrm>
        </p:spPr>
        <p:txBody>
          <a:bodyPr>
            <a:normAutofit fontScale="85000" lnSpcReduction="20000"/>
          </a:bodyPr>
          <a:lstStyle/>
          <a:p>
            <a:r>
              <a:rPr lang="en-US" dirty="0"/>
              <a:t>Requirements for Data Mart</a:t>
            </a:r>
          </a:p>
          <a:p>
            <a:pPr lvl="1"/>
            <a:r>
              <a:rPr lang="en-US" dirty="0"/>
              <a:t>The Data Mart SHOULD support execution of queries in one of the following formats</a:t>
            </a:r>
          </a:p>
          <a:p>
            <a:pPr lvl="2"/>
            <a:r>
              <a:rPr lang="en-US" dirty="0"/>
              <a:t>ANSI SQL</a:t>
            </a:r>
          </a:p>
          <a:p>
            <a:pPr lvl="2"/>
            <a:r>
              <a:rPr lang="en-US" dirty="0"/>
              <a:t>SAS</a:t>
            </a:r>
          </a:p>
          <a:p>
            <a:pPr lvl="2"/>
            <a:r>
              <a:rPr lang="en-US" dirty="0"/>
              <a:t>FHIR Path</a:t>
            </a:r>
          </a:p>
          <a:p>
            <a:pPr lvl="2"/>
            <a:r>
              <a:rPr lang="en-US" dirty="0"/>
              <a:t>CQL</a:t>
            </a:r>
          </a:p>
          <a:p>
            <a:pPr lvl="1"/>
            <a:r>
              <a:rPr lang="en-US" dirty="0"/>
              <a:t>A Backend Service App reference implementation should include translations to the above formats.</a:t>
            </a:r>
          </a:p>
          <a:p>
            <a:pPr lvl="1"/>
            <a:r>
              <a:rPr lang="en-US" dirty="0"/>
              <a:t>The Data Mart MAY support other formats for querying, however a Backend Service App interacting with such a data mart has to be customized to translate from FHIR to the new format</a:t>
            </a:r>
          </a:p>
          <a:p>
            <a:r>
              <a:rPr lang="en-US" dirty="0"/>
              <a:t>Feedback Requested</a:t>
            </a:r>
          </a:p>
          <a:p>
            <a:pPr lvl="1"/>
            <a:r>
              <a:rPr lang="en-US" dirty="0"/>
              <a:t>In the current CDMH architecture, the Query Translator and Submitter is a common service that can be used to translate queries. </a:t>
            </a:r>
          </a:p>
          <a:p>
            <a:pPr lvl="1"/>
            <a:r>
              <a:rPr lang="en-US" dirty="0"/>
              <a:t>Should the query translation services be subsumed into the Backend Service App which can leverage common Data/Trust Services for conversion as needed?</a:t>
            </a:r>
          </a:p>
          <a:p>
            <a:pPr lvl="1"/>
            <a:r>
              <a:rPr lang="en-US" dirty="0"/>
              <a:t>Or should the Query Translator and Submitter be a distinct actor as currently shown in the abstract model?</a:t>
            </a:r>
          </a:p>
        </p:txBody>
      </p:sp>
    </p:spTree>
    <p:extLst>
      <p:ext uri="{BB962C8B-B14F-4D97-AF65-F5344CB8AC3E}">
        <p14:creationId xmlns:p14="http://schemas.microsoft.com/office/powerpoint/2010/main" val="291194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2 – Accessing Additional Data for a Specific Research Question </a:t>
            </a:r>
            <a:r>
              <a:rPr lang="en-US" sz="2800" dirty="0"/>
              <a:t>(3/4)</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a:xfrm>
            <a:off x="838200" y="1825625"/>
            <a:ext cx="10515600" cy="4773958"/>
          </a:xfrm>
        </p:spPr>
        <p:txBody>
          <a:bodyPr>
            <a:normAutofit fontScale="92500" lnSpcReduction="10000"/>
          </a:bodyPr>
          <a:lstStyle/>
          <a:p>
            <a:r>
              <a:rPr lang="en-US" dirty="0"/>
              <a:t>Requirements for Result Translator and Aggregator</a:t>
            </a:r>
          </a:p>
          <a:p>
            <a:pPr lvl="1"/>
            <a:r>
              <a:rPr lang="en-US" dirty="0"/>
              <a:t>The Result Translator and Aggregator SHALL be capable of receiving results from the Backend Service App using a FHIR Bundle.</a:t>
            </a:r>
          </a:p>
          <a:p>
            <a:pPr lvl="1"/>
            <a:r>
              <a:rPr lang="en-US" dirty="0"/>
              <a:t>The Result Translator and Aggregator SHALL be capable of translating results from local research model formats to FHIR formats leveraging the CDMH developed mappings.</a:t>
            </a:r>
          </a:p>
          <a:p>
            <a:pPr lvl="1"/>
            <a:r>
              <a:rPr lang="en-US" dirty="0"/>
              <a:t>The Result Translator and Aggregator SHALL be capable of aggregating results from different data marts for the same query before displaying it to the researcher.</a:t>
            </a:r>
          </a:p>
          <a:p>
            <a:r>
              <a:rPr lang="en-US" dirty="0"/>
              <a:t>Feedback Requested</a:t>
            </a:r>
          </a:p>
          <a:p>
            <a:pPr lvl="1"/>
            <a:r>
              <a:rPr lang="en-US" dirty="0"/>
              <a:t>In the current CDMH architecture, the Result Translator and Aggregator is a common service that can be used to translate and aggregate results. </a:t>
            </a:r>
          </a:p>
          <a:p>
            <a:pPr lvl="1"/>
            <a:r>
              <a:rPr lang="en-US" dirty="0"/>
              <a:t>Should the result translation services be subsumed into the Backend Service App which can leverage common Data/Trust Services for conversion as needed?</a:t>
            </a:r>
          </a:p>
          <a:p>
            <a:pPr lvl="1"/>
            <a:r>
              <a:rPr lang="en-US" dirty="0"/>
              <a:t>Or should the Result Translator and Aggregator be a distinct actor as currently shown in the abstract model?</a:t>
            </a:r>
          </a:p>
        </p:txBody>
      </p:sp>
    </p:spTree>
    <p:extLst>
      <p:ext uri="{BB962C8B-B14F-4D97-AF65-F5344CB8AC3E}">
        <p14:creationId xmlns:p14="http://schemas.microsoft.com/office/powerpoint/2010/main" val="344429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95C4-04BE-471F-9512-EAD627C690EE}"/>
              </a:ext>
            </a:extLst>
          </p:cNvPr>
          <p:cNvSpPr>
            <a:spLocks noGrp="1"/>
          </p:cNvSpPr>
          <p:nvPr>
            <p:ph type="title"/>
          </p:nvPr>
        </p:nvSpPr>
        <p:spPr/>
        <p:txBody>
          <a:bodyPr/>
          <a:lstStyle/>
          <a:p>
            <a:r>
              <a:rPr lang="en-US" dirty="0"/>
              <a:t>Use Case Items</a:t>
            </a:r>
          </a:p>
        </p:txBody>
      </p:sp>
      <p:sp>
        <p:nvSpPr>
          <p:cNvPr id="3" name="Content Placeholder 2">
            <a:extLst>
              <a:ext uri="{FF2B5EF4-FFF2-40B4-BE49-F238E27FC236}">
                <a16:creationId xmlns:a16="http://schemas.microsoft.com/office/drawing/2014/main" id="{00FAC01F-F419-4552-8A13-D1D4A03BAF78}"/>
              </a:ext>
            </a:extLst>
          </p:cNvPr>
          <p:cNvSpPr>
            <a:spLocks noGrp="1"/>
          </p:cNvSpPr>
          <p:nvPr>
            <p:ph idx="1"/>
          </p:nvPr>
        </p:nvSpPr>
        <p:spPr/>
        <p:txBody>
          <a:bodyPr/>
          <a:lstStyle/>
          <a:p>
            <a:r>
              <a:rPr lang="en-US" dirty="0"/>
              <a:t>Goals of the Use Case</a:t>
            </a:r>
          </a:p>
          <a:p>
            <a:r>
              <a:rPr lang="en-US" dirty="0"/>
              <a:t>Scope of the Use Case </a:t>
            </a:r>
          </a:p>
          <a:p>
            <a:pPr lvl="1"/>
            <a:r>
              <a:rPr lang="en-US" dirty="0"/>
              <a:t>In Scope</a:t>
            </a:r>
          </a:p>
          <a:p>
            <a:pPr lvl="1"/>
            <a:r>
              <a:rPr lang="en-US" dirty="0"/>
              <a:t>Out of Scope</a:t>
            </a:r>
          </a:p>
          <a:p>
            <a:r>
              <a:rPr lang="en-US" dirty="0"/>
              <a:t>Preconditions</a:t>
            </a:r>
          </a:p>
          <a:p>
            <a:r>
              <a:rPr lang="en-US" dirty="0"/>
              <a:t>Postconditions</a:t>
            </a:r>
          </a:p>
        </p:txBody>
      </p:sp>
    </p:spTree>
    <p:extLst>
      <p:ext uri="{BB962C8B-B14F-4D97-AF65-F5344CB8AC3E}">
        <p14:creationId xmlns:p14="http://schemas.microsoft.com/office/powerpoint/2010/main" val="3080892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8C85-D6C1-4CED-951A-05135DC6C519}"/>
              </a:ext>
            </a:extLst>
          </p:cNvPr>
          <p:cNvSpPr>
            <a:spLocks noGrp="1"/>
          </p:cNvSpPr>
          <p:nvPr>
            <p:ph type="title"/>
          </p:nvPr>
        </p:nvSpPr>
        <p:spPr/>
        <p:txBody>
          <a:bodyPr/>
          <a:lstStyle/>
          <a:p>
            <a:r>
              <a:rPr lang="en-US" dirty="0"/>
              <a:t>IG Requirements</a:t>
            </a:r>
          </a:p>
        </p:txBody>
      </p:sp>
      <p:sp>
        <p:nvSpPr>
          <p:cNvPr id="3" name="Content Placeholder 2">
            <a:extLst>
              <a:ext uri="{FF2B5EF4-FFF2-40B4-BE49-F238E27FC236}">
                <a16:creationId xmlns:a16="http://schemas.microsoft.com/office/drawing/2014/main" id="{33202471-C897-4463-92A2-0EEE53D90C90}"/>
              </a:ext>
            </a:extLst>
          </p:cNvPr>
          <p:cNvSpPr>
            <a:spLocks noGrp="1"/>
          </p:cNvSpPr>
          <p:nvPr>
            <p:ph idx="1"/>
          </p:nvPr>
        </p:nvSpPr>
        <p:spPr/>
        <p:txBody>
          <a:bodyPr/>
          <a:lstStyle/>
          <a:p>
            <a:r>
              <a:rPr lang="en-US" dirty="0">
                <a:hlinkClick r:id="rId2"/>
              </a:rPr>
              <a:t>http://hl7.org/fhir/us/medmorph/2021Jan/artifacts.html</a:t>
            </a:r>
            <a:endParaRPr lang="en-US" dirty="0"/>
          </a:p>
          <a:p>
            <a:pPr lvl="1"/>
            <a:r>
              <a:rPr lang="en-US" dirty="0"/>
              <a:t>Actor Capability Statements</a:t>
            </a:r>
          </a:p>
          <a:p>
            <a:pPr lvl="1"/>
            <a:r>
              <a:rPr lang="en-US" dirty="0"/>
              <a:t>Value Sets</a:t>
            </a:r>
          </a:p>
          <a:p>
            <a:pPr lvl="1"/>
            <a:r>
              <a:rPr lang="en-US" dirty="0"/>
              <a:t>Additional Profiles (besides </a:t>
            </a:r>
            <a:r>
              <a:rPr lang="en-US" dirty="0">
                <a:hlinkClick r:id="rId3"/>
              </a:rPr>
              <a:t>ResearchParticipantGroup</a:t>
            </a:r>
            <a:r>
              <a:rPr lang="en-US" dirty="0"/>
              <a:t>)</a:t>
            </a:r>
          </a:p>
        </p:txBody>
      </p:sp>
    </p:spTree>
    <p:extLst>
      <p:ext uri="{BB962C8B-B14F-4D97-AF65-F5344CB8AC3E}">
        <p14:creationId xmlns:p14="http://schemas.microsoft.com/office/powerpoint/2010/main" val="3268523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Next Steps</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5059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955C-2617-4206-B8C6-73851C1ACF6B}"/>
              </a:ext>
            </a:extLst>
          </p:cNvPr>
          <p:cNvSpPr>
            <a:spLocks noGrp="1"/>
          </p:cNvSpPr>
          <p:nvPr>
            <p:ph type="title"/>
          </p:nvPr>
        </p:nvSpPr>
        <p:spPr>
          <a:xfrm>
            <a:off x="838200" y="365125"/>
            <a:ext cx="10515600" cy="1325563"/>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FB0B34E8-43ED-4E7F-A602-69DDCFEBC48A}"/>
              </a:ext>
            </a:extLst>
          </p:cNvPr>
          <p:cNvSpPr>
            <a:spLocks noGrp="1"/>
          </p:cNvSpPr>
          <p:nvPr>
            <p:ph idx="1"/>
          </p:nvPr>
        </p:nvSpPr>
        <p:spPr>
          <a:xfrm>
            <a:off x="838200" y="1825625"/>
            <a:ext cx="10515600" cy="4351338"/>
          </a:xfrm>
        </p:spPr>
        <p:txBody>
          <a:bodyPr/>
          <a:lstStyle/>
          <a:p>
            <a:r>
              <a:rPr lang="en-US" dirty="0"/>
              <a:t>Next Meeting: </a:t>
            </a:r>
          </a:p>
          <a:p>
            <a:pPr lvl="1"/>
            <a:r>
              <a:rPr lang="en-US" dirty="0">
                <a:hlinkClick r:id="rId3"/>
              </a:rPr>
              <a:t>https://doodle.com/poll/btprmipxxak3kcqg?utm_source=poll&amp;utm_medium=link</a:t>
            </a:r>
            <a:endParaRPr lang="en-US" dirty="0"/>
          </a:p>
          <a:p>
            <a:pPr lvl="1"/>
            <a:r>
              <a:rPr lang="en-US" dirty="0"/>
              <a:t>Focus of Next Meeting:</a:t>
            </a:r>
          </a:p>
          <a:p>
            <a:pPr lvl="2"/>
            <a:r>
              <a:rPr lang="en-US" dirty="0"/>
              <a:t>Continue </a:t>
            </a:r>
            <a:r>
              <a:rPr lang="en-US"/>
              <a:t>with requirements</a:t>
            </a:r>
            <a:endParaRPr lang="en-US" dirty="0"/>
          </a:p>
          <a:p>
            <a:r>
              <a:rPr lang="en-US" dirty="0"/>
              <a:t>Test at a Connectathon in June/July </a:t>
            </a:r>
          </a:p>
        </p:txBody>
      </p:sp>
    </p:spTree>
    <p:extLst>
      <p:ext uri="{BB962C8B-B14F-4D97-AF65-F5344CB8AC3E}">
        <p14:creationId xmlns:p14="http://schemas.microsoft.com/office/powerpoint/2010/main" val="137182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833722" y="504066"/>
            <a:ext cx="7886700" cy="994172"/>
          </a:xfrm>
        </p:spPr>
        <p:txBody>
          <a:bodyPr>
            <a:normAutofit/>
          </a:bodyPr>
          <a:lstStyle/>
          <a:p>
            <a:r>
              <a:rPr lang="en-US"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6757745" y="1498237"/>
            <a:ext cx="4617954" cy="4140561"/>
          </a:xfrm>
        </p:spPr>
        <p:txBody>
          <a:bodyPr>
            <a:noAutofit/>
          </a:bodyPr>
          <a:lstStyle/>
          <a:p>
            <a:pPr marL="0" indent="0">
              <a:buNone/>
            </a:pPr>
            <a:r>
              <a:rPr lang="en-US" sz="1800" b="1"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Abigail Viall: </a:t>
            </a:r>
            <a:r>
              <a:rPr lang="en-US" sz="1800" dirty="0">
                <a:hlinkClick r:id="rId6"/>
              </a:rPr>
              <a:t>bzv3@cdc.gov</a:t>
            </a:r>
            <a:endParaRPr lang="en-US" sz="1800" dirty="0"/>
          </a:p>
          <a:p>
            <a:pPr lvl="1"/>
            <a:r>
              <a:rPr lang="en-US" sz="1800" dirty="0"/>
              <a:t>Aaron Harris: </a:t>
            </a:r>
            <a:r>
              <a:rPr lang="en-US" sz="1800" dirty="0">
                <a:hlinkClick r:id="rId7"/>
              </a:rPr>
              <a:t>ieo9@cdc.gov</a:t>
            </a:r>
            <a:endParaRPr lang="en-US" sz="1800" dirty="0"/>
          </a:p>
          <a:p>
            <a:pPr lvl="1"/>
            <a:r>
              <a:rPr lang="en-US" sz="1800" dirty="0" err="1"/>
              <a:t>Shaoman</a:t>
            </a:r>
            <a:r>
              <a:rPr lang="en-US" sz="1800" dirty="0"/>
              <a:t> Yin: </a:t>
            </a:r>
            <a:r>
              <a:rPr lang="en-US" sz="1800" dirty="0">
                <a:hlinkClick r:id="rId8"/>
              </a:rPr>
              <a:t>wso3@cdc.gov</a:t>
            </a:r>
            <a:endParaRPr lang="en-US" sz="1800" dirty="0"/>
          </a:p>
          <a:p>
            <a:pPr lvl="1"/>
            <a:r>
              <a:rPr lang="en-US" sz="1800" dirty="0"/>
              <a:t>Brian Gugerty: </a:t>
            </a:r>
            <a:r>
              <a:rPr lang="en-US" sz="1800" dirty="0">
                <a:hlinkClick r:id="rId9"/>
              </a:rPr>
              <a:t>vaz6@cdc.gov</a:t>
            </a:r>
            <a:endParaRPr lang="en-US" sz="1800" dirty="0"/>
          </a:p>
          <a:p>
            <a:pPr lvl="1"/>
            <a:r>
              <a:rPr lang="en-US" sz="1800" dirty="0"/>
              <a:t>Cynthia Bush: </a:t>
            </a:r>
            <a:r>
              <a:rPr lang="en-US" sz="1800" dirty="0">
                <a:hlinkClick r:id="rId10"/>
              </a:rPr>
              <a:t>pdz1@cdc.gov</a:t>
            </a:r>
            <a:endParaRPr lang="en-US" sz="1800" dirty="0"/>
          </a:p>
          <a:p>
            <a:pPr lvl="1"/>
            <a:r>
              <a:rPr lang="en-US" sz="1800" dirty="0"/>
              <a:t>Laura Conn: </a:t>
            </a:r>
            <a:r>
              <a:rPr lang="en-US" sz="1800" dirty="0">
                <a:hlinkClick r:id="rId11"/>
              </a:rPr>
              <a:t>lbk1@cdc.gov</a:t>
            </a:r>
            <a:endParaRPr lang="en-US" sz="1800" dirty="0"/>
          </a:p>
          <a:p>
            <a:pPr marL="0" indent="0">
              <a:buNone/>
            </a:pPr>
            <a:r>
              <a:rPr lang="en-US" sz="1800" b="1" dirty="0"/>
              <a:t>TEP Co-Chairs</a:t>
            </a:r>
          </a:p>
          <a:p>
            <a:pPr lvl="1"/>
            <a:r>
              <a:rPr lang="en-US" sz="1800" dirty="0"/>
              <a:t>John Loonsk: </a:t>
            </a:r>
            <a:r>
              <a:rPr lang="en-US" sz="1800" dirty="0">
                <a:hlinkClick r:id="rId12"/>
              </a:rPr>
              <a:t>john.loonsk@jhu.edu</a:t>
            </a:r>
            <a:endParaRPr lang="en-US" sz="1800" dirty="0"/>
          </a:p>
          <a:p>
            <a:pPr lvl="1"/>
            <a:r>
              <a:rPr lang="en-US" sz="1800" dirty="0"/>
              <a:t>Bill Lober: </a:t>
            </a:r>
            <a:r>
              <a:rPr lang="en-US" sz="1800" dirty="0">
                <a:hlinkClick r:id="rId13"/>
              </a:rPr>
              <a:t>lober@uw.edu</a:t>
            </a:r>
            <a:endParaRPr lang="en-US" sz="1800" dirty="0"/>
          </a:p>
          <a:p>
            <a:endParaRPr lang="en-US" sz="18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903277" y="1498238"/>
            <a:ext cx="5837154" cy="41405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US" sz="1800" b="1" dirty="0">
                <a:cs typeface="Arial" panose="020B0604020202020204" pitchFamily="34" charset="0"/>
              </a:rPr>
              <a:t>Use Case Development</a:t>
            </a:r>
          </a:p>
          <a:p>
            <a:pPr>
              <a:buClr>
                <a:schemeClr val="accent1">
                  <a:lumMod val="75000"/>
                </a:schemeClr>
              </a:buClr>
            </a:pPr>
            <a:r>
              <a:rPr lang="en-US" sz="1800" dirty="0">
                <a:cs typeface="Arial" panose="020B0604020202020204" pitchFamily="34" charset="0"/>
              </a:rPr>
              <a:t>Becky Angeles: </a:t>
            </a:r>
            <a:r>
              <a:rPr lang="en-US" sz="1800" dirty="0">
                <a:solidFill>
                  <a:schemeClr val="accent1">
                    <a:lumMod val="75000"/>
                  </a:schemeClr>
                </a:solidFill>
                <a:cs typeface="Arial" panose="020B0604020202020204" pitchFamily="34" charset="0"/>
                <a:hlinkClick r:id="rId14">
                  <a:extLst>
                    <a:ext uri="{A12FA001-AC4F-418D-AE19-62706E023703}">
                      <ahyp:hlinkClr xmlns:ahyp="http://schemas.microsoft.com/office/drawing/2018/hyperlinkcolor" val="tx"/>
                    </a:ext>
                  </a:extLst>
                </a:hlinkClick>
              </a:rPr>
              <a:t>becky.angeles@carradora.com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Jamie Parker</a:t>
            </a:r>
            <a:r>
              <a:rPr lang="en-US" sz="1800" dirty="0">
                <a:solidFill>
                  <a:schemeClr val="accent1">
                    <a:lumMod val="75000"/>
                  </a:schemeClr>
                </a:solidFill>
                <a:cs typeface="Arial" panose="020B0604020202020204" pitchFamily="34" charset="0"/>
              </a:rPr>
              <a:t>: </a:t>
            </a:r>
            <a:r>
              <a:rPr lang="en-US" sz="1800" dirty="0">
                <a:solidFill>
                  <a:schemeClr val="accent1">
                    <a:lumMod val="75000"/>
                  </a:schemeClr>
                </a:solidFill>
                <a:cs typeface="Arial" panose="020B0604020202020204" pitchFamily="34" charset="0"/>
                <a:hlinkClick r:id="rId15">
                  <a:extLst>
                    <a:ext uri="{A12FA001-AC4F-418D-AE19-62706E023703}">
                      <ahyp:hlinkClr xmlns:ahyp="http://schemas.microsoft.com/office/drawing/2018/hyperlinkcolor" val="tx"/>
                    </a:ext>
                  </a:extLst>
                </a:hlinkClick>
              </a:rPr>
              <a:t>jamie.parker@carradora.com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Kishore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6">
                  <a:extLst>
                    <a:ext uri="{A12FA001-AC4F-418D-AE19-62706E023703}">
                      <ahyp:hlinkClr xmlns:ahyp="http://schemas.microsoft.com/office/drawing/2018/hyperlinkcolor" val="tx"/>
                    </a:ext>
                  </a:extLst>
                </a:hlinkClick>
              </a:rPr>
              <a:t>kishore.bashyam@drajer.com</a:t>
            </a:r>
            <a:endParaRPr lang="en-US" sz="1800" dirty="0">
              <a:solidFill>
                <a:schemeClr val="accent1">
                  <a:lumMod val="75000"/>
                </a:schemeClr>
              </a:solidFill>
              <a:cs typeface="Arial" panose="020B0604020202020204" pitchFamily="34" charset="0"/>
            </a:endParaRPr>
          </a:p>
          <a:p>
            <a:pPr>
              <a:buClr>
                <a:schemeClr val="accent1">
                  <a:lumMod val="75000"/>
                </a:schemeClr>
              </a:buClr>
            </a:pPr>
            <a:r>
              <a:rPr lang="en-US" sz="1800" dirty="0">
                <a:cs typeface="Arial" panose="020B0604020202020204" pitchFamily="34" charset="0"/>
              </a:rPr>
              <a:t>Mike Flanigan: </a:t>
            </a:r>
            <a:r>
              <a:rPr lang="en-US" sz="1800" dirty="0">
                <a:solidFill>
                  <a:schemeClr val="accent1">
                    <a:lumMod val="75000"/>
                  </a:schemeClr>
                </a:solidFill>
                <a:cs typeface="Arial" panose="020B0604020202020204" pitchFamily="34" charset="0"/>
                <a:hlinkClick r:id="rId17">
                  <a:extLst>
                    <a:ext uri="{A12FA001-AC4F-418D-AE19-62706E023703}">
                      <ahyp:hlinkClr xmlns:ahyp="http://schemas.microsoft.com/office/drawing/2018/hyperlinkcolor" val="tx"/>
                    </a:ext>
                  </a:extLst>
                </a:hlinkClick>
              </a:rPr>
              <a:t>mike.flanigan@carradora.com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SME</a:t>
            </a:r>
          </a:p>
          <a:p>
            <a:pPr>
              <a:buClr>
                <a:schemeClr val="accent1">
                  <a:lumMod val="75000"/>
                </a:schemeClr>
              </a:buClr>
            </a:pPr>
            <a:r>
              <a:rPr lang="en-US" sz="1800" dirty="0">
                <a:cs typeface="Arial" panose="020B0604020202020204" pitchFamily="34" charset="0"/>
              </a:rPr>
              <a:t>Brett </a:t>
            </a:r>
            <a:r>
              <a:rPr lang="en-US" sz="1800" dirty="0" err="1">
                <a:cs typeface="Arial" panose="020B0604020202020204" pitchFamily="34" charset="0"/>
              </a:rPr>
              <a:t>Marquard</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8">
                  <a:extLst>
                    <a:ext uri="{A12FA001-AC4F-418D-AE19-62706E023703}">
                      <ahyp:hlinkClr xmlns:ahyp="http://schemas.microsoft.com/office/drawing/2018/hyperlinkcolor" val="tx"/>
                    </a:ext>
                  </a:extLst>
                </a:hlinkClick>
              </a:rPr>
              <a:t>brett@waveoneassociates.com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Lead</a:t>
            </a:r>
          </a:p>
          <a:p>
            <a:pPr>
              <a:buClr>
                <a:schemeClr val="accent1">
                  <a:lumMod val="75000"/>
                </a:schemeClr>
              </a:buClr>
            </a:pPr>
            <a:r>
              <a:rPr lang="en-US" sz="1800" dirty="0">
                <a:cs typeface="Arial" panose="020B0604020202020204" pitchFamily="34" charset="0"/>
              </a:rPr>
              <a:t>Nagesh “Dragon”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9">
                  <a:extLst>
                    <a:ext uri="{A12FA001-AC4F-418D-AE19-62706E023703}">
                      <ahyp:hlinkClr xmlns:ahyp="http://schemas.microsoft.com/office/drawing/2018/hyperlinkcolor" val="tx"/>
                    </a:ext>
                  </a:extLst>
                </a:hlinkClick>
              </a:rPr>
              <a:t>nagesh.bashyam@drajer.com</a:t>
            </a:r>
            <a:r>
              <a:rPr lang="en-US" sz="1800" dirty="0">
                <a:solidFill>
                  <a:schemeClr val="accent1">
                    <a:lumMod val="75000"/>
                  </a:schemeClr>
                </a:solidFill>
                <a:cs typeface="Arial" panose="020B0604020202020204" pitchFamily="34" charset="0"/>
              </a:rPr>
              <a:t> </a:t>
            </a:r>
          </a:p>
          <a:p>
            <a:pPr>
              <a:buClr>
                <a:schemeClr val="accent1">
                  <a:lumMod val="75000"/>
                </a:schemeClr>
              </a:buClr>
            </a:pPr>
            <a:endParaRPr lang="en-US" sz="1800" dirty="0"/>
          </a:p>
        </p:txBody>
      </p:sp>
    </p:spTree>
    <p:extLst>
      <p:ext uri="{BB962C8B-B14F-4D97-AF65-F5344CB8AC3E}">
        <p14:creationId xmlns:p14="http://schemas.microsoft.com/office/powerpoint/2010/main" val="9182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103868"/>
            <a:ext cx="10515600" cy="1325563"/>
          </a:xfrm>
        </p:spPr>
        <p:txBody>
          <a:bodyPr>
            <a:normAutofit/>
          </a:bodyPr>
          <a:lstStyle/>
          <a:p>
            <a:r>
              <a:rPr lang="en-US" dirty="0"/>
              <a:t>Resources/Useful Links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571844"/>
            <a:ext cx="10855235" cy="4389437"/>
          </a:xfrm>
        </p:spPr>
        <p:txBody>
          <a:bodyPr>
            <a:noAutofit/>
          </a:bodyPr>
          <a:lstStyle/>
          <a:p>
            <a:r>
              <a:rPr lang="en-US" dirty="0"/>
              <a:t>Research Use Case </a:t>
            </a:r>
            <a:r>
              <a:rPr lang="en-US" sz="2400" i="1" dirty="0"/>
              <a:t>(login with Carradora id/password)</a:t>
            </a:r>
            <a:r>
              <a:rPr lang="en-US" dirty="0"/>
              <a:t>: </a:t>
            </a:r>
            <a:r>
              <a:rPr lang="en-US" sz="2400" dirty="0">
                <a:hlinkClick r:id="rId2"/>
              </a:rPr>
              <a:t>https://carradora.atlassian.net/wiki/spaces/MedMorph/pages/858980359/Research+Use+Case+-+DRAFT</a:t>
            </a:r>
            <a:endParaRPr lang="en-US" sz="2400" dirty="0"/>
          </a:p>
          <a:p>
            <a:r>
              <a:rPr lang="en-US" dirty="0"/>
              <a:t>MedMorph Research Content IG Proposal </a:t>
            </a:r>
            <a:r>
              <a:rPr lang="en-US" sz="2400" i="1" dirty="0"/>
              <a:t>(login with HL7 id/password): </a:t>
            </a:r>
            <a:r>
              <a:rPr lang="en-US" sz="2400" dirty="0"/>
              <a:t> </a:t>
            </a:r>
            <a:r>
              <a:rPr lang="en-US" sz="2400" dirty="0">
                <a:hlinkClick r:id="rId3"/>
              </a:rPr>
              <a:t>https://confluence.hl7.org/display/FHIR/Research+Data+Exchange</a:t>
            </a:r>
            <a:endParaRPr lang="en-US" sz="2400" dirty="0"/>
          </a:p>
          <a:p>
            <a:r>
              <a:rPr lang="en-US" dirty="0"/>
              <a:t>MedMorph Reference Architecture FHIR IG: </a:t>
            </a:r>
            <a:r>
              <a:rPr lang="en-US" sz="2400" dirty="0">
                <a:hlinkClick r:id="rId4"/>
              </a:rPr>
              <a:t>http://hl7.org/fhir/us/medmorph/2021Jan/</a:t>
            </a:r>
            <a:endParaRPr lang="en-US" sz="2400" dirty="0"/>
          </a:p>
          <a:p>
            <a:pPr marL="0" indent="0">
              <a:buNone/>
            </a:pPr>
            <a:endParaRPr lang="en-US" sz="2000" dirty="0"/>
          </a:p>
        </p:txBody>
      </p:sp>
    </p:spTree>
    <p:extLst>
      <p:ext uri="{BB962C8B-B14F-4D97-AF65-F5344CB8AC3E}">
        <p14:creationId xmlns:p14="http://schemas.microsoft.com/office/powerpoint/2010/main" val="1544421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MedMorph Background</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8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0070C0"/>
              </a:solidFill>
              <a:latin typeface="+mn-lt"/>
            </a:endParaRPr>
          </a:p>
        </p:txBody>
      </p:sp>
      <p:sp>
        <p:nvSpPr>
          <p:cNvPr id="2" name="Title 1">
            <a:extLst>
              <a:ext uri="{FF2B5EF4-FFF2-40B4-BE49-F238E27FC236}">
                <a16:creationId xmlns:a16="http://schemas.microsoft.com/office/drawing/2014/main" id="{333EBEC8-B3D9-4A02-BF70-EDCF1D2DF710}"/>
              </a:ext>
            </a:extLst>
          </p:cNvPr>
          <p:cNvSpPr>
            <a:spLocks noGrp="1"/>
          </p:cNvSpPr>
          <p:nvPr>
            <p:ph type="title"/>
          </p:nvPr>
        </p:nvSpPr>
        <p:spPr>
          <a:xfrm>
            <a:off x="838200" y="365125"/>
            <a:ext cx="10515600" cy="1325563"/>
          </a:xfrm>
        </p:spPr>
        <p:txBody>
          <a:bodyPr/>
          <a:lstStyle/>
          <a:p>
            <a:r>
              <a:rPr lang="en-US" dirty="0"/>
              <a:t>Meeting Agenda</a:t>
            </a:r>
          </a:p>
        </p:txBody>
      </p:sp>
      <p:graphicFrame>
        <p:nvGraphicFramePr>
          <p:cNvPr id="3" name="Table 3">
            <a:extLst>
              <a:ext uri="{FF2B5EF4-FFF2-40B4-BE49-F238E27FC236}">
                <a16:creationId xmlns:a16="http://schemas.microsoft.com/office/drawing/2014/main" id="{5AA5BAB7-5336-496C-BBA6-ADA11ECE6B9C}"/>
              </a:ext>
            </a:extLst>
          </p:cNvPr>
          <p:cNvGraphicFramePr>
            <a:graphicFrameLocks noGrp="1"/>
          </p:cNvGraphicFramePr>
          <p:nvPr>
            <p:extLst>
              <p:ext uri="{D42A27DB-BD31-4B8C-83A1-F6EECF244321}">
                <p14:modId xmlns:p14="http://schemas.microsoft.com/office/powerpoint/2010/main" val="315659819"/>
              </p:ext>
            </p:extLst>
          </p:nvPr>
        </p:nvGraphicFramePr>
        <p:xfrm>
          <a:off x="949912" y="1522306"/>
          <a:ext cx="10278821" cy="1630680"/>
        </p:xfrm>
        <a:graphic>
          <a:graphicData uri="http://schemas.openxmlformats.org/drawingml/2006/table">
            <a:tbl>
              <a:tblPr firstRow="1" bandRow="1">
                <a:tableStyleId>{5C22544A-7EE6-4342-B048-85BDC9FD1C3A}</a:tableStyleId>
              </a:tblPr>
              <a:tblGrid>
                <a:gridCol w="4485867">
                  <a:extLst>
                    <a:ext uri="{9D8B030D-6E8A-4147-A177-3AD203B41FA5}">
                      <a16:colId xmlns:a16="http://schemas.microsoft.com/office/drawing/2014/main" val="430683765"/>
                    </a:ext>
                  </a:extLst>
                </a:gridCol>
                <a:gridCol w="4418435">
                  <a:extLst>
                    <a:ext uri="{9D8B030D-6E8A-4147-A177-3AD203B41FA5}">
                      <a16:colId xmlns:a16="http://schemas.microsoft.com/office/drawing/2014/main" val="3832863597"/>
                    </a:ext>
                  </a:extLst>
                </a:gridCol>
                <a:gridCol w="1374519">
                  <a:extLst>
                    <a:ext uri="{9D8B030D-6E8A-4147-A177-3AD203B41FA5}">
                      <a16:colId xmlns:a16="http://schemas.microsoft.com/office/drawing/2014/main" val="40389439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Topic</a:t>
                      </a:r>
                    </a:p>
                  </a:txBody>
                  <a:tcPr/>
                </a:tc>
                <a:tc>
                  <a:txBody>
                    <a:bodyPr/>
                    <a:lstStyle/>
                    <a:p>
                      <a:pPr algn="l"/>
                      <a:r>
                        <a:rPr lang="en-US" sz="2800" dirty="0"/>
                        <a:t>Presenter</a:t>
                      </a:r>
                    </a:p>
                  </a:txBody>
                  <a:tcPr/>
                </a:tc>
                <a:tc>
                  <a:txBody>
                    <a:bodyPr/>
                    <a:lstStyle/>
                    <a:p>
                      <a:pPr algn="l"/>
                      <a:r>
                        <a:rPr lang="en-US" sz="2800" dirty="0"/>
                        <a:t>Time</a:t>
                      </a:r>
                    </a:p>
                  </a:txBody>
                  <a:tcPr/>
                </a:tc>
                <a:extLst>
                  <a:ext uri="{0D108BD9-81ED-4DB2-BD59-A6C34878D82A}">
                    <a16:rowId xmlns:a16="http://schemas.microsoft.com/office/drawing/2014/main" val="860808486"/>
                  </a:ext>
                </a:extLst>
              </a:tr>
              <a:tr h="370840">
                <a:tc>
                  <a:txBody>
                    <a:bodyPr/>
                    <a:lstStyle/>
                    <a:p>
                      <a:pPr marL="0" marR="0">
                        <a:spcBef>
                          <a:spcPts val="0"/>
                        </a:spcBef>
                        <a:spcAft>
                          <a:spcPts val="600"/>
                        </a:spcAft>
                      </a:pPr>
                      <a:r>
                        <a:rPr lang="en-US" sz="2400" dirty="0">
                          <a:effectLst/>
                          <a:latin typeface="+mn-lt"/>
                          <a:ea typeface="+mn-ea"/>
                        </a:rPr>
                        <a:t>Welcome and Logistics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Becky Angeles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2934603085"/>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mn-ea"/>
                        </a:rPr>
                        <a:t>Research Requirements Needed</a:t>
                      </a:r>
                    </a:p>
                  </a:txBody>
                  <a:tcPr marL="76200" marR="76200" marT="0" marB="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Calibri" panose="020F0502020204030204" pitchFamily="34" charset="0"/>
                        </a:rPr>
                        <a:t>Becky Angeles/Dragon </a:t>
                      </a:r>
                      <a:r>
                        <a:rPr lang="en-US" sz="2400" dirty="0" err="1">
                          <a:effectLst/>
                          <a:latin typeface="+mn-lt"/>
                          <a:ea typeface="Calibri" panose="020F0502020204030204" pitchFamily="34" charset="0"/>
                        </a:rPr>
                        <a:t>Bashyam</a:t>
                      </a:r>
                      <a:endParaRPr lang="en-US" sz="2400" dirty="0">
                        <a:effectLst/>
                        <a:latin typeface="+mn-lt"/>
                        <a:ea typeface="Calibri" panose="020F0502020204030204" pitchFamily="34" charset="0"/>
                      </a:endParaRP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20 mins</a:t>
                      </a:r>
                    </a:p>
                  </a:txBody>
                  <a:tcPr marL="76200" marR="76200" marT="0" marB="0"/>
                </a:tc>
                <a:extLst>
                  <a:ext uri="{0D108BD9-81ED-4DB2-BD59-A6C34878D82A}">
                    <a16:rowId xmlns:a16="http://schemas.microsoft.com/office/drawing/2014/main" val="2160821275"/>
                  </a:ext>
                </a:extLst>
              </a:tr>
              <a:tr h="370840">
                <a:tc>
                  <a:txBody>
                    <a:bodyPr/>
                    <a:lstStyle/>
                    <a:p>
                      <a:pPr marL="0" marR="0">
                        <a:spcBef>
                          <a:spcPts val="0"/>
                        </a:spcBef>
                        <a:spcAft>
                          <a:spcPts val="600"/>
                        </a:spcAft>
                      </a:pPr>
                      <a:r>
                        <a:rPr lang="en-US" sz="2400" dirty="0">
                          <a:effectLst/>
                          <a:latin typeface="+mn-lt"/>
                          <a:ea typeface="+mn-ea"/>
                        </a:rPr>
                        <a:t>Next Steps</a:t>
                      </a:r>
                    </a:p>
                  </a:txBody>
                  <a:tcPr marL="76200" marR="76200" marT="0" marB="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Calibri" panose="020F0502020204030204" pitchFamily="34" charset="0"/>
                        </a:rPr>
                        <a:t>Maria Michaels (CDC)</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1884909562"/>
                  </a:ext>
                </a:extLst>
              </a:tr>
            </a:tbl>
          </a:graphicData>
        </a:graphic>
      </p:graphicFrame>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19D5-1D2C-4E24-9018-A8DAB062B20D}"/>
              </a:ext>
            </a:extLst>
          </p:cNvPr>
          <p:cNvSpPr>
            <a:spLocks noGrp="1"/>
          </p:cNvSpPr>
          <p:nvPr>
            <p:ph type="title"/>
          </p:nvPr>
        </p:nvSpPr>
        <p:spPr>
          <a:xfrm>
            <a:off x="281871" y="-82043"/>
            <a:ext cx="11760358" cy="1325563"/>
          </a:xfrm>
        </p:spPr>
        <p:txBody>
          <a:bodyPr>
            <a:noAutofit/>
          </a:bodyPr>
          <a:lstStyle/>
          <a:p>
            <a:r>
              <a:rPr lang="en-US" sz="4200" dirty="0"/>
              <a:t>The Data Lifecycle &amp; Impacts to the Public’s Health</a:t>
            </a:r>
          </a:p>
        </p:txBody>
      </p:sp>
      <p:sp>
        <p:nvSpPr>
          <p:cNvPr id="4" name="Rectangle 3">
            <a:extLst>
              <a:ext uri="{FF2B5EF4-FFF2-40B4-BE49-F238E27FC236}">
                <a16:creationId xmlns:a16="http://schemas.microsoft.com/office/drawing/2014/main" id="{3BB251F0-ACF2-43ED-ADC9-409F394FAAE1}"/>
              </a:ext>
            </a:extLst>
          </p:cNvPr>
          <p:cNvSpPr/>
          <p:nvPr/>
        </p:nvSpPr>
        <p:spPr>
          <a:xfrm>
            <a:off x="9033412" y="1042810"/>
            <a:ext cx="2983196" cy="5724644"/>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55C934F-9D10-4AC6-94C8-0E73B0330344}"/>
              </a:ext>
            </a:extLst>
          </p:cNvPr>
          <p:cNvSpPr/>
          <p:nvPr/>
        </p:nvSpPr>
        <p:spPr>
          <a:xfrm>
            <a:off x="149771" y="923136"/>
            <a:ext cx="2787944" cy="5802997"/>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FBE27F4-9508-43D1-A9BB-A44D23227252}"/>
              </a:ext>
            </a:extLst>
          </p:cNvPr>
          <p:cNvSpPr txBox="1"/>
          <p:nvPr/>
        </p:nvSpPr>
        <p:spPr>
          <a:xfrm>
            <a:off x="10140457" y="2593942"/>
            <a:ext cx="1761900" cy="1200329"/>
          </a:xfrm>
          <a:prstGeom prst="rect">
            <a:avLst/>
          </a:prstGeom>
          <a:noFill/>
          <a:ln>
            <a:noFill/>
          </a:ln>
        </p:spPr>
        <p:txBody>
          <a:bodyPr wrap="square" rtlCol="0" anchor="b">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HEALTH</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IMPACTS &amp;</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OUTCOMES</a:t>
            </a: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7" name="Right Arrow 11">
            <a:extLst>
              <a:ext uri="{FF2B5EF4-FFF2-40B4-BE49-F238E27FC236}">
                <a16:creationId xmlns:a16="http://schemas.microsoft.com/office/drawing/2014/main" id="{3CD20658-8C89-4696-9F8D-F7E8DF184849}"/>
              </a:ext>
            </a:extLst>
          </p:cNvPr>
          <p:cNvSpPr/>
          <p:nvPr/>
        </p:nvSpPr>
        <p:spPr>
          <a:xfrm>
            <a:off x="2958930" y="2811824"/>
            <a:ext cx="6058278"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8" name="Right Arrow 12">
            <a:extLst>
              <a:ext uri="{FF2B5EF4-FFF2-40B4-BE49-F238E27FC236}">
                <a16:creationId xmlns:a16="http://schemas.microsoft.com/office/drawing/2014/main" id="{FC194B17-6198-44AB-8477-F273BED95EA8}"/>
              </a:ext>
            </a:extLst>
          </p:cNvPr>
          <p:cNvSpPr/>
          <p:nvPr/>
        </p:nvSpPr>
        <p:spPr>
          <a:xfrm rot="10800000">
            <a:off x="2962764" y="4051102"/>
            <a:ext cx="6111941"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9" name="TextBox 8">
            <a:extLst>
              <a:ext uri="{FF2B5EF4-FFF2-40B4-BE49-F238E27FC236}">
                <a16:creationId xmlns:a16="http://schemas.microsoft.com/office/drawing/2014/main" id="{E9521B3C-F878-4A37-86C5-08CCF8FB8EBC}"/>
              </a:ext>
            </a:extLst>
          </p:cNvPr>
          <p:cNvSpPr txBox="1"/>
          <p:nvPr/>
        </p:nvSpPr>
        <p:spPr>
          <a:xfrm>
            <a:off x="1316071" y="2741120"/>
            <a:ext cx="179627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KNOWLEDGE</a:t>
            </a:r>
          </a:p>
        </p:txBody>
      </p:sp>
      <p:sp>
        <p:nvSpPr>
          <p:cNvPr id="10" name="TextBox 9">
            <a:extLst>
              <a:ext uri="{FF2B5EF4-FFF2-40B4-BE49-F238E27FC236}">
                <a16:creationId xmlns:a16="http://schemas.microsoft.com/office/drawing/2014/main" id="{DBE090CF-9CAA-4B66-9968-31DD463D5A41}"/>
              </a:ext>
            </a:extLst>
          </p:cNvPr>
          <p:cNvSpPr txBox="1"/>
          <p:nvPr/>
        </p:nvSpPr>
        <p:spPr>
          <a:xfrm>
            <a:off x="9445160" y="2693620"/>
            <a:ext cx="118444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ACTION</a:t>
            </a:r>
          </a:p>
        </p:txBody>
      </p:sp>
      <p:sp>
        <p:nvSpPr>
          <p:cNvPr id="11" name="TextBox 10">
            <a:extLst>
              <a:ext uri="{FF2B5EF4-FFF2-40B4-BE49-F238E27FC236}">
                <a16:creationId xmlns:a16="http://schemas.microsoft.com/office/drawing/2014/main" id="{DCFA8065-0BD9-4C8B-9B0E-EF0C543C04FC}"/>
              </a:ext>
            </a:extLst>
          </p:cNvPr>
          <p:cNvSpPr txBox="1"/>
          <p:nvPr/>
        </p:nvSpPr>
        <p:spPr>
          <a:xfrm>
            <a:off x="1176865" y="4039845"/>
            <a:ext cx="188256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INFORMATION</a:t>
            </a:r>
          </a:p>
        </p:txBody>
      </p:sp>
      <p:sp>
        <p:nvSpPr>
          <p:cNvPr id="12" name="TextBox 11">
            <a:extLst>
              <a:ext uri="{FF2B5EF4-FFF2-40B4-BE49-F238E27FC236}">
                <a16:creationId xmlns:a16="http://schemas.microsoft.com/office/drawing/2014/main" id="{3AEB7DB0-D231-4F3B-846C-616656FFBF98}"/>
              </a:ext>
            </a:extLst>
          </p:cNvPr>
          <p:cNvSpPr txBox="1"/>
          <p:nvPr/>
        </p:nvSpPr>
        <p:spPr>
          <a:xfrm>
            <a:off x="9539288" y="4197628"/>
            <a:ext cx="99618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a:t>
            </a:r>
          </a:p>
        </p:txBody>
      </p:sp>
      <p:sp>
        <p:nvSpPr>
          <p:cNvPr id="13" name="Right Arrow 19">
            <a:extLst>
              <a:ext uri="{FF2B5EF4-FFF2-40B4-BE49-F238E27FC236}">
                <a16:creationId xmlns:a16="http://schemas.microsoft.com/office/drawing/2014/main" id="{0BBED0C7-AC10-4D71-9D9E-17BDD61C9797}"/>
              </a:ext>
            </a:extLst>
          </p:cNvPr>
          <p:cNvSpPr/>
          <p:nvPr/>
        </p:nvSpPr>
        <p:spPr>
          <a:xfrm rot="16200000">
            <a:off x="1649057" y="3425835"/>
            <a:ext cx="862263"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4" name="Right Arrow 20">
            <a:extLst>
              <a:ext uri="{FF2B5EF4-FFF2-40B4-BE49-F238E27FC236}">
                <a16:creationId xmlns:a16="http://schemas.microsoft.com/office/drawing/2014/main" id="{64E46F32-99F7-40BE-8D9A-3256A1F41B27}"/>
              </a:ext>
            </a:extLst>
          </p:cNvPr>
          <p:cNvSpPr/>
          <p:nvPr/>
        </p:nvSpPr>
        <p:spPr>
          <a:xfrm rot="5400000">
            <a:off x="9430949" y="3475931"/>
            <a:ext cx="1053255"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cxnSp>
        <p:nvCxnSpPr>
          <p:cNvPr id="15" name="Straight Connector 14">
            <a:extLst>
              <a:ext uri="{FF2B5EF4-FFF2-40B4-BE49-F238E27FC236}">
                <a16:creationId xmlns:a16="http://schemas.microsoft.com/office/drawing/2014/main" id="{421A4D4B-EA00-4286-B052-DA6ECC915729}"/>
              </a:ext>
            </a:extLst>
          </p:cNvPr>
          <p:cNvCxnSpPr>
            <a:stCxn id="29" idx="2"/>
            <a:endCxn id="9" idx="0"/>
          </p:cNvCxnSpPr>
          <p:nvPr/>
        </p:nvCxnSpPr>
        <p:spPr>
          <a:xfrm>
            <a:off x="1559703" y="2520138"/>
            <a:ext cx="654508" cy="220982"/>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C7D96C-8B6D-41D3-A748-E07655F278BD}"/>
              </a:ext>
            </a:extLst>
          </p:cNvPr>
          <p:cNvSpPr txBox="1"/>
          <p:nvPr/>
        </p:nvSpPr>
        <p:spPr>
          <a:xfrm>
            <a:off x="281871" y="5345660"/>
            <a:ext cx="1981199"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207"/>
                </a:solidFill>
                <a:effectLst/>
                <a:uLnTx/>
                <a:uFillTx/>
                <a:latin typeface="Calibri" panose="020F0502020204030204" pitchFamily="34" charset="0"/>
                <a:ea typeface="+mn-ea"/>
                <a:cs typeface="+mn-cs"/>
              </a:rPr>
              <a:t>Data Science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Analytics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Linkages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Visualization</a:t>
            </a:r>
          </a:p>
        </p:txBody>
      </p:sp>
      <p:cxnSp>
        <p:nvCxnSpPr>
          <p:cNvPr id="17" name="Straight Connector 16">
            <a:extLst>
              <a:ext uri="{FF2B5EF4-FFF2-40B4-BE49-F238E27FC236}">
                <a16:creationId xmlns:a16="http://schemas.microsoft.com/office/drawing/2014/main" id="{305C4B07-81E8-4030-B684-0663CFC2598D}"/>
              </a:ext>
            </a:extLst>
          </p:cNvPr>
          <p:cNvCxnSpPr>
            <a:endCxn id="11" idx="2"/>
          </p:cNvCxnSpPr>
          <p:nvPr/>
        </p:nvCxnSpPr>
        <p:spPr>
          <a:xfrm flipV="1">
            <a:off x="1182723" y="4439955"/>
            <a:ext cx="935425" cy="905709"/>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C14D8D-AB6B-4763-B850-3492DEA00B95}"/>
              </a:ext>
            </a:extLst>
          </p:cNvPr>
          <p:cNvSpPr txBox="1"/>
          <p:nvPr/>
        </p:nvSpPr>
        <p:spPr>
          <a:xfrm>
            <a:off x="9158658" y="1097338"/>
            <a:ext cx="2732704"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Point of Care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Emergency Response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Departments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Services</a:t>
            </a:r>
          </a:p>
        </p:txBody>
      </p:sp>
      <p:cxnSp>
        <p:nvCxnSpPr>
          <p:cNvPr id="19" name="Straight Connector 18">
            <a:extLst>
              <a:ext uri="{FF2B5EF4-FFF2-40B4-BE49-F238E27FC236}">
                <a16:creationId xmlns:a16="http://schemas.microsoft.com/office/drawing/2014/main" id="{633CAC6B-E98E-463D-B195-DAE212887B54}"/>
              </a:ext>
            </a:extLst>
          </p:cNvPr>
          <p:cNvCxnSpPr>
            <a:cxnSpLocks/>
            <a:stCxn id="18" idx="2"/>
          </p:cNvCxnSpPr>
          <p:nvPr/>
        </p:nvCxnSpPr>
        <p:spPr>
          <a:xfrm flipH="1">
            <a:off x="10263464" y="2297667"/>
            <a:ext cx="261546" cy="514158"/>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3990B4-6F0C-4BDB-9072-5237FD8B63CD}"/>
              </a:ext>
            </a:extLst>
          </p:cNvPr>
          <p:cNvSpPr txBox="1"/>
          <p:nvPr/>
        </p:nvSpPr>
        <p:spPr>
          <a:xfrm>
            <a:off x="9158659" y="5077284"/>
            <a:ext cx="2743699"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EHRs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Registries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…many potential sources</a:t>
            </a:r>
          </a:p>
        </p:txBody>
      </p:sp>
      <p:cxnSp>
        <p:nvCxnSpPr>
          <p:cNvPr id="21" name="Straight Connector 20">
            <a:extLst>
              <a:ext uri="{FF2B5EF4-FFF2-40B4-BE49-F238E27FC236}">
                <a16:creationId xmlns:a16="http://schemas.microsoft.com/office/drawing/2014/main" id="{A74D58F7-5A33-4DCF-9708-CE0A077829A6}"/>
              </a:ext>
            </a:extLst>
          </p:cNvPr>
          <p:cNvCxnSpPr>
            <a:cxnSpLocks/>
            <a:stCxn id="20" idx="0"/>
            <a:endCxn id="12" idx="2"/>
          </p:cNvCxnSpPr>
          <p:nvPr/>
        </p:nvCxnSpPr>
        <p:spPr>
          <a:xfrm flipH="1" flipV="1">
            <a:off x="10037383" y="4597738"/>
            <a:ext cx="493126" cy="479546"/>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2" name="Bent Arrow 3">
            <a:extLst>
              <a:ext uri="{FF2B5EF4-FFF2-40B4-BE49-F238E27FC236}">
                <a16:creationId xmlns:a16="http://schemas.microsoft.com/office/drawing/2014/main" id="{1E7B3EDF-FA7D-433F-B400-29CE0B61E8A7}"/>
              </a:ext>
            </a:extLst>
          </p:cNvPr>
          <p:cNvSpPr/>
          <p:nvPr/>
        </p:nvSpPr>
        <p:spPr>
          <a:xfrm rot="10800000">
            <a:off x="10567107" y="3785459"/>
            <a:ext cx="1059299" cy="886485"/>
          </a:xfrm>
          <a:prstGeom prst="bentArrow">
            <a:avLst>
              <a:gd name="adj1" fmla="val 21597"/>
              <a:gd name="adj2" fmla="val 20020"/>
              <a:gd name="adj3" fmla="val 25000"/>
              <a:gd name="adj4" fmla="val 43750"/>
            </a:avLst>
          </a:prstGeom>
          <a:solidFill>
            <a:srgbClr val="7A8FAA"/>
          </a:solidFill>
          <a:ln>
            <a:solidFill>
              <a:srgbClr val="5C7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grpSp>
        <p:nvGrpSpPr>
          <p:cNvPr id="23" name="Group 22">
            <a:extLst>
              <a:ext uri="{FF2B5EF4-FFF2-40B4-BE49-F238E27FC236}">
                <a16:creationId xmlns:a16="http://schemas.microsoft.com/office/drawing/2014/main" id="{1881EA47-52C5-4B67-9E54-9520729CBFB4}"/>
              </a:ext>
            </a:extLst>
          </p:cNvPr>
          <p:cNvGrpSpPr/>
          <p:nvPr/>
        </p:nvGrpSpPr>
        <p:grpSpPr>
          <a:xfrm>
            <a:off x="3059430" y="948263"/>
            <a:ext cx="5766821" cy="1668996"/>
            <a:chOff x="3136547" y="786151"/>
            <a:chExt cx="5766821" cy="1668996"/>
          </a:xfrm>
          <a:solidFill>
            <a:schemeClr val="bg2">
              <a:lumMod val="85000"/>
            </a:schemeClr>
          </a:solidFill>
        </p:grpSpPr>
        <p:sp>
          <p:nvSpPr>
            <p:cNvPr id="24" name="Right Arrow 6">
              <a:extLst>
                <a:ext uri="{FF2B5EF4-FFF2-40B4-BE49-F238E27FC236}">
                  <a16:creationId xmlns:a16="http://schemas.microsoft.com/office/drawing/2014/main" id="{BA711628-039D-436E-BDB7-94C98BE4CC6B}"/>
                </a:ext>
              </a:extLst>
            </p:cNvPr>
            <p:cNvSpPr/>
            <p:nvPr/>
          </p:nvSpPr>
          <p:spPr>
            <a:xfrm>
              <a:off x="3136547" y="786151"/>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5" name="TextBox 24">
              <a:extLst>
                <a:ext uri="{FF2B5EF4-FFF2-40B4-BE49-F238E27FC236}">
                  <a16:creationId xmlns:a16="http://schemas.microsoft.com/office/drawing/2014/main" id="{30D7746E-3289-422A-BC69-ED581F0A01E7}"/>
                </a:ext>
              </a:extLst>
            </p:cNvPr>
            <p:cNvSpPr txBox="1"/>
            <p:nvPr/>
          </p:nvSpPr>
          <p:spPr>
            <a:xfrm>
              <a:off x="3297010" y="1366114"/>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Delivering actionable knowledge</a:t>
              </a:r>
            </a:p>
          </p:txBody>
        </p:sp>
      </p:grpSp>
      <p:grpSp>
        <p:nvGrpSpPr>
          <p:cNvPr id="26" name="Group 25">
            <a:extLst>
              <a:ext uri="{FF2B5EF4-FFF2-40B4-BE49-F238E27FC236}">
                <a16:creationId xmlns:a16="http://schemas.microsoft.com/office/drawing/2014/main" id="{3AC980A2-FDA7-445A-84D6-BF0F8596A131}"/>
              </a:ext>
            </a:extLst>
          </p:cNvPr>
          <p:cNvGrpSpPr/>
          <p:nvPr/>
        </p:nvGrpSpPr>
        <p:grpSpPr>
          <a:xfrm>
            <a:off x="3086414" y="4545248"/>
            <a:ext cx="5766821" cy="1668996"/>
            <a:chOff x="3163531" y="4383135"/>
            <a:chExt cx="5766821" cy="1668996"/>
          </a:xfrm>
          <a:solidFill>
            <a:schemeClr val="bg2">
              <a:lumMod val="85000"/>
            </a:schemeClr>
          </a:solidFill>
        </p:grpSpPr>
        <p:sp>
          <p:nvSpPr>
            <p:cNvPr id="27" name="Right Arrow 28">
              <a:extLst>
                <a:ext uri="{FF2B5EF4-FFF2-40B4-BE49-F238E27FC236}">
                  <a16:creationId xmlns:a16="http://schemas.microsoft.com/office/drawing/2014/main" id="{90E914F4-DFC7-4A84-B43A-D12B67C6C724}"/>
                </a:ext>
              </a:extLst>
            </p:cNvPr>
            <p:cNvSpPr/>
            <p:nvPr/>
          </p:nvSpPr>
          <p:spPr>
            <a:xfrm rot="10800000">
              <a:off x="3163531" y="4383135"/>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8" name="TextBox 27">
              <a:extLst>
                <a:ext uri="{FF2B5EF4-FFF2-40B4-BE49-F238E27FC236}">
                  <a16:creationId xmlns:a16="http://schemas.microsoft.com/office/drawing/2014/main" id="{5DA940D5-D536-4386-8F1E-5EC4493ED898}"/>
                </a:ext>
              </a:extLst>
            </p:cNvPr>
            <p:cNvSpPr txBox="1"/>
            <p:nvPr/>
          </p:nvSpPr>
          <p:spPr>
            <a:xfrm>
              <a:off x="3986832" y="4986800"/>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Analyzing data to advance evidence  </a:t>
              </a:r>
            </a:p>
          </p:txBody>
        </p:sp>
      </p:grpSp>
      <p:sp>
        <p:nvSpPr>
          <p:cNvPr id="29" name="TextBox 28">
            <a:extLst>
              <a:ext uri="{FF2B5EF4-FFF2-40B4-BE49-F238E27FC236}">
                <a16:creationId xmlns:a16="http://schemas.microsoft.com/office/drawing/2014/main" id="{0546DD7B-AD79-457A-B1DF-CCAA14FA07ED}"/>
              </a:ext>
            </a:extLst>
          </p:cNvPr>
          <p:cNvSpPr txBox="1"/>
          <p:nvPr/>
        </p:nvSpPr>
        <p:spPr>
          <a:xfrm>
            <a:off x="281871" y="1042810"/>
            <a:ext cx="2555663"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Guidelines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Recommendations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Guidance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Policies or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Mandates</a:t>
            </a:r>
          </a:p>
        </p:txBody>
      </p:sp>
      <p:sp>
        <p:nvSpPr>
          <p:cNvPr id="30" name="TextBox 29">
            <a:extLst>
              <a:ext uri="{FF2B5EF4-FFF2-40B4-BE49-F238E27FC236}">
                <a16:creationId xmlns:a16="http://schemas.microsoft.com/office/drawing/2014/main" id="{516F7ECB-E81B-4A7C-8E66-843B3F361EBA}"/>
              </a:ext>
            </a:extLst>
          </p:cNvPr>
          <p:cNvSpPr txBox="1"/>
          <p:nvPr/>
        </p:nvSpPr>
        <p:spPr>
          <a:xfrm>
            <a:off x="109212" y="3003217"/>
            <a:ext cx="1766881" cy="1200329"/>
          </a:xfrm>
          <a:prstGeom prst="rect">
            <a:avLst/>
          </a:prstGeom>
          <a:noFill/>
          <a:ln>
            <a:noFill/>
          </a:ln>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UPDATING</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SCIENTIFIC</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EVIDENCE</a:t>
            </a:r>
          </a:p>
        </p:txBody>
      </p:sp>
      <p:sp>
        <p:nvSpPr>
          <p:cNvPr id="32" name="Rectangle 31">
            <a:extLst>
              <a:ext uri="{FF2B5EF4-FFF2-40B4-BE49-F238E27FC236}">
                <a16:creationId xmlns:a16="http://schemas.microsoft.com/office/drawing/2014/main" id="{4735BBD2-6FEC-4BFA-8DBC-6AB981B18770}"/>
              </a:ext>
            </a:extLst>
          </p:cNvPr>
          <p:cNvSpPr/>
          <p:nvPr/>
        </p:nvSpPr>
        <p:spPr>
          <a:xfrm>
            <a:off x="9043879" y="1001490"/>
            <a:ext cx="2983196" cy="5724644"/>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3A79A6C-48AA-4D7B-A9EC-E281D48C1534}"/>
              </a:ext>
            </a:extLst>
          </p:cNvPr>
          <p:cNvSpPr/>
          <p:nvPr/>
        </p:nvSpPr>
        <p:spPr>
          <a:xfrm>
            <a:off x="179951" y="942702"/>
            <a:ext cx="2787944" cy="5783432"/>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5C51F93A-A2A5-4566-AF1C-96CB1C7688B7}"/>
              </a:ext>
            </a:extLst>
          </p:cNvPr>
          <p:cNvGrpSpPr/>
          <p:nvPr/>
        </p:nvGrpSpPr>
        <p:grpSpPr>
          <a:xfrm>
            <a:off x="3580656" y="3197128"/>
            <a:ext cx="4987572" cy="920291"/>
            <a:chOff x="3775830" y="3147363"/>
            <a:chExt cx="4987572" cy="920291"/>
          </a:xfrm>
        </p:grpSpPr>
        <p:pic>
          <p:nvPicPr>
            <p:cNvPr id="35" name="Picture 34">
              <a:extLst>
                <a:ext uri="{FF2B5EF4-FFF2-40B4-BE49-F238E27FC236}">
                  <a16:creationId xmlns:a16="http://schemas.microsoft.com/office/drawing/2014/main" id="{50CB9714-87AD-47DD-90E0-BBB5FF4E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830" y="3147363"/>
              <a:ext cx="920291" cy="920291"/>
            </a:xfrm>
            <a:prstGeom prst="rect">
              <a:avLst/>
            </a:prstGeom>
          </p:spPr>
        </p:pic>
        <p:sp>
          <p:nvSpPr>
            <p:cNvPr id="36" name="TextBox 35">
              <a:extLst>
                <a:ext uri="{FF2B5EF4-FFF2-40B4-BE49-F238E27FC236}">
                  <a16:creationId xmlns:a16="http://schemas.microsoft.com/office/drawing/2014/main" id="{C8299EA8-9ADF-46A5-A4AF-9FCB7116033F}"/>
                </a:ext>
              </a:extLst>
            </p:cNvPr>
            <p:cNvSpPr txBox="1"/>
            <p:nvPr/>
          </p:nvSpPr>
          <p:spPr>
            <a:xfrm>
              <a:off x="4615543" y="3261984"/>
              <a:ext cx="41478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26681"/>
                  </a:solidFill>
                  <a:effectLst/>
                  <a:uLnTx/>
                  <a:uFillTx/>
                  <a:latin typeface="Calibri" panose="020F0502020204030204"/>
                  <a:ea typeface="+mn-ea"/>
                  <a:cs typeface="+mn-cs"/>
                </a:rPr>
                <a:t>Fast Healthcare Interoperability Resources (FHIR®)</a:t>
              </a:r>
            </a:p>
          </p:txBody>
        </p:sp>
      </p:grpSp>
      <p:sp>
        <p:nvSpPr>
          <p:cNvPr id="3" name="Rectangle 2">
            <a:extLst>
              <a:ext uri="{FF2B5EF4-FFF2-40B4-BE49-F238E27FC236}">
                <a16:creationId xmlns:a16="http://schemas.microsoft.com/office/drawing/2014/main" id="{063D0961-D820-4F0C-803B-5ED174044465}"/>
              </a:ext>
            </a:extLst>
          </p:cNvPr>
          <p:cNvSpPr/>
          <p:nvPr/>
        </p:nvSpPr>
        <p:spPr>
          <a:xfrm>
            <a:off x="9017208" y="1001490"/>
            <a:ext cx="3009867" cy="576596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06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750" fill="hold"/>
                                        <p:tgtEl>
                                          <p:spTgt spid="26"/>
                                        </p:tgtEl>
                                        <p:attrNameLst>
                                          <p:attrName>ppt_x</p:attrName>
                                        </p:attrNameLst>
                                      </p:cBhvr>
                                      <p:tavLst>
                                        <p:tav tm="0">
                                          <p:val>
                                            <p:strVal val="1+#ppt_w/2"/>
                                          </p:val>
                                        </p:tav>
                                        <p:tav tm="100000">
                                          <p:val>
                                            <p:strVal val="#ppt_x"/>
                                          </p:val>
                                        </p:tav>
                                      </p:tavLst>
                                    </p:anim>
                                    <p:anim calcmode="lin" valueType="num">
                                      <p:cBhvr additive="base">
                                        <p:cTn id="25" dur="7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2" grpId="0" animBg="1"/>
      <p:bldP spid="30" grpId="0"/>
      <p:bldP spid="32" grpId="0" animBg="1"/>
      <p:bldP spid="33"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7C386FD-D0AF-4675-92C5-DA7F660FECD6}"/>
              </a:ext>
            </a:extLst>
          </p:cNvPr>
          <p:cNvSpPr txBox="1">
            <a:spLocks/>
          </p:cNvSpPr>
          <p:nvPr/>
        </p:nvSpPr>
        <p:spPr>
          <a:xfrm>
            <a:off x="609598" y="1338504"/>
            <a:ext cx="10596879" cy="5177125"/>
          </a:xfrm>
          <a:prstGeom prst="rect">
            <a:avLst/>
          </a:prstGeom>
        </p:spPr>
        <p:txBody>
          <a:bodyPr vert="horz" lIns="0" tIns="0" rIns="0" bIns="0" rtlCol="0" anchor="t">
            <a:normAutofit/>
          </a:bodyPr>
          <a:lst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p:txBody>
      </p:sp>
      <p:sp>
        <p:nvSpPr>
          <p:cNvPr id="4" name="Title 3">
            <a:extLst>
              <a:ext uri="{FF2B5EF4-FFF2-40B4-BE49-F238E27FC236}">
                <a16:creationId xmlns:a16="http://schemas.microsoft.com/office/drawing/2014/main" id="{0F42F9A5-6404-46EA-A9BA-BB73897C37F9}"/>
              </a:ext>
            </a:extLst>
          </p:cNvPr>
          <p:cNvSpPr>
            <a:spLocks noGrp="1"/>
          </p:cNvSpPr>
          <p:nvPr>
            <p:ph type="title"/>
          </p:nvPr>
        </p:nvSpPr>
        <p:spPr/>
        <p:txBody>
          <a:bodyPr vert="horz" lIns="91440" tIns="45720" rIns="91440" bIns="45720" rtlCol="0" anchor="ctr">
            <a:noAutofit/>
          </a:bodyPr>
          <a:lstStyle/>
          <a:p>
            <a:r>
              <a:rPr lang="en-US" sz="4200" dirty="0"/>
              <a:t>Making EHR Data More Available for Research and Public Health (MedMorph)</a:t>
            </a:r>
          </a:p>
        </p:txBody>
      </p:sp>
      <p:sp>
        <p:nvSpPr>
          <p:cNvPr id="8" name="Content Placeholder 7">
            <a:extLst>
              <a:ext uri="{FF2B5EF4-FFF2-40B4-BE49-F238E27FC236}">
                <a16:creationId xmlns:a16="http://schemas.microsoft.com/office/drawing/2014/main" id="{98B204C0-794D-4925-978B-F2E285A7DFD1}"/>
              </a:ext>
            </a:extLst>
          </p:cNvPr>
          <p:cNvSpPr>
            <a:spLocks noGrp="1"/>
          </p:cNvSpPr>
          <p:nvPr>
            <p:ph idx="1"/>
          </p:nvPr>
        </p:nvSpPr>
        <p:spPr/>
        <p:txBody>
          <a:bodyPr>
            <a:normAutofit fontScale="92500" lnSpcReduction="10000"/>
          </a:bodyPr>
          <a:lstStyle/>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Funded by the </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Patient-Centered Outcomes Research Trust Fund (PCORTF)</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 via the U.S. Department of Health and Human Services (HHS) Assistant Secretary for Planning and Evaluation (ASPE)</a:t>
            </a:r>
          </a:p>
          <a:p>
            <a:pPr marL="76210" marR="0" lvl="1" indent="0" algn="l" defTabSz="914400" rtl="0" eaLnBrk="0" fontAlgn="base" latinLnBrk="0" hangingPunct="0">
              <a:lnSpc>
                <a:spcPct val="100000"/>
              </a:lnSpc>
              <a:spcBef>
                <a:spcPts val="1200"/>
              </a:spcBef>
              <a:spcAft>
                <a:spcPct val="0"/>
              </a:spcAft>
              <a:buClrTx/>
              <a:buSzTx/>
              <a:buNone/>
              <a:tabLst/>
              <a:defRPr/>
            </a:pPr>
            <a:r>
              <a:rPr kumimoji="0" lang="en-US" sz="2000" b="0" i="0" u="none" strike="noStrike" kern="1200" cap="none" spc="0" normalizeH="0" baseline="0" noProof="0" dirty="0">
                <a:ln>
                  <a:noFill/>
                </a:ln>
                <a:solidFill>
                  <a:srgbClr val="1A2028"/>
                </a:solidFill>
                <a:effectLst/>
                <a:uLnTx/>
                <a:uFillTx/>
                <a:cs typeface="Calibri" panose="020F0502020204030204" pitchFamily="34" charset="0"/>
              </a:rPr>
              <a:t>	Total project timeline: 3 years</a:t>
            </a:r>
          </a:p>
          <a:p>
            <a:pPr marL="76210" marR="0" lvl="1" indent="0" algn="l" defTabSz="914400" rtl="0" eaLnBrk="0" fontAlgn="base" latinLnBrk="0" hangingPunct="0">
              <a:lnSpc>
                <a:spcPct val="100000"/>
              </a:lnSpc>
              <a:spcBef>
                <a:spcPts val="1200"/>
              </a:spcBef>
              <a:spcAft>
                <a:spcPct val="0"/>
              </a:spcAft>
              <a:buClrTx/>
              <a:buSzTx/>
              <a:buNone/>
              <a:tabLst/>
              <a:defRPr/>
            </a:pPr>
            <a:endParaRPr kumimoji="0" lang="en-US" sz="10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PROBLEM:</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Patient-centered outcomes researchers and public health professionals need better ways to get data from different electronic health record (EHR) systems without posing additional burden on health care providers </a:t>
            </a: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GOAL:</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Create a reliable, scalable, generalizable, configurable, interoperable method to get EHR data for multiple public health and research use cases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OBJECTIVE:</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Develop a reference architecture and demonstrate a reference implementation (including implementation guides (IGs)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a:p>
            <a:pPr marL="0" indent="0">
              <a:buNone/>
            </a:pPr>
            <a:endParaRPr lang="en-US" dirty="0"/>
          </a:p>
        </p:txBody>
      </p:sp>
      <p:sp>
        <p:nvSpPr>
          <p:cNvPr id="2" name="Rectangle 1">
            <a:extLst>
              <a:ext uri="{FF2B5EF4-FFF2-40B4-BE49-F238E27FC236}">
                <a16:creationId xmlns:a16="http://schemas.microsoft.com/office/drawing/2014/main" id="{F39D55AF-781F-4ABF-B22B-1E8AC61655F8}"/>
              </a:ext>
            </a:extLst>
          </p:cNvPr>
          <p:cNvSpPr/>
          <p:nvPr/>
        </p:nvSpPr>
        <p:spPr>
          <a:xfrm>
            <a:off x="1962164" y="6520139"/>
            <a:ext cx="7891749" cy="276999"/>
          </a:xfrm>
          <a:prstGeom prst="rect">
            <a:avLst/>
          </a:prstGeom>
        </p:spPr>
        <p:txBody>
          <a:bodyPr wrap="square">
            <a:spAutoFit/>
          </a:bodyPr>
          <a:lstStyle/>
          <a:p>
            <a:pPr algn="ctr"/>
            <a:r>
              <a:rPr lang="en-US" sz="1200" dirty="0">
                <a:hlinkClick r:id="rId3"/>
              </a:rPr>
              <a:t>https://www.cdc.gov/csels/phio/making-ehr-data-more-available.html</a:t>
            </a:r>
            <a:r>
              <a:rPr lang="en-US" sz="1200" dirty="0"/>
              <a:t> </a:t>
            </a:r>
          </a:p>
        </p:txBody>
      </p:sp>
    </p:spTree>
    <p:extLst>
      <p:ext uri="{BB962C8B-B14F-4D97-AF65-F5344CB8AC3E}">
        <p14:creationId xmlns:p14="http://schemas.microsoft.com/office/powerpoint/2010/main" val="81139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EA99-5457-439A-921B-60F3605020C2}"/>
              </a:ext>
            </a:extLst>
          </p:cNvPr>
          <p:cNvSpPr>
            <a:spLocks noGrp="1"/>
          </p:cNvSpPr>
          <p:nvPr>
            <p:ph type="title"/>
          </p:nvPr>
        </p:nvSpPr>
        <p:spPr/>
        <p:txBody>
          <a:bodyPr>
            <a:normAutofit/>
          </a:bodyPr>
          <a:lstStyle/>
          <a:p>
            <a:r>
              <a:rPr lang="en-US" dirty="0"/>
              <a:t>Technical Expert Panel (TEP): </a:t>
            </a:r>
            <a:br>
              <a:rPr lang="en-US" dirty="0"/>
            </a:br>
            <a:r>
              <a:rPr lang="en-US" dirty="0"/>
              <a:t>Participating Stakeholder Groups</a:t>
            </a:r>
          </a:p>
        </p:txBody>
      </p:sp>
      <p:sp>
        <p:nvSpPr>
          <p:cNvPr id="6" name="Content Placeholder 5">
            <a:extLst>
              <a:ext uri="{FF2B5EF4-FFF2-40B4-BE49-F238E27FC236}">
                <a16:creationId xmlns:a16="http://schemas.microsoft.com/office/drawing/2014/main" id="{16889CD8-6FB1-4B80-B21F-41B21878174F}"/>
              </a:ext>
            </a:extLst>
          </p:cNvPr>
          <p:cNvSpPr>
            <a:spLocks noGrp="1"/>
          </p:cNvSpPr>
          <p:nvPr>
            <p:ph sz="half" idx="1"/>
          </p:nvPr>
        </p:nvSpPr>
        <p:spPr>
          <a:xfrm>
            <a:off x="838200" y="1825624"/>
            <a:ext cx="5181600" cy="4441361"/>
          </a:xfrm>
        </p:spPr>
        <p:txBody>
          <a:bodyPr>
            <a:normAutofit fontScale="92500" lnSpcReduction="10000"/>
          </a:bodyPr>
          <a:lstStyle/>
          <a:p>
            <a:pPr>
              <a:lnSpc>
                <a:spcPct val="120000"/>
              </a:lnSpc>
            </a:pPr>
            <a:r>
              <a:rPr lang="en-US" dirty="0">
                <a:solidFill>
                  <a:srgbClr val="1A2028"/>
                </a:solidFill>
              </a:rPr>
              <a:t>Federal Partners</a:t>
            </a:r>
          </a:p>
          <a:p>
            <a:pPr>
              <a:lnSpc>
                <a:spcPct val="120000"/>
              </a:lnSpc>
            </a:pPr>
            <a:r>
              <a:rPr lang="en-US" dirty="0">
                <a:solidFill>
                  <a:srgbClr val="1A2028"/>
                </a:solidFill>
              </a:rPr>
              <a:t>Health IT developers </a:t>
            </a:r>
          </a:p>
          <a:p>
            <a:pPr>
              <a:lnSpc>
                <a:spcPct val="120000"/>
              </a:lnSpc>
            </a:pPr>
            <a:r>
              <a:rPr lang="en-US" dirty="0">
                <a:solidFill>
                  <a:srgbClr val="1A2028"/>
                </a:solidFill>
              </a:rPr>
              <a:t>Clinicians/ Healthcare Organizations</a:t>
            </a:r>
          </a:p>
          <a:p>
            <a:pPr>
              <a:lnSpc>
                <a:spcPct val="120000"/>
              </a:lnSpc>
            </a:pPr>
            <a:r>
              <a:rPr lang="en-US" dirty="0">
                <a:solidFill>
                  <a:srgbClr val="1A2028"/>
                </a:solidFill>
              </a:rPr>
              <a:t>Medical Societies</a:t>
            </a:r>
          </a:p>
          <a:p>
            <a:pPr>
              <a:lnSpc>
                <a:spcPct val="120000"/>
              </a:lnSpc>
            </a:pPr>
            <a:r>
              <a:rPr lang="en-US" dirty="0">
                <a:solidFill>
                  <a:srgbClr val="1A2028"/>
                </a:solidFill>
              </a:rPr>
              <a:t>Public Health Organizations</a:t>
            </a:r>
          </a:p>
          <a:p>
            <a:pPr>
              <a:lnSpc>
                <a:spcPct val="120000"/>
              </a:lnSpc>
            </a:pPr>
            <a:r>
              <a:rPr lang="en-US" dirty="0">
                <a:solidFill>
                  <a:srgbClr val="1A2028"/>
                </a:solidFill>
              </a:rPr>
              <a:t>Evaluation experts</a:t>
            </a:r>
          </a:p>
          <a:p>
            <a:pPr>
              <a:lnSpc>
                <a:spcPct val="120000"/>
              </a:lnSpc>
            </a:pPr>
            <a:r>
              <a:rPr lang="en-US" dirty="0">
                <a:solidFill>
                  <a:srgbClr val="1A2028"/>
                </a:solidFill>
              </a:rPr>
              <a:t>Laboratory Professional Groups</a:t>
            </a:r>
            <a:endParaRPr lang="en-US" dirty="0"/>
          </a:p>
        </p:txBody>
      </p:sp>
      <p:sp>
        <p:nvSpPr>
          <p:cNvPr id="8" name="Content Placeholder 7">
            <a:extLst>
              <a:ext uri="{FF2B5EF4-FFF2-40B4-BE49-F238E27FC236}">
                <a16:creationId xmlns:a16="http://schemas.microsoft.com/office/drawing/2014/main" id="{7F5AFF6D-A177-4C2F-979E-1305AEB8EDA3}"/>
              </a:ext>
            </a:extLst>
          </p:cNvPr>
          <p:cNvSpPr>
            <a:spLocks noGrp="1"/>
          </p:cNvSpPr>
          <p:nvPr>
            <p:ph sz="half" idx="2"/>
          </p:nvPr>
        </p:nvSpPr>
        <p:spPr>
          <a:xfrm>
            <a:off x="6172200" y="1825625"/>
            <a:ext cx="5181600" cy="3834406"/>
          </a:xfrm>
        </p:spPr>
        <p:txBody>
          <a:bodyPr>
            <a:normAutofit fontScale="92500" lnSpcReduction="10000"/>
          </a:bodyPr>
          <a:lstStyle/>
          <a:p>
            <a:pPr>
              <a:lnSpc>
                <a:spcPct val="120000"/>
              </a:lnSpc>
            </a:pPr>
            <a:r>
              <a:rPr lang="en-US" dirty="0">
                <a:solidFill>
                  <a:srgbClr val="1A2028"/>
                </a:solidFill>
              </a:rPr>
              <a:t>Standards experts</a:t>
            </a:r>
          </a:p>
          <a:p>
            <a:pPr>
              <a:lnSpc>
                <a:spcPct val="120000"/>
              </a:lnSpc>
            </a:pPr>
            <a:r>
              <a:rPr lang="en-US" dirty="0">
                <a:solidFill>
                  <a:srgbClr val="1A2028"/>
                </a:solidFill>
              </a:rPr>
              <a:t>Clinical decision support developers</a:t>
            </a:r>
          </a:p>
          <a:p>
            <a:pPr>
              <a:lnSpc>
                <a:spcPct val="120000"/>
              </a:lnSpc>
            </a:pPr>
            <a:r>
              <a:rPr lang="en-US" dirty="0">
                <a:solidFill>
                  <a:srgbClr val="1A2028"/>
                </a:solidFill>
              </a:rPr>
              <a:t>Clinical quality measure developers</a:t>
            </a:r>
          </a:p>
          <a:p>
            <a:pPr>
              <a:lnSpc>
                <a:spcPct val="120000"/>
              </a:lnSpc>
            </a:pPr>
            <a:r>
              <a:rPr lang="en-US" dirty="0">
                <a:solidFill>
                  <a:srgbClr val="1A2028"/>
                </a:solidFill>
              </a:rPr>
              <a:t>Researchers</a:t>
            </a:r>
          </a:p>
          <a:p>
            <a:pPr>
              <a:lnSpc>
                <a:spcPct val="120000"/>
              </a:lnSpc>
            </a:pPr>
            <a:r>
              <a:rPr lang="en-US" dirty="0">
                <a:solidFill>
                  <a:srgbClr val="1A2028"/>
                </a:solidFill>
              </a:rPr>
              <a:t>Policy or technical support for implementation</a:t>
            </a:r>
          </a:p>
        </p:txBody>
      </p:sp>
      <p:sp>
        <p:nvSpPr>
          <p:cNvPr id="9" name="TextBox 8">
            <a:extLst>
              <a:ext uri="{FF2B5EF4-FFF2-40B4-BE49-F238E27FC236}">
                <a16:creationId xmlns:a16="http://schemas.microsoft.com/office/drawing/2014/main" id="{DA2B01F9-A00F-4780-B11F-FAA6307A29F1}"/>
              </a:ext>
            </a:extLst>
          </p:cNvPr>
          <p:cNvSpPr txBox="1"/>
          <p:nvPr/>
        </p:nvSpPr>
        <p:spPr>
          <a:xfrm>
            <a:off x="6409508" y="5660031"/>
            <a:ext cx="4761926" cy="923330"/>
          </a:xfrm>
          <a:prstGeom prst="rect">
            <a:avLst/>
          </a:prstGeom>
          <a:noFill/>
          <a:ln>
            <a:solidFill>
              <a:srgbClr val="B50937"/>
            </a:solidFill>
          </a:ln>
        </p:spPr>
        <p:txBody>
          <a:bodyPr wrap="square" rtlCol="0">
            <a:spAutoFit/>
          </a:bodyPr>
          <a:lstStyle/>
          <a:p>
            <a:r>
              <a:rPr lang="en-US" b="1" i="1" dirty="0"/>
              <a:t>*NOTE: </a:t>
            </a:r>
            <a:r>
              <a:rPr lang="en-US" i="1" dirty="0"/>
              <a:t>Over 100 individuals from these partner groups have participated in the </a:t>
            </a:r>
            <a:r>
              <a:rPr lang="en-US" i="1" dirty="0" err="1"/>
              <a:t>MedMorph</a:t>
            </a:r>
            <a:r>
              <a:rPr lang="en-US" i="1" dirty="0"/>
              <a:t> TEP and at least one of its workgroups.</a:t>
            </a:r>
          </a:p>
        </p:txBody>
      </p:sp>
    </p:spTree>
    <p:extLst>
      <p:ext uri="{BB962C8B-B14F-4D97-AF65-F5344CB8AC3E}">
        <p14:creationId xmlns:p14="http://schemas.microsoft.com/office/powerpoint/2010/main" val="1577154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CDCA514C-9DC0-453C-BE0F-38F668879B75}"/>
              </a:ext>
            </a:extLst>
          </p:cNvPr>
          <p:cNvSpPr txBox="1"/>
          <p:nvPr/>
        </p:nvSpPr>
        <p:spPr>
          <a:xfrm>
            <a:off x="1490578" y="642519"/>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2" name="Arrow: Right 1">
            <a:extLst>
              <a:ext uri="{FF2B5EF4-FFF2-40B4-BE49-F238E27FC236}">
                <a16:creationId xmlns:a16="http://schemas.microsoft.com/office/drawing/2014/main" id="{A5162C00-9BD2-4DAF-9ECD-625E51ACD6BA}"/>
              </a:ext>
            </a:extLst>
          </p:cNvPr>
          <p:cNvSpPr/>
          <p:nvPr/>
        </p:nvSpPr>
        <p:spPr>
          <a:xfrm>
            <a:off x="1461056" y="381"/>
            <a:ext cx="10346631" cy="435864"/>
          </a:xfrm>
          <a:prstGeom prst="rightArrow">
            <a:avLst/>
          </a:prstGeom>
          <a:solidFill>
            <a:srgbClr val="526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Calibri" panose="020F0502020204030204" pitchFamily="34" charset="0"/>
                <a:cs typeface="Calibri" panose="020F0502020204030204" pitchFamily="34" charset="0"/>
              </a:rPr>
              <a:t>TIME</a:t>
            </a:r>
          </a:p>
        </p:txBody>
      </p:sp>
      <p:sp>
        <p:nvSpPr>
          <p:cNvPr id="3" name="TextBox 2">
            <a:extLst>
              <a:ext uri="{FF2B5EF4-FFF2-40B4-BE49-F238E27FC236}">
                <a16:creationId xmlns:a16="http://schemas.microsoft.com/office/drawing/2014/main" id="{EBE66FE6-FCAF-4404-92B6-63EE8B888BAA}"/>
              </a:ext>
            </a:extLst>
          </p:cNvPr>
          <p:cNvSpPr txBox="1"/>
          <p:nvPr/>
        </p:nvSpPr>
        <p:spPr>
          <a:xfrm rot="16200000">
            <a:off x="-350987" y="1304480"/>
            <a:ext cx="2171594" cy="584775"/>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Use Cases </a:t>
            </a:r>
          </a:p>
          <a:p>
            <a:pPr algn="ctr"/>
            <a:r>
              <a:rPr lang="en-US" sz="1400" b="1" dirty="0">
                <a:solidFill>
                  <a:srgbClr val="526681"/>
                </a:solidFill>
                <a:latin typeface="Calibri" panose="020F0502020204030204" pitchFamily="34" charset="0"/>
                <a:cs typeface="Calibri" panose="020F0502020204030204" pitchFamily="34" charset="0"/>
              </a:rPr>
              <a:t>(Public Health &amp; Research)</a:t>
            </a:r>
          </a:p>
        </p:txBody>
      </p:sp>
      <p:sp>
        <p:nvSpPr>
          <p:cNvPr id="4" name="TextBox 3">
            <a:extLst>
              <a:ext uri="{FF2B5EF4-FFF2-40B4-BE49-F238E27FC236}">
                <a16:creationId xmlns:a16="http://schemas.microsoft.com/office/drawing/2014/main" id="{EAE9D443-30B5-480F-B698-5598AF648476}"/>
              </a:ext>
            </a:extLst>
          </p:cNvPr>
          <p:cNvSpPr txBox="1"/>
          <p:nvPr/>
        </p:nvSpPr>
        <p:spPr>
          <a:xfrm rot="16200000">
            <a:off x="-448793" y="4649299"/>
            <a:ext cx="2305651"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Technical</a:t>
            </a:r>
          </a:p>
          <a:p>
            <a:pPr algn="ctr"/>
            <a:r>
              <a:rPr lang="en-US" b="1" dirty="0">
                <a:solidFill>
                  <a:srgbClr val="526681"/>
                </a:solidFill>
                <a:latin typeface="Calibri" panose="020F0502020204030204" pitchFamily="34" charset="0"/>
                <a:cs typeface="Calibri" panose="020F0502020204030204" pitchFamily="34" charset="0"/>
              </a:rPr>
              <a:t>Requirements</a:t>
            </a:r>
          </a:p>
        </p:txBody>
      </p:sp>
      <p:sp>
        <p:nvSpPr>
          <p:cNvPr id="5" name="TextBox 4">
            <a:extLst>
              <a:ext uri="{FF2B5EF4-FFF2-40B4-BE49-F238E27FC236}">
                <a16:creationId xmlns:a16="http://schemas.microsoft.com/office/drawing/2014/main" id="{FCBA9A05-EE44-4FE7-AA35-5BA3816DAE1F}"/>
              </a:ext>
            </a:extLst>
          </p:cNvPr>
          <p:cNvSpPr txBox="1"/>
          <p:nvPr/>
        </p:nvSpPr>
        <p:spPr>
          <a:xfrm>
            <a:off x="3018435" y="3334597"/>
            <a:ext cx="5004813"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 Planning</a:t>
            </a:r>
          </a:p>
        </p:txBody>
      </p:sp>
      <p:sp>
        <p:nvSpPr>
          <p:cNvPr id="9" name="TextBox 8">
            <a:extLst>
              <a:ext uri="{FF2B5EF4-FFF2-40B4-BE49-F238E27FC236}">
                <a16:creationId xmlns:a16="http://schemas.microsoft.com/office/drawing/2014/main" id="{1D08515F-1FAD-4797-B77F-A6B79457149C}"/>
              </a:ext>
            </a:extLst>
          </p:cNvPr>
          <p:cNvSpPr txBox="1"/>
          <p:nvPr/>
        </p:nvSpPr>
        <p:spPr>
          <a:xfrm>
            <a:off x="1476843" y="1408168"/>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10" name="TextBox 9">
            <a:extLst>
              <a:ext uri="{FF2B5EF4-FFF2-40B4-BE49-F238E27FC236}">
                <a16:creationId xmlns:a16="http://schemas.microsoft.com/office/drawing/2014/main" id="{769C247F-F11F-4503-8377-25298DE6F5AE}"/>
              </a:ext>
            </a:extLst>
          </p:cNvPr>
          <p:cNvSpPr txBox="1"/>
          <p:nvPr/>
        </p:nvSpPr>
        <p:spPr>
          <a:xfrm>
            <a:off x="1476843" y="2172837"/>
            <a:ext cx="2252594"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cxnSp>
        <p:nvCxnSpPr>
          <p:cNvPr id="26" name="Straight Arrow Connector 25">
            <a:extLst>
              <a:ext uri="{FF2B5EF4-FFF2-40B4-BE49-F238E27FC236}">
                <a16:creationId xmlns:a16="http://schemas.microsoft.com/office/drawing/2014/main" id="{B9813E92-7B0F-4F5F-AA94-2BD0D0B56D6B}"/>
              </a:ext>
            </a:extLst>
          </p:cNvPr>
          <p:cNvCxnSpPr>
            <a:cxnSpLocks/>
          </p:cNvCxnSpPr>
          <p:nvPr/>
        </p:nvCxnSpPr>
        <p:spPr>
          <a:xfrm>
            <a:off x="345246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A943AD4-F94A-436F-A799-81E582BAD654}"/>
              </a:ext>
            </a:extLst>
          </p:cNvPr>
          <p:cNvCxnSpPr>
            <a:cxnSpLocks/>
          </p:cNvCxnSpPr>
          <p:nvPr/>
        </p:nvCxnSpPr>
        <p:spPr>
          <a:xfrm>
            <a:off x="3927086"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8A5D6AF-248D-4035-8255-141ABE597BD2}"/>
              </a:ext>
            </a:extLst>
          </p:cNvPr>
          <p:cNvCxnSpPr>
            <a:cxnSpLocks/>
          </p:cNvCxnSpPr>
          <p:nvPr/>
        </p:nvCxnSpPr>
        <p:spPr>
          <a:xfrm>
            <a:off x="439734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A5820EE-F308-4E7D-8320-5781CE315F73}"/>
              </a:ext>
            </a:extLst>
          </p:cNvPr>
          <p:cNvCxnSpPr>
            <a:cxnSpLocks/>
          </p:cNvCxnSpPr>
          <p:nvPr/>
        </p:nvCxnSpPr>
        <p:spPr>
          <a:xfrm>
            <a:off x="486761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678A5A-A505-44DA-B968-9F73AD3B8B15}"/>
              </a:ext>
            </a:extLst>
          </p:cNvPr>
          <p:cNvCxnSpPr>
            <a:cxnSpLocks/>
          </p:cNvCxnSpPr>
          <p:nvPr/>
        </p:nvCxnSpPr>
        <p:spPr>
          <a:xfrm>
            <a:off x="534222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7AA70E-9BDF-4B44-9E49-5915D18F734E}"/>
              </a:ext>
            </a:extLst>
          </p:cNvPr>
          <p:cNvCxnSpPr>
            <a:cxnSpLocks/>
          </p:cNvCxnSpPr>
          <p:nvPr/>
        </p:nvCxnSpPr>
        <p:spPr>
          <a:xfrm>
            <a:off x="581249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C7CE618-FD5A-4B4C-85BC-242CECE23883}"/>
              </a:ext>
            </a:extLst>
          </p:cNvPr>
          <p:cNvCxnSpPr/>
          <p:nvPr/>
        </p:nvCxnSpPr>
        <p:spPr>
          <a:xfrm flipV="1">
            <a:off x="578248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5A69294-5D41-4712-962D-74C10C96ACF7}"/>
              </a:ext>
            </a:extLst>
          </p:cNvPr>
          <p:cNvCxnSpPr/>
          <p:nvPr/>
        </p:nvCxnSpPr>
        <p:spPr>
          <a:xfrm flipV="1">
            <a:off x="62325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7E6805-8602-47EC-8ECD-96FBB3FC279F}"/>
              </a:ext>
            </a:extLst>
          </p:cNvPr>
          <p:cNvCxnSpPr/>
          <p:nvPr/>
        </p:nvCxnSpPr>
        <p:spPr>
          <a:xfrm flipV="1">
            <a:off x="66897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A3C3E83-09B2-4CE6-ACEB-4930A7FBA5F1}"/>
              </a:ext>
            </a:extLst>
          </p:cNvPr>
          <p:cNvSpPr txBox="1"/>
          <p:nvPr/>
        </p:nvSpPr>
        <p:spPr>
          <a:xfrm>
            <a:off x="2763491" y="4206206"/>
            <a:ext cx="3434164" cy="307777"/>
          </a:xfrm>
          <a:prstGeom prst="rect">
            <a:avLst/>
          </a:prstGeom>
          <a:solidFill>
            <a:srgbClr val="00206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51" name="TextBox 50">
            <a:extLst>
              <a:ext uri="{FF2B5EF4-FFF2-40B4-BE49-F238E27FC236}">
                <a16:creationId xmlns:a16="http://schemas.microsoft.com/office/drawing/2014/main" id="{82171B4E-7544-443E-801F-3F2E9E487848}"/>
              </a:ext>
            </a:extLst>
          </p:cNvPr>
          <p:cNvSpPr txBox="1"/>
          <p:nvPr/>
        </p:nvSpPr>
        <p:spPr>
          <a:xfrm>
            <a:off x="2759316" y="5875140"/>
            <a:ext cx="3461654" cy="307777"/>
          </a:xfrm>
          <a:prstGeom prst="rect">
            <a:avLst/>
          </a:prstGeom>
          <a:solidFill>
            <a:srgbClr val="7030A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52" name="TextBox 51">
            <a:extLst>
              <a:ext uri="{FF2B5EF4-FFF2-40B4-BE49-F238E27FC236}">
                <a16:creationId xmlns:a16="http://schemas.microsoft.com/office/drawing/2014/main" id="{2976DD7E-916F-480C-BE4C-043AB01AC243}"/>
              </a:ext>
            </a:extLst>
          </p:cNvPr>
          <p:cNvSpPr txBox="1"/>
          <p:nvPr/>
        </p:nvSpPr>
        <p:spPr>
          <a:xfrm>
            <a:off x="2763491" y="5031081"/>
            <a:ext cx="3434164" cy="307777"/>
          </a:xfrm>
          <a:prstGeom prst="rect">
            <a:avLst/>
          </a:prstGeom>
          <a:solidFill>
            <a:schemeClr val="accent4">
              <a:lumMod val="75000"/>
            </a:schemeClr>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cxnSp>
        <p:nvCxnSpPr>
          <p:cNvPr id="67" name="Straight Arrow Connector 66">
            <a:extLst>
              <a:ext uri="{FF2B5EF4-FFF2-40B4-BE49-F238E27FC236}">
                <a16:creationId xmlns:a16="http://schemas.microsoft.com/office/drawing/2014/main" id="{AE28D39A-31F0-4A09-B3A0-1777669987CC}"/>
              </a:ext>
            </a:extLst>
          </p:cNvPr>
          <p:cNvCxnSpPr>
            <a:cxnSpLocks/>
          </p:cNvCxnSpPr>
          <p:nvPr/>
        </p:nvCxnSpPr>
        <p:spPr>
          <a:xfrm>
            <a:off x="822968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46D03BF-4E07-4F81-A28E-89D54AC0F1CA}"/>
              </a:ext>
            </a:extLst>
          </p:cNvPr>
          <p:cNvCxnSpPr>
            <a:cxnSpLocks/>
          </p:cNvCxnSpPr>
          <p:nvPr/>
        </p:nvCxnSpPr>
        <p:spPr>
          <a:xfrm>
            <a:off x="8704306"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D071FDE-4AE2-4959-AF54-7000EAA66E18}"/>
              </a:ext>
            </a:extLst>
          </p:cNvPr>
          <p:cNvCxnSpPr>
            <a:cxnSpLocks/>
          </p:cNvCxnSpPr>
          <p:nvPr/>
        </p:nvCxnSpPr>
        <p:spPr>
          <a:xfrm>
            <a:off x="917456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E290425-43E5-4EFC-980D-B0AF68595A3F}"/>
              </a:ext>
            </a:extLst>
          </p:cNvPr>
          <p:cNvCxnSpPr>
            <a:cxnSpLocks/>
          </p:cNvCxnSpPr>
          <p:nvPr/>
        </p:nvCxnSpPr>
        <p:spPr>
          <a:xfrm>
            <a:off x="964483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6694A01-C92C-48BF-AEFC-B3F6A6B5AB74}"/>
              </a:ext>
            </a:extLst>
          </p:cNvPr>
          <p:cNvCxnSpPr>
            <a:cxnSpLocks/>
          </p:cNvCxnSpPr>
          <p:nvPr/>
        </p:nvCxnSpPr>
        <p:spPr>
          <a:xfrm>
            <a:off x="1011944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ED6E81E-5E1F-415C-809C-6FD7893F229E}"/>
              </a:ext>
            </a:extLst>
          </p:cNvPr>
          <p:cNvCxnSpPr>
            <a:cxnSpLocks/>
          </p:cNvCxnSpPr>
          <p:nvPr/>
        </p:nvCxnSpPr>
        <p:spPr>
          <a:xfrm>
            <a:off x="1058971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35EC693-7F96-4285-8114-680D5F775F97}"/>
              </a:ext>
            </a:extLst>
          </p:cNvPr>
          <p:cNvSpPr txBox="1"/>
          <p:nvPr/>
        </p:nvSpPr>
        <p:spPr>
          <a:xfrm>
            <a:off x="8023248" y="3334329"/>
            <a:ext cx="3513444"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a:t>
            </a:r>
          </a:p>
        </p:txBody>
      </p:sp>
      <p:pic>
        <p:nvPicPr>
          <p:cNvPr id="77" name="Picture 76">
            <a:extLst>
              <a:ext uri="{FF2B5EF4-FFF2-40B4-BE49-F238E27FC236}">
                <a16:creationId xmlns:a16="http://schemas.microsoft.com/office/drawing/2014/main" id="{104D3A5B-BD15-4202-AD5B-32DB4DB01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7828911" y="6271558"/>
            <a:ext cx="875287" cy="566490"/>
          </a:xfrm>
          <a:prstGeom prst="rect">
            <a:avLst/>
          </a:prstGeom>
        </p:spPr>
      </p:pic>
      <p:pic>
        <p:nvPicPr>
          <p:cNvPr id="78" name="Picture 77">
            <a:extLst>
              <a:ext uri="{FF2B5EF4-FFF2-40B4-BE49-F238E27FC236}">
                <a16:creationId xmlns:a16="http://schemas.microsoft.com/office/drawing/2014/main" id="{36A0430A-BE41-498C-8497-42C80678B8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8773791" y="6266966"/>
            <a:ext cx="875287" cy="575677"/>
          </a:xfrm>
          <a:prstGeom prst="rect">
            <a:avLst/>
          </a:prstGeom>
        </p:spPr>
      </p:pic>
      <p:pic>
        <p:nvPicPr>
          <p:cNvPr id="79" name="Picture 78">
            <a:extLst>
              <a:ext uri="{FF2B5EF4-FFF2-40B4-BE49-F238E27FC236}">
                <a16:creationId xmlns:a16="http://schemas.microsoft.com/office/drawing/2014/main" id="{62F114F8-5AB5-408A-9697-6899A732D8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9779970" y="6291129"/>
            <a:ext cx="875287" cy="566490"/>
          </a:xfrm>
          <a:prstGeom prst="rect">
            <a:avLst/>
          </a:prstGeom>
        </p:spPr>
      </p:pic>
      <p:pic>
        <p:nvPicPr>
          <p:cNvPr id="80" name="Picture 79">
            <a:extLst>
              <a:ext uri="{FF2B5EF4-FFF2-40B4-BE49-F238E27FC236}">
                <a16:creationId xmlns:a16="http://schemas.microsoft.com/office/drawing/2014/main" id="{7B5DED34-0944-46D1-8C7D-58E85DF509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10786149" y="6266965"/>
            <a:ext cx="875287" cy="575677"/>
          </a:xfrm>
          <a:prstGeom prst="rect">
            <a:avLst/>
          </a:prstGeom>
        </p:spPr>
      </p:pic>
      <p:sp>
        <p:nvSpPr>
          <p:cNvPr id="53" name="TextBox 1">
            <a:extLst>
              <a:ext uri="{FF2B5EF4-FFF2-40B4-BE49-F238E27FC236}">
                <a16:creationId xmlns:a16="http://schemas.microsoft.com/office/drawing/2014/main" id="{4844F065-A3D0-48EE-BFE0-D686AF2BE343}"/>
              </a:ext>
            </a:extLst>
          </p:cNvPr>
          <p:cNvSpPr txBox="1"/>
          <p:nvPr/>
        </p:nvSpPr>
        <p:spPr>
          <a:xfrm>
            <a:off x="2763037" y="4498672"/>
            <a:ext cx="3427619" cy="307777"/>
          </a:xfrm>
          <a:prstGeom prst="rect">
            <a:avLst/>
          </a:prstGeom>
          <a:solidFill>
            <a:srgbClr val="00206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4" name="TextBox 1">
            <a:extLst>
              <a:ext uri="{FF2B5EF4-FFF2-40B4-BE49-F238E27FC236}">
                <a16:creationId xmlns:a16="http://schemas.microsoft.com/office/drawing/2014/main" id="{337272A5-DD70-46F7-ACE2-AB7EFEC8BF49}"/>
              </a:ext>
            </a:extLst>
          </p:cNvPr>
          <p:cNvSpPr txBox="1"/>
          <p:nvPr/>
        </p:nvSpPr>
        <p:spPr>
          <a:xfrm>
            <a:off x="2759316" y="5339919"/>
            <a:ext cx="3439053" cy="307777"/>
          </a:xfrm>
          <a:prstGeom prst="rect">
            <a:avLst/>
          </a:prstGeom>
          <a:solidFill>
            <a:schemeClr val="accent4">
              <a:lumMod val="75000"/>
            </a:schemeClr>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5" name="TextBox 1">
            <a:extLst>
              <a:ext uri="{FF2B5EF4-FFF2-40B4-BE49-F238E27FC236}">
                <a16:creationId xmlns:a16="http://schemas.microsoft.com/office/drawing/2014/main" id="{2CBD4E79-7DB9-4834-A81F-CE087F0F77ED}"/>
              </a:ext>
            </a:extLst>
          </p:cNvPr>
          <p:cNvSpPr txBox="1"/>
          <p:nvPr/>
        </p:nvSpPr>
        <p:spPr>
          <a:xfrm>
            <a:off x="2759315" y="6175447"/>
            <a:ext cx="3461653" cy="307777"/>
          </a:xfrm>
          <a:prstGeom prst="rect">
            <a:avLst/>
          </a:prstGeom>
          <a:solidFill>
            <a:srgbClr val="7030A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6" name="TextBox 55">
            <a:extLst>
              <a:ext uri="{FF2B5EF4-FFF2-40B4-BE49-F238E27FC236}">
                <a16:creationId xmlns:a16="http://schemas.microsoft.com/office/drawing/2014/main" id="{A1709F4D-4D0C-443B-B611-167769846417}"/>
              </a:ext>
            </a:extLst>
          </p:cNvPr>
          <p:cNvSpPr txBox="1"/>
          <p:nvPr/>
        </p:nvSpPr>
        <p:spPr>
          <a:xfrm>
            <a:off x="1490578" y="941328"/>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57" name="TextBox 56">
            <a:extLst>
              <a:ext uri="{FF2B5EF4-FFF2-40B4-BE49-F238E27FC236}">
                <a16:creationId xmlns:a16="http://schemas.microsoft.com/office/drawing/2014/main" id="{4FF51592-5B0A-45F1-ABA9-EC991708B4B3}"/>
              </a:ext>
            </a:extLst>
          </p:cNvPr>
          <p:cNvSpPr txBox="1"/>
          <p:nvPr/>
        </p:nvSpPr>
        <p:spPr>
          <a:xfrm>
            <a:off x="1476842" y="1710806"/>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74" name="TextBox 73">
            <a:extLst>
              <a:ext uri="{FF2B5EF4-FFF2-40B4-BE49-F238E27FC236}">
                <a16:creationId xmlns:a16="http://schemas.microsoft.com/office/drawing/2014/main" id="{9228740A-19E6-4B49-A48F-0714AC4612BF}"/>
              </a:ext>
            </a:extLst>
          </p:cNvPr>
          <p:cNvSpPr txBox="1"/>
          <p:nvPr/>
        </p:nvSpPr>
        <p:spPr>
          <a:xfrm>
            <a:off x="1476841" y="2506334"/>
            <a:ext cx="2252595"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cxnSp>
        <p:nvCxnSpPr>
          <p:cNvPr id="94" name="Straight Arrow Connector 93">
            <a:extLst>
              <a:ext uri="{FF2B5EF4-FFF2-40B4-BE49-F238E27FC236}">
                <a16:creationId xmlns:a16="http://schemas.microsoft.com/office/drawing/2014/main" id="{8A897A12-C4E1-475C-BF95-35446D77840F}"/>
              </a:ext>
            </a:extLst>
          </p:cNvPr>
          <p:cNvCxnSpPr>
            <a:cxnSpLocks/>
          </p:cNvCxnSpPr>
          <p:nvPr/>
        </p:nvCxnSpPr>
        <p:spPr>
          <a:xfrm flipV="1">
            <a:off x="713779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830757A-4A20-4FEE-AF07-0DD839CC839F}"/>
              </a:ext>
            </a:extLst>
          </p:cNvPr>
          <p:cNvCxnSpPr>
            <a:cxnSpLocks/>
          </p:cNvCxnSpPr>
          <p:nvPr/>
        </p:nvCxnSpPr>
        <p:spPr>
          <a:xfrm flipV="1">
            <a:off x="7567562"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6AA2140-7BF2-40A7-8745-85ADA3E52BFE}"/>
              </a:ext>
            </a:extLst>
          </p:cNvPr>
          <p:cNvSpPr txBox="1"/>
          <p:nvPr/>
        </p:nvSpPr>
        <p:spPr>
          <a:xfrm>
            <a:off x="5387206" y="947335"/>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65" name="TextBox 64">
            <a:extLst>
              <a:ext uri="{FF2B5EF4-FFF2-40B4-BE49-F238E27FC236}">
                <a16:creationId xmlns:a16="http://schemas.microsoft.com/office/drawing/2014/main" id="{7BCCEE67-5AD8-428F-8F78-E2BBF2665542}"/>
              </a:ext>
            </a:extLst>
          </p:cNvPr>
          <p:cNvSpPr txBox="1"/>
          <p:nvPr/>
        </p:nvSpPr>
        <p:spPr>
          <a:xfrm>
            <a:off x="5387207" y="1571767"/>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66" name="TextBox 65">
            <a:extLst>
              <a:ext uri="{FF2B5EF4-FFF2-40B4-BE49-F238E27FC236}">
                <a16:creationId xmlns:a16="http://schemas.microsoft.com/office/drawing/2014/main" id="{80C71B4E-261F-4111-9AAB-960EEE34528E}"/>
              </a:ext>
            </a:extLst>
          </p:cNvPr>
          <p:cNvSpPr txBox="1"/>
          <p:nvPr/>
        </p:nvSpPr>
        <p:spPr>
          <a:xfrm>
            <a:off x="5387208" y="2191504"/>
            <a:ext cx="3074243"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sp>
        <p:nvSpPr>
          <p:cNvPr id="83" name="TextBox 82">
            <a:extLst>
              <a:ext uri="{FF2B5EF4-FFF2-40B4-BE49-F238E27FC236}">
                <a16:creationId xmlns:a16="http://schemas.microsoft.com/office/drawing/2014/main" id="{B9586BA5-AEBD-4AD4-B596-8E9F26489F3A}"/>
              </a:ext>
            </a:extLst>
          </p:cNvPr>
          <p:cNvSpPr txBox="1"/>
          <p:nvPr/>
        </p:nvSpPr>
        <p:spPr>
          <a:xfrm>
            <a:off x="5387206" y="1246144"/>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6" name="TextBox 95">
            <a:extLst>
              <a:ext uri="{FF2B5EF4-FFF2-40B4-BE49-F238E27FC236}">
                <a16:creationId xmlns:a16="http://schemas.microsoft.com/office/drawing/2014/main" id="{D13F86C2-D6F4-4A63-8EC9-FC784A2731B5}"/>
              </a:ext>
            </a:extLst>
          </p:cNvPr>
          <p:cNvSpPr txBox="1"/>
          <p:nvPr/>
        </p:nvSpPr>
        <p:spPr>
          <a:xfrm>
            <a:off x="5387206" y="1874405"/>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7" name="TextBox 96">
            <a:extLst>
              <a:ext uri="{FF2B5EF4-FFF2-40B4-BE49-F238E27FC236}">
                <a16:creationId xmlns:a16="http://schemas.microsoft.com/office/drawing/2014/main" id="{390535FC-D975-459C-8371-7811C8A3E825}"/>
              </a:ext>
            </a:extLst>
          </p:cNvPr>
          <p:cNvSpPr txBox="1"/>
          <p:nvPr/>
        </p:nvSpPr>
        <p:spPr>
          <a:xfrm>
            <a:off x="5387207" y="2502600"/>
            <a:ext cx="3074244"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8" name="TextBox 97">
            <a:extLst>
              <a:ext uri="{FF2B5EF4-FFF2-40B4-BE49-F238E27FC236}">
                <a16:creationId xmlns:a16="http://schemas.microsoft.com/office/drawing/2014/main" id="{76002199-15EE-4662-AF83-EAF4B32DF176}"/>
              </a:ext>
            </a:extLst>
          </p:cNvPr>
          <p:cNvSpPr txBox="1"/>
          <p:nvPr/>
        </p:nvSpPr>
        <p:spPr>
          <a:xfrm>
            <a:off x="7439659" y="4887886"/>
            <a:ext cx="3863897" cy="307777"/>
          </a:xfrm>
          <a:prstGeom prst="rect">
            <a:avLst/>
          </a:prstGeom>
          <a:solidFill>
            <a:srgbClr val="00206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99" name="TextBox 98">
            <a:extLst>
              <a:ext uri="{FF2B5EF4-FFF2-40B4-BE49-F238E27FC236}">
                <a16:creationId xmlns:a16="http://schemas.microsoft.com/office/drawing/2014/main" id="{32B3BD23-EAFD-4C46-8748-D4364DC4DE2B}"/>
              </a:ext>
            </a:extLst>
          </p:cNvPr>
          <p:cNvSpPr txBox="1"/>
          <p:nvPr/>
        </p:nvSpPr>
        <p:spPr>
          <a:xfrm>
            <a:off x="7430515" y="4246021"/>
            <a:ext cx="3860255" cy="307777"/>
          </a:xfrm>
          <a:prstGeom prst="rect">
            <a:avLst/>
          </a:prstGeom>
          <a:solidFill>
            <a:srgbClr val="7030A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100" name="TextBox 99">
            <a:extLst>
              <a:ext uri="{FF2B5EF4-FFF2-40B4-BE49-F238E27FC236}">
                <a16:creationId xmlns:a16="http://schemas.microsoft.com/office/drawing/2014/main" id="{0DB1EE54-2C39-4BC2-B44D-FE129164F467}"/>
              </a:ext>
            </a:extLst>
          </p:cNvPr>
          <p:cNvSpPr txBox="1"/>
          <p:nvPr/>
        </p:nvSpPr>
        <p:spPr>
          <a:xfrm>
            <a:off x="7430515" y="5499429"/>
            <a:ext cx="3863897" cy="307777"/>
          </a:xfrm>
          <a:prstGeom prst="rect">
            <a:avLst/>
          </a:prstGeom>
          <a:solidFill>
            <a:schemeClr val="accent4">
              <a:lumMod val="75000"/>
            </a:schemeClr>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sp>
        <p:nvSpPr>
          <p:cNvPr id="101" name="TextBox 1">
            <a:extLst>
              <a:ext uri="{FF2B5EF4-FFF2-40B4-BE49-F238E27FC236}">
                <a16:creationId xmlns:a16="http://schemas.microsoft.com/office/drawing/2014/main" id="{CEB7116A-5E40-4A24-91AF-1AF06747B238}"/>
              </a:ext>
            </a:extLst>
          </p:cNvPr>
          <p:cNvSpPr txBox="1"/>
          <p:nvPr/>
        </p:nvSpPr>
        <p:spPr>
          <a:xfrm>
            <a:off x="7439206" y="5180352"/>
            <a:ext cx="3863897" cy="307777"/>
          </a:xfrm>
          <a:prstGeom prst="rect">
            <a:avLst/>
          </a:prstGeom>
          <a:solidFill>
            <a:srgbClr val="00206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2" name="TextBox 1">
            <a:extLst>
              <a:ext uri="{FF2B5EF4-FFF2-40B4-BE49-F238E27FC236}">
                <a16:creationId xmlns:a16="http://schemas.microsoft.com/office/drawing/2014/main" id="{9A6C3D76-10AC-47FC-9509-339DC98C3A65}"/>
              </a:ext>
            </a:extLst>
          </p:cNvPr>
          <p:cNvSpPr txBox="1"/>
          <p:nvPr/>
        </p:nvSpPr>
        <p:spPr>
          <a:xfrm>
            <a:off x="7439206" y="5808267"/>
            <a:ext cx="3856532" cy="307777"/>
          </a:xfrm>
          <a:prstGeom prst="rect">
            <a:avLst/>
          </a:prstGeom>
          <a:solidFill>
            <a:schemeClr val="accent4">
              <a:lumMod val="75000"/>
            </a:schemeClr>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3" name="TextBox 1">
            <a:extLst>
              <a:ext uri="{FF2B5EF4-FFF2-40B4-BE49-F238E27FC236}">
                <a16:creationId xmlns:a16="http://schemas.microsoft.com/office/drawing/2014/main" id="{6C7F9D4A-A75F-4844-9767-50A0FF2802F3}"/>
              </a:ext>
            </a:extLst>
          </p:cNvPr>
          <p:cNvSpPr txBox="1"/>
          <p:nvPr/>
        </p:nvSpPr>
        <p:spPr>
          <a:xfrm>
            <a:off x="7430515" y="4555920"/>
            <a:ext cx="3860254" cy="307777"/>
          </a:xfrm>
          <a:prstGeom prst="rect">
            <a:avLst/>
          </a:prstGeom>
          <a:solidFill>
            <a:srgbClr val="7030A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6" name="TextBox 5">
            <a:extLst>
              <a:ext uri="{FF2B5EF4-FFF2-40B4-BE49-F238E27FC236}">
                <a16:creationId xmlns:a16="http://schemas.microsoft.com/office/drawing/2014/main" id="{558C36E2-A99D-46A5-9D81-E61980EA4C73}"/>
              </a:ext>
            </a:extLst>
          </p:cNvPr>
          <p:cNvSpPr txBox="1"/>
          <p:nvPr/>
        </p:nvSpPr>
        <p:spPr>
          <a:xfrm rot="16200000">
            <a:off x="4223591" y="1657922"/>
            <a:ext cx="1865075" cy="457200"/>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Use Case WG</a:t>
            </a:r>
          </a:p>
        </p:txBody>
      </p:sp>
      <p:sp>
        <p:nvSpPr>
          <p:cNvPr id="59" name="TextBox 58">
            <a:extLst>
              <a:ext uri="{FF2B5EF4-FFF2-40B4-BE49-F238E27FC236}">
                <a16:creationId xmlns:a16="http://schemas.microsoft.com/office/drawing/2014/main" id="{574732F7-83A8-4FC8-A1D7-B7C77E8BF2FD}"/>
              </a:ext>
            </a:extLst>
          </p:cNvPr>
          <p:cNvSpPr txBox="1"/>
          <p:nvPr/>
        </p:nvSpPr>
        <p:spPr>
          <a:xfrm rot="16200000">
            <a:off x="6186333" y="4857186"/>
            <a:ext cx="1839408"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Reference Architecture WG</a:t>
            </a:r>
          </a:p>
        </p:txBody>
      </p:sp>
      <p:sp>
        <p:nvSpPr>
          <p:cNvPr id="60" name="TextBox 59">
            <a:extLst>
              <a:ext uri="{FF2B5EF4-FFF2-40B4-BE49-F238E27FC236}">
                <a16:creationId xmlns:a16="http://schemas.microsoft.com/office/drawing/2014/main" id="{3D03D59A-7766-44F3-A6C8-CE150C31337E}"/>
              </a:ext>
            </a:extLst>
          </p:cNvPr>
          <p:cNvSpPr txBox="1"/>
          <p:nvPr/>
        </p:nvSpPr>
        <p:spPr>
          <a:xfrm rot="16200000">
            <a:off x="10627989" y="3323045"/>
            <a:ext cx="2186738"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Roadmap</a:t>
            </a:r>
          </a:p>
        </p:txBody>
      </p:sp>
      <p:grpSp>
        <p:nvGrpSpPr>
          <p:cNvPr id="13" name="Group 12">
            <a:extLst>
              <a:ext uri="{FF2B5EF4-FFF2-40B4-BE49-F238E27FC236}">
                <a16:creationId xmlns:a16="http://schemas.microsoft.com/office/drawing/2014/main" id="{C049DA00-81A9-4AA8-837F-9ADB25F2F795}"/>
              </a:ext>
            </a:extLst>
          </p:cNvPr>
          <p:cNvGrpSpPr/>
          <p:nvPr/>
        </p:nvGrpSpPr>
        <p:grpSpPr>
          <a:xfrm>
            <a:off x="6132026" y="26532"/>
            <a:ext cx="1785932" cy="6857619"/>
            <a:chOff x="638591" y="0"/>
            <a:chExt cx="1785932" cy="6857619"/>
          </a:xfrm>
        </p:grpSpPr>
        <p:cxnSp>
          <p:nvCxnSpPr>
            <p:cNvPr id="8" name="Straight Connector 7">
              <a:extLst>
                <a:ext uri="{FF2B5EF4-FFF2-40B4-BE49-F238E27FC236}">
                  <a16:creationId xmlns:a16="http://schemas.microsoft.com/office/drawing/2014/main" id="{919DD3F9-145D-4E89-980D-A60551F150B9}"/>
                </a:ext>
              </a:extLst>
            </p:cNvPr>
            <p:cNvCxnSpPr>
              <a:cxnSpLocks/>
            </p:cNvCxnSpPr>
            <p:nvPr/>
          </p:nvCxnSpPr>
          <p:spPr>
            <a:xfrm flipH="1">
              <a:off x="2221719" y="0"/>
              <a:ext cx="73017" cy="6857619"/>
            </a:xfrm>
            <a:prstGeom prst="line">
              <a:avLst/>
            </a:prstGeom>
            <a:ln w="762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6E898D-1CB8-4148-A046-585C2E4AF6BF}"/>
                </a:ext>
              </a:extLst>
            </p:cNvPr>
            <p:cNvSpPr txBox="1"/>
            <p:nvPr/>
          </p:nvSpPr>
          <p:spPr>
            <a:xfrm>
              <a:off x="638591" y="334100"/>
              <a:ext cx="1785932" cy="369332"/>
            </a:xfrm>
            <a:prstGeom prst="rect">
              <a:avLst/>
            </a:prstGeom>
            <a:noFill/>
          </p:spPr>
          <p:txBody>
            <a:bodyPr wrap="square" rtlCol="0">
              <a:spAutoFit/>
            </a:bodyPr>
            <a:lstStyle/>
            <a:p>
              <a:pPr algn="ctr"/>
              <a:r>
                <a:rPr lang="en-US" b="1" dirty="0">
                  <a:solidFill>
                    <a:srgbClr val="C00000"/>
                  </a:solidFill>
                  <a:latin typeface="Calibri" panose="020F0502020204030204" pitchFamily="34" charset="0"/>
                </a:rPr>
                <a:t>WE ARE HERE</a:t>
              </a:r>
            </a:p>
          </p:txBody>
        </p:sp>
      </p:grpSp>
      <p:sp>
        <p:nvSpPr>
          <p:cNvPr id="85" name="TextBox 84">
            <a:extLst>
              <a:ext uri="{FF2B5EF4-FFF2-40B4-BE49-F238E27FC236}">
                <a16:creationId xmlns:a16="http://schemas.microsoft.com/office/drawing/2014/main" id="{1BF41699-7850-4F61-8CB5-C491212F0E00}"/>
              </a:ext>
            </a:extLst>
          </p:cNvPr>
          <p:cNvSpPr txBox="1"/>
          <p:nvPr/>
        </p:nvSpPr>
        <p:spPr>
          <a:xfrm>
            <a:off x="8937246" y="798490"/>
            <a:ext cx="3229509" cy="1323439"/>
          </a:xfrm>
          <a:prstGeom prst="rect">
            <a:avLst/>
          </a:prstGeom>
          <a:noFill/>
        </p:spPr>
        <p:txBody>
          <a:bodyPr wrap="square" rtlCol="0">
            <a:spAutoFit/>
          </a:bodyPr>
          <a:lstStyle/>
          <a:p>
            <a:pPr algn="ctr"/>
            <a:r>
              <a:rPr lang="en-US" sz="4000" b="1" dirty="0">
                <a:solidFill>
                  <a:srgbClr val="526681"/>
                </a:solidFill>
                <a:latin typeface="Calibri" panose="020F0502020204030204" pitchFamily="34" charset="0"/>
                <a:cs typeface="Calibri" panose="020F0502020204030204" pitchFamily="34" charset="0"/>
              </a:rPr>
              <a:t>MedMorph Workgroups</a:t>
            </a:r>
          </a:p>
        </p:txBody>
      </p:sp>
      <p:sp>
        <p:nvSpPr>
          <p:cNvPr id="7" name="TextBox 6">
            <a:extLst>
              <a:ext uri="{FF2B5EF4-FFF2-40B4-BE49-F238E27FC236}">
                <a16:creationId xmlns:a16="http://schemas.microsoft.com/office/drawing/2014/main" id="{5D20B07B-6752-4F00-9A94-5B26DE71E251}"/>
              </a:ext>
            </a:extLst>
          </p:cNvPr>
          <p:cNvSpPr txBox="1"/>
          <p:nvPr/>
        </p:nvSpPr>
        <p:spPr>
          <a:xfrm>
            <a:off x="3729436" y="642519"/>
            <a:ext cx="365760" cy="2174980"/>
          </a:xfrm>
          <a:prstGeom prst="rect">
            <a:avLst/>
          </a:prstGeom>
          <a:solidFill>
            <a:schemeClr val="bg2"/>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1" name="TextBox 60">
            <a:extLst>
              <a:ext uri="{FF2B5EF4-FFF2-40B4-BE49-F238E27FC236}">
                <a16:creationId xmlns:a16="http://schemas.microsoft.com/office/drawing/2014/main" id="{FFFDC120-6FC7-4DF7-A40F-D3059BE46CB4}"/>
              </a:ext>
            </a:extLst>
          </p:cNvPr>
          <p:cNvSpPr txBox="1"/>
          <p:nvPr/>
        </p:nvSpPr>
        <p:spPr>
          <a:xfrm>
            <a:off x="8461449" y="926344"/>
            <a:ext cx="365760" cy="1884033"/>
          </a:xfrm>
          <a:prstGeom prst="rect">
            <a:avLst/>
          </a:prstGeom>
          <a:solidFill>
            <a:schemeClr val="bg2"/>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2" name="TextBox 61">
            <a:extLst>
              <a:ext uri="{FF2B5EF4-FFF2-40B4-BE49-F238E27FC236}">
                <a16:creationId xmlns:a16="http://schemas.microsoft.com/office/drawing/2014/main" id="{BF75A16E-36E5-4BF6-836C-2675F053C4E0}"/>
              </a:ext>
            </a:extLst>
          </p:cNvPr>
          <p:cNvSpPr txBox="1"/>
          <p:nvPr/>
        </p:nvSpPr>
        <p:spPr>
          <a:xfrm rot="16200000">
            <a:off x="2146063" y="3221713"/>
            <a:ext cx="1159516" cy="584775"/>
          </a:xfrm>
          <a:prstGeom prst="rect">
            <a:avLst/>
          </a:prstGeom>
          <a:noFill/>
          <a:ln>
            <a:solidFill>
              <a:srgbClr val="526681"/>
            </a:solidFill>
          </a:ln>
        </p:spPr>
        <p:txBody>
          <a:bodyPr wrap="square" rtlCol="0">
            <a:spAutoFit/>
          </a:bodyPr>
          <a:lstStyle/>
          <a:p>
            <a:pPr algn="ctr"/>
            <a:r>
              <a:rPr lang="en-US" sz="1600" b="1" dirty="0">
                <a:solidFill>
                  <a:srgbClr val="526681"/>
                </a:solidFill>
                <a:latin typeface="Calibri" panose="020F0502020204030204" pitchFamily="34" charset="0"/>
              </a:rPr>
              <a:t>Evaluation </a:t>
            </a:r>
          </a:p>
          <a:p>
            <a:pPr algn="ctr"/>
            <a:r>
              <a:rPr lang="en-US" sz="1600" b="1" dirty="0">
                <a:solidFill>
                  <a:srgbClr val="526681"/>
                </a:solidFill>
                <a:latin typeface="Calibri" panose="020F0502020204030204" pitchFamily="34" charset="0"/>
              </a:rPr>
              <a:t>WG</a:t>
            </a:r>
          </a:p>
        </p:txBody>
      </p:sp>
    </p:spTree>
    <p:extLst>
      <p:ext uri="{BB962C8B-B14F-4D97-AF65-F5344CB8AC3E}">
        <p14:creationId xmlns:p14="http://schemas.microsoft.com/office/powerpoint/2010/main" val="114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100099"/>
            <a:ext cx="7718611" cy="1501944"/>
          </a:xfrm>
          <a:prstGeom prst="roundRect">
            <a:avLst>
              <a:gd name="adj" fmla="val 5830"/>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Agile Development: Iterative Design-Build-Test Cycles (test case: Hepatitis C)</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Rectangle 1"/>
          <p:cNvSpPr/>
          <p:nvPr/>
        </p:nvSpPr>
        <p:spPr>
          <a:xfrm>
            <a:off x="117057" y="2325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Technical Expert Panel: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End Users, Data Recipients, Stakeholders – Including representatives of additional use cases</a:t>
            </a:r>
          </a:p>
        </p:txBody>
      </p:sp>
      <p:sp>
        <p:nvSpPr>
          <p:cNvPr id="8" name="Rounded Rectangle 7"/>
          <p:cNvSpPr/>
          <p:nvPr/>
        </p:nvSpPr>
        <p:spPr>
          <a:xfrm>
            <a:off x="117059" y="14725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9" name="Rounded Rectangle 8"/>
          <p:cNvSpPr/>
          <p:nvPr/>
        </p:nvSpPr>
        <p:spPr>
          <a:xfrm>
            <a:off x="117059" y="21000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application</a:t>
            </a:r>
          </a:p>
        </p:txBody>
      </p:sp>
      <p:sp>
        <p:nvSpPr>
          <p:cNvPr id="10" name="Rounded Rectangle 9"/>
          <p:cNvSpPr/>
          <p:nvPr/>
        </p:nvSpPr>
        <p:spPr>
          <a:xfrm>
            <a:off x="117058" y="1472569"/>
            <a:ext cx="3248177" cy="5558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11" name="Rounded Rectangle 10"/>
          <p:cNvSpPr/>
          <p:nvPr/>
        </p:nvSpPr>
        <p:spPr>
          <a:xfrm>
            <a:off x="117056" y="2100098"/>
            <a:ext cx="3248179" cy="555812"/>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architecture</a:t>
            </a:r>
          </a:p>
        </p:txBody>
      </p:sp>
      <p:grpSp>
        <p:nvGrpSpPr>
          <p:cNvPr id="4" name="Group 3"/>
          <p:cNvGrpSpPr/>
          <p:nvPr/>
        </p:nvGrpSpPr>
        <p:grpSpPr>
          <a:xfrm>
            <a:off x="3352801" y="14725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Implementation Guides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Flowchart: Process 74"/>
          <p:cNvSpPr/>
          <p:nvPr/>
        </p:nvSpPr>
        <p:spPr>
          <a:xfrm>
            <a:off x="4056761" y="6057770"/>
            <a:ext cx="7012344" cy="335866"/>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Measure and Evaluate</a:t>
            </a:r>
          </a:p>
        </p:txBody>
      </p:sp>
      <p:sp>
        <p:nvSpPr>
          <p:cNvPr id="77" name="Rounded Rectangle 76"/>
          <p:cNvSpPr/>
          <p:nvPr/>
        </p:nvSpPr>
        <p:spPr>
          <a:xfrm rot="16200000">
            <a:off x="8535620" y="28265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PRODUCTS: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Reference Architecture, Reference Implementation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(Open Source Software) &amp;  Balloted Implementation Guides, Roadmap for Scalability and Sustainability</a:t>
            </a:r>
          </a:p>
        </p:txBody>
      </p:sp>
      <p:sp>
        <p:nvSpPr>
          <p:cNvPr id="66" name="Rectangle 65"/>
          <p:cNvSpPr/>
          <p:nvPr/>
        </p:nvSpPr>
        <p:spPr>
          <a:xfrm>
            <a:off x="126144" y="8525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Foundation of standards supported by health IT certification (CCDS/USCDI, APIs, FHIR)</a:t>
            </a:r>
            <a:endParaRPr kumimoji="0" lang="en-US" sz="1051"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p:cNvGrpSpPr/>
          <p:nvPr/>
        </p:nvGrpSpPr>
        <p:grpSpPr>
          <a:xfrm>
            <a:off x="270060" y="3673762"/>
            <a:ext cx="3845465" cy="2334703"/>
            <a:chOff x="631512" y="3584623"/>
            <a:chExt cx="3631499" cy="2334702"/>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2" name="Flowchart: Magnetic Disk 61"/>
            <p:cNvSpPr/>
            <p:nvPr/>
          </p:nvSpPr>
          <p:spPr>
            <a:xfrm>
              <a:off x="863022" y="4657723"/>
              <a:ext cx="288560" cy="295835"/>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 testing partners (e.g., public health departments, registries, health IT developers, etc.)</a:t>
              </a:r>
            </a:p>
          </p:txBody>
        </p:sp>
      </p:grpSp>
      <p:grpSp>
        <p:nvGrpSpPr>
          <p:cNvPr id="6" name="Group 5"/>
          <p:cNvGrpSpPr/>
          <p:nvPr/>
        </p:nvGrpSpPr>
        <p:grpSpPr>
          <a:xfrm>
            <a:off x="4184185" y="36597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National Test Collaborative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Including a variety of clinical organizations and their EHR platforms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1" name="Flowchart: Magnetic Disk 30"/>
            <p:cNvSpPr/>
            <p:nvPr/>
          </p:nvSpPr>
          <p:spPr>
            <a:xfrm>
              <a:off x="5133824" y="4531937"/>
              <a:ext cx="527701" cy="627529"/>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p:cNvSpPr/>
            <p:nvPr/>
          </p:nvSpPr>
          <p:spPr>
            <a:xfrm>
              <a:off x="4486899" y="4531937"/>
              <a:ext cx="570700" cy="618564"/>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70"/>
          <p:cNvGrpSpPr/>
          <p:nvPr/>
        </p:nvGrpSpPr>
        <p:grpSpPr>
          <a:xfrm>
            <a:off x="3579163" y="2467413"/>
            <a:ext cx="7319679" cy="1281955"/>
            <a:chOff x="3769661" y="1434352"/>
            <a:chExt cx="7319678" cy="128195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0" name="Flowchart: Process 89"/>
          <p:cNvSpPr/>
          <p:nvPr/>
        </p:nvSpPr>
        <p:spPr>
          <a:xfrm>
            <a:off x="924561" y="6057769"/>
            <a:ext cx="3132199" cy="33586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Evaluation Planning</a:t>
            </a:r>
          </a:p>
        </p:txBody>
      </p:sp>
      <p:sp>
        <p:nvSpPr>
          <p:cNvPr id="63" name="TextBox 62"/>
          <p:cNvSpPr txBox="1"/>
          <p:nvPr/>
        </p:nvSpPr>
        <p:spPr>
          <a:xfrm>
            <a:off x="120957" y="2679741"/>
            <a:ext cx="3215267"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CCDS: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Core Clinical Data Set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USCDI: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 Core Data for Interoperability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APIs: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Application Programming Interfaces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FHIR: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Fast Healthcare Interoperability Resources</a:t>
            </a:r>
          </a:p>
        </p:txBody>
      </p:sp>
    </p:spTree>
    <p:extLst>
      <p:ext uri="{BB962C8B-B14F-4D97-AF65-F5344CB8AC3E}">
        <p14:creationId xmlns:p14="http://schemas.microsoft.com/office/powerpoint/2010/main" val="3624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A1A323BE-71F9-444D-ABAB-A1DF4C2B5635}"/>
              </a:ext>
            </a:extLst>
          </p:cNvPr>
          <p:cNvGrpSpPr/>
          <p:nvPr/>
        </p:nvGrpSpPr>
        <p:grpSpPr>
          <a:xfrm>
            <a:off x="1379936" y="1697928"/>
            <a:ext cx="8495584" cy="4908217"/>
            <a:chOff x="350129" y="1433768"/>
            <a:chExt cx="8247089" cy="4908217"/>
          </a:xfrm>
        </p:grpSpPr>
        <p:grpSp>
          <p:nvGrpSpPr>
            <p:cNvPr id="45" name="Group 44">
              <a:extLst>
                <a:ext uri="{FF2B5EF4-FFF2-40B4-BE49-F238E27FC236}">
                  <a16:creationId xmlns:a16="http://schemas.microsoft.com/office/drawing/2014/main" id="{EFE47871-AB67-46A2-949F-A8BFA0FA13B7}"/>
                </a:ext>
              </a:extLst>
            </p:cNvPr>
            <p:cNvGrpSpPr/>
            <p:nvPr/>
          </p:nvGrpSpPr>
          <p:grpSpPr>
            <a:xfrm>
              <a:off x="350129" y="1433768"/>
              <a:ext cx="8247089" cy="4901258"/>
              <a:chOff x="216151" y="1535090"/>
              <a:chExt cx="8247089" cy="4901258"/>
            </a:xfrm>
          </p:grpSpPr>
          <p:sp>
            <p:nvSpPr>
              <p:cNvPr id="46" name="Rectangle 45">
                <a:extLst>
                  <a:ext uri="{FF2B5EF4-FFF2-40B4-BE49-F238E27FC236}">
                    <a16:creationId xmlns:a16="http://schemas.microsoft.com/office/drawing/2014/main" id="{CAE97333-9BFD-4C9B-B398-778D04C4FC24}"/>
                  </a:ext>
                </a:extLst>
              </p:cNvPr>
              <p:cNvSpPr/>
              <p:nvPr/>
            </p:nvSpPr>
            <p:spPr>
              <a:xfrm>
                <a:off x="2429525" y="1535090"/>
                <a:ext cx="1307926"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EHR </a:t>
                </a:r>
              </a:p>
            </p:txBody>
          </p:sp>
          <p:sp>
            <p:nvSpPr>
              <p:cNvPr id="47" name="Rectangle 46">
                <a:extLst>
                  <a:ext uri="{FF2B5EF4-FFF2-40B4-BE49-F238E27FC236}">
                    <a16:creationId xmlns:a16="http://schemas.microsoft.com/office/drawing/2014/main" id="{03435C98-4D6F-4201-A718-A0ADB93D1BC0}"/>
                  </a:ext>
                </a:extLst>
              </p:cNvPr>
              <p:cNvSpPr/>
              <p:nvPr/>
            </p:nvSpPr>
            <p:spPr>
              <a:xfrm>
                <a:off x="4889907" y="1535090"/>
                <a:ext cx="1282018" cy="1068796"/>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Trusted Third Party</a:t>
                </a:r>
              </a:p>
            </p:txBody>
          </p:sp>
          <p:pic>
            <p:nvPicPr>
              <p:cNvPr id="48" name="Picture 11">
                <a:extLst>
                  <a:ext uri="{FF2B5EF4-FFF2-40B4-BE49-F238E27FC236}">
                    <a16:creationId xmlns:a16="http://schemas.microsoft.com/office/drawing/2014/main" id="{616EC26F-AE94-4E88-9A24-68D0553349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151" y="1728529"/>
                <a:ext cx="1017213" cy="682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9" name="Rectangle 48">
                <a:extLst>
                  <a:ext uri="{FF2B5EF4-FFF2-40B4-BE49-F238E27FC236}">
                    <a16:creationId xmlns:a16="http://schemas.microsoft.com/office/drawing/2014/main" id="{08AF7FD6-5EC7-4934-8FC5-FAD8017B22A1}"/>
                  </a:ext>
                </a:extLst>
              </p:cNvPr>
              <p:cNvSpPr/>
              <p:nvPr/>
            </p:nvSpPr>
            <p:spPr>
              <a:xfrm>
                <a:off x="2409421" y="3575668"/>
                <a:ext cx="1307926"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Backend Services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App</a:t>
                </a:r>
              </a:p>
            </p:txBody>
          </p:sp>
          <p:sp>
            <p:nvSpPr>
              <p:cNvPr id="50" name="Rectangle 49">
                <a:extLst>
                  <a:ext uri="{FF2B5EF4-FFF2-40B4-BE49-F238E27FC236}">
                    <a16:creationId xmlns:a16="http://schemas.microsoft.com/office/drawing/2014/main" id="{4A138B1A-C4FA-4F93-8078-84C7EA2F47AB}"/>
                  </a:ext>
                </a:extLst>
              </p:cNvPr>
              <p:cNvSpPr/>
              <p:nvPr/>
            </p:nvSpPr>
            <p:spPr>
              <a:xfrm>
                <a:off x="4889907" y="5366684"/>
                <a:ext cx="1282018"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Knowledge Artifact Repository</a:t>
                </a:r>
              </a:p>
            </p:txBody>
          </p:sp>
          <p:sp>
            <p:nvSpPr>
              <p:cNvPr id="51" name="Rectangle 50">
                <a:extLst>
                  <a:ext uri="{FF2B5EF4-FFF2-40B4-BE49-F238E27FC236}">
                    <a16:creationId xmlns:a16="http://schemas.microsoft.com/office/drawing/2014/main" id="{585ADB17-C70F-4188-934E-72752CD506E7}"/>
                  </a:ext>
                </a:extLst>
              </p:cNvPr>
              <p:cNvSpPr/>
              <p:nvPr/>
            </p:nvSpPr>
            <p:spPr>
              <a:xfrm>
                <a:off x="232707" y="5352606"/>
                <a:ext cx="1282018"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Data/Trust Services</a:t>
                </a:r>
              </a:p>
            </p:txBody>
          </p:sp>
          <p:sp>
            <p:nvSpPr>
              <p:cNvPr id="52" name="Rectangle 51">
                <a:extLst>
                  <a:ext uri="{FF2B5EF4-FFF2-40B4-BE49-F238E27FC236}">
                    <a16:creationId xmlns:a16="http://schemas.microsoft.com/office/drawing/2014/main" id="{EC05F4AF-1503-46DE-B744-4326BD5709B8}"/>
                  </a:ext>
                </a:extLst>
              </p:cNvPr>
              <p:cNvSpPr/>
              <p:nvPr/>
            </p:nvSpPr>
            <p:spPr>
              <a:xfrm>
                <a:off x="7181222" y="3763189"/>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PHA</a:t>
                </a:r>
              </a:p>
            </p:txBody>
          </p:sp>
          <p:sp>
            <p:nvSpPr>
              <p:cNvPr id="53" name="Rectangle 52">
                <a:extLst>
                  <a:ext uri="{FF2B5EF4-FFF2-40B4-BE49-F238E27FC236}">
                    <a16:creationId xmlns:a16="http://schemas.microsoft.com/office/drawing/2014/main" id="{A76AA83D-4C70-4D91-AE20-CCED9E0B9A14}"/>
                  </a:ext>
                </a:extLst>
              </p:cNvPr>
              <p:cNvSpPr/>
              <p:nvPr/>
            </p:nvSpPr>
            <p:spPr>
              <a:xfrm>
                <a:off x="7181222" y="4451587"/>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Data Repository</a:t>
                </a:r>
              </a:p>
            </p:txBody>
          </p:sp>
          <p:sp>
            <p:nvSpPr>
              <p:cNvPr id="54" name="TextBox 53">
                <a:extLst>
                  <a:ext uri="{FF2B5EF4-FFF2-40B4-BE49-F238E27FC236}">
                    <a16:creationId xmlns:a16="http://schemas.microsoft.com/office/drawing/2014/main" id="{C89E1824-93DE-4079-B62D-93048CB41296}"/>
                  </a:ext>
                </a:extLst>
              </p:cNvPr>
              <p:cNvSpPr txBox="1"/>
              <p:nvPr/>
            </p:nvSpPr>
            <p:spPr>
              <a:xfrm>
                <a:off x="394378" y="2411316"/>
                <a:ext cx="724878"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prstClr val="black"/>
                    </a:solidFill>
                    <a:effectLst/>
                    <a:uLnTx/>
                    <a:uFillTx/>
                    <a:latin typeface="Constantia"/>
                  </a:rPr>
                  <a:t>Provider</a:t>
                </a:r>
              </a:p>
            </p:txBody>
          </p:sp>
        </p:grpSp>
        <p:sp>
          <p:nvSpPr>
            <p:cNvPr id="55" name="Rectangle 54">
              <a:extLst>
                <a:ext uri="{FF2B5EF4-FFF2-40B4-BE49-F238E27FC236}">
                  <a16:creationId xmlns:a16="http://schemas.microsoft.com/office/drawing/2014/main" id="{09638588-C45A-4353-B271-92C89A004D7E}"/>
                </a:ext>
              </a:extLst>
            </p:cNvPr>
            <p:cNvSpPr/>
            <p:nvPr/>
          </p:nvSpPr>
          <p:spPr>
            <a:xfrm>
              <a:off x="7315200" y="2972869"/>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Research Organization</a:t>
              </a:r>
            </a:p>
          </p:txBody>
        </p:sp>
        <p:cxnSp>
          <p:nvCxnSpPr>
            <p:cNvPr id="56" name="Straight Arrow Connector 55">
              <a:extLst>
                <a:ext uri="{FF2B5EF4-FFF2-40B4-BE49-F238E27FC236}">
                  <a16:creationId xmlns:a16="http://schemas.microsoft.com/office/drawing/2014/main" id="{89918D02-736A-4B8D-8A89-196930642917}"/>
                </a:ext>
              </a:extLst>
            </p:cNvPr>
            <p:cNvCxnSpPr>
              <a:stCxn id="48" idx="3"/>
              <a:endCxn id="46" idx="1"/>
            </p:cNvCxnSpPr>
            <p:nvPr/>
          </p:nvCxnSpPr>
          <p:spPr>
            <a:xfrm flipV="1">
              <a:off x="1367342" y="1968600"/>
              <a:ext cx="1196161" cy="1"/>
            </a:xfrm>
            <a:prstGeom prst="straightConnector1">
              <a:avLst/>
            </a:prstGeom>
            <a:noFill/>
            <a:ln w="9525" cap="flat" cmpd="sng" algn="ctr">
              <a:solidFill>
                <a:srgbClr val="549E39">
                  <a:shade val="50000"/>
                  <a:satMod val="103000"/>
                </a:srgbClr>
              </a:solidFill>
              <a:prstDash val="solid"/>
              <a:tailEnd type="triangle"/>
            </a:ln>
            <a:effectLst/>
          </p:spPr>
        </p:cxnSp>
        <p:sp>
          <p:nvSpPr>
            <p:cNvPr id="57" name="TextBox 56">
              <a:extLst>
                <a:ext uri="{FF2B5EF4-FFF2-40B4-BE49-F238E27FC236}">
                  <a16:creationId xmlns:a16="http://schemas.microsoft.com/office/drawing/2014/main" id="{96F287B3-A6C9-4159-AF08-46B4EC56A33A}"/>
                </a:ext>
              </a:extLst>
            </p:cNvPr>
            <p:cNvSpPr txBox="1"/>
            <p:nvPr/>
          </p:nvSpPr>
          <p:spPr>
            <a:xfrm>
              <a:off x="1396785" y="1725525"/>
              <a:ext cx="1186543" cy="246221"/>
            </a:xfrm>
            <a:prstGeom prst="rect">
              <a:avLst/>
            </a:prstGeom>
            <a:noFill/>
          </p:spPr>
          <p:txBody>
            <a:bodyPr wrap="none" rtlCol="0">
              <a:spAutoFit/>
            </a:bodyPr>
            <a:lstStyle/>
            <a:p>
              <a:r>
                <a:rPr lang="en-US" sz="1000" b="1" i="1" dirty="0">
                  <a:solidFill>
                    <a:prstClr val="black"/>
                  </a:solidFill>
                  <a:latin typeface="Constantia"/>
                </a:rPr>
                <a:t>Updates/Sign off</a:t>
              </a:r>
            </a:p>
          </p:txBody>
        </p:sp>
        <p:cxnSp>
          <p:nvCxnSpPr>
            <p:cNvPr id="58" name="Straight Arrow Connector 57">
              <a:extLst>
                <a:ext uri="{FF2B5EF4-FFF2-40B4-BE49-F238E27FC236}">
                  <a16:creationId xmlns:a16="http://schemas.microsoft.com/office/drawing/2014/main" id="{2755F4BE-03EE-4148-ADAA-12F01B9BDF1B}"/>
                </a:ext>
              </a:extLst>
            </p:cNvPr>
            <p:cNvCxnSpPr>
              <a:cxnSpLocks/>
            </p:cNvCxnSpPr>
            <p:nvPr/>
          </p:nvCxnSpPr>
          <p:spPr>
            <a:xfrm>
              <a:off x="2601819" y="2511852"/>
              <a:ext cx="0" cy="955199"/>
            </a:xfrm>
            <a:prstGeom prst="straightConnector1">
              <a:avLst/>
            </a:prstGeom>
            <a:noFill/>
            <a:ln w="9525" cap="flat" cmpd="sng" algn="ctr">
              <a:solidFill>
                <a:srgbClr val="549E39">
                  <a:shade val="50000"/>
                  <a:satMod val="103000"/>
                </a:srgbClr>
              </a:solidFill>
              <a:prstDash val="solid"/>
              <a:tailEnd type="triangle"/>
            </a:ln>
            <a:effectLst/>
          </p:spPr>
        </p:cxnSp>
        <p:cxnSp>
          <p:nvCxnSpPr>
            <p:cNvPr id="59" name="Straight Arrow Connector 58">
              <a:extLst>
                <a:ext uri="{FF2B5EF4-FFF2-40B4-BE49-F238E27FC236}">
                  <a16:creationId xmlns:a16="http://schemas.microsoft.com/office/drawing/2014/main" id="{4FA0DF3D-793C-4AD1-9E6D-C535C4AB7392}"/>
                </a:ext>
              </a:extLst>
            </p:cNvPr>
            <p:cNvCxnSpPr>
              <a:cxnSpLocks/>
            </p:cNvCxnSpPr>
            <p:nvPr/>
          </p:nvCxnSpPr>
          <p:spPr>
            <a:xfrm flipV="1">
              <a:off x="2755542" y="2502564"/>
              <a:ext cx="0" cy="964487"/>
            </a:xfrm>
            <a:prstGeom prst="straightConnector1">
              <a:avLst/>
            </a:prstGeom>
            <a:noFill/>
            <a:ln w="9525" cap="flat" cmpd="sng" algn="ctr">
              <a:solidFill>
                <a:srgbClr val="549E39">
                  <a:shade val="50000"/>
                  <a:satMod val="103000"/>
                </a:srgbClr>
              </a:solidFill>
              <a:prstDash val="solid"/>
              <a:tailEnd type="triangle"/>
            </a:ln>
            <a:effectLst/>
          </p:spPr>
        </p:cxnSp>
        <p:cxnSp>
          <p:nvCxnSpPr>
            <p:cNvPr id="60" name="Elbow Connector 50">
              <a:extLst>
                <a:ext uri="{FF2B5EF4-FFF2-40B4-BE49-F238E27FC236}">
                  <a16:creationId xmlns:a16="http://schemas.microsoft.com/office/drawing/2014/main" id="{78BB50DF-6BDE-4B8F-82CC-E2C16A27555C}"/>
                </a:ext>
              </a:extLst>
            </p:cNvPr>
            <p:cNvCxnSpPr>
              <a:cxnSpLocks/>
            </p:cNvCxnSpPr>
            <p:nvPr/>
          </p:nvCxnSpPr>
          <p:spPr>
            <a:xfrm flipV="1">
              <a:off x="3839322" y="2502564"/>
              <a:ext cx="2205553" cy="1231267"/>
            </a:xfrm>
            <a:prstGeom prst="bentConnector3">
              <a:avLst>
                <a:gd name="adj1" fmla="val 99939"/>
              </a:avLst>
            </a:prstGeom>
            <a:noFill/>
            <a:ln w="9525" cap="flat" cmpd="sng" algn="ctr">
              <a:solidFill>
                <a:srgbClr val="549E39">
                  <a:shade val="50000"/>
                  <a:satMod val="103000"/>
                </a:srgbClr>
              </a:solidFill>
              <a:prstDash val="solid"/>
              <a:tailEnd type="triangle"/>
            </a:ln>
            <a:effectLst/>
          </p:spPr>
        </p:cxnSp>
        <p:cxnSp>
          <p:nvCxnSpPr>
            <p:cNvPr id="61" name="Elbow Connector 54">
              <a:extLst>
                <a:ext uri="{FF2B5EF4-FFF2-40B4-BE49-F238E27FC236}">
                  <a16:creationId xmlns:a16="http://schemas.microsoft.com/office/drawing/2014/main" id="{EC811EF0-D3CB-41E1-83BA-5F702D69279A}"/>
                </a:ext>
              </a:extLst>
            </p:cNvPr>
            <p:cNvCxnSpPr>
              <a:cxnSpLocks/>
            </p:cNvCxnSpPr>
            <p:nvPr/>
          </p:nvCxnSpPr>
          <p:spPr>
            <a:xfrm rot="10800000" flipV="1">
              <a:off x="3851326" y="2519146"/>
              <a:ext cx="1394492" cy="1062253"/>
            </a:xfrm>
            <a:prstGeom prst="bentConnector3">
              <a:avLst>
                <a:gd name="adj1" fmla="val -669"/>
              </a:avLst>
            </a:prstGeom>
            <a:noFill/>
            <a:ln w="9525" cap="flat" cmpd="sng" algn="ctr">
              <a:solidFill>
                <a:srgbClr val="549E39">
                  <a:shade val="50000"/>
                  <a:satMod val="103000"/>
                </a:srgbClr>
              </a:solidFill>
              <a:prstDash val="solid"/>
              <a:tailEnd type="triangle"/>
            </a:ln>
            <a:effectLst/>
          </p:spPr>
        </p:cxnSp>
        <p:cxnSp>
          <p:nvCxnSpPr>
            <p:cNvPr id="62" name="Elbow Connector 69">
              <a:extLst>
                <a:ext uri="{FF2B5EF4-FFF2-40B4-BE49-F238E27FC236}">
                  <a16:creationId xmlns:a16="http://schemas.microsoft.com/office/drawing/2014/main" id="{3BC283BE-0BE6-4DE8-B3D9-1CC8830353AB}"/>
                </a:ext>
              </a:extLst>
            </p:cNvPr>
            <p:cNvCxnSpPr>
              <a:cxnSpLocks/>
            </p:cNvCxnSpPr>
            <p:nvPr/>
          </p:nvCxnSpPr>
          <p:spPr>
            <a:xfrm>
              <a:off x="3860588" y="4190225"/>
              <a:ext cx="2235412" cy="1075137"/>
            </a:xfrm>
            <a:prstGeom prst="bentConnector3">
              <a:avLst>
                <a:gd name="adj1" fmla="val 99737"/>
              </a:avLst>
            </a:prstGeom>
            <a:noFill/>
            <a:ln w="9525" cap="flat" cmpd="sng" algn="ctr">
              <a:solidFill>
                <a:srgbClr val="549E39">
                  <a:shade val="50000"/>
                  <a:satMod val="103000"/>
                </a:srgbClr>
              </a:solidFill>
              <a:prstDash val="solid"/>
              <a:tailEnd type="triangle"/>
            </a:ln>
            <a:effectLst/>
          </p:spPr>
        </p:cxnSp>
        <p:cxnSp>
          <p:nvCxnSpPr>
            <p:cNvPr id="63" name="Elbow Connector 75">
              <a:extLst>
                <a:ext uri="{FF2B5EF4-FFF2-40B4-BE49-F238E27FC236}">
                  <a16:creationId xmlns:a16="http://schemas.microsoft.com/office/drawing/2014/main" id="{5AC37034-E031-4066-B5AA-EBAB379F2335}"/>
                </a:ext>
              </a:extLst>
            </p:cNvPr>
            <p:cNvCxnSpPr>
              <a:cxnSpLocks/>
            </p:cNvCxnSpPr>
            <p:nvPr/>
          </p:nvCxnSpPr>
          <p:spPr>
            <a:xfrm rot="10800000">
              <a:off x="3851325" y="4343338"/>
              <a:ext cx="1441354" cy="922027"/>
            </a:xfrm>
            <a:prstGeom prst="bentConnector3">
              <a:avLst>
                <a:gd name="adj1" fmla="val 2420"/>
              </a:avLst>
            </a:prstGeom>
            <a:noFill/>
            <a:ln w="9525" cap="flat" cmpd="sng" algn="ctr">
              <a:solidFill>
                <a:srgbClr val="549E39">
                  <a:shade val="50000"/>
                  <a:satMod val="103000"/>
                </a:srgbClr>
              </a:solidFill>
              <a:prstDash val="solid"/>
              <a:tailEnd type="triangle"/>
            </a:ln>
            <a:effectLst/>
          </p:spPr>
        </p:cxnSp>
        <p:cxnSp>
          <p:nvCxnSpPr>
            <p:cNvPr id="64" name="Elbow Connector 83">
              <a:extLst>
                <a:ext uri="{FF2B5EF4-FFF2-40B4-BE49-F238E27FC236}">
                  <a16:creationId xmlns:a16="http://schemas.microsoft.com/office/drawing/2014/main" id="{6CD73A9D-578A-4F90-A34F-AF51DC43566D}"/>
                </a:ext>
              </a:extLst>
            </p:cNvPr>
            <p:cNvCxnSpPr>
              <a:cxnSpLocks/>
            </p:cNvCxnSpPr>
            <p:nvPr/>
          </p:nvCxnSpPr>
          <p:spPr>
            <a:xfrm rot="10800000" flipV="1">
              <a:off x="1657777" y="4544009"/>
              <a:ext cx="1997559" cy="1544060"/>
            </a:xfrm>
            <a:prstGeom prst="bentConnector3">
              <a:avLst>
                <a:gd name="adj1" fmla="val 3290"/>
              </a:avLst>
            </a:prstGeom>
            <a:noFill/>
            <a:ln w="9525" cap="flat" cmpd="sng" algn="ctr">
              <a:solidFill>
                <a:srgbClr val="549E39">
                  <a:shade val="50000"/>
                  <a:satMod val="103000"/>
                </a:srgbClr>
              </a:solidFill>
              <a:prstDash val="solid"/>
              <a:tailEnd type="triangle"/>
            </a:ln>
            <a:effectLst/>
          </p:spPr>
        </p:cxnSp>
        <p:cxnSp>
          <p:nvCxnSpPr>
            <p:cNvPr id="65" name="Elbow Connector 89">
              <a:extLst>
                <a:ext uri="{FF2B5EF4-FFF2-40B4-BE49-F238E27FC236}">
                  <a16:creationId xmlns:a16="http://schemas.microsoft.com/office/drawing/2014/main" id="{20287F04-D2CB-4FA8-9032-B39BA18D515F}"/>
                </a:ext>
              </a:extLst>
            </p:cNvPr>
            <p:cNvCxnSpPr>
              <a:cxnSpLocks/>
            </p:cNvCxnSpPr>
            <p:nvPr/>
          </p:nvCxnSpPr>
          <p:spPr>
            <a:xfrm rot="5400000" flipH="1" flipV="1">
              <a:off x="1655041" y="4546747"/>
              <a:ext cx="1069663" cy="1064193"/>
            </a:xfrm>
            <a:prstGeom prst="bentConnector3">
              <a:avLst>
                <a:gd name="adj1" fmla="val 1429"/>
              </a:avLst>
            </a:prstGeom>
            <a:noFill/>
            <a:ln w="9525" cap="flat" cmpd="sng" algn="ctr">
              <a:solidFill>
                <a:srgbClr val="549E39">
                  <a:shade val="50000"/>
                  <a:satMod val="103000"/>
                </a:srgbClr>
              </a:solidFill>
              <a:prstDash val="solid"/>
              <a:tailEnd type="triangle"/>
            </a:ln>
            <a:effectLst/>
          </p:spPr>
        </p:cxnSp>
        <p:cxnSp>
          <p:nvCxnSpPr>
            <p:cNvPr id="66" name="Straight Arrow Connector 65">
              <a:extLst>
                <a:ext uri="{FF2B5EF4-FFF2-40B4-BE49-F238E27FC236}">
                  <a16:creationId xmlns:a16="http://schemas.microsoft.com/office/drawing/2014/main" id="{00C0007F-CF71-41AD-A426-ADF8E5B32CCB}"/>
                </a:ext>
              </a:extLst>
            </p:cNvPr>
            <p:cNvCxnSpPr/>
            <p:nvPr/>
          </p:nvCxnSpPr>
          <p:spPr>
            <a:xfrm>
              <a:off x="3871429" y="3886200"/>
              <a:ext cx="3454612" cy="0"/>
            </a:xfrm>
            <a:prstGeom prst="straightConnector1">
              <a:avLst/>
            </a:prstGeom>
            <a:noFill/>
            <a:ln w="9525" cap="flat" cmpd="sng" algn="ctr">
              <a:solidFill>
                <a:srgbClr val="549E39">
                  <a:shade val="50000"/>
                  <a:satMod val="103000"/>
                </a:srgbClr>
              </a:solidFill>
              <a:prstDash val="solid"/>
              <a:tailEnd type="triangle"/>
            </a:ln>
            <a:effectLst/>
          </p:spPr>
        </p:cxnSp>
        <p:sp>
          <p:nvSpPr>
            <p:cNvPr id="67" name="TextBox 66">
              <a:extLst>
                <a:ext uri="{FF2B5EF4-FFF2-40B4-BE49-F238E27FC236}">
                  <a16:creationId xmlns:a16="http://schemas.microsoft.com/office/drawing/2014/main" id="{322DBBDE-29CB-48B4-84D1-21DBEF3F5253}"/>
                </a:ext>
              </a:extLst>
            </p:cNvPr>
            <p:cNvSpPr txBox="1"/>
            <p:nvPr/>
          </p:nvSpPr>
          <p:spPr>
            <a:xfrm>
              <a:off x="1791609" y="2558712"/>
              <a:ext cx="918841" cy="246221"/>
            </a:xfrm>
            <a:prstGeom prst="rect">
              <a:avLst/>
            </a:prstGeom>
            <a:noFill/>
          </p:spPr>
          <p:txBody>
            <a:bodyPr wrap="none" rtlCol="0">
              <a:spAutoFit/>
            </a:bodyPr>
            <a:lstStyle/>
            <a:p>
              <a:r>
                <a:rPr lang="en-US" sz="1000" b="1" i="1" dirty="0">
                  <a:solidFill>
                    <a:prstClr val="black"/>
                  </a:solidFill>
                  <a:latin typeface="Constantia"/>
                </a:rPr>
                <a:t>Notification</a:t>
              </a:r>
            </a:p>
          </p:txBody>
        </p:sp>
        <p:sp>
          <p:nvSpPr>
            <p:cNvPr id="68" name="TextBox 67">
              <a:extLst>
                <a:ext uri="{FF2B5EF4-FFF2-40B4-BE49-F238E27FC236}">
                  <a16:creationId xmlns:a16="http://schemas.microsoft.com/office/drawing/2014/main" id="{88934A89-A3E8-4F70-B8A6-D4E22149B2DE}"/>
                </a:ext>
              </a:extLst>
            </p:cNvPr>
            <p:cNvSpPr txBox="1"/>
            <p:nvPr/>
          </p:nvSpPr>
          <p:spPr>
            <a:xfrm>
              <a:off x="2712994" y="2708512"/>
              <a:ext cx="577402" cy="253916"/>
            </a:xfrm>
            <a:prstGeom prst="rect">
              <a:avLst/>
            </a:prstGeom>
            <a:noFill/>
          </p:spPr>
          <p:txBody>
            <a:bodyPr wrap="none" rtlCol="0">
              <a:spAutoFit/>
            </a:bodyPr>
            <a:lstStyle/>
            <a:p>
              <a:r>
                <a:rPr lang="en-US" sz="1000" b="1" i="1" dirty="0">
                  <a:solidFill>
                    <a:prstClr val="black"/>
                  </a:solidFill>
                  <a:latin typeface="Constantia"/>
                </a:rPr>
                <a:t>Query</a:t>
              </a:r>
            </a:p>
          </p:txBody>
        </p:sp>
        <p:sp>
          <p:nvSpPr>
            <p:cNvPr id="69" name="TextBox 68">
              <a:extLst>
                <a:ext uri="{FF2B5EF4-FFF2-40B4-BE49-F238E27FC236}">
                  <a16:creationId xmlns:a16="http://schemas.microsoft.com/office/drawing/2014/main" id="{345C30B4-48A0-4E52-B7D0-910C05A31C07}"/>
                </a:ext>
              </a:extLst>
            </p:cNvPr>
            <p:cNvSpPr txBox="1"/>
            <p:nvPr/>
          </p:nvSpPr>
          <p:spPr>
            <a:xfrm>
              <a:off x="6629400" y="3661267"/>
              <a:ext cx="619080" cy="253916"/>
            </a:xfrm>
            <a:prstGeom prst="rect">
              <a:avLst/>
            </a:prstGeom>
            <a:noFill/>
          </p:spPr>
          <p:txBody>
            <a:bodyPr wrap="none" rtlCol="0">
              <a:spAutoFit/>
            </a:bodyPr>
            <a:lstStyle/>
            <a:p>
              <a:r>
                <a:rPr lang="en-US" sz="1000" b="1" i="1" dirty="0">
                  <a:solidFill>
                    <a:prstClr val="black"/>
                  </a:solidFill>
                  <a:latin typeface="Constantia"/>
                </a:rPr>
                <a:t>Report</a:t>
              </a:r>
            </a:p>
          </p:txBody>
        </p:sp>
        <p:sp>
          <p:nvSpPr>
            <p:cNvPr id="70" name="TextBox 69">
              <a:extLst>
                <a:ext uri="{FF2B5EF4-FFF2-40B4-BE49-F238E27FC236}">
                  <a16:creationId xmlns:a16="http://schemas.microsoft.com/office/drawing/2014/main" id="{5F039CB0-AAD4-4629-9161-39A5E458D439}"/>
                </a:ext>
              </a:extLst>
            </p:cNvPr>
            <p:cNvSpPr txBox="1"/>
            <p:nvPr/>
          </p:nvSpPr>
          <p:spPr>
            <a:xfrm>
              <a:off x="6012081" y="2895638"/>
              <a:ext cx="505267" cy="253916"/>
            </a:xfrm>
            <a:prstGeom prst="rect">
              <a:avLst/>
            </a:prstGeom>
            <a:noFill/>
          </p:spPr>
          <p:txBody>
            <a:bodyPr wrap="none" rtlCol="0">
              <a:spAutoFit/>
            </a:bodyPr>
            <a:lstStyle/>
            <a:p>
              <a:r>
                <a:rPr lang="en-US" sz="1000" b="1" i="1" dirty="0">
                  <a:solidFill>
                    <a:prstClr val="black"/>
                  </a:solidFill>
                  <a:latin typeface="Constantia"/>
                </a:rPr>
                <a:t>Data</a:t>
              </a:r>
            </a:p>
          </p:txBody>
        </p:sp>
        <p:sp>
          <p:nvSpPr>
            <p:cNvPr id="71" name="TextBox 70">
              <a:extLst>
                <a:ext uri="{FF2B5EF4-FFF2-40B4-BE49-F238E27FC236}">
                  <a16:creationId xmlns:a16="http://schemas.microsoft.com/office/drawing/2014/main" id="{15330CB1-F519-422C-B4D0-BD6C5DDB91EC}"/>
                </a:ext>
              </a:extLst>
            </p:cNvPr>
            <p:cNvSpPr txBox="1"/>
            <p:nvPr/>
          </p:nvSpPr>
          <p:spPr>
            <a:xfrm>
              <a:off x="4375658" y="2633540"/>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cxnSp>
          <p:nvCxnSpPr>
            <p:cNvPr id="72" name="Elbow Connector 116">
              <a:extLst>
                <a:ext uri="{FF2B5EF4-FFF2-40B4-BE49-F238E27FC236}">
                  <a16:creationId xmlns:a16="http://schemas.microsoft.com/office/drawing/2014/main" id="{47C95413-0426-4172-80B4-752634F4744B}"/>
                </a:ext>
              </a:extLst>
            </p:cNvPr>
            <p:cNvCxnSpPr>
              <a:cxnSpLocks/>
              <a:stCxn id="47" idx="3"/>
              <a:endCxn id="55" idx="0"/>
            </p:cNvCxnSpPr>
            <p:nvPr/>
          </p:nvCxnSpPr>
          <p:spPr>
            <a:xfrm>
              <a:off x="6305903" y="1968166"/>
              <a:ext cx="1650306" cy="1004703"/>
            </a:xfrm>
            <a:prstGeom prst="bentConnector2">
              <a:avLst/>
            </a:prstGeom>
            <a:noFill/>
            <a:ln w="9525" cap="flat" cmpd="sng" algn="ctr">
              <a:solidFill>
                <a:srgbClr val="549E39">
                  <a:shade val="50000"/>
                  <a:satMod val="103000"/>
                </a:srgbClr>
              </a:solidFill>
              <a:prstDash val="solid"/>
              <a:tailEnd type="triangle"/>
            </a:ln>
            <a:effectLst/>
          </p:spPr>
        </p:cxnSp>
        <p:sp>
          <p:nvSpPr>
            <p:cNvPr id="73" name="TextBox 72">
              <a:extLst>
                <a:ext uri="{FF2B5EF4-FFF2-40B4-BE49-F238E27FC236}">
                  <a16:creationId xmlns:a16="http://schemas.microsoft.com/office/drawing/2014/main" id="{83B1E230-DCFE-4396-A500-1F22BFDDDF0A}"/>
                </a:ext>
              </a:extLst>
            </p:cNvPr>
            <p:cNvSpPr txBox="1"/>
            <p:nvPr/>
          </p:nvSpPr>
          <p:spPr>
            <a:xfrm>
              <a:off x="6550738" y="1613713"/>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sp>
          <p:nvSpPr>
            <p:cNvPr id="74" name="TextBox 73">
              <a:extLst>
                <a:ext uri="{FF2B5EF4-FFF2-40B4-BE49-F238E27FC236}">
                  <a16:creationId xmlns:a16="http://schemas.microsoft.com/office/drawing/2014/main" id="{AE1F0603-A30B-4507-83DC-1E35D62FBAB8}"/>
                </a:ext>
              </a:extLst>
            </p:cNvPr>
            <p:cNvSpPr txBox="1"/>
            <p:nvPr/>
          </p:nvSpPr>
          <p:spPr>
            <a:xfrm>
              <a:off x="2601819" y="6088069"/>
              <a:ext cx="505267" cy="253916"/>
            </a:xfrm>
            <a:prstGeom prst="rect">
              <a:avLst/>
            </a:prstGeom>
            <a:noFill/>
          </p:spPr>
          <p:txBody>
            <a:bodyPr wrap="none" rtlCol="0">
              <a:spAutoFit/>
            </a:bodyPr>
            <a:lstStyle/>
            <a:p>
              <a:r>
                <a:rPr lang="en-US" sz="1000" b="1" i="1" dirty="0">
                  <a:solidFill>
                    <a:prstClr val="black"/>
                  </a:solidFill>
                  <a:latin typeface="Constantia"/>
                </a:rPr>
                <a:t>Data</a:t>
              </a:r>
            </a:p>
          </p:txBody>
        </p:sp>
        <p:sp>
          <p:nvSpPr>
            <p:cNvPr id="75" name="TextBox 74">
              <a:extLst>
                <a:ext uri="{FF2B5EF4-FFF2-40B4-BE49-F238E27FC236}">
                  <a16:creationId xmlns:a16="http://schemas.microsoft.com/office/drawing/2014/main" id="{C4A165C6-6105-4083-B2C9-ADFBFDC67673}"/>
                </a:ext>
              </a:extLst>
            </p:cNvPr>
            <p:cNvSpPr txBox="1"/>
            <p:nvPr/>
          </p:nvSpPr>
          <p:spPr>
            <a:xfrm>
              <a:off x="1676400" y="4694464"/>
              <a:ext cx="1175322" cy="707886"/>
            </a:xfrm>
            <a:prstGeom prst="rect">
              <a:avLst/>
            </a:prstGeom>
            <a:noFill/>
          </p:spPr>
          <p:txBody>
            <a:bodyPr wrap="none" rtlCol="0">
              <a:spAutoFit/>
            </a:bodyPr>
            <a:lstStyle/>
            <a:p>
              <a:r>
                <a:rPr lang="en-US" sz="1000" b="1" i="1" dirty="0">
                  <a:solidFill>
                    <a:prstClr val="black"/>
                  </a:solidFill>
                  <a:latin typeface="Constantia"/>
                </a:rPr>
                <a:t>De-Identified/</a:t>
              </a:r>
              <a:br>
                <a:rPr lang="en-US" sz="1000" b="1" i="1" dirty="0">
                  <a:solidFill>
                    <a:prstClr val="black"/>
                  </a:solidFill>
                  <a:latin typeface="Constantia"/>
                </a:rPr>
              </a:br>
              <a:r>
                <a:rPr lang="en-US" sz="1000" b="1" i="1" dirty="0">
                  <a:solidFill>
                    <a:prstClr val="black"/>
                  </a:solidFill>
                  <a:latin typeface="Constantia"/>
                </a:rPr>
                <a:t>Pseudonymized/</a:t>
              </a:r>
              <a:br>
                <a:rPr lang="en-US" sz="1000" b="1" i="1" dirty="0">
                  <a:solidFill>
                    <a:prstClr val="black"/>
                  </a:solidFill>
                  <a:latin typeface="Constantia"/>
                </a:rPr>
              </a:br>
              <a:r>
                <a:rPr lang="en-US" sz="1000" b="1" i="1" dirty="0">
                  <a:solidFill>
                    <a:prstClr val="black"/>
                  </a:solidFill>
                  <a:latin typeface="Constantia"/>
                </a:rPr>
                <a:t>Anonymized</a:t>
              </a:r>
            </a:p>
            <a:p>
              <a:r>
                <a:rPr lang="en-US" sz="1000" b="1" i="1" dirty="0">
                  <a:solidFill>
                    <a:prstClr val="black"/>
                  </a:solidFill>
                  <a:latin typeface="Constantia"/>
                </a:rPr>
                <a:t>Data</a:t>
              </a:r>
            </a:p>
          </p:txBody>
        </p:sp>
        <p:sp>
          <p:nvSpPr>
            <p:cNvPr id="76" name="TextBox 75">
              <a:extLst>
                <a:ext uri="{FF2B5EF4-FFF2-40B4-BE49-F238E27FC236}">
                  <a16:creationId xmlns:a16="http://schemas.microsoft.com/office/drawing/2014/main" id="{07A491F2-6DCF-4B90-87D5-E3AE21D8E698}"/>
                </a:ext>
              </a:extLst>
            </p:cNvPr>
            <p:cNvSpPr txBox="1"/>
            <p:nvPr/>
          </p:nvSpPr>
          <p:spPr>
            <a:xfrm>
              <a:off x="6108103" y="4681636"/>
              <a:ext cx="577402" cy="253916"/>
            </a:xfrm>
            <a:prstGeom prst="rect">
              <a:avLst/>
            </a:prstGeom>
            <a:noFill/>
          </p:spPr>
          <p:txBody>
            <a:bodyPr wrap="none" rtlCol="0">
              <a:spAutoFit/>
            </a:bodyPr>
            <a:lstStyle/>
            <a:p>
              <a:r>
                <a:rPr lang="en-US" sz="1000" b="1" i="1" dirty="0">
                  <a:solidFill>
                    <a:prstClr val="black"/>
                  </a:solidFill>
                  <a:latin typeface="Constantia"/>
                </a:rPr>
                <a:t>Query</a:t>
              </a:r>
            </a:p>
          </p:txBody>
        </p:sp>
        <p:sp>
          <p:nvSpPr>
            <p:cNvPr id="77" name="TextBox 76">
              <a:extLst>
                <a:ext uri="{FF2B5EF4-FFF2-40B4-BE49-F238E27FC236}">
                  <a16:creationId xmlns:a16="http://schemas.microsoft.com/office/drawing/2014/main" id="{3A27046D-AF7A-4A30-95F3-6C3E5EF0E55A}"/>
                </a:ext>
              </a:extLst>
            </p:cNvPr>
            <p:cNvSpPr txBox="1"/>
            <p:nvPr/>
          </p:nvSpPr>
          <p:spPr>
            <a:xfrm>
              <a:off x="4639579" y="4648297"/>
              <a:ext cx="747320" cy="400110"/>
            </a:xfrm>
            <a:prstGeom prst="rect">
              <a:avLst/>
            </a:prstGeom>
            <a:noFill/>
          </p:spPr>
          <p:txBody>
            <a:bodyPr wrap="none" rtlCol="0">
              <a:spAutoFit/>
            </a:bodyPr>
            <a:lstStyle/>
            <a:p>
              <a:r>
                <a:rPr lang="en-US" sz="1000" b="1" i="1" dirty="0">
                  <a:solidFill>
                    <a:prstClr val="black"/>
                  </a:solidFill>
                  <a:latin typeface="Constantia"/>
                </a:rPr>
                <a:t>Query </a:t>
              </a:r>
              <a:br>
                <a:rPr lang="en-US" sz="1000" b="1" i="1" dirty="0">
                  <a:solidFill>
                    <a:prstClr val="black"/>
                  </a:solidFill>
                  <a:latin typeface="Constantia"/>
                </a:rPr>
              </a:br>
              <a:r>
                <a:rPr lang="en-US" sz="1000" b="1" i="1" dirty="0">
                  <a:solidFill>
                    <a:prstClr val="black"/>
                  </a:solidFill>
                  <a:latin typeface="Constantia"/>
                </a:rPr>
                <a:t>Response</a:t>
              </a:r>
            </a:p>
          </p:txBody>
        </p:sp>
        <p:cxnSp>
          <p:nvCxnSpPr>
            <p:cNvPr id="78" name="Straight Arrow Connector 77">
              <a:extLst>
                <a:ext uri="{FF2B5EF4-FFF2-40B4-BE49-F238E27FC236}">
                  <a16:creationId xmlns:a16="http://schemas.microsoft.com/office/drawing/2014/main" id="{F1570321-9809-497A-A950-B032FA285613}"/>
                </a:ext>
              </a:extLst>
            </p:cNvPr>
            <p:cNvCxnSpPr>
              <a:stCxn id="47" idx="1"/>
              <a:endCxn id="46" idx="3"/>
            </p:cNvCxnSpPr>
            <p:nvPr/>
          </p:nvCxnSpPr>
          <p:spPr>
            <a:xfrm flipH="1">
              <a:off x="3871429" y="1968166"/>
              <a:ext cx="1152456" cy="434"/>
            </a:xfrm>
            <a:prstGeom prst="straightConnector1">
              <a:avLst/>
            </a:prstGeom>
            <a:noFill/>
            <a:ln w="9525" cap="flat" cmpd="sng" algn="ctr">
              <a:solidFill>
                <a:srgbClr val="549E39">
                  <a:shade val="50000"/>
                  <a:satMod val="103000"/>
                </a:srgbClr>
              </a:solidFill>
              <a:prstDash val="solid"/>
              <a:tailEnd type="triangle"/>
            </a:ln>
            <a:effectLst/>
          </p:spPr>
        </p:cxnSp>
        <p:sp>
          <p:nvSpPr>
            <p:cNvPr id="79" name="TextBox 78">
              <a:extLst>
                <a:ext uri="{FF2B5EF4-FFF2-40B4-BE49-F238E27FC236}">
                  <a16:creationId xmlns:a16="http://schemas.microsoft.com/office/drawing/2014/main" id="{800BDDD6-310E-4813-81A9-DBC45272F0D7}"/>
                </a:ext>
              </a:extLst>
            </p:cNvPr>
            <p:cNvSpPr txBox="1"/>
            <p:nvPr/>
          </p:nvSpPr>
          <p:spPr>
            <a:xfrm>
              <a:off x="4034477" y="1613926"/>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cxnSp>
          <p:nvCxnSpPr>
            <p:cNvPr id="80" name="Straight Arrow Connector 79">
              <a:extLst>
                <a:ext uri="{FF2B5EF4-FFF2-40B4-BE49-F238E27FC236}">
                  <a16:creationId xmlns:a16="http://schemas.microsoft.com/office/drawing/2014/main" id="{2F5A274E-5F05-4ACF-B116-742803AAB7C4}"/>
                </a:ext>
              </a:extLst>
            </p:cNvPr>
            <p:cNvCxnSpPr/>
            <p:nvPr/>
          </p:nvCxnSpPr>
          <p:spPr>
            <a:xfrm flipV="1">
              <a:off x="3839321" y="2519145"/>
              <a:ext cx="0" cy="964487"/>
            </a:xfrm>
            <a:prstGeom prst="straightConnector1">
              <a:avLst/>
            </a:prstGeom>
            <a:noFill/>
            <a:ln w="9525" cap="flat" cmpd="sng" algn="ctr">
              <a:solidFill>
                <a:srgbClr val="549E39">
                  <a:shade val="50000"/>
                  <a:satMod val="103000"/>
                </a:srgbClr>
              </a:solidFill>
              <a:prstDash val="solid"/>
              <a:tailEnd type="triangle"/>
            </a:ln>
            <a:effectLst/>
          </p:spPr>
        </p:cxnSp>
        <p:sp>
          <p:nvSpPr>
            <p:cNvPr id="81" name="TextBox 80">
              <a:extLst>
                <a:ext uri="{FF2B5EF4-FFF2-40B4-BE49-F238E27FC236}">
                  <a16:creationId xmlns:a16="http://schemas.microsoft.com/office/drawing/2014/main" id="{03155BC8-4336-4173-A8B9-727D3616C95D}"/>
                </a:ext>
              </a:extLst>
            </p:cNvPr>
            <p:cNvSpPr txBox="1"/>
            <p:nvPr/>
          </p:nvSpPr>
          <p:spPr>
            <a:xfrm>
              <a:off x="3770075" y="3046030"/>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cxnSp>
          <p:nvCxnSpPr>
            <p:cNvPr id="82" name="Straight Arrow Connector 81">
              <a:extLst>
                <a:ext uri="{FF2B5EF4-FFF2-40B4-BE49-F238E27FC236}">
                  <a16:creationId xmlns:a16="http://schemas.microsoft.com/office/drawing/2014/main" id="{7039C5A4-0C03-401B-B49D-284814B22C88}"/>
                </a:ext>
              </a:extLst>
            </p:cNvPr>
            <p:cNvCxnSpPr>
              <a:cxnSpLocks/>
            </p:cNvCxnSpPr>
            <p:nvPr/>
          </p:nvCxnSpPr>
          <p:spPr>
            <a:xfrm>
              <a:off x="3197362" y="2519147"/>
              <a:ext cx="0" cy="955199"/>
            </a:xfrm>
            <a:prstGeom prst="straightConnector1">
              <a:avLst/>
            </a:prstGeom>
            <a:noFill/>
            <a:ln w="9525" cap="flat" cmpd="sng" algn="ctr">
              <a:solidFill>
                <a:srgbClr val="549E39">
                  <a:shade val="50000"/>
                  <a:satMod val="103000"/>
                </a:srgbClr>
              </a:solidFill>
              <a:prstDash val="solid"/>
              <a:tailEnd type="triangle"/>
            </a:ln>
            <a:effectLst/>
          </p:spPr>
        </p:cxnSp>
        <p:sp>
          <p:nvSpPr>
            <p:cNvPr id="83" name="TextBox 82">
              <a:extLst>
                <a:ext uri="{FF2B5EF4-FFF2-40B4-BE49-F238E27FC236}">
                  <a16:creationId xmlns:a16="http://schemas.microsoft.com/office/drawing/2014/main" id="{C2443385-68DA-40B6-B5E0-10743DD293F3}"/>
                </a:ext>
              </a:extLst>
            </p:cNvPr>
            <p:cNvSpPr txBox="1"/>
            <p:nvPr/>
          </p:nvSpPr>
          <p:spPr>
            <a:xfrm>
              <a:off x="3136878" y="2818206"/>
              <a:ext cx="723709" cy="400110"/>
            </a:xfrm>
            <a:prstGeom prst="rect">
              <a:avLst/>
            </a:prstGeom>
            <a:noFill/>
          </p:spPr>
          <p:txBody>
            <a:bodyPr wrap="square" rtlCol="0">
              <a:spAutoFit/>
            </a:bodyPr>
            <a:lstStyle/>
            <a:p>
              <a:r>
                <a:rPr lang="en-US" sz="1000" b="1" i="1" dirty="0">
                  <a:solidFill>
                    <a:prstClr val="black"/>
                  </a:solidFill>
                  <a:latin typeface="Constantia"/>
                </a:rPr>
                <a:t>Query</a:t>
              </a:r>
              <a:br>
                <a:rPr lang="en-US" sz="1000" b="1" i="1" dirty="0">
                  <a:solidFill>
                    <a:prstClr val="black"/>
                  </a:solidFill>
                  <a:latin typeface="Constantia"/>
                </a:rPr>
              </a:br>
              <a:r>
                <a:rPr lang="en-US" sz="1000" b="1" i="1" dirty="0">
                  <a:solidFill>
                    <a:prstClr val="black"/>
                  </a:solidFill>
                  <a:latin typeface="Constantia"/>
                </a:rPr>
                <a:t>Response</a:t>
              </a:r>
            </a:p>
          </p:txBody>
        </p:sp>
        <p:cxnSp>
          <p:nvCxnSpPr>
            <p:cNvPr id="84" name="Straight Arrow Connector 83">
              <a:extLst>
                <a:ext uri="{FF2B5EF4-FFF2-40B4-BE49-F238E27FC236}">
                  <a16:creationId xmlns:a16="http://schemas.microsoft.com/office/drawing/2014/main" id="{D9B1538D-AA1E-4F50-AFEF-6DA06DE5F660}"/>
                </a:ext>
              </a:extLst>
            </p:cNvPr>
            <p:cNvCxnSpPr>
              <a:cxnSpLocks/>
            </p:cNvCxnSpPr>
            <p:nvPr/>
          </p:nvCxnSpPr>
          <p:spPr>
            <a:xfrm flipH="1">
              <a:off x="3851325" y="4035488"/>
              <a:ext cx="3463875" cy="3112"/>
            </a:xfrm>
            <a:prstGeom prst="straightConnector1">
              <a:avLst/>
            </a:prstGeom>
            <a:noFill/>
            <a:ln w="9525" cap="flat" cmpd="sng" algn="ctr">
              <a:solidFill>
                <a:srgbClr val="549E39">
                  <a:shade val="50000"/>
                  <a:satMod val="103000"/>
                </a:srgbClr>
              </a:solidFill>
              <a:prstDash val="solid"/>
              <a:tailEnd type="triangle"/>
            </a:ln>
            <a:effectLst/>
          </p:spPr>
        </p:cxnSp>
        <p:sp>
          <p:nvSpPr>
            <p:cNvPr id="85" name="Rectangle 84">
              <a:extLst>
                <a:ext uri="{FF2B5EF4-FFF2-40B4-BE49-F238E27FC236}">
                  <a16:creationId xmlns:a16="http://schemas.microsoft.com/office/drawing/2014/main" id="{62DBC9F4-C898-46F8-A776-2A0800295083}"/>
                </a:ext>
              </a:extLst>
            </p:cNvPr>
            <p:cNvSpPr/>
            <p:nvPr/>
          </p:nvSpPr>
          <p:spPr>
            <a:xfrm>
              <a:off x="6548269" y="4013870"/>
              <a:ext cx="747320" cy="246221"/>
            </a:xfrm>
            <a:prstGeom prst="rect">
              <a:avLst/>
            </a:prstGeom>
          </p:spPr>
          <p:txBody>
            <a:bodyPr wrap="none">
              <a:spAutoFit/>
            </a:bodyPr>
            <a:lstStyle/>
            <a:p>
              <a:r>
                <a:rPr lang="en-US" sz="1000" b="1" i="1" dirty="0">
                  <a:solidFill>
                    <a:prstClr val="black"/>
                  </a:solidFill>
                  <a:latin typeface="Constantia"/>
                </a:rPr>
                <a:t>Response</a:t>
              </a:r>
              <a:endParaRPr lang="en-US" sz="2000" dirty="0">
                <a:solidFill>
                  <a:prstClr val="black"/>
                </a:solidFill>
                <a:latin typeface="Constantia"/>
              </a:endParaRPr>
            </a:p>
          </p:txBody>
        </p:sp>
      </p:grpSp>
      <p:sp>
        <p:nvSpPr>
          <p:cNvPr id="89" name="Title 88">
            <a:extLst>
              <a:ext uri="{FF2B5EF4-FFF2-40B4-BE49-F238E27FC236}">
                <a16:creationId xmlns:a16="http://schemas.microsoft.com/office/drawing/2014/main" id="{DF4E8684-302D-41F0-BFD9-B030C1C81F70}"/>
              </a:ext>
            </a:extLst>
          </p:cNvPr>
          <p:cNvSpPr>
            <a:spLocks noGrp="1"/>
          </p:cNvSpPr>
          <p:nvPr>
            <p:ph type="title"/>
          </p:nvPr>
        </p:nvSpPr>
        <p:spPr>
          <a:xfrm>
            <a:off x="838200" y="365125"/>
            <a:ext cx="11038840" cy="1325563"/>
          </a:xfrm>
        </p:spPr>
        <p:txBody>
          <a:bodyPr>
            <a:normAutofit/>
          </a:bodyPr>
          <a:lstStyle/>
          <a:p>
            <a:r>
              <a:rPr lang="en-US" dirty="0"/>
              <a:t>MedMorph Abstract Model of Actors and Systems </a:t>
            </a:r>
          </a:p>
        </p:txBody>
      </p:sp>
    </p:spTree>
    <p:extLst>
      <p:ext uri="{BB962C8B-B14F-4D97-AF65-F5344CB8AC3E}">
        <p14:creationId xmlns:p14="http://schemas.microsoft.com/office/powerpoint/2010/main" val="321478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Value for PCORnet</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998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DD1A-8EB2-475C-8408-84BEF74BFC84}"/>
              </a:ext>
            </a:extLst>
          </p:cNvPr>
          <p:cNvSpPr>
            <a:spLocks noGrp="1"/>
          </p:cNvSpPr>
          <p:nvPr>
            <p:ph type="title"/>
          </p:nvPr>
        </p:nvSpPr>
        <p:spPr/>
        <p:txBody>
          <a:bodyPr/>
          <a:lstStyle/>
          <a:p>
            <a:r>
              <a:rPr lang="en-US" dirty="0"/>
              <a:t>What’s in it for PCORnet?</a:t>
            </a:r>
          </a:p>
        </p:txBody>
      </p:sp>
      <p:sp>
        <p:nvSpPr>
          <p:cNvPr id="3" name="Content Placeholder 2">
            <a:extLst>
              <a:ext uri="{FF2B5EF4-FFF2-40B4-BE49-F238E27FC236}">
                <a16:creationId xmlns:a16="http://schemas.microsoft.com/office/drawing/2014/main" id="{54AD634F-1688-4EB5-8562-560C359D10AC}"/>
              </a:ext>
            </a:extLst>
          </p:cNvPr>
          <p:cNvSpPr>
            <a:spLocks noGrp="1"/>
          </p:cNvSpPr>
          <p:nvPr>
            <p:ph idx="1"/>
          </p:nvPr>
        </p:nvSpPr>
        <p:spPr>
          <a:xfrm>
            <a:off x="838200" y="1460810"/>
            <a:ext cx="10515600" cy="4716153"/>
          </a:xfrm>
        </p:spPr>
        <p:txBody>
          <a:bodyPr/>
          <a:lstStyle/>
          <a:p>
            <a:pPr marL="0" indent="0">
              <a:buNone/>
            </a:pPr>
            <a:r>
              <a:rPr lang="en-US" dirty="0"/>
              <a:t>The Research Content IG will help provide…</a:t>
            </a:r>
          </a:p>
          <a:p>
            <a:pPr marL="0" indent="0">
              <a:buNone/>
            </a:pPr>
            <a:endParaRPr lang="en-US" sz="1000" dirty="0"/>
          </a:p>
          <a:p>
            <a:r>
              <a:rPr lang="en-US" dirty="0"/>
              <a:t>Standardization across EHRs, institutions, etc. so that implementation is more consistent &amp; can be more portable between sites or platforms (e.g., if there are transitions between systems or onboarding of more sites)</a:t>
            </a:r>
          </a:p>
          <a:p>
            <a:r>
              <a:rPr lang="en-US" dirty="0"/>
              <a:t>Consistent description of how to leverage EHR FHIR implementations for data exchange between EHRs and an endpoint (e.g., data marts)</a:t>
            </a:r>
          </a:p>
          <a:p>
            <a:endParaRPr lang="en-US" dirty="0"/>
          </a:p>
        </p:txBody>
      </p:sp>
      <p:grpSp>
        <p:nvGrpSpPr>
          <p:cNvPr id="5" name="Group 4">
            <a:extLst>
              <a:ext uri="{FF2B5EF4-FFF2-40B4-BE49-F238E27FC236}">
                <a16:creationId xmlns:a16="http://schemas.microsoft.com/office/drawing/2014/main" id="{E05F56FE-4D7F-4DD5-A287-DB12F40E8EEB}"/>
              </a:ext>
            </a:extLst>
          </p:cNvPr>
          <p:cNvGrpSpPr/>
          <p:nvPr/>
        </p:nvGrpSpPr>
        <p:grpSpPr>
          <a:xfrm>
            <a:off x="479577" y="4744798"/>
            <a:ext cx="5116959" cy="1984917"/>
            <a:chOff x="838199" y="4772723"/>
            <a:chExt cx="5116959" cy="1984917"/>
          </a:xfrm>
        </p:grpSpPr>
        <p:pic>
          <p:nvPicPr>
            <p:cNvPr id="1026" name="Picture 2" descr="Used Cars for Sale - CarMax">
              <a:extLst>
                <a:ext uri="{FF2B5EF4-FFF2-40B4-BE49-F238E27FC236}">
                  <a16:creationId xmlns:a16="http://schemas.microsoft.com/office/drawing/2014/main" id="{CAF83876-994E-42DA-96C6-572B50504C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195"/>
            <a:stretch/>
          </p:blipFill>
          <p:spPr bwMode="auto">
            <a:xfrm>
              <a:off x="838199" y="4772723"/>
              <a:ext cx="5116959" cy="19849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678241-EFC4-41DC-A8A9-9ED459006483}"/>
                </a:ext>
              </a:extLst>
            </p:cNvPr>
            <p:cNvSpPr txBox="1"/>
            <p:nvPr/>
          </p:nvSpPr>
          <p:spPr>
            <a:xfrm>
              <a:off x="3396678" y="5597912"/>
              <a:ext cx="10956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EHR</a:t>
              </a:r>
            </a:p>
          </p:txBody>
        </p:sp>
      </p:grpSp>
      <p:grpSp>
        <p:nvGrpSpPr>
          <p:cNvPr id="6" name="Group 5">
            <a:extLst>
              <a:ext uri="{FF2B5EF4-FFF2-40B4-BE49-F238E27FC236}">
                <a16:creationId xmlns:a16="http://schemas.microsoft.com/office/drawing/2014/main" id="{8B6C603C-4E7B-44C4-9333-D1D98D986FCF}"/>
              </a:ext>
            </a:extLst>
          </p:cNvPr>
          <p:cNvGrpSpPr/>
          <p:nvPr/>
        </p:nvGrpSpPr>
        <p:grpSpPr>
          <a:xfrm>
            <a:off x="8380486" y="4744799"/>
            <a:ext cx="2973314" cy="1984917"/>
            <a:chOff x="5965903" y="4772723"/>
            <a:chExt cx="2973314" cy="1984917"/>
          </a:xfrm>
        </p:grpSpPr>
        <p:pic>
          <p:nvPicPr>
            <p:cNvPr id="1030" name="Picture 6" descr="Fleet Management Software and System | Geotab">
              <a:extLst>
                <a:ext uri="{FF2B5EF4-FFF2-40B4-BE49-F238E27FC236}">
                  <a16:creationId xmlns:a16="http://schemas.microsoft.com/office/drawing/2014/main" id="{16ACED1F-E919-4648-9F42-36B721E602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82"/>
            <a:stretch/>
          </p:blipFill>
          <p:spPr bwMode="auto">
            <a:xfrm>
              <a:off x="6796092" y="4772723"/>
              <a:ext cx="2143125" cy="1984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72E65E-EDD2-4134-B0D8-C776FFD86B0B}"/>
                </a:ext>
              </a:extLst>
            </p:cNvPr>
            <p:cNvSpPr txBox="1"/>
            <p:nvPr/>
          </p:nvSpPr>
          <p:spPr>
            <a:xfrm>
              <a:off x="5965903" y="5597912"/>
              <a:ext cx="71367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58992923-4D39-460A-A0F1-30205B86B4A1}"/>
                </a:ext>
              </a:extLst>
            </p:cNvPr>
            <p:cNvSpPr txBox="1"/>
            <p:nvPr/>
          </p:nvSpPr>
          <p:spPr>
            <a:xfrm>
              <a:off x="8067588" y="6088387"/>
              <a:ext cx="713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IG</a:t>
              </a:r>
            </a:p>
          </p:txBody>
        </p:sp>
      </p:grpSp>
      <p:grpSp>
        <p:nvGrpSpPr>
          <p:cNvPr id="11" name="Group 10">
            <a:extLst>
              <a:ext uri="{FF2B5EF4-FFF2-40B4-BE49-F238E27FC236}">
                <a16:creationId xmlns:a16="http://schemas.microsoft.com/office/drawing/2014/main" id="{0A1479B9-BEE9-48FB-89A4-4120FD003573}"/>
              </a:ext>
            </a:extLst>
          </p:cNvPr>
          <p:cNvGrpSpPr/>
          <p:nvPr/>
        </p:nvGrpSpPr>
        <p:grpSpPr>
          <a:xfrm>
            <a:off x="5437342" y="4729827"/>
            <a:ext cx="2717673" cy="1984917"/>
            <a:chOff x="5437342" y="4729827"/>
            <a:chExt cx="2717673" cy="1984917"/>
          </a:xfrm>
        </p:grpSpPr>
        <p:grpSp>
          <p:nvGrpSpPr>
            <p:cNvPr id="9" name="Group 8">
              <a:extLst>
                <a:ext uri="{FF2B5EF4-FFF2-40B4-BE49-F238E27FC236}">
                  <a16:creationId xmlns:a16="http://schemas.microsoft.com/office/drawing/2014/main" id="{901EDABA-F675-49AE-908E-52D94D857B18}"/>
                </a:ext>
              </a:extLst>
            </p:cNvPr>
            <p:cNvGrpSpPr/>
            <p:nvPr/>
          </p:nvGrpSpPr>
          <p:grpSpPr>
            <a:xfrm>
              <a:off x="5437342" y="4729827"/>
              <a:ext cx="2717673" cy="1984917"/>
              <a:chOff x="5437342" y="4729827"/>
              <a:chExt cx="2717673" cy="1984917"/>
            </a:xfrm>
          </p:grpSpPr>
          <p:sp>
            <p:nvSpPr>
              <p:cNvPr id="12" name="TextBox 11">
                <a:extLst>
                  <a:ext uri="{FF2B5EF4-FFF2-40B4-BE49-F238E27FC236}">
                    <a16:creationId xmlns:a16="http://schemas.microsoft.com/office/drawing/2014/main" id="{0706990D-0607-4C52-BBD1-F9B99D62CBE0}"/>
                  </a:ext>
                </a:extLst>
              </p:cNvPr>
              <p:cNvSpPr txBox="1"/>
              <p:nvPr/>
            </p:nvSpPr>
            <p:spPr>
              <a:xfrm>
                <a:off x="5437342" y="5597133"/>
                <a:ext cx="71367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pic>
            <p:nvPicPr>
              <p:cNvPr id="7" name="Picture 6">
                <a:extLst>
                  <a:ext uri="{FF2B5EF4-FFF2-40B4-BE49-F238E27FC236}">
                    <a16:creationId xmlns:a16="http://schemas.microsoft.com/office/drawing/2014/main" id="{1CAD768A-E585-48F1-9414-95C678B5BDCB}"/>
                  </a:ext>
                </a:extLst>
              </p:cNvPr>
              <p:cNvPicPr>
                <a:picLocks noChangeAspect="1"/>
              </p:cNvPicPr>
              <p:nvPr/>
            </p:nvPicPr>
            <p:blipFill>
              <a:blip r:embed="rId4">
                <a:duotone>
                  <a:schemeClr val="accent1">
                    <a:shade val="45000"/>
                    <a:satMod val="135000"/>
                  </a:schemeClr>
                  <a:prstClr val="white"/>
                </a:duotone>
              </a:blip>
              <a:stretch>
                <a:fillRect/>
              </a:stretch>
            </p:blipFill>
            <p:spPr>
              <a:xfrm>
                <a:off x="6358033" y="4729827"/>
                <a:ext cx="1796982" cy="1984917"/>
              </a:xfrm>
              <a:prstGeom prst="rect">
                <a:avLst/>
              </a:prstGeom>
            </p:spPr>
          </p:pic>
          <p:sp>
            <p:nvSpPr>
              <p:cNvPr id="14" name="TextBox 13">
                <a:extLst>
                  <a:ext uri="{FF2B5EF4-FFF2-40B4-BE49-F238E27FC236}">
                    <a16:creationId xmlns:a16="http://schemas.microsoft.com/office/drawing/2014/main" id="{AD61A299-0078-457E-861E-57D8B91F1B97}"/>
                  </a:ext>
                </a:extLst>
              </p:cNvPr>
              <p:cNvSpPr txBox="1"/>
              <p:nvPr/>
            </p:nvSpPr>
            <p:spPr>
              <a:xfrm>
                <a:off x="6509643" y="5856270"/>
                <a:ext cx="102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FHIR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APIs</a:t>
                </a:r>
              </a:p>
            </p:txBody>
          </p:sp>
        </p:grpSp>
        <p:sp>
          <p:nvSpPr>
            <p:cNvPr id="16" name="TextBox 15">
              <a:extLst>
                <a:ext uri="{FF2B5EF4-FFF2-40B4-BE49-F238E27FC236}">
                  <a16:creationId xmlns:a16="http://schemas.microsoft.com/office/drawing/2014/main" id="{9756EF1F-B0B0-4359-86AC-6DA51EC54ABC}"/>
                </a:ext>
              </a:extLst>
            </p:cNvPr>
            <p:cNvSpPr txBox="1"/>
            <p:nvPr/>
          </p:nvSpPr>
          <p:spPr>
            <a:xfrm>
              <a:off x="6476125" y="5023395"/>
              <a:ext cx="10956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DATA</a:t>
              </a:r>
            </a:p>
          </p:txBody>
        </p:sp>
      </p:grpSp>
    </p:spTree>
    <p:extLst>
      <p:ext uri="{BB962C8B-B14F-4D97-AF65-F5344CB8AC3E}">
        <p14:creationId xmlns:p14="http://schemas.microsoft.com/office/powerpoint/2010/main" val="6194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Research Requirements Collected</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54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C199-1E7C-4DF9-AE6D-9BDC825C1419}"/>
              </a:ext>
            </a:extLst>
          </p:cNvPr>
          <p:cNvSpPr>
            <a:spLocks noGrp="1"/>
          </p:cNvSpPr>
          <p:nvPr>
            <p:ph type="title"/>
          </p:nvPr>
        </p:nvSpPr>
        <p:spPr/>
        <p:txBody>
          <a:bodyPr/>
          <a:lstStyle/>
          <a:p>
            <a:r>
              <a:rPr lang="en-US" dirty="0"/>
              <a:t>Research Requirements Collected</a:t>
            </a:r>
          </a:p>
        </p:txBody>
      </p:sp>
      <p:sp>
        <p:nvSpPr>
          <p:cNvPr id="3" name="Content Placeholder 2">
            <a:extLst>
              <a:ext uri="{FF2B5EF4-FFF2-40B4-BE49-F238E27FC236}">
                <a16:creationId xmlns:a16="http://schemas.microsoft.com/office/drawing/2014/main" id="{6F0F2C1D-7F5A-4A27-8AA4-4685E133B16C}"/>
              </a:ext>
            </a:extLst>
          </p:cNvPr>
          <p:cNvSpPr>
            <a:spLocks noGrp="1"/>
          </p:cNvSpPr>
          <p:nvPr>
            <p:ph idx="1"/>
          </p:nvPr>
        </p:nvSpPr>
        <p:spPr/>
        <p:txBody>
          <a:bodyPr/>
          <a:lstStyle/>
          <a:p>
            <a:r>
              <a:rPr lang="en-US" dirty="0"/>
              <a:t>We have met with Louisiana Public Health Institute (LPHI) a few times and have collected some requirements for Use Stories and a Research Content IG</a:t>
            </a:r>
          </a:p>
          <a:p>
            <a:r>
              <a:rPr lang="en-US" dirty="0"/>
              <a:t>Collected Requirements can be found on the Research Use Case Confluence Page </a:t>
            </a:r>
          </a:p>
          <a:p>
            <a:pPr lvl="1"/>
            <a:r>
              <a:rPr lang="en-US" dirty="0">
                <a:hlinkClick r:id="rId2"/>
              </a:rPr>
              <a:t>https://carradora.atlassian.net/wiki/spaces/MedMorph/pages/858980359/Research+Use+Case+-+DRAFT</a:t>
            </a:r>
            <a:endParaRPr lang="en-US" dirty="0"/>
          </a:p>
          <a:p>
            <a:pPr lvl="1"/>
            <a:endParaRPr lang="en-US" dirty="0"/>
          </a:p>
        </p:txBody>
      </p:sp>
    </p:spTree>
    <p:extLst>
      <p:ext uri="{BB962C8B-B14F-4D97-AF65-F5344CB8AC3E}">
        <p14:creationId xmlns:p14="http://schemas.microsoft.com/office/powerpoint/2010/main" val="202236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82072-A7EA-4C22-BAE9-B456172D4A91}"/>
              </a:ext>
            </a:extLst>
          </p:cNvPr>
          <p:cNvSpPr>
            <a:spLocks noGrp="1"/>
          </p:cNvSpPr>
          <p:nvPr>
            <p:ph type="title"/>
          </p:nvPr>
        </p:nvSpPr>
        <p:spPr/>
        <p:txBody>
          <a:bodyPr/>
          <a:lstStyle/>
          <a:p>
            <a:r>
              <a:rPr lang="en-US" dirty="0"/>
              <a:t>PCORnet and the Research Data Exchange IG</a:t>
            </a:r>
          </a:p>
        </p:txBody>
      </p:sp>
      <p:sp>
        <p:nvSpPr>
          <p:cNvPr id="5" name="Content Placeholder 4">
            <a:extLst>
              <a:ext uri="{FF2B5EF4-FFF2-40B4-BE49-F238E27FC236}">
                <a16:creationId xmlns:a16="http://schemas.microsoft.com/office/drawing/2014/main" id="{13CC81C8-0136-43D4-BE7D-8D2DB39C0A1A}"/>
              </a:ext>
            </a:extLst>
          </p:cNvPr>
          <p:cNvSpPr>
            <a:spLocks noGrp="1"/>
          </p:cNvSpPr>
          <p:nvPr>
            <p:ph idx="1"/>
          </p:nvPr>
        </p:nvSpPr>
        <p:spPr/>
        <p:txBody>
          <a:bodyPr/>
          <a:lstStyle/>
          <a:p>
            <a:pPr marL="0" indent="0">
              <a:buNone/>
            </a:pPr>
            <a:r>
              <a:rPr lang="en-US" dirty="0"/>
              <a:t>The Research Data Exchange IG will help provide…</a:t>
            </a:r>
          </a:p>
          <a:p>
            <a:pPr marL="0" indent="0">
              <a:buNone/>
            </a:pPr>
            <a:endParaRPr lang="en-US" sz="1000" dirty="0"/>
          </a:p>
          <a:p>
            <a:r>
              <a:rPr lang="en-US" dirty="0"/>
              <a:t>Standardization across EHRs, institutions, etc. so that implementation is more consistent &amp; can be more portable between sites or platforms (e.g., if there are transitions between systems or onboarding of more sites)</a:t>
            </a:r>
          </a:p>
          <a:p>
            <a:r>
              <a:rPr lang="en-US" dirty="0"/>
              <a:t>Consistent description of how to leverage EHR FHIR implementations for data exchange between EHRs and an endpoint (e.g., data marts)</a:t>
            </a:r>
          </a:p>
          <a:p>
            <a:endParaRPr lang="en-US" dirty="0"/>
          </a:p>
        </p:txBody>
      </p:sp>
    </p:spTree>
    <p:extLst>
      <p:ext uri="{BB962C8B-B14F-4D97-AF65-F5344CB8AC3E}">
        <p14:creationId xmlns:p14="http://schemas.microsoft.com/office/powerpoint/2010/main" val="810696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D6F6-7922-490B-A512-13F084C8563B}"/>
              </a:ext>
            </a:extLst>
          </p:cNvPr>
          <p:cNvSpPr>
            <a:spLocks noGrp="1"/>
          </p:cNvSpPr>
          <p:nvPr>
            <p:ph type="title"/>
          </p:nvPr>
        </p:nvSpPr>
        <p:spPr/>
        <p:txBody>
          <a:bodyPr/>
          <a:lstStyle/>
          <a:p>
            <a:r>
              <a:rPr lang="en-US" dirty="0"/>
              <a:t>User Stories</a:t>
            </a:r>
          </a:p>
        </p:txBody>
      </p:sp>
      <p:sp>
        <p:nvSpPr>
          <p:cNvPr id="3" name="Content Placeholder 2">
            <a:extLst>
              <a:ext uri="{FF2B5EF4-FFF2-40B4-BE49-F238E27FC236}">
                <a16:creationId xmlns:a16="http://schemas.microsoft.com/office/drawing/2014/main" id="{F87E5213-E23B-471B-9D07-7123082ADCE4}"/>
              </a:ext>
            </a:extLst>
          </p:cNvPr>
          <p:cNvSpPr>
            <a:spLocks noGrp="1"/>
          </p:cNvSpPr>
          <p:nvPr>
            <p:ph idx="1"/>
          </p:nvPr>
        </p:nvSpPr>
        <p:spPr/>
        <p:txBody>
          <a:bodyPr/>
          <a:lstStyle/>
          <a:p>
            <a:r>
              <a:rPr lang="en-US" dirty="0"/>
              <a:t>User Story 1 – Onboard a New Research Data Partner</a:t>
            </a:r>
          </a:p>
          <a:p>
            <a:pPr lvl="1"/>
            <a:r>
              <a:rPr lang="en-US" dirty="0"/>
              <a:t>User story text and diagrams</a:t>
            </a:r>
          </a:p>
          <a:p>
            <a:r>
              <a:rPr lang="en-US" dirty="0"/>
              <a:t>User Story 2 – Accessing Additional Data for a Specific Research Question</a:t>
            </a:r>
          </a:p>
          <a:p>
            <a:pPr lvl="1"/>
            <a:r>
              <a:rPr lang="en-US" dirty="0"/>
              <a:t>Needs additional work on the user story text and diagrams</a:t>
            </a:r>
          </a:p>
        </p:txBody>
      </p:sp>
    </p:spTree>
    <p:extLst>
      <p:ext uri="{BB962C8B-B14F-4D97-AF65-F5344CB8AC3E}">
        <p14:creationId xmlns:p14="http://schemas.microsoft.com/office/powerpoint/2010/main" val="4025160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84BF-5841-4EBF-B71E-44CF714D46A1}"/>
              </a:ext>
            </a:extLst>
          </p:cNvPr>
          <p:cNvSpPr>
            <a:spLocks noGrp="1"/>
          </p:cNvSpPr>
          <p:nvPr>
            <p:ph type="title"/>
          </p:nvPr>
        </p:nvSpPr>
        <p:spPr/>
        <p:txBody>
          <a:bodyPr/>
          <a:lstStyle/>
          <a:p>
            <a:r>
              <a:rPr lang="en-US" dirty="0"/>
              <a:t>Actors</a:t>
            </a:r>
          </a:p>
        </p:txBody>
      </p:sp>
      <p:sp>
        <p:nvSpPr>
          <p:cNvPr id="3" name="Content Placeholder 2">
            <a:extLst>
              <a:ext uri="{FF2B5EF4-FFF2-40B4-BE49-F238E27FC236}">
                <a16:creationId xmlns:a16="http://schemas.microsoft.com/office/drawing/2014/main" id="{DA9D21BF-7A46-46B7-A75A-7E3AEDE062B9}"/>
              </a:ext>
            </a:extLst>
          </p:cNvPr>
          <p:cNvSpPr>
            <a:spLocks noGrp="1"/>
          </p:cNvSpPr>
          <p:nvPr>
            <p:ph idx="1"/>
          </p:nvPr>
        </p:nvSpPr>
        <p:spPr/>
        <p:txBody>
          <a:bodyPr>
            <a:normAutofit fontScale="92500"/>
          </a:bodyPr>
          <a:lstStyle/>
          <a:p>
            <a:r>
              <a:rPr lang="en-US" dirty="0"/>
              <a:t>User Story 1 - Onboard a New Research Data Partner</a:t>
            </a:r>
          </a:p>
          <a:p>
            <a:pPr lvl="1"/>
            <a:r>
              <a:rPr lang="en-US" dirty="0"/>
              <a:t>EHR System</a:t>
            </a:r>
          </a:p>
          <a:p>
            <a:pPr lvl="1"/>
            <a:r>
              <a:rPr lang="en-US" dirty="0"/>
              <a:t>Backend Service App</a:t>
            </a:r>
          </a:p>
          <a:p>
            <a:pPr lvl="1"/>
            <a:r>
              <a:rPr lang="en-US" dirty="0"/>
              <a:t>Data Mart</a:t>
            </a:r>
          </a:p>
          <a:p>
            <a:pPr lvl="1"/>
            <a:r>
              <a:rPr lang="en-US" dirty="0"/>
              <a:t>Trust Service Provider</a:t>
            </a:r>
          </a:p>
          <a:p>
            <a:r>
              <a:rPr lang="en-US" dirty="0"/>
              <a:t>User Story 2 - Accessing Additional Data for a Specific Research Question</a:t>
            </a:r>
          </a:p>
          <a:p>
            <a:pPr lvl="1"/>
            <a:r>
              <a:rPr lang="en-US" dirty="0"/>
              <a:t>Researcher Portal</a:t>
            </a:r>
          </a:p>
          <a:p>
            <a:pPr lvl="1"/>
            <a:r>
              <a:rPr lang="en-US" dirty="0"/>
              <a:t>Query Translator and Submitter</a:t>
            </a:r>
          </a:p>
          <a:p>
            <a:pPr lvl="1"/>
            <a:r>
              <a:rPr lang="en-US" dirty="0"/>
              <a:t>Backend Service App</a:t>
            </a:r>
          </a:p>
          <a:p>
            <a:pPr lvl="1"/>
            <a:r>
              <a:rPr lang="en-US" dirty="0"/>
              <a:t>Data Mart</a:t>
            </a:r>
          </a:p>
          <a:p>
            <a:pPr lvl="1"/>
            <a:r>
              <a:rPr lang="en-US" dirty="0"/>
              <a:t>Result Translator and Aggregator</a:t>
            </a:r>
          </a:p>
          <a:p>
            <a:endParaRPr lang="en-US" dirty="0"/>
          </a:p>
        </p:txBody>
      </p:sp>
    </p:spTree>
    <p:extLst>
      <p:ext uri="{BB962C8B-B14F-4D97-AF65-F5344CB8AC3E}">
        <p14:creationId xmlns:p14="http://schemas.microsoft.com/office/powerpoint/2010/main" val="2264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D6F6-7922-490B-A512-13F084C8563B}"/>
              </a:ext>
            </a:extLst>
          </p:cNvPr>
          <p:cNvSpPr>
            <a:spLocks noGrp="1"/>
          </p:cNvSpPr>
          <p:nvPr>
            <p:ph type="title"/>
          </p:nvPr>
        </p:nvSpPr>
        <p:spPr/>
        <p:txBody>
          <a:bodyPr>
            <a:normAutofit/>
          </a:bodyPr>
          <a:lstStyle/>
          <a:p>
            <a:r>
              <a:rPr lang="en-US" dirty="0"/>
              <a:t>User Story 1 - Onboard a New Research Data Partner</a:t>
            </a:r>
          </a:p>
        </p:txBody>
      </p:sp>
      <p:sp>
        <p:nvSpPr>
          <p:cNvPr id="3" name="Content Placeholder 2">
            <a:extLst>
              <a:ext uri="{FF2B5EF4-FFF2-40B4-BE49-F238E27FC236}">
                <a16:creationId xmlns:a16="http://schemas.microsoft.com/office/drawing/2014/main" id="{F87E5213-E23B-471B-9D07-7123082ADCE4}"/>
              </a:ext>
            </a:extLst>
          </p:cNvPr>
          <p:cNvSpPr>
            <a:spLocks noGrp="1"/>
          </p:cNvSpPr>
          <p:nvPr>
            <p:ph idx="1"/>
          </p:nvPr>
        </p:nvSpPr>
        <p:spPr/>
        <p:txBody>
          <a:bodyPr>
            <a:normAutofit lnSpcReduction="10000"/>
          </a:bodyPr>
          <a:lstStyle/>
          <a:p>
            <a:r>
              <a:rPr lang="en-US" dirty="0"/>
              <a:t>When a new data partner wants to onboard with a research network, the new data partner executes a regulatory agreement (Master Data Sharing and Use Agreement (DSUA)). The data partner would install the MedMorph Backend Services App (BSA). They would then provision the BSA via the appropriate Knowledge Artifact Repository(</a:t>
            </a:r>
            <a:r>
              <a:rPr lang="en-US" dirty="0" err="1"/>
              <a:t>ies</a:t>
            </a:r>
            <a:r>
              <a:rPr lang="en-US" dirty="0"/>
              <a:t>) (KAR). Once provisioned and trust has been established, the BSA would be operational. The new data partner can now provide research data to the research organization. Due to the trust relationships, any responses can flow back to the new data partner.</a:t>
            </a:r>
          </a:p>
          <a:p>
            <a:pPr lvl="1"/>
            <a:r>
              <a:rPr lang="en-US" dirty="0">
                <a:solidFill>
                  <a:srgbClr val="FF0000"/>
                </a:solidFill>
              </a:rPr>
              <a:t>5/6 NOTE: It was mentioned to include a Data Quality Assessment step after the query</a:t>
            </a:r>
          </a:p>
        </p:txBody>
      </p:sp>
    </p:spTree>
    <p:extLst>
      <p:ext uri="{BB962C8B-B14F-4D97-AF65-F5344CB8AC3E}">
        <p14:creationId xmlns:p14="http://schemas.microsoft.com/office/powerpoint/2010/main" val="3122207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21DA-73A0-463D-A32F-998ED07C97D1}"/>
              </a:ext>
            </a:extLst>
          </p:cNvPr>
          <p:cNvSpPr>
            <a:spLocks noGrp="1"/>
          </p:cNvSpPr>
          <p:nvPr>
            <p:ph type="title"/>
          </p:nvPr>
        </p:nvSpPr>
        <p:spPr/>
        <p:txBody>
          <a:bodyPr/>
          <a:lstStyle/>
          <a:p>
            <a:r>
              <a:rPr lang="en-US" dirty="0"/>
              <a:t>Data Elements</a:t>
            </a:r>
          </a:p>
        </p:txBody>
      </p:sp>
      <p:sp>
        <p:nvSpPr>
          <p:cNvPr id="3" name="Content Placeholder 2">
            <a:extLst>
              <a:ext uri="{FF2B5EF4-FFF2-40B4-BE49-F238E27FC236}">
                <a16:creationId xmlns:a16="http://schemas.microsoft.com/office/drawing/2014/main" id="{DC31F21C-0652-4C64-A48B-6107D416606E}"/>
              </a:ext>
            </a:extLst>
          </p:cNvPr>
          <p:cNvSpPr>
            <a:spLocks noGrp="1"/>
          </p:cNvSpPr>
          <p:nvPr>
            <p:ph idx="1"/>
          </p:nvPr>
        </p:nvSpPr>
        <p:spPr/>
        <p:txBody>
          <a:bodyPr>
            <a:normAutofit lnSpcReduction="10000"/>
          </a:bodyPr>
          <a:lstStyle/>
          <a:p>
            <a:r>
              <a:rPr lang="en-US" dirty="0"/>
              <a:t>PCORnet Common Data Model (CDM) v6 (needs mapped to FHIR)</a:t>
            </a:r>
          </a:p>
          <a:p>
            <a:r>
              <a:rPr lang="en-US" dirty="0"/>
              <a:t>PCORnet Common Data Model (CDM) v5.1</a:t>
            </a:r>
          </a:p>
          <a:p>
            <a:pPr lvl="1"/>
            <a:r>
              <a:rPr lang="en-US" dirty="0"/>
              <a:t>Used the CDMH FHIR IG mappings of CDM v4 to FHIR</a:t>
            </a:r>
          </a:p>
          <a:p>
            <a:pPr lvl="1"/>
            <a:endParaRPr lang="en-US" dirty="0"/>
          </a:p>
          <a:p>
            <a:r>
              <a:rPr lang="en-US" dirty="0">
                <a:solidFill>
                  <a:srgbClr val="FF0000"/>
                </a:solidFill>
              </a:rPr>
              <a:t>5/6 Notes:</a:t>
            </a:r>
          </a:p>
          <a:p>
            <a:pPr lvl="1"/>
            <a:r>
              <a:rPr lang="en-US" dirty="0">
                <a:solidFill>
                  <a:srgbClr val="FF0000"/>
                </a:solidFill>
              </a:rPr>
              <a:t>A post-processing step is needed after PCOR is transformed to FHIR</a:t>
            </a:r>
          </a:p>
          <a:p>
            <a:pPr lvl="1"/>
            <a:r>
              <a:rPr lang="en-US" dirty="0">
                <a:solidFill>
                  <a:srgbClr val="FF0000"/>
                </a:solidFill>
              </a:rPr>
              <a:t>Les </a:t>
            </a:r>
            <a:r>
              <a:rPr lang="en-US" dirty="0" err="1">
                <a:solidFill>
                  <a:srgbClr val="FF0000"/>
                </a:solidFill>
              </a:rPr>
              <a:t>Lenert</a:t>
            </a:r>
            <a:r>
              <a:rPr lang="en-US" dirty="0">
                <a:solidFill>
                  <a:srgbClr val="FF0000"/>
                </a:solidFill>
              </a:rPr>
              <a:t> has done FHIR (STU 3) to PCORnet v6 mapping</a:t>
            </a:r>
          </a:p>
          <a:p>
            <a:pPr lvl="1"/>
            <a:r>
              <a:rPr lang="en-US" dirty="0">
                <a:solidFill>
                  <a:srgbClr val="FF0000"/>
                </a:solidFill>
              </a:rPr>
              <a:t>Mapping to FHIR is a challenge </a:t>
            </a:r>
          </a:p>
          <a:p>
            <a:pPr lvl="2"/>
            <a:r>
              <a:rPr lang="en-US" dirty="0">
                <a:solidFill>
                  <a:srgbClr val="FF0000"/>
                </a:solidFill>
              </a:rPr>
              <a:t>When to map? Data is always changing</a:t>
            </a:r>
          </a:p>
          <a:p>
            <a:pPr lvl="2"/>
            <a:r>
              <a:rPr lang="en-US" dirty="0">
                <a:solidFill>
                  <a:srgbClr val="FF0000"/>
                </a:solidFill>
              </a:rPr>
              <a:t>In FHIR, when a record is “closed” the data still changes (corrections, revisions)</a:t>
            </a:r>
          </a:p>
          <a:p>
            <a:pPr lvl="2"/>
            <a:r>
              <a:rPr lang="en-US" dirty="0">
                <a:solidFill>
                  <a:srgbClr val="FF0000"/>
                </a:solidFill>
              </a:rPr>
              <a:t>Need a place to store revisions</a:t>
            </a:r>
          </a:p>
        </p:txBody>
      </p:sp>
    </p:spTree>
    <p:extLst>
      <p:ext uri="{BB962C8B-B14F-4D97-AF65-F5344CB8AC3E}">
        <p14:creationId xmlns:p14="http://schemas.microsoft.com/office/powerpoint/2010/main" val="2097264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D486-FD36-461A-B4B3-0AF2EFBEF2F0}"/>
              </a:ext>
            </a:extLst>
          </p:cNvPr>
          <p:cNvSpPr>
            <a:spLocks noGrp="1"/>
          </p:cNvSpPr>
          <p:nvPr>
            <p:ph type="title"/>
          </p:nvPr>
        </p:nvSpPr>
        <p:spPr/>
        <p:txBody>
          <a:bodyPr/>
          <a:lstStyle/>
          <a:p>
            <a:r>
              <a:rPr lang="en-US" dirty="0"/>
              <a:t>Content IG Requirements – User Story 1</a:t>
            </a:r>
          </a:p>
        </p:txBody>
      </p:sp>
      <p:sp>
        <p:nvSpPr>
          <p:cNvPr id="3" name="Content Placeholder 2">
            <a:extLst>
              <a:ext uri="{FF2B5EF4-FFF2-40B4-BE49-F238E27FC236}">
                <a16:creationId xmlns:a16="http://schemas.microsoft.com/office/drawing/2014/main" id="{632C3FB2-9B43-4C73-80B2-0B1732A6AD46}"/>
              </a:ext>
            </a:extLst>
          </p:cNvPr>
          <p:cNvSpPr>
            <a:spLocks noGrp="1"/>
          </p:cNvSpPr>
          <p:nvPr>
            <p:ph idx="1"/>
          </p:nvPr>
        </p:nvSpPr>
        <p:spPr/>
        <p:txBody>
          <a:bodyPr/>
          <a:lstStyle/>
          <a:p>
            <a:r>
              <a:rPr lang="en-US" dirty="0">
                <a:hlinkClick r:id="rId2"/>
              </a:rPr>
              <a:t>Research Data Extraction</a:t>
            </a:r>
            <a:endParaRPr lang="en-US" dirty="0"/>
          </a:p>
          <a:p>
            <a:pPr lvl="1"/>
            <a:r>
              <a:rPr lang="en-US" dirty="0"/>
              <a:t>Requirements for EHR</a:t>
            </a:r>
          </a:p>
          <a:p>
            <a:pPr lvl="2"/>
            <a:r>
              <a:rPr lang="en-US" dirty="0"/>
              <a:t>Creation of Group Resource</a:t>
            </a:r>
          </a:p>
          <a:p>
            <a:pPr lvl="2"/>
            <a:r>
              <a:rPr lang="en-US" dirty="0"/>
              <a:t>Consent Management</a:t>
            </a:r>
          </a:p>
          <a:p>
            <a:pPr lvl="2"/>
            <a:r>
              <a:rPr lang="en-US" dirty="0"/>
              <a:t>Validating Consent Before Disclosing Data</a:t>
            </a:r>
          </a:p>
          <a:p>
            <a:pPr lvl="2"/>
            <a:r>
              <a:rPr lang="en-US" dirty="0"/>
              <a:t>EHR APIs and Profiles to be Supported</a:t>
            </a:r>
          </a:p>
          <a:p>
            <a:pPr lvl="1"/>
            <a:r>
              <a:rPr lang="en-US" dirty="0"/>
              <a:t>Requirements for Backend Service App (BSA)</a:t>
            </a:r>
          </a:p>
          <a:p>
            <a:pPr lvl="1"/>
            <a:r>
              <a:rPr lang="en-US" dirty="0"/>
              <a:t>Requirements for Data Mart</a:t>
            </a:r>
          </a:p>
          <a:p>
            <a:pPr lvl="2"/>
            <a:r>
              <a:rPr lang="en-US" dirty="0"/>
              <a:t>APIs and Profiles to be Supported by Data Mart</a:t>
            </a:r>
          </a:p>
          <a:p>
            <a:pPr lvl="1"/>
            <a:r>
              <a:rPr lang="en-US" dirty="0"/>
              <a:t>Requirements for a Trust Service Provider</a:t>
            </a:r>
          </a:p>
          <a:p>
            <a:pPr lvl="1"/>
            <a:r>
              <a:rPr lang="en-US" dirty="0"/>
              <a:t>Sufficiency of US Core Data Elements</a:t>
            </a:r>
          </a:p>
          <a:p>
            <a:pPr lvl="2"/>
            <a:endParaRPr lang="en-US" dirty="0"/>
          </a:p>
        </p:txBody>
      </p:sp>
    </p:spTree>
    <p:extLst>
      <p:ext uri="{BB962C8B-B14F-4D97-AF65-F5344CB8AC3E}">
        <p14:creationId xmlns:p14="http://schemas.microsoft.com/office/powerpoint/2010/main" val="1999177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C364-590D-412A-B26D-46850635C972}"/>
              </a:ext>
            </a:extLst>
          </p:cNvPr>
          <p:cNvSpPr>
            <a:spLocks noGrp="1"/>
          </p:cNvSpPr>
          <p:nvPr>
            <p:ph type="title"/>
          </p:nvPr>
        </p:nvSpPr>
        <p:spPr/>
        <p:txBody>
          <a:bodyPr/>
          <a:lstStyle/>
          <a:p>
            <a:r>
              <a:rPr lang="en-US" dirty="0"/>
              <a:t>Content IG Requirements – User Story 2</a:t>
            </a:r>
          </a:p>
        </p:txBody>
      </p:sp>
      <p:sp>
        <p:nvSpPr>
          <p:cNvPr id="3" name="Content Placeholder 2">
            <a:extLst>
              <a:ext uri="{FF2B5EF4-FFF2-40B4-BE49-F238E27FC236}">
                <a16:creationId xmlns:a16="http://schemas.microsoft.com/office/drawing/2014/main" id="{541EE865-1799-4977-8FBA-4466926F680B}"/>
              </a:ext>
            </a:extLst>
          </p:cNvPr>
          <p:cNvSpPr>
            <a:spLocks noGrp="1"/>
          </p:cNvSpPr>
          <p:nvPr>
            <p:ph idx="1"/>
          </p:nvPr>
        </p:nvSpPr>
        <p:spPr/>
        <p:txBody>
          <a:bodyPr/>
          <a:lstStyle/>
          <a:p>
            <a:r>
              <a:rPr lang="en-US" dirty="0">
                <a:hlinkClick r:id="rId2"/>
              </a:rPr>
              <a:t>Research Data Query</a:t>
            </a:r>
            <a:endParaRPr lang="en-US" dirty="0"/>
          </a:p>
          <a:p>
            <a:pPr lvl="1"/>
            <a:r>
              <a:rPr lang="en-US" dirty="0"/>
              <a:t>Requirements for Researcher Portal</a:t>
            </a:r>
          </a:p>
          <a:p>
            <a:pPr lvl="1"/>
            <a:r>
              <a:rPr lang="en-US" dirty="0"/>
              <a:t>Requirements for Query Translator and Submitter</a:t>
            </a:r>
          </a:p>
          <a:p>
            <a:pPr lvl="1"/>
            <a:r>
              <a:rPr lang="en-US" dirty="0"/>
              <a:t>Requirements for Backend Service App</a:t>
            </a:r>
          </a:p>
          <a:p>
            <a:pPr lvl="1"/>
            <a:r>
              <a:rPr lang="en-US" dirty="0"/>
              <a:t>Requirements for Data Mart</a:t>
            </a:r>
          </a:p>
          <a:p>
            <a:pPr lvl="1"/>
            <a:r>
              <a:rPr lang="en-US" dirty="0"/>
              <a:t>Requirements for Result Translator and Aggregator</a:t>
            </a:r>
          </a:p>
          <a:p>
            <a:pPr lvl="1"/>
            <a:endParaRPr lang="en-US" dirty="0"/>
          </a:p>
        </p:txBody>
      </p:sp>
    </p:spTree>
    <p:extLst>
      <p:ext uri="{BB962C8B-B14F-4D97-AF65-F5344CB8AC3E}">
        <p14:creationId xmlns:p14="http://schemas.microsoft.com/office/powerpoint/2010/main" val="1188280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CD4E-7131-4757-A071-584FD49E53BD}"/>
              </a:ext>
            </a:extLst>
          </p:cNvPr>
          <p:cNvSpPr>
            <a:spLocks noGrp="1"/>
          </p:cNvSpPr>
          <p:nvPr>
            <p:ph type="title"/>
          </p:nvPr>
        </p:nvSpPr>
        <p:spPr>
          <a:xfrm>
            <a:off x="838200" y="365125"/>
            <a:ext cx="10805160" cy="1325563"/>
          </a:xfrm>
        </p:spPr>
        <p:txBody>
          <a:bodyPr/>
          <a:lstStyle/>
          <a:p>
            <a:r>
              <a:rPr lang="en-US" dirty="0"/>
              <a:t>FHIR IG Proposal for the Research Content IG</a:t>
            </a:r>
          </a:p>
        </p:txBody>
      </p:sp>
      <p:sp>
        <p:nvSpPr>
          <p:cNvPr id="3" name="Content Placeholder 2">
            <a:extLst>
              <a:ext uri="{FF2B5EF4-FFF2-40B4-BE49-F238E27FC236}">
                <a16:creationId xmlns:a16="http://schemas.microsoft.com/office/drawing/2014/main" id="{6DC1988C-DAC1-4C68-BB33-AF34B52A4575}"/>
              </a:ext>
            </a:extLst>
          </p:cNvPr>
          <p:cNvSpPr>
            <a:spLocks noGrp="1"/>
          </p:cNvSpPr>
          <p:nvPr>
            <p:ph idx="1"/>
          </p:nvPr>
        </p:nvSpPr>
        <p:spPr/>
        <p:txBody>
          <a:bodyPr/>
          <a:lstStyle/>
          <a:p>
            <a:r>
              <a:rPr lang="en-US" dirty="0"/>
              <a:t> </a:t>
            </a:r>
            <a:r>
              <a:rPr lang="en-US" dirty="0">
                <a:hlinkClick r:id="rId2"/>
              </a:rPr>
              <a:t>https://confluence.hl7.org/display/FHIR/Research+Data+Exchange</a:t>
            </a:r>
            <a:endParaRPr lang="en-US" dirty="0"/>
          </a:p>
          <a:p>
            <a:pPr marL="0" indent="0">
              <a:buNone/>
            </a:pPr>
            <a:endParaRPr lang="en-US" dirty="0"/>
          </a:p>
        </p:txBody>
      </p:sp>
    </p:spTree>
    <p:extLst>
      <p:ext uri="{BB962C8B-B14F-4D97-AF65-F5344CB8AC3E}">
        <p14:creationId xmlns:p14="http://schemas.microsoft.com/office/powerpoint/2010/main" val="172818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Research Requirements Needed</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3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CD4E-7131-4757-A071-584FD49E53BD}"/>
              </a:ext>
            </a:extLst>
          </p:cNvPr>
          <p:cNvSpPr>
            <a:spLocks noGrp="1"/>
          </p:cNvSpPr>
          <p:nvPr>
            <p:ph type="title"/>
          </p:nvPr>
        </p:nvSpPr>
        <p:spPr>
          <a:xfrm>
            <a:off x="838200" y="365125"/>
            <a:ext cx="10805160" cy="1325563"/>
          </a:xfrm>
        </p:spPr>
        <p:txBody>
          <a:bodyPr/>
          <a:lstStyle/>
          <a:p>
            <a:r>
              <a:rPr lang="en-US" dirty="0"/>
              <a:t>FHIR IG Proposal for the Research Content IG</a:t>
            </a:r>
          </a:p>
        </p:txBody>
      </p:sp>
      <p:sp>
        <p:nvSpPr>
          <p:cNvPr id="3" name="Content Placeholder 2">
            <a:extLst>
              <a:ext uri="{FF2B5EF4-FFF2-40B4-BE49-F238E27FC236}">
                <a16:creationId xmlns:a16="http://schemas.microsoft.com/office/drawing/2014/main" id="{6DC1988C-DAC1-4C68-BB33-AF34B52A4575}"/>
              </a:ext>
            </a:extLst>
          </p:cNvPr>
          <p:cNvSpPr>
            <a:spLocks noGrp="1"/>
          </p:cNvSpPr>
          <p:nvPr>
            <p:ph idx="1"/>
          </p:nvPr>
        </p:nvSpPr>
        <p:spPr/>
        <p:txBody>
          <a:bodyPr/>
          <a:lstStyle/>
          <a:p>
            <a:r>
              <a:rPr lang="en-US" dirty="0"/>
              <a:t> </a:t>
            </a:r>
            <a:r>
              <a:rPr lang="en-US" dirty="0">
                <a:hlinkClick r:id="rId2"/>
              </a:rPr>
              <a:t>https://confluence.hl7.org/display/FHIR/Research+Data+Exchange</a:t>
            </a:r>
            <a:endParaRPr lang="en-US" dirty="0"/>
          </a:p>
          <a:p>
            <a:pPr marL="0" indent="0">
              <a:buNone/>
            </a:pPr>
            <a:endParaRPr lang="en-US" dirty="0"/>
          </a:p>
        </p:txBody>
      </p:sp>
    </p:spTree>
    <p:extLst>
      <p:ext uri="{BB962C8B-B14F-4D97-AF65-F5344CB8AC3E}">
        <p14:creationId xmlns:p14="http://schemas.microsoft.com/office/powerpoint/2010/main" val="204988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1 – Onboard a New Research Data Partner</a:t>
            </a:r>
            <a:r>
              <a:rPr lang="en-US" sz="4400" dirty="0"/>
              <a:t> </a:t>
            </a:r>
            <a:r>
              <a:rPr lang="en-US" sz="2800" dirty="0"/>
              <a:t>(1/3)</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p:txBody>
          <a:bodyPr>
            <a:normAutofit fontScale="85000" lnSpcReduction="20000"/>
          </a:bodyPr>
          <a:lstStyle/>
          <a:p>
            <a:r>
              <a:rPr lang="en-US" dirty="0"/>
              <a:t>Creation of Group Resource</a:t>
            </a:r>
          </a:p>
          <a:p>
            <a:pPr lvl="1"/>
            <a:r>
              <a:rPr lang="en-US" dirty="0"/>
              <a:t>The EHR system SHALL support the creation of the Group Resource using the POST API. </a:t>
            </a:r>
          </a:p>
          <a:p>
            <a:pPr lvl="1"/>
            <a:r>
              <a:rPr lang="en-US" dirty="0"/>
              <a:t>The Group will contain a list of patients who have consented to contribute their data for research.</a:t>
            </a:r>
          </a:p>
          <a:p>
            <a:pPr lvl="1"/>
            <a:r>
              <a:rPr lang="en-US" dirty="0"/>
              <a:t>Note: The Group resource creation process will depend on the healthcare organizations and the workflows used and the approvals required. This varies widely and hence this will be left to the healthcare organizations.</a:t>
            </a:r>
          </a:p>
          <a:p>
            <a:endParaRPr lang="en-US" dirty="0"/>
          </a:p>
          <a:p>
            <a:r>
              <a:rPr lang="en-US" dirty="0"/>
              <a:t>Feedback Requested: </a:t>
            </a:r>
          </a:p>
          <a:p>
            <a:pPr lvl="1"/>
            <a:r>
              <a:rPr lang="en-US" dirty="0"/>
              <a:t>Since there may be many research activities supported by a healthcare organization, there could be multiple instances of Groups each with overlapping or no-overlapping set of patients. We need to determine what is the best way to search for different groups. Currently, we are prescribing </a:t>
            </a:r>
            <a:r>
              <a:rPr lang="en-US" b="1" dirty="0"/>
              <a:t>searching for Group by identifier where the identifier and name</a:t>
            </a:r>
            <a:r>
              <a:rPr lang="en-US" dirty="0"/>
              <a:t>. However, we need some feedback on if this is a good mechanism to search or </a:t>
            </a:r>
            <a:r>
              <a:rPr lang="en-US" b="1" dirty="0"/>
              <a:t>should a Group resource instance be provisioned for each research activity approved by the IRB</a:t>
            </a:r>
            <a:r>
              <a:rPr lang="en-US" dirty="0"/>
              <a:t>?</a:t>
            </a:r>
          </a:p>
          <a:p>
            <a:endParaRPr lang="en-US" dirty="0"/>
          </a:p>
        </p:txBody>
      </p:sp>
    </p:spTree>
    <p:extLst>
      <p:ext uri="{BB962C8B-B14F-4D97-AF65-F5344CB8AC3E}">
        <p14:creationId xmlns:p14="http://schemas.microsoft.com/office/powerpoint/2010/main" val="242102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1 – Onboard a New Research Data Partner</a:t>
            </a:r>
            <a:r>
              <a:rPr lang="en-US" sz="4400" dirty="0"/>
              <a:t> </a:t>
            </a:r>
            <a:r>
              <a:rPr lang="en-US" sz="2800" dirty="0"/>
              <a:t>(2/3)</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a:xfrm>
            <a:off x="838200" y="1825625"/>
            <a:ext cx="10515600" cy="4667250"/>
          </a:xfrm>
        </p:spPr>
        <p:txBody>
          <a:bodyPr>
            <a:normAutofit fontScale="85000" lnSpcReduction="10000"/>
          </a:bodyPr>
          <a:lstStyle/>
          <a:p>
            <a:r>
              <a:rPr lang="en-US" dirty="0"/>
              <a:t>Consent Management</a:t>
            </a:r>
          </a:p>
          <a:p>
            <a:pPr lvl="1"/>
            <a:r>
              <a:rPr lang="en-US" dirty="0"/>
              <a:t>Healthcare organizations are responsible for collecting patient Consent before sharing the patient data for research. </a:t>
            </a:r>
          </a:p>
          <a:p>
            <a:pPr lvl="1"/>
            <a:r>
              <a:rPr lang="en-US" dirty="0"/>
              <a:t>Each healthcare organization follows their own policies and processes to obtain consent.</a:t>
            </a:r>
          </a:p>
          <a:p>
            <a:pPr lvl="1"/>
            <a:r>
              <a:rPr lang="en-US" dirty="0"/>
              <a:t>Consent obtained may be represented using electronic and structured data or could just be a signed PDF document. </a:t>
            </a:r>
          </a:p>
          <a:p>
            <a:pPr lvl="1"/>
            <a:r>
              <a:rPr lang="en-US" dirty="0"/>
              <a:t>Consent also may be stored as part of an EHR or an external system. </a:t>
            </a:r>
          </a:p>
          <a:p>
            <a:r>
              <a:rPr lang="en-US" dirty="0"/>
              <a:t>Because of these variations we are requesting the following feedback: </a:t>
            </a:r>
          </a:p>
          <a:p>
            <a:pPr marL="914400" lvl="1" indent="-457200">
              <a:buFont typeface="+mj-lt"/>
              <a:buAutoNum type="arabicPeriod"/>
            </a:pPr>
            <a:r>
              <a:rPr lang="en-US" dirty="0"/>
              <a:t>Should MedMorph prescribe representation of Consent using HL7 FHIR Consent resource? </a:t>
            </a:r>
          </a:p>
          <a:p>
            <a:pPr marL="914400" lvl="1" indent="-457200">
              <a:buFont typeface="+mj-lt"/>
              <a:buAutoNum type="arabicPeriod"/>
            </a:pPr>
            <a:r>
              <a:rPr lang="en-US" dirty="0"/>
              <a:t>Where should this consent be stored? In the EHR or External Systems?</a:t>
            </a:r>
          </a:p>
          <a:p>
            <a:pPr marL="457200" lvl="1" indent="0">
              <a:buNone/>
            </a:pPr>
            <a:endParaRPr lang="en-US" dirty="0"/>
          </a:p>
          <a:p>
            <a:pPr marL="457200" lvl="1" indent="0">
              <a:buNone/>
            </a:pPr>
            <a:r>
              <a:rPr lang="en-US" dirty="0"/>
              <a:t>Alternatively: </a:t>
            </a:r>
          </a:p>
          <a:p>
            <a:pPr marL="914400" lvl="1" indent="-457200">
              <a:buFont typeface="+mj-lt"/>
              <a:buAutoNum type="arabicPeriod"/>
            </a:pPr>
            <a:r>
              <a:rPr lang="en-US" dirty="0"/>
              <a:t>Should MedMorph prescribe the use of </a:t>
            </a:r>
            <a:r>
              <a:rPr lang="en-US" dirty="0" err="1"/>
              <a:t>ResearchStudy</a:t>
            </a:r>
            <a:r>
              <a:rPr lang="en-US" dirty="0"/>
              <a:t> resource for each Study and enroll each participant as a </a:t>
            </a:r>
            <a:r>
              <a:rPr lang="en-US" dirty="0" err="1"/>
              <a:t>ResearchParticipant</a:t>
            </a:r>
            <a:r>
              <a:rPr lang="en-US" dirty="0"/>
              <a:t> and assume that Consent collection and validation is performed as the patient is enrolled in the study? </a:t>
            </a:r>
          </a:p>
        </p:txBody>
      </p:sp>
    </p:spTree>
    <p:extLst>
      <p:ext uri="{BB962C8B-B14F-4D97-AF65-F5344CB8AC3E}">
        <p14:creationId xmlns:p14="http://schemas.microsoft.com/office/powerpoint/2010/main" val="183991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1 – Onboard a New Research Data Partner </a:t>
            </a:r>
            <a:r>
              <a:rPr lang="en-US" sz="2800" dirty="0"/>
              <a:t>(3/3)</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a:xfrm>
            <a:off x="838200" y="1825625"/>
            <a:ext cx="10515600" cy="4667250"/>
          </a:xfrm>
        </p:spPr>
        <p:txBody>
          <a:bodyPr>
            <a:normAutofit/>
          </a:bodyPr>
          <a:lstStyle/>
          <a:p>
            <a:r>
              <a:rPr lang="en-US" dirty="0"/>
              <a:t>Requirements for a Trust Service Provider</a:t>
            </a:r>
          </a:p>
          <a:p>
            <a:pPr lvl="1"/>
            <a:r>
              <a:rPr lang="en-US" dirty="0"/>
              <a:t>The Trust Service Provider supports many of the Data/Trust Services required for the various research use cases.</a:t>
            </a:r>
          </a:p>
          <a:p>
            <a:pPr lvl="2"/>
            <a:r>
              <a:rPr lang="en-US" dirty="0"/>
              <a:t>The Trust Service Provider SHALL support the Trust Service Operations as specified in the Trust Service Provider Capability Statement.</a:t>
            </a:r>
          </a:p>
          <a:p>
            <a:pPr lvl="1"/>
            <a:endParaRPr lang="en-US" dirty="0"/>
          </a:p>
          <a:p>
            <a:r>
              <a:rPr lang="en-US" dirty="0"/>
              <a:t>Feedback Requested: </a:t>
            </a:r>
          </a:p>
          <a:p>
            <a:pPr lvl="1"/>
            <a:r>
              <a:rPr lang="en-US" dirty="0"/>
              <a:t>Should MedMorph prescribe specific behavior/operation to translate from one data model to another? Since this is an internal implementation detail of the organization, MedMorph's intention is to leverage the CDMH mappings from FHIR to research data models but not prescribe any behavioral/operational constructs for the actual conversion.</a:t>
            </a:r>
          </a:p>
        </p:txBody>
      </p:sp>
    </p:spTree>
    <p:extLst>
      <p:ext uri="{BB962C8B-B14F-4D97-AF65-F5344CB8AC3E}">
        <p14:creationId xmlns:p14="http://schemas.microsoft.com/office/powerpoint/2010/main" val="2628566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2 – Accessing Additional Data for a Specific Research Question </a:t>
            </a:r>
            <a:r>
              <a:rPr lang="en-US" sz="2800" dirty="0"/>
              <a:t>(1/4)</a:t>
            </a:r>
            <a:endParaRPr lang="en-US" dirty="0"/>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p:txBody>
          <a:bodyPr>
            <a:normAutofit fontScale="85000" lnSpcReduction="10000"/>
          </a:bodyPr>
          <a:lstStyle/>
          <a:p>
            <a:r>
              <a:rPr lang="en-US" dirty="0"/>
              <a:t>An investigator approaches a research organization with a specific research question that wants to acquire data from the organization, but the organization does not currently have access to the data. The research organization negotiates an agreement and the DUA, IRBs are put in place (preconditions). </a:t>
            </a:r>
          </a:p>
          <a:p>
            <a:r>
              <a:rPr lang="en-US" dirty="0"/>
              <a:t>Open questions:</a:t>
            </a:r>
          </a:p>
          <a:p>
            <a:pPr lvl="1"/>
            <a:r>
              <a:rPr lang="en-US" dirty="0"/>
              <a:t>How does a query get into the BSA? </a:t>
            </a:r>
          </a:p>
          <a:p>
            <a:pPr lvl="2"/>
            <a:r>
              <a:rPr lang="en-US" dirty="0"/>
              <a:t>The criteria would need to be established and approved. </a:t>
            </a:r>
          </a:p>
          <a:p>
            <a:pPr lvl="1"/>
            <a:r>
              <a:rPr lang="en-US" dirty="0"/>
              <a:t>How do authorities respond to the query?</a:t>
            </a:r>
          </a:p>
          <a:p>
            <a:pPr lvl="2"/>
            <a:r>
              <a:rPr lang="en-US" dirty="0"/>
              <a:t>The server would have to handle authorizations. </a:t>
            </a:r>
          </a:p>
          <a:p>
            <a:pPr lvl="1"/>
            <a:r>
              <a:rPr lang="en-US" dirty="0"/>
              <a:t>Would the authority be placed on the data receiver? </a:t>
            </a:r>
          </a:p>
          <a:p>
            <a:pPr lvl="2"/>
            <a:r>
              <a:rPr lang="en-US" dirty="0"/>
              <a:t>The organization that is sending the data needs to ensure they are only sending what they are supposed to send. This should be a precondition - authorities on both ends (sender and receiver). </a:t>
            </a:r>
          </a:p>
          <a:p>
            <a:r>
              <a:rPr lang="en-US" dirty="0"/>
              <a:t>Workflow table, Activity Diagram, and Sequence Diagram need developed based on user story</a:t>
            </a:r>
          </a:p>
          <a:p>
            <a:endParaRPr lang="en-US" dirty="0"/>
          </a:p>
        </p:txBody>
      </p:sp>
    </p:spTree>
    <p:extLst>
      <p:ext uri="{BB962C8B-B14F-4D97-AF65-F5344CB8AC3E}">
        <p14:creationId xmlns:p14="http://schemas.microsoft.com/office/powerpoint/2010/main" val="3306551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customXml/itemProps3.xml><?xml version="1.0" encoding="utf-8"?>
<ds:datastoreItem xmlns:ds="http://schemas.openxmlformats.org/officeDocument/2006/customXml" ds:itemID="{7B2037C1-F425-4274-9C80-7DF8A1FBBA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135023</TotalTime>
  <Words>3579</Words>
  <Application>Microsoft Office PowerPoint</Application>
  <PresentationFormat>Widescreen</PresentationFormat>
  <Paragraphs>400</Paragraphs>
  <Slides>36</Slides>
  <Notes>16</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36</vt:i4>
      </vt:variant>
    </vt:vector>
  </HeadingPairs>
  <TitlesOfParts>
    <vt:vector size="54" baseType="lpstr">
      <vt:lpstr>Arial</vt:lpstr>
      <vt:lpstr>Calibri</vt:lpstr>
      <vt:lpstr>Calibri Light</vt:lpstr>
      <vt:lpstr>Century Gothic</vt:lpstr>
      <vt:lpstr>Constantia</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Meeting Agenda</vt:lpstr>
      <vt:lpstr>PCORnet and the Research Data Exchange IG</vt:lpstr>
      <vt:lpstr>Research Requirements Needed</vt:lpstr>
      <vt:lpstr>FHIR IG Proposal for the Research Content IG</vt:lpstr>
      <vt:lpstr>User Story 1 – Onboard a New Research Data Partner (1/3)</vt:lpstr>
      <vt:lpstr>User Story 1 – Onboard a New Research Data Partner (2/3)</vt:lpstr>
      <vt:lpstr>User Story 1 – Onboard a New Research Data Partner (3/3)</vt:lpstr>
      <vt:lpstr>User Story 2 – Accessing Additional Data for a Specific Research Question (1/4)</vt:lpstr>
      <vt:lpstr>User Story 2 – Accessing Additional Data for a Specific Research Question (2/4)</vt:lpstr>
      <vt:lpstr>User Story 2 – Accessing Additional Data for a Specific Research Question (3/4)</vt:lpstr>
      <vt:lpstr>User Story 2 – Accessing Additional Data for a Specific Research Question (3/4)</vt:lpstr>
      <vt:lpstr>Use Case Items</vt:lpstr>
      <vt:lpstr>IG Requirements</vt:lpstr>
      <vt:lpstr>Next Steps</vt:lpstr>
      <vt:lpstr>Next Steps</vt:lpstr>
      <vt:lpstr>Contacts</vt:lpstr>
      <vt:lpstr>Resources/Useful Links</vt:lpstr>
      <vt:lpstr>MedMorph Background</vt:lpstr>
      <vt:lpstr>The Data Lifecycle &amp; Impacts to the Public’s Health</vt:lpstr>
      <vt:lpstr>Making EHR Data More Available for Research and Public Health (MedMorph)</vt:lpstr>
      <vt:lpstr>Technical Expert Panel (TEP):  Participating Stakeholder Groups</vt:lpstr>
      <vt:lpstr>PowerPoint Presentation</vt:lpstr>
      <vt:lpstr>PowerPoint Presentation</vt:lpstr>
      <vt:lpstr>MedMorph Abstract Model of Actors and Systems </vt:lpstr>
      <vt:lpstr>Value for PCORnet</vt:lpstr>
      <vt:lpstr>What’s in it for PCORnet?</vt:lpstr>
      <vt:lpstr>Research Requirements Collected</vt:lpstr>
      <vt:lpstr>Research Requirements Collected</vt:lpstr>
      <vt:lpstr>User Stories</vt:lpstr>
      <vt:lpstr>Actors</vt:lpstr>
      <vt:lpstr>User Story 1 - Onboard a New Research Data Partner</vt:lpstr>
      <vt:lpstr>Data Elements</vt:lpstr>
      <vt:lpstr>Content IG Requirements – User Story 1</vt:lpstr>
      <vt:lpstr>Content IG Requirements – User Story 2</vt:lpstr>
      <vt:lpstr>FHIR IG Proposal for the Research Content IG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343</cp:revision>
  <dcterms:created xsi:type="dcterms:W3CDTF">2019-11-04T17:18:41Z</dcterms:created>
  <dcterms:modified xsi:type="dcterms:W3CDTF">2021-05-18T15:26:23Z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etDate">
    <vt:lpwstr>2021-05-04T12:24:06Z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242c5a70-a0f0-49e9-878c-45a3360026ad</vt:lpwstr>
  </property>
  <property fmtid="{D5CDD505-2E9C-101B-9397-08002B2CF9AE}" pid="9" name="MSIP_Label_7b94a7b8-f06c-4dfe-bdcc-9b548fd58c31_ContentBits">
    <vt:lpwstr>0</vt:lpwstr>
  </property>
</Properties>
</file>